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6"/>
  </p:notesMasterIdLst>
  <p:handoutMasterIdLst>
    <p:handoutMasterId r:id="rId17"/>
  </p:handoutMasterIdLst>
  <p:sldIdLst>
    <p:sldId id="267" r:id="rId2"/>
    <p:sldId id="259" r:id="rId3"/>
    <p:sldId id="300" r:id="rId4"/>
    <p:sldId id="299" r:id="rId5"/>
    <p:sldId id="301" r:id="rId6"/>
    <p:sldId id="302" r:id="rId7"/>
    <p:sldId id="304" r:id="rId8"/>
    <p:sldId id="305" r:id="rId9"/>
    <p:sldId id="306" r:id="rId10"/>
    <p:sldId id="307" r:id="rId11"/>
    <p:sldId id="308" r:id="rId12"/>
    <p:sldId id="309" r:id="rId13"/>
    <p:sldId id="310" r:id="rId14"/>
    <p:sldId id="311"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3996"/>
    <a:srgbClr val="C4152D"/>
    <a:srgbClr val="79A441"/>
    <a:srgbClr val="DD5828"/>
    <a:srgbClr val="E1332A"/>
    <a:srgbClr val="0D7295"/>
    <a:srgbClr val="00ADEE"/>
    <a:srgbClr val="C7EB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9139" autoAdjust="0"/>
  </p:normalViewPr>
  <p:slideViewPr>
    <p:cSldViewPr showGuides="1">
      <p:cViewPr>
        <p:scale>
          <a:sx n="70" d="100"/>
          <a:sy n="70" d="100"/>
        </p:scale>
        <p:origin x="-1168" y="-48"/>
      </p:cViewPr>
      <p:guideLst>
        <p:guide orient="horz" pos="2160"/>
        <p:guide pos="2880"/>
      </p:guideLst>
    </p:cSldViewPr>
  </p:slideViewPr>
  <p:notesTextViewPr>
    <p:cViewPr>
      <p:scale>
        <a:sx n="100" d="100"/>
        <a:sy n="100" d="100"/>
      </p:scale>
      <p:origin x="0" y="0"/>
    </p:cViewPr>
  </p:notesTextViewPr>
  <p:notesViewPr>
    <p:cSldViewPr showGuides="1">
      <p:cViewPr varScale="1">
        <p:scale>
          <a:sx n="52" d="100"/>
          <a:sy n="52" d="100"/>
        </p:scale>
        <p:origin x="-28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E508187A-F4DE-4D93-8949-DAD4A30F3F5D}" type="datetimeFigureOut">
              <a:rPr lang="en-US"/>
              <a:pPr>
                <a:defRPr/>
              </a:pPr>
              <a:t>9/27/2018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C995E8F4-D6DA-4837-9F23-7BC1A7DED2B1}" type="slidenum">
              <a:rPr lang="en-US"/>
              <a:pPr>
                <a:defRPr/>
              </a:pPr>
              <a:t>‹#›</a:t>
            </a:fld>
            <a:endParaRPr lang="en-US"/>
          </a:p>
        </p:txBody>
      </p:sp>
    </p:spTree>
    <p:extLst>
      <p:ext uri="{BB962C8B-B14F-4D97-AF65-F5344CB8AC3E}">
        <p14:creationId xmlns:p14="http://schemas.microsoft.com/office/powerpoint/2010/main" val="15648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4DDB255-1C02-460B-B63E-13EF5E1DFACB}" type="slidenum">
              <a:rPr lang="en-US"/>
              <a:pPr>
                <a:defRPr/>
              </a:pPr>
              <a:t>‹#›</a:t>
            </a:fld>
            <a:endParaRPr lang="en-US"/>
          </a:p>
        </p:txBody>
      </p:sp>
    </p:spTree>
    <p:extLst>
      <p:ext uri="{BB962C8B-B14F-4D97-AF65-F5344CB8AC3E}">
        <p14:creationId xmlns:p14="http://schemas.microsoft.com/office/powerpoint/2010/main" val="3843829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A135B90-D286-4B0D-82AD-25785BAC0006}" type="slidenum">
              <a:rPr lang="en-US" altLang="en-US" smtClean="0"/>
              <a:pPr eaLnBrk="1" hangingPunct="1"/>
              <a:t>1</a:t>
            </a:fld>
            <a:endParaRPr lang="en-US" alt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313B28-CA37-4201-90B6-1AF52B325307}" type="slidenum">
              <a:rPr lang="en-US" altLang="en-US" smtClean="0"/>
              <a:pPr eaLnBrk="1" hangingPunct="1"/>
              <a:t>2</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538852-164F-4694-A8F9-A91B9944B909}" type="slidenum">
              <a:rPr lang="en-US" altLang="en-US" smtClean="0"/>
              <a:pPr eaLnBrk="1" hangingPunct="1"/>
              <a:t>3</a:t>
            </a:fld>
            <a:endParaRPr lang="en-US" alt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2493858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702574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8600"/>
            <a:ext cx="2082800" cy="6489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0960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3577786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317500" y="105768"/>
            <a:ext cx="8229600" cy="92558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6025882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5275550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2150004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6914783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709658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4826447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276138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4294502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mst2.jpg"/>
          <p:cNvPicPr>
            <a:picLocks noChangeAspect="1"/>
          </p:cNvPicPr>
          <p:nvPr userDrawn="1"/>
        </p:nvPicPr>
        <p:blipFill>
          <a:blip r:embed="rId13">
            <a:extLst>
              <a:ext uri="{28A0092B-C50C-407E-A947-70E740481C1C}">
                <a14:useLocalDpi xmlns:a14="http://schemas.microsoft.com/office/drawing/2010/main" val="0"/>
              </a:ext>
            </a:extLst>
          </a:blip>
          <a:srcRect b="23009"/>
          <a:stretch>
            <a:fillRect/>
          </a:stretch>
        </p:blipFill>
        <p:spPr bwMode="auto">
          <a:xfrm>
            <a:off x="0" y="247650"/>
            <a:ext cx="91440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8"/>
          <p:cNvSpPr txBox="1">
            <a:spLocks noChangeArrowheads="1"/>
          </p:cNvSpPr>
          <p:nvPr/>
        </p:nvSpPr>
        <p:spPr bwMode="auto">
          <a:xfrm>
            <a:off x="7391400" y="6019800"/>
            <a:ext cx="1219200" cy="366713"/>
          </a:xfrm>
          <a:prstGeom prst="rect">
            <a:avLst/>
          </a:prstGeom>
          <a:noFill/>
          <a:ln w="9525">
            <a:noFill/>
            <a:miter lim="800000"/>
            <a:headEnd/>
            <a:tailEnd/>
          </a:ln>
          <a:effectLst/>
        </p:spPr>
        <p:txBody>
          <a:bodyPr>
            <a:spAutoFit/>
          </a:bodyPr>
          <a:lstStyle/>
          <a:p>
            <a:pPr algn="r">
              <a:spcBef>
                <a:spcPct val="50000"/>
              </a:spcBef>
              <a:defRPr/>
            </a:pPr>
            <a:endParaRPr lang="en-US">
              <a:latin typeface="Arial" pitchFamily="34" charset="0"/>
            </a:endParaRPr>
          </a:p>
        </p:txBody>
      </p:sp>
      <p:sp>
        <p:nvSpPr>
          <p:cNvPr id="1028" name="Rectangle 13"/>
          <p:cNvSpPr>
            <a:spLocks noGrp="1" noChangeArrowheads="1"/>
          </p:cNvSpPr>
          <p:nvPr>
            <p:ph type="body" idx="1"/>
          </p:nvPr>
        </p:nvSpPr>
        <p:spPr bwMode="auto">
          <a:xfrm>
            <a:off x="457200" y="1462088"/>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4110" name="Rectangle 1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111" name="Rectangle 1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114" name="Text Box 18"/>
          <p:cNvSpPr txBox="1">
            <a:spLocks noChangeArrowheads="1"/>
          </p:cNvSpPr>
          <p:nvPr/>
        </p:nvSpPr>
        <p:spPr bwMode="auto">
          <a:xfrm>
            <a:off x="8496300" y="6388100"/>
            <a:ext cx="647700" cy="366713"/>
          </a:xfrm>
          <a:prstGeom prst="rect">
            <a:avLst/>
          </a:prstGeom>
          <a:noFill/>
          <a:ln w="9525">
            <a:noFill/>
            <a:miter lim="800000"/>
            <a:headEnd/>
            <a:tailEnd/>
          </a:ln>
          <a:effectLst/>
        </p:spPr>
        <p:txBody>
          <a:bodyPr>
            <a:spAutoFit/>
          </a:bodyPr>
          <a:lstStyle/>
          <a:p>
            <a:pPr>
              <a:spcBef>
                <a:spcPct val="50000"/>
              </a:spcBef>
              <a:defRPr/>
            </a:pPr>
            <a:fld id="{E7FD443E-C8C9-4161-911F-0177BFB05730}" type="slidenum">
              <a:rPr lang="en-US">
                <a:latin typeface="Arial" pitchFamily="34" charset="0"/>
              </a:rPr>
              <a:pPr>
                <a:spcBef>
                  <a:spcPct val="50000"/>
                </a:spcBef>
                <a:defRPr/>
              </a:pPr>
              <a:t>‹#›</a:t>
            </a:fld>
            <a:endParaRPr lang="en-US">
              <a:latin typeface="Arial" pitchFamily="34" charset="0"/>
            </a:endParaRPr>
          </a:p>
        </p:txBody>
      </p:sp>
      <p:sp>
        <p:nvSpPr>
          <p:cNvPr id="4115" name="Rectangle 1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endParaRPr lang="en-US"/>
          </a:p>
        </p:txBody>
      </p:sp>
      <p:sp>
        <p:nvSpPr>
          <p:cNvPr id="1033" name="Rectangle 12"/>
          <p:cNvSpPr>
            <a:spLocks noGrp="1" noChangeArrowheads="1"/>
          </p:cNvSpPr>
          <p:nvPr>
            <p:ph type="title"/>
          </p:nvPr>
        </p:nvSpPr>
        <p:spPr bwMode="auto">
          <a:xfrm>
            <a:off x="762000" y="152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itchFamily="34" charset="0"/>
        </a:defRPr>
      </a:lvl2pPr>
      <a:lvl3pPr algn="l" rtl="0" eaLnBrk="0" fontAlgn="base" hangingPunct="0">
        <a:spcBef>
          <a:spcPct val="0"/>
        </a:spcBef>
        <a:spcAft>
          <a:spcPct val="0"/>
        </a:spcAft>
        <a:defRPr sz="4000">
          <a:solidFill>
            <a:schemeClr val="tx1"/>
          </a:solidFill>
          <a:latin typeface="Arial" pitchFamily="34" charset="0"/>
        </a:defRPr>
      </a:lvl3pPr>
      <a:lvl4pPr algn="l" rtl="0" eaLnBrk="0" fontAlgn="base" hangingPunct="0">
        <a:spcBef>
          <a:spcPct val="0"/>
        </a:spcBef>
        <a:spcAft>
          <a:spcPct val="0"/>
        </a:spcAft>
        <a:defRPr sz="4000">
          <a:solidFill>
            <a:schemeClr val="tx1"/>
          </a:solidFill>
          <a:latin typeface="Arial" pitchFamily="34" charset="0"/>
        </a:defRPr>
      </a:lvl4pPr>
      <a:lvl5pPr algn="l" rtl="0" eaLnBrk="0" fontAlgn="base" hangingPunct="0">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50" name="Group 7"/>
          <p:cNvGrpSpPr>
            <a:grpSpLocks/>
          </p:cNvGrpSpPr>
          <p:nvPr/>
        </p:nvGrpSpPr>
        <p:grpSpPr bwMode="auto">
          <a:xfrm>
            <a:off x="0" y="0"/>
            <a:ext cx="9144000" cy="6324600"/>
            <a:chOff x="0" y="0"/>
            <a:chExt cx="9144000" cy="6324600"/>
          </a:xfrm>
        </p:grpSpPr>
        <p:pic>
          <p:nvPicPr>
            <p:cNvPr id="2055" name="Picture 8" descr="Pictur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2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338888" y="2667000"/>
              <a:ext cx="2805112"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051" name="Text Box 2"/>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t>Copyright © Cengage Learning. All rights reserved.</a:t>
            </a:r>
            <a:r>
              <a:rPr lang="en-US" altLang="en-US"/>
              <a:t> </a:t>
            </a:r>
          </a:p>
        </p:txBody>
      </p:sp>
      <p:sp>
        <p:nvSpPr>
          <p:cNvPr id="2052" name="Text Box 4"/>
          <p:cNvSpPr txBox="1">
            <a:spLocks noChangeArrowheads="1"/>
          </p:cNvSpPr>
          <p:nvPr/>
        </p:nvSpPr>
        <p:spPr bwMode="auto">
          <a:xfrm>
            <a:off x="7464425" y="838200"/>
            <a:ext cx="6889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9600" b="1">
                <a:solidFill>
                  <a:schemeClr val="bg1"/>
                </a:solidFill>
              </a:rPr>
              <a:t>7</a:t>
            </a:r>
          </a:p>
        </p:txBody>
      </p:sp>
      <p:sp>
        <p:nvSpPr>
          <p:cNvPr id="2053" name="TextBox 7"/>
          <p:cNvSpPr txBox="1">
            <a:spLocks noChangeArrowheads="1"/>
          </p:cNvSpPr>
          <p:nvPr/>
        </p:nvSpPr>
        <p:spPr bwMode="auto">
          <a:xfrm>
            <a:off x="849313" y="762000"/>
            <a:ext cx="5400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a:t>Rational Expressions</a:t>
            </a:r>
          </a:p>
        </p:txBody>
      </p:sp>
      <p:pic>
        <p:nvPicPr>
          <p:cNvPr id="2054" name="Picture 12" descr="Picture28.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667000"/>
            <a:ext cx="5281613" cy="356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Our only possible solution is </a:t>
            </a:r>
            <a:r>
              <a:rPr lang="en-US" altLang="en-US" i="1" smtClean="0"/>
              <a:t>x</a:t>
            </a:r>
            <a:r>
              <a:rPr lang="en-US" altLang="en-US" smtClean="0"/>
              <a:t> = 3. If we substitute </a:t>
            </a:r>
            <a:r>
              <a:rPr lang="en-US" altLang="en-US" i="1" smtClean="0"/>
              <a:t>x</a:t>
            </a:r>
            <a:r>
              <a:rPr lang="en-US" altLang="en-US" smtClean="0"/>
              <a:t> = 3 into our original equation, we get</a:t>
            </a:r>
          </a:p>
        </p:txBody>
      </p:sp>
      <p:sp>
        <p:nvSpPr>
          <p:cNvPr id="11268"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11269" name="Picture 2"/>
          <p:cNvPicPr>
            <a:picLocks noChangeAspect="1" noChangeArrowheads="1"/>
          </p:cNvPicPr>
          <p:nvPr/>
        </p:nvPicPr>
        <p:blipFill>
          <a:blip r:embed="rId2">
            <a:extLst>
              <a:ext uri="{28A0092B-C50C-407E-A947-70E740481C1C}">
                <a14:useLocalDpi xmlns:a14="http://schemas.microsoft.com/office/drawing/2010/main" val="0"/>
              </a:ext>
            </a:extLst>
          </a:blip>
          <a:srcRect b="81673"/>
          <a:stretch>
            <a:fillRect/>
          </a:stretch>
        </p:blipFill>
        <p:spPr bwMode="auto">
          <a:xfrm>
            <a:off x="3581400" y="1600200"/>
            <a:ext cx="14859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t="36655" b="38908"/>
          <a:stretch>
            <a:fillRect/>
          </a:stretch>
        </p:blipFill>
        <p:spPr bwMode="auto">
          <a:xfrm>
            <a:off x="3581400" y="2209800"/>
            <a:ext cx="14859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t="79420"/>
          <a:stretch>
            <a:fillRect/>
          </a:stretch>
        </p:blipFill>
        <p:spPr bwMode="auto">
          <a:xfrm>
            <a:off x="3581400" y="2819400"/>
            <a:ext cx="14859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t="49902"/>
          <a:stretch>
            <a:fillRect/>
          </a:stretch>
        </p:blipFill>
        <p:spPr bwMode="auto">
          <a:xfrm>
            <a:off x="3036888" y="5410200"/>
            <a:ext cx="246697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b="50098"/>
          <a:stretch>
            <a:fillRect/>
          </a:stretch>
        </p:blipFill>
        <p:spPr bwMode="auto">
          <a:xfrm>
            <a:off x="3048000" y="4572000"/>
            <a:ext cx="246697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900" decel="100000" fill="hold"/>
                                        <p:tgtEl>
                                          <p:spTgt spid="1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animEffect transition="in" filter="fade">
                                      <p:cBhvr>
                                        <p:cTn id="23" dur="1000"/>
                                        <p:tgtEl>
                                          <p:spTgt spid="8195">
                                            <p:txEl>
                                              <p:pRg st="5" end="5"/>
                                            </p:txEl>
                                          </p:spTgt>
                                        </p:tgtEl>
                                      </p:cBhvr>
                                    </p:animEffect>
                                    <p:anim calcmode="lin" valueType="num">
                                      <p:cBhvr>
                                        <p:cTn id="24"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8195">
                                            <p:txEl>
                                              <p:pRg st="5" end="5"/>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195">
                                            <p:txEl>
                                              <p:pRg st="5" end="5"/>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900" decel="100000" fill="hold"/>
                                        <p:tgtEl>
                                          <p:spTgt spid="13"/>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29699"/>
                                        </p:tgtEl>
                                        <p:attrNameLst>
                                          <p:attrName>style.visibility</p:attrName>
                                        </p:attrNameLst>
                                      </p:cBhvr>
                                      <p:to>
                                        <p:strVal val="visible"/>
                                      </p:to>
                                    </p:set>
                                    <p:animEffect transition="in" filter="fade">
                                      <p:cBhvr>
                                        <p:cTn id="37" dur="1000"/>
                                        <p:tgtEl>
                                          <p:spTgt spid="29699"/>
                                        </p:tgtEl>
                                      </p:cBhvr>
                                    </p:animEffect>
                                    <p:anim calcmode="lin" valueType="num">
                                      <p:cBhvr>
                                        <p:cTn id="38" dur="1000" fill="hold"/>
                                        <p:tgtEl>
                                          <p:spTgt spid="29699"/>
                                        </p:tgtEl>
                                        <p:attrNameLst>
                                          <p:attrName>ppt_x</p:attrName>
                                        </p:attrNameLst>
                                      </p:cBhvr>
                                      <p:tavLst>
                                        <p:tav tm="0">
                                          <p:val>
                                            <p:strVal val="#ppt_x"/>
                                          </p:val>
                                        </p:tav>
                                        <p:tav tm="100000">
                                          <p:val>
                                            <p:strVal val="#ppt_x"/>
                                          </p:val>
                                        </p:tav>
                                      </p:tavLst>
                                    </p:anim>
                                    <p:anim calcmode="lin" valueType="num">
                                      <p:cBhvr>
                                        <p:cTn id="39" dur="900" decel="100000" fill="hold"/>
                                        <p:tgtEl>
                                          <p:spTgt spid="29699"/>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969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dirty="0" smtClean="0"/>
              <a:t>Two of the terms are </a:t>
            </a:r>
            <a:r>
              <a:rPr lang="en-US" altLang="en-US" dirty="0" smtClean="0">
                <a:solidFill>
                  <a:srgbClr val="0070C0"/>
                </a:solidFill>
              </a:rPr>
              <a:t>undefined</a:t>
            </a:r>
            <a:r>
              <a:rPr lang="en-US" altLang="en-US" dirty="0" smtClean="0"/>
              <a:t>, so the equation is meaningless. What has happened is that we have multiplied both sides of the original equation by zero. </a:t>
            </a:r>
          </a:p>
          <a:p>
            <a:pPr marL="0" indent="0" eaLnBrk="1" hangingPunct="1">
              <a:buFontTx/>
              <a:buNone/>
              <a:tabLst>
                <a:tab pos="457200" algn="l"/>
                <a:tab pos="1371600" algn="l"/>
                <a:tab pos="1547813" algn="l"/>
              </a:tabLst>
            </a:pPr>
            <a:endParaRPr lang="en-US" altLang="en-US" dirty="0" smtClean="0"/>
          </a:p>
          <a:p>
            <a:pPr marL="0" indent="0" eaLnBrk="1" hangingPunct="1">
              <a:buFontTx/>
              <a:buNone/>
              <a:tabLst>
                <a:tab pos="457200" algn="l"/>
                <a:tab pos="1371600" algn="l"/>
                <a:tab pos="1547813" algn="l"/>
              </a:tabLst>
            </a:pPr>
            <a:r>
              <a:rPr lang="en-US" altLang="en-US" dirty="0" smtClean="0"/>
              <a:t>The equation produced by doing this is not equivalent to our original equation. </a:t>
            </a:r>
          </a:p>
          <a:p>
            <a:pPr marL="0" indent="0" eaLnBrk="1" hangingPunct="1">
              <a:buFontTx/>
              <a:buNone/>
              <a:tabLst>
                <a:tab pos="457200" algn="l"/>
                <a:tab pos="1371600" algn="l"/>
                <a:tab pos="1547813" algn="l"/>
              </a:tabLst>
            </a:pPr>
            <a:endParaRPr lang="en-US" altLang="en-US" dirty="0" smtClean="0"/>
          </a:p>
          <a:p>
            <a:pPr marL="0" indent="0" eaLnBrk="1" hangingPunct="1">
              <a:buFontTx/>
              <a:buNone/>
              <a:tabLst>
                <a:tab pos="457200" algn="l"/>
                <a:tab pos="1371600" algn="l"/>
                <a:tab pos="1547813" algn="l"/>
              </a:tabLst>
            </a:pPr>
            <a:r>
              <a:rPr lang="en-US" altLang="en-US" dirty="0" smtClean="0"/>
              <a:t>We always must check our solution when we multiply both sides of an equation by an expression containing the variable to make sure we have not multiplied both sides by zero.</a:t>
            </a:r>
          </a:p>
        </p:txBody>
      </p:sp>
      <p:sp>
        <p:nvSpPr>
          <p:cNvPr id="12292"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animEffect transition="in" filter="fade">
                                      <p:cBhvr>
                                        <p:cTn id="15" dur="1000"/>
                                        <p:tgtEl>
                                          <p:spTgt spid="8195">
                                            <p:txEl>
                                              <p:pRg st="4" end="4"/>
                                            </p:txEl>
                                          </p:spTgt>
                                        </p:tgtEl>
                                      </p:cBhvr>
                                    </p:animEffect>
                                    <p:anim calcmode="lin" valueType="num">
                                      <p:cBhvr>
                                        <p:cTn id="1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195">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smtClean="0"/>
              <a:t>Our original equation has no solution; that is, there is no real number </a:t>
            </a:r>
            <a:r>
              <a:rPr lang="en-US" altLang="en-US" i="1" smtClean="0"/>
              <a:t>x</a:t>
            </a:r>
            <a:r>
              <a:rPr lang="en-US" altLang="en-US" smtClean="0"/>
              <a:t> such that</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The solution set is </a:t>
            </a:r>
            <a:r>
              <a:rPr lang="en-US" altLang="en-US" sz="2000" smtClean="0"/>
              <a:t>Ø</a:t>
            </a:r>
            <a:r>
              <a:rPr lang="en-US" altLang="en-US" smtClean="0"/>
              <a:t>.</a:t>
            </a:r>
          </a:p>
        </p:txBody>
      </p:sp>
      <p:sp>
        <p:nvSpPr>
          <p:cNvPr id="13316"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133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5475" y="2514600"/>
            <a:ext cx="23241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4" end="4"/>
                                            </p:txEl>
                                          </p:spTgt>
                                        </p:tgtEl>
                                        <p:attrNameLst>
                                          <p:attrName>style.visibility</p:attrName>
                                        </p:attrNameLst>
                                      </p:cBhvr>
                                      <p:to>
                                        <p:strVal val="visible"/>
                                      </p:to>
                                    </p:set>
                                    <p:animEffect transition="in" filter="fade">
                                      <p:cBhvr>
                                        <p:cTn id="7" dur="1000"/>
                                        <p:tgtEl>
                                          <p:spTgt spid="8195">
                                            <p:txEl>
                                              <p:pRg st="4" end="4"/>
                                            </p:txEl>
                                          </p:spTgt>
                                        </p:tgtEl>
                                      </p:cBhvr>
                                    </p:animEffect>
                                    <p:anim calcmode="lin" valueType="num">
                                      <p:cBhvr>
                                        <p:cTn id="8"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a:t>
            </a:r>
            <a:r>
              <a:rPr lang="en-US" altLang="en-US" dirty="0" smtClean="0"/>
              <a:t>6</a:t>
            </a:r>
            <a:endParaRPr lang="en-US" altLang="en-US" i="1" dirty="0" smtClean="0"/>
          </a:p>
        </p:txBody>
      </p:sp>
      <mc:AlternateContent xmlns:mc="http://schemas.openxmlformats.org/markup-compatibility/2006">
        <mc:Choice xmlns:a14="http://schemas.microsoft.com/office/drawing/2010/main" Requires="a14">
          <p:sp>
            <p:nvSpPr>
              <p:cNvPr id="125955" name="Rectangle 3"/>
              <p:cNvSpPr>
                <a:spLocks noGrp="1" noChangeArrowheads="1"/>
              </p:cNvSpPr>
              <p:nvPr>
                <p:ph type="body" idx="1"/>
              </p:nvPr>
            </p:nvSpPr>
            <p:spPr>
              <a:xfrm>
                <a:off x="457200" y="1143000"/>
                <a:ext cx="8229600" cy="5256212"/>
              </a:xfrm>
            </p:spPr>
            <p:txBody>
              <a:bodyPr/>
              <a:lstStyle/>
              <a:p>
                <a:pPr marL="0" indent="0" eaLnBrk="1" hangingPunct="1">
                  <a:buFontTx/>
                  <a:buNone/>
                  <a:tabLst>
                    <a:tab pos="457200" algn="l"/>
                    <a:tab pos="1371600" algn="l"/>
                    <a:tab pos="1547813" algn="l"/>
                  </a:tabLst>
                </a:pPr>
                <a:endParaRPr lang="en-US" altLang="en-US" sz="500" dirty="0" smtClean="0"/>
              </a:p>
              <a:p>
                <a:pPr marL="0" indent="0" eaLnBrk="1" hangingPunct="1">
                  <a:buFontTx/>
                  <a:buNone/>
                  <a:tabLst>
                    <a:tab pos="457200" algn="l"/>
                    <a:tab pos="1371600" algn="l"/>
                    <a:tab pos="1547813" algn="l"/>
                  </a:tabLst>
                </a:pPr>
                <a:r>
                  <a:rPr lang="en-US" altLang="en-US" dirty="0" smtClean="0"/>
                  <a:t>Solve    </a:t>
                </a:r>
                <a14:m>
                  <m:oMath xmlns:m="http://schemas.openxmlformats.org/officeDocument/2006/math">
                    <m:f>
                      <m:fPr>
                        <m:ctrlPr>
                          <a:rPr lang="en-US" altLang="en-US" sz="2800" i="1" smtClean="0">
                            <a:latin typeface="Cambria Math"/>
                          </a:rPr>
                        </m:ctrlPr>
                      </m:fPr>
                      <m:num>
                        <m:r>
                          <a:rPr lang="en-US" altLang="en-US" sz="2800" b="0" i="1" smtClean="0">
                            <a:latin typeface="Cambria Math"/>
                          </a:rPr>
                          <m:t>𝑎</m:t>
                        </m:r>
                        <m:r>
                          <a:rPr lang="en-US" altLang="en-US" sz="2800" b="0" i="1" smtClean="0">
                            <a:latin typeface="Cambria Math"/>
                          </a:rPr>
                          <m:t>+4</m:t>
                        </m:r>
                      </m:num>
                      <m:den>
                        <m:sSup>
                          <m:sSupPr>
                            <m:ctrlPr>
                              <a:rPr lang="en-US" altLang="en-US" sz="2800" i="1" smtClean="0">
                                <a:latin typeface="Cambria Math"/>
                              </a:rPr>
                            </m:ctrlPr>
                          </m:sSupPr>
                          <m:e>
                            <m:r>
                              <a:rPr lang="en-US" altLang="en-US" sz="2800" b="0" i="1" smtClean="0">
                                <a:latin typeface="Cambria Math"/>
                              </a:rPr>
                              <m:t>𝑎</m:t>
                            </m:r>
                          </m:e>
                          <m:sup>
                            <m:r>
                              <a:rPr lang="en-US" altLang="en-US" sz="2800" b="0" i="1" smtClean="0">
                                <a:latin typeface="Cambria Math"/>
                              </a:rPr>
                              <m:t>2</m:t>
                            </m:r>
                          </m:sup>
                        </m:sSup>
                        <m:r>
                          <a:rPr lang="en-US" altLang="en-US" sz="2800" b="0" i="1" smtClean="0">
                            <a:latin typeface="Cambria Math"/>
                          </a:rPr>
                          <m:t>+5</m:t>
                        </m:r>
                        <m:r>
                          <a:rPr lang="en-US" altLang="en-US" sz="2800" b="0" i="1" smtClean="0">
                            <a:latin typeface="Cambria Math"/>
                          </a:rPr>
                          <m:t>𝑎</m:t>
                        </m:r>
                      </m:den>
                    </m:f>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−2</m:t>
                        </m:r>
                      </m:num>
                      <m:den>
                        <m:sSup>
                          <m:sSupPr>
                            <m:ctrlPr>
                              <a:rPr lang="en-US" altLang="en-US" sz="2800" b="0" i="1" smtClean="0">
                                <a:latin typeface="Cambria Math"/>
                              </a:rPr>
                            </m:ctrlPr>
                          </m:sSupPr>
                          <m:e>
                            <m:r>
                              <a:rPr lang="en-US" altLang="en-US" sz="2800" b="0" i="1" smtClean="0">
                                <a:latin typeface="Cambria Math"/>
                              </a:rPr>
                              <m:t>𝑎</m:t>
                            </m:r>
                          </m:e>
                          <m:sup>
                            <m:r>
                              <a:rPr lang="en-US" altLang="en-US" sz="2800" b="0" i="1" smtClean="0">
                                <a:latin typeface="Cambria Math"/>
                              </a:rPr>
                              <m:t>2</m:t>
                            </m:r>
                          </m:sup>
                        </m:sSup>
                        <m:r>
                          <a:rPr lang="en-US" altLang="en-US" sz="2800" b="0" i="1" smtClean="0">
                            <a:latin typeface="Cambria Math"/>
                          </a:rPr>
                          <m:t>−25</m:t>
                        </m:r>
                      </m:den>
                    </m:f>
                  </m:oMath>
                </a14:m>
                <a:endParaRPr lang="en-US" altLang="en-US" sz="2800" dirty="0" smtClean="0"/>
              </a:p>
              <a:p>
                <a:pPr marL="0" indent="0" eaLnBrk="1" hangingPunct="1">
                  <a:buFontTx/>
                  <a:buNone/>
                  <a:tabLst>
                    <a:tab pos="457200" algn="l"/>
                    <a:tab pos="1371600" algn="l"/>
                    <a:tab pos="1547813" algn="l"/>
                  </a:tabLst>
                </a:pPr>
                <a:endParaRPr lang="en-US" altLang="en-US" sz="3200" dirty="0" smtClean="0">
                  <a:solidFill>
                    <a:srgbClr val="C4152D"/>
                  </a:solidFill>
                </a:endParaRPr>
              </a:p>
              <a:p>
                <a:pPr marL="0" indent="0" eaLnBrk="1" hangingPunct="1">
                  <a:buFontTx/>
                  <a:buNone/>
                  <a:tabLst>
                    <a:tab pos="457200" algn="l"/>
                    <a:tab pos="1371600" algn="l"/>
                    <a:tab pos="1547813" algn="l"/>
                  </a:tabLst>
                </a:pPr>
                <a:r>
                  <a:rPr lang="en-US" altLang="en-US" dirty="0" smtClean="0">
                    <a:solidFill>
                      <a:srgbClr val="C4152D"/>
                    </a:solidFill>
                  </a:rPr>
                  <a:t>Solution:</a:t>
                </a:r>
              </a:p>
              <a:p>
                <a:pPr marL="0" indent="0" eaLnBrk="1" hangingPunct="1">
                  <a:lnSpc>
                    <a:spcPct val="120000"/>
                  </a:lnSpc>
                  <a:buFontTx/>
                  <a:buNone/>
                  <a:tabLst>
                    <a:tab pos="457200" algn="l"/>
                    <a:tab pos="1371600" algn="l"/>
                    <a:tab pos="1547813" algn="l"/>
                  </a:tabLst>
                </a:pPr>
                <a:r>
                  <a:rPr lang="en-US" altLang="en-US" sz="2000" dirty="0" smtClean="0"/>
                  <a:t>Factorize each denominator, we have </a:t>
                </a:r>
              </a:p>
              <a:p>
                <a:pPr marL="0" indent="0" eaLnBrk="1" hangingPunct="1">
                  <a:lnSpc>
                    <a:spcPct val="120000"/>
                  </a:lnSpc>
                  <a:buFontTx/>
                  <a:buNone/>
                  <a:tabLst>
                    <a:tab pos="457200" algn="l"/>
                    <a:tab pos="1371600" algn="l"/>
                    <a:tab pos="1547813" algn="l"/>
                  </a:tabLst>
                </a:pPr>
                <a:r>
                  <a:rPr lang="en-US" altLang="en-US" dirty="0"/>
                  <a:t> </a:t>
                </a:r>
                <a:r>
                  <a:rPr lang="en-US" altLang="en-US" dirty="0" smtClean="0"/>
                  <a:t>                                </a:t>
                </a:r>
                <a14:m>
                  <m:oMath xmlns:m="http://schemas.openxmlformats.org/officeDocument/2006/math">
                    <m:f>
                      <m:fPr>
                        <m:ctrlPr>
                          <a:rPr lang="en-US" altLang="en-US" i="1" smtClean="0">
                            <a:latin typeface="Cambria Math"/>
                          </a:rPr>
                        </m:ctrlPr>
                      </m:fPr>
                      <m:num>
                        <m:r>
                          <a:rPr lang="en-US" altLang="en-US" b="0" i="1" smtClean="0">
                            <a:latin typeface="Cambria Math"/>
                          </a:rPr>
                          <m:t>𝑎</m:t>
                        </m:r>
                        <m:r>
                          <a:rPr lang="en-US" altLang="en-US" b="0" i="1" smtClean="0">
                            <a:latin typeface="Cambria Math"/>
                          </a:rPr>
                          <m:t>+4</m:t>
                        </m:r>
                      </m:num>
                      <m:den>
                        <m:r>
                          <a:rPr lang="en-US" altLang="en-US" b="0" i="1" smtClean="0">
                            <a:latin typeface="Cambria Math"/>
                          </a:rPr>
                          <m:t>𝑎</m:t>
                        </m:r>
                        <m:r>
                          <a:rPr lang="en-US" altLang="en-US" b="0" i="1" smtClean="0">
                            <a:latin typeface="Cambria Math"/>
                          </a:rPr>
                          <m:t>(</m:t>
                        </m:r>
                        <m:r>
                          <a:rPr lang="en-US" altLang="en-US" b="0" i="1" smtClean="0">
                            <a:latin typeface="Cambria Math"/>
                          </a:rPr>
                          <m:t>𝑎</m:t>
                        </m:r>
                        <m:r>
                          <a:rPr lang="en-US" altLang="en-US" b="0" i="1" smtClean="0">
                            <a:latin typeface="Cambria Math"/>
                          </a:rPr>
                          <m:t>+5</m:t>
                        </m:r>
                        <m:r>
                          <a:rPr lang="en-US" altLang="en-US" b="0" i="1" smtClean="0">
                            <a:latin typeface="Cambria Math"/>
                          </a:rPr>
                          <m:t>)</m:t>
                        </m:r>
                      </m:den>
                    </m:f>
                    <m:r>
                      <a:rPr lang="en-US" altLang="en-US" b="0" i="1" smtClean="0">
                        <a:latin typeface="Cambria Math"/>
                      </a:rPr>
                      <m:t>=</m:t>
                    </m:r>
                    <m:f>
                      <m:fPr>
                        <m:ctrlPr>
                          <a:rPr lang="en-US" altLang="en-US" b="0" i="1" smtClean="0">
                            <a:latin typeface="Cambria Math"/>
                          </a:rPr>
                        </m:ctrlPr>
                      </m:fPr>
                      <m:num>
                        <m:r>
                          <a:rPr lang="en-US" altLang="en-US" b="0" i="1" smtClean="0">
                            <a:latin typeface="Cambria Math"/>
                          </a:rPr>
                          <m:t>−2</m:t>
                        </m:r>
                      </m:num>
                      <m:den>
                        <m:r>
                          <a:rPr lang="en-US" altLang="en-US" b="0" i="1" smtClean="0">
                            <a:latin typeface="Cambria Math"/>
                          </a:rPr>
                          <m:t>(</m:t>
                        </m:r>
                        <m:r>
                          <a:rPr lang="en-US" altLang="en-US" b="0" i="1" smtClean="0">
                            <a:latin typeface="Cambria Math"/>
                          </a:rPr>
                          <m:t>𝑎</m:t>
                        </m:r>
                        <m:r>
                          <a:rPr lang="en-US" altLang="en-US" b="0" i="1" smtClean="0">
                            <a:latin typeface="Cambria Math"/>
                          </a:rPr>
                          <m:t>+5)(</m:t>
                        </m:r>
                        <m:r>
                          <a:rPr lang="en-US" altLang="en-US" b="0" i="1" smtClean="0">
                            <a:latin typeface="Cambria Math"/>
                          </a:rPr>
                          <m:t>𝑎</m:t>
                        </m:r>
                        <m:r>
                          <a:rPr lang="en-US" altLang="en-US" b="0" i="1" smtClean="0">
                            <a:latin typeface="Cambria Math"/>
                          </a:rPr>
                          <m:t>−5)</m:t>
                        </m:r>
                      </m:den>
                    </m:f>
                  </m:oMath>
                </a14:m>
                <a:endParaRPr lang="en-US" altLang="en-US" dirty="0" smtClean="0"/>
              </a:p>
              <a:p>
                <a:pPr marL="0" indent="0" eaLnBrk="1" hangingPunct="1">
                  <a:lnSpc>
                    <a:spcPct val="120000"/>
                  </a:lnSpc>
                  <a:buFontTx/>
                  <a:buNone/>
                  <a:tabLst>
                    <a:tab pos="457200" algn="l"/>
                    <a:tab pos="1371600" algn="l"/>
                    <a:tab pos="1547813" algn="l"/>
                  </a:tabLst>
                </a:pPr>
                <a:r>
                  <a:rPr lang="en-US" altLang="en-US" sz="2000" dirty="0" smtClean="0"/>
                  <a:t>The LCD is  </a:t>
                </a:r>
                <a14:m>
                  <m:oMath xmlns:m="http://schemas.openxmlformats.org/officeDocument/2006/math">
                    <m:r>
                      <a:rPr lang="en-US" altLang="en-US" sz="2000" b="0" i="1" smtClean="0">
                        <a:solidFill>
                          <a:srgbClr val="FF0000"/>
                        </a:solidFill>
                        <a:latin typeface="Cambria Math"/>
                      </a:rPr>
                      <m:t>𝑎</m:t>
                    </m:r>
                    <m:r>
                      <a:rPr lang="en-US" altLang="en-US" sz="2000" b="0" i="1" smtClean="0">
                        <a:solidFill>
                          <a:srgbClr val="FF0000"/>
                        </a:solidFill>
                        <a:latin typeface="Cambria Math"/>
                      </a:rPr>
                      <m:t>(</m:t>
                    </m:r>
                    <m:r>
                      <a:rPr lang="en-US" altLang="en-US" sz="2000" b="0" i="1" smtClean="0">
                        <a:solidFill>
                          <a:srgbClr val="FF0000"/>
                        </a:solidFill>
                        <a:latin typeface="Cambria Math"/>
                      </a:rPr>
                      <m:t>𝑎</m:t>
                    </m:r>
                    <m:r>
                      <a:rPr lang="en-US" altLang="en-US" sz="2000" b="0" i="1" smtClean="0">
                        <a:solidFill>
                          <a:srgbClr val="FF0000"/>
                        </a:solidFill>
                        <a:latin typeface="Cambria Math"/>
                      </a:rPr>
                      <m:t>+5)(</m:t>
                    </m:r>
                    <m:r>
                      <a:rPr lang="en-US" altLang="en-US" sz="2000" b="0" i="1" smtClean="0">
                        <a:solidFill>
                          <a:srgbClr val="FF0000"/>
                        </a:solidFill>
                        <a:latin typeface="Cambria Math"/>
                      </a:rPr>
                      <m:t>𝑎</m:t>
                    </m:r>
                    <m:r>
                      <a:rPr lang="en-US" altLang="en-US" sz="2000" b="0" i="1" smtClean="0">
                        <a:solidFill>
                          <a:srgbClr val="FF0000"/>
                        </a:solidFill>
                        <a:latin typeface="Cambria Math"/>
                      </a:rPr>
                      <m:t>−5)</m:t>
                    </m:r>
                  </m:oMath>
                </a14:m>
                <a:r>
                  <a:rPr lang="en-US" altLang="en-US" sz="2000" dirty="0" smtClean="0">
                    <a:solidFill>
                      <a:srgbClr val="FF0000"/>
                    </a:solidFill>
                  </a:rPr>
                  <a:t>.</a:t>
                </a:r>
                <a:endParaRPr lang="en-US" altLang="en-US" sz="2000" dirty="0" smtClean="0"/>
              </a:p>
              <a:p>
                <a:pPr marL="0" indent="0" eaLnBrk="1" hangingPunct="1">
                  <a:lnSpc>
                    <a:spcPct val="120000"/>
                  </a:lnSpc>
                  <a:buFontTx/>
                  <a:buNone/>
                  <a:tabLst>
                    <a:tab pos="457200" algn="l"/>
                    <a:tab pos="1371600" algn="l"/>
                    <a:tab pos="1547813" algn="l"/>
                  </a:tabLst>
                </a:pPr>
                <a:r>
                  <a:rPr lang="en-US" altLang="en-US" sz="2000" dirty="0" smtClean="0"/>
                  <a:t>Multiply both sides of the equation by the LCD,</a:t>
                </a:r>
              </a:p>
              <a:p>
                <a:pPr marL="0" indent="0" eaLnBrk="1" hangingPunct="1">
                  <a:lnSpc>
                    <a:spcPct val="120000"/>
                  </a:lnSpc>
                  <a:buFontTx/>
                  <a:buNone/>
                  <a:tabLst>
                    <a:tab pos="457200" algn="l"/>
                    <a:tab pos="1371600" algn="l"/>
                    <a:tab pos="1547813" algn="l"/>
                  </a:tabLst>
                </a:pPr>
                <a14:m>
                  <m:oMathPara xmlns:m="http://schemas.openxmlformats.org/officeDocument/2006/math">
                    <m:oMathParaPr>
                      <m:jc m:val="centerGroup"/>
                    </m:oMathParaPr>
                    <m:oMath xmlns:m="http://schemas.openxmlformats.org/officeDocument/2006/math">
                      <m:r>
                        <a:rPr lang="en-US" altLang="en-US" sz="2000" b="0" i="1" smtClean="0">
                          <a:latin typeface="Cambria Math"/>
                        </a:rPr>
                        <m:t>𝑎</m:t>
                      </m:r>
                      <m:r>
                        <a:rPr lang="en-US" altLang="en-US" sz="2000" b="0" i="1" smtClean="0">
                          <a:latin typeface="Cambria Math"/>
                        </a:rPr>
                        <m:t>(</m:t>
                      </m:r>
                      <m:r>
                        <a:rPr lang="en-US" altLang="en-US" sz="2000" b="0" i="1" smtClean="0">
                          <a:latin typeface="Cambria Math"/>
                        </a:rPr>
                        <m:t>𝑎</m:t>
                      </m:r>
                      <m:r>
                        <a:rPr lang="en-US" altLang="en-US" sz="2000" b="0" i="1" smtClean="0">
                          <a:latin typeface="Cambria Math"/>
                        </a:rPr>
                        <m:t>+5)(</m:t>
                      </m:r>
                      <m:r>
                        <a:rPr lang="en-US" altLang="en-US" sz="2000" b="0" i="1" smtClean="0">
                          <a:latin typeface="Cambria Math"/>
                        </a:rPr>
                        <m:t>𝑎</m:t>
                      </m:r>
                      <m:r>
                        <a:rPr lang="en-US" altLang="en-US" sz="2000" b="0" i="1" smtClean="0">
                          <a:latin typeface="Cambria Math"/>
                        </a:rPr>
                        <m:t>−5)</m:t>
                      </m:r>
                      <m:f>
                        <m:fPr>
                          <m:ctrlPr>
                            <a:rPr lang="en-US" altLang="en-US" sz="2000" i="1" smtClean="0">
                              <a:latin typeface="Cambria Math"/>
                            </a:rPr>
                          </m:ctrlPr>
                        </m:fPr>
                        <m:num>
                          <m:r>
                            <a:rPr lang="en-US" altLang="en-US" sz="2000" b="0" i="1" smtClean="0">
                              <a:latin typeface="Cambria Math"/>
                            </a:rPr>
                            <m:t>𝑎</m:t>
                          </m:r>
                          <m:r>
                            <a:rPr lang="en-US" altLang="en-US" sz="2000" b="0" i="1" smtClean="0">
                              <a:latin typeface="Cambria Math"/>
                            </a:rPr>
                            <m:t>+4</m:t>
                          </m:r>
                        </m:num>
                        <m:den>
                          <m:r>
                            <a:rPr lang="en-US" altLang="en-US" sz="2000" b="0" i="1" smtClean="0">
                              <a:latin typeface="Cambria Math"/>
                            </a:rPr>
                            <m:t>𝑎</m:t>
                          </m:r>
                          <m:d>
                            <m:dPr>
                              <m:ctrlPr>
                                <a:rPr lang="en-US" altLang="en-US" sz="2000" b="0" i="1" smtClean="0">
                                  <a:latin typeface="Cambria Math"/>
                                </a:rPr>
                              </m:ctrlPr>
                            </m:dPr>
                            <m:e>
                              <m:r>
                                <a:rPr lang="en-US" altLang="en-US" sz="2000" b="0" i="1" smtClean="0">
                                  <a:latin typeface="Cambria Math"/>
                                </a:rPr>
                                <m:t>𝑎</m:t>
                              </m:r>
                              <m:r>
                                <a:rPr lang="en-US" altLang="en-US" sz="2000" b="0" i="1" smtClean="0">
                                  <a:latin typeface="Cambria Math"/>
                                </a:rPr>
                                <m:t>+5</m:t>
                              </m:r>
                            </m:e>
                          </m:d>
                        </m:den>
                      </m:f>
                      <m:r>
                        <a:rPr lang="en-US" altLang="en-US" sz="2000" b="0" i="1" smtClean="0">
                          <a:latin typeface="Cambria Math"/>
                        </a:rPr>
                        <m:t>=</m:t>
                      </m:r>
                      <m:f>
                        <m:fPr>
                          <m:ctrlPr>
                            <a:rPr lang="en-US" altLang="en-US" sz="2000" b="0" i="1" smtClean="0">
                              <a:latin typeface="Cambria Math"/>
                            </a:rPr>
                          </m:ctrlPr>
                        </m:fPr>
                        <m:num>
                          <m:r>
                            <a:rPr lang="en-US" altLang="en-US" sz="2000" b="0" i="1" smtClean="0">
                              <a:latin typeface="Cambria Math"/>
                            </a:rPr>
                            <m:t>−2</m:t>
                          </m:r>
                        </m:num>
                        <m:den>
                          <m:d>
                            <m:dPr>
                              <m:ctrlPr>
                                <a:rPr lang="en-US" altLang="en-US" sz="2000" b="0" i="1" smtClean="0">
                                  <a:latin typeface="Cambria Math"/>
                                </a:rPr>
                              </m:ctrlPr>
                            </m:dPr>
                            <m:e>
                              <m:r>
                                <a:rPr lang="en-US" altLang="en-US" sz="2000" b="0" i="1" smtClean="0">
                                  <a:latin typeface="Cambria Math"/>
                                </a:rPr>
                                <m:t>𝑎</m:t>
                              </m:r>
                              <m:r>
                                <a:rPr lang="en-US" altLang="en-US" sz="2000" b="0" i="1" smtClean="0">
                                  <a:latin typeface="Cambria Math"/>
                                </a:rPr>
                                <m:t>+5</m:t>
                              </m:r>
                            </m:e>
                          </m:d>
                          <m:d>
                            <m:dPr>
                              <m:ctrlPr>
                                <a:rPr lang="en-US" altLang="en-US" sz="2000" b="0" i="1" smtClean="0">
                                  <a:latin typeface="Cambria Math"/>
                                </a:rPr>
                              </m:ctrlPr>
                            </m:dPr>
                            <m:e>
                              <m:r>
                                <a:rPr lang="en-US" altLang="en-US" sz="2000" b="0" i="1" smtClean="0">
                                  <a:latin typeface="Cambria Math"/>
                                </a:rPr>
                                <m:t>𝑎</m:t>
                              </m:r>
                              <m:r>
                                <a:rPr lang="en-US" altLang="en-US" sz="2000" b="0" i="1" smtClean="0">
                                  <a:latin typeface="Cambria Math"/>
                                </a:rPr>
                                <m:t>−5</m:t>
                              </m:r>
                            </m:e>
                          </m:d>
                        </m:den>
                      </m:f>
                      <m:r>
                        <a:rPr lang="en-US" altLang="en-US" sz="2000" b="0" i="1" smtClean="0">
                          <a:latin typeface="Cambria Math"/>
                        </a:rPr>
                        <m:t>𝑎</m:t>
                      </m:r>
                      <m:r>
                        <a:rPr lang="en-US" altLang="en-US" sz="2000" b="0" i="1" smtClean="0">
                          <a:latin typeface="Cambria Math"/>
                        </a:rPr>
                        <m:t>(</m:t>
                      </m:r>
                      <m:r>
                        <a:rPr lang="en-US" altLang="en-US" sz="2000" b="0" i="1" smtClean="0">
                          <a:latin typeface="Cambria Math"/>
                        </a:rPr>
                        <m:t>𝑎</m:t>
                      </m:r>
                      <m:r>
                        <a:rPr lang="en-US" altLang="en-US" sz="2000" b="0" i="1" smtClean="0">
                          <a:latin typeface="Cambria Math"/>
                        </a:rPr>
                        <m:t>+5)(</m:t>
                      </m:r>
                      <m:r>
                        <a:rPr lang="en-US" altLang="en-US" sz="2000" b="0" i="1" smtClean="0">
                          <a:latin typeface="Cambria Math"/>
                        </a:rPr>
                        <m:t>𝑎</m:t>
                      </m:r>
                      <m:r>
                        <a:rPr lang="en-US" altLang="en-US" sz="2000" b="0" i="1" smtClean="0">
                          <a:latin typeface="Cambria Math"/>
                        </a:rPr>
                        <m:t>−5)</m:t>
                      </m:r>
                    </m:oMath>
                  </m:oMathPara>
                </a14:m>
                <a:endParaRPr lang="en-US" altLang="en-US" sz="2000" dirty="0" smtClean="0"/>
              </a:p>
            </p:txBody>
          </p:sp>
        </mc:Choice>
        <mc:Fallback>
          <p:sp>
            <p:nvSpPr>
              <p:cNvPr id="125955" name="Rectangle 3"/>
              <p:cNvSpPr>
                <a:spLocks noGrp="1" noRot="1" noChangeAspect="1" noMove="1" noResize="1" noEditPoints="1" noAdjustHandles="1" noChangeArrowheads="1" noChangeShapeType="1" noTextEdit="1"/>
              </p:cNvSpPr>
              <p:nvPr>
                <p:ph type="body" idx="1"/>
              </p:nvPr>
            </p:nvSpPr>
            <p:spPr>
              <a:xfrm>
                <a:off x="457200" y="1143000"/>
                <a:ext cx="8229600" cy="5256212"/>
              </a:xfrm>
              <a:blipFill rotWithShape="1">
                <a:blip r:embed="rId2"/>
                <a:stretch>
                  <a:fillRect l="-1111"/>
                </a:stretch>
              </a:blipFill>
            </p:spPr>
            <p:txBody>
              <a:bodyPr/>
              <a:lstStyle/>
              <a:p>
                <a:r>
                  <a:rPr lang="en-US">
                    <a:noFill/>
                  </a:rPr>
                  <a:t> </a:t>
                </a:r>
              </a:p>
            </p:txBody>
          </p:sp>
        </mc:Fallback>
      </mc:AlternateContent>
      <p:cxnSp>
        <p:nvCxnSpPr>
          <p:cNvPr id="3" name="Straight Connector 2"/>
          <p:cNvCxnSpPr/>
          <p:nvPr/>
        </p:nvCxnSpPr>
        <p:spPr>
          <a:xfrm flipV="1">
            <a:off x="1295400" y="5486400"/>
            <a:ext cx="914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124200" y="5638800"/>
            <a:ext cx="914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285648" y="5638800"/>
            <a:ext cx="914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172200" y="5459931"/>
            <a:ext cx="914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141494" y="5612331"/>
            <a:ext cx="914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934200" y="5486400"/>
            <a:ext cx="914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4382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a:t>
            </a:r>
            <a:r>
              <a:rPr lang="en-US" altLang="en-US" dirty="0" smtClean="0"/>
              <a:t>6 </a:t>
            </a:r>
            <a:r>
              <a:rPr lang="en-US" altLang="en-US" dirty="0" smtClean="0"/>
              <a:t>– </a:t>
            </a:r>
            <a:r>
              <a:rPr lang="en-US" altLang="en-US" i="1" dirty="0" smtClean="0"/>
              <a:t>Solution</a:t>
            </a:r>
          </a:p>
        </p:txBody>
      </p:sp>
      <mc:AlternateContent xmlns:mc="http://schemas.openxmlformats.org/markup-compatibility/2006">
        <mc:Choice xmlns:a14="http://schemas.microsoft.com/office/drawing/2010/main" Requires="a14">
          <p:sp>
            <p:nvSpPr>
              <p:cNvPr id="8195" name="Rectangle 3"/>
              <p:cNvSpPr>
                <a:spLocks noGrp="1" noChangeArrowheads="1"/>
              </p:cNvSpPr>
              <p:nvPr>
                <p:ph type="body" idx="1"/>
              </p:nvPr>
            </p:nvSpPr>
            <p:spPr>
              <a:xfrm>
                <a:off x="457200" y="1295400"/>
                <a:ext cx="8229600" cy="5256212"/>
              </a:xfrm>
              <a:noFill/>
            </p:spPr>
            <p:txBody>
              <a:bodyPr/>
              <a:lstStyle/>
              <a:p>
                <a:pPr marL="0" indent="0" eaLnBrk="1" hangingPunct="1">
                  <a:buFontTx/>
                  <a:buNone/>
                  <a:tabLst>
                    <a:tab pos="457200" algn="l"/>
                    <a:tab pos="1371600" algn="l"/>
                    <a:tab pos="1547813" algn="l"/>
                  </a:tabLst>
                </a:pPr>
                <a:r>
                  <a:rPr lang="en-US" altLang="en-US" dirty="0" smtClean="0"/>
                  <a:t>                         </a:t>
                </a:r>
                <a14:m>
                  <m:oMath xmlns:m="http://schemas.openxmlformats.org/officeDocument/2006/math">
                    <m:d>
                      <m:dPr>
                        <m:ctrlPr>
                          <a:rPr lang="en-US" altLang="en-US" sz="2000" b="0" i="1" smtClean="0">
                            <a:latin typeface="Cambria Math"/>
                          </a:rPr>
                        </m:ctrlPr>
                      </m:dPr>
                      <m:e>
                        <m:r>
                          <a:rPr lang="en-US" altLang="en-US" sz="2000" b="0" i="1" smtClean="0">
                            <a:latin typeface="Cambria Math"/>
                          </a:rPr>
                          <m:t>𝑎</m:t>
                        </m:r>
                        <m:r>
                          <a:rPr lang="en-US" altLang="en-US" sz="2000" b="0" i="1" smtClean="0">
                            <a:latin typeface="Cambria Math"/>
                          </a:rPr>
                          <m:t>−5</m:t>
                        </m:r>
                      </m:e>
                    </m:d>
                    <m:d>
                      <m:dPr>
                        <m:ctrlPr>
                          <a:rPr lang="en-US" altLang="en-US" sz="2000" b="0" i="1" smtClean="0">
                            <a:latin typeface="Cambria Math"/>
                          </a:rPr>
                        </m:ctrlPr>
                      </m:dPr>
                      <m:e>
                        <m:r>
                          <a:rPr lang="en-US" altLang="en-US" sz="2000" b="0" i="1" smtClean="0">
                            <a:latin typeface="Cambria Math"/>
                          </a:rPr>
                          <m:t>𝑎</m:t>
                        </m:r>
                        <m:r>
                          <a:rPr lang="en-US" altLang="en-US" sz="2000" b="0" i="1" smtClean="0">
                            <a:latin typeface="Cambria Math"/>
                          </a:rPr>
                          <m:t>+4</m:t>
                        </m:r>
                      </m:e>
                    </m:d>
                    <m:r>
                      <a:rPr lang="en-US" altLang="en-US" sz="2000" b="0" i="1" smtClean="0">
                        <a:latin typeface="Cambria Math"/>
                      </a:rPr>
                      <m:t>=−2</m:t>
                    </m:r>
                    <m:r>
                      <a:rPr lang="en-US" altLang="en-US" sz="2000" b="0" i="1" smtClean="0">
                        <a:latin typeface="Cambria Math"/>
                      </a:rPr>
                      <m:t>𝑎</m:t>
                    </m:r>
                  </m:oMath>
                </a14:m>
                <a:endParaRPr lang="en-US" altLang="en-US" sz="2000" dirty="0" smtClean="0"/>
              </a:p>
              <a:p>
                <a:pPr marL="0" indent="0" eaLnBrk="1" hangingPunct="1">
                  <a:buFontTx/>
                  <a:buNone/>
                  <a:tabLst>
                    <a:tab pos="457200" algn="l"/>
                    <a:tab pos="1371600" algn="l"/>
                    <a:tab pos="1547813" algn="l"/>
                  </a:tabLst>
                </a:pPr>
                <a:r>
                  <a:rPr lang="en-US" altLang="en-US" dirty="0" smtClean="0"/>
                  <a:t>                            </a:t>
                </a:r>
                <a14:m>
                  <m:oMath xmlns:m="http://schemas.openxmlformats.org/officeDocument/2006/math">
                    <m:sSup>
                      <m:sSupPr>
                        <m:ctrlPr>
                          <a:rPr lang="en-US" altLang="en-US" sz="2000" i="1" smtClean="0">
                            <a:latin typeface="Cambria Math"/>
                          </a:rPr>
                        </m:ctrlPr>
                      </m:sSupPr>
                      <m:e>
                        <m:r>
                          <a:rPr lang="en-US" altLang="en-US" sz="2000" b="0" i="1" smtClean="0">
                            <a:latin typeface="Cambria Math"/>
                          </a:rPr>
                          <m:t>𝑎</m:t>
                        </m:r>
                      </m:e>
                      <m:sup>
                        <m:r>
                          <a:rPr lang="en-US" altLang="en-US" sz="2000" b="0" i="1" smtClean="0">
                            <a:latin typeface="Cambria Math"/>
                          </a:rPr>
                          <m:t>2</m:t>
                        </m:r>
                      </m:sup>
                    </m:sSup>
                    <m:r>
                      <a:rPr lang="en-US" altLang="en-US" sz="2000" b="0" i="1" smtClean="0">
                        <a:latin typeface="Cambria Math"/>
                      </a:rPr>
                      <m:t>−</m:t>
                    </m:r>
                    <m:r>
                      <a:rPr lang="en-US" altLang="en-US" sz="2000" b="0" i="1" smtClean="0">
                        <a:latin typeface="Cambria Math"/>
                      </a:rPr>
                      <m:t>𝑎</m:t>
                    </m:r>
                    <m:r>
                      <a:rPr lang="en-US" altLang="en-US" sz="2000" b="0" i="1" smtClean="0">
                        <a:latin typeface="Cambria Math"/>
                      </a:rPr>
                      <m:t>−20=−2</m:t>
                    </m:r>
                    <m:r>
                      <a:rPr lang="en-US" altLang="en-US" sz="2000" b="0" i="1" smtClean="0">
                        <a:latin typeface="Cambria Math"/>
                      </a:rPr>
                      <m:t>𝑎</m:t>
                    </m:r>
                  </m:oMath>
                </a14:m>
                <a:endParaRPr lang="en-US" altLang="en-US" sz="2000" dirty="0" smtClean="0"/>
              </a:p>
              <a:p>
                <a:pPr marL="0" indent="0" eaLnBrk="1" hangingPunct="1">
                  <a:buFontTx/>
                  <a:buNone/>
                  <a:tabLst>
                    <a:tab pos="457200" algn="l"/>
                    <a:tab pos="1371600" algn="l"/>
                    <a:tab pos="1547813" algn="l"/>
                  </a:tabLst>
                </a:pPr>
                <a:r>
                  <a:rPr lang="en-US" altLang="en-US" dirty="0" smtClean="0"/>
                  <a:t>                             </a:t>
                </a:r>
                <a14:m>
                  <m:oMath xmlns:m="http://schemas.openxmlformats.org/officeDocument/2006/math">
                    <m:sSup>
                      <m:sSupPr>
                        <m:ctrlPr>
                          <a:rPr lang="en-US" altLang="en-US" sz="2000" i="1" smtClean="0">
                            <a:latin typeface="Cambria Math"/>
                          </a:rPr>
                        </m:ctrlPr>
                      </m:sSupPr>
                      <m:e>
                        <m:r>
                          <a:rPr lang="en-US" altLang="en-US" sz="2000" b="0" i="1" smtClean="0">
                            <a:latin typeface="Cambria Math"/>
                          </a:rPr>
                          <m:t>𝑎</m:t>
                        </m:r>
                      </m:e>
                      <m:sup>
                        <m:r>
                          <a:rPr lang="en-US" altLang="en-US" sz="2000" b="0" i="1" smtClean="0">
                            <a:latin typeface="Cambria Math"/>
                          </a:rPr>
                          <m:t>2</m:t>
                        </m:r>
                      </m:sup>
                    </m:sSup>
                    <m:r>
                      <a:rPr lang="en-US" altLang="en-US" sz="2000" b="0" i="1" smtClean="0">
                        <a:latin typeface="Cambria Math"/>
                      </a:rPr>
                      <m:t>+</m:t>
                    </m:r>
                    <m:r>
                      <a:rPr lang="en-US" altLang="en-US" sz="2000" b="0" i="1" smtClean="0">
                        <a:latin typeface="Cambria Math"/>
                      </a:rPr>
                      <m:t>𝑎</m:t>
                    </m:r>
                    <m:r>
                      <a:rPr lang="en-US" altLang="en-US" sz="2000" b="0" i="1" smtClean="0">
                        <a:latin typeface="Cambria Math"/>
                      </a:rPr>
                      <m:t>−20=0</m:t>
                    </m:r>
                  </m:oMath>
                </a14:m>
                <a:endParaRPr lang="en-US" altLang="en-US" sz="2000" b="0" dirty="0" smtClean="0"/>
              </a:p>
              <a:p>
                <a:pPr marL="0" indent="0" eaLnBrk="1" hangingPunct="1">
                  <a:buFontTx/>
                  <a:buNone/>
                  <a:tabLst>
                    <a:tab pos="457200" algn="l"/>
                    <a:tab pos="1371600" algn="l"/>
                    <a:tab pos="1547813" algn="l"/>
                  </a:tabLst>
                </a:pPr>
                <a:r>
                  <a:rPr lang="en-US" altLang="en-US" sz="2000" dirty="0" smtClean="0"/>
                  <a:t>Factoring the left side, we have </a:t>
                </a:r>
              </a:p>
              <a:p>
                <a:pPr marL="0" indent="0" eaLnBrk="1" hangingPunct="1">
                  <a:buFontTx/>
                  <a:buNone/>
                  <a:tabLst>
                    <a:tab pos="457200" algn="l"/>
                    <a:tab pos="1371600" algn="l"/>
                    <a:tab pos="1547813" algn="l"/>
                  </a:tabLst>
                </a:pPr>
                <a:r>
                  <a:rPr lang="en-US" altLang="en-US" dirty="0"/>
                  <a:t> </a:t>
                </a:r>
                <a:r>
                  <a:rPr lang="en-US" altLang="en-US" dirty="0" smtClean="0"/>
                  <a:t>                          </a:t>
                </a:r>
                <a14:m>
                  <m:oMath xmlns:m="http://schemas.openxmlformats.org/officeDocument/2006/math">
                    <m:d>
                      <m:dPr>
                        <m:ctrlPr>
                          <a:rPr lang="en-US" altLang="en-US" sz="2000" b="0" i="1" smtClean="0">
                            <a:latin typeface="Cambria Math"/>
                          </a:rPr>
                        </m:ctrlPr>
                      </m:dPr>
                      <m:e>
                        <m:r>
                          <a:rPr lang="en-US" altLang="en-US" sz="2000" b="0" i="1" smtClean="0">
                            <a:latin typeface="Cambria Math"/>
                          </a:rPr>
                          <m:t>𝑎</m:t>
                        </m:r>
                        <m:r>
                          <a:rPr lang="en-US" altLang="en-US" sz="2000" b="0" i="1" smtClean="0">
                            <a:latin typeface="Cambria Math"/>
                          </a:rPr>
                          <m:t>+5</m:t>
                        </m:r>
                      </m:e>
                    </m:d>
                    <m:d>
                      <m:dPr>
                        <m:ctrlPr>
                          <a:rPr lang="en-US" altLang="en-US" sz="2000" b="0" i="1" smtClean="0">
                            <a:latin typeface="Cambria Math"/>
                          </a:rPr>
                        </m:ctrlPr>
                      </m:dPr>
                      <m:e>
                        <m:r>
                          <a:rPr lang="en-US" altLang="en-US" sz="2000" b="0" i="1" smtClean="0">
                            <a:latin typeface="Cambria Math"/>
                          </a:rPr>
                          <m:t>𝑎</m:t>
                        </m:r>
                        <m:r>
                          <a:rPr lang="en-US" altLang="en-US" sz="2000" b="0" i="1" smtClean="0">
                            <a:latin typeface="Cambria Math"/>
                          </a:rPr>
                          <m:t>−4</m:t>
                        </m:r>
                      </m:e>
                    </m:d>
                    <m:r>
                      <a:rPr lang="en-US" altLang="en-US" sz="2000" b="0" i="1" smtClean="0">
                        <a:latin typeface="Cambria Math"/>
                      </a:rPr>
                      <m:t>=0</m:t>
                    </m:r>
                  </m:oMath>
                </a14:m>
                <a:endParaRPr lang="en-US" altLang="en-US" sz="2000" dirty="0" smtClean="0"/>
              </a:p>
              <a:p>
                <a:pPr marL="0" indent="0" eaLnBrk="1" hangingPunct="1">
                  <a:buFontTx/>
                  <a:buNone/>
                  <a:tabLst>
                    <a:tab pos="457200" algn="l"/>
                    <a:tab pos="1371600" algn="l"/>
                    <a:tab pos="1547813" algn="l"/>
                  </a:tabLst>
                </a:pPr>
                <a:r>
                  <a:rPr lang="en-US" altLang="en-US" sz="1200" dirty="0" smtClean="0"/>
                  <a:t>                  </a:t>
                </a:r>
              </a:p>
              <a:p>
                <a:pPr marL="0" indent="0" eaLnBrk="1" hangingPunct="1">
                  <a:buFontTx/>
                  <a:buNone/>
                  <a:tabLst>
                    <a:tab pos="457200" algn="l"/>
                    <a:tab pos="1371600" algn="l"/>
                    <a:tab pos="1547813" algn="l"/>
                  </a:tabLst>
                </a:pPr>
                <a:r>
                  <a:rPr lang="en-US" altLang="en-US" sz="2000" dirty="0" smtClean="0"/>
                  <a:t>Therefore either  </a:t>
                </a:r>
                <a:r>
                  <a:rPr lang="en-US" altLang="en-US" i="1" dirty="0" smtClean="0">
                    <a:solidFill>
                      <a:srgbClr val="FF0000"/>
                    </a:solidFill>
                    <a:latin typeface="Adobe Devanagari" pitchFamily="18" charset="0"/>
                    <a:cs typeface="Adobe Devanagari" pitchFamily="18" charset="0"/>
                  </a:rPr>
                  <a:t>a = -5   </a:t>
                </a:r>
                <a:r>
                  <a:rPr lang="en-US" altLang="en-US" sz="2000" dirty="0" smtClean="0"/>
                  <a:t>or</a:t>
                </a:r>
                <a:r>
                  <a:rPr lang="en-US" altLang="en-US" dirty="0" smtClean="0"/>
                  <a:t>  </a:t>
                </a:r>
                <a:r>
                  <a:rPr lang="en-US" altLang="en-US" i="1" dirty="0" smtClean="0">
                    <a:solidFill>
                      <a:srgbClr val="FF0000"/>
                    </a:solidFill>
                    <a:latin typeface="Adobe Devanagari" pitchFamily="18" charset="0"/>
                    <a:cs typeface="Adobe Devanagari" pitchFamily="18" charset="0"/>
                  </a:rPr>
                  <a:t>a = 4</a:t>
                </a:r>
                <a:endParaRPr lang="en-US" altLang="en-US" i="1" dirty="0">
                  <a:solidFill>
                    <a:srgbClr val="FF0000"/>
                  </a:solidFill>
                  <a:latin typeface="Adobe Devanagari" pitchFamily="18" charset="0"/>
                  <a:cs typeface="Adobe Devanagari" pitchFamily="18" charset="0"/>
                </a:endParaRPr>
              </a:p>
              <a:p>
                <a:pPr marL="0" indent="0" eaLnBrk="1" hangingPunct="1">
                  <a:buNone/>
                  <a:tabLst>
                    <a:tab pos="457200" algn="l"/>
                    <a:tab pos="1371600" algn="l"/>
                    <a:tab pos="1547813" algn="l"/>
                  </a:tabLst>
                </a:pPr>
                <a:r>
                  <a:rPr lang="en-US" altLang="en-US" sz="2000" dirty="0" smtClean="0"/>
                  <a:t>The solution </a:t>
                </a:r>
                <a:r>
                  <a:rPr lang="en-US" altLang="en-US" i="1" dirty="0" smtClean="0">
                    <a:solidFill>
                      <a:srgbClr val="FF0000"/>
                    </a:solidFill>
                    <a:latin typeface="Adobe Devanagari" pitchFamily="18" charset="0"/>
                    <a:cs typeface="Adobe Devanagari" pitchFamily="18" charset="0"/>
                  </a:rPr>
                  <a:t>a = 4 </a:t>
                </a:r>
                <a:r>
                  <a:rPr lang="en-US" altLang="en-US" sz="2000" dirty="0" smtClean="0"/>
                  <a:t>checks</a:t>
                </a:r>
                <a:r>
                  <a:rPr lang="en-US" altLang="en-US" dirty="0" smtClean="0"/>
                  <a:t>. </a:t>
                </a:r>
                <a:r>
                  <a:rPr lang="en-US" altLang="en-US" sz="2000" dirty="0" smtClean="0"/>
                  <a:t>But if we put </a:t>
                </a:r>
                <a:r>
                  <a:rPr lang="en-US" altLang="en-US" i="1" dirty="0" smtClean="0">
                    <a:solidFill>
                      <a:srgbClr val="FF0000"/>
                    </a:solidFill>
                    <a:latin typeface="Adobe Devanagari" pitchFamily="18" charset="0"/>
                    <a:cs typeface="Adobe Devanagari" pitchFamily="18" charset="0"/>
                  </a:rPr>
                  <a:t>a = -5 </a:t>
                </a:r>
                <a:r>
                  <a:rPr lang="en-US" altLang="en-US" dirty="0" smtClean="0">
                    <a:latin typeface="Adobe Devanagari" pitchFamily="18" charset="0"/>
                    <a:cs typeface="Adobe Devanagari" pitchFamily="18" charset="0"/>
                  </a:rPr>
                  <a:t>,</a:t>
                </a:r>
                <a:endParaRPr lang="en-US" altLang="en-US" i="1" dirty="0" smtClean="0">
                  <a:latin typeface="Adobe Devanagari" pitchFamily="18" charset="0"/>
                  <a:cs typeface="Adobe Devanagari" pitchFamily="18" charset="0"/>
                </a:endParaRPr>
              </a:p>
              <a:p>
                <a:pPr marL="0" indent="0" eaLnBrk="1" hangingPunct="1">
                  <a:buNone/>
                  <a:tabLst>
                    <a:tab pos="457200" algn="l"/>
                    <a:tab pos="1371600" algn="l"/>
                    <a:tab pos="1547813" algn="l"/>
                  </a:tabLst>
                </a:pPr>
                <a:r>
                  <a:rPr lang="en-US" altLang="en-US" dirty="0" smtClean="0"/>
                  <a:t>                              </a:t>
                </a:r>
                <a14:m>
                  <m:oMath xmlns:m="http://schemas.openxmlformats.org/officeDocument/2006/math">
                    <m:f>
                      <m:fPr>
                        <m:ctrlPr>
                          <a:rPr lang="en-US" altLang="en-US" i="1" smtClean="0">
                            <a:latin typeface="Cambria Math"/>
                          </a:rPr>
                        </m:ctrlPr>
                      </m:fPr>
                      <m:num>
                        <m:r>
                          <a:rPr lang="en-US" altLang="en-US" b="0" i="1" smtClean="0">
                            <a:latin typeface="Cambria Math"/>
                          </a:rPr>
                          <m:t>(−5)</m:t>
                        </m:r>
                        <m:r>
                          <a:rPr lang="en-US" altLang="en-US" b="0" i="1" smtClean="0">
                            <a:latin typeface="Cambria Math"/>
                          </a:rPr>
                          <m:t>+4</m:t>
                        </m:r>
                      </m:num>
                      <m:den>
                        <m:sSup>
                          <m:sSupPr>
                            <m:ctrlPr>
                              <a:rPr lang="en-US" altLang="en-US" i="1" smtClean="0">
                                <a:latin typeface="Cambria Math"/>
                              </a:rPr>
                            </m:ctrlPr>
                          </m:sSupPr>
                          <m:e>
                            <m:r>
                              <a:rPr lang="en-US" altLang="en-US" b="0" i="1" smtClean="0">
                                <a:latin typeface="Cambria Math"/>
                              </a:rPr>
                              <m:t>(−5)</m:t>
                            </m:r>
                          </m:e>
                          <m:sup>
                            <m:r>
                              <a:rPr lang="en-US" altLang="en-US" b="0" i="1" smtClean="0">
                                <a:latin typeface="Cambria Math"/>
                              </a:rPr>
                              <m:t>2</m:t>
                            </m:r>
                          </m:sup>
                        </m:sSup>
                        <m:r>
                          <a:rPr lang="en-US" altLang="en-US" b="0" i="1" smtClean="0">
                            <a:latin typeface="Cambria Math"/>
                          </a:rPr>
                          <m:t>+5</m:t>
                        </m:r>
                        <m:r>
                          <a:rPr lang="en-US" altLang="en-US" b="0" i="1" smtClean="0">
                            <a:latin typeface="Cambria Math"/>
                          </a:rPr>
                          <m:t>(−5)</m:t>
                        </m:r>
                      </m:den>
                    </m:f>
                    <m:r>
                      <a:rPr lang="en-US" altLang="en-US" b="0" i="1" smtClean="0">
                        <a:latin typeface="Cambria Math"/>
                      </a:rPr>
                      <m:t>=</m:t>
                    </m:r>
                    <m:f>
                      <m:fPr>
                        <m:ctrlPr>
                          <a:rPr lang="en-US" altLang="en-US" b="0" i="1" smtClean="0">
                            <a:latin typeface="Cambria Math"/>
                          </a:rPr>
                        </m:ctrlPr>
                      </m:fPr>
                      <m:num>
                        <m:r>
                          <a:rPr lang="en-US" altLang="en-US" b="0" i="1" smtClean="0">
                            <a:latin typeface="Cambria Math"/>
                          </a:rPr>
                          <m:t>−2</m:t>
                        </m:r>
                      </m:num>
                      <m:den>
                        <m:sSup>
                          <m:sSupPr>
                            <m:ctrlPr>
                              <a:rPr lang="en-US" altLang="en-US" b="0" i="1" smtClean="0">
                                <a:latin typeface="Cambria Math"/>
                              </a:rPr>
                            </m:ctrlPr>
                          </m:sSupPr>
                          <m:e>
                            <m:r>
                              <a:rPr lang="en-US" altLang="en-US" b="0" i="1" smtClean="0">
                                <a:latin typeface="Cambria Math"/>
                              </a:rPr>
                              <m:t>(−5)</m:t>
                            </m:r>
                          </m:e>
                          <m:sup>
                            <m:r>
                              <a:rPr lang="en-US" altLang="en-US" b="0" i="1" smtClean="0">
                                <a:latin typeface="Cambria Math"/>
                              </a:rPr>
                              <m:t>2</m:t>
                            </m:r>
                          </m:sup>
                        </m:sSup>
                        <m:r>
                          <a:rPr lang="en-US" altLang="en-US" b="0" i="1" smtClean="0">
                            <a:latin typeface="Cambria Math"/>
                          </a:rPr>
                          <m:t>−25</m:t>
                        </m:r>
                      </m:den>
                    </m:f>
                  </m:oMath>
                </a14:m>
                <a:r>
                  <a:rPr lang="en-US" altLang="en-US" dirty="0" smtClean="0"/>
                  <a:t>      </a:t>
                </a:r>
              </a:p>
              <a:p>
                <a:pPr marL="0" indent="0" eaLnBrk="1" hangingPunct="1">
                  <a:buNone/>
                  <a:tabLst>
                    <a:tab pos="457200" algn="l"/>
                    <a:tab pos="1371600" algn="l"/>
                    <a:tab pos="1547813" algn="l"/>
                  </a:tabLst>
                </a:pPr>
                <a:r>
                  <a:rPr lang="en-US" altLang="en-US" dirty="0"/>
                  <a:t> </a:t>
                </a:r>
                <a:r>
                  <a:rPr lang="en-US" altLang="en-US" dirty="0" smtClean="0"/>
                  <a:t>                                          </a:t>
                </a:r>
                <a14:m>
                  <m:oMath xmlns:m="http://schemas.openxmlformats.org/officeDocument/2006/math">
                    <m:f>
                      <m:fPr>
                        <m:ctrlPr>
                          <a:rPr lang="en-US" altLang="en-US" i="1" smtClean="0">
                            <a:latin typeface="Cambria Math"/>
                          </a:rPr>
                        </m:ctrlPr>
                      </m:fPr>
                      <m:num>
                        <m:r>
                          <a:rPr lang="en-US" altLang="en-US" b="0" i="1" smtClean="0">
                            <a:latin typeface="Cambria Math"/>
                          </a:rPr>
                          <m:t>−1</m:t>
                        </m:r>
                      </m:num>
                      <m:den>
                        <m:r>
                          <a:rPr lang="en-US" altLang="en-US" b="0" i="1" smtClean="0">
                            <a:latin typeface="Cambria Math"/>
                          </a:rPr>
                          <m:t>0</m:t>
                        </m:r>
                      </m:den>
                    </m:f>
                    <m:r>
                      <a:rPr lang="en-US" altLang="en-US" b="0" i="1" smtClean="0">
                        <a:latin typeface="Cambria Math"/>
                      </a:rPr>
                      <m:t>=</m:t>
                    </m:r>
                    <m:f>
                      <m:fPr>
                        <m:ctrlPr>
                          <a:rPr lang="en-US" altLang="en-US" b="0" i="1" smtClean="0">
                            <a:latin typeface="Cambria Math"/>
                          </a:rPr>
                        </m:ctrlPr>
                      </m:fPr>
                      <m:num>
                        <m:r>
                          <a:rPr lang="en-US" altLang="en-US" b="0" i="1" smtClean="0">
                            <a:latin typeface="Cambria Math"/>
                          </a:rPr>
                          <m:t>−2</m:t>
                        </m:r>
                      </m:num>
                      <m:den>
                        <m:r>
                          <a:rPr lang="en-US" altLang="en-US" b="0" i="1" smtClean="0">
                            <a:latin typeface="Cambria Math"/>
                          </a:rPr>
                          <m:t>0</m:t>
                        </m:r>
                      </m:den>
                    </m:f>
                  </m:oMath>
                </a14:m>
                <a:endParaRPr lang="en-US" altLang="en-US" dirty="0" smtClean="0"/>
              </a:p>
              <a:p>
                <a:pPr marL="0" indent="0" eaLnBrk="1" hangingPunct="1">
                  <a:buNone/>
                  <a:tabLst>
                    <a:tab pos="457200" algn="l"/>
                    <a:tab pos="1371600" algn="l"/>
                    <a:tab pos="1547813" algn="l"/>
                  </a:tabLst>
                </a:pPr>
                <a:r>
                  <a:rPr lang="en-US" altLang="en-US" sz="2000" dirty="0" smtClean="0"/>
                  <a:t>This indicates that  </a:t>
                </a:r>
                <a:r>
                  <a:rPr lang="en-US" altLang="en-US" i="1" dirty="0" smtClean="0">
                    <a:solidFill>
                      <a:srgbClr val="FF0000"/>
                    </a:solidFill>
                    <a:latin typeface="Adobe Devanagari" pitchFamily="18" charset="0"/>
                    <a:cs typeface="Adobe Devanagari" pitchFamily="18" charset="0"/>
                  </a:rPr>
                  <a:t>a = -5  </a:t>
                </a:r>
                <a:r>
                  <a:rPr lang="en-US" altLang="en-US" sz="2000" dirty="0" smtClean="0"/>
                  <a:t>is not a solution.</a:t>
                </a:r>
                <a:endParaRPr lang="en-US" altLang="en-US" sz="2000" dirty="0" smtClean="0"/>
              </a:p>
            </p:txBody>
          </p:sp>
        </mc:Choice>
        <mc:Fallback>
          <p:sp>
            <p:nvSpPr>
              <p:cNvPr id="8195" name="Rectangle 3"/>
              <p:cNvSpPr>
                <a:spLocks noGrp="1" noRot="1" noChangeAspect="1" noMove="1" noResize="1" noEditPoints="1" noAdjustHandles="1" noChangeArrowheads="1" noChangeShapeType="1" noTextEdit="1"/>
              </p:cNvSpPr>
              <p:nvPr>
                <p:ph type="body" idx="1"/>
              </p:nvPr>
            </p:nvSpPr>
            <p:spPr>
              <a:xfrm>
                <a:off x="457200" y="1295400"/>
                <a:ext cx="8229600" cy="5256212"/>
              </a:xfrm>
              <a:blipFill rotWithShape="1">
                <a:blip r:embed="rId2"/>
                <a:stretch>
                  <a:fillRect l="-741"/>
                </a:stretch>
              </a:blipFill>
            </p:spPr>
            <p:txBody>
              <a:bodyPr/>
              <a:lstStyle/>
              <a:p>
                <a:r>
                  <a:rPr lang="en-US">
                    <a:noFill/>
                  </a:rPr>
                  <a:t> </a:t>
                </a:r>
              </a:p>
            </p:txBody>
          </p:sp>
        </mc:Fallback>
      </mc:AlternateContent>
      <p:sp>
        <p:nvSpPr>
          <p:cNvPr id="13316"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sp>
        <p:nvSpPr>
          <p:cNvPr id="2" name="TextBox 1"/>
          <p:cNvSpPr txBox="1"/>
          <p:nvPr/>
        </p:nvSpPr>
        <p:spPr>
          <a:xfrm>
            <a:off x="4436907" y="4495800"/>
            <a:ext cx="327334" cy="400110"/>
          </a:xfrm>
          <a:prstGeom prst="rect">
            <a:avLst/>
          </a:prstGeom>
          <a:noFill/>
        </p:spPr>
        <p:txBody>
          <a:bodyPr wrap="none" rtlCol="0">
            <a:spAutoFit/>
          </a:bodyPr>
          <a:lstStyle/>
          <a:p>
            <a:r>
              <a:rPr lang="en-US" sz="2000" dirty="0" smtClean="0">
                <a:solidFill>
                  <a:srgbClr val="FF0000"/>
                </a:solidFill>
              </a:rPr>
              <a:t>?</a:t>
            </a:r>
            <a:endParaRPr lang="en-US" sz="2000" dirty="0">
              <a:solidFill>
                <a:srgbClr val="FF0000"/>
              </a:solidFill>
            </a:endParaRPr>
          </a:p>
        </p:txBody>
      </p:sp>
      <p:sp>
        <p:nvSpPr>
          <p:cNvPr id="7" name="TextBox 6"/>
          <p:cNvSpPr txBox="1"/>
          <p:nvPr/>
        </p:nvSpPr>
        <p:spPr>
          <a:xfrm>
            <a:off x="4485440" y="5181600"/>
            <a:ext cx="327334" cy="400110"/>
          </a:xfrm>
          <a:prstGeom prst="rect">
            <a:avLst/>
          </a:prstGeom>
          <a:noFill/>
        </p:spPr>
        <p:txBody>
          <a:bodyPr wrap="none" rtlCol="0">
            <a:spAutoFit/>
          </a:bodyPr>
          <a:lstStyle/>
          <a:p>
            <a:r>
              <a:rPr lang="en-US" sz="2000" dirty="0" smtClean="0">
                <a:solidFill>
                  <a:srgbClr val="FF0000"/>
                </a:solidFill>
              </a:rPr>
              <a:t>?</a:t>
            </a:r>
            <a:endParaRPr lang="en-US" sz="2000" dirty="0">
              <a:solidFill>
                <a:srgbClr val="FF0000"/>
              </a:solidFill>
            </a:endParaRPr>
          </a:p>
        </p:txBody>
      </p:sp>
      <p:sp>
        <p:nvSpPr>
          <p:cNvPr id="3" name="TextBox 2"/>
          <p:cNvSpPr txBox="1"/>
          <p:nvPr/>
        </p:nvSpPr>
        <p:spPr>
          <a:xfrm>
            <a:off x="5486400" y="5381655"/>
            <a:ext cx="1890261" cy="369332"/>
          </a:xfrm>
          <a:prstGeom prst="rect">
            <a:avLst/>
          </a:prstGeom>
          <a:noFill/>
        </p:spPr>
        <p:txBody>
          <a:bodyPr wrap="none" rtlCol="0">
            <a:spAutoFit/>
          </a:bodyPr>
          <a:lstStyle/>
          <a:p>
            <a:r>
              <a:rPr lang="en-US" i="1" dirty="0" smtClean="0">
                <a:solidFill>
                  <a:srgbClr val="FF0000"/>
                </a:solidFill>
              </a:rPr>
              <a:t>False statement.</a:t>
            </a:r>
            <a:endParaRPr lang="en-US" i="1" dirty="0">
              <a:solidFill>
                <a:srgbClr val="FF0000"/>
              </a:solidFill>
            </a:endParaRPr>
          </a:p>
        </p:txBody>
      </p:sp>
    </p:spTree>
    <p:extLst>
      <p:ext uri="{BB962C8B-B14F-4D97-AF65-F5344CB8AC3E}">
        <p14:creationId xmlns:p14="http://schemas.microsoft.com/office/powerpoint/2010/main" val="1672307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fade">
                                      <p:cBhvr>
                                        <p:cTn id="15" dur="1000"/>
                                        <p:tgtEl>
                                          <p:spTgt spid="8195">
                                            <p:txEl>
                                              <p:pRg st="1" end="1"/>
                                            </p:txEl>
                                          </p:spTgt>
                                        </p:tgtEl>
                                      </p:cBhvr>
                                    </p:animEffect>
                                    <p:anim calcmode="lin" valueType="num">
                                      <p:cBhvr>
                                        <p:cTn id="16"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19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Effect transition="in" filter="fade">
                                      <p:cBhvr>
                                        <p:cTn id="23" dur="1000"/>
                                        <p:tgtEl>
                                          <p:spTgt spid="8195">
                                            <p:txEl>
                                              <p:pRg st="2" end="2"/>
                                            </p:txEl>
                                          </p:spTgt>
                                        </p:tgtEl>
                                      </p:cBhvr>
                                    </p:animEffect>
                                    <p:anim calcmode="lin" valueType="num">
                                      <p:cBhvr>
                                        <p:cTn id="24"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Effect transition="in" filter="fade">
                                      <p:cBhvr>
                                        <p:cTn id="31" dur="1000"/>
                                        <p:tgtEl>
                                          <p:spTgt spid="8195">
                                            <p:txEl>
                                              <p:pRg st="3" end="3"/>
                                            </p:txEl>
                                          </p:spTgt>
                                        </p:tgtEl>
                                      </p:cBhvr>
                                    </p:animEffect>
                                    <p:anim calcmode="lin" valueType="num">
                                      <p:cBhvr>
                                        <p:cTn id="3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8195">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819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8195">
                                            <p:txEl>
                                              <p:pRg st="4" end="4"/>
                                            </p:txEl>
                                          </p:spTgt>
                                        </p:tgtEl>
                                        <p:attrNameLst>
                                          <p:attrName>style.visibility</p:attrName>
                                        </p:attrNameLst>
                                      </p:cBhvr>
                                      <p:to>
                                        <p:strVal val="visible"/>
                                      </p:to>
                                    </p:set>
                                    <p:animEffect transition="in" filter="fade">
                                      <p:cBhvr>
                                        <p:cTn id="39" dur="1000"/>
                                        <p:tgtEl>
                                          <p:spTgt spid="8195">
                                            <p:txEl>
                                              <p:pRg st="4" end="4"/>
                                            </p:txEl>
                                          </p:spTgt>
                                        </p:tgtEl>
                                      </p:cBhvr>
                                    </p:animEffect>
                                    <p:anim calcmode="lin" valueType="num">
                                      <p:cBhvr>
                                        <p:cTn id="40"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8195">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19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8195">
                                            <p:txEl>
                                              <p:pRg st="5" end="5"/>
                                            </p:txEl>
                                          </p:spTgt>
                                        </p:tgtEl>
                                        <p:attrNameLst>
                                          <p:attrName>style.visibility</p:attrName>
                                        </p:attrNameLst>
                                      </p:cBhvr>
                                      <p:to>
                                        <p:strVal val="visible"/>
                                      </p:to>
                                    </p:set>
                                    <p:animEffect transition="in" filter="fade">
                                      <p:cBhvr>
                                        <p:cTn id="47" dur="1000"/>
                                        <p:tgtEl>
                                          <p:spTgt spid="8195">
                                            <p:txEl>
                                              <p:pRg st="5" end="5"/>
                                            </p:txEl>
                                          </p:spTgt>
                                        </p:tgtEl>
                                      </p:cBhvr>
                                    </p:animEffect>
                                    <p:anim calcmode="lin" valueType="num">
                                      <p:cBhvr>
                                        <p:cTn id="48"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8195">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819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8195">
                                            <p:txEl>
                                              <p:pRg st="6" end="6"/>
                                            </p:txEl>
                                          </p:spTgt>
                                        </p:tgtEl>
                                        <p:attrNameLst>
                                          <p:attrName>style.visibility</p:attrName>
                                        </p:attrNameLst>
                                      </p:cBhvr>
                                      <p:to>
                                        <p:strVal val="visible"/>
                                      </p:to>
                                    </p:set>
                                    <p:animEffect transition="in" filter="fade">
                                      <p:cBhvr>
                                        <p:cTn id="55" dur="1000"/>
                                        <p:tgtEl>
                                          <p:spTgt spid="8195">
                                            <p:txEl>
                                              <p:pRg st="6" end="6"/>
                                            </p:txEl>
                                          </p:spTgt>
                                        </p:tgtEl>
                                      </p:cBhvr>
                                    </p:animEffect>
                                    <p:anim calcmode="lin" valueType="num">
                                      <p:cBhvr>
                                        <p:cTn id="56"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8195">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819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8195">
                                            <p:txEl>
                                              <p:pRg st="7" end="7"/>
                                            </p:txEl>
                                          </p:spTgt>
                                        </p:tgtEl>
                                        <p:attrNameLst>
                                          <p:attrName>style.visibility</p:attrName>
                                        </p:attrNameLst>
                                      </p:cBhvr>
                                      <p:to>
                                        <p:strVal val="visible"/>
                                      </p:to>
                                    </p:set>
                                    <p:animEffect transition="in" filter="fade">
                                      <p:cBhvr>
                                        <p:cTn id="63" dur="1000"/>
                                        <p:tgtEl>
                                          <p:spTgt spid="8195">
                                            <p:txEl>
                                              <p:pRg st="7" end="7"/>
                                            </p:txEl>
                                          </p:spTgt>
                                        </p:tgtEl>
                                      </p:cBhvr>
                                    </p:animEffect>
                                    <p:anim calcmode="lin" valueType="num">
                                      <p:cBhvr>
                                        <p:cTn id="64"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8195">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819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8195">
                                            <p:txEl>
                                              <p:pRg st="8" end="8"/>
                                            </p:txEl>
                                          </p:spTgt>
                                        </p:tgtEl>
                                        <p:attrNameLst>
                                          <p:attrName>style.visibility</p:attrName>
                                        </p:attrNameLst>
                                      </p:cBhvr>
                                      <p:to>
                                        <p:strVal val="visible"/>
                                      </p:to>
                                    </p:set>
                                    <p:animEffect transition="in" filter="fade">
                                      <p:cBhvr>
                                        <p:cTn id="71" dur="1000"/>
                                        <p:tgtEl>
                                          <p:spTgt spid="8195">
                                            <p:txEl>
                                              <p:pRg st="8" end="8"/>
                                            </p:txEl>
                                          </p:spTgt>
                                        </p:tgtEl>
                                      </p:cBhvr>
                                    </p:animEffect>
                                    <p:anim calcmode="lin" valueType="num">
                                      <p:cBhvr>
                                        <p:cTn id="72"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8195">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8195">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8195">
                                            <p:txEl>
                                              <p:pRg st="9" end="9"/>
                                            </p:txEl>
                                          </p:spTgt>
                                        </p:tgtEl>
                                        <p:attrNameLst>
                                          <p:attrName>style.visibility</p:attrName>
                                        </p:attrNameLst>
                                      </p:cBhvr>
                                      <p:to>
                                        <p:strVal val="visible"/>
                                      </p:to>
                                    </p:set>
                                    <p:animEffect transition="in" filter="fade">
                                      <p:cBhvr>
                                        <p:cTn id="79" dur="1000"/>
                                        <p:tgtEl>
                                          <p:spTgt spid="8195">
                                            <p:txEl>
                                              <p:pRg st="9" end="9"/>
                                            </p:txEl>
                                          </p:spTgt>
                                        </p:tgtEl>
                                      </p:cBhvr>
                                    </p:animEffect>
                                    <p:anim calcmode="lin" valueType="num">
                                      <p:cBhvr>
                                        <p:cTn id="80"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8195">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8195">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nodeType="clickEffect">
                                  <p:stCondLst>
                                    <p:cond delay="0"/>
                                  </p:stCondLst>
                                  <p:childTnLst>
                                    <p:set>
                                      <p:cBhvr>
                                        <p:cTn id="86" dur="1" fill="hold">
                                          <p:stCondLst>
                                            <p:cond delay="0"/>
                                          </p:stCondLst>
                                        </p:cTn>
                                        <p:tgtEl>
                                          <p:spTgt spid="8195">
                                            <p:txEl>
                                              <p:pRg st="10" end="10"/>
                                            </p:txEl>
                                          </p:spTgt>
                                        </p:tgtEl>
                                        <p:attrNameLst>
                                          <p:attrName>style.visibility</p:attrName>
                                        </p:attrNameLst>
                                      </p:cBhvr>
                                      <p:to>
                                        <p:strVal val="visible"/>
                                      </p:to>
                                    </p:set>
                                    <p:animEffect transition="in" filter="fade">
                                      <p:cBhvr>
                                        <p:cTn id="87" dur="1000"/>
                                        <p:tgtEl>
                                          <p:spTgt spid="8195">
                                            <p:txEl>
                                              <p:pRg st="10" end="10"/>
                                            </p:txEl>
                                          </p:spTgt>
                                        </p:tgtEl>
                                      </p:cBhvr>
                                    </p:animEffect>
                                    <p:anim calcmode="lin" valueType="num">
                                      <p:cBhvr>
                                        <p:cTn id="88"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8195">
                                            <p:txEl>
                                              <p:pRg st="10" end="10"/>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8195">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457200" y="2438400"/>
            <a:ext cx="8686800" cy="12192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5"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t>Copyright © Cengage Learning. All rights reserved.</a:t>
            </a:r>
            <a:r>
              <a:rPr lang="en-US" altLang="en-US"/>
              <a:t> </a:t>
            </a:r>
          </a:p>
        </p:txBody>
      </p:sp>
      <p:sp>
        <p:nvSpPr>
          <p:cNvPr id="3076" name="Text Box 23"/>
          <p:cNvSpPr txBox="1">
            <a:spLocks noChangeArrowheads="1"/>
          </p:cNvSpPr>
          <p:nvPr/>
        </p:nvSpPr>
        <p:spPr bwMode="auto">
          <a:xfrm>
            <a:off x="2286000" y="2362200"/>
            <a:ext cx="6858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a:t>Equations Involving Rational</a:t>
            </a:r>
          </a:p>
          <a:p>
            <a:pPr algn="ctr" eaLnBrk="1" hangingPunct="1"/>
            <a:r>
              <a:rPr lang="en-US" altLang="en-US" sz="4000"/>
              <a:t>Expressions</a:t>
            </a:r>
          </a:p>
        </p:txBody>
      </p:sp>
      <p:sp>
        <p:nvSpPr>
          <p:cNvPr id="6" name="Rectangle 5"/>
          <p:cNvSpPr/>
          <p:nvPr/>
        </p:nvSpPr>
        <p:spPr>
          <a:xfrm>
            <a:off x="0" y="2057400"/>
            <a:ext cx="2362200" cy="609600"/>
          </a:xfrm>
          <a:prstGeom prst="rect">
            <a:avLst/>
          </a:prstGeom>
          <a:solidFill>
            <a:srgbClr val="DD58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8" name="TextBox 6"/>
          <p:cNvSpPr txBox="1">
            <a:spLocks noChangeArrowheads="1"/>
          </p:cNvSpPr>
          <p:nvPr/>
        </p:nvSpPr>
        <p:spPr bwMode="auto">
          <a:xfrm>
            <a:off x="69850" y="2119313"/>
            <a:ext cx="22256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600" b="1">
                <a:solidFill>
                  <a:schemeClr val="bg1"/>
                </a:solidFill>
              </a:rPr>
              <a:t>SECTION 7.4</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0" y="1370013"/>
            <a:ext cx="8229600" cy="5256212"/>
          </a:xfrm>
          <a:noFill/>
        </p:spPr>
        <p:txBody>
          <a:bodyPr/>
          <a:lstStyle/>
          <a:p>
            <a:pPr marL="287338" indent="0">
              <a:buClr>
                <a:srgbClr val="9E1210"/>
              </a:buClr>
              <a:buFontTx/>
              <a:buNone/>
            </a:pPr>
            <a:r>
              <a:rPr lang="en-US" altLang="en-US" sz="2800" smtClean="0">
                <a:solidFill>
                  <a:srgbClr val="000000"/>
                </a:solidFill>
              </a:rPr>
              <a:t>Solve equations that contain rational expressions.</a:t>
            </a:r>
          </a:p>
        </p:txBody>
      </p:sp>
      <p:sp>
        <p:nvSpPr>
          <p:cNvPr id="4" name="Rectangle 3"/>
          <p:cNvSpPr/>
          <p:nvPr/>
        </p:nvSpPr>
        <p:spPr>
          <a:xfrm>
            <a:off x="173038" y="1444625"/>
            <a:ext cx="4572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solidFill>
                  <a:srgbClr val="273996"/>
                </a:solidFill>
              </a:rPr>
              <a:t>A</a:t>
            </a:r>
          </a:p>
        </p:txBody>
      </p:sp>
      <p:sp>
        <p:nvSpPr>
          <p:cNvPr id="4100" name="Title 7"/>
          <p:cNvSpPr>
            <a:spLocks noGrp="1"/>
          </p:cNvSpPr>
          <p:nvPr>
            <p:ph type="title"/>
          </p:nvPr>
        </p:nvSpPr>
        <p:spPr>
          <a:xfrm>
            <a:off x="317500" y="36513"/>
            <a:ext cx="8229600" cy="1143000"/>
          </a:xfrm>
        </p:spPr>
        <p:txBody>
          <a:bodyPr/>
          <a:lstStyle/>
          <a:p>
            <a:r>
              <a:rPr lang="en-US" altLang="en-US" smtClean="0"/>
              <a:t>Objective</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ChangeArrowheads="1"/>
          </p:cNvSpPr>
          <p:nvPr/>
        </p:nvSpPr>
        <p:spPr bwMode="auto">
          <a:xfrm>
            <a:off x="849429" y="2508985"/>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dirty="0">
                <a:solidFill>
                  <a:srgbClr val="273996"/>
                </a:solidFill>
              </a:rPr>
              <a:t>Solving Rational Equations</a:t>
            </a:r>
          </a:p>
        </p:txBody>
      </p:sp>
      <p:sp>
        <p:nvSpPr>
          <p:cNvPr id="3" name="Rectangle 2"/>
          <p:cNvSpPr/>
          <p:nvPr/>
        </p:nvSpPr>
        <p:spPr>
          <a:xfrm>
            <a:off x="1001829" y="2675673"/>
            <a:ext cx="5334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273996"/>
                </a:solidFill>
              </a:rPr>
              <a:t>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7500" y="38100"/>
            <a:ext cx="8229600" cy="1143000"/>
          </a:xfrm>
        </p:spPr>
        <p:txBody>
          <a:bodyPr/>
          <a:lstStyle/>
          <a:p>
            <a:pPr eaLnBrk="1" hangingPunct="1"/>
            <a:r>
              <a:rPr lang="en-US" altLang="en-US" smtClean="0"/>
              <a:t>Solving Rational Equations</a:t>
            </a:r>
          </a:p>
        </p:txBody>
      </p:sp>
      <p:sp>
        <p:nvSpPr>
          <p:cNvPr id="6147" name="Rectangle 3"/>
          <p:cNvSpPr>
            <a:spLocks noGrp="1" noChangeArrowheads="1"/>
          </p:cNvSpPr>
          <p:nvPr>
            <p:ph type="body" idx="1"/>
          </p:nvPr>
        </p:nvSpPr>
        <p:spPr/>
        <p:txBody>
          <a:bodyPr/>
          <a:lstStyle/>
          <a:p>
            <a:pPr marL="0" indent="0">
              <a:buFontTx/>
              <a:buNone/>
            </a:pPr>
            <a:r>
              <a:rPr lang="en-US" altLang="en-US" smtClean="0"/>
              <a:t>The first step in solving an equation that contains one or more rational expressions is to find the LCD for all denominators in the equation. Once the LCD has been found, we multiply both sides of the equation by it. </a:t>
            </a:r>
          </a:p>
          <a:p>
            <a:pPr marL="0" indent="0">
              <a:buFontTx/>
              <a:buNone/>
            </a:pPr>
            <a:endParaRPr lang="en-US" altLang="en-US" smtClean="0"/>
          </a:p>
          <a:p>
            <a:pPr marL="0" indent="0">
              <a:buFontTx/>
              <a:buNone/>
            </a:pPr>
            <a:r>
              <a:rPr lang="en-US" altLang="en-US" smtClean="0"/>
              <a:t>The resulting equation should be equivalent to the original one (unless we inadvertently multiplied by zero) and free from any denominators except the number 1.</a:t>
            </a:r>
            <a:endParaRPr lang="en-US" altLang="en-US" i="1"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3</a:t>
            </a:r>
            <a:endParaRPr lang="en-US" altLang="en-US" i="1" smtClean="0"/>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endParaRPr lang="en-US" altLang="en-US" sz="500" smtClean="0"/>
          </a:p>
          <a:p>
            <a:pPr marL="0" indent="0" eaLnBrk="1" hangingPunct="1">
              <a:buFontTx/>
              <a:buNone/>
              <a:tabLst>
                <a:tab pos="457200" algn="l"/>
                <a:tab pos="1371600" algn="l"/>
                <a:tab pos="1547813" algn="l"/>
              </a:tabLst>
            </a:pPr>
            <a:r>
              <a:rPr lang="en-US" altLang="en-US" smtClean="0"/>
              <a:t>Solve</a:t>
            </a:r>
          </a:p>
          <a:p>
            <a:pPr marL="0" indent="0" eaLnBrk="1" hangingPunct="1">
              <a:buFontTx/>
              <a:buNone/>
              <a:tabLst>
                <a:tab pos="457200" algn="l"/>
                <a:tab pos="1371600" algn="l"/>
                <a:tab pos="1547813" algn="l"/>
              </a:tabLst>
            </a:pPr>
            <a:endParaRPr lang="en-US" altLang="en-US" sz="3200" smtClean="0">
              <a:solidFill>
                <a:srgbClr val="C4152D"/>
              </a:solidFill>
            </a:endParaRPr>
          </a:p>
          <a:p>
            <a:pPr marL="0" indent="0" eaLnBrk="1" hangingPunct="1">
              <a:buFontTx/>
              <a:buNone/>
              <a:tabLst>
                <a:tab pos="457200" algn="l"/>
                <a:tab pos="1371600" algn="l"/>
                <a:tab pos="1547813" algn="l"/>
              </a:tabLst>
            </a:pPr>
            <a:r>
              <a:rPr lang="en-US" altLang="en-US" smtClean="0">
                <a:solidFill>
                  <a:srgbClr val="C4152D"/>
                </a:solidFill>
              </a:rPr>
              <a:t>Solution:</a:t>
            </a:r>
          </a:p>
          <a:p>
            <a:pPr marL="0" indent="0" eaLnBrk="1" hangingPunct="1">
              <a:lnSpc>
                <a:spcPct val="120000"/>
              </a:lnSpc>
              <a:buFontTx/>
              <a:buNone/>
              <a:tabLst>
                <a:tab pos="457200" algn="l"/>
                <a:tab pos="1371600" algn="l"/>
                <a:tab pos="1547813" algn="l"/>
              </a:tabLst>
            </a:pPr>
            <a:r>
              <a:rPr lang="en-US" altLang="en-US" smtClean="0"/>
              <a:t>The LCD is </a:t>
            </a:r>
            <a:r>
              <a:rPr lang="en-US" altLang="en-US" i="1" smtClean="0"/>
              <a:t>x</a:t>
            </a:r>
            <a:r>
              <a:rPr lang="en-US" altLang="en-US" baseline="30000" smtClean="0"/>
              <a:t>2</a:t>
            </a:r>
            <a:r>
              <a:rPr lang="en-US" altLang="en-US" smtClean="0"/>
              <a:t>. Multiplying both sides by </a:t>
            </a:r>
            <a:r>
              <a:rPr lang="en-US" altLang="en-US" i="1" smtClean="0"/>
              <a:t>x</a:t>
            </a:r>
            <a:r>
              <a:rPr lang="en-US" altLang="en-US" baseline="30000" smtClean="0"/>
              <a:t>2</a:t>
            </a:r>
            <a:r>
              <a:rPr lang="en-US" altLang="en-US" smtClean="0"/>
              <a:t>, we have</a:t>
            </a:r>
          </a:p>
        </p:txBody>
      </p:sp>
      <p:pic>
        <p:nvPicPr>
          <p:cNvPr id="7174" name="Picture 6"/>
          <p:cNvPicPr>
            <a:picLocks noChangeAspect="1" noChangeArrowheads="1"/>
          </p:cNvPicPr>
          <p:nvPr/>
        </p:nvPicPr>
        <p:blipFill>
          <a:blip r:embed="rId2">
            <a:extLst>
              <a:ext uri="{28A0092B-C50C-407E-A947-70E740481C1C}">
                <a14:useLocalDpi xmlns:a14="http://schemas.microsoft.com/office/drawing/2010/main" val="0"/>
              </a:ext>
            </a:extLst>
          </a:blip>
          <a:srcRect l="12328" t="82571" r="68091" b="1743"/>
          <a:stretch>
            <a:fillRect/>
          </a:stretch>
        </p:blipFill>
        <p:spPr bwMode="auto">
          <a:xfrm>
            <a:off x="1905000" y="57150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l="6757" t="4356" r="61127" b="60783"/>
          <a:stretch>
            <a:fillRect/>
          </a:stretch>
        </p:blipFill>
        <p:spPr bwMode="auto">
          <a:xfrm>
            <a:off x="1447800" y="3810000"/>
            <a:ext cx="262413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p:cNvPicPr>
            <a:picLocks noChangeAspect="1" noChangeArrowheads="1"/>
          </p:cNvPicPr>
          <p:nvPr/>
        </p:nvPicPr>
        <p:blipFill>
          <a:blip r:embed="rId2">
            <a:extLst>
              <a:ext uri="{28A0092B-C50C-407E-A947-70E740481C1C}">
                <a14:useLocalDpi xmlns:a14="http://schemas.microsoft.com/office/drawing/2010/main" val="0"/>
              </a:ext>
            </a:extLst>
          </a:blip>
          <a:srcRect l="2072" t="39215" r="60606" b="21568"/>
          <a:stretch>
            <a:fillRect/>
          </a:stretch>
        </p:blipFill>
        <p:spPr bwMode="auto">
          <a:xfrm>
            <a:off x="1065213" y="4648200"/>
            <a:ext cx="30495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0975" y="1538288"/>
            <a:ext cx="1652588"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l="44054" t="13071" r="20721" b="69498"/>
          <a:stretch>
            <a:fillRect/>
          </a:stretch>
        </p:blipFill>
        <p:spPr bwMode="auto">
          <a:xfrm>
            <a:off x="4319588" y="3983038"/>
            <a:ext cx="2303462"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l="44057" t="50980" b="29411"/>
          <a:stretch>
            <a:fillRect/>
          </a:stretch>
        </p:blipFill>
        <p:spPr bwMode="auto">
          <a:xfrm>
            <a:off x="4343400" y="4876800"/>
            <a:ext cx="3657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l="44962" t="82571" r="29863" b="-2179"/>
          <a:stretch>
            <a:fillRect/>
          </a:stretch>
        </p:blipFill>
        <p:spPr bwMode="auto">
          <a:xfrm>
            <a:off x="4419600" y="5715000"/>
            <a:ext cx="1646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3" end="3"/>
                                            </p:txEl>
                                          </p:spTgt>
                                        </p:tgtEl>
                                        <p:attrNameLst>
                                          <p:attrName>style.visibility</p:attrName>
                                        </p:attrNameLst>
                                      </p:cBhvr>
                                      <p:to>
                                        <p:strVal val="visible"/>
                                      </p:to>
                                    </p:set>
                                    <p:animEffect transition="in" filter="fade">
                                      <p:cBhvr>
                                        <p:cTn id="7" dur="1000"/>
                                        <p:tgtEl>
                                          <p:spTgt spid="125955">
                                            <p:txEl>
                                              <p:pRg st="3" end="3"/>
                                            </p:txEl>
                                          </p:spTgt>
                                        </p:tgtEl>
                                      </p:cBhvr>
                                    </p:animEffect>
                                    <p:anim calcmode="lin" valueType="num">
                                      <p:cBhvr>
                                        <p:cTn id="8"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4" end="4"/>
                                            </p:txEl>
                                          </p:spTgt>
                                        </p:tgtEl>
                                        <p:attrNameLst>
                                          <p:attrName>style.visibility</p:attrName>
                                        </p:attrNameLst>
                                      </p:cBhvr>
                                      <p:to>
                                        <p:strVal val="visible"/>
                                      </p:to>
                                    </p:set>
                                    <p:animEffect transition="in" filter="fade">
                                      <p:cBhvr>
                                        <p:cTn id="13" dur="1000"/>
                                        <p:tgtEl>
                                          <p:spTgt spid="125955">
                                            <p:txEl>
                                              <p:pRg st="4" end="4"/>
                                            </p:txEl>
                                          </p:spTgt>
                                        </p:tgtEl>
                                      </p:cBhvr>
                                    </p:animEffect>
                                    <p:anim calcmode="lin" valueType="num">
                                      <p:cBhvr>
                                        <p:cTn id="14"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900" decel="100000" fill="hold"/>
                                        <p:tgtEl>
                                          <p:spTgt spid="7"/>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900" decel="100000" fill="hold"/>
                                        <p:tgtEl>
                                          <p:spTgt spid="9"/>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900" decel="100000" fill="hold"/>
                                        <p:tgtEl>
                                          <p:spTgt spid="8"/>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900" decel="100000" fill="hold"/>
                                        <p:tgtEl>
                                          <p:spTgt spid="1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7174"/>
                                        </p:tgtEl>
                                        <p:attrNameLst>
                                          <p:attrName>style.visibility</p:attrName>
                                        </p:attrNameLst>
                                      </p:cBhvr>
                                      <p:to>
                                        <p:strVal val="visible"/>
                                      </p:to>
                                    </p:set>
                                    <p:animEffect transition="in" filter="fade">
                                      <p:cBhvr>
                                        <p:cTn id="47" dur="1000"/>
                                        <p:tgtEl>
                                          <p:spTgt spid="7174"/>
                                        </p:tgtEl>
                                      </p:cBhvr>
                                    </p:animEffect>
                                    <p:anim calcmode="lin" valueType="num">
                                      <p:cBhvr>
                                        <p:cTn id="48" dur="1000" fill="hold"/>
                                        <p:tgtEl>
                                          <p:spTgt spid="7174"/>
                                        </p:tgtEl>
                                        <p:attrNameLst>
                                          <p:attrName>ppt_x</p:attrName>
                                        </p:attrNameLst>
                                      </p:cBhvr>
                                      <p:tavLst>
                                        <p:tav tm="0">
                                          <p:val>
                                            <p:strVal val="#ppt_x"/>
                                          </p:val>
                                        </p:tav>
                                        <p:tav tm="100000">
                                          <p:val>
                                            <p:strVal val="#ppt_x"/>
                                          </p:val>
                                        </p:tav>
                                      </p:tavLst>
                                    </p:anim>
                                    <p:anim calcmode="lin" valueType="num">
                                      <p:cBhvr>
                                        <p:cTn id="49" dur="900" decel="100000" fill="hold"/>
                                        <p:tgtEl>
                                          <p:spTgt spid="7174"/>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7174"/>
                                        </p:tgtEl>
                                        <p:attrNameLst>
                                          <p:attrName>ppt_y</p:attrName>
                                        </p:attrNameLst>
                                      </p:cBhvr>
                                      <p:tavLst>
                                        <p:tav tm="0">
                                          <p:val>
                                            <p:strVal val="#ppt_y-.03"/>
                                          </p:val>
                                        </p:tav>
                                        <p:tav tm="100000">
                                          <p:val>
                                            <p:strVal val="#ppt_y"/>
                                          </p:val>
                                        </p:tav>
                                      </p:tavLst>
                                    </p:anim>
                                  </p:childTnLst>
                                </p:cTn>
                              </p:par>
                              <p:par>
                                <p:cTn id="51" presetID="37" presetClass="entr" presetSubtype="0"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900" decel="100000" fill="hold"/>
                                        <p:tgtEl>
                                          <p:spTgt spid="11"/>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3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smtClean="0"/>
              <a:t>We have a quadratic equation, which we write in standard form, factor, and solve.</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a:buFontTx/>
              <a:buNone/>
              <a:tabLst>
                <a:tab pos="457200" algn="l"/>
                <a:tab pos="1371600" algn="l"/>
                <a:tab pos="1547813" algn="l"/>
              </a:tabLst>
            </a:pPr>
            <a:r>
              <a:rPr lang="en-US" altLang="en-US" smtClean="0"/>
              <a:t>The two possible solutions are 2 and 3. </a:t>
            </a:r>
          </a:p>
        </p:txBody>
      </p:sp>
      <p:sp>
        <p:nvSpPr>
          <p:cNvPr id="8196"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8197" name="Picture 2"/>
          <p:cNvPicPr>
            <a:picLocks noChangeAspect="1" noChangeArrowheads="1"/>
          </p:cNvPicPr>
          <p:nvPr/>
        </p:nvPicPr>
        <p:blipFill>
          <a:blip r:embed="rId2">
            <a:extLst>
              <a:ext uri="{28A0092B-C50C-407E-A947-70E740481C1C}">
                <a14:useLocalDpi xmlns:a14="http://schemas.microsoft.com/office/drawing/2010/main" val="0"/>
              </a:ext>
            </a:extLst>
          </a:blip>
          <a:srcRect l="26375" r="43550" b="84081"/>
          <a:stretch>
            <a:fillRect/>
          </a:stretch>
        </p:blipFill>
        <p:spPr bwMode="auto">
          <a:xfrm>
            <a:off x="2952750" y="259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2465" t="30515" r="24303" b="57545"/>
          <a:stretch>
            <a:fillRect/>
          </a:stretch>
        </p:blipFill>
        <p:spPr bwMode="auto">
          <a:xfrm>
            <a:off x="5260975" y="3330575"/>
            <a:ext cx="669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l="1337" t="57491" r="43324" b="26588"/>
          <a:stretch>
            <a:fillRect/>
          </a:stretch>
        </p:blipFill>
        <p:spPr bwMode="auto">
          <a:xfrm>
            <a:off x="1371600" y="396240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l="9357" t="84024" r="43858" b="-1755"/>
          <a:stretch>
            <a:fillRect/>
          </a:stretch>
        </p:blipFill>
        <p:spPr bwMode="auto">
          <a:xfrm>
            <a:off x="1862138" y="4648200"/>
            <a:ext cx="29638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2465" r="11069" b="84081"/>
          <a:stretch>
            <a:fillRect/>
          </a:stretch>
        </p:blipFill>
        <p:spPr bwMode="auto">
          <a:xfrm>
            <a:off x="5235575" y="2632075"/>
            <a:ext cx="134143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l="22990" t="26534" r="44528" b="53566"/>
          <a:stretch>
            <a:fillRect/>
          </a:stretch>
        </p:blipFill>
        <p:spPr bwMode="auto">
          <a:xfrm>
            <a:off x="2743200" y="3190875"/>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2991" t="57491" b="27583"/>
          <a:stretch>
            <a:fillRect/>
          </a:stretch>
        </p:blipFill>
        <p:spPr bwMode="auto">
          <a:xfrm>
            <a:off x="5181600" y="3962400"/>
            <a:ext cx="1874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900" decel="100000" fill="hold"/>
                                        <p:tgtEl>
                                          <p:spTgt spid="10"/>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900" decel="100000" fill="hold"/>
                                        <p:tgtEl>
                                          <p:spTgt spid="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900" decel="100000" fill="hold"/>
                                        <p:tgtEl>
                                          <p:spTgt spid="1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900" decel="100000" fill="hold"/>
                                        <p:tgtEl>
                                          <p:spTgt spid="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8195">
                                            <p:txEl>
                                              <p:pRg st="8" end="8"/>
                                            </p:txEl>
                                          </p:spTgt>
                                        </p:tgtEl>
                                        <p:attrNameLst>
                                          <p:attrName>style.visibility</p:attrName>
                                        </p:attrNameLst>
                                      </p:cBhvr>
                                      <p:to>
                                        <p:strVal val="visible"/>
                                      </p:to>
                                    </p:set>
                                    <p:animEffect transition="in" filter="fade">
                                      <p:cBhvr>
                                        <p:cTn id="41" dur="1000"/>
                                        <p:tgtEl>
                                          <p:spTgt spid="8195">
                                            <p:txEl>
                                              <p:pRg st="8" end="8"/>
                                            </p:txEl>
                                          </p:spTgt>
                                        </p:tgtEl>
                                      </p:cBhvr>
                                    </p:animEffect>
                                    <p:anim calcmode="lin" valueType="num">
                                      <p:cBhvr>
                                        <p:cTn id="42"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8195">
                                            <p:txEl>
                                              <p:pRg st="8" end="8"/>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8195">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3 – </a:t>
            </a:r>
            <a:r>
              <a:rPr lang="en-US" altLang="en-US" i="1" smtClean="0"/>
              <a:t>Solution</a:t>
            </a:r>
          </a:p>
        </p:txBody>
      </p:sp>
      <p:sp>
        <p:nvSpPr>
          <p:cNvPr id="9219"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smtClean="0"/>
              <a:t>Checking each in the original equation, we find they both give true statements. They are both solutions to the original equation.</a:t>
            </a:r>
          </a:p>
        </p:txBody>
      </p:sp>
      <p:sp>
        <p:nvSpPr>
          <p:cNvPr id="9220"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9221" name="Picture 3"/>
          <p:cNvPicPr>
            <a:picLocks noChangeAspect="1" noChangeArrowheads="1"/>
          </p:cNvPicPr>
          <p:nvPr/>
        </p:nvPicPr>
        <p:blipFill>
          <a:blip r:embed="rId2">
            <a:extLst>
              <a:ext uri="{28A0092B-C50C-407E-A947-70E740481C1C}">
                <a14:useLocalDpi xmlns:a14="http://schemas.microsoft.com/office/drawing/2010/main" val="0"/>
              </a:ext>
            </a:extLst>
          </a:blip>
          <a:srcRect b="88028"/>
          <a:stretch>
            <a:fillRect/>
          </a:stretch>
        </p:blipFill>
        <p:spPr bwMode="auto">
          <a:xfrm>
            <a:off x="2514600" y="2824163"/>
            <a:ext cx="45243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t="44893" b="28171"/>
          <a:stretch>
            <a:fillRect/>
          </a:stretch>
        </p:blipFill>
        <p:spPr bwMode="auto">
          <a:xfrm>
            <a:off x="2514600" y="4500563"/>
            <a:ext cx="4524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t="74821"/>
          <a:stretch>
            <a:fillRect/>
          </a:stretch>
        </p:blipFill>
        <p:spPr bwMode="auto">
          <a:xfrm>
            <a:off x="2514600" y="5535613"/>
            <a:ext cx="452437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3"/>
          <p:cNvPicPr>
            <a:picLocks noChangeAspect="1" noChangeArrowheads="1"/>
          </p:cNvPicPr>
          <p:nvPr/>
        </p:nvPicPr>
        <p:blipFill>
          <a:blip r:embed="rId2">
            <a:extLst>
              <a:ext uri="{28A0092B-C50C-407E-A947-70E740481C1C}">
                <a14:useLocalDpi xmlns:a14="http://schemas.microsoft.com/office/drawing/2010/main" val="0"/>
              </a:ext>
            </a:extLst>
          </a:blip>
          <a:srcRect t="14964" b="61092"/>
          <a:stretch>
            <a:fillRect/>
          </a:stretch>
        </p:blipFill>
        <p:spPr bwMode="auto">
          <a:xfrm>
            <a:off x="2514600" y="3433763"/>
            <a:ext cx="4524375"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900" decel="100000" fill="hold"/>
                                        <p:tgtEl>
                                          <p:spTgt spid="1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900" decel="100000" fill="hold"/>
                                        <p:tgtEl>
                                          <p:spTgt spid="1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a:t>
            </a:r>
            <a:endParaRPr lang="en-US" altLang="en-US" i="1" smtClean="0"/>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endParaRPr lang="en-US" altLang="en-US" sz="500" smtClean="0"/>
          </a:p>
          <a:p>
            <a:pPr marL="0" indent="0" eaLnBrk="1" hangingPunct="1">
              <a:buFontTx/>
              <a:buNone/>
              <a:tabLst>
                <a:tab pos="457200" algn="l"/>
                <a:tab pos="1371600" algn="l"/>
                <a:tab pos="1547813" algn="l"/>
              </a:tabLst>
            </a:pPr>
            <a:r>
              <a:rPr lang="en-US" altLang="en-US" smtClean="0"/>
              <a:t>Solve</a:t>
            </a:r>
          </a:p>
          <a:p>
            <a:pPr marL="0" indent="0" eaLnBrk="1" hangingPunct="1">
              <a:buFontTx/>
              <a:buNone/>
              <a:tabLst>
                <a:tab pos="457200" algn="l"/>
                <a:tab pos="1371600" algn="l"/>
                <a:tab pos="1547813" algn="l"/>
              </a:tabLst>
            </a:pPr>
            <a:endParaRPr lang="en-US" altLang="en-US" sz="3200" smtClean="0">
              <a:solidFill>
                <a:srgbClr val="C4152D"/>
              </a:solidFill>
            </a:endParaRPr>
          </a:p>
          <a:p>
            <a:pPr marL="0" indent="0" eaLnBrk="1" hangingPunct="1">
              <a:buFontTx/>
              <a:buNone/>
              <a:tabLst>
                <a:tab pos="457200" algn="l"/>
                <a:tab pos="1371600" algn="l"/>
                <a:tab pos="1547813" algn="l"/>
              </a:tabLst>
            </a:pPr>
            <a:r>
              <a:rPr lang="en-US" altLang="en-US" smtClean="0">
                <a:solidFill>
                  <a:srgbClr val="C4152D"/>
                </a:solidFill>
              </a:rPr>
              <a:t>Solution:</a:t>
            </a:r>
          </a:p>
          <a:p>
            <a:pPr marL="0" indent="0" eaLnBrk="1" hangingPunct="1">
              <a:lnSpc>
                <a:spcPct val="120000"/>
              </a:lnSpc>
              <a:buFontTx/>
              <a:buNone/>
              <a:tabLst>
                <a:tab pos="457200" algn="l"/>
                <a:tab pos="1371600" algn="l"/>
                <a:tab pos="1547813" algn="l"/>
              </a:tabLst>
            </a:pPr>
            <a:r>
              <a:rPr lang="en-US" altLang="en-US" smtClean="0"/>
              <a:t>We begin by multiplying each term on both sides of the equation by the LCD, 2(</a:t>
            </a:r>
            <a:r>
              <a:rPr lang="en-US" altLang="en-US" i="1" smtClean="0"/>
              <a:t>x </a:t>
            </a:r>
            <a:r>
              <a:rPr lang="en-US" altLang="en-US" smtClean="0"/>
              <a:t>– 3).</a:t>
            </a: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76388"/>
            <a:ext cx="24574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t="45454" b="34343"/>
          <a:stretch>
            <a:fillRect/>
          </a:stretch>
        </p:blipFill>
        <p:spPr bwMode="auto">
          <a:xfrm>
            <a:off x="1143000" y="5181600"/>
            <a:ext cx="5881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b="59596"/>
          <a:stretch>
            <a:fillRect/>
          </a:stretch>
        </p:blipFill>
        <p:spPr bwMode="auto">
          <a:xfrm>
            <a:off x="1143000" y="4267200"/>
            <a:ext cx="588168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t="79797"/>
          <a:stretch>
            <a:fillRect/>
          </a:stretch>
        </p:blipFill>
        <p:spPr bwMode="auto">
          <a:xfrm>
            <a:off x="1143000" y="5943600"/>
            <a:ext cx="5881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3" end="3"/>
                                            </p:txEl>
                                          </p:spTgt>
                                        </p:tgtEl>
                                        <p:attrNameLst>
                                          <p:attrName>style.visibility</p:attrName>
                                        </p:attrNameLst>
                                      </p:cBhvr>
                                      <p:to>
                                        <p:strVal val="visible"/>
                                      </p:to>
                                    </p:set>
                                    <p:animEffect transition="in" filter="fade">
                                      <p:cBhvr>
                                        <p:cTn id="7" dur="1000"/>
                                        <p:tgtEl>
                                          <p:spTgt spid="125955">
                                            <p:txEl>
                                              <p:pRg st="3" end="3"/>
                                            </p:txEl>
                                          </p:spTgt>
                                        </p:tgtEl>
                                      </p:cBhvr>
                                    </p:animEffect>
                                    <p:anim calcmode="lin" valueType="num">
                                      <p:cBhvr>
                                        <p:cTn id="8"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4" end="4"/>
                                            </p:txEl>
                                          </p:spTgt>
                                        </p:tgtEl>
                                        <p:attrNameLst>
                                          <p:attrName>style.visibility</p:attrName>
                                        </p:attrNameLst>
                                      </p:cBhvr>
                                      <p:to>
                                        <p:strVal val="visible"/>
                                      </p:to>
                                    </p:set>
                                    <p:animEffect transition="in" filter="fade">
                                      <p:cBhvr>
                                        <p:cTn id="13" dur="1000"/>
                                        <p:tgtEl>
                                          <p:spTgt spid="125955">
                                            <p:txEl>
                                              <p:pRg st="4" end="4"/>
                                            </p:txEl>
                                          </p:spTgt>
                                        </p:tgtEl>
                                      </p:cBhvr>
                                    </p:animEffect>
                                    <p:anim calcmode="lin" valueType="num">
                                      <p:cBhvr>
                                        <p:cTn id="14"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900" decel="100000" fill="hold"/>
                                        <p:tgtEl>
                                          <p:spTgt spid="10"/>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28675"/>
                                        </p:tgtEl>
                                        <p:attrNameLst>
                                          <p:attrName>style.visibility</p:attrName>
                                        </p:attrNameLst>
                                      </p:cBhvr>
                                      <p:to>
                                        <p:strVal val="visible"/>
                                      </p:to>
                                    </p:set>
                                    <p:animEffect transition="in" filter="fade">
                                      <p:cBhvr>
                                        <p:cTn id="29" dur="1000"/>
                                        <p:tgtEl>
                                          <p:spTgt spid="28675"/>
                                        </p:tgtEl>
                                      </p:cBhvr>
                                    </p:animEffect>
                                    <p:anim calcmode="lin" valueType="num">
                                      <p:cBhvr>
                                        <p:cTn id="30" dur="1000" fill="hold"/>
                                        <p:tgtEl>
                                          <p:spTgt spid="28675"/>
                                        </p:tgtEl>
                                        <p:attrNameLst>
                                          <p:attrName>ppt_x</p:attrName>
                                        </p:attrNameLst>
                                      </p:cBhvr>
                                      <p:tavLst>
                                        <p:tav tm="0">
                                          <p:val>
                                            <p:strVal val="#ppt_x"/>
                                          </p:val>
                                        </p:tav>
                                        <p:tav tm="100000">
                                          <p:val>
                                            <p:strVal val="#ppt_x"/>
                                          </p:val>
                                        </p:tav>
                                      </p:tavLst>
                                    </p:anim>
                                    <p:anim calcmode="lin" valueType="num">
                                      <p:cBhvr>
                                        <p:cTn id="31" dur="900" decel="100000" fill="hold"/>
                                        <p:tgtEl>
                                          <p:spTgt spid="2867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8675"/>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900" decel="100000" fill="hold"/>
                                        <p:tgtEl>
                                          <p:spTgt spid="11"/>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3bc23927-4228-4956-a1ee-255bf489df39"/>
</p:tagLst>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McKBAlgP8</Template>
  <TotalTime>861</TotalTime>
  <Words>621</Words>
  <Application>Microsoft Office PowerPoint</Application>
  <PresentationFormat>On-screen Show (4:3)</PresentationFormat>
  <Paragraphs>93</Paragraphs>
  <Slides>14</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McKBAlgP8</vt:lpstr>
      <vt:lpstr>PowerPoint Presentation</vt:lpstr>
      <vt:lpstr>PowerPoint Presentation</vt:lpstr>
      <vt:lpstr>Objective</vt:lpstr>
      <vt:lpstr>PowerPoint Presentation</vt:lpstr>
      <vt:lpstr>Solving Rational Equations</vt:lpstr>
      <vt:lpstr>Example 3</vt:lpstr>
      <vt:lpstr>Example 3 – Solution</vt:lpstr>
      <vt:lpstr>Example 3 – Solution</vt:lpstr>
      <vt:lpstr>Example 5</vt:lpstr>
      <vt:lpstr>Example 5 – Solution</vt:lpstr>
      <vt:lpstr>Example 5 – Solution</vt:lpstr>
      <vt:lpstr>Example 5 – Solution</vt:lpstr>
      <vt:lpstr>Example 6</vt:lpstr>
      <vt:lpstr>Example 6 – 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Cary Lee</cp:lastModifiedBy>
  <cp:revision>261</cp:revision>
  <dcterms:created xsi:type="dcterms:W3CDTF">2010-10-18T10:39:55Z</dcterms:created>
  <dcterms:modified xsi:type="dcterms:W3CDTF">2018-09-27T20:10:23Z</dcterms:modified>
</cp:coreProperties>
</file>