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21"/>
  </p:notesMasterIdLst>
  <p:handoutMasterIdLst>
    <p:handoutMasterId r:id="rId22"/>
  </p:handoutMasterIdLst>
  <p:sldIdLst>
    <p:sldId id="267" r:id="rId2"/>
    <p:sldId id="259" r:id="rId3"/>
    <p:sldId id="300" r:id="rId4"/>
    <p:sldId id="299" r:id="rId5"/>
    <p:sldId id="302" r:id="rId6"/>
    <p:sldId id="303" r:id="rId7"/>
    <p:sldId id="301" r:id="rId8"/>
    <p:sldId id="314" r:id="rId9"/>
    <p:sldId id="296" r:id="rId10"/>
    <p:sldId id="315" r:id="rId11"/>
    <p:sldId id="304" r:id="rId12"/>
    <p:sldId id="305" r:id="rId13"/>
    <p:sldId id="316" r:id="rId14"/>
    <p:sldId id="309" r:id="rId15"/>
    <p:sldId id="306" r:id="rId16"/>
    <p:sldId id="308" r:id="rId17"/>
    <p:sldId id="317" r:id="rId18"/>
    <p:sldId id="310" r:id="rId19"/>
    <p:sldId id="313" r:id="rId20"/>
  </p:sldIdLst>
  <p:sldSz cx="9144000" cy="6858000" type="screen4x3"/>
  <p:notesSz cx="6858000" cy="9144000"/>
  <p:custDataLst>
    <p:tags r:id="rId23"/>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3996"/>
    <a:srgbClr val="C4152D"/>
    <a:srgbClr val="79A441"/>
    <a:srgbClr val="DD5828"/>
    <a:srgbClr val="E1332A"/>
    <a:srgbClr val="0D7295"/>
    <a:srgbClr val="00ADEE"/>
    <a:srgbClr val="C7EB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94" autoAdjust="0"/>
    <p:restoredTop sz="99139" autoAdjust="0"/>
  </p:normalViewPr>
  <p:slideViewPr>
    <p:cSldViewPr showGuides="1">
      <p:cViewPr>
        <p:scale>
          <a:sx n="66" d="100"/>
          <a:sy n="66" d="100"/>
        </p:scale>
        <p:origin x="-1288" y="-140"/>
      </p:cViewPr>
      <p:guideLst>
        <p:guide orient="horz" pos="2160"/>
        <p:guide pos="2880"/>
      </p:guideLst>
    </p:cSldViewPr>
  </p:slideViewPr>
  <p:notesTextViewPr>
    <p:cViewPr>
      <p:scale>
        <a:sx n="100" d="100"/>
        <a:sy n="100" d="100"/>
      </p:scale>
      <p:origin x="0" y="0"/>
    </p:cViewPr>
  </p:notesTextViewPr>
  <p:notesViewPr>
    <p:cSldViewPr showGuides="1">
      <p:cViewPr varScale="1">
        <p:scale>
          <a:sx n="52" d="100"/>
          <a:sy n="52" d="100"/>
        </p:scale>
        <p:origin x="-2892"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pPr>
              <a:defRPr/>
            </a:pPr>
            <a:fld id="{915F67D9-2ED9-4AF9-B284-43870CF77C46}" type="datetimeFigureOut">
              <a:rPr lang="en-US"/>
              <a:pPr>
                <a:defRPr/>
              </a:pPr>
              <a:t>10/4/2018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pPr>
              <a:defRPr/>
            </a:pPr>
            <a:fld id="{F46F315D-AECC-4127-B65D-66FAC8C2A6EE}" type="slidenum">
              <a:rPr lang="en-US"/>
              <a:pPr>
                <a:defRPr/>
              </a:pPr>
              <a:t>‹#›</a:t>
            </a:fld>
            <a:endParaRPr lang="en-US"/>
          </a:p>
        </p:txBody>
      </p:sp>
    </p:spTree>
    <p:extLst>
      <p:ext uri="{BB962C8B-B14F-4D97-AF65-F5344CB8AC3E}">
        <p14:creationId xmlns:p14="http://schemas.microsoft.com/office/powerpoint/2010/main" val="31543677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358A9BD1-AFFA-4822-A7CA-C0C5137AF94E}" type="slidenum">
              <a:rPr lang="en-US"/>
              <a:pPr>
                <a:defRPr/>
              </a:pPr>
              <a:t>‹#›</a:t>
            </a:fld>
            <a:endParaRPr lang="en-US"/>
          </a:p>
        </p:txBody>
      </p:sp>
    </p:spTree>
    <p:extLst>
      <p:ext uri="{BB962C8B-B14F-4D97-AF65-F5344CB8AC3E}">
        <p14:creationId xmlns:p14="http://schemas.microsoft.com/office/powerpoint/2010/main" val="30691671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0EDB894-89CE-4A95-8AB0-0093922DFC3F}" type="slidenum">
              <a:rPr lang="en-US" altLang="en-US" smtClean="0"/>
              <a:pPr eaLnBrk="1" hangingPunct="1"/>
              <a:t>1</a:t>
            </a:fld>
            <a:endParaRPr lang="en-US" alt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CA397E4-E5EF-4C66-9E7F-4282ABDA882B}" type="slidenum">
              <a:rPr lang="en-US" altLang="en-US" smtClean="0"/>
              <a:pPr eaLnBrk="1" hangingPunct="1"/>
              <a:t>2</a:t>
            </a:fld>
            <a:endParaRPr lang="en-US" alt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3BAB13E-0698-42C3-AC73-CC6F3D7F094B}" type="slidenum">
              <a:rPr lang="en-US" altLang="en-US" smtClean="0"/>
              <a:pPr eaLnBrk="1" hangingPunct="1"/>
              <a:t>3</a:t>
            </a:fld>
            <a:endParaRPr lang="en-US" alt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46652762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41399476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4000" y="228600"/>
            <a:ext cx="2082800" cy="6489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55600" y="228600"/>
            <a:ext cx="6096000" cy="6489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2355744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317500" y="105768"/>
            <a:ext cx="8229600" cy="925580"/>
          </a:xfrm>
        </p:spPr>
        <p:txBody>
          <a:bodyPr/>
          <a:lstStyle>
            <a:lvl1pPr>
              <a:defRPr>
                <a:solidFill>
                  <a:schemeClr val="bg1"/>
                </a:solidFill>
              </a:defRPr>
            </a:lvl1pPr>
          </a:lstStyle>
          <a:p>
            <a:r>
              <a:rPr lang="en-US" dirty="0" smtClean="0"/>
              <a:t>Click to edit Master title style</a:t>
            </a:r>
            <a:endParaRPr lang="en-US" dirty="0"/>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6474915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98497196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62088"/>
            <a:ext cx="40386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62088"/>
            <a:ext cx="40386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08650613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4"/>
          <p:cNvSpPr>
            <a:spLocks noGrp="1" noChangeArrowheads="1"/>
          </p:cNvSpPr>
          <p:nvPr>
            <p:ph type="dt" sz="half" idx="10"/>
          </p:nvPr>
        </p:nvSpPr>
        <p:spPr>
          <a:ln/>
        </p:spPr>
        <p:txBody>
          <a:bodyPr/>
          <a:lstStyle>
            <a:lvl1pPr>
              <a:defRPr/>
            </a:lvl1pPr>
          </a:lstStyle>
          <a:p>
            <a:pPr>
              <a:defRPr/>
            </a:pPr>
            <a:endParaRPr lang="en-US"/>
          </a:p>
        </p:txBody>
      </p:sp>
      <p:sp>
        <p:nvSpPr>
          <p:cNvPr id="8" name="Rectangle 15"/>
          <p:cNvSpPr>
            <a:spLocks noGrp="1" noChangeArrowheads="1"/>
          </p:cNvSpPr>
          <p:nvPr>
            <p:ph type="ftr" sz="quarter" idx="11"/>
          </p:nvPr>
        </p:nvSpPr>
        <p:spPr>
          <a:ln/>
        </p:spPr>
        <p:txBody>
          <a:bodyPr/>
          <a:lstStyle>
            <a:lvl1pPr>
              <a:defRPr/>
            </a:lvl1pPr>
          </a:lstStyle>
          <a:p>
            <a:pPr>
              <a:defRPr/>
            </a:pPr>
            <a:endParaRPr lang="en-US"/>
          </a:p>
        </p:txBody>
      </p:sp>
      <p:sp>
        <p:nvSpPr>
          <p:cNvPr id="9"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12272763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4"/>
          <p:cNvSpPr>
            <a:spLocks noGrp="1" noChangeArrowheads="1"/>
          </p:cNvSpPr>
          <p:nvPr>
            <p:ph type="dt" sz="half" idx="10"/>
          </p:nvPr>
        </p:nvSpPr>
        <p:spPr>
          <a:ln/>
        </p:spPr>
        <p:txBody>
          <a:bodyPr/>
          <a:lstStyle>
            <a:lvl1pPr>
              <a:defRPr/>
            </a:lvl1pPr>
          </a:lstStyle>
          <a:p>
            <a:pPr>
              <a:defRPr/>
            </a:pPr>
            <a:endParaRPr lang="en-US"/>
          </a:p>
        </p:txBody>
      </p:sp>
      <p:sp>
        <p:nvSpPr>
          <p:cNvPr id="4" name="Rectangle 15"/>
          <p:cNvSpPr>
            <a:spLocks noGrp="1" noChangeArrowheads="1"/>
          </p:cNvSpPr>
          <p:nvPr>
            <p:ph type="ftr" sz="quarter" idx="11"/>
          </p:nvPr>
        </p:nvSpPr>
        <p:spPr>
          <a:ln/>
        </p:spPr>
        <p:txBody>
          <a:bodyPr/>
          <a:lstStyle>
            <a:lvl1pPr>
              <a:defRPr/>
            </a:lvl1pPr>
          </a:lstStyle>
          <a:p>
            <a:pPr>
              <a:defRPr/>
            </a:pPr>
            <a:endParaRPr lang="en-US"/>
          </a:p>
        </p:txBody>
      </p:sp>
      <p:sp>
        <p:nvSpPr>
          <p:cNvPr id="5"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37867364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p:cNvSpPr>
            <a:spLocks noGrp="1" noChangeArrowheads="1"/>
          </p:cNvSpPr>
          <p:nvPr>
            <p:ph type="dt" sz="half" idx="10"/>
          </p:nvPr>
        </p:nvSpPr>
        <p:spPr>
          <a:ln/>
        </p:spPr>
        <p:txBody>
          <a:bodyPr/>
          <a:lstStyle>
            <a:lvl1pPr>
              <a:defRPr/>
            </a:lvl1pPr>
          </a:lstStyle>
          <a:p>
            <a:pPr>
              <a:defRPr/>
            </a:pPr>
            <a:endParaRPr lang="en-US"/>
          </a:p>
        </p:txBody>
      </p:sp>
      <p:sp>
        <p:nvSpPr>
          <p:cNvPr id="3" name="Rectangle 15"/>
          <p:cNvSpPr>
            <a:spLocks noGrp="1" noChangeArrowheads="1"/>
          </p:cNvSpPr>
          <p:nvPr>
            <p:ph type="ftr" sz="quarter" idx="11"/>
          </p:nvPr>
        </p:nvSpPr>
        <p:spPr>
          <a:ln/>
        </p:spPr>
        <p:txBody>
          <a:bodyPr/>
          <a:lstStyle>
            <a:lvl1pPr>
              <a:defRPr/>
            </a:lvl1pPr>
          </a:lstStyle>
          <a:p>
            <a:pPr>
              <a:defRPr/>
            </a:pPr>
            <a:endParaRPr lang="en-US"/>
          </a:p>
        </p:txBody>
      </p:sp>
      <p:sp>
        <p:nvSpPr>
          <p:cNvPr id="4"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6250365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8553296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79565972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1" descr="mst2.jpg"/>
          <p:cNvPicPr>
            <a:picLocks noChangeAspect="1"/>
          </p:cNvPicPr>
          <p:nvPr userDrawn="1"/>
        </p:nvPicPr>
        <p:blipFill>
          <a:blip r:embed="rId13">
            <a:extLst>
              <a:ext uri="{28A0092B-C50C-407E-A947-70E740481C1C}">
                <a14:useLocalDpi xmlns:a14="http://schemas.microsoft.com/office/drawing/2010/main" val="0"/>
              </a:ext>
            </a:extLst>
          </a:blip>
          <a:srcRect b="23009"/>
          <a:stretch>
            <a:fillRect/>
          </a:stretch>
        </p:blipFill>
        <p:spPr bwMode="auto">
          <a:xfrm>
            <a:off x="0" y="247650"/>
            <a:ext cx="9144000"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4" name="Text Box 8"/>
          <p:cNvSpPr txBox="1">
            <a:spLocks noChangeArrowheads="1"/>
          </p:cNvSpPr>
          <p:nvPr/>
        </p:nvSpPr>
        <p:spPr bwMode="auto">
          <a:xfrm>
            <a:off x="7391400" y="6019800"/>
            <a:ext cx="1219200" cy="366713"/>
          </a:xfrm>
          <a:prstGeom prst="rect">
            <a:avLst/>
          </a:prstGeom>
          <a:noFill/>
          <a:ln w="9525">
            <a:noFill/>
            <a:miter lim="800000"/>
            <a:headEnd/>
            <a:tailEnd/>
          </a:ln>
          <a:effectLst/>
        </p:spPr>
        <p:txBody>
          <a:bodyPr>
            <a:spAutoFit/>
          </a:bodyPr>
          <a:lstStyle/>
          <a:p>
            <a:pPr algn="r">
              <a:spcBef>
                <a:spcPct val="50000"/>
              </a:spcBef>
              <a:defRPr/>
            </a:pPr>
            <a:endParaRPr lang="en-US">
              <a:latin typeface="Arial" pitchFamily="34" charset="0"/>
            </a:endParaRPr>
          </a:p>
        </p:txBody>
      </p:sp>
      <p:sp>
        <p:nvSpPr>
          <p:cNvPr id="1028" name="Rectangle 13"/>
          <p:cNvSpPr>
            <a:spLocks noGrp="1" noChangeArrowheads="1"/>
          </p:cNvSpPr>
          <p:nvPr>
            <p:ph type="body" idx="1"/>
          </p:nvPr>
        </p:nvSpPr>
        <p:spPr bwMode="auto">
          <a:xfrm>
            <a:off x="457200" y="1462088"/>
            <a:ext cx="8229600"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p:txBody>
      </p:sp>
      <p:sp>
        <p:nvSpPr>
          <p:cNvPr id="4110" name="Rectangle 1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endParaRPr lang="en-US"/>
          </a:p>
        </p:txBody>
      </p:sp>
      <p:sp>
        <p:nvSpPr>
          <p:cNvPr id="4111" name="Rectangle 1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endParaRPr lang="en-US"/>
          </a:p>
        </p:txBody>
      </p:sp>
      <p:sp>
        <p:nvSpPr>
          <p:cNvPr id="4114" name="Text Box 18"/>
          <p:cNvSpPr txBox="1">
            <a:spLocks noChangeArrowheads="1"/>
          </p:cNvSpPr>
          <p:nvPr/>
        </p:nvSpPr>
        <p:spPr bwMode="auto">
          <a:xfrm>
            <a:off x="8496300" y="6388100"/>
            <a:ext cx="647700" cy="366713"/>
          </a:xfrm>
          <a:prstGeom prst="rect">
            <a:avLst/>
          </a:prstGeom>
          <a:noFill/>
          <a:ln w="9525">
            <a:noFill/>
            <a:miter lim="800000"/>
            <a:headEnd/>
            <a:tailEnd/>
          </a:ln>
          <a:effectLst/>
        </p:spPr>
        <p:txBody>
          <a:bodyPr>
            <a:spAutoFit/>
          </a:bodyPr>
          <a:lstStyle/>
          <a:p>
            <a:pPr>
              <a:spcBef>
                <a:spcPct val="50000"/>
              </a:spcBef>
              <a:defRPr/>
            </a:pPr>
            <a:fld id="{53E1F566-DABB-41F5-B6DC-9CB3246A9E7C}" type="slidenum">
              <a:rPr lang="en-US">
                <a:latin typeface="Arial" pitchFamily="34" charset="0"/>
              </a:rPr>
              <a:pPr>
                <a:spcBef>
                  <a:spcPct val="50000"/>
                </a:spcBef>
                <a:defRPr/>
              </a:pPr>
              <a:t>‹#›</a:t>
            </a:fld>
            <a:endParaRPr lang="en-US">
              <a:latin typeface="Arial" pitchFamily="34" charset="0"/>
            </a:endParaRPr>
          </a:p>
        </p:txBody>
      </p:sp>
      <p:sp>
        <p:nvSpPr>
          <p:cNvPr id="4115" name="Rectangle 19"/>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endParaRPr lang="en-US"/>
          </a:p>
        </p:txBody>
      </p:sp>
      <p:sp>
        <p:nvSpPr>
          <p:cNvPr id="1033" name="Rectangle 12"/>
          <p:cNvSpPr>
            <a:spLocks noGrp="1" noChangeArrowheads="1"/>
          </p:cNvSpPr>
          <p:nvPr>
            <p:ph type="title"/>
          </p:nvPr>
        </p:nvSpPr>
        <p:spPr bwMode="auto">
          <a:xfrm>
            <a:off x="762000" y="152400"/>
            <a:ext cx="8153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timing>
    <p:tnLst>
      <p:par>
        <p:cTn id="1" dur="indefinite" restart="never" nodeType="tmRoot"/>
      </p:par>
    </p:tnLst>
  </p:timing>
  <p:txStyles>
    <p:titleStyle>
      <a:lvl1pPr algn="l" rtl="0" eaLnBrk="0" fontAlgn="base" hangingPunct="0">
        <a:spcBef>
          <a:spcPct val="0"/>
        </a:spcBef>
        <a:spcAft>
          <a:spcPct val="0"/>
        </a:spcAft>
        <a:defRPr sz="4000">
          <a:solidFill>
            <a:schemeClr val="tx1"/>
          </a:solidFill>
          <a:latin typeface="+mj-lt"/>
          <a:ea typeface="+mj-ea"/>
          <a:cs typeface="+mj-cs"/>
        </a:defRPr>
      </a:lvl1pPr>
      <a:lvl2pPr algn="l" rtl="0" eaLnBrk="0" fontAlgn="base" hangingPunct="0">
        <a:spcBef>
          <a:spcPct val="0"/>
        </a:spcBef>
        <a:spcAft>
          <a:spcPct val="0"/>
        </a:spcAft>
        <a:defRPr sz="4000">
          <a:solidFill>
            <a:schemeClr val="tx1"/>
          </a:solidFill>
          <a:latin typeface="Arial" pitchFamily="34" charset="0"/>
        </a:defRPr>
      </a:lvl2pPr>
      <a:lvl3pPr algn="l" rtl="0" eaLnBrk="0" fontAlgn="base" hangingPunct="0">
        <a:spcBef>
          <a:spcPct val="0"/>
        </a:spcBef>
        <a:spcAft>
          <a:spcPct val="0"/>
        </a:spcAft>
        <a:defRPr sz="4000">
          <a:solidFill>
            <a:schemeClr val="tx1"/>
          </a:solidFill>
          <a:latin typeface="Arial" pitchFamily="34" charset="0"/>
        </a:defRPr>
      </a:lvl3pPr>
      <a:lvl4pPr algn="l" rtl="0" eaLnBrk="0" fontAlgn="base" hangingPunct="0">
        <a:spcBef>
          <a:spcPct val="0"/>
        </a:spcBef>
        <a:spcAft>
          <a:spcPct val="0"/>
        </a:spcAft>
        <a:defRPr sz="4000">
          <a:solidFill>
            <a:schemeClr val="tx1"/>
          </a:solidFill>
          <a:latin typeface="Arial" pitchFamily="34" charset="0"/>
        </a:defRPr>
      </a:lvl4pPr>
      <a:lvl5pPr algn="l" rtl="0" eaLnBrk="0" fontAlgn="base" hangingPunct="0">
        <a:spcBef>
          <a:spcPct val="0"/>
        </a:spcBef>
        <a:spcAft>
          <a:spcPct val="0"/>
        </a:spcAft>
        <a:defRPr sz="4000">
          <a:solidFill>
            <a:schemeClr val="tx1"/>
          </a:solidFill>
          <a:latin typeface="Arial" pitchFamily="34" charset="0"/>
        </a:defRPr>
      </a:lvl5pPr>
      <a:lvl6pPr marL="457200" algn="l" rtl="0" fontAlgn="base">
        <a:spcBef>
          <a:spcPct val="0"/>
        </a:spcBef>
        <a:spcAft>
          <a:spcPct val="0"/>
        </a:spcAft>
        <a:defRPr sz="4000">
          <a:solidFill>
            <a:schemeClr val="tx1"/>
          </a:solidFill>
          <a:latin typeface="Arial" pitchFamily="34" charset="0"/>
        </a:defRPr>
      </a:lvl6pPr>
      <a:lvl7pPr marL="914400" algn="l" rtl="0" fontAlgn="base">
        <a:spcBef>
          <a:spcPct val="0"/>
        </a:spcBef>
        <a:spcAft>
          <a:spcPct val="0"/>
        </a:spcAft>
        <a:defRPr sz="4000">
          <a:solidFill>
            <a:schemeClr val="tx1"/>
          </a:solidFill>
          <a:latin typeface="Arial" pitchFamily="34" charset="0"/>
        </a:defRPr>
      </a:lvl7pPr>
      <a:lvl8pPr marL="1371600" algn="l" rtl="0" fontAlgn="base">
        <a:spcBef>
          <a:spcPct val="0"/>
        </a:spcBef>
        <a:spcAft>
          <a:spcPct val="0"/>
        </a:spcAft>
        <a:defRPr sz="4000">
          <a:solidFill>
            <a:schemeClr val="tx1"/>
          </a:solidFill>
          <a:latin typeface="Arial" pitchFamily="34" charset="0"/>
        </a:defRPr>
      </a:lvl8pPr>
      <a:lvl9pPr marL="1828800" algn="l" rtl="0" fontAlgn="base">
        <a:spcBef>
          <a:spcPct val="0"/>
        </a:spcBef>
        <a:spcAft>
          <a:spcPct val="0"/>
        </a:spcAft>
        <a:defRPr sz="4000">
          <a:solidFill>
            <a:schemeClr val="tx1"/>
          </a:solidFill>
          <a:latin typeface="Arial"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rgbClr val="0073AE"/>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rgbClr val="0073AE"/>
          </a:solidFill>
          <a:latin typeface="+mn-lt"/>
        </a:defRPr>
      </a:lvl5pPr>
      <a:lvl6pPr marL="2514600" indent="-228600" algn="l" rtl="0" fontAlgn="base">
        <a:spcBef>
          <a:spcPct val="20000"/>
        </a:spcBef>
        <a:spcAft>
          <a:spcPct val="0"/>
        </a:spcAft>
        <a:buFont typeface="Arial" pitchFamily="34" charset="0"/>
        <a:buChar char="–"/>
        <a:defRPr sz="2000">
          <a:solidFill>
            <a:srgbClr val="0073AE"/>
          </a:solidFill>
          <a:latin typeface="+mn-lt"/>
        </a:defRPr>
      </a:lvl6pPr>
      <a:lvl7pPr marL="2971800" indent="-228600" algn="l" rtl="0" fontAlgn="base">
        <a:spcBef>
          <a:spcPct val="20000"/>
        </a:spcBef>
        <a:spcAft>
          <a:spcPct val="0"/>
        </a:spcAft>
        <a:buFont typeface="Arial" pitchFamily="34" charset="0"/>
        <a:buChar char="–"/>
        <a:defRPr sz="2000">
          <a:solidFill>
            <a:srgbClr val="0073AE"/>
          </a:solidFill>
          <a:latin typeface="+mn-lt"/>
        </a:defRPr>
      </a:lvl7pPr>
      <a:lvl8pPr marL="3429000" indent="-228600" algn="l" rtl="0" fontAlgn="base">
        <a:spcBef>
          <a:spcPct val="20000"/>
        </a:spcBef>
        <a:spcAft>
          <a:spcPct val="0"/>
        </a:spcAft>
        <a:buFont typeface="Arial" pitchFamily="34" charset="0"/>
        <a:buChar char="–"/>
        <a:defRPr sz="2000">
          <a:solidFill>
            <a:srgbClr val="0073AE"/>
          </a:solidFill>
          <a:latin typeface="+mn-lt"/>
        </a:defRPr>
      </a:lvl8pPr>
      <a:lvl9pPr marL="3886200" indent="-228600" algn="l" rtl="0" fontAlgn="base">
        <a:spcBef>
          <a:spcPct val="20000"/>
        </a:spcBef>
        <a:spcAft>
          <a:spcPct val="0"/>
        </a:spcAft>
        <a:buFont typeface="Arial" pitchFamily="34" charset="0"/>
        <a:buChar char="–"/>
        <a:defRPr sz="2000">
          <a:solidFill>
            <a:srgbClr val="0073AE"/>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050" name="Group 7"/>
          <p:cNvGrpSpPr>
            <a:grpSpLocks/>
          </p:cNvGrpSpPr>
          <p:nvPr/>
        </p:nvGrpSpPr>
        <p:grpSpPr bwMode="auto">
          <a:xfrm>
            <a:off x="0" y="0"/>
            <a:ext cx="9144000" cy="6324600"/>
            <a:chOff x="0" y="0"/>
            <a:chExt cx="9144000" cy="6324600"/>
          </a:xfrm>
        </p:grpSpPr>
        <p:pic>
          <p:nvPicPr>
            <p:cNvPr id="2055" name="Picture 8" descr="Picture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25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6338888" y="2667000"/>
              <a:ext cx="2805112" cy="3657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2051" name="Text Box 2"/>
          <p:cNvSpPr txBox="1">
            <a:spLocks noChangeArrowheads="1"/>
          </p:cNvSpPr>
          <p:nvPr/>
        </p:nvSpPr>
        <p:spPr bwMode="auto">
          <a:xfrm>
            <a:off x="2133600" y="6248400"/>
            <a:ext cx="548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1400"/>
              <a:t>Copyright © Cengage Learning. All rights reserved.</a:t>
            </a:r>
            <a:r>
              <a:rPr lang="en-US" altLang="en-US"/>
              <a:t> </a:t>
            </a:r>
          </a:p>
        </p:txBody>
      </p:sp>
      <p:sp>
        <p:nvSpPr>
          <p:cNvPr id="2052" name="Text Box 4"/>
          <p:cNvSpPr txBox="1">
            <a:spLocks noChangeArrowheads="1"/>
          </p:cNvSpPr>
          <p:nvPr/>
        </p:nvSpPr>
        <p:spPr bwMode="auto">
          <a:xfrm>
            <a:off x="7464425" y="838200"/>
            <a:ext cx="688975"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9600" b="1">
                <a:solidFill>
                  <a:schemeClr val="bg1"/>
                </a:solidFill>
              </a:rPr>
              <a:t>7</a:t>
            </a:r>
          </a:p>
        </p:txBody>
      </p:sp>
      <p:sp>
        <p:nvSpPr>
          <p:cNvPr id="2053" name="TextBox 7"/>
          <p:cNvSpPr txBox="1">
            <a:spLocks noChangeArrowheads="1"/>
          </p:cNvSpPr>
          <p:nvPr/>
        </p:nvSpPr>
        <p:spPr bwMode="auto">
          <a:xfrm>
            <a:off x="849313" y="762000"/>
            <a:ext cx="54006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4000" b="1"/>
              <a:t>Rational Expressions</a:t>
            </a:r>
          </a:p>
        </p:txBody>
      </p:sp>
      <p:pic>
        <p:nvPicPr>
          <p:cNvPr id="2054" name="Picture 12" descr="Picture28.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14400" y="2667000"/>
            <a:ext cx="5281613" cy="356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17500" y="38100"/>
            <a:ext cx="8229600" cy="1143000"/>
          </a:xfrm>
        </p:spPr>
        <p:txBody>
          <a:bodyPr/>
          <a:lstStyle/>
          <a:p>
            <a:pPr eaLnBrk="1" hangingPunct="1"/>
            <a:r>
              <a:rPr lang="en-US" altLang="en-US" smtClean="0"/>
              <a:t>Example 2 – </a:t>
            </a:r>
            <a:r>
              <a:rPr lang="en-US" altLang="en-US" i="1" smtClean="0"/>
              <a:t>Solution</a:t>
            </a:r>
          </a:p>
        </p:txBody>
      </p:sp>
      <p:sp>
        <p:nvSpPr>
          <p:cNvPr id="8195" name="Rectangle 3"/>
          <p:cNvSpPr>
            <a:spLocks noGrp="1" noChangeArrowheads="1"/>
          </p:cNvSpPr>
          <p:nvPr>
            <p:ph type="body" idx="1"/>
          </p:nvPr>
        </p:nvSpPr>
        <p:spPr>
          <a:xfrm>
            <a:off x="457200" y="1219200"/>
            <a:ext cx="8229600" cy="5256212"/>
          </a:xfrm>
          <a:noFill/>
        </p:spPr>
        <p:txBody>
          <a:bodyPr/>
          <a:lstStyle/>
          <a:p>
            <a:pPr marL="0" indent="0" eaLnBrk="1" hangingPunct="1">
              <a:buFontTx/>
              <a:buNone/>
              <a:tabLst>
                <a:tab pos="457200" algn="l"/>
                <a:tab pos="1371600" algn="l"/>
                <a:tab pos="1547813" algn="l"/>
              </a:tabLst>
            </a:pPr>
            <a:r>
              <a:rPr lang="en-US" altLang="en-US" dirty="0" smtClean="0"/>
              <a:t>The distance the boat travels upstream is 30 miles and the distance downstream is 50 miles. Since we are asked for the speed of the boat in still water, we will let that be </a:t>
            </a:r>
            <a:r>
              <a:rPr lang="en-US" altLang="en-US" i="1" dirty="0" smtClean="0"/>
              <a:t>x</a:t>
            </a:r>
            <a:r>
              <a:rPr lang="en-US" altLang="en-US" dirty="0" smtClean="0"/>
              <a:t>. </a:t>
            </a:r>
          </a:p>
          <a:p>
            <a:pPr marL="0" indent="0" eaLnBrk="1" hangingPunct="1">
              <a:buFontTx/>
              <a:buNone/>
              <a:tabLst>
                <a:tab pos="457200" algn="l"/>
                <a:tab pos="1371600" algn="l"/>
                <a:tab pos="1547813" algn="l"/>
              </a:tabLst>
            </a:pPr>
            <a:endParaRPr lang="en-US" altLang="en-US" sz="1500" dirty="0" smtClean="0"/>
          </a:p>
          <a:p>
            <a:pPr marL="0" indent="0" eaLnBrk="1" hangingPunct="1">
              <a:buFontTx/>
              <a:buNone/>
              <a:tabLst>
                <a:tab pos="457200" algn="l"/>
                <a:tab pos="1371600" algn="l"/>
                <a:tab pos="1547813" algn="l"/>
              </a:tabLst>
            </a:pPr>
            <a:r>
              <a:rPr lang="en-US" altLang="en-US" dirty="0" smtClean="0"/>
              <a:t>If the speed of the boat in still water is </a:t>
            </a:r>
            <a:r>
              <a:rPr lang="en-US" altLang="en-US" i="1" dirty="0" smtClean="0"/>
              <a:t>x</a:t>
            </a:r>
            <a:r>
              <a:rPr lang="en-US" altLang="en-US" dirty="0" smtClean="0"/>
              <a:t>, then its speed upstream (against the current) must be </a:t>
            </a:r>
            <a:r>
              <a:rPr lang="en-US" altLang="en-US" i="1" dirty="0" smtClean="0"/>
              <a:t>x</a:t>
            </a:r>
            <a:r>
              <a:rPr lang="en-US" altLang="en-US" dirty="0" smtClean="0"/>
              <a:t> – 5, and its speed downstream (with the current) must be </a:t>
            </a:r>
            <a:r>
              <a:rPr lang="en-US" altLang="en-US" i="1" dirty="0" smtClean="0"/>
              <a:t>x</a:t>
            </a:r>
            <a:r>
              <a:rPr lang="en-US" altLang="en-US" dirty="0" smtClean="0"/>
              <a:t> + 5. </a:t>
            </a:r>
          </a:p>
          <a:p>
            <a:pPr marL="0" indent="0" eaLnBrk="1" hangingPunct="1">
              <a:buFontTx/>
              <a:buNone/>
              <a:tabLst>
                <a:tab pos="457200" algn="l"/>
                <a:tab pos="1371600" algn="l"/>
                <a:tab pos="1547813" algn="l"/>
              </a:tabLst>
            </a:pPr>
            <a:endParaRPr lang="en-US" altLang="en-US" sz="1500" dirty="0" smtClean="0"/>
          </a:p>
          <a:p>
            <a:pPr marL="0" indent="0" eaLnBrk="1" hangingPunct="1">
              <a:buFontTx/>
              <a:buNone/>
              <a:tabLst>
                <a:tab pos="457200" algn="l"/>
                <a:tab pos="1371600" algn="l"/>
                <a:tab pos="1547813" algn="l"/>
              </a:tabLst>
            </a:pPr>
            <a:r>
              <a:rPr lang="en-US" altLang="en-US" dirty="0" smtClean="0"/>
              <a:t>Putting these four quantities into the appropriate positions in the table, we have</a:t>
            </a:r>
          </a:p>
        </p:txBody>
      </p:sp>
      <p:sp>
        <p:nvSpPr>
          <p:cNvPr id="9220" name="Rectangle 7"/>
          <p:cNvSpPr>
            <a:spLocks noChangeArrowheads="1"/>
          </p:cNvSpPr>
          <p:nvPr/>
        </p:nvSpPr>
        <p:spPr bwMode="auto">
          <a:xfrm>
            <a:off x="8302625" y="658813"/>
            <a:ext cx="8413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chemeClr val="bg1"/>
                </a:solidFill>
              </a:rPr>
              <a:t>cont’d</a:t>
            </a:r>
          </a:p>
        </p:txBody>
      </p:sp>
      <p:pic>
        <p:nvPicPr>
          <p:cNvPr id="266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71800" y="5105400"/>
            <a:ext cx="3325812" cy="149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10781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8195">
                                            <p:txEl>
                                              <p:pRg st="2" end="2"/>
                                            </p:txEl>
                                          </p:spTgt>
                                        </p:tgtEl>
                                        <p:attrNameLst>
                                          <p:attrName>style.visibility</p:attrName>
                                        </p:attrNameLst>
                                      </p:cBhvr>
                                      <p:to>
                                        <p:strVal val="visible"/>
                                      </p:to>
                                    </p:set>
                                    <p:animEffect transition="in" filter="fade">
                                      <p:cBhvr>
                                        <p:cTn id="7" dur="1000"/>
                                        <p:tgtEl>
                                          <p:spTgt spid="8195">
                                            <p:txEl>
                                              <p:pRg st="2" end="2"/>
                                            </p:txEl>
                                          </p:spTgt>
                                        </p:tgtEl>
                                      </p:cBhvr>
                                    </p:animEffect>
                                    <p:anim calcmode="lin" valueType="num">
                                      <p:cBhvr>
                                        <p:cTn id="8"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8195">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819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8195">
                                            <p:txEl>
                                              <p:pRg st="4" end="4"/>
                                            </p:txEl>
                                          </p:spTgt>
                                        </p:tgtEl>
                                        <p:attrNameLst>
                                          <p:attrName>style.visibility</p:attrName>
                                        </p:attrNameLst>
                                      </p:cBhvr>
                                      <p:to>
                                        <p:strVal val="visible"/>
                                      </p:to>
                                    </p:set>
                                    <p:animEffect transition="in" filter="fade">
                                      <p:cBhvr>
                                        <p:cTn id="15" dur="1000"/>
                                        <p:tgtEl>
                                          <p:spTgt spid="8195">
                                            <p:txEl>
                                              <p:pRg st="4" end="4"/>
                                            </p:txEl>
                                          </p:spTgt>
                                        </p:tgtEl>
                                      </p:cBhvr>
                                    </p:animEffect>
                                    <p:anim calcmode="lin" valueType="num">
                                      <p:cBhvr>
                                        <p:cTn id="16"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8195">
                                            <p:txEl>
                                              <p:pRg st="4" end="4"/>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8195">
                                            <p:txEl>
                                              <p:pRg st="4" end="4"/>
                                            </p:txEl>
                                          </p:spTgt>
                                        </p:tgtEl>
                                        <p:attrNameLst>
                                          <p:attrName>ppt_y</p:attrName>
                                        </p:attrNameLst>
                                      </p:cBhvr>
                                      <p:tavLst>
                                        <p:tav tm="0">
                                          <p:val>
                                            <p:strVal val="#ppt_y-.03"/>
                                          </p:val>
                                        </p:tav>
                                        <p:tav tm="100000">
                                          <p:val>
                                            <p:strVal val="#ppt_y"/>
                                          </p:val>
                                        </p:tav>
                                      </p:tavLst>
                                    </p:anim>
                                  </p:childTnLst>
                                </p:cTn>
                              </p:par>
                              <p:par>
                                <p:cTn id="19" presetID="37" presetClass="entr" presetSubtype="0" fill="hold" nodeType="withEffect">
                                  <p:stCondLst>
                                    <p:cond delay="0"/>
                                  </p:stCondLst>
                                  <p:childTnLst>
                                    <p:set>
                                      <p:cBhvr>
                                        <p:cTn id="20" dur="1" fill="hold">
                                          <p:stCondLst>
                                            <p:cond delay="0"/>
                                          </p:stCondLst>
                                        </p:cTn>
                                        <p:tgtEl>
                                          <p:spTgt spid="26626"/>
                                        </p:tgtEl>
                                        <p:attrNameLst>
                                          <p:attrName>style.visibility</p:attrName>
                                        </p:attrNameLst>
                                      </p:cBhvr>
                                      <p:to>
                                        <p:strVal val="visible"/>
                                      </p:to>
                                    </p:set>
                                    <p:animEffect transition="in" filter="fade">
                                      <p:cBhvr>
                                        <p:cTn id="21" dur="1000"/>
                                        <p:tgtEl>
                                          <p:spTgt spid="26626"/>
                                        </p:tgtEl>
                                      </p:cBhvr>
                                    </p:animEffect>
                                    <p:anim calcmode="lin" valueType="num">
                                      <p:cBhvr>
                                        <p:cTn id="22" dur="1000" fill="hold"/>
                                        <p:tgtEl>
                                          <p:spTgt spid="26626"/>
                                        </p:tgtEl>
                                        <p:attrNameLst>
                                          <p:attrName>ppt_x</p:attrName>
                                        </p:attrNameLst>
                                      </p:cBhvr>
                                      <p:tavLst>
                                        <p:tav tm="0">
                                          <p:val>
                                            <p:strVal val="#ppt_x"/>
                                          </p:val>
                                        </p:tav>
                                        <p:tav tm="100000">
                                          <p:val>
                                            <p:strVal val="#ppt_x"/>
                                          </p:val>
                                        </p:tav>
                                      </p:tavLst>
                                    </p:anim>
                                    <p:anim calcmode="lin" valueType="num">
                                      <p:cBhvr>
                                        <p:cTn id="23" dur="900" decel="100000" fill="hold"/>
                                        <p:tgtEl>
                                          <p:spTgt spid="26626"/>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2662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3"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24325" y="5999163"/>
            <a:ext cx="1416050" cy="54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2"/>
          <p:cNvSpPr>
            <a:spLocks noGrp="1" noChangeArrowheads="1"/>
          </p:cNvSpPr>
          <p:nvPr>
            <p:ph type="title"/>
          </p:nvPr>
        </p:nvSpPr>
        <p:spPr>
          <a:xfrm>
            <a:off x="317500" y="38100"/>
            <a:ext cx="8229600" cy="1143000"/>
          </a:xfrm>
        </p:spPr>
        <p:txBody>
          <a:bodyPr/>
          <a:lstStyle/>
          <a:p>
            <a:pPr eaLnBrk="1" hangingPunct="1"/>
            <a:r>
              <a:rPr lang="en-US" altLang="en-US" smtClean="0"/>
              <a:t>Example 2 – </a:t>
            </a:r>
            <a:r>
              <a:rPr lang="en-US" altLang="en-US" i="1" smtClean="0"/>
              <a:t>Solution</a:t>
            </a:r>
          </a:p>
        </p:txBody>
      </p:sp>
      <p:sp>
        <p:nvSpPr>
          <p:cNvPr id="8195" name="Rectangle 3"/>
          <p:cNvSpPr>
            <a:spLocks noGrp="1" noChangeArrowheads="1"/>
          </p:cNvSpPr>
          <p:nvPr>
            <p:ph type="body" idx="1"/>
          </p:nvPr>
        </p:nvSpPr>
        <p:spPr>
          <a:noFill/>
        </p:spPr>
        <p:txBody>
          <a:bodyPr/>
          <a:lstStyle/>
          <a:p>
            <a:pPr marL="0" indent="0" eaLnBrk="1" hangingPunct="1">
              <a:lnSpc>
                <a:spcPts val="3200"/>
              </a:lnSpc>
              <a:buFontTx/>
              <a:buNone/>
              <a:tabLst>
                <a:tab pos="457200" algn="l"/>
                <a:tab pos="1371600" algn="l"/>
                <a:tab pos="1547813" algn="l"/>
              </a:tabLst>
            </a:pPr>
            <a:r>
              <a:rPr lang="en-US" altLang="en-US" smtClean="0"/>
              <a:t>The last positions in the table are filled in by using an equivalent form of the rate equation         .</a:t>
            </a:r>
          </a:p>
          <a:p>
            <a:pPr marL="0" indent="0" eaLnBrk="1" hangingPunct="1">
              <a:lnSpc>
                <a:spcPts val="3200"/>
              </a:lnSpc>
              <a:buFontTx/>
              <a:buNone/>
              <a:tabLst>
                <a:tab pos="457200" algn="l"/>
                <a:tab pos="1371600" algn="l"/>
                <a:tab pos="1547813" algn="l"/>
              </a:tabLst>
            </a:pPr>
            <a:endParaRPr lang="en-US" altLang="en-US" smtClean="0"/>
          </a:p>
          <a:p>
            <a:pPr marL="0" indent="0" eaLnBrk="1" hangingPunct="1">
              <a:lnSpc>
                <a:spcPts val="3200"/>
              </a:lnSpc>
              <a:buFontTx/>
              <a:buNone/>
              <a:tabLst>
                <a:tab pos="457200" algn="l"/>
                <a:tab pos="1371600" algn="l"/>
                <a:tab pos="1547813" algn="l"/>
              </a:tabLst>
            </a:pPr>
            <a:endParaRPr lang="en-US" altLang="en-US" smtClean="0"/>
          </a:p>
          <a:p>
            <a:pPr marL="0" indent="0" eaLnBrk="1" hangingPunct="1">
              <a:lnSpc>
                <a:spcPts val="3200"/>
              </a:lnSpc>
              <a:buFontTx/>
              <a:buNone/>
              <a:tabLst>
                <a:tab pos="457200" algn="l"/>
                <a:tab pos="1371600" algn="l"/>
                <a:tab pos="1547813" algn="l"/>
              </a:tabLst>
            </a:pPr>
            <a:endParaRPr lang="en-US" altLang="en-US" smtClean="0"/>
          </a:p>
          <a:p>
            <a:pPr marL="0" indent="0">
              <a:buFontTx/>
              <a:buNone/>
              <a:tabLst>
                <a:tab pos="457200" algn="l"/>
                <a:tab pos="1371600" algn="l"/>
                <a:tab pos="1547813" algn="l"/>
              </a:tabLst>
            </a:pPr>
            <a:endParaRPr lang="en-US" altLang="en-US" smtClean="0"/>
          </a:p>
          <a:p>
            <a:pPr marL="0" indent="0">
              <a:buFontTx/>
              <a:buNone/>
              <a:tabLst>
                <a:tab pos="457200" algn="l"/>
                <a:tab pos="1371600" algn="l"/>
                <a:tab pos="1547813" algn="l"/>
              </a:tabLst>
            </a:pPr>
            <a:r>
              <a:rPr lang="en-US" altLang="en-US" smtClean="0"/>
              <a:t>Reading the problem again, we find that the time for the trip upstream is equal to the time for the trip downstream. Setting these two quantities equal to each other, we have our equation:</a:t>
            </a:r>
          </a:p>
        </p:txBody>
      </p:sp>
      <p:sp>
        <p:nvSpPr>
          <p:cNvPr id="10245" name="Rectangle 7"/>
          <p:cNvSpPr>
            <a:spLocks noChangeArrowheads="1"/>
          </p:cNvSpPr>
          <p:nvPr/>
        </p:nvSpPr>
        <p:spPr bwMode="auto">
          <a:xfrm>
            <a:off x="8302625" y="658813"/>
            <a:ext cx="8413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chemeClr val="bg1"/>
                </a:solidFill>
              </a:rPr>
              <a:t>cont’d</a:t>
            </a:r>
          </a:p>
        </p:txBody>
      </p:sp>
      <p:pic>
        <p:nvPicPr>
          <p:cNvPr id="102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20988" y="2536825"/>
            <a:ext cx="3502025" cy="157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8300" y="1870075"/>
            <a:ext cx="647700"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5638800"/>
            <a:ext cx="428625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8195">
                                            <p:txEl>
                                              <p:pRg st="5" end="5"/>
                                            </p:txEl>
                                          </p:spTgt>
                                        </p:tgtEl>
                                        <p:attrNameLst>
                                          <p:attrName>style.visibility</p:attrName>
                                        </p:attrNameLst>
                                      </p:cBhvr>
                                      <p:to>
                                        <p:strVal val="visible"/>
                                      </p:to>
                                    </p:set>
                                    <p:animEffect transition="in" filter="fade">
                                      <p:cBhvr>
                                        <p:cTn id="7" dur="1000"/>
                                        <p:tgtEl>
                                          <p:spTgt spid="8195">
                                            <p:txEl>
                                              <p:pRg st="5" end="5"/>
                                            </p:txEl>
                                          </p:spTgt>
                                        </p:tgtEl>
                                      </p:cBhvr>
                                    </p:animEffect>
                                    <p:anim calcmode="lin" valueType="num">
                                      <p:cBhvr>
                                        <p:cTn id="8"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8195">
                                            <p:txEl>
                                              <p:pRg st="5" end="5"/>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8195">
                                            <p:txEl>
                                              <p:pRg st="5" end="5"/>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27652"/>
                                        </p:tgtEl>
                                        <p:attrNameLst>
                                          <p:attrName>style.visibility</p:attrName>
                                        </p:attrNameLst>
                                      </p:cBhvr>
                                      <p:to>
                                        <p:strVal val="visible"/>
                                      </p:to>
                                    </p:set>
                                    <p:animEffect transition="in" filter="fade">
                                      <p:cBhvr>
                                        <p:cTn id="13" dur="1000"/>
                                        <p:tgtEl>
                                          <p:spTgt spid="27652"/>
                                        </p:tgtEl>
                                      </p:cBhvr>
                                    </p:animEffect>
                                    <p:anim calcmode="lin" valueType="num">
                                      <p:cBhvr>
                                        <p:cTn id="14" dur="1000" fill="hold"/>
                                        <p:tgtEl>
                                          <p:spTgt spid="27652"/>
                                        </p:tgtEl>
                                        <p:attrNameLst>
                                          <p:attrName>ppt_x</p:attrName>
                                        </p:attrNameLst>
                                      </p:cBhvr>
                                      <p:tavLst>
                                        <p:tav tm="0">
                                          <p:val>
                                            <p:strVal val="#ppt_x"/>
                                          </p:val>
                                        </p:tav>
                                        <p:tav tm="100000">
                                          <p:val>
                                            <p:strVal val="#ppt_x"/>
                                          </p:val>
                                        </p:tav>
                                      </p:tavLst>
                                    </p:anim>
                                    <p:anim calcmode="lin" valueType="num">
                                      <p:cBhvr>
                                        <p:cTn id="15" dur="900" decel="100000" fill="hold"/>
                                        <p:tgtEl>
                                          <p:spTgt spid="27652"/>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27652"/>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nodeType="clickEffect">
                                  <p:stCondLst>
                                    <p:cond delay="0"/>
                                  </p:stCondLst>
                                  <p:childTnLst>
                                    <p:set>
                                      <p:cBhvr>
                                        <p:cTn id="20" dur="1" fill="hold">
                                          <p:stCondLst>
                                            <p:cond delay="0"/>
                                          </p:stCondLst>
                                        </p:cTn>
                                        <p:tgtEl>
                                          <p:spTgt spid="27653"/>
                                        </p:tgtEl>
                                        <p:attrNameLst>
                                          <p:attrName>style.visibility</p:attrName>
                                        </p:attrNameLst>
                                      </p:cBhvr>
                                      <p:to>
                                        <p:strVal val="visible"/>
                                      </p:to>
                                    </p:set>
                                    <p:animEffect transition="in" filter="fade">
                                      <p:cBhvr>
                                        <p:cTn id="21" dur="1000"/>
                                        <p:tgtEl>
                                          <p:spTgt spid="27653"/>
                                        </p:tgtEl>
                                      </p:cBhvr>
                                    </p:animEffect>
                                    <p:anim calcmode="lin" valueType="num">
                                      <p:cBhvr>
                                        <p:cTn id="22" dur="1000" fill="hold"/>
                                        <p:tgtEl>
                                          <p:spTgt spid="27653"/>
                                        </p:tgtEl>
                                        <p:attrNameLst>
                                          <p:attrName>ppt_x</p:attrName>
                                        </p:attrNameLst>
                                      </p:cBhvr>
                                      <p:tavLst>
                                        <p:tav tm="0">
                                          <p:val>
                                            <p:strVal val="#ppt_x"/>
                                          </p:val>
                                        </p:tav>
                                        <p:tav tm="100000">
                                          <p:val>
                                            <p:strVal val="#ppt_x"/>
                                          </p:val>
                                        </p:tav>
                                      </p:tavLst>
                                    </p:anim>
                                    <p:anim calcmode="lin" valueType="num">
                                      <p:cBhvr>
                                        <p:cTn id="23" dur="900" decel="100000" fill="hold"/>
                                        <p:tgtEl>
                                          <p:spTgt spid="27653"/>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2765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17500" y="38100"/>
            <a:ext cx="8229600" cy="1143000"/>
          </a:xfrm>
        </p:spPr>
        <p:txBody>
          <a:bodyPr/>
          <a:lstStyle/>
          <a:p>
            <a:pPr eaLnBrk="1" hangingPunct="1"/>
            <a:r>
              <a:rPr lang="en-US" altLang="en-US" smtClean="0"/>
              <a:t>Example 2 – </a:t>
            </a:r>
            <a:r>
              <a:rPr lang="en-US" altLang="en-US" i="1" smtClean="0"/>
              <a:t>Solution</a:t>
            </a:r>
          </a:p>
        </p:txBody>
      </p:sp>
      <p:sp>
        <p:nvSpPr>
          <p:cNvPr id="8195" name="Rectangle 3"/>
          <p:cNvSpPr>
            <a:spLocks noGrp="1" noChangeArrowheads="1"/>
          </p:cNvSpPr>
          <p:nvPr>
            <p:ph type="body" idx="1"/>
          </p:nvPr>
        </p:nvSpPr>
        <p:spPr>
          <a:noFill/>
        </p:spPr>
        <p:txBody>
          <a:bodyPr/>
          <a:lstStyle/>
          <a:p>
            <a:pPr marL="0" indent="0" eaLnBrk="1" hangingPunct="1">
              <a:lnSpc>
                <a:spcPts val="3200"/>
              </a:lnSpc>
              <a:buFontTx/>
              <a:buNone/>
              <a:tabLst>
                <a:tab pos="457200" algn="l"/>
                <a:tab pos="1371600" algn="l"/>
                <a:tab pos="1547813" algn="l"/>
              </a:tabLst>
            </a:pPr>
            <a:r>
              <a:rPr lang="en-US" altLang="en-US" smtClean="0"/>
              <a:t>The LCD is </a:t>
            </a:r>
          </a:p>
          <a:p>
            <a:pPr marL="0" indent="0" eaLnBrk="1" hangingPunct="1">
              <a:lnSpc>
                <a:spcPts val="3200"/>
              </a:lnSpc>
              <a:buFontTx/>
              <a:buNone/>
              <a:tabLst>
                <a:tab pos="457200" algn="l"/>
                <a:tab pos="1371600" algn="l"/>
                <a:tab pos="1547813" algn="l"/>
              </a:tabLst>
            </a:pPr>
            <a:endParaRPr lang="en-US" altLang="en-US" smtClean="0"/>
          </a:p>
          <a:p>
            <a:pPr marL="0" indent="0" eaLnBrk="1" hangingPunct="1">
              <a:lnSpc>
                <a:spcPts val="3200"/>
              </a:lnSpc>
              <a:buFontTx/>
              <a:buNone/>
              <a:tabLst>
                <a:tab pos="457200" algn="l"/>
                <a:tab pos="1371600" algn="l"/>
                <a:tab pos="1547813" algn="l"/>
              </a:tabLst>
            </a:pPr>
            <a:r>
              <a:rPr lang="en-US" altLang="en-US" smtClean="0"/>
              <a:t>We multiply both sides of the equation by the LCD to clear it of all denominators. Here is the solution:</a:t>
            </a:r>
          </a:p>
          <a:p>
            <a:pPr marL="0" indent="0" eaLnBrk="1" hangingPunct="1">
              <a:lnSpc>
                <a:spcPts val="3200"/>
              </a:lnSpc>
              <a:buFontTx/>
              <a:buNone/>
              <a:tabLst>
                <a:tab pos="457200" algn="l"/>
                <a:tab pos="1371600" algn="l"/>
                <a:tab pos="1547813" algn="l"/>
              </a:tabLst>
            </a:pPr>
            <a:endParaRPr lang="en-US" altLang="en-US" smtClean="0"/>
          </a:p>
          <a:p>
            <a:pPr marL="0" indent="0" eaLnBrk="1" hangingPunct="1">
              <a:lnSpc>
                <a:spcPts val="3200"/>
              </a:lnSpc>
              <a:buFontTx/>
              <a:buNone/>
              <a:tabLst>
                <a:tab pos="457200" algn="l"/>
                <a:tab pos="1371600" algn="l"/>
                <a:tab pos="1547813" algn="l"/>
              </a:tabLst>
            </a:pPr>
            <a:endParaRPr lang="en-US" altLang="en-US" smtClean="0"/>
          </a:p>
          <a:p>
            <a:pPr marL="0" indent="0" eaLnBrk="1" hangingPunct="1">
              <a:lnSpc>
                <a:spcPts val="3200"/>
              </a:lnSpc>
              <a:buFontTx/>
              <a:buNone/>
              <a:tabLst>
                <a:tab pos="457200" algn="l"/>
                <a:tab pos="1371600" algn="l"/>
                <a:tab pos="1547813" algn="l"/>
              </a:tabLst>
            </a:pPr>
            <a:endParaRPr lang="en-US" altLang="en-US" smtClean="0"/>
          </a:p>
          <a:p>
            <a:pPr marL="0" indent="0" eaLnBrk="1" hangingPunct="1">
              <a:lnSpc>
                <a:spcPts val="3200"/>
              </a:lnSpc>
              <a:buFontTx/>
              <a:buNone/>
              <a:tabLst>
                <a:tab pos="457200" algn="l"/>
                <a:tab pos="1371600" algn="l"/>
                <a:tab pos="1547813" algn="l"/>
              </a:tabLst>
            </a:pPr>
            <a:endParaRPr lang="en-US" altLang="en-US" smtClean="0"/>
          </a:p>
          <a:p>
            <a:pPr marL="0" indent="0" eaLnBrk="1" hangingPunct="1">
              <a:lnSpc>
                <a:spcPts val="3200"/>
              </a:lnSpc>
              <a:buFontTx/>
              <a:buNone/>
              <a:tabLst>
                <a:tab pos="457200" algn="l"/>
                <a:tab pos="1371600" algn="l"/>
                <a:tab pos="1547813" algn="l"/>
              </a:tabLst>
            </a:pPr>
            <a:endParaRPr lang="en-US" altLang="en-US" smtClean="0"/>
          </a:p>
          <a:p>
            <a:pPr marL="0" indent="0" eaLnBrk="1" hangingPunct="1">
              <a:lnSpc>
                <a:spcPts val="3200"/>
              </a:lnSpc>
              <a:buFontTx/>
              <a:buNone/>
              <a:tabLst>
                <a:tab pos="457200" algn="l"/>
                <a:tab pos="1371600" algn="l"/>
                <a:tab pos="1547813" algn="l"/>
              </a:tabLst>
            </a:pPr>
            <a:endParaRPr lang="en-US" altLang="en-US" smtClean="0"/>
          </a:p>
          <a:p>
            <a:pPr marL="0" indent="0" eaLnBrk="1" hangingPunct="1">
              <a:lnSpc>
                <a:spcPts val="3200"/>
              </a:lnSpc>
              <a:buFontTx/>
              <a:buNone/>
              <a:tabLst>
                <a:tab pos="457200" algn="l"/>
                <a:tab pos="1371600" algn="l"/>
                <a:tab pos="1547813" algn="l"/>
              </a:tabLst>
            </a:pPr>
            <a:r>
              <a:rPr lang="en-US" altLang="en-US" smtClean="0"/>
              <a:t>The speed of the boat in still water is 20 miles per hour.</a:t>
            </a:r>
          </a:p>
        </p:txBody>
      </p:sp>
      <p:sp>
        <p:nvSpPr>
          <p:cNvPr id="11268" name="Rectangle 7"/>
          <p:cNvSpPr>
            <a:spLocks noChangeArrowheads="1"/>
          </p:cNvSpPr>
          <p:nvPr/>
        </p:nvSpPr>
        <p:spPr bwMode="auto">
          <a:xfrm>
            <a:off x="8302625" y="658813"/>
            <a:ext cx="8413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chemeClr val="bg1"/>
                </a:solidFill>
              </a:rPr>
              <a:t>cont’d</a:t>
            </a:r>
          </a:p>
        </p:txBody>
      </p:sp>
      <p:pic>
        <p:nvPicPr>
          <p:cNvPr id="286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3429000"/>
            <a:ext cx="533400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30525" y="4321175"/>
            <a:ext cx="28003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6813" y="4979988"/>
            <a:ext cx="1243012"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62400" y="5629275"/>
            <a:ext cx="890588"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3"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3600" y="1419225"/>
            <a:ext cx="17764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8195">
                                            <p:txEl>
                                              <p:pRg st="2" end="2"/>
                                            </p:txEl>
                                          </p:spTgt>
                                        </p:tgtEl>
                                        <p:attrNameLst>
                                          <p:attrName>style.visibility</p:attrName>
                                        </p:attrNameLst>
                                      </p:cBhvr>
                                      <p:to>
                                        <p:strVal val="visible"/>
                                      </p:to>
                                    </p:set>
                                    <p:animEffect transition="in" filter="fade">
                                      <p:cBhvr>
                                        <p:cTn id="7" dur="1000"/>
                                        <p:tgtEl>
                                          <p:spTgt spid="8195">
                                            <p:txEl>
                                              <p:pRg st="2" end="2"/>
                                            </p:txEl>
                                          </p:spTgt>
                                        </p:tgtEl>
                                      </p:cBhvr>
                                    </p:animEffect>
                                    <p:anim calcmode="lin" valueType="num">
                                      <p:cBhvr>
                                        <p:cTn id="8"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8195">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8195">
                                            <p:txEl>
                                              <p:pRg st="2" end="2"/>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28675"/>
                                        </p:tgtEl>
                                        <p:attrNameLst>
                                          <p:attrName>style.visibility</p:attrName>
                                        </p:attrNameLst>
                                      </p:cBhvr>
                                      <p:to>
                                        <p:strVal val="visible"/>
                                      </p:to>
                                    </p:set>
                                    <p:animEffect transition="in" filter="fade">
                                      <p:cBhvr>
                                        <p:cTn id="13" dur="1000"/>
                                        <p:tgtEl>
                                          <p:spTgt spid="28675"/>
                                        </p:tgtEl>
                                      </p:cBhvr>
                                    </p:animEffect>
                                    <p:anim calcmode="lin" valueType="num">
                                      <p:cBhvr>
                                        <p:cTn id="14" dur="1000" fill="hold"/>
                                        <p:tgtEl>
                                          <p:spTgt spid="28675"/>
                                        </p:tgtEl>
                                        <p:attrNameLst>
                                          <p:attrName>ppt_x</p:attrName>
                                        </p:attrNameLst>
                                      </p:cBhvr>
                                      <p:tavLst>
                                        <p:tav tm="0">
                                          <p:val>
                                            <p:strVal val="#ppt_x"/>
                                          </p:val>
                                        </p:tav>
                                        <p:tav tm="100000">
                                          <p:val>
                                            <p:strVal val="#ppt_x"/>
                                          </p:val>
                                        </p:tav>
                                      </p:tavLst>
                                    </p:anim>
                                    <p:anim calcmode="lin" valueType="num">
                                      <p:cBhvr>
                                        <p:cTn id="15" dur="900" decel="100000" fill="hold"/>
                                        <p:tgtEl>
                                          <p:spTgt spid="28675"/>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28675"/>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nodeType="clickEffect">
                                  <p:stCondLst>
                                    <p:cond delay="0"/>
                                  </p:stCondLst>
                                  <p:childTnLst>
                                    <p:set>
                                      <p:cBhvr>
                                        <p:cTn id="20" dur="1" fill="hold">
                                          <p:stCondLst>
                                            <p:cond delay="0"/>
                                          </p:stCondLst>
                                        </p:cTn>
                                        <p:tgtEl>
                                          <p:spTgt spid="28676"/>
                                        </p:tgtEl>
                                        <p:attrNameLst>
                                          <p:attrName>style.visibility</p:attrName>
                                        </p:attrNameLst>
                                      </p:cBhvr>
                                      <p:to>
                                        <p:strVal val="visible"/>
                                      </p:to>
                                    </p:set>
                                    <p:animEffect transition="in" filter="fade">
                                      <p:cBhvr>
                                        <p:cTn id="21" dur="1000"/>
                                        <p:tgtEl>
                                          <p:spTgt spid="28676"/>
                                        </p:tgtEl>
                                      </p:cBhvr>
                                    </p:animEffect>
                                    <p:anim calcmode="lin" valueType="num">
                                      <p:cBhvr>
                                        <p:cTn id="22" dur="1000" fill="hold"/>
                                        <p:tgtEl>
                                          <p:spTgt spid="28676"/>
                                        </p:tgtEl>
                                        <p:attrNameLst>
                                          <p:attrName>ppt_x</p:attrName>
                                        </p:attrNameLst>
                                      </p:cBhvr>
                                      <p:tavLst>
                                        <p:tav tm="0">
                                          <p:val>
                                            <p:strVal val="#ppt_x"/>
                                          </p:val>
                                        </p:tav>
                                        <p:tav tm="100000">
                                          <p:val>
                                            <p:strVal val="#ppt_x"/>
                                          </p:val>
                                        </p:tav>
                                      </p:tavLst>
                                    </p:anim>
                                    <p:anim calcmode="lin" valueType="num">
                                      <p:cBhvr>
                                        <p:cTn id="23" dur="900" decel="100000" fill="hold"/>
                                        <p:tgtEl>
                                          <p:spTgt spid="28676"/>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28676"/>
                                        </p:tgtEl>
                                        <p:attrNameLst>
                                          <p:attrName>ppt_y</p:attrName>
                                        </p:attrNameLst>
                                      </p:cBhvr>
                                      <p:tavLst>
                                        <p:tav tm="0">
                                          <p:val>
                                            <p:strVal val="#ppt_y-.03"/>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37" presetClass="entr" presetSubtype="0" fill="hold" nodeType="clickEffect">
                                  <p:stCondLst>
                                    <p:cond delay="0"/>
                                  </p:stCondLst>
                                  <p:childTnLst>
                                    <p:set>
                                      <p:cBhvr>
                                        <p:cTn id="28" dur="1" fill="hold">
                                          <p:stCondLst>
                                            <p:cond delay="0"/>
                                          </p:stCondLst>
                                        </p:cTn>
                                        <p:tgtEl>
                                          <p:spTgt spid="28677"/>
                                        </p:tgtEl>
                                        <p:attrNameLst>
                                          <p:attrName>style.visibility</p:attrName>
                                        </p:attrNameLst>
                                      </p:cBhvr>
                                      <p:to>
                                        <p:strVal val="visible"/>
                                      </p:to>
                                    </p:set>
                                    <p:animEffect transition="in" filter="fade">
                                      <p:cBhvr>
                                        <p:cTn id="29" dur="1000"/>
                                        <p:tgtEl>
                                          <p:spTgt spid="28677"/>
                                        </p:tgtEl>
                                      </p:cBhvr>
                                    </p:animEffect>
                                    <p:anim calcmode="lin" valueType="num">
                                      <p:cBhvr>
                                        <p:cTn id="30" dur="1000" fill="hold"/>
                                        <p:tgtEl>
                                          <p:spTgt spid="28677"/>
                                        </p:tgtEl>
                                        <p:attrNameLst>
                                          <p:attrName>ppt_x</p:attrName>
                                        </p:attrNameLst>
                                      </p:cBhvr>
                                      <p:tavLst>
                                        <p:tav tm="0">
                                          <p:val>
                                            <p:strVal val="#ppt_x"/>
                                          </p:val>
                                        </p:tav>
                                        <p:tav tm="100000">
                                          <p:val>
                                            <p:strVal val="#ppt_x"/>
                                          </p:val>
                                        </p:tav>
                                      </p:tavLst>
                                    </p:anim>
                                    <p:anim calcmode="lin" valueType="num">
                                      <p:cBhvr>
                                        <p:cTn id="31" dur="900" decel="100000" fill="hold"/>
                                        <p:tgtEl>
                                          <p:spTgt spid="28677"/>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28677"/>
                                        </p:tgtEl>
                                        <p:attrNameLst>
                                          <p:attrName>ppt_y</p:attrName>
                                        </p:attrNameLst>
                                      </p:cBhvr>
                                      <p:tavLst>
                                        <p:tav tm="0">
                                          <p:val>
                                            <p:strVal val="#ppt_y-.03"/>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37" presetClass="entr" presetSubtype="0" fill="hold" nodeType="clickEffect">
                                  <p:stCondLst>
                                    <p:cond delay="0"/>
                                  </p:stCondLst>
                                  <p:childTnLst>
                                    <p:set>
                                      <p:cBhvr>
                                        <p:cTn id="36" dur="1" fill="hold">
                                          <p:stCondLst>
                                            <p:cond delay="0"/>
                                          </p:stCondLst>
                                        </p:cTn>
                                        <p:tgtEl>
                                          <p:spTgt spid="28678"/>
                                        </p:tgtEl>
                                        <p:attrNameLst>
                                          <p:attrName>style.visibility</p:attrName>
                                        </p:attrNameLst>
                                      </p:cBhvr>
                                      <p:to>
                                        <p:strVal val="visible"/>
                                      </p:to>
                                    </p:set>
                                    <p:animEffect transition="in" filter="fade">
                                      <p:cBhvr>
                                        <p:cTn id="37" dur="1000"/>
                                        <p:tgtEl>
                                          <p:spTgt spid="28678"/>
                                        </p:tgtEl>
                                      </p:cBhvr>
                                    </p:animEffect>
                                    <p:anim calcmode="lin" valueType="num">
                                      <p:cBhvr>
                                        <p:cTn id="38" dur="1000" fill="hold"/>
                                        <p:tgtEl>
                                          <p:spTgt spid="28678"/>
                                        </p:tgtEl>
                                        <p:attrNameLst>
                                          <p:attrName>ppt_x</p:attrName>
                                        </p:attrNameLst>
                                      </p:cBhvr>
                                      <p:tavLst>
                                        <p:tav tm="0">
                                          <p:val>
                                            <p:strVal val="#ppt_x"/>
                                          </p:val>
                                        </p:tav>
                                        <p:tav tm="100000">
                                          <p:val>
                                            <p:strVal val="#ppt_x"/>
                                          </p:val>
                                        </p:tav>
                                      </p:tavLst>
                                    </p:anim>
                                    <p:anim calcmode="lin" valueType="num">
                                      <p:cBhvr>
                                        <p:cTn id="39" dur="900" decel="100000" fill="hold"/>
                                        <p:tgtEl>
                                          <p:spTgt spid="28678"/>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28678"/>
                                        </p:tgtEl>
                                        <p:attrNameLst>
                                          <p:attrName>ppt_y</p:attrName>
                                        </p:attrNameLst>
                                      </p:cBhvr>
                                      <p:tavLst>
                                        <p:tav tm="0">
                                          <p:val>
                                            <p:strVal val="#ppt_y-.03"/>
                                          </p:val>
                                        </p:tav>
                                        <p:tav tm="100000">
                                          <p:val>
                                            <p:strVal val="#ppt_y"/>
                                          </p:val>
                                        </p:tav>
                                      </p:tavLst>
                                    </p:anim>
                                  </p:childTnLst>
                                </p:cTn>
                              </p:par>
                              <p:par>
                                <p:cTn id="41" presetID="37" presetClass="entr" presetSubtype="0" fill="hold" nodeType="withEffect">
                                  <p:stCondLst>
                                    <p:cond delay="0"/>
                                  </p:stCondLst>
                                  <p:childTnLst>
                                    <p:set>
                                      <p:cBhvr>
                                        <p:cTn id="42" dur="1" fill="hold">
                                          <p:stCondLst>
                                            <p:cond delay="0"/>
                                          </p:stCondLst>
                                        </p:cTn>
                                        <p:tgtEl>
                                          <p:spTgt spid="8195">
                                            <p:txEl>
                                              <p:pRg st="9" end="9"/>
                                            </p:txEl>
                                          </p:spTgt>
                                        </p:tgtEl>
                                        <p:attrNameLst>
                                          <p:attrName>style.visibility</p:attrName>
                                        </p:attrNameLst>
                                      </p:cBhvr>
                                      <p:to>
                                        <p:strVal val="visible"/>
                                      </p:to>
                                    </p:set>
                                    <p:animEffect transition="in" filter="fade">
                                      <p:cBhvr>
                                        <p:cTn id="43" dur="1000"/>
                                        <p:tgtEl>
                                          <p:spTgt spid="8195">
                                            <p:txEl>
                                              <p:pRg st="9" end="9"/>
                                            </p:txEl>
                                          </p:spTgt>
                                        </p:tgtEl>
                                      </p:cBhvr>
                                    </p:animEffect>
                                    <p:anim calcmode="lin" valueType="num">
                                      <p:cBhvr>
                                        <p:cTn id="44" dur="1000" fill="hold"/>
                                        <p:tgtEl>
                                          <p:spTgt spid="8195">
                                            <p:txEl>
                                              <p:pRg st="9" end="9"/>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8195">
                                            <p:txEl>
                                              <p:pRg st="9" end="9"/>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8195">
                                            <p:txEl>
                                              <p:pRg st="9" end="9"/>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17500" y="38100"/>
            <a:ext cx="8229600" cy="1143000"/>
          </a:xfrm>
        </p:spPr>
        <p:txBody>
          <a:bodyPr/>
          <a:lstStyle/>
          <a:p>
            <a:pPr eaLnBrk="1" hangingPunct="1"/>
            <a:r>
              <a:rPr lang="en-US" altLang="en-US" dirty="0" smtClean="0"/>
              <a:t>Example 4</a:t>
            </a:r>
            <a:endParaRPr lang="en-US" altLang="en-US" i="1" dirty="0" smtClean="0"/>
          </a:p>
        </p:txBody>
      </p:sp>
      <p:sp>
        <p:nvSpPr>
          <p:cNvPr id="7171" name="Rectangle 3"/>
          <p:cNvSpPr>
            <a:spLocks noGrp="1" noChangeArrowheads="1"/>
          </p:cNvSpPr>
          <p:nvPr>
            <p:ph type="body" idx="1"/>
          </p:nvPr>
        </p:nvSpPr>
        <p:spPr>
          <a:xfrm>
            <a:off x="457200" y="1371600"/>
            <a:ext cx="8229600" cy="5256212"/>
          </a:xfrm>
        </p:spPr>
        <p:txBody>
          <a:bodyPr/>
          <a:lstStyle/>
          <a:p>
            <a:pPr marL="0" indent="0">
              <a:buFontTx/>
              <a:buNone/>
            </a:pPr>
            <a:r>
              <a:rPr lang="en-US" altLang="en-US" dirty="0" smtClean="0"/>
              <a:t>A inlet pipe can fill a water tank in 10 hours, while an outlet pipe can empty the same tank in 15 hours. By mistake, both pipes are left open in the beginning when the tank is empty. How long will it take to fill the water tank?</a:t>
            </a:r>
          </a:p>
          <a:p>
            <a:pPr marL="0" indent="0">
              <a:buFontTx/>
              <a:buNone/>
            </a:pPr>
            <a:endParaRPr lang="en-US" altLang="en-US" dirty="0" smtClean="0"/>
          </a:p>
          <a:p>
            <a:pPr marL="0" indent="0" eaLnBrk="1" hangingPunct="1">
              <a:lnSpc>
                <a:spcPct val="120000"/>
              </a:lnSpc>
              <a:buFontTx/>
              <a:buNone/>
            </a:pPr>
            <a:r>
              <a:rPr lang="en-US" altLang="en-US" dirty="0" smtClean="0"/>
              <a:t>	</a:t>
            </a:r>
          </a:p>
        </p:txBody>
      </p:sp>
      <p:pic>
        <p:nvPicPr>
          <p:cNvPr id="33794" name="Picture 2" descr="C:\Users\cary.lee\Desktop\water-tan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3248751"/>
            <a:ext cx="3976688" cy="29714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268047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17500" y="38100"/>
            <a:ext cx="8229600" cy="1143000"/>
          </a:xfrm>
        </p:spPr>
        <p:txBody>
          <a:bodyPr/>
          <a:lstStyle/>
          <a:p>
            <a:pPr eaLnBrk="1" hangingPunct="1"/>
            <a:r>
              <a:rPr lang="en-US" altLang="en-US" dirty="0" smtClean="0"/>
              <a:t>Example </a:t>
            </a:r>
            <a:r>
              <a:rPr lang="en-US" altLang="en-US" dirty="0" smtClean="0"/>
              <a:t>4 </a:t>
            </a:r>
            <a:r>
              <a:rPr lang="en-US" altLang="en-US" dirty="0" smtClean="0"/>
              <a:t>– </a:t>
            </a:r>
            <a:r>
              <a:rPr lang="en-US" altLang="en-US" i="1" dirty="0" smtClean="0"/>
              <a:t>Solution</a:t>
            </a:r>
          </a:p>
        </p:txBody>
      </p:sp>
      <mc:AlternateContent xmlns:mc="http://schemas.openxmlformats.org/markup-compatibility/2006">
        <mc:Choice xmlns:a14="http://schemas.microsoft.com/office/drawing/2010/main" Requires="a14">
          <p:sp>
            <p:nvSpPr>
              <p:cNvPr id="14339" name="Rectangle 3"/>
              <p:cNvSpPr>
                <a:spLocks noGrp="1" noChangeArrowheads="1"/>
              </p:cNvSpPr>
              <p:nvPr>
                <p:ph type="body" idx="1"/>
              </p:nvPr>
            </p:nvSpPr>
            <p:spPr>
              <a:xfrm>
                <a:off x="381000" y="1219200"/>
                <a:ext cx="8229600" cy="5256212"/>
              </a:xfrm>
              <a:noFill/>
            </p:spPr>
            <p:txBody>
              <a:bodyPr/>
              <a:lstStyle/>
              <a:p>
                <a:pPr marL="0" indent="0" eaLnBrk="1" hangingPunct="1">
                  <a:buFontTx/>
                  <a:buNone/>
                  <a:tabLst>
                    <a:tab pos="457200" algn="l"/>
                    <a:tab pos="1371600" algn="l"/>
                    <a:tab pos="1547813" algn="l"/>
                  </a:tabLst>
                </a:pPr>
                <a:r>
                  <a:rPr lang="en-US" altLang="en-US" dirty="0" smtClean="0">
                    <a:solidFill>
                      <a:srgbClr val="FF0000"/>
                    </a:solidFill>
                  </a:rPr>
                  <a:t>Solution</a:t>
                </a:r>
                <a:endParaRPr lang="en-US" altLang="en-US" dirty="0" smtClean="0">
                  <a:solidFill>
                    <a:srgbClr val="FF0000"/>
                  </a:solidFill>
                </a:endParaRPr>
              </a:p>
              <a:p>
                <a:pPr marL="0" indent="0" eaLnBrk="1" hangingPunct="1">
                  <a:buFontTx/>
                  <a:buNone/>
                  <a:tabLst>
                    <a:tab pos="457200" algn="l"/>
                    <a:tab pos="1371600" algn="l"/>
                    <a:tab pos="1547813" algn="l"/>
                  </a:tabLst>
                </a:pPr>
                <a:r>
                  <a:rPr lang="en-US" altLang="en-US" dirty="0" smtClean="0"/>
                  <a:t>Let x = number of hours to fill the tank with both pipes open.</a:t>
                </a:r>
              </a:p>
              <a:p>
                <a:pPr marL="457200" indent="-457200" eaLnBrk="1" hangingPunct="1">
                  <a:buFontTx/>
                  <a:buAutoNum type="arabicPeriod"/>
                  <a:tabLst>
                    <a:tab pos="457200" algn="l"/>
                    <a:tab pos="1371600" algn="l"/>
                    <a:tab pos="1547813" algn="l"/>
                  </a:tabLst>
                </a:pPr>
                <a:r>
                  <a:rPr lang="en-US" altLang="en-US" dirty="0" smtClean="0"/>
                  <a:t>In one hour, the inlet pipe can fill 1/10 of the tank.</a:t>
                </a:r>
              </a:p>
              <a:p>
                <a:pPr marL="457200" indent="-457200" eaLnBrk="1" hangingPunct="1">
                  <a:buFontTx/>
                  <a:buAutoNum type="arabicPeriod"/>
                  <a:tabLst>
                    <a:tab pos="457200" algn="l"/>
                    <a:tab pos="1371600" algn="l"/>
                    <a:tab pos="1547813" algn="l"/>
                  </a:tabLst>
                </a:pPr>
                <a:r>
                  <a:rPr lang="en-US" altLang="en-US" dirty="0" smtClean="0"/>
                  <a:t>In one hour, the outlet pipe can empty 1/15 of the tank.</a:t>
                </a:r>
              </a:p>
              <a:p>
                <a:pPr marL="457200" indent="-457200" eaLnBrk="1" hangingPunct="1">
                  <a:buFontTx/>
                  <a:buAutoNum type="arabicPeriod"/>
                  <a:tabLst>
                    <a:tab pos="457200" algn="l"/>
                    <a:tab pos="1371600" algn="l"/>
                    <a:tab pos="1547813" algn="l"/>
                  </a:tabLst>
                </a:pPr>
                <a:r>
                  <a:rPr lang="en-US" altLang="en-US" dirty="0" smtClean="0"/>
                  <a:t>With both pipes open, they can fill  </a:t>
                </a:r>
                <a14:m>
                  <m:oMath xmlns:m="http://schemas.openxmlformats.org/officeDocument/2006/math">
                    <m:f>
                      <m:fPr>
                        <m:ctrlPr>
                          <a:rPr lang="en-US" altLang="en-US" i="1" smtClean="0">
                            <a:latin typeface="Cambria Math"/>
                          </a:rPr>
                        </m:ctrlPr>
                      </m:fPr>
                      <m:num>
                        <m:r>
                          <a:rPr lang="en-US" altLang="en-US" b="0" i="1" smtClean="0">
                            <a:latin typeface="Cambria Math"/>
                          </a:rPr>
                          <m:t>1</m:t>
                        </m:r>
                      </m:num>
                      <m:den>
                        <m:r>
                          <a:rPr lang="en-US" altLang="en-US" b="0" i="1" smtClean="0">
                            <a:latin typeface="Cambria Math"/>
                          </a:rPr>
                          <m:t>10</m:t>
                        </m:r>
                      </m:den>
                    </m:f>
                    <m:r>
                      <a:rPr lang="en-US" altLang="en-US" b="0" i="1" smtClean="0">
                        <a:latin typeface="Cambria Math"/>
                      </a:rPr>
                      <m:t>−</m:t>
                    </m:r>
                    <m:f>
                      <m:fPr>
                        <m:ctrlPr>
                          <a:rPr lang="en-US" altLang="en-US" b="0" i="1" smtClean="0">
                            <a:latin typeface="Cambria Math"/>
                          </a:rPr>
                        </m:ctrlPr>
                      </m:fPr>
                      <m:num>
                        <m:r>
                          <a:rPr lang="en-US" altLang="en-US" b="0" i="1" smtClean="0">
                            <a:latin typeface="Cambria Math"/>
                          </a:rPr>
                          <m:t>1</m:t>
                        </m:r>
                      </m:num>
                      <m:den>
                        <m:r>
                          <a:rPr lang="en-US" altLang="en-US" b="0" i="1" smtClean="0">
                            <a:latin typeface="Cambria Math"/>
                          </a:rPr>
                          <m:t>15</m:t>
                        </m:r>
                      </m:den>
                    </m:f>
                  </m:oMath>
                </a14:m>
                <a:r>
                  <a:rPr lang="en-US" altLang="en-US" dirty="0" smtClean="0"/>
                  <a:t> of the tank.</a:t>
                </a:r>
              </a:p>
              <a:p>
                <a:pPr marL="457200" indent="-457200" eaLnBrk="1" hangingPunct="1">
                  <a:buFontTx/>
                  <a:buAutoNum type="arabicPeriod"/>
                  <a:tabLst>
                    <a:tab pos="457200" algn="l"/>
                    <a:tab pos="1371600" algn="l"/>
                    <a:tab pos="1547813" algn="l"/>
                  </a:tabLst>
                </a:pPr>
                <a:r>
                  <a:rPr lang="en-US" altLang="en-US" dirty="0" smtClean="0"/>
                  <a:t>Equation     </a:t>
                </a:r>
                <a14:m>
                  <m:oMath xmlns:m="http://schemas.openxmlformats.org/officeDocument/2006/math">
                    <m:f>
                      <m:fPr>
                        <m:ctrlPr>
                          <a:rPr lang="en-US" altLang="en-US" i="1" smtClean="0">
                            <a:latin typeface="Cambria Math"/>
                          </a:rPr>
                        </m:ctrlPr>
                      </m:fPr>
                      <m:num>
                        <m:r>
                          <a:rPr lang="en-US" altLang="en-US" b="0" i="1" smtClean="0">
                            <a:latin typeface="Cambria Math"/>
                          </a:rPr>
                          <m:t>1</m:t>
                        </m:r>
                      </m:num>
                      <m:den>
                        <m:r>
                          <a:rPr lang="en-US" altLang="en-US" b="0" i="1" smtClean="0">
                            <a:latin typeface="Cambria Math"/>
                          </a:rPr>
                          <m:t>10</m:t>
                        </m:r>
                      </m:den>
                    </m:f>
                    <m:r>
                      <a:rPr lang="en-US" altLang="en-US" b="0" i="1" smtClean="0">
                        <a:latin typeface="Cambria Math"/>
                      </a:rPr>
                      <m:t>−</m:t>
                    </m:r>
                    <m:f>
                      <m:fPr>
                        <m:ctrlPr>
                          <a:rPr lang="en-US" altLang="en-US" b="0" i="1" smtClean="0">
                            <a:latin typeface="Cambria Math"/>
                          </a:rPr>
                        </m:ctrlPr>
                      </m:fPr>
                      <m:num>
                        <m:r>
                          <a:rPr lang="en-US" altLang="en-US" b="0" i="1" smtClean="0">
                            <a:latin typeface="Cambria Math"/>
                          </a:rPr>
                          <m:t>1</m:t>
                        </m:r>
                      </m:num>
                      <m:den>
                        <m:r>
                          <a:rPr lang="en-US" altLang="en-US" b="0" i="1" smtClean="0">
                            <a:latin typeface="Cambria Math"/>
                          </a:rPr>
                          <m:t>15</m:t>
                        </m:r>
                      </m:den>
                    </m:f>
                    <m:r>
                      <a:rPr lang="en-US" altLang="en-US" b="0" i="1" smtClean="0">
                        <a:latin typeface="Cambria Math"/>
                      </a:rPr>
                      <m:t>=</m:t>
                    </m:r>
                    <m:f>
                      <m:fPr>
                        <m:ctrlPr>
                          <a:rPr lang="en-US" altLang="en-US" b="0" i="1" smtClean="0">
                            <a:latin typeface="Cambria Math"/>
                          </a:rPr>
                        </m:ctrlPr>
                      </m:fPr>
                      <m:num>
                        <m:r>
                          <a:rPr lang="en-US" altLang="en-US" b="0" i="1" smtClean="0">
                            <a:latin typeface="Cambria Math"/>
                          </a:rPr>
                          <m:t>1</m:t>
                        </m:r>
                      </m:num>
                      <m:den>
                        <m:r>
                          <a:rPr lang="en-US" altLang="en-US" b="0" i="1" smtClean="0">
                            <a:latin typeface="Cambria Math"/>
                          </a:rPr>
                          <m:t>𝑥</m:t>
                        </m:r>
                      </m:den>
                    </m:f>
                  </m:oMath>
                </a14:m>
                <a:endParaRPr lang="en-US" altLang="en-US" dirty="0" smtClean="0"/>
              </a:p>
              <a:p>
                <a:pPr marL="0" indent="0" eaLnBrk="1" hangingPunct="1">
                  <a:buNone/>
                  <a:tabLst>
                    <a:tab pos="457200" algn="l"/>
                    <a:tab pos="1371600" algn="l"/>
                    <a:tab pos="1547813" algn="l"/>
                  </a:tabLst>
                </a:pPr>
                <a:r>
                  <a:rPr lang="en-US" altLang="en-US" sz="800" dirty="0" smtClean="0"/>
                  <a:t>     </a:t>
                </a:r>
                <a:endParaRPr lang="en-US" altLang="en-US" sz="800" dirty="0" smtClean="0"/>
              </a:p>
              <a:p>
                <a:pPr marL="0" indent="0" eaLnBrk="1" hangingPunct="1">
                  <a:buFontTx/>
                  <a:buNone/>
                  <a:tabLst>
                    <a:tab pos="457200" algn="l"/>
                    <a:tab pos="1371600" algn="l"/>
                    <a:tab pos="1547813" algn="l"/>
                  </a:tabLst>
                </a:pPr>
                <a:r>
                  <a:rPr lang="en-US" altLang="en-US" dirty="0" smtClean="0"/>
                  <a:t>      The LCD of the equation is 30x. So we multiply 30x on each term.       </a:t>
                </a:r>
                <a14:m>
                  <m:oMath xmlns:m="http://schemas.openxmlformats.org/officeDocument/2006/math">
                    <m:r>
                      <a:rPr lang="en-US" altLang="en-US" b="0" i="1" smtClean="0">
                        <a:latin typeface="Cambria Math"/>
                      </a:rPr>
                      <m:t>30</m:t>
                    </m:r>
                    <m:r>
                      <a:rPr lang="en-US" altLang="en-US" b="0" i="1" smtClean="0">
                        <a:latin typeface="Cambria Math"/>
                      </a:rPr>
                      <m:t>𝑥</m:t>
                    </m:r>
                    <m:d>
                      <m:dPr>
                        <m:ctrlPr>
                          <a:rPr lang="en-US" altLang="en-US" b="0" i="1" smtClean="0">
                            <a:latin typeface="Cambria Math"/>
                          </a:rPr>
                        </m:ctrlPr>
                      </m:dPr>
                      <m:e>
                        <m:f>
                          <m:fPr>
                            <m:ctrlPr>
                              <a:rPr lang="en-US" altLang="en-US" b="0" i="1" smtClean="0">
                                <a:latin typeface="Cambria Math"/>
                              </a:rPr>
                            </m:ctrlPr>
                          </m:fPr>
                          <m:num>
                            <m:r>
                              <a:rPr lang="en-US" altLang="en-US" b="0" i="1" smtClean="0">
                                <a:latin typeface="Cambria Math"/>
                              </a:rPr>
                              <m:t>1</m:t>
                            </m:r>
                          </m:num>
                          <m:den>
                            <m:r>
                              <a:rPr lang="en-US" altLang="en-US" b="0" i="1" smtClean="0">
                                <a:latin typeface="Cambria Math"/>
                              </a:rPr>
                              <m:t>10</m:t>
                            </m:r>
                          </m:den>
                        </m:f>
                      </m:e>
                    </m:d>
                    <m:r>
                      <a:rPr lang="en-US" altLang="en-US" b="0" i="1" smtClean="0">
                        <a:latin typeface="Cambria Math"/>
                      </a:rPr>
                      <m:t>−3</m:t>
                    </m:r>
                    <m:r>
                      <a:rPr lang="en-US" altLang="en-US" b="0" i="1" smtClean="0">
                        <a:latin typeface="Cambria Math"/>
                      </a:rPr>
                      <m:t>𝑥</m:t>
                    </m:r>
                    <m:d>
                      <m:dPr>
                        <m:ctrlPr>
                          <a:rPr lang="en-US" altLang="en-US" b="0" i="1" smtClean="0">
                            <a:latin typeface="Cambria Math"/>
                          </a:rPr>
                        </m:ctrlPr>
                      </m:dPr>
                      <m:e>
                        <m:f>
                          <m:fPr>
                            <m:ctrlPr>
                              <a:rPr lang="en-US" altLang="en-US" b="0" i="1" smtClean="0">
                                <a:latin typeface="Cambria Math"/>
                              </a:rPr>
                            </m:ctrlPr>
                          </m:fPr>
                          <m:num>
                            <m:r>
                              <a:rPr lang="en-US" altLang="en-US" b="0" i="1" smtClean="0">
                                <a:latin typeface="Cambria Math"/>
                              </a:rPr>
                              <m:t>1</m:t>
                            </m:r>
                          </m:num>
                          <m:den>
                            <m:r>
                              <a:rPr lang="en-US" altLang="en-US" b="0" i="1" smtClean="0">
                                <a:latin typeface="Cambria Math"/>
                              </a:rPr>
                              <m:t>15</m:t>
                            </m:r>
                          </m:den>
                        </m:f>
                      </m:e>
                    </m:d>
                    <m:r>
                      <a:rPr lang="en-US" altLang="en-US" b="0" i="1" smtClean="0">
                        <a:latin typeface="Cambria Math"/>
                      </a:rPr>
                      <m:t>=30</m:t>
                    </m:r>
                    <m:r>
                      <a:rPr lang="en-US" altLang="en-US" b="0" i="1" smtClean="0">
                        <a:latin typeface="Cambria Math"/>
                      </a:rPr>
                      <m:t>𝑥</m:t>
                    </m:r>
                    <m:d>
                      <m:dPr>
                        <m:ctrlPr>
                          <a:rPr lang="en-US" altLang="en-US" b="0" i="1" smtClean="0">
                            <a:latin typeface="Cambria Math"/>
                          </a:rPr>
                        </m:ctrlPr>
                      </m:dPr>
                      <m:e>
                        <m:f>
                          <m:fPr>
                            <m:ctrlPr>
                              <a:rPr lang="en-US" altLang="en-US" b="0" i="1" smtClean="0">
                                <a:latin typeface="Cambria Math"/>
                              </a:rPr>
                            </m:ctrlPr>
                          </m:fPr>
                          <m:num>
                            <m:r>
                              <a:rPr lang="en-US" altLang="en-US" b="0" i="1" smtClean="0">
                                <a:latin typeface="Cambria Math"/>
                              </a:rPr>
                              <m:t>1</m:t>
                            </m:r>
                          </m:num>
                          <m:den>
                            <m:r>
                              <a:rPr lang="en-US" altLang="en-US" b="0" i="1" smtClean="0">
                                <a:latin typeface="Cambria Math"/>
                              </a:rPr>
                              <m:t>𝑥</m:t>
                            </m:r>
                          </m:den>
                        </m:f>
                      </m:e>
                    </m:d>
                  </m:oMath>
                </a14:m>
                <a:r>
                  <a:rPr lang="en-US" altLang="en-US" dirty="0" smtClean="0"/>
                  <a:t>  </a:t>
                </a:r>
                <a:endParaRPr lang="en-US" altLang="en-US" dirty="0" smtClean="0"/>
              </a:p>
              <a:p>
                <a:pPr marL="0" indent="0" eaLnBrk="1" hangingPunct="1">
                  <a:buFontTx/>
                  <a:buNone/>
                  <a:tabLst>
                    <a:tab pos="457200" algn="l"/>
                    <a:tab pos="1371600" algn="l"/>
                    <a:tab pos="1547813" algn="l"/>
                  </a:tabLst>
                </a:pPr>
                <a:r>
                  <a:rPr lang="en-US" altLang="en-US" dirty="0" smtClean="0"/>
                  <a:t>                                   </a:t>
                </a:r>
                <a14:m>
                  <m:oMath xmlns:m="http://schemas.openxmlformats.org/officeDocument/2006/math">
                    <m:r>
                      <a:rPr lang="en-US" altLang="en-US" b="0" i="0" smtClean="0">
                        <a:latin typeface="Cambria Math"/>
                      </a:rPr>
                      <m:t>  </m:t>
                    </m:r>
                    <m:r>
                      <a:rPr lang="en-US" altLang="en-US" b="0" i="1" smtClean="0">
                        <a:latin typeface="Cambria Math"/>
                      </a:rPr>
                      <m:t>3</m:t>
                    </m:r>
                    <m:r>
                      <a:rPr lang="en-US" altLang="en-US" b="0" i="1" smtClean="0">
                        <a:latin typeface="Cambria Math"/>
                      </a:rPr>
                      <m:t>𝑥</m:t>
                    </m:r>
                    <m:r>
                      <a:rPr lang="en-US" altLang="en-US" b="0" i="1" smtClean="0">
                        <a:latin typeface="Cambria Math"/>
                      </a:rPr>
                      <m:t> −2</m:t>
                    </m:r>
                    <m:r>
                      <a:rPr lang="en-US" altLang="en-US" b="0" i="1" smtClean="0">
                        <a:latin typeface="Cambria Math"/>
                      </a:rPr>
                      <m:t>𝑥</m:t>
                    </m:r>
                    <m:r>
                      <a:rPr lang="en-US" altLang="en-US" b="0" i="1" smtClean="0">
                        <a:latin typeface="Cambria Math"/>
                      </a:rPr>
                      <m:t>=30</m:t>
                    </m:r>
                  </m:oMath>
                </a14:m>
                <a:endParaRPr lang="en-US" altLang="en-US" b="0" dirty="0" smtClean="0"/>
              </a:p>
              <a:p>
                <a:pPr marL="0" indent="0" eaLnBrk="1" hangingPunct="1">
                  <a:buFontTx/>
                  <a:buNone/>
                  <a:tabLst>
                    <a:tab pos="457200" algn="l"/>
                    <a:tab pos="1371600" algn="l"/>
                    <a:tab pos="1547813" algn="l"/>
                  </a:tabLst>
                </a:pPr>
                <a:r>
                  <a:rPr lang="en-US" altLang="en-US" dirty="0" smtClean="0"/>
                  <a:t>                                                </a:t>
                </a:r>
                <a14:m>
                  <m:oMath xmlns:m="http://schemas.openxmlformats.org/officeDocument/2006/math">
                    <m:r>
                      <a:rPr lang="en-US" altLang="en-US" b="0" i="1" smtClean="0">
                        <a:latin typeface="Cambria Math"/>
                      </a:rPr>
                      <m:t>𝑥</m:t>
                    </m:r>
                    <m:r>
                      <a:rPr lang="en-US" altLang="en-US" b="0" i="1" smtClean="0">
                        <a:latin typeface="Cambria Math"/>
                      </a:rPr>
                      <m:t>=30</m:t>
                    </m:r>
                  </m:oMath>
                </a14:m>
                <a:endParaRPr lang="en-US" altLang="en-US" dirty="0" smtClean="0"/>
              </a:p>
              <a:p>
                <a:pPr marL="0" indent="0" eaLnBrk="1" hangingPunct="1">
                  <a:buFontTx/>
                  <a:buNone/>
                  <a:tabLst>
                    <a:tab pos="457200" algn="l"/>
                    <a:tab pos="1371600" algn="l"/>
                    <a:tab pos="1547813" algn="l"/>
                  </a:tabLst>
                </a:pPr>
                <a:endParaRPr lang="en-US" altLang="en-US" dirty="0" smtClean="0"/>
              </a:p>
              <a:p>
                <a:pPr marL="0" indent="0" eaLnBrk="1" hangingPunct="1">
                  <a:buFontTx/>
                  <a:buNone/>
                  <a:tabLst>
                    <a:tab pos="457200" algn="l"/>
                    <a:tab pos="1371600" algn="l"/>
                    <a:tab pos="1547813" algn="l"/>
                  </a:tabLst>
                </a:pPr>
                <a:endParaRPr lang="en-US" altLang="en-US" sz="1200" dirty="0" smtClean="0"/>
              </a:p>
            </p:txBody>
          </p:sp>
        </mc:Choice>
        <mc:Fallback>
          <p:sp>
            <p:nvSpPr>
              <p:cNvPr id="14339" name="Rectangle 3"/>
              <p:cNvSpPr>
                <a:spLocks noGrp="1" noRot="1" noChangeAspect="1" noMove="1" noResize="1" noEditPoints="1" noAdjustHandles="1" noChangeArrowheads="1" noChangeShapeType="1" noTextEdit="1"/>
              </p:cNvSpPr>
              <p:nvPr>
                <p:ph type="body" idx="1"/>
              </p:nvPr>
            </p:nvSpPr>
            <p:spPr>
              <a:xfrm>
                <a:off x="381000" y="1219200"/>
                <a:ext cx="8229600" cy="5256212"/>
              </a:xfrm>
              <a:blipFill rotWithShape="1">
                <a:blip r:embed="rId2"/>
                <a:stretch>
                  <a:fillRect l="-1185" t="-812" b="-2552"/>
                </a:stretch>
              </a:blipFill>
            </p:spPr>
            <p:txBody>
              <a:bodyPr/>
              <a:lstStyle/>
              <a:p>
                <a:r>
                  <a:rPr lang="en-US">
                    <a:noFill/>
                  </a:rPr>
                  <a:t> </a:t>
                </a:r>
              </a:p>
            </p:txBody>
          </p:sp>
        </mc:Fallback>
      </mc:AlternateContent>
      <p:sp>
        <p:nvSpPr>
          <p:cNvPr id="14342" name="Rectangle 7"/>
          <p:cNvSpPr>
            <a:spLocks noChangeArrowheads="1"/>
          </p:cNvSpPr>
          <p:nvPr/>
        </p:nvSpPr>
        <p:spPr bwMode="auto">
          <a:xfrm>
            <a:off x="8302625" y="658813"/>
            <a:ext cx="8413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chemeClr val="bg1"/>
                </a:solidFill>
              </a:rPr>
              <a:t>cont’d</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8"/>
          <p:cNvSpPr>
            <a:spLocks noChangeArrowheads="1"/>
          </p:cNvSpPr>
          <p:nvPr/>
        </p:nvSpPr>
        <p:spPr bwMode="auto">
          <a:xfrm>
            <a:off x="1069975" y="25146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4000" dirty="0">
                <a:solidFill>
                  <a:srgbClr val="273996"/>
                </a:solidFill>
              </a:rPr>
              <a:t>Graphing Rational Equations</a:t>
            </a:r>
          </a:p>
        </p:txBody>
      </p:sp>
      <p:sp>
        <p:nvSpPr>
          <p:cNvPr id="3" name="Rectangle 2"/>
          <p:cNvSpPr/>
          <p:nvPr/>
        </p:nvSpPr>
        <p:spPr>
          <a:xfrm>
            <a:off x="1066800" y="2667000"/>
            <a:ext cx="533400" cy="381000"/>
          </a:xfrm>
          <a:prstGeom prst="rect">
            <a:avLst/>
          </a:prstGeom>
          <a:solidFill>
            <a:srgbClr val="79A44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solidFill>
                  <a:srgbClr val="273996"/>
                </a:solidFill>
              </a:rPr>
              <a:t>B</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17500" y="38100"/>
            <a:ext cx="8229600" cy="1143000"/>
          </a:xfrm>
        </p:spPr>
        <p:txBody>
          <a:bodyPr/>
          <a:lstStyle/>
          <a:p>
            <a:pPr eaLnBrk="1" hangingPunct="1"/>
            <a:r>
              <a:rPr lang="en-US" altLang="en-US" smtClean="0"/>
              <a:t>Example 5</a:t>
            </a:r>
            <a:endParaRPr lang="en-US" altLang="en-US" i="1" smtClean="0"/>
          </a:p>
        </p:txBody>
      </p:sp>
      <p:sp>
        <p:nvSpPr>
          <p:cNvPr id="125955" name="Rectangle 3"/>
          <p:cNvSpPr>
            <a:spLocks noGrp="1" noChangeArrowheads="1"/>
          </p:cNvSpPr>
          <p:nvPr>
            <p:ph type="body" idx="1"/>
          </p:nvPr>
        </p:nvSpPr>
        <p:spPr/>
        <p:txBody>
          <a:bodyPr/>
          <a:lstStyle/>
          <a:p>
            <a:pPr marL="0" indent="0">
              <a:buFontTx/>
              <a:buNone/>
            </a:pPr>
            <a:r>
              <a:rPr lang="en-US" altLang="en-US" smtClean="0"/>
              <a:t>Graph the equation           .</a:t>
            </a:r>
          </a:p>
          <a:p>
            <a:pPr marL="0" indent="0">
              <a:buFontTx/>
              <a:buNone/>
            </a:pPr>
            <a:endParaRPr lang="en-US" altLang="en-US" smtClean="0"/>
          </a:p>
          <a:p>
            <a:pPr marL="0" indent="0">
              <a:buFontTx/>
              <a:buNone/>
            </a:pPr>
            <a:r>
              <a:rPr lang="en-US" altLang="en-US" smtClean="0">
                <a:solidFill>
                  <a:srgbClr val="C4152D"/>
                </a:solidFill>
              </a:rPr>
              <a:t>Solution:</a:t>
            </a:r>
          </a:p>
          <a:p>
            <a:pPr marL="0" indent="0">
              <a:buFontTx/>
              <a:buNone/>
            </a:pPr>
            <a:r>
              <a:rPr lang="en-US" altLang="en-US" smtClean="0"/>
              <a:t>Since this is the first time we have graphed</a:t>
            </a:r>
            <a:br>
              <a:rPr lang="en-US" altLang="en-US" smtClean="0"/>
            </a:br>
            <a:r>
              <a:rPr lang="en-US" altLang="en-US" smtClean="0"/>
              <a:t>an equation of this form, we will make </a:t>
            </a:r>
            <a:br>
              <a:rPr lang="en-US" altLang="en-US" smtClean="0"/>
            </a:br>
            <a:r>
              <a:rPr lang="en-US" altLang="en-US" smtClean="0"/>
              <a:t>a table of values for </a:t>
            </a:r>
            <a:r>
              <a:rPr lang="en-US" altLang="en-US" i="1" smtClean="0"/>
              <a:t>x</a:t>
            </a:r>
            <a:r>
              <a:rPr lang="en-US" altLang="en-US" smtClean="0"/>
              <a:t> and </a:t>
            </a:r>
            <a:r>
              <a:rPr lang="en-US" altLang="en-US" i="1" smtClean="0"/>
              <a:t>y</a:t>
            </a:r>
            <a:r>
              <a:rPr lang="en-US" altLang="en-US" smtClean="0"/>
              <a:t> that satisfy </a:t>
            </a:r>
            <a:br>
              <a:rPr lang="en-US" altLang="en-US" smtClean="0"/>
            </a:br>
            <a:r>
              <a:rPr lang="en-US" altLang="en-US" smtClean="0"/>
              <a:t>the equation. </a:t>
            </a:r>
          </a:p>
        </p:txBody>
      </p:sp>
      <p:pic>
        <p:nvPicPr>
          <p:cNvPr id="1331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1385888"/>
            <a:ext cx="776288"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5438" y="2133600"/>
            <a:ext cx="1630362" cy="451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25955">
                                            <p:txEl>
                                              <p:pRg st="2" end="2"/>
                                            </p:txEl>
                                          </p:spTgt>
                                        </p:tgtEl>
                                        <p:attrNameLst>
                                          <p:attrName>style.visibility</p:attrName>
                                        </p:attrNameLst>
                                      </p:cBhvr>
                                      <p:to>
                                        <p:strVal val="visible"/>
                                      </p:to>
                                    </p:set>
                                    <p:animEffect transition="in" filter="fade">
                                      <p:cBhvr>
                                        <p:cTn id="7" dur="1000"/>
                                        <p:tgtEl>
                                          <p:spTgt spid="125955">
                                            <p:txEl>
                                              <p:pRg st="2" end="2"/>
                                            </p:txEl>
                                          </p:spTgt>
                                        </p:tgtEl>
                                      </p:cBhvr>
                                    </p:animEffect>
                                    <p:anim calcmode="lin" valueType="num">
                                      <p:cBhvr>
                                        <p:cTn id="8" dur="1000" fill="hold"/>
                                        <p:tgtEl>
                                          <p:spTgt spid="125955">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25955">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5955">
                                            <p:txEl>
                                              <p:pRg st="2" end="2"/>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125955">
                                            <p:txEl>
                                              <p:pRg st="3" end="3"/>
                                            </p:txEl>
                                          </p:spTgt>
                                        </p:tgtEl>
                                        <p:attrNameLst>
                                          <p:attrName>style.visibility</p:attrName>
                                        </p:attrNameLst>
                                      </p:cBhvr>
                                      <p:to>
                                        <p:strVal val="visible"/>
                                      </p:to>
                                    </p:set>
                                    <p:animEffect transition="in" filter="fade">
                                      <p:cBhvr>
                                        <p:cTn id="13" dur="1000"/>
                                        <p:tgtEl>
                                          <p:spTgt spid="125955">
                                            <p:txEl>
                                              <p:pRg st="3" end="3"/>
                                            </p:txEl>
                                          </p:spTgt>
                                        </p:tgtEl>
                                      </p:cBhvr>
                                    </p:animEffect>
                                    <p:anim calcmode="lin" valueType="num">
                                      <p:cBhvr>
                                        <p:cTn id="14" dur="1000" fill="hold"/>
                                        <p:tgtEl>
                                          <p:spTgt spid="125955">
                                            <p:txEl>
                                              <p:pRg st="3" end="3"/>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125955">
                                            <p:txEl>
                                              <p:pRg st="3" end="3"/>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25955">
                                            <p:txEl>
                                              <p:pRg st="3" end="3"/>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13318"/>
                                        </p:tgtEl>
                                        <p:attrNameLst>
                                          <p:attrName>style.visibility</p:attrName>
                                        </p:attrNameLst>
                                      </p:cBhvr>
                                      <p:to>
                                        <p:strVal val="visible"/>
                                      </p:to>
                                    </p:set>
                                    <p:animEffect transition="in" filter="fade">
                                      <p:cBhvr>
                                        <p:cTn id="19" dur="1000"/>
                                        <p:tgtEl>
                                          <p:spTgt spid="13318"/>
                                        </p:tgtEl>
                                      </p:cBhvr>
                                    </p:animEffect>
                                    <p:anim calcmode="lin" valueType="num">
                                      <p:cBhvr>
                                        <p:cTn id="20" dur="1000" fill="hold"/>
                                        <p:tgtEl>
                                          <p:spTgt spid="13318"/>
                                        </p:tgtEl>
                                        <p:attrNameLst>
                                          <p:attrName>ppt_x</p:attrName>
                                        </p:attrNameLst>
                                      </p:cBhvr>
                                      <p:tavLst>
                                        <p:tav tm="0">
                                          <p:val>
                                            <p:strVal val="#ppt_x"/>
                                          </p:val>
                                        </p:tav>
                                        <p:tav tm="100000">
                                          <p:val>
                                            <p:strVal val="#ppt_x"/>
                                          </p:val>
                                        </p:tav>
                                      </p:tavLst>
                                    </p:anim>
                                    <p:anim calcmode="lin" valueType="num">
                                      <p:cBhvr>
                                        <p:cTn id="21" dur="900" decel="100000" fill="hold"/>
                                        <p:tgtEl>
                                          <p:spTgt spid="13318"/>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1331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17500" y="38100"/>
            <a:ext cx="8229600" cy="1143000"/>
          </a:xfrm>
        </p:spPr>
        <p:txBody>
          <a:bodyPr/>
          <a:lstStyle/>
          <a:p>
            <a:pPr eaLnBrk="1" hangingPunct="1"/>
            <a:r>
              <a:rPr lang="en-US" altLang="en-US" smtClean="0"/>
              <a:t>Example 5 – </a:t>
            </a:r>
            <a:r>
              <a:rPr lang="en-US" altLang="en-US" i="1" smtClean="0"/>
              <a:t>Solution</a:t>
            </a:r>
          </a:p>
        </p:txBody>
      </p:sp>
      <p:sp>
        <p:nvSpPr>
          <p:cNvPr id="14339" name="Rectangle 3"/>
          <p:cNvSpPr>
            <a:spLocks noGrp="1" noChangeArrowheads="1"/>
          </p:cNvSpPr>
          <p:nvPr>
            <p:ph type="body" idx="1"/>
          </p:nvPr>
        </p:nvSpPr>
        <p:spPr>
          <a:noFill/>
        </p:spPr>
        <p:txBody>
          <a:bodyPr/>
          <a:lstStyle/>
          <a:p>
            <a:pPr marL="0" indent="0" eaLnBrk="1" hangingPunct="1">
              <a:buFontTx/>
              <a:buNone/>
              <a:tabLst>
                <a:tab pos="457200" algn="l"/>
                <a:tab pos="1371600" algn="l"/>
                <a:tab pos="1547813" algn="l"/>
              </a:tabLst>
            </a:pPr>
            <a:r>
              <a:rPr lang="en-US" altLang="en-US" smtClean="0"/>
              <a:t>Before we do, let’s make some generalizations about the graph (Figure 1).</a:t>
            </a:r>
          </a:p>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endParaRPr lang="en-US" altLang="en-US" sz="1200" smtClean="0"/>
          </a:p>
          <a:p>
            <a:pPr marL="0" indent="0" eaLnBrk="1" hangingPunct="1">
              <a:buFontTx/>
              <a:buNone/>
              <a:tabLst>
                <a:tab pos="457200" algn="l"/>
                <a:tab pos="1371600" algn="l"/>
                <a:tab pos="1547813" algn="l"/>
              </a:tabLst>
            </a:pPr>
            <a:r>
              <a:rPr lang="en-US" altLang="en-US" smtClean="0"/>
              <a:t>First, notice that since </a:t>
            </a:r>
            <a:r>
              <a:rPr lang="en-US" altLang="en-US" i="1" smtClean="0"/>
              <a:t>y</a:t>
            </a:r>
            <a:r>
              <a:rPr lang="en-US" altLang="en-US" smtClean="0"/>
              <a:t> is equal to 1 divided by </a:t>
            </a:r>
            <a:r>
              <a:rPr lang="en-US" altLang="en-US" i="1" smtClean="0"/>
              <a:t>x</a:t>
            </a:r>
            <a:r>
              <a:rPr lang="en-US" altLang="en-US" smtClean="0"/>
              <a:t>, </a:t>
            </a:r>
            <a:r>
              <a:rPr lang="en-US" altLang="en-US" i="1" smtClean="0"/>
              <a:t>y</a:t>
            </a:r>
            <a:r>
              <a:rPr lang="en-US" altLang="en-US" smtClean="0"/>
              <a:t> will be positive when </a:t>
            </a:r>
            <a:r>
              <a:rPr lang="en-US" altLang="en-US" i="1" smtClean="0"/>
              <a:t>x</a:t>
            </a:r>
            <a:r>
              <a:rPr lang="en-US" altLang="en-US" smtClean="0"/>
              <a:t> is positive. (The quotient of two positive numbers is a positive number.) </a:t>
            </a:r>
          </a:p>
          <a:p>
            <a:pPr marL="0" indent="0" eaLnBrk="1" hangingPunct="1">
              <a:buFontTx/>
              <a:buNone/>
              <a:tabLst>
                <a:tab pos="457200" algn="l"/>
                <a:tab pos="1371600" algn="l"/>
                <a:tab pos="1547813" algn="l"/>
              </a:tabLst>
            </a:pPr>
            <a:endParaRPr lang="en-US" altLang="en-US" smtClean="0"/>
          </a:p>
        </p:txBody>
      </p:sp>
      <p:pic>
        <p:nvPicPr>
          <p:cNvPr id="1434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16238" y="2133600"/>
            <a:ext cx="3144837"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Text Box 7"/>
          <p:cNvSpPr txBox="1">
            <a:spLocks noChangeArrowheads="1"/>
          </p:cNvSpPr>
          <p:nvPr/>
        </p:nvSpPr>
        <p:spPr bwMode="auto">
          <a:xfrm>
            <a:off x="3810000" y="5334000"/>
            <a:ext cx="13938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1200" b="1"/>
              <a:t>Figure 1</a:t>
            </a:r>
          </a:p>
        </p:txBody>
      </p:sp>
      <p:sp>
        <p:nvSpPr>
          <p:cNvPr id="14342" name="Rectangle 7"/>
          <p:cNvSpPr>
            <a:spLocks noChangeArrowheads="1"/>
          </p:cNvSpPr>
          <p:nvPr/>
        </p:nvSpPr>
        <p:spPr bwMode="auto">
          <a:xfrm>
            <a:off x="8302625" y="658813"/>
            <a:ext cx="8413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chemeClr val="bg1"/>
                </a:solidFill>
              </a:rPr>
              <a:t>cont’d</a:t>
            </a:r>
          </a:p>
        </p:txBody>
      </p:sp>
    </p:spTree>
    <p:extLst>
      <p:ext uri="{BB962C8B-B14F-4D97-AF65-F5344CB8AC3E}">
        <p14:creationId xmlns:p14="http://schemas.microsoft.com/office/powerpoint/2010/main" val="245607145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4339">
                                            <p:txEl>
                                              <p:pRg st="9" end="9"/>
                                            </p:txEl>
                                          </p:spTgt>
                                        </p:tgtEl>
                                        <p:attrNameLst>
                                          <p:attrName>style.visibility</p:attrName>
                                        </p:attrNameLst>
                                      </p:cBhvr>
                                      <p:to>
                                        <p:strVal val="visible"/>
                                      </p:to>
                                    </p:set>
                                    <p:animEffect transition="in" filter="fade">
                                      <p:cBhvr>
                                        <p:cTn id="7" dur="1000"/>
                                        <p:tgtEl>
                                          <p:spTgt spid="14339">
                                            <p:txEl>
                                              <p:pRg st="9" end="9"/>
                                            </p:txEl>
                                          </p:spTgt>
                                        </p:tgtEl>
                                      </p:cBhvr>
                                    </p:animEffect>
                                    <p:anim calcmode="lin" valueType="num">
                                      <p:cBhvr>
                                        <p:cTn id="8" dur="1000" fill="hold"/>
                                        <p:tgtEl>
                                          <p:spTgt spid="14339">
                                            <p:txEl>
                                              <p:pRg st="9" end="9"/>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4339">
                                            <p:txEl>
                                              <p:pRg st="9" end="9"/>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4339">
                                            <p:txEl>
                                              <p:pRg st="9" end="9"/>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17500" y="38100"/>
            <a:ext cx="8229600" cy="1143000"/>
          </a:xfrm>
        </p:spPr>
        <p:txBody>
          <a:bodyPr/>
          <a:lstStyle/>
          <a:p>
            <a:pPr eaLnBrk="1" hangingPunct="1"/>
            <a:r>
              <a:rPr lang="en-US" altLang="en-US" smtClean="0"/>
              <a:t>Example 5 – </a:t>
            </a:r>
            <a:r>
              <a:rPr lang="en-US" altLang="en-US" i="1" smtClean="0"/>
              <a:t>Solution</a:t>
            </a:r>
          </a:p>
        </p:txBody>
      </p:sp>
      <p:sp>
        <p:nvSpPr>
          <p:cNvPr id="8195" name="Rectangle 3"/>
          <p:cNvSpPr>
            <a:spLocks noGrp="1" noChangeArrowheads="1"/>
          </p:cNvSpPr>
          <p:nvPr>
            <p:ph type="body" idx="1"/>
          </p:nvPr>
        </p:nvSpPr>
        <p:spPr>
          <a:noFill/>
        </p:spPr>
        <p:txBody>
          <a:bodyPr/>
          <a:lstStyle/>
          <a:p>
            <a:pPr marL="0" indent="0" eaLnBrk="1" hangingPunct="1">
              <a:buFontTx/>
              <a:buNone/>
              <a:tabLst>
                <a:tab pos="457200" algn="l"/>
                <a:tab pos="1371600" algn="l"/>
                <a:tab pos="1547813" algn="l"/>
              </a:tabLst>
            </a:pPr>
            <a:r>
              <a:rPr lang="en-US" altLang="en-US" smtClean="0"/>
              <a:t>Likewise, when </a:t>
            </a:r>
            <a:r>
              <a:rPr lang="en-US" altLang="en-US" i="1" smtClean="0"/>
              <a:t>x</a:t>
            </a:r>
            <a:r>
              <a:rPr lang="en-US" altLang="en-US" smtClean="0"/>
              <a:t> is negative, </a:t>
            </a:r>
            <a:r>
              <a:rPr lang="en-US" altLang="en-US" i="1" smtClean="0"/>
              <a:t>y</a:t>
            </a:r>
            <a:r>
              <a:rPr lang="en-US" altLang="en-US" smtClean="0"/>
              <a:t> will be negative. In other words, </a:t>
            </a:r>
            <a:r>
              <a:rPr lang="en-US" altLang="en-US" i="1" smtClean="0"/>
              <a:t>x</a:t>
            </a:r>
            <a:r>
              <a:rPr lang="en-US" altLang="en-US" smtClean="0"/>
              <a:t> and </a:t>
            </a:r>
            <a:r>
              <a:rPr lang="en-US" altLang="en-US" i="1" smtClean="0"/>
              <a:t>y</a:t>
            </a:r>
            <a:r>
              <a:rPr lang="en-US" altLang="en-US" smtClean="0"/>
              <a:t> always will have the same sign. </a:t>
            </a:r>
          </a:p>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r>
              <a:rPr lang="en-US" altLang="en-US" smtClean="0"/>
              <a:t>Thus, our graph will appear in  quadrants I and III only because in those quadrants </a:t>
            </a:r>
            <a:r>
              <a:rPr lang="en-US" altLang="en-US" i="1" smtClean="0"/>
              <a:t>x</a:t>
            </a:r>
            <a:r>
              <a:rPr lang="en-US" altLang="en-US" smtClean="0"/>
              <a:t> and </a:t>
            </a:r>
            <a:r>
              <a:rPr lang="en-US" altLang="en-US" i="1" smtClean="0"/>
              <a:t>y</a:t>
            </a:r>
            <a:r>
              <a:rPr lang="en-US" altLang="en-US" smtClean="0"/>
              <a:t> have the same sign.</a:t>
            </a:r>
          </a:p>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r>
              <a:rPr lang="en-US" altLang="en-US" smtClean="0"/>
              <a:t>Next, notice that the expression      will be undefined when </a:t>
            </a:r>
            <a:br>
              <a:rPr lang="en-US" altLang="en-US" smtClean="0"/>
            </a:br>
            <a:r>
              <a:rPr lang="en-US" altLang="en-US" i="1" smtClean="0"/>
              <a:t>x</a:t>
            </a:r>
            <a:r>
              <a:rPr lang="en-US" altLang="en-US" smtClean="0"/>
              <a:t> is 0, meaning that there is no value of </a:t>
            </a:r>
            <a:r>
              <a:rPr lang="en-US" altLang="en-US" i="1" smtClean="0"/>
              <a:t>y</a:t>
            </a:r>
            <a:r>
              <a:rPr lang="en-US" altLang="en-US" smtClean="0"/>
              <a:t> corresponding to </a:t>
            </a:r>
            <a:br>
              <a:rPr lang="en-US" altLang="en-US" smtClean="0"/>
            </a:br>
            <a:r>
              <a:rPr lang="en-US" altLang="en-US" i="1" smtClean="0"/>
              <a:t>x</a:t>
            </a:r>
            <a:r>
              <a:rPr lang="en-US" altLang="en-US" smtClean="0"/>
              <a:t> = 0. Because of this, the graph will not cross the </a:t>
            </a:r>
            <a:r>
              <a:rPr lang="en-US" altLang="en-US" i="1" smtClean="0"/>
              <a:t>y</a:t>
            </a:r>
            <a:r>
              <a:rPr lang="en-US" altLang="en-US" smtClean="0"/>
              <a:t>-axis.</a:t>
            </a:r>
          </a:p>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endParaRPr lang="en-US" altLang="en-US" smtClean="0"/>
          </a:p>
        </p:txBody>
      </p:sp>
      <p:sp>
        <p:nvSpPr>
          <p:cNvPr id="15364" name="Rectangle 7"/>
          <p:cNvSpPr>
            <a:spLocks noChangeArrowheads="1"/>
          </p:cNvSpPr>
          <p:nvPr/>
        </p:nvSpPr>
        <p:spPr bwMode="auto">
          <a:xfrm>
            <a:off x="8302625" y="658813"/>
            <a:ext cx="8413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chemeClr val="bg1"/>
                </a:solidFill>
              </a:rPr>
              <a:t>cont’d</a:t>
            </a:r>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l="56471"/>
          <a:stretch>
            <a:fillRect/>
          </a:stretch>
        </p:blipFill>
        <p:spPr bwMode="auto">
          <a:xfrm>
            <a:off x="4876800" y="3895725"/>
            <a:ext cx="3175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8195">
                                            <p:txEl>
                                              <p:pRg st="2" end="2"/>
                                            </p:txEl>
                                          </p:spTgt>
                                        </p:tgtEl>
                                        <p:attrNameLst>
                                          <p:attrName>style.visibility</p:attrName>
                                        </p:attrNameLst>
                                      </p:cBhvr>
                                      <p:to>
                                        <p:strVal val="visible"/>
                                      </p:to>
                                    </p:set>
                                    <p:animEffect transition="in" filter="fade">
                                      <p:cBhvr>
                                        <p:cTn id="7" dur="1000"/>
                                        <p:tgtEl>
                                          <p:spTgt spid="8195">
                                            <p:txEl>
                                              <p:pRg st="2" end="2"/>
                                            </p:txEl>
                                          </p:spTgt>
                                        </p:tgtEl>
                                      </p:cBhvr>
                                    </p:animEffect>
                                    <p:anim calcmode="lin" valueType="num">
                                      <p:cBhvr>
                                        <p:cTn id="8"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8195">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819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8195">
                                            <p:txEl>
                                              <p:pRg st="4" end="4"/>
                                            </p:txEl>
                                          </p:spTgt>
                                        </p:tgtEl>
                                        <p:attrNameLst>
                                          <p:attrName>style.visibility</p:attrName>
                                        </p:attrNameLst>
                                      </p:cBhvr>
                                      <p:to>
                                        <p:strVal val="visible"/>
                                      </p:to>
                                    </p:set>
                                    <p:animEffect transition="in" filter="fade">
                                      <p:cBhvr>
                                        <p:cTn id="15" dur="1000"/>
                                        <p:tgtEl>
                                          <p:spTgt spid="8195">
                                            <p:txEl>
                                              <p:pRg st="4" end="4"/>
                                            </p:txEl>
                                          </p:spTgt>
                                        </p:tgtEl>
                                      </p:cBhvr>
                                    </p:animEffect>
                                    <p:anim calcmode="lin" valueType="num">
                                      <p:cBhvr>
                                        <p:cTn id="16"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8195">
                                            <p:txEl>
                                              <p:pRg st="4" end="4"/>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8195">
                                            <p:txEl>
                                              <p:pRg st="4" end="4"/>
                                            </p:txEl>
                                          </p:spTgt>
                                        </p:tgtEl>
                                        <p:attrNameLst>
                                          <p:attrName>ppt_y</p:attrName>
                                        </p:attrNameLst>
                                      </p:cBhvr>
                                      <p:tavLst>
                                        <p:tav tm="0">
                                          <p:val>
                                            <p:strVal val="#ppt_y-.03"/>
                                          </p:val>
                                        </p:tav>
                                        <p:tav tm="100000">
                                          <p:val>
                                            <p:strVal val="#ppt_y"/>
                                          </p:val>
                                        </p:tav>
                                      </p:tavLst>
                                    </p:anim>
                                  </p:childTnLst>
                                </p:cTn>
                              </p:par>
                              <p:par>
                                <p:cTn id="19" presetID="37"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900" decel="100000" fill="hold"/>
                                        <p:tgtEl>
                                          <p:spTgt spid="5"/>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17500" y="38100"/>
            <a:ext cx="8229600" cy="1143000"/>
          </a:xfrm>
        </p:spPr>
        <p:txBody>
          <a:bodyPr/>
          <a:lstStyle/>
          <a:p>
            <a:pPr eaLnBrk="1" hangingPunct="1"/>
            <a:r>
              <a:rPr lang="en-US" altLang="en-US" smtClean="0"/>
              <a:t>Example 5 – </a:t>
            </a:r>
            <a:r>
              <a:rPr lang="en-US" altLang="en-US" i="1" smtClean="0"/>
              <a:t>Solution</a:t>
            </a:r>
          </a:p>
        </p:txBody>
      </p:sp>
      <p:sp>
        <p:nvSpPr>
          <p:cNvPr id="8195" name="Rectangle 3"/>
          <p:cNvSpPr>
            <a:spLocks noGrp="1" noChangeArrowheads="1"/>
          </p:cNvSpPr>
          <p:nvPr>
            <p:ph type="body" idx="1"/>
          </p:nvPr>
        </p:nvSpPr>
        <p:spPr>
          <a:noFill/>
        </p:spPr>
        <p:txBody>
          <a:bodyPr/>
          <a:lstStyle/>
          <a:p>
            <a:pPr marL="0" indent="0" eaLnBrk="1" hangingPunct="1">
              <a:buFontTx/>
              <a:buNone/>
              <a:tabLst>
                <a:tab pos="457200" algn="l"/>
                <a:tab pos="1371600" algn="l"/>
                <a:tab pos="1547813" algn="l"/>
              </a:tabLst>
            </a:pPr>
            <a:r>
              <a:rPr lang="en-US" altLang="en-US" smtClean="0"/>
              <a:t>Further, the graph will not cross the </a:t>
            </a:r>
            <a:r>
              <a:rPr lang="en-US" altLang="en-US" i="1" smtClean="0"/>
              <a:t>x</a:t>
            </a:r>
            <a:r>
              <a:rPr lang="en-US" altLang="en-US" smtClean="0"/>
              <a:t>-axis either. If we try to find the </a:t>
            </a:r>
            <a:r>
              <a:rPr lang="en-US" altLang="en-US" i="1" smtClean="0"/>
              <a:t>x</a:t>
            </a:r>
            <a:r>
              <a:rPr lang="en-US" altLang="en-US" smtClean="0"/>
              <a:t>-intercept by letting </a:t>
            </a:r>
            <a:r>
              <a:rPr lang="en-US" altLang="en-US" i="1" smtClean="0"/>
              <a:t>y</a:t>
            </a:r>
            <a:r>
              <a:rPr lang="en-US" altLang="en-US" smtClean="0"/>
              <a:t> = 0, we have</a:t>
            </a:r>
          </a:p>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r>
              <a:rPr lang="en-US" altLang="en-US" smtClean="0"/>
              <a:t>But there is no value of </a:t>
            </a:r>
            <a:r>
              <a:rPr lang="en-US" altLang="en-US" i="1" smtClean="0"/>
              <a:t>x</a:t>
            </a:r>
            <a:r>
              <a:rPr lang="en-US" altLang="en-US" smtClean="0"/>
              <a:t> to divide into 1 to obtain 0. </a:t>
            </a:r>
          </a:p>
          <a:p>
            <a:pPr marL="0" indent="0" eaLnBrk="1" hangingPunct="1">
              <a:buFontTx/>
              <a:buNone/>
              <a:tabLst>
                <a:tab pos="457200" algn="l"/>
                <a:tab pos="1371600" algn="l"/>
                <a:tab pos="1547813" algn="l"/>
              </a:tabLst>
            </a:pPr>
            <a:endParaRPr lang="en-US" altLang="en-US" sz="1200" smtClean="0"/>
          </a:p>
          <a:p>
            <a:pPr marL="0" indent="0" eaLnBrk="1" hangingPunct="1">
              <a:buFontTx/>
              <a:buNone/>
              <a:tabLst>
                <a:tab pos="457200" algn="l"/>
                <a:tab pos="1371600" algn="l"/>
                <a:tab pos="1547813" algn="l"/>
              </a:tabLst>
            </a:pPr>
            <a:r>
              <a:rPr lang="en-US" altLang="en-US" smtClean="0"/>
              <a:t>Therefore, since there is no solution to this equation, our graph will not cross the </a:t>
            </a:r>
            <a:r>
              <a:rPr lang="en-US" altLang="en-US" i="1" smtClean="0"/>
              <a:t>x</a:t>
            </a:r>
            <a:r>
              <a:rPr lang="en-US" altLang="en-US" smtClean="0"/>
              <a:t>-axis.</a:t>
            </a:r>
          </a:p>
          <a:p>
            <a:pPr marL="0" indent="0" eaLnBrk="1" hangingPunct="1">
              <a:buFontTx/>
              <a:buNone/>
              <a:tabLst>
                <a:tab pos="457200" algn="l"/>
                <a:tab pos="1371600" algn="l"/>
                <a:tab pos="1547813" algn="l"/>
              </a:tabLst>
            </a:pPr>
            <a:endParaRPr lang="en-US" altLang="en-US" sz="1200" smtClean="0"/>
          </a:p>
          <a:p>
            <a:pPr marL="0" indent="0" eaLnBrk="1" hangingPunct="1">
              <a:buFontTx/>
              <a:buNone/>
              <a:tabLst>
                <a:tab pos="457200" algn="l"/>
                <a:tab pos="1371600" algn="l"/>
                <a:tab pos="1547813" algn="l"/>
              </a:tabLst>
            </a:pPr>
            <a:r>
              <a:rPr lang="en-US" altLang="en-US" smtClean="0"/>
              <a:t>To summarize, we can expect to find the graph in quadrants I and III only, and the graph will cross neither axis.</a:t>
            </a:r>
          </a:p>
          <a:p>
            <a:pPr marL="0" indent="0" eaLnBrk="1" hangingPunct="1">
              <a:buFontTx/>
              <a:buNone/>
              <a:tabLst>
                <a:tab pos="457200" algn="l"/>
                <a:tab pos="1371600" algn="l"/>
                <a:tab pos="1547813" algn="l"/>
              </a:tabLst>
            </a:pPr>
            <a:r>
              <a:rPr lang="en-US" altLang="en-US" smtClean="0"/>
              <a:t> </a:t>
            </a:r>
          </a:p>
          <a:p>
            <a:pPr marL="0" indent="0" eaLnBrk="1" hangingPunct="1">
              <a:buFontTx/>
              <a:buNone/>
              <a:tabLst>
                <a:tab pos="457200" algn="l"/>
                <a:tab pos="1371600" algn="l"/>
                <a:tab pos="1547813" algn="l"/>
              </a:tabLst>
            </a:pPr>
            <a:endParaRPr lang="en-US" altLang="en-US" smtClean="0"/>
          </a:p>
        </p:txBody>
      </p:sp>
      <p:sp>
        <p:nvSpPr>
          <p:cNvPr id="16388" name="Rectangle 7"/>
          <p:cNvSpPr>
            <a:spLocks noChangeArrowheads="1"/>
          </p:cNvSpPr>
          <p:nvPr/>
        </p:nvSpPr>
        <p:spPr bwMode="auto">
          <a:xfrm>
            <a:off x="8302625" y="658813"/>
            <a:ext cx="8413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chemeClr val="bg1"/>
                </a:solidFill>
              </a:rPr>
              <a:t>cont’d</a:t>
            </a:r>
          </a:p>
        </p:txBody>
      </p:sp>
      <p:pic>
        <p:nvPicPr>
          <p:cNvPr id="1638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2438400"/>
            <a:ext cx="809625"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8195">
                                            <p:txEl>
                                              <p:pRg st="3" end="3"/>
                                            </p:txEl>
                                          </p:spTgt>
                                        </p:tgtEl>
                                        <p:attrNameLst>
                                          <p:attrName>style.visibility</p:attrName>
                                        </p:attrNameLst>
                                      </p:cBhvr>
                                      <p:to>
                                        <p:strVal val="visible"/>
                                      </p:to>
                                    </p:set>
                                    <p:animEffect transition="in" filter="fade">
                                      <p:cBhvr>
                                        <p:cTn id="7" dur="1000"/>
                                        <p:tgtEl>
                                          <p:spTgt spid="8195">
                                            <p:txEl>
                                              <p:pRg st="3" end="3"/>
                                            </p:txEl>
                                          </p:spTgt>
                                        </p:tgtEl>
                                      </p:cBhvr>
                                    </p:animEffect>
                                    <p:anim calcmode="lin" valueType="num">
                                      <p:cBhvr>
                                        <p:cTn id="8"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8195">
                                            <p:txEl>
                                              <p:pRg st="3" end="3"/>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8195">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8195">
                                            <p:txEl>
                                              <p:pRg st="5" end="5"/>
                                            </p:txEl>
                                          </p:spTgt>
                                        </p:tgtEl>
                                        <p:attrNameLst>
                                          <p:attrName>style.visibility</p:attrName>
                                        </p:attrNameLst>
                                      </p:cBhvr>
                                      <p:to>
                                        <p:strVal val="visible"/>
                                      </p:to>
                                    </p:set>
                                    <p:animEffect transition="in" filter="fade">
                                      <p:cBhvr>
                                        <p:cTn id="15" dur="1000"/>
                                        <p:tgtEl>
                                          <p:spTgt spid="8195">
                                            <p:txEl>
                                              <p:pRg st="5" end="5"/>
                                            </p:txEl>
                                          </p:spTgt>
                                        </p:tgtEl>
                                      </p:cBhvr>
                                    </p:animEffect>
                                    <p:anim calcmode="lin" valueType="num">
                                      <p:cBhvr>
                                        <p:cTn id="16"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8195">
                                            <p:txEl>
                                              <p:pRg st="5" end="5"/>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8195">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nodeType="clickEffect">
                                  <p:stCondLst>
                                    <p:cond delay="0"/>
                                  </p:stCondLst>
                                  <p:childTnLst>
                                    <p:set>
                                      <p:cBhvr>
                                        <p:cTn id="22" dur="1" fill="hold">
                                          <p:stCondLst>
                                            <p:cond delay="0"/>
                                          </p:stCondLst>
                                        </p:cTn>
                                        <p:tgtEl>
                                          <p:spTgt spid="8195">
                                            <p:txEl>
                                              <p:pRg st="7" end="7"/>
                                            </p:txEl>
                                          </p:spTgt>
                                        </p:tgtEl>
                                        <p:attrNameLst>
                                          <p:attrName>style.visibility</p:attrName>
                                        </p:attrNameLst>
                                      </p:cBhvr>
                                      <p:to>
                                        <p:strVal val="visible"/>
                                      </p:to>
                                    </p:set>
                                    <p:animEffect transition="in" filter="fade">
                                      <p:cBhvr>
                                        <p:cTn id="23" dur="1000"/>
                                        <p:tgtEl>
                                          <p:spTgt spid="8195">
                                            <p:txEl>
                                              <p:pRg st="7" end="7"/>
                                            </p:txEl>
                                          </p:spTgt>
                                        </p:tgtEl>
                                      </p:cBhvr>
                                    </p:animEffect>
                                    <p:anim calcmode="lin" valueType="num">
                                      <p:cBhvr>
                                        <p:cTn id="24" dur="1000" fill="hold"/>
                                        <p:tgtEl>
                                          <p:spTgt spid="8195">
                                            <p:txEl>
                                              <p:pRg st="7" end="7"/>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8195">
                                            <p:txEl>
                                              <p:pRg st="7" end="7"/>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8195">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6"/>
          <p:cNvSpPr/>
          <p:nvPr/>
        </p:nvSpPr>
        <p:spPr>
          <a:xfrm>
            <a:off x="457200" y="2438400"/>
            <a:ext cx="8686800" cy="1219200"/>
          </a:xfrm>
          <a:prstGeom prst="rect">
            <a:avLst/>
          </a:prstGeom>
          <a:solidFill>
            <a:srgbClr val="79A44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75" name="Text Box 5"/>
          <p:cNvSpPr txBox="1">
            <a:spLocks noChangeArrowheads="1"/>
          </p:cNvSpPr>
          <p:nvPr/>
        </p:nvSpPr>
        <p:spPr bwMode="auto">
          <a:xfrm>
            <a:off x="2133600" y="6248400"/>
            <a:ext cx="548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1400"/>
              <a:t>Copyright © Cengage Learning. All rights reserved.</a:t>
            </a:r>
            <a:r>
              <a:rPr lang="en-US" altLang="en-US"/>
              <a:t> </a:t>
            </a:r>
          </a:p>
        </p:txBody>
      </p:sp>
      <p:sp>
        <p:nvSpPr>
          <p:cNvPr id="3076" name="Text Box 23"/>
          <p:cNvSpPr txBox="1">
            <a:spLocks noChangeArrowheads="1"/>
          </p:cNvSpPr>
          <p:nvPr/>
        </p:nvSpPr>
        <p:spPr bwMode="auto">
          <a:xfrm>
            <a:off x="2286000" y="2362200"/>
            <a:ext cx="68580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4000"/>
              <a:t>Applications of Rational Expressions</a:t>
            </a:r>
          </a:p>
        </p:txBody>
      </p:sp>
      <p:sp>
        <p:nvSpPr>
          <p:cNvPr id="6" name="Rectangle 5"/>
          <p:cNvSpPr/>
          <p:nvPr/>
        </p:nvSpPr>
        <p:spPr>
          <a:xfrm>
            <a:off x="0" y="2057400"/>
            <a:ext cx="2362200" cy="609600"/>
          </a:xfrm>
          <a:prstGeom prst="rect">
            <a:avLst/>
          </a:prstGeom>
          <a:solidFill>
            <a:srgbClr val="DD58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78" name="TextBox 6"/>
          <p:cNvSpPr txBox="1">
            <a:spLocks noChangeArrowheads="1"/>
          </p:cNvSpPr>
          <p:nvPr/>
        </p:nvSpPr>
        <p:spPr bwMode="auto">
          <a:xfrm>
            <a:off x="69850" y="2119313"/>
            <a:ext cx="22256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600" b="1">
                <a:solidFill>
                  <a:schemeClr val="bg1"/>
                </a:solidFill>
              </a:rPr>
              <a:t>SECTION 7.5</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457200" y="1370013"/>
            <a:ext cx="8229600" cy="5256212"/>
          </a:xfrm>
        </p:spPr>
        <p:txBody>
          <a:bodyPr/>
          <a:lstStyle/>
          <a:p>
            <a:pPr marL="290513" indent="-290513">
              <a:buFontTx/>
              <a:buNone/>
              <a:defRPr/>
            </a:pPr>
            <a:r>
              <a:rPr lang="en-US" sz="2800" dirty="0" smtClean="0">
                <a:solidFill>
                  <a:srgbClr val="000000"/>
                </a:solidFill>
              </a:rPr>
              <a:t>   </a:t>
            </a:r>
            <a:r>
              <a:rPr lang="en-US" sz="2800" dirty="0" smtClean="0"/>
              <a:t>Solve applications whose solutions depend on solving an equation containing rational expressions.</a:t>
            </a:r>
            <a:endParaRPr lang="en-US" sz="2800" dirty="0" smtClean="0">
              <a:solidFill>
                <a:srgbClr val="000000"/>
              </a:solidFill>
            </a:endParaRPr>
          </a:p>
          <a:p>
            <a:pPr marL="0" indent="0">
              <a:buClr>
                <a:srgbClr val="C64952"/>
              </a:buClr>
              <a:buFont typeface="Wingdings" pitchFamily="2" charset="2"/>
              <a:buAutoNum type="alphaUcPeriod"/>
              <a:defRPr/>
            </a:pPr>
            <a:endParaRPr lang="en-US" sz="1400" dirty="0" smtClean="0">
              <a:solidFill>
                <a:srgbClr val="000000"/>
              </a:solidFill>
            </a:endParaRPr>
          </a:p>
          <a:p>
            <a:pPr marL="0" indent="0">
              <a:buClr>
                <a:srgbClr val="C64952"/>
              </a:buClr>
              <a:buFontTx/>
              <a:buNone/>
              <a:defRPr/>
            </a:pPr>
            <a:r>
              <a:rPr lang="en-US" sz="2800" dirty="0" smtClean="0">
                <a:solidFill>
                  <a:srgbClr val="000000"/>
                </a:solidFill>
              </a:rPr>
              <a:t>   Graph an equation involving a rational   </a:t>
            </a:r>
            <a:br>
              <a:rPr lang="en-US" sz="2800" dirty="0" smtClean="0">
                <a:solidFill>
                  <a:srgbClr val="000000"/>
                </a:solidFill>
              </a:rPr>
            </a:br>
            <a:r>
              <a:rPr lang="en-US" sz="2800" dirty="0" smtClean="0">
                <a:solidFill>
                  <a:srgbClr val="000000"/>
                </a:solidFill>
              </a:rPr>
              <a:t>   expression.</a:t>
            </a:r>
          </a:p>
        </p:txBody>
      </p:sp>
      <p:sp>
        <p:nvSpPr>
          <p:cNvPr id="4" name="Rectangle 3"/>
          <p:cNvSpPr/>
          <p:nvPr/>
        </p:nvSpPr>
        <p:spPr>
          <a:xfrm>
            <a:off x="173038" y="1444625"/>
            <a:ext cx="457200" cy="381000"/>
          </a:xfrm>
          <a:prstGeom prst="rect">
            <a:avLst/>
          </a:prstGeom>
          <a:solidFill>
            <a:srgbClr val="79A44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200" b="1" dirty="0">
                <a:solidFill>
                  <a:srgbClr val="273996"/>
                </a:solidFill>
              </a:rPr>
              <a:t>A</a:t>
            </a:r>
          </a:p>
        </p:txBody>
      </p:sp>
      <p:sp>
        <p:nvSpPr>
          <p:cNvPr id="4100" name="Title 7"/>
          <p:cNvSpPr>
            <a:spLocks noGrp="1"/>
          </p:cNvSpPr>
          <p:nvPr>
            <p:ph type="title"/>
          </p:nvPr>
        </p:nvSpPr>
        <p:spPr>
          <a:xfrm>
            <a:off x="317500" y="90488"/>
            <a:ext cx="8229600" cy="896937"/>
          </a:xfrm>
        </p:spPr>
        <p:txBody>
          <a:bodyPr/>
          <a:lstStyle/>
          <a:p>
            <a:r>
              <a:rPr lang="en-US" altLang="en-US" smtClean="0"/>
              <a:t>Objectives</a:t>
            </a:r>
          </a:p>
        </p:txBody>
      </p:sp>
      <p:sp>
        <p:nvSpPr>
          <p:cNvPr id="2" name="Rectangle 3"/>
          <p:cNvSpPr/>
          <p:nvPr/>
        </p:nvSpPr>
        <p:spPr>
          <a:xfrm>
            <a:off x="173038" y="3055938"/>
            <a:ext cx="457200" cy="381000"/>
          </a:xfrm>
          <a:prstGeom prst="rect">
            <a:avLst/>
          </a:prstGeom>
          <a:solidFill>
            <a:srgbClr val="79A44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200" b="1" dirty="0">
                <a:solidFill>
                  <a:srgbClr val="273996"/>
                </a:solidFill>
              </a:rPr>
              <a:t>B</a:t>
            </a: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8"/>
          <p:cNvSpPr>
            <a:spLocks noChangeArrowheads="1"/>
          </p:cNvSpPr>
          <p:nvPr/>
        </p:nvSpPr>
        <p:spPr bwMode="auto">
          <a:xfrm>
            <a:off x="1066800" y="3352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4000">
                <a:solidFill>
                  <a:srgbClr val="273996"/>
                </a:solidFill>
              </a:rPr>
              <a:t>   Applications Involving Rational  </a:t>
            </a:r>
            <a:br>
              <a:rPr lang="en-US" altLang="en-US" sz="4000">
                <a:solidFill>
                  <a:srgbClr val="273996"/>
                </a:solidFill>
              </a:rPr>
            </a:br>
            <a:r>
              <a:rPr lang="en-US" altLang="en-US" sz="4000">
                <a:solidFill>
                  <a:srgbClr val="273996"/>
                </a:solidFill>
              </a:rPr>
              <a:t>   Expressions</a:t>
            </a:r>
          </a:p>
        </p:txBody>
      </p:sp>
      <p:sp>
        <p:nvSpPr>
          <p:cNvPr id="3" name="Rectangle 2"/>
          <p:cNvSpPr/>
          <p:nvPr/>
        </p:nvSpPr>
        <p:spPr>
          <a:xfrm>
            <a:off x="990600" y="3505200"/>
            <a:ext cx="533400" cy="381000"/>
          </a:xfrm>
          <a:prstGeom prst="rect">
            <a:avLst/>
          </a:prstGeom>
          <a:solidFill>
            <a:srgbClr val="79A44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solidFill>
                  <a:srgbClr val="273996"/>
                </a:solidFill>
              </a:rPr>
              <a:t>A</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17500" y="38100"/>
            <a:ext cx="8229600" cy="1143000"/>
          </a:xfrm>
        </p:spPr>
        <p:txBody>
          <a:bodyPr/>
          <a:lstStyle/>
          <a:p>
            <a:pPr eaLnBrk="1" hangingPunct="1"/>
            <a:r>
              <a:rPr lang="en-US" altLang="en-US" dirty="0" smtClean="0"/>
              <a:t>Example 1</a:t>
            </a:r>
            <a:endParaRPr lang="en-US" altLang="en-US" i="1" dirty="0" smtClean="0"/>
          </a:p>
        </p:txBody>
      </p:sp>
      <mc:AlternateContent xmlns:mc="http://schemas.openxmlformats.org/markup-compatibility/2006" xmlns:a14="http://schemas.microsoft.com/office/drawing/2010/main">
        <mc:Choice Requires="a14">
          <p:sp>
            <p:nvSpPr>
              <p:cNvPr id="7171" name="Rectangle 3"/>
              <p:cNvSpPr>
                <a:spLocks noGrp="1" noChangeArrowheads="1"/>
              </p:cNvSpPr>
              <p:nvPr>
                <p:ph type="body" idx="1"/>
              </p:nvPr>
            </p:nvSpPr>
            <p:spPr/>
            <p:txBody>
              <a:bodyPr/>
              <a:lstStyle/>
              <a:p>
                <a:pPr marL="0" indent="0">
                  <a:buFontTx/>
                  <a:buNone/>
                </a:pPr>
                <a:r>
                  <a:rPr lang="en-US" altLang="en-US" dirty="0" smtClean="0"/>
                  <a:t>One number is twice another. The sum of their reciprocals is </a:t>
                </a:r>
                <a14:m>
                  <m:oMath xmlns:m="http://schemas.openxmlformats.org/officeDocument/2006/math">
                    <m:f>
                      <m:fPr>
                        <m:ctrlPr>
                          <a:rPr lang="en-US" altLang="en-US" i="1" smtClean="0">
                            <a:latin typeface="Cambria Math"/>
                          </a:rPr>
                        </m:ctrlPr>
                      </m:fPr>
                      <m:num>
                        <m:r>
                          <a:rPr lang="en-US" altLang="en-US" b="0" i="1" smtClean="0">
                            <a:latin typeface="Cambria Math"/>
                          </a:rPr>
                          <m:t>9</m:t>
                        </m:r>
                      </m:num>
                      <m:den>
                        <m:r>
                          <a:rPr lang="en-US" altLang="en-US" b="0" i="1" smtClean="0">
                            <a:latin typeface="Cambria Math"/>
                          </a:rPr>
                          <m:t>2</m:t>
                        </m:r>
                      </m:den>
                    </m:f>
                  </m:oMath>
                </a14:m>
                <a:r>
                  <a:rPr lang="en-US" altLang="en-US" dirty="0" smtClean="0"/>
                  <a:t> . Find the two numbers.</a:t>
                </a:r>
              </a:p>
              <a:p>
                <a:pPr marL="0" indent="0">
                  <a:buFontTx/>
                  <a:buNone/>
                </a:pPr>
                <a:endParaRPr lang="en-US" altLang="en-US" dirty="0" smtClean="0"/>
              </a:p>
              <a:p>
                <a:pPr marL="0" indent="0">
                  <a:buFontTx/>
                  <a:buNone/>
                </a:pPr>
                <a:r>
                  <a:rPr lang="en-US" altLang="en-US" dirty="0" smtClean="0">
                    <a:solidFill>
                      <a:srgbClr val="FF0000"/>
                    </a:solidFill>
                  </a:rPr>
                  <a:t>Solution</a:t>
                </a:r>
              </a:p>
              <a:p>
                <a:pPr marL="0" indent="0" eaLnBrk="1" hangingPunct="1">
                  <a:lnSpc>
                    <a:spcPct val="120000"/>
                  </a:lnSpc>
                  <a:buFontTx/>
                  <a:buNone/>
                </a:pPr>
                <a:r>
                  <a:rPr lang="en-US" altLang="en-US" dirty="0" smtClean="0"/>
                  <a:t>Let </a:t>
                </a:r>
                <a:r>
                  <a:rPr lang="en-US" altLang="en-US" i="1" dirty="0" smtClean="0"/>
                  <a:t>x</a:t>
                </a:r>
                <a:r>
                  <a:rPr lang="en-US" altLang="en-US" dirty="0" smtClean="0"/>
                  <a:t> = the smaller number	. The larger number then must be 2</a:t>
                </a:r>
                <a:r>
                  <a:rPr lang="en-US" altLang="en-US" i="1" dirty="0" smtClean="0"/>
                  <a:t>x</a:t>
                </a:r>
                <a:r>
                  <a:rPr lang="en-US" altLang="en-US" dirty="0" smtClean="0"/>
                  <a:t>.</a:t>
                </a:r>
              </a:p>
              <a:p>
                <a:pPr marL="0" indent="0" eaLnBrk="1" hangingPunct="1">
                  <a:lnSpc>
                    <a:spcPct val="120000"/>
                  </a:lnSpc>
                  <a:buFontTx/>
                  <a:buNone/>
                </a:pPr>
                <a:r>
                  <a:rPr lang="en-US" altLang="en-US" dirty="0" smtClean="0"/>
                  <a:t>Their reciprocals are  </a:t>
                </a:r>
                <a14:m>
                  <m:oMath xmlns:m="http://schemas.openxmlformats.org/officeDocument/2006/math">
                    <m:f>
                      <m:fPr>
                        <m:ctrlPr>
                          <a:rPr lang="en-US" altLang="en-US" i="1" smtClean="0">
                            <a:latin typeface="Cambria Math"/>
                          </a:rPr>
                        </m:ctrlPr>
                      </m:fPr>
                      <m:num>
                        <m:r>
                          <a:rPr lang="en-US" altLang="en-US" b="0" i="1" smtClean="0">
                            <a:latin typeface="Cambria Math"/>
                          </a:rPr>
                          <m:t>1</m:t>
                        </m:r>
                      </m:num>
                      <m:den>
                        <m:r>
                          <a:rPr lang="en-US" altLang="en-US" b="0" i="1" smtClean="0">
                            <a:latin typeface="Cambria Math"/>
                          </a:rPr>
                          <m:t>𝑥</m:t>
                        </m:r>
                      </m:den>
                    </m:f>
                  </m:oMath>
                </a14:m>
                <a:r>
                  <a:rPr lang="en-US" altLang="en-US" dirty="0" smtClean="0"/>
                  <a:t>  and  </a:t>
                </a:r>
                <a14:m>
                  <m:oMath xmlns:m="http://schemas.openxmlformats.org/officeDocument/2006/math">
                    <m:f>
                      <m:fPr>
                        <m:ctrlPr>
                          <a:rPr lang="en-US" altLang="en-US" i="1" smtClean="0">
                            <a:latin typeface="Cambria Math"/>
                          </a:rPr>
                        </m:ctrlPr>
                      </m:fPr>
                      <m:num>
                        <m:r>
                          <a:rPr lang="en-US" altLang="en-US" b="0" i="1" smtClean="0">
                            <a:latin typeface="Cambria Math"/>
                          </a:rPr>
                          <m:t>1</m:t>
                        </m:r>
                      </m:num>
                      <m:den>
                        <m:r>
                          <a:rPr lang="en-US" altLang="en-US" b="0" i="1" smtClean="0">
                            <a:latin typeface="Cambria Math"/>
                          </a:rPr>
                          <m:t>2</m:t>
                        </m:r>
                        <m:r>
                          <a:rPr lang="en-US" altLang="en-US" b="0" i="1" smtClean="0">
                            <a:latin typeface="Cambria Math"/>
                          </a:rPr>
                          <m:t>𝑥</m:t>
                        </m:r>
                      </m:den>
                    </m:f>
                  </m:oMath>
                </a14:m>
                <a:r>
                  <a:rPr lang="en-US" altLang="en-US" dirty="0" smtClean="0"/>
                  <a:t>  respectively.</a:t>
                </a:r>
              </a:p>
              <a:p>
                <a:pPr marL="0" indent="0" eaLnBrk="1" hangingPunct="1">
                  <a:lnSpc>
                    <a:spcPct val="120000"/>
                  </a:lnSpc>
                  <a:buFontTx/>
                  <a:buNone/>
                </a:pPr>
                <a:endParaRPr lang="en-US" altLang="en-US" dirty="0"/>
              </a:p>
              <a:p>
                <a:pPr marL="0" indent="0" eaLnBrk="1" hangingPunct="1">
                  <a:lnSpc>
                    <a:spcPct val="120000"/>
                  </a:lnSpc>
                  <a:buFontTx/>
                  <a:buNone/>
                </a:pPr>
                <a:r>
                  <a:rPr lang="en-US" altLang="en-US" dirty="0" smtClean="0"/>
                  <a:t>Equation:      </a:t>
                </a:r>
                <a14:m>
                  <m:oMath xmlns:m="http://schemas.openxmlformats.org/officeDocument/2006/math">
                    <m:f>
                      <m:fPr>
                        <m:ctrlPr>
                          <a:rPr lang="en-US" altLang="en-US" sz="2800" i="1" smtClean="0">
                            <a:latin typeface="Cambria Math"/>
                          </a:rPr>
                        </m:ctrlPr>
                      </m:fPr>
                      <m:num>
                        <m:r>
                          <a:rPr lang="en-US" altLang="en-US" sz="2800" b="0" i="1" smtClean="0">
                            <a:latin typeface="Cambria Math"/>
                          </a:rPr>
                          <m:t>1</m:t>
                        </m:r>
                      </m:num>
                      <m:den>
                        <m:r>
                          <a:rPr lang="en-US" altLang="en-US" sz="2800" b="0" i="1" smtClean="0">
                            <a:latin typeface="Cambria Math"/>
                          </a:rPr>
                          <m:t>𝑥</m:t>
                        </m:r>
                      </m:den>
                    </m:f>
                    <m:r>
                      <a:rPr lang="en-US" altLang="en-US" sz="2800" b="0" i="1" smtClean="0">
                        <a:latin typeface="Cambria Math"/>
                      </a:rPr>
                      <m:t>+</m:t>
                    </m:r>
                    <m:f>
                      <m:fPr>
                        <m:ctrlPr>
                          <a:rPr lang="en-US" altLang="en-US" sz="2800" b="0" i="1" smtClean="0">
                            <a:latin typeface="Cambria Math"/>
                          </a:rPr>
                        </m:ctrlPr>
                      </m:fPr>
                      <m:num>
                        <m:r>
                          <a:rPr lang="en-US" altLang="en-US" sz="2800" b="0" i="1" smtClean="0">
                            <a:latin typeface="Cambria Math"/>
                          </a:rPr>
                          <m:t>1</m:t>
                        </m:r>
                      </m:num>
                      <m:den>
                        <m:r>
                          <a:rPr lang="en-US" altLang="en-US" sz="2800" b="0" i="1" smtClean="0">
                            <a:latin typeface="Cambria Math"/>
                          </a:rPr>
                          <m:t>2</m:t>
                        </m:r>
                        <m:r>
                          <a:rPr lang="en-US" altLang="en-US" sz="2800" b="0" i="1" smtClean="0">
                            <a:latin typeface="Cambria Math"/>
                          </a:rPr>
                          <m:t>𝑥</m:t>
                        </m:r>
                      </m:den>
                    </m:f>
                    <m:r>
                      <a:rPr lang="en-US" altLang="en-US" sz="2800" b="0" i="1" smtClean="0">
                        <a:latin typeface="Cambria Math"/>
                      </a:rPr>
                      <m:t>=</m:t>
                    </m:r>
                    <m:f>
                      <m:fPr>
                        <m:ctrlPr>
                          <a:rPr lang="en-US" altLang="en-US" sz="2800" b="0" i="1" smtClean="0">
                            <a:latin typeface="Cambria Math"/>
                          </a:rPr>
                        </m:ctrlPr>
                      </m:fPr>
                      <m:num>
                        <m:r>
                          <a:rPr lang="en-US" altLang="en-US" sz="2800" b="0" i="1" smtClean="0">
                            <a:latin typeface="Cambria Math"/>
                          </a:rPr>
                          <m:t>9</m:t>
                        </m:r>
                      </m:num>
                      <m:den>
                        <m:r>
                          <a:rPr lang="en-US" altLang="en-US" sz="2800" b="0" i="1" smtClean="0">
                            <a:latin typeface="Cambria Math"/>
                          </a:rPr>
                          <m:t>2</m:t>
                        </m:r>
                      </m:den>
                    </m:f>
                  </m:oMath>
                </a14:m>
                <a:endParaRPr lang="en-US" altLang="en-US" sz="2800" dirty="0" smtClean="0"/>
              </a:p>
            </p:txBody>
          </p:sp>
        </mc:Choice>
        <mc:Fallback xmlns="">
          <p:sp>
            <p:nvSpPr>
              <p:cNvPr id="7171" name="Rectangle 3"/>
              <p:cNvSpPr>
                <a:spLocks noGrp="1" noRot="1" noChangeAspect="1" noMove="1" noResize="1" noEditPoints="1" noAdjustHandles="1" noChangeArrowheads="1" noChangeShapeType="1" noTextEdit="1"/>
              </p:cNvSpPr>
              <p:nvPr>
                <p:ph type="body" idx="1"/>
              </p:nvPr>
            </p:nvSpPr>
            <p:spPr>
              <a:blipFill rotWithShape="1">
                <a:blip r:embed="rId2"/>
                <a:stretch>
                  <a:fillRect l="-1111" t="-812"/>
                </a:stretch>
              </a:blipFill>
            </p:spPr>
            <p:txBody>
              <a:bodyPr/>
              <a:lstStyle/>
              <a:p>
                <a:r>
                  <a:rPr lang="en-US">
                    <a:noFill/>
                  </a:rPr>
                  <a:t> </a:t>
                </a:r>
              </a:p>
            </p:txBody>
          </p:sp>
        </mc:Fallback>
      </mc:AlternateContent>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17500" y="38100"/>
            <a:ext cx="8229600" cy="1143000"/>
          </a:xfrm>
        </p:spPr>
        <p:txBody>
          <a:bodyPr/>
          <a:lstStyle/>
          <a:p>
            <a:pPr eaLnBrk="1" hangingPunct="1"/>
            <a:r>
              <a:rPr lang="en-US" altLang="en-US" dirty="0" smtClean="0"/>
              <a:t>Example 1 – </a:t>
            </a:r>
            <a:r>
              <a:rPr lang="en-US" altLang="en-US" i="1" dirty="0" smtClean="0"/>
              <a:t>Solution</a:t>
            </a:r>
          </a:p>
        </p:txBody>
      </p:sp>
      <mc:AlternateContent xmlns:mc="http://schemas.openxmlformats.org/markup-compatibility/2006" xmlns:a14="http://schemas.microsoft.com/office/drawing/2010/main">
        <mc:Choice Requires="a14">
          <p:sp>
            <p:nvSpPr>
              <p:cNvPr id="8195" name="Rectangle 3"/>
              <p:cNvSpPr>
                <a:spLocks noGrp="1" noChangeArrowheads="1"/>
              </p:cNvSpPr>
              <p:nvPr>
                <p:ph type="body" idx="1"/>
              </p:nvPr>
            </p:nvSpPr>
            <p:spPr>
              <a:xfrm>
                <a:off x="457200" y="1219200"/>
                <a:ext cx="8229600" cy="5256212"/>
              </a:xfrm>
              <a:noFill/>
            </p:spPr>
            <p:txBody>
              <a:bodyPr/>
              <a:lstStyle/>
              <a:p>
                <a:pPr marL="0" indent="0" eaLnBrk="1" hangingPunct="1">
                  <a:buFontTx/>
                  <a:buNone/>
                  <a:tabLst>
                    <a:tab pos="457200" algn="l"/>
                    <a:tab pos="1371600" algn="l"/>
                    <a:tab pos="1547813" algn="l"/>
                  </a:tabLst>
                </a:pPr>
                <a:r>
                  <a:rPr lang="en-US" altLang="en-US" dirty="0" smtClean="0"/>
                  <a:t>We can multiply both sides by the LCD, which is 2</a:t>
                </a:r>
                <a:r>
                  <a:rPr lang="en-US" altLang="en-US" i="1" dirty="0" smtClean="0"/>
                  <a:t>x</a:t>
                </a:r>
                <a:r>
                  <a:rPr lang="en-US" altLang="en-US" dirty="0" smtClean="0"/>
                  <a:t>, and then solve the resulting equation.</a:t>
                </a:r>
              </a:p>
              <a:p>
                <a:pPr marL="0" indent="0" eaLnBrk="1" hangingPunct="1">
                  <a:buFontTx/>
                  <a:buNone/>
                  <a:tabLst>
                    <a:tab pos="457200" algn="l"/>
                    <a:tab pos="1371600" algn="l"/>
                    <a:tab pos="1547813" algn="l"/>
                  </a:tabLst>
                </a:pPr>
                <a:endParaRPr lang="en-US" altLang="en-US" i="1" dirty="0"/>
              </a:p>
              <a:p>
                <a:pPr marL="0" indent="0" eaLnBrk="1" hangingPunct="1">
                  <a:buFontTx/>
                  <a:buNone/>
                  <a:tabLst>
                    <a:tab pos="457200" algn="l"/>
                    <a:tab pos="1371600" algn="l"/>
                    <a:tab pos="1547813" algn="l"/>
                  </a:tabLst>
                </a:pPr>
                <a:r>
                  <a:rPr lang="en-US" altLang="en-US" i="1" dirty="0" smtClean="0"/>
                  <a:t>                     </a:t>
                </a:r>
                <a14:m>
                  <m:oMath xmlns:m="http://schemas.openxmlformats.org/officeDocument/2006/math">
                    <m:r>
                      <a:rPr lang="en-US" altLang="en-US" b="0" i="1" smtClean="0">
                        <a:latin typeface="Cambria Math"/>
                      </a:rPr>
                      <m:t>2</m:t>
                    </m:r>
                    <m:r>
                      <a:rPr lang="en-US" altLang="en-US" b="0" i="1" smtClean="0">
                        <a:latin typeface="Cambria Math"/>
                      </a:rPr>
                      <m:t>𝑥</m:t>
                    </m:r>
                    <m:d>
                      <m:dPr>
                        <m:ctrlPr>
                          <a:rPr lang="en-US" altLang="en-US" b="0" i="1" smtClean="0">
                            <a:latin typeface="Cambria Math"/>
                          </a:rPr>
                        </m:ctrlPr>
                      </m:dPr>
                      <m:e>
                        <m:f>
                          <m:fPr>
                            <m:ctrlPr>
                              <a:rPr lang="en-US" altLang="en-US" b="0" i="1" smtClean="0">
                                <a:latin typeface="Cambria Math"/>
                              </a:rPr>
                            </m:ctrlPr>
                          </m:fPr>
                          <m:num>
                            <m:r>
                              <a:rPr lang="en-US" altLang="en-US" b="0" i="1" smtClean="0">
                                <a:latin typeface="Cambria Math"/>
                              </a:rPr>
                              <m:t>1</m:t>
                            </m:r>
                          </m:num>
                          <m:den>
                            <m:r>
                              <a:rPr lang="en-US" altLang="en-US" b="0" i="1" smtClean="0">
                                <a:latin typeface="Cambria Math"/>
                              </a:rPr>
                              <m:t>𝑥</m:t>
                            </m:r>
                          </m:den>
                        </m:f>
                      </m:e>
                    </m:d>
                    <m:r>
                      <a:rPr lang="en-US" altLang="en-US" b="0" i="1" smtClean="0">
                        <a:latin typeface="Cambria Math"/>
                      </a:rPr>
                      <m:t>+2</m:t>
                    </m:r>
                    <m:r>
                      <a:rPr lang="en-US" altLang="en-US" b="0" i="1" smtClean="0">
                        <a:latin typeface="Cambria Math"/>
                      </a:rPr>
                      <m:t>𝑥</m:t>
                    </m:r>
                    <m:d>
                      <m:dPr>
                        <m:ctrlPr>
                          <a:rPr lang="en-US" altLang="en-US" b="0" i="1" smtClean="0">
                            <a:latin typeface="Cambria Math"/>
                          </a:rPr>
                        </m:ctrlPr>
                      </m:dPr>
                      <m:e>
                        <m:f>
                          <m:fPr>
                            <m:ctrlPr>
                              <a:rPr lang="en-US" altLang="en-US" b="0" i="1" smtClean="0">
                                <a:latin typeface="Cambria Math"/>
                              </a:rPr>
                            </m:ctrlPr>
                          </m:fPr>
                          <m:num>
                            <m:r>
                              <a:rPr lang="en-US" altLang="en-US" b="0" i="1" smtClean="0">
                                <a:latin typeface="Cambria Math"/>
                              </a:rPr>
                              <m:t>1</m:t>
                            </m:r>
                          </m:num>
                          <m:den>
                            <m:r>
                              <a:rPr lang="en-US" altLang="en-US" b="0" i="1" smtClean="0">
                                <a:latin typeface="Cambria Math"/>
                              </a:rPr>
                              <m:t>2</m:t>
                            </m:r>
                            <m:r>
                              <a:rPr lang="en-US" altLang="en-US" b="0" i="1" smtClean="0">
                                <a:latin typeface="Cambria Math"/>
                              </a:rPr>
                              <m:t>𝑥</m:t>
                            </m:r>
                          </m:den>
                        </m:f>
                      </m:e>
                    </m:d>
                    <m:r>
                      <a:rPr lang="en-US" altLang="en-US" b="0" i="1" smtClean="0">
                        <a:latin typeface="Cambria Math"/>
                      </a:rPr>
                      <m:t>=2</m:t>
                    </m:r>
                    <m:r>
                      <a:rPr lang="en-US" altLang="en-US" b="0" i="1" smtClean="0">
                        <a:latin typeface="Cambria Math"/>
                      </a:rPr>
                      <m:t>𝑥</m:t>
                    </m:r>
                    <m:d>
                      <m:dPr>
                        <m:ctrlPr>
                          <a:rPr lang="en-US" altLang="en-US" b="0" i="1" smtClean="0">
                            <a:latin typeface="Cambria Math"/>
                          </a:rPr>
                        </m:ctrlPr>
                      </m:dPr>
                      <m:e>
                        <m:f>
                          <m:fPr>
                            <m:ctrlPr>
                              <a:rPr lang="en-US" altLang="en-US" b="0" i="1" smtClean="0">
                                <a:latin typeface="Cambria Math"/>
                              </a:rPr>
                            </m:ctrlPr>
                          </m:fPr>
                          <m:num>
                            <m:r>
                              <a:rPr lang="en-US" altLang="en-US" b="0" i="1" smtClean="0">
                                <a:latin typeface="Cambria Math"/>
                              </a:rPr>
                              <m:t>9</m:t>
                            </m:r>
                          </m:num>
                          <m:den>
                            <m:r>
                              <a:rPr lang="en-US" altLang="en-US" b="0" i="1" smtClean="0">
                                <a:latin typeface="Cambria Math"/>
                              </a:rPr>
                              <m:t>2</m:t>
                            </m:r>
                          </m:den>
                        </m:f>
                      </m:e>
                    </m:d>
                  </m:oMath>
                </a14:m>
                <a:endParaRPr lang="en-US" altLang="en-US" i="1" dirty="0" smtClean="0"/>
              </a:p>
              <a:p>
                <a:pPr marL="0" indent="0" eaLnBrk="1" hangingPunct="1">
                  <a:buFontTx/>
                  <a:buNone/>
                  <a:tabLst>
                    <a:tab pos="457200" algn="l"/>
                    <a:tab pos="1371600" algn="l"/>
                    <a:tab pos="1547813" algn="l"/>
                  </a:tabLst>
                </a:pPr>
                <a:r>
                  <a:rPr lang="en-US" altLang="en-US" sz="800" i="1" dirty="0" smtClean="0"/>
                  <a:t>                </a:t>
                </a:r>
                <a:endParaRPr lang="en-US" altLang="en-US" sz="800" i="1" dirty="0"/>
              </a:p>
              <a:p>
                <a:pPr marL="0" indent="0" eaLnBrk="1" hangingPunct="1">
                  <a:buFontTx/>
                  <a:buNone/>
                  <a:tabLst>
                    <a:tab pos="457200" algn="l"/>
                    <a:tab pos="1371600" algn="l"/>
                    <a:tab pos="1547813" algn="l"/>
                  </a:tabLst>
                </a:pPr>
                <a:r>
                  <a:rPr lang="en-US" altLang="en-US" i="1" dirty="0" smtClean="0"/>
                  <a:t>                                      </a:t>
                </a:r>
                <a14:m>
                  <m:oMath xmlns:m="http://schemas.openxmlformats.org/officeDocument/2006/math">
                    <m:r>
                      <a:rPr lang="en-US" altLang="en-US" b="0" i="1" smtClean="0">
                        <a:latin typeface="Cambria Math"/>
                      </a:rPr>
                      <m:t>2+1=9</m:t>
                    </m:r>
                    <m:r>
                      <a:rPr lang="en-US" altLang="en-US" b="0" i="1" smtClean="0">
                        <a:latin typeface="Cambria Math"/>
                      </a:rPr>
                      <m:t>𝑥</m:t>
                    </m:r>
                  </m:oMath>
                </a14:m>
                <a:endParaRPr lang="en-US" altLang="en-US" i="1" dirty="0" smtClean="0"/>
              </a:p>
              <a:p>
                <a:pPr marL="0" indent="0" eaLnBrk="1" hangingPunct="1">
                  <a:buFontTx/>
                  <a:buNone/>
                  <a:tabLst>
                    <a:tab pos="457200" algn="l"/>
                    <a:tab pos="1371600" algn="l"/>
                    <a:tab pos="1547813" algn="l"/>
                  </a:tabLst>
                </a:pPr>
                <a:r>
                  <a:rPr lang="en-US" altLang="en-US" i="1" dirty="0"/>
                  <a:t> </a:t>
                </a:r>
                <a:r>
                  <a:rPr lang="en-US" altLang="en-US" i="1" dirty="0" smtClean="0"/>
                  <a:t>                                      </a:t>
                </a:r>
                <a14:m>
                  <m:oMath xmlns:m="http://schemas.openxmlformats.org/officeDocument/2006/math">
                    <m:r>
                      <a:rPr lang="en-US" altLang="en-US" b="0" i="1" smtClean="0">
                        <a:latin typeface="Cambria Math"/>
                      </a:rPr>
                      <m:t>       3=9</m:t>
                    </m:r>
                    <m:r>
                      <a:rPr lang="en-US" altLang="en-US" b="0" i="1" smtClean="0">
                        <a:latin typeface="Cambria Math"/>
                      </a:rPr>
                      <m:t>𝑥</m:t>
                    </m:r>
                  </m:oMath>
                </a14:m>
                <a:endParaRPr lang="en-US" altLang="en-US" b="0" i="1" dirty="0" smtClean="0"/>
              </a:p>
              <a:p>
                <a:pPr marL="0" indent="0" eaLnBrk="1" hangingPunct="1">
                  <a:buFontTx/>
                  <a:buNone/>
                  <a:tabLst>
                    <a:tab pos="457200" algn="l"/>
                    <a:tab pos="1371600" algn="l"/>
                    <a:tab pos="1547813" algn="l"/>
                  </a:tabLst>
                </a:pPr>
                <a:r>
                  <a:rPr lang="en-US" altLang="en-US" i="1" dirty="0" smtClean="0"/>
                  <a:t>                                          </a:t>
                </a:r>
                <a14:m>
                  <m:oMath xmlns:m="http://schemas.openxmlformats.org/officeDocument/2006/math">
                    <m:r>
                      <a:rPr lang="en-US" altLang="en-US" b="0" i="1" smtClean="0">
                        <a:latin typeface="Cambria Math"/>
                      </a:rPr>
                      <m:t>   </m:t>
                    </m:r>
                    <m:r>
                      <a:rPr lang="en-US" altLang="en-US" b="0" i="1" smtClean="0">
                        <a:latin typeface="Cambria Math"/>
                      </a:rPr>
                      <m:t>𝑥</m:t>
                    </m:r>
                    <m:r>
                      <a:rPr lang="en-US" altLang="en-US" b="0" i="1" smtClean="0">
                        <a:latin typeface="Cambria Math"/>
                      </a:rPr>
                      <m:t>=</m:t>
                    </m:r>
                    <m:f>
                      <m:fPr>
                        <m:ctrlPr>
                          <a:rPr lang="en-US" altLang="en-US" b="0" i="1" smtClean="0">
                            <a:latin typeface="Cambria Math"/>
                          </a:rPr>
                        </m:ctrlPr>
                      </m:fPr>
                      <m:num>
                        <m:r>
                          <a:rPr lang="en-US" altLang="en-US" b="0" i="1" smtClean="0">
                            <a:latin typeface="Cambria Math"/>
                          </a:rPr>
                          <m:t>3</m:t>
                        </m:r>
                      </m:num>
                      <m:den>
                        <m:r>
                          <a:rPr lang="en-US" altLang="en-US" b="0" i="1" smtClean="0">
                            <a:latin typeface="Cambria Math"/>
                          </a:rPr>
                          <m:t>9</m:t>
                        </m:r>
                      </m:den>
                    </m:f>
                    <m:r>
                      <a:rPr lang="en-US" altLang="en-US" b="0" i="1" smtClean="0">
                        <a:latin typeface="Cambria Math"/>
                      </a:rPr>
                      <m:t>=</m:t>
                    </m:r>
                    <m:f>
                      <m:fPr>
                        <m:ctrlPr>
                          <a:rPr lang="en-US" altLang="en-US" b="0" i="1" smtClean="0">
                            <a:latin typeface="Cambria Math"/>
                          </a:rPr>
                        </m:ctrlPr>
                      </m:fPr>
                      <m:num>
                        <m:r>
                          <a:rPr lang="en-US" altLang="en-US" b="0" i="1" smtClean="0">
                            <a:latin typeface="Cambria Math"/>
                          </a:rPr>
                          <m:t>1</m:t>
                        </m:r>
                      </m:num>
                      <m:den>
                        <m:r>
                          <a:rPr lang="en-US" altLang="en-US" b="0" i="1" smtClean="0">
                            <a:latin typeface="Cambria Math"/>
                          </a:rPr>
                          <m:t>3</m:t>
                        </m:r>
                      </m:den>
                    </m:f>
                  </m:oMath>
                </a14:m>
                <a:r>
                  <a:rPr lang="en-US" altLang="en-US" i="1" dirty="0" smtClean="0"/>
                  <a:t> </a:t>
                </a:r>
              </a:p>
              <a:p>
                <a:pPr marL="0" indent="0" eaLnBrk="1" hangingPunct="1">
                  <a:buFontTx/>
                  <a:buNone/>
                  <a:tabLst>
                    <a:tab pos="457200" algn="l"/>
                    <a:tab pos="1371600" algn="l"/>
                    <a:tab pos="1547813" algn="l"/>
                  </a:tabLst>
                </a:pPr>
                <a:r>
                  <a:rPr lang="en-US" altLang="en-US" sz="800" i="1" dirty="0"/>
                  <a:t> </a:t>
                </a:r>
                <a:r>
                  <a:rPr lang="en-US" altLang="en-US" sz="800" i="1" dirty="0" smtClean="0"/>
                  <a:t>     </a:t>
                </a:r>
              </a:p>
              <a:p>
                <a:pPr marL="0" indent="0" eaLnBrk="1" hangingPunct="1">
                  <a:buFontTx/>
                  <a:buNone/>
                  <a:tabLst>
                    <a:tab pos="457200" algn="l"/>
                    <a:tab pos="1371600" algn="l"/>
                    <a:tab pos="1547813" algn="l"/>
                  </a:tabLst>
                </a:pPr>
                <a:r>
                  <a:rPr lang="en-US" altLang="en-US" dirty="0" smtClean="0"/>
                  <a:t>The smaller number is </a:t>
                </a:r>
                <a14:m>
                  <m:oMath xmlns:m="http://schemas.openxmlformats.org/officeDocument/2006/math">
                    <m:f>
                      <m:fPr>
                        <m:ctrlPr>
                          <a:rPr lang="en-US" altLang="en-US" i="1" smtClean="0">
                            <a:latin typeface="Cambria Math"/>
                          </a:rPr>
                        </m:ctrlPr>
                      </m:fPr>
                      <m:num>
                        <m:r>
                          <a:rPr lang="en-US" altLang="en-US" b="0" i="1" smtClean="0">
                            <a:latin typeface="Cambria Math"/>
                          </a:rPr>
                          <m:t>1</m:t>
                        </m:r>
                      </m:num>
                      <m:den>
                        <m:r>
                          <a:rPr lang="en-US" altLang="en-US" b="0" i="1" smtClean="0">
                            <a:latin typeface="Cambria Math"/>
                          </a:rPr>
                          <m:t>3</m:t>
                        </m:r>
                      </m:den>
                    </m:f>
                  </m:oMath>
                </a14:m>
                <a:r>
                  <a:rPr lang="en-US" altLang="en-US" dirty="0" smtClean="0"/>
                  <a:t> and the larger number is twice as large, hence it must be  </a:t>
                </a:r>
                <a14:m>
                  <m:oMath xmlns:m="http://schemas.openxmlformats.org/officeDocument/2006/math">
                    <m:f>
                      <m:fPr>
                        <m:ctrlPr>
                          <a:rPr lang="en-US" altLang="en-US" i="1" smtClean="0">
                            <a:latin typeface="Cambria Math"/>
                          </a:rPr>
                        </m:ctrlPr>
                      </m:fPr>
                      <m:num>
                        <m:r>
                          <a:rPr lang="en-US" altLang="en-US" b="0" i="1" smtClean="0">
                            <a:latin typeface="Cambria Math"/>
                          </a:rPr>
                          <m:t>2</m:t>
                        </m:r>
                      </m:num>
                      <m:den>
                        <m:r>
                          <a:rPr lang="en-US" altLang="en-US" b="0" i="1" smtClean="0">
                            <a:latin typeface="Cambria Math"/>
                          </a:rPr>
                          <m:t>3</m:t>
                        </m:r>
                      </m:den>
                    </m:f>
                  </m:oMath>
                </a14:m>
                <a:r>
                  <a:rPr lang="en-US" altLang="en-US" dirty="0" smtClean="0"/>
                  <a:t>.</a:t>
                </a:r>
                <a:endParaRPr lang="en-US" altLang="en-US" dirty="0"/>
              </a:p>
            </p:txBody>
          </p:sp>
        </mc:Choice>
        <mc:Fallback xmlns="">
          <p:sp>
            <p:nvSpPr>
              <p:cNvPr id="8195" name="Rectangle 3"/>
              <p:cNvSpPr>
                <a:spLocks noGrp="1" noRot="1" noChangeAspect="1" noMove="1" noResize="1" noEditPoints="1" noAdjustHandles="1" noChangeArrowheads="1" noChangeShapeType="1" noTextEdit="1"/>
              </p:cNvSpPr>
              <p:nvPr>
                <p:ph type="body" idx="1"/>
              </p:nvPr>
            </p:nvSpPr>
            <p:spPr>
              <a:xfrm>
                <a:off x="457200" y="1219200"/>
                <a:ext cx="8229600" cy="5256212"/>
              </a:xfrm>
              <a:blipFill rotWithShape="1">
                <a:blip r:embed="rId2"/>
                <a:stretch>
                  <a:fillRect l="-1111" t="-812"/>
                </a:stretch>
              </a:blipFill>
            </p:spPr>
            <p:txBody>
              <a:bodyPr/>
              <a:lstStyle/>
              <a:p>
                <a:r>
                  <a:rPr lang="en-US">
                    <a:noFill/>
                  </a:rPr>
                  <a:t> </a:t>
                </a:r>
              </a:p>
            </p:txBody>
          </p:sp>
        </mc:Fallback>
      </mc:AlternateContent>
      <p:sp>
        <p:nvSpPr>
          <p:cNvPr id="9220" name="Rectangle 7"/>
          <p:cNvSpPr>
            <a:spLocks noChangeArrowheads="1"/>
          </p:cNvSpPr>
          <p:nvPr/>
        </p:nvSpPr>
        <p:spPr bwMode="auto">
          <a:xfrm>
            <a:off x="8302625" y="658813"/>
            <a:ext cx="8413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chemeClr val="bg1"/>
                </a:solidFill>
              </a:rPr>
              <a:t>cont’d</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17500" y="38100"/>
            <a:ext cx="8229600" cy="1143000"/>
          </a:xfrm>
        </p:spPr>
        <p:txBody>
          <a:bodyPr/>
          <a:lstStyle/>
          <a:p>
            <a:pPr eaLnBrk="1" hangingPunct="1"/>
            <a:r>
              <a:rPr lang="en-US" altLang="en-US" sz="3200" smtClean="0"/>
              <a:t>Applications Involving Rational Expressions</a:t>
            </a:r>
          </a:p>
        </p:txBody>
      </p:sp>
      <p:sp>
        <p:nvSpPr>
          <p:cNvPr id="6147" name="Rectangle 3"/>
          <p:cNvSpPr>
            <a:spLocks noGrp="1" noChangeArrowheads="1"/>
          </p:cNvSpPr>
          <p:nvPr>
            <p:ph type="body" idx="1"/>
          </p:nvPr>
        </p:nvSpPr>
        <p:spPr/>
        <p:txBody>
          <a:bodyPr/>
          <a:lstStyle/>
          <a:p>
            <a:pPr marL="0" indent="0">
              <a:buFontTx/>
              <a:buNone/>
            </a:pPr>
            <a:r>
              <a:rPr lang="en-US" altLang="en-US" dirty="0" smtClean="0"/>
              <a:t>Let us have a rate equation application.</a:t>
            </a:r>
          </a:p>
          <a:p>
            <a:pPr marL="0" indent="0">
              <a:buFontTx/>
              <a:buNone/>
            </a:pPr>
            <a:endParaRPr lang="en-US" altLang="en-US" i="1" dirty="0"/>
          </a:p>
          <a:p>
            <a:pPr marL="0" indent="0">
              <a:buFontTx/>
              <a:buNone/>
            </a:pPr>
            <a:endParaRPr lang="en-US" altLang="en-US" i="1" dirty="0" smtClean="0"/>
          </a:p>
          <a:p>
            <a:pPr marL="0" indent="0">
              <a:buFontTx/>
              <a:buNone/>
            </a:pPr>
            <a:endParaRPr lang="en-US" altLang="en-US" i="1" dirty="0"/>
          </a:p>
          <a:p>
            <a:pPr marL="0" indent="0">
              <a:buFontTx/>
              <a:buNone/>
            </a:pPr>
            <a:endParaRPr lang="en-US" altLang="en-US" i="1" dirty="0" smtClean="0"/>
          </a:p>
          <a:p>
            <a:pPr marL="0" indent="0">
              <a:buFontTx/>
              <a:buNone/>
            </a:pPr>
            <a:endParaRPr lang="en-US" altLang="en-US" i="1" dirty="0"/>
          </a:p>
          <a:p>
            <a:pPr marL="0" indent="0">
              <a:buFontTx/>
              <a:buNone/>
            </a:pPr>
            <a:r>
              <a:rPr lang="en-US" altLang="en-US" dirty="0" smtClean="0"/>
              <a:t>For example, if you travelled 120 miles in 2 hours, then your rate (speed) is</a:t>
            </a:r>
          </a:p>
          <a:p>
            <a:pPr marL="0" indent="0">
              <a:buFontTx/>
              <a:buNone/>
            </a:pPr>
            <a:endParaRPr lang="en-US" altLang="en-US" dirty="0"/>
          </a:p>
          <a:p>
            <a:pPr marL="0" indent="0">
              <a:buFontTx/>
              <a:buNone/>
            </a:pPr>
            <a:r>
              <a:rPr lang="en-US" altLang="en-US" dirty="0" smtClean="0"/>
              <a:t>                        </a:t>
            </a:r>
            <a:r>
              <a:rPr lang="en-US" altLang="en-US" dirty="0" smtClean="0">
                <a:solidFill>
                  <a:srgbClr val="0070C0"/>
                </a:solidFill>
              </a:rPr>
              <a:t>120 mi / 2 </a:t>
            </a:r>
            <a:r>
              <a:rPr lang="en-US" altLang="en-US" dirty="0" err="1" smtClean="0">
                <a:solidFill>
                  <a:srgbClr val="0070C0"/>
                </a:solidFill>
              </a:rPr>
              <a:t>hr</a:t>
            </a:r>
            <a:r>
              <a:rPr lang="en-US" altLang="en-US" dirty="0" smtClean="0">
                <a:solidFill>
                  <a:srgbClr val="0070C0"/>
                </a:solidFill>
              </a:rPr>
              <a:t> = 60mph</a:t>
            </a:r>
          </a:p>
        </p:txBody>
      </p:sp>
      <p:grpSp>
        <p:nvGrpSpPr>
          <p:cNvPr id="8" name="Group 7"/>
          <p:cNvGrpSpPr/>
          <p:nvPr/>
        </p:nvGrpSpPr>
        <p:grpSpPr>
          <a:xfrm>
            <a:off x="2837259" y="2459503"/>
            <a:ext cx="2376422" cy="969497"/>
            <a:chOff x="2362200" y="2752635"/>
            <a:chExt cx="2376422" cy="969497"/>
          </a:xfrm>
        </p:grpSpPr>
        <p:sp>
          <p:nvSpPr>
            <p:cNvPr id="2" name="TextBox 1"/>
            <p:cNvSpPr txBox="1"/>
            <p:nvPr/>
          </p:nvSpPr>
          <p:spPr>
            <a:xfrm>
              <a:off x="2362200" y="3005927"/>
              <a:ext cx="1099981" cy="461665"/>
            </a:xfrm>
            <a:prstGeom prst="rect">
              <a:avLst/>
            </a:prstGeom>
            <a:noFill/>
          </p:spPr>
          <p:txBody>
            <a:bodyPr wrap="none" rtlCol="0">
              <a:spAutoFit/>
            </a:bodyPr>
            <a:lstStyle/>
            <a:p>
              <a:r>
                <a:rPr lang="en-US" sz="2400" dirty="0" smtClean="0">
                  <a:solidFill>
                    <a:srgbClr val="FF0000"/>
                  </a:solidFill>
                </a:rPr>
                <a:t>Rate</a:t>
              </a:r>
              <a:r>
                <a:rPr lang="en-US" sz="2400" dirty="0" smtClean="0"/>
                <a:t> =</a:t>
              </a:r>
              <a:endParaRPr lang="en-US" sz="2400" dirty="0"/>
            </a:p>
          </p:txBody>
        </p:sp>
        <p:sp>
          <p:nvSpPr>
            <p:cNvPr id="3" name="TextBox 2"/>
            <p:cNvSpPr txBox="1"/>
            <p:nvPr/>
          </p:nvSpPr>
          <p:spPr>
            <a:xfrm>
              <a:off x="3406206" y="2752635"/>
              <a:ext cx="1332416" cy="461665"/>
            </a:xfrm>
            <a:prstGeom prst="rect">
              <a:avLst/>
            </a:prstGeom>
            <a:noFill/>
          </p:spPr>
          <p:txBody>
            <a:bodyPr wrap="none" rtlCol="0">
              <a:spAutoFit/>
            </a:bodyPr>
            <a:lstStyle/>
            <a:p>
              <a:r>
                <a:rPr lang="en-US" sz="2400" dirty="0" smtClean="0">
                  <a:solidFill>
                    <a:srgbClr val="FF0000"/>
                  </a:solidFill>
                </a:rPr>
                <a:t>distance</a:t>
              </a:r>
              <a:endParaRPr lang="en-US" sz="2400" dirty="0">
                <a:solidFill>
                  <a:srgbClr val="FF0000"/>
                </a:solidFill>
              </a:endParaRPr>
            </a:p>
          </p:txBody>
        </p:sp>
        <p:sp>
          <p:nvSpPr>
            <p:cNvPr id="4" name="TextBox 3"/>
            <p:cNvSpPr txBox="1"/>
            <p:nvPr/>
          </p:nvSpPr>
          <p:spPr>
            <a:xfrm>
              <a:off x="3689135" y="3260467"/>
              <a:ext cx="766557" cy="461665"/>
            </a:xfrm>
            <a:prstGeom prst="rect">
              <a:avLst/>
            </a:prstGeom>
            <a:noFill/>
          </p:spPr>
          <p:txBody>
            <a:bodyPr wrap="none" rtlCol="0">
              <a:spAutoFit/>
            </a:bodyPr>
            <a:lstStyle/>
            <a:p>
              <a:r>
                <a:rPr lang="en-US" sz="2400" dirty="0" smtClean="0">
                  <a:solidFill>
                    <a:srgbClr val="FF0000"/>
                  </a:solidFill>
                </a:rPr>
                <a:t>time</a:t>
              </a:r>
              <a:endParaRPr lang="en-US" sz="2400" dirty="0">
                <a:solidFill>
                  <a:srgbClr val="FF0000"/>
                </a:solidFill>
              </a:endParaRPr>
            </a:p>
          </p:txBody>
        </p:sp>
        <p:cxnSp>
          <p:nvCxnSpPr>
            <p:cNvPr id="6" name="Straight Connector 5"/>
            <p:cNvCxnSpPr/>
            <p:nvPr/>
          </p:nvCxnSpPr>
          <p:spPr>
            <a:xfrm>
              <a:off x="3462181" y="3219915"/>
              <a:ext cx="1276441"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17500" y="38100"/>
            <a:ext cx="8229600" cy="1143000"/>
          </a:xfrm>
        </p:spPr>
        <p:txBody>
          <a:bodyPr/>
          <a:lstStyle/>
          <a:p>
            <a:pPr eaLnBrk="1" hangingPunct="1"/>
            <a:r>
              <a:rPr lang="en-US" altLang="en-US" smtClean="0"/>
              <a:t>Example 2</a:t>
            </a:r>
            <a:endParaRPr lang="en-US" altLang="en-US" i="1" smtClean="0"/>
          </a:p>
        </p:txBody>
      </p:sp>
      <p:sp>
        <p:nvSpPr>
          <p:cNvPr id="7171" name="Rectangle 3"/>
          <p:cNvSpPr>
            <a:spLocks noGrp="1" noChangeArrowheads="1"/>
          </p:cNvSpPr>
          <p:nvPr>
            <p:ph type="body" idx="1"/>
          </p:nvPr>
        </p:nvSpPr>
        <p:spPr/>
        <p:txBody>
          <a:bodyPr/>
          <a:lstStyle/>
          <a:p>
            <a:pPr marL="0" indent="0">
              <a:buFontTx/>
              <a:buNone/>
            </a:pPr>
            <a:r>
              <a:rPr lang="en-US" altLang="en-US" smtClean="0"/>
              <a:t>A boat travels 30 miles up a river in the same amount of time it takes to travel 50 miles down the same river. </a:t>
            </a:r>
          </a:p>
          <a:p>
            <a:pPr marL="0" indent="0">
              <a:buFontTx/>
              <a:buNone/>
            </a:pPr>
            <a:endParaRPr lang="en-US" altLang="en-US" smtClean="0"/>
          </a:p>
          <a:p>
            <a:pPr marL="0" indent="0">
              <a:buFontTx/>
              <a:buNone/>
            </a:pPr>
            <a:r>
              <a:rPr lang="en-US" altLang="en-US" smtClean="0"/>
              <a:t>If the current is 5 miles per hour, what is the speed of the boat in still water?</a:t>
            </a:r>
          </a:p>
          <a:p>
            <a:pPr marL="0" indent="0">
              <a:buFontTx/>
              <a:buNone/>
            </a:pPr>
            <a:endParaRPr lang="en-US" altLang="en-US" smtClean="0"/>
          </a:p>
          <a:p>
            <a:pPr marL="0" indent="0" eaLnBrk="1" hangingPunct="1">
              <a:lnSpc>
                <a:spcPct val="120000"/>
              </a:lnSpc>
              <a:buFontTx/>
              <a:buNone/>
            </a:pPr>
            <a:r>
              <a:rPr lang="en-US" altLang="en-US" smtClean="0"/>
              <a:t>	</a:t>
            </a:r>
          </a:p>
        </p:txBody>
      </p:sp>
      <p:pic>
        <p:nvPicPr>
          <p:cNvPr id="7172"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24200" y="3867150"/>
            <a:ext cx="3067050" cy="192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90436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17500" y="38100"/>
            <a:ext cx="8229600" cy="1143000"/>
          </a:xfrm>
        </p:spPr>
        <p:txBody>
          <a:bodyPr/>
          <a:lstStyle/>
          <a:p>
            <a:pPr eaLnBrk="1" hangingPunct="1"/>
            <a:r>
              <a:rPr lang="en-US" altLang="en-US" smtClean="0"/>
              <a:t>Example 2 – </a:t>
            </a:r>
            <a:r>
              <a:rPr lang="en-US" altLang="en-US" i="1" smtClean="0"/>
              <a:t>Solution</a:t>
            </a:r>
          </a:p>
        </p:txBody>
      </p:sp>
      <p:sp>
        <p:nvSpPr>
          <p:cNvPr id="8195" name="Rectangle 3"/>
          <p:cNvSpPr>
            <a:spLocks noGrp="1" noChangeArrowheads="1"/>
          </p:cNvSpPr>
          <p:nvPr>
            <p:ph type="body" idx="1"/>
          </p:nvPr>
        </p:nvSpPr>
        <p:spPr>
          <a:noFill/>
        </p:spPr>
        <p:txBody>
          <a:bodyPr/>
          <a:lstStyle/>
          <a:p>
            <a:pPr marL="0" indent="0" eaLnBrk="1" hangingPunct="1">
              <a:buFontTx/>
              <a:buNone/>
              <a:tabLst>
                <a:tab pos="457200" algn="l"/>
                <a:tab pos="1371600" algn="l"/>
                <a:tab pos="1547813" algn="l"/>
              </a:tabLst>
            </a:pPr>
            <a:r>
              <a:rPr lang="en-US" altLang="en-US" smtClean="0"/>
              <a:t>The easiest way to work a problem like this is with a table. The top row of the table is labeled with </a:t>
            </a:r>
            <a:r>
              <a:rPr lang="en-US" altLang="en-US" i="1" smtClean="0"/>
              <a:t>d</a:t>
            </a:r>
            <a:r>
              <a:rPr lang="en-US" altLang="en-US" smtClean="0"/>
              <a:t> for distance, </a:t>
            </a:r>
            <a:r>
              <a:rPr lang="en-US" altLang="en-US" i="1" smtClean="0"/>
              <a:t>r</a:t>
            </a:r>
            <a:r>
              <a:rPr lang="en-US" altLang="en-US" smtClean="0"/>
              <a:t> for rate, and </a:t>
            </a:r>
            <a:r>
              <a:rPr lang="en-US" altLang="en-US" i="1" smtClean="0"/>
              <a:t>t</a:t>
            </a:r>
            <a:r>
              <a:rPr lang="en-US" altLang="en-US" smtClean="0"/>
              <a:t> for time. </a:t>
            </a:r>
          </a:p>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r>
              <a:rPr lang="en-US" altLang="en-US" smtClean="0"/>
              <a:t>The left column of the table is labeled with the two trips: upstream and downstream. Here is what the table looks like:</a:t>
            </a:r>
          </a:p>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endParaRPr lang="en-US" altLang="en-US" sz="1800" smtClean="0"/>
          </a:p>
          <a:p>
            <a:pPr marL="0" indent="0">
              <a:buFontTx/>
              <a:buNone/>
              <a:tabLst>
                <a:tab pos="457200" algn="l"/>
                <a:tab pos="1371600" algn="l"/>
                <a:tab pos="1547813" algn="l"/>
              </a:tabLst>
            </a:pPr>
            <a:r>
              <a:rPr lang="en-US" altLang="en-US" smtClean="0"/>
              <a:t>The next step is to read the problem over again and fill in as much of the table as we can with the information in the problem.</a:t>
            </a:r>
          </a:p>
          <a:p>
            <a:pPr marL="0" indent="0" eaLnBrk="1" hangingPunct="1">
              <a:buFontTx/>
              <a:buNone/>
              <a:tabLst>
                <a:tab pos="457200" algn="l"/>
                <a:tab pos="1371600" algn="l"/>
                <a:tab pos="1547813" algn="l"/>
              </a:tabLst>
            </a:pPr>
            <a:endParaRPr lang="en-US" altLang="en-US" smtClean="0"/>
          </a:p>
        </p:txBody>
      </p:sp>
      <p:pic>
        <p:nvPicPr>
          <p:cNvPr id="8197"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22575" y="4114800"/>
            <a:ext cx="3498850" cy="115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8195">
                                            <p:txEl>
                                              <p:pRg st="2" end="2"/>
                                            </p:txEl>
                                          </p:spTgt>
                                        </p:tgtEl>
                                        <p:attrNameLst>
                                          <p:attrName>style.visibility</p:attrName>
                                        </p:attrNameLst>
                                      </p:cBhvr>
                                      <p:to>
                                        <p:strVal val="visible"/>
                                      </p:to>
                                    </p:set>
                                    <p:animEffect transition="in" filter="fade">
                                      <p:cBhvr>
                                        <p:cTn id="7" dur="1000"/>
                                        <p:tgtEl>
                                          <p:spTgt spid="8195">
                                            <p:txEl>
                                              <p:pRg st="2" end="2"/>
                                            </p:txEl>
                                          </p:spTgt>
                                        </p:tgtEl>
                                      </p:cBhvr>
                                    </p:animEffect>
                                    <p:anim calcmode="lin" valueType="num">
                                      <p:cBhvr>
                                        <p:cTn id="8"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8195">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8195">
                                            <p:txEl>
                                              <p:pRg st="2" end="2"/>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8197"/>
                                        </p:tgtEl>
                                        <p:attrNameLst>
                                          <p:attrName>style.visibility</p:attrName>
                                        </p:attrNameLst>
                                      </p:cBhvr>
                                      <p:to>
                                        <p:strVal val="visible"/>
                                      </p:to>
                                    </p:set>
                                    <p:animEffect transition="in" filter="fade">
                                      <p:cBhvr>
                                        <p:cTn id="13" dur="1000"/>
                                        <p:tgtEl>
                                          <p:spTgt spid="8197"/>
                                        </p:tgtEl>
                                      </p:cBhvr>
                                    </p:animEffect>
                                    <p:anim calcmode="lin" valueType="num">
                                      <p:cBhvr>
                                        <p:cTn id="14" dur="1000" fill="hold"/>
                                        <p:tgtEl>
                                          <p:spTgt spid="8197"/>
                                        </p:tgtEl>
                                        <p:attrNameLst>
                                          <p:attrName>ppt_x</p:attrName>
                                        </p:attrNameLst>
                                      </p:cBhvr>
                                      <p:tavLst>
                                        <p:tav tm="0">
                                          <p:val>
                                            <p:strVal val="#ppt_x"/>
                                          </p:val>
                                        </p:tav>
                                        <p:tav tm="100000">
                                          <p:val>
                                            <p:strVal val="#ppt_x"/>
                                          </p:val>
                                        </p:tav>
                                      </p:tavLst>
                                    </p:anim>
                                    <p:anim calcmode="lin" valueType="num">
                                      <p:cBhvr>
                                        <p:cTn id="15" dur="900" decel="100000" fill="hold"/>
                                        <p:tgtEl>
                                          <p:spTgt spid="8197"/>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8197"/>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nodeType="clickEffect">
                                  <p:stCondLst>
                                    <p:cond delay="0"/>
                                  </p:stCondLst>
                                  <p:childTnLst>
                                    <p:set>
                                      <p:cBhvr>
                                        <p:cTn id="20" dur="1" fill="hold">
                                          <p:stCondLst>
                                            <p:cond delay="0"/>
                                          </p:stCondLst>
                                        </p:cTn>
                                        <p:tgtEl>
                                          <p:spTgt spid="8195">
                                            <p:txEl>
                                              <p:pRg st="6" end="6"/>
                                            </p:txEl>
                                          </p:spTgt>
                                        </p:tgtEl>
                                        <p:attrNameLst>
                                          <p:attrName>style.visibility</p:attrName>
                                        </p:attrNameLst>
                                      </p:cBhvr>
                                      <p:to>
                                        <p:strVal val="visible"/>
                                      </p:to>
                                    </p:set>
                                    <p:animEffect transition="in" filter="fade">
                                      <p:cBhvr>
                                        <p:cTn id="21" dur="1000"/>
                                        <p:tgtEl>
                                          <p:spTgt spid="8195">
                                            <p:txEl>
                                              <p:pRg st="6" end="6"/>
                                            </p:txEl>
                                          </p:spTgt>
                                        </p:tgtEl>
                                      </p:cBhvr>
                                    </p:animEffect>
                                    <p:anim calcmode="lin" valueType="num">
                                      <p:cBhvr>
                                        <p:cTn id="22"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8195">
                                            <p:txEl>
                                              <p:pRg st="6" end="6"/>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8195">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GUID" val="3bc23927-4228-4956-a1ee-255bf489df39"/>
</p:tagLst>
</file>

<file path=ppt/theme/theme1.xml><?xml version="1.0" encoding="utf-8"?>
<a:theme xmlns:a="http://schemas.openxmlformats.org/drawingml/2006/main" name="McKBAlgP8">
  <a:themeElements>
    <a:clrScheme name="McKBAlgP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cKBAlgP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cKBAlgP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cKBAlgP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cKBAlgP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cKBAlgP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cKBAlgP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cKBAlgP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cKBAlgP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cKBAlgP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cKBAlgP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cKBAlgP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cKBAlgP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cKBAlgP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McKBAlgP8</Template>
  <TotalTime>1064</TotalTime>
  <Words>1002</Words>
  <Application>Microsoft Office PowerPoint</Application>
  <PresentationFormat>On-screen Show (4:3)</PresentationFormat>
  <Paragraphs>144</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McKBAlgP8</vt:lpstr>
      <vt:lpstr>PowerPoint Presentation</vt:lpstr>
      <vt:lpstr>PowerPoint Presentation</vt:lpstr>
      <vt:lpstr>Objectives</vt:lpstr>
      <vt:lpstr>PowerPoint Presentation</vt:lpstr>
      <vt:lpstr>Example 1</vt:lpstr>
      <vt:lpstr>Example 1 – Solution</vt:lpstr>
      <vt:lpstr>Applications Involving Rational Expressions</vt:lpstr>
      <vt:lpstr>Example 2</vt:lpstr>
      <vt:lpstr>Example 2 – Solution</vt:lpstr>
      <vt:lpstr>Example 2 – Solution</vt:lpstr>
      <vt:lpstr>Example 2 – Solution</vt:lpstr>
      <vt:lpstr>Example 2 – Solution</vt:lpstr>
      <vt:lpstr>Example 4</vt:lpstr>
      <vt:lpstr>Example 4 – Solution</vt:lpstr>
      <vt:lpstr>PowerPoint Presentation</vt:lpstr>
      <vt:lpstr>Example 5</vt:lpstr>
      <vt:lpstr>Example 5 – Solution</vt:lpstr>
      <vt:lpstr>Example 5 – Solution</vt:lpstr>
      <vt:lpstr>Example 5 – Solution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gchaudhari</dc:creator>
  <cp:lastModifiedBy>Cary Lee</cp:lastModifiedBy>
  <cp:revision>316</cp:revision>
  <dcterms:created xsi:type="dcterms:W3CDTF">2010-10-18T10:39:55Z</dcterms:created>
  <dcterms:modified xsi:type="dcterms:W3CDTF">2018-10-04T19:55:16Z</dcterms:modified>
</cp:coreProperties>
</file>