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9" r:id="rId3"/>
    <p:sldId id="299" r:id="rId4"/>
    <p:sldId id="301" r:id="rId5"/>
    <p:sldId id="302" r:id="rId6"/>
    <p:sldId id="304" r:id="rId7"/>
    <p:sldId id="308" r:id="rId8"/>
    <p:sldId id="305" r:id="rId9"/>
    <p:sldId id="307" r:id="rId10"/>
    <p:sldId id="306" r:id="rId11"/>
    <p:sldId id="296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996"/>
    <a:srgbClr val="C4152D"/>
    <a:srgbClr val="79A441"/>
    <a:srgbClr val="DD5828"/>
    <a:srgbClr val="E1332A"/>
    <a:srgbClr val="0D7295"/>
    <a:srgbClr val="00ADEE"/>
    <a:srgbClr val="C7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139" autoAdjust="0"/>
  </p:normalViewPr>
  <p:slideViewPr>
    <p:cSldViewPr showGuides="1">
      <p:cViewPr>
        <p:scale>
          <a:sx n="75" d="100"/>
          <a:sy n="75" d="100"/>
        </p:scale>
        <p:origin x="-102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7022550-995B-4FA8-AB19-F9BC73BC8C96}" type="datetimeFigureOut">
              <a:rPr lang="en-US"/>
              <a:pPr>
                <a:defRPr/>
              </a:pPr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759A7F1-759B-40EB-B6BA-D1E2FA6B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1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CE1FBD8-84CF-497B-AB4D-8C381B0E5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6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E13A65-C340-4ECA-BF60-D89A31CF772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61F4FA-3AF6-4744-90FC-3C83028A221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3032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010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59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105768"/>
            <a:ext cx="8229600" cy="925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754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065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397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026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288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392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924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941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mst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09"/>
          <a:stretch>
            <a:fillRect/>
          </a:stretch>
        </p:blipFill>
        <p:spPr bwMode="auto">
          <a:xfrm>
            <a:off x="0" y="247650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6CF62DB9-2A9E-4A94-A6DF-4287157D0E57}" type="slidenum">
              <a:rPr lang="en-US">
                <a:latin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>
              <a:latin typeface="Arial" pitchFamily="34" charset="0"/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144000" cy="6324600"/>
            <a:chOff x="0" y="0"/>
            <a:chExt cx="9144000" cy="6324600"/>
          </a:xfrm>
        </p:grpSpPr>
        <p:pic>
          <p:nvPicPr>
            <p:cNvPr id="2055" name="Picture 8" descr="Picture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25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338888" y="2667000"/>
              <a:ext cx="2805112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64425" y="838200"/>
            <a:ext cx="6889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1077913" y="762000"/>
            <a:ext cx="4943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/>
              <a:t>Roots and Radicals</a:t>
            </a:r>
          </a:p>
        </p:txBody>
      </p:sp>
      <p:pic>
        <p:nvPicPr>
          <p:cNvPr id="2054" name="Picture 14" descr="Picture2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5281613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6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smtClean="0"/>
              <a:t>Combine terms in the expression.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endParaRPr lang="en-US" altLang="en-US" sz="120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smtClean="0"/>
              <a:t>(Assume </a:t>
            </a:r>
            <a:r>
              <a:rPr lang="en-US" altLang="en-US" i="1" smtClean="0"/>
              <a:t>x</a:t>
            </a:r>
            <a:r>
              <a:rPr lang="en-US" altLang="en-US" smtClean="0"/>
              <a:t> is a positive real number.)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smtClean="0"/>
              <a:t>	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3257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50"/>
          <a:stretch>
            <a:fillRect/>
          </a:stretch>
        </p:blipFill>
        <p:spPr bwMode="auto">
          <a:xfrm>
            <a:off x="533400" y="4038600"/>
            <a:ext cx="78787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8" t="75526"/>
          <a:stretch>
            <a:fillRect/>
          </a:stretch>
        </p:blipFill>
        <p:spPr bwMode="auto">
          <a:xfrm>
            <a:off x="1676400" y="5638800"/>
            <a:ext cx="64309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8" t="34859" b="36093"/>
          <a:stretch>
            <a:fillRect/>
          </a:stretch>
        </p:blipFill>
        <p:spPr bwMode="auto">
          <a:xfrm>
            <a:off x="1524000" y="4800600"/>
            <a:ext cx="655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6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Each term is now in simplified form. The best we can do next is to combine the first two terms. The last term does not have the common radical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We have, in any case, succeeded in reducing the number of terms in our original problem.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32038"/>
            <a:ext cx="5699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924"/>
          <a:stretch>
            <a:fillRect/>
          </a:stretch>
        </p:blipFill>
        <p:spPr bwMode="auto">
          <a:xfrm>
            <a:off x="1774825" y="2894013"/>
            <a:ext cx="5006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24"/>
          <a:stretch>
            <a:fillRect/>
          </a:stretch>
        </p:blipFill>
        <p:spPr bwMode="auto">
          <a:xfrm>
            <a:off x="1774825" y="3503613"/>
            <a:ext cx="5006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438400"/>
            <a:ext cx="8686800" cy="12192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/>
              <a:t> </a:t>
            </a:r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2224088" y="2366963"/>
            <a:ext cx="6858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/>
              <a:t>Addition and Subtraction of Radical Expressions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2362200" cy="609600"/>
          </a:xfrm>
          <a:prstGeom prst="rect">
            <a:avLst/>
          </a:prstGeom>
          <a:solidFill>
            <a:srgbClr val="DD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69850" y="2119313"/>
            <a:ext cx="2225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chemeClr val="bg1"/>
                </a:solidFill>
              </a:rPr>
              <a:t>SECTION 8.4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838200" y="2514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273996"/>
                </a:solidFill>
              </a:rPr>
              <a:t>Addition and Subtraction of </a:t>
            </a:r>
            <a:br>
              <a:rPr lang="en-US" altLang="en-US" sz="4000" dirty="0">
                <a:solidFill>
                  <a:srgbClr val="273996"/>
                </a:solidFill>
              </a:rPr>
            </a:br>
            <a:r>
              <a:rPr lang="en-US" altLang="en-US" sz="4000" dirty="0">
                <a:solidFill>
                  <a:srgbClr val="273996"/>
                </a:solidFill>
              </a:rPr>
              <a:t>Radical Expressions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2667000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900" smtClean="0"/>
              <a:t>Addition and Subtraction of Radical Expressions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To add two or more radical expressions, we apply the distributive property.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Adding radical expressions is similar to adding similar terms of polynomials.</a:t>
            </a:r>
            <a:endParaRPr lang="en-US" altLang="en-US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2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smtClean="0"/>
              <a:t>Combine terms in the expression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endParaRPr lang="en-US" altLang="en-US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smtClean="0">
                <a:solidFill>
                  <a:srgbClr val="C4152D"/>
                </a:solidFill>
              </a:rPr>
              <a:t>Solution: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smtClean="0"/>
              <a:t>	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36700"/>
            <a:ext cx="230187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41"/>
          <a:stretch>
            <a:fillRect/>
          </a:stretch>
        </p:blipFill>
        <p:spPr bwMode="auto">
          <a:xfrm>
            <a:off x="1247775" y="3048000"/>
            <a:ext cx="4543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37" t="54201" r="21739" b="2483"/>
          <a:stretch>
            <a:fillRect/>
          </a:stretch>
        </p:blipFill>
        <p:spPr bwMode="auto">
          <a:xfrm>
            <a:off x="3695700" y="3733800"/>
            <a:ext cx="1100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20"/>
          <a:stretch>
            <a:fillRect/>
          </a:stretch>
        </p:blipFill>
        <p:spPr bwMode="auto">
          <a:xfrm>
            <a:off x="6656388" y="3124200"/>
            <a:ext cx="1801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80" r="67665" b="-6085"/>
          <a:stretch>
            <a:fillRect/>
          </a:stretch>
        </p:blipFill>
        <p:spPr bwMode="auto">
          <a:xfrm>
            <a:off x="6705600" y="3810000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900" smtClean="0"/>
              <a:t>Addition and Subtraction of Radical Expressions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000" dirty="0" smtClean="0"/>
              <a:t>In Example 2, each term was a radical expression in simplified form. If one or more terms are not in simplified form, we must put them into simplified form and then combine terms, if possible.</a:t>
            </a:r>
          </a:p>
          <a:p>
            <a:pPr marL="0" indent="0">
              <a:buFontTx/>
              <a:buNone/>
            </a:pPr>
            <a:endParaRPr lang="en-US" altLang="en-US" i="1" dirty="0" smtClean="0"/>
          </a:p>
          <a:p>
            <a:pPr marL="0" indent="0">
              <a:buFontTx/>
              <a:buNone/>
            </a:pPr>
            <a:endParaRPr lang="en-US" altLang="en-US" i="1" dirty="0" smtClean="0"/>
          </a:p>
          <a:p>
            <a:pPr marL="0" indent="0">
              <a:buFontTx/>
              <a:buNone/>
            </a:pPr>
            <a:endParaRPr lang="en-US" altLang="en-US" i="1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sz="2000" dirty="0" smtClean="0"/>
              <a:t>The most time-consuming part of combining most radical expressions is simplifying each term in the expression. </a:t>
            </a:r>
          </a:p>
          <a:p>
            <a:pPr marL="0" indent="0">
              <a:buFontTx/>
              <a:buNone/>
            </a:pPr>
            <a:endParaRPr lang="en-US" altLang="en-US" sz="1200" dirty="0" smtClean="0"/>
          </a:p>
          <a:p>
            <a:pPr marL="0" indent="0">
              <a:buFontTx/>
              <a:buNone/>
            </a:pPr>
            <a:r>
              <a:rPr lang="en-US" altLang="en-US" sz="2000" dirty="0" smtClean="0"/>
              <a:t>Once this has been done, applying the distributive property is simple and fast.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75467"/>
            <a:ext cx="877991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4</a:t>
            </a:r>
            <a:endParaRPr lang="en-US" altLang="en-US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9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  <a:tab pos="5199063" algn="l"/>
                  </a:tabLst>
                </a:pPr>
                <a:r>
                  <a:rPr lang="en-US" altLang="en-US" dirty="0" smtClean="0"/>
                  <a:t>Combine terms in the expression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75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27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en-US" dirty="0" smtClean="0"/>
              </a:p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  <a:tab pos="5199063" algn="l"/>
                  </a:tabLst>
                </a:pPr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buFontTx/>
                  <a:buNone/>
                  <a:tabLst>
                    <a:tab pos="457200" algn="l"/>
                    <a:tab pos="1371600" algn="l"/>
                    <a:tab pos="1547813" algn="l"/>
                    <a:tab pos="5199063" algn="l"/>
                  </a:tabLst>
                </a:pPr>
                <a:r>
                  <a:rPr lang="en-US" altLang="en-US" dirty="0" smtClean="0">
                    <a:solidFill>
                      <a:srgbClr val="C4152D"/>
                    </a:solidFill>
                  </a:rPr>
                  <a:t>Solution:</a:t>
                </a:r>
              </a:p>
              <a:p>
                <a:pPr marL="0" indent="0" eaLnBrk="1" hangingPunct="1">
                  <a:lnSpc>
                    <a:spcPct val="120000"/>
                  </a:lnSpc>
                  <a:buFontTx/>
                  <a:buNone/>
                  <a:tabLst>
                    <a:tab pos="457200" algn="l"/>
                    <a:tab pos="1371600" algn="l"/>
                    <a:tab pos="1547813" algn="l"/>
                    <a:tab pos="5199063" algn="l"/>
                  </a:tabLst>
                </a:pPr>
                <a:r>
                  <a:rPr lang="en-US" altLang="en-US" dirty="0" smtClean="0"/>
                  <a:t>	</a:t>
                </a:r>
                <a:r>
                  <a:rPr lang="en-US" alt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75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27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25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9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en-US" dirty="0" smtClean="0"/>
              </a:p>
              <a:p>
                <a:pPr marL="0" indent="0" eaLnBrk="1" hangingPunct="1">
                  <a:lnSpc>
                    <a:spcPct val="120000"/>
                  </a:lnSpc>
                  <a:buFontTx/>
                  <a:buNone/>
                  <a:tabLst>
                    <a:tab pos="457200" algn="l"/>
                    <a:tab pos="1371600" algn="l"/>
                    <a:tab pos="1547813" algn="l"/>
                    <a:tab pos="519906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=5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∙5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endParaRPr lang="en-US" altLang="en-US" b="0" dirty="0" smtClean="0">
                  <a:ea typeface="Cambria Math"/>
                </a:endParaRPr>
              </a:p>
              <a:p>
                <a:pPr marL="0" indent="0" eaLnBrk="1" hangingPunct="1">
                  <a:lnSpc>
                    <a:spcPct val="120000"/>
                  </a:lnSpc>
                  <a:buFontTx/>
                  <a:buNone/>
                  <a:tabLst>
                    <a:tab pos="457200" algn="l"/>
                    <a:tab pos="1371600" algn="l"/>
                    <a:tab pos="1547813" algn="l"/>
                    <a:tab pos="5199063" algn="l"/>
                  </a:tabLst>
                </a:pPr>
                <a:r>
                  <a:rPr lang="en-US" altLang="en-US" dirty="0" smtClean="0"/>
                  <a:t>   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=25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en-US" dirty="0" smtClean="0"/>
              </a:p>
              <a:p>
                <a:pPr marL="0" indent="0" eaLnBrk="1" hangingPunct="1">
                  <a:lnSpc>
                    <a:spcPct val="120000"/>
                  </a:lnSpc>
                  <a:buFontTx/>
                  <a:buNone/>
                  <a:tabLst>
                    <a:tab pos="457200" algn="l"/>
                    <a:tab pos="1371600" algn="l"/>
                    <a:tab pos="1547813" algn="l"/>
                    <a:tab pos="519906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=(25+3−1)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en-US" dirty="0" smtClean="0"/>
              </a:p>
              <a:p>
                <a:pPr marL="0" indent="0" eaLnBrk="1" hangingPunct="1">
                  <a:lnSpc>
                    <a:spcPct val="120000"/>
                  </a:lnSpc>
                  <a:buFontTx/>
                  <a:buNone/>
                  <a:tabLst>
                    <a:tab pos="457200" algn="l"/>
                    <a:tab pos="1371600" algn="l"/>
                    <a:tab pos="1547813" algn="l"/>
                    <a:tab pos="519906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=27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en-US" dirty="0" smtClean="0"/>
              </a:p>
            </p:txBody>
          </p:sp>
        </mc:Choice>
        <mc:Fallback>
          <p:sp>
            <p:nvSpPr>
              <p:cNvPr id="125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t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571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5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dirty="0" smtClean="0"/>
              <a:t>Simplify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endParaRPr lang="en-US" altLang="en-US" dirty="0" smtClean="0">
              <a:solidFill>
                <a:srgbClr val="C4152D"/>
              </a:solidFill>
            </a:endParaRP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dirty="0" smtClean="0">
                <a:solidFill>
                  <a:srgbClr val="C4152D"/>
                </a:solidFill>
              </a:rPr>
              <a:t>Solution:</a:t>
            </a:r>
            <a:br>
              <a:rPr lang="en-US" altLang="en-US" dirty="0" smtClean="0">
                <a:solidFill>
                  <a:srgbClr val="C4152D"/>
                </a:solidFill>
              </a:rPr>
            </a:br>
            <a:r>
              <a:rPr lang="en-US" altLang="en-US" dirty="0" smtClean="0"/>
              <a:t>We must assume that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represents a positive number. Then we simplify each term in the expression by putting it in simplified form for radicals.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  <a:tabLst>
                <a:tab pos="457200" algn="l"/>
                <a:tab pos="1371600" algn="l"/>
                <a:tab pos="1547813" algn="l"/>
                <a:tab pos="5199063" algn="l"/>
              </a:tabLst>
            </a:pPr>
            <a:r>
              <a:rPr lang="en-US" altLang="en-US" dirty="0" smtClean="0"/>
              <a:t>	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84217"/>
            <a:ext cx="1884680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08"/>
          <a:stretch>
            <a:fillRect/>
          </a:stretch>
        </p:blipFill>
        <p:spPr bwMode="auto">
          <a:xfrm>
            <a:off x="914400" y="4419600"/>
            <a:ext cx="4513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0" b="61520"/>
          <a:stretch>
            <a:fillRect/>
          </a:stretch>
        </p:blipFill>
        <p:spPr bwMode="auto">
          <a:xfrm>
            <a:off x="914400" y="5105400"/>
            <a:ext cx="4513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28" b="42281"/>
          <a:stretch>
            <a:fillRect/>
          </a:stretch>
        </p:blipFill>
        <p:spPr bwMode="auto">
          <a:xfrm>
            <a:off x="914400" y="5943600"/>
            <a:ext cx="4513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29"/>
          <a:stretch>
            <a:fillRect/>
          </a:stretch>
        </p:blipFill>
        <p:spPr bwMode="auto">
          <a:xfrm>
            <a:off x="6172200" y="5943600"/>
            <a:ext cx="2193925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90"/>
          <a:stretch>
            <a:fillRect/>
          </a:stretch>
        </p:blipFill>
        <p:spPr bwMode="auto">
          <a:xfrm>
            <a:off x="6172200" y="4495800"/>
            <a:ext cx="21939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46" b="36508"/>
          <a:stretch>
            <a:fillRect/>
          </a:stretch>
        </p:blipFill>
        <p:spPr bwMode="auto">
          <a:xfrm>
            <a:off x="6172200" y="5181600"/>
            <a:ext cx="2193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5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024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20"/>
          <a:stretch>
            <a:fillRect/>
          </a:stretch>
        </p:blipFill>
        <p:spPr bwMode="auto">
          <a:xfrm>
            <a:off x="6172200" y="1828800"/>
            <a:ext cx="1801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80"/>
          <a:stretch>
            <a:fillRect/>
          </a:stretch>
        </p:blipFill>
        <p:spPr bwMode="auto">
          <a:xfrm>
            <a:off x="6172200" y="2514600"/>
            <a:ext cx="18018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56"/>
          <a:stretch>
            <a:fillRect/>
          </a:stretch>
        </p:blipFill>
        <p:spPr bwMode="auto">
          <a:xfrm>
            <a:off x="896938" y="2514600"/>
            <a:ext cx="45132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68" b="19193"/>
          <a:stretch>
            <a:fillRect/>
          </a:stretch>
        </p:blipFill>
        <p:spPr bwMode="auto">
          <a:xfrm>
            <a:off x="896938" y="1752600"/>
            <a:ext cx="4513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772</TotalTime>
  <Words>259</Words>
  <Application>Microsoft Office PowerPoint</Application>
  <PresentationFormat>On-screen Show (4:3)</PresentationFormat>
  <Paragraphs>60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McKBAlgP8</vt:lpstr>
      <vt:lpstr>PowerPoint Presentation</vt:lpstr>
      <vt:lpstr>PowerPoint Presentation</vt:lpstr>
      <vt:lpstr>PowerPoint Presentation</vt:lpstr>
      <vt:lpstr>Addition and Subtraction of Radical Expressions</vt:lpstr>
      <vt:lpstr>Example 2</vt:lpstr>
      <vt:lpstr>Addition and Subtraction of Radical Expressions</vt:lpstr>
      <vt:lpstr>Example 4</vt:lpstr>
      <vt:lpstr>Example 5</vt:lpstr>
      <vt:lpstr>Example 5 – Solution</vt:lpstr>
      <vt:lpstr>Example 6</vt:lpstr>
      <vt:lpstr>Example 6 –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Cary Lee</cp:lastModifiedBy>
  <cp:revision>244</cp:revision>
  <dcterms:created xsi:type="dcterms:W3CDTF">2010-10-18T10:39:55Z</dcterms:created>
  <dcterms:modified xsi:type="dcterms:W3CDTF">2018-10-23T21:45:22Z</dcterms:modified>
</cp:coreProperties>
</file>