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21"/>
  </p:notesMasterIdLst>
  <p:handoutMasterIdLst>
    <p:handoutMasterId r:id="rId22"/>
  </p:handoutMasterIdLst>
  <p:sldIdLst>
    <p:sldId id="267" r:id="rId2"/>
    <p:sldId id="259" r:id="rId3"/>
    <p:sldId id="300" r:id="rId4"/>
    <p:sldId id="303" r:id="rId5"/>
    <p:sldId id="299" r:id="rId6"/>
    <p:sldId id="302" r:id="rId7"/>
    <p:sldId id="296" r:id="rId8"/>
    <p:sldId id="313" r:id="rId9"/>
    <p:sldId id="304" r:id="rId10"/>
    <p:sldId id="305" r:id="rId11"/>
    <p:sldId id="306" r:id="rId12"/>
    <p:sldId id="307" r:id="rId13"/>
    <p:sldId id="308" r:id="rId14"/>
    <p:sldId id="312" r:id="rId15"/>
    <p:sldId id="309" r:id="rId16"/>
    <p:sldId id="310" r:id="rId17"/>
    <p:sldId id="314" r:id="rId18"/>
    <p:sldId id="311" r:id="rId19"/>
    <p:sldId id="315" r:id="rId20"/>
  </p:sldIdLst>
  <p:sldSz cx="9144000" cy="6858000" type="screen4x3"/>
  <p:notesSz cx="6858000" cy="9144000"/>
  <p:custDataLst>
    <p:tags r:id="rId23"/>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3996"/>
    <a:srgbClr val="C4152D"/>
    <a:srgbClr val="79A441"/>
    <a:srgbClr val="DD5828"/>
    <a:srgbClr val="E1332A"/>
    <a:srgbClr val="0D7295"/>
    <a:srgbClr val="00ADEE"/>
    <a:srgbClr val="C7EB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4" autoAdjust="0"/>
    <p:restoredTop sz="99139" autoAdjust="0"/>
  </p:normalViewPr>
  <p:slideViewPr>
    <p:cSldViewPr showGuides="1">
      <p:cViewPr>
        <p:scale>
          <a:sx n="75" d="100"/>
          <a:sy n="75" d="100"/>
        </p:scale>
        <p:origin x="-1028" y="-48"/>
      </p:cViewPr>
      <p:guideLst>
        <p:guide orient="horz" pos="2160"/>
        <p:guide pos="2880"/>
      </p:guideLst>
    </p:cSldViewPr>
  </p:slideViewPr>
  <p:notesTextViewPr>
    <p:cViewPr>
      <p:scale>
        <a:sx n="100" d="100"/>
        <a:sy n="100" d="100"/>
      </p:scale>
      <p:origin x="0" y="0"/>
    </p:cViewPr>
  </p:notesTextViewPr>
  <p:notesViewPr>
    <p:cSldViewPr showGuides="1">
      <p:cViewPr varScale="1">
        <p:scale>
          <a:sx n="52" d="100"/>
          <a:sy n="52" d="100"/>
        </p:scale>
        <p:origin x="-289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pPr>
              <a:defRPr/>
            </a:pPr>
            <a:fld id="{43DD7A1F-4667-4C9E-8086-08DEAE4B68AA}" type="datetimeFigureOut">
              <a:rPr lang="en-US"/>
              <a:pPr>
                <a:defRPr/>
              </a:pPr>
              <a:t>11/1/2018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pPr>
              <a:defRPr/>
            </a:pPr>
            <a:fld id="{A4EA178E-070C-46C3-BE9D-88037445DFB6}" type="slidenum">
              <a:rPr lang="en-US"/>
              <a:pPr>
                <a:defRPr/>
              </a:pPr>
              <a:t>‹#›</a:t>
            </a:fld>
            <a:endParaRPr lang="en-US"/>
          </a:p>
        </p:txBody>
      </p:sp>
    </p:spTree>
    <p:extLst>
      <p:ext uri="{BB962C8B-B14F-4D97-AF65-F5344CB8AC3E}">
        <p14:creationId xmlns:p14="http://schemas.microsoft.com/office/powerpoint/2010/main" val="23759470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78B5A15D-9FF5-4269-9FE4-C493FBAF8D1A}" type="slidenum">
              <a:rPr lang="en-US"/>
              <a:pPr>
                <a:defRPr/>
              </a:pPr>
              <a:t>‹#›</a:t>
            </a:fld>
            <a:endParaRPr lang="en-US"/>
          </a:p>
        </p:txBody>
      </p:sp>
    </p:spTree>
    <p:extLst>
      <p:ext uri="{BB962C8B-B14F-4D97-AF65-F5344CB8AC3E}">
        <p14:creationId xmlns:p14="http://schemas.microsoft.com/office/powerpoint/2010/main" val="32173255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7F9C4E1-BF7E-459A-8178-1972212D07AC}" type="slidenum">
              <a:rPr lang="en-US" altLang="en-US" smtClean="0"/>
              <a:pPr eaLnBrk="1" hangingPunct="1"/>
              <a:t>1</a:t>
            </a:fld>
            <a:endParaRPr lang="en-US" alt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3CF965A-DD53-4E58-A0E7-B088009FD0DB}" type="slidenum">
              <a:rPr lang="en-US" altLang="en-US" smtClean="0"/>
              <a:pPr eaLnBrk="1" hangingPunct="1"/>
              <a:t>2</a:t>
            </a:fld>
            <a:endParaRPr lang="en-US" alt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7AEBE1A-A991-4ECA-A08B-A902F862B85B}" type="slidenum">
              <a:rPr lang="en-US" altLang="en-US" smtClean="0"/>
              <a:pPr eaLnBrk="1" hangingPunct="1"/>
              <a:t>3</a:t>
            </a:fld>
            <a:endParaRPr lang="en-US" alt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9515717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4687602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4000" y="228600"/>
            <a:ext cx="2082800" cy="6489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5600" y="228600"/>
            <a:ext cx="6096000" cy="6489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3700337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317500" y="105768"/>
            <a:ext cx="8229600" cy="925580"/>
          </a:xfrm>
        </p:spPr>
        <p:txBody>
          <a:bodyPr/>
          <a:lstStyle>
            <a:lvl1pPr>
              <a:defRPr>
                <a:solidFill>
                  <a:schemeClr val="bg1"/>
                </a:solidFill>
              </a:defRPr>
            </a:lvl1pPr>
          </a:lstStyle>
          <a:p>
            <a:r>
              <a:rPr lang="en-US" dirty="0" smtClean="0"/>
              <a:t>Click to edit Master title style</a:t>
            </a:r>
            <a:endParaRPr lang="en-US" dirty="0"/>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2512369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2420329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62088"/>
            <a:ext cx="40386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62088"/>
            <a:ext cx="40386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5941246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
          <p:cNvSpPr>
            <a:spLocks noGrp="1" noChangeArrowheads="1"/>
          </p:cNvSpPr>
          <p:nvPr>
            <p:ph type="dt" sz="half" idx="10"/>
          </p:nvPr>
        </p:nvSpPr>
        <p:spPr>
          <a:ln/>
        </p:spPr>
        <p:txBody>
          <a:bodyPr/>
          <a:lstStyle>
            <a:lvl1pPr>
              <a:defRPr/>
            </a:lvl1pPr>
          </a:lstStyle>
          <a:p>
            <a:pPr>
              <a:defRPr/>
            </a:pPr>
            <a:endParaRPr lang="en-US"/>
          </a:p>
        </p:txBody>
      </p:sp>
      <p:sp>
        <p:nvSpPr>
          <p:cNvPr id="8" name="Rectangle 15"/>
          <p:cNvSpPr>
            <a:spLocks noGrp="1" noChangeArrowheads="1"/>
          </p:cNvSpPr>
          <p:nvPr>
            <p:ph type="ftr" sz="quarter" idx="11"/>
          </p:nvPr>
        </p:nvSpPr>
        <p:spPr>
          <a:ln/>
        </p:spPr>
        <p:txBody>
          <a:bodyPr/>
          <a:lstStyle>
            <a:lvl1pPr>
              <a:defRPr/>
            </a:lvl1pPr>
          </a:lstStyle>
          <a:p>
            <a:pPr>
              <a:defRPr/>
            </a:pPr>
            <a:endParaRPr lang="en-US"/>
          </a:p>
        </p:txBody>
      </p:sp>
      <p:sp>
        <p:nvSpPr>
          <p:cNvPr id="9"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9921292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4"/>
          <p:cNvSpPr>
            <a:spLocks noGrp="1" noChangeArrowheads="1"/>
          </p:cNvSpPr>
          <p:nvPr>
            <p:ph type="dt" sz="half" idx="10"/>
          </p:nvPr>
        </p:nvSpPr>
        <p:spPr>
          <a:ln/>
        </p:spPr>
        <p:txBody>
          <a:bodyPr/>
          <a:lstStyle>
            <a:lvl1pPr>
              <a:defRPr/>
            </a:lvl1pPr>
          </a:lstStyle>
          <a:p>
            <a:pPr>
              <a:defRPr/>
            </a:pPr>
            <a:endParaRPr lang="en-US"/>
          </a:p>
        </p:txBody>
      </p:sp>
      <p:sp>
        <p:nvSpPr>
          <p:cNvPr id="4" name="Rectangle 15"/>
          <p:cNvSpPr>
            <a:spLocks noGrp="1" noChangeArrowheads="1"/>
          </p:cNvSpPr>
          <p:nvPr>
            <p:ph type="ftr" sz="quarter" idx="11"/>
          </p:nvPr>
        </p:nvSpPr>
        <p:spPr>
          <a:ln/>
        </p:spPr>
        <p:txBody>
          <a:bodyPr/>
          <a:lstStyle>
            <a:lvl1pPr>
              <a:defRPr/>
            </a:lvl1pPr>
          </a:lstStyle>
          <a:p>
            <a:pPr>
              <a:defRPr/>
            </a:pPr>
            <a:endParaRPr lang="en-US"/>
          </a:p>
        </p:txBody>
      </p:sp>
      <p:sp>
        <p:nvSpPr>
          <p:cNvPr id="5"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8805860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endParaRPr lang="en-US"/>
          </a:p>
        </p:txBody>
      </p:sp>
      <p:sp>
        <p:nvSpPr>
          <p:cNvPr id="3" name="Rectangle 15"/>
          <p:cNvSpPr>
            <a:spLocks noGrp="1" noChangeArrowheads="1"/>
          </p:cNvSpPr>
          <p:nvPr>
            <p:ph type="ftr" sz="quarter" idx="11"/>
          </p:nvPr>
        </p:nvSpPr>
        <p:spPr>
          <a:ln/>
        </p:spPr>
        <p:txBody>
          <a:bodyPr/>
          <a:lstStyle>
            <a:lvl1pPr>
              <a:defRPr/>
            </a:lvl1pPr>
          </a:lstStyle>
          <a:p>
            <a:pPr>
              <a:defRPr/>
            </a:pPr>
            <a:endParaRPr lang="en-US"/>
          </a:p>
        </p:txBody>
      </p:sp>
      <p:sp>
        <p:nvSpPr>
          <p:cNvPr id="4"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3717406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5848768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8900714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1" descr="mst2.jpg"/>
          <p:cNvPicPr>
            <a:picLocks noChangeAspect="1"/>
          </p:cNvPicPr>
          <p:nvPr userDrawn="1"/>
        </p:nvPicPr>
        <p:blipFill>
          <a:blip r:embed="rId13">
            <a:extLst>
              <a:ext uri="{28A0092B-C50C-407E-A947-70E740481C1C}">
                <a14:useLocalDpi xmlns:a14="http://schemas.microsoft.com/office/drawing/2010/main" val="0"/>
              </a:ext>
            </a:extLst>
          </a:blip>
          <a:srcRect b="23009"/>
          <a:stretch>
            <a:fillRect/>
          </a:stretch>
        </p:blipFill>
        <p:spPr bwMode="auto">
          <a:xfrm>
            <a:off x="0" y="247650"/>
            <a:ext cx="914400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4" name="Text Box 8"/>
          <p:cNvSpPr txBox="1">
            <a:spLocks noChangeArrowheads="1"/>
          </p:cNvSpPr>
          <p:nvPr/>
        </p:nvSpPr>
        <p:spPr bwMode="auto">
          <a:xfrm>
            <a:off x="7391400" y="6019800"/>
            <a:ext cx="1219200" cy="366713"/>
          </a:xfrm>
          <a:prstGeom prst="rect">
            <a:avLst/>
          </a:prstGeom>
          <a:noFill/>
          <a:ln w="9525">
            <a:noFill/>
            <a:miter lim="800000"/>
            <a:headEnd/>
            <a:tailEnd/>
          </a:ln>
          <a:effectLst/>
        </p:spPr>
        <p:txBody>
          <a:bodyPr>
            <a:spAutoFit/>
          </a:bodyPr>
          <a:lstStyle/>
          <a:p>
            <a:pPr algn="r">
              <a:spcBef>
                <a:spcPct val="50000"/>
              </a:spcBef>
              <a:defRPr/>
            </a:pPr>
            <a:endParaRPr lang="en-US">
              <a:latin typeface="Arial" pitchFamily="34" charset="0"/>
            </a:endParaRPr>
          </a:p>
        </p:txBody>
      </p:sp>
      <p:sp>
        <p:nvSpPr>
          <p:cNvPr id="1028" name="Rectangle 13"/>
          <p:cNvSpPr>
            <a:spLocks noGrp="1" noChangeArrowheads="1"/>
          </p:cNvSpPr>
          <p:nvPr>
            <p:ph type="body" idx="1"/>
          </p:nvPr>
        </p:nvSpPr>
        <p:spPr bwMode="auto">
          <a:xfrm>
            <a:off x="457200" y="1462088"/>
            <a:ext cx="8229600"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p:txBody>
      </p:sp>
      <p:sp>
        <p:nvSpPr>
          <p:cNvPr id="4110" name="Rectangle 1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p>
        </p:txBody>
      </p:sp>
      <p:sp>
        <p:nvSpPr>
          <p:cNvPr id="4111" name="Rectangle 1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4114" name="Text Box 18"/>
          <p:cNvSpPr txBox="1">
            <a:spLocks noChangeArrowheads="1"/>
          </p:cNvSpPr>
          <p:nvPr/>
        </p:nvSpPr>
        <p:spPr bwMode="auto">
          <a:xfrm>
            <a:off x="8496300" y="6388100"/>
            <a:ext cx="647700" cy="366713"/>
          </a:xfrm>
          <a:prstGeom prst="rect">
            <a:avLst/>
          </a:prstGeom>
          <a:noFill/>
          <a:ln w="9525">
            <a:noFill/>
            <a:miter lim="800000"/>
            <a:headEnd/>
            <a:tailEnd/>
          </a:ln>
          <a:effectLst/>
        </p:spPr>
        <p:txBody>
          <a:bodyPr>
            <a:spAutoFit/>
          </a:bodyPr>
          <a:lstStyle/>
          <a:p>
            <a:pPr>
              <a:spcBef>
                <a:spcPct val="50000"/>
              </a:spcBef>
              <a:defRPr/>
            </a:pPr>
            <a:fld id="{E5167D59-F306-44C2-8305-34590D28AE66}" type="slidenum">
              <a:rPr lang="en-US">
                <a:latin typeface="Arial" pitchFamily="34" charset="0"/>
              </a:rPr>
              <a:pPr>
                <a:spcBef>
                  <a:spcPct val="50000"/>
                </a:spcBef>
                <a:defRPr/>
              </a:pPr>
              <a:t>‹#›</a:t>
            </a:fld>
            <a:endParaRPr lang="en-US">
              <a:latin typeface="Arial" pitchFamily="34" charset="0"/>
            </a:endParaRPr>
          </a:p>
        </p:txBody>
      </p:sp>
      <p:sp>
        <p:nvSpPr>
          <p:cNvPr id="4115" name="Rectangle 19"/>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endParaRPr lang="en-US"/>
          </a:p>
        </p:txBody>
      </p:sp>
      <p:sp>
        <p:nvSpPr>
          <p:cNvPr id="1033" name="Rectangle 12"/>
          <p:cNvSpPr>
            <a:spLocks noGrp="1" noChangeArrowheads="1"/>
          </p:cNvSpPr>
          <p:nvPr>
            <p:ph type="title"/>
          </p:nvPr>
        </p:nvSpPr>
        <p:spPr bwMode="auto">
          <a:xfrm>
            <a:off x="762000" y="152400"/>
            <a:ext cx="8153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timing>
    <p:tnLst>
      <p:par>
        <p:cTn id="1" dur="indefinite" restart="never" nodeType="tmRoot"/>
      </p:par>
    </p:tnLst>
  </p:timing>
  <p:txStyles>
    <p:titleStyle>
      <a:lvl1pPr algn="l" rtl="0" eaLnBrk="0" fontAlgn="base" hangingPunct="0">
        <a:spcBef>
          <a:spcPct val="0"/>
        </a:spcBef>
        <a:spcAft>
          <a:spcPct val="0"/>
        </a:spcAft>
        <a:defRPr sz="40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Arial" pitchFamily="34" charset="0"/>
        </a:defRPr>
      </a:lvl2pPr>
      <a:lvl3pPr algn="l" rtl="0" eaLnBrk="0" fontAlgn="base" hangingPunct="0">
        <a:spcBef>
          <a:spcPct val="0"/>
        </a:spcBef>
        <a:spcAft>
          <a:spcPct val="0"/>
        </a:spcAft>
        <a:defRPr sz="4000">
          <a:solidFill>
            <a:schemeClr val="tx1"/>
          </a:solidFill>
          <a:latin typeface="Arial" pitchFamily="34" charset="0"/>
        </a:defRPr>
      </a:lvl3pPr>
      <a:lvl4pPr algn="l" rtl="0" eaLnBrk="0" fontAlgn="base" hangingPunct="0">
        <a:spcBef>
          <a:spcPct val="0"/>
        </a:spcBef>
        <a:spcAft>
          <a:spcPct val="0"/>
        </a:spcAft>
        <a:defRPr sz="4000">
          <a:solidFill>
            <a:schemeClr val="tx1"/>
          </a:solidFill>
          <a:latin typeface="Arial" pitchFamily="34" charset="0"/>
        </a:defRPr>
      </a:lvl4pPr>
      <a:lvl5pPr algn="l" rtl="0" eaLnBrk="0" fontAlgn="base" hangingPunct="0">
        <a:spcBef>
          <a:spcPct val="0"/>
        </a:spcBef>
        <a:spcAft>
          <a:spcPct val="0"/>
        </a:spcAft>
        <a:defRPr sz="4000">
          <a:solidFill>
            <a:schemeClr val="tx1"/>
          </a:solidFill>
          <a:latin typeface="Arial" pitchFamily="34" charset="0"/>
        </a:defRPr>
      </a:lvl5pPr>
      <a:lvl6pPr marL="457200" algn="l" rtl="0" fontAlgn="base">
        <a:spcBef>
          <a:spcPct val="0"/>
        </a:spcBef>
        <a:spcAft>
          <a:spcPct val="0"/>
        </a:spcAft>
        <a:defRPr sz="4000">
          <a:solidFill>
            <a:schemeClr val="tx1"/>
          </a:solidFill>
          <a:latin typeface="Arial" pitchFamily="34" charset="0"/>
        </a:defRPr>
      </a:lvl6pPr>
      <a:lvl7pPr marL="914400" algn="l" rtl="0" fontAlgn="base">
        <a:spcBef>
          <a:spcPct val="0"/>
        </a:spcBef>
        <a:spcAft>
          <a:spcPct val="0"/>
        </a:spcAft>
        <a:defRPr sz="4000">
          <a:solidFill>
            <a:schemeClr val="tx1"/>
          </a:solidFill>
          <a:latin typeface="Arial" pitchFamily="34" charset="0"/>
        </a:defRPr>
      </a:lvl7pPr>
      <a:lvl8pPr marL="1371600" algn="l" rtl="0" fontAlgn="base">
        <a:spcBef>
          <a:spcPct val="0"/>
        </a:spcBef>
        <a:spcAft>
          <a:spcPct val="0"/>
        </a:spcAft>
        <a:defRPr sz="4000">
          <a:solidFill>
            <a:schemeClr val="tx1"/>
          </a:solidFill>
          <a:latin typeface="Arial" pitchFamily="34" charset="0"/>
        </a:defRPr>
      </a:lvl8pPr>
      <a:lvl9pPr marL="1828800" algn="l" rtl="0" fontAlgn="base">
        <a:spcBef>
          <a:spcPct val="0"/>
        </a:spcBef>
        <a:spcAft>
          <a:spcPct val="0"/>
        </a:spcAft>
        <a:defRPr sz="4000">
          <a:solidFill>
            <a:schemeClr val="tx1"/>
          </a:solidFill>
          <a:latin typeface="Arial"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rgbClr val="0073AE"/>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rgbClr val="0073AE"/>
          </a:solidFill>
          <a:latin typeface="+mn-lt"/>
        </a:defRPr>
      </a:lvl5pPr>
      <a:lvl6pPr marL="2514600" indent="-228600" algn="l" rtl="0" fontAlgn="base">
        <a:spcBef>
          <a:spcPct val="20000"/>
        </a:spcBef>
        <a:spcAft>
          <a:spcPct val="0"/>
        </a:spcAft>
        <a:buFont typeface="Arial" pitchFamily="34" charset="0"/>
        <a:buChar char="–"/>
        <a:defRPr sz="2000">
          <a:solidFill>
            <a:srgbClr val="0073AE"/>
          </a:solidFill>
          <a:latin typeface="+mn-lt"/>
        </a:defRPr>
      </a:lvl6pPr>
      <a:lvl7pPr marL="2971800" indent="-228600" algn="l" rtl="0" fontAlgn="base">
        <a:spcBef>
          <a:spcPct val="20000"/>
        </a:spcBef>
        <a:spcAft>
          <a:spcPct val="0"/>
        </a:spcAft>
        <a:buFont typeface="Arial" pitchFamily="34" charset="0"/>
        <a:buChar char="–"/>
        <a:defRPr sz="2000">
          <a:solidFill>
            <a:srgbClr val="0073AE"/>
          </a:solidFill>
          <a:latin typeface="+mn-lt"/>
        </a:defRPr>
      </a:lvl7pPr>
      <a:lvl8pPr marL="3429000" indent="-228600" algn="l" rtl="0" fontAlgn="base">
        <a:spcBef>
          <a:spcPct val="20000"/>
        </a:spcBef>
        <a:spcAft>
          <a:spcPct val="0"/>
        </a:spcAft>
        <a:buFont typeface="Arial" pitchFamily="34" charset="0"/>
        <a:buChar char="–"/>
        <a:defRPr sz="2000">
          <a:solidFill>
            <a:srgbClr val="0073AE"/>
          </a:solidFill>
          <a:latin typeface="+mn-lt"/>
        </a:defRPr>
      </a:lvl8pPr>
      <a:lvl9pPr marL="3886200" indent="-228600" algn="l" rtl="0" fontAlgn="base">
        <a:spcBef>
          <a:spcPct val="20000"/>
        </a:spcBef>
        <a:spcAft>
          <a:spcPct val="0"/>
        </a:spcAft>
        <a:buFont typeface="Arial" pitchFamily="34" charset="0"/>
        <a:buChar char="–"/>
        <a:defRPr sz="2000">
          <a:solidFill>
            <a:srgbClr val="0073AE"/>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5" Type="http://schemas.openxmlformats.org/officeDocument/2006/relationships/image" Target="../media/image26.png"/><Relationship Id="rId4" Type="http://schemas.openxmlformats.org/officeDocument/2006/relationships/image" Target="../media/image25.png"/></Relationships>
</file>

<file path=ppt/slides/_rels/slide13.xml.rels><?xml version="1.0" encoding="UTF-8" standalone="yes"?>
<Relationships xmlns="http://schemas.openxmlformats.org/package/2006/relationships"><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14.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7.png"/></Relationships>
</file>

<file path=ppt/slides/_rels/slide18.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050" name="Group 7"/>
          <p:cNvGrpSpPr>
            <a:grpSpLocks/>
          </p:cNvGrpSpPr>
          <p:nvPr/>
        </p:nvGrpSpPr>
        <p:grpSpPr bwMode="auto">
          <a:xfrm>
            <a:off x="0" y="0"/>
            <a:ext cx="9144000" cy="6324600"/>
            <a:chOff x="0" y="0"/>
            <a:chExt cx="9144000" cy="6324600"/>
          </a:xfrm>
        </p:grpSpPr>
        <p:pic>
          <p:nvPicPr>
            <p:cNvPr id="2055" name="Picture 8" descr="Picture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25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6338888" y="2667000"/>
              <a:ext cx="2805112" cy="3657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051" name="Text Box 2"/>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400"/>
              <a:t>Copyright © Cengage Learning. All rights reserved.</a:t>
            </a:r>
            <a:r>
              <a:rPr lang="en-US" altLang="en-US"/>
              <a:t> </a:t>
            </a:r>
          </a:p>
        </p:txBody>
      </p:sp>
      <p:sp>
        <p:nvSpPr>
          <p:cNvPr id="2052" name="Text Box 4"/>
          <p:cNvSpPr txBox="1">
            <a:spLocks noChangeArrowheads="1"/>
          </p:cNvSpPr>
          <p:nvPr/>
        </p:nvSpPr>
        <p:spPr bwMode="auto">
          <a:xfrm>
            <a:off x="7464425" y="838200"/>
            <a:ext cx="688975"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9600" b="1">
                <a:solidFill>
                  <a:schemeClr val="bg1"/>
                </a:solidFill>
              </a:rPr>
              <a:t>8</a:t>
            </a:r>
          </a:p>
        </p:txBody>
      </p:sp>
      <p:sp>
        <p:nvSpPr>
          <p:cNvPr id="2053" name="TextBox 7"/>
          <p:cNvSpPr txBox="1">
            <a:spLocks noChangeArrowheads="1"/>
          </p:cNvSpPr>
          <p:nvPr/>
        </p:nvSpPr>
        <p:spPr bwMode="auto">
          <a:xfrm>
            <a:off x="1077913" y="762000"/>
            <a:ext cx="49434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4000" b="1"/>
              <a:t>Roots and Radicals</a:t>
            </a:r>
          </a:p>
        </p:txBody>
      </p:sp>
      <p:pic>
        <p:nvPicPr>
          <p:cNvPr id="2054" name="Picture 14" descr="Picture29.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4400" y="2667000"/>
            <a:ext cx="5281613" cy="353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4 – </a:t>
            </a:r>
            <a:r>
              <a:rPr lang="en-US" altLang="en-US" i="1" smtClean="0"/>
              <a:t>Solution</a:t>
            </a:r>
          </a:p>
        </p:txBody>
      </p:sp>
      <p:sp>
        <p:nvSpPr>
          <p:cNvPr id="10243" name="Rectangle 3"/>
          <p:cNvSpPr>
            <a:spLocks noGrp="1" noChangeArrowheads="1"/>
          </p:cNvSpPr>
          <p:nvPr>
            <p:ph type="body" idx="1"/>
          </p:nvPr>
        </p:nvSpPr>
        <p:spPr>
          <a:noFill/>
        </p:spPr>
        <p:txBody>
          <a:bodyPr/>
          <a:lstStyle/>
          <a:p>
            <a:pPr marL="0" indent="0" eaLnBrk="1" hangingPunct="1">
              <a:buFontTx/>
              <a:buNone/>
              <a:tabLst>
                <a:tab pos="457200" algn="l"/>
                <a:tab pos="1371600" algn="l"/>
                <a:tab pos="1547813" algn="l"/>
              </a:tabLst>
            </a:pPr>
            <a:r>
              <a:rPr lang="en-US" altLang="en-US" dirty="0" smtClean="0"/>
              <a:t>We must be careful </a:t>
            </a:r>
            <a:r>
              <a:rPr lang="en-US" altLang="en-US" dirty="0" smtClean="0">
                <a:solidFill>
                  <a:srgbClr val="FF0000"/>
                </a:solidFill>
              </a:rPr>
              <a:t>not</a:t>
            </a:r>
            <a:r>
              <a:rPr lang="en-US" altLang="en-US" dirty="0" smtClean="0"/>
              <a:t> to simplify further by adding 19 and 9. We can add only radical expressions that have a common radical part; 19 and         are not similar.</a:t>
            </a:r>
          </a:p>
        </p:txBody>
      </p:sp>
      <p:sp>
        <p:nvSpPr>
          <p:cNvPr id="10244" name="Rectangle 7"/>
          <p:cNvSpPr>
            <a:spLocks noChangeArrowheads="1"/>
          </p:cNvSpPr>
          <p:nvPr/>
        </p:nvSpPr>
        <p:spPr bwMode="auto">
          <a:xfrm>
            <a:off x="8302625" y="65881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chemeClr val="bg1"/>
                </a:solidFill>
              </a:rPr>
              <a:t>cont’d</a:t>
            </a:r>
          </a:p>
        </p:txBody>
      </p:sp>
      <p:pic>
        <p:nvPicPr>
          <p:cNvPr id="1024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4525" y="2247900"/>
            <a:ext cx="623888"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6</a:t>
            </a:r>
            <a:endParaRPr lang="en-US" altLang="en-US" i="1" smtClean="0"/>
          </a:p>
        </p:txBody>
      </p:sp>
      <p:sp>
        <p:nvSpPr>
          <p:cNvPr id="125955" name="Rectangle 3"/>
          <p:cNvSpPr>
            <a:spLocks noGrp="1" noChangeArrowheads="1"/>
          </p:cNvSpPr>
          <p:nvPr>
            <p:ph type="body" idx="1"/>
          </p:nvPr>
        </p:nvSpPr>
        <p:spPr/>
        <p:txBody>
          <a:bodyPr/>
          <a:lstStyle/>
          <a:p>
            <a:pPr>
              <a:buFontTx/>
              <a:buNone/>
            </a:pPr>
            <a:r>
              <a:rPr lang="en-US" altLang="en-US" smtClean="0"/>
              <a:t>Expand and simplify               . </a:t>
            </a:r>
          </a:p>
          <a:p>
            <a:pPr>
              <a:buFontTx/>
              <a:buNone/>
            </a:pPr>
            <a:endParaRPr lang="en-US" altLang="en-US" smtClean="0"/>
          </a:p>
          <a:p>
            <a:pPr>
              <a:buFontTx/>
              <a:buNone/>
            </a:pPr>
            <a:r>
              <a:rPr lang="en-US" altLang="en-US" smtClean="0">
                <a:solidFill>
                  <a:srgbClr val="C4152D"/>
                </a:solidFill>
              </a:rPr>
              <a:t>Solution:</a:t>
            </a:r>
          </a:p>
          <a:p>
            <a:pPr>
              <a:buFontTx/>
              <a:buNone/>
            </a:pPr>
            <a:r>
              <a:rPr lang="en-US" altLang="en-US" smtClean="0"/>
              <a:t>Multiplying             times itself, we have</a:t>
            </a:r>
          </a:p>
          <a:p>
            <a:pPr>
              <a:buFontTx/>
              <a:buNone/>
            </a:pPr>
            <a:endParaRPr lang="en-US" altLang="en-US" smtClean="0"/>
          </a:p>
          <a:p>
            <a:pPr>
              <a:buFontTx/>
              <a:buNone/>
            </a:pPr>
            <a:r>
              <a:rPr lang="en-US" altLang="en-US" smtClean="0"/>
              <a:t>	</a:t>
            </a:r>
          </a:p>
        </p:txBody>
      </p:sp>
      <p:pic>
        <p:nvPicPr>
          <p:cNvPr id="1126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1524000"/>
            <a:ext cx="11811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0100" y="2846388"/>
            <a:ext cx="9334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8350" y="3505200"/>
            <a:ext cx="3700463"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57550" y="4276725"/>
            <a:ext cx="390525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9"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43263" y="5053013"/>
            <a:ext cx="1962150"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0"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30563" y="5767388"/>
            <a:ext cx="1457325"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2" end="2"/>
                                            </p:txEl>
                                          </p:spTgt>
                                        </p:tgtEl>
                                        <p:attrNameLst>
                                          <p:attrName>style.visibility</p:attrName>
                                        </p:attrNameLst>
                                      </p:cBhvr>
                                      <p:to>
                                        <p:strVal val="visible"/>
                                      </p:to>
                                    </p:set>
                                    <p:animEffect transition="in" filter="fade">
                                      <p:cBhvr>
                                        <p:cTn id="7" dur="1000"/>
                                        <p:tgtEl>
                                          <p:spTgt spid="125955">
                                            <p:txEl>
                                              <p:pRg st="2" end="2"/>
                                            </p:txEl>
                                          </p:spTgt>
                                        </p:tgtEl>
                                      </p:cBhvr>
                                    </p:animEffect>
                                    <p:anim calcmode="lin" valueType="num">
                                      <p:cBhvr>
                                        <p:cTn id="8" dur="1000" fill="hold"/>
                                        <p:tgtEl>
                                          <p:spTgt spid="125955">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25955">
                                            <p:txEl>
                                              <p:pRg st="3" end="3"/>
                                            </p:txEl>
                                          </p:spTgt>
                                        </p:tgtEl>
                                        <p:attrNameLst>
                                          <p:attrName>style.visibility</p:attrName>
                                        </p:attrNameLst>
                                      </p:cBhvr>
                                      <p:to>
                                        <p:strVal val="visible"/>
                                      </p:to>
                                    </p:set>
                                    <p:animEffect transition="in" filter="fade">
                                      <p:cBhvr>
                                        <p:cTn id="13" dur="1000"/>
                                        <p:tgtEl>
                                          <p:spTgt spid="125955">
                                            <p:txEl>
                                              <p:pRg st="3" end="3"/>
                                            </p:txEl>
                                          </p:spTgt>
                                        </p:tgtEl>
                                      </p:cBhvr>
                                    </p:animEffect>
                                    <p:anim calcmode="lin" valueType="num">
                                      <p:cBhvr>
                                        <p:cTn id="14" dur="1000" fill="hold"/>
                                        <p:tgtEl>
                                          <p:spTgt spid="125955">
                                            <p:txEl>
                                              <p:pRg st="3" end="3"/>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25955">
                                            <p:txEl>
                                              <p:pRg st="3" end="3"/>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25955">
                                            <p:txEl>
                                              <p:pRg st="3" end="3"/>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28675"/>
                                        </p:tgtEl>
                                        <p:attrNameLst>
                                          <p:attrName>style.visibility</p:attrName>
                                        </p:attrNameLst>
                                      </p:cBhvr>
                                      <p:to>
                                        <p:strVal val="visible"/>
                                      </p:to>
                                    </p:set>
                                    <p:animEffect transition="in" filter="fade">
                                      <p:cBhvr>
                                        <p:cTn id="19" dur="1000"/>
                                        <p:tgtEl>
                                          <p:spTgt spid="28675"/>
                                        </p:tgtEl>
                                      </p:cBhvr>
                                    </p:animEffect>
                                    <p:anim calcmode="lin" valueType="num">
                                      <p:cBhvr>
                                        <p:cTn id="20" dur="1000" fill="hold"/>
                                        <p:tgtEl>
                                          <p:spTgt spid="28675"/>
                                        </p:tgtEl>
                                        <p:attrNameLst>
                                          <p:attrName>ppt_x</p:attrName>
                                        </p:attrNameLst>
                                      </p:cBhvr>
                                      <p:tavLst>
                                        <p:tav tm="0">
                                          <p:val>
                                            <p:strVal val="#ppt_x"/>
                                          </p:val>
                                        </p:tav>
                                        <p:tav tm="100000">
                                          <p:val>
                                            <p:strVal val="#ppt_x"/>
                                          </p:val>
                                        </p:tav>
                                      </p:tavLst>
                                    </p:anim>
                                    <p:anim calcmode="lin" valueType="num">
                                      <p:cBhvr>
                                        <p:cTn id="21" dur="900" decel="100000" fill="hold"/>
                                        <p:tgtEl>
                                          <p:spTgt spid="28675"/>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28675"/>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28676"/>
                                        </p:tgtEl>
                                        <p:attrNameLst>
                                          <p:attrName>style.visibility</p:attrName>
                                        </p:attrNameLst>
                                      </p:cBhvr>
                                      <p:to>
                                        <p:strVal val="visible"/>
                                      </p:to>
                                    </p:set>
                                    <p:animEffect transition="in" filter="fade">
                                      <p:cBhvr>
                                        <p:cTn id="25" dur="1000"/>
                                        <p:tgtEl>
                                          <p:spTgt spid="28676"/>
                                        </p:tgtEl>
                                      </p:cBhvr>
                                    </p:animEffect>
                                    <p:anim calcmode="lin" valueType="num">
                                      <p:cBhvr>
                                        <p:cTn id="26" dur="1000" fill="hold"/>
                                        <p:tgtEl>
                                          <p:spTgt spid="28676"/>
                                        </p:tgtEl>
                                        <p:attrNameLst>
                                          <p:attrName>ppt_x</p:attrName>
                                        </p:attrNameLst>
                                      </p:cBhvr>
                                      <p:tavLst>
                                        <p:tav tm="0">
                                          <p:val>
                                            <p:strVal val="#ppt_x"/>
                                          </p:val>
                                        </p:tav>
                                        <p:tav tm="100000">
                                          <p:val>
                                            <p:strVal val="#ppt_x"/>
                                          </p:val>
                                        </p:tav>
                                      </p:tavLst>
                                    </p:anim>
                                    <p:anim calcmode="lin" valueType="num">
                                      <p:cBhvr>
                                        <p:cTn id="27" dur="900" decel="100000" fill="hold"/>
                                        <p:tgtEl>
                                          <p:spTgt spid="28676"/>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28676"/>
                                        </p:tgtEl>
                                        <p:attrNameLst>
                                          <p:attrName>ppt_y</p:attrName>
                                        </p:attrNameLst>
                                      </p:cBhvr>
                                      <p:tavLst>
                                        <p:tav tm="0">
                                          <p:val>
                                            <p:strVal val="#ppt_y-.03"/>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37" presetClass="entr" presetSubtype="0" fill="hold" nodeType="clickEffect">
                                  <p:stCondLst>
                                    <p:cond delay="0"/>
                                  </p:stCondLst>
                                  <p:childTnLst>
                                    <p:set>
                                      <p:cBhvr>
                                        <p:cTn id="32" dur="1" fill="hold">
                                          <p:stCondLst>
                                            <p:cond delay="0"/>
                                          </p:stCondLst>
                                        </p:cTn>
                                        <p:tgtEl>
                                          <p:spTgt spid="28678"/>
                                        </p:tgtEl>
                                        <p:attrNameLst>
                                          <p:attrName>style.visibility</p:attrName>
                                        </p:attrNameLst>
                                      </p:cBhvr>
                                      <p:to>
                                        <p:strVal val="visible"/>
                                      </p:to>
                                    </p:set>
                                    <p:animEffect transition="in" filter="fade">
                                      <p:cBhvr>
                                        <p:cTn id="33" dur="1000"/>
                                        <p:tgtEl>
                                          <p:spTgt spid="28678"/>
                                        </p:tgtEl>
                                      </p:cBhvr>
                                    </p:animEffect>
                                    <p:anim calcmode="lin" valueType="num">
                                      <p:cBhvr>
                                        <p:cTn id="34" dur="1000" fill="hold"/>
                                        <p:tgtEl>
                                          <p:spTgt spid="28678"/>
                                        </p:tgtEl>
                                        <p:attrNameLst>
                                          <p:attrName>ppt_x</p:attrName>
                                        </p:attrNameLst>
                                      </p:cBhvr>
                                      <p:tavLst>
                                        <p:tav tm="0">
                                          <p:val>
                                            <p:strVal val="#ppt_x"/>
                                          </p:val>
                                        </p:tav>
                                        <p:tav tm="100000">
                                          <p:val>
                                            <p:strVal val="#ppt_x"/>
                                          </p:val>
                                        </p:tav>
                                      </p:tavLst>
                                    </p:anim>
                                    <p:anim calcmode="lin" valueType="num">
                                      <p:cBhvr>
                                        <p:cTn id="35" dur="900" decel="100000" fill="hold"/>
                                        <p:tgtEl>
                                          <p:spTgt spid="28678"/>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28678"/>
                                        </p:tgtEl>
                                        <p:attrNameLst>
                                          <p:attrName>ppt_y</p:attrName>
                                        </p:attrNameLst>
                                      </p:cBhvr>
                                      <p:tavLst>
                                        <p:tav tm="0">
                                          <p:val>
                                            <p:strVal val="#ppt_y-.03"/>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37" presetClass="entr" presetSubtype="0" fill="hold" nodeType="clickEffect">
                                  <p:stCondLst>
                                    <p:cond delay="0"/>
                                  </p:stCondLst>
                                  <p:childTnLst>
                                    <p:set>
                                      <p:cBhvr>
                                        <p:cTn id="40" dur="1" fill="hold">
                                          <p:stCondLst>
                                            <p:cond delay="0"/>
                                          </p:stCondLst>
                                        </p:cTn>
                                        <p:tgtEl>
                                          <p:spTgt spid="28679"/>
                                        </p:tgtEl>
                                        <p:attrNameLst>
                                          <p:attrName>style.visibility</p:attrName>
                                        </p:attrNameLst>
                                      </p:cBhvr>
                                      <p:to>
                                        <p:strVal val="visible"/>
                                      </p:to>
                                    </p:set>
                                    <p:animEffect transition="in" filter="fade">
                                      <p:cBhvr>
                                        <p:cTn id="41" dur="1000"/>
                                        <p:tgtEl>
                                          <p:spTgt spid="28679"/>
                                        </p:tgtEl>
                                      </p:cBhvr>
                                    </p:animEffect>
                                    <p:anim calcmode="lin" valueType="num">
                                      <p:cBhvr>
                                        <p:cTn id="42" dur="1000" fill="hold"/>
                                        <p:tgtEl>
                                          <p:spTgt spid="28679"/>
                                        </p:tgtEl>
                                        <p:attrNameLst>
                                          <p:attrName>ppt_x</p:attrName>
                                        </p:attrNameLst>
                                      </p:cBhvr>
                                      <p:tavLst>
                                        <p:tav tm="0">
                                          <p:val>
                                            <p:strVal val="#ppt_x"/>
                                          </p:val>
                                        </p:tav>
                                        <p:tav tm="100000">
                                          <p:val>
                                            <p:strVal val="#ppt_x"/>
                                          </p:val>
                                        </p:tav>
                                      </p:tavLst>
                                    </p:anim>
                                    <p:anim calcmode="lin" valueType="num">
                                      <p:cBhvr>
                                        <p:cTn id="43" dur="900" decel="100000" fill="hold"/>
                                        <p:tgtEl>
                                          <p:spTgt spid="28679"/>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28679"/>
                                        </p:tgtEl>
                                        <p:attrNameLst>
                                          <p:attrName>ppt_y</p:attrName>
                                        </p:attrNameLst>
                                      </p:cBhvr>
                                      <p:tavLst>
                                        <p:tav tm="0">
                                          <p:val>
                                            <p:strVal val="#ppt_y-.03"/>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37" presetClass="entr" presetSubtype="0" fill="hold" nodeType="clickEffect">
                                  <p:stCondLst>
                                    <p:cond delay="0"/>
                                  </p:stCondLst>
                                  <p:childTnLst>
                                    <p:set>
                                      <p:cBhvr>
                                        <p:cTn id="48" dur="1" fill="hold">
                                          <p:stCondLst>
                                            <p:cond delay="0"/>
                                          </p:stCondLst>
                                        </p:cTn>
                                        <p:tgtEl>
                                          <p:spTgt spid="28680"/>
                                        </p:tgtEl>
                                        <p:attrNameLst>
                                          <p:attrName>style.visibility</p:attrName>
                                        </p:attrNameLst>
                                      </p:cBhvr>
                                      <p:to>
                                        <p:strVal val="visible"/>
                                      </p:to>
                                    </p:set>
                                    <p:animEffect transition="in" filter="fade">
                                      <p:cBhvr>
                                        <p:cTn id="49" dur="1000"/>
                                        <p:tgtEl>
                                          <p:spTgt spid="28680"/>
                                        </p:tgtEl>
                                      </p:cBhvr>
                                    </p:animEffect>
                                    <p:anim calcmode="lin" valueType="num">
                                      <p:cBhvr>
                                        <p:cTn id="50" dur="1000" fill="hold"/>
                                        <p:tgtEl>
                                          <p:spTgt spid="28680"/>
                                        </p:tgtEl>
                                        <p:attrNameLst>
                                          <p:attrName>ppt_x</p:attrName>
                                        </p:attrNameLst>
                                      </p:cBhvr>
                                      <p:tavLst>
                                        <p:tav tm="0">
                                          <p:val>
                                            <p:strVal val="#ppt_x"/>
                                          </p:val>
                                        </p:tav>
                                        <p:tav tm="100000">
                                          <p:val>
                                            <p:strVal val="#ppt_x"/>
                                          </p:val>
                                        </p:tav>
                                      </p:tavLst>
                                    </p:anim>
                                    <p:anim calcmode="lin" valueType="num">
                                      <p:cBhvr>
                                        <p:cTn id="51" dur="900" decel="100000" fill="hold"/>
                                        <p:tgtEl>
                                          <p:spTgt spid="28680"/>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2868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7</a:t>
            </a:r>
            <a:endParaRPr lang="en-US" altLang="en-US" i="1" smtClean="0"/>
          </a:p>
        </p:txBody>
      </p:sp>
      <p:sp>
        <p:nvSpPr>
          <p:cNvPr id="125955" name="Rectangle 3"/>
          <p:cNvSpPr>
            <a:spLocks noGrp="1" noChangeArrowheads="1"/>
          </p:cNvSpPr>
          <p:nvPr>
            <p:ph type="body" idx="1"/>
          </p:nvPr>
        </p:nvSpPr>
        <p:spPr/>
        <p:txBody>
          <a:bodyPr/>
          <a:lstStyle/>
          <a:p>
            <a:pPr marL="0" indent="0">
              <a:buFontTx/>
              <a:buNone/>
            </a:pPr>
            <a:r>
              <a:rPr lang="en-US" altLang="en-US" smtClean="0"/>
              <a:t>Multiply                                  . </a:t>
            </a:r>
          </a:p>
          <a:p>
            <a:pPr marL="0" indent="0">
              <a:buFontTx/>
              <a:buNone/>
            </a:pPr>
            <a:endParaRPr lang="en-US" altLang="en-US" smtClean="0"/>
          </a:p>
          <a:p>
            <a:pPr marL="0" indent="0">
              <a:buFontTx/>
              <a:buNone/>
            </a:pPr>
            <a:r>
              <a:rPr lang="en-US" altLang="en-US" smtClean="0">
                <a:solidFill>
                  <a:srgbClr val="C4152D"/>
                </a:solidFill>
              </a:rPr>
              <a:t>Solution:</a:t>
            </a:r>
          </a:p>
          <a:p>
            <a:pPr marL="0" indent="0">
              <a:buFontTx/>
              <a:buNone/>
            </a:pPr>
            <a:r>
              <a:rPr lang="en-US" altLang="en-US" smtClean="0"/>
              <a:t>We can apply the formula (</a:t>
            </a:r>
            <a:r>
              <a:rPr lang="en-US" altLang="en-US" i="1" smtClean="0"/>
              <a:t>x</a:t>
            </a:r>
            <a:r>
              <a:rPr lang="en-US" altLang="en-US" smtClean="0"/>
              <a:t> + </a:t>
            </a:r>
            <a:r>
              <a:rPr lang="en-US" altLang="en-US" i="1" smtClean="0"/>
              <a:t>y</a:t>
            </a:r>
            <a:r>
              <a:rPr lang="en-US" altLang="en-US" smtClean="0"/>
              <a:t>)(</a:t>
            </a:r>
            <a:r>
              <a:rPr lang="en-US" altLang="en-US" i="1" smtClean="0"/>
              <a:t>x</a:t>
            </a:r>
            <a:r>
              <a:rPr lang="en-US" altLang="en-US" smtClean="0"/>
              <a:t> − </a:t>
            </a:r>
            <a:r>
              <a:rPr lang="en-US" altLang="en-US" i="1" smtClean="0"/>
              <a:t>y</a:t>
            </a:r>
            <a:r>
              <a:rPr lang="en-US" altLang="en-US" smtClean="0"/>
              <a:t>) = </a:t>
            </a:r>
            <a:r>
              <a:rPr lang="en-US" altLang="en-US" i="1" smtClean="0"/>
              <a:t>x</a:t>
            </a:r>
            <a:r>
              <a:rPr lang="en-US" altLang="en-US" baseline="30000" smtClean="0"/>
              <a:t>2</a:t>
            </a:r>
            <a:r>
              <a:rPr lang="en-US" altLang="en-US" smtClean="0"/>
              <a:t> − </a:t>
            </a:r>
            <a:r>
              <a:rPr lang="en-US" altLang="en-US" i="1" smtClean="0"/>
              <a:t>y</a:t>
            </a:r>
            <a:r>
              <a:rPr lang="en-US" altLang="en-US" baseline="30000" smtClean="0"/>
              <a:t>2</a:t>
            </a:r>
            <a:r>
              <a:rPr lang="en-US" altLang="en-US" smtClean="0"/>
              <a:t> to obtain</a:t>
            </a:r>
          </a:p>
          <a:p>
            <a:pPr marL="0" indent="0">
              <a:buFontTx/>
              <a:buNone/>
            </a:pPr>
            <a:endParaRPr lang="en-US" altLang="en-US" smtClean="0"/>
          </a:p>
          <a:p>
            <a:pPr marL="0" indent="0">
              <a:buFontTx/>
              <a:buNone/>
            </a:pPr>
            <a:endParaRPr lang="en-US" altLang="en-US" smtClean="0"/>
          </a:p>
          <a:p>
            <a:pPr marL="0" indent="0">
              <a:buFontTx/>
              <a:buNone/>
            </a:pPr>
            <a:endParaRPr lang="en-US" altLang="en-US" smtClean="0"/>
          </a:p>
          <a:p>
            <a:pPr marL="0" indent="0">
              <a:buFontTx/>
              <a:buNone/>
            </a:pPr>
            <a:endParaRPr lang="en-US" altLang="en-US" smtClean="0"/>
          </a:p>
          <a:p>
            <a:pPr marL="0" indent="0">
              <a:buFontTx/>
              <a:buNone/>
            </a:pPr>
            <a:endParaRPr lang="en-US" altLang="en-US" smtClean="0"/>
          </a:p>
          <a:p>
            <a:pPr marL="0" indent="0">
              <a:buFontTx/>
              <a:buNone/>
            </a:pPr>
            <a:r>
              <a:rPr lang="en-US" altLang="en-US" smtClean="0"/>
              <a:t>We also could have multiplied the two expressions using the FOIL method.</a:t>
            </a:r>
          </a:p>
        </p:txBody>
      </p:sp>
      <p:pic>
        <p:nvPicPr>
          <p:cNvPr id="1229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476375"/>
            <a:ext cx="27241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6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3588" y="3457575"/>
            <a:ext cx="507682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4138613"/>
            <a:ext cx="1009650"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67288" y="4786313"/>
            <a:ext cx="552450"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2" end="2"/>
                                            </p:txEl>
                                          </p:spTgt>
                                        </p:tgtEl>
                                        <p:attrNameLst>
                                          <p:attrName>style.visibility</p:attrName>
                                        </p:attrNameLst>
                                      </p:cBhvr>
                                      <p:to>
                                        <p:strVal val="visible"/>
                                      </p:to>
                                    </p:set>
                                    <p:animEffect transition="in" filter="fade">
                                      <p:cBhvr>
                                        <p:cTn id="7" dur="1000"/>
                                        <p:tgtEl>
                                          <p:spTgt spid="125955">
                                            <p:txEl>
                                              <p:pRg st="2" end="2"/>
                                            </p:txEl>
                                          </p:spTgt>
                                        </p:tgtEl>
                                      </p:cBhvr>
                                    </p:animEffect>
                                    <p:anim calcmode="lin" valueType="num">
                                      <p:cBhvr>
                                        <p:cTn id="8" dur="1000" fill="hold"/>
                                        <p:tgtEl>
                                          <p:spTgt spid="125955">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25955">
                                            <p:txEl>
                                              <p:pRg st="3" end="3"/>
                                            </p:txEl>
                                          </p:spTgt>
                                        </p:tgtEl>
                                        <p:attrNameLst>
                                          <p:attrName>style.visibility</p:attrName>
                                        </p:attrNameLst>
                                      </p:cBhvr>
                                      <p:to>
                                        <p:strVal val="visible"/>
                                      </p:to>
                                    </p:set>
                                    <p:animEffect transition="in" filter="fade">
                                      <p:cBhvr>
                                        <p:cTn id="13" dur="1000"/>
                                        <p:tgtEl>
                                          <p:spTgt spid="125955">
                                            <p:txEl>
                                              <p:pRg st="3" end="3"/>
                                            </p:txEl>
                                          </p:spTgt>
                                        </p:tgtEl>
                                      </p:cBhvr>
                                    </p:animEffect>
                                    <p:anim calcmode="lin" valueType="num">
                                      <p:cBhvr>
                                        <p:cTn id="14" dur="1000" fill="hold"/>
                                        <p:tgtEl>
                                          <p:spTgt spid="125955">
                                            <p:txEl>
                                              <p:pRg st="3" end="3"/>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25955">
                                            <p:txEl>
                                              <p:pRg st="3" end="3"/>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25955">
                                            <p:txEl>
                                              <p:pRg st="3" end="3"/>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29699"/>
                                        </p:tgtEl>
                                        <p:attrNameLst>
                                          <p:attrName>style.visibility</p:attrName>
                                        </p:attrNameLst>
                                      </p:cBhvr>
                                      <p:to>
                                        <p:strVal val="visible"/>
                                      </p:to>
                                    </p:set>
                                    <p:animEffect transition="in" filter="fade">
                                      <p:cBhvr>
                                        <p:cTn id="19" dur="1000"/>
                                        <p:tgtEl>
                                          <p:spTgt spid="29699"/>
                                        </p:tgtEl>
                                      </p:cBhvr>
                                    </p:animEffect>
                                    <p:anim calcmode="lin" valueType="num">
                                      <p:cBhvr>
                                        <p:cTn id="20" dur="1000" fill="hold"/>
                                        <p:tgtEl>
                                          <p:spTgt spid="29699"/>
                                        </p:tgtEl>
                                        <p:attrNameLst>
                                          <p:attrName>ppt_x</p:attrName>
                                        </p:attrNameLst>
                                      </p:cBhvr>
                                      <p:tavLst>
                                        <p:tav tm="0">
                                          <p:val>
                                            <p:strVal val="#ppt_x"/>
                                          </p:val>
                                        </p:tav>
                                        <p:tav tm="100000">
                                          <p:val>
                                            <p:strVal val="#ppt_x"/>
                                          </p:val>
                                        </p:tav>
                                      </p:tavLst>
                                    </p:anim>
                                    <p:anim calcmode="lin" valueType="num">
                                      <p:cBhvr>
                                        <p:cTn id="21" dur="900" decel="100000" fill="hold"/>
                                        <p:tgtEl>
                                          <p:spTgt spid="29699"/>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29699"/>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nodeType="clickEffect">
                                  <p:stCondLst>
                                    <p:cond delay="0"/>
                                  </p:stCondLst>
                                  <p:childTnLst>
                                    <p:set>
                                      <p:cBhvr>
                                        <p:cTn id="26" dur="1" fill="hold">
                                          <p:stCondLst>
                                            <p:cond delay="0"/>
                                          </p:stCondLst>
                                        </p:cTn>
                                        <p:tgtEl>
                                          <p:spTgt spid="29700"/>
                                        </p:tgtEl>
                                        <p:attrNameLst>
                                          <p:attrName>style.visibility</p:attrName>
                                        </p:attrNameLst>
                                      </p:cBhvr>
                                      <p:to>
                                        <p:strVal val="visible"/>
                                      </p:to>
                                    </p:set>
                                    <p:animEffect transition="in" filter="fade">
                                      <p:cBhvr>
                                        <p:cTn id="27" dur="1000"/>
                                        <p:tgtEl>
                                          <p:spTgt spid="29700"/>
                                        </p:tgtEl>
                                      </p:cBhvr>
                                    </p:animEffect>
                                    <p:anim calcmode="lin" valueType="num">
                                      <p:cBhvr>
                                        <p:cTn id="28" dur="1000" fill="hold"/>
                                        <p:tgtEl>
                                          <p:spTgt spid="29700"/>
                                        </p:tgtEl>
                                        <p:attrNameLst>
                                          <p:attrName>ppt_x</p:attrName>
                                        </p:attrNameLst>
                                      </p:cBhvr>
                                      <p:tavLst>
                                        <p:tav tm="0">
                                          <p:val>
                                            <p:strVal val="#ppt_x"/>
                                          </p:val>
                                        </p:tav>
                                        <p:tav tm="100000">
                                          <p:val>
                                            <p:strVal val="#ppt_x"/>
                                          </p:val>
                                        </p:tav>
                                      </p:tavLst>
                                    </p:anim>
                                    <p:anim calcmode="lin" valueType="num">
                                      <p:cBhvr>
                                        <p:cTn id="29" dur="900" decel="100000" fill="hold"/>
                                        <p:tgtEl>
                                          <p:spTgt spid="29700"/>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29700"/>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nodeType="clickEffect">
                                  <p:stCondLst>
                                    <p:cond delay="0"/>
                                  </p:stCondLst>
                                  <p:childTnLst>
                                    <p:set>
                                      <p:cBhvr>
                                        <p:cTn id="34" dur="1" fill="hold">
                                          <p:stCondLst>
                                            <p:cond delay="0"/>
                                          </p:stCondLst>
                                        </p:cTn>
                                        <p:tgtEl>
                                          <p:spTgt spid="29701"/>
                                        </p:tgtEl>
                                        <p:attrNameLst>
                                          <p:attrName>style.visibility</p:attrName>
                                        </p:attrNameLst>
                                      </p:cBhvr>
                                      <p:to>
                                        <p:strVal val="visible"/>
                                      </p:to>
                                    </p:set>
                                    <p:animEffect transition="in" filter="fade">
                                      <p:cBhvr>
                                        <p:cTn id="35" dur="1000"/>
                                        <p:tgtEl>
                                          <p:spTgt spid="29701"/>
                                        </p:tgtEl>
                                      </p:cBhvr>
                                    </p:animEffect>
                                    <p:anim calcmode="lin" valueType="num">
                                      <p:cBhvr>
                                        <p:cTn id="36" dur="1000" fill="hold"/>
                                        <p:tgtEl>
                                          <p:spTgt spid="29701"/>
                                        </p:tgtEl>
                                        <p:attrNameLst>
                                          <p:attrName>ppt_x</p:attrName>
                                        </p:attrNameLst>
                                      </p:cBhvr>
                                      <p:tavLst>
                                        <p:tav tm="0">
                                          <p:val>
                                            <p:strVal val="#ppt_x"/>
                                          </p:val>
                                        </p:tav>
                                        <p:tav tm="100000">
                                          <p:val>
                                            <p:strVal val="#ppt_x"/>
                                          </p:val>
                                        </p:tav>
                                      </p:tavLst>
                                    </p:anim>
                                    <p:anim calcmode="lin" valueType="num">
                                      <p:cBhvr>
                                        <p:cTn id="37" dur="900" decel="100000" fill="hold"/>
                                        <p:tgtEl>
                                          <p:spTgt spid="29701"/>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29701"/>
                                        </p:tgtEl>
                                        <p:attrNameLst>
                                          <p:attrName>ppt_y</p:attrName>
                                        </p:attrNameLst>
                                      </p:cBhvr>
                                      <p:tavLst>
                                        <p:tav tm="0">
                                          <p:val>
                                            <p:strVal val="#ppt_y-.03"/>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7" presetClass="entr" presetSubtype="0" fill="hold" nodeType="clickEffect">
                                  <p:stCondLst>
                                    <p:cond delay="0"/>
                                  </p:stCondLst>
                                  <p:childTnLst>
                                    <p:set>
                                      <p:cBhvr>
                                        <p:cTn id="42" dur="1" fill="hold">
                                          <p:stCondLst>
                                            <p:cond delay="0"/>
                                          </p:stCondLst>
                                        </p:cTn>
                                        <p:tgtEl>
                                          <p:spTgt spid="125955">
                                            <p:txEl>
                                              <p:pRg st="9" end="9"/>
                                            </p:txEl>
                                          </p:spTgt>
                                        </p:tgtEl>
                                        <p:attrNameLst>
                                          <p:attrName>style.visibility</p:attrName>
                                        </p:attrNameLst>
                                      </p:cBhvr>
                                      <p:to>
                                        <p:strVal val="visible"/>
                                      </p:to>
                                    </p:set>
                                    <p:animEffect transition="in" filter="fade">
                                      <p:cBhvr>
                                        <p:cTn id="43" dur="1000"/>
                                        <p:tgtEl>
                                          <p:spTgt spid="125955">
                                            <p:txEl>
                                              <p:pRg st="9" end="9"/>
                                            </p:txEl>
                                          </p:spTgt>
                                        </p:tgtEl>
                                      </p:cBhvr>
                                    </p:animEffect>
                                    <p:anim calcmode="lin" valueType="num">
                                      <p:cBhvr>
                                        <p:cTn id="44" dur="1000" fill="hold"/>
                                        <p:tgtEl>
                                          <p:spTgt spid="125955">
                                            <p:txEl>
                                              <p:pRg st="9" end="9"/>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125955">
                                            <p:txEl>
                                              <p:pRg st="9" end="9"/>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125955">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7 – </a:t>
            </a:r>
            <a:r>
              <a:rPr lang="en-US" altLang="en-US" i="1" smtClean="0"/>
              <a:t>Solution</a:t>
            </a:r>
          </a:p>
        </p:txBody>
      </p:sp>
      <p:sp>
        <p:nvSpPr>
          <p:cNvPr id="8195" name="Rectangle 3"/>
          <p:cNvSpPr>
            <a:spLocks noGrp="1" noChangeArrowheads="1"/>
          </p:cNvSpPr>
          <p:nvPr>
            <p:ph type="body" idx="1"/>
          </p:nvPr>
        </p:nvSpPr>
        <p:spPr>
          <a:noFill/>
        </p:spPr>
        <p:txBody>
          <a:bodyPr/>
          <a:lstStyle/>
          <a:p>
            <a:pPr>
              <a:buFontTx/>
              <a:buNone/>
            </a:pPr>
            <a:r>
              <a:rPr lang="en-US" altLang="en-US" smtClean="0"/>
              <a:t>If we were to do so, the work would look like this:</a:t>
            </a:r>
          </a:p>
          <a:p>
            <a:pPr>
              <a:buFontTx/>
              <a:buNone/>
            </a:pPr>
            <a:endParaRPr lang="en-US" altLang="en-US" smtClean="0"/>
          </a:p>
          <a:p>
            <a:pPr>
              <a:buFontTx/>
              <a:buNone/>
            </a:pPr>
            <a:endParaRPr lang="en-US" altLang="en-US" smtClean="0"/>
          </a:p>
          <a:p>
            <a:pPr>
              <a:buFontTx/>
              <a:buNone/>
            </a:pPr>
            <a:endParaRPr lang="en-US" altLang="en-US" smtClean="0"/>
          </a:p>
          <a:p>
            <a:pPr>
              <a:buFontTx/>
              <a:buNone/>
            </a:pPr>
            <a:endParaRPr lang="en-US" altLang="en-US" smtClean="0"/>
          </a:p>
          <a:p>
            <a:pPr>
              <a:buFontTx/>
              <a:buNone/>
            </a:pPr>
            <a:endParaRPr lang="en-US" altLang="en-US" smtClean="0"/>
          </a:p>
          <a:p>
            <a:pPr>
              <a:buFontTx/>
              <a:buNone/>
            </a:pPr>
            <a:endParaRPr lang="en-US" altLang="en-US" smtClean="0"/>
          </a:p>
          <a:p>
            <a:pPr>
              <a:buFontTx/>
              <a:buNone/>
            </a:pPr>
            <a:endParaRPr lang="en-US" altLang="en-US" smtClean="0"/>
          </a:p>
          <a:p>
            <a:pPr>
              <a:buFontTx/>
              <a:buNone/>
            </a:pPr>
            <a:r>
              <a:rPr lang="en-US" altLang="en-US" smtClean="0"/>
              <a:t>In either case, the product is 3. Also, the expressions </a:t>
            </a:r>
            <a:br>
              <a:rPr lang="en-US" altLang="en-US" smtClean="0"/>
            </a:br>
            <a:r>
              <a:rPr lang="en-US" altLang="en-US" smtClean="0"/>
              <a:t>          and                are called </a:t>
            </a:r>
            <a:r>
              <a:rPr lang="en-US" altLang="en-US" i="1" smtClean="0"/>
              <a:t>conjugates </a:t>
            </a:r>
            <a:r>
              <a:rPr lang="en-US" altLang="en-US" smtClean="0"/>
              <a:t>of each other.</a:t>
            </a:r>
          </a:p>
        </p:txBody>
      </p:sp>
      <p:sp>
        <p:nvSpPr>
          <p:cNvPr id="13316" name="Rectangle 7"/>
          <p:cNvSpPr>
            <a:spLocks noChangeArrowheads="1"/>
          </p:cNvSpPr>
          <p:nvPr/>
        </p:nvSpPr>
        <p:spPr bwMode="auto">
          <a:xfrm>
            <a:off x="8302625" y="65881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chemeClr val="bg1"/>
                </a:solidFill>
              </a:rPr>
              <a:t>cont’d</a:t>
            </a:r>
          </a:p>
        </p:txBody>
      </p:sp>
      <p:pic>
        <p:nvPicPr>
          <p:cNvPr id="133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888" y="2133600"/>
            <a:ext cx="7642225"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4688" y="3048000"/>
            <a:ext cx="2617787"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3778250"/>
            <a:ext cx="10287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8488" y="4483100"/>
            <a:ext cx="658812"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6"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350" y="5334000"/>
            <a:ext cx="12763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7"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73300" y="5384800"/>
            <a:ext cx="1214438"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fade">
                                      <p:cBhvr>
                                        <p:cTn id="7" dur="1000"/>
                                        <p:tgtEl>
                                          <p:spTgt spid="30723"/>
                                        </p:tgtEl>
                                      </p:cBhvr>
                                    </p:animEffect>
                                    <p:anim calcmode="lin" valueType="num">
                                      <p:cBhvr>
                                        <p:cTn id="8" dur="1000" fill="hold"/>
                                        <p:tgtEl>
                                          <p:spTgt spid="30723"/>
                                        </p:tgtEl>
                                        <p:attrNameLst>
                                          <p:attrName>ppt_x</p:attrName>
                                        </p:attrNameLst>
                                      </p:cBhvr>
                                      <p:tavLst>
                                        <p:tav tm="0">
                                          <p:val>
                                            <p:strVal val="#ppt_x"/>
                                          </p:val>
                                        </p:tav>
                                        <p:tav tm="100000">
                                          <p:val>
                                            <p:strVal val="#ppt_x"/>
                                          </p:val>
                                        </p:tav>
                                      </p:tavLst>
                                    </p:anim>
                                    <p:anim calcmode="lin" valueType="num">
                                      <p:cBhvr>
                                        <p:cTn id="9" dur="900" decel="100000" fill="hold"/>
                                        <p:tgtEl>
                                          <p:spTgt spid="3072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0723"/>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30724"/>
                                        </p:tgtEl>
                                        <p:attrNameLst>
                                          <p:attrName>style.visibility</p:attrName>
                                        </p:attrNameLst>
                                      </p:cBhvr>
                                      <p:to>
                                        <p:strVal val="visible"/>
                                      </p:to>
                                    </p:set>
                                    <p:animEffect transition="in" filter="fade">
                                      <p:cBhvr>
                                        <p:cTn id="15" dur="1000"/>
                                        <p:tgtEl>
                                          <p:spTgt spid="30724"/>
                                        </p:tgtEl>
                                      </p:cBhvr>
                                    </p:animEffect>
                                    <p:anim calcmode="lin" valueType="num">
                                      <p:cBhvr>
                                        <p:cTn id="16" dur="1000" fill="hold"/>
                                        <p:tgtEl>
                                          <p:spTgt spid="30724"/>
                                        </p:tgtEl>
                                        <p:attrNameLst>
                                          <p:attrName>ppt_x</p:attrName>
                                        </p:attrNameLst>
                                      </p:cBhvr>
                                      <p:tavLst>
                                        <p:tav tm="0">
                                          <p:val>
                                            <p:strVal val="#ppt_x"/>
                                          </p:val>
                                        </p:tav>
                                        <p:tav tm="100000">
                                          <p:val>
                                            <p:strVal val="#ppt_x"/>
                                          </p:val>
                                        </p:tav>
                                      </p:tavLst>
                                    </p:anim>
                                    <p:anim calcmode="lin" valueType="num">
                                      <p:cBhvr>
                                        <p:cTn id="17" dur="900" decel="100000" fill="hold"/>
                                        <p:tgtEl>
                                          <p:spTgt spid="30724"/>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0724"/>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30725"/>
                                        </p:tgtEl>
                                        <p:attrNameLst>
                                          <p:attrName>style.visibility</p:attrName>
                                        </p:attrNameLst>
                                      </p:cBhvr>
                                      <p:to>
                                        <p:strVal val="visible"/>
                                      </p:to>
                                    </p:set>
                                    <p:animEffect transition="in" filter="fade">
                                      <p:cBhvr>
                                        <p:cTn id="23" dur="1000"/>
                                        <p:tgtEl>
                                          <p:spTgt spid="30725"/>
                                        </p:tgtEl>
                                      </p:cBhvr>
                                    </p:animEffect>
                                    <p:anim calcmode="lin" valueType="num">
                                      <p:cBhvr>
                                        <p:cTn id="24" dur="1000" fill="hold"/>
                                        <p:tgtEl>
                                          <p:spTgt spid="30725"/>
                                        </p:tgtEl>
                                        <p:attrNameLst>
                                          <p:attrName>ppt_x</p:attrName>
                                        </p:attrNameLst>
                                      </p:cBhvr>
                                      <p:tavLst>
                                        <p:tav tm="0">
                                          <p:val>
                                            <p:strVal val="#ppt_x"/>
                                          </p:val>
                                        </p:tav>
                                        <p:tav tm="100000">
                                          <p:val>
                                            <p:strVal val="#ppt_x"/>
                                          </p:val>
                                        </p:tav>
                                      </p:tavLst>
                                    </p:anim>
                                    <p:anim calcmode="lin" valueType="num">
                                      <p:cBhvr>
                                        <p:cTn id="25" dur="900" decel="100000" fill="hold"/>
                                        <p:tgtEl>
                                          <p:spTgt spid="30725"/>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0725"/>
                                        </p:tgtEl>
                                        <p:attrNameLst>
                                          <p:attrName>ppt_y</p:attrName>
                                        </p:attrNameLst>
                                      </p:cBhvr>
                                      <p:tavLst>
                                        <p:tav tm="0">
                                          <p:val>
                                            <p:strVal val="#ppt_y-.03"/>
                                          </p:val>
                                        </p:tav>
                                        <p:tav tm="100000">
                                          <p:val>
                                            <p:strVal val="#ppt_y"/>
                                          </p:val>
                                        </p:tav>
                                      </p:tavLst>
                                    </p:anim>
                                  </p:childTnLst>
                                </p:cTn>
                              </p:par>
                              <p:par>
                                <p:cTn id="27" presetID="37" presetClass="entr" presetSubtype="0" fill="hold" nodeType="withEffect">
                                  <p:stCondLst>
                                    <p:cond delay="0"/>
                                  </p:stCondLst>
                                  <p:childTnLst>
                                    <p:set>
                                      <p:cBhvr>
                                        <p:cTn id="28" dur="1" fill="hold">
                                          <p:stCondLst>
                                            <p:cond delay="0"/>
                                          </p:stCondLst>
                                        </p:cTn>
                                        <p:tgtEl>
                                          <p:spTgt spid="8195">
                                            <p:txEl>
                                              <p:pRg st="8" end="8"/>
                                            </p:txEl>
                                          </p:spTgt>
                                        </p:tgtEl>
                                        <p:attrNameLst>
                                          <p:attrName>style.visibility</p:attrName>
                                        </p:attrNameLst>
                                      </p:cBhvr>
                                      <p:to>
                                        <p:strVal val="visible"/>
                                      </p:to>
                                    </p:set>
                                    <p:animEffect transition="in" filter="fade">
                                      <p:cBhvr>
                                        <p:cTn id="29" dur="1000"/>
                                        <p:tgtEl>
                                          <p:spTgt spid="8195">
                                            <p:txEl>
                                              <p:pRg st="8" end="8"/>
                                            </p:txEl>
                                          </p:spTgt>
                                        </p:tgtEl>
                                      </p:cBhvr>
                                    </p:animEffect>
                                    <p:anim calcmode="lin" valueType="num">
                                      <p:cBhvr>
                                        <p:cTn id="30" dur="1000" fill="hold"/>
                                        <p:tgtEl>
                                          <p:spTgt spid="8195">
                                            <p:txEl>
                                              <p:pRg st="8" end="8"/>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8195">
                                            <p:txEl>
                                              <p:pRg st="8" end="8"/>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8195">
                                            <p:txEl>
                                              <p:pRg st="8" end="8"/>
                                            </p:txEl>
                                          </p:spTgt>
                                        </p:tgtEl>
                                        <p:attrNameLst>
                                          <p:attrName>ppt_y</p:attrName>
                                        </p:attrNameLst>
                                      </p:cBhvr>
                                      <p:tavLst>
                                        <p:tav tm="0">
                                          <p:val>
                                            <p:strVal val="#ppt_y-.03"/>
                                          </p:val>
                                        </p:tav>
                                        <p:tav tm="100000">
                                          <p:val>
                                            <p:strVal val="#ppt_y"/>
                                          </p:val>
                                        </p:tav>
                                      </p:tavLst>
                                    </p:anim>
                                  </p:childTnLst>
                                </p:cTn>
                              </p:par>
                              <p:par>
                                <p:cTn id="33" presetID="37" presetClass="entr" presetSubtype="0" fill="hold" nodeType="withEffect">
                                  <p:stCondLst>
                                    <p:cond delay="0"/>
                                  </p:stCondLst>
                                  <p:childTnLst>
                                    <p:set>
                                      <p:cBhvr>
                                        <p:cTn id="34" dur="1" fill="hold">
                                          <p:stCondLst>
                                            <p:cond delay="0"/>
                                          </p:stCondLst>
                                        </p:cTn>
                                        <p:tgtEl>
                                          <p:spTgt spid="30726"/>
                                        </p:tgtEl>
                                        <p:attrNameLst>
                                          <p:attrName>style.visibility</p:attrName>
                                        </p:attrNameLst>
                                      </p:cBhvr>
                                      <p:to>
                                        <p:strVal val="visible"/>
                                      </p:to>
                                    </p:set>
                                    <p:animEffect transition="in" filter="fade">
                                      <p:cBhvr>
                                        <p:cTn id="35" dur="1000"/>
                                        <p:tgtEl>
                                          <p:spTgt spid="30726"/>
                                        </p:tgtEl>
                                      </p:cBhvr>
                                    </p:animEffect>
                                    <p:anim calcmode="lin" valueType="num">
                                      <p:cBhvr>
                                        <p:cTn id="36" dur="1000" fill="hold"/>
                                        <p:tgtEl>
                                          <p:spTgt spid="30726"/>
                                        </p:tgtEl>
                                        <p:attrNameLst>
                                          <p:attrName>ppt_x</p:attrName>
                                        </p:attrNameLst>
                                      </p:cBhvr>
                                      <p:tavLst>
                                        <p:tav tm="0">
                                          <p:val>
                                            <p:strVal val="#ppt_x"/>
                                          </p:val>
                                        </p:tav>
                                        <p:tav tm="100000">
                                          <p:val>
                                            <p:strVal val="#ppt_x"/>
                                          </p:val>
                                        </p:tav>
                                      </p:tavLst>
                                    </p:anim>
                                    <p:anim calcmode="lin" valueType="num">
                                      <p:cBhvr>
                                        <p:cTn id="37" dur="900" decel="100000" fill="hold"/>
                                        <p:tgtEl>
                                          <p:spTgt spid="30726"/>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0726"/>
                                        </p:tgtEl>
                                        <p:attrNameLst>
                                          <p:attrName>ppt_y</p:attrName>
                                        </p:attrNameLst>
                                      </p:cBhvr>
                                      <p:tavLst>
                                        <p:tav tm="0">
                                          <p:val>
                                            <p:strVal val="#ppt_y-.03"/>
                                          </p:val>
                                        </p:tav>
                                        <p:tav tm="100000">
                                          <p:val>
                                            <p:strVal val="#ppt_y"/>
                                          </p:val>
                                        </p:tav>
                                      </p:tavLst>
                                    </p:anim>
                                  </p:childTnLst>
                                </p:cTn>
                              </p:par>
                              <p:par>
                                <p:cTn id="39" presetID="37" presetClass="entr" presetSubtype="0" fill="hold" nodeType="withEffect">
                                  <p:stCondLst>
                                    <p:cond delay="0"/>
                                  </p:stCondLst>
                                  <p:childTnLst>
                                    <p:set>
                                      <p:cBhvr>
                                        <p:cTn id="40" dur="1" fill="hold">
                                          <p:stCondLst>
                                            <p:cond delay="0"/>
                                          </p:stCondLst>
                                        </p:cTn>
                                        <p:tgtEl>
                                          <p:spTgt spid="30727"/>
                                        </p:tgtEl>
                                        <p:attrNameLst>
                                          <p:attrName>style.visibility</p:attrName>
                                        </p:attrNameLst>
                                      </p:cBhvr>
                                      <p:to>
                                        <p:strVal val="visible"/>
                                      </p:to>
                                    </p:set>
                                    <p:animEffect transition="in" filter="fade">
                                      <p:cBhvr>
                                        <p:cTn id="41" dur="1000"/>
                                        <p:tgtEl>
                                          <p:spTgt spid="30727"/>
                                        </p:tgtEl>
                                      </p:cBhvr>
                                    </p:animEffect>
                                    <p:anim calcmode="lin" valueType="num">
                                      <p:cBhvr>
                                        <p:cTn id="42" dur="1000" fill="hold"/>
                                        <p:tgtEl>
                                          <p:spTgt spid="30727"/>
                                        </p:tgtEl>
                                        <p:attrNameLst>
                                          <p:attrName>ppt_x</p:attrName>
                                        </p:attrNameLst>
                                      </p:cBhvr>
                                      <p:tavLst>
                                        <p:tav tm="0">
                                          <p:val>
                                            <p:strVal val="#ppt_x"/>
                                          </p:val>
                                        </p:tav>
                                        <p:tav tm="100000">
                                          <p:val>
                                            <p:strVal val="#ppt_x"/>
                                          </p:val>
                                        </p:tav>
                                      </p:tavLst>
                                    </p:anim>
                                    <p:anim calcmode="lin" valueType="num">
                                      <p:cBhvr>
                                        <p:cTn id="43" dur="900" decel="100000" fill="hold"/>
                                        <p:tgtEl>
                                          <p:spTgt spid="30727"/>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3072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17500" y="38100"/>
            <a:ext cx="8229600" cy="1143000"/>
          </a:xfrm>
        </p:spPr>
        <p:txBody>
          <a:bodyPr/>
          <a:lstStyle/>
          <a:p>
            <a:pPr eaLnBrk="1" hangingPunct="1"/>
            <a:r>
              <a:rPr lang="en-US" altLang="en-US" sz="3600" smtClean="0"/>
              <a:t>Multiplying Radical Expressions</a:t>
            </a:r>
          </a:p>
        </p:txBody>
      </p:sp>
      <p:pic>
        <p:nvPicPr>
          <p:cNvPr id="1433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33" y="1752600"/>
            <a:ext cx="904608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8"/>
          <p:cNvSpPr>
            <a:spLocks noChangeArrowheads="1"/>
          </p:cNvSpPr>
          <p:nvPr/>
        </p:nvSpPr>
        <p:spPr bwMode="auto">
          <a:xfrm>
            <a:off x="838200" y="25146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4000" dirty="0">
                <a:solidFill>
                  <a:srgbClr val="273996"/>
                </a:solidFill>
              </a:rPr>
              <a:t>Rationalizing the Denominator</a:t>
            </a:r>
          </a:p>
        </p:txBody>
      </p:sp>
      <p:sp>
        <p:nvSpPr>
          <p:cNvPr id="3" name="Rectangle 2"/>
          <p:cNvSpPr/>
          <p:nvPr/>
        </p:nvSpPr>
        <p:spPr>
          <a:xfrm>
            <a:off x="609600" y="2701925"/>
            <a:ext cx="533400" cy="381000"/>
          </a:xfrm>
          <a:prstGeom prst="rect">
            <a:avLst/>
          </a:prstGeom>
          <a:solidFill>
            <a:srgbClr val="79A4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rgbClr val="273996"/>
                </a:solidFill>
              </a:rPr>
              <a:t>B</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17500" y="38100"/>
            <a:ext cx="8229600" cy="1143000"/>
          </a:xfrm>
        </p:spPr>
        <p:txBody>
          <a:bodyPr/>
          <a:lstStyle/>
          <a:p>
            <a:pPr eaLnBrk="1" hangingPunct="1"/>
            <a:r>
              <a:rPr lang="en-US" altLang="en-US" dirty="0" smtClean="0"/>
              <a:t>Example </a:t>
            </a:r>
            <a:r>
              <a:rPr lang="en-US" altLang="en-US" dirty="0"/>
              <a:t>9</a:t>
            </a:r>
            <a:endParaRPr lang="en-US" altLang="en-US" i="1" dirty="0" smtClean="0"/>
          </a:p>
        </p:txBody>
      </p:sp>
      <mc:AlternateContent xmlns:mc="http://schemas.openxmlformats.org/markup-compatibility/2006" xmlns:a14="http://schemas.microsoft.com/office/drawing/2010/main">
        <mc:Choice Requires="a14">
          <p:sp>
            <p:nvSpPr>
              <p:cNvPr id="125955" name="Rectangle 3"/>
              <p:cNvSpPr>
                <a:spLocks noGrp="1" noChangeArrowheads="1"/>
              </p:cNvSpPr>
              <p:nvPr>
                <p:ph type="body" idx="1"/>
              </p:nvPr>
            </p:nvSpPr>
            <p:spPr>
              <a:xfrm>
                <a:off x="457200" y="1219200"/>
                <a:ext cx="8229600" cy="5256212"/>
              </a:xfrm>
            </p:spPr>
            <p:txBody>
              <a:bodyPr/>
              <a:lstStyle/>
              <a:p>
                <a:pPr marL="0" indent="0">
                  <a:buFontTx/>
                  <a:buNone/>
                </a:pPr>
                <a:r>
                  <a:rPr lang="en-US" altLang="en-US" dirty="0" smtClean="0"/>
                  <a:t>Rationalize the denominator in the expression </a:t>
                </a:r>
                <a14:m>
                  <m:oMath xmlns:m="http://schemas.openxmlformats.org/officeDocument/2006/math">
                    <m:f>
                      <m:fPr>
                        <m:ctrlPr>
                          <a:rPr lang="en-US" altLang="en-US" sz="2800" i="1" smtClean="0">
                            <a:solidFill>
                              <a:srgbClr val="0070C0"/>
                            </a:solidFill>
                            <a:latin typeface="Cambria Math"/>
                          </a:rPr>
                        </m:ctrlPr>
                      </m:fPr>
                      <m:num>
                        <m:rad>
                          <m:radPr>
                            <m:degHide m:val="on"/>
                            <m:ctrlPr>
                              <a:rPr lang="en-US" altLang="en-US" sz="2800" i="1" smtClean="0">
                                <a:solidFill>
                                  <a:srgbClr val="0070C0"/>
                                </a:solidFill>
                                <a:latin typeface="Cambria Math"/>
                              </a:rPr>
                            </m:ctrlPr>
                          </m:radPr>
                          <m:deg/>
                          <m:e>
                            <m:r>
                              <a:rPr lang="en-US" altLang="en-US" sz="2800" b="0" i="1" smtClean="0">
                                <a:solidFill>
                                  <a:srgbClr val="0070C0"/>
                                </a:solidFill>
                                <a:latin typeface="Cambria Math"/>
                              </a:rPr>
                              <m:t>3</m:t>
                            </m:r>
                          </m:e>
                        </m:rad>
                      </m:num>
                      <m:den>
                        <m:rad>
                          <m:radPr>
                            <m:degHide m:val="on"/>
                            <m:ctrlPr>
                              <a:rPr lang="en-US" altLang="en-US" sz="2800" i="1" smtClean="0">
                                <a:solidFill>
                                  <a:srgbClr val="0070C0"/>
                                </a:solidFill>
                                <a:latin typeface="Cambria Math"/>
                              </a:rPr>
                            </m:ctrlPr>
                          </m:radPr>
                          <m:deg/>
                          <m:e>
                            <m:r>
                              <a:rPr lang="en-US" altLang="en-US" sz="2800" b="0" i="1" smtClean="0">
                                <a:solidFill>
                                  <a:srgbClr val="0070C0"/>
                                </a:solidFill>
                                <a:latin typeface="Cambria Math"/>
                              </a:rPr>
                              <m:t>3</m:t>
                            </m:r>
                          </m:e>
                        </m:rad>
                        <m:r>
                          <a:rPr lang="en-US" altLang="en-US" sz="2800" b="0" i="1" smtClean="0">
                            <a:solidFill>
                              <a:srgbClr val="0070C0"/>
                            </a:solidFill>
                            <a:latin typeface="Cambria Math"/>
                          </a:rPr>
                          <m:t>−</m:t>
                        </m:r>
                        <m:rad>
                          <m:radPr>
                            <m:degHide m:val="on"/>
                            <m:ctrlPr>
                              <a:rPr lang="en-US" altLang="en-US" sz="2800" b="0" i="1" smtClean="0">
                                <a:solidFill>
                                  <a:srgbClr val="0070C0"/>
                                </a:solidFill>
                                <a:latin typeface="Cambria Math"/>
                              </a:rPr>
                            </m:ctrlPr>
                          </m:radPr>
                          <m:deg/>
                          <m:e>
                            <m:r>
                              <a:rPr lang="en-US" altLang="en-US" sz="2800" b="0" i="1" smtClean="0">
                                <a:solidFill>
                                  <a:srgbClr val="0070C0"/>
                                </a:solidFill>
                                <a:latin typeface="Cambria Math"/>
                              </a:rPr>
                              <m:t>2</m:t>
                            </m:r>
                          </m:e>
                        </m:rad>
                        <m:r>
                          <a:rPr lang="en-US" altLang="en-US" sz="2800" b="0" i="1" smtClean="0">
                            <a:solidFill>
                              <a:srgbClr val="0070C0"/>
                            </a:solidFill>
                            <a:latin typeface="Cambria Math"/>
                          </a:rPr>
                          <m:t> </m:t>
                        </m:r>
                      </m:den>
                    </m:f>
                  </m:oMath>
                </a14:m>
                <a:r>
                  <a:rPr lang="en-US" altLang="en-US" dirty="0" smtClean="0"/>
                  <a:t>   .</a:t>
                </a:r>
              </a:p>
              <a:p>
                <a:pPr marL="0" indent="0">
                  <a:buFontTx/>
                  <a:buNone/>
                </a:pPr>
                <a:endParaRPr lang="en-US" altLang="en-US" dirty="0" smtClean="0"/>
              </a:p>
              <a:p>
                <a:pPr marL="0" indent="0">
                  <a:buFontTx/>
                  <a:buNone/>
                </a:pPr>
                <a:r>
                  <a:rPr lang="en-US" altLang="en-US" dirty="0" smtClean="0">
                    <a:solidFill>
                      <a:srgbClr val="C4152D"/>
                    </a:solidFill>
                  </a:rPr>
                  <a:t>Solution:</a:t>
                </a:r>
              </a:p>
              <a:p>
                <a:pPr marL="0" indent="0">
                  <a:buFontTx/>
                  <a:buNone/>
                </a:pPr>
                <a:r>
                  <a:rPr lang="en-US" altLang="en-US" dirty="0" smtClean="0"/>
                  <a:t>To remove the radical in the denominator, we must multiply the numerator and denominator by the </a:t>
                </a:r>
                <a:r>
                  <a:rPr lang="en-US" altLang="en-US" dirty="0" smtClean="0">
                    <a:solidFill>
                      <a:srgbClr val="FF0000"/>
                    </a:solidFill>
                  </a:rPr>
                  <a:t>conjugate</a:t>
                </a:r>
                <a:r>
                  <a:rPr lang="en-US" altLang="en-US" dirty="0" smtClean="0"/>
                  <a:t> of the denominator, which is </a:t>
                </a:r>
                <a14:m>
                  <m:oMath xmlns:m="http://schemas.openxmlformats.org/officeDocument/2006/math">
                    <m:rad>
                      <m:radPr>
                        <m:degHide m:val="on"/>
                        <m:ctrlPr>
                          <a:rPr lang="en-US" altLang="en-US" i="1" smtClean="0">
                            <a:latin typeface="Cambria Math"/>
                          </a:rPr>
                        </m:ctrlPr>
                      </m:radPr>
                      <m:deg/>
                      <m:e>
                        <m:r>
                          <a:rPr lang="en-US" altLang="en-US" b="0" i="1" smtClean="0">
                            <a:latin typeface="Cambria Math"/>
                          </a:rPr>
                          <m:t>3</m:t>
                        </m:r>
                      </m:e>
                    </m:rad>
                    <m:r>
                      <a:rPr lang="en-US" altLang="en-US" b="0" i="1" smtClean="0">
                        <a:latin typeface="Cambria Math"/>
                      </a:rPr>
                      <m:t>+</m:t>
                    </m:r>
                    <m:rad>
                      <m:radPr>
                        <m:degHide m:val="on"/>
                        <m:ctrlPr>
                          <a:rPr lang="en-US" altLang="en-US" b="0" i="1" smtClean="0">
                            <a:latin typeface="Cambria Math"/>
                          </a:rPr>
                        </m:ctrlPr>
                      </m:radPr>
                      <m:deg/>
                      <m:e>
                        <m:r>
                          <a:rPr lang="en-US" altLang="en-US" b="0" i="1" smtClean="0">
                            <a:latin typeface="Cambria Math"/>
                          </a:rPr>
                          <m:t>2</m:t>
                        </m:r>
                      </m:e>
                    </m:rad>
                  </m:oMath>
                </a14:m>
                <a:r>
                  <a:rPr lang="en-US" altLang="en-US" dirty="0" smtClean="0"/>
                  <a:t>   .</a:t>
                </a:r>
              </a:p>
              <a:p>
                <a:pPr marL="0" indent="0">
                  <a:buFontTx/>
                  <a:buNone/>
                </a:pPr>
                <a:r>
                  <a:rPr lang="en-US" altLang="en-US" dirty="0" smtClean="0"/>
                  <a:t>             </a:t>
                </a:r>
                <a14:m>
                  <m:oMath xmlns:m="http://schemas.openxmlformats.org/officeDocument/2006/math">
                    <m:f>
                      <m:fPr>
                        <m:ctrlPr>
                          <a:rPr lang="en-US" altLang="en-US" sz="2800" i="1" smtClean="0">
                            <a:latin typeface="Cambria Math"/>
                          </a:rPr>
                        </m:ctrlPr>
                      </m:fPr>
                      <m:num>
                        <m:rad>
                          <m:radPr>
                            <m:degHide m:val="on"/>
                            <m:ctrlPr>
                              <a:rPr lang="en-US" altLang="en-US" sz="2800" i="1" smtClean="0">
                                <a:latin typeface="Cambria Math"/>
                              </a:rPr>
                            </m:ctrlPr>
                          </m:radPr>
                          <m:deg/>
                          <m:e>
                            <m:r>
                              <a:rPr lang="en-US" altLang="en-US" sz="2800" b="0" i="1" smtClean="0">
                                <a:latin typeface="Cambria Math"/>
                              </a:rPr>
                              <m:t>3</m:t>
                            </m:r>
                          </m:e>
                        </m:rad>
                      </m:num>
                      <m:den>
                        <m:rad>
                          <m:radPr>
                            <m:degHide m:val="on"/>
                            <m:ctrlPr>
                              <a:rPr lang="en-US" altLang="en-US" sz="2800" i="1" smtClean="0">
                                <a:latin typeface="Cambria Math"/>
                              </a:rPr>
                            </m:ctrlPr>
                          </m:radPr>
                          <m:deg/>
                          <m:e>
                            <m:r>
                              <a:rPr lang="en-US" altLang="en-US" sz="2800" b="0" i="1" smtClean="0">
                                <a:latin typeface="Cambria Math"/>
                              </a:rPr>
                              <m:t>3</m:t>
                            </m:r>
                          </m:e>
                        </m:rad>
                        <m:r>
                          <a:rPr lang="en-US" altLang="en-US" sz="2800" b="0" i="1" smtClean="0">
                            <a:latin typeface="Cambria Math"/>
                          </a:rPr>
                          <m:t>−</m:t>
                        </m:r>
                        <m:rad>
                          <m:radPr>
                            <m:degHide m:val="on"/>
                            <m:ctrlPr>
                              <a:rPr lang="en-US" altLang="en-US" sz="2800" b="0" i="1" smtClean="0">
                                <a:latin typeface="Cambria Math"/>
                              </a:rPr>
                            </m:ctrlPr>
                          </m:radPr>
                          <m:deg/>
                          <m:e>
                            <m:r>
                              <a:rPr lang="en-US" altLang="en-US" sz="2800" b="0" i="1" smtClean="0">
                                <a:latin typeface="Cambria Math"/>
                              </a:rPr>
                              <m:t>2</m:t>
                            </m:r>
                          </m:e>
                        </m:rad>
                      </m:den>
                    </m:f>
                    <m:r>
                      <a:rPr lang="en-US" altLang="en-US" sz="2800" b="0" i="1" smtClean="0">
                        <a:latin typeface="Cambria Math"/>
                      </a:rPr>
                      <m:t>=</m:t>
                    </m:r>
                    <m:f>
                      <m:fPr>
                        <m:ctrlPr>
                          <a:rPr lang="en-US" altLang="en-US" sz="2800" i="1" smtClean="0">
                            <a:latin typeface="Cambria Math"/>
                          </a:rPr>
                        </m:ctrlPr>
                      </m:fPr>
                      <m:num>
                        <m:rad>
                          <m:radPr>
                            <m:degHide m:val="on"/>
                            <m:ctrlPr>
                              <a:rPr lang="en-US" altLang="en-US" sz="2800" i="1" smtClean="0">
                                <a:latin typeface="Cambria Math"/>
                              </a:rPr>
                            </m:ctrlPr>
                          </m:radPr>
                          <m:deg/>
                          <m:e>
                            <m:r>
                              <a:rPr lang="en-US" altLang="en-US" sz="2800" b="0" i="1" smtClean="0">
                                <a:latin typeface="Cambria Math"/>
                              </a:rPr>
                              <m:t>3</m:t>
                            </m:r>
                          </m:e>
                        </m:rad>
                      </m:num>
                      <m:den>
                        <m:rad>
                          <m:radPr>
                            <m:degHide m:val="on"/>
                            <m:ctrlPr>
                              <a:rPr lang="en-US" altLang="en-US" sz="2800" i="1" smtClean="0">
                                <a:latin typeface="Cambria Math"/>
                              </a:rPr>
                            </m:ctrlPr>
                          </m:radPr>
                          <m:deg/>
                          <m:e>
                            <m:r>
                              <a:rPr lang="en-US" altLang="en-US" sz="2800" b="0" i="1" smtClean="0">
                                <a:latin typeface="Cambria Math"/>
                              </a:rPr>
                              <m:t>3</m:t>
                            </m:r>
                          </m:e>
                        </m:rad>
                        <m:r>
                          <a:rPr lang="en-US" altLang="en-US" sz="2800" b="0" i="1" smtClean="0">
                            <a:latin typeface="Cambria Math"/>
                          </a:rPr>
                          <m:t>−</m:t>
                        </m:r>
                        <m:rad>
                          <m:radPr>
                            <m:degHide m:val="on"/>
                            <m:ctrlPr>
                              <a:rPr lang="en-US" altLang="en-US" sz="2800" b="0" i="1" smtClean="0">
                                <a:latin typeface="Cambria Math"/>
                              </a:rPr>
                            </m:ctrlPr>
                          </m:radPr>
                          <m:deg/>
                          <m:e>
                            <m:r>
                              <a:rPr lang="en-US" altLang="en-US" sz="2800" b="0" i="1" smtClean="0">
                                <a:latin typeface="Cambria Math"/>
                              </a:rPr>
                              <m:t>2</m:t>
                            </m:r>
                          </m:e>
                        </m:rad>
                      </m:den>
                    </m:f>
                    <m:r>
                      <a:rPr lang="en-US" altLang="en-US" sz="2800" b="0" i="1" smtClean="0">
                        <a:latin typeface="Cambria Math"/>
                        <a:ea typeface="Cambria Math"/>
                      </a:rPr>
                      <m:t>∙</m:t>
                    </m:r>
                    <m:f>
                      <m:fPr>
                        <m:ctrlPr>
                          <a:rPr lang="en-US" altLang="en-US" sz="2800" b="0" i="1" smtClean="0">
                            <a:solidFill>
                              <a:srgbClr val="FF0000"/>
                            </a:solidFill>
                            <a:latin typeface="Cambria Math"/>
                            <a:ea typeface="Cambria Math"/>
                          </a:rPr>
                        </m:ctrlPr>
                      </m:fPr>
                      <m:num>
                        <m:rad>
                          <m:radPr>
                            <m:degHide m:val="on"/>
                            <m:ctrlPr>
                              <a:rPr lang="en-US" altLang="en-US" sz="2800" b="0" i="1" smtClean="0">
                                <a:solidFill>
                                  <a:srgbClr val="FF0000"/>
                                </a:solidFill>
                                <a:latin typeface="Cambria Math"/>
                                <a:ea typeface="Cambria Math"/>
                              </a:rPr>
                            </m:ctrlPr>
                          </m:radPr>
                          <m:deg/>
                          <m:e>
                            <m:r>
                              <a:rPr lang="en-US" altLang="en-US" sz="2800" b="0" i="1" smtClean="0">
                                <a:solidFill>
                                  <a:srgbClr val="FF0000"/>
                                </a:solidFill>
                                <a:latin typeface="Cambria Math"/>
                                <a:ea typeface="Cambria Math"/>
                              </a:rPr>
                              <m:t>3</m:t>
                            </m:r>
                          </m:e>
                        </m:rad>
                        <m:r>
                          <a:rPr lang="en-US" altLang="en-US" sz="2800" b="0" i="1" smtClean="0">
                            <a:solidFill>
                              <a:srgbClr val="FF0000"/>
                            </a:solidFill>
                            <a:latin typeface="Cambria Math"/>
                            <a:ea typeface="Cambria Math"/>
                          </a:rPr>
                          <m:t>+</m:t>
                        </m:r>
                        <m:rad>
                          <m:radPr>
                            <m:degHide m:val="on"/>
                            <m:ctrlPr>
                              <a:rPr lang="en-US" altLang="en-US" sz="2800" b="0" i="1" smtClean="0">
                                <a:solidFill>
                                  <a:srgbClr val="FF0000"/>
                                </a:solidFill>
                                <a:latin typeface="Cambria Math"/>
                                <a:ea typeface="Cambria Math"/>
                              </a:rPr>
                            </m:ctrlPr>
                          </m:radPr>
                          <m:deg/>
                          <m:e>
                            <m:r>
                              <a:rPr lang="en-US" altLang="en-US" sz="2800" b="0" i="1" smtClean="0">
                                <a:solidFill>
                                  <a:srgbClr val="FF0000"/>
                                </a:solidFill>
                                <a:latin typeface="Cambria Math"/>
                                <a:ea typeface="Cambria Math"/>
                              </a:rPr>
                              <m:t>2</m:t>
                            </m:r>
                          </m:e>
                        </m:rad>
                      </m:num>
                      <m:den>
                        <m:rad>
                          <m:radPr>
                            <m:degHide m:val="on"/>
                            <m:ctrlPr>
                              <a:rPr lang="en-US" altLang="en-US" sz="2800" b="0" i="1" smtClean="0">
                                <a:solidFill>
                                  <a:srgbClr val="FF0000"/>
                                </a:solidFill>
                                <a:latin typeface="Cambria Math"/>
                                <a:ea typeface="Cambria Math"/>
                              </a:rPr>
                            </m:ctrlPr>
                          </m:radPr>
                          <m:deg/>
                          <m:e>
                            <m:r>
                              <a:rPr lang="en-US" altLang="en-US" sz="2800" b="0" i="1" smtClean="0">
                                <a:solidFill>
                                  <a:srgbClr val="FF0000"/>
                                </a:solidFill>
                                <a:latin typeface="Cambria Math"/>
                                <a:ea typeface="Cambria Math"/>
                              </a:rPr>
                              <m:t>3</m:t>
                            </m:r>
                          </m:e>
                        </m:rad>
                        <m:r>
                          <a:rPr lang="en-US" altLang="en-US" sz="2800" b="0" i="1" smtClean="0">
                            <a:solidFill>
                              <a:srgbClr val="FF0000"/>
                            </a:solidFill>
                            <a:latin typeface="Cambria Math"/>
                            <a:ea typeface="Cambria Math"/>
                          </a:rPr>
                          <m:t>+</m:t>
                        </m:r>
                        <m:rad>
                          <m:radPr>
                            <m:degHide m:val="on"/>
                            <m:ctrlPr>
                              <a:rPr lang="en-US" altLang="en-US" sz="2800" b="0" i="1" smtClean="0">
                                <a:solidFill>
                                  <a:srgbClr val="FF0000"/>
                                </a:solidFill>
                                <a:latin typeface="Cambria Math"/>
                                <a:ea typeface="Cambria Math"/>
                              </a:rPr>
                            </m:ctrlPr>
                          </m:radPr>
                          <m:deg/>
                          <m:e>
                            <m:r>
                              <a:rPr lang="en-US" altLang="en-US" sz="2800" b="0" i="1" smtClean="0">
                                <a:solidFill>
                                  <a:srgbClr val="FF0000"/>
                                </a:solidFill>
                                <a:latin typeface="Cambria Math"/>
                                <a:ea typeface="Cambria Math"/>
                              </a:rPr>
                              <m:t>2</m:t>
                            </m:r>
                          </m:e>
                        </m:rad>
                      </m:den>
                    </m:f>
                  </m:oMath>
                </a14:m>
                <a:r>
                  <a:rPr lang="en-US" altLang="en-US" sz="2800" dirty="0" smtClean="0"/>
                  <a:t>   </a:t>
                </a:r>
                <a:br>
                  <a:rPr lang="en-US" altLang="en-US" sz="2800" dirty="0" smtClean="0"/>
                </a:br>
                <a:r>
                  <a:rPr lang="en-US" altLang="en-US" sz="1200" dirty="0" smtClean="0"/>
                  <a:t>         </a:t>
                </a:r>
              </a:p>
              <a:p>
                <a:pPr marL="0" indent="0">
                  <a:buFontTx/>
                  <a:buNone/>
                </a:pPr>
                <a:r>
                  <a:rPr lang="en-US" altLang="en-US" dirty="0" smtClean="0"/>
                  <a:t>	             </a:t>
                </a:r>
                <a14:m>
                  <m:oMath xmlns:m="http://schemas.openxmlformats.org/officeDocument/2006/math">
                    <m:r>
                      <a:rPr lang="en-US" altLang="en-US" sz="2800" b="0" i="1" smtClean="0">
                        <a:latin typeface="Cambria Math"/>
                      </a:rPr>
                      <m:t>=</m:t>
                    </m:r>
                    <m:f>
                      <m:fPr>
                        <m:ctrlPr>
                          <a:rPr lang="en-US" altLang="en-US" sz="2800" b="0" i="1" smtClean="0">
                            <a:latin typeface="Cambria Math"/>
                          </a:rPr>
                        </m:ctrlPr>
                      </m:fPr>
                      <m:num>
                        <m:rad>
                          <m:radPr>
                            <m:degHide m:val="on"/>
                            <m:ctrlPr>
                              <a:rPr lang="en-US" altLang="en-US" sz="2800" b="0" i="1" smtClean="0">
                                <a:latin typeface="Cambria Math"/>
                              </a:rPr>
                            </m:ctrlPr>
                          </m:radPr>
                          <m:deg/>
                          <m:e>
                            <m:r>
                              <a:rPr lang="en-US" altLang="en-US" sz="2800" b="0" i="1" smtClean="0">
                                <a:latin typeface="Cambria Math"/>
                              </a:rPr>
                              <m:t>3</m:t>
                            </m:r>
                          </m:e>
                        </m:rad>
                        <m:r>
                          <a:rPr lang="en-US" altLang="en-US" sz="2800" b="0" i="1" smtClean="0">
                            <a:latin typeface="Cambria Math"/>
                            <a:ea typeface="Cambria Math"/>
                          </a:rPr>
                          <m:t>∙</m:t>
                        </m:r>
                        <m:rad>
                          <m:radPr>
                            <m:degHide m:val="on"/>
                            <m:ctrlPr>
                              <a:rPr lang="en-US" altLang="en-US" sz="2800" b="0" i="1" smtClean="0">
                                <a:latin typeface="Cambria Math"/>
                                <a:ea typeface="Cambria Math"/>
                              </a:rPr>
                            </m:ctrlPr>
                          </m:radPr>
                          <m:deg/>
                          <m:e>
                            <m:r>
                              <a:rPr lang="en-US" altLang="en-US" sz="2800" b="0" i="1" smtClean="0">
                                <a:latin typeface="Cambria Math"/>
                                <a:ea typeface="Cambria Math"/>
                              </a:rPr>
                              <m:t>3</m:t>
                            </m:r>
                          </m:e>
                        </m:rad>
                        <m:r>
                          <a:rPr lang="en-US" altLang="en-US" sz="2800" b="0" i="1" smtClean="0">
                            <a:latin typeface="Cambria Math"/>
                            <a:ea typeface="Cambria Math"/>
                          </a:rPr>
                          <m:t>+</m:t>
                        </m:r>
                        <m:rad>
                          <m:radPr>
                            <m:degHide m:val="on"/>
                            <m:ctrlPr>
                              <a:rPr lang="en-US" altLang="en-US" sz="2800" b="0" i="1" smtClean="0">
                                <a:latin typeface="Cambria Math"/>
                                <a:ea typeface="Cambria Math"/>
                              </a:rPr>
                            </m:ctrlPr>
                          </m:radPr>
                          <m:deg/>
                          <m:e>
                            <m:r>
                              <a:rPr lang="en-US" altLang="en-US" sz="2800" b="0" i="1" smtClean="0">
                                <a:latin typeface="Cambria Math"/>
                                <a:ea typeface="Cambria Math"/>
                              </a:rPr>
                              <m:t>3</m:t>
                            </m:r>
                          </m:e>
                        </m:rad>
                        <m:r>
                          <a:rPr lang="en-US" altLang="en-US" sz="2800" b="0" i="1" smtClean="0">
                            <a:latin typeface="Cambria Math"/>
                            <a:ea typeface="Cambria Math"/>
                          </a:rPr>
                          <m:t>∙</m:t>
                        </m:r>
                        <m:rad>
                          <m:radPr>
                            <m:degHide m:val="on"/>
                            <m:ctrlPr>
                              <a:rPr lang="en-US" altLang="en-US" sz="2800" b="0" i="1" smtClean="0">
                                <a:latin typeface="Cambria Math"/>
                                <a:ea typeface="Cambria Math"/>
                              </a:rPr>
                            </m:ctrlPr>
                          </m:radPr>
                          <m:deg/>
                          <m:e>
                            <m:r>
                              <a:rPr lang="en-US" altLang="en-US" sz="2800" b="0" i="1" smtClean="0">
                                <a:latin typeface="Cambria Math"/>
                                <a:ea typeface="Cambria Math"/>
                              </a:rPr>
                              <m:t>2</m:t>
                            </m:r>
                          </m:e>
                        </m:rad>
                      </m:num>
                      <m:den>
                        <m:sSup>
                          <m:sSupPr>
                            <m:ctrlPr>
                              <a:rPr lang="en-US" altLang="en-US" sz="2800" b="0" i="1" smtClean="0">
                                <a:latin typeface="Cambria Math"/>
                              </a:rPr>
                            </m:ctrlPr>
                          </m:sSupPr>
                          <m:e>
                            <m:d>
                              <m:dPr>
                                <m:ctrlPr>
                                  <a:rPr lang="en-US" altLang="en-US" sz="2800" b="0" i="1" smtClean="0">
                                    <a:latin typeface="Cambria Math"/>
                                  </a:rPr>
                                </m:ctrlPr>
                              </m:dPr>
                              <m:e>
                                <m:rad>
                                  <m:radPr>
                                    <m:degHide m:val="on"/>
                                    <m:ctrlPr>
                                      <a:rPr lang="en-US" altLang="en-US" sz="2800" b="0" i="1" smtClean="0">
                                        <a:latin typeface="Cambria Math"/>
                                      </a:rPr>
                                    </m:ctrlPr>
                                  </m:radPr>
                                  <m:deg/>
                                  <m:e>
                                    <m:r>
                                      <a:rPr lang="en-US" altLang="en-US" sz="2800" b="0" i="1" smtClean="0">
                                        <a:latin typeface="Cambria Math"/>
                                      </a:rPr>
                                      <m:t>3</m:t>
                                    </m:r>
                                  </m:e>
                                </m:rad>
                              </m:e>
                            </m:d>
                          </m:e>
                          <m:sup>
                            <m:r>
                              <a:rPr lang="en-US" altLang="en-US" sz="2800" b="0" i="1" smtClean="0">
                                <a:latin typeface="Cambria Math"/>
                              </a:rPr>
                              <m:t>2</m:t>
                            </m:r>
                          </m:sup>
                        </m:sSup>
                        <m:r>
                          <a:rPr lang="en-US" altLang="en-US" sz="2800" b="0" i="1" smtClean="0">
                            <a:latin typeface="Cambria Math"/>
                          </a:rPr>
                          <m:t>−</m:t>
                        </m:r>
                        <m:sSup>
                          <m:sSupPr>
                            <m:ctrlPr>
                              <a:rPr lang="en-US" altLang="en-US" sz="2800" b="0" i="1" smtClean="0">
                                <a:latin typeface="Cambria Math"/>
                              </a:rPr>
                            </m:ctrlPr>
                          </m:sSupPr>
                          <m:e>
                            <m:d>
                              <m:dPr>
                                <m:ctrlPr>
                                  <a:rPr lang="en-US" altLang="en-US" sz="2800" b="0" i="1" smtClean="0">
                                    <a:latin typeface="Cambria Math"/>
                                  </a:rPr>
                                </m:ctrlPr>
                              </m:dPr>
                              <m:e>
                                <m:rad>
                                  <m:radPr>
                                    <m:degHide m:val="on"/>
                                    <m:ctrlPr>
                                      <a:rPr lang="en-US" altLang="en-US" sz="2800" b="0" i="1" smtClean="0">
                                        <a:latin typeface="Cambria Math"/>
                                      </a:rPr>
                                    </m:ctrlPr>
                                  </m:radPr>
                                  <m:deg/>
                                  <m:e>
                                    <m:r>
                                      <a:rPr lang="en-US" altLang="en-US" sz="2800" b="0" i="1" smtClean="0">
                                        <a:latin typeface="Cambria Math"/>
                                      </a:rPr>
                                      <m:t>2</m:t>
                                    </m:r>
                                  </m:e>
                                </m:rad>
                              </m:e>
                            </m:d>
                          </m:e>
                          <m:sup>
                            <m:r>
                              <a:rPr lang="en-US" altLang="en-US" sz="2800" b="0" i="1" smtClean="0">
                                <a:latin typeface="Cambria Math"/>
                              </a:rPr>
                              <m:t>2</m:t>
                            </m:r>
                          </m:sup>
                        </m:sSup>
                      </m:den>
                    </m:f>
                    <m:r>
                      <a:rPr lang="en-US" altLang="en-US" sz="2800" b="0" i="1" smtClean="0">
                        <a:latin typeface="Cambria Math"/>
                      </a:rPr>
                      <m:t>=</m:t>
                    </m:r>
                    <m:f>
                      <m:fPr>
                        <m:ctrlPr>
                          <a:rPr lang="en-US" altLang="en-US" sz="2800" b="0" i="1" smtClean="0">
                            <a:latin typeface="Cambria Math"/>
                          </a:rPr>
                        </m:ctrlPr>
                      </m:fPr>
                      <m:num>
                        <m:r>
                          <a:rPr lang="en-US" altLang="en-US" sz="2800" b="0" i="1" smtClean="0">
                            <a:latin typeface="Cambria Math"/>
                          </a:rPr>
                          <m:t>3+</m:t>
                        </m:r>
                        <m:rad>
                          <m:radPr>
                            <m:degHide m:val="on"/>
                            <m:ctrlPr>
                              <a:rPr lang="en-US" altLang="en-US" sz="2800" b="0" i="1" smtClean="0">
                                <a:latin typeface="Cambria Math"/>
                              </a:rPr>
                            </m:ctrlPr>
                          </m:radPr>
                          <m:deg/>
                          <m:e>
                            <m:r>
                              <a:rPr lang="en-US" altLang="en-US" sz="2800" b="0" i="1" smtClean="0">
                                <a:latin typeface="Cambria Math"/>
                              </a:rPr>
                              <m:t>6</m:t>
                            </m:r>
                          </m:e>
                        </m:rad>
                      </m:num>
                      <m:den>
                        <m:r>
                          <a:rPr lang="en-US" altLang="en-US" sz="2800" b="0" i="1" smtClean="0">
                            <a:latin typeface="Cambria Math"/>
                          </a:rPr>
                          <m:t>3−2</m:t>
                        </m:r>
                      </m:den>
                    </m:f>
                    <m:r>
                      <a:rPr lang="en-US" altLang="en-US" sz="2800" b="0" i="1" smtClean="0">
                        <a:latin typeface="Cambria Math"/>
                      </a:rPr>
                      <m:t>=</m:t>
                    </m:r>
                    <m:f>
                      <m:fPr>
                        <m:ctrlPr>
                          <a:rPr lang="en-US" altLang="en-US" sz="2800" b="0" i="1" smtClean="0">
                            <a:latin typeface="Cambria Math"/>
                          </a:rPr>
                        </m:ctrlPr>
                      </m:fPr>
                      <m:num>
                        <m:r>
                          <a:rPr lang="en-US" altLang="en-US" sz="2800" b="0" i="1" smtClean="0">
                            <a:latin typeface="Cambria Math"/>
                          </a:rPr>
                          <m:t>3+</m:t>
                        </m:r>
                        <m:rad>
                          <m:radPr>
                            <m:degHide m:val="on"/>
                            <m:ctrlPr>
                              <a:rPr lang="en-US" altLang="en-US" sz="2800" b="0" i="1" smtClean="0">
                                <a:latin typeface="Cambria Math"/>
                              </a:rPr>
                            </m:ctrlPr>
                          </m:radPr>
                          <m:deg/>
                          <m:e>
                            <m:r>
                              <a:rPr lang="en-US" altLang="en-US" sz="2800" b="0" i="1" smtClean="0">
                                <a:latin typeface="Cambria Math"/>
                              </a:rPr>
                              <m:t>6</m:t>
                            </m:r>
                          </m:e>
                        </m:rad>
                      </m:num>
                      <m:den>
                        <m:r>
                          <a:rPr lang="en-US" altLang="en-US" sz="2800" b="0" i="1" smtClean="0">
                            <a:latin typeface="Cambria Math"/>
                          </a:rPr>
                          <m:t>1</m:t>
                        </m:r>
                      </m:den>
                    </m:f>
                  </m:oMath>
                </a14:m>
                <a:r>
                  <a:rPr lang="en-US" altLang="en-US" sz="2800" dirty="0" smtClean="0"/>
                  <a:t> </a:t>
                </a:r>
              </a:p>
            </p:txBody>
          </p:sp>
        </mc:Choice>
        <mc:Fallback xmlns="">
          <p:sp>
            <p:nvSpPr>
              <p:cNvPr id="125955" name="Rectangle 3"/>
              <p:cNvSpPr>
                <a:spLocks noGrp="1" noRot="1" noChangeAspect="1" noMove="1" noResize="1" noEditPoints="1" noAdjustHandles="1" noChangeArrowheads="1" noChangeShapeType="1" noTextEdit="1"/>
              </p:cNvSpPr>
              <p:nvPr>
                <p:ph type="body" idx="1"/>
              </p:nvPr>
            </p:nvSpPr>
            <p:spPr>
              <a:xfrm>
                <a:off x="457200" y="1219200"/>
                <a:ext cx="8229600" cy="5256212"/>
              </a:xfrm>
              <a:blipFill rotWithShape="1">
                <a:blip r:embed="rId2"/>
                <a:stretch>
                  <a:fillRect l="-1111" r="-1333"/>
                </a:stretch>
              </a:blipFill>
            </p:spPr>
            <p:txBody>
              <a:bodyPr/>
              <a:lstStyle/>
              <a:p>
                <a:r>
                  <a:rPr lang="en-US">
                    <a:noFill/>
                  </a:rPr>
                  <a:t> </a:t>
                </a:r>
              </a:p>
            </p:txBody>
          </p:sp>
        </mc:Fallback>
      </mc:AlternateContent>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4" end="4"/>
                                            </p:txEl>
                                          </p:spTgt>
                                        </p:tgtEl>
                                        <p:attrNameLst>
                                          <p:attrName>style.visibility</p:attrName>
                                        </p:attrNameLst>
                                      </p:cBhvr>
                                      <p:to>
                                        <p:strVal val="visible"/>
                                      </p:to>
                                    </p:set>
                                    <p:animEffect transition="in" filter="fade">
                                      <p:cBhvr>
                                        <p:cTn id="7" dur="1000"/>
                                        <p:tgtEl>
                                          <p:spTgt spid="125955">
                                            <p:txEl>
                                              <p:pRg st="4" end="4"/>
                                            </p:txEl>
                                          </p:spTgt>
                                        </p:tgtEl>
                                      </p:cBhvr>
                                    </p:animEffect>
                                    <p:anim calcmode="lin" valueType="num">
                                      <p:cBhvr>
                                        <p:cTn id="8" dur="1000" fill="hold"/>
                                        <p:tgtEl>
                                          <p:spTgt spid="125955">
                                            <p:txEl>
                                              <p:pRg st="4" end="4"/>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4" end="4"/>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125955">
                                            <p:txEl>
                                              <p:pRg st="5" end="5"/>
                                            </p:txEl>
                                          </p:spTgt>
                                        </p:tgtEl>
                                        <p:attrNameLst>
                                          <p:attrName>style.visibility</p:attrName>
                                        </p:attrNameLst>
                                      </p:cBhvr>
                                      <p:to>
                                        <p:strVal val="visible"/>
                                      </p:to>
                                    </p:set>
                                    <p:animEffect transition="in" filter="fade">
                                      <p:cBhvr>
                                        <p:cTn id="15" dur="1000"/>
                                        <p:tgtEl>
                                          <p:spTgt spid="125955">
                                            <p:txEl>
                                              <p:pRg st="5" end="5"/>
                                            </p:txEl>
                                          </p:spTgt>
                                        </p:tgtEl>
                                      </p:cBhvr>
                                    </p:animEffect>
                                    <p:anim calcmode="lin" valueType="num">
                                      <p:cBhvr>
                                        <p:cTn id="16" dur="1000" fill="hold"/>
                                        <p:tgtEl>
                                          <p:spTgt spid="125955">
                                            <p:txEl>
                                              <p:pRg st="5" end="5"/>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25955">
                                            <p:txEl>
                                              <p:pRg st="5" end="5"/>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25955">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10</a:t>
            </a:r>
            <a:endParaRPr lang="en-US" altLang="en-US" i="1" smtClean="0"/>
          </a:p>
        </p:txBody>
      </p:sp>
      <p:sp>
        <p:nvSpPr>
          <p:cNvPr id="125955" name="Rectangle 3"/>
          <p:cNvSpPr>
            <a:spLocks noGrp="1" noChangeArrowheads="1"/>
          </p:cNvSpPr>
          <p:nvPr>
            <p:ph type="body" idx="1"/>
          </p:nvPr>
        </p:nvSpPr>
        <p:spPr/>
        <p:txBody>
          <a:bodyPr/>
          <a:lstStyle/>
          <a:p>
            <a:pPr marL="0" indent="0">
              <a:buFontTx/>
              <a:buNone/>
            </a:pPr>
            <a:r>
              <a:rPr lang="en-US" altLang="en-US" smtClean="0"/>
              <a:t>Rationalize the denominator in the expression            .</a:t>
            </a:r>
          </a:p>
          <a:p>
            <a:pPr marL="0" indent="0">
              <a:buFontTx/>
              <a:buNone/>
            </a:pPr>
            <a:endParaRPr lang="en-US" altLang="en-US" smtClean="0"/>
          </a:p>
          <a:p>
            <a:pPr marL="0" indent="0">
              <a:buFontTx/>
              <a:buNone/>
            </a:pPr>
            <a:r>
              <a:rPr lang="en-US" altLang="en-US" smtClean="0">
                <a:solidFill>
                  <a:srgbClr val="C4152D"/>
                </a:solidFill>
              </a:rPr>
              <a:t>Solution:</a:t>
            </a:r>
          </a:p>
          <a:p>
            <a:pPr marL="0" indent="0">
              <a:buFontTx/>
              <a:buNone/>
            </a:pPr>
            <a:r>
              <a:rPr lang="en-US" altLang="en-US" smtClean="0"/>
              <a:t>To remove the radical in the denominator, we must multiply the numerator and denominator by the conjugate of the denominator, which is            .</a:t>
            </a:r>
          </a:p>
          <a:p>
            <a:pPr marL="0" indent="0">
              <a:buFontTx/>
              <a:buNone/>
            </a:pPr>
            <a:endParaRPr lang="en-US" altLang="en-US" smtClean="0"/>
          </a:p>
          <a:p>
            <a:pPr marL="0" indent="0">
              <a:buFontTx/>
              <a:buNone/>
            </a:pPr>
            <a:endParaRPr lang="en-US" altLang="en-US" smtClean="0"/>
          </a:p>
          <a:p>
            <a:pPr marL="0" indent="0">
              <a:buFontTx/>
              <a:buNone/>
            </a:pPr>
            <a:endParaRPr lang="en-US" altLang="en-US" smtClean="0"/>
          </a:p>
          <a:p>
            <a:pPr marL="0" indent="0">
              <a:buFontTx/>
              <a:buNone/>
            </a:pPr>
            <a:r>
              <a:rPr lang="en-US" altLang="en-US" smtClean="0"/>
              <a:t>	</a:t>
            </a:r>
          </a:p>
        </p:txBody>
      </p:sp>
      <p:pic>
        <p:nvPicPr>
          <p:cNvPr id="1638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1447800"/>
            <a:ext cx="877888"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1875" y="3590925"/>
            <a:ext cx="923925"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4114800"/>
            <a:ext cx="4391025"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5181600"/>
            <a:ext cx="178117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92613" y="6167438"/>
            <a:ext cx="1671637"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642840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2" end="2"/>
                                            </p:txEl>
                                          </p:spTgt>
                                        </p:tgtEl>
                                        <p:attrNameLst>
                                          <p:attrName>style.visibility</p:attrName>
                                        </p:attrNameLst>
                                      </p:cBhvr>
                                      <p:to>
                                        <p:strVal val="visible"/>
                                      </p:to>
                                    </p:set>
                                    <p:animEffect transition="in" filter="fade">
                                      <p:cBhvr>
                                        <p:cTn id="7" dur="1000"/>
                                        <p:tgtEl>
                                          <p:spTgt spid="125955">
                                            <p:txEl>
                                              <p:pRg st="2" end="2"/>
                                            </p:txEl>
                                          </p:spTgt>
                                        </p:tgtEl>
                                      </p:cBhvr>
                                    </p:animEffect>
                                    <p:anim calcmode="lin" valueType="num">
                                      <p:cBhvr>
                                        <p:cTn id="8" dur="1000" fill="hold"/>
                                        <p:tgtEl>
                                          <p:spTgt spid="125955">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25955">
                                            <p:txEl>
                                              <p:pRg st="3" end="3"/>
                                            </p:txEl>
                                          </p:spTgt>
                                        </p:tgtEl>
                                        <p:attrNameLst>
                                          <p:attrName>style.visibility</p:attrName>
                                        </p:attrNameLst>
                                      </p:cBhvr>
                                      <p:to>
                                        <p:strVal val="visible"/>
                                      </p:to>
                                    </p:set>
                                    <p:animEffect transition="in" filter="fade">
                                      <p:cBhvr>
                                        <p:cTn id="13" dur="1000"/>
                                        <p:tgtEl>
                                          <p:spTgt spid="125955">
                                            <p:txEl>
                                              <p:pRg st="3" end="3"/>
                                            </p:txEl>
                                          </p:spTgt>
                                        </p:tgtEl>
                                      </p:cBhvr>
                                    </p:animEffect>
                                    <p:anim calcmode="lin" valueType="num">
                                      <p:cBhvr>
                                        <p:cTn id="14" dur="1000" fill="hold"/>
                                        <p:tgtEl>
                                          <p:spTgt spid="125955">
                                            <p:txEl>
                                              <p:pRg st="3" end="3"/>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25955">
                                            <p:txEl>
                                              <p:pRg st="3" end="3"/>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25955">
                                            <p:txEl>
                                              <p:pRg st="3" end="3"/>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1747"/>
                                        </p:tgtEl>
                                        <p:attrNameLst>
                                          <p:attrName>style.visibility</p:attrName>
                                        </p:attrNameLst>
                                      </p:cBhvr>
                                      <p:to>
                                        <p:strVal val="visible"/>
                                      </p:to>
                                    </p:set>
                                    <p:animEffect transition="in" filter="fade">
                                      <p:cBhvr>
                                        <p:cTn id="19" dur="1000"/>
                                        <p:tgtEl>
                                          <p:spTgt spid="31747"/>
                                        </p:tgtEl>
                                      </p:cBhvr>
                                    </p:animEffect>
                                    <p:anim calcmode="lin" valueType="num">
                                      <p:cBhvr>
                                        <p:cTn id="20" dur="1000" fill="hold"/>
                                        <p:tgtEl>
                                          <p:spTgt spid="31747"/>
                                        </p:tgtEl>
                                        <p:attrNameLst>
                                          <p:attrName>ppt_x</p:attrName>
                                        </p:attrNameLst>
                                      </p:cBhvr>
                                      <p:tavLst>
                                        <p:tav tm="0">
                                          <p:val>
                                            <p:strVal val="#ppt_x"/>
                                          </p:val>
                                        </p:tav>
                                        <p:tav tm="100000">
                                          <p:val>
                                            <p:strVal val="#ppt_x"/>
                                          </p:val>
                                        </p:tav>
                                      </p:tavLst>
                                    </p:anim>
                                    <p:anim calcmode="lin" valueType="num">
                                      <p:cBhvr>
                                        <p:cTn id="21" dur="900" decel="100000" fill="hold"/>
                                        <p:tgtEl>
                                          <p:spTgt spid="31747"/>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1747"/>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31748"/>
                                        </p:tgtEl>
                                        <p:attrNameLst>
                                          <p:attrName>style.visibility</p:attrName>
                                        </p:attrNameLst>
                                      </p:cBhvr>
                                      <p:to>
                                        <p:strVal val="visible"/>
                                      </p:to>
                                    </p:set>
                                    <p:animEffect transition="in" filter="fade">
                                      <p:cBhvr>
                                        <p:cTn id="25" dur="1000"/>
                                        <p:tgtEl>
                                          <p:spTgt spid="31748"/>
                                        </p:tgtEl>
                                      </p:cBhvr>
                                    </p:animEffect>
                                    <p:anim calcmode="lin" valueType="num">
                                      <p:cBhvr>
                                        <p:cTn id="26" dur="1000" fill="hold"/>
                                        <p:tgtEl>
                                          <p:spTgt spid="31748"/>
                                        </p:tgtEl>
                                        <p:attrNameLst>
                                          <p:attrName>ppt_x</p:attrName>
                                        </p:attrNameLst>
                                      </p:cBhvr>
                                      <p:tavLst>
                                        <p:tav tm="0">
                                          <p:val>
                                            <p:strVal val="#ppt_x"/>
                                          </p:val>
                                        </p:tav>
                                        <p:tav tm="100000">
                                          <p:val>
                                            <p:strVal val="#ppt_x"/>
                                          </p:val>
                                        </p:tav>
                                      </p:tavLst>
                                    </p:anim>
                                    <p:anim calcmode="lin" valueType="num">
                                      <p:cBhvr>
                                        <p:cTn id="27" dur="900" decel="100000" fill="hold"/>
                                        <p:tgtEl>
                                          <p:spTgt spid="31748"/>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1748"/>
                                        </p:tgtEl>
                                        <p:attrNameLst>
                                          <p:attrName>ppt_y</p:attrName>
                                        </p:attrNameLst>
                                      </p:cBhvr>
                                      <p:tavLst>
                                        <p:tav tm="0">
                                          <p:val>
                                            <p:strVal val="#ppt_y-.03"/>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37" presetClass="entr" presetSubtype="0" fill="hold" nodeType="clickEffect">
                                  <p:stCondLst>
                                    <p:cond delay="0"/>
                                  </p:stCondLst>
                                  <p:childTnLst>
                                    <p:set>
                                      <p:cBhvr>
                                        <p:cTn id="32" dur="1" fill="hold">
                                          <p:stCondLst>
                                            <p:cond delay="0"/>
                                          </p:stCondLst>
                                        </p:cTn>
                                        <p:tgtEl>
                                          <p:spTgt spid="31749"/>
                                        </p:tgtEl>
                                        <p:attrNameLst>
                                          <p:attrName>style.visibility</p:attrName>
                                        </p:attrNameLst>
                                      </p:cBhvr>
                                      <p:to>
                                        <p:strVal val="visible"/>
                                      </p:to>
                                    </p:set>
                                    <p:animEffect transition="in" filter="fade">
                                      <p:cBhvr>
                                        <p:cTn id="33" dur="1000"/>
                                        <p:tgtEl>
                                          <p:spTgt spid="31749"/>
                                        </p:tgtEl>
                                      </p:cBhvr>
                                    </p:animEffect>
                                    <p:anim calcmode="lin" valueType="num">
                                      <p:cBhvr>
                                        <p:cTn id="34" dur="1000" fill="hold"/>
                                        <p:tgtEl>
                                          <p:spTgt spid="31749"/>
                                        </p:tgtEl>
                                        <p:attrNameLst>
                                          <p:attrName>ppt_x</p:attrName>
                                        </p:attrNameLst>
                                      </p:cBhvr>
                                      <p:tavLst>
                                        <p:tav tm="0">
                                          <p:val>
                                            <p:strVal val="#ppt_x"/>
                                          </p:val>
                                        </p:tav>
                                        <p:tav tm="100000">
                                          <p:val>
                                            <p:strVal val="#ppt_x"/>
                                          </p:val>
                                        </p:tav>
                                      </p:tavLst>
                                    </p:anim>
                                    <p:anim calcmode="lin" valueType="num">
                                      <p:cBhvr>
                                        <p:cTn id="35" dur="900" decel="100000" fill="hold"/>
                                        <p:tgtEl>
                                          <p:spTgt spid="31749"/>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1749"/>
                                        </p:tgtEl>
                                        <p:attrNameLst>
                                          <p:attrName>ppt_y</p:attrName>
                                        </p:attrNameLst>
                                      </p:cBhvr>
                                      <p:tavLst>
                                        <p:tav tm="0">
                                          <p:val>
                                            <p:strVal val="#ppt_y-.03"/>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37" presetClass="entr" presetSubtype="0" fill="hold" nodeType="clickEffect">
                                  <p:stCondLst>
                                    <p:cond delay="0"/>
                                  </p:stCondLst>
                                  <p:childTnLst>
                                    <p:set>
                                      <p:cBhvr>
                                        <p:cTn id="40" dur="1" fill="hold">
                                          <p:stCondLst>
                                            <p:cond delay="0"/>
                                          </p:stCondLst>
                                        </p:cTn>
                                        <p:tgtEl>
                                          <p:spTgt spid="31750"/>
                                        </p:tgtEl>
                                        <p:attrNameLst>
                                          <p:attrName>style.visibility</p:attrName>
                                        </p:attrNameLst>
                                      </p:cBhvr>
                                      <p:to>
                                        <p:strVal val="visible"/>
                                      </p:to>
                                    </p:set>
                                    <p:animEffect transition="in" filter="fade">
                                      <p:cBhvr>
                                        <p:cTn id="41" dur="1000"/>
                                        <p:tgtEl>
                                          <p:spTgt spid="31750"/>
                                        </p:tgtEl>
                                      </p:cBhvr>
                                    </p:animEffect>
                                    <p:anim calcmode="lin" valueType="num">
                                      <p:cBhvr>
                                        <p:cTn id="42" dur="1000" fill="hold"/>
                                        <p:tgtEl>
                                          <p:spTgt spid="31750"/>
                                        </p:tgtEl>
                                        <p:attrNameLst>
                                          <p:attrName>ppt_x</p:attrName>
                                        </p:attrNameLst>
                                      </p:cBhvr>
                                      <p:tavLst>
                                        <p:tav tm="0">
                                          <p:val>
                                            <p:strVal val="#ppt_x"/>
                                          </p:val>
                                        </p:tav>
                                        <p:tav tm="100000">
                                          <p:val>
                                            <p:strVal val="#ppt_x"/>
                                          </p:val>
                                        </p:tav>
                                      </p:tavLst>
                                    </p:anim>
                                    <p:anim calcmode="lin" valueType="num">
                                      <p:cBhvr>
                                        <p:cTn id="43" dur="900" decel="100000" fill="hold"/>
                                        <p:tgtEl>
                                          <p:spTgt spid="31750"/>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3175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10 – </a:t>
            </a:r>
            <a:r>
              <a:rPr lang="en-US" altLang="en-US" i="1" smtClean="0"/>
              <a:t>Solution</a:t>
            </a:r>
          </a:p>
        </p:txBody>
      </p:sp>
      <p:sp>
        <p:nvSpPr>
          <p:cNvPr id="8195" name="Rectangle 3"/>
          <p:cNvSpPr>
            <a:spLocks noGrp="1" noChangeArrowheads="1"/>
          </p:cNvSpPr>
          <p:nvPr>
            <p:ph type="body" idx="1"/>
          </p:nvPr>
        </p:nvSpPr>
        <p:spPr/>
        <p:txBody>
          <a:bodyPr/>
          <a:lstStyle/>
          <a:p>
            <a:pPr marL="0" indent="0">
              <a:buFontTx/>
              <a:buNone/>
            </a:pPr>
            <a:r>
              <a:rPr lang="en-US" altLang="en-US" smtClean="0"/>
              <a:t>The numerator and denominator of this last expression have a factor of 2 in common. </a:t>
            </a:r>
          </a:p>
          <a:p>
            <a:pPr marL="0" indent="0">
              <a:buFontTx/>
              <a:buNone/>
            </a:pPr>
            <a:endParaRPr lang="en-US" altLang="en-US" smtClean="0"/>
          </a:p>
          <a:p>
            <a:pPr marL="0" indent="0">
              <a:buFontTx/>
              <a:buNone/>
            </a:pPr>
            <a:r>
              <a:rPr lang="en-US" altLang="en-US" smtClean="0"/>
              <a:t>We can reduce to lowest terms by dividing out the common factor 2. Continuing, we have</a:t>
            </a:r>
          </a:p>
          <a:p>
            <a:pPr marL="0" indent="0">
              <a:buFontTx/>
              <a:buNone/>
            </a:pPr>
            <a:endParaRPr lang="en-US" altLang="en-US" smtClean="0"/>
          </a:p>
          <a:p>
            <a:pPr marL="0" indent="0">
              <a:buFontTx/>
              <a:buNone/>
            </a:pPr>
            <a:endParaRPr lang="en-US" altLang="en-US" smtClean="0"/>
          </a:p>
          <a:p>
            <a:pPr marL="0" indent="0">
              <a:buFontTx/>
              <a:buNone/>
            </a:pPr>
            <a:endParaRPr lang="en-US" altLang="en-US" smtClean="0"/>
          </a:p>
          <a:p>
            <a:pPr marL="0" indent="0">
              <a:buFontTx/>
              <a:buNone/>
            </a:pPr>
            <a:endParaRPr lang="en-US" altLang="en-US" smtClean="0"/>
          </a:p>
          <a:p>
            <a:pPr marL="0" indent="0">
              <a:buFontTx/>
              <a:buNone/>
            </a:pPr>
            <a:endParaRPr lang="en-US" altLang="en-US" smtClean="0"/>
          </a:p>
          <a:p>
            <a:pPr marL="0" indent="0">
              <a:buFontTx/>
              <a:buNone/>
            </a:pPr>
            <a:r>
              <a:rPr lang="en-US" altLang="en-US" smtClean="0"/>
              <a:t>The final expression is in simplified form.</a:t>
            </a:r>
          </a:p>
        </p:txBody>
      </p:sp>
      <p:sp>
        <p:nvSpPr>
          <p:cNvPr id="17412" name="Rectangle 7"/>
          <p:cNvSpPr>
            <a:spLocks noChangeArrowheads="1"/>
          </p:cNvSpPr>
          <p:nvPr/>
        </p:nvSpPr>
        <p:spPr bwMode="auto">
          <a:xfrm>
            <a:off x="8302625" y="65881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chemeClr val="bg1"/>
                </a:solidFill>
              </a:rPr>
              <a:t>cont’d</a:t>
            </a:r>
          </a:p>
        </p:txBody>
      </p:sp>
      <p:pic>
        <p:nvPicPr>
          <p:cNvPr id="327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681413"/>
            <a:ext cx="1666875"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4548188"/>
            <a:ext cx="1366838"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Effect transition="in" filter="fade">
                                      <p:cBhvr>
                                        <p:cTn id="7" dur="1000"/>
                                        <p:tgtEl>
                                          <p:spTgt spid="8195">
                                            <p:txEl>
                                              <p:pRg st="2" end="2"/>
                                            </p:txEl>
                                          </p:spTgt>
                                        </p:tgtEl>
                                      </p:cBhvr>
                                    </p:animEffect>
                                    <p:anim calcmode="lin" valueType="num">
                                      <p:cBhvr>
                                        <p:cTn id="8"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8195">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195">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2770"/>
                                        </p:tgtEl>
                                        <p:attrNameLst>
                                          <p:attrName>style.visibility</p:attrName>
                                        </p:attrNameLst>
                                      </p:cBhvr>
                                      <p:to>
                                        <p:strVal val="visible"/>
                                      </p:to>
                                    </p:set>
                                    <p:animEffect transition="in" filter="fade">
                                      <p:cBhvr>
                                        <p:cTn id="13" dur="1000"/>
                                        <p:tgtEl>
                                          <p:spTgt spid="32770"/>
                                        </p:tgtEl>
                                      </p:cBhvr>
                                    </p:animEffect>
                                    <p:anim calcmode="lin" valueType="num">
                                      <p:cBhvr>
                                        <p:cTn id="14" dur="1000" fill="hold"/>
                                        <p:tgtEl>
                                          <p:spTgt spid="32770"/>
                                        </p:tgtEl>
                                        <p:attrNameLst>
                                          <p:attrName>ppt_x</p:attrName>
                                        </p:attrNameLst>
                                      </p:cBhvr>
                                      <p:tavLst>
                                        <p:tav tm="0">
                                          <p:val>
                                            <p:strVal val="#ppt_x"/>
                                          </p:val>
                                        </p:tav>
                                        <p:tav tm="100000">
                                          <p:val>
                                            <p:strVal val="#ppt_x"/>
                                          </p:val>
                                        </p:tav>
                                      </p:tavLst>
                                    </p:anim>
                                    <p:anim calcmode="lin" valueType="num">
                                      <p:cBhvr>
                                        <p:cTn id="15" dur="900" decel="100000" fill="hold"/>
                                        <p:tgtEl>
                                          <p:spTgt spid="32770"/>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2770"/>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32771"/>
                                        </p:tgtEl>
                                        <p:attrNameLst>
                                          <p:attrName>style.visibility</p:attrName>
                                        </p:attrNameLst>
                                      </p:cBhvr>
                                      <p:to>
                                        <p:strVal val="visible"/>
                                      </p:to>
                                    </p:set>
                                    <p:animEffect transition="in" filter="fade">
                                      <p:cBhvr>
                                        <p:cTn id="21" dur="1000"/>
                                        <p:tgtEl>
                                          <p:spTgt spid="32771"/>
                                        </p:tgtEl>
                                      </p:cBhvr>
                                    </p:animEffect>
                                    <p:anim calcmode="lin" valueType="num">
                                      <p:cBhvr>
                                        <p:cTn id="22" dur="1000" fill="hold"/>
                                        <p:tgtEl>
                                          <p:spTgt spid="32771"/>
                                        </p:tgtEl>
                                        <p:attrNameLst>
                                          <p:attrName>ppt_x</p:attrName>
                                        </p:attrNameLst>
                                      </p:cBhvr>
                                      <p:tavLst>
                                        <p:tav tm="0">
                                          <p:val>
                                            <p:strVal val="#ppt_x"/>
                                          </p:val>
                                        </p:tav>
                                        <p:tav tm="100000">
                                          <p:val>
                                            <p:strVal val="#ppt_x"/>
                                          </p:val>
                                        </p:tav>
                                      </p:tavLst>
                                    </p:anim>
                                    <p:anim calcmode="lin" valueType="num">
                                      <p:cBhvr>
                                        <p:cTn id="23" dur="900" decel="100000" fill="hold"/>
                                        <p:tgtEl>
                                          <p:spTgt spid="32771"/>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2771"/>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8195">
                                            <p:txEl>
                                              <p:pRg st="8" end="8"/>
                                            </p:txEl>
                                          </p:spTgt>
                                        </p:tgtEl>
                                        <p:attrNameLst>
                                          <p:attrName>style.visibility</p:attrName>
                                        </p:attrNameLst>
                                      </p:cBhvr>
                                      <p:to>
                                        <p:strVal val="visible"/>
                                      </p:to>
                                    </p:set>
                                    <p:animEffect transition="in" filter="fade">
                                      <p:cBhvr>
                                        <p:cTn id="27" dur="1000"/>
                                        <p:tgtEl>
                                          <p:spTgt spid="8195">
                                            <p:txEl>
                                              <p:pRg st="8" end="8"/>
                                            </p:txEl>
                                          </p:spTgt>
                                        </p:tgtEl>
                                      </p:cBhvr>
                                    </p:animEffect>
                                    <p:anim calcmode="lin" valueType="num">
                                      <p:cBhvr>
                                        <p:cTn id="28" dur="1000" fill="hold"/>
                                        <p:tgtEl>
                                          <p:spTgt spid="8195">
                                            <p:txEl>
                                              <p:pRg st="8" end="8"/>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8195">
                                            <p:txEl>
                                              <p:pRg st="8" end="8"/>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8195">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17500" y="38100"/>
            <a:ext cx="8229600" cy="1143000"/>
          </a:xfrm>
        </p:spPr>
        <p:txBody>
          <a:bodyPr/>
          <a:lstStyle/>
          <a:p>
            <a:pPr eaLnBrk="1" hangingPunct="1"/>
            <a:r>
              <a:rPr lang="en-US" altLang="en-US" dirty="0" smtClean="0"/>
              <a:t>Example 11</a:t>
            </a:r>
            <a:endParaRPr lang="en-US" altLang="en-US" i="1" dirty="0" smtClean="0"/>
          </a:p>
        </p:txBody>
      </p:sp>
      <mc:AlternateContent xmlns:mc="http://schemas.openxmlformats.org/markup-compatibility/2006">
        <mc:Choice xmlns:a14="http://schemas.microsoft.com/office/drawing/2010/main" Requires="a14">
          <p:sp>
            <p:nvSpPr>
              <p:cNvPr id="125955" name="Rectangle 3"/>
              <p:cNvSpPr>
                <a:spLocks noGrp="1" noChangeArrowheads="1"/>
              </p:cNvSpPr>
              <p:nvPr>
                <p:ph type="body" idx="1"/>
              </p:nvPr>
            </p:nvSpPr>
            <p:spPr>
              <a:xfrm>
                <a:off x="457200" y="1239574"/>
                <a:ext cx="8229600" cy="5256212"/>
              </a:xfrm>
            </p:spPr>
            <p:txBody>
              <a:bodyPr/>
              <a:lstStyle/>
              <a:p>
                <a:pPr marL="0" indent="0">
                  <a:buFontTx/>
                  <a:buNone/>
                </a:pPr>
                <a:r>
                  <a:rPr lang="en-US" altLang="en-US" dirty="0" smtClean="0"/>
                  <a:t>Rationalize the denominator in the expression </a:t>
                </a:r>
                <a14:m>
                  <m:oMath xmlns:m="http://schemas.openxmlformats.org/officeDocument/2006/math">
                    <m:f>
                      <m:fPr>
                        <m:ctrlPr>
                          <a:rPr lang="en-US" altLang="en-US" sz="2800" i="1" smtClean="0">
                            <a:solidFill>
                              <a:srgbClr val="0070C0"/>
                            </a:solidFill>
                            <a:latin typeface="Cambria Math"/>
                          </a:rPr>
                        </m:ctrlPr>
                      </m:fPr>
                      <m:num>
                        <m:rad>
                          <m:radPr>
                            <m:degHide m:val="on"/>
                            <m:ctrlPr>
                              <a:rPr lang="en-US" altLang="en-US" sz="2800" i="1" smtClean="0">
                                <a:solidFill>
                                  <a:srgbClr val="0070C0"/>
                                </a:solidFill>
                                <a:latin typeface="Cambria Math"/>
                              </a:rPr>
                            </m:ctrlPr>
                          </m:radPr>
                          <m:deg/>
                          <m:e>
                            <m:r>
                              <a:rPr lang="en-US" altLang="en-US" sz="2800" b="0" i="1" smtClean="0">
                                <a:solidFill>
                                  <a:srgbClr val="0070C0"/>
                                </a:solidFill>
                                <a:latin typeface="Cambria Math"/>
                              </a:rPr>
                              <m:t>2</m:t>
                            </m:r>
                          </m:e>
                        </m:rad>
                        <m:r>
                          <a:rPr lang="en-US" altLang="en-US" sz="2800" b="0" i="1" smtClean="0">
                            <a:solidFill>
                              <a:srgbClr val="0070C0"/>
                            </a:solidFill>
                            <a:latin typeface="Cambria Math"/>
                          </a:rPr>
                          <m:t>+</m:t>
                        </m:r>
                        <m:rad>
                          <m:radPr>
                            <m:degHide m:val="on"/>
                            <m:ctrlPr>
                              <a:rPr lang="en-US" altLang="en-US" sz="2800" b="0" i="1" smtClean="0">
                                <a:solidFill>
                                  <a:srgbClr val="0070C0"/>
                                </a:solidFill>
                                <a:latin typeface="Cambria Math"/>
                              </a:rPr>
                            </m:ctrlPr>
                          </m:radPr>
                          <m:deg/>
                          <m:e>
                            <m:r>
                              <a:rPr lang="en-US" altLang="en-US" sz="2800" b="0" i="1" smtClean="0">
                                <a:solidFill>
                                  <a:srgbClr val="0070C0"/>
                                </a:solidFill>
                                <a:latin typeface="Cambria Math"/>
                              </a:rPr>
                              <m:t>3</m:t>
                            </m:r>
                          </m:e>
                        </m:rad>
                        <m:r>
                          <a:rPr lang="en-US" altLang="en-US" sz="2800" b="0" i="1" smtClean="0">
                            <a:solidFill>
                              <a:srgbClr val="0070C0"/>
                            </a:solidFill>
                            <a:latin typeface="Cambria Math"/>
                          </a:rPr>
                          <m:t> </m:t>
                        </m:r>
                      </m:num>
                      <m:den>
                        <m:rad>
                          <m:radPr>
                            <m:degHide m:val="on"/>
                            <m:ctrlPr>
                              <a:rPr lang="en-US" altLang="en-US" sz="2800" i="1" smtClean="0">
                                <a:solidFill>
                                  <a:srgbClr val="0070C0"/>
                                </a:solidFill>
                                <a:latin typeface="Cambria Math"/>
                              </a:rPr>
                            </m:ctrlPr>
                          </m:radPr>
                          <m:deg/>
                          <m:e>
                            <m:r>
                              <a:rPr lang="en-US" altLang="en-US" sz="2800" b="0" i="1" smtClean="0">
                                <a:solidFill>
                                  <a:srgbClr val="0070C0"/>
                                </a:solidFill>
                                <a:latin typeface="Cambria Math"/>
                              </a:rPr>
                              <m:t>2</m:t>
                            </m:r>
                          </m:e>
                        </m:rad>
                        <m:r>
                          <a:rPr lang="en-US" altLang="en-US" sz="2800" b="0" i="1" smtClean="0">
                            <a:solidFill>
                              <a:srgbClr val="0070C0"/>
                            </a:solidFill>
                            <a:latin typeface="Cambria Math"/>
                          </a:rPr>
                          <m:t>−</m:t>
                        </m:r>
                        <m:rad>
                          <m:radPr>
                            <m:degHide m:val="on"/>
                            <m:ctrlPr>
                              <a:rPr lang="en-US" altLang="en-US" sz="2800" b="0" i="1" smtClean="0">
                                <a:solidFill>
                                  <a:srgbClr val="0070C0"/>
                                </a:solidFill>
                                <a:latin typeface="Cambria Math"/>
                              </a:rPr>
                            </m:ctrlPr>
                          </m:radPr>
                          <m:deg/>
                          <m:e>
                            <m:r>
                              <a:rPr lang="en-US" altLang="en-US" sz="2800" b="0" i="1" smtClean="0">
                                <a:solidFill>
                                  <a:srgbClr val="0070C0"/>
                                </a:solidFill>
                                <a:latin typeface="Cambria Math"/>
                              </a:rPr>
                              <m:t>3</m:t>
                            </m:r>
                          </m:e>
                        </m:rad>
                        <m:r>
                          <a:rPr lang="en-US" altLang="en-US" sz="2800" b="0" i="1" smtClean="0">
                            <a:solidFill>
                              <a:srgbClr val="0070C0"/>
                            </a:solidFill>
                            <a:latin typeface="Cambria Math"/>
                          </a:rPr>
                          <m:t> </m:t>
                        </m:r>
                      </m:den>
                    </m:f>
                  </m:oMath>
                </a14:m>
                <a:r>
                  <a:rPr lang="en-US" altLang="en-US" sz="2800" dirty="0" smtClean="0"/>
                  <a:t>  .</a:t>
                </a:r>
              </a:p>
              <a:p>
                <a:pPr marL="0" indent="0">
                  <a:buFontTx/>
                  <a:buNone/>
                </a:pPr>
                <a:r>
                  <a:rPr lang="en-US" altLang="en-US" sz="1200" dirty="0" smtClean="0"/>
                  <a:t>        </a:t>
                </a:r>
              </a:p>
              <a:p>
                <a:pPr marL="0" indent="0">
                  <a:buFontTx/>
                  <a:buNone/>
                </a:pPr>
                <a:r>
                  <a:rPr lang="en-US" altLang="en-US" dirty="0" smtClean="0">
                    <a:solidFill>
                      <a:srgbClr val="C4152D"/>
                    </a:solidFill>
                  </a:rPr>
                  <a:t>Solution:</a:t>
                </a:r>
              </a:p>
              <a:p>
                <a:pPr marL="0" indent="0">
                  <a:buFontTx/>
                  <a:buNone/>
                </a:pPr>
                <a:r>
                  <a:rPr lang="en-US" altLang="en-US" dirty="0" smtClean="0"/>
                  <a:t>To remove the radical in the denominator, we must multiply the numerator and denominator by the conjugate of the denominator, which is </a:t>
                </a:r>
                <a14:m>
                  <m:oMath xmlns:m="http://schemas.openxmlformats.org/officeDocument/2006/math">
                    <m:rad>
                      <m:radPr>
                        <m:degHide m:val="on"/>
                        <m:ctrlPr>
                          <a:rPr lang="en-US" altLang="en-US" i="1" smtClean="0">
                            <a:solidFill>
                              <a:srgbClr val="FF0000"/>
                            </a:solidFill>
                            <a:latin typeface="Cambria Math"/>
                          </a:rPr>
                        </m:ctrlPr>
                      </m:radPr>
                      <m:deg/>
                      <m:e>
                        <m:r>
                          <a:rPr lang="en-US" altLang="en-US" b="0" i="1" smtClean="0">
                            <a:solidFill>
                              <a:srgbClr val="FF0000"/>
                            </a:solidFill>
                            <a:latin typeface="Cambria Math"/>
                          </a:rPr>
                          <m:t>2</m:t>
                        </m:r>
                      </m:e>
                    </m:rad>
                    <m:r>
                      <a:rPr lang="en-US" altLang="en-US" b="0" i="1" smtClean="0">
                        <a:solidFill>
                          <a:srgbClr val="FF0000"/>
                        </a:solidFill>
                        <a:latin typeface="Cambria Math"/>
                      </a:rPr>
                      <m:t>+</m:t>
                    </m:r>
                    <m:rad>
                      <m:radPr>
                        <m:degHide m:val="on"/>
                        <m:ctrlPr>
                          <a:rPr lang="en-US" altLang="en-US" b="0" i="1" smtClean="0">
                            <a:solidFill>
                              <a:srgbClr val="FF0000"/>
                            </a:solidFill>
                            <a:latin typeface="Cambria Math"/>
                          </a:rPr>
                        </m:ctrlPr>
                      </m:radPr>
                      <m:deg/>
                      <m:e>
                        <m:r>
                          <a:rPr lang="en-US" altLang="en-US" b="0" i="1" smtClean="0">
                            <a:solidFill>
                              <a:srgbClr val="FF0000"/>
                            </a:solidFill>
                            <a:latin typeface="Cambria Math"/>
                          </a:rPr>
                          <m:t>3</m:t>
                        </m:r>
                      </m:e>
                    </m:rad>
                  </m:oMath>
                </a14:m>
                <a:r>
                  <a:rPr lang="en-US" altLang="en-US" dirty="0" smtClean="0"/>
                  <a:t>   .</a:t>
                </a:r>
              </a:p>
              <a:p>
                <a:pPr marL="0" indent="0">
                  <a:buFontTx/>
                  <a:buNone/>
                </a:pPr>
                <a:r>
                  <a:rPr lang="en-US" altLang="en-US" dirty="0" smtClean="0"/>
                  <a:t>    </a:t>
                </a:r>
                <a14:m>
                  <m:oMath xmlns:m="http://schemas.openxmlformats.org/officeDocument/2006/math">
                    <m:f>
                      <m:fPr>
                        <m:ctrlPr>
                          <a:rPr lang="en-US" altLang="en-US" i="1" smtClean="0">
                            <a:solidFill>
                              <a:schemeClr val="tx1"/>
                            </a:solidFill>
                            <a:latin typeface="Cambria Math"/>
                          </a:rPr>
                        </m:ctrlPr>
                      </m:fPr>
                      <m:num>
                        <m:rad>
                          <m:radPr>
                            <m:degHide m:val="on"/>
                            <m:ctrlPr>
                              <a:rPr lang="en-US" altLang="en-US" i="1">
                                <a:solidFill>
                                  <a:schemeClr val="tx1"/>
                                </a:solidFill>
                                <a:latin typeface="Cambria Math"/>
                              </a:rPr>
                            </m:ctrlPr>
                          </m:radPr>
                          <m:deg/>
                          <m:e>
                            <m:r>
                              <a:rPr lang="en-US" altLang="en-US" i="1">
                                <a:solidFill>
                                  <a:schemeClr val="tx1"/>
                                </a:solidFill>
                                <a:latin typeface="Cambria Math"/>
                              </a:rPr>
                              <m:t>2</m:t>
                            </m:r>
                          </m:e>
                        </m:rad>
                        <m:r>
                          <a:rPr lang="en-US" altLang="en-US" i="1">
                            <a:solidFill>
                              <a:schemeClr val="tx1"/>
                            </a:solidFill>
                            <a:latin typeface="Cambria Math"/>
                          </a:rPr>
                          <m:t>+</m:t>
                        </m:r>
                        <m:rad>
                          <m:radPr>
                            <m:degHide m:val="on"/>
                            <m:ctrlPr>
                              <a:rPr lang="en-US" altLang="en-US" i="1">
                                <a:solidFill>
                                  <a:schemeClr val="tx1"/>
                                </a:solidFill>
                                <a:latin typeface="Cambria Math"/>
                              </a:rPr>
                            </m:ctrlPr>
                          </m:radPr>
                          <m:deg/>
                          <m:e>
                            <m:r>
                              <a:rPr lang="en-US" altLang="en-US" i="1">
                                <a:solidFill>
                                  <a:schemeClr val="tx1"/>
                                </a:solidFill>
                                <a:latin typeface="Cambria Math"/>
                              </a:rPr>
                              <m:t>3</m:t>
                            </m:r>
                          </m:e>
                        </m:rad>
                        <m:r>
                          <a:rPr lang="en-US" altLang="en-US" i="1">
                            <a:solidFill>
                              <a:schemeClr val="tx1"/>
                            </a:solidFill>
                            <a:latin typeface="Cambria Math"/>
                          </a:rPr>
                          <m:t> </m:t>
                        </m:r>
                      </m:num>
                      <m:den>
                        <m:rad>
                          <m:radPr>
                            <m:degHide m:val="on"/>
                            <m:ctrlPr>
                              <a:rPr lang="en-US" altLang="en-US" i="1">
                                <a:solidFill>
                                  <a:schemeClr val="tx1"/>
                                </a:solidFill>
                                <a:latin typeface="Cambria Math"/>
                              </a:rPr>
                            </m:ctrlPr>
                          </m:radPr>
                          <m:deg/>
                          <m:e>
                            <m:r>
                              <a:rPr lang="en-US" altLang="en-US" i="1">
                                <a:solidFill>
                                  <a:schemeClr val="tx1"/>
                                </a:solidFill>
                                <a:latin typeface="Cambria Math"/>
                              </a:rPr>
                              <m:t>2</m:t>
                            </m:r>
                          </m:e>
                        </m:rad>
                        <m:r>
                          <a:rPr lang="en-US" altLang="en-US" i="1">
                            <a:solidFill>
                              <a:schemeClr val="tx1"/>
                            </a:solidFill>
                            <a:latin typeface="Cambria Math"/>
                          </a:rPr>
                          <m:t>−</m:t>
                        </m:r>
                        <m:rad>
                          <m:radPr>
                            <m:degHide m:val="on"/>
                            <m:ctrlPr>
                              <a:rPr lang="en-US" altLang="en-US" i="1">
                                <a:solidFill>
                                  <a:schemeClr val="tx1"/>
                                </a:solidFill>
                                <a:latin typeface="Cambria Math"/>
                              </a:rPr>
                            </m:ctrlPr>
                          </m:radPr>
                          <m:deg/>
                          <m:e>
                            <m:r>
                              <a:rPr lang="en-US" altLang="en-US" i="1">
                                <a:solidFill>
                                  <a:schemeClr val="tx1"/>
                                </a:solidFill>
                                <a:latin typeface="Cambria Math"/>
                              </a:rPr>
                              <m:t>3</m:t>
                            </m:r>
                          </m:e>
                        </m:rad>
                        <m:r>
                          <a:rPr lang="en-US" altLang="en-US" i="1">
                            <a:solidFill>
                              <a:schemeClr val="tx1"/>
                            </a:solidFill>
                            <a:latin typeface="Cambria Math"/>
                          </a:rPr>
                          <m:t> </m:t>
                        </m:r>
                      </m:den>
                    </m:f>
                    <m:r>
                      <a:rPr lang="en-US" altLang="en-US" b="0" i="1" smtClean="0">
                        <a:solidFill>
                          <a:schemeClr val="tx1"/>
                        </a:solidFill>
                        <a:latin typeface="Cambria Math"/>
                      </a:rPr>
                      <m:t>=</m:t>
                    </m:r>
                    <m:f>
                      <m:fPr>
                        <m:ctrlPr>
                          <a:rPr lang="en-US" altLang="en-US" i="1">
                            <a:solidFill>
                              <a:schemeClr val="tx1"/>
                            </a:solidFill>
                            <a:latin typeface="Cambria Math"/>
                          </a:rPr>
                        </m:ctrlPr>
                      </m:fPr>
                      <m:num>
                        <m:rad>
                          <m:radPr>
                            <m:degHide m:val="on"/>
                            <m:ctrlPr>
                              <a:rPr lang="en-US" altLang="en-US" i="1">
                                <a:solidFill>
                                  <a:schemeClr val="tx1"/>
                                </a:solidFill>
                                <a:latin typeface="Cambria Math"/>
                              </a:rPr>
                            </m:ctrlPr>
                          </m:radPr>
                          <m:deg/>
                          <m:e>
                            <m:r>
                              <a:rPr lang="en-US" altLang="en-US" i="1">
                                <a:solidFill>
                                  <a:schemeClr val="tx1"/>
                                </a:solidFill>
                                <a:latin typeface="Cambria Math"/>
                              </a:rPr>
                              <m:t>2</m:t>
                            </m:r>
                          </m:e>
                        </m:rad>
                        <m:r>
                          <a:rPr lang="en-US" altLang="en-US" i="1">
                            <a:solidFill>
                              <a:schemeClr val="tx1"/>
                            </a:solidFill>
                            <a:latin typeface="Cambria Math"/>
                          </a:rPr>
                          <m:t>+</m:t>
                        </m:r>
                        <m:rad>
                          <m:radPr>
                            <m:degHide m:val="on"/>
                            <m:ctrlPr>
                              <a:rPr lang="en-US" altLang="en-US" i="1">
                                <a:solidFill>
                                  <a:schemeClr val="tx1"/>
                                </a:solidFill>
                                <a:latin typeface="Cambria Math"/>
                              </a:rPr>
                            </m:ctrlPr>
                          </m:radPr>
                          <m:deg/>
                          <m:e>
                            <m:r>
                              <a:rPr lang="en-US" altLang="en-US" i="1">
                                <a:solidFill>
                                  <a:schemeClr val="tx1"/>
                                </a:solidFill>
                                <a:latin typeface="Cambria Math"/>
                              </a:rPr>
                              <m:t>3</m:t>
                            </m:r>
                          </m:e>
                        </m:rad>
                        <m:r>
                          <a:rPr lang="en-US" altLang="en-US" i="1">
                            <a:solidFill>
                              <a:schemeClr val="tx1"/>
                            </a:solidFill>
                            <a:latin typeface="Cambria Math"/>
                          </a:rPr>
                          <m:t> </m:t>
                        </m:r>
                      </m:num>
                      <m:den>
                        <m:rad>
                          <m:radPr>
                            <m:degHide m:val="on"/>
                            <m:ctrlPr>
                              <a:rPr lang="en-US" altLang="en-US" i="1">
                                <a:solidFill>
                                  <a:schemeClr val="tx1"/>
                                </a:solidFill>
                                <a:latin typeface="Cambria Math"/>
                              </a:rPr>
                            </m:ctrlPr>
                          </m:radPr>
                          <m:deg/>
                          <m:e>
                            <m:r>
                              <a:rPr lang="en-US" altLang="en-US" i="1">
                                <a:solidFill>
                                  <a:schemeClr val="tx1"/>
                                </a:solidFill>
                                <a:latin typeface="Cambria Math"/>
                              </a:rPr>
                              <m:t>2</m:t>
                            </m:r>
                          </m:e>
                        </m:rad>
                        <m:r>
                          <a:rPr lang="en-US" altLang="en-US" i="1">
                            <a:solidFill>
                              <a:schemeClr val="tx1"/>
                            </a:solidFill>
                            <a:latin typeface="Cambria Math"/>
                          </a:rPr>
                          <m:t>−</m:t>
                        </m:r>
                        <m:rad>
                          <m:radPr>
                            <m:degHide m:val="on"/>
                            <m:ctrlPr>
                              <a:rPr lang="en-US" altLang="en-US" i="1">
                                <a:solidFill>
                                  <a:schemeClr val="tx1"/>
                                </a:solidFill>
                                <a:latin typeface="Cambria Math"/>
                              </a:rPr>
                            </m:ctrlPr>
                          </m:radPr>
                          <m:deg/>
                          <m:e>
                            <m:r>
                              <a:rPr lang="en-US" altLang="en-US" i="1">
                                <a:solidFill>
                                  <a:schemeClr val="tx1"/>
                                </a:solidFill>
                                <a:latin typeface="Cambria Math"/>
                              </a:rPr>
                              <m:t>3</m:t>
                            </m:r>
                          </m:e>
                        </m:rad>
                        <m:r>
                          <a:rPr lang="en-US" altLang="en-US" i="1">
                            <a:solidFill>
                              <a:schemeClr val="tx1"/>
                            </a:solidFill>
                            <a:latin typeface="Cambria Math"/>
                          </a:rPr>
                          <m:t> </m:t>
                        </m:r>
                      </m:den>
                    </m:f>
                    <m:r>
                      <a:rPr lang="en-US" altLang="en-US" i="1" smtClean="0">
                        <a:solidFill>
                          <a:schemeClr val="tx1"/>
                        </a:solidFill>
                        <a:latin typeface="Cambria Math"/>
                        <a:ea typeface="Cambria Math"/>
                      </a:rPr>
                      <m:t>∙</m:t>
                    </m:r>
                    <m:f>
                      <m:fPr>
                        <m:ctrlPr>
                          <a:rPr lang="en-US" altLang="en-US" i="1" smtClean="0">
                            <a:solidFill>
                              <a:srgbClr val="FF0000"/>
                            </a:solidFill>
                            <a:latin typeface="Cambria Math"/>
                            <a:ea typeface="Cambria Math"/>
                          </a:rPr>
                        </m:ctrlPr>
                      </m:fPr>
                      <m:num>
                        <m:rad>
                          <m:radPr>
                            <m:degHide m:val="on"/>
                            <m:ctrlPr>
                              <a:rPr lang="en-US" altLang="en-US" i="1" smtClean="0">
                                <a:solidFill>
                                  <a:srgbClr val="FF0000"/>
                                </a:solidFill>
                                <a:latin typeface="Cambria Math"/>
                                <a:ea typeface="Cambria Math"/>
                              </a:rPr>
                            </m:ctrlPr>
                          </m:radPr>
                          <m:deg/>
                          <m:e>
                            <m:r>
                              <a:rPr lang="en-US" altLang="en-US" b="0" i="1" smtClean="0">
                                <a:solidFill>
                                  <a:srgbClr val="FF0000"/>
                                </a:solidFill>
                                <a:latin typeface="Cambria Math"/>
                                <a:ea typeface="Cambria Math"/>
                              </a:rPr>
                              <m:t>2</m:t>
                            </m:r>
                          </m:e>
                        </m:rad>
                        <m:r>
                          <a:rPr lang="en-US" altLang="en-US" b="0" i="1" smtClean="0">
                            <a:solidFill>
                              <a:srgbClr val="FF0000"/>
                            </a:solidFill>
                            <a:latin typeface="Cambria Math"/>
                            <a:ea typeface="Cambria Math"/>
                          </a:rPr>
                          <m:t>+</m:t>
                        </m:r>
                        <m:rad>
                          <m:radPr>
                            <m:degHide m:val="on"/>
                            <m:ctrlPr>
                              <a:rPr lang="en-US" altLang="en-US" b="0" i="1" smtClean="0">
                                <a:solidFill>
                                  <a:srgbClr val="FF0000"/>
                                </a:solidFill>
                                <a:latin typeface="Cambria Math"/>
                                <a:ea typeface="Cambria Math"/>
                              </a:rPr>
                            </m:ctrlPr>
                          </m:radPr>
                          <m:deg/>
                          <m:e>
                            <m:r>
                              <a:rPr lang="en-US" altLang="en-US" b="0" i="1" smtClean="0">
                                <a:solidFill>
                                  <a:srgbClr val="FF0000"/>
                                </a:solidFill>
                                <a:latin typeface="Cambria Math"/>
                                <a:ea typeface="Cambria Math"/>
                              </a:rPr>
                              <m:t>3</m:t>
                            </m:r>
                          </m:e>
                        </m:rad>
                      </m:num>
                      <m:den>
                        <m:rad>
                          <m:radPr>
                            <m:degHide m:val="on"/>
                            <m:ctrlPr>
                              <a:rPr lang="en-US" altLang="en-US" i="1" smtClean="0">
                                <a:solidFill>
                                  <a:srgbClr val="FF0000"/>
                                </a:solidFill>
                                <a:latin typeface="Cambria Math"/>
                                <a:ea typeface="Cambria Math"/>
                              </a:rPr>
                            </m:ctrlPr>
                          </m:radPr>
                          <m:deg/>
                          <m:e>
                            <m:r>
                              <a:rPr lang="en-US" altLang="en-US" b="0" i="1" smtClean="0">
                                <a:solidFill>
                                  <a:srgbClr val="FF0000"/>
                                </a:solidFill>
                                <a:latin typeface="Cambria Math"/>
                                <a:ea typeface="Cambria Math"/>
                              </a:rPr>
                              <m:t>2</m:t>
                            </m:r>
                          </m:e>
                        </m:rad>
                        <m:r>
                          <a:rPr lang="en-US" altLang="en-US" b="0" i="1" smtClean="0">
                            <a:solidFill>
                              <a:srgbClr val="FF0000"/>
                            </a:solidFill>
                            <a:latin typeface="Cambria Math"/>
                            <a:ea typeface="Cambria Math"/>
                          </a:rPr>
                          <m:t>+</m:t>
                        </m:r>
                        <m:rad>
                          <m:radPr>
                            <m:degHide m:val="on"/>
                            <m:ctrlPr>
                              <a:rPr lang="en-US" altLang="en-US" b="0" i="1" smtClean="0">
                                <a:solidFill>
                                  <a:srgbClr val="FF0000"/>
                                </a:solidFill>
                                <a:latin typeface="Cambria Math"/>
                                <a:ea typeface="Cambria Math"/>
                              </a:rPr>
                            </m:ctrlPr>
                          </m:radPr>
                          <m:deg/>
                          <m:e>
                            <m:r>
                              <a:rPr lang="en-US" altLang="en-US" b="0" i="1" smtClean="0">
                                <a:solidFill>
                                  <a:srgbClr val="FF0000"/>
                                </a:solidFill>
                                <a:latin typeface="Cambria Math"/>
                                <a:ea typeface="Cambria Math"/>
                              </a:rPr>
                              <m:t>3</m:t>
                            </m:r>
                          </m:e>
                        </m:rad>
                      </m:den>
                    </m:f>
                    <m:r>
                      <a:rPr lang="en-US" altLang="en-US" b="0" i="1" smtClean="0">
                        <a:solidFill>
                          <a:schemeClr val="tx1"/>
                        </a:solidFill>
                        <a:latin typeface="Cambria Math"/>
                        <a:ea typeface="Cambria Math"/>
                      </a:rPr>
                      <m:t>=</m:t>
                    </m:r>
                    <m:f>
                      <m:fPr>
                        <m:ctrlPr>
                          <a:rPr lang="en-US" altLang="en-US" b="0" i="1" smtClean="0">
                            <a:solidFill>
                              <a:schemeClr val="tx1"/>
                            </a:solidFill>
                            <a:latin typeface="Cambria Math"/>
                            <a:ea typeface="Cambria Math"/>
                          </a:rPr>
                        </m:ctrlPr>
                      </m:fPr>
                      <m:num>
                        <m:rad>
                          <m:radPr>
                            <m:degHide m:val="on"/>
                            <m:ctrlPr>
                              <a:rPr lang="en-US" altLang="en-US" b="0" i="1" smtClean="0">
                                <a:solidFill>
                                  <a:schemeClr val="tx1"/>
                                </a:solidFill>
                                <a:latin typeface="Cambria Math"/>
                                <a:ea typeface="Cambria Math"/>
                              </a:rPr>
                            </m:ctrlPr>
                          </m:radPr>
                          <m:deg/>
                          <m:e>
                            <m:r>
                              <a:rPr lang="en-US" altLang="en-US" b="0" i="1" smtClean="0">
                                <a:solidFill>
                                  <a:schemeClr val="tx1"/>
                                </a:solidFill>
                                <a:latin typeface="Cambria Math"/>
                                <a:ea typeface="Cambria Math"/>
                              </a:rPr>
                              <m:t>2</m:t>
                            </m:r>
                          </m:e>
                        </m:rad>
                        <m:r>
                          <a:rPr lang="en-US" altLang="en-US" b="0" i="1" smtClean="0">
                            <a:solidFill>
                              <a:schemeClr val="tx1"/>
                            </a:solidFill>
                            <a:latin typeface="Cambria Math"/>
                            <a:ea typeface="Cambria Math"/>
                          </a:rPr>
                          <m:t>∙</m:t>
                        </m:r>
                        <m:rad>
                          <m:radPr>
                            <m:degHide m:val="on"/>
                            <m:ctrlPr>
                              <a:rPr lang="en-US" altLang="en-US" b="0" i="1" smtClean="0">
                                <a:solidFill>
                                  <a:schemeClr val="tx1"/>
                                </a:solidFill>
                                <a:latin typeface="Cambria Math"/>
                                <a:ea typeface="Cambria Math"/>
                              </a:rPr>
                            </m:ctrlPr>
                          </m:radPr>
                          <m:deg/>
                          <m:e>
                            <m:r>
                              <a:rPr lang="en-US" altLang="en-US" b="0" i="1" smtClean="0">
                                <a:solidFill>
                                  <a:schemeClr val="tx1"/>
                                </a:solidFill>
                                <a:latin typeface="Cambria Math"/>
                                <a:ea typeface="Cambria Math"/>
                              </a:rPr>
                              <m:t>2</m:t>
                            </m:r>
                          </m:e>
                        </m:rad>
                        <m:r>
                          <a:rPr lang="en-US" altLang="en-US" b="0" i="1" smtClean="0">
                            <a:solidFill>
                              <a:schemeClr val="tx1"/>
                            </a:solidFill>
                            <a:latin typeface="Cambria Math"/>
                            <a:ea typeface="Cambria Math"/>
                          </a:rPr>
                          <m:t>+</m:t>
                        </m:r>
                        <m:rad>
                          <m:radPr>
                            <m:degHide m:val="on"/>
                            <m:ctrlPr>
                              <a:rPr lang="en-US" altLang="en-US" b="0" i="1" smtClean="0">
                                <a:solidFill>
                                  <a:schemeClr val="tx1"/>
                                </a:solidFill>
                                <a:latin typeface="Cambria Math"/>
                                <a:ea typeface="Cambria Math"/>
                              </a:rPr>
                            </m:ctrlPr>
                          </m:radPr>
                          <m:deg/>
                          <m:e>
                            <m:r>
                              <a:rPr lang="en-US" altLang="en-US" b="0" i="1" smtClean="0">
                                <a:solidFill>
                                  <a:schemeClr val="tx1"/>
                                </a:solidFill>
                                <a:latin typeface="Cambria Math"/>
                                <a:ea typeface="Cambria Math"/>
                              </a:rPr>
                              <m:t>2</m:t>
                            </m:r>
                          </m:e>
                        </m:rad>
                        <m:r>
                          <a:rPr lang="en-US" altLang="en-US" b="0" i="1" smtClean="0">
                            <a:solidFill>
                              <a:schemeClr val="tx1"/>
                            </a:solidFill>
                            <a:latin typeface="Cambria Math"/>
                            <a:ea typeface="Cambria Math"/>
                          </a:rPr>
                          <m:t>∙</m:t>
                        </m:r>
                        <m:rad>
                          <m:radPr>
                            <m:degHide m:val="on"/>
                            <m:ctrlPr>
                              <a:rPr lang="en-US" altLang="en-US" b="0" i="1" smtClean="0">
                                <a:solidFill>
                                  <a:schemeClr val="tx1"/>
                                </a:solidFill>
                                <a:latin typeface="Cambria Math"/>
                                <a:ea typeface="Cambria Math"/>
                              </a:rPr>
                            </m:ctrlPr>
                          </m:radPr>
                          <m:deg/>
                          <m:e>
                            <m:r>
                              <a:rPr lang="en-US" altLang="en-US" b="0" i="1" smtClean="0">
                                <a:solidFill>
                                  <a:schemeClr val="tx1"/>
                                </a:solidFill>
                                <a:latin typeface="Cambria Math"/>
                                <a:ea typeface="Cambria Math"/>
                              </a:rPr>
                              <m:t>3</m:t>
                            </m:r>
                          </m:e>
                        </m:rad>
                        <m:r>
                          <a:rPr lang="en-US" altLang="en-US" b="0" i="1" smtClean="0">
                            <a:solidFill>
                              <a:schemeClr val="tx1"/>
                            </a:solidFill>
                            <a:latin typeface="Cambria Math"/>
                            <a:ea typeface="Cambria Math"/>
                          </a:rPr>
                          <m:t>+</m:t>
                        </m:r>
                        <m:rad>
                          <m:radPr>
                            <m:degHide m:val="on"/>
                            <m:ctrlPr>
                              <a:rPr lang="en-US" altLang="en-US" b="0" i="1" smtClean="0">
                                <a:solidFill>
                                  <a:schemeClr val="tx1"/>
                                </a:solidFill>
                                <a:latin typeface="Cambria Math"/>
                                <a:ea typeface="Cambria Math"/>
                              </a:rPr>
                            </m:ctrlPr>
                          </m:radPr>
                          <m:deg/>
                          <m:e>
                            <m:r>
                              <a:rPr lang="en-US" altLang="en-US" b="0" i="1" smtClean="0">
                                <a:solidFill>
                                  <a:schemeClr val="tx1"/>
                                </a:solidFill>
                                <a:latin typeface="Cambria Math"/>
                                <a:ea typeface="Cambria Math"/>
                              </a:rPr>
                              <m:t>3</m:t>
                            </m:r>
                          </m:e>
                        </m:rad>
                        <m:r>
                          <a:rPr lang="en-US" altLang="en-US" b="0" i="1" smtClean="0">
                            <a:solidFill>
                              <a:schemeClr val="tx1"/>
                            </a:solidFill>
                            <a:latin typeface="Cambria Math"/>
                            <a:ea typeface="Cambria Math"/>
                          </a:rPr>
                          <m:t>∙</m:t>
                        </m:r>
                        <m:rad>
                          <m:radPr>
                            <m:degHide m:val="on"/>
                            <m:ctrlPr>
                              <a:rPr lang="en-US" altLang="en-US" b="0" i="1" smtClean="0">
                                <a:solidFill>
                                  <a:schemeClr val="tx1"/>
                                </a:solidFill>
                                <a:latin typeface="Cambria Math"/>
                                <a:ea typeface="Cambria Math"/>
                              </a:rPr>
                            </m:ctrlPr>
                          </m:radPr>
                          <m:deg/>
                          <m:e>
                            <m:r>
                              <a:rPr lang="en-US" altLang="en-US" b="0" i="1" smtClean="0">
                                <a:solidFill>
                                  <a:schemeClr val="tx1"/>
                                </a:solidFill>
                                <a:latin typeface="Cambria Math"/>
                                <a:ea typeface="Cambria Math"/>
                              </a:rPr>
                              <m:t>2</m:t>
                            </m:r>
                          </m:e>
                        </m:rad>
                        <m:r>
                          <a:rPr lang="en-US" altLang="en-US" b="0" i="1" smtClean="0">
                            <a:solidFill>
                              <a:schemeClr val="tx1"/>
                            </a:solidFill>
                            <a:latin typeface="Cambria Math"/>
                            <a:ea typeface="Cambria Math"/>
                          </a:rPr>
                          <m:t>+</m:t>
                        </m:r>
                        <m:rad>
                          <m:radPr>
                            <m:degHide m:val="on"/>
                            <m:ctrlPr>
                              <a:rPr lang="en-US" altLang="en-US" b="0" i="1" smtClean="0">
                                <a:solidFill>
                                  <a:schemeClr val="tx1"/>
                                </a:solidFill>
                                <a:latin typeface="Cambria Math"/>
                                <a:ea typeface="Cambria Math"/>
                              </a:rPr>
                            </m:ctrlPr>
                          </m:radPr>
                          <m:deg/>
                          <m:e>
                            <m:r>
                              <a:rPr lang="en-US" altLang="en-US" b="0" i="1" smtClean="0">
                                <a:solidFill>
                                  <a:schemeClr val="tx1"/>
                                </a:solidFill>
                                <a:latin typeface="Cambria Math"/>
                                <a:ea typeface="Cambria Math"/>
                              </a:rPr>
                              <m:t>3</m:t>
                            </m:r>
                          </m:e>
                        </m:rad>
                        <m:r>
                          <a:rPr lang="en-US" altLang="en-US" b="0" i="1" smtClean="0">
                            <a:solidFill>
                              <a:schemeClr val="tx1"/>
                            </a:solidFill>
                            <a:latin typeface="Cambria Math"/>
                            <a:ea typeface="Cambria Math"/>
                          </a:rPr>
                          <m:t>∙</m:t>
                        </m:r>
                        <m:rad>
                          <m:radPr>
                            <m:degHide m:val="on"/>
                            <m:ctrlPr>
                              <a:rPr lang="en-US" altLang="en-US" b="0" i="1" smtClean="0">
                                <a:solidFill>
                                  <a:schemeClr val="tx1"/>
                                </a:solidFill>
                                <a:latin typeface="Cambria Math"/>
                                <a:ea typeface="Cambria Math"/>
                              </a:rPr>
                            </m:ctrlPr>
                          </m:radPr>
                          <m:deg/>
                          <m:e>
                            <m:r>
                              <a:rPr lang="en-US" altLang="en-US" b="0" i="1" smtClean="0">
                                <a:solidFill>
                                  <a:schemeClr val="tx1"/>
                                </a:solidFill>
                                <a:latin typeface="Cambria Math"/>
                                <a:ea typeface="Cambria Math"/>
                              </a:rPr>
                              <m:t>3</m:t>
                            </m:r>
                          </m:e>
                        </m:rad>
                      </m:num>
                      <m:den>
                        <m:sSup>
                          <m:sSupPr>
                            <m:ctrlPr>
                              <a:rPr lang="en-US" altLang="en-US" b="0" i="1" smtClean="0">
                                <a:solidFill>
                                  <a:schemeClr val="tx1"/>
                                </a:solidFill>
                                <a:latin typeface="Cambria Math"/>
                                <a:ea typeface="Cambria Math"/>
                              </a:rPr>
                            </m:ctrlPr>
                          </m:sSupPr>
                          <m:e>
                            <m:d>
                              <m:dPr>
                                <m:ctrlPr>
                                  <a:rPr lang="en-US" altLang="en-US" b="0" i="1" smtClean="0">
                                    <a:solidFill>
                                      <a:schemeClr val="tx1"/>
                                    </a:solidFill>
                                    <a:latin typeface="Cambria Math"/>
                                    <a:ea typeface="Cambria Math"/>
                                  </a:rPr>
                                </m:ctrlPr>
                              </m:dPr>
                              <m:e>
                                <m:rad>
                                  <m:radPr>
                                    <m:degHide m:val="on"/>
                                    <m:ctrlPr>
                                      <a:rPr lang="en-US" altLang="en-US" b="0" i="1" smtClean="0">
                                        <a:solidFill>
                                          <a:schemeClr val="tx1"/>
                                        </a:solidFill>
                                        <a:latin typeface="Cambria Math"/>
                                        <a:ea typeface="Cambria Math"/>
                                      </a:rPr>
                                    </m:ctrlPr>
                                  </m:radPr>
                                  <m:deg/>
                                  <m:e>
                                    <m:r>
                                      <a:rPr lang="en-US" altLang="en-US" b="0" i="1" smtClean="0">
                                        <a:solidFill>
                                          <a:schemeClr val="tx1"/>
                                        </a:solidFill>
                                        <a:latin typeface="Cambria Math"/>
                                        <a:ea typeface="Cambria Math"/>
                                      </a:rPr>
                                      <m:t>2</m:t>
                                    </m:r>
                                  </m:e>
                                </m:rad>
                              </m:e>
                            </m:d>
                          </m:e>
                          <m:sup>
                            <m:r>
                              <a:rPr lang="en-US" altLang="en-US" b="0" i="1" smtClean="0">
                                <a:solidFill>
                                  <a:schemeClr val="tx1"/>
                                </a:solidFill>
                                <a:latin typeface="Cambria Math"/>
                                <a:ea typeface="Cambria Math"/>
                              </a:rPr>
                              <m:t>2</m:t>
                            </m:r>
                          </m:sup>
                        </m:sSup>
                        <m:r>
                          <a:rPr lang="en-US" altLang="en-US" b="0" i="1" smtClean="0">
                            <a:solidFill>
                              <a:schemeClr val="tx1"/>
                            </a:solidFill>
                            <a:latin typeface="Cambria Math"/>
                            <a:ea typeface="Cambria Math"/>
                          </a:rPr>
                          <m:t>−</m:t>
                        </m:r>
                        <m:sSup>
                          <m:sSupPr>
                            <m:ctrlPr>
                              <a:rPr lang="en-US" altLang="en-US" b="0" i="1" smtClean="0">
                                <a:solidFill>
                                  <a:schemeClr val="tx1"/>
                                </a:solidFill>
                                <a:latin typeface="Cambria Math"/>
                                <a:ea typeface="Cambria Math"/>
                              </a:rPr>
                            </m:ctrlPr>
                          </m:sSupPr>
                          <m:e>
                            <m:d>
                              <m:dPr>
                                <m:ctrlPr>
                                  <a:rPr lang="en-US" altLang="en-US" b="0" i="1" smtClean="0">
                                    <a:solidFill>
                                      <a:schemeClr val="tx1"/>
                                    </a:solidFill>
                                    <a:latin typeface="Cambria Math"/>
                                    <a:ea typeface="Cambria Math"/>
                                  </a:rPr>
                                </m:ctrlPr>
                              </m:dPr>
                              <m:e>
                                <m:rad>
                                  <m:radPr>
                                    <m:degHide m:val="on"/>
                                    <m:ctrlPr>
                                      <a:rPr lang="en-US" altLang="en-US" b="0" i="1" smtClean="0">
                                        <a:solidFill>
                                          <a:schemeClr val="tx1"/>
                                        </a:solidFill>
                                        <a:latin typeface="Cambria Math"/>
                                        <a:ea typeface="Cambria Math"/>
                                      </a:rPr>
                                    </m:ctrlPr>
                                  </m:radPr>
                                  <m:deg/>
                                  <m:e>
                                    <m:r>
                                      <a:rPr lang="en-US" altLang="en-US" b="0" i="1" smtClean="0">
                                        <a:solidFill>
                                          <a:schemeClr val="tx1"/>
                                        </a:solidFill>
                                        <a:latin typeface="Cambria Math"/>
                                        <a:ea typeface="Cambria Math"/>
                                      </a:rPr>
                                      <m:t>3</m:t>
                                    </m:r>
                                  </m:e>
                                </m:rad>
                              </m:e>
                            </m:d>
                          </m:e>
                          <m:sup>
                            <m:r>
                              <a:rPr lang="en-US" altLang="en-US" b="0" i="1" smtClean="0">
                                <a:solidFill>
                                  <a:schemeClr val="tx1"/>
                                </a:solidFill>
                                <a:latin typeface="Cambria Math"/>
                                <a:ea typeface="Cambria Math"/>
                              </a:rPr>
                              <m:t>2</m:t>
                            </m:r>
                          </m:sup>
                        </m:sSup>
                      </m:den>
                    </m:f>
                  </m:oMath>
                </a14:m>
                <a:endParaRPr lang="en-US" altLang="en-US" dirty="0" smtClean="0"/>
              </a:p>
              <a:p>
                <a:pPr marL="0" indent="0">
                  <a:buFontTx/>
                  <a:buNone/>
                </a:pPr>
                <a:r>
                  <a:rPr lang="en-US" altLang="en-US" dirty="0" smtClean="0"/>
                  <a:t>                                       </a:t>
                </a:r>
                <a14:m>
                  <m:oMath xmlns:m="http://schemas.openxmlformats.org/officeDocument/2006/math">
                    <m:r>
                      <a:rPr lang="en-US" altLang="en-US" b="0" i="1" smtClean="0">
                        <a:latin typeface="Cambria Math"/>
                      </a:rPr>
                      <m:t>=</m:t>
                    </m:r>
                    <m:f>
                      <m:fPr>
                        <m:ctrlPr>
                          <a:rPr lang="en-US" altLang="en-US" b="0" i="1" smtClean="0">
                            <a:latin typeface="Cambria Math"/>
                          </a:rPr>
                        </m:ctrlPr>
                      </m:fPr>
                      <m:num>
                        <m:r>
                          <a:rPr lang="en-US" altLang="en-US" b="0" i="1" smtClean="0">
                            <a:latin typeface="Cambria Math"/>
                          </a:rPr>
                          <m:t>2+</m:t>
                        </m:r>
                        <m:rad>
                          <m:radPr>
                            <m:degHide m:val="on"/>
                            <m:ctrlPr>
                              <a:rPr lang="en-US" altLang="en-US" b="0" i="1" smtClean="0">
                                <a:latin typeface="Cambria Math"/>
                              </a:rPr>
                            </m:ctrlPr>
                          </m:radPr>
                          <m:deg/>
                          <m:e>
                            <m:r>
                              <a:rPr lang="en-US" altLang="en-US" b="0" i="1" smtClean="0">
                                <a:latin typeface="Cambria Math"/>
                              </a:rPr>
                              <m:t>6</m:t>
                            </m:r>
                          </m:e>
                        </m:rad>
                        <m:r>
                          <a:rPr lang="en-US" altLang="en-US" b="0" i="1" smtClean="0">
                            <a:latin typeface="Cambria Math"/>
                          </a:rPr>
                          <m:t>+</m:t>
                        </m:r>
                        <m:rad>
                          <m:radPr>
                            <m:degHide m:val="on"/>
                            <m:ctrlPr>
                              <a:rPr lang="en-US" altLang="en-US" b="0" i="1" smtClean="0">
                                <a:latin typeface="Cambria Math"/>
                              </a:rPr>
                            </m:ctrlPr>
                          </m:radPr>
                          <m:deg/>
                          <m:e>
                            <m:r>
                              <a:rPr lang="en-US" altLang="en-US" b="0" i="1" smtClean="0">
                                <a:latin typeface="Cambria Math"/>
                              </a:rPr>
                              <m:t>6</m:t>
                            </m:r>
                          </m:e>
                        </m:rad>
                        <m:r>
                          <a:rPr lang="en-US" altLang="en-US" b="0" i="1" smtClean="0">
                            <a:latin typeface="Cambria Math"/>
                          </a:rPr>
                          <m:t>+3</m:t>
                        </m:r>
                      </m:num>
                      <m:den>
                        <m:r>
                          <a:rPr lang="en-US" altLang="en-US" b="0" i="1" smtClean="0">
                            <a:latin typeface="Cambria Math"/>
                          </a:rPr>
                          <m:t>2−3</m:t>
                        </m:r>
                      </m:den>
                    </m:f>
                  </m:oMath>
                </a14:m>
                <a:endParaRPr lang="en-US" altLang="en-US" dirty="0" smtClean="0"/>
              </a:p>
              <a:p>
                <a:pPr marL="0" indent="0">
                  <a:buFontTx/>
                  <a:buNone/>
                </a:pPr>
                <a:r>
                  <a:rPr lang="en-US" altLang="en-US" dirty="0" smtClean="0"/>
                  <a:t>                                       </a:t>
                </a:r>
                <a14:m>
                  <m:oMath xmlns:m="http://schemas.openxmlformats.org/officeDocument/2006/math">
                    <m:r>
                      <a:rPr lang="en-US" altLang="en-US" b="0" i="1" smtClean="0">
                        <a:latin typeface="Cambria Math"/>
                      </a:rPr>
                      <m:t>=</m:t>
                    </m:r>
                    <m:f>
                      <m:fPr>
                        <m:ctrlPr>
                          <a:rPr lang="en-US" altLang="en-US" b="0" i="1" smtClean="0">
                            <a:latin typeface="Cambria Math"/>
                          </a:rPr>
                        </m:ctrlPr>
                      </m:fPr>
                      <m:num>
                        <m:r>
                          <a:rPr lang="en-US" altLang="en-US" b="0" i="1" smtClean="0">
                            <a:latin typeface="Cambria Math"/>
                          </a:rPr>
                          <m:t>5+2</m:t>
                        </m:r>
                        <m:rad>
                          <m:radPr>
                            <m:degHide m:val="on"/>
                            <m:ctrlPr>
                              <a:rPr lang="en-US" altLang="en-US" b="0" i="1" smtClean="0">
                                <a:latin typeface="Cambria Math"/>
                              </a:rPr>
                            </m:ctrlPr>
                          </m:radPr>
                          <m:deg/>
                          <m:e>
                            <m:r>
                              <a:rPr lang="en-US" altLang="en-US" b="0" i="1" smtClean="0">
                                <a:latin typeface="Cambria Math"/>
                              </a:rPr>
                              <m:t>6</m:t>
                            </m:r>
                          </m:e>
                        </m:rad>
                      </m:num>
                      <m:den>
                        <m:r>
                          <a:rPr lang="en-US" altLang="en-US" b="0" i="1" smtClean="0">
                            <a:latin typeface="Cambria Math"/>
                          </a:rPr>
                          <m:t>−1</m:t>
                        </m:r>
                      </m:den>
                    </m:f>
                    <m:r>
                      <a:rPr lang="en-US" altLang="en-US" b="0" i="1" smtClean="0">
                        <a:latin typeface="Cambria Math"/>
                      </a:rPr>
                      <m:t>=−5−2</m:t>
                    </m:r>
                    <m:rad>
                      <m:radPr>
                        <m:degHide m:val="on"/>
                        <m:ctrlPr>
                          <a:rPr lang="en-US" altLang="en-US" b="0" i="1" smtClean="0">
                            <a:latin typeface="Cambria Math"/>
                          </a:rPr>
                        </m:ctrlPr>
                      </m:radPr>
                      <m:deg/>
                      <m:e>
                        <m:r>
                          <a:rPr lang="en-US" altLang="en-US" b="0" i="1" smtClean="0">
                            <a:latin typeface="Cambria Math"/>
                          </a:rPr>
                          <m:t>6</m:t>
                        </m:r>
                      </m:e>
                    </m:rad>
                  </m:oMath>
                </a14:m>
                <a:endParaRPr lang="en-US" altLang="en-US" dirty="0" smtClean="0"/>
              </a:p>
              <a:p>
                <a:pPr marL="0" indent="0">
                  <a:buFontTx/>
                  <a:buNone/>
                </a:pPr>
                <a:r>
                  <a:rPr lang="en-US" altLang="en-US" dirty="0" smtClean="0"/>
                  <a:t>	</a:t>
                </a:r>
              </a:p>
            </p:txBody>
          </p:sp>
        </mc:Choice>
        <mc:Fallback>
          <p:sp>
            <p:nvSpPr>
              <p:cNvPr id="125955" name="Rectangle 3"/>
              <p:cNvSpPr>
                <a:spLocks noGrp="1" noRot="1" noChangeAspect="1" noMove="1" noResize="1" noEditPoints="1" noAdjustHandles="1" noChangeArrowheads="1" noChangeShapeType="1" noTextEdit="1"/>
              </p:cNvSpPr>
              <p:nvPr>
                <p:ph type="body" idx="1"/>
              </p:nvPr>
            </p:nvSpPr>
            <p:spPr>
              <a:xfrm>
                <a:off x="457200" y="1239574"/>
                <a:ext cx="8229600" cy="5256212"/>
              </a:xfrm>
              <a:blipFill rotWithShape="1">
                <a:blip r:embed="rId2"/>
                <a:stretch>
                  <a:fillRect l="-1111" r="-1333"/>
                </a:stretch>
              </a:blipFill>
            </p:spPr>
            <p:txBody>
              <a:bodyPr/>
              <a:lstStyle/>
              <a:p>
                <a:r>
                  <a:rPr lang="en-US">
                    <a:noFill/>
                  </a:rPr>
                  <a:t> </a:t>
                </a:r>
              </a:p>
            </p:txBody>
          </p:sp>
        </mc:Fallback>
      </mc:AlternateContent>
    </p:spTree>
    <p:extLst>
      <p:ext uri="{BB962C8B-B14F-4D97-AF65-F5344CB8AC3E}">
        <p14:creationId xmlns:p14="http://schemas.microsoft.com/office/powerpoint/2010/main" val="35801940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4" end="4"/>
                                            </p:txEl>
                                          </p:spTgt>
                                        </p:tgtEl>
                                        <p:attrNameLst>
                                          <p:attrName>style.visibility</p:attrName>
                                        </p:attrNameLst>
                                      </p:cBhvr>
                                      <p:to>
                                        <p:strVal val="visible"/>
                                      </p:to>
                                    </p:set>
                                    <p:animEffect transition="in" filter="fade">
                                      <p:cBhvr>
                                        <p:cTn id="7" dur="1000"/>
                                        <p:tgtEl>
                                          <p:spTgt spid="125955">
                                            <p:txEl>
                                              <p:pRg st="4" end="4"/>
                                            </p:txEl>
                                          </p:spTgt>
                                        </p:tgtEl>
                                      </p:cBhvr>
                                    </p:animEffect>
                                    <p:anim calcmode="lin" valueType="num">
                                      <p:cBhvr>
                                        <p:cTn id="8" dur="1000" fill="hold"/>
                                        <p:tgtEl>
                                          <p:spTgt spid="125955">
                                            <p:txEl>
                                              <p:pRg st="4" end="4"/>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4" end="4"/>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125955">
                                            <p:txEl>
                                              <p:pRg st="5" end="5"/>
                                            </p:txEl>
                                          </p:spTgt>
                                        </p:tgtEl>
                                        <p:attrNameLst>
                                          <p:attrName>style.visibility</p:attrName>
                                        </p:attrNameLst>
                                      </p:cBhvr>
                                      <p:to>
                                        <p:strVal val="visible"/>
                                      </p:to>
                                    </p:set>
                                    <p:animEffect transition="in" filter="fade">
                                      <p:cBhvr>
                                        <p:cTn id="15" dur="1000"/>
                                        <p:tgtEl>
                                          <p:spTgt spid="125955">
                                            <p:txEl>
                                              <p:pRg st="5" end="5"/>
                                            </p:txEl>
                                          </p:spTgt>
                                        </p:tgtEl>
                                      </p:cBhvr>
                                    </p:animEffect>
                                    <p:anim calcmode="lin" valueType="num">
                                      <p:cBhvr>
                                        <p:cTn id="16" dur="1000" fill="hold"/>
                                        <p:tgtEl>
                                          <p:spTgt spid="125955">
                                            <p:txEl>
                                              <p:pRg st="5" end="5"/>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25955">
                                            <p:txEl>
                                              <p:pRg st="5" end="5"/>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25955">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125955">
                                            <p:txEl>
                                              <p:pRg st="6" end="6"/>
                                            </p:txEl>
                                          </p:spTgt>
                                        </p:tgtEl>
                                        <p:attrNameLst>
                                          <p:attrName>style.visibility</p:attrName>
                                        </p:attrNameLst>
                                      </p:cBhvr>
                                      <p:to>
                                        <p:strVal val="visible"/>
                                      </p:to>
                                    </p:set>
                                    <p:animEffect transition="in" filter="fade">
                                      <p:cBhvr>
                                        <p:cTn id="23" dur="1000"/>
                                        <p:tgtEl>
                                          <p:spTgt spid="125955">
                                            <p:txEl>
                                              <p:pRg st="6" end="6"/>
                                            </p:txEl>
                                          </p:spTgt>
                                        </p:tgtEl>
                                      </p:cBhvr>
                                    </p:animEffect>
                                    <p:anim calcmode="lin" valueType="num">
                                      <p:cBhvr>
                                        <p:cTn id="24" dur="1000" fill="hold"/>
                                        <p:tgtEl>
                                          <p:spTgt spid="125955">
                                            <p:txEl>
                                              <p:pRg st="6" end="6"/>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125955">
                                            <p:txEl>
                                              <p:pRg st="6" end="6"/>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25955">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6"/>
          <p:cNvSpPr/>
          <p:nvPr/>
        </p:nvSpPr>
        <p:spPr>
          <a:xfrm>
            <a:off x="457200" y="2438400"/>
            <a:ext cx="8686800" cy="1219200"/>
          </a:xfrm>
          <a:prstGeom prst="rect">
            <a:avLst/>
          </a:prstGeom>
          <a:solidFill>
            <a:srgbClr val="79A4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5" name="Text Box 5"/>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400"/>
              <a:t>Copyright © Cengage Learning. All rights reserved.</a:t>
            </a:r>
            <a:r>
              <a:rPr lang="en-US" altLang="en-US"/>
              <a:t> </a:t>
            </a:r>
          </a:p>
        </p:txBody>
      </p:sp>
      <p:sp>
        <p:nvSpPr>
          <p:cNvPr id="3076" name="Text Box 23"/>
          <p:cNvSpPr txBox="1">
            <a:spLocks noChangeArrowheads="1"/>
          </p:cNvSpPr>
          <p:nvPr/>
        </p:nvSpPr>
        <p:spPr bwMode="auto">
          <a:xfrm>
            <a:off x="2224088" y="2389188"/>
            <a:ext cx="6858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4000"/>
              <a:t>Multiplication and Division of Radicals</a:t>
            </a:r>
          </a:p>
        </p:txBody>
      </p:sp>
      <p:sp>
        <p:nvSpPr>
          <p:cNvPr id="6" name="Rectangle 5"/>
          <p:cNvSpPr/>
          <p:nvPr/>
        </p:nvSpPr>
        <p:spPr>
          <a:xfrm>
            <a:off x="0" y="2057400"/>
            <a:ext cx="2362200" cy="609600"/>
          </a:xfrm>
          <a:prstGeom prst="rect">
            <a:avLst/>
          </a:prstGeom>
          <a:solidFill>
            <a:srgbClr val="DD58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8" name="TextBox 6"/>
          <p:cNvSpPr txBox="1">
            <a:spLocks noChangeArrowheads="1"/>
          </p:cNvSpPr>
          <p:nvPr/>
        </p:nvSpPr>
        <p:spPr bwMode="auto">
          <a:xfrm>
            <a:off x="69850" y="2119313"/>
            <a:ext cx="22256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600" b="1">
                <a:solidFill>
                  <a:schemeClr val="bg1"/>
                </a:solidFill>
              </a:rPr>
              <a:t>SECTION 8.5</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457200" y="1370013"/>
            <a:ext cx="8229600" cy="5256212"/>
          </a:xfrm>
        </p:spPr>
        <p:txBody>
          <a:bodyPr/>
          <a:lstStyle/>
          <a:p>
            <a:pPr marL="0" indent="0">
              <a:buClr>
                <a:srgbClr val="9E1210"/>
              </a:buClr>
              <a:buFontTx/>
              <a:buNone/>
            </a:pPr>
            <a:r>
              <a:rPr lang="en-US" altLang="en-US" sz="2800" smtClean="0">
                <a:solidFill>
                  <a:srgbClr val="000000"/>
                </a:solidFill>
              </a:rPr>
              <a:t>   </a:t>
            </a:r>
            <a:r>
              <a:rPr lang="en-US" altLang="en-US" sz="2800" smtClean="0"/>
              <a:t>Multiply radical expressions.</a:t>
            </a:r>
            <a:endParaRPr lang="en-US" altLang="en-US" sz="2800" smtClean="0">
              <a:solidFill>
                <a:srgbClr val="000000"/>
              </a:solidFill>
            </a:endParaRPr>
          </a:p>
          <a:p>
            <a:pPr marL="0" indent="0">
              <a:buClr>
                <a:srgbClr val="C64952"/>
              </a:buClr>
              <a:buFont typeface="Wingdings" pitchFamily="2" charset="2"/>
              <a:buAutoNum type="alphaUcPeriod"/>
            </a:pPr>
            <a:endParaRPr lang="en-US" altLang="en-US" sz="1400" smtClean="0">
              <a:solidFill>
                <a:srgbClr val="000000"/>
              </a:solidFill>
            </a:endParaRPr>
          </a:p>
          <a:p>
            <a:pPr marL="0" indent="0">
              <a:buFontTx/>
              <a:buNone/>
            </a:pPr>
            <a:r>
              <a:rPr lang="en-US" altLang="en-US" sz="2800" smtClean="0">
                <a:solidFill>
                  <a:srgbClr val="000000"/>
                </a:solidFill>
              </a:rPr>
              <a:t>   </a:t>
            </a:r>
            <a:r>
              <a:rPr lang="en-US" altLang="en-US" sz="2800" smtClean="0"/>
              <a:t>Rationalize the denominator in a radical</a:t>
            </a:r>
            <a:br>
              <a:rPr lang="en-US" altLang="en-US" sz="2800" smtClean="0"/>
            </a:br>
            <a:r>
              <a:rPr lang="en-US" altLang="en-US" sz="2800" smtClean="0"/>
              <a:t>   expression that contains two terms in the</a:t>
            </a:r>
            <a:br>
              <a:rPr lang="en-US" altLang="en-US" sz="2800" smtClean="0"/>
            </a:br>
            <a:r>
              <a:rPr lang="en-US" altLang="en-US" sz="2800" smtClean="0"/>
              <a:t>   denominator.</a:t>
            </a:r>
            <a:endParaRPr lang="en-US" altLang="en-US" sz="2800" smtClean="0">
              <a:solidFill>
                <a:srgbClr val="000000"/>
              </a:solidFill>
            </a:endParaRPr>
          </a:p>
        </p:txBody>
      </p:sp>
      <p:sp>
        <p:nvSpPr>
          <p:cNvPr id="4" name="Rectangle 3"/>
          <p:cNvSpPr/>
          <p:nvPr/>
        </p:nvSpPr>
        <p:spPr>
          <a:xfrm>
            <a:off x="173038" y="1444625"/>
            <a:ext cx="457200" cy="381000"/>
          </a:xfrm>
          <a:prstGeom prst="rect">
            <a:avLst/>
          </a:prstGeom>
          <a:solidFill>
            <a:srgbClr val="79A4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200" b="1" dirty="0">
                <a:solidFill>
                  <a:srgbClr val="273996"/>
                </a:solidFill>
              </a:rPr>
              <a:t>A</a:t>
            </a:r>
          </a:p>
        </p:txBody>
      </p:sp>
      <p:sp>
        <p:nvSpPr>
          <p:cNvPr id="4100" name="Title 7"/>
          <p:cNvSpPr>
            <a:spLocks noGrp="1"/>
          </p:cNvSpPr>
          <p:nvPr>
            <p:ph type="title"/>
          </p:nvPr>
        </p:nvSpPr>
        <p:spPr>
          <a:xfrm>
            <a:off x="317500" y="36513"/>
            <a:ext cx="8229600" cy="1143000"/>
          </a:xfrm>
        </p:spPr>
        <p:txBody>
          <a:bodyPr/>
          <a:lstStyle/>
          <a:p>
            <a:r>
              <a:rPr lang="en-US" altLang="en-US" smtClean="0"/>
              <a:t>Objectives</a:t>
            </a:r>
          </a:p>
        </p:txBody>
      </p:sp>
      <p:sp>
        <p:nvSpPr>
          <p:cNvPr id="2" name="Rectangle 3"/>
          <p:cNvSpPr/>
          <p:nvPr/>
        </p:nvSpPr>
        <p:spPr>
          <a:xfrm>
            <a:off x="173038" y="2244725"/>
            <a:ext cx="457200" cy="381000"/>
          </a:xfrm>
          <a:prstGeom prst="rect">
            <a:avLst/>
          </a:prstGeom>
          <a:solidFill>
            <a:srgbClr val="79A4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200" b="1" dirty="0">
                <a:solidFill>
                  <a:srgbClr val="273996"/>
                </a:solidFill>
              </a:rPr>
              <a:t>B</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17500" y="38100"/>
            <a:ext cx="8229600" cy="1143000"/>
          </a:xfrm>
        </p:spPr>
        <p:txBody>
          <a:bodyPr/>
          <a:lstStyle/>
          <a:p>
            <a:pPr eaLnBrk="1" hangingPunct="1"/>
            <a:r>
              <a:rPr lang="en-US" altLang="en-US" sz="3600" smtClean="0"/>
              <a:t>Multiplication and Division of Radicals</a:t>
            </a:r>
          </a:p>
        </p:txBody>
      </p:sp>
      <p:sp>
        <p:nvSpPr>
          <p:cNvPr id="5123" name="Rectangle 3"/>
          <p:cNvSpPr>
            <a:spLocks noGrp="1" noChangeArrowheads="1"/>
          </p:cNvSpPr>
          <p:nvPr>
            <p:ph type="body" idx="1"/>
          </p:nvPr>
        </p:nvSpPr>
        <p:spPr/>
        <p:txBody>
          <a:bodyPr/>
          <a:lstStyle/>
          <a:p>
            <a:pPr marL="0" indent="0">
              <a:buFontTx/>
              <a:buNone/>
            </a:pPr>
            <a:r>
              <a:rPr lang="en-US" altLang="en-US" smtClean="0"/>
              <a:t>In this section, we will look at multiplication and division of expressions that contain radicals. </a:t>
            </a:r>
          </a:p>
          <a:p>
            <a:pPr marL="0" indent="0">
              <a:buFontTx/>
              <a:buNone/>
            </a:pPr>
            <a:endParaRPr lang="en-US" altLang="en-US" smtClean="0"/>
          </a:p>
          <a:p>
            <a:pPr marL="0" indent="0">
              <a:buFontTx/>
              <a:buNone/>
            </a:pPr>
            <a:r>
              <a:rPr lang="en-US" altLang="en-US" smtClean="0"/>
              <a:t>As you will see, multiplication of expressions that contain radicals is very similar to multiplication of polynomials.</a:t>
            </a:r>
            <a:endParaRPr lang="en-US" altLang="en-US" i="1"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8"/>
          <p:cNvSpPr>
            <a:spLocks noChangeArrowheads="1"/>
          </p:cNvSpPr>
          <p:nvPr/>
        </p:nvSpPr>
        <p:spPr bwMode="auto">
          <a:xfrm>
            <a:off x="838200" y="2506133"/>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4000">
                <a:solidFill>
                  <a:srgbClr val="273996"/>
                </a:solidFill>
              </a:rPr>
              <a:t>Multiplying Radical Expressions</a:t>
            </a:r>
          </a:p>
        </p:txBody>
      </p:sp>
      <p:sp>
        <p:nvSpPr>
          <p:cNvPr id="3" name="Rectangle 2"/>
          <p:cNvSpPr/>
          <p:nvPr/>
        </p:nvSpPr>
        <p:spPr>
          <a:xfrm>
            <a:off x="381000" y="2693458"/>
            <a:ext cx="533400" cy="381000"/>
          </a:xfrm>
          <a:prstGeom prst="rect">
            <a:avLst/>
          </a:prstGeom>
          <a:solidFill>
            <a:srgbClr val="79A4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rgbClr val="273996"/>
                </a:solidFill>
              </a:rPr>
              <a:t>A</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1</a:t>
            </a:r>
            <a:endParaRPr lang="en-US" altLang="en-US" i="1" smtClean="0"/>
          </a:p>
        </p:txBody>
      </p:sp>
      <p:sp>
        <p:nvSpPr>
          <p:cNvPr id="125955" name="Rectangle 3"/>
          <p:cNvSpPr>
            <a:spLocks noGrp="1" noChangeArrowheads="1"/>
          </p:cNvSpPr>
          <p:nvPr>
            <p:ph type="body" idx="1"/>
          </p:nvPr>
        </p:nvSpPr>
        <p:spPr/>
        <p:txBody>
          <a:bodyPr/>
          <a:lstStyle/>
          <a:p>
            <a:pPr marL="0" indent="0">
              <a:buFontTx/>
              <a:buNone/>
            </a:pPr>
            <a:r>
              <a:rPr lang="en-US" altLang="en-US" smtClean="0"/>
              <a:t>Multiply                   . </a:t>
            </a:r>
          </a:p>
          <a:p>
            <a:pPr marL="0" indent="0">
              <a:buFontTx/>
              <a:buNone/>
            </a:pPr>
            <a:endParaRPr lang="en-US" altLang="en-US" smtClean="0"/>
          </a:p>
          <a:p>
            <a:pPr marL="0" indent="0">
              <a:buFontTx/>
              <a:buNone/>
            </a:pPr>
            <a:r>
              <a:rPr lang="en-US" altLang="en-US" smtClean="0">
                <a:solidFill>
                  <a:srgbClr val="C4152D"/>
                </a:solidFill>
              </a:rPr>
              <a:t>Solution:</a:t>
            </a:r>
          </a:p>
          <a:p>
            <a:pPr marL="0" indent="0">
              <a:buFontTx/>
              <a:buNone/>
            </a:pPr>
            <a:r>
              <a:rPr lang="en-US" altLang="en-US" smtClean="0"/>
              <a:t>We can rearrange the order and grouping of the numbers in this product by applying the commutative and associative properties. </a:t>
            </a:r>
          </a:p>
          <a:p>
            <a:pPr marL="0" indent="0">
              <a:buFontTx/>
              <a:buNone/>
            </a:pPr>
            <a:endParaRPr lang="en-US" altLang="en-US" smtClean="0"/>
          </a:p>
          <a:p>
            <a:pPr marL="0" indent="0">
              <a:buFontTx/>
              <a:buNone/>
            </a:pPr>
            <a:r>
              <a:rPr lang="en-US" altLang="en-US" smtClean="0"/>
              <a:t>Following that, we apply the product property for radicals and multiply.</a:t>
            </a:r>
          </a:p>
          <a:p>
            <a:pPr marL="0" indent="0" eaLnBrk="1" hangingPunct="1">
              <a:lnSpc>
                <a:spcPct val="120000"/>
              </a:lnSpc>
              <a:buFontTx/>
              <a:buNone/>
            </a:pPr>
            <a:r>
              <a:rPr lang="en-US" altLang="en-US" smtClean="0"/>
              <a:t>	</a:t>
            </a:r>
          </a:p>
        </p:txBody>
      </p:sp>
      <p:pic>
        <p:nvPicPr>
          <p:cNvPr id="717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2113" y="1550988"/>
            <a:ext cx="145732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5457825"/>
            <a:ext cx="3795713"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06975" y="5562600"/>
            <a:ext cx="352742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2" end="2"/>
                                            </p:txEl>
                                          </p:spTgt>
                                        </p:tgtEl>
                                        <p:attrNameLst>
                                          <p:attrName>style.visibility</p:attrName>
                                        </p:attrNameLst>
                                      </p:cBhvr>
                                      <p:to>
                                        <p:strVal val="visible"/>
                                      </p:to>
                                    </p:set>
                                    <p:animEffect transition="in" filter="fade">
                                      <p:cBhvr>
                                        <p:cTn id="7" dur="1000"/>
                                        <p:tgtEl>
                                          <p:spTgt spid="125955">
                                            <p:txEl>
                                              <p:pRg st="2" end="2"/>
                                            </p:txEl>
                                          </p:spTgt>
                                        </p:tgtEl>
                                      </p:cBhvr>
                                    </p:animEffect>
                                    <p:anim calcmode="lin" valueType="num">
                                      <p:cBhvr>
                                        <p:cTn id="8" dur="1000" fill="hold"/>
                                        <p:tgtEl>
                                          <p:spTgt spid="125955">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25955">
                                            <p:txEl>
                                              <p:pRg st="3" end="3"/>
                                            </p:txEl>
                                          </p:spTgt>
                                        </p:tgtEl>
                                        <p:attrNameLst>
                                          <p:attrName>style.visibility</p:attrName>
                                        </p:attrNameLst>
                                      </p:cBhvr>
                                      <p:to>
                                        <p:strVal val="visible"/>
                                      </p:to>
                                    </p:set>
                                    <p:animEffect transition="in" filter="fade">
                                      <p:cBhvr>
                                        <p:cTn id="13" dur="1000"/>
                                        <p:tgtEl>
                                          <p:spTgt spid="125955">
                                            <p:txEl>
                                              <p:pRg st="3" end="3"/>
                                            </p:txEl>
                                          </p:spTgt>
                                        </p:tgtEl>
                                      </p:cBhvr>
                                    </p:animEffect>
                                    <p:anim calcmode="lin" valueType="num">
                                      <p:cBhvr>
                                        <p:cTn id="14" dur="1000" fill="hold"/>
                                        <p:tgtEl>
                                          <p:spTgt spid="125955">
                                            <p:txEl>
                                              <p:pRg st="3" end="3"/>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25955">
                                            <p:txEl>
                                              <p:pRg st="3" end="3"/>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2595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125955">
                                            <p:txEl>
                                              <p:pRg st="5" end="5"/>
                                            </p:txEl>
                                          </p:spTgt>
                                        </p:tgtEl>
                                        <p:attrNameLst>
                                          <p:attrName>style.visibility</p:attrName>
                                        </p:attrNameLst>
                                      </p:cBhvr>
                                      <p:to>
                                        <p:strVal val="visible"/>
                                      </p:to>
                                    </p:set>
                                    <p:animEffect transition="in" filter="fade">
                                      <p:cBhvr>
                                        <p:cTn id="21" dur="1000"/>
                                        <p:tgtEl>
                                          <p:spTgt spid="125955">
                                            <p:txEl>
                                              <p:pRg st="5" end="5"/>
                                            </p:txEl>
                                          </p:spTgt>
                                        </p:tgtEl>
                                      </p:cBhvr>
                                    </p:animEffect>
                                    <p:anim calcmode="lin" valueType="num">
                                      <p:cBhvr>
                                        <p:cTn id="22" dur="1000" fill="hold"/>
                                        <p:tgtEl>
                                          <p:spTgt spid="125955">
                                            <p:txEl>
                                              <p:pRg st="5" end="5"/>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125955">
                                            <p:txEl>
                                              <p:pRg st="5" end="5"/>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25955">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7" presetClass="entr" presetSubtype="0" fill="hold" nodeType="clickEffect">
                                  <p:stCondLst>
                                    <p:cond delay="0"/>
                                  </p:stCondLst>
                                  <p:childTnLst>
                                    <p:set>
                                      <p:cBhvr>
                                        <p:cTn id="28" dur="1" fill="hold">
                                          <p:stCondLst>
                                            <p:cond delay="0"/>
                                          </p:stCondLst>
                                        </p:cTn>
                                        <p:tgtEl>
                                          <p:spTgt spid="7174"/>
                                        </p:tgtEl>
                                        <p:attrNameLst>
                                          <p:attrName>style.visibility</p:attrName>
                                        </p:attrNameLst>
                                      </p:cBhvr>
                                      <p:to>
                                        <p:strVal val="visible"/>
                                      </p:to>
                                    </p:set>
                                    <p:animEffect transition="in" filter="fade">
                                      <p:cBhvr>
                                        <p:cTn id="29" dur="1000"/>
                                        <p:tgtEl>
                                          <p:spTgt spid="7174"/>
                                        </p:tgtEl>
                                      </p:cBhvr>
                                    </p:animEffect>
                                    <p:anim calcmode="lin" valueType="num">
                                      <p:cBhvr>
                                        <p:cTn id="30" dur="1000" fill="hold"/>
                                        <p:tgtEl>
                                          <p:spTgt spid="7174"/>
                                        </p:tgtEl>
                                        <p:attrNameLst>
                                          <p:attrName>ppt_x</p:attrName>
                                        </p:attrNameLst>
                                      </p:cBhvr>
                                      <p:tavLst>
                                        <p:tav tm="0">
                                          <p:val>
                                            <p:strVal val="#ppt_x"/>
                                          </p:val>
                                        </p:tav>
                                        <p:tav tm="100000">
                                          <p:val>
                                            <p:strVal val="#ppt_x"/>
                                          </p:val>
                                        </p:tav>
                                      </p:tavLst>
                                    </p:anim>
                                    <p:anim calcmode="lin" valueType="num">
                                      <p:cBhvr>
                                        <p:cTn id="31" dur="900" decel="100000" fill="hold"/>
                                        <p:tgtEl>
                                          <p:spTgt spid="7174"/>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7174"/>
                                        </p:tgtEl>
                                        <p:attrNameLst>
                                          <p:attrName>ppt_y</p:attrName>
                                        </p:attrNameLst>
                                      </p:cBhvr>
                                      <p:tavLst>
                                        <p:tav tm="0">
                                          <p:val>
                                            <p:strVal val="#ppt_y-.03"/>
                                          </p:val>
                                        </p:tav>
                                        <p:tav tm="100000">
                                          <p:val>
                                            <p:strVal val="#ppt_y"/>
                                          </p:val>
                                        </p:tav>
                                      </p:tavLst>
                                    </p:anim>
                                  </p:childTnLst>
                                </p:cTn>
                              </p:par>
                              <p:par>
                                <p:cTn id="33" presetID="37" presetClass="entr" presetSubtype="0" fill="hold" nodeType="withEffect">
                                  <p:stCondLst>
                                    <p:cond delay="0"/>
                                  </p:stCondLst>
                                  <p:childTnLst>
                                    <p:set>
                                      <p:cBhvr>
                                        <p:cTn id="34" dur="1" fill="hold">
                                          <p:stCondLst>
                                            <p:cond delay="0"/>
                                          </p:stCondLst>
                                        </p:cTn>
                                        <p:tgtEl>
                                          <p:spTgt spid="7175"/>
                                        </p:tgtEl>
                                        <p:attrNameLst>
                                          <p:attrName>style.visibility</p:attrName>
                                        </p:attrNameLst>
                                      </p:cBhvr>
                                      <p:to>
                                        <p:strVal val="visible"/>
                                      </p:to>
                                    </p:set>
                                    <p:animEffect transition="in" filter="fade">
                                      <p:cBhvr>
                                        <p:cTn id="35" dur="1000"/>
                                        <p:tgtEl>
                                          <p:spTgt spid="7175"/>
                                        </p:tgtEl>
                                      </p:cBhvr>
                                    </p:animEffect>
                                    <p:anim calcmode="lin" valueType="num">
                                      <p:cBhvr>
                                        <p:cTn id="36" dur="1000" fill="hold"/>
                                        <p:tgtEl>
                                          <p:spTgt spid="7175"/>
                                        </p:tgtEl>
                                        <p:attrNameLst>
                                          <p:attrName>ppt_x</p:attrName>
                                        </p:attrNameLst>
                                      </p:cBhvr>
                                      <p:tavLst>
                                        <p:tav tm="0">
                                          <p:val>
                                            <p:strVal val="#ppt_x"/>
                                          </p:val>
                                        </p:tav>
                                        <p:tav tm="100000">
                                          <p:val>
                                            <p:strVal val="#ppt_x"/>
                                          </p:val>
                                        </p:tav>
                                      </p:tavLst>
                                    </p:anim>
                                    <p:anim calcmode="lin" valueType="num">
                                      <p:cBhvr>
                                        <p:cTn id="37" dur="900" decel="100000" fill="hold"/>
                                        <p:tgtEl>
                                          <p:spTgt spid="7175"/>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717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1 – </a:t>
            </a:r>
            <a:r>
              <a:rPr lang="en-US" altLang="en-US" i="1" smtClean="0"/>
              <a:t>Solution</a:t>
            </a:r>
          </a:p>
        </p:txBody>
      </p:sp>
      <p:sp>
        <p:nvSpPr>
          <p:cNvPr id="8195" name="Rectangle 3"/>
          <p:cNvSpPr>
            <a:spLocks noGrp="1" noChangeArrowheads="1"/>
          </p:cNvSpPr>
          <p:nvPr>
            <p:ph type="body" idx="1"/>
          </p:nvPr>
        </p:nvSpPr>
        <p:spPr>
          <a:noFill/>
        </p:spPr>
        <p:txBody>
          <a:bodyPr/>
          <a:lstStyle/>
          <a:p>
            <a:pPr marL="0" indent="0" eaLnBrk="1" hangingPunct="1">
              <a:lnSpc>
                <a:spcPct val="120000"/>
              </a:lnSpc>
              <a:buFontTx/>
              <a:buNone/>
              <a:tabLst>
                <a:tab pos="457200" algn="l"/>
                <a:tab pos="1371600" algn="l"/>
                <a:tab pos="1547813" algn="l"/>
              </a:tabLst>
            </a:pPr>
            <a:endParaRPr lang="en-US" altLang="en-US" smtClean="0"/>
          </a:p>
          <a:p>
            <a:pPr marL="0" indent="0" eaLnBrk="1" hangingPunct="1">
              <a:lnSpc>
                <a:spcPct val="120000"/>
              </a:lnSpc>
              <a:buFontTx/>
              <a:buNone/>
              <a:tabLst>
                <a:tab pos="457200" algn="l"/>
                <a:tab pos="1371600" algn="l"/>
                <a:tab pos="1547813" algn="l"/>
              </a:tabLst>
            </a:pPr>
            <a:endParaRPr lang="en-US" altLang="en-US" smtClean="0"/>
          </a:p>
          <a:p>
            <a:pPr marL="0" indent="0" eaLnBrk="1" hangingPunct="1">
              <a:lnSpc>
                <a:spcPct val="120000"/>
              </a:lnSpc>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r>
              <a:rPr lang="en-US" altLang="en-US" smtClean="0"/>
              <a:t>In actual practice, it is not necessary to show either of the first two steps, although you may want to show them on the first few problems you work, just to be sure you understand them.</a:t>
            </a:r>
          </a:p>
        </p:txBody>
      </p:sp>
      <p:sp>
        <p:nvSpPr>
          <p:cNvPr id="8196" name="Rectangle 7"/>
          <p:cNvSpPr>
            <a:spLocks noChangeArrowheads="1"/>
          </p:cNvSpPr>
          <p:nvPr/>
        </p:nvSpPr>
        <p:spPr bwMode="auto">
          <a:xfrm>
            <a:off x="8302625" y="65881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chemeClr val="bg1"/>
                </a:solidFill>
              </a:rPr>
              <a:t>cont’d</a:t>
            </a:r>
          </a:p>
        </p:txBody>
      </p:sp>
      <p:pic>
        <p:nvPicPr>
          <p:cNvPr id="819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524000"/>
            <a:ext cx="20478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209800"/>
            <a:ext cx="1119188"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07013" y="1600200"/>
            <a:ext cx="2465387"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64150" y="2286000"/>
            <a:ext cx="881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8198"/>
                                        </p:tgtEl>
                                        <p:attrNameLst>
                                          <p:attrName>style.visibility</p:attrName>
                                        </p:attrNameLst>
                                      </p:cBhvr>
                                      <p:to>
                                        <p:strVal val="visible"/>
                                      </p:to>
                                    </p:set>
                                    <p:animEffect transition="in" filter="fade">
                                      <p:cBhvr>
                                        <p:cTn id="7" dur="1000"/>
                                        <p:tgtEl>
                                          <p:spTgt spid="8198"/>
                                        </p:tgtEl>
                                      </p:cBhvr>
                                    </p:animEffect>
                                    <p:anim calcmode="lin" valueType="num">
                                      <p:cBhvr>
                                        <p:cTn id="8" dur="1000" fill="hold"/>
                                        <p:tgtEl>
                                          <p:spTgt spid="8198"/>
                                        </p:tgtEl>
                                        <p:attrNameLst>
                                          <p:attrName>ppt_x</p:attrName>
                                        </p:attrNameLst>
                                      </p:cBhvr>
                                      <p:tavLst>
                                        <p:tav tm="0">
                                          <p:val>
                                            <p:strVal val="#ppt_x"/>
                                          </p:val>
                                        </p:tav>
                                        <p:tav tm="100000">
                                          <p:val>
                                            <p:strVal val="#ppt_x"/>
                                          </p:val>
                                        </p:tav>
                                      </p:tavLst>
                                    </p:anim>
                                    <p:anim calcmode="lin" valueType="num">
                                      <p:cBhvr>
                                        <p:cTn id="9" dur="900" decel="100000" fill="hold"/>
                                        <p:tgtEl>
                                          <p:spTgt spid="819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198"/>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8200"/>
                                        </p:tgtEl>
                                        <p:attrNameLst>
                                          <p:attrName>style.visibility</p:attrName>
                                        </p:attrNameLst>
                                      </p:cBhvr>
                                      <p:to>
                                        <p:strVal val="visible"/>
                                      </p:to>
                                    </p:set>
                                    <p:animEffect transition="in" filter="fade">
                                      <p:cBhvr>
                                        <p:cTn id="13" dur="1000"/>
                                        <p:tgtEl>
                                          <p:spTgt spid="8200"/>
                                        </p:tgtEl>
                                      </p:cBhvr>
                                    </p:animEffect>
                                    <p:anim calcmode="lin" valueType="num">
                                      <p:cBhvr>
                                        <p:cTn id="14" dur="1000" fill="hold"/>
                                        <p:tgtEl>
                                          <p:spTgt spid="8200"/>
                                        </p:tgtEl>
                                        <p:attrNameLst>
                                          <p:attrName>ppt_x</p:attrName>
                                        </p:attrNameLst>
                                      </p:cBhvr>
                                      <p:tavLst>
                                        <p:tav tm="0">
                                          <p:val>
                                            <p:strVal val="#ppt_x"/>
                                          </p:val>
                                        </p:tav>
                                        <p:tav tm="100000">
                                          <p:val>
                                            <p:strVal val="#ppt_x"/>
                                          </p:val>
                                        </p:tav>
                                      </p:tavLst>
                                    </p:anim>
                                    <p:anim calcmode="lin" valueType="num">
                                      <p:cBhvr>
                                        <p:cTn id="15" dur="900" decel="100000" fill="hold"/>
                                        <p:tgtEl>
                                          <p:spTgt spid="8200"/>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8200"/>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8195">
                                            <p:txEl>
                                              <p:pRg st="3" end="3"/>
                                            </p:txEl>
                                          </p:spTgt>
                                        </p:tgtEl>
                                        <p:attrNameLst>
                                          <p:attrName>style.visibility</p:attrName>
                                        </p:attrNameLst>
                                      </p:cBhvr>
                                      <p:to>
                                        <p:strVal val="visible"/>
                                      </p:to>
                                    </p:set>
                                    <p:animEffect transition="in" filter="fade">
                                      <p:cBhvr>
                                        <p:cTn id="21" dur="1000"/>
                                        <p:tgtEl>
                                          <p:spTgt spid="8195">
                                            <p:txEl>
                                              <p:pRg st="3" end="3"/>
                                            </p:txEl>
                                          </p:spTgt>
                                        </p:tgtEl>
                                      </p:cBhvr>
                                    </p:animEffect>
                                    <p:anim calcmode="lin" valueType="num">
                                      <p:cBhvr>
                                        <p:cTn id="22"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8195">
                                            <p:txEl>
                                              <p:pRg st="3" end="3"/>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8195">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17500" y="38100"/>
            <a:ext cx="8229600" cy="1143000"/>
          </a:xfrm>
        </p:spPr>
        <p:txBody>
          <a:bodyPr/>
          <a:lstStyle/>
          <a:p>
            <a:pPr eaLnBrk="1" hangingPunct="1"/>
            <a:r>
              <a:rPr lang="en-US" altLang="en-US" dirty="0" smtClean="0"/>
              <a:t>Example 3</a:t>
            </a:r>
            <a:endParaRPr lang="en-US" altLang="en-US" i="1" dirty="0" smtClean="0"/>
          </a:p>
        </p:txBody>
      </p:sp>
      <mc:AlternateContent xmlns:mc="http://schemas.openxmlformats.org/markup-compatibility/2006" xmlns:a14="http://schemas.microsoft.com/office/drawing/2010/main">
        <mc:Choice Requires="a14">
          <p:sp>
            <p:nvSpPr>
              <p:cNvPr id="125955" name="Rectangle 3"/>
              <p:cNvSpPr>
                <a:spLocks noGrp="1" noChangeArrowheads="1"/>
              </p:cNvSpPr>
              <p:nvPr>
                <p:ph type="body" idx="1"/>
              </p:nvPr>
            </p:nvSpPr>
            <p:spPr/>
            <p:txBody>
              <a:bodyPr/>
              <a:lstStyle/>
              <a:p>
                <a:pPr marL="0" indent="0">
                  <a:buFontTx/>
                  <a:buNone/>
                </a:pPr>
                <a:r>
                  <a:rPr lang="en-US" altLang="en-US" dirty="0" smtClean="0"/>
                  <a:t>Multiply  </a:t>
                </a:r>
                <a14:m>
                  <m:oMath xmlns:m="http://schemas.openxmlformats.org/officeDocument/2006/math">
                    <m:r>
                      <a:rPr lang="en-US" altLang="en-US" b="0" i="1" smtClean="0">
                        <a:latin typeface="Cambria Math"/>
                      </a:rPr>
                      <m:t>3</m:t>
                    </m:r>
                    <m:rad>
                      <m:radPr>
                        <m:degHide m:val="on"/>
                        <m:ctrlPr>
                          <a:rPr lang="en-US" altLang="en-US" b="0" i="1" smtClean="0">
                            <a:latin typeface="Cambria Math"/>
                          </a:rPr>
                        </m:ctrlPr>
                      </m:radPr>
                      <m:deg/>
                      <m:e>
                        <m:r>
                          <a:rPr lang="en-US" altLang="en-US" b="0" i="1" smtClean="0">
                            <a:latin typeface="Cambria Math"/>
                          </a:rPr>
                          <m:t>2</m:t>
                        </m:r>
                      </m:e>
                    </m:rad>
                    <m:r>
                      <a:rPr lang="en-US" altLang="en-US" b="0" i="1" smtClean="0">
                        <a:latin typeface="Cambria Math"/>
                      </a:rPr>
                      <m:t>(2</m:t>
                    </m:r>
                    <m:rad>
                      <m:radPr>
                        <m:degHide m:val="on"/>
                        <m:ctrlPr>
                          <a:rPr lang="en-US" altLang="en-US" b="0" i="1" smtClean="0">
                            <a:latin typeface="Cambria Math"/>
                          </a:rPr>
                        </m:ctrlPr>
                      </m:radPr>
                      <m:deg/>
                      <m:e>
                        <m:r>
                          <a:rPr lang="en-US" altLang="en-US" b="0" i="1" smtClean="0">
                            <a:latin typeface="Cambria Math"/>
                          </a:rPr>
                          <m:t>5</m:t>
                        </m:r>
                      </m:e>
                    </m:rad>
                    <m:r>
                      <a:rPr lang="en-US" altLang="en-US" b="0" i="1" smtClean="0">
                        <a:latin typeface="Cambria Math"/>
                      </a:rPr>
                      <m:t>+5</m:t>
                    </m:r>
                    <m:rad>
                      <m:radPr>
                        <m:degHide m:val="on"/>
                        <m:ctrlPr>
                          <a:rPr lang="en-US" altLang="en-US" b="0" i="1" smtClean="0">
                            <a:latin typeface="Cambria Math"/>
                          </a:rPr>
                        </m:ctrlPr>
                      </m:radPr>
                      <m:deg/>
                      <m:e>
                        <m:r>
                          <a:rPr lang="en-US" altLang="en-US" b="0" i="1" smtClean="0">
                            <a:latin typeface="Cambria Math"/>
                          </a:rPr>
                          <m:t>3</m:t>
                        </m:r>
                      </m:e>
                    </m:rad>
                  </m:oMath>
                </a14:m>
                <a:r>
                  <a:rPr lang="en-US" altLang="en-US" dirty="0" smtClean="0"/>
                  <a:t> )  . </a:t>
                </a:r>
              </a:p>
              <a:p>
                <a:pPr marL="0" indent="0">
                  <a:buFontTx/>
                  <a:buNone/>
                </a:pPr>
                <a:endParaRPr lang="en-US" altLang="en-US" dirty="0" smtClean="0"/>
              </a:p>
              <a:p>
                <a:pPr marL="0" indent="0">
                  <a:buFontTx/>
                  <a:buNone/>
                </a:pPr>
                <a:r>
                  <a:rPr lang="en-US" altLang="en-US" dirty="0" smtClean="0">
                    <a:solidFill>
                      <a:srgbClr val="C4152D"/>
                    </a:solidFill>
                  </a:rPr>
                  <a:t>Solution:</a:t>
                </a:r>
              </a:p>
              <a:p>
                <a:pPr marL="0" indent="0">
                  <a:buFontTx/>
                  <a:buNone/>
                </a:pPr>
                <a:r>
                  <a:rPr lang="en-US" altLang="en-US" dirty="0" smtClean="0"/>
                  <a:t> </a:t>
                </a:r>
                <a14:m>
                  <m:oMath xmlns:m="http://schemas.openxmlformats.org/officeDocument/2006/math">
                    <m:r>
                      <a:rPr lang="en-US" altLang="en-US" b="0" i="1" smtClean="0">
                        <a:latin typeface="Cambria Math"/>
                      </a:rPr>
                      <m:t>3</m:t>
                    </m:r>
                    <m:rad>
                      <m:radPr>
                        <m:degHide m:val="on"/>
                        <m:ctrlPr>
                          <a:rPr lang="en-US" altLang="en-US" b="0" i="1" smtClean="0">
                            <a:latin typeface="Cambria Math"/>
                          </a:rPr>
                        </m:ctrlPr>
                      </m:radPr>
                      <m:deg/>
                      <m:e>
                        <m:r>
                          <a:rPr lang="en-US" altLang="en-US" b="0" i="1" smtClean="0">
                            <a:latin typeface="Cambria Math"/>
                          </a:rPr>
                          <m:t>2</m:t>
                        </m:r>
                      </m:e>
                    </m:rad>
                    <m:d>
                      <m:dPr>
                        <m:ctrlPr>
                          <a:rPr lang="en-US" altLang="en-US" b="0" i="1" smtClean="0">
                            <a:latin typeface="Cambria Math"/>
                          </a:rPr>
                        </m:ctrlPr>
                      </m:dPr>
                      <m:e>
                        <m:r>
                          <a:rPr lang="en-US" altLang="en-US" b="0" i="1" smtClean="0">
                            <a:latin typeface="Cambria Math"/>
                          </a:rPr>
                          <m:t>2</m:t>
                        </m:r>
                        <m:rad>
                          <m:radPr>
                            <m:degHide m:val="on"/>
                            <m:ctrlPr>
                              <a:rPr lang="en-US" altLang="en-US" b="0" i="1" smtClean="0">
                                <a:latin typeface="Cambria Math"/>
                              </a:rPr>
                            </m:ctrlPr>
                          </m:radPr>
                          <m:deg/>
                          <m:e>
                            <m:r>
                              <a:rPr lang="en-US" altLang="en-US" b="0" i="1" smtClean="0">
                                <a:latin typeface="Cambria Math"/>
                              </a:rPr>
                              <m:t>5</m:t>
                            </m:r>
                          </m:e>
                        </m:rad>
                        <m:r>
                          <a:rPr lang="en-US" altLang="en-US" b="0" i="1" smtClean="0">
                            <a:latin typeface="Cambria Math"/>
                          </a:rPr>
                          <m:t>+5</m:t>
                        </m:r>
                        <m:rad>
                          <m:radPr>
                            <m:degHide m:val="on"/>
                            <m:ctrlPr>
                              <a:rPr lang="en-US" altLang="en-US" b="0" i="1" smtClean="0">
                                <a:latin typeface="Cambria Math"/>
                              </a:rPr>
                            </m:ctrlPr>
                          </m:radPr>
                          <m:deg/>
                          <m:e>
                            <m:r>
                              <a:rPr lang="en-US" altLang="en-US" b="0" i="1" smtClean="0">
                                <a:latin typeface="Cambria Math"/>
                              </a:rPr>
                              <m:t>3</m:t>
                            </m:r>
                          </m:e>
                        </m:rad>
                      </m:e>
                    </m:d>
                    <m:r>
                      <a:rPr lang="en-US" altLang="en-US" b="0" i="1" smtClean="0">
                        <a:latin typeface="Cambria Math"/>
                      </a:rPr>
                      <m:t>=3</m:t>
                    </m:r>
                    <m:rad>
                      <m:radPr>
                        <m:degHide m:val="on"/>
                        <m:ctrlPr>
                          <a:rPr lang="en-US" altLang="en-US" b="0" i="1" smtClean="0">
                            <a:latin typeface="Cambria Math"/>
                          </a:rPr>
                        </m:ctrlPr>
                      </m:radPr>
                      <m:deg/>
                      <m:e>
                        <m:r>
                          <a:rPr lang="en-US" altLang="en-US" b="0" i="1" smtClean="0">
                            <a:latin typeface="Cambria Math"/>
                          </a:rPr>
                          <m:t>2</m:t>
                        </m:r>
                      </m:e>
                    </m:rad>
                    <m:r>
                      <a:rPr lang="en-US" altLang="en-US" b="0" i="1" smtClean="0">
                        <a:latin typeface="Cambria Math"/>
                        <a:ea typeface="Cambria Math"/>
                      </a:rPr>
                      <m:t>∙2</m:t>
                    </m:r>
                    <m:rad>
                      <m:radPr>
                        <m:degHide m:val="on"/>
                        <m:ctrlPr>
                          <a:rPr lang="en-US" altLang="en-US" b="0" i="1" smtClean="0">
                            <a:latin typeface="Cambria Math"/>
                            <a:ea typeface="Cambria Math"/>
                          </a:rPr>
                        </m:ctrlPr>
                      </m:radPr>
                      <m:deg/>
                      <m:e>
                        <m:r>
                          <a:rPr lang="en-US" altLang="en-US" b="0" i="1" smtClean="0">
                            <a:latin typeface="Cambria Math"/>
                            <a:ea typeface="Cambria Math"/>
                          </a:rPr>
                          <m:t>5</m:t>
                        </m:r>
                      </m:e>
                    </m:rad>
                    <m:r>
                      <a:rPr lang="en-US" altLang="en-US" b="0" i="1" smtClean="0">
                        <a:latin typeface="Cambria Math"/>
                        <a:ea typeface="Cambria Math"/>
                      </a:rPr>
                      <m:t>+3</m:t>
                    </m:r>
                    <m:rad>
                      <m:radPr>
                        <m:degHide m:val="on"/>
                        <m:ctrlPr>
                          <a:rPr lang="en-US" altLang="en-US" b="0" i="1" smtClean="0">
                            <a:latin typeface="Cambria Math"/>
                            <a:ea typeface="Cambria Math"/>
                          </a:rPr>
                        </m:ctrlPr>
                      </m:radPr>
                      <m:deg/>
                      <m:e>
                        <m:r>
                          <a:rPr lang="en-US" altLang="en-US" b="0" i="1" smtClean="0">
                            <a:latin typeface="Cambria Math"/>
                            <a:ea typeface="Cambria Math"/>
                          </a:rPr>
                          <m:t>2</m:t>
                        </m:r>
                      </m:e>
                    </m:rad>
                    <m:r>
                      <a:rPr lang="en-US" altLang="en-US" b="0" i="1" smtClean="0">
                        <a:latin typeface="Cambria Math"/>
                        <a:ea typeface="Cambria Math"/>
                      </a:rPr>
                      <m:t>∙2</m:t>
                    </m:r>
                    <m:rad>
                      <m:radPr>
                        <m:degHide m:val="on"/>
                        <m:ctrlPr>
                          <a:rPr lang="en-US" altLang="en-US" b="0" i="1" smtClean="0">
                            <a:latin typeface="Cambria Math"/>
                            <a:ea typeface="Cambria Math"/>
                          </a:rPr>
                        </m:ctrlPr>
                      </m:radPr>
                      <m:deg/>
                      <m:e>
                        <m:r>
                          <a:rPr lang="en-US" altLang="en-US" b="0" i="1" smtClean="0">
                            <a:latin typeface="Cambria Math"/>
                            <a:ea typeface="Cambria Math"/>
                          </a:rPr>
                          <m:t>5</m:t>
                        </m:r>
                      </m:e>
                    </m:rad>
                  </m:oMath>
                </a14:m>
                <a:endParaRPr lang="en-US" altLang="en-US" b="0" dirty="0" smtClean="0">
                  <a:ea typeface="Cambria Math"/>
                </a:endParaRPr>
              </a:p>
              <a:p>
                <a:pPr marL="0" indent="0">
                  <a:buFontTx/>
                  <a:buNone/>
                </a:pPr>
                <a:r>
                  <a:rPr lang="en-US" altLang="en-US" dirty="0" smtClean="0"/>
                  <a:t>                            </a:t>
                </a:r>
                <a14:m>
                  <m:oMath xmlns:m="http://schemas.openxmlformats.org/officeDocument/2006/math">
                    <m:r>
                      <a:rPr lang="en-US" altLang="en-US" b="0" i="1" smtClean="0">
                        <a:latin typeface="Cambria Math"/>
                      </a:rPr>
                      <m:t>=3</m:t>
                    </m:r>
                    <m:r>
                      <a:rPr lang="en-US" altLang="en-US" b="0" i="1" smtClean="0">
                        <a:latin typeface="Cambria Math"/>
                        <a:ea typeface="Cambria Math"/>
                      </a:rPr>
                      <m:t>∙2∙</m:t>
                    </m:r>
                    <m:rad>
                      <m:radPr>
                        <m:degHide m:val="on"/>
                        <m:ctrlPr>
                          <a:rPr lang="en-US" altLang="en-US" b="0" i="1" smtClean="0">
                            <a:latin typeface="Cambria Math"/>
                            <a:ea typeface="Cambria Math"/>
                          </a:rPr>
                        </m:ctrlPr>
                      </m:radPr>
                      <m:deg/>
                      <m:e>
                        <m:r>
                          <a:rPr lang="en-US" altLang="en-US" b="0" i="1" smtClean="0">
                            <a:latin typeface="Cambria Math"/>
                            <a:ea typeface="Cambria Math"/>
                          </a:rPr>
                          <m:t>2</m:t>
                        </m:r>
                      </m:e>
                    </m:rad>
                    <m:r>
                      <a:rPr lang="en-US" altLang="en-US" b="0" i="1" smtClean="0">
                        <a:latin typeface="Cambria Math"/>
                        <a:ea typeface="Cambria Math"/>
                      </a:rPr>
                      <m:t>∙</m:t>
                    </m:r>
                    <m:rad>
                      <m:radPr>
                        <m:degHide m:val="on"/>
                        <m:ctrlPr>
                          <a:rPr lang="en-US" altLang="en-US" b="0" i="1" smtClean="0">
                            <a:latin typeface="Cambria Math"/>
                            <a:ea typeface="Cambria Math"/>
                          </a:rPr>
                        </m:ctrlPr>
                      </m:radPr>
                      <m:deg/>
                      <m:e>
                        <m:r>
                          <a:rPr lang="en-US" altLang="en-US" b="0" i="1" smtClean="0">
                            <a:latin typeface="Cambria Math"/>
                            <a:ea typeface="Cambria Math"/>
                          </a:rPr>
                          <m:t>5</m:t>
                        </m:r>
                      </m:e>
                    </m:rad>
                    <m:r>
                      <a:rPr lang="en-US" altLang="en-US" b="0" i="1" smtClean="0">
                        <a:latin typeface="Cambria Math"/>
                        <a:ea typeface="Cambria Math"/>
                      </a:rPr>
                      <m:t>+3∙5∙</m:t>
                    </m:r>
                    <m:rad>
                      <m:radPr>
                        <m:degHide m:val="on"/>
                        <m:ctrlPr>
                          <a:rPr lang="en-US" altLang="en-US" b="0" i="1" smtClean="0">
                            <a:latin typeface="Cambria Math"/>
                            <a:ea typeface="Cambria Math"/>
                          </a:rPr>
                        </m:ctrlPr>
                      </m:radPr>
                      <m:deg/>
                      <m:e>
                        <m:r>
                          <a:rPr lang="en-US" altLang="en-US" b="0" i="1" smtClean="0">
                            <a:latin typeface="Cambria Math"/>
                            <a:ea typeface="Cambria Math"/>
                          </a:rPr>
                          <m:t>2</m:t>
                        </m:r>
                      </m:e>
                    </m:rad>
                    <m:r>
                      <a:rPr lang="en-US" altLang="en-US" b="0" i="1" smtClean="0">
                        <a:latin typeface="Cambria Math"/>
                        <a:ea typeface="Cambria Math"/>
                      </a:rPr>
                      <m:t>∙</m:t>
                    </m:r>
                    <m:rad>
                      <m:radPr>
                        <m:degHide m:val="on"/>
                        <m:ctrlPr>
                          <a:rPr lang="en-US" altLang="en-US" b="0" i="1" smtClean="0">
                            <a:latin typeface="Cambria Math"/>
                            <a:ea typeface="Cambria Math"/>
                          </a:rPr>
                        </m:ctrlPr>
                      </m:radPr>
                      <m:deg/>
                      <m:e>
                        <m:r>
                          <a:rPr lang="en-US" altLang="en-US" b="0" i="1" smtClean="0">
                            <a:latin typeface="Cambria Math"/>
                            <a:ea typeface="Cambria Math"/>
                          </a:rPr>
                          <m:t>3</m:t>
                        </m:r>
                      </m:e>
                    </m:rad>
                  </m:oMath>
                </a14:m>
                <a:endParaRPr lang="en-US" altLang="en-US" b="0" dirty="0" smtClean="0">
                  <a:ea typeface="Cambria Math"/>
                </a:endParaRPr>
              </a:p>
              <a:p>
                <a:pPr marL="0" indent="0">
                  <a:buFontTx/>
                  <a:buNone/>
                </a:pPr>
                <a:r>
                  <a:rPr lang="en-US" altLang="en-US" dirty="0" smtClean="0"/>
                  <a:t>                            </a:t>
                </a:r>
                <a14:m>
                  <m:oMath xmlns:m="http://schemas.openxmlformats.org/officeDocument/2006/math">
                    <m:r>
                      <a:rPr lang="en-US" altLang="en-US" b="0" i="1" smtClean="0">
                        <a:latin typeface="Cambria Math"/>
                      </a:rPr>
                      <m:t>=6</m:t>
                    </m:r>
                    <m:rad>
                      <m:radPr>
                        <m:degHide m:val="on"/>
                        <m:ctrlPr>
                          <a:rPr lang="en-US" altLang="en-US" b="0" i="1" smtClean="0">
                            <a:latin typeface="Cambria Math"/>
                          </a:rPr>
                        </m:ctrlPr>
                      </m:radPr>
                      <m:deg/>
                      <m:e>
                        <m:r>
                          <a:rPr lang="en-US" altLang="en-US" b="0" i="1" smtClean="0">
                            <a:latin typeface="Cambria Math"/>
                          </a:rPr>
                          <m:t>10</m:t>
                        </m:r>
                      </m:e>
                    </m:rad>
                    <m:r>
                      <a:rPr lang="en-US" altLang="en-US" b="0" i="1" smtClean="0">
                        <a:latin typeface="Cambria Math"/>
                      </a:rPr>
                      <m:t>+15</m:t>
                    </m:r>
                    <m:rad>
                      <m:radPr>
                        <m:degHide m:val="on"/>
                        <m:ctrlPr>
                          <a:rPr lang="en-US" altLang="en-US" b="0" i="1" smtClean="0">
                            <a:latin typeface="Cambria Math"/>
                          </a:rPr>
                        </m:ctrlPr>
                      </m:radPr>
                      <m:deg/>
                      <m:e>
                        <m:r>
                          <a:rPr lang="en-US" altLang="en-US" b="0" i="1" smtClean="0">
                            <a:latin typeface="Cambria Math"/>
                          </a:rPr>
                          <m:t>6</m:t>
                        </m:r>
                      </m:e>
                    </m:rad>
                  </m:oMath>
                </a14:m>
                <a:r>
                  <a:rPr lang="en-US" altLang="en-US" dirty="0" smtClean="0"/>
                  <a:t> </a:t>
                </a:r>
              </a:p>
              <a:p>
                <a:pPr marL="0" indent="0">
                  <a:buFontTx/>
                  <a:buNone/>
                </a:pPr>
                <a:endParaRPr lang="en-US" altLang="en-US" dirty="0" smtClean="0"/>
              </a:p>
              <a:p>
                <a:pPr marL="0" indent="0">
                  <a:buFontTx/>
                  <a:buNone/>
                </a:pPr>
                <a:r>
                  <a:rPr lang="en-US" altLang="en-US" dirty="0" smtClean="0"/>
                  <a:t>Each term in the last line is in simplified form, so that problem is complete.</a:t>
                </a:r>
              </a:p>
              <a:p>
                <a:pPr marL="0" indent="0" eaLnBrk="1" hangingPunct="1">
                  <a:lnSpc>
                    <a:spcPct val="120000"/>
                  </a:lnSpc>
                  <a:buFontTx/>
                  <a:buNone/>
                </a:pPr>
                <a:r>
                  <a:rPr lang="en-US" altLang="en-US" dirty="0" smtClean="0"/>
                  <a:t>	</a:t>
                </a:r>
              </a:p>
            </p:txBody>
          </p:sp>
        </mc:Choice>
        <mc:Fallback xmlns="">
          <p:sp>
            <p:nvSpPr>
              <p:cNvPr id="125955" name="Rectangle 3"/>
              <p:cNvSpPr>
                <a:spLocks noGrp="1" noRot="1" noChangeAspect="1" noMove="1" noResize="1" noEditPoints="1" noAdjustHandles="1" noChangeArrowheads="1" noChangeShapeType="1" noTextEdit="1"/>
              </p:cNvSpPr>
              <p:nvPr>
                <p:ph type="body" idx="1"/>
              </p:nvPr>
            </p:nvSpPr>
            <p:spPr>
              <a:blipFill rotWithShape="1">
                <a:blip r:embed="rId2"/>
                <a:stretch>
                  <a:fillRect l="-1111" t="-116"/>
                </a:stretch>
              </a:blipFill>
            </p:spPr>
            <p:txBody>
              <a:bodyPr/>
              <a:lstStyle/>
              <a:p>
                <a:r>
                  <a:rPr lang="en-US">
                    <a:noFill/>
                  </a:rPr>
                  <a:t> </a:t>
                </a:r>
              </a:p>
            </p:txBody>
          </p:sp>
        </mc:Fallback>
      </mc:AlternateContent>
    </p:spTree>
    <p:extLst>
      <p:ext uri="{BB962C8B-B14F-4D97-AF65-F5344CB8AC3E}">
        <p14:creationId xmlns:p14="http://schemas.microsoft.com/office/powerpoint/2010/main" val="2282478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3" end="3"/>
                                            </p:txEl>
                                          </p:spTgt>
                                        </p:tgtEl>
                                        <p:attrNameLst>
                                          <p:attrName>style.visibility</p:attrName>
                                        </p:attrNameLst>
                                      </p:cBhvr>
                                      <p:to>
                                        <p:strVal val="visible"/>
                                      </p:to>
                                    </p:set>
                                    <p:animEffect transition="in" filter="fade">
                                      <p:cBhvr>
                                        <p:cTn id="7" dur="1000"/>
                                        <p:tgtEl>
                                          <p:spTgt spid="125955">
                                            <p:txEl>
                                              <p:pRg st="3" end="3"/>
                                            </p:txEl>
                                          </p:spTgt>
                                        </p:tgtEl>
                                      </p:cBhvr>
                                    </p:animEffect>
                                    <p:anim calcmode="lin" valueType="num">
                                      <p:cBhvr>
                                        <p:cTn id="8" dur="1000" fill="hold"/>
                                        <p:tgtEl>
                                          <p:spTgt spid="125955">
                                            <p:txEl>
                                              <p:pRg st="3" end="3"/>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3" end="3"/>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125955">
                                            <p:txEl>
                                              <p:pRg st="4" end="4"/>
                                            </p:txEl>
                                          </p:spTgt>
                                        </p:tgtEl>
                                        <p:attrNameLst>
                                          <p:attrName>style.visibility</p:attrName>
                                        </p:attrNameLst>
                                      </p:cBhvr>
                                      <p:to>
                                        <p:strVal val="visible"/>
                                      </p:to>
                                    </p:set>
                                    <p:animEffect transition="in" filter="fade">
                                      <p:cBhvr>
                                        <p:cTn id="15" dur="1000"/>
                                        <p:tgtEl>
                                          <p:spTgt spid="125955">
                                            <p:txEl>
                                              <p:pRg st="4" end="4"/>
                                            </p:txEl>
                                          </p:spTgt>
                                        </p:tgtEl>
                                      </p:cBhvr>
                                    </p:animEffect>
                                    <p:anim calcmode="lin" valueType="num">
                                      <p:cBhvr>
                                        <p:cTn id="16" dur="1000" fill="hold"/>
                                        <p:tgtEl>
                                          <p:spTgt spid="125955">
                                            <p:txEl>
                                              <p:pRg st="4" end="4"/>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25955">
                                            <p:txEl>
                                              <p:pRg st="4" end="4"/>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25955">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125955">
                                            <p:txEl>
                                              <p:pRg st="5" end="5"/>
                                            </p:txEl>
                                          </p:spTgt>
                                        </p:tgtEl>
                                        <p:attrNameLst>
                                          <p:attrName>style.visibility</p:attrName>
                                        </p:attrNameLst>
                                      </p:cBhvr>
                                      <p:to>
                                        <p:strVal val="visible"/>
                                      </p:to>
                                    </p:set>
                                    <p:animEffect transition="in" filter="fade">
                                      <p:cBhvr>
                                        <p:cTn id="23" dur="1000"/>
                                        <p:tgtEl>
                                          <p:spTgt spid="125955">
                                            <p:txEl>
                                              <p:pRg st="5" end="5"/>
                                            </p:txEl>
                                          </p:spTgt>
                                        </p:tgtEl>
                                      </p:cBhvr>
                                    </p:animEffect>
                                    <p:anim calcmode="lin" valueType="num">
                                      <p:cBhvr>
                                        <p:cTn id="24" dur="1000" fill="hold"/>
                                        <p:tgtEl>
                                          <p:spTgt spid="125955">
                                            <p:txEl>
                                              <p:pRg st="5" end="5"/>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125955">
                                            <p:txEl>
                                              <p:pRg st="5" end="5"/>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25955">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125955">
                                            <p:txEl>
                                              <p:pRg st="7" end="7"/>
                                            </p:txEl>
                                          </p:spTgt>
                                        </p:tgtEl>
                                        <p:attrNameLst>
                                          <p:attrName>style.visibility</p:attrName>
                                        </p:attrNameLst>
                                      </p:cBhvr>
                                      <p:to>
                                        <p:strVal val="visible"/>
                                      </p:to>
                                    </p:set>
                                    <p:animEffect transition="in" filter="fade">
                                      <p:cBhvr>
                                        <p:cTn id="31" dur="1000"/>
                                        <p:tgtEl>
                                          <p:spTgt spid="125955">
                                            <p:txEl>
                                              <p:pRg st="7" end="7"/>
                                            </p:txEl>
                                          </p:spTgt>
                                        </p:tgtEl>
                                      </p:cBhvr>
                                    </p:animEffect>
                                    <p:anim calcmode="lin" valueType="num">
                                      <p:cBhvr>
                                        <p:cTn id="32" dur="1000" fill="hold"/>
                                        <p:tgtEl>
                                          <p:spTgt spid="125955">
                                            <p:txEl>
                                              <p:pRg st="7" end="7"/>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125955">
                                            <p:txEl>
                                              <p:pRg st="7" end="7"/>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25955">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4</a:t>
            </a:r>
            <a:endParaRPr lang="en-US" altLang="en-US" i="1" smtClean="0"/>
          </a:p>
        </p:txBody>
      </p:sp>
      <p:sp>
        <p:nvSpPr>
          <p:cNvPr id="125955" name="Rectangle 3"/>
          <p:cNvSpPr>
            <a:spLocks noGrp="1" noChangeArrowheads="1"/>
          </p:cNvSpPr>
          <p:nvPr>
            <p:ph type="body" idx="1"/>
          </p:nvPr>
        </p:nvSpPr>
        <p:spPr/>
        <p:txBody>
          <a:bodyPr/>
          <a:lstStyle/>
          <a:p>
            <a:pPr marL="0" indent="0">
              <a:buFontTx/>
              <a:buNone/>
            </a:pPr>
            <a:r>
              <a:rPr lang="en-US" altLang="en-US" smtClean="0"/>
              <a:t>Multiply                           . </a:t>
            </a:r>
          </a:p>
          <a:p>
            <a:pPr marL="0" indent="0">
              <a:buFontTx/>
              <a:buNone/>
            </a:pPr>
            <a:endParaRPr lang="en-US" altLang="en-US" smtClean="0"/>
          </a:p>
          <a:p>
            <a:pPr marL="0" indent="0">
              <a:buFontTx/>
              <a:buNone/>
            </a:pPr>
            <a:r>
              <a:rPr lang="en-US" altLang="en-US" smtClean="0">
                <a:solidFill>
                  <a:srgbClr val="C4152D"/>
                </a:solidFill>
              </a:rPr>
              <a:t>Solution:</a:t>
            </a:r>
          </a:p>
          <a:p>
            <a:pPr marL="0" indent="0">
              <a:buFontTx/>
              <a:buNone/>
            </a:pPr>
            <a:r>
              <a:rPr lang="en-US" altLang="en-US" smtClean="0"/>
              <a:t>We multiply using the FOIL method that we used to multiply binomials. 	</a:t>
            </a:r>
          </a:p>
        </p:txBody>
      </p:sp>
      <p:pic>
        <p:nvPicPr>
          <p:cNvPr id="922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501775"/>
            <a:ext cx="2209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1138" y="3724275"/>
            <a:ext cx="618172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71888" y="4648200"/>
            <a:ext cx="2062162"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71888" y="5491163"/>
            <a:ext cx="1685925"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2" end="2"/>
                                            </p:txEl>
                                          </p:spTgt>
                                        </p:tgtEl>
                                        <p:attrNameLst>
                                          <p:attrName>style.visibility</p:attrName>
                                        </p:attrNameLst>
                                      </p:cBhvr>
                                      <p:to>
                                        <p:strVal val="visible"/>
                                      </p:to>
                                    </p:set>
                                    <p:animEffect transition="in" filter="fade">
                                      <p:cBhvr>
                                        <p:cTn id="7" dur="1000"/>
                                        <p:tgtEl>
                                          <p:spTgt spid="125955">
                                            <p:txEl>
                                              <p:pRg st="2" end="2"/>
                                            </p:txEl>
                                          </p:spTgt>
                                        </p:tgtEl>
                                      </p:cBhvr>
                                    </p:animEffect>
                                    <p:anim calcmode="lin" valueType="num">
                                      <p:cBhvr>
                                        <p:cTn id="8" dur="1000" fill="hold"/>
                                        <p:tgtEl>
                                          <p:spTgt spid="125955">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25955">
                                            <p:txEl>
                                              <p:pRg st="3" end="3"/>
                                            </p:txEl>
                                          </p:spTgt>
                                        </p:tgtEl>
                                        <p:attrNameLst>
                                          <p:attrName>style.visibility</p:attrName>
                                        </p:attrNameLst>
                                      </p:cBhvr>
                                      <p:to>
                                        <p:strVal val="visible"/>
                                      </p:to>
                                    </p:set>
                                    <p:animEffect transition="in" filter="fade">
                                      <p:cBhvr>
                                        <p:cTn id="13" dur="1000"/>
                                        <p:tgtEl>
                                          <p:spTgt spid="125955">
                                            <p:txEl>
                                              <p:pRg st="3" end="3"/>
                                            </p:txEl>
                                          </p:spTgt>
                                        </p:tgtEl>
                                      </p:cBhvr>
                                    </p:animEffect>
                                    <p:anim calcmode="lin" valueType="num">
                                      <p:cBhvr>
                                        <p:cTn id="14" dur="1000" fill="hold"/>
                                        <p:tgtEl>
                                          <p:spTgt spid="125955">
                                            <p:txEl>
                                              <p:pRg st="3" end="3"/>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25955">
                                            <p:txEl>
                                              <p:pRg st="3" end="3"/>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25955">
                                            <p:txEl>
                                              <p:pRg st="3" end="3"/>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26627"/>
                                        </p:tgtEl>
                                        <p:attrNameLst>
                                          <p:attrName>style.visibility</p:attrName>
                                        </p:attrNameLst>
                                      </p:cBhvr>
                                      <p:to>
                                        <p:strVal val="visible"/>
                                      </p:to>
                                    </p:set>
                                    <p:animEffect transition="in" filter="fade">
                                      <p:cBhvr>
                                        <p:cTn id="19" dur="1000"/>
                                        <p:tgtEl>
                                          <p:spTgt spid="26627"/>
                                        </p:tgtEl>
                                      </p:cBhvr>
                                    </p:animEffect>
                                    <p:anim calcmode="lin" valueType="num">
                                      <p:cBhvr>
                                        <p:cTn id="20" dur="1000" fill="hold"/>
                                        <p:tgtEl>
                                          <p:spTgt spid="26627"/>
                                        </p:tgtEl>
                                        <p:attrNameLst>
                                          <p:attrName>ppt_x</p:attrName>
                                        </p:attrNameLst>
                                      </p:cBhvr>
                                      <p:tavLst>
                                        <p:tav tm="0">
                                          <p:val>
                                            <p:strVal val="#ppt_x"/>
                                          </p:val>
                                        </p:tav>
                                        <p:tav tm="100000">
                                          <p:val>
                                            <p:strVal val="#ppt_x"/>
                                          </p:val>
                                        </p:tav>
                                      </p:tavLst>
                                    </p:anim>
                                    <p:anim calcmode="lin" valueType="num">
                                      <p:cBhvr>
                                        <p:cTn id="21" dur="900" decel="100000" fill="hold"/>
                                        <p:tgtEl>
                                          <p:spTgt spid="26627"/>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26627"/>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nodeType="clickEffect">
                                  <p:stCondLst>
                                    <p:cond delay="0"/>
                                  </p:stCondLst>
                                  <p:childTnLst>
                                    <p:set>
                                      <p:cBhvr>
                                        <p:cTn id="26" dur="1" fill="hold">
                                          <p:stCondLst>
                                            <p:cond delay="0"/>
                                          </p:stCondLst>
                                        </p:cTn>
                                        <p:tgtEl>
                                          <p:spTgt spid="26628"/>
                                        </p:tgtEl>
                                        <p:attrNameLst>
                                          <p:attrName>style.visibility</p:attrName>
                                        </p:attrNameLst>
                                      </p:cBhvr>
                                      <p:to>
                                        <p:strVal val="visible"/>
                                      </p:to>
                                    </p:set>
                                    <p:animEffect transition="in" filter="fade">
                                      <p:cBhvr>
                                        <p:cTn id="27" dur="1000"/>
                                        <p:tgtEl>
                                          <p:spTgt spid="26628"/>
                                        </p:tgtEl>
                                      </p:cBhvr>
                                    </p:animEffect>
                                    <p:anim calcmode="lin" valueType="num">
                                      <p:cBhvr>
                                        <p:cTn id="28" dur="1000" fill="hold"/>
                                        <p:tgtEl>
                                          <p:spTgt spid="26628"/>
                                        </p:tgtEl>
                                        <p:attrNameLst>
                                          <p:attrName>ppt_x</p:attrName>
                                        </p:attrNameLst>
                                      </p:cBhvr>
                                      <p:tavLst>
                                        <p:tav tm="0">
                                          <p:val>
                                            <p:strVal val="#ppt_x"/>
                                          </p:val>
                                        </p:tav>
                                        <p:tav tm="100000">
                                          <p:val>
                                            <p:strVal val="#ppt_x"/>
                                          </p:val>
                                        </p:tav>
                                      </p:tavLst>
                                    </p:anim>
                                    <p:anim calcmode="lin" valueType="num">
                                      <p:cBhvr>
                                        <p:cTn id="29" dur="900" decel="100000" fill="hold"/>
                                        <p:tgtEl>
                                          <p:spTgt spid="26628"/>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26628"/>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nodeType="clickEffect">
                                  <p:stCondLst>
                                    <p:cond delay="0"/>
                                  </p:stCondLst>
                                  <p:childTnLst>
                                    <p:set>
                                      <p:cBhvr>
                                        <p:cTn id="34" dur="1" fill="hold">
                                          <p:stCondLst>
                                            <p:cond delay="0"/>
                                          </p:stCondLst>
                                        </p:cTn>
                                        <p:tgtEl>
                                          <p:spTgt spid="26629"/>
                                        </p:tgtEl>
                                        <p:attrNameLst>
                                          <p:attrName>style.visibility</p:attrName>
                                        </p:attrNameLst>
                                      </p:cBhvr>
                                      <p:to>
                                        <p:strVal val="visible"/>
                                      </p:to>
                                    </p:set>
                                    <p:animEffect transition="in" filter="fade">
                                      <p:cBhvr>
                                        <p:cTn id="35" dur="1000"/>
                                        <p:tgtEl>
                                          <p:spTgt spid="26629"/>
                                        </p:tgtEl>
                                      </p:cBhvr>
                                    </p:animEffect>
                                    <p:anim calcmode="lin" valueType="num">
                                      <p:cBhvr>
                                        <p:cTn id="36" dur="1000" fill="hold"/>
                                        <p:tgtEl>
                                          <p:spTgt spid="26629"/>
                                        </p:tgtEl>
                                        <p:attrNameLst>
                                          <p:attrName>ppt_x</p:attrName>
                                        </p:attrNameLst>
                                      </p:cBhvr>
                                      <p:tavLst>
                                        <p:tav tm="0">
                                          <p:val>
                                            <p:strVal val="#ppt_x"/>
                                          </p:val>
                                        </p:tav>
                                        <p:tav tm="100000">
                                          <p:val>
                                            <p:strVal val="#ppt_x"/>
                                          </p:val>
                                        </p:tav>
                                      </p:tavLst>
                                    </p:anim>
                                    <p:anim calcmode="lin" valueType="num">
                                      <p:cBhvr>
                                        <p:cTn id="37" dur="900" decel="100000" fill="hold"/>
                                        <p:tgtEl>
                                          <p:spTgt spid="26629"/>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2662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3bc23927-4228-4956-a1ee-255bf489df39"/>
</p:tagLst>
</file>

<file path=ppt/theme/theme1.xml><?xml version="1.0" encoding="utf-8"?>
<a:theme xmlns:a="http://schemas.openxmlformats.org/drawingml/2006/main" name="McKBAlgP8">
  <a:themeElements>
    <a:clrScheme name="McKBAlgP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cKBAlgP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cKBAlgP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cKBAlgP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cKBAlgP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cKBAlgP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cKBAlgP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cKBAlgP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cKBAlgP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cKBAlgP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cKBAlgP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cKBAlgP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cKBAlgP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cKBAlgP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McKBAlgP8</Template>
  <TotalTime>795</TotalTime>
  <Words>744</Words>
  <Application>Microsoft Office PowerPoint</Application>
  <PresentationFormat>On-screen Show (4:3)</PresentationFormat>
  <Paragraphs>121</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McKBAlgP8</vt:lpstr>
      <vt:lpstr>PowerPoint Presentation</vt:lpstr>
      <vt:lpstr>PowerPoint Presentation</vt:lpstr>
      <vt:lpstr>Objectives</vt:lpstr>
      <vt:lpstr>Multiplication and Division of Radicals</vt:lpstr>
      <vt:lpstr>PowerPoint Presentation</vt:lpstr>
      <vt:lpstr>Example 1</vt:lpstr>
      <vt:lpstr>Example 1 – Solution</vt:lpstr>
      <vt:lpstr>Example 3</vt:lpstr>
      <vt:lpstr>Example 4</vt:lpstr>
      <vt:lpstr>Example 4 – Solution</vt:lpstr>
      <vt:lpstr>Example 6</vt:lpstr>
      <vt:lpstr>Example 7</vt:lpstr>
      <vt:lpstr>Example 7 – Solution</vt:lpstr>
      <vt:lpstr>Multiplying Radical Expressions</vt:lpstr>
      <vt:lpstr>PowerPoint Presentation</vt:lpstr>
      <vt:lpstr>Example 9</vt:lpstr>
      <vt:lpstr>Example 10</vt:lpstr>
      <vt:lpstr>Example 10 – Solution</vt:lpstr>
      <vt:lpstr>Example 11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gchaudhari</dc:creator>
  <cp:lastModifiedBy>Cary Lee</cp:lastModifiedBy>
  <cp:revision>252</cp:revision>
  <dcterms:created xsi:type="dcterms:W3CDTF">2010-10-18T10:39:55Z</dcterms:created>
  <dcterms:modified xsi:type="dcterms:W3CDTF">2018-11-01T20:38:34Z</dcterms:modified>
</cp:coreProperties>
</file>