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67" r:id="rId2"/>
    <p:sldId id="259" r:id="rId3"/>
    <p:sldId id="300" r:id="rId4"/>
    <p:sldId id="299" r:id="rId5"/>
    <p:sldId id="301" r:id="rId6"/>
    <p:sldId id="302" r:id="rId7"/>
    <p:sldId id="296" r:id="rId8"/>
    <p:sldId id="311" r:id="rId9"/>
    <p:sldId id="313" r:id="rId10"/>
    <p:sldId id="312" r:id="rId11"/>
    <p:sldId id="314" r:id="rId12"/>
    <p:sldId id="315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996"/>
    <a:srgbClr val="C4152D"/>
    <a:srgbClr val="79A441"/>
    <a:srgbClr val="DD5828"/>
    <a:srgbClr val="E1332A"/>
    <a:srgbClr val="0D7295"/>
    <a:srgbClr val="00ADEE"/>
    <a:srgbClr val="C7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9139" autoAdjust="0"/>
  </p:normalViewPr>
  <p:slideViewPr>
    <p:cSldViewPr showGuides="1">
      <p:cViewPr>
        <p:scale>
          <a:sx n="75" d="100"/>
          <a:sy n="75" d="100"/>
        </p:scale>
        <p:origin x="-102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655DFBB-5D2C-488E-A408-45920614B6FA}" type="datetimeFigureOut">
              <a:rPr lang="en-US"/>
              <a:pPr>
                <a:defRPr/>
              </a:pPr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6913172-4204-431B-8BD8-ED3FFDDDD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00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17EFD07-6F47-4F8B-9637-E9377B985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04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9FBCFF-F482-46BE-BDA8-13C36710C3AE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8FE6E6-2B46-46D9-B376-A92AA1429785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9AFA85-5EF4-4287-83FD-B76F1D5B2EBA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2794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8201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125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105768"/>
            <a:ext cx="8229600" cy="9255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373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078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297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6400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0916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0671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8006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2743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mst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09"/>
          <a:stretch>
            <a:fillRect/>
          </a:stretch>
        </p:blipFill>
        <p:spPr bwMode="auto">
          <a:xfrm>
            <a:off x="0" y="247650"/>
            <a:ext cx="9144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9CA2222-BDF5-4940-851E-E999165C4BBB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/>
          <p:cNvGrpSpPr>
            <a:grpSpLocks/>
          </p:cNvGrpSpPr>
          <p:nvPr/>
        </p:nvGrpSpPr>
        <p:grpSpPr bwMode="auto">
          <a:xfrm>
            <a:off x="0" y="0"/>
            <a:ext cx="9144000" cy="6324600"/>
            <a:chOff x="0" y="0"/>
            <a:chExt cx="9144000" cy="6324600"/>
          </a:xfrm>
        </p:grpSpPr>
        <p:pic>
          <p:nvPicPr>
            <p:cNvPr id="2055" name="Picture 8" descr="Picture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251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6338888" y="2667000"/>
              <a:ext cx="2805112" cy="365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/>
              <a:t>Copyright © Cengage Learning. All rights reserved.</a:t>
            </a:r>
            <a:r>
              <a:rPr lang="en-US" altLang="en-US" sz="1800"/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464425" y="838200"/>
            <a:ext cx="6889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9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950913" y="762000"/>
            <a:ext cx="5197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000" b="1"/>
              <a:t>Quadratic Equations</a:t>
            </a:r>
          </a:p>
        </p:txBody>
      </p:sp>
      <p:pic>
        <p:nvPicPr>
          <p:cNvPr id="2054" name="Picture 16" descr="Picture3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52713"/>
            <a:ext cx="5281612" cy="358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4 – </a:t>
            </a:r>
            <a:r>
              <a:rPr lang="en-US" altLang="en-US" i="1" smtClean="0"/>
              <a:t>Solution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We have,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19313"/>
            <a:ext cx="39004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24200"/>
            <a:ext cx="2162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4038600"/>
            <a:ext cx="13477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5191125"/>
            <a:ext cx="14478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4 – </a:t>
            </a:r>
            <a:r>
              <a:rPr lang="en-US" altLang="en-US" i="1" smtClean="0"/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altLang="en-US" smtClean="0"/>
              <a:t>The two terms in the numerator have a 2 in common. </a:t>
            </a:r>
          </a:p>
          <a:p>
            <a:pPr marL="0" indent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We reduce to lowest terms by factoring the 2 from the numerator and then dividing numerator and denominator  by 2.</a:t>
            </a:r>
          </a:p>
          <a:p>
            <a:pPr marL="0" indent="0"/>
            <a:r>
              <a:rPr lang="en-US" altLang="en-US" smtClean="0"/>
              <a:t>		       </a:t>
            </a:r>
            <a:r>
              <a:rPr lang="en-US" altLang="en-US" i="1" smtClean="0"/>
              <a:t>x</a:t>
            </a:r>
            <a:r>
              <a:rPr lang="en-US" altLang="en-US" smtClean="0"/>
              <a:t>	</a:t>
            </a:r>
          </a:p>
          <a:p>
            <a:pPr marL="0" indent="0"/>
            <a:endParaRPr lang="en-US" altLang="en-US" smtClean="0"/>
          </a:p>
          <a:p>
            <a:pPr marL="0" indent="0"/>
            <a:endParaRPr lang="en-US" altLang="en-US" sz="2600" smtClean="0"/>
          </a:p>
          <a:p>
            <a:pPr marL="0" indent="0"/>
            <a:endParaRPr lang="en-US" altLang="en-US" sz="800" smtClean="0"/>
          </a:p>
          <a:p>
            <a:pPr marL="0" indent="0"/>
            <a:r>
              <a:rPr lang="en-US" altLang="en-US" smtClean="0"/>
              <a:t>The two solutions are              and            .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3260725"/>
            <a:ext cx="16954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8" y="4286250"/>
            <a:ext cx="133826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005388"/>
            <a:ext cx="9525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76813"/>
            <a:ext cx="9334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</a:t>
            </a:r>
            <a:r>
              <a:rPr lang="en-US" altLang="en-US" dirty="0" smtClean="0"/>
              <a:t>5</a:t>
            </a:r>
            <a:endParaRPr lang="en-US" altLang="en-US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595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447800"/>
                <a:ext cx="8229600" cy="5256212"/>
              </a:xfrm>
            </p:spPr>
            <p:txBody>
              <a:bodyPr/>
              <a:lstStyle/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/>
                  <a:t>Solve 2</a:t>
                </a:r>
                <a:r>
                  <a:rPr lang="en-US" altLang="en-US" i="1" dirty="0" smtClean="0"/>
                  <a:t>x</a:t>
                </a:r>
                <a:r>
                  <a:rPr lang="en-US" altLang="en-US" baseline="30000" dirty="0" smtClean="0"/>
                  <a:t>2</a:t>
                </a:r>
                <a:r>
                  <a:rPr lang="en-US" altLang="en-US" i="1" dirty="0" smtClean="0"/>
                  <a:t> </a:t>
                </a:r>
                <a:r>
                  <a:rPr lang="en-US" altLang="en-US" dirty="0"/>
                  <a:t>+</a:t>
                </a:r>
                <a:r>
                  <a:rPr lang="en-US" altLang="en-US" dirty="0" smtClean="0"/>
                  <a:t> 5</a:t>
                </a:r>
                <a:r>
                  <a:rPr lang="en-US" altLang="en-US" i="1" dirty="0" smtClean="0"/>
                  <a:t>x – </a:t>
                </a:r>
                <a:r>
                  <a:rPr lang="en-US" altLang="en-US" dirty="0" smtClean="0"/>
                  <a:t>8</a:t>
                </a:r>
                <a:r>
                  <a:rPr lang="en-US" altLang="en-US" i="1" dirty="0" smtClean="0"/>
                  <a:t>  </a:t>
                </a:r>
                <a:r>
                  <a:rPr lang="en-US" altLang="en-US" dirty="0" smtClean="0"/>
                  <a:t>= </a:t>
                </a:r>
                <a:r>
                  <a:rPr lang="en-US" altLang="en-US" dirty="0"/>
                  <a:t>0</a:t>
                </a:r>
                <a:r>
                  <a:rPr lang="en-US" altLang="en-US" dirty="0" smtClean="0"/>
                  <a:t>.</a:t>
                </a:r>
                <a:endParaRPr lang="en-US" altLang="en-US" dirty="0" smtClean="0"/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endParaRPr lang="en-US" altLang="en-US" dirty="0" smtClean="0">
                  <a:solidFill>
                    <a:srgbClr val="C4152D"/>
                  </a:solidFill>
                </a:endParaRPr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>
                    <a:solidFill>
                      <a:srgbClr val="C4152D"/>
                    </a:solidFill>
                  </a:rPr>
                  <a:t>Solution:</a:t>
                </a:r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/>
                  <a:t>We first set</a:t>
                </a:r>
                <a:r>
                  <a:rPr lang="en-US" altLang="en-US" i="1" dirty="0" smtClean="0"/>
                  <a:t>, </a:t>
                </a:r>
                <a:r>
                  <a:rPr lang="en-US" altLang="en-US" i="1" dirty="0" smtClean="0"/>
                  <a:t>a </a:t>
                </a:r>
                <a:r>
                  <a:rPr lang="en-US" altLang="en-US" dirty="0" smtClean="0"/>
                  <a:t>= </a:t>
                </a:r>
                <a:r>
                  <a:rPr lang="en-US" altLang="en-US" dirty="0" smtClean="0"/>
                  <a:t>2</a:t>
                </a:r>
                <a:r>
                  <a:rPr lang="en-US" altLang="en-US" i="1" dirty="0" smtClean="0"/>
                  <a:t>, </a:t>
                </a:r>
                <a:r>
                  <a:rPr lang="en-US" altLang="en-US" i="1" dirty="0" smtClean="0"/>
                  <a:t>b </a:t>
                </a:r>
                <a:r>
                  <a:rPr lang="en-US" altLang="en-US" dirty="0" smtClean="0"/>
                  <a:t>= </a:t>
                </a:r>
                <a:r>
                  <a:rPr lang="en-US" altLang="en-US" dirty="0"/>
                  <a:t>5</a:t>
                </a:r>
                <a:r>
                  <a:rPr lang="en-US" altLang="en-US" i="1" dirty="0" smtClean="0"/>
                  <a:t>, </a:t>
                </a:r>
                <a:r>
                  <a:rPr lang="en-US" altLang="en-US" dirty="0" smtClean="0"/>
                  <a:t>and</a:t>
                </a:r>
                <a:r>
                  <a:rPr lang="en-US" altLang="en-US" i="1" dirty="0" smtClean="0"/>
                  <a:t> c = </a:t>
                </a:r>
                <a:r>
                  <a:rPr lang="en-US" altLang="en-US" dirty="0" smtClean="0"/>
                  <a:t>-8 </a:t>
                </a:r>
                <a:r>
                  <a:rPr lang="en-US" altLang="en-US" dirty="0" smtClean="0"/>
                  <a:t>in the quadratic formula</a:t>
                </a:r>
                <a:r>
                  <a:rPr lang="en-US" altLang="en-US" i="1" dirty="0" smtClean="0"/>
                  <a:t> </a:t>
                </a:r>
                <a:r>
                  <a:rPr lang="en-US" altLang="en-US" dirty="0" smtClean="0"/>
                  <a:t>	</a:t>
                </a:r>
                <a:endParaRPr lang="en-US" altLang="en-US" dirty="0" smtClean="0"/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endParaRPr lang="en-US" altLang="en-US" dirty="0"/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endParaRPr lang="en-US" altLang="en-US" dirty="0" smtClean="0"/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/>
                  <a:t>We then have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/>
                          </a:rPr>
                          <m:t>−5</m:t>
                        </m:r>
                        <m:r>
                          <a:rPr lang="en-US" altLang="en-US" b="0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en-US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/>
                                <a:ea typeface="Cambria Math"/>
                              </a:rPr>
                              <m:t>25−4(2)(−8)</m:t>
                            </m:r>
                          </m:e>
                        </m:rad>
                      </m:num>
                      <m:den>
                        <m:r>
                          <a:rPr lang="en-US" altLang="en-US" b="0" i="1" smtClean="0">
                            <a:latin typeface="Cambria Math"/>
                          </a:rPr>
                          <m:t>2(2)</m:t>
                        </m:r>
                      </m:den>
                    </m:f>
                  </m:oMath>
                </a14:m>
                <a:endParaRPr lang="en-US" altLang="en-US" dirty="0" smtClean="0"/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sz="1200" dirty="0" smtClean="0"/>
                  <a:t>         </a:t>
                </a:r>
                <a:r>
                  <a:rPr lang="en-US" altLang="en-US" dirty="0" smtClean="0"/>
                  <a:t/>
                </a:r>
                <a:br>
                  <a:rPr lang="en-US" altLang="en-US" dirty="0" smtClean="0"/>
                </a:br>
                <a:r>
                  <a:rPr lang="en-US" altLang="en-US" dirty="0" smtClean="0"/>
                  <a:t>     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/>
                          </a:rPr>
                          <m:t>−5</m:t>
                        </m:r>
                        <m:r>
                          <a:rPr lang="en-US" altLang="en-US" b="0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en-US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/>
                                <a:ea typeface="Cambria Math"/>
                              </a:rPr>
                              <m:t>25 + 64 </m:t>
                            </m:r>
                          </m:e>
                        </m:rad>
                      </m:num>
                      <m:den>
                        <m:r>
                          <a:rPr lang="en-US" alt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/>
                          </a:rPr>
                          <m:t>−5</m:t>
                        </m:r>
                        <m:r>
                          <a:rPr lang="en-US" altLang="en-US" b="0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altLang="en-US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/>
                                <a:ea typeface="Cambria Math"/>
                              </a:rPr>
                              <m:t>89</m:t>
                            </m:r>
                          </m:e>
                        </m:rad>
                      </m:num>
                      <m:den>
                        <m:r>
                          <a:rPr lang="en-US" alt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en-US" dirty="0" smtClean="0"/>
                  <a:t> </a:t>
                </a:r>
                <a:endParaRPr lang="en-US" altLang="en-US" dirty="0" smtClean="0"/>
              </a:p>
            </p:txBody>
          </p:sp>
        </mc:Choice>
        <mc:Fallback>
          <p:sp>
            <p:nvSpPr>
              <p:cNvPr id="1259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47800"/>
                <a:ext cx="8229600" cy="5256212"/>
              </a:xfrm>
              <a:blipFill rotWithShape="1">
                <a:blip r:embed="rId2"/>
                <a:stretch>
                  <a:fillRect l="-1111" t="-812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2857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0161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438400"/>
            <a:ext cx="8686800" cy="12192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/>
              <a:t>Copyright © Cengage Learning. All rights reserved.</a:t>
            </a:r>
            <a:r>
              <a:rPr lang="en-US" altLang="en-US" sz="1800"/>
              <a:t> </a:t>
            </a:r>
          </a:p>
        </p:txBody>
      </p:sp>
      <p:sp>
        <p:nvSpPr>
          <p:cNvPr id="3076" name="Text Box 23"/>
          <p:cNvSpPr txBox="1">
            <a:spLocks noChangeArrowheads="1"/>
          </p:cNvSpPr>
          <p:nvPr/>
        </p:nvSpPr>
        <p:spPr bwMode="auto">
          <a:xfrm>
            <a:off x="2224088" y="2630488"/>
            <a:ext cx="685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000"/>
              <a:t>The Quadratic Formula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057400"/>
            <a:ext cx="2362200" cy="609600"/>
          </a:xfrm>
          <a:prstGeom prst="rect">
            <a:avLst/>
          </a:prstGeom>
          <a:solidFill>
            <a:srgbClr val="DD5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69850" y="2119313"/>
            <a:ext cx="22256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600" b="1">
                <a:solidFill>
                  <a:schemeClr val="bg1"/>
                </a:solidFill>
              </a:rPr>
              <a:t>SECTION 9.3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r>
              <a:rPr lang="en-US" altLang="en-US" sz="2800" smtClean="0">
                <a:solidFill>
                  <a:srgbClr val="000000"/>
                </a:solidFill>
              </a:rPr>
              <a:t>   </a:t>
            </a:r>
            <a:r>
              <a:rPr lang="en-US" altLang="en-US" sz="2800" smtClean="0"/>
              <a:t>Solve a quadratic equation by using the quadratic formula.</a:t>
            </a:r>
            <a:endParaRPr lang="en-US" altLang="en-US" sz="2800" smtClean="0">
              <a:solidFill>
                <a:srgbClr val="000000"/>
              </a:solidFill>
            </a:endParaRPr>
          </a:p>
          <a:p>
            <a:pPr>
              <a:buClr>
                <a:srgbClr val="C64952"/>
              </a:buClr>
              <a:buFont typeface="Wingdings" pitchFamily="2" charset="2"/>
              <a:buAutoNum type="alphaUcPeriod"/>
            </a:pPr>
            <a:endParaRPr lang="en-US" altLang="en-US" sz="1400" smtClean="0">
              <a:solidFill>
                <a:srgbClr val="000000"/>
              </a:solidFill>
            </a:endParaRPr>
          </a:p>
          <a:p>
            <a:pPr>
              <a:buClr>
                <a:srgbClr val="C64952"/>
              </a:buClr>
            </a:pPr>
            <a:r>
              <a:rPr lang="en-US" altLang="en-US" sz="2800" smtClean="0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3038" y="1444625"/>
            <a:ext cx="457200" cy="3810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273996"/>
                </a:solidFill>
              </a:rPr>
              <a:t>A</a:t>
            </a:r>
          </a:p>
        </p:txBody>
      </p:sp>
      <p:sp>
        <p:nvSpPr>
          <p:cNvPr id="4100" name="Title 7"/>
          <p:cNvSpPr>
            <a:spLocks noGrp="1"/>
          </p:cNvSpPr>
          <p:nvPr>
            <p:ph type="title"/>
          </p:nvPr>
        </p:nvSpPr>
        <p:spPr>
          <a:xfrm>
            <a:off x="317500" y="36513"/>
            <a:ext cx="8229600" cy="1143000"/>
          </a:xfrm>
        </p:spPr>
        <p:txBody>
          <a:bodyPr/>
          <a:lstStyle/>
          <a:p>
            <a:r>
              <a:rPr lang="en-US" altLang="en-US" smtClean="0"/>
              <a:t>Objective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693738" y="2514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000">
                <a:solidFill>
                  <a:srgbClr val="273996"/>
                </a:solidFill>
              </a:rPr>
              <a:t>    The Quadratic Formula</a:t>
            </a:r>
          </a:p>
        </p:txBody>
      </p:sp>
      <p:sp>
        <p:nvSpPr>
          <p:cNvPr id="3" name="Rectangle 2"/>
          <p:cNvSpPr/>
          <p:nvPr/>
        </p:nvSpPr>
        <p:spPr>
          <a:xfrm>
            <a:off x="1463675" y="2673350"/>
            <a:ext cx="533400" cy="3810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273996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Quadratic Formula</a:t>
            </a: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646238"/>
            <a:ext cx="8201025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1</a:t>
            </a:r>
            <a:endParaRPr lang="en-US" altLang="en-US" i="1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Solve </a:t>
            </a:r>
            <a:r>
              <a:rPr lang="en-US" altLang="en-US" i="1" smtClean="0"/>
              <a:t>x</a:t>
            </a:r>
            <a:r>
              <a:rPr lang="en-US" altLang="en-US" baseline="30000" smtClean="0"/>
              <a:t>2</a:t>
            </a:r>
            <a:r>
              <a:rPr lang="en-US" altLang="en-US" i="1" smtClean="0"/>
              <a:t> </a:t>
            </a:r>
            <a:r>
              <a:rPr lang="en-US" altLang="en-US" smtClean="0"/>
              <a:t>– 5</a:t>
            </a:r>
            <a:r>
              <a:rPr lang="en-US" altLang="en-US" i="1" smtClean="0"/>
              <a:t>x </a:t>
            </a:r>
            <a:r>
              <a:rPr lang="en-US" altLang="en-US" smtClean="0"/>
              <a:t>–</a:t>
            </a:r>
            <a:r>
              <a:rPr lang="en-US" altLang="en-US" i="1" smtClean="0"/>
              <a:t> </a:t>
            </a:r>
            <a:r>
              <a:rPr lang="en-US" altLang="en-US" smtClean="0"/>
              <a:t>6</a:t>
            </a:r>
            <a:r>
              <a:rPr lang="en-US" altLang="en-US" i="1" smtClean="0"/>
              <a:t> </a:t>
            </a:r>
            <a:r>
              <a:rPr lang="en-US" altLang="en-US" smtClean="0"/>
              <a:t>=</a:t>
            </a:r>
            <a:r>
              <a:rPr lang="en-US" altLang="en-US" i="1" smtClean="0"/>
              <a:t> </a:t>
            </a:r>
            <a:r>
              <a:rPr lang="en-US" altLang="en-US" smtClean="0"/>
              <a:t>0</a:t>
            </a:r>
            <a:r>
              <a:rPr lang="en-US" altLang="en-US" i="1" smtClean="0"/>
              <a:t> </a:t>
            </a:r>
            <a:r>
              <a:rPr lang="en-US" altLang="en-US" smtClean="0"/>
              <a:t>by using the quadratic formula.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>
                <a:solidFill>
                  <a:srgbClr val="C4152D"/>
                </a:solidFill>
              </a:rPr>
              <a:t>Solution: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To use the quadratic formula, we must make sure the equation is in standard form; identify </a:t>
            </a:r>
            <a:r>
              <a:rPr lang="en-US" altLang="en-US" i="1" smtClean="0"/>
              <a:t>a, b, </a:t>
            </a:r>
            <a:r>
              <a:rPr lang="en-US" altLang="en-US" smtClean="0"/>
              <a:t>and</a:t>
            </a:r>
            <a:r>
              <a:rPr lang="en-US" altLang="en-US" i="1" smtClean="0"/>
              <a:t> c; </a:t>
            </a:r>
            <a:r>
              <a:rPr lang="en-US" altLang="en-US" smtClean="0"/>
              <a:t>substitute them into the formula; and work out the arithmetic. 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For the equation </a:t>
            </a:r>
            <a:r>
              <a:rPr lang="en-US" altLang="en-US" i="1" smtClean="0"/>
              <a:t>x</a:t>
            </a:r>
            <a:r>
              <a:rPr lang="en-US" altLang="en-US" baseline="30000" smtClean="0"/>
              <a:t>2</a:t>
            </a:r>
            <a:r>
              <a:rPr lang="en-US" altLang="en-US" i="1" smtClean="0"/>
              <a:t> </a:t>
            </a:r>
            <a:r>
              <a:rPr lang="en-US" altLang="en-US" smtClean="0"/>
              <a:t>– 5</a:t>
            </a:r>
            <a:r>
              <a:rPr lang="en-US" altLang="en-US" i="1" smtClean="0"/>
              <a:t>x </a:t>
            </a:r>
            <a:r>
              <a:rPr lang="en-US" altLang="en-US" smtClean="0"/>
              <a:t>–</a:t>
            </a:r>
            <a:r>
              <a:rPr lang="en-US" altLang="en-US" i="1" smtClean="0"/>
              <a:t> </a:t>
            </a:r>
            <a:r>
              <a:rPr lang="en-US" altLang="en-US" smtClean="0"/>
              <a:t>6</a:t>
            </a:r>
            <a:r>
              <a:rPr lang="en-US" altLang="en-US" i="1" smtClean="0"/>
              <a:t> </a:t>
            </a:r>
            <a:r>
              <a:rPr lang="en-US" altLang="en-US" smtClean="0"/>
              <a:t>=</a:t>
            </a:r>
            <a:r>
              <a:rPr lang="en-US" altLang="en-US" i="1" smtClean="0"/>
              <a:t> </a:t>
            </a:r>
            <a:r>
              <a:rPr lang="en-US" altLang="en-US" smtClean="0"/>
              <a:t>0</a:t>
            </a:r>
            <a:r>
              <a:rPr lang="en-US" altLang="en-US" i="1" smtClean="0"/>
              <a:t>, a </a:t>
            </a:r>
            <a:r>
              <a:rPr lang="en-US" altLang="en-US" smtClean="0"/>
              <a:t>= 1</a:t>
            </a:r>
            <a:r>
              <a:rPr lang="en-US" altLang="en-US" i="1" smtClean="0"/>
              <a:t>, b </a:t>
            </a:r>
            <a:r>
              <a:rPr lang="en-US" altLang="en-US" smtClean="0"/>
              <a:t>= –5</a:t>
            </a:r>
            <a:r>
              <a:rPr lang="en-US" altLang="en-US" i="1" smtClean="0"/>
              <a:t>, </a:t>
            </a:r>
            <a:r>
              <a:rPr lang="en-US" altLang="en-US" smtClean="0"/>
              <a:t>and</a:t>
            </a:r>
            <a:r>
              <a:rPr lang="en-US" altLang="en-US" i="1" smtClean="0"/>
              <a:t> c </a:t>
            </a:r>
            <a:r>
              <a:rPr lang="en-US" altLang="en-US" smtClean="0"/>
              <a:t>=</a:t>
            </a:r>
            <a:r>
              <a:rPr lang="en-US" altLang="en-US" i="1" smtClean="0"/>
              <a:t> </a:t>
            </a:r>
            <a:r>
              <a:rPr lang="en-US" altLang="en-US" smtClean="0"/>
              <a:t>–6</a:t>
            </a:r>
            <a:r>
              <a:rPr lang="en-US" altLang="en-US" i="1" smtClean="0"/>
              <a:t>. </a:t>
            </a:r>
            <a:r>
              <a:rPr lang="en-US" altLang="en-US" smtClean="0"/>
              <a:t>	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181600"/>
            <a:ext cx="2857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1 – </a:t>
            </a:r>
            <a:r>
              <a:rPr lang="en-US" altLang="en-US" i="1" smtClean="0"/>
              <a:t>Solution</a:t>
            </a: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1536700"/>
            <a:ext cx="37766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538" y="2698750"/>
            <a:ext cx="150018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3822700"/>
            <a:ext cx="10858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51400"/>
            <a:ext cx="38147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1 – </a:t>
            </a:r>
            <a:r>
              <a:rPr lang="en-US" altLang="en-US" i="1" smtClean="0"/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The two solutions are 6 and –1.</a:t>
            </a: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0073AE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rgbClr val="0073AE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5" y="1676400"/>
            <a:ext cx="36480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88" y="2795588"/>
            <a:ext cx="3576637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4</a:t>
            </a:r>
            <a:endParaRPr lang="en-US" altLang="en-US" i="1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Solve </a:t>
            </a:r>
            <a:r>
              <a:rPr lang="en-US" altLang="en-US" i="1" smtClean="0"/>
              <a:t>x</a:t>
            </a:r>
            <a:r>
              <a:rPr lang="en-US" altLang="en-US" baseline="30000" smtClean="0"/>
              <a:t>2</a:t>
            </a:r>
            <a:r>
              <a:rPr lang="en-US" altLang="en-US" i="1" smtClean="0"/>
              <a:t> </a:t>
            </a:r>
            <a:r>
              <a:rPr lang="en-US" altLang="en-US" smtClean="0"/>
              <a:t>– 6</a:t>
            </a:r>
            <a:r>
              <a:rPr lang="en-US" altLang="en-US" i="1" smtClean="0"/>
              <a:t>x </a:t>
            </a:r>
            <a:r>
              <a:rPr lang="en-US" altLang="en-US" smtClean="0"/>
              <a:t>= –7.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>
                <a:solidFill>
                  <a:srgbClr val="C4152D"/>
                </a:solidFill>
              </a:rPr>
              <a:t>Solution: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We begin by writing the equation in standard form.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Using</a:t>
            </a:r>
            <a:r>
              <a:rPr lang="en-US" altLang="en-US" i="1" smtClean="0"/>
              <a:t>, a </a:t>
            </a:r>
            <a:r>
              <a:rPr lang="en-US" altLang="en-US" smtClean="0"/>
              <a:t>= 1</a:t>
            </a:r>
            <a:r>
              <a:rPr lang="en-US" altLang="en-US" i="1" smtClean="0"/>
              <a:t>, b </a:t>
            </a:r>
            <a:r>
              <a:rPr lang="en-US" altLang="en-US" smtClean="0"/>
              <a:t>= –6</a:t>
            </a:r>
            <a:r>
              <a:rPr lang="en-US" altLang="en-US" i="1" smtClean="0"/>
              <a:t>, </a:t>
            </a:r>
            <a:r>
              <a:rPr lang="en-US" altLang="en-US" smtClean="0"/>
              <a:t>and</a:t>
            </a:r>
            <a:r>
              <a:rPr lang="en-US" altLang="en-US" i="1" smtClean="0"/>
              <a:t> c = </a:t>
            </a:r>
            <a:r>
              <a:rPr lang="en-US" altLang="en-US" smtClean="0"/>
              <a:t>7 in the quadratic formula</a:t>
            </a:r>
            <a:r>
              <a:rPr lang="en-US" altLang="en-US" i="1" smtClean="0"/>
              <a:t> </a:t>
            </a:r>
            <a:r>
              <a:rPr lang="en-US" altLang="en-US" smtClean="0"/>
              <a:t>	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5638800"/>
            <a:ext cx="2857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" t="59259" r="62383" b="11111"/>
          <a:stretch>
            <a:fillRect/>
          </a:stretch>
        </p:blipFill>
        <p:spPr bwMode="auto">
          <a:xfrm>
            <a:off x="1447800" y="4144963"/>
            <a:ext cx="2209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43" b="62962"/>
          <a:stretch>
            <a:fillRect/>
          </a:stretch>
        </p:blipFill>
        <p:spPr bwMode="auto">
          <a:xfrm>
            <a:off x="1371600" y="3429000"/>
            <a:ext cx="3048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95" t="59259" b="3703"/>
          <a:stretch>
            <a:fillRect/>
          </a:stretch>
        </p:blipFill>
        <p:spPr bwMode="auto">
          <a:xfrm>
            <a:off x="5486400" y="4195763"/>
            <a:ext cx="181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3bc23927-4228-4956-a1ee-255bf489df39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786</TotalTime>
  <Words>223</Words>
  <Application>Microsoft Office PowerPoint</Application>
  <PresentationFormat>On-screen Show (4:3)</PresentationFormat>
  <Paragraphs>62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McKBAlgP8</vt:lpstr>
      <vt:lpstr>PowerPoint Presentation</vt:lpstr>
      <vt:lpstr>PowerPoint Presentation</vt:lpstr>
      <vt:lpstr>Objective</vt:lpstr>
      <vt:lpstr>PowerPoint Presentation</vt:lpstr>
      <vt:lpstr>The Quadratic Formula</vt:lpstr>
      <vt:lpstr>Example 1</vt:lpstr>
      <vt:lpstr>Example 1 – Solution</vt:lpstr>
      <vt:lpstr>Example 1 – Solution</vt:lpstr>
      <vt:lpstr>Example 4</vt:lpstr>
      <vt:lpstr>Example 4 – Solution</vt:lpstr>
      <vt:lpstr>Example 4 – Solution</vt:lpstr>
      <vt:lpstr>Example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Cary Lee</cp:lastModifiedBy>
  <cp:revision>224</cp:revision>
  <dcterms:created xsi:type="dcterms:W3CDTF">2010-10-18T10:39:55Z</dcterms:created>
  <dcterms:modified xsi:type="dcterms:W3CDTF">2018-11-29T20:09:11Z</dcterms:modified>
</cp:coreProperties>
</file>