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3" r:id="rId8"/>
    <p:sldId id="261" r:id="rId9"/>
    <p:sldId id="262" r:id="rId10"/>
    <p:sldId id="264" r:id="rId11"/>
    <p:sldId id="266" r:id="rId12"/>
    <p:sldId id="267" r:id="rId13"/>
    <p:sldId id="268" r:id="rId14"/>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38" autoAdjust="0"/>
    <p:restoredTop sz="94660"/>
  </p:normalViewPr>
  <p:slideViewPr>
    <p:cSldViewPr snapToGrid="0">
      <p:cViewPr>
        <p:scale>
          <a:sx n="100" d="100"/>
          <a:sy n="100" d="100"/>
        </p:scale>
        <p:origin x="1248"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577776-FE5A-4FF1-8560-E534D565FF51}"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154234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77776-FE5A-4FF1-8560-E534D565FF51}"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78652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77776-FE5A-4FF1-8560-E534D565FF51}"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428037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77776-FE5A-4FF1-8560-E534D565FF51}"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327531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577776-FE5A-4FF1-8560-E534D565FF51}"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343472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577776-FE5A-4FF1-8560-E534D565FF51}"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13315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577776-FE5A-4FF1-8560-E534D565FF51}" type="datetimeFigureOut">
              <a:rPr lang="en-US" smtClean="0"/>
              <a:t>8/12/2019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175725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577776-FE5A-4FF1-8560-E534D565FF51}" type="datetimeFigureOut">
              <a:rPr lang="en-US" smtClean="0"/>
              <a:t>8/12/2019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5328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77776-FE5A-4FF1-8560-E534D565FF51}" type="datetimeFigureOut">
              <a:rPr lang="en-US" smtClean="0"/>
              <a:t>8/12/2019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279132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577776-FE5A-4FF1-8560-E534D565FF51}"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277146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577776-FE5A-4FF1-8560-E534D565FF51}"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EF5CF-8225-4F4A-9C12-275858F531D1}" type="slidenum">
              <a:rPr lang="en-US" smtClean="0"/>
              <a:t>‹#›</a:t>
            </a:fld>
            <a:endParaRPr lang="en-US"/>
          </a:p>
        </p:txBody>
      </p:sp>
    </p:spTree>
    <p:extLst>
      <p:ext uri="{BB962C8B-B14F-4D97-AF65-F5344CB8AC3E}">
        <p14:creationId xmlns:p14="http://schemas.microsoft.com/office/powerpoint/2010/main" val="48850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77776-FE5A-4FF1-8560-E534D565FF51}" type="datetimeFigureOut">
              <a:rPr lang="en-US" smtClean="0"/>
              <a:t>8/12/2019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EF5CF-8225-4F4A-9C12-275858F531D1}" type="slidenum">
              <a:rPr lang="en-US" smtClean="0"/>
              <a:t>‹#›</a:t>
            </a:fld>
            <a:endParaRPr lang="en-US"/>
          </a:p>
        </p:txBody>
      </p:sp>
    </p:spTree>
    <p:extLst>
      <p:ext uri="{BB962C8B-B14F-4D97-AF65-F5344CB8AC3E}">
        <p14:creationId xmlns:p14="http://schemas.microsoft.com/office/powerpoint/2010/main" val="17693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6961" y="506742"/>
            <a:ext cx="6858000" cy="654652"/>
          </a:xfrm>
        </p:spPr>
        <p:txBody>
          <a:bodyPr/>
          <a:lstStyle/>
          <a:p>
            <a:r>
              <a:rPr lang="en-US" b="1" dirty="0" smtClean="0"/>
              <a:t>MA180   Introduction</a:t>
            </a:r>
            <a:endParaRPr lang="en-US" b="1" dirty="0"/>
          </a:p>
        </p:txBody>
      </p:sp>
      <p:sp>
        <p:nvSpPr>
          <p:cNvPr id="4" name="TextBox 3"/>
          <p:cNvSpPr txBox="1"/>
          <p:nvPr/>
        </p:nvSpPr>
        <p:spPr>
          <a:xfrm>
            <a:off x="1069881" y="1235286"/>
            <a:ext cx="6556889" cy="5355312"/>
          </a:xfrm>
          <a:prstGeom prst="rect">
            <a:avLst/>
          </a:prstGeom>
          <a:noFill/>
        </p:spPr>
        <p:txBody>
          <a:bodyPr wrap="square" rtlCol="0">
            <a:spAutoFit/>
          </a:bodyPr>
          <a:lstStyle/>
          <a:p>
            <a:r>
              <a:rPr lang="en-US" dirty="0" smtClean="0"/>
              <a:t>“</a:t>
            </a:r>
            <a:r>
              <a:rPr lang="en-US" dirty="0" smtClean="0">
                <a:solidFill>
                  <a:srgbClr val="0070C0"/>
                </a:solidFill>
              </a:rPr>
              <a:t>Calculus</a:t>
            </a:r>
            <a:r>
              <a:rPr lang="en-US" dirty="0" smtClean="0"/>
              <a:t>” is a Latin word, which literally means “</a:t>
            </a:r>
            <a:r>
              <a:rPr lang="en-US" dirty="0" smtClean="0">
                <a:solidFill>
                  <a:srgbClr val="0070C0"/>
                </a:solidFill>
              </a:rPr>
              <a:t>small pebble</a:t>
            </a:r>
            <a:r>
              <a:rPr lang="en-US" dirty="0" smtClean="0"/>
              <a:t>”; and these pebbles are used for counting or calculations.</a:t>
            </a:r>
          </a:p>
          <a:p>
            <a:endParaRPr lang="en-US" dirty="0"/>
          </a:p>
          <a:p>
            <a:r>
              <a:rPr lang="en-US" dirty="0" smtClean="0"/>
              <a:t>In mathematics, Calculus is a relatively new field developed during the second half of the 17</a:t>
            </a:r>
            <a:r>
              <a:rPr lang="en-US" baseline="30000" dirty="0" smtClean="0"/>
              <a:t>th</a:t>
            </a:r>
            <a:r>
              <a:rPr lang="en-US" dirty="0" smtClean="0"/>
              <a:t> century (1670 to 1700</a:t>
            </a:r>
            <a:r>
              <a:rPr lang="en-US" dirty="0" smtClean="0"/>
              <a:t>). During that time, many new </a:t>
            </a:r>
            <a:r>
              <a:rPr lang="en-US" dirty="0" smtClean="0"/>
              <a:t>problems </a:t>
            </a:r>
            <a:r>
              <a:rPr lang="en-US" dirty="0" smtClean="0"/>
              <a:t>surfaced </a:t>
            </a:r>
            <a:r>
              <a:rPr lang="en-US" dirty="0" smtClean="0"/>
              <a:t>due to </a:t>
            </a:r>
            <a:r>
              <a:rPr lang="en-US" dirty="0" smtClean="0"/>
              <a:t>the advancements in </a:t>
            </a:r>
            <a:r>
              <a:rPr lang="en-US" dirty="0" smtClean="0"/>
              <a:t>physics, engineering, and </a:t>
            </a:r>
            <a:r>
              <a:rPr lang="en-US" dirty="0" smtClean="0"/>
              <a:t>mathematics.</a:t>
            </a:r>
          </a:p>
          <a:p>
            <a:endParaRPr lang="en-US" dirty="0"/>
          </a:p>
          <a:p>
            <a:r>
              <a:rPr lang="en-US" dirty="0" smtClean="0"/>
              <a:t>However, those </a:t>
            </a:r>
            <a:r>
              <a:rPr lang="en-US" dirty="0" smtClean="0"/>
              <a:t>problems cannot be solved by </a:t>
            </a:r>
            <a:r>
              <a:rPr lang="en-US" dirty="0" smtClean="0"/>
              <a:t>existing algebraic </a:t>
            </a:r>
            <a:r>
              <a:rPr lang="en-US" dirty="0" smtClean="0"/>
              <a:t>and geometric methods because they will take an </a:t>
            </a:r>
            <a:r>
              <a:rPr lang="en-US" dirty="0" smtClean="0">
                <a:solidFill>
                  <a:srgbClr val="FF0000"/>
                </a:solidFill>
              </a:rPr>
              <a:t>infinite number </a:t>
            </a:r>
            <a:r>
              <a:rPr lang="en-US" dirty="0" smtClean="0"/>
              <a:t>of </a:t>
            </a:r>
            <a:r>
              <a:rPr lang="en-US" dirty="0" smtClean="0"/>
              <a:t>steps to do so. Therefore a new kind of mathematics, now called </a:t>
            </a:r>
            <a:r>
              <a:rPr lang="en-US" dirty="0" smtClean="0">
                <a:solidFill>
                  <a:srgbClr val="0070C0"/>
                </a:solidFill>
              </a:rPr>
              <a:t>Calculus</a:t>
            </a:r>
            <a:r>
              <a:rPr lang="en-US" dirty="0" smtClean="0"/>
              <a:t>, must be invented </a:t>
            </a:r>
            <a:r>
              <a:rPr lang="en-US" dirty="0" smtClean="0"/>
              <a:t>to solve those problems </a:t>
            </a:r>
            <a:r>
              <a:rPr lang="en-US" dirty="0" smtClean="0"/>
              <a:t>(in </a:t>
            </a:r>
            <a:r>
              <a:rPr lang="en-US" dirty="0" smtClean="0"/>
              <a:t>a finite number of </a:t>
            </a:r>
            <a:r>
              <a:rPr lang="en-US" dirty="0" smtClean="0"/>
              <a:t>steps).</a:t>
            </a:r>
            <a:endParaRPr lang="en-US" dirty="0" smtClean="0"/>
          </a:p>
          <a:p>
            <a:endParaRPr lang="en-US" dirty="0"/>
          </a:p>
          <a:p>
            <a:r>
              <a:rPr lang="en-US" dirty="0" smtClean="0"/>
              <a:t>The two most notable founding fathers of calculus are Sir Isaac Newton in England, and Gottfried Leibniz from Germany. Later on, many brilliant minds in mathematics such as Gauss, Euler, Riemann, and </a:t>
            </a:r>
            <a:r>
              <a:rPr lang="en-US" dirty="0" err="1" smtClean="0"/>
              <a:t>Weierstrass</a:t>
            </a:r>
            <a:r>
              <a:rPr lang="en-US" dirty="0" smtClean="0"/>
              <a:t> helped to shape and improve this subject to the almost perfect state it is in today. </a:t>
            </a:r>
            <a:endParaRPr lang="en-US" dirty="0"/>
          </a:p>
        </p:txBody>
      </p:sp>
    </p:spTree>
    <p:extLst>
      <p:ext uri="{BB962C8B-B14F-4D97-AF65-F5344CB8AC3E}">
        <p14:creationId xmlns:p14="http://schemas.microsoft.com/office/powerpoint/2010/main" val="284785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49795" y="267572"/>
            <a:ext cx="8444409" cy="236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0859" y="2294025"/>
            <a:ext cx="7620000" cy="441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9795" y="253790"/>
            <a:ext cx="8321932" cy="20264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87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29" y="1080440"/>
            <a:ext cx="8393973" cy="374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61779" y="763675"/>
            <a:ext cx="8560674" cy="4622242"/>
          </a:xfrm>
          <a:prstGeom prst="roundRect">
            <a:avLst>
              <a:gd name="adj" fmla="val 514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88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4158" y="452176"/>
            <a:ext cx="4360489" cy="461665"/>
          </a:xfrm>
          <a:prstGeom prst="rect">
            <a:avLst/>
          </a:prstGeom>
          <a:noFill/>
        </p:spPr>
        <p:txBody>
          <a:bodyPr wrap="none" rtlCol="0">
            <a:spAutoFit/>
          </a:bodyPr>
          <a:lstStyle/>
          <a:p>
            <a:r>
              <a:rPr lang="en-US" sz="2400" b="1" dirty="0"/>
              <a:t>L</a:t>
            </a:r>
            <a:r>
              <a:rPr lang="en-US" sz="2400" b="1" dirty="0" smtClean="0"/>
              <a:t>imits of some simple sequences</a:t>
            </a:r>
            <a:endParaRPr lang="en-US" sz="2400" b="1" dirty="0"/>
          </a:p>
        </p:txBody>
      </p:sp>
      <p:sp>
        <p:nvSpPr>
          <p:cNvPr id="5" name="TextBox 4"/>
          <p:cNvSpPr txBox="1"/>
          <p:nvPr/>
        </p:nvSpPr>
        <p:spPr>
          <a:xfrm>
            <a:off x="1055076" y="1205801"/>
            <a:ext cx="7486021" cy="646331"/>
          </a:xfrm>
          <a:prstGeom prst="rect">
            <a:avLst/>
          </a:prstGeom>
          <a:noFill/>
        </p:spPr>
        <p:txBody>
          <a:bodyPr wrap="square" rtlCol="0">
            <a:spAutoFit/>
          </a:bodyPr>
          <a:lstStyle/>
          <a:p>
            <a:r>
              <a:rPr lang="en-US" dirty="0" smtClean="0"/>
              <a:t>We are going to see how we can calculate the limit of some simple sequences using only the fact that  </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3773157" y="1657978"/>
                <a:ext cx="1251112"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rgbClr val="FF0000"/>
                              </a:solidFill>
                              <a:latin typeface="Cambria Math" panose="02040503050406030204" pitchFamily="18" charset="0"/>
                            </a:rPr>
                          </m:ctrlPr>
                        </m:funcPr>
                        <m:fName>
                          <m:limLow>
                            <m:limLowPr>
                              <m:ctrlPr>
                                <a:rPr lang="en-US" i="1" smtClean="0">
                                  <a:solidFill>
                                    <a:srgbClr val="FF0000"/>
                                  </a:solidFill>
                                  <a:latin typeface="Cambria Math" panose="02040503050406030204" pitchFamily="18" charset="0"/>
                                </a:rPr>
                              </m:ctrlPr>
                            </m:limLowPr>
                            <m:e>
                              <m:r>
                                <m:rPr>
                                  <m:sty m:val="p"/>
                                </m:rPr>
                                <a:rPr lang="en-US" i="0" smtClean="0">
                                  <a:solidFill>
                                    <a:srgbClr val="FF0000"/>
                                  </a:solidFill>
                                  <a:latin typeface="Cambria Math"/>
                                </a:rPr>
                                <m:t>lim</m:t>
                              </m:r>
                            </m:e>
                            <m:lim>
                              <m:r>
                                <a:rPr lang="en-US" b="0" i="1" smtClean="0">
                                  <a:solidFill>
                                    <a:srgbClr val="FF0000"/>
                                  </a:solidFill>
                                  <a:latin typeface="Cambria Math"/>
                                </a:rPr>
                                <m:t>𝑛</m:t>
                              </m:r>
                              <m:r>
                                <a:rPr lang="en-US" b="0" i="1" smtClean="0">
                                  <a:solidFill>
                                    <a:srgbClr val="FF0000"/>
                                  </a:solidFill>
                                  <a:latin typeface="Cambria Math"/>
                                  <a:ea typeface="Cambria Math"/>
                                </a:rPr>
                                <m:t>→∞</m:t>
                              </m:r>
                            </m:lim>
                          </m:limLow>
                        </m:fName>
                        <m:e>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a:rPr>
                                <m:t>1</m:t>
                              </m:r>
                            </m:num>
                            <m:den>
                              <m:r>
                                <a:rPr lang="en-US" b="0" i="1" smtClean="0">
                                  <a:solidFill>
                                    <a:srgbClr val="FF0000"/>
                                  </a:solidFill>
                                  <a:latin typeface="Cambria Math"/>
                                </a:rPr>
                                <m:t>𝑛</m:t>
                              </m:r>
                            </m:den>
                          </m:f>
                        </m:e>
                      </m:func>
                      <m:r>
                        <a:rPr lang="en-US" b="0" i="1" smtClean="0">
                          <a:solidFill>
                            <a:srgbClr val="FF0000"/>
                          </a:solidFill>
                          <a:latin typeface="Cambria Math"/>
                        </a:rPr>
                        <m:t>=0</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773157" y="1657978"/>
                <a:ext cx="1251112" cy="612732"/>
              </a:xfrm>
              <a:prstGeom prst="rect">
                <a:avLst/>
              </a:prstGeom>
              <a:blipFill rotWithShape="1">
                <a:blip r:embed="rId2"/>
                <a:stretch>
                  <a:fillRect/>
                </a:stretch>
              </a:blipFill>
            </p:spPr>
            <p:txBody>
              <a:bodyPr/>
              <a:lstStyle/>
              <a:p>
                <a:r>
                  <a:rPr lang="en-US">
                    <a:noFill/>
                  </a:rPr>
                  <a:t> </a:t>
                </a:r>
              </a:p>
            </p:txBody>
          </p:sp>
        </mc:Fallback>
      </mc:AlternateContent>
      <p:sp>
        <p:nvSpPr>
          <p:cNvPr id="7" name="TextBox 6"/>
          <p:cNvSpPr txBox="1"/>
          <p:nvPr/>
        </p:nvSpPr>
        <p:spPr>
          <a:xfrm>
            <a:off x="864158" y="2554738"/>
            <a:ext cx="2380011" cy="369332"/>
          </a:xfrm>
          <a:prstGeom prst="rect">
            <a:avLst/>
          </a:prstGeom>
          <a:noFill/>
        </p:spPr>
        <p:txBody>
          <a:bodyPr wrap="none" rtlCol="0">
            <a:spAutoFit/>
          </a:bodyPr>
          <a:lstStyle/>
          <a:p>
            <a:r>
              <a:rPr lang="en-US" dirty="0" smtClean="0"/>
              <a:t>Example 1.   Calculate   </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044402" y="2433551"/>
                <a:ext cx="821507" cy="611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a:rPr>
                                <m:t>lim</m:t>
                              </m:r>
                            </m:e>
                            <m:lim>
                              <m:r>
                                <a:rPr lang="en-US" b="0" i="1" smtClean="0">
                                  <a:latin typeface="Cambria Math"/>
                                </a:rPr>
                                <m:t>𝑛</m:t>
                              </m:r>
                              <m:r>
                                <a:rPr lang="en-US" b="0" i="1" smtClean="0">
                                  <a:latin typeface="Cambria Math"/>
                                  <a:ea typeface="Cambria Math"/>
                                </a:rPr>
                                <m:t>→∞</m:t>
                              </m:r>
                            </m:lim>
                          </m:limLow>
                        </m:fName>
                        <m:e>
                          <m:f>
                            <m:fPr>
                              <m:ctrlPr>
                                <a:rPr lang="en-US" i="1" smtClean="0">
                                  <a:latin typeface="Cambria Math" panose="02040503050406030204" pitchFamily="18" charset="0"/>
                                </a:rPr>
                              </m:ctrlPr>
                            </m:fPr>
                            <m:num>
                              <m:r>
                                <a:rPr lang="en-US" b="0" i="1" smtClean="0">
                                  <a:latin typeface="Cambria Math"/>
                                </a:rPr>
                                <m:t>4</m:t>
                              </m:r>
                            </m:num>
                            <m:den>
                              <m:r>
                                <a:rPr lang="en-US" b="0" i="1" smtClean="0">
                                  <a:latin typeface="Cambria Math"/>
                                </a:rPr>
                                <m:t>𝑛</m:t>
                              </m:r>
                            </m:den>
                          </m:f>
                        </m:e>
                      </m:func>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044402" y="2433551"/>
                <a:ext cx="821507" cy="611706"/>
              </a:xfrm>
              <a:prstGeom prst="rect">
                <a:avLst/>
              </a:prstGeom>
              <a:blipFill rotWithShape="1">
                <a:blip r:embed="rId3"/>
                <a:stretch>
                  <a:fillRect/>
                </a:stretch>
              </a:blipFill>
            </p:spPr>
            <p:txBody>
              <a:bodyPr/>
              <a:lstStyle/>
              <a:p>
                <a:r>
                  <a:rPr lang="en-US">
                    <a:noFill/>
                  </a:rPr>
                  <a:t> </a:t>
                </a:r>
              </a:p>
            </p:txBody>
          </p:sp>
        </mc:Fallback>
      </mc:AlternateContent>
      <p:sp>
        <p:nvSpPr>
          <p:cNvPr id="9" name="TextBox 8"/>
          <p:cNvSpPr txBox="1"/>
          <p:nvPr/>
        </p:nvSpPr>
        <p:spPr>
          <a:xfrm>
            <a:off x="864158" y="3554318"/>
            <a:ext cx="2380011" cy="369332"/>
          </a:xfrm>
          <a:prstGeom prst="rect">
            <a:avLst/>
          </a:prstGeom>
          <a:noFill/>
        </p:spPr>
        <p:txBody>
          <a:bodyPr wrap="none" rtlCol="0">
            <a:spAutoFit/>
          </a:bodyPr>
          <a:lstStyle/>
          <a:p>
            <a:r>
              <a:rPr lang="en-US" dirty="0" smtClean="0"/>
              <a:t>Example 2.   Calculate   </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3044402" y="3433131"/>
                <a:ext cx="1225464" cy="6412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a:rPr>
                                <m:t>lim</m:t>
                              </m:r>
                            </m:e>
                            <m:lim>
                              <m:r>
                                <a:rPr lang="en-US" b="0" i="1" smtClean="0">
                                  <a:latin typeface="Cambria Math"/>
                                </a:rPr>
                                <m:t>𝑛</m:t>
                              </m:r>
                              <m:r>
                                <a:rPr lang="en-US" b="0" i="1" smtClean="0">
                                  <a:latin typeface="Cambria Math"/>
                                  <a:ea typeface="Cambria Math"/>
                                </a:rPr>
                                <m:t>→∞</m:t>
                              </m:r>
                            </m:lim>
                          </m:limLow>
                        </m:fName>
                        <m:e>
                          <m:f>
                            <m:fPr>
                              <m:ctrlPr>
                                <a:rPr lang="en-US" i="1" smtClean="0">
                                  <a:latin typeface="Cambria Math" panose="02040503050406030204" pitchFamily="18" charset="0"/>
                                </a:rPr>
                              </m:ctrlPr>
                            </m:fPr>
                            <m:num>
                              <m:r>
                                <a:rPr lang="en-US" b="0" i="1" smtClean="0">
                                  <a:latin typeface="Cambria Math"/>
                                </a:rPr>
                                <m:t>3</m:t>
                              </m:r>
                            </m:num>
                            <m:den>
                              <m:r>
                                <a:rPr lang="en-US" b="0" i="1" smtClean="0">
                                  <a:latin typeface="Cambria Math"/>
                                </a:rPr>
                                <m:t>𝑛</m:t>
                              </m:r>
                              <m:r>
                                <a:rPr lang="en-US" b="0" i="1" smtClean="0">
                                  <a:latin typeface="Cambria Math"/>
                                </a:rPr>
                                <m:t>+5</m:t>
                              </m:r>
                            </m:den>
                          </m:f>
                        </m:e>
                      </m:func>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044402" y="3433131"/>
                <a:ext cx="1225464" cy="641201"/>
              </a:xfrm>
              <a:prstGeom prst="rect">
                <a:avLst/>
              </a:prstGeom>
              <a:blipFill rotWithShape="1">
                <a:blip r:embed="rId4"/>
                <a:stretch>
                  <a:fillRect/>
                </a:stretch>
              </a:blipFill>
            </p:spPr>
            <p:txBody>
              <a:bodyPr/>
              <a:lstStyle/>
              <a:p>
                <a:r>
                  <a:rPr lang="en-US">
                    <a:noFill/>
                  </a:rPr>
                  <a:t> </a:t>
                </a:r>
              </a:p>
            </p:txBody>
          </p:sp>
        </mc:Fallback>
      </mc:AlternateContent>
      <p:sp>
        <p:nvSpPr>
          <p:cNvPr id="11" name="TextBox 10"/>
          <p:cNvSpPr txBox="1"/>
          <p:nvPr/>
        </p:nvSpPr>
        <p:spPr>
          <a:xfrm>
            <a:off x="864158" y="4465600"/>
            <a:ext cx="2380011" cy="369332"/>
          </a:xfrm>
          <a:prstGeom prst="rect">
            <a:avLst/>
          </a:prstGeom>
          <a:noFill/>
        </p:spPr>
        <p:txBody>
          <a:bodyPr wrap="none" rtlCol="0">
            <a:spAutoFit/>
          </a:bodyPr>
          <a:lstStyle/>
          <a:p>
            <a:r>
              <a:rPr lang="en-US" dirty="0" smtClean="0"/>
              <a:t>Example 3.   Calculate   </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3044402" y="4344413"/>
                <a:ext cx="1353704" cy="617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a:rPr>
                                <m:t>lim</m:t>
                              </m:r>
                            </m:e>
                            <m:lim>
                              <m:r>
                                <a:rPr lang="en-US" b="0" i="1" smtClean="0">
                                  <a:latin typeface="Cambria Math"/>
                                </a:rPr>
                                <m:t>𝑛</m:t>
                              </m:r>
                              <m:r>
                                <a:rPr lang="en-US" b="0" i="1" smtClean="0">
                                  <a:latin typeface="Cambria Math"/>
                                  <a:ea typeface="Cambria Math"/>
                                </a:rPr>
                                <m:t>→∞</m:t>
                              </m:r>
                            </m:lim>
                          </m:limLow>
                        </m:fName>
                        <m:e>
                          <m:f>
                            <m:fPr>
                              <m:ctrlPr>
                                <a:rPr lang="en-US" i="1" smtClean="0">
                                  <a:latin typeface="Cambria Math" panose="02040503050406030204" pitchFamily="18" charset="0"/>
                                </a:rPr>
                              </m:ctrlPr>
                            </m:fPr>
                            <m:num>
                              <m:r>
                                <a:rPr lang="en-US" b="0" i="1" smtClean="0">
                                  <a:latin typeface="Cambria Math"/>
                                </a:rPr>
                                <m:t>1−3</m:t>
                              </m:r>
                              <m:r>
                                <a:rPr lang="en-US" b="0" i="1" smtClean="0">
                                  <a:latin typeface="Cambria Math"/>
                                </a:rPr>
                                <m:t>𝑛</m:t>
                              </m:r>
                            </m:num>
                            <m:den>
                              <m:r>
                                <a:rPr lang="en-US" b="0" i="1" smtClean="0">
                                  <a:latin typeface="Cambria Math"/>
                                </a:rPr>
                                <m:t>2+</m:t>
                              </m:r>
                              <m:r>
                                <a:rPr lang="en-US" b="0" i="1" smtClean="0">
                                  <a:latin typeface="Cambria Math"/>
                                </a:rPr>
                                <m:t>𝑛</m:t>
                              </m:r>
                            </m:den>
                          </m:f>
                        </m:e>
                      </m:func>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044402" y="4344413"/>
                <a:ext cx="1353704" cy="617348"/>
              </a:xfrm>
              <a:prstGeom prst="rect">
                <a:avLst/>
              </a:prstGeom>
              <a:blipFill rotWithShape="1">
                <a:blip r:embed="rId5"/>
                <a:stretch>
                  <a:fillRect/>
                </a:stretch>
              </a:blipFill>
            </p:spPr>
            <p:txBody>
              <a:bodyPr/>
              <a:lstStyle/>
              <a:p>
                <a:r>
                  <a:rPr lang="en-US">
                    <a:noFill/>
                  </a:rPr>
                  <a:t> </a:t>
                </a:r>
              </a:p>
            </p:txBody>
          </p:sp>
        </mc:Fallback>
      </mc:AlternateContent>
      <p:sp>
        <p:nvSpPr>
          <p:cNvPr id="13" name="TextBox 12"/>
          <p:cNvSpPr txBox="1"/>
          <p:nvPr/>
        </p:nvSpPr>
        <p:spPr>
          <a:xfrm>
            <a:off x="864158" y="5580967"/>
            <a:ext cx="2380011" cy="369332"/>
          </a:xfrm>
          <a:prstGeom prst="rect">
            <a:avLst/>
          </a:prstGeom>
          <a:noFill/>
        </p:spPr>
        <p:txBody>
          <a:bodyPr wrap="none" rtlCol="0">
            <a:spAutoFit/>
          </a:bodyPr>
          <a:lstStyle/>
          <a:p>
            <a:r>
              <a:rPr lang="en-US" dirty="0" smtClean="0"/>
              <a:t>Example 4.   Calculate   </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3044402" y="5459780"/>
                <a:ext cx="1873782" cy="6412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a:rPr>
                                <m:t>lim</m:t>
                              </m:r>
                            </m:e>
                            <m:lim>
                              <m:r>
                                <a:rPr lang="en-US" b="0" i="1" smtClean="0">
                                  <a:latin typeface="Cambria Math"/>
                                </a:rPr>
                                <m:t>𝑛</m:t>
                              </m:r>
                              <m:r>
                                <a:rPr lang="en-US" b="0" i="1" smtClean="0">
                                  <a:latin typeface="Cambria Math"/>
                                  <a:ea typeface="Cambria Math"/>
                                </a:rPr>
                                <m:t>→∞</m:t>
                              </m:r>
                            </m:lim>
                          </m:limLow>
                        </m:fName>
                        <m:e>
                          <m:f>
                            <m:fPr>
                              <m:ctrlPr>
                                <a:rPr lang="en-US" i="1" smtClean="0">
                                  <a:latin typeface="Cambria Math" panose="02040503050406030204" pitchFamily="18" charset="0"/>
                                </a:rPr>
                              </m:ctrlPr>
                            </m:fPr>
                            <m:num>
                              <m:r>
                                <a:rPr lang="en-US" b="0" i="1" smtClean="0">
                                  <a:latin typeface="Cambria Math"/>
                                </a:rPr>
                                <m:t>6</m:t>
                              </m:r>
                              <m:r>
                                <a:rPr lang="en-US" b="0" i="1" smtClean="0">
                                  <a:latin typeface="Cambria Math"/>
                                </a:rPr>
                                <m:t>𝑛</m:t>
                              </m:r>
                              <m:r>
                                <a:rPr lang="en-US" b="0" i="1" smtClean="0">
                                  <a:latin typeface="Cambria Math"/>
                                </a:rPr>
                                <m:t>+11</m:t>
                              </m:r>
                            </m:num>
                            <m:den>
                              <m:sSup>
                                <m:sSupPr>
                                  <m:ctrlPr>
                                    <a:rPr lang="en-US"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r>
                                <a:rPr lang="en-US" b="0" i="1" smtClean="0">
                                  <a:latin typeface="Cambria Math"/>
                                </a:rPr>
                                <m:t>+3</m:t>
                              </m:r>
                              <m:r>
                                <a:rPr lang="en-US" b="0" i="1" smtClean="0">
                                  <a:latin typeface="Cambria Math"/>
                                </a:rPr>
                                <m:t>𝑛</m:t>
                              </m:r>
                              <m:r>
                                <a:rPr lang="en-US" b="0" i="1" smtClean="0">
                                  <a:latin typeface="Cambria Math"/>
                                </a:rPr>
                                <m:t>−7</m:t>
                              </m:r>
                            </m:den>
                          </m:f>
                        </m:e>
                      </m:func>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044402" y="5459780"/>
                <a:ext cx="1873782" cy="641201"/>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084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4593" y="723482"/>
            <a:ext cx="4755725" cy="400110"/>
          </a:xfrm>
          <a:prstGeom prst="rect">
            <a:avLst/>
          </a:prstGeom>
          <a:noFill/>
        </p:spPr>
        <p:txBody>
          <a:bodyPr wrap="none" rtlCol="0">
            <a:spAutoFit/>
          </a:bodyPr>
          <a:lstStyle/>
          <a:p>
            <a:r>
              <a:rPr lang="en-US" sz="2000" b="1" dirty="0" smtClean="0"/>
              <a:t>Important formulas for sum of </a:t>
            </a:r>
            <a:r>
              <a:rPr lang="en-US" sz="2000" b="1" i="1" dirty="0" smtClean="0"/>
              <a:t>n</a:t>
            </a:r>
            <a:r>
              <a:rPr lang="en-US" sz="2000" b="1" dirty="0" smtClean="0"/>
              <a:t>-</a:t>
            </a:r>
            <a:r>
              <a:rPr lang="en-US" sz="2000" b="1" dirty="0" err="1" smtClean="0"/>
              <a:t>th</a:t>
            </a:r>
            <a:r>
              <a:rPr lang="en-US" sz="2000" b="1" dirty="0" smtClean="0"/>
              <a:t> powers</a:t>
            </a:r>
            <a:endParaRPr lang="en-US" sz="2000" b="1" dirty="0"/>
          </a:p>
        </p:txBody>
      </p:sp>
      <p:sp>
        <p:nvSpPr>
          <p:cNvPr id="5" name="TextBox 4"/>
          <p:cNvSpPr txBox="1"/>
          <p:nvPr/>
        </p:nvSpPr>
        <p:spPr>
          <a:xfrm>
            <a:off x="1065125" y="1899138"/>
            <a:ext cx="359394" cy="2585323"/>
          </a:xfrm>
          <a:prstGeom prst="rect">
            <a:avLst/>
          </a:prstGeom>
          <a:noFill/>
        </p:spPr>
        <p:txBody>
          <a:bodyPr wrap="none" rtlCol="0">
            <a:spAutoFit/>
          </a:bodyPr>
          <a:lstStyle/>
          <a:p>
            <a:r>
              <a:rPr lang="en-US" dirty="0" smtClean="0"/>
              <a:t>1.</a:t>
            </a:r>
            <a:br>
              <a:rPr lang="en-US" dirty="0" smtClean="0"/>
            </a:br>
            <a:r>
              <a:rPr lang="en-US" dirty="0" smtClean="0"/>
              <a:t/>
            </a:r>
            <a:br>
              <a:rPr lang="en-US" dirty="0" smtClean="0"/>
            </a:br>
            <a:endParaRPr lang="en-US" dirty="0" smtClean="0"/>
          </a:p>
          <a:p>
            <a:r>
              <a:rPr lang="en-US" dirty="0" smtClean="0"/>
              <a:t>2.</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3.</a:t>
            </a:r>
          </a:p>
          <a:p>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074984" y="1728317"/>
                <a:ext cx="3207032" cy="6181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1+2+3+</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𝑛</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num>
                        <m:den>
                          <m:r>
                            <a:rPr lang="en-US" b="0" i="1" smtClean="0">
                              <a:latin typeface="Cambria Math"/>
                              <a:ea typeface="Cambria Math"/>
                            </a:rPr>
                            <m:t>2</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074984" y="1728317"/>
                <a:ext cx="3207032" cy="61811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74984" y="2544745"/>
                <a:ext cx="4509183" cy="6199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1</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3</m:t>
                          </m:r>
                        </m:e>
                        <m:sup>
                          <m:r>
                            <a:rPr lang="en-US" b="0" i="1" smtClean="0">
                              <a:latin typeface="Cambria Math"/>
                            </a:rPr>
                            <m:t>2</m:t>
                          </m:r>
                        </m:sup>
                      </m:sSup>
                      <m:r>
                        <a:rPr lang="en-US" b="0" i="1" smtClean="0">
                          <a:latin typeface="Cambria Math"/>
                        </a:rPr>
                        <m:t>+</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𝑛</m:t>
                          </m:r>
                        </m:e>
                        <m:sup>
                          <m:r>
                            <a:rPr lang="en-US" b="0" i="1" smtClean="0">
                              <a:latin typeface="Cambria Math"/>
                              <a:ea typeface="Cambria Math"/>
                            </a:rPr>
                            <m:t>2</m:t>
                          </m:r>
                        </m:sup>
                      </m:sSup>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𝑛</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+1)(2</m:t>
                          </m:r>
                          <m:r>
                            <a:rPr lang="en-US" b="0" i="1" smtClean="0">
                              <a:latin typeface="Cambria Math"/>
                              <a:ea typeface="Cambria Math"/>
                            </a:rPr>
                            <m:t>𝑛</m:t>
                          </m:r>
                          <m:r>
                            <a:rPr lang="en-US" b="0" i="1" smtClean="0">
                              <a:latin typeface="Cambria Math"/>
                              <a:ea typeface="Cambria Math"/>
                            </a:rPr>
                            <m:t>+1)</m:t>
                          </m:r>
                        </m:num>
                        <m:den>
                          <m:r>
                            <a:rPr lang="en-US" b="0" i="1" smtClean="0">
                              <a:latin typeface="Cambria Math"/>
                              <a:ea typeface="Cambria Math"/>
                            </a:rPr>
                            <m:t>6</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074984" y="2544745"/>
                <a:ext cx="4509183" cy="61991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074983" y="3672505"/>
                <a:ext cx="3919984" cy="670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1</m:t>
                          </m:r>
                        </m:e>
                        <m:sup>
                          <m:r>
                            <a:rPr lang="en-US" b="0" i="1" smtClean="0">
                              <a:latin typeface="Cambria Math" panose="02040503050406030204" pitchFamily="18" charset="0"/>
                            </a:rPr>
                            <m:t>3</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panose="02040503050406030204" pitchFamily="18" charset="0"/>
                            </a:rPr>
                            <m:t>3</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3</m:t>
                          </m:r>
                        </m:e>
                        <m:sup>
                          <m:r>
                            <a:rPr lang="en-US" b="0" i="1" smtClean="0">
                              <a:latin typeface="Cambria Math" panose="02040503050406030204" pitchFamily="18" charset="0"/>
                            </a:rPr>
                            <m:t>3</m:t>
                          </m:r>
                        </m:sup>
                      </m:sSup>
                      <m:r>
                        <a:rPr lang="en-US" b="0" i="1" smtClean="0">
                          <a:latin typeface="Cambria Math"/>
                        </a:rPr>
                        <m:t>+</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𝑛</m:t>
                          </m:r>
                        </m:e>
                        <m:sup>
                          <m:r>
                            <a:rPr lang="en-US" b="0" i="1" smtClean="0">
                              <a:latin typeface="Cambria Math" panose="02040503050406030204" pitchFamily="18" charset="0"/>
                              <a:ea typeface="Cambria Math"/>
                            </a:rPr>
                            <m:t>3</m:t>
                          </m:r>
                        </m:sup>
                      </m:sSup>
                      <m:r>
                        <a:rPr lang="en-US" b="0" i="1" smtClean="0">
                          <a:latin typeface="Cambria Math"/>
                          <a:ea typeface="Cambria Math"/>
                        </a:rPr>
                        <m:t>=</m:t>
                      </m:r>
                      <m:f>
                        <m:fPr>
                          <m:ctrlPr>
                            <a:rPr lang="en-US" b="0" i="1" smtClean="0">
                              <a:latin typeface="Cambria Math" panose="02040503050406030204" pitchFamily="18" charset="0"/>
                              <a:ea typeface="Cambria Math"/>
                            </a:rPr>
                          </m:ctrlPr>
                        </m:fPr>
                        <m:num>
                          <m:sSup>
                            <m:sSupPr>
                              <m:ctrlPr>
                                <a:rPr lang="en-US" b="0" i="1" smtClean="0">
                                  <a:latin typeface="Cambria Math" panose="02040503050406030204" pitchFamily="18" charset="0"/>
                                  <a:ea typeface="Cambria Math"/>
                                </a:rPr>
                              </m:ctrlPr>
                            </m:sSupPr>
                            <m:e>
                              <m:r>
                                <a:rPr lang="en-US" b="0" i="1" smtClean="0">
                                  <a:latin typeface="Cambria Math" panose="02040503050406030204" pitchFamily="18" charset="0"/>
                                  <a:ea typeface="Cambria Math"/>
                                </a:rPr>
                                <m:t>𝑛</m:t>
                              </m:r>
                            </m:e>
                            <m:sup>
                              <m:r>
                                <a:rPr lang="en-US" b="0" i="1" smtClean="0">
                                  <a:latin typeface="Cambria Math" panose="02040503050406030204" pitchFamily="18" charset="0"/>
                                  <a:ea typeface="Cambria Math"/>
                                </a:rPr>
                                <m:t>2</m:t>
                              </m:r>
                            </m:sup>
                          </m:sSup>
                          <m:sSup>
                            <m:sSupPr>
                              <m:ctrlPr>
                                <a:rPr lang="en-US" b="0" i="1" smtClean="0">
                                  <a:latin typeface="Cambria Math" panose="02040503050406030204" pitchFamily="18" charset="0"/>
                                  <a:ea typeface="Cambria Math"/>
                                </a:rPr>
                              </m:ctrlPr>
                            </m:sSupPr>
                            <m:e>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𝑛</m:t>
                              </m:r>
                              <m:r>
                                <a:rPr lang="en-US" b="0" i="1" smtClean="0">
                                  <a:latin typeface="Cambria Math" panose="02040503050406030204" pitchFamily="18" charset="0"/>
                                  <a:ea typeface="Cambria Math"/>
                                </a:rPr>
                                <m:t>+1)</m:t>
                              </m:r>
                            </m:e>
                            <m:sup>
                              <m:r>
                                <a:rPr lang="en-US" b="0" i="1" smtClean="0">
                                  <a:latin typeface="Cambria Math" panose="02040503050406030204" pitchFamily="18" charset="0"/>
                                  <a:ea typeface="Cambria Math"/>
                                </a:rPr>
                                <m:t>2</m:t>
                              </m:r>
                            </m:sup>
                          </m:sSup>
                        </m:num>
                        <m:den>
                          <m:r>
                            <a:rPr lang="en-US" b="0" i="1" smtClean="0">
                              <a:latin typeface="Cambria Math" panose="02040503050406030204" pitchFamily="18" charset="0"/>
                              <a:ea typeface="Cambria Math"/>
                            </a:rPr>
                            <m:t>4</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074983" y="3672505"/>
                <a:ext cx="3919984" cy="670825"/>
              </a:xfrm>
              <a:prstGeom prst="rect">
                <a:avLst/>
              </a:prstGeom>
              <a:blipFill rotWithShape="0">
                <a:blip r:embed="rId4"/>
                <a:stretch>
                  <a:fillRect/>
                </a:stretch>
              </a:blipFill>
            </p:spPr>
            <p:txBody>
              <a:bodyPr/>
              <a:lstStyle/>
              <a:p>
                <a:r>
                  <a:rPr lang="en-US">
                    <a:noFill/>
                  </a:rPr>
                  <a:t> </a:t>
                </a:r>
              </a:p>
            </p:txBody>
          </p:sp>
        </mc:Fallback>
      </mc:AlternateContent>
      <p:sp>
        <p:nvSpPr>
          <p:cNvPr id="2" name="TextBox 1"/>
          <p:cNvSpPr txBox="1"/>
          <p:nvPr/>
        </p:nvSpPr>
        <p:spPr>
          <a:xfrm>
            <a:off x="1065125" y="4926227"/>
            <a:ext cx="2444194" cy="646331"/>
          </a:xfrm>
          <a:prstGeom prst="rect">
            <a:avLst/>
          </a:prstGeom>
          <a:noFill/>
        </p:spPr>
        <p:txBody>
          <a:bodyPr wrap="square" rtlCol="0">
            <a:spAutoFit/>
          </a:bodyPr>
          <a:lstStyle/>
          <a:p>
            <a:r>
              <a:rPr lang="en-US" b="1" dirty="0" smtClean="0"/>
              <a:t>Example: </a:t>
            </a:r>
          </a:p>
          <a:p>
            <a:r>
              <a:rPr lang="en-US" dirty="0" smtClean="0"/>
              <a:t>Find the sum of squares    </a:t>
            </a:r>
            <a:endParaRPr lang="en-US" dirty="0"/>
          </a:p>
        </p:txBody>
      </p:sp>
      <mc:AlternateContent xmlns:mc="http://schemas.openxmlformats.org/markup-compatibility/2006">
        <mc:Choice xmlns:a14="http://schemas.microsoft.com/office/drawing/2010/main" Requires="a14">
          <p:sp>
            <p:nvSpPr>
              <p:cNvPr id="10" name="TextBox 9"/>
              <p:cNvSpPr txBox="1"/>
              <p:nvPr/>
            </p:nvSpPr>
            <p:spPr>
              <a:xfrm>
                <a:off x="3570085" y="5203226"/>
                <a:ext cx="29800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24</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r>
                            <a:rPr lang="en-US" b="0" i="1" smtClean="0">
                              <a:latin typeface="Cambria Math" panose="02040503050406030204" pitchFamily="18" charset="0"/>
                            </a:rPr>
                            <m:t>5</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26</m:t>
                          </m:r>
                        </m:e>
                        <m:sup>
                          <m:r>
                            <a:rPr lang="en-US" b="0" i="1" smtClean="0">
                              <a:latin typeface="Cambria Math" panose="02040503050406030204" pitchFamily="18" charset="0"/>
                            </a:rPr>
                            <m:t>2</m:t>
                          </m:r>
                        </m:sup>
                      </m:sSup>
                      <m:r>
                        <a:rPr lang="en-US" b="0" i="1" smtClean="0">
                          <a:latin typeface="Cambria Math"/>
                        </a:rPr>
                        <m:t>+</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panose="02040503050406030204" pitchFamily="18" charset="0"/>
                              <a:ea typeface="Cambria Math"/>
                            </a:rPr>
                            <m:t>83</m:t>
                          </m:r>
                        </m:e>
                        <m:sup>
                          <m:r>
                            <a:rPr lang="en-US" b="0" i="1" smtClean="0">
                              <a:latin typeface="Cambria Math"/>
                              <a:ea typeface="Cambria Math"/>
                            </a:rPr>
                            <m:t>2</m:t>
                          </m:r>
                        </m:sup>
                      </m:sSup>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3570085" y="5203226"/>
                <a:ext cx="2980047" cy="36933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90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419" y="445372"/>
            <a:ext cx="7751161" cy="738664"/>
          </a:xfrm>
          <a:prstGeom prst="rect">
            <a:avLst/>
          </a:prstGeom>
          <a:noFill/>
        </p:spPr>
        <p:txBody>
          <a:bodyPr wrap="none" rtlCol="0">
            <a:spAutoFit/>
          </a:bodyPr>
          <a:lstStyle/>
          <a:p>
            <a:r>
              <a:rPr lang="en-US" sz="2400" b="1" dirty="0" smtClean="0"/>
              <a:t>Famous mathematical problems </a:t>
            </a:r>
            <a:r>
              <a:rPr lang="en-US" dirty="0" smtClean="0"/>
              <a:t/>
            </a:r>
            <a:br>
              <a:rPr lang="en-US" dirty="0" smtClean="0"/>
            </a:br>
            <a:r>
              <a:rPr lang="en-US" dirty="0" smtClean="0"/>
              <a:t>            that cannot be solved by traditional methods (in a finite number of steps) </a:t>
            </a:r>
            <a:endParaRPr lang="en-US" dirty="0"/>
          </a:p>
        </p:txBody>
      </p:sp>
      <p:pic>
        <p:nvPicPr>
          <p:cNvPr id="5" name="Picture 4"/>
          <p:cNvPicPr>
            <a:picLocks noChangeAspect="1"/>
          </p:cNvPicPr>
          <p:nvPr/>
        </p:nvPicPr>
        <p:blipFill>
          <a:blip r:embed="rId2"/>
          <a:stretch>
            <a:fillRect/>
          </a:stretch>
        </p:blipFill>
        <p:spPr>
          <a:xfrm>
            <a:off x="0" y="1291254"/>
            <a:ext cx="9144000" cy="4758564"/>
          </a:xfrm>
          <a:prstGeom prst="rect">
            <a:avLst/>
          </a:prstGeom>
        </p:spPr>
      </p:pic>
    </p:spTree>
    <p:extLst>
      <p:ext uri="{BB962C8B-B14F-4D97-AF65-F5344CB8AC3E}">
        <p14:creationId xmlns:p14="http://schemas.microsoft.com/office/powerpoint/2010/main" val="3034769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3" y="2244829"/>
            <a:ext cx="9050653" cy="23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431291" y="261343"/>
            <a:ext cx="8281416" cy="1983486"/>
          </a:xfrm>
          <a:prstGeom prst="rect">
            <a:avLst/>
          </a:prstGeom>
        </p:spPr>
      </p:pic>
      <p:pic>
        <p:nvPicPr>
          <p:cNvPr id="4" name="Picture 3"/>
          <p:cNvPicPr>
            <a:picLocks noChangeAspect="1"/>
          </p:cNvPicPr>
          <p:nvPr/>
        </p:nvPicPr>
        <p:blipFill>
          <a:blip r:embed="rId4"/>
          <a:stretch>
            <a:fillRect/>
          </a:stretch>
        </p:blipFill>
        <p:spPr>
          <a:xfrm>
            <a:off x="431291" y="5011029"/>
            <a:ext cx="8469630" cy="1285304"/>
          </a:xfrm>
          <a:prstGeom prst="rect">
            <a:avLst/>
          </a:prstGeom>
        </p:spPr>
      </p:pic>
    </p:spTree>
    <p:extLst>
      <p:ext uri="{BB962C8B-B14F-4D97-AF65-F5344CB8AC3E}">
        <p14:creationId xmlns:p14="http://schemas.microsoft.com/office/powerpoint/2010/main" val="1161104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26622" y="439304"/>
            <a:ext cx="74295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30" y="3951467"/>
            <a:ext cx="73914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114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76255" y="482600"/>
            <a:ext cx="7442200"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55" y="4758029"/>
            <a:ext cx="7397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32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47675"/>
            <a:ext cx="9144001" cy="5153026"/>
          </a:xfrm>
          <a:prstGeom prst="rect">
            <a:avLst/>
          </a:prstGeom>
        </p:spPr>
      </p:pic>
    </p:spTree>
    <p:extLst>
      <p:ext uri="{BB962C8B-B14F-4D97-AF65-F5344CB8AC3E}">
        <p14:creationId xmlns:p14="http://schemas.microsoft.com/office/powerpoint/2010/main" val="1851937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60240" y="3025445"/>
            <a:ext cx="1822711" cy="345757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76" y="658956"/>
            <a:ext cx="8606848" cy="205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03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98" y="262130"/>
            <a:ext cx="8426450" cy="384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46748" y="4421554"/>
            <a:ext cx="7797800" cy="187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71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47660" y="507657"/>
            <a:ext cx="7467600" cy="4557550"/>
            <a:chOff x="928635" y="164757"/>
            <a:chExt cx="7467600" cy="455755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28635" y="226507"/>
              <a:ext cx="7467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3351" y="164757"/>
              <a:ext cx="131806" cy="90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4"/>
          <a:stretch>
            <a:fillRect/>
          </a:stretch>
        </p:blipFill>
        <p:spPr>
          <a:xfrm>
            <a:off x="851724" y="5341429"/>
            <a:ext cx="3156204" cy="1151001"/>
          </a:xfrm>
          <a:prstGeom prst="rect">
            <a:avLst/>
          </a:prstGeom>
        </p:spPr>
      </p:pic>
      <p:pic>
        <p:nvPicPr>
          <p:cNvPr id="5" name="Picture 4"/>
          <p:cNvPicPr>
            <a:picLocks noChangeAspect="1"/>
          </p:cNvPicPr>
          <p:nvPr/>
        </p:nvPicPr>
        <p:blipFill>
          <a:blip r:embed="rId5"/>
          <a:stretch>
            <a:fillRect/>
          </a:stretch>
        </p:blipFill>
        <p:spPr>
          <a:xfrm>
            <a:off x="4950618" y="4975860"/>
            <a:ext cx="3192399" cy="1882140"/>
          </a:xfrm>
          <a:prstGeom prst="rect">
            <a:avLst/>
          </a:prstGeom>
        </p:spPr>
      </p:pic>
      <p:pic>
        <p:nvPicPr>
          <p:cNvPr id="6" name="Picture 5"/>
          <p:cNvPicPr>
            <a:picLocks noChangeAspect="1"/>
          </p:cNvPicPr>
          <p:nvPr/>
        </p:nvPicPr>
        <p:blipFill>
          <a:blip r:embed="rId6"/>
          <a:stretch>
            <a:fillRect/>
          </a:stretch>
        </p:blipFill>
        <p:spPr>
          <a:xfrm>
            <a:off x="4007928" y="6356418"/>
            <a:ext cx="1129284" cy="340233"/>
          </a:xfrm>
          <a:prstGeom prst="rect">
            <a:avLst/>
          </a:prstGeom>
        </p:spPr>
      </p:pic>
    </p:spTree>
    <p:extLst>
      <p:ext uri="{BB962C8B-B14F-4D97-AF65-F5344CB8AC3E}">
        <p14:creationId xmlns:p14="http://schemas.microsoft.com/office/powerpoint/2010/main" val="960976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253</Words>
  <Application>Microsoft Office PowerPoint</Application>
  <PresentationFormat>Overhead</PresentationFormat>
  <Paragraphs>30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Cary Lee</dc:creator>
  <cp:lastModifiedBy>Resident</cp:lastModifiedBy>
  <cp:revision>43</cp:revision>
  <dcterms:created xsi:type="dcterms:W3CDTF">2019-03-13T20:04:22Z</dcterms:created>
  <dcterms:modified xsi:type="dcterms:W3CDTF">2019-08-12T17:01:50Z</dcterms:modified>
</cp:coreProperties>
</file>