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7" r:id="rId3"/>
    <p:sldId id="312" r:id="rId4"/>
    <p:sldId id="292" r:id="rId5"/>
    <p:sldId id="293" r:id="rId6"/>
    <p:sldId id="295" r:id="rId7"/>
    <p:sldId id="296" r:id="rId8"/>
    <p:sldId id="297" r:id="rId9"/>
    <p:sldId id="315" r:id="rId10"/>
    <p:sldId id="316" r:id="rId11"/>
    <p:sldId id="314" r:id="rId12"/>
    <p:sldId id="303" r:id="rId13"/>
    <p:sldId id="318" r:id="rId14"/>
    <p:sldId id="317" r:id="rId15"/>
    <p:sldId id="319" r:id="rId16"/>
    <p:sldId id="320" r:id="rId17"/>
    <p:sldId id="321" r:id="rId18"/>
    <p:sldId id="322" r:id="rId19"/>
    <p:sldId id="304" r:id="rId20"/>
    <p:sldId id="299" r:id="rId21"/>
    <p:sldId id="323" r:id="rId22"/>
    <p:sldId id="301" r:id="rId23"/>
    <p:sldId id="307" r:id="rId24"/>
    <p:sldId id="310" r:id="rId25"/>
    <p:sldId id="308" r:id="rId26"/>
    <p:sldId id="32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74" autoAdjust="0"/>
  </p:normalViewPr>
  <p:slideViewPr>
    <p:cSldViewPr>
      <p:cViewPr>
        <p:scale>
          <a:sx n="80" d="100"/>
          <a:sy n="8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C7431D-D836-4B2A-A58C-38232E8326A3}" type="datetimeFigureOut">
              <a:rPr lang="en-US"/>
              <a:pPr>
                <a:defRPr/>
              </a:pPr>
              <a:t>12/11/2014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06BA6D-7D50-4BA2-A04A-553BC907507E}" type="slidenum">
              <a:rPr lang="en-US"/>
              <a:pPr>
                <a:defRPr/>
              </a:pPr>
              <a:t>‹#›</a:t>
            </a:fld>
            <a:endParaRPr lang="en-US"/>
          </a:p>
        </p:txBody>
      </p:sp>
    </p:spTree>
    <p:extLst>
      <p:ext uri="{BB962C8B-B14F-4D97-AF65-F5344CB8AC3E}">
        <p14:creationId xmlns:p14="http://schemas.microsoft.com/office/powerpoint/2010/main" val="892227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AE1BCE4-3664-4137-8FDE-1E4E1279F59F}" type="datetimeFigureOut">
              <a:rPr lang="en-US"/>
              <a:pPr>
                <a:defRPr/>
              </a:pPr>
              <a:t>12/11/2014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377184E-3284-4D80-A3DE-05620C686C80}" type="slidenum">
              <a:rPr lang="en-US"/>
              <a:pPr>
                <a:defRPr/>
              </a:pPr>
              <a:t>‹#›</a:t>
            </a:fld>
            <a:endParaRPr lang="en-US"/>
          </a:p>
        </p:txBody>
      </p:sp>
    </p:spTree>
    <p:extLst>
      <p:ext uri="{BB962C8B-B14F-4D97-AF65-F5344CB8AC3E}">
        <p14:creationId xmlns:p14="http://schemas.microsoft.com/office/powerpoint/2010/main" val="4261406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Chapter 4, Figure 4.10 </a:t>
            </a:r>
          </a:p>
          <a:p>
            <a:pPr>
              <a:spcBef>
                <a:spcPct val="0"/>
              </a:spcBef>
            </a:pPr>
            <a:r>
              <a:rPr lang="en-US" dirty="0" smtClean="0">
                <a:latin typeface="Arial" charset="0"/>
                <a:cs typeface="Arial" charset="0"/>
              </a:rPr>
              <a:t>In an atom, the protons (positive charge) and neutrons (neutral) that make up almost all the mass of the atom are packed into the tiny volume of the nucleus. The rapidly moving electrons (negative charge) surround the nucleus and account for the large volume of the atom.</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1F3C0A-4089-44B5-AD2A-B61C99C43362}" type="slidenum">
              <a:rPr lang="en-US"/>
              <a:pPr fontAlgn="base">
                <a:spcBef>
                  <a:spcPct val="0"/>
                </a:spcBef>
                <a:spcAft>
                  <a:spcPct val="0"/>
                </a:spcAft>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cs typeface="Arial" charset="0"/>
              </a:rPr>
              <a:t>Chapter 4, Unnumbered Figure, Page 109</a:t>
            </a:r>
          </a:p>
          <a:p>
            <a:pPr>
              <a:spcBef>
                <a:spcPct val="0"/>
              </a:spcBef>
            </a:pPr>
            <a:r>
              <a:rPr lang="en-US" smtClean="0">
                <a:latin typeface="Arial" charset="0"/>
                <a:cs typeface="Arial" charset="0"/>
              </a:rPr>
              <a:t>All atoms of lithium (left) contain three protons, and all atoms of carbon (right) contain six protons.</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C30FD-3B81-43AE-B859-1B8230637E1A}" type="slidenum">
              <a:rPr lang="en-US"/>
              <a:pPr fontAlgn="base">
                <a:spcBef>
                  <a:spcPct val="0"/>
                </a:spcBef>
                <a:spcAft>
                  <a:spcPct val="0"/>
                </a:spcAft>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16FBB4-D1B0-473B-9B87-39D51A325159}"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7A9D5-DE07-4594-BBD2-6D1E91578F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0F9C8B-B4F0-4327-9E37-ED2A4265638C}"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4C5F6-ED23-4081-939B-FFE4841793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5CBE9E-BB0D-476F-8BA4-A2F52D80E417}"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9A0F08-B036-42E0-AD2E-574F5BFFCC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D1ED19-5051-4AB6-9041-BDF383DC34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781218-1DC6-4AB7-8D59-5BAA74C64C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LecturePLUS  Timberlake</a:t>
            </a:r>
          </a:p>
        </p:txBody>
      </p:sp>
      <p:sp>
        <p:nvSpPr>
          <p:cNvPr id="7" name="Rectangle 6"/>
          <p:cNvSpPr>
            <a:spLocks noGrp="1" noChangeArrowheads="1"/>
          </p:cNvSpPr>
          <p:nvPr>
            <p:ph type="sldNum" sz="quarter" idx="12"/>
          </p:nvPr>
        </p:nvSpPr>
        <p:spPr>
          <a:ln/>
        </p:spPr>
        <p:txBody>
          <a:bodyPr/>
          <a:lstStyle>
            <a:lvl1pPr>
              <a:defRPr/>
            </a:lvl1pPr>
          </a:lstStyle>
          <a:p>
            <a:pPr>
              <a:defRPr/>
            </a:pPr>
            <a:fld id="{8EF8F218-01B8-4FCC-854A-B8EE8978BC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887720-AC56-420B-B3B2-34DD273DF71D}"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4B1726-4293-4A59-B205-50A24168AB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6C8002-53E4-4738-A480-A8B9DFF61B37}"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FC2467-FA22-48E4-AA02-D5FD90C7A3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995FDD-46EB-432C-9682-DC2B9533041B}" type="datetimeFigureOut">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301460-1C38-4AC5-95FA-4D316DE50D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B8FE42-69A6-4756-9239-16EB3EFCFA12}" type="datetimeFigureOut">
              <a:rPr lang="en-US"/>
              <a:pPr>
                <a:defRPr/>
              </a:pPr>
              <a:t>12/11/2014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91B92C-CEA7-4845-94EF-E9A4998342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93A81E-5D25-4486-8F34-C1D328D66474}" type="datetimeFigureOut">
              <a:rPr lang="en-US"/>
              <a:pPr>
                <a:defRPr/>
              </a:pPr>
              <a:t>12/11/2014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D858DE-B8B1-4E4F-A188-4CC1420827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BA634-B340-4DF7-B790-FB40373347C4}" type="datetimeFigureOut">
              <a:rPr lang="en-US"/>
              <a:pPr>
                <a:defRPr/>
              </a:pPr>
              <a:t>12/11/2014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83523D-0D0E-4294-8E59-A78219224C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C03B74-1434-4778-AD00-0E81F94662A9}" type="datetimeFigureOut">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D00081-A3E9-4852-A01C-C8E45CE6CD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362050-5EBF-4589-8FAC-095B717D9E13}" type="datetimeFigureOut">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339B53-283F-46FB-A3CA-867A281E0E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C960F3-C456-4877-B9A0-CDED7762AD45}" type="datetimeFigureOut">
              <a:rPr lang="en-US"/>
              <a:pPr>
                <a:defRPr/>
              </a:pPr>
              <a:t>12/11/2014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84A7847-8CB2-43A1-A82F-0BF625BA49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Microsoft_Word_97_-_2003_Document1.doc"/></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14400"/>
            <a:ext cx="8077200" cy="609600"/>
          </a:xfrm>
        </p:spPr>
        <p:txBody>
          <a:bodyPr/>
          <a:lstStyle/>
          <a:p>
            <a:pPr eaLnBrk="1" hangingPunct="1"/>
            <a:r>
              <a:rPr lang="en-US" dirty="0" smtClean="0"/>
              <a:t>Early Atomic Theory and Structure</a:t>
            </a:r>
          </a:p>
        </p:txBody>
      </p:sp>
      <p:sp>
        <p:nvSpPr>
          <p:cNvPr id="3" name="Subtitle 2"/>
          <p:cNvSpPr>
            <a:spLocks noGrp="1"/>
          </p:cNvSpPr>
          <p:nvPr>
            <p:ph type="subTitle" idx="1"/>
          </p:nvPr>
        </p:nvSpPr>
        <p:spPr>
          <a:xfrm>
            <a:off x="1524000" y="1676400"/>
            <a:ext cx="6400800" cy="548551"/>
          </a:xfrm>
        </p:spPr>
        <p:txBody>
          <a:bodyPr rtlCol="0">
            <a:normAutofit lnSpcReduction="10000"/>
          </a:bodyPr>
          <a:lstStyle/>
          <a:p>
            <a:pPr eaLnBrk="1" fontAlgn="auto" hangingPunct="1">
              <a:spcAft>
                <a:spcPts val="0"/>
              </a:spcAft>
              <a:buFont typeface="Arial" pitchFamily="34" charset="0"/>
              <a:buNone/>
              <a:defRPr/>
            </a:pPr>
            <a:r>
              <a:rPr lang="en-US" dirty="0" smtClean="0"/>
              <a:t>Chapter 5</a:t>
            </a:r>
          </a:p>
        </p:txBody>
      </p:sp>
      <p:sp>
        <p:nvSpPr>
          <p:cNvPr id="2" name="TextBox 1"/>
          <p:cNvSpPr txBox="1"/>
          <p:nvPr/>
        </p:nvSpPr>
        <p:spPr>
          <a:xfrm>
            <a:off x="838200" y="2209800"/>
            <a:ext cx="5562600" cy="4370427"/>
          </a:xfrm>
          <a:prstGeom prst="rect">
            <a:avLst/>
          </a:prstGeom>
          <a:noFill/>
        </p:spPr>
        <p:txBody>
          <a:bodyPr wrap="square" rtlCol="0">
            <a:spAutoFit/>
          </a:bodyPr>
          <a:lstStyle/>
          <a:p>
            <a:r>
              <a:rPr lang="en-US" sz="2000" u="sng" dirty="0" smtClean="0"/>
              <a:t>Outline</a:t>
            </a:r>
          </a:p>
          <a:p>
            <a:pPr marL="400050" indent="-400050">
              <a:buAutoNum type="romanUcPeriod"/>
            </a:pPr>
            <a:r>
              <a:rPr lang="en-US" sz="2000" dirty="0" smtClean="0"/>
              <a:t>Models of the Atom</a:t>
            </a:r>
          </a:p>
          <a:p>
            <a:pPr marL="800100" lvl="1" indent="-342900">
              <a:buAutoNum type="alphaUcPeriod"/>
            </a:pPr>
            <a:r>
              <a:rPr lang="en-US" sz="2000" dirty="0"/>
              <a:t>Dalton’s Atomic Theory</a:t>
            </a:r>
          </a:p>
          <a:p>
            <a:pPr marL="800100" lvl="1" indent="-342900">
              <a:buAutoNum type="alphaUcPeriod"/>
            </a:pPr>
            <a:r>
              <a:rPr lang="en-US" sz="2000" dirty="0"/>
              <a:t>Thomson’s Plum-Pudding </a:t>
            </a:r>
            <a:r>
              <a:rPr lang="en-US" sz="2000" dirty="0" smtClean="0"/>
              <a:t>Model</a:t>
            </a:r>
            <a:endParaRPr lang="en-US" sz="2000" dirty="0"/>
          </a:p>
          <a:p>
            <a:pPr marL="800100" lvl="1" indent="-342900">
              <a:buAutoNum type="alphaUcPeriod"/>
            </a:pPr>
            <a:r>
              <a:rPr lang="en-US" sz="2000" dirty="0"/>
              <a:t>Rutherford’s Gold Foil </a:t>
            </a:r>
            <a:r>
              <a:rPr lang="en-US" sz="2000" dirty="0" smtClean="0"/>
              <a:t>Experiment</a:t>
            </a:r>
          </a:p>
          <a:p>
            <a:pPr marL="800100" lvl="1" indent="-342900">
              <a:buAutoNum type="alphaUcPeriod"/>
            </a:pPr>
            <a:r>
              <a:rPr lang="en-US" sz="2000" dirty="0" smtClean="0"/>
              <a:t>Nuclear Model </a:t>
            </a:r>
            <a:r>
              <a:rPr lang="en-US" sz="2000" smtClean="0"/>
              <a:t>of the Atom</a:t>
            </a:r>
            <a:endParaRPr lang="en-US" sz="2000" dirty="0" smtClean="0"/>
          </a:p>
          <a:p>
            <a:pPr marL="400050" indent="-400050">
              <a:buAutoNum type="romanUcPeriod"/>
            </a:pPr>
            <a:r>
              <a:rPr lang="en-US" sz="2000" dirty="0" smtClean="0"/>
              <a:t>Subatomic particles </a:t>
            </a:r>
          </a:p>
          <a:p>
            <a:pPr marL="914400" lvl="1" indent="-457200">
              <a:buFont typeface="+mj-lt"/>
              <a:buAutoNum type="alphaUcPeriod"/>
            </a:pPr>
            <a:r>
              <a:rPr lang="en-US" sz="2000" dirty="0" smtClean="0"/>
              <a:t>Electrons</a:t>
            </a:r>
          </a:p>
          <a:p>
            <a:pPr marL="914400" lvl="1" indent="-457200">
              <a:buFont typeface="+mj-lt"/>
              <a:buAutoNum type="alphaUcPeriod"/>
            </a:pPr>
            <a:r>
              <a:rPr lang="en-US" sz="2000" dirty="0" smtClean="0"/>
              <a:t>Protons</a:t>
            </a:r>
          </a:p>
          <a:p>
            <a:pPr marL="914400" lvl="1" indent="-457200">
              <a:buFont typeface="+mj-lt"/>
              <a:buAutoNum type="alphaUcPeriod"/>
            </a:pPr>
            <a:r>
              <a:rPr lang="en-US" sz="2000" dirty="0"/>
              <a:t>N</a:t>
            </a:r>
            <a:r>
              <a:rPr lang="en-US" sz="2000" dirty="0" smtClean="0"/>
              <a:t>eutrons</a:t>
            </a:r>
          </a:p>
          <a:p>
            <a:pPr marL="400050" indent="-400050">
              <a:buAutoNum type="romanUcPeriod"/>
            </a:pPr>
            <a:r>
              <a:rPr lang="en-US" sz="2000" dirty="0" smtClean="0"/>
              <a:t>Atomic Notation</a:t>
            </a:r>
          </a:p>
          <a:p>
            <a:pPr marL="400050" indent="-400050">
              <a:buAutoNum type="romanUcPeriod"/>
            </a:pPr>
            <a:r>
              <a:rPr lang="en-US" sz="2000" dirty="0" smtClean="0"/>
              <a:t>Isotopes </a:t>
            </a:r>
          </a:p>
          <a:p>
            <a:pPr marL="400050" indent="-400050">
              <a:buAutoNum type="romanUcPeriod"/>
            </a:pPr>
            <a:r>
              <a:rPr lang="en-US" sz="2000" dirty="0" smtClean="0"/>
              <a:t>Atomic Mass</a:t>
            </a:r>
          </a:p>
          <a:p>
            <a:pPr lvl="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04_10_Figure.jpg"/>
          <p:cNvPicPr>
            <a:picLocks noChangeAspect="1"/>
          </p:cNvPicPr>
          <p:nvPr/>
        </p:nvPicPr>
        <p:blipFill>
          <a:blip r:embed="rId3" cstate="print"/>
          <a:srcRect/>
          <a:stretch>
            <a:fillRect/>
          </a:stretch>
        </p:blipFill>
        <p:spPr bwMode="auto">
          <a:xfrm>
            <a:off x="171450" y="1497013"/>
            <a:ext cx="8801100" cy="3863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04_Pg109_UnFigure.jpg"/>
          <p:cNvPicPr>
            <a:picLocks noChangeAspect="1"/>
          </p:cNvPicPr>
          <p:nvPr/>
        </p:nvPicPr>
        <p:blipFill>
          <a:blip r:embed="rId3" cstate="print"/>
          <a:srcRect/>
          <a:stretch>
            <a:fillRect/>
          </a:stretch>
        </p:blipFill>
        <p:spPr bwMode="auto">
          <a:xfrm>
            <a:off x="182563" y="735013"/>
            <a:ext cx="8778875" cy="53879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G05_07-02"/>
          <p:cNvPicPr>
            <a:picLocks noChangeAspect="1" noChangeArrowheads="1"/>
          </p:cNvPicPr>
          <p:nvPr/>
        </p:nvPicPr>
        <p:blipFill>
          <a:blip r:embed="rId2" cstate="print"/>
          <a:srcRect/>
          <a:stretch>
            <a:fillRect/>
          </a:stretch>
        </p:blipFill>
        <p:spPr bwMode="auto">
          <a:xfrm>
            <a:off x="228600" y="0"/>
            <a:ext cx="4343400" cy="3257550"/>
          </a:xfrm>
          <a:prstGeom prst="rect">
            <a:avLst/>
          </a:prstGeom>
          <a:noFill/>
          <a:ln w="9525">
            <a:noFill/>
            <a:miter lim="800000"/>
            <a:headEnd/>
            <a:tailEnd/>
          </a:ln>
        </p:spPr>
      </p:pic>
      <p:pic>
        <p:nvPicPr>
          <p:cNvPr id="22531" name="Picture 3" descr="FG05_07-04"/>
          <p:cNvPicPr>
            <a:picLocks noChangeAspect="1" noChangeArrowheads="1"/>
          </p:cNvPicPr>
          <p:nvPr/>
        </p:nvPicPr>
        <p:blipFill>
          <a:blip r:embed="rId3" cstate="print"/>
          <a:srcRect/>
          <a:stretch>
            <a:fillRect/>
          </a:stretch>
        </p:blipFill>
        <p:spPr bwMode="auto">
          <a:xfrm>
            <a:off x="4267200" y="3200400"/>
            <a:ext cx="4114800" cy="3086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b="1"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b="1"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b="1"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b="1"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b="1" dirty="0" smtClean="0"/>
              <a:t>How many electrons are there?</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an atom that has 15 protons, 16 neutrons, and 18 electrons? </a:t>
            </a:r>
          </a:p>
          <a:p>
            <a:pPr algn="just">
              <a:buNone/>
            </a:pPr>
            <a:endParaRPr lang="en-US" dirty="0" smtClean="0"/>
          </a:p>
          <a:p>
            <a:pPr algn="just">
              <a:buNone/>
            </a:pPr>
            <a:endParaRPr lang="en-US" dirty="0" smtClean="0"/>
          </a:p>
          <a:p>
            <a:pPr algn="just">
              <a:buNone/>
            </a:pPr>
            <a:r>
              <a:rPr lang="en-US" dirty="0" smtClean="0"/>
              <a:t> </a:t>
            </a:r>
          </a:p>
        </p:txBody>
      </p:sp>
      <p:graphicFrame>
        <p:nvGraphicFramePr>
          <p:cNvPr id="2051" name="Object 3"/>
          <p:cNvGraphicFramePr>
            <a:graphicFrameLocks noChangeAspect="1"/>
          </p:cNvGraphicFramePr>
          <p:nvPr/>
        </p:nvGraphicFramePr>
        <p:xfrm>
          <a:off x="914400" y="3276600"/>
          <a:ext cx="5883275" cy="2620963"/>
        </p:xfrm>
        <a:graphic>
          <a:graphicData uri="http://schemas.openxmlformats.org/presentationml/2006/ole">
            <mc:AlternateContent xmlns:mc="http://schemas.openxmlformats.org/markup-compatibility/2006">
              <mc:Choice xmlns:v="urn:schemas-microsoft-com:vml" Requires="v">
                <p:oleObj spid="_x0000_s104458" name="Document" r:id="rId4" imgW="5952018" imgH="2615982" progId="Word.Document.12">
                  <p:embed/>
                </p:oleObj>
              </mc:Choice>
              <mc:Fallback>
                <p:oleObj name="Document" r:id="rId4" imgW="5952018" imgH="261598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588327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G05_07-05"/>
          <p:cNvPicPr>
            <a:picLocks noChangeAspect="1" noChangeArrowheads="1"/>
          </p:cNvPicPr>
          <p:nvPr/>
        </p:nvPicPr>
        <p:blipFill>
          <a:blip r:embed="rId2" cstate="print"/>
          <a:srcRect/>
          <a:stretch>
            <a:fillRect/>
          </a:stretch>
        </p:blipFill>
        <p:spPr bwMode="auto">
          <a:xfrm>
            <a:off x="4140200" y="1086729"/>
            <a:ext cx="5003800" cy="37528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Example – Elements</a:t>
            </a:r>
            <a:endParaRPr lang="en-US" dirty="0"/>
          </a:p>
        </p:txBody>
      </p:sp>
      <p:sp>
        <p:nvSpPr>
          <p:cNvPr id="8" name="Content Placeholder 7"/>
          <p:cNvSpPr>
            <a:spLocks noGrp="1"/>
          </p:cNvSpPr>
          <p:nvPr>
            <p:ph idx="1"/>
          </p:nvPr>
        </p:nvSpPr>
        <p:spPr>
          <a:xfrm>
            <a:off x="457200" y="1600200"/>
            <a:ext cx="4419600" cy="4525963"/>
          </a:xfrm>
        </p:spPr>
        <p:txBody>
          <a:bodyPr/>
          <a:lstStyle/>
          <a:p>
            <a:r>
              <a:rPr lang="en-US" dirty="0" smtClean="0"/>
              <a:t>What element is represented by:</a:t>
            </a:r>
          </a:p>
          <a:p>
            <a:pPr marL="514350" indent="-514350">
              <a:buAutoNum type="alphaUcParenR"/>
            </a:pPr>
            <a:r>
              <a:rPr lang="en-US" dirty="0" smtClean="0"/>
              <a:t>Manganese, </a:t>
            </a:r>
            <a:r>
              <a:rPr lang="en-US" dirty="0" err="1" smtClean="0"/>
              <a:t>Mn</a:t>
            </a:r>
            <a:endParaRPr lang="en-US" dirty="0" smtClean="0"/>
          </a:p>
          <a:p>
            <a:pPr marL="514350" indent="-514350">
              <a:buAutoNum type="alphaUcParenR"/>
            </a:pPr>
            <a:r>
              <a:rPr lang="en-US" dirty="0" smtClean="0"/>
              <a:t>Zinc, Zn</a:t>
            </a:r>
          </a:p>
          <a:p>
            <a:pPr marL="514350" indent="-514350">
              <a:buAutoNum type="alphaUcParenR"/>
            </a:pPr>
            <a:r>
              <a:rPr lang="en-US" dirty="0" smtClean="0"/>
              <a:t>Terbium, Tb</a:t>
            </a:r>
          </a:p>
          <a:p>
            <a:pPr marL="514350" indent="-514350">
              <a:buAutoNum type="alphaUcParenR"/>
            </a:pPr>
            <a:r>
              <a:rPr lang="en-US" dirty="0" smtClean="0"/>
              <a:t>Tin, </a:t>
            </a:r>
            <a:r>
              <a:rPr lang="en-US" dirty="0" err="1" smtClean="0"/>
              <a:t>Sn</a:t>
            </a:r>
            <a:endParaRPr lang="en-US" dirty="0" smtClean="0"/>
          </a:p>
          <a:p>
            <a:pPr marL="514350" indent="-514350">
              <a:buAutoNum type="alphaUcParenR"/>
            </a:pPr>
            <a:r>
              <a:rPr lang="en-US" dirty="0" smtClean="0"/>
              <a:t>Mercury, Hg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0"/>
            <a:ext cx="8229600" cy="1143000"/>
          </a:xfrm>
        </p:spPr>
        <p:txBody>
          <a:bodyPr/>
          <a:lstStyle/>
          <a:p>
            <a:pPr eaLnBrk="1" hangingPunct="1"/>
            <a:r>
              <a:rPr lang="en-US" smtClean="0">
                <a:solidFill>
                  <a:srgbClr val="000099"/>
                </a:solidFill>
              </a:rPr>
              <a:t>Dalton’s Atomic Theory</a:t>
            </a:r>
            <a:endParaRPr lang="en-US" smtClean="0">
              <a:solidFill>
                <a:schemeClr val="tx1"/>
              </a:solidFill>
            </a:endParaRPr>
          </a:p>
        </p:txBody>
      </p:sp>
      <p:sp>
        <p:nvSpPr>
          <p:cNvPr id="10243" name="Rectangle 3"/>
          <p:cNvSpPr>
            <a:spLocks noGrp="1" noChangeArrowheads="1"/>
          </p:cNvSpPr>
          <p:nvPr>
            <p:ph type="body" idx="1"/>
          </p:nvPr>
        </p:nvSpPr>
        <p:spPr>
          <a:xfrm>
            <a:off x="0" y="838200"/>
            <a:ext cx="8763000" cy="5638800"/>
          </a:xfrm>
        </p:spPr>
        <p:txBody>
          <a:bodyPr/>
          <a:lstStyle/>
          <a:p>
            <a:pPr eaLnBrk="1" hangingPunct="1">
              <a:lnSpc>
                <a:spcPct val="90000"/>
              </a:lnSpc>
            </a:pPr>
            <a:r>
              <a:rPr lang="en-US" smtClean="0"/>
              <a:t>Elements (matter) is composed of small, indivisible particles called </a:t>
            </a:r>
            <a:r>
              <a:rPr lang="en-US" u="sng" smtClean="0"/>
              <a:t>atoms</a:t>
            </a:r>
            <a:r>
              <a:rPr lang="en-US" smtClean="0"/>
              <a:t>.		</a:t>
            </a:r>
          </a:p>
          <a:p>
            <a:pPr eaLnBrk="1" hangingPunct="1">
              <a:lnSpc>
                <a:spcPct val="90000"/>
              </a:lnSpc>
            </a:pPr>
            <a:r>
              <a:rPr lang="en-US" smtClean="0"/>
              <a:t>Atoms of a given element are identical in mass and behavior.</a:t>
            </a:r>
          </a:p>
          <a:p>
            <a:pPr eaLnBrk="1" hangingPunct="1">
              <a:lnSpc>
                <a:spcPct val="90000"/>
              </a:lnSpc>
            </a:pPr>
            <a:r>
              <a:rPr lang="en-US" smtClean="0"/>
              <a:t>Atoms of different elements differ in mass and behavior.</a:t>
            </a:r>
          </a:p>
          <a:p>
            <a:pPr eaLnBrk="1" hangingPunct="1">
              <a:lnSpc>
                <a:spcPct val="90000"/>
              </a:lnSpc>
            </a:pPr>
            <a:r>
              <a:rPr lang="en-US" smtClean="0"/>
              <a:t>Chemical combination of elements to make different substances occurs when atoms join together in small whole number ratios.</a:t>
            </a:r>
          </a:p>
          <a:p>
            <a:pPr eaLnBrk="1" hangingPunct="1">
              <a:lnSpc>
                <a:spcPct val="90000"/>
              </a:lnSpc>
            </a:pPr>
            <a:r>
              <a:rPr lang="en-US" smtClean="0"/>
              <a:t>Chemical reactions only rearrange the way the atoms are combined; the atoms themselves are not changed.</a:t>
            </a: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G04_09"/>
          <p:cNvPicPr>
            <a:picLocks noChangeAspect="1" noChangeArrowheads="1"/>
          </p:cNvPicPr>
          <p:nvPr/>
        </p:nvPicPr>
        <p:blipFill>
          <a:blip r:embed="rId2" cstate="print"/>
          <a:srcRect/>
          <a:stretch>
            <a:fillRect/>
          </a:stretch>
        </p:blipFill>
        <p:spPr bwMode="auto">
          <a:xfrm>
            <a:off x="0" y="990600"/>
            <a:ext cx="8636000" cy="50085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p>
            <a:fld id="{8A00975D-1810-4842-8860-B2774DE695B7}" type="slidenum">
              <a:rPr lang="en-US"/>
              <a:pPr/>
              <a:t>21</a:t>
            </a:fld>
            <a:endParaRPr lang="en-US"/>
          </a:p>
        </p:txBody>
      </p:sp>
      <p:sp>
        <p:nvSpPr>
          <p:cNvPr id="14339" name="Rectangle 2"/>
          <p:cNvSpPr>
            <a:spLocks noGrp="1" noChangeArrowheads="1"/>
          </p:cNvSpPr>
          <p:nvPr>
            <p:ph type="title"/>
          </p:nvPr>
        </p:nvSpPr>
        <p:spPr/>
        <p:txBody>
          <a:bodyPr/>
          <a:lstStyle/>
          <a:p>
            <a:pPr eaLnBrk="1" hangingPunct="1"/>
            <a:r>
              <a:rPr lang="en-US" sz="3800" b="1" dirty="0" smtClean="0"/>
              <a:t>Isotopes of Magnesium</a:t>
            </a:r>
          </a:p>
        </p:txBody>
      </p:sp>
      <p:sp>
        <p:nvSpPr>
          <p:cNvPr id="14340" name="Rectangle 3"/>
          <p:cNvSpPr>
            <a:spLocks noGrp="1" noChangeArrowheads="1"/>
          </p:cNvSpPr>
          <p:nvPr>
            <p:ph type="body" sz="half" idx="1"/>
          </p:nvPr>
        </p:nvSpPr>
        <p:spPr>
          <a:xfrm>
            <a:off x="1143000" y="1524000"/>
            <a:ext cx="5105400" cy="4114800"/>
          </a:xfrm>
        </p:spPr>
        <p:txBody>
          <a:bodyPr/>
          <a:lstStyle/>
          <a:p>
            <a:pPr eaLnBrk="1" hangingPunct="1">
              <a:spcBef>
                <a:spcPct val="10000"/>
              </a:spcBef>
              <a:spcAft>
                <a:spcPct val="10000"/>
              </a:spcAft>
              <a:buClr>
                <a:schemeClr val="bg2"/>
              </a:buClr>
              <a:buSzTx/>
              <a:buFontTx/>
              <a:buNone/>
            </a:pPr>
            <a:r>
              <a:rPr lang="en-US" sz="2400" dirty="0" smtClean="0"/>
              <a:t>	In naturally occurring magnesium, there are three isotopes:</a:t>
            </a:r>
          </a:p>
          <a:p>
            <a:pPr eaLnBrk="1" hangingPunct="1">
              <a:spcAft>
                <a:spcPct val="20000"/>
              </a:spcAft>
              <a:buClr>
                <a:schemeClr val="bg2"/>
              </a:buClr>
              <a:buSzTx/>
              <a:buFontTx/>
              <a:buNone/>
            </a:pPr>
            <a:r>
              <a:rPr lang="en-US" sz="2400" dirty="0" smtClean="0">
                <a:solidFill>
                  <a:srgbClr val="FF6600"/>
                </a:solidFill>
              </a:rPr>
              <a:t>	</a:t>
            </a:r>
            <a:endParaRPr lang="en-US" sz="2400" dirty="0" smtClean="0"/>
          </a:p>
          <a:p>
            <a:pPr eaLnBrk="1" hangingPunct="1">
              <a:lnSpc>
                <a:spcPct val="90000"/>
              </a:lnSpc>
              <a:buClr>
                <a:schemeClr val="bg2"/>
              </a:buClr>
              <a:buSzTx/>
              <a:buFontTx/>
              <a:buChar char="•"/>
            </a:pPr>
            <a:endParaRPr lang="en-US" sz="2400" dirty="0" smtClean="0"/>
          </a:p>
        </p:txBody>
      </p:sp>
      <p:sp>
        <p:nvSpPr>
          <p:cNvPr id="14341" name="Rectangle 14"/>
          <p:cNvSpPr>
            <a:spLocks noChangeArrowheads="1"/>
          </p:cNvSpPr>
          <p:nvPr/>
        </p:nvSpPr>
        <p:spPr bwMode="auto">
          <a:xfrm>
            <a:off x="1600200" y="4800600"/>
            <a:ext cx="3733800" cy="304800"/>
          </a:xfrm>
          <a:prstGeom prst="rect">
            <a:avLst/>
          </a:prstGeom>
          <a:solidFill>
            <a:schemeClr val="bg1"/>
          </a:solidFill>
          <a:ln w="9525">
            <a:noFill/>
            <a:miter lim="800000"/>
            <a:headEnd/>
            <a:tailEnd/>
          </a:ln>
        </p:spPr>
        <p:txBody>
          <a:bodyPr wrap="none" anchor="ctr"/>
          <a:lstStyle/>
          <a:p>
            <a:endParaRPr lang="en-US"/>
          </a:p>
        </p:txBody>
      </p:sp>
      <p:sp>
        <p:nvSpPr>
          <p:cNvPr id="14348" name="Rectangle 10"/>
          <p:cNvSpPr>
            <a:spLocks noChangeArrowheads="1"/>
          </p:cNvSpPr>
          <p:nvPr/>
        </p:nvSpPr>
        <p:spPr bwMode="auto">
          <a:xfrm>
            <a:off x="1828800" y="6321425"/>
            <a:ext cx="6324600" cy="381000"/>
          </a:xfrm>
          <a:prstGeom prst="rect">
            <a:avLst/>
          </a:prstGeom>
          <a:noFill/>
          <a:ln w="9525">
            <a:noFill/>
            <a:miter lim="800000"/>
            <a:headEnd/>
            <a:tailEnd/>
          </a:ln>
        </p:spPr>
        <p:txBody>
          <a:bodyPr>
            <a:spAutoFit/>
          </a:bodyPr>
          <a:lstStyle/>
          <a:p>
            <a:pPr eaLnBrk="1" hangingPunct="1">
              <a:lnSpc>
                <a:spcPct val="90000"/>
              </a:lnSpc>
            </a:pPr>
            <a:r>
              <a:rPr lang="en-US" sz="1000" b="1">
                <a:solidFill>
                  <a:schemeClr val="tx2"/>
                </a:solidFill>
                <a:latin typeface="Times New Roman" pitchFamily="18" charset="0"/>
              </a:rPr>
              <a:t>Basic Chemistry                                                                           Copyright © 2011 Pearson Education, Inc.</a:t>
            </a:r>
          </a:p>
          <a:p>
            <a:pPr eaLnBrk="1" hangingPunct="1"/>
            <a:endParaRPr lang="en-US" sz="1000" b="1">
              <a:solidFill>
                <a:schemeClr val="tx2"/>
              </a:solidFill>
              <a:latin typeface="Times New Roman" pitchFamily="18" charset="0"/>
            </a:endParaRPr>
          </a:p>
        </p:txBody>
      </p:sp>
      <p:pic>
        <p:nvPicPr>
          <p:cNvPr id="14349" name="Picture 13" descr="04_Pg112_UnFigure"/>
          <p:cNvPicPr>
            <a:picLocks noChangeAspect="1" noChangeArrowheads="1"/>
          </p:cNvPicPr>
          <p:nvPr/>
        </p:nvPicPr>
        <p:blipFill>
          <a:blip r:embed="rId3" cstate="print"/>
          <a:srcRect/>
          <a:stretch>
            <a:fillRect/>
          </a:stretch>
        </p:blipFill>
        <p:spPr bwMode="auto">
          <a:xfrm>
            <a:off x="6705600" y="1600200"/>
            <a:ext cx="2330450" cy="4359275"/>
          </a:xfrm>
          <a:prstGeom prst="rect">
            <a:avLst/>
          </a:prstGeom>
          <a:noFill/>
        </p:spPr>
      </p:pic>
      <p:pic>
        <p:nvPicPr>
          <p:cNvPr id="14350" name="Picture 14" descr="04_07_Table"/>
          <p:cNvPicPr>
            <a:picLocks noChangeAspect="1" noChangeArrowheads="1"/>
          </p:cNvPicPr>
          <p:nvPr/>
        </p:nvPicPr>
        <p:blipFill>
          <a:blip r:embed="rId4" cstate="print"/>
          <a:srcRect/>
          <a:stretch>
            <a:fillRect/>
          </a:stretch>
        </p:blipFill>
        <p:spPr bwMode="auto">
          <a:xfrm>
            <a:off x="0" y="2590800"/>
            <a:ext cx="6813930" cy="2427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FG02_007"/>
          <p:cNvPicPr>
            <a:picLocks noGrp="1" noChangeAspect="1" noChangeArrowheads="1"/>
          </p:cNvPicPr>
          <p:nvPr>
            <p:ph/>
          </p:nvPr>
        </p:nvPicPr>
        <p:blipFill>
          <a:blip r:embed="rId2" cstate="print"/>
          <a:srcRect/>
          <a:stretch>
            <a:fillRect/>
          </a:stretch>
        </p:blipFill>
        <p:spPr>
          <a:xfrm>
            <a:off x="762000" y="660400"/>
            <a:ext cx="7618413" cy="5080000"/>
          </a:xfrm>
          <a:noFill/>
        </p:spPr>
      </p:pic>
      <p:graphicFrame>
        <p:nvGraphicFramePr>
          <p:cNvPr id="23578" name="Group 26"/>
          <p:cNvGraphicFramePr>
            <a:graphicFrameLocks noGrp="1"/>
          </p:cNvGraphicFramePr>
          <p:nvPr/>
        </p:nvGraphicFramePr>
        <p:xfrm>
          <a:off x="762000" y="5029200"/>
          <a:ext cx="7467600" cy="889000"/>
        </p:xfrm>
        <a:graphic>
          <a:graphicData uri="http://schemas.openxmlformats.org/drawingml/2006/table">
            <a:tbl>
              <a:tblPr/>
              <a:tblGrid>
                <a:gridCol w="2362200"/>
                <a:gridCol w="2667000"/>
                <a:gridCol w="2438400"/>
              </a:tblGrid>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1</a:t>
                      </a:r>
                      <a:r>
                        <a:rPr kumimoji="0" lang="en-US" sz="4800" b="0" i="0" u="none" strike="noStrike" cap="none" normalizeH="0" baseline="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2</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3</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G05_08"/>
          <p:cNvPicPr>
            <a:picLocks noChangeAspect="1" noChangeArrowheads="1"/>
          </p:cNvPicPr>
          <p:nvPr/>
        </p:nvPicPr>
        <p:blipFill>
          <a:blip r:embed="rId2" cstate="print"/>
          <a:srcRect/>
          <a:stretch>
            <a:fillRect/>
          </a:stretch>
        </p:blipFill>
        <p:spPr bwMode="auto">
          <a:xfrm>
            <a:off x="457200" y="2133600"/>
            <a:ext cx="4114800" cy="3086100"/>
          </a:xfrm>
          <a:prstGeom prst="rect">
            <a:avLst/>
          </a:prstGeom>
          <a:noFill/>
          <a:ln w="9525">
            <a:noFill/>
            <a:miter lim="800000"/>
            <a:headEnd/>
            <a:tailEnd/>
          </a:ln>
        </p:spPr>
      </p:pic>
      <p:pic>
        <p:nvPicPr>
          <p:cNvPr id="26627" name="Picture 3" descr="FG05_09"/>
          <p:cNvPicPr>
            <a:picLocks noChangeAspect="1" noChangeArrowheads="1"/>
          </p:cNvPicPr>
          <p:nvPr/>
        </p:nvPicPr>
        <p:blipFill>
          <a:blip r:embed="rId3" cstate="print"/>
          <a:srcRect/>
          <a:stretch>
            <a:fillRect/>
          </a:stretch>
        </p:blipFill>
        <p:spPr bwMode="auto">
          <a:xfrm>
            <a:off x="4572000" y="2114550"/>
            <a:ext cx="4114800" cy="30861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Pg113_UnFigure.jpg"/>
          <p:cNvPicPr>
            <a:picLocks noChangeAspect="1"/>
          </p:cNvPicPr>
          <p:nvPr/>
        </p:nvPicPr>
        <p:blipFill>
          <a:blip r:embed="rId2" cstate="print"/>
          <a:stretch>
            <a:fillRect/>
          </a:stretch>
        </p:blipFill>
        <p:spPr>
          <a:xfrm>
            <a:off x="1066800" y="158496"/>
            <a:ext cx="2767584" cy="6699504"/>
          </a:xfrm>
          <a:prstGeom prst="rect">
            <a:avLst/>
          </a:prstGeom>
        </p:spPr>
      </p:pic>
      <p:pic>
        <p:nvPicPr>
          <p:cNvPr id="3" name="Picture 2" descr="04_Pg114_UnFigure.jpg"/>
          <p:cNvPicPr>
            <a:picLocks noChangeAspect="1"/>
          </p:cNvPicPr>
          <p:nvPr/>
        </p:nvPicPr>
        <p:blipFill>
          <a:blip r:embed="rId3" cstate="print"/>
          <a:stretch>
            <a:fillRect/>
          </a:stretch>
        </p:blipFill>
        <p:spPr>
          <a:xfrm>
            <a:off x="5029200" y="0"/>
            <a:ext cx="3633216" cy="682142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Example - Isotopes of Neon</a:t>
            </a:r>
            <a:br>
              <a:rPr lang="en-US" dirty="0" smtClean="0"/>
            </a:br>
            <a:r>
              <a:rPr lang="en-US" dirty="0" smtClean="0"/>
              <a:t>What is the atomic mass of neon?</a:t>
            </a:r>
          </a:p>
        </p:txBody>
      </p:sp>
      <p:graphicFrame>
        <p:nvGraphicFramePr>
          <p:cNvPr id="2050" name="Object 3"/>
          <p:cNvGraphicFramePr>
            <a:graphicFrameLocks noGrp="1" noChangeAspect="1"/>
          </p:cNvGraphicFramePr>
          <p:nvPr>
            <p:ph type="tbl" idx="1"/>
          </p:nvPr>
        </p:nvGraphicFramePr>
        <p:xfrm>
          <a:off x="762000" y="1982788"/>
          <a:ext cx="7810500" cy="5443537"/>
        </p:xfrm>
        <a:graphic>
          <a:graphicData uri="http://schemas.openxmlformats.org/presentationml/2006/ole">
            <mc:AlternateContent xmlns:mc="http://schemas.openxmlformats.org/markup-compatibility/2006">
              <mc:Choice xmlns:v="urn:schemas-microsoft-com:vml" Requires="v">
                <p:oleObj spid="_x0000_s46090" name="Document" r:id="rId4" imgW="7828472" imgH="5456798" progId="Word.Document.8">
                  <p:embed/>
                </p:oleObj>
              </mc:Choice>
              <mc:Fallback>
                <p:oleObj name="Document" r:id="rId4" imgW="7828472" imgH="545679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82788"/>
                        <a:ext cx="7810500" cy="544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Lithium has two isotopes: lithium-6 at 7.420% and lithium-7 at 92.58%. If the atomic mass of lithium is 6.941 </a:t>
            </a:r>
            <a:r>
              <a:rPr lang="en-US" dirty="0" err="1" smtClean="0"/>
              <a:t>amu</a:t>
            </a:r>
            <a:r>
              <a:rPr lang="en-US" dirty="0" smtClean="0"/>
              <a:t> and the mass of lithium-6 is 6.0151 </a:t>
            </a:r>
            <a:r>
              <a:rPr lang="en-US" dirty="0" err="1" smtClean="0"/>
              <a:t>amu</a:t>
            </a:r>
            <a:r>
              <a:rPr lang="en-US" dirty="0" smtClean="0"/>
              <a:t>, </a:t>
            </a:r>
            <a:r>
              <a:rPr lang="en-US" smtClean="0"/>
              <a:t>what is </a:t>
            </a:r>
            <a:r>
              <a:rPr lang="en-US" dirty="0" smtClean="0"/>
              <a:t>the mass of lithium-7? </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04_08_Figure"/>
          <p:cNvPicPr>
            <a:picLocks noChangeAspect="1" noChangeArrowheads="1"/>
          </p:cNvPicPr>
          <p:nvPr/>
        </p:nvPicPr>
        <p:blipFill>
          <a:blip r:embed="rId2" cstate="print"/>
          <a:srcRect/>
          <a:stretch>
            <a:fillRect/>
          </a:stretch>
        </p:blipFill>
        <p:spPr bwMode="auto">
          <a:xfrm>
            <a:off x="3962400" y="87242"/>
            <a:ext cx="2667000" cy="6732164"/>
          </a:xfrm>
          <a:prstGeom prst="rect">
            <a:avLst/>
          </a:prstGeom>
          <a:noFill/>
        </p:spPr>
      </p:pic>
      <p:sp>
        <p:nvSpPr>
          <p:cNvPr id="3" name="Title 2"/>
          <p:cNvSpPr>
            <a:spLocks noGrp="1"/>
          </p:cNvSpPr>
          <p:nvPr>
            <p:ph type="title"/>
          </p:nvPr>
        </p:nvSpPr>
        <p:spPr>
          <a:xfrm>
            <a:off x="838200" y="1066800"/>
            <a:ext cx="2667000" cy="3217280"/>
          </a:xfrm>
        </p:spPr>
        <p:txBody>
          <a:bodyPr/>
          <a:lstStyle/>
          <a:p>
            <a:r>
              <a:rPr lang="en-US" dirty="0" smtClean="0"/>
              <a:t>How do charges interact?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02_003"/>
          <p:cNvPicPr>
            <a:picLocks noChangeAspect="1" noChangeArrowheads="1"/>
          </p:cNvPicPr>
          <p:nvPr/>
        </p:nvPicPr>
        <p:blipFill>
          <a:blip r:embed="rId2" cstate="print"/>
          <a:srcRect/>
          <a:stretch>
            <a:fillRect/>
          </a:stretch>
        </p:blipFill>
        <p:spPr bwMode="auto">
          <a:xfrm>
            <a:off x="760413" y="1066800"/>
            <a:ext cx="7621587" cy="5081587"/>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800" dirty="0" smtClean="0"/>
              <a:t>What does Crookes’ tube tell us about cathode rays?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descr="FG04_09-02g"/>
          <p:cNvPicPr>
            <a:picLocks noChangeAspect="1" noChangeArrowheads="1"/>
          </p:cNvPicPr>
          <p:nvPr/>
        </p:nvPicPr>
        <p:blipFill>
          <a:blip r:embed="rId2" cstate="print"/>
          <a:srcRect/>
          <a:stretch>
            <a:fillRect/>
          </a:stretch>
        </p:blipFill>
        <p:spPr bwMode="auto">
          <a:xfrm>
            <a:off x="3429000" y="0"/>
            <a:ext cx="2662238" cy="662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G04_04"/>
          <p:cNvPicPr>
            <a:picLocks noChangeAspect="1" noChangeArrowheads="1"/>
          </p:cNvPicPr>
          <p:nvPr/>
        </p:nvPicPr>
        <p:blipFill>
          <a:blip r:embed="rId2" cstate="print"/>
          <a:srcRect/>
          <a:stretch>
            <a:fillRect/>
          </a:stretch>
        </p:blipFill>
        <p:spPr bwMode="auto">
          <a:xfrm>
            <a:off x="762000" y="914400"/>
            <a:ext cx="8001000" cy="5580979"/>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lstStyle/>
          <a:p>
            <a:r>
              <a:rPr lang="en-US" sz="2000" dirty="0" smtClean="0"/>
              <a:t>What does the gold foil experiment show us about the structure of the atom?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G04_05"/>
          <p:cNvPicPr>
            <a:picLocks noChangeAspect="1" noChangeArrowheads="1"/>
          </p:cNvPicPr>
          <p:nvPr/>
        </p:nvPicPr>
        <p:blipFill>
          <a:blip r:embed="rId2" cstate="print"/>
          <a:srcRect/>
          <a:stretch>
            <a:fillRect/>
          </a:stretch>
        </p:blipFill>
        <p:spPr bwMode="auto">
          <a:xfrm>
            <a:off x="4419600" y="76200"/>
            <a:ext cx="3706813" cy="6781800"/>
          </a:xfrm>
          <a:prstGeom prst="rect">
            <a:avLst/>
          </a:prstGeom>
          <a:noFill/>
          <a:ln w="9525">
            <a:noFill/>
            <a:miter lim="800000"/>
            <a:headEnd/>
            <a:tailEnd/>
          </a:ln>
        </p:spPr>
      </p:pic>
      <p:sp>
        <p:nvSpPr>
          <p:cNvPr id="2" name="Title 1"/>
          <p:cNvSpPr>
            <a:spLocks noGrp="1"/>
          </p:cNvSpPr>
          <p:nvPr>
            <p:ph type="title"/>
          </p:nvPr>
        </p:nvSpPr>
        <p:spPr>
          <a:xfrm>
            <a:off x="457200" y="1447800"/>
            <a:ext cx="3810000" cy="3810000"/>
          </a:xfrm>
        </p:spPr>
        <p:txBody>
          <a:bodyPr/>
          <a:lstStyle/>
          <a:p>
            <a:r>
              <a:rPr lang="en-US" sz="3600" dirty="0" smtClean="0"/>
              <a:t>How does the Plum Pudding Model differ from the Nuclear Model of the atom? </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G04_06"/>
          <p:cNvPicPr>
            <a:picLocks noChangeAspect="1" noChangeArrowheads="1"/>
          </p:cNvPicPr>
          <p:nvPr/>
        </p:nvPicPr>
        <p:blipFill>
          <a:blip r:embed="rId2" cstate="print"/>
          <a:srcRect/>
          <a:stretch>
            <a:fillRect/>
          </a:stretch>
        </p:blipFill>
        <p:spPr bwMode="auto">
          <a:xfrm>
            <a:off x="0" y="1066800"/>
            <a:ext cx="9169400" cy="55245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600" dirty="0" smtClean="0"/>
              <a:t>How are the subatomic particles distributed in the atom? </a:t>
            </a:r>
            <a:endParaRPr lang="en-US"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04_05_Table.jpg"/>
          <p:cNvPicPr>
            <a:picLocks noChangeAspect="1"/>
          </p:cNvPicPr>
          <p:nvPr/>
        </p:nvPicPr>
        <p:blipFill>
          <a:blip r:embed="rId2" cstate="print"/>
          <a:srcRect/>
          <a:stretch>
            <a:fillRect/>
          </a:stretch>
        </p:blipFill>
        <p:spPr bwMode="auto">
          <a:xfrm>
            <a:off x="228600" y="2252663"/>
            <a:ext cx="8686800" cy="2352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531</Words>
  <Application>Microsoft Office PowerPoint</Application>
  <PresentationFormat>On-screen Show (4:3)</PresentationFormat>
  <Paragraphs>90</Paragraphs>
  <Slides>26</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Early Atomic Theory and Structure</vt:lpstr>
      <vt:lpstr>Dalton’s Atomic Theory</vt:lpstr>
      <vt:lpstr>How do charges interact? </vt:lpstr>
      <vt:lpstr>What does Crookes’ tube tell us about cathode rays? </vt:lpstr>
      <vt:lpstr>PowerPoint Presentation</vt:lpstr>
      <vt:lpstr>What does the gold foil experiment show us about the structure of the atom? </vt:lpstr>
      <vt:lpstr>How does the Plum Pudding Model differ from the Nuclear Model of the atom? </vt:lpstr>
      <vt:lpstr>How are the subatomic particles distributed in the atom? </vt:lpstr>
      <vt:lpstr>PowerPoint Presentation</vt:lpstr>
      <vt:lpstr>PowerPoint Presentation</vt:lpstr>
      <vt:lpstr>PowerPoint Presentation</vt:lpstr>
      <vt:lpstr>PowerPoint Presentation</vt:lpstr>
      <vt:lpstr>Example – Atomic Notation</vt:lpstr>
      <vt:lpstr>Example – Atomic Notation</vt:lpstr>
      <vt:lpstr>Example – Atomic Notation</vt:lpstr>
      <vt:lpstr>Example – Atomic Notation</vt:lpstr>
      <vt:lpstr>Example – Atomic Notation</vt:lpstr>
      <vt:lpstr>Example – Chemical Symbols</vt:lpstr>
      <vt:lpstr>Example – Elements</vt:lpstr>
      <vt:lpstr>PowerPoint Presentation</vt:lpstr>
      <vt:lpstr>Isotopes of Magnesium</vt:lpstr>
      <vt:lpstr>PowerPoint Presentation</vt:lpstr>
      <vt:lpstr>PowerPoint Presentation</vt:lpstr>
      <vt:lpstr>PowerPoint Presentation</vt:lpstr>
      <vt:lpstr>Example - Isotopes of Neon What is the atomic mass of neon?</vt:lpstr>
      <vt:lpstr>Example – Atomic Mass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Atomic Theory and Structure</dc:title>
  <dc:creator>Diana Vance</dc:creator>
  <cp:lastModifiedBy>Diana Vance</cp:lastModifiedBy>
  <cp:revision>47</cp:revision>
  <dcterms:created xsi:type="dcterms:W3CDTF">2008-08-27T02:55:30Z</dcterms:created>
  <dcterms:modified xsi:type="dcterms:W3CDTF">2014-12-11T16:06:17Z</dcterms:modified>
</cp:coreProperties>
</file>