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4" r:id="rId3"/>
    <p:sldId id="345" r:id="rId4"/>
    <p:sldId id="346" r:id="rId5"/>
    <p:sldId id="347" r:id="rId6"/>
    <p:sldId id="327" r:id="rId7"/>
    <p:sldId id="328" r:id="rId8"/>
    <p:sldId id="333" r:id="rId9"/>
    <p:sldId id="269" r:id="rId10"/>
    <p:sldId id="348" r:id="rId11"/>
    <p:sldId id="342" r:id="rId12"/>
    <p:sldId id="340" r:id="rId13"/>
    <p:sldId id="338" r:id="rId14"/>
    <p:sldId id="331" r:id="rId15"/>
    <p:sldId id="339" r:id="rId16"/>
    <p:sldId id="330" r:id="rId17"/>
    <p:sldId id="285" r:id="rId18"/>
    <p:sldId id="268" r:id="rId19"/>
    <p:sldId id="368" r:id="rId20"/>
    <p:sldId id="369" r:id="rId21"/>
    <p:sldId id="377" r:id="rId22"/>
    <p:sldId id="374" r:id="rId23"/>
    <p:sldId id="375" r:id="rId24"/>
    <p:sldId id="376" r:id="rId25"/>
    <p:sldId id="370" r:id="rId26"/>
    <p:sldId id="371" r:id="rId27"/>
    <p:sldId id="372" r:id="rId28"/>
    <p:sldId id="373" r:id="rId29"/>
    <p:sldId id="350" r:id="rId30"/>
    <p:sldId id="309" r:id="rId31"/>
    <p:sldId id="351" r:id="rId32"/>
    <p:sldId id="349" r:id="rId33"/>
    <p:sldId id="365" r:id="rId34"/>
    <p:sldId id="366" r:id="rId35"/>
    <p:sldId id="332" r:id="rId36"/>
    <p:sldId id="256" r:id="rId37"/>
    <p:sldId id="257" r:id="rId38"/>
    <p:sldId id="336" r:id="rId39"/>
    <p:sldId id="258" r:id="rId40"/>
    <p:sldId id="260" r:id="rId41"/>
    <p:sldId id="261" r:id="rId42"/>
    <p:sldId id="262" r:id="rId43"/>
    <p:sldId id="33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264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8" autoAdjust="0"/>
    <p:restoredTop sz="94660" autoAdjust="0"/>
  </p:normalViewPr>
  <p:slideViewPr>
    <p:cSldViewPr>
      <p:cViewPr>
        <p:scale>
          <a:sx n="70" d="100"/>
          <a:sy n="70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FE6B-EA1F-4EF6-AA83-590F5913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91FD-469F-442D-BB0E-4157FEFC9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1DEA-6869-4E39-AD30-086BC5B47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5C73-5688-4570-AF7F-FA7DA4605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4E76-CE92-4B99-BCF5-14367AB83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2736-EBC5-4DA3-8ECE-4FB54FC89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DE86-FBDB-494D-8075-B7B3FC73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7E89-E0E9-4936-B447-EEF89E2BE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F106-82CB-4741-BD02-F5B05AC32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1ADF-2511-48E4-8E44-AD949774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CCDB-C31B-41A3-B8A7-0D3EC39E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E859-8F71-4B2E-8524-12A589589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DBCFC4-21AE-4152-9395-635B3D077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Nomenclature of Inorganic Compounds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Chapter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53793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514350" indent="-514350">
              <a:buAutoNum type="romanUcPeriod"/>
            </a:pPr>
            <a:r>
              <a:rPr lang="en-US" dirty="0" smtClean="0"/>
              <a:t>Octet Rule</a:t>
            </a:r>
          </a:p>
          <a:p>
            <a:pPr marL="514350" indent="-514350">
              <a:buAutoNum type="romanUcPeriod"/>
            </a:pPr>
            <a:r>
              <a:rPr lang="en-US" dirty="0" smtClean="0"/>
              <a:t>Ionic Compounds</a:t>
            </a:r>
          </a:p>
          <a:p>
            <a:pPr marL="914400" lvl="1" indent="-457200">
              <a:buAutoNum type="alphaUcPeriod"/>
            </a:pPr>
            <a:r>
              <a:rPr lang="en-US" dirty="0"/>
              <a:t>Binary Nomenclature</a:t>
            </a:r>
          </a:p>
          <a:p>
            <a:pPr marL="914400" lvl="1" indent="-457200">
              <a:buAutoNum type="alphaUcPeriod"/>
            </a:pPr>
            <a:r>
              <a:rPr lang="en-US" dirty="0"/>
              <a:t>Polyatomic Nomenclature</a:t>
            </a:r>
          </a:p>
          <a:p>
            <a:pPr marL="514350" indent="-514350">
              <a:buAutoNum type="romanUcPeriod"/>
            </a:pPr>
            <a:r>
              <a:rPr lang="en-US" dirty="0" smtClean="0"/>
              <a:t>Covalent Compounds</a:t>
            </a:r>
          </a:p>
          <a:p>
            <a:pPr marL="914400" lvl="1" indent="-457200">
              <a:buAutoNum type="alphaUcPeriod"/>
            </a:pPr>
            <a:r>
              <a:rPr lang="en-US" dirty="0"/>
              <a:t>Binary </a:t>
            </a:r>
            <a:r>
              <a:rPr lang="en-US" dirty="0" smtClean="0"/>
              <a:t>Nomenclature</a:t>
            </a:r>
          </a:p>
          <a:p>
            <a:pPr marL="514350" indent="-514350">
              <a:buAutoNum type="romanUcPeriod"/>
            </a:pPr>
            <a:r>
              <a:rPr lang="en-US" dirty="0" smtClean="0"/>
              <a:t>Acids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 smtClean="0"/>
              <a:t>Binary Nomenclature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 smtClean="0"/>
              <a:t>Ternary Nomenclature (</a:t>
            </a:r>
            <a:r>
              <a:rPr lang="en-US" dirty="0" err="1" smtClean="0"/>
              <a:t>Oxyacids</a:t>
            </a:r>
            <a:r>
              <a:rPr lang="en-US" smtClean="0"/>
              <a:t>)</a:t>
            </a:r>
            <a:endParaRPr lang="en-US" dirty="0"/>
          </a:p>
          <a:p>
            <a:pPr marL="514350" indent="-514350">
              <a:buAutoNum type="romanUcPeriod"/>
            </a:pPr>
            <a:r>
              <a:rPr lang="en-US" dirty="0" smtClean="0"/>
              <a:t>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6_02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03464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Periodic Table and Common 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7_0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07_03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G04_1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FG05_14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362200"/>
            <a:ext cx="89662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FG05_14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743200"/>
            <a:ext cx="9118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Latin names for cations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Copper(I) = cuprous = Cu</a:t>
            </a:r>
            <a:r>
              <a:rPr lang="en-US" baseline="30000" dirty="0" smtClean="0"/>
              <a:t>+</a:t>
            </a:r>
            <a:r>
              <a:rPr lang="en-US" dirty="0" smtClean="0"/>
              <a:t>		</a:t>
            </a:r>
          </a:p>
          <a:p>
            <a:pPr eaLnBrk="1" hangingPunct="1"/>
            <a:r>
              <a:rPr lang="en-US" dirty="0" smtClean="0"/>
              <a:t>Copper(II) = cupric = Cu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 eaLnBrk="1" hangingPunct="1"/>
            <a:r>
              <a:rPr lang="en-US" dirty="0" smtClean="0"/>
              <a:t>Iron(II) = ferrous = Fe</a:t>
            </a:r>
            <a:r>
              <a:rPr lang="en-US" baseline="30000" dirty="0" smtClean="0"/>
              <a:t>2+</a:t>
            </a:r>
            <a:r>
              <a:rPr lang="en-US" dirty="0" smtClean="0"/>
              <a:t>		</a:t>
            </a:r>
          </a:p>
          <a:p>
            <a:pPr eaLnBrk="1" hangingPunct="1"/>
            <a:r>
              <a:rPr lang="en-US" dirty="0" smtClean="0"/>
              <a:t>Iron(III) = ferric Fe</a:t>
            </a:r>
            <a:r>
              <a:rPr lang="en-US" baseline="30000" dirty="0" smtClean="0"/>
              <a:t>3+</a:t>
            </a:r>
            <a:endParaRPr lang="en-US" dirty="0" smtClean="0"/>
          </a:p>
          <a:p>
            <a:pPr eaLnBrk="1" hangingPunct="1"/>
            <a:r>
              <a:rPr lang="en-US" dirty="0" smtClean="0"/>
              <a:t>Tin(II) = stannous = Sn</a:t>
            </a:r>
            <a:r>
              <a:rPr lang="en-US" baseline="30000" dirty="0" smtClean="0"/>
              <a:t>2+</a:t>
            </a:r>
            <a:r>
              <a:rPr lang="en-US" dirty="0" smtClean="0"/>
              <a:t>		</a:t>
            </a:r>
          </a:p>
          <a:p>
            <a:pPr eaLnBrk="1" hangingPunct="1"/>
            <a:r>
              <a:rPr lang="en-US" dirty="0" smtClean="0"/>
              <a:t>Tin(IV) = stannic = Sn</a:t>
            </a:r>
            <a:r>
              <a:rPr lang="en-US" baseline="30000" dirty="0" smtClean="0"/>
              <a:t>4+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Mercury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Remember— </a:t>
            </a:r>
          </a:p>
          <a:p>
            <a:pPr eaLnBrk="1" hangingPunct="1"/>
            <a:r>
              <a:rPr lang="en-US" dirty="0" smtClean="0"/>
              <a:t>Mercury(I) exists only as Hg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2+</a:t>
            </a:r>
          </a:p>
          <a:p>
            <a:pPr eaLnBrk="1" hangingPunct="1"/>
            <a:r>
              <a:rPr lang="en-US" dirty="0" smtClean="0"/>
              <a:t>Mercury(II) is Hg</a:t>
            </a:r>
            <a:r>
              <a:rPr lang="en-US" baseline="30000" dirty="0" smtClean="0"/>
              <a:t>2+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Ca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Tricalcium</a:t>
            </a:r>
            <a:r>
              <a:rPr lang="en-US" dirty="0" smtClean="0"/>
              <a:t> </a:t>
            </a:r>
            <a:r>
              <a:rPr lang="en-US" dirty="0" err="1" smtClean="0"/>
              <a:t>dinitride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Calcium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nitrogen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8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6_Pg156_Un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619234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potassium </a:t>
            </a:r>
            <a:r>
              <a:rPr lang="en-US" dirty="0" err="1" smtClean="0"/>
              <a:t>phosphide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</a:p>
          <a:p>
            <a:pPr marL="514350" indent="-514350">
              <a:buAutoNum type="alphaUcPeriod"/>
            </a:pPr>
            <a:r>
              <a:rPr lang="en-US" dirty="0" smtClean="0"/>
              <a:t>PP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6846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Binary Covalent Nomenclature</a:t>
            </a:r>
          </a:p>
        </p:txBody>
      </p:sp>
      <p:pic>
        <p:nvPicPr>
          <p:cNvPr id="4" name="Picture 9" descr="06_Pg174_Un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85" y="2133600"/>
            <a:ext cx="9075215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8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/>
              <a:t> 7 Diatomic Molecules</a:t>
            </a:r>
            <a:endParaRPr lang="en-US" dirty="0"/>
          </a:p>
        </p:txBody>
      </p:sp>
      <p:pic>
        <p:nvPicPr>
          <p:cNvPr id="3" name="Picture 13" descr="06_Pg175_UnFigur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502243" cy="3771900"/>
          </a:xfrm>
          <a:prstGeom prst="rect">
            <a:avLst/>
          </a:prstGeom>
          <a:noFill/>
        </p:spPr>
      </p:pic>
      <p:pic>
        <p:nvPicPr>
          <p:cNvPr id="4" name="Picture 12" descr="06_08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925327" cy="447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77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Name as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 	_____ element 1 _____ element 2 ide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    	  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 			    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prefix telling number of each type of atom at arrows </a:t>
            </a:r>
          </a:p>
          <a:p>
            <a:pPr lvl="2" eaLnBrk="1" hangingPunct="1"/>
            <a:r>
              <a:rPr lang="en-US" smtClean="0">
                <a:cs typeface="Times New Roman" pitchFamily="18" charset="0"/>
              </a:rPr>
              <a:t>Generally more metallic atom listed first</a:t>
            </a:r>
          </a:p>
          <a:p>
            <a:pPr lvl="2"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      CO</a:t>
            </a:r>
            <a:r>
              <a:rPr lang="en-US" baseline="-30000" smtClean="0">
                <a:cs typeface="Times New Roman" pitchFamily="18" charset="0"/>
              </a:rPr>
              <a:t>2</a:t>
            </a:r>
            <a:r>
              <a:rPr lang="en-US" smtClean="0">
                <a:cs typeface="Times New Roman" pitchFamily="18" charset="0"/>
              </a:rPr>
              <a:t>		carbon dioxide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	Br</a:t>
            </a:r>
            <a:r>
              <a:rPr lang="en-US" baseline="-30000" smtClean="0">
                <a:cs typeface="Times New Roman" pitchFamily="18" charset="0"/>
              </a:rPr>
              <a:t>3</a:t>
            </a:r>
            <a:r>
              <a:rPr lang="en-US" smtClean="0">
                <a:cs typeface="Times New Roman" pitchFamily="18" charset="0"/>
              </a:rPr>
              <a:t>O</a:t>
            </a:r>
            <a:r>
              <a:rPr lang="en-US" baseline="-30000" smtClean="0">
                <a:cs typeface="Times New Roman" pitchFamily="18" charset="0"/>
              </a:rPr>
              <a:t>8</a:t>
            </a:r>
            <a:r>
              <a:rPr lang="en-US" smtClean="0">
                <a:cs typeface="Times New Roman" pitchFamily="18" charset="0"/>
              </a:rPr>
              <a:t>	tribromine octaoxide</a:t>
            </a:r>
          </a:p>
          <a:p>
            <a:pPr eaLnBrk="1" hangingPunct="1"/>
            <a:endParaRPr lang="en-US" smtClean="0"/>
          </a:p>
        </p:txBody>
      </p:sp>
      <p:pic>
        <p:nvPicPr>
          <p:cNvPr id="45059" name="Picture 4" descr="FG05_1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219200"/>
            <a:ext cx="8966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0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Prefixes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mono	1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di		2 	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tri	 	3 	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tetra	4	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penta	5</a:t>
            </a:r>
            <a:endParaRPr lang="en-US" sz="320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hexa 	6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hepta 	7 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octa 	8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nona	9 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deca 	10</a:t>
            </a:r>
          </a:p>
        </p:txBody>
      </p:sp>
    </p:spTree>
    <p:extLst>
      <p:ext uri="{BB962C8B-B14F-4D97-AF65-F5344CB8AC3E}">
        <p14:creationId xmlns:p14="http://schemas.microsoft.com/office/powerpoint/2010/main" val="376479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</a:t>
            </a:r>
            <a:r>
              <a:rPr lang="en-US" dirty="0" err="1" smtClean="0"/>
              <a:t>dinitrogen</a:t>
            </a:r>
            <a:r>
              <a:rPr lang="en-US" dirty="0" smtClean="0"/>
              <a:t> monoxide?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2NO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9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Tetraphosphorus</a:t>
            </a:r>
            <a:r>
              <a:rPr lang="en-US" dirty="0" smtClean="0"/>
              <a:t>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Phosphorus oxygen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Decaphosphorus</a:t>
            </a:r>
            <a:r>
              <a:rPr lang="en-US" dirty="0" smtClean="0"/>
              <a:t> </a:t>
            </a:r>
            <a:r>
              <a:rPr lang="en-US" dirty="0" err="1" smtClean="0"/>
              <a:t>tetraoxide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3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Ferric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8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lead(IV) 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Pb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PbO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PbO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LbO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Plumbic oxide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6_03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229750" cy="6511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6_Pg156_Un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87001" cy="281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609600"/>
          </a:xfrm>
        </p:spPr>
        <p:txBody>
          <a:bodyPr/>
          <a:lstStyle/>
          <a:p>
            <a:r>
              <a:rPr lang="en-US" dirty="0" smtClean="0"/>
              <a:t>Metals lose electrons.</a:t>
            </a:r>
            <a:endParaRPr lang="en-US" dirty="0"/>
          </a:p>
        </p:txBody>
      </p:sp>
      <p:pic>
        <p:nvPicPr>
          <p:cNvPr id="6" name="Picture 8" descr="06_Pg157_UnFigur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40931"/>
            <a:ext cx="6400800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07" name="Group 99"/>
          <p:cNvGraphicFramePr>
            <a:graphicFrameLocks noGrp="1"/>
          </p:cNvGraphicFramePr>
          <p:nvPr>
            <p:ph type="tbl" idx="1"/>
          </p:nvPr>
        </p:nvGraphicFramePr>
        <p:xfrm>
          <a:off x="457200" y="73025"/>
          <a:ext cx="7924800" cy="679640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692275"/>
                <a:gridCol w="1554163"/>
                <a:gridCol w="155416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 except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Carbonate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Bromate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Bromite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Tellurate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Tellurite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07" name="Group 99"/>
          <p:cNvGraphicFramePr>
            <a:graphicFrameLocks noGrp="1"/>
          </p:cNvGraphicFramePr>
          <p:nvPr>
            <p:ph type="tbl" idx="1"/>
          </p:nvPr>
        </p:nvGraphicFramePr>
        <p:xfrm>
          <a:off x="457200" y="73025"/>
          <a:ext cx="7924800" cy="679640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692275"/>
                <a:gridCol w="1554163"/>
                <a:gridCol w="155416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 except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Carbonate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Bromate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Bromite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Tellurate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Tellurite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3886200" y="37338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600" y="46482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800600" y="4648200"/>
            <a:ext cx="3657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6_06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38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Ions to Memorize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19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NH</a:t>
            </a:r>
            <a:r>
              <a:rPr lang="en-US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</a:rPr>
              <a:t>1+</a:t>
            </a:r>
            <a:r>
              <a:rPr lang="en-US" dirty="0" smtClean="0">
                <a:solidFill>
                  <a:srgbClr val="0070C0"/>
                </a:solidFill>
              </a:rPr>
              <a:t>   ammonium ion</a:t>
            </a:r>
          </a:p>
          <a:p>
            <a:pPr eaLnBrk="1" hangingPunct="1"/>
            <a:r>
              <a:rPr lang="en-US" dirty="0" smtClean="0"/>
              <a:t>OCN</a:t>
            </a:r>
            <a:r>
              <a:rPr lang="en-US" baseline="30000" dirty="0" smtClean="0"/>
              <a:t>1-</a:t>
            </a:r>
            <a:r>
              <a:rPr lang="en-US" dirty="0" smtClean="0"/>
              <a:t>  </a:t>
            </a:r>
            <a:r>
              <a:rPr lang="en-US" dirty="0" err="1" smtClean="0"/>
              <a:t>cyanate</a:t>
            </a:r>
            <a:r>
              <a:rPr lang="en-US" dirty="0" smtClean="0"/>
              <a:t>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CrO</a:t>
            </a:r>
            <a:r>
              <a:rPr lang="en-US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</a:rPr>
              <a:t>2-</a:t>
            </a:r>
            <a:r>
              <a:rPr lang="en-US" dirty="0" smtClean="0">
                <a:solidFill>
                  <a:srgbClr val="0070C0"/>
                </a:solidFill>
              </a:rPr>
              <a:t>  chromate ion</a:t>
            </a:r>
          </a:p>
          <a:p>
            <a:pPr eaLnBrk="1" hangingPunct="1"/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2-</a:t>
            </a:r>
            <a:r>
              <a:rPr lang="en-US" dirty="0" smtClean="0"/>
              <a:t> dichromate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MnO</a:t>
            </a:r>
            <a:r>
              <a:rPr lang="en-US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</a:rPr>
              <a:t>1-</a:t>
            </a:r>
            <a:r>
              <a:rPr lang="en-US" dirty="0" smtClean="0">
                <a:solidFill>
                  <a:srgbClr val="0070C0"/>
                </a:solidFill>
              </a:rPr>
              <a:t> permanganate ion</a:t>
            </a:r>
          </a:p>
          <a:p>
            <a:pPr eaLnBrk="1" hangingPunct="1"/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1-</a:t>
            </a:r>
            <a:r>
              <a:rPr lang="en-US" dirty="0" smtClean="0"/>
              <a:t>    nitrate ion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CN</a:t>
            </a:r>
            <a:r>
              <a:rPr lang="en-US" baseline="30000" dirty="0" smtClean="0"/>
              <a:t>1-</a:t>
            </a:r>
            <a:r>
              <a:rPr lang="en-US" dirty="0" smtClean="0"/>
              <a:t>	cyanide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1-</a:t>
            </a:r>
            <a:r>
              <a:rPr lang="en-US" dirty="0" smtClean="0">
                <a:solidFill>
                  <a:srgbClr val="0070C0"/>
                </a:solidFill>
              </a:rPr>
              <a:t>  acetate ion</a:t>
            </a:r>
          </a:p>
          <a:p>
            <a:pPr eaLnBrk="1" hangingPunct="1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     oxalate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OH</a:t>
            </a:r>
            <a:r>
              <a:rPr lang="en-US" baseline="30000" dirty="0" smtClean="0">
                <a:solidFill>
                  <a:srgbClr val="0070C0"/>
                </a:solidFill>
              </a:rPr>
              <a:t>1-</a:t>
            </a:r>
            <a:r>
              <a:rPr lang="en-US" dirty="0" smtClean="0">
                <a:solidFill>
                  <a:srgbClr val="0070C0"/>
                </a:solidFill>
              </a:rPr>
              <a:t>         hydroxide ion</a:t>
            </a:r>
          </a:p>
          <a:p>
            <a:pPr eaLnBrk="1" hangingPunct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2-</a:t>
            </a:r>
            <a:r>
              <a:rPr lang="en-US" dirty="0" smtClean="0"/>
              <a:t>          peroxide 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Sulfur compounds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an oxygen atom in an ion is replaced by a sulfur atom the prefix </a:t>
            </a:r>
            <a:r>
              <a:rPr lang="en-US" dirty="0" err="1" smtClean="0"/>
              <a:t>thio</a:t>
            </a:r>
            <a:r>
              <a:rPr lang="en-US" dirty="0" smtClean="0"/>
              <a:t> is added to the name.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OCN</a:t>
            </a:r>
            <a:r>
              <a:rPr lang="en-US" baseline="30000" dirty="0" smtClean="0"/>
              <a:t>1-</a:t>
            </a:r>
            <a:r>
              <a:rPr lang="en-US" dirty="0" smtClean="0"/>
              <a:t> </a:t>
            </a:r>
            <a:r>
              <a:rPr lang="en-US" dirty="0" err="1" smtClean="0"/>
              <a:t>cyanate</a:t>
            </a:r>
            <a:r>
              <a:rPr lang="en-US" dirty="0" smtClean="0"/>
              <a:t>	SCN</a:t>
            </a:r>
            <a:r>
              <a:rPr lang="en-US" baseline="30000" dirty="0" smtClean="0"/>
              <a:t>1-</a:t>
            </a:r>
            <a:r>
              <a:rPr lang="en-US" dirty="0" smtClean="0"/>
              <a:t> </a:t>
            </a:r>
            <a:r>
              <a:rPr lang="en-US" dirty="0" err="1" smtClean="0"/>
              <a:t>thiocyanate</a:t>
            </a:r>
            <a:endParaRPr lang="en-US" dirty="0" smtClean="0"/>
          </a:p>
          <a:p>
            <a:pPr eaLnBrk="1" hangingPunct="1"/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sulfate		S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</a:t>
            </a:r>
            <a:r>
              <a:rPr lang="en-US" dirty="0" err="1" smtClean="0"/>
              <a:t>thiosulfate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G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662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Nomenclature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Binary Acids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HX hydrogen _____ide</a:t>
            </a:r>
          </a:p>
          <a:p>
            <a:pPr lvl="1" eaLnBrk="1" hangingPunct="1"/>
            <a:r>
              <a:rPr lang="en-US" sz="2400" smtClean="0"/>
              <a:t>becomes </a:t>
            </a:r>
          </a:p>
          <a:p>
            <a:pPr eaLnBrk="1" hangingPunct="1"/>
            <a:r>
              <a:rPr lang="en-US" sz="2800" smtClean="0"/>
              <a:t>Hydro______ ic acid</a:t>
            </a:r>
          </a:p>
        </p:txBody>
      </p:sp>
      <p:pic>
        <p:nvPicPr>
          <p:cNvPr id="55300" name="Picture 4" descr="FG05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514600"/>
            <a:ext cx="89662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HCl(g) hydrogen chloride</a:t>
            </a:r>
          </a:p>
          <a:p>
            <a:pPr eaLnBrk="1" hangingPunct="1"/>
            <a:r>
              <a:rPr lang="en-US" sz="2800" smtClean="0"/>
              <a:t>HCl (aq) hydrochloric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S(g) hydrogen sulfide</a:t>
            </a:r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S(aq) hydrosulfuric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HCN(g) hydrogen cyanide</a:t>
            </a:r>
          </a:p>
          <a:p>
            <a:pPr eaLnBrk="1" hangingPunct="1"/>
            <a:r>
              <a:rPr lang="en-US" sz="2800" smtClean="0"/>
              <a:t>HCN(aq) hydrocyanic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26" descr="FG05_16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066800"/>
            <a:ext cx="8813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027" descr="FG05_16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8559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Oxyacid Nomenclature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Hydrogen ___ate </a:t>
            </a:r>
            <a:r>
              <a:rPr lang="en-US" sz="3600" smtClean="0">
                <a:sym typeface="Wingdings" pitchFamily="2" charset="2"/>
              </a:rPr>
              <a:t> ___ic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___ite  ___ous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per __ate  per__ic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hypo__ite hypo__ous acid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 gain electrons.</a:t>
            </a:r>
            <a:endParaRPr lang="en-US" dirty="0"/>
          </a:p>
        </p:txBody>
      </p:sp>
      <p:pic>
        <p:nvPicPr>
          <p:cNvPr id="3" name="Picture 8" descr="06_Pg157_Un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229600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salt nomenclature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HX-? Hydrogen anion name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X-? Dihydrogen anion name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Sometimes use the prefix bi to indicate the presence of one H attached to an anion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1-</a:t>
            </a:r>
            <a:r>
              <a:rPr lang="en-US" dirty="0" smtClean="0"/>
              <a:t>		hydrogen carbonate or 					bicarbonate</a:t>
            </a:r>
          </a:p>
          <a:p>
            <a:pPr eaLnBrk="1" hangingPunct="1"/>
            <a:r>
              <a:rPr lang="en-US" dirty="0" smtClean="0"/>
              <a:t>HS</a:t>
            </a:r>
            <a:r>
              <a:rPr lang="en-US" baseline="30000" dirty="0" smtClean="0"/>
              <a:t>1-</a:t>
            </a:r>
            <a:r>
              <a:rPr lang="en-US" dirty="0" smtClean="0"/>
              <a:t>		hydrogen sulfide or </a:t>
            </a:r>
            <a:r>
              <a:rPr lang="en-US" dirty="0" err="1" smtClean="0"/>
              <a:t>bisulfide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1-</a:t>
            </a:r>
            <a:r>
              <a:rPr lang="en-US" dirty="0" smtClean="0"/>
              <a:t> 		hydrogen sulfate or bisulfate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		hydrogen phosphate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1-</a:t>
            </a:r>
            <a:r>
              <a:rPr lang="en-US" dirty="0" smtClean="0"/>
              <a:t>		</a:t>
            </a:r>
            <a:r>
              <a:rPr lang="en-US" dirty="0" err="1" smtClean="0"/>
              <a:t>dihydrogen</a:t>
            </a:r>
            <a:r>
              <a:rPr lang="en-US" dirty="0" smtClean="0"/>
              <a:t> </a:t>
            </a:r>
            <a:r>
              <a:rPr lang="en-US" dirty="0" err="1" smtClean="0"/>
              <a:t>phosphite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G05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NaNO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oxide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name of Cr</a:t>
            </a:r>
            <a:r>
              <a:rPr lang="en-US" baseline="-25000" dirty="0" smtClean="0"/>
              <a:t>2</a:t>
            </a:r>
            <a:r>
              <a:rPr lang="en-US" dirty="0" smtClean="0"/>
              <a:t>(CO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carbonate(III)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baseline="-25000" dirty="0" smtClean="0"/>
              <a:t>(aq)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chloride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Hydrochlorous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HClO</a:t>
            </a:r>
            <a:r>
              <a:rPr lang="en-US" baseline="-25000" dirty="0" smtClean="0"/>
              <a:t>3 (aq)</a:t>
            </a:r>
            <a:r>
              <a:rPr lang="en-US" dirty="0" smtClean="0"/>
              <a:t>?</a:t>
            </a:r>
            <a:endParaRPr lang="en-US" baseline="-25000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chlorate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Perchloric</a:t>
            </a:r>
            <a:r>
              <a:rPr lang="en-US" dirty="0" smtClean="0"/>
              <a:t> acid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phosphorous acid?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 </a:t>
            </a:r>
            <a:r>
              <a:rPr lang="en-US" baseline="-25000" dirty="0" smtClean="0"/>
              <a:t>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Hydrate Nomenclature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of cupric chloride </a:t>
            </a:r>
            <a:r>
              <a:rPr lang="en-US" dirty="0" err="1" smtClean="0"/>
              <a:t>dihydrate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CuCl</a:t>
            </a:r>
            <a:r>
              <a:rPr lang="en-US" dirty="0" smtClean="0"/>
              <a:t> •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• 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dirty="0" smtClean="0"/>
              <a:t>Sodium Chloride, </a:t>
            </a:r>
            <a:r>
              <a:rPr lang="en-US" dirty="0" err="1" smtClean="0"/>
              <a:t>NaCl</a:t>
            </a:r>
            <a:endParaRPr lang="en-US" dirty="0"/>
          </a:p>
        </p:txBody>
      </p:sp>
      <p:pic>
        <p:nvPicPr>
          <p:cNvPr id="3" name="Picture 8" descr="06_01_Figure"/>
          <p:cNvPicPr>
            <a:picLocks noChangeAspect="1" noChangeArrowheads="1"/>
          </p:cNvPicPr>
          <p:nvPr/>
        </p:nvPicPr>
        <p:blipFill>
          <a:blip r:embed="rId2" cstate="print"/>
          <a:srcRect t="26929" r="29588"/>
          <a:stretch>
            <a:fillRect/>
          </a:stretch>
        </p:blipFill>
        <p:spPr bwMode="auto">
          <a:xfrm>
            <a:off x="4876800" y="1447800"/>
            <a:ext cx="4267200" cy="5242668"/>
          </a:xfrm>
          <a:prstGeom prst="rect">
            <a:avLst/>
          </a:prstGeom>
          <a:noFill/>
        </p:spPr>
      </p:pic>
      <p:pic>
        <p:nvPicPr>
          <p:cNvPr id="4" name="Picture 8" descr="06_Pg161_Un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688063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Hydrate Nomenclature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MgSO</a:t>
            </a:r>
            <a:r>
              <a:rPr lang="en-US" baseline="-25000" dirty="0" smtClean="0"/>
              <a:t>4</a:t>
            </a:r>
            <a:r>
              <a:rPr lang="en-US" dirty="0" smtClean="0"/>
              <a:t> • 7 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 sulfate </a:t>
            </a:r>
            <a:r>
              <a:rPr lang="en-US" dirty="0" err="1" smtClean="0"/>
              <a:t>heptahydrate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Manganese(II)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 sulfate hydrate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Magnesium(II) sulfate </a:t>
            </a:r>
            <a:r>
              <a:rPr lang="en-US" dirty="0" err="1" smtClean="0"/>
              <a:t>heptahydrate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Magnesium(II) sulfite </a:t>
            </a:r>
            <a:r>
              <a:rPr lang="en-US" dirty="0" err="1" smtClean="0"/>
              <a:t>hexahydrate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Hydrate Nomenclature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NaNO</a:t>
            </a:r>
            <a:r>
              <a:rPr lang="en-US" baseline="-25000" dirty="0" smtClean="0"/>
              <a:t>3</a:t>
            </a:r>
            <a:r>
              <a:rPr lang="en-US" dirty="0" smtClean="0">
                <a:cs typeface="Times New Roman" pitchFamily="18" charset="0"/>
              </a:rPr>
              <a:t>·</a:t>
            </a:r>
            <a:r>
              <a:rPr lang="en-US" dirty="0" smtClean="0"/>
              <a:t>4 H</a:t>
            </a:r>
            <a:r>
              <a:rPr lang="en-US" baseline="-25000" dirty="0" smtClean="0"/>
              <a:t>2</a:t>
            </a:r>
            <a:r>
              <a:rPr lang="en-US" dirty="0" smtClean="0"/>
              <a:t>O		sodium nitrate 						</a:t>
            </a:r>
            <a:r>
              <a:rPr lang="en-US" dirty="0" err="1" smtClean="0"/>
              <a:t>tetrahydrate</a:t>
            </a:r>
            <a:endParaRPr lang="en-US" dirty="0" smtClean="0"/>
          </a:p>
          <a:p>
            <a:pPr eaLnBrk="1" hangingPunct="1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>
                <a:cs typeface="Times New Roman" pitchFamily="18" charset="0"/>
              </a:rPr>
              <a:t>·</a:t>
            </a:r>
            <a:r>
              <a:rPr lang="en-US" dirty="0" smtClean="0"/>
              <a:t>7 H</a:t>
            </a:r>
            <a:r>
              <a:rPr lang="en-US" baseline="-25000" dirty="0" smtClean="0"/>
              <a:t>2</a:t>
            </a:r>
            <a:r>
              <a:rPr lang="en-US" dirty="0" smtClean="0"/>
              <a:t>O		potassium phosphate 					</a:t>
            </a:r>
            <a:r>
              <a:rPr lang="en-US" dirty="0" err="1" smtClean="0"/>
              <a:t>heptahydrate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MgO</a:t>
            </a:r>
            <a:r>
              <a:rPr lang="en-US" dirty="0" smtClean="0">
                <a:cs typeface="Times New Roman" pitchFamily="18" charset="0"/>
              </a:rPr>
              <a:t>·</a:t>
            </a:r>
            <a:r>
              <a:rPr lang="en-US" dirty="0" smtClean="0"/>
              <a:t>5 H</a:t>
            </a:r>
            <a:r>
              <a:rPr lang="en-US" baseline="-25000" dirty="0" smtClean="0"/>
              <a:t>2</a:t>
            </a:r>
            <a:r>
              <a:rPr lang="en-US" dirty="0" smtClean="0"/>
              <a:t>O		magnesium oxide 					</a:t>
            </a:r>
            <a:r>
              <a:rPr lang="en-US" dirty="0" err="1" smtClean="0"/>
              <a:t>pentahydrate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Formulas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AxByCz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10800000">
            <a:off x="1676400" y="3048000"/>
            <a:ext cx="1524000" cy="838200"/>
          </a:xfrm>
          <a:prstGeom prst="wedgeRectCallout">
            <a:avLst>
              <a:gd name="adj1" fmla="val -94588"/>
              <a:gd name="adj2" fmla="val 94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Elemental Symbol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10800000">
            <a:off x="4953000" y="3200400"/>
            <a:ext cx="2057400" cy="838200"/>
          </a:xfrm>
          <a:prstGeom prst="wedgeRectCallout">
            <a:avLst>
              <a:gd name="adj1" fmla="val 46139"/>
              <a:gd name="adj2" fmla="val 119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Number of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FG05_06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209800"/>
            <a:ext cx="9042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FG05_06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828800"/>
            <a:ext cx="9118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Inorganic Nomenclature</a:t>
            </a:r>
            <a:endParaRPr lang="en-US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685800" y="2936875"/>
          <a:ext cx="77724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MS Org Chart" r:id="rId3" imgW="3651120" imgH="1035000" progId="">
                  <p:embed/>
                </p:oleObj>
              </mc:Choice>
              <mc:Fallback>
                <p:oleObj name="MS Org Chart" r:id="rId3" imgW="3651120" imgH="1035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36875"/>
                        <a:ext cx="7772400" cy="220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693</Words>
  <Application>Microsoft Office PowerPoint</Application>
  <PresentationFormat>On-screen Show (4:3)</PresentationFormat>
  <Paragraphs>296</Paragraphs>
  <Slides>51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MS Org Chart</vt:lpstr>
      <vt:lpstr>Nomenclature of Inorganic Compounds</vt:lpstr>
      <vt:lpstr>PowerPoint Presentation</vt:lpstr>
      <vt:lpstr>Metals lose electrons.</vt:lpstr>
      <vt:lpstr>Nonmetals gain electrons.</vt:lpstr>
      <vt:lpstr>Sodium Chloride, NaCl</vt:lpstr>
      <vt:lpstr>Chemical Formulas</vt:lpstr>
      <vt:lpstr>PowerPoint Presentation</vt:lpstr>
      <vt:lpstr>PowerPoint Presentation</vt:lpstr>
      <vt:lpstr>Inorganic Nomenclature</vt:lpstr>
      <vt:lpstr>Periodic Table and Common 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Latin names for cations</vt:lpstr>
      <vt:lpstr>Mercury</vt:lpstr>
      <vt:lpstr>Example – Binary Nomenclature</vt:lpstr>
      <vt:lpstr>Example – Binary Nomenclature</vt:lpstr>
      <vt:lpstr>Binary Covalent Nomenclature</vt:lpstr>
      <vt:lpstr> 7 Diatomic Molecules</vt:lpstr>
      <vt:lpstr>PowerPoint Presentation</vt:lpstr>
      <vt:lpstr>Prefixes</vt:lpstr>
      <vt:lpstr>Example – Binary Nomenclature</vt:lpstr>
      <vt:lpstr>Example – Binary Nomenclature</vt:lpstr>
      <vt:lpstr>Example – Binary Nomenclature</vt:lpstr>
      <vt:lpstr>Example – Binary Nomenclature </vt:lpstr>
      <vt:lpstr>PowerPoint Presentation</vt:lpstr>
      <vt:lpstr>PowerPoint Presentation</vt:lpstr>
      <vt:lpstr>PowerPoint Presentation</vt:lpstr>
      <vt:lpstr>PowerPoint Presentation</vt:lpstr>
      <vt:lpstr>Ions to Memorize</vt:lpstr>
      <vt:lpstr>Sulfur compounds</vt:lpstr>
      <vt:lpstr>PowerPoint Presentation</vt:lpstr>
      <vt:lpstr>Acid Nomenclature</vt:lpstr>
      <vt:lpstr>PowerPoint Presentation</vt:lpstr>
      <vt:lpstr>PowerPoint Presentation</vt:lpstr>
      <vt:lpstr>Oxyacid Nomenclature</vt:lpstr>
      <vt:lpstr>Acid salt nomenclature</vt:lpstr>
      <vt:lpstr>PowerPoint Presentation</vt:lpstr>
      <vt:lpstr>PowerPoint Presentation</vt:lpstr>
      <vt:lpstr>PowerPoint Presentation</vt:lpstr>
      <vt:lpstr>Example – Ternary and Quaternary Nomenclature </vt:lpstr>
      <vt:lpstr>Example – Ternary and Quaternary Nomenclature </vt:lpstr>
      <vt:lpstr>Example – Acid Nomenclature</vt:lpstr>
      <vt:lpstr>Example – Acid Nomenclature</vt:lpstr>
      <vt:lpstr>Example – Acid Nomenclature</vt:lpstr>
      <vt:lpstr>Example – Hydrate Nomenclature</vt:lpstr>
      <vt:lpstr>Example – Hydrate Nomenclature</vt:lpstr>
      <vt:lpstr>Hydrate Nomenclature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Inorganic Nomenclature</dc:title>
  <dc:creator>Diana Vance</dc:creator>
  <cp:lastModifiedBy>Diana Vance</cp:lastModifiedBy>
  <cp:revision>50</cp:revision>
  <dcterms:created xsi:type="dcterms:W3CDTF">2002-10-08T16:18:31Z</dcterms:created>
  <dcterms:modified xsi:type="dcterms:W3CDTF">2014-12-11T16:06:30Z</dcterms:modified>
</cp:coreProperties>
</file>