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sldIdLst>
    <p:sldId id="318" r:id="rId2"/>
    <p:sldId id="256" r:id="rId3"/>
    <p:sldId id="257" r:id="rId4"/>
    <p:sldId id="304" r:id="rId5"/>
    <p:sldId id="312" r:id="rId6"/>
    <p:sldId id="258" r:id="rId7"/>
    <p:sldId id="259" r:id="rId8"/>
    <p:sldId id="260" r:id="rId9"/>
    <p:sldId id="261" r:id="rId10"/>
    <p:sldId id="309" r:id="rId11"/>
    <p:sldId id="310" r:id="rId12"/>
    <p:sldId id="262" r:id="rId13"/>
    <p:sldId id="315" r:id="rId14"/>
    <p:sldId id="264" r:id="rId15"/>
    <p:sldId id="317" r:id="rId16"/>
    <p:sldId id="266" r:id="rId17"/>
    <p:sldId id="314" r:id="rId18"/>
    <p:sldId id="290" r:id="rId19"/>
    <p:sldId id="308" r:id="rId20"/>
    <p:sldId id="31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99FF"/>
    <a:srgbClr val="99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96" autoAdjust="0"/>
  </p:normalViewPr>
  <p:slideViewPr>
    <p:cSldViewPr>
      <p:cViewPr>
        <p:scale>
          <a:sx n="90" d="100"/>
          <a:sy n="90" d="100"/>
        </p:scale>
        <p:origin x="-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D445649-CF0F-4C2E-BCC3-8A76223012E0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B60AD0-57D2-4C62-99ED-EF995E4C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8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FC749-6E2F-41EC-82CC-6FB2499FFDB1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E3DCB5-0C09-486E-920B-6D8C6598EF78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A6226B-D8D6-4745-BA62-5C006A2BBEA5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1392-B424-4FB1-A18D-CF887AACC850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7E94DE-412F-46A4-A96E-90473203D14D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10B37-9186-4A11-AD5C-8CABDAA84437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AF42-D4EC-439C-BBC2-B6F953F03B38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3D56F9-90E6-460D-8AA1-7D2F16499A2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0ED5F7-FB86-4945-B703-00A2F5FA7CE2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D52332-8FDE-4537-86C5-A2F1B8D52EA8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2394C-9A99-4801-8388-5D766766E3A8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1A9037-AB88-47E7-9FF0-84732A82BDCF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0A6E-A350-482D-9395-46BB9F6FF0DF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B37881-C186-4A30-BA83-02C0A27E79F8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B96BC-ABC6-4177-A1DD-BD7A27BEDB51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C546C-067F-45D8-8463-C160F9196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8A94-E68A-4F1A-A8D1-16BE4EF9D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F0E59-4C58-40EC-A0EE-25B55BEC7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346D-C47D-4837-AA38-B943183D4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C517F-B59E-4B10-873B-61E41E78B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F3192-9CE1-43AB-9A30-05CE98DAF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63043-A197-4733-9354-3D8A36BA6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73A46-552A-45F1-979D-02D37CF53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92857-1501-4B4D-BB3A-B49E30FA1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9785-0D3D-4F36-9D53-1249518EE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BEA40-142B-41B4-8D10-AD6176D83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53B85-9CA1-40F6-9425-54C1A90FF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.vance@gccc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ossmont.edu/dianav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ssmont.edu/cwilla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plu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b.gcccd.net/" TargetMode="External"/><Relationship Id="rId4" Type="http://schemas.openxmlformats.org/officeDocument/2006/relationships/hyperlink" Target="http://www.grossmont.edu/cwillar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Chemistry 115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657600" cy="1752600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Outline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Course Overview</a:t>
            </a:r>
          </a:p>
          <a:p>
            <a:pPr marL="571500" indent="-571500" algn="l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68363"/>
          </a:xfrm>
        </p:spPr>
        <p:txBody>
          <a:bodyPr/>
          <a:lstStyle/>
          <a:p>
            <a:r>
              <a:rPr lang="en-US" b="1" smtClean="0"/>
              <a:t>Student Learning Outcomes:</a:t>
            </a:r>
            <a:r>
              <a:rPr lang="en-US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300" dirty="0" smtClean="0"/>
              <a:t>This course is both a lecture and a lab course.  Our major goals for the semester are to become fluent in the language of chemistry and to utilize the tools of chemistry to analyze a variety of chemical phenomena.  We will also explore the behavior of materials in the laboratory and use our knowledge of chemistry to explain that behavior.   </a:t>
            </a:r>
          </a:p>
          <a:p>
            <a:pPr marL="0" indent="0">
              <a:buNone/>
            </a:pPr>
            <a:endParaRPr lang="en-US" sz="2300" dirty="0" smtClean="0"/>
          </a:p>
          <a:p>
            <a:r>
              <a:rPr lang="en-US" sz="2300" dirty="0" smtClean="0"/>
              <a:t>In particular, each student will be able to do the following upon completion of this course:</a:t>
            </a:r>
          </a:p>
          <a:p>
            <a:pPr lvl="1"/>
            <a:r>
              <a:rPr lang="en-US" sz="1900" dirty="0" smtClean="0"/>
              <a:t>Demonstrate a working knowledge of the language of chemistry.</a:t>
            </a:r>
          </a:p>
          <a:p>
            <a:pPr lvl="1"/>
            <a:r>
              <a:rPr lang="en-US" sz="1900" dirty="0" smtClean="0"/>
              <a:t>Apply quantitative reasoning to chemical problems.</a:t>
            </a:r>
          </a:p>
          <a:p>
            <a:pPr lvl="1"/>
            <a:r>
              <a:rPr lang="en-US" sz="1900" dirty="0" smtClean="0"/>
              <a:t>Apply a laws and theories to explain and predict the properties of atoms and molecules.</a:t>
            </a:r>
          </a:p>
          <a:p>
            <a:pPr lvl="1"/>
            <a:r>
              <a:rPr lang="en-US" sz="1900" dirty="0" smtClean="0"/>
              <a:t>Employ laboratory equipment and techniques to collect, organize and evaluate experimental data.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 (from Course Outline)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The student will:</a:t>
            </a:r>
          </a:p>
          <a:p>
            <a:r>
              <a:rPr lang="en-US" sz="2200" dirty="0" smtClean="0"/>
              <a:t>Identify, categorize, and name a variety of chemical compounds based upon their chemical formula.</a:t>
            </a:r>
          </a:p>
          <a:p>
            <a:r>
              <a:rPr lang="en-US" sz="2200" dirty="0" smtClean="0"/>
              <a:t>Write, balance, and interpret chemical and nuclear equations.</a:t>
            </a:r>
          </a:p>
          <a:p>
            <a:r>
              <a:rPr lang="en-US" sz="2200" dirty="0" smtClean="0"/>
              <a:t>Analyze problems to identify data, unknown value, and determine an appropriate method of solution.</a:t>
            </a:r>
          </a:p>
          <a:p>
            <a:r>
              <a:rPr lang="en-US" sz="2200" dirty="0" smtClean="0"/>
              <a:t>Utilize unit dimensional analysis to solve a variety of chemical conversion problems.</a:t>
            </a:r>
          </a:p>
          <a:p>
            <a:r>
              <a:rPr lang="en-US" sz="2200" dirty="0" smtClean="0"/>
              <a:t>Describe atomic structure, periodicity and molecular structure in terms of subatomic particles.</a:t>
            </a:r>
          </a:p>
          <a:p>
            <a:r>
              <a:rPr lang="en-US" sz="2200" dirty="0" smtClean="0"/>
              <a:t>Utilize kinetic molecular theory to write explanations of chemical phenomena in molecular terms.</a:t>
            </a:r>
          </a:p>
          <a:p>
            <a:r>
              <a:rPr lang="en-US" sz="2200" dirty="0" smtClean="0"/>
              <a:t>Perform and analyze chemical experiments in the laboratory.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862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Exams					40%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Laboratory Reports			25%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Quizzes					15%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 Homework, Computer Drills	10%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Final Exam				</a:t>
            </a:r>
            <a:r>
              <a:rPr lang="en-US" u="sng" dirty="0" smtClean="0">
                <a:cs typeface="Times New Roman" pitchFamily="18" charset="0"/>
              </a:rPr>
              <a:t>10%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sz="4000" dirty="0" smtClean="0">
                <a:cs typeface="Times New Roman" pitchFamily="18" charset="0"/>
              </a:rPr>
              <a:t>Total					100%</a:t>
            </a:r>
            <a:endParaRPr lang="en-US" sz="4000" dirty="0" smtClean="0">
              <a:solidFill>
                <a:srgbClr val="FFFF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Grading Scale</a:t>
            </a:r>
            <a:endParaRPr lang="en-US" smtClean="0">
              <a:solidFill>
                <a:srgbClr val="99FF33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		88%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B		78%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C		67%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		55%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Must pass both lab and lecture to pass course!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Course grade will be no more than 1 letter grade higher than Exam and Quiz average.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Make-up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Quizzes  - No make up allowed.  Lowest 1 or 2 quizzes may  be dropped.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Exams - Must be make up within 1 week of original test date. (With a reasonable, verifiable excuse).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Labs – Must be made up within 1 week. No more than 2 labs may be made up during a semester.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Late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Labs - lose </a:t>
            </a:r>
            <a:r>
              <a:rPr lang="en-US" dirty="0"/>
              <a:t>1</a:t>
            </a:r>
            <a:r>
              <a:rPr lang="en-US" dirty="0" smtClean="0"/>
              <a:t>0% per week late.  No labs accepted more than 2 weeks late.</a:t>
            </a:r>
          </a:p>
          <a:p>
            <a:endParaRPr lang="en-US" dirty="0" smtClean="0"/>
          </a:p>
          <a:p>
            <a:r>
              <a:rPr lang="en-US" dirty="0" smtClean="0"/>
              <a:t>All materials must be submitted by the start of the final exam in order to be considered for credit.</a:t>
            </a:r>
          </a:p>
        </p:txBody>
      </p:sp>
    </p:spTree>
    <p:extLst>
      <p:ext uri="{BB962C8B-B14F-4D97-AF65-F5344CB8AC3E}">
        <p14:creationId xmlns:p14="http://schemas.microsoft.com/office/powerpoint/2010/main" val="26524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5400" smtClean="0">
                <a:solidFill>
                  <a:schemeClr val="tx1"/>
                </a:solidFill>
              </a:rPr>
              <a:t>Attendance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en-US" sz="3600" dirty="0" smtClean="0"/>
              <a:t>Regular attendance is mandatory - you may be dropped if you miss more than 6 hours of class (1 week).</a:t>
            </a:r>
          </a:p>
          <a:p>
            <a:pPr>
              <a:buFont typeface="Symbol" pitchFamily="18" charset="2"/>
              <a:buChar char="·"/>
            </a:pPr>
            <a:endParaRPr lang="en-US" sz="3600" dirty="0" smtClean="0"/>
          </a:p>
          <a:p>
            <a:pPr>
              <a:buFont typeface="Symbol" pitchFamily="18" charset="2"/>
              <a:buChar char="·"/>
            </a:pPr>
            <a:r>
              <a:rPr lang="en-US" sz="3600" dirty="0" smtClean="0"/>
              <a:t>You will not be dropped if you have not checked out of the laboratory!  This means you will receive an F!!!!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0099"/>
                </a:solidFill>
              </a:rPr>
              <a:t>Academic Integrity Policy</a:t>
            </a:r>
            <a:endParaRPr lang="en-US" u="sn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smtClean="0"/>
              <a:t>All work </a:t>
            </a:r>
            <a:r>
              <a:rPr lang="en-US" u="sng" dirty="0" smtClean="0"/>
              <a:t>must</a:t>
            </a:r>
            <a:r>
              <a:rPr lang="en-US" dirty="0" smtClean="0"/>
              <a:t> be your own!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smtClean="0"/>
              <a:t>Calculators </a:t>
            </a:r>
            <a:r>
              <a:rPr lang="en-US" u="sng" dirty="0" smtClean="0"/>
              <a:t>will not</a:t>
            </a:r>
            <a:r>
              <a:rPr lang="en-US" dirty="0" smtClean="0"/>
              <a:t> contain cheat sheets!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dirty="0" smtClean="0"/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dirty="0" err="1" smtClean="0"/>
              <a:t>Grossmont</a:t>
            </a:r>
            <a:r>
              <a:rPr lang="en-US" dirty="0" smtClean="0"/>
              <a:t> College Academic Integrity Policy</a:t>
            </a:r>
          </a:p>
          <a:p>
            <a:pPr lvl="1"/>
            <a:r>
              <a:rPr lang="en-US" sz="1800" dirty="0" smtClean="0"/>
              <a:t>Cheating and plagiarism (using as one's own ideas writings, materials, or images of someone else without acknowledgement or permission) can result in any one of a variety of sanctions. Such penalties may range from an adjusted grade on the particular exam, paper, project, or assignment (all of which may lead to a failing grade in the course) to, under certain conditions, suspension or expulsion from a class, program or the college.  For further clarification and information on these issues, please consult with your instructor or contact the office of the Associate Dean of Student Affairs.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Disabled Students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Students with disabilities who may need accommodations in this class are encouraged to notify the instructor and contact Disabled Student Programs &amp; Services (DSPS) early in the semester so that reasonable accommodations may be implemented as soon as possible.  Students may contact DSP&amp;S in person in Room 110 or by telephone at (619) 644-7112 or (619) 644-7119 (TTY for deaf).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Supervised Tutoring Referral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are referred to enroll in the following supervised tutoring courses if the service indicated will assist them in achieving or reinforcing the learning objectives of this course: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IDS 198, Supervised Tutoring to receive tutoring in general computer applications in the Tech Mall;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English 198W, Supervised Tutoring for assistance in the English Writing Center (Room 70-119); and/or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IDS 198T, Supervised Tutoring to receive one-on-one tutoring in academic subjects in the Tutoring Center (Room 70-229, 644-7387).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add any of these courses, students may obtain Add Codes at the Information/Registration Desk in the Tech Mall.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All Supervised Tutoring courses are non-credit/non-fee. However, when a student registers for a supervised tutoring course, and has no other classes, the student will be charged the usual health fee.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Instructor Information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Diana Vance</a:t>
            </a:r>
          </a:p>
          <a:p>
            <a:r>
              <a:rPr lang="en-US" dirty="0" smtClean="0"/>
              <a:t>Office 30-214</a:t>
            </a:r>
          </a:p>
          <a:p>
            <a:r>
              <a:rPr lang="en-US" dirty="0" smtClean="0"/>
              <a:t>Phone 619-644-7047</a:t>
            </a:r>
          </a:p>
          <a:p>
            <a:endParaRPr lang="en-US" dirty="0" smtClean="0"/>
          </a:p>
          <a:p>
            <a:r>
              <a:rPr lang="en-US" dirty="0" smtClean="0"/>
              <a:t>E-mail	</a:t>
            </a:r>
            <a:r>
              <a:rPr lang="en-US" dirty="0" smtClean="0">
                <a:hlinkClick r:id="rId3"/>
              </a:rPr>
              <a:t>diana.vance@gcccd.edu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Web page  </a:t>
            </a:r>
            <a:r>
              <a:rPr lang="en-US" dirty="0" smtClean="0">
                <a:hlinkClick r:id="rId4"/>
              </a:rPr>
              <a:t>www.grossmont.edu/dianavance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Studying Chemistry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curious.</a:t>
            </a:r>
          </a:p>
          <a:p>
            <a:r>
              <a:rPr lang="en-US" dirty="0" smtClean="0"/>
              <a:t>Pre-read lecture and lab materials.</a:t>
            </a:r>
          </a:p>
          <a:p>
            <a:r>
              <a:rPr lang="en-US" dirty="0" smtClean="0"/>
              <a:t>Learn vocabulary (and nomenclature)</a:t>
            </a:r>
          </a:p>
          <a:p>
            <a:r>
              <a:rPr lang="en-US" dirty="0" smtClean="0"/>
              <a:t>Keep current in the class.  Don’t wait for a test or quiz!</a:t>
            </a:r>
          </a:p>
          <a:p>
            <a:r>
              <a:rPr lang="en-US" dirty="0" smtClean="0"/>
              <a:t>Form a study group.</a:t>
            </a:r>
          </a:p>
          <a:p>
            <a:r>
              <a:rPr lang="en-US" dirty="0" smtClean="0"/>
              <a:t>Do your homework! Do problems again and again!!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95400" y="625364"/>
            <a:ext cx="67881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Class</a:t>
            </a:r>
            <a:r>
              <a:rPr lang="en-US" sz="3600" u="none" dirty="0">
                <a:solidFill>
                  <a:schemeClr val="tx1"/>
                </a:solidFill>
              </a:rPr>
              <a:t> 				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smtClean="0">
                <a:solidFill>
                  <a:srgbClr val="FF0000"/>
                </a:solidFill>
              </a:rPr>
              <a:t>MW</a:t>
            </a:r>
            <a:r>
              <a:rPr lang="en-US" sz="3600" u="none" dirty="0">
                <a:solidFill>
                  <a:srgbClr val="FF0000"/>
                </a:solidFill>
              </a:rPr>
              <a:t>		</a:t>
            </a:r>
            <a:r>
              <a:rPr lang="en-US" sz="3600" u="none" dirty="0" smtClean="0">
                <a:solidFill>
                  <a:srgbClr val="FF0000"/>
                </a:solidFill>
              </a:rPr>
              <a:t>2:00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3:15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  <a:r>
              <a:rPr lang="en-US" sz="3600" u="none" dirty="0">
                <a:solidFill>
                  <a:schemeClr val="tx1"/>
                </a:solidFill>
              </a:rPr>
              <a:t>	</a:t>
            </a:r>
          </a:p>
          <a:p>
            <a:pPr eaLnBrk="0" hangingPunct="0"/>
            <a:endParaRPr lang="en-US" sz="3600" u="none" dirty="0">
              <a:solidFill>
                <a:schemeClr val="tx1"/>
              </a:solidFill>
            </a:endParaRPr>
          </a:p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Lab</a:t>
            </a:r>
            <a:endParaRPr lang="en-US" sz="3600" u="none" dirty="0">
              <a:solidFill>
                <a:schemeClr val="tx1"/>
              </a:solidFill>
            </a:endParaRP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>
                <a:solidFill>
                  <a:srgbClr val="FF0000"/>
                </a:solidFill>
              </a:rPr>
              <a:t>T</a:t>
            </a:r>
            <a:r>
              <a:rPr lang="en-US" sz="3600" u="none" dirty="0" smtClean="0">
                <a:solidFill>
                  <a:srgbClr val="FF0000"/>
                </a:solidFill>
              </a:rPr>
              <a:t> </a:t>
            </a:r>
            <a:r>
              <a:rPr lang="en-US" sz="3600" u="none" dirty="0">
                <a:solidFill>
                  <a:srgbClr val="FF0000"/>
                </a:solidFill>
              </a:rPr>
              <a:t>		</a:t>
            </a:r>
            <a:r>
              <a:rPr lang="en-US" sz="3600" u="none" dirty="0" smtClean="0">
                <a:solidFill>
                  <a:srgbClr val="FF0000"/>
                </a:solidFill>
              </a:rPr>
              <a:t>2:00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4:50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or	</a:t>
            </a:r>
            <a:r>
              <a:rPr lang="en-US" sz="3600" u="none" dirty="0" err="1" smtClean="0">
                <a:solidFill>
                  <a:srgbClr val="FF0000"/>
                </a:solidFill>
              </a:rPr>
              <a:t>Th</a:t>
            </a:r>
            <a:r>
              <a:rPr lang="en-US" sz="3600" u="none" dirty="0">
                <a:solidFill>
                  <a:srgbClr val="FF0000"/>
                </a:solidFill>
              </a:rPr>
              <a:t>		2</a:t>
            </a:r>
            <a:r>
              <a:rPr lang="en-US" sz="3600" u="none" dirty="0" smtClean="0">
                <a:solidFill>
                  <a:srgbClr val="FF0000"/>
                </a:solidFill>
              </a:rPr>
              <a:t>:00 </a:t>
            </a:r>
            <a:r>
              <a:rPr lang="en-US" sz="3600" u="none" dirty="0">
                <a:solidFill>
                  <a:srgbClr val="FF0000"/>
                </a:solidFill>
              </a:rPr>
              <a:t>– </a:t>
            </a:r>
            <a:r>
              <a:rPr lang="en-US" sz="3600" u="none" dirty="0" smtClean="0">
                <a:solidFill>
                  <a:srgbClr val="FF0000"/>
                </a:solidFill>
              </a:rPr>
              <a:t>5:00 </a:t>
            </a:r>
            <a:r>
              <a:rPr lang="en-US" sz="3600" u="none" dirty="0">
                <a:solidFill>
                  <a:srgbClr val="FF0000"/>
                </a:solidFill>
              </a:rPr>
              <a:t>pm</a:t>
            </a:r>
          </a:p>
          <a:p>
            <a:pPr eaLnBrk="0" hangingPunct="0"/>
            <a:endParaRPr lang="en-US" sz="3600" u="none" dirty="0">
              <a:solidFill>
                <a:schemeClr val="tx1"/>
              </a:solidFill>
            </a:endParaRPr>
          </a:p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Office Hours </a:t>
            </a:r>
            <a:r>
              <a:rPr lang="en-US" sz="3600" u="none" dirty="0" smtClean="0">
                <a:solidFill>
                  <a:schemeClr val="tx1"/>
                </a:solidFill>
              </a:rPr>
              <a:t> </a:t>
            </a: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	</a:t>
            </a:r>
            <a:r>
              <a:rPr lang="en-US" sz="3600" u="none" dirty="0" err="1" smtClean="0">
                <a:solidFill>
                  <a:srgbClr val="FF0000"/>
                </a:solidFill>
              </a:rPr>
              <a:t>MTWTh</a:t>
            </a:r>
            <a:r>
              <a:rPr lang="en-US" sz="3600" u="none" dirty="0" smtClean="0">
                <a:solidFill>
                  <a:srgbClr val="FF0000"/>
                </a:solidFill>
              </a:rPr>
              <a:t> 12:30-1:50 pm</a:t>
            </a:r>
            <a:endParaRPr lang="en-US" sz="3600" u="none" dirty="0">
              <a:solidFill>
                <a:srgbClr val="FF0000"/>
              </a:solidFill>
            </a:endParaRPr>
          </a:p>
          <a:p>
            <a:pPr eaLnBrk="0" hangingPunct="0"/>
            <a:r>
              <a:rPr lang="en-US" sz="3600" u="none" dirty="0">
                <a:solidFill>
                  <a:schemeClr val="tx1"/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Tentative Schedule – </a:t>
            </a:r>
            <a:r>
              <a:rPr lang="en-US" dirty="0" smtClean="0">
                <a:solidFill>
                  <a:srgbClr val="FF0000"/>
                </a:solidFill>
              </a:rPr>
              <a:t>Spring 2013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881106"/>
              </p:ext>
            </p:extLst>
          </p:nvPr>
        </p:nvGraphicFramePr>
        <p:xfrm>
          <a:off x="533402" y="990606"/>
          <a:ext cx="8153399" cy="5556060"/>
        </p:xfrm>
        <a:graphic>
          <a:graphicData uri="http://schemas.openxmlformats.org/drawingml/2006/table">
            <a:tbl>
              <a:tblPr/>
              <a:tblGrid>
                <a:gridCol w="1415052"/>
                <a:gridCol w="1488052"/>
                <a:gridCol w="1488052"/>
                <a:gridCol w="1488052"/>
                <a:gridCol w="1488052"/>
                <a:gridCol w="786139"/>
              </a:tblGrid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Monday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Thursday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Friday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12:30-1:00 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Office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Hours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Office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Hours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Office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Hours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Office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Hours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1:00-1:30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12:30 – 1:50 pm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12:30 – 1:50 pm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12:30 – 1:50 pm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12:30 – 1:50 pm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1:30-2:00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30-214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30-214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30-214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30-214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2:00-2:30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115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115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115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115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2:30-3:00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Lecture 2 – 3:15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Lab 2 - 4:55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Lecture 2 – 3:15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Lab 2 – 5:00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3:00-3:30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34-150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30-250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34-150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30-250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3:30-4:00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4:00-4:30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4:30-5:00 pm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5:00-5:30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5:30-6:00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142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6:00-6:30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5:30 - 6:45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Lecture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5:30 - 6:45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6:30-7:00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 30-240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 30-240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7:00-7:30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142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Calibri"/>
                          <a:ea typeface="Calibri"/>
                          <a:cs typeface="Times New Roman"/>
                        </a:rPr>
                        <a:t>Chem</a:t>
                      </a: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 142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7:30-8:00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Lab 7 - 9:55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Lab 7 - 9:55</a:t>
                      </a:r>
                      <a:r>
                        <a:rPr lang="en-US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pm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8:00-8:30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 30-240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Room 30-240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8:30-9:00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9:00-9:30 </a:t>
                      </a:r>
                      <a:r>
                        <a:rPr lang="en-US" sz="900" dirty="0">
                          <a:latin typeface="Calibri"/>
                          <a:ea typeface="Calibri"/>
                          <a:cs typeface="Times New Roman"/>
                        </a:rPr>
                        <a:t>pm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Calibri"/>
                          <a:ea typeface="Calibri"/>
                          <a:cs typeface="Times New Roman"/>
                        </a:rPr>
                        <a:t>9:30-10:00</a:t>
                      </a:r>
                      <a:r>
                        <a:rPr lang="en-US" sz="900" baseline="0" dirty="0" smtClean="0">
                          <a:latin typeface="Calibri"/>
                          <a:ea typeface="Calibri"/>
                          <a:cs typeface="Times New Roman"/>
                        </a:rPr>
                        <a:t> pm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2" marR="50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Course documents will be on either my web page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www.grossmont.edu/dianavance</a:t>
            </a:r>
            <a:endParaRPr lang="en-US" dirty="0" smtClean="0"/>
          </a:p>
          <a:p>
            <a:r>
              <a:rPr lang="en-US" dirty="0" smtClean="0"/>
              <a:t>Or	blackboard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This course is designed for health science majors and those wishing a 1 semester lab course for general education.</a:t>
            </a:r>
          </a:p>
          <a:p>
            <a:pPr marL="609600" indent="-609600"/>
            <a:r>
              <a:rPr lang="en-US" dirty="0" smtClean="0"/>
              <a:t>This course is </a:t>
            </a:r>
            <a:r>
              <a:rPr lang="en-US" b="1" u="sng" dirty="0" smtClean="0"/>
              <a:t>not</a:t>
            </a:r>
            <a:r>
              <a:rPr lang="en-US" dirty="0" smtClean="0"/>
              <a:t> intended for any one planning to take general chemistry (141-142).</a:t>
            </a:r>
          </a:p>
          <a:p>
            <a:pPr marL="990600" lvl="1" indent="-533400"/>
            <a:r>
              <a:rPr lang="en-US" dirty="0" smtClean="0"/>
              <a:t>Physical science, biology, engineering and premed </a:t>
            </a:r>
            <a:r>
              <a:rPr lang="en-US" u="sng" dirty="0" smtClean="0"/>
              <a:t>need</a:t>
            </a:r>
            <a:r>
              <a:rPr lang="en-US" dirty="0" smtClean="0"/>
              <a:t> general 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Prerequisite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lvl="2">
              <a:buFontTx/>
              <a:buNone/>
            </a:pPr>
            <a:endParaRPr lang="en-US" smtClean="0"/>
          </a:p>
          <a:p>
            <a:r>
              <a:rPr lang="en-US" smtClean="0"/>
              <a:t>Math 90 or high school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772400" cy="6248400"/>
          </a:xfrm>
        </p:spPr>
        <p:txBody>
          <a:bodyPr>
            <a:normAutofit/>
          </a:bodyPr>
          <a:lstStyle/>
          <a:p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dirty="0" smtClean="0"/>
              <a:t>Text	</a:t>
            </a:r>
            <a:r>
              <a:rPr lang="en-US" i="1" dirty="0"/>
              <a:t>Foundations of College Chemistry</a:t>
            </a:r>
            <a:r>
              <a:rPr lang="en-US" dirty="0"/>
              <a:t>, </a:t>
            </a:r>
            <a:r>
              <a:rPr lang="en-US" dirty="0" smtClean="0"/>
              <a:t>		Hein </a:t>
            </a:r>
            <a:r>
              <a:rPr lang="en-US" dirty="0"/>
              <a:t>&amp; Arena 14</a:t>
            </a:r>
            <a:r>
              <a:rPr lang="en-US" baseline="30000" dirty="0"/>
              <a:t>th</a:t>
            </a:r>
            <a:r>
              <a:rPr lang="en-US" dirty="0"/>
              <a:t> edition  </a:t>
            </a:r>
          </a:p>
          <a:p>
            <a:pPr lvl="1"/>
            <a:r>
              <a:rPr lang="en-US" dirty="0"/>
              <a:t>(paper or electronic version acceptable)</a:t>
            </a:r>
          </a:p>
          <a:p>
            <a:pPr>
              <a:defRPr/>
            </a:pPr>
            <a:r>
              <a:rPr lang="en-US" dirty="0" err="1" smtClean="0"/>
              <a:t>WileyPlus</a:t>
            </a:r>
            <a:r>
              <a:rPr lang="en-US" dirty="0" smtClean="0"/>
              <a:t>– online homework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  <a:ea typeface="+mn-ea"/>
                <a:cs typeface="+mn-cs"/>
                <a:hlinkClick r:id="rId3"/>
              </a:rPr>
              <a:t>www.wileyplus.com</a:t>
            </a:r>
            <a:endParaRPr lang="en-US" sz="2400" dirty="0" smtClean="0">
              <a:solidFill>
                <a:srgbClr val="00206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  <a:ea typeface="+mn-ea"/>
                <a:cs typeface="+mn-cs"/>
              </a:rPr>
              <a:t>Course ID -  </a:t>
            </a:r>
            <a:r>
              <a:rPr lang="en-US" sz="2400" dirty="0" smtClean="0">
                <a:solidFill>
                  <a:srgbClr val="FF0000"/>
                </a:solidFill>
              </a:rPr>
              <a:t>CHEM115VANCE2013SPRING</a:t>
            </a:r>
            <a:r>
              <a:rPr lang="en-US" sz="24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b="1" dirty="0" smtClean="0"/>
              <a:t>Lab Manual</a:t>
            </a:r>
            <a:r>
              <a:rPr lang="en-US" dirty="0" smtClean="0"/>
              <a:t>	</a:t>
            </a:r>
            <a:r>
              <a:rPr lang="en-US" i="1" dirty="0" smtClean="0"/>
              <a:t>Chemistry 115 Lab Manual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Web Sites</a:t>
            </a:r>
          </a:p>
          <a:p>
            <a:pPr lvl="1">
              <a:defRPr/>
            </a:pPr>
            <a:r>
              <a:rPr lang="en-US" dirty="0" smtClean="0">
                <a:hlinkClick r:id="rId4"/>
              </a:rPr>
              <a:t>http://www.grossmont.edu/dianavance</a:t>
            </a:r>
            <a:endParaRPr lang="en-US" dirty="0" smtClean="0"/>
          </a:p>
          <a:p>
            <a:pPr lvl="1">
              <a:defRPr/>
            </a:pPr>
            <a:r>
              <a:rPr lang="en-US" u="sng" dirty="0" smtClean="0">
                <a:ea typeface="+mn-ea"/>
                <a:cs typeface="+mn-cs"/>
                <a:hlinkClick r:id="rId5"/>
              </a:rPr>
              <a:t>http://bb.gcccd.net/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 </a:t>
            </a:r>
            <a:r>
              <a:rPr lang="en-US" b="1" dirty="0" smtClean="0"/>
              <a:t>Optional</a:t>
            </a:r>
            <a:r>
              <a:rPr lang="en-US" dirty="0" smtClean="0"/>
              <a:t> </a:t>
            </a:r>
            <a:r>
              <a:rPr lang="en-US" i="1" dirty="0" smtClean="0"/>
              <a:t>Study Guide</a:t>
            </a:r>
            <a:r>
              <a:rPr lang="en-US" dirty="0" smtClean="0"/>
              <a:t> for above text</a:t>
            </a:r>
            <a:endParaRPr lang="en-US" b="1" dirty="0" smtClean="0"/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Additional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Calculator:</a:t>
            </a:r>
            <a:r>
              <a:rPr lang="en-US" dirty="0" smtClean="0">
                <a:cs typeface="Times New Roman" pitchFamily="18" charset="0"/>
              </a:rPr>
              <a:t> Capable of scientific notation (may not be shared during exams).  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cs typeface="Times New Roman" pitchFamily="18" charset="0"/>
              </a:rPr>
              <a:t>Safety Glasses:</a:t>
            </a:r>
            <a:r>
              <a:rPr lang="en-US" dirty="0" smtClean="0">
                <a:cs typeface="Times New Roman" pitchFamily="18" charset="0"/>
              </a:rPr>
              <a:t> Z-87 Safety goggles (purchased in bookstore)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Black </a:t>
            </a:r>
            <a:r>
              <a:rPr lang="en-US" b="1" dirty="0" smtClean="0">
                <a:cs typeface="Times New Roman" pitchFamily="18" charset="0"/>
              </a:rPr>
              <a:t>or </a:t>
            </a:r>
            <a:r>
              <a:rPr lang="en-US" b="1" dirty="0">
                <a:solidFill>
                  <a:srgbClr val="00B0F0"/>
                </a:solidFill>
                <a:cs typeface="Times New Roman" pitchFamily="18" charset="0"/>
              </a:rPr>
              <a:t>Blue</a:t>
            </a:r>
            <a:r>
              <a:rPr lang="en-US" b="1" dirty="0">
                <a:cs typeface="Times New Roman" pitchFamily="18" charset="0"/>
              </a:rPr>
              <a:t> Ink </a:t>
            </a:r>
            <a:r>
              <a:rPr lang="en-US" b="1" dirty="0" smtClean="0">
                <a:cs typeface="Times New Roman" pitchFamily="18" charset="0"/>
              </a:rPr>
              <a:t>Pen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cs typeface="Times New Roman" pitchFamily="18" charset="0"/>
              </a:rPr>
              <a:t>   </a:t>
            </a:r>
            <a:r>
              <a:rPr lang="en-US" dirty="0" smtClean="0">
                <a:cs typeface="Times New Roman" pitchFamily="18" charset="0"/>
              </a:rPr>
              <a:t>(for laboratory write-up)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2103</TotalTime>
  <Words>981</Words>
  <Application>Microsoft Office PowerPoint</Application>
  <PresentationFormat>On-screen Show (4:3)</PresentationFormat>
  <Paragraphs>190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Welcome to Chemistry 115</vt:lpstr>
      <vt:lpstr>Instructor Information </vt:lpstr>
      <vt:lpstr>PowerPoint Presentation</vt:lpstr>
      <vt:lpstr>Tentative Schedule – Spring 2013  </vt:lpstr>
      <vt:lpstr>PowerPoint Presentation</vt:lpstr>
      <vt:lpstr>PowerPoint Presentation</vt:lpstr>
      <vt:lpstr>Prerequisite</vt:lpstr>
      <vt:lpstr>PowerPoint Presentation</vt:lpstr>
      <vt:lpstr>Additional Requirements</vt:lpstr>
      <vt:lpstr>Student Learning Outcomes: </vt:lpstr>
      <vt:lpstr>Objectives (from Course Outline)</vt:lpstr>
      <vt:lpstr>Grading</vt:lpstr>
      <vt:lpstr>Grading Scale</vt:lpstr>
      <vt:lpstr>Make-up Policy</vt:lpstr>
      <vt:lpstr>Late Work</vt:lpstr>
      <vt:lpstr>Attendance</vt:lpstr>
      <vt:lpstr>Academic Integrity Policy</vt:lpstr>
      <vt:lpstr>Disabled Students</vt:lpstr>
      <vt:lpstr>Supervised Tutoring Referral</vt:lpstr>
      <vt:lpstr>Studying Chemistry</vt:lpstr>
    </vt:vector>
  </TitlesOfParts>
  <Company>The DTN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115  Spring 2013</dc:title>
  <dc:creator>Diana Vance</dc:creator>
  <cp:lastModifiedBy>Diana Vance</cp:lastModifiedBy>
  <cp:revision>69</cp:revision>
  <dcterms:created xsi:type="dcterms:W3CDTF">2000-08-21T03:05:01Z</dcterms:created>
  <dcterms:modified xsi:type="dcterms:W3CDTF">2014-12-11T16:05:25Z</dcterms:modified>
</cp:coreProperties>
</file>