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8" r:id="rId2"/>
    <p:sldId id="333" r:id="rId3"/>
    <p:sldId id="334" r:id="rId4"/>
    <p:sldId id="289" r:id="rId5"/>
    <p:sldId id="290" r:id="rId6"/>
    <p:sldId id="291" r:id="rId7"/>
    <p:sldId id="292" r:id="rId8"/>
    <p:sldId id="302" r:id="rId9"/>
    <p:sldId id="299" r:id="rId10"/>
    <p:sldId id="300" r:id="rId11"/>
    <p:sldId id="301" r:id="rId12"/>
    <p:sldId id="303" r:id="rId13"/>
    <p:sldId id="309" r:id="rId14"/>
    <p:sldId id="304" r:id="rId15"/>
    <p:sldId id="267" r:id="rId16"/>
    <p:sldId id="308" r:id="rId17"/>
    <p:sldId id="318" r:id="rId18"/>
    <p:sldId id="319" r:id="rId19"/>
    <p:sldId id="320" r:id="rId20"/>
    <p:sldId id="312" r:id="rId21"/>
    <p:sldId id="317" r:id="rId22"/>
    <p:sldId id="315" r:id="rId23"/>
    <p:sldId id="270" r:id="rId24"/>
    <p:sldId id="316" r:id="rId25"/>
    <p:sldId id="273" r:id="rId26"/>
    <p:sldId id="272" r:id="rId27"/>
    <p:sldId id="310" r:id="rId28"/>
    <p:sldId id="311" r:id="rId29"/>
    <p:sldId id="326" r:id="rId30"/>
    <p:sldId id="321" r:id="rId31"/>
    <p:sldId id="322" r:id="rId32"/>
    <p:sldId id="323" r:id="rId33"/>
    <p:sldId id="269" r:id="rId34"/>
    <p:sldId id="271" r:id="rId35"/>
    <p:sldId id="327" r:id="rId36"/>
    <p:sldId id="305" r:id="rId37"/>
    <p:sldId id="330" r:id="rId38"/>
    <p:sldId id="313" r:id="rId39"/>
    <p:sldId id="307" r:id="rId40"/>
    <p:sldId id="306" r:id="rId41"/>
    <p:sldId id="324" r:id="rId42"/>
    <p:sldId id="325" r:id="rId43"/>
    <p:sldId id="314" r:id="rId44"/>
    <p:sldId id="276" r:id="rId45"/>
    <p:sldId id="331" r:id="rId46"/>
    <p:sldId id="332" r:id="rId47"/>
    <p:sldId id="293" r:id="rId48"/>
    <p:sldId id="294" r:id="rId49"/>
    <p:sldId id="295" r:id="rId50"/>
    <p:sldId id="296" r:id="rId51"/>
    <p:sldId id="265" r:id="rId52"/>
    <p:sldId id="281" r:id="rId53"/>
    <p:sldId id="297" r:id="rId54"/>
    <p:sldId id="298"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94" y="28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 Id="rId4"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 Id="rId4" Type="http://schemas.openxmlformats.org/officeDocument/2006/relationships/image" Target="../media/image6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5257EE-D916-4587-B5DF-44CD8700E742}" type="datetimeFigureOut">
              <a:rPr lang="en-US" smtClean="0"/>
              <a:pPr/>
              <a:t>3/23/2015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FCD50-88C1-4F78-83EA-9ECE635C0839}" type="slidenum">
              <a:rPr lang="en-US" smtClean="0"/>
              <a:pPr/>
              <a:t>‹#›</a:t>
            </a:fld>
            <a:endParaRPr lang="en-US"/>
          </a:p>
        </p:txBody>
      </p:sp>
    </p:spTree>
    <p:extLst>
      <p:ext uri="{BB962C8B-B14F-4D97-AF65-F5344CB8AC3E}">
        <p14:creationId xmlns:p14="http://schemas.microsoft.com/office/powerpoint/2010/main" val="213772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Gilbert N. Lewis (1875–1946). Elec-tron dot structures are called Lewis diagrams in his honor.</a:t>
            </a:r>
          </a:p>
        </p:txBody>
      </p:sp>
      <p:sp>
        <p:nvSpPr>
          <p:cNvPr id="60419" name="Slide Number Placeholder 3"/>
          <p:cNvSpPr>
            <a:spLocks noGrp="1"/>
          </p:cNvSpPr>
          <p:nvPr>
            <p:ph type="sldNum" sz="quarter" idx="5"/>
          </p:nvPr>
        </p:nvSpPr>
        <p:spPr bwMode="auto">
          <a:noFill/>
          <a:ln>
            <a:miter lim="800000"/>
            <a:headEnd/>
            <a:tailEnd/>
          </a:ln>
        </p:spPr>
        <p:txBody>
          <a:bodyPr/>
          <a:lstStyle/>
          <a:p>
            <a:fld id="{70A51230-CCD7-46C5-9976-22C04264D35E}" type="slidenum">
              <a:rPr lang="en-US"/>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A9AEB1C2-CF1E-4100-81DF-C43248D27418}" type="slidenum">
              <a:rPr lang="en-US"/>
              <a:pPr/>
              <a:t>25</a:t>
            </a:fld>
            <a:endParaRPr lang="en-US"/>
          </a:p>
        </p:txBody>
      </p:sp>
      <p:sp>
        <p:nvSpPr>
          <p:cNvPr id="4608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08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12-09-09UNa</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Carbon Dioxide</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electron pair geometry in carbon dioxide, CO</a:t>
            </a:r>
            <a:r>
              <a:rPr lang="en-US" baseline="-25000">
                <a:solidFill>
                  <a:srgbClr val="000000"/>
                </a:solidFill>
                <a:latin typeface="Geneva" pitchFamily="4" charset="0"/>
              </a:rPr>
              <a:t>2</a:t>
            </a:r>
            <a:r>
              <a:rPr lang="en-US">
                <a:solidFill>
                  <a:srgbClr val="000000"/>
                </a:solidFill>
                <a:latin typeface="Geneva" pitchFamily="4" charset="0"/>
              </a:rPr>
              <a:t>, is linear. The molecular shape of CO</a:t>
            </a:r>
            <a:r>
              <a:rPr lang="en-US" baseline="-25000">
                <a:solidFill>
                  <a:srgbClr val="000000"/>
                </a:solidFill>
                <a:latin typeface="Geneva" pitchFamily="4" charset="0"/>
              </a:rPr>
              <a:t>2</a:t>
            </a:r>
            <a:r>
              <a:rPr lang="en-US">
                <a:solidFill>
                  <a:srgbClr val="000000"/>
                </a:solidFill>
                <a:latin typeface="Geneva" pitchFamily="4" charset="0"/>
              </a:rPr>
              <a:t> is linear; the bond angle is 180¡.</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4 electron pairs are all bonding and form bonds to only two atoms.  Thus the angle between the bonds is 180¡.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5832A538-E770-4DA2-A0AB-09D8E4841EA3}" type="slidenum">
              <a:rPr lang="en-US"/>
              <a:pPr/>
              <a:t>26</a:t>
            </a:fld>
            <a:endParaRPr lang="en-US"/>
          </a:p>
        </p:txBody>
      </p:sp>
      <p:sp>
        <p:nvSpPr>
          <p:cNvPr id="2764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12-08-20UN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Carbon Dioxide Molecule</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This is a 3-D representation of carbon dioxide, CO</a:t>
            </a:r>
            <a:r>
              <a:rPr lang="en-US" baseline="-25000">
                <a:solidFill>
                  <a:srgbClr val="000000"/>
                </a:solidFill>
                <a:latin typeface="Geneva" pitchFamily="4" charset="0"/>
              </a:rPr>
              <a:t>2</a:t>
            </a:r>
            <a:r>
              <a:rPr lang="en-US">
                <a:solidFill>
                  <a:srgbClr val="000000"/>
                </a:solidFill>
                <a:latin typeface="Geneva" pitchFamily="4" charset="0"/>
              </a:rPr>
              <a:t>.</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3-D representation depicts an accurate model of the electron shell in each atom of a carbon dioxide molecule.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a:lstStyle/>
          <a:p>
            <a:fld id="{6CE1D560-3BB8-4F7C-882F-797292BEBFD5}" type="slidenum">
              <a:rPr lang="en-US"/>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13.1 Electron-pair geometry. Ball-and-stick models show the arrangement of two, three, and four electron pairs (sticks) around a central atom (ball). (a) According to the electron-pair repulsion principle, two sticks are as far from each other as possible when they are diametri-cally opposite each other. The geometry is linear, and the angle formed is 180°. (b) Three sticks are as far from one another as possible when equally spaced on a circumference of the ball. The sticks and the center of the ball are in the same plane and the angles are 120°. The geometry is trigonal (triangular) planar. (c) Four electron pairs are as far from one another as possible when arranged to form a tetrahedron. Each angle is 109.5°, which is called the tetrahedral angle.</a:t>
            </a:r>
          </a:p>
        </p:txBody>
      </p:sp>
      <p:sp>
        <p:nvSpPr>
          <p:cNvPr id="64515" name="Slide Number Placeholder 3"/>
          <p:cNvSpPr>
            <a:spLocks noGrp="1"/>
          </p:cNvSpPr>
          <p:nvPr>
            <p:ph type="sldNum" sz="quarter" idx="5"/>
          </p:nvPr>
        </p:nvSpPr>
        <p:spPr bwMode="auto">
          <a:noFill/>
          <a:ln>
            <a:miter lim="800000"/>
            <a:headEnd/>
            <a:tailEnd/>
          </a:ln>
        </p:spPr>
        <p:txBody>
          <a:bodyPr/>
          <a:lstStyle/>
          <a:p>
            <a:fld id="{62BA244F-464A-4FC2-873A-6BAC181CD248}" type="slidenum">
              <a:rPr lang="en-US"/>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1D1F6F-8C6E-4980-BE1F-BE6E8959E8A7}" type="slidenum">
              <a:rPr lang="en-US"/>
              <a:pPr/>
              <a:t>29</a:t>
            </a:fld>
            <a:endParaRPr lang="en-US"/>
          </a:p>
        </p:txBody>
      </p:sp>
      <p:sp>
        <p:nvSpPr>
          <p:cNvPr id="22530" name="Rectangle 2"/>
          <p:cNvSpPr>
            <a:spLocks noGrp="1" noRot="1" noChangeAspect="1" noChangeArrowheads="1" noTextEdit="1"/>
          </p:cNvSpPr>
          <p:nvPr>
            <p:ph type="sldImg"/>
          </p:nvPr>
        </p:nvSpPr>
        <p:spPr>
          <a:xfrm>
            <a:off x="1143000" y="687388"/>
            <a:ext cx="4572000" cy="3429000"/>
          </a:xfrm>
          <a:ln/>
        </p:spPr>
      </p:sp>
      <p:sp>
        <p:nvSpPr>
          <p:cNvPr id="22531"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A2998A4-7B87-4576-B1F8-26D86FAD9754}" type="slidenum">
              <a:rPr lang="en-US"/>
              <a:pPr/>
              <a:t>33</a:t>
            </a:fld>
            <a:endParaRPr lang="en-US"/>
          </a:p>
        </p:txBody>
      </p:sp>
      <p:sp>
        <p:nvSpPr>
          <p:cNvPr id="2150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50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12-08-04UNa</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Sulfur Trioxide</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Sulfur trioxide, SO</a:t>
            </a:r>
            <a:r>
              <a:rPr lang="en-US" baseline="-25000">
                <a:solidFill>
                  <a:srgbClr val="000000"/>
                </a:solidFill>
                <a:latin typeface="Geneva" pitchFamily="4" charset="0"/>
              </a:rPr>
              <a:t>3</a:t>
            </a:r>
            <a:endParaRPr lang="en-US">
              <a:solidFill>
                <a:srgbClr val="000000"/>
              </a:solidFill>
              <a:latin typeface="Geneva" pitchFamily="4" charset="0"/>
            </a:endParaRP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is a representation of sulfur trioxide, SO</a:t>
            </a:r>
            <a:r>
              <a:rPr lang="en-US" baseline="-25000">
                <a:solidFill>
                  <a:srgbClr val="000000"/>
                </a:solidFill>
                <a:latin typeface="Geneva" pitchFamily="4" charset="0"/>
              </a:rPr>
              <a:t>3</a:t>
            </a:r>
            <a:r>
              <a:rPr lang="en-US">
                <a:solidFill>
                  <a:srgbClr val="000000"/>
                </a:solidFill>
                <a:latin typeface="Geneva" pitchFamily="4" charset="0"/>
              </a:rPr>
              <a:t> showing the shape of the molecule and the relative sizes of the sulfur and oxygen atoms.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718CC809-7A06-4BD9-AD8C-C75B5524B474}" type="slidenum">
              <a:rPr lang="en-US"/>
              <a:pPr/>
              <a:t>34</a:t>
            </a:fld>
            <a:endParaRPr lang="en-US"/>
          </a:p>
        </p:txBody>
      </p:sp>
      <p:sp>
        <p:nvSpPr>
          <p:cNvPr id="2560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12-08-10UN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Hydrogen Cyanide Molecule</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This is a 3-D representation of hydrogen cyanide, HCN.</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3-D representation depicts an accurate model of the electron shell in each atom of a hydrogen cyanide molecule.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EE6AAD07-3CF6-44D5-847D-B9551CE93113}" type="slidenum">
              <a:rPr lang="en-US"/>
              <a:pPr/>
              <a:t>35</a:t>
            </a:fld>
            <a:endParaRPr lang="en-US"/>
          </a:p>
        </p:txBody>
      </p:sp>
      <p:sp>
        <p:nvSpPr>
          <p:cNvPr id="604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41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12-T01</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12.1</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Summary of VSEPR Theory</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major molecular shapes from VSEPR are summarized.  The number of bonding pairs and lone pairs determine the molecular shape.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B74F4658-A52E-4EAF-8D0F-7B9A7ED5A00A}" type="slidenum">
              <a:rPr lang="en-US"/>
              <a:pPr/>
              <a:t>37</a:t>
            </a:fld>
            <a:endParaRPr lang="en-US"/>
          </a:p>
        </p:txBody>
      </p:sp>
      <p:sp>
        <p:nvSpPr>
          <p:cNvPr id="716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7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14-01</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The Polar Water Molecule</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two dipoles produce a net dipole for the entire water molecule.</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high degree of polarity in water makes it an excellent solvent for the solvation of ionic compounds and other polar molecules.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13.10 Polarity of tri-atomic molecules. Molecular polar-ity depends on both bond polarity and molecular geometry.</a:t>
            </a:r>
          </a:p>
        </p:txBody>
      </p:sp>
      <p:sp>
        <p:nvSpPr>
          <p:cNvPr id="144387" name="Slide Number Placeholder 3"/>
          <p:cNvSpPr>
            <a:spLocks noGrp="1"/>
          </p:cNvSpPr>
          <p:nvPr>
            <p:ph type="sldNum" sz="quarter" idx="5"/>
          </p:nvPr>
        </p:nvSpPr>
        <p:spPr bwMode="auto">
          <a:noFill/>
          <a:ln>
            <a:miter lim="800000"/>
            <a:headEnd/>
            <a:tailEnd/>
          </a:ln>
        </p:spPr>
        <p:txBody>
          <a:bodyPr/>
          <a:lstStyle/>
          <a:p>
            <a:fld id="{0F97AE99-119F-4A92-817B-0822FBFC39AE}" type="slidenum">
              <a:rPr lang="en-US"/>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Linus Pauling (1901–1994). The concept of electronegativity was proposed by Pauling, who was awarded the 1954 Nobel Prize in Chemistry and the 1963 Nobel Peace Prize.</a:t>
            </a:r>
          </a:p>
        </p:txBody>
      </p:sp>
      <p:sp>
        <p:nvSpPr>
          <p:cNvPr id="70659" name="Slide Number Placeholder 3"/>
          <p:cNvSpPr>
            <a:spLocks noGrp="1"/>
          </p:cNvSpPr>
          <p:nvPr>
            <p:ph type="sldNum" sz="quarter" idx="5"/>
          </p:nvPr>
        </p:nvSpPr>
        <p:spPr bwMode="auto">
          <a:noFill/>
          <a:ln>
            <a:miter lim="800000"/>
            <a:headEnd/>
            <a:tailEnd/>
          </a:ln>
        </p:spPr>
        <p:txBody>
          <a:bodyPr/>
          <a:lstStyle/>
          <a:p>
            <a:fld id="{BF3A6694-BDFF-48D1-847B-0C4CEC1F701B}" type="slidenum">
              <a:rPr lang="en-US"/>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E1E3203E-9AD5-4080-8747-100E19B5BBD0}" type="slidenum">
              <a:rPr lang="en-US"/>
              <a:pPr/>
              <a:t>41</a:t>
            </a:fld>
            <a:endParaRPr lang="en-US"/>
          </a:p>
        </p:txBody>
      </p:sp>
      <p:sp>
        <p:nvSpPr>
          <p:cNvPr id="481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dirty="0">
                <a:solidFill>
                  <a:srgbClr val="000000"/>
                </a:solidFill>
                <a:latin typeface="Geneva" pitchFamily="4" charset="0"/>
              </a:rPr>
              <a:t>Figure: 12-09-10UN</a:t>
            </a:r>
          </a:p>
          <a:p>
            <a:endParaRPr lang="en-US" dirty="0">
              <a:solidFill>
                <a:srgbClr val="000000"/>
              </a:solidFill>
              <a:latin typeface="Geneva" pitchFamily="4" charset="0"/>
            </a:endParaRPr>
          </a:p>
          <a:p>
            <a:r>
              <a:rPr lang="en-US" dirty="0">
                <a:solidFill>
                  <a:srgbClr val="000000"/>
                </a:solidFill>
                <a:latin typeface="Geneva" pitchFamily="4" charset="0"/>
              </a:rPr>
              <a:t>Title:</a:t>
            </a:r>
          </a:p>
          <a:p>
            <a:r>
              <a:rPr lang="en-US" dirty="0">
                <a:solidFill>
                  <a:srgbClr val="000000"/>
                </a:solidFill>
                <a:latin typeface="Geneva" pitchFamily="4" charset="0"/>
              </a:rPr>
              <a:t>CCl</a:t>
            </a:r>
            <a:r>
              <a:rPr lang="en-US" baseline="-25000" dirty="0">
                <a:solidFill>
                  <a:srgbClr val="000000"/>
                </a:solidFill>
                <a:latin typeface="Geneva" pitchFamily="4" charset="0"/>
              </a:rPr>
              <a:t>4</a:t>
            </a:r>
            <a:r>
              <a:rPr lang="en-US" dirty="0">
                <a:solidFill>
                  <a:srgbClr val="000000"/>
                </a:solidFill>
                <a:latin typeface="Geneva" pitchFamily="4" charset="0"/>
              </a:rPr>
              <a:t> Molecular Shape</a:t>
            </a:r>
          </a:p>
          <a:p>
            <a:endParaRPr lang="en-US" dirty="0">
              <a:solidFill>
                <a:srgbClr val="000000"/>
              </a:solidFill>
              <a:latin typeface="Geneva" pitchFamily="4" charset="0"/>
            </a:endParaRPr>
          </a:p>
          <a:p>
            <a:r>
              <a:rPr lang="en-US" dirty="0">
                <a:solidFill>
                  <a:srgbClr val="000000"/>
                </a:solidFill>
                <a:latin typeface="Geneva" pitchFamily="4" charset="0"/>
              </a:rPr>
              <a:t>Caption:</a:t>
            </a:r>
          </a:p>
          <a:p>
            <a:r>
              <a:rPr lang="en-US" dirty="0">
                <a:solidFill>
                  <a:srgbClr val="000000"/>
                </a:solidFill>
                <a:latin typeface="Geneva" pitchFamily="4" charset="0"/>
              </a:rPr>
              <a:t>This is the electron pair geometry and molecular shape of carbon tetrachloride.</a:t>
            </a:r>
          </a:p>
          <a:p>
            <a:endParaRPr lang="en-US" dirty="0">
              <a:solidFill>
                <a:srgbClr val="000000"/>
              </a:solidFill>
              <a:latin typeface="Geneva" pitchFamily="4" charset="0"/>
            </a:endParaRPr>
          </a:p>
          <a:p>
            <a:r>
              <a:rPr lang="en-US" dirty="0">
                <a:solidFill>
                  <a:srgbClr val="000000"/>
                </a:solidFill>
                <a:latin typeface="Geneva" pitchFamily="4" charset="0"/>
              </a:rPr>
              <a:t>Notes:</a:t>
            </a:r>
          </a:p>
          <a:p>
            <a:r>
              <a:rPr lang="en-US" dirty="0">
                <a:solidFill>
                  <a:srgbClr val="000000"/>
                </a:solidFill>
                <a:latin typeface="Geneva" pitchFamily="4" charset="0"/>
              </a:rPr>
              <a:t>This diagram is part of an in-text example of electron pair geometry and molecular shape.  In this example, carbon tetrachloride has 4 electron pairs and a tetrahedral molecular shape.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B36975A2-C8D7-468E-B4A9-0BFACE08622C}" type="slidenum">
              <a:rPr lang="en-US"/>
              <a:pPr/>
              <a:t>42</a:t>
            </a:fld>
            <a:endParaRPr lang="en-US"/>
          </a:p>
        </p:txBody>
      </p:sp>
      <p:sp>
        <p:nvSpPr>
          <p:cNvPr id="5017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12-09-11UN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CCl</a:t>
            </a:r>
            <a:r>
              <a:rPr lang="en-US" baseline="-25000">
                <a:solidFill>
                  <a:srgbClr val="000000"/>
                </a:solidFill>
                <a:latin typeface="Geneva" pitchFamily="4" charset="0"/>
              </a:rPr>
              <a:t>4</a:t>
            </a:r>
            <a:r>
              <a:rPr lang="en-US">
                <a:solidFill>
                  <a:srgbClr val="000000"/>
                </a:solidFill>
                <a:latin typeface="Geneva" pitchFamily="4" charset="0"/>
              </a:rPr>
              <a:t> Polarity</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This is the electron pair geometry and molecular shape of carbon tetrachloride.</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diagram is part of an in-text example of electron pair geometry and polarity.  In this example, carbon tetrachloride is non-polar, although each bond is polar covalent.  The carbon tetrachloride molecule contains polar bonds but is nonpolar as a molecule because the opposing directions of the attractive forces "cancel out".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13.11 Polar and nonpolar molecules. The carbon–chlorine bond is polar, with chlo-rine as the end toward which bonding electrons are displaced. The carbon–hydrogen bond is also polar, with carbon at the more negative end. CCl4 and CH4 are nonpolar because the dipoles from the polar bonds cancel due to the molecular symmetry. CHCl3, CH2Cl2, and CH3Cl are polar because the dipoles from the polar bonds do not cancel.</a:t>
            </a:r>
          </a:p>
        </p:txBody>
      </p:sp>
      <p:sp>
        <p:nvSpPr>
          <p:cNvPr id="150531" name="Slide Number Placeholder 3"/>
          <p:cNvSpPr>
            <a:spLocks noGrp="1"/>
          </p:cNvSpPr>
          <p:nvPr>
            <p:ph type="sldNum" sz="quarter" idx="5"/>
          </p:nvPr>
        </p:nvSpPr>
        <p:spPr bwMode="auto">
          <a:noFill/>
          <a:ln>
            <a:miter lim="800000"/>
            <a:headEnd/>
            <a:tailEnd/>
          </a:ln>
        </p:spPr>
        <p:txBody>
          <a:bodyPr/>
          <a:lstStyle/>
          <a:p>
            <a:fld id="{713F8B79-E157-4FAB-ACB1-44246E6673D9}" type="slidenum">
              <a:rPr lang="en-US"/>
              <a:pPr/>
              <a:t>43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741C9BA2-37A0-458E-B949-8E39021BE63F}" type="slidenum">
              <a:rPr lang="en-US"/>
              <a:pPr/>
              <a:t>44</a:t>
            </a:fld>
            <a:endParaRPr lang="en-US"/>
          </a:p>
        </p:txBody>
      </p:sp>
      <p:sp>
        <p:nvSpPr>
          <p:cNvPr id="3584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12-09-04UN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O</a:t>
            </a:r>
            <a:r>
              <a:rPr lang="en-US" baseline="-25000">
                <a:solidFill>
                  <a:srgbClr val="000000"/>
                </a:solidFill>
                <a:latin typeface="Geneva" pitchFamily="4" charset="0"/>
              </a:rPr>
              <a:t>3</a:t>
            </a:r>
            <a:r>
              <a:rPr lang="en-US">
                <a:solidFill>
                  <a:srgbClr val="000000"/>
                </a:solidFill>
                <a:latin typeface="Geneva" pitchFamily="4" charset="0"/>
              </a:rPr>
              <a:t> Electron Dot Formula</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This is the electron dot formula for ozone.  The coordinate covalent bond is clearly noted.</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diagram is part of an in-text example for drawing electron dot formulas and structural formulas.  The coordinate covalent bond is formed by the O</a:t>
            </a:r>
            <a:r>
              <a:rPr lang="en-US" baseline="-25000">
                <a:solidFill>
                  <a:srgbClr val="000000"/>
                </a:solidFill>
                <a:latin typeface="Geneva" pitchFamily="4" charset="0"/>
              </a:rPr>
              <a:t>2</a:t>
            </a:r>
            <a:r>
              <a:rPr lang="en-US">
                <a:solidFill>
                  <a:srgbClr val="000000"/>
                </a:solidFill>
                <a:latin typeface="Geneva" pitchFamily="4" charset="0"/>
              </a:rPr>
              <a:t> molecule donating a pair of electrons to form a bond to an O atom.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5998DB-13DF-4169-B488-81B8156BC777}" type="slidenum">
              <a:rPr lang="en-US"/>
              <a:pPr/>
              <a:t>45</a:t>
            </a:fld>
            <a:endParaRPr lang="en-US"/>
          </a:p>
        </p:txBody>
      </p:sp>
      <p:sp>
        <p:nvSpPr>
          <p:cNvPr id="69634" name="Rectangle 2"/>
          <p:cNvSpPr>
            <a:spLocks noGrp="1" noRot="1" noChangeAspect="1" noChangeArrowheads="1" noTextEdit="1"/>
          </p:cNvSpPr>
          <p:nvPr>
            <p:ph type="sldImg"/>
          </p:nvPr>
        </p:nvSpPr>
        <p:spPr>
          <a:xfrm>
            <a:off x="1143000" y="687388"/>
            <a:ext cx="4572000" cy="3429000"/>
          </a:xfrm>
          <a:ln/>
        </p:spPr>
      </p:sp>
      <p:sp>
        <p:nvSpPr>
          <p:cNvPr id="69635"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5FD197-99E6-4B63-B8A2-650EF6D6319D}" type="slidenum">
              <a:rPr lang="en-US"/>
              <a:pPr/>
              <a:t>46</a:t>
            </a:fld>
            <a:endParaRPr lang="en-US"/>
          </a:p>
        </p:txBody>
      </p:sp>
      <p:sp>
        <p:nvSpPr>
          <p:cNvPr id="71682" name="Rectangle 2"/>
          <p:cNvSpPr>
            <a:spLocks noGrp="1" noRot="1" noChangeAspect="1" noChangeArrowheads="1" noTextEdit="1"/>
          </p:cNvSpPr>
          <p:nvPr>
            <p:ph type="sldImg"/>
          </p:nvPr>
        </p:nvSpPr>
        <p:spPr>
          <a:xfrm>
            <a:off x="1143000" y="687388"/>
            <a:ext cx="4572000" cy="3429000"/>
          </a:xfrm>
          <a:ln/>
        </p:spPr>
      </p:sp>
      <p:sp>
        <p:nvSpPr>
          <p:cNvPr id="71683"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9D6EA82-5FF8-4AE9-92D9-47F57057735A}" type="slidenum">
              <a:rPr lang="en-US"/>
              <a:pPr/>
              <a:t>47</a:t>
            </a:fld>
            <a:endParaRPr lang="en-US"/>
          </a:p>
        </p:txBody>
      </p:sp>
      <p:sp>
        <p:nvSpPr>
          <p:cNvPr id="1126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12-04</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Crystalline Structure of NaCl</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 crystal of NaCl is composed of sodium and chloride ions which repeat regularly.</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regulated, alternating pattern of ions is the reason that NaCl crystallizes in a cubic shape.  Note that each cation is attracted to several anions and vice versa.</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5B8BCED6-E205-4EB3-8D78-6B3256ADBBC3}" type="slidenum">
              <a:rPr lang="en-US"/>
              <a:pPr/>
              <a:t>48</a:t>
            </a:fld>
            <a:endParaRPr lang="en-US"/>
          </a:p>
        </p:txBody>
      </p:sp>
      <p:sp>
        <p:nvSpPr>
          <p:cNvPr id="1331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12-05</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Formation of Metal Ions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atoms of the metals in Period 3 form cations by losing 1, 2, or 3 electrons, respectively.</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With all three metals, the stable cation formed is isoelectronic with neon, a noble gas with a filled valence shell.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BE0E8EAD-B298-4B34-9B3D-2131AB2BAF2C}" type="slidenum">
              <a:rPr lang="en-US"/>
              <a:pPr/>
              <a:t>49</a:t>
            </a:fld>
            <a:endParaRPr lang="en-US"/>
          </a:p>
        </p:txBody>
      </p:sp>
      <p:sp>
        <p:nvSpPr>
          <p:cNvPr id="1536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12-06</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Formation of Nonmetal Ions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nonmetals in Period 3 gain 1, 2, or 3 electrons, respectively.</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With all three nonmetals, the stable anion formed is isoelectronic with argon, a noble gas with a filled valence shell.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944C3854-E512-4041-A74D-6D93D9B51F6F}" type="slidenum">
              <a:rPr lang="en-US"/>
              <a:pPr/>
              <a:t>51</a:t>
            </a:fld>
            <a:endParaRPr lang="en-US"/>
          </a:p>
        </p:txBody>
      </p:sp>
      <p:sp>
        <p:nvSpPr>
          <p:cNvPr id="1740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1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12-07</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Formation of Na+ and Cl- Ions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radius of the sodium atom decreases, while the chloride atom increases when ionized.</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Losing an electron means that the positive nucleus can pull the other electrons in more strongly.  Gaining an electron means that the positive nucleus is less effective in pulling the electrons 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12.11 Periodic trends in electronegativity values. Electronegativity values generally increase from left to right across any period of the table, and they decrease from the top to the bottom of any group.</a:t>
            </a:r>
          </a:p>
        </p:txBody>
      </p:sp>
      <p:sp>
        <p:nvSpPr>
          <p:cNvPr id="74755" name="Slide Number Placeholder 3"/>
          <p:cNvSpPr>
            <a:spLocks noGrp="1"/>
          </p:cNvSpPr>
          <p:nvPr>
            <p:ph type="sldNum" sz="quarter" idx="5"/>
          </p:nvPr>
        </p:nvSpPr>
        <p:spPr bwMode="auto">
          <a:noFill/>
          <a:ln>
            <a:miter lim="800000"/>
            <a:headEnd/>
            <a:tailEnd/>
          </a:ln>
        </p:spPr>
        <p:txBody>
          <a:bodyPr/>
          <a:lstStyle/>
          <a:p>
            <a:fld id="{749F0901-4E94-4E05-855D-D016F28427F6}" type="slidenum">
              <a:rPr lang="en-US"/>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12.7 Conductivity of solutions. Ions are held together by ionic bonds in salt, but another type of bonding must be responsible for the properties of sugar.</a:t>
            </a:r>
          </a:p>
        </p:txBody>
      </p:sp>
      <p:sp>
        <p:nvSpPr>
          <p:cNvPr id="52227" name="Slide Number Placeholder 3"/>
          <p:cNvSpPr>
            <a:spLocks noGrp="1"/>
          </p:cNvSpPr>
          <p:nvPr>
            <p:ph type="sldNum" sz="quarter" idx="5"/>
          </p:nvPr>
        </p:nvSpPr>
        <p:spPr bwMode="auto">
          <a:noFill/>
          <a:ln>
            <a:miter lim="800000"/>
            <a:headEnd/>
            <a:tailEnd/>
          </a:ln>
        </p:spPr>
        <p:txBody>
          <a:bodyPr/>
          <a:lstStyle/>
          <a:p>
            <a:fld id="{236272CD-BD15-4A98-9B45-CB9D6296D908}" type="slidenum">
              <a:rPr lang="en-US"/>
              <a:pPr/>
              <a:t>52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12.17 The electron-sea model of a metallic crystal. The monatomic ions formed by the metal remain fixed in a definite crystal pattern, but the highest-energy valence electrons are relatively free to move, which explains the high electrical conductivity of metals. (a) This might represent metallic sodium, or another Group 1A/1 element, with its highest-energy ns1 electrons, and (b) might represent magnesium, or another Group 2A/2 element, with its highest-energy ns2 electrons.</a:t>
            </a:r>
          </a:p>
        </p:txBody>
      </p:sp>
      <p:sp>
        <p:nvSpPr>
          <p:cNvPr id="130051" name="Slide Number Placeholder 3"/>
          <p:cNvSpPr>
            <a:spLocks noGrp="1"/>
          </p:cNvSpPr>
          <p:nvPr>
            <p:ph type="sldNum" sz="quarter" idx="5"/>
          </p:nvPr>
        </p:nvSpPr>
        <p:spPr bwMode="auto">
          <a:noFill/>
          <a:ln>
            <a:miter lim="800000"/>
            <a:headEnd/>
            <a:tailEnd/>
          </a:ln>
        </p:spPr>
        <p:txBody>
          <a:bodyPr/>
          <a:lstStyle/>
          <a:p>
            <a:fld id="{6752A8B8-F621-4F1C-8EC3-6F41B91C70CE}" type="slidenum">
              <a:rPr lang="en-US"/>
              <a:pPr/>
              <a:t>53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2099" name="Slide Number Placeholder 3"/>
          <p:cNvSpPr>
            <a:spLocks noGrp="1"/>
          </p:cNvSpPr>
          <p:nvPr>
            <p:ph type="sldNum" sz="quarter" idx="5"/>
          </p:nvPr>
        </p:nvSpPr>
        <p:spPr bwMode="auto">
          <a:noFill/>
          <a:ln>
            <a:miter lim="800000"/>
            <a:headEnd/>
            <a:tailEnd/>
          </a:ln>
        </p:spPr>
        <p:txBody>
          <a:bodyPr/>
          <a:lstStyle/>
          <a:p>
            <a:fld id="{DE9EF93F-1AC5-4B2E-9A6E-7FC5ED137CF7}" type="slidenum">
              <a:rPr lang="en-US"/>
              <a:pPr/>
              <a:t>54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D6BC27E-446F-457A-8774-3281192F699D}" type="slidenum">
              <a:rPr lang="en-US"/>
              <a:pPr/>
              <a:t>6</a:t>
            </a:fld>
            <a:endParaRPr lang="en-US"/>
          </a:p>
        </p:txBody>
      </p:sp>
      <p:sp>
        <p:nvSpPr>
          <p:cNvPr id="512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dirty="0">
                <a:solidFill>
                  <a:srgbClr val="000000"/>
                </a:solidFill>
                <a:latin typeface="Geneva" pitchFamily="4" charset="0"/>
              </a:rPr>
              <a:t>Figure: 12-01</a:t>
            </a:r>
          </a:p>
          <a:p>
            <a:endParaRPr lang="en-US" dirty="0">
              <a:solidFill>
                <a:srgbClr val="000000"/>
              </a:solidFill>
              <a:latin typeface="Geneva" pitchFamily="4" charset="0"/>
            </a:endParaRPr>
          </a:p>
          <a:p>
            <a:r>
              <a:rPr lang="en-US" dirty="0">
                <a:solidFill>
                  <a:srgbClr val="000000"/>
                </a:solidFill>
                <a:latin typeface="Geneva" pitchFamily="4" charset="0"/>
              </a:rPr>
              <a:t>Title:</a:t>
            </a:r>
          </a:p>
          <a:p>
            <a:r>
              <a:rPr lang="en-US" dirty="0">
                <a:solidFill>
                  <a:srgbClr val="000000"/>
                </a:solidFill>
                <a:latin typeface="Geneva" pitchFamily="4" charset="0"/>
              </a:rPr>
              <a:t>Chemical Bonds</a:t>
            </a:r>
          </a:p>
          <a:p>
            <a:endParaRPr lang="en-US" dirty="0">
              <a:solidFill>
                <a:srgbClr val="000000"/>
              </a:solidFill>
              <a:latin typeface="Geneva" pitchFamily="4" charset="0"/>
            </a:endParaRPr>
          </a:p>
          <a:p>
            <a:r>
              <a:rPr lang="en-US" dirty="0">
                <a:solidFill>
                  <a:srgbClr val="000000"/>
                </a:solidFill>
                <a:latin typeface="Geneva" pitchFamily="4" charset="0"/>
              </a:rPr>
              <a:t>Caption:</a:t>
            </a:r>
          </a:p>
          <a:p>
            <a:r>
              <a:rPr lang="en-US" dirty="0">
                <a:solidFill>
                  <a:srgbClr val="000000"/>
                </a:solidFill>
                <a:latin typeface="Geneva" pitchFamily="4" charset="0"/>
              </a:rPr>
              <a:t>An ionic bond forms between a metal and nonmetal.  Two nonmetal atoms form a covalent bond.</a:t>
            </a:r>
          </a:p>
          <a:p>
            <a:endParaRPr lang="en-US" dirty="0">
              <a:solidFill>
                <a:srgbClr val="000000"/>
              </a:solidFill>
              <a:latin typeface="Geneva" pitchFamily="4" charset="0"/>
            </a:endParaRPr>
          </a:p>
          <a:p>
            <a:r>
              <a:rPr lang="en-US" dirty="0">
                <a:solidFill>
                  <a:srgbClr val="000000"/>
                </a:solidFill>
                <a:latin typeface="Geneva" pitchFamily="4" charset="0"/>
              </a:rPr>
              <a:t>Notes:</a:t>
            </a:r>
          </a:p>
          <a:p>
            <a:r>
              <a:rPr lang="en-US" dirty="0">
                <a:solidFill>
                  <a:srgbClr val="000000"/>
                </a:solidFill>
                <a:latin typeface="Geneva" pitchFamily="4" charset="0"/>
              </a:rPr>
              <a:t>In each compound, all atoms have filled their valence shell.  It is only the method of filling (ion formation vs. electron sharing) that differs.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41CED150-B0E7-4D0F-9CE8-CCAD0C946953}" type="slidenum">
              <a:rPr lang="en-US"/>
              <a:pPr/>
              <a:t>7</a:t>
            </a:fld>
            <a:endParaRPr lang="en-US"/>
          </a:p>
        </p:txBody>
      </p:sp>
      <p:sp>
        <p:nvSpPr>
          <p:cNvPr id="716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7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12-02</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Representative Particles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Particles can be formula units held together by ionic bonds, or molecules held by covalent bonds.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classification is also made in Ch. 7 (Nomenclature) between salts and binary molecules.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13.9 Orientation of polar molecules in an electric field. (a) HCl is an example of a polar molecule. The partially posi-tive end is shaded in red, and the partially negative side is blue. The arrow is drawn with a plus sign at the positive end and an arrowhead at the negative end. The arrow points in the direction of greatest charge density for the bonding electrons. (b) Two plates are connected through a switch to a source of an electric field. With the switch open, the orientation of the molecules is random (left). When the switch is closed (right), the molecules line up with the positive end (red) toward the negative plate and the negative pole (blue) toward the positive plate.</a:t>
            </a:r>
          </a:p>
        </p:txBody>
      </p:sp>
      <p:sp>
        <p:nvSpPr>
          <p:cNvPr id="138243" name="Slide Number Placeholder 3"/>
          <p:cNvSpPr>
            <a:spLocks noGrp="1"/>
          </p:cNvSpPr>
          <p:nvPr>
            <p:ph type="sldNum" sz="quarter" idx="5"/>
          </p:nvPr>
        </p:nvSpPr>
        <p:spPr bwMode="auto">
          <a:noFill/>
          <a:ln>
            <a:miter lim="800000"/>
            <a:headEnd/>
            <a:tailEnd/>
          </a:ln>
        </p:spPr>
        <p:txBody>
          <a:bodyPr/>
          <a:lstStyle/>
          <a:p>
            <a:fld id="{230B544A-B7B7-435D-9AAC-AC65EBC34D4F}" type="slidenum">
              <a:rPr lang="en-US"/>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6F79D975-2883-49C1-AB8A-70963FDF49B6}" type="slidenum">
              <a:rPr lang="en-US"/>
              <a:pPr/>
              <a:t>15</a:t>
            </a:fld>
            <a:endParaRPr lang="en-US"/>
          </a:p>
        </p:txBody>
      </p:sp>
      <p:sp>
        <p:nvSpPr>
          <p:cNvPr id="3174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12-09-01UN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Hydrogen Halides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two atoms in each hydrogen halide molecule are joined by a polar covalent bond.</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electrons in a polar covalent bond are pulled closer to the nucleus of the most electronegative element.  This leads to bond polarity.  In each of these molecules the halogen atom is more electronegative than the hydrogen atom.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13.5 Molecular geometries based on four electron pairs around the central atom. (a) In methane, CH4, the four hydrogen atoms are at the corners of a tetrahedron, and the carbon atom is at its center. If the top hydrogen atom and the carbon atom are in the plane of the page, the front hydrogen atom in the base is in front of the page and the other two hydrogen atoms are behind the page. (b) Ammonia, NH3 has the shape of a pyramid with a triangular base. The nitro-gen atom is in the plane of the page, the front hydrogen atom is in front of the page, and the other two hydrogen atoms are behind the page. Like the carbon atom in methane, the nitrogen atom in ammonia is surrounded by four electron pairs. (c) Water, H2O has a bent (angular) shape. With only three atoms, the bond angle of the water molecule lies in two dimensions. The oxygen atom in water is surrounded by four electron pairs. These pairs are not in the same plane as the three atoms; one pair is above that plane and the other is beneath it.</a:t>
            </a:r>
          </a:p>
        </p:txBody>
      </p:sp>
      <p:sp>
        <p:nvSpPr>
          <p:cNvPr id="87043" name="Slide Number Placeholder 3"/>
          <p:cNvSpPr>
            <a:spLocks noGrp="1"/>
          </p:cNvSpPr>
          <p:nvPr>
            <p:ph type="sldNum" sz="quarter" idx="5"/>
          </p:nvPr>
        </p:nvSpPr>
        <p:spPr bwMode="auto">
          <a:noFill/>
          <a:ln>
            <a:miter lim="800000"/>
            <a:headEnd/>
            <a:tailEnd/>
          </a:ln>
        </p:spPr>
        <p:txBody>
          <a:bodyPr/>
          <a:lstStyle/>
          <a:p>
            <a:fld id="{F6F66FBE-124A-4AF4-9857-D4CECB06B6A6}" type="slidenum">
              <a:rPr lang="en-US"/>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CA1E9431-9361-4532-965A-5820D4B81101}" type="slidenum">
              <a:rPr lang="en-US"/>
              <a:pPr/>
              <a:t>23</a:t>
            </a:fld>
            <a:endParaRPr lang="en-US"/>
          </a:p>
        </p:txBody>
      </p:sp>
      <p:sp>
        <p:nvSpPr>
          <p:cNvPr id="2355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12-08-09UN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SO</a:t>
            </a:r>
            <a:r>
              <a:rPr lang="en-US" baseline="-25000">
                <a:solidFill>
                  <a:srgbClr val="000000"/>
                </a:solidFill>
                <a:latin typeface="Geneva" pitchFamily="4" charset="0"/>
              </a:rPr>
              <a:t>3</a:t>
            </a:r>
            <a:r>
              <a:rPr lang="en-US">
                <a:solidFill>
                  <a:srgbClr val="000000"/>
                </a:solidFill>
                <a:latin typeface="Geneva" pitchFamily="4" charset="0"/>
              </a:rPr>
              <a:t> Structural Formula</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This is the structural formula for the resonance structures of sulfur trioxide.</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diagram is part of an in-text example for drawing Electron Dot Formulas and Structural Formulas.  The three structures are equivalent and are known as resonance structures.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A2DC1E-78BE-4E2E-958B-D427C838DC63}"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6738A-66DD-4548-A117-7BB1DA6650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A2DC1E-78BE-4E2E-958B-D427C838DC63}"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6738A-66DD-4548-A117-7BB1DA6650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A2DC1E-78BE-4E2E-958B-D427C838DC63}"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6738A-66DD-4548-A117-7BB1DA6650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A2DC1E-78BE-4E2E-958B-D427C838DC63}"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6738A-66DD-4548-A117-7BB1DA6650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A2DC1E-78BE-4E2E-958B-D427C838DC63}"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6738A-66DD-4548-A117-7BB1DA6650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A2DC1E-78BE-4E2E-958B-D427C838DC63}" type="datetimeFigureOut">
              <a:rPr lang="en-US" smtClean="0"/>
              <a:pPr/>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6738A-66DD-4548-A117-7BB1DA6650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A2DC1E-78BE-4E2E-958B-D427C838DC63}" type="datetimeFigureOut">
              <a:rPr lang="en-US" smtClean="0"/>
              <a:pPr/>
              <a:t>3/23/2015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26738A-66DD-4548-A117-7BB1DA6650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A2DC1E-78BE-4E2E-958B-D427C838DC63}" type="datetimeFigureOut">
              <a:rPr lang="en-US" smtClean="0"/>
              <a:pPr/>
              <a:t>3/23/2015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26738A-66DD-4548-A117-7BB1DA6650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2DC1E-78BE-4E2E-958B-D427C838DC63}" type="datetimeFigureOut">
              <a:rPr lang="en-US" smtClean="0"/>
              <a:pPr/>
              <a:t>3/23/2015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26738A-66DD-4548-A117-7BB1DA6650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A2DC1E-78BE-4E2E-958B-D427C838DC63}" type="datetimeFigureOut">
              <a:rPr lang="en-US" smtClean="0"/>
              <a:pPr/>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6738A-66DD-4548-A117-7BB1DA6650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A2DC1E-78BE-4E2E-958B-D427C838DC63}" type="datetimeFigureOut">
              <a:rPr lang="en-US" smtClean="0"/>
              <a:pPr/>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6738A-66DD-4548-A117-7BB1DA6650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2DC1E-78BE-4E2E-958B-D427C838DC63}" type="datetimeFigureOut">
              <a:rPr lang="en-US" smtClean="0"/>
              <a:pPr/>
              <a:t>3/23/2015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6738A-66DD-4548-A117-7BB1DA6650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8.emf"/><Relationship Id="rId5" Type="http://schemas.openxmlformats.org/officeDocument/2006/relationships/oleObject" Target="../embeddings/oleObject2.bin"/><Relationship Id="rId10" Type="http://schemas.openxmlformats.org/officeDocument/2006/relationships/image" Target="../media/image30.emf"/><Relationship Id="rId4" Type="http://schemas.openxmlformats.org/officeDocument/2006/relationships/image" Target="../media/image27.emf"/><Relationship Id="rId9"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9.emf"/><Relationship Id="rId5" Type="http://schemas.openxmlformats.org/officeDocument/2006/relationships/oleObject" Target="../embeddings/oleObject6.bin"/><Relationship Id="rId10" Type="http://schemas.openxmlformats.org/officeDocument/2006/relationships/image" Target="../media/image61.emf"/><Relationship Id="rId4" Type="http://schemas.openxmlformats.org/officeDocument/2006/relationships/image" Target="../media/image58.emf"/><Relationship Id="rId9" Type="http://schemas.openxmlformats.org/officeDocument/2006/relationships/oleObject" Target="../embeddings/oleObject8.bin"/></Relationships>
</file>

<file path=ppt/slides/_rels/slide5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343" y="381000"/>
            <a:ext cx="7772400" cy="838200"/>
          </a:xfrm>
        </p:spPr>
        <p:txBody>
          <a:bodyPr/>
          <a:lstStyle/>
          <a:p>
            <a:r>
              <a:rPr lang="en-US" dirty="0" smtClean="0"/>
              <a:t>Chemistry 120</a:t>
            </a:r>
            <a:endParaRPr lang="en-US" dirty="0"/>
          </a:p>
        </p:txBody>
      </p:sp>
      <p:sp>
        <p:nvSpPr>
          <p:cNvPr id="3" name="Subtitle 2"/>
          <p:cNvSpPr>
            <a:spLocks noGrp="1"/>
          </p:cNvSpPr>
          <p:nvPr>
            <p:ph type="subTitle" idx="1"/>
          </p:nvPr>
        </p:nvSpPr>
        <p:spPr>
          <a:xfrm>
            <a:off x="762000" y="1295400"/>
            <a:ext cx="7543800" cy="609600"/>
          </a:xfrm>
        </p:spPr>
        <p:txBody>
          <a:bodyPr>
            <a:noAutofit/>
          </a:bodyPr>
          <a:lstStyle/>
          <a:p>
            <a:r>
              <a:rPr lang="en-US" sz="3600" dirty="0" smtClean="0"/>
              <a:t>Chapter 12: Chemical Bonding</a:t>
            </a:r>
            <a:endParaRPr lang="en-US" sz="3600" dirty="0"/>
          </a:p>
        </p:txBody>
      </p:sp>
      <p:sp>
        <p:nvSpPr>
          <p:cNvPr id="4" name="TextBox 3"/>
          <p:cNvSpPr txBox="1"/>
          <p:nvPr/>
        </p:nvSpPr>
        <p:spPr>
          <a:xfrm>
            <a:off x="762000" y="2710543"/>
            <a:ext cx="4572000" cy="3139321"/>
          </a:xfrm>
          <a:prstGeom prst="rect">
            <a:avLst/>
          </a:prstGeom>
          <a:noFill/>
        </p:spPr>
        <p:txBody>
          <a:bodyPr wrap="square" rtlCol="0">
            <a:spAutoFit/>
          </a:bodyPr>
          <a:lstStyle/>
          <a:p>
            <a:r>
              <a:rPr lang="en-US" u="sng" dirty="0" smtClean="0"/>
              <a:t>Outline</a:t>
            </a:r>
          </a:p>
          <a:p>
            <a:pPr marL="400050" indent="-400050">
              <a:buFont typeface="+mj-lt"/>
              <a:buAutoNum type="romanUcPeriod"/>
            </a:pPr>
            <a:r>
              <a:rPr lang="en-US" dirty="0" smtClean="0"/>
              <a:t>Types of Bonds</a:t>
            </a:r>
          </a:p>
          <a:p>
            <a:pPr marL="857250" lvl="1" indent="-400050">
              <a:buFont typeface="+mj-lt"/>
              <a:buAutoNum type="alphaUcPeriod"/>
            </a:pPr>
            <a:r>
              <a:rPr lang="en-US" dirty="0"/>
              <a:t>Ionic</a:t>
            </a:r>
          </a:p>
          <a:p>
            <a:pPr marL="857250" lvl="1" indent="-400050">
              <a:buFont typeface="+mj-lt"/>
              <a:buAutoNum type="alphaUcPeriod"/>
            </a:pPr>
            <a:r>
              <a:rPr lang="en-US" dirty="0"/>
              <a:t>Metallic</a:t>
            </a:r>
          </a:p>
          <a:p>
            <a:pPr marL="857250" lvl="1" indent="-400050">
              <a:buFont typeface="+mj-lt"/>
              <a:buAutoNum type="alphaUcPeriod"/>
            </a:pPr>
            <a:r>
              <a:rPr lang="en-US" dirty="0"/>
              <a:t>Covalent</a:t>
            </a:r>
          </a:p>
          <a:p>
            <a:pPr marL="400050" indent="-400050">
              <a:buFont typeface="+mj-lt"/>
              <a:buAutoNum type="romanUcPeriod"/>
            </a:pPr>
            <a:r>
              <a:rPr lang="en-US" dirty="0" smtClean="0"/>
              <a:t>Electronegativity</a:t>
            </a:r>
          </a:p>
          <a:p>
            <a:pPr marL="857250" lvl="2" indent="-400050">
              <a:buFont typeface="+mj-lt"/>
              <a:buAutoNum type="alphaUcPeriod"/>
            </a:pPr>
            <a:r>
              <a:rPr lang="en-US" dirty="0" smtClean="0"/>
              <a:t>Bond Polarity </a:t>
            </a:r>
            <a:endParaRPr lang="en-US" dirty="0"/>
          </a:p>
          <a:p>
            <a:pPr marL="400050" indent="-400050">
              <a:buFont typeface="+mj-lt"/>
              <a:buAutoNum type="romanUcPeriod"/>
            </a:pPr>
            <a:r>
              <a:rPr lang="en-US" dirty="0" smtClean="0"/>
              <a:t>Bonding </a:t>
            </a:r>
          </a:p>
          <a:p>
            <a:pPr marL="857250" lvl="1" indent="-400050">
              <a:buFont typeface="+mj-lt"/>
              <a:buAutoNum type="alphaUcPeriod"/>
            </a:pPr>
            <a:r>
              <a:rPr lang="en-US" dirty="0" smtClean="0"/>
              <a:t>Lewis Electron-Dot Structures</a:t>
            </a:r>
          </a:p>
          <a:p>
            <a:pPr marL="857250" lvl="1" indent="-400050">
              <a:buFont typeface="+mj-lt"/>
              <a:buAutoNum type="alphaUcPeriod"/>
            </a:pPr>
            <a:r>
              <a:rPr lang="en-US" dirty="0" smtClean="0"/>
              <a:t>VSEPR Theory</a:t>
            </a:r>
          </a:p>
          <a:p>
            <a:pPr marL="857250" lvl="1" indent="-400050">
              <a:buFont typeface="+mj-lt"/>
              <a:buAutoNum type="alphaUcPeriod"/>
            </a:pPr>
            <a:r>
              <a:rPr lang="en-US" dirty="0" smtClean="0"/>
              <a:t>Molecule Polarity  </a:t>
            </a:r>
          </a:p>
        </p:txBody>
      </p:sp>
      <p:sp>
        <p:nvSpPr>
          <p:cNvPr id="5" name="Subtitle 2"/>
          <p:cNvSpPr txBox="1">
            <a:spLocks/>
          </p:cNvSpPr>
          <p:nvPr/>
        </p:nvSpPr>
        <p:spPr>
          <a:xfrm>
            <a:off x="914400" y="1905000"/>
            <a:ext cx="7543800" cy="762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smtClean="0"/>
              <a:t>Chapter 13: Structure and Shape</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G10_00-20un"/>
          <p:cNvPicPr>
            <a:picLocks noChangeAspect="1" noChangeArrowheads="1"/>
          </p:cNvPicPr>
          <p:nvPr/>
        </p:nvPicPr>
        <p:blipFill>
          <a:blip r:embed="rId2" cstate="print"/>
          <a:srcRect l="27979" r="30052"/>
          <a:stretch>
            <a:fillRect/>
          </a:stretch>
        </p:blipFill>
        <p:spPr bwMode="auto">
          <a:xfrm>
            <a:off x="3429000" y="1752600"/>
            <a:ext cx="2057400" cy="1728788"/>
          </a:xfrm>
          <a:prstGeom prst="rect">
            <a:avLst/>
          </a:prstGeom>
          <a:noFill/>
          <a:ln w="9525">
            <a:noFill/>
            <a:miter lim="800000"/>
            <a:headEnd/>
            <a:tailEnd/>
          </a:ln>
        </p:spPr>
      </p:pic>
      <p:pic>
        <p:nvPicPr>
          <p:cNvPr id="32771" name="Picture 3" descr="FG10_00-20un"/>
          <p:cNvPicPr>
            <a:picLocks noChangeAspect="1" noChangeArrowheads="1"/>
          </p:cNvPicPr>
          <p:nvPr/>
        </p:nvPicPr>
        <p:blipFill>
          <a:blip r:embed="rId2" cstate="print"/>
          <a:srcRect l="27979" r="30052"/>
          <a:stretch>
            <a:fillRect/>
          </a:stretch>
        </p:blipFill>
        <p:spPr bwMode="auto">
          <a:xfrm>
            <a:off x="609600" y="1752600"/>
            <a:ext cx="2057400" cy="1728788"/>
          </a:xfrm>
          <a:prstGeom prst="rect">
            <a:avLst/>
          </a:prstGeom>
          <a:noFill/>
          <a:ln w="9525">
            <a:noFill/>
            <a:miter lim="800000"/>
            <a:headEnd/>
            <a:tailEnd/>
          </a:ln>
        </p:spPr>
      </p:pic>
      <p:sp>
        <p:nvSpPr>
          <p:cNvPr id="32772" name="Text Box 4"/>
          <p:cNvSpPr txBox="1">
            <a:spLocks noChangeArrowheads="1"/>
          </p:cNvSpPr>
          <p:nvPr/>
        </p:nvSpPr>
        <p:spPr bwMode="auto">
          <a:xfrm>
            <a:off x="2743200" y="1981200"/>
            <a:ext cx="685800" cy="1098550"/>
          </a:xfrm>
          <a:prstGeom prst="rect">
            <a:avLst/>
          </a:prstGeom>
          <a:noFill/>
          <a:ln w="9525">
            <a:noFill/>
            <a:miter lim="800000"/>
            <a:headEnd/>
            <a:tailEnd/>
          </a:ln>
        </p:spPr>
        <p:txBody>
          <a:bodyPr>
            <a:spAutoFit/>
          </a:bodyPr>
          <a:lstStyle/>
          <a:p>
            <a:pPr>
              <a:spcBef>
                <a:spcPct val="50000"/>
              </a:spcBef>
            </a:pPr>
            <a:r>
              <a:rPr lang="en-US" sz="6600">
                <a:latin typeface="Placard Condensed" pitchFamily="34" charset="0"/>
              </a:rPr>
              <a:t>+</a:t>
            </a:r>
          </a:p>
        </p:txBody>
      </p:sp>
      <p:sp>
        <p:nvSpPr>
          <p:cNvPr id="32773" name="AutoShape 5"/>
          <p:cNvSpPr>
            <a:spLocks noChangeArrowheads="1"/>
          </p:cNvSpPr>
          <p:nvPr/>
        </p:nvSpPr>
        <p:spPr bwMode="auto">
          <a:xfrm>
            <a:off x="5867400" y="2438400"/>
            <a:ext cx="1905000" cy="228600"/>
          </a:xfrm>
          <a:prstGeom prst="rightArrow">
            <a:avLst>
              <a:gd name="adj1" fmla="val 50000"/>
              <a:gd name="adj2" fmla="val 208333"/>
            </a:avLst>
          </a:prstGeom>
          <a:solidFill>
            <a:schemeClr val="accent1"/>
          </a:solidFill>
          <a:ln w="9525">
            <a:solidFill>
              <a:schemeClr val="tx1"/>
            </a:solidFill>
            <a:miter lim="800000"/>
            <a:headEnd/>
            <a:tailEnd/>
          </a:ln>
        </p:spPr>
        <p:txBody>
          <a:bodyPr wrap="none" anchor="ctr"/>
          <a:lstStyle/>
          <a:p>
            <a:endParaRPr lang="en-US"/>
          </a:p>
        </p:txBody>
      </p:sp>
      <p:pic>
        <p:nvPicPr>
          <p:cNvPr id="32774" name="Picture 6" descr="FG10_00-21un"/>
          <p:cNvPicPr>
            <a:picLocks noChangeAspect="1" noChangeArrowheads="1"/>
          </p:cNvPicPr>
          <p:nvPr/>
        </p:nvPicPr>
        <p:blipFill>
          <a:blip r:embed="rId3" cstate="print"/>
          <a:srcRect/>
          <a:stretch>
            <a:fillRect/>
          </a:stretch>
        </p:blipFill>
        <p:spPr bwMode="auto">
          <a:xfrm>
            <a:off x="0" y="4419600"/>
            <a:ext cx="8839200" cy="1414463"/>
          </a:xfrm>
          <a:prstGeom prst="rect">
            <a:avLst/>
          </a:prstGeom>
          <a:noFill/>
          <a:ln w="9525">
            <a:noFill/>
            <a:miter lim="800000"/>
            <a:headEnd/>
            <a:tailEnd/>
          </a:ln>
        </p:spPr>
      </p:pic>
      <p:sp>
        <p:nvSpPr>
          <p:cNvPr id="32775" name="Rectangle 7"/>
          <p:cNvSpPr>
            <a:spLocks noGrp="1" noChangeArrowheads="1"/>
          </p:cNvSpPr>
          <p:nvPr>
            <p:ph type="title"/>
          </p:nvPr>
        </p:nvSpPr>
        <p:spPr>
          <a:xfrm>
            <a:off x="762000" y="228600"/>
            <a:ext cx="7772400" cy="1143000"/>
          </a:xfrm>
          <a:noFill/>
        </p:spPr>
        <p:txBody>
          <a:bodyPr/>
          <a:lstStyle/>
          <a:p>
            <a:pPr eaLnBrk="1" hangingPunct="1"/>
            <a:r>
              <a:rPr lang="en-US" dirty="0"/>
              <a:t>How does Cl</a:t>
            </a:r>
            <a:r>
              <a:rPr lang="en-US" baseline="-25000" dirty="0"/>
              <a:t>2</a:t>
            </a:r>
            <a:r>
              <a:rPr lang="en-US" dirty="0" smtClean="0"/>
              <a:t> bond?</a:t>
            </a:r>
          </a:p>
        </p:txBody>
      </p:sp>
      <p:sp>
        <p:nvSpPr>
          <p:cNvPr id="9" name="TextBox 8"/>
          <p:cNvSpPr txBox="1"/>
          <p:nvPr/>
        </p:nvSpPr>
        <p:spPr>
          <a:xfrm>
            <a:off x="723900" y="3481388"/>
            <a:ext cx="2362200" cy="1015663"/>
          </a:xfrm>
          <a:prstGeom prst="rect">
            <a:avLst/>
          </a:prstGeom>
          <a:noFill/>
        </p:spPr>
        <p:txBody>
          <a:bodyPr wrap="square" rtlCol="0">
            <a:spAutoFit/>
          </a:bodyPr>
          <a:lstStyle/>
          <a:p>
            <a:r>
              <a:rPr lang="en-US" sz="3600" dirty="0" smtClean="0"/>
              <a:t>[Ne]3s</a:t>
            </a:r>
            <a:r>
              <a:rPr lang="en-US" sz="3600" baseline="30000" dirty="0" smtClean="0"/>
              <a:t>2</a:t>
            </a:r>
            <a:r>
              <a:rPr lang="en-US" sz="3600" dirty="0"/>
              <a:t>3</a:t>
            </a:r>
            <a:r>
              <a:rPr lang="en-US" sz="3600" dirty="0" smtClean="0"/>
              <a:t>p</a:t>
            </a:r>
            <a:r>
              <a:rPr lang="en-US" sz="3600" baseline="30000" dirty="0" smtClean="0"/>
              <a:t>5</a:t>
            </a:r>
            <a:endParaRPr lang="en-US" sz="3600" baseline="30000" dirty="0"/>
          </a:p>
          <a:p>
            <a:endParaRPr lang="en-US" sz="3600" baseline="30000" dirty="0"/>
          </a:p>
        </p:txBody>
      </p:sp>
      <p:sp>
        <p:nvSpPr>
          <p:cNvPr id="10" name="TextBox 9"/>
          <p:cNvSpPr txBox="1"/>
          <p:nvPr/>
        </p:nvSpPr>
        <p:spPr>
          <a:xfrm>
            <a:off x="3429000" y="3481388"/>
            <a:ext cx="2362200" cy="1015663"/>
          </a:xfrm>
          <a:prstGeom prst="rect">
            <a:avLst/>
          </a:prstGeom>
          <a:noFill/>
        </p:spPr>
        <p:txBody>
          <a:bodyPr wrap="square" rtlCol="0">
            <a:spAutoFit/>
          </a:bodyPr>
          <a:lstStyle/>
          <a:p>
            <a:r>
              <a:rPr lang="en-US" sz="3600" dirty="0" smtClean="0"/>
              <a:t>[Ne]3s</a:t>
            </a:r>
            <a:r>
              <a:rPr lang="en-US" sz="3600" baseline="30000" dirty="0" smtClean="0"/>
              <a:t>2</a:t>
            </a:r>
            <a:r>
              <a:rPr lang="en-US" sz="3600" dirty="0"/>
              <a:t>3</a:t>
            </a:r>
            <a:r>
              <a:rPr lang="en-US" sz="3600" dirty="0" smtClean="0"/>
              <a:t>p</a:t>
            </a:r>
            <a:r>
              <a:rPr lang="en-US" sz="3600" baseline="30000" dirty="0" smtClean="0"/>
              <a:t>5</a:t>
            </a:r>
            <a:endParaRPr lang="en-US" sz="3600" baseline="30000" dirty="0"/>
          </a:p>
          <a:p>
            <a:endParaRPr lang="en-US" sz="3600" baseline="30000" dirty="0"/>
          </a:p>
        </p:txBody>
      </p:sp>
    </p:spTree>
    <p:extLst>
      <p:ext uri="{BB962C8B-B14F-4D97-AF65-F5344CB8AC3E}">
        <p14:creationId xmlns:p14="http://schemas.microsoft.com/office/powerpoint/2010/main" val="145012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715962"/>
          </a:xfrm>
        </p:spPr>
        <p:txBody>
          <a:bodyPr/>
          <a:lstStyle/>
          <a:p>
            <a:r>
              <a:rPr lang="en-US" sz="3800" dirty="0" smtClean="0"/>
              <a:t>What orbital(s) does </a:t>
            </a:r>
            <a:r>
              <a:rPr lang="en-US" sz="3800" dirty="0"/>
              <a:t>Cl</a:t>
            </a:r>
            <a:r>
              <a:rPr lang="en-US" sz="3800" baseline="-25000" dirty="0"/>
              <a:t>2</a:t>
            </a:r>
            <a:r>
              <a:rPr lang="en-US" sz="3800" dirty="0" smtClean="0"/>
              <a:t> use to bond? </a:t>
            </a:r>
          </a:p>
        </p:txBody>
      </p:sp>
      <p:pic>
        <p:nvPicPr>
          <p:cNvPr id="33795" name="Picture 2" descr="Figure 11-9"/>
          <p:cNvPicPr>
            <a:picLocks noGrp="1" noChangeAspect="1" noChangeArrowheads="1"/>
          </p:cNvPicPr>
          <p:nvPr>
            <p:ph idx="1"/>
          </p:nvPr>
        </p:nvPicPr>
        <p:blipFill>
          <a:blip r:embed="rId2" cstate="print"/>
          <a:srcRect/>
          <a:stretch>
            <a:fillRect/>
          </a:stretch>
        </p:blipFill>
        <p:spPr>
          <a:xfrm>
            <a:off x="468312" y="3048000"/>
            <a:ext cx="8207375" cy="3581400"/>
          </a:xfrm>
          <a:noFill/>
        </p:spPr>
      </p:pic>
      <p:pic>
        <p:nvPicPr>
          <p:cNvPr id="5" name="Picture 6" descr="FG10_00-21un"/>
          <p:cNvPicPr>
            <a:picLocks noChangeAspect="1" noChangeArrowheads="1"/>
          </p:cNvPicPr>
          <p:nvPr/>
        </p:nvPicPr>
        <p:blipFill>
          <a:blip r:embed="rId3" cstate="print"/>
          <a:srcRect/>
          <a:stretch>
            <a:fillRect/>
          </a:stretch>
        </p:blipFill>
        <p:spPr bwMode="auto">
          <a:xfrm>
            <a:off x="0" y="990600"/>
            <a:ext cx="9144000" cy="1414463"/>
          </a:xfrm>
          <a:prstGeom prst="rect">
            <a:avLst/>
          </a:prstGeom>
          <a:noFill/>
          <a:ln w="9525">
            <a:noFill/>
            <a:miter lim="800000"/>
            <a:headEnd/>
            <a:tailEnd/>
          </a:ln>
        </p:spPr>
      </p:pic>
      <p:sp>
        <p:nvSpPr>
          <p:cNvPr id="6" name="TextBox 5"/>
          <p:cNvSpPr txBox="1"/>
          <p:nvPr/>
        </p:nvSpPr>
        <p:spPr>
          <a:xfrm>
            <a:off x="2971800" y="2382651"/>
            <a:ext cx="3048000" cy="1015663"/>
          </a:xfrm>
          <a:prstGeom prst="rect">
            <a:avLst/>
          </a:prstGeom>
          <a:noFill/>
        </p:spPr>
        <p:txBody>
          <a:bodyPr wrap="square" rtlCol="0">
            <a:spAutoFit/>
          </a:bodyPr>
          <a:lstStyle/>
          <a:p>
            <a:r>
              <a:rPr lang="en-US" sz="3600" dirty="0" err="1" smtClean="0"/>
              <a:t>Cl</a:t>
            </a:r>
            <a:r>
              <a:rPr lang="en-US" sz="3600" dirty="0" smtClean="0"/>
              <a:t>:[Ne]3s</a:t>
            </a:r>
            <a:r>
              <a:rPr lang="en-US" sz="3600" baseline="30000" dirty="0" smtClean="0"/>
              <a:t>2</a:t>
            </a:r>
            <a:r>
              <a:rPr lang="en-US" sz="3600" dirty="0"/>
              <a:t>3</a:t>
            </a:r>
            <a:r>
              <a:rPr lang="en-US" sz="3600" dirty="0" smtClean="0"/>
              <a:t>p</a:t>
            </a:r>
            <a:r>
              <a:rPr lang="en-US" sz="3600" baseline="30000" dirty="0" smtClean="0"/>
              <a:t>5</a:t>
            </a:r>
            <a:endParaRPr lang="en-US" sz="3600" baseline="30000" dirty="0"/>
          </a:p>
          <a:p>
            <a:endParaRPr lang="en-US" sz="3600" baseline="30000" dirty="0"/>
          </a:p>
        </p:txBody>
      </p:sp>
    </p:spTree>
    <p:extLst>
      <p:ext uri="{BB962C8B-B14F-4D97-AF65-F5344CB8AC3E}">
        <p14:creationId xmlns:p14="http://schemas.microsoft.com/office/powerpoint/2010/main" val="224901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title"/>
          </p:nvPr>
        </p:nvSpPr>
        <p:spPr/>
        <p:txBody>
          <a:bodyPr/>
          <a:lstStyle/>
          <a:p>
            <a:pPr eaLnBrk="1" hangingPunct="1"/>
            <a:r>
              <a:rPr lang="en-US" sz="4200" dirty="0" smtClean="0"/>
              <a:t>How are electrons shared in </a:t>
            </a:r>
            <a:r>
              <a:rPr lang="en-US" sz="4200" dirty="0"/>
              <a:t>Cl</a:t>
            </a:r>
            <a:r>
              <a:rPr lang="en-US" sz="4200" baseline="-25000" dirty="0"/>
              <a:t>2</a:t>
            </a:r>
            <a:r>
              <a:rPr lang="en-US" sz="4200" dirty="0" smtClean="0"/>
              <a:t>? </a:t>
            </a:r>
          </a:p>
        </p:txBody>
      </p:sp>
      <p:pic>
        <p:nvPicPr>
          <p:cNvPr id="61443" name="Picture 2" descr="FG10_03"/>
          <p:cNvPicPr>
            <a:picLocks noChangeAspect="1" noChangeArrowheads="1"/>
          </p:cNvPicPr>
          <p:nvPr/>
        </p:nvPicPr>
        <p:blipFill>
          <a:blip r:embed="rId2" cstate="print"/>
          <a:srcRect/>
          <a:stretch>
            <a:fillRect/>
          </a:stretch>
        </p:blipFill>
        <p:spPr bwMode="auto">
          <a:xfrm>
            <a:off x="1752600" y="2362200"/>
            <a:ext cx="6273800" cy="3630613"/>
          </a:xfrm>
          <a:prstGeom prst="rect">
            <a:avLst/>
          </a:prstGeom>
          <a:noFill/>
          <a:ln w="9525">
            <a:noFill/>
            <a:miter lim="800000"/>
            <a:headEnd/>
            <a:tailEnd/>
          </a:ln>
        </p:spPr>
      </p:pic>
    </p:spTree>
    <p:extLst>
      <p:ext uri="{BB962C8B-B14F-4D97-AF65-F5344CB8AC3E}">
        <p14:creationId xmlns:p14="http://schemas.microsoft.com/office/powerpoint/2010/main" val="3903988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1"/>
          <p:cNvPicPr>
            <a:picLocks/>
          </p:cNvPicPr>
          <p:nvPr/>
        </p:nvPicPr>
        <p:blipFill>
          <a:blip r:embed="rId3" cstate="print"/>
          <a:srcRect/>
          <a:stretch>
            <a:fillRect/>
          </a:stretch>
        </p:blipFill>
        <p:spPr bwMode="auto">
          <a:xfrm>
            <a:off x="254000" y="1143000"/>
            <a:ext cx="8636000" cy="3263900"/>
          </a:xfrm>
          <a:prstGeom prst="rect">
            <a:avLst/>
          </a:prstGeom>
          <a:noFill/>
          <a:ln w="9525">
            <a:noFill/>
            <a:miter lim="800000"/>
            <a:headEnd/>
            <a:tailEnd/>
          </a:ln>
        </p:spPr>
      </p:pic>
      <p:sp>
        <p:nvSpPr>
          <p:cNvPr id="137218" name="TextBox 2"/>
          <p:cNvSpPr txBox="1">
            <a:spLocks noChangeArrowheads="1"/>
          </p:cNvSpPr>
          <p:nvPr/>
        </p:nvSpPr>
        <p:spPr bwMode="auto">
          <a:xfrm>
            <a:off x="7766050"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13-9 p392</a:t>
            </a:r>
          </a:p>
        </p:txBody>
      </p:sp>
      <p:sp>
        <p:nvSpPr>
          <p:cNvPr id="2" name="Title 1"/>
          <p:cNvSpPr>
            <a:spLocks noGrp="1"/>
          </p:cNvSpPr>
          <p:nvPr>
            <p:ph type="title"/>
          </p:nvPr>
        </p:nvSpPr>
        <p:spPr>
          <a:xfrm>
            <a:off x="457200" y="274638"/>
            <a:ext cx="8229600" cy="639762"/>
          </a:xfrm>
        </p:spPr>
        <p:txBody>
          <a:bodyPr>
            <a:normAutofit/>
          </a:bodyPr>
          <a:lstStyle/>
          <a:p>
            <a:r>
              <a:rPr lang="en-US" sz="3000" dirty="0" smtClean="0"/>
              <a:t>How does an electric field affect a polar molecule? </a:t>
            </a:r>
            <a:endParaRPr lang="en-US" sz="3000" dirty="0"/>
          </a:p>
        </p:txBody>
      </p:sp>
    </p:spTree>
    <p:extLst>
      <p:ext uri="{BB962C8B-B14F-4D97-AF65-F5344CB8AC3E}">
        <p14:creationId xmlns:p14="http://schemas.microsoft.com/office/powerpoint/2010/main" val="2857014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title"/>
          </p:nvPr>
        </p:nvSpPr>
        <p:spPr/>
        <p:txBody>
          <a:bodyPr/>
          <a:lstStyle/>
          <a:p>
            <a:pPr eaLnBrk="1" hangingPunct="1"/>
            <a:r>
              <a:rPr lang="en-US" sz="4200" dirty="0" smtClean="0"/>
              <a:t>How are electrons shared in HF?</a:t>
            </a:r>
          </a:p>
        </p:txBody>
      </p:sp>
      <p:pic>
        <p:nvPicPr>
          <p:cNvPr id="62467" name="Picture 2" descr="FG10_05"/>
          <p:cNvPicPr>
            <a:picLocks noChangeAspect="1" noChangeArrowheads="1"/>
          </p:cNvPicPr>
          <p:nvPr/>
        </p:nvPicPr>
        <p:blipFill>
          <a:blip r:embed="rId2" cstate="print"/>
          <a:srcRect/>
          <a:stretch>
            <a:fillRect/>
          </a:stretch>
        </p:blipFill>
        <p:spPr bwMode="auto">
          <a:xfrm>
            <a:off x="1143000" y="1524000"/>
            <a:ext cx="7569200" cy="5108575"/>
          </a:xfrm>
          <a:prstGeom prst="rect">
            <a:avLst/>
          </a:prstGeom>
          <a:noFill/>
          <a:ln w="9525">
            <a:noFill/>
            <a:miter lim="800000"/>
            <a:headEnd/>
            <a:tailEnd/>
          </a:ln>
        </p:spPr>
      </p:pic>
    </p:spTree>
    <p:extLst>
      <p:ext uri="{BB962C8B-B14F-4D97-AF65-F5344CB8AC3E}">
        <p14:creationId xmlns:p14="http://schemas.microsoft.com/office/powerpoint/2010/main" val="3228266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cstate="print"/>
          <a:srcRect/>
          <a:stretch>
            <a:fillRect/>
          </a:stretch>
        </p:blipFill>
        <p:spPr bwMode="auto">
          <a:xfrm>
            <a:off x="2703195" y="57150"/>
            <a:ext cx="3737610" cy="6743700"/>
          </a:xfrm>
          <a:prstGeom prst="rect">
            <a:avLst/>
          </a:prstGeom>
          <a:noFill/>
          <a:ln w="25400">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0_Pg287_UnFigure"/>
          <p:cNvPicPr>
            <a:picLocks noChangeAspect="1" noChangeArrowheads="1"/>
          </p:cNvPicPr>
          <p:nvPr/>
        </p:nvPicPr>
        <p:blipFill>
          <a:blip r:embed="rId2" cstate="print"/>
          <a:srcRect/>
          <a:stretch>
            <a:fillRect/>
          </a:stretch>
        </p:blipFill>
        <p:spPr bwMode="auto">
          <a:xfrm>
            <a:off x="1752600" y="0"/>
            <a:ext cx="5697349" cy="6857999"/>
          </a:xfrm>
          <a:prstGeom prst="rect">
            <a:avLst/>
          </a:prstGeom>
          <a:noFill/>
        </p:spPr>
      </p:pic>
    </p:spTree>
    <p:extLst>
      <p:ext uri="{BB962C8B-B14F-4D97-AF65-F5344CB8AC3E}">
        <p14:creationId xmlns:p14="http://schemas.microsoft.com/office/powerpoint/2010/main" val="3447517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pPr eaLnBrk="1" hangingPunct="1"/>
            <a:r>
              <a:rPr lang="en-US" sz="4000" dirty="0" smtClean="0"/>
              <a:t>What is the shape when 4 atoms are attached to the central atom?</a:t>
            </a:r>
          </a:p>
        </p:txBody>
      </p:sp>
      <p:pic>
        <p:nvPicPr>
          <p:cNvPr id="53251" name="Picture 4" descr="FG10_00-69d"/>
          <p:cNvPicPr>
            <a:picLocks noChangeAspect="1" noChangeArrowheads="1"/>
          </p:cNvPicPr>
          <p:nvPr/>
        </p:nvPicPr>
        <p:blipFill>
          <a:blip r:embed="rId2" cstate="print"/>
          <a:srcRect/>
          <a:stretch>
            <a:fillRect/>
          </a:stretch>
        </p:blipFill>
        <p:spPr bwMode="auto">
          <a:xfrm>
            <a:off x="533400" y="2286000"/>
            <a:ext cx="3505200" cy="3370263"/>
          </a:xfrm>
          <a:prstGeom prst="rect">
            <a:avLst/>
          </a:prstGeom>
          <a:noFill/>
          <a:ln w="9525">
            <a:noFill/>
            <a:miter lim="800000"/>
            <a:headEnd/>
            <a:tailEnd/>
          </a:ln>
        </p:spPr>
      </p:pic>
      <p:pic>
        <p:nvPicPr>
          <p:cNvPr id="53252" name="Picture 5" descr="FG10_00-70e"/>
          <p:cNvPicPr>
            <a:picLocks noChangeAspect="1" noChangeArrowheads="1"/>
          </p:cNvPicPr>
          <p:nvPr/>
        </p:nvPicPr>
        <p:blipFill>
          <a:blip r:embed="rId3" cstate="print"/>
          <a:srcRect/>
          <a:stretch>
            <a:fillRect/>
          </a:stretch>
        </p:blipFill>
        <p:spPr bwMode="auto">
          <a:xfrm>
            <a:off x="4953000" y="2362200"/>
            <a:ext cx="3740150" cy="3276600"/>
          </a:xfrm>
          <a:prstGeom prst="rect">
            <a:avLst/>
          </a:prstGeom>
          <a:noFill/>
          <a:ln w="9525">
            <a:noFill/>
            <a:miter lim="800000"/>
            <a:headEnd/>
            <a:tailEnd/>
          </a:ln>
        </p:spPr>
      </p:pic>
    </p:spTree>
    <p:extLst>
      <p:ext uri="{BB962C8B-B14F-4D97-AF65-F5344CB8AC3E}">
        <p14:creationId xmlns:p14="http://schemas.microsoft.com/office/powerpoint/2010/main" val="3272641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p:txBody>
          <a:bodyPr/>
          <a:lstStyle/>
          <a:p>
            <a:pPr eaLnBrk="1" hangingPunct="1"/>
            <a:r>
              <a:rPr lang="en-US" sz="3200" dirty="0" smtClean="0"/>
              <a:t>What is the shape when 3 atoms + lone pair are attached to the central atom?</a:t>
            </a:r>
          </a:p>
        </p:txBody>
      </p:sp>
      <p:pic>
        <p:nvPicPr>
          <p:cNvPr id="54275" name="Picture 3" descr="FG10_00-72f"/>
          <p:cNvPicPr>
            <a:picLocks noChangeAspect="1" noChangeArrowheads="1"/>
          </p:cNvPicPr>
          <p:nvPr/>
        </p:nvPicPr>
        <p:blipFill>
          <a:blip r:embed="rId2" cstate="print"/>
          <a:srcRect/>
          <a:stretch>
            <a:fillRect/>
          </a:stretch>
        </p:blipFill>
        <p:spPr bwMode="auto">
          <a:xfrm>
            <a:off x="457200" y="2438400"/>
            <a:ext cx="3670300" cy="3586163"/>
          </a:xfrm>
          <a:prstGeom prst="rect">
            <a:avLst/>
          </a:prstGeom>
          <a:noFill/>
          <a:ln w="9525">
            <a:noFill/>
            <a:miter lim="800000"/>
            <a:headEnd/>
            <a:tailEnd/>
          </a:ln>
        </p:spPr>
      </p:pic>
      <p:pic>
        <p:nvPicPr>
          <p:cNvPr id="54276" name="Picture 2" descr="FG10_00-73g"/>
          <p:cNvPicPr>
            <a:picLocks noChangeAspect="1" noChangeArrowheads="1"/>
          </p:cNvPicPr>
          <p:nvPr/>
        </p:nvPicPr>
        <p:blipFill>
          <a:blip r:embed="rId3" cstate="print"/>
          <a:srcRect/>
          <a:stretch>
            <a:fillRect/>
          </a:stretch>
        </p:blipFill>
        <p:spPr bwMode="auto">
          <a:xfrm>
            <a:off x="4495800" y="2819400"/>
            <a:ext cx="4000500" cy="3089275"/>
          </a:xfrm>
          <a:prstGeom prst="rect">
            <a:avLst/>
          </a:prstGeom>
          <a:noFill/>
          <a:ln w="9525">
            <a:noFill/>
            <a:miter lim="800000"/>
            <a:headEnd/>
            <a:tailEnd/>
          </a:ln>
        </p:spPr>
      </p:pic>
    </p:spTree>
    <p:extLst>
      <p:ext uri="{BB962C8B-B14F-4D97-AF65-F5344CB8AC3E}">
        <p14:creationId xmlns:p14="http://schemas.microsoft.com/office/powerpoint/2010/main" val="1708903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lstStyle/>
          <a:p>
            <a:pPr eaLnBrk="1" hangingPunct="1"/>
            <a:r>
              <a:rPr lang="en-US" sz="3000" dirty="0" smtClean="0"/>
              <a:t>What is the shape when 2 atoms + 2 lone pairs are attached to the central atom?</a:t>
            </a:r>
          </a:p>
        </p:txBody>
      </p:sp>
      <p:pic>
        <p:nvPicPr>
          <p:cNvPr id="55299" name="Picture 3" descr="FG10_00-74h"/>
          <p:cNvPicPr>
            <a:picLocks noChangeAspect="1" noChangeArrowheads="1"/>
          </p:cNvPicPr>
          <p:nvPr/>
        </p:nvPicPr>
        <p:blipFill>
          <a:blip r:embed="rId2" cstate="print"/>
          <a:srcRect/>
          <a:stretch>
            <a:fillRect/>
          </a:stretch>
        </p:blipFill>
        <p:spPr bwMode="auto">
          <a:xfrm>
            <a:off x="304800" y="2438400"/>
            <a:ext cx="4076700" cy="3544888"/>
          </a:xfrm>
          <a:prstGeom prst="rect">
            <a:avLst/>
          </a:prstGeom>
          <a:noFill/>
          <a:ln w="9525">
            <a:noFill/>
            <a:miter lim="800000"/>
            <a:headEnd/>
            <a:tailEnd/>
          </a:ln>
        </p:spPr>
      </p:pic>
      <p:pic>
        <p:nvPicPr>
          <p:cNvPr id="55300" name="Picture 2" descr="FG10_00-75i"/>
          <p:cNvPicPr>
            <a:picLocks noChangeAspect="1" noChangeArrowheads="1"/>
          </p:cNvPicPr>
          <p:nvPr/>
        </p:nvPicPr>
        <p:blipFill>
          <a:blip r:embed="rId3" cstate="print"/>
          <a:srcRect/>
          <a:stretch>
            <a:fillRect/>
          </a:stretch>
        </p:blipFill>
        <p:spPr bwMode="auto">
          <a:xfrm>
            <a:off x="4343400" y="3048000"/>
            <a:ext cx="4521200" cy="2357438"/>
          </a:xfrm>
          <a:prstGeom prst="rect">
            <a:avLst/>
          </a:prstGeom>
          <a:noFill/>
          <a:ln w="9525">
            <a:noFill/>
            <a:miter lim="800000"/>
            <a:headEnd/>
            <a:tailEnd/>
          </a:ln>
        </p:spPr>
      </p:pic>
    </p:spTree>
    <p:extLst>
      <p:ext uri="{BB962C8B-B14F-4D97-AF65-F5344CB8AC3E}">
        <p14:creationId xmlns:p14="http://schemas.microsoft.com/office/powerpoint/2010/main" val="2153409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p:cNvPicPr>
          <p:nvPr/>
        </p:nvPicPr>
        <p:blipFill>
          <a:blip r:embed="rId3" cstate="print"/>
          <a:srcRect/>
          <a:stretch>
            <a:fillRect/>
          </a:stretch>
        </p:blipFill>
        <p:spPr bwMode="auto">
          <a:xfrm>
            <a:off x="4399756" y="264886"/>
            <a:ext cx="4457700" cy="6350000"/>
          </a:xfrm>
          <a:prstGeom prst="rect">
            <a:avLst/>
          </a:prstGeom>
          <a:noFill/>
          <a:ln w="9525">
            <a:noFill/>
            <a:miter lim="800000"/>
            <a:headEnd/>
            <a:tailEnd/>
          </a:ln>
        </p:spPr>
      </p:pic>
      <p:sp>
        <p:nvSpPr>
          <p:cNvPr id="59394" name="TextBox 2"/>
          <p:cNvSpPr txBox="1">
            <a:spLocks noChangeArrowheads="1"/>
          </p:cNvSpPr>
          <p:nvPr/>
        </p:nvSpPr>
        <p:spPr bwMode="auto">
          <a:xfrm>
            <a:off x="8570913" y="6604000"/>
            <a:ext cx="573087" cy="274638"/>
          </a:xfrm>
          <a:prstGeom prst="rect">
            <a:avLst/>
          </a:prstGeom>
          <a:noFill/>
          <a:ln w="9525">
            <a:noFill/>
            <a:miter lim="800000"/>
            <a:headEnd/>
            <a:tailEnd/>
          </a:ln>
        </p:spPr>
        <p:txBody>
          <a:bodyPr wrap="none">
            <a:spAutoFit/>
          </a:bodyPr>
          <a:lstStyle/>
          <a:p>
            <a:pPr algn="r"/>
            <a:r>
              <a:rPr lang="en-US" sz="1200" b="1">
                <a:latin typeface="Arial" pitchFamily="34" charset="0"/>
              </a:rPr>
              <a:t> p356</a:t>
            </a:r>
          </a:p>
        </p:txBody>
      </p:sp>
      <p:sp>
        <p:nvSpPr>
          <p:cNvPr id="2" name="Title 1"/>
          <p:cNvSpPr>
            <a:spLocks noGrp="1"/>
          </p:cNvSpPr>
          <p:nvPr>
            <p:ph type="title"/>
          </p:nvPr>
        </p:nvSpPr>
        <p:spPr>
          <a:xfrm>
            <a:off x="457200" y="990600"/>
            <a:ext cx="3810000" cy="1143000"/>
          </a:xfrm>
        </p:spPr>
        <p:txBody>
          <a:bodyPr/>
          <a:lstStyle/>
          <a:p>
            <a:r>
              <a:rPr lang="en-US" dirty="0" smtClean="0"/>
              <a:t>Gilbert N. Lewis</a:t>
            </a:r>
            <a:endParaRPr lang="en-US" dirty="0"/>
          </a:p>
        </p:txBody>
      </p:sp>
    </p:spTree>
    <p:extLst>
      <p:ext uri="{BB962C8B-B14F-4D97-AF65-F5344CB8AC3E}">
        <p14:creationId xmlns:p14="http://schemas.microsoft.com/office/powerpoint/2010/main" val="2492875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p:cNvPicPr>
            <a:picLocks/>
          </p:cNvPicPr>
          <p:nvPr/>
        </p:nvPicPr>
        <p:blipFill>
          <a:blip r:embed="rId3" cstate="print"/>
          <a:srcRect/>
          <a:stretch>
            <a:fillRect/>
          </a:stretch>
        </p:blipFill>
        <p:spPr bwMode="auto">
          <a:xfrm>
            <a:off x="254000" y="914400"/>
            <a:ext cx="8636000" cy="5029200"/>
          </a:xfrm>
          <a:prstGeom prst="rect">
            <a:avLst/>
          </a:prstGeom>
          <a:noFill/>
          <a:ln w="9525">
            <a:noFill/>
            <a:miter lim="800000"/>
            <a:headEnd/>
            <a:tailEnd/>
          </a:ln>
        </p:spPr>
      </p:pic>
      <p:sp>
        <p:nvSpPr>
          <p:cNvPr id="86018" name="TextBox 2"/>
          <p:cNvSpPr txBox="1">
            <a:spLocks noChangeArrowheads="1"/>
          </p:cNvSpPr>
          <p:nvPr/>
        </p:nvSpPr>
        <p:spPr bwMode="auto">
          <a:xfrm>
            <a:off x="7764463"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13-5 p384</a:t>
            </a:r>
          </a:p>
        </p:txBody>
      </p:sp>
    </p:spTree>
    <p:extLst>
      <p:ext uri="{BB962C8B-B14F-4D97-AF65-F5344CB8AC3E}">
        <p14:creationId xmlns:p14="http://schemas.microsoft.com/office/powerpoint/2010/main" val="3631642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normAutofit fontScale="90000"/>
          </a:bodyPr>
          <a:lstStyle/>
          <a:p>
            <a:pPr eaLnBrk="1" hangingPunct="1"/>
            <a:r>
              <a:rPr lang="en-US" sz="4000" dirty="0" smtClean="0"/>
              <a:t>What is the shape when 3 atoms are attached to the central atom?</a:t>
            </a:r>
          </a:p>
        </p:txBody>
      </p:sp>
      <p:pic>
        <p:nvPicPr>
          <p:cNvPr id="52227" name="Picture 3" descr="FG10_00-66c"/>
          <p:cNvPicPr>
            <a:picLocks noChangeAspect="1" noChangeArrowheads="1"/>
          </p:cNvPicPr>
          <p:nvPr/>
        </p:nvPicPr>
        <p:blipFill>
          <a:blip r:embed="rId2" cstate="print"/>
          <a:srcRect/>
          <a:stretch>
            <a:fillRect/>
          </a:stretch>
        </p:blipFill>
        <p:spPr bwMode="auto">
          <a:xfrm>
            <a:off x="3962400" y="1676400"/>
            <a:ext cx="4681538" cy="4876800"/>
          </a:xfrm>
          <a:prstGeom prst="rect">
            <a:avLst/>
          </a:prstGeom>
          <a:noFill/>
          <a:ln w="9525">
            <a:noFill/>
            <a:miter lim="800000"/>
            <a:headEnd/>
            <a:tailEnd/>
          </a:ln>
        </p:spPr>
      </p:pic>
      <p:pic>
        <p:nvPicPr>
          <p:cNvPr id="52228" name="Picture 2" descr="FG10_00-68un"/>
          <p:cNvPicPr>
            <a:picLocks noChangeAspect="1" noChangeArrowheads="1"/>
          </p:cNvPicPr>
          <p:nvPr/>
        </p:nvPicPr>
        <p:blipFill>
          <a:blip r:embed="rId3" cstate="print"/>
          <a:srcRect/>
          <a:stretch>
            <a:fillRect/>
          </a:stretch>
        </p:blipFill>
        <p:spPr bwMode="auto">
          <a:xfrm>
            <a:off x="304800" y="3124200"/>
            <a:ext cx="3352800" cy="1831975"/>
          </a:xfrm>
          <a:prstGeom prst="rect">
            <a:avLst/>
          </a:prstGeom>
          <a:noFill/>
          <a:ln w="9525">
            <a:noFill/>
            <a:miter lim="800000"/>
            <a:headEnd/>
            <a:tailEnd/>
          </a:ln>
        </p:spPr>
      </p:pic>
    </p:spTree>
    <p:extLst>
      <p:ext uri="{BB962C8B-B14F-4D97-AF65-F5344CB8AC3E}">
        <p14:creationId xmlns:p14="http://schemas.microsoft.com/office/powerpoint/2010/main" val="2502967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Covalent Bonding</a:t>
            </a:r>
            <a:endParaRPr lang="en-US" dirty="0"/>
          </a:p>
        </p:txBody>
      </p:sp>
      <p:sp>
        <p:nvSpPr>
          <p:cNvPr id="3" name="Content Placeholder 2"/>
          <p:cNvSpPr>
            <a:spLocks noGrp="1"/>
          </p:cNvSpPr>
          <p:nvPr>
            <p:ph idx="1"/>
          </p:nvPr>
        </p:nvSpPr>
        <p:spPr>
          <a:xfrm>
            <a:off x="457200" y="1219200"/>
            <a:ext cx="8229600" cy="5257800"/>
          </a:xfrm>
        </p:spPr>
        <p:txBody>
          <a:bodyPr>
            <a:normAutofit lnSpcReduction="10000"/>
          </a:bodyPr>
          <a:lstStyle/>
          <a:p>
            <a:r>
              <a:rPr lang="en-US" sz="3000" dirty="0" smtClean="0"/>
              <a:t>What is the Lewis structure for formaldehyde, CH</a:t>
            </a:r>
            <a:r>
              <a:rPr lang="en-US" sz="3000" baseline="-25000" dirty="0" smtClean="0"/>
              <a:t>2</a:t>
            </a:r>
            <a:r>
              <a:rPr lang="en-US" sz="3000" dirty="0" smtClean="0"/>
              <a:t>O?</a:t>
            </a:r>
          </a:p>
          <a:p>
            <a:pPr marL="514350" indent="-514350">
              <a:buFont typeface="+mj-lt"/>
              <a:buAutoNum type="alphaUcPeriod"/>
            </a:pPr>
            <a:r>
              <a:rPr lang="en-US" dirty="0" smtClean="0"/>
              <a:t> </a:t>
            </a:r>
          </a:p>
          <a:p>
            <a:pPr marL="514350" indent="-514350">
              <a:buFont typeface="+mj-lt"/>
              <a:buAutoNum type="alphaUcPeriod"/>
            </a:pPr>
            <a:endParaRPr lang="en-US" dirty="0" smtClean="0"/>
          </a:p>
          <a:p>
            <a:pPr marL="514350" indent="-514350">
              <a:buFont typeface="+mj-lt"/>
              <a:buAutoNum type="alphaUcPeriod"/>
            </a:pPr>
            <a:r>
              <a:rPr lang="en-US" dirty="0" smtClean="0"/>
              <a:t> </a:t>
            </a:r>
          </a:p>
          <a:p>
            <a:pPr marL="514350" indent="-514350">
              <a:buFont typeface="+mj-lt"/>
              <a:buAutoNum type="alphaUcPeriod"/>
            </a:pPr>
            <a:endParaRPr lang="en-US" dirty="0" smtClean="0"/>
          </a:p>
          <a:p>
            <a:pPr marL="514350" indent="-514350">
              <a:buFont typeface="+mj-lt"/>
              <a:buAutoNum type="alphaUcPeriod"/>
            </a:pPr>
            <a:r>
              <a:rPr lang="en-US" dirty="0" smtClean="0"/>
              <a:t> </a:t>
            </a:r>
          </a:p>
          <a:p>
            <a:pPr marL="514350" indent="-514350">
              <a:buFont typeface="+mj-lt"/>
              <a:buAutoNum type="alphaUcPeriod"/>
            </a:pPr>
            <a:endParaRPr lang="en-US" dirty="0" smtClean="0"/>
          </a:p>
          <a:p>
            <a:pPr marL="514350" indent="-514350">
              <a:buFont typeface="+mj-lt"/>
              <a:buAutoNum type="alphaUcPeriod"/>
            </a:pPr>
            <a:endParaRPr lang="en-US" dirty="0" smtClean="0"/>
          </a:p>
          <a:p>
            <a:pPr marL="514350" indent="-514350">
              <a:buFont typeface="+mj-lt"/>
              <a:buAutoNum type="alphaUcPeriod"/>
            </a:pPr>
            <a:r>
              <a:rPr lang="en-US" dirty="0" smtClean="0"/>
              <a:t> </a:t>
            </a:r>
            <a:endParaRPr lang="en-US" dirty="0"/>
          </a:p>
        </p:txBody>
      </p:sp>
      <p:graphicFrame>
        <p:nvGraphicFramePr>
          <p:cNvPr id="2050" name="Object 2"/>
          <p:cNvGraphicFramePr>
            <a:graphicFrameLocks noChangeAspect="1"/>
          </p:cNvGraphicFramePr>
          <p:nvPr/>
        </p:nvGraphicFramePr>
        <p:xfrm>
          <a:off x="1066800" y="2209800"/>
          <a:ext cx="838200" cy="776297"/>
        </p:xfrm>
        <a:graphic>
          <a:graphicData uri="http://schemas.openxmlformats.org/presentationml/2006/ole">
            <mc:AlternateContent xmlns:mc="http://schemas.openxmlformats.org/markup-compatibility/2006">
              <mc:Choice xmlns:v="urn:schemas-microsoft-com:vml" Requires="v">
                <p:oleObj spid="_x0000_s4138" name="CS ChemDraw Drawing" r:id="rId3" imgW="794976" imgH="735839" progId="ChemDraw.Document.6.0">
                  <p:embed/>
                </p:oleObj>
              </mc:Choice>
              <mc:Fallback>
                <p:oleObj name="CS ChemDraw Drawing" r:id="rId3" imgW="794976" imgH="735839"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209800"/>
                        <a:ext cx="838200" cy="776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1143000" y="3276600"/>
          <a:ext cx="914400" cy="881549"/>
        </p:xfrm>
        <a:graphic>
          <a:graphicData uri="http://schemas.openxmlformats.org/presentationml/2006/ole">
            <mc:AlternateContent xmlns:mc="http://schemas.openxmlformats.org/markup-compatibility/2006">
              <mc:Choice xmlns:v="urn:schemas-microsoft-com:vml" Requires="v">
                <p:oleObj spid="_x0000_s4139" name="CS ChemDraw Drawing" r:id="rId5" imgW="794976" imgH="766071" progId="ChemDraw.Document.6.0">
                  <p:embed/>
                </p:oleObj>
              </mc:Choice>
              <mc:Fallback>
                <p:oleObj name="CS ChemDraw Drawing" r:id="rId5" imgW="794976" imgH="766071"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276600"/>
                        <a:ext cx="914400" cy="88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1066800" y="4267200"/>
          <a:ext cx="1066800" cy="1028474"/>
        </p:xfrm>
        <a:graphic>
          <a:graphicData uri="http://schemas.openxmlformats.org/presentationml/2006/ole">
            <mc:AlternateContent xmlns:mc="http://schemas.openxmlformats.org/markup-compatibility/2006">
              <mc:Choice xmlns:v="urn:schemas-microsoft-com:vml" Requires="v">
                <p:oleObj spid="_x0000_s4140" name="CS ChemDraw Drawing" r:id="rId7" imgW="794976" imgH="766071" progId="ChemDraw.Document.6.0">
                  <p:embed/>
                </p:oleObj>
              </mc:Choice>
              <mc:Fallback>
                <p:oleObj name="CS ChemDraw Drawing" r:id="rId7" imgW="794976" imgH="766071" progId="ChemDraw.Document.6.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4267200"/>
                        <a:ext cx="1066800" cy="102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1066800" y="5638800"/>
          <a:ext cx="2461837" cy="525462"/>
        </p:xfrm>
        <a:graphic>
          <a:graphicData uri="http://schemas.openxmlformats.org/presentationml/2006/ole">
            <mc:AlternateContent xmlns:mc="http://schemas.openxmlformats.org/markup-compatibility/2006">
              <mc:Choice xmlns:v="urn:schemas-microsoft-com:vml" Requires="v">
                <p:oleObj spid="_x0000_s4141" name="CS ChemDraw Drawing" r:id="rId9" imgW="1346735" imgH="287749" progId="ChemDraw.Document.6.0">
                  <p:embed/>
                </p:oleObj>
              </mc:Choice>
              <mc:Fallback>
                <p:oleObj name="CS ChemDraw Drawing" r:id="rId9" imgW="1346735" imgH="287749" progId="ChemDraw.Document.6.0">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5638800"/>
                        <a:ext cx="2461837"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88027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cstate="print"/>
          <a:srcRect/>
          <a:stretch>
            <a:fillRect/>
          </a:stretch>
        </p:blipFill>
        <p:spPr bwMode="auto">
          <a:xfrm>
            <a:off x="21771" y="1752600"/>
            <a:ext cx="9029700" cy="4549140"/>
          </a:xfrm>
          <a:prstGeom prst="rect">
            <a:avLst/>
          </a:prstGeom>
          <a:noFill/>
          <a:ln w="25400">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How are these structures different? </a:t>
            </a:r>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p:txBody>
          <a:bodyPr>
            <a:normAutofit fontScale="90000"/>
          </a:bodyPr>
          <a:lstStyle/>
          <a:p>
            <a:pPr eaLnBrk="1" hangingPunct="1"/>
            <a:r>
              <a:rPr lang="en-US" sz="4000" dirty="0" smtClean="0"/>
              <a:t>What is the shape when 2 atoms are attached to the central atom?</a:t>
            </a:r>
          </a:p>
        </p:txBody>
      </p:sp>
      <p:pic>
        <p:nvPicPr>
          <p:cNvPr id="51203" name="Picture 3" descr="FG10_00-65b"/>
          <p:cNvPicPr>
            <a:picLocks noChangeAspect="1" noChangeArrowheads="1"/>
          </p:cNvPicPr>
          <p:nvPr/>
        </p:nvPicPr>
        <p:blipFill>
          <a:blip r:embed="rId2" cstate="print"/>
          <a:srcRect/>
          <a:stretch>
            <a:fillRect/>
          </a:stretch>
        </p:blipFill>
        <p:spPr bwMode="auto">
          <a:xfrm>
            <a:off x="2286000" y="3276600"/>
            <a:ext cx="4445000" cy="3044825"/>
          </a:xfrm>
          <a:prstGeom prst="rect">
            <a:avLst/>
          </a:prstGeom>
          <a:noFill/>
          <a:ln w="9525">
            <a:noFill/>
            <a:miter lim="800000"/>
            <a:headEnd/>
            <a:tailEnd/>
          </a:ln>
        </p:spPr>
      </p:pic>
      <p:pic>
        <p:nvPicPr>
          <p:cNvPr id="51204" name="Picture 2" descr="FG10_00-67un"/>
          <p:cNvPicPr>
            <a:picLocks noChangeAspect="1" noChangeArrowheads="1"/>
          </p:cNvPicPr>
          <p:nvPr/>
        </p:nvPicPr>
        <p:blipFill>
          <a:blip r:embed="rId3" cstate="print"/>
          <a:srcRect/>
          <a:stretch>
            <a:fillRect/>
          </a:stretch>
        </p:blipFill>
        <p:spPr bwMode="auto">
          <a:xfrm>
            <a:off x="1600200" y="1905000"/>
            <a:ext cx="5740400" cy="1141413"/>
          </a:xfrm>
          <a:prstGeom prst="rect">
            <a:avLst/>
          </a:prstGeom>
          <a:noFill/>
          <a:ln w="9525">
            <a:noFill/>
            <a:miter lim="800000"/>
            <a:headEnd/>
            <a:tailEnd/>
          </a:ln>
        </p:spPr>
      </p:pic>
    </p:spTree>
    <p:extLst>
      <p:ext uri="{BB962C8B-B14F-4D97-AF65-F5344CB8AC3E}">
        <p14:creationId xmlns:p14="http://schemas.microsoft.com/office/powerpoint/2010/main" val="1911273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3" cstate="print"/>
          <a:srcRect/>
          <a:stretch>
            <a:fillRect/>
          </a:stretch>
        </p:blipFill>
        <p:spPr bwMode="auto">
          <a:xfrm>
            <a:off x="57150" y="1331595"/>
            <a:ext cx="9029700" cy="4194810"/>
          </a:xfrm>
          <a:prstGeom prst="rect">
            <a:avLst/>
          </a:prstGeom>
          <a:noFill/>
          <a:ln w="25400">
            <a:noFill/>
            <a:miter lim="800000"/>
            <a:headEnd/>
            <a:tailEnd/>
          </a:ln>
          <a:effec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cstate="print"/>
          <a:srcRect/>
          <a:stretch>
            <a:fillRect/>
          </a:stretch>
        </p:blipFill>
        <p:spPr bwMode="auto">
          <a:xfrm>
            <a:off x="57150" y="388620"/>
            <a:ext cx="9029700" cy="6080760"/>
          </a:xfrm>
          <a:prstGeom prst="rect">
            <a:avLst/>
          </a:prstGeom>
          <a:noFill/>
          <a:ln w="25400">
            <a:noFill/>
            <a:miter lim="800000"/>
            <a:headEnd/>
            <a:tailEnd/>
          </a:ln>
          <a:effec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p:cNvPicPr>
            <a:picLocks/>
          </p:cNvPicPr>
          <p:nvPr/>
        </p:nvPicPr>
        <p:blipFill>
          <a:blip r:embed="rId3" cstate="print"/>
          <a:srcRect/>
          <a:stretch>
            <a:fillRect/>
          </a:stretch>
        </p:blipFill>
        <p:spPr bwMode="auto">
          <a:xfrm>
            <a:off x="254000" y="2070100"/>
            <a:ext cx="8636000" cy="2705100"/>
          </a:xfrm>
          <a:prstGeom prst="rect">
            <a:avLst/>
          </a:prstGeom>
          <a:noFill/>
          <a:ln w="9525">
            <a:noFill/>
            <a:miter lim="800000"/>
            <a:headEnd/>
            <a:tailEnd/>
          </a:ln>
        </p:spPr>
      </p:pic>
      <p:sp>
        <p:nvSpPr>
          <p:cNvPr id="61442" name="TextBox 2"/>
          <p:cNvSpPr txBox="1">
            <a:spLocks noChangeArrowheads="1"/>
          </p:cNvSpPr>
          <p:nvPr/>
        </p:nvSpPr>
        <p:spPr bwMode="auto">
          <a:xfrm>
            <a:off x="7826375" y="6604000"/>
            <a:ext cx="1317625" cy="276225"/>
          </a:xfrm>
          <a:prstGeom prst="rect">
            <a:avLst/>
          </a:prstGeom>
          <a:noFill/>
          <a:ln w="9525">
            <a:noFill/>
            <a:miter lim="800000"/>
            <a:headEnd/>
            <a:tailEnd/>
          </a:ln>
        </p:spPr>
        <p:txBody>
          <a:bodyPr wrap="none">
            <a:spAutoFit/>
          </a:bodyPr>
          <a:lstStyle/>
          <a:p>
            <a:pPr algn="r"/>
            <a:r>
              <a:rPr lang="en-US" sz="1200" b="1">
                <a:latin typeface="Arial" pitchFamily="34" charset="0"/>
              </a:rPr>
              <a:t>Table 13-1 p380</a:t>
            </a:r>
          </a:p>
        </p:txBody>
      </p:sp>
    </p:spTree>
    <p:extLst>
      <p:ext uri="{BB962C8B-B14F-4D97-AF65-F5344CB8AC3E}">
        <p14:creationId xmlns:p14="http://schemas.microsoft.com/office/powerpoint/2010/main" val="4193591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p:cNvPicPr>
            <a:picLocks/>
          </p:cNvPicPr>
          <p:nvPr/>
        </p:nvPicPr>
        <p:blipFill>
          <a:blip r:embed="rId3" cstate="print"/>
          <a:srcRect/>
          <a:stretch>
            <a:fillRect/>
          </a:stretch>
        </p:blipFill>
        <p:spPr bwMode="auto">
          <a:xfrm>
            <a:off x="254000" y="1524000"/>
            <a:ext cx="8636000" cy="2755900"/>
          </a:xfrm>
          <a:prstGeom prst="rect">
            <a:avLst/>
          </a:prstGeom>
          <a:noFill/>
          <a:ln w="9525">
            <a:noFill/>
            <a:miter lim="800000"/>
            <a:headEnd/>
            <a:tailEnd/>
          </a:ln>
        </p:spPr>
      </p:pic>
      <p:sp>
        <p:nvSpPr>
          <p:cNvPr id="63490" name="TextBox 2"/>
          <p:cNvSpPr txBox="1">
            <a:spLocks noChangeArrowheads="1"/>
          </p:cNvSpPr>
          <p:nvPr/>
        </p:nvSpPr>
        <p:spPr bwMode="auto">
          <a:xfrm>
            <a:off x="7766050"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13-1 p381</a:t>
            </a:r>
          </a:p>
        </p:txBody>
      </p:sp>
      <p:sp>
        <p:nvSpPr>
          <p:cNvPr id="2" name="Title 1"/>
          <p:cNvSpPr>
            <a:spLocks noGrp="1"/>
          </p:cNvSpPr>
          <p:nvPr>
            <p:ph type="title"/>
          </p:nvPr>
        </p:nvSpPr>
        <p:spPr>
          <a:xfrm>
            <a:off x="457200" y="274638"/>
            <a:ext cx="8229600" cy="792162"/>
          </a:xfrm>
        </p:spPr>
        <p:txBody>
          <a:bodyPr>
            <a:normAutofit/>
          </a:bodyPr>
          <a:lstStyle/>
          <a:p>
            <a:r>
              <a:rPr lang="en-US" sz="3000" dirty="0" smtClean="0"/>
              <a:t>What are the basic shapes around a central atom? </a:t>
            </a:r>
            <a:endParaRPr lang="en-US" sz="3000" dirty="0"/>
          </a:p>
        </p:txBody>
      </p:sp>
    </p:spTree>
    <p:extLst>
      <p:ext uri="{BB962C8B-B14F-4D97-AF65-F5344CB8AC3E}">
        <p14:creationId xmlns:p14="http://schemas.microsoft.com/office/powerpoint/2010/main" val="2591187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1" descr="13T2"/>
          <p:cNvPicPr preferRelativeResize="0">
            <a:picLocks noChangeAspect="1" noChangeArrowheads="1"/>
          </p:cNvPicPr>
          <p:nvPr/>
        </p:nvPicPr>
        <p:blipFill>
          <a:blip r:embed="rId3" cstate="print"/>
          <a:srcRect/>
          <a:stretch>
            <a:fillRect/>
          </a:stretch>
        </p:blipFill>
        <p:spPr bwMode="auto">
          <a:xfrm>
            <a:off x="601663" y="76200"/>
            <a:ext cx="7940675" cy="6502400"/>
          </a:xfrm>
          <a:prstGeom prst="rect">
            <a:avLst/>
          </a:prstGeom>
          <a:noFill/>
          <a:ln w="9525">
            <a:noFill/>
            <a:miter lim="800000"/>
            <a:headEnd/>
            <a:tailEnd/>
          </a:ln>
          <a:effectLst/>
        </p:spPr>
      </p:pic>
      <p:sp>
        <p:nvSpPr>
          <p:cNvPr id="21506" name="Rectangle 2" hidden="1"/>
          <p:cNvSpPr>
            <a:spLocks noGrp="1" noChangeArrowheads="1"/>
          </p:cNvSpPr>
          <p:nvPr>
            <p:ph type="title"/>
          </p:nvPr>
        </p:nvSpPr>
        <p:spPr/>
        <p:txBody>
          <a:bodyPr/>
          <a:lstStyle/>
          <a:p>
            <a:endParaRPr lang="en-US"/>
          </a:p>
        </p:txBody>
      </p:sp>
      <p:sp>
        <p:nvSpPr>
          <p:cNvPr id="21507" name="Rectangle 3"/>
          <p:cNvSpPr>
            <a:spLocks noChangeArrowheads="1"/>
          </p:cNvSpPr>
          <p:nvPr/>
        </p:nvSpPr>
        <p:spPr bwMode="auto">
          <a:xfrm>
            <a:off x="7718425" y="6584950"/>
            <a:ext cx="142557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Table 13-2, p. 377</a:t>
            </a:r>
          </a:p>
        </p:txBody>
      </p:sp>
    </p:spTree>
    <p:extLst>
      <p:ext uri="{BB962C8B-B14F-4D97-AF65-F5344CB8AC3E}">
        <p14:creationId xmlns:p14="http://schemas.microsoft.com/office/powerpoint/2010/main" val="1662800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p:cNvPicPr>
          <p:nvPr/>
        </p:nvPicPr>
        <p:blipFill>
          <a:blip r:embed="rId3" cstate="print"/>
          <a:srcRect/>
          <a:stretch>
            <a:fillRect/>
          </a:stretch>
        </p:blipFill>
        <p:spPr bwMode="auto">
          <a:xfrm>
            <a:off x="4329113" y="254000"/>
            <a:ext cx="4241800" cy="6350000"/>
          </a:xfrm>
          <a:prstGeom prst="rect">
            <a:avLst/>
          </a:prstGeom>
          <a:noFill/>
          <a:ln w="9525">
            <a:noFill/>
            <a:miter lim="800000"/>
            <a:headEnd/>
            <a:tailEnd/>
          </a:ln>
        </p:spPr>
      </p:pic>
      <p:sp>
        <p:nvSpPr>
          <p:cNvPr id="69634" name="TextBox 2"/>
          <p:cNvSpPr txBox="1">
            <a:spLocks noChangeArrowheads="1"/>
          </p:cNvSpPr>
          <p:nvPr/>
        </p:nvSpPr>
        <p:spPr bwMode="auto">
          <a:xfrm>
            <a:off x="8570913" y="6604000"/>
            <a:ext cx="573087" cy="274638"/>
          </a:xfrm>
          <a:prstGeom prst="rect">
            <a:avLst/>
          </a:prstGeom>
          <a:noFill/>
          <a:ln w="9525">
            <a:noFill/>
            <a:miter lim="800000"/>
            <a:headEnd/>
            <a:tailEnd/>
          </a:ln>
        </p:spPr>
        <p:txBody>
          <a:bodyPr wrap="none">
            <a:spAutoFit/>
          </a:bodyPr>
          <a:lstStyle/>
          <a:p>
            <a:pPr algn="r"/>
            <a:r>
              <a:rPr lang="en-US" sz="1200" b="1">
                <a:latin typeface="Arial" pitchFamily="34" charset="0"/>
              </a:rPr>
              <a:t> p358</a:t>
            </a:r>
          </a:p>
        </p:txBody>
      </p:sp>
      <p:sp>
        <p:nvSpPr>
          <p:cNvPr id="2" name="Title 1"/>
          <p:cNvSpPr>
            <a:spLocks noGrp="1"/>
          </p:cNvSpPr>
          <p:nvPr>
            <p:ph type="title"/>
          </p:nvPr>
        </p:nvSpPr>
        <p:spPr>
          <a:xfrm>
            <a:off x="519113" y="914400"/>
            <a:ext cx="3810000" cy="1143000"/>
          </a:xfrm>
        </p:spPr>
        <p:txBody>
          <a:bodyPr/>
          <a:lstStyle/>
          <a:p>
            <a:r>
              <a:rPr lang="en-US" dirty="0" smtClean="0"/>
              <a:t>Linus Pauling </a:t>
            </a:r>
            <a:endParaRPr lang="en-US" dirty="0"/>
          </a:p>
        </p:txBody>
      </p:sp>
    </p:spTree>
    <p:extLst>
      <p:ext uri="{BB962C8B-B14F-4D97-AF65-F5344CB8AC3E}">
        <p14:creationId xmlns:p14="http://schemas.microsoft.com/office/powerpoint/2010/main" val="850319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Chapter_10\B_Images\10_03_Table.jpg"/>
          <p:cNvPicPr>
            <a:picLocks noChangeAspect="1" noChangeArrowheads="1"/>
          </p:cNvPicPr>
          <p:nvPr/>
        </p:nvPicPr>
        <p:blipFill>
          <a:blip r:embed="rId2" cstate="print"/>
          <a:srcRect/>
          <a:stretch>
            <a:fillRect/>
          </a:stretch>
        </p:blipFill>
        <p:spPr bwMode="auto">
          <a:xfrm>
            <a:off x="246063" y="20638"/>
            <a:ext cx="8650287" cy="6815137"/>
          </a:xfrm>
          <a:prstGeom prst="rect">
            <a:avLst/>
          </a:prstGeom>
          <a:noFill/>
        </p:spPr>
      </p:pic>
    </p:spTree>
    <p:extLst>
      <p:ext uri="{BB962C8B-B14F-4D97-AF65-F5344CB8AC3E}">
        <p14:creationId xmlns:p14="http://schemas.microsoft.com/office/powerpoint/2010/main" val="1354429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VSEPR Theory</a:t>
            </a:r>
            <a:endParaRPr lang="en-US" dirty="0"/>
          </a:p>
        </p:txBody>
      </p:sp>
      <p:sp>
        <p:nvSpPr>
          <p:cNvPr id="3" name="Content Placeholder 2"/>
          <p:cNvSpPr>
            <a:spLocks noGrp="1"/>
          </p:cNvSpPr>
          <p:nvPr>
            <p:ph idx="1"/>
          </p:nvPr>
        </p:nvSpPr>
        <p:spPr/>
        <p:txBody>
          <a:bodyPr/>
          <a:lstStyle/>
          <a:p>
            <a:r>
              <a:rPr lang="en-US" dirty="0" smtClean="0"/>
              <a:t>What is the molecular geometry for hydrogen sulfide?</a:t>
            </a:r>
          </a:p>
          <a:p>
            <a:pPr marL="514350" indent="-514350">
              <a:buFont typeface="+mj-lt"/>
              <a:buAutoNum type="alphaUcPeriod"/>
            </a:pPr>
            <a:r>
              <a:rPr lang="en-US" dirty="0" smtClean="0"/>
              <a:t> tetrahedral</a:t>
            </a:r>
          </a:p>
          <a:p>
            <a:pPr marL="514350" indent="-514350">
              <a:buFont typeface="+mj-lt"/>
              <a:buAutoNum type="alphaUcPeriod"/>
            </a:pPr>
            <a:r>
              <a:rPr lang="en-US" dirty="0" err="1" smtClean="0"/>
              <a:t>trigonal</a:t>
            </a:r>
            <a:r>
              <a:rPr lang="en-US" dirty="0" smtClean="0"/>
              <a:t> planar</a:t>
            </a:r>
          </a:p>
          <a:p>
            <a:pPr marL="514350" indent="-514350">
              <a:buFont typeface="+mj-lt"/>
              <a:buAutoNum type="alphaUcPeriod"/>
            </a:pPr>
            <a:r>
              <a:rPr lang="en-US" dirty="0" err="1" smtClean="0"/>
              <a:t>trigonal</a:t>
            </a:r>
            <a:r>
              <a:rPr lang="en-US" dirty="0" smtClean="0"/>
              <a:t> pyramidal </a:t>
            </a:r>
          </a:p>
          <a:p>
            <a:pPr marL="514350" indent="-514350">
              <a:buFont typeface="+mj-lt"/>
              <a:buAutoNum type="alphaUcPeriod"/>
            </a:pPr>
            <a:r>
              <a:rPr lang="en-US" dirty="0" smtClean="0"/>
              <a:t>bent</a:t>
            </a:r>
          </a:p>
          <a:p>
            <a:pPr marL="514350" indent="-514350">
              <a:buFont typeface="+mj-lt"/>
              <a:buAutoNum type="alphaUcPeriod"/>
            </a:pPr>
            <a:r>
              <a:rPr lang="en-US" dirty="0" smtClean="0"/>
              <a:t>linear</a:t>
            </a:r>
            <a:endParaRPr lang="en-US" dirty="0"/>
          </a:p>
        </p:txBody>
      </p:sp>
    </p:spTree>
    <p:extLst>
      <p:ext uri="{BB962C8B-B14F-4D97-AF65-F5344CB8AC3E}">
        <p14:creationId xmlns:p14="http://schemas.microsoft.com/office/powerpoint/2010/main" val="189105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VSEPR Theory</a:t>
            </a:r>
            <a:endParaRPr lang="en-US" dirty="0"/>
          </a:p>
        </p:txBody>
      </p:sp>
      <p:sp>
        <p:nvSpPr>
          <p:cNvPr id="3" name="Content Placeholder 2"/>
          <p:cNvSpPr>
            <a:spLocks noGrp="1"/>
          </p:cNvSpPr>
          <p:nvPr>
            <p:ph idx="1"/>
          </p:nvPr>
        </p:nvSpPr>
        <p:spPr/>
        <p:txBody>
          <a:bodyPr/>
          <a:lstStyle/>
          <a:p>
            <a:r>
              <a:rPr lang="en-US" dirty="0" smtClean="0"/>
              <a:t>What is the bond angle for the </a:t>
            </a:r>
            <a:r>
              <a:rPr lang="en-US" dirty="0" err="1" smtClean="0"/>
              <a:t>thiocyanate</a:t>
            </a:r>
            <a:r>
              <a:rPr lang="en-US" dirty="0" smtClean="0"/>
              <a:t> ion, SCN</a:t>
            </a:r>
            <a:r>
              <a:rPr lang="en-US" baseline="30000" dirty="0" smtClean="0"/>
              <a:t>-</a:t>
            </a:r>
            <a:r>
              <a:rPr lang="en-US" dirty="0" smtClean="0"/>
              <a:t>?</a:t>
            </a:r>
          </a:p>
          <a:p>
            <a:pPr marL="514350" indent="-514350">
              <a:buFont typeface="+mj-lt"/>
              <a:buAutoNum type="alphaUcPeriod"/>
            </a:pPr>
            <a:r>
              <a:rPr lang="en-US" dirty="0" smtClean="0"/>
              <a:t>109.5°</a:t>
            </a:r>
          </a:p>
          <a:p>
            <a:pPr marL="514350" indent="-514350">
              <a:buFont typeface="+mj-lt"/>
              <a:buAutoNum type="alphaUcPeriod"/>
            </a:pPr>
            <a:r>
              <a:rPr lang="en-US" dirty="0" smtClean="0"/>
              <a:t>107°</a:t>
            </a:r>
          </a:p>
          <a:p>
            <a:pPr marL="514350" indent="-514350">
              <a:buFont typeface="+mj-lt"/>
              <a:buAutoNum type="alphaUcPeriod"/>
            </a:pPr>
            <a:r>
              <a:rPr lang="en-US" dirty="0" smtClean="0"/>
              <a:t>180°</a:t>
            </a:r>
          </a:p>
          <a:p>
            <a:pPr marL="514350" indent="-514350">
              <a:buFont typeface="+mj-lt"/>
              <a:buAutoNum type="alphaUcPeriod"/>
            </a:pPr>
            <a:r>
              <a:rPr lang="en-US" dirty="0" smtClean="0"/>
              <a:t>104.5°</a:t>
            </a:r>
          </a:p>
          <a:p>
            <a:pPr marL="514350" indent="-514350">
              <a:buFont typeface="+mj-lt"/>
              <a:buAutoNum type="alphaUcPeriod"/>
            </a:pPr>
            <a:r>
              <a:rPr lang="en-US" dirty="0" smtClean="0"/>
              <a:t>120°</a:t>
            </a:r>
          </a:p>
        </p:txBody>
      </p:sp>
    </p:spTree>
    <p:extLst>
      <p:ext uri="{BB962C8B-B14F-4D97-AF65-F5344CB8AC3E}">
        <p14:creationId xmlns:p14="http://schemas.microsoft.com/office/powerpoint/2010/main" val="28180185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cstate="print"/>
          <a:srcRect/>
          <a:stretch>
            <a:fillRect/>
          </a:stretch>
        </p:blipFill>
        <p:spPr bwMode="auto">
          <a:xfrm>
            <a:off x="1548765" y="57150"/>
            <a:ext cx="6046470" cy="6743700"/>
          </a:xfrm>
          <a:prstGeom prst="rect">
            <a:avLst/>
          </a:prstGeom>
          <a:noFill/>
          <a:ln w="25400">
            <a:noFill/>
            <a:miter lim="800000"/>
            <a:headEnd/>
            <a:tailEnd/>
          </a:ln>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cstate="print"/>
          <a:srcRect/>
          <a:stretch>
            <a:fillRect/>
          </a:stretch>
        </p:blipFill>
        <p:spPr bwMode="auto">
          <a:xfrm>
            <a:off x="57150" y="302895"/>
            <a:ext cx="9029700" cy="6252210"/>
          </a:xfrm>
          <a:prstGeom prst="rect">
            <a:avLst/>
          </a:prstGeom>
          <a:noFill/>
          <a:ln w="25400">
            <a:noFill/>
            <a:miter lim="800000"/>
            <a:headEnd/>
            <a:tailEnd/>
          </a:ln>
          <a:effec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9393" name="Picture 1"/>
          <p:cNvPicPr>
            <a:picLocks noChangeAspect="1" noChangeArrowheads="1"/>
          </p:cNvPicPr>
          <p:nvPr/>
        </p:nvPicPr>
        <p:blipFill>
          <a:blip r:embed="rId3" cstate="print"/>
          <a:srcRect/>
          <a:stretch>
            <a:fillRect/>
          </a:stretch>
        </p:blipFill>
        <p:spPr bwMode="auto">
          <a:xfrm>
            <a:off x="57150" y="857250"/>
            <a:ext cx="9029700" cy="5143500"/>
          </a:xfrm>
          <a:prstGeom prst="rect">
            <a:avLst/>
          </a:prstGeom>
          <a:noFill/>
          <a:ln w="25400">
            <a:noFill/>
            <a:miter lim="800000"/>
            <a:headEnd/>
            <a:tailEnd/>
          </a:ln>
          <a:effectLst/>
        </p:spPr>
      </p:pic>
    </p:spTree>
    <p:extLst>
      <p:ext uri="{BB962C8B-B14F-4D97-AF65-F5344CB8AC3E}">
        <p14:creationId xmlns:p14="http://schemas.microsoft.com/office/powerpoint/2010/main" val="74480896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FG10_06-02k"/>
          <p:cNvPicPr>
            <a:picLocks noChangeAspect="1" noChangeArrowheads="1"/>
          </p:cNvPicPr>
          <p:nvPr/>
        </p:nvPicPr>
        <p:blipFill>
          <a:blip r:embed="rId2" cstate="print"/>
          <a:srcRect/>
          <a:stretch>
            <a:fillRect/>
          </a:stretch>
        </p:blipFill>
        <p:spPr bwMode="auto">
          <a:xfrm>
            <a:off x="510988" y="2514600"/>
            <a:ext cx="8026400" cy="3260725"/>
          </a:xfrm>
          <a:prstGeom prst="rect">
            <a:avLst/>
          </a:prstGeom>
          <a:noFill/>
          <a:ln w="9525">
            <a:noFill/>
            <a:miter lim="800000"/>
            <a:headEnd/>
            <a:tailEnd/>
          </a:ln>
        </p:spPr>
      </p:pic>
      <p:sp>
        <p:nvSpPr>
          <p:cNvPr id="65539" name="Rectangle 3"/>
          <p:cNvSpPr>
            <a:spLocks noGrp="1" noChangeArrowheads="1"/>
          </p:cNvSpPr>
          <p:nvPr>
            <p:ph type="title"/>
          </p:nvPr>
        </p:nvSpPr>
        <p:spPr/>
        <p:txBody>
          <a:bodyPr/>
          <a:lstStyle/>
          <a:p>
            <a:pPr eaLnBrk="1" hangingPunct="1"/>
            <a:r>
              <a:rPr lang="en-US" sz="3600" dirty="0"/>
              <a:t>Is </a:t>
            </a:r>
            <a:r>
              <a:rPr lang="en-US" sz="3600" dirty="0" smtClean="0"/>
              <a:t>CO</a:t>
            </a:r>
            <a:r>
              <a:rPr lang="en-US" sz="3600" baseline="-25000" dirty="0" smtClean="0"/>
              <a:t>2 </a:t>
            </a:r>
            <a:r>
              <a:rPr lang="en-US" sz="3600" dirty="0" smtClean="0"/>
              <a:t>a polar or nonpolar molecule? </a:t>
            </a:r>
          </a:p>
        </p:txBody>
      </p:sp>
    </p:spTree>
    <p:extLst>
      <p:ext uri="{BB962C8B-B14F-4D97-AF65-F5344CB8AC3E}">
        <p14:creationId xmlns:p14="http://schemas.microsoft.com/office/powerpoint/2010/main" val="10197195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srcRect/>
          <a:stretch>
            <a:fillRect/>
          </a:stretch>
        </p:blipFill>
        <p:spPr bwMode="auto">
          <a:xfrm>
            <a:off x="57150" y="668655"/>
            <a:ext cx="9029700" cy="5520690"/>
          </a:xfrm>
          <a:prstGeom prst="rect">
            <a:avLst/>
          </a:prstGeom>
          <a:noFill/>
          <a:ln w="25400">
            <a:noFill/>
            <a:miter lim="800000"/>
            <a:headEnd/>
            <a:tailEnd/>
          </a:ln>
          <a:effectLst/>
        </p:spPr>
      </p:pic>
    </p:spTree>
    <p:extLst>
      <p:ext uri="{BB962C8B-B14F-4D97-AF65-F5344CB8AC3E}">
        <p14:creationId xmlns:p14="http://schemas.microsoft.com/office/powerpoint/2010/main" val="210149277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1"/>
          <p:cNvPicPr>
            <a:picLocks/>
          </p:cNvPicPr>
          <p:nvPr/>
        </p:nvPicPr>
        <p:blipFill>
          <a:blip r:embed="rId3" cstate="print"/>
          <a:srcRect/>
          <a:stretch>
            <a:fillRect/>
          </a:stretch>
        </p:blipFill>
        <p:spPr bwMode="auto">
          <a:xfrm>
            <a:off x="254000" y="1028700"/>
            <a:ext cx="8636000" cy="4800600"/>
          </a:xfrm>
          <a:prstGeom prst="rect">
            <a:avLst/>
          </a:prstGeom>
          <a:noFill/>
          <a:ln w="9525">
            <a:noFill/>
            <a:miter lim="800000"/>
            <a:headEnd/>
            <a:tailEnd/>
          </a:ln>
        </p:spPr>
      </p:pic>
      <p:sp>
        <p:nvSpPr>
          <p:cNvPr id="143362" name="TextBox 2"/>
          <p:cNvSpPr txBox="1">
            <a:spLocks noChangeArrowheads="1"/>
          </p:cNvSpPr>
          <p:nvPr/>
        </p:nvSpPr>
        <p:spPr bwMode="auto">
          <a:xfrm>
            <a:off x="7672388" y="6604000"/>
            <a:ext cx="1471612" cy="274638"/>
          </a:xfrm>
          <a:prstGeom prst="rect">
            <a:avLst/>
          </a:prstGeom>
          <a:noFill/>
          <a:ln w="9525">
            <a:noFill/>
            <a:miter lim="800000"/>
            <a:headEnd/>
            <a:tailEnd/>
          </a:ln>
        </p:spPr>
        <p:txBody>
          <a:bodyPr wrap="none">
            <a:spAutoFit/>
          </a:bodyPr>
          <a:lstStyle/>
          <a:p>
            <a:pPr algn="r"/>
            <a:r>
              <a:rPr lang="en-US" sz="1200" b="1">
                <a:latin typeface="Arial" pitchFamily="34" charset="0"/>
              </a:rPr>
              <a:t>Figure 13-10 p392</a:t>
            </a:r>
          </a:p>
        </p:txBody>
      </p:sp>
    </p:spTree>
    <p:extLst>
      <p:ext uri="{BB962C8B-B14F-4D97-AF65-F5344CB8AC3E}">
        <p14:creationId xmlns:p14="http://schemas.microsoft.com/office/powerpoint/2010/main" val="1363813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FG10_01-03UN"/>
          <p:cNvPicPr>
            <a:picLocks noChangeAspect="1" noChangeArrowheads="1"/>
          </p:cNvPicPr>
          <p:nvPr/>
        </p:nvPicPr>
        <p:blipFill>
          <a:blip r:embed="rId2" cstate="print"/>
          <a:srcRect/>
          <a:stretch>
            <a:fillRect/>
          </a:stretch>
        </p:blipFill>
        <p:spPr bwMode="auto">
          <a:xfrm>
            <a:off x="0" y="1524000"/>
            <a:ext cx="9144000" cy="2479675"/>
          </a:xfrm>
          <a:prstGeom prst="rect">
            <a:avLst/>
          </a:prstGeom>
          <a:noFill/>
          <a:ln w="9525">
            <a:noFill/>
            <a:miter lim="800000"/>
            <a:headEnd/>
            <a:tailEnd/>
          </a:ln>
        </p:spPr>
      </p:pic>
      <p:sp>
        <p:nvSpPr>
          <p:cNvPr id="6147" name="Rectangle 5"/>
          <p:cNvSpPr>
            <a:spLocks noGrp="1" noChangeArrowheads="1"/>
          </p:cNvSpPr>
          <p:nvPr>
            <p:ph type="title"/>
          </p:nvPr>
        </p:nvSpPr>
        <p:spPr/>
        <p:txBody>
          <a:bodyPr/>
          <a:lstStyle/>
          <a:p>
            <a:r>
              <a:rPr lang="en-US" sz="3200" dirty="0" smtClean="0"/>
              <a:t>Can a nonpolar molecule have polar bonds? </a:t>
            </a:r>
          </a:p>
        </p:txBody>
      </p:sp>
    </p:spTree>
    <p:extLst>
      <p:ext uri="{BB962C8B-B14F-4D97-AF65-F5344CB8AC3E}">
        <p14:creationId xmlns:p14="http://schemas.microsoft.com/office/powerpoint/2010/main" val="235231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p:cNvPicPr>
            <a:picLocks/>
          </p:cNvPicPr>
          <p:nvPr/>
        </p:nvPicPr>
        <p:blipFill>
          <a:blip r:embed="rId3" cstate="print"/>
          <a:srcRect/>
          <a:stretch>
            <a:fillRect/>
          </a:stretch>
        </p:blipFill>
        <p:spPr bwMode="auto">
          <a:xfrm>
            <a:off x="254000" y="1193800"/>
            <a:ext cx="8636000" cy="4470400"/>
          </a:xfrm>
          <a:prstGeom prst="rect">
            <a:avLst/>
          </a:prstGeom>
          <a:noFill/>
          <a:ln w="9525">
            <a:noFill/>
            <a:miter lim="800000"/>
            <a:headEnd/>
            <a:tailEnd/>
          </a:ln>
        </p:spPr>
      </p:pic>
      <p:sp>
        <p:nvSpPr>
          <p:cNvPr id="73730" name="TextBox 2"/>
          <p:cNvSpPr txBox="1">
            <a:spLocks noChangeArrowheads="1"/>
          </p:cNvSpPr>
          <p:nvPr/>
        </p:nvSpPr>
        <p:spPr bwMode="auto">
          <a:xfrm>
            <a:off x="7672388" y="6604000"/>
            <a:ext cx="1471612" cy="274638"/>
          </a:xfrm>
          <a:prstGeom prst="rect">
            <a:avLst/>
          </a:prstGeom>
          <a:noFill/>
          <a:ln w="9525">
            <a:noFill/>
            <a:miter lim="800000"/>
            <a:headEnd/>
            <a:tailEnd/>
          </a:ln>
        </p:spPr>
        <p:txBody>
          <a:bodyPr wrap="none">
            <a:spAutoFit/>
          </a:bodyPr>
          <a:lstStyle/>
          <a:p>
            <a:pPr algn="r"/>
            <a:r>
              <a:rPr lang="en-US" sz="1200" b="1">
                <a:latin typeface="Arial" pitchFamily="34" charset="0"/>
              </a:rPr>
              <a:t>Figure 12-11 p359</a:t>
            </a:r>
          </a:p>
        </p:txBody>
      </p:sp>
      <p:sp>
        <p:nvSpPr>
          <p:cNvPr id="2" name="Title 1"/>
          <p:cNvSpPr>
            <a:spLocks noGrp="1"/>
          </p:cNvSpPr>
          <p:nvPr>
            <p:ph type="title"/>
          </p:nvPr>
        </p:nvSpPr>
        <p:spPr>
          <a:xfrm>
            <a:off x="457200" y="274638"/>
            <a:ext cx="8229600" cy="792162"/>
          </a:xfrm>
        </p:spPr>
        <p:txBody>
          <a:bodyPr>
            <a:normAutofit/>
          </a:bodyPr>
          <a:lstStyle/>
          <a:p>
            <a:r>
              <a:rPr lang="en-US" sz="3600" dirty="0" smtClean="0"/>
              <a:t>What are the trends for electronegativity? </a:t>
            </a:r>
            <a:endParaRPr lang="en-US" sz="3600" dirty="0"/>
          </a:p>
        </p:txBody>
      </p:sp>
    </p:spTree>
    <p:extLst>
      <p:ext uri="{BB962C8B-B14F-4D97-AF65-F5344CB8AC3E}">
        <p14:creationId xmlns:p14="http://schemas.microsoft.com/office/powerpoint/2010/main" val="4284422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FG10_01-01UN"/>
          <p:cNvPicPr>
            <a:picLocks noChangeAspect="1" noChangeArrowheads="1"/>
          </p:cNvPicPr>
          <p:nvPr/>
        </p:nvPicPr>
        <p:blipFill>
          <a:blip r:embed="rId2" cstate="print"/>
          <a:srcRect/>
          <a:stretch>
            <a:fillRect/>
          </a:stretch>
        </p:blipFill>
        <p:spPr bwMode="auto">
          <a:xfrm>
            <a:off x="0" y="1371600"/>
            <a:ext cx="9144000" cy="2606675"/>
          </a:xfrm>
          <a:prstGeom prst="rect">
            <a:avLst/>
          </a:prstGeom>
          <a:noFill/>
          <a:ln w="9525">
            <a:noFill/>
            <a:miter lim="800000"/>
            <a:headEnd/>
            <a:tailEnd/>
          </a:ln>
        </p:spPr>
      </p:pic>
      <p:pic>
        <p:nvPicPr>
          <p:cNvPr id="5123" name="Picture 5" descr="FG10_01-02UN"/>
          <p:cNvPicPr>
            <a:picLocks noChangeAspect="1" noChangeArrowheads="1"/>
          </p:cNvPicPr>
          <p:nvPr/>
        </p:nvPicPr>
        <p:blipFill>
          <a:blip r:embed="rId3" cstate="print"/>
          <a:srcRect/>
          <a:stretch>
            <a:fillRect/>
          </a:stretch>
        </p:blipFill>
        <p:spPr bwMode="auto">
          <a:xfrm>
            <a:off x="0" y="4267200"/>
            <a:ext cx="9144000" cy="2468563"/>
          </a:xfrm>
          <a:prstGeom prst="rect">
            <a:avLst/>
          </a:prstGeom>
          <a:noFill/>
          <a:ln w="9525">
            <a:noFill/>
            <a:miter lim="800000"/>
            <a:headEnd/>
            <a:tailEnd/>
          </a:ln>
        </p:spPr>
      </p:pic>
      <p:sp>
        <p:nvSpPr>
          <p:cNvPr id="2" name="Title 1"/>
          <p:cNvSpPr>
            <a:spLocks noGrp="1"/>
          </p:cNvSpPr>
          <p:nvPr>
            <p:ph type="title"/>
          </p:nvPr>
        </p:nvSpPr>
        <p:spPr/>
        <p:txBody>
          <a:bodyPr/>
          <a:lstStyle/>
          <a:p>
            <a:r>
              <a:rPr lang="en-US" sz="3600" dirty="0" smtClean="0"/>
              <a:t>What is the direction of the net dipole? </a:t>
            </a:r>
            <a:endParaRPr lang="en-US" sz="3600" dirty="0"/>
          </a:p>
        </p:txBody>
      </p:sp>
    </p:spTree>
    <p:extLst>
      <p:ext uri="{BB962C8B-B14F-4D97-AF65-F5344CB8AC3E}">
        <p14:creationId xmlns:p14="http://schemas.microsoft.com/office/powerpoint/2010/main" val="22360321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cstate="print"/>
          <a:srcRect/>
          <a:stretch>
            <a:fillRect/>
          </a:stretch>
        </p:blipFill>
        <p:spPr bwMode="auto">
          <a:xfrm>
            <a:off x="57150" y="680085"/>
            <a:ext cx="9029700" cy="5497830"/>
          </a:xfrm>
          <a:prstGeom prst="rect">
            <a:avLst/>
          </a:prstGeom>
          <a:noFill/>
          <a:ln w="25400">
            <a:noFill/>
            <a:miter lim="800000"/>
            <a:headEnd/>
            <a:tailEnd/>
          </a:ln>
          <a:effectLst/>
        </p:spPr>
      </p:pic>
    </p:spTree>
    <p:extLst>
      <p:ext uri="{BB962C8B-B14F-4D97-AF65-F5344CB8AC3E}">
        <p14:creationId xmlns:p14="http://schemas.microsoft.com/office/powerpoint/2010/main" val="198667873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cstate="print"/>
          <a:srcRect/>
          <a:stretch>
            <a:fillRect/>
          </a:stretch>
        </p:blipFill>
        <p:spPr bwMode="auto">
          <a:xfrm>
            <a:off x="57150" y="674370"/>
            <a:ext cx="9029700" cy="5509260"/>
          </a:xfrm>
          <a:prstGeom prst="rect">
            <a:avLst/>
          </a:prstGeom>
          <a:noFill/>
          <a:ln w="25400">
            <a:noFill/>
            <a:miter lim="800000"/>
            <a:headEnd/>
            <a:tailEnd/>
          </a:ln>
          <a:effectLst/>
        </p:spPr>
      </p:pic>
    </p:spTree>
    <p:extLst>
      <p:ext uri="{BB962C8B-B14F-4D97-AF65-F5344CB8AC3E}">
        <p14:creationId xmlns:p14="http://schemas.microsoft.com/office/powerpoint/2010/main" val="254147060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1"/>
          <p:cNvPicPr>
            <a:picLocks/>
          </p:cNvPicPr>
          <p:nvPr/>
        </p:nvPicPr>
        <p:blipFill>
          <a:blip r:embed="rId3" cstate="print"/>
          <a:srcRect/>
          <a:stretch>
            <a:fillRect/>
          </a:stretch>
        </p:blipFill>
        <p:spPr bwMode="auto">
          <a:xfrm>
            <a:off x="254000" y="2120900"/>
            <a:ext cx="8636000" cy="2616200"/>
          </a:xfrm>
          <a:prstGeom prst="rect">
            <a:avLst/>
          </a:prstGeom>
          <a:noFill/>
          <a:ln w="9525">
            <a:noFill/>
            <a:miter lim="800000"/>
            <a:headEnd/>
            <a:tailEnd/>
          </a:ln>
        </p:spPr>
      </p:pic>
      <p:sp>
        <p:nvSpPr>
          <p:cNvPr id="149506" name="TextBox 2"/>
          <p:cNvSpPr txBox="1">
            <a:spLocks noChangeArrowheads="1"/>
          </p:cNvSpPr>
          <p:nvPr/>
        </p:nvSpPr>
        <p:spPr bwMode="auto">
          <a:xfrm>
            <a:off x="7672388" y="6604000"/>
            <a:ext cx="1471612" cy="274638"/>
          </a:xfrm>
          <a:prstGeom prst="rect">
            <a:avLst/>
          </a:prstGeom>
          <a:noFill/>
          <a:ln w="9525">
            <a:noFill/>
            <a:miter lim="800000"/>
            <a:headEnd/>
            <a:tailEnd/>
          </a:ln>
        </p:spPr>
        <p:txBody>
          <a:bodyPr wrap="none">
            <a:spAutoFit/>
          </a:bodyPr>
          <a:lstStyle/>
          <a:p>
            <a:pPr algn="r"/>
            <a:r>
              <a:rPr lang="en-US" sz="1200" b="1">
                <a:latin typeface="Arial" pitchFamily="34" charset="0"/>
              </a:rPr>
              <a:t>Figure 13-11 p393</a:t>
            </a:r>
          </a:p>
        </p:txBody>
      </p:sp>
    </p:spTree>
    <p:extLst>
      <p:ext uri="{BB962C8B-B14F-4D97-AF65-F5344CB8AC3E}">
        <p14:creationId xmlns:p14="http://schemas.microsoft.com/office/powerpoint/2010/main" val="2326840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cstate="print"/>
          <a:srcRect/>
          <a:stretch>
            <a:fillRect/>
          </a:stretch>
        </p:blipFill>
        <p:spPr bwMode="auto">
          <a:xfrm>
            <a:off x="92529" y="1676400"/>
            <a:ext cx="9029700" cy="4526280"/>
          </a:xfrm>
          <a:prstGeom prst="rect">
            <a:avLst/>
          </a:prstGeom>
          <a:noFill/>
          <a:ln w="25400">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How are coordinate covalent bonds different from other covalent bonds? </a:t>
            </a: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1" descr="13p397c"/>
          <p:cNvPicPr>
            <a:picLocks noChangeAspect="1" noChangeArrowheads="1"/>
          </p:cNvPicPr>
          <p:nvPr/>
        </p:nvPicPr>
        <p:blipFill>
          <a:blip r:embed="rId3" cstate="print"/>
          <a:srcRect/>
          <a:stretch>
            <a:fillRect/>
          </a:stretch>
        </p:blipFill>
        <p:spPr bwMode="auto">
          <a:xfrm>
            <a:off x="26988" y="654050"/>
            <a:ext cx="8964612" cy="5549900"/>
          </a:xfrm>
          <a:prstGeom prst="rect">
            <a:avLst/>
          </a:prstGeom>
          <a:noFill/>
          <a:ln w="9525">
            <a:noFill/>
            <a:miter lim="800000"/>
            <a:headEnd/>
            <a:tailEnd/>
          </a:ln>
          <a:effectLst/>
        </p:spPr>
      </p:pic>
      <p:sp>
        <p:nvSpPr>
          <p:cNvPr id="68610" name="Rectangle 2" hidden="1"/>
          <p:cNvSpPr>
            <a:spLocks noGrp="1" noChangeArrowheads="1"/>
          </p:cNvSpPr>
          <p:nvPr>
            <p:ph type="title"/>
          </p:nvPr>
        </p:nvSpPr>
        <p:spPr/>
        <p:txBody>
          <a:bodyPr/>
          <a:lstStyle/>
          <a:p>
            <a:endParaRPr lang="en-US"/>
          </a:p>
        </p:txBody>
      </p:sp>
      <p:sp>
        <p:nvSpPr>
          <p:cNvPr id="68611" name="Rectangle 3"/>
          <p:cNvSpPr>
            <a:spLocks noChangeArrowheads="1"/>
          </p:cNvSpPr>
          <p:nvPr/>
        </p:nvSpPr>
        <p:spPr bwMode="auto">
          <a:xfrm>
            <a:off x="8548688" y="6584950"/>
            <a:ext cx="595312"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p. 397</a:t>
            </a:r>
          </a:p>
        </p:txBody>
      </p:sp>
    </p:spTree>
    <p:extLst>
      <p:ext uri="{BB962C8B-B14F-4D97-AF65-F5344CB8AC3E}">
        <p14:creationId xmlns:p14="http://schemas.microsoft.com/office/powerpoint/2010/main" val="42756755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1" descr="13p397d"/>
          <p:cNvPicPr>
            <a:picLocks noChangeAspect="1" noChangeArrowheads="1"/>
          </p:cNvPicPr>
          <p:nvPr/>
        </p:nvPicPr>
        <p:blipFill>
          <a:blip r:embed="rId3" cstate="print"/>
          <a:srcRect/>
          <a:stretch>
            <a:fillRect/>
          </a:stretch>
        </p:blipFill>
        <p:spPr bwMode="auto">
          <a:xfrm>
            <a:off x="88900" y="407988"/>
            <a:ext cx="8964613" cy="6042025"/>
          </a:xfrm>
          <a:prstGeom prst="rect">
            <a:avLst/>
          </a:prstGeom>
          <a:noFill/>
          <a:ln w="9525">
            <a:noFill/>
            <a:miter lim="800000"/>
            <a:headEnd/>
            <a:tailEnd/>
          </a:ln>
          <a:effectLst/>
        </p:spPr>
      </p:pic>
      <p:sp>
        <p:nvSpPr>
          <p:cNvPr id="70658" name="Rectangle 2" hidden="1"/>
          <p:cNvSpPr>
            <a:spLocks noGrp="1" noChangeArrowheads="1"/>
          </p:cNvSpPr>
          <p:nvPr>
            <p:ph type="title"/>
          </p:nvPr>
        </p:nvSpPr>
        <p:spPr/>
        <p:txBody>
          <a:bodyPr/>
          <a:lstStyle/>
          <a:p>
            <a:endParaRPr lang="en-US"/>
          </a:p>
        </p:txBody>
      </p:sp>
      <p:sp>
        <p:nvSpPr>
          <p:cNvPr id="70659" name="Rectangle 3"/>
          <p:cNvSpPr>
            <a:spLocks noChangeArrowheads="1"/>
          </p:cNvSpPr>
          <p:nvPr/>
        </p:nvSpPr>
        <p:spPr bwMode="auto">
          <a:xfrm>
            <a:off x="8548688" y="6584950"/>
            <a:ext cx="595312"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p. 397</a:t>
            </a:r>
          </a:p>
        </p:txBody>
      </p:sp>
    </p:spTree>
    <p:extLst>
      <p:ext uri="{BB962C8B-B14F-4D97-AF65-F5344CB8AC3E}">
        <p14:creationId xmlns:p14="http://schemas.microsoft.com/office/powerpoint/2010/main" val="20080746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1676400" y="990601"/>
            <a:ext cx="5439776" cy="5867400"/>
          </a:xfrm>
          <a:prstGeom prst="rect">
            <a:avLst/>
          </a:prstGeom>
          <a:noFill/>
          <a:ln w="25400">
            <a:noFill/>
            <a:miter lim="800000"/>
            <a:headEnd/>
            <a:tailEnd/>
          </a:ln>
          <a:effectLst/>
        </p:spPr>
      </p:pic>
      <p:sp>
        <p:nvSpPr>
          <p:cNvPr id="4" name="Title 3"/>
          <p:cNvSpPr>
            <a:spLocks noGrp="1"/>
          </p:cNvSpPr>
          <p:nvPr>
            <p:ph type="title"/>
          </p:nvPr>
        </p:nvSpPr>
        <p:spPr>
          <a:xfrm>
            <a:off x="457200" y="274638"/>
            <a:ext cx="8229600" cy="715962"/>
          </a:xfrm>
        </p:spPr>
        <p:txBody>
          <a:bodyPr/>
          <a:lstStyle/>
          <a:p>
            <a:r>
              <a:rPr lang="en-US" sz="4000" dirty="0" smtClean="0"/>
              <a:t>What does a formula unit look like? </a:t>
            </a:r>
            <a:endParaRPr lang="en-US" sz="4000" dirty="0"/>
          </a:p>
        </p:txBody>
      </p:sp>
    </p:spTree>
    <p:extLst>
      <p:ext uri="{BB962C8B-B14F-4D97-AF65-F5344CB8AC3E}">
        <p14:creationId xmlns:p14="http://schemas.microsoft.com/office/powerpoint/2010/main" val="70410865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3530301" y="123265"/>
            <a:ext cx="5577840" cy="6743700"/>
          </a:xfrm>
          <a:prstGeom prst="rect">
            <a:avLst/>
          </a:prstGeom>
          <a:noFill/>
          <a:ln w="25400">
            <a:noFill/>
            <a:miter lim="800000"/>
            <a:headEnd/>
            <a:tailEnd/>
          </a:ln>
          <a:effectLst/>
        </p:spPr>
      </p:pic>
      <p:sp>
        <p:nvSpPr>
          <p:cNvPr id="2" name="Title 1"/>
          <p:cNvSpPr>
            <a:spLocks noGrp="1"/>
          </p:cNvSpPr>
          <p:nvPr>
            <p:ph type="title"/>
          </p:nvPr>
        </p:nvSpPr>
        <p:spPr>
          <a:xfrm>
            <a:off x="457200" y="274638"/>
            <a:ext cx="2895600" cy="4449762"/>
          </a:xfrm>
        </p:spPr>
        <p:txBody>
          <a:bodyPr/>
          <a:lstStyle/>
          <a:p>
            <a:r>
              <a:rPr lang="en-US" dirty="0" smtClean="0"/>
              <a:t>What is one way that a metal obtains an octet? </a:t>
            </a:r>
            <a:endParaRPr lang="en-US" dirty="0"/>
          </a:p>
        </p:txBody>
      </p:sp>
    </p:spTree>
    <p:extLst>
      <p:ext uri="{BB962C8B-B14F-4D97-AF65-F5344CB8AC3E}">
        <p14:creationId xmlns:p14="http://schemas.microsoft.com/office/powerpoint/2010/main" val="126116737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3200400" y="114300"/>
            <a:ext cx="5795010" cy="6743700"/>
          </a:xfrm>
          <a:prstGeom prst="rect">
            <a:avLst/>
          </a:prstGeom>
          <a:noFill/>
          <a:ln w="25400">
            <a:noFill/>
            <a:miter lim="800000"/>
            <a:headEnd/>
            <a:tailEnd/>
          </a:ln>
          <a:effectLst/>
        </p:spPr>
      </p:pic>
      <p:sp>
        <p:nvSpPr>
          <p:cNvPr id="2" name="Title 1"/>
          <p:cNvSpPr>
            <a:spLocks noGrp="1"/>
          </p:cNvSpPr>
          <p:nvPr>
            <p:ph type="title"/>
          </p:nvPr>
        </p:nvSpPr>
        <p:spPr>
          <a:xfrm>
            <a:off x="457200" y="274638"/>
            <a:ext cx="2590800" cy="5059362"/>
          </a:xfrm>
        </p:spPr>
        <p:txBody>
          <a:bodyPr/>
          <a:lstStyle/>
          <a:p>
            <a:r>
              <a:rPr lang="en-US" dirty="0" smtClean="0"/>
              <a:t>What is one way that a nonmetal obtains an octet?</a:t>
            </a:r>
            <a:endParaRPr lang="en-US" dirty="0"/>
          </a:p>
        </p:txBody>
      </p:sp>
    </p:spTree>
    <p:extLst>
      <p:ext uri="{BB962C8B-B14F-4D97-AF65-F5344CB8AC3E}">
        <p14:creationId xmlns:p14="http://schemas.microsoft.com/office/powerpoint/2010/main" val="17990911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
            </a:r>
            <a:r>
              <a:rPr lang="en-US" dirty="0" err="1" smtClean="0"/>
              <a:t>Electronegativity</a:t>
            </a:r>
            <a:endParaRPr lang="en-US" dirty="0"/>
          </a:p>
        </p:txBody>
      </p:sp>
      <p:sp>
        <p:nvSpPr>
          <p:cNvPr id="3" name="Content Placeholder 2"/>
          <p:cNvSpPr>
            <a:spLocks noGrp="1"/>
          </p:cNvSpPr>
          <p:nvPr>
            <p:ph idx="1"/>
          </p:nvPr>
        </p:nvSpPr>
        <p:spPr/>
        <p:txBody>
          <a:bodyPr/>
          <a:lstStyle/>
          <a:p>
            <a:r>
              <a:rPr lang="en-US" dirty="0" smtClean="0"/>
              <a:t>Rank the following in order of increasing </a:t>
            </a:r>
            <a:r>
              <a:rPr lang="en-US" dirty="0" err="1" smtClean="0"/>
              <a:t>electronegativity</a:t>
            </a:r>
            <a:r>
              <a:rPr lang="en-US" dirty="0" smtClean="0"/>
              <a:t>: F, </a:t>
            </a:r>
            <a:r>
              <a:rPr lang="en-US" dirty="0" err="1" smtClean="0"/>
              <a:t>Ga</a:t>
            </a:r>
            <a:r>
              <a:rPr lang="en-US" dirty="0" smtClean="0"/>
              <a:t>, K, </a:t>
            </a:r>
            <a:r>
              <a:rPr lang="en-US" dirty="0" err="1" smtClean="0"/>
              <a:t>Rb</a:t>
            </a:r>
            <a:r>
              <a:rPr lang="en-US" dirty="0" smtClean="0"/>
              <a:t>, and V.</a:t>
            </a:r>
          </a:p>
          <a:p>
            <a:pPr marL="514350" indent="-514350">
              <a:buAutoNum type="alphaUcPeriod"/>
            </a:pPr>
            <a:r>
              <a:rPr lang="en-US" dirty="0" smtClean="0"/>
              <a:t>F &lt; </a:t>
            </a:r>
            <a:r>
              <a:rPr lang="en-US" dirty="0" err="1" smtClean="0"/>
              <a:t>Ga</a:t>
            </a:r>
            <a:r>
              <a:rPr lang="en-US" dirty="0" smtClean="0"/>
              <a:t> &lt; K &lt; </a:t>
            </a:r>
            <a:r>
              <a:rPr lang="en-US" dirty="0" err="1" smtClean="0"/>
              <a:t>Rb</a:t>
            </a:r>
            <a:r>
              <a:rPr lang="en-US" dirty="0" smtClean="0"/>
              <a:t> &lt; V</a:t>
            </a:r>
          </a:p>
          <a:p>
            <a:pPr marL="514350" indent="-514350">
              <a:buAutoNum type="alphaUcPeriod"/>
            </a:pPr>
            <a:r>
              <a:rPr lang="en-US" dirty="0" err="1" smtClean="0"/>
              <a:t>Rb</a:t>
            </a:r>
            <a:r>
              <a:rPr lang="en-US" dirty="0" smtClean="0"/>
              <a:t> &lt; K &lt; V &lt; </a:t>
            </a:r>
            <a:r>
              <a:rPr lang="en-US" dirty="0" err="1" smtClean="0"/>
              <a:t>Ga</a:t>
            </a:r>
            <a:r>
              <a:rPr lang="en-US" dirty="0" smtClean="0"/>
              <a:t> &lt; F</a:t>
            </a:r>
          </a:p>
          <a:p>
            <a:pPr marL="514350" indent="-514350">
              <a:buAutoNum type="alphaUcPeriod"/>
            </a:pPr>
            <a:r>
              <a:rPr lang="en-US" dirty="0" smtClean="0"/>
              <a:t>V &lt; </a:t>
            </a:r>
            <a:r>
              <a:rPr lang="en-US" dirty="0" err="1" smtClean="0"/>
              <a:t>Rb</a:t>
            </a:r>
            <a:r>
              <a:rPr lang="en-US" dirty="0" smtClean="0"/>
              <a:t> &lt; </a:t>
            </a:r>
            <a:r>
              <a:rPr lang="en-US" dirty="0" err="1" smtClean="0"/>
              <a:t>Ga</a:t>
            </a:r>
            <a:r>
              <a:rPr lang="en-US" dirty="0" smtClean="0"/>
              <a:t> &lt; K &lt; F</a:t>
            </a:r>
          </a:p>
          <a:p>
            <a:pPr marL="514350" indent="-514350">
              <a:buAutoNum type="alphaUcPeriod"/>
            </a:pPr>
            <a:r>
              <a:rPr lang="en-US" dirty="0" smtClean="0"/>
              <a:t>F &lt; </a:t>
            </a:r>
            <a:r>
              <a:rPr lang="en-US" dirty="0" err="1" smtClean="0"/>
              <a:t>Ga</a:t>
            </a:r>
            <a:r>
              <a:rPr lang="en-US" dirty="0" smtClean="0"/>
              <a:t> &lt; </a:t>
            </a:r>
            <a:r>
              <a:rPr lang="en-US" dirty="0" err="1" smtClean="0"/>
              <a:t>Rb</a:t>
            </a:r>
            <a:r>
              <a:rPr lang="en-US" dirty="0" smtClean="0"/>
              <a:t> &lt; V &lt; K</a:t>
            </a:r>
          </a:p>
          <a:p>
            <a:pPr marL="514350" indent="-514350">
              <a:buAutoNum type="alphaUcPeriod"/>
            </a:pPr>
            <a:r>
              <a:rPr lang="en-US" dirty="0" err="1" smtClean="0"/>
              <a:t>Rb</a:t>
            </a:r>
            <a:r>
              <a:rPr lang="en-US" dirty="0" smtClean="0"/>
              <a:t> &lt; F &lt; K &lt; V &lt; </a:t>
            </a:r>
            <a:r>
              <a:rPr lang="en-US" dirty="0" err="1" smtClean="0"/>
              <a:t>Ga</a:t>
            </a:r>
            <a:endParaRPr lang="en-US" dirty="0"/>
          </a:p>
        </p:txBody>
      </p:sp>
    </p:spTree>
    <p:extLst>
      <p:ext uri="{BB962C8B-B14F-4D97-AF65-F5344CB8AC3E}">
        <p14:creationId xmlns:p14="http://schemas.microsoft.com/office/powerpoint/2010/main" val="35528282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Ionic Bonding</a:t>
            </a:r>
            <a:endParaRPr lang="en-US" dirty="0"/>
          </a:p>
        </p:txBody>
      </p:sp>
      <p:sp>
        <p:nvSpPr>
          <p:cNvPr id="3" name="Content Placeholder 2"/>
          <p:cNvSpPr>
            <a:spLocks noGrp="1"/>
          </p:cNvSpPr>
          <p:nvPr>
            <p:ph idx="1"/>
          </p:nvPr>
        </p:nvSpPr>
        <p:spPr/>
        <p:txBody>
          <a:bodyPr>
            <a:normAutofit lnSpcReduction="10000"/>
          </a:bodyPr>
          <a:lstStyle/>
          <a:p>
            <a:r>
              <a:rPr lang="en-US" dirty="0" smtClean="0"/>
              <a:t>What is the Lewis structure when aluminum and chlorine form an ionic compound?</a:t>
            </a:r>
          </a:p>
          <a:p>
            <a:pPr marL="514350" indent="-514350">
              <a:buFont typeface="+mj-lt"/>
              <a:buAutoNum type="alphaUcPeriod"/>
            </a:pPr>
            <a:r>
              <a:rPr lang="en-US" dirty="0" smtClean="0"/>
              <a:t> </a:t>
            </a:r>
          </a:p>
          <a:p>
            <a:pPr marL="514350" indent="-514350">
              <a:buFont typeface="+mj-lt"/>
              <a:buAutoNum type="alphaUcPeriod"/>
            </a:pPr>
            <a:r>
              <a:rPr lang="en-US" dirty="0" smtClean="0"/>
              <a:t> </a:t>
            </a:r>
          </a:p>
          <a:p>
            <a:pPr marL="514350" indent="-514350">
              <a:buFont typeface="+mj-lt"/>
              <a:buAutoNum type="alphaUcPeriod"/>
            </a:pPr>
            <a:r>
              <a:rPr lang="en-US" dirty="0" smtClean="0"/>
              <a:t>                              </a:t>
            </a:r>
          </a:p>
          <a:p>
            <a:pPr marL="514350" indent="-514350">
              <a:buFont typeface="+mj-lt"/>
              <a:buAutoNum type="alphaUcPeriod"/>
            </a:pPr>
            <a:endParaRPr lang="en-US" dirty="0" smtClean="0"/>
          </a:p>
          <a:p>
            <a:pPr marL="514350" indent="-514350">
              <a:buFont typeface="+mj-lt"/>
              <a:buAutoNum type="alphaUcPeriod"/>
            </a:pPr>
            <a:endParaRPr lang="en-US" dirty="0" smtClean="0"/>
          </a:p>
          <a:p>
            <a:pPr marL="514350" indent="-514350">
              <a:buFont typeface="+mj-lt"/>
              <a:buAutoNum type="alphaUcPeriod"/>
            </a:pPr>
            <a:r>
              <a:rPr lang="en-US" dirty="0" smtClean="0"/>
              <a:t> </a:t>
            </a:r>
            <a:endParaRPr lang="en-US" dirty="0"/>
          </a:p>
        </p:txBody>
      </p:sp>
      <p:graphicFrame>
        <p:nvGraphicFramePr>
          <p:cNvPr id="1027" name="Object 3"/>
          <p:cNvGraphicFramePr>
            <a:graphicFrameLocks noChangeAspect="1"/>
          </p:cNvGraphicFramePr>
          <p:nvPr/>
        </p:nvGraphicFramePr>
        <p:xfrm>
          <a:off x="990600" y="2971800"/>
          <a:ext cx="2114392" cy="671512"/>
        </p:xfrm>
        <a:graphic>
          <a:graphicData uri="http://schemas.openxmlformats.org/presentationml/2006/ole">
            <mc:AlternateContent xmlns:mc="http://schemas.openxmlformats.org/markup-compatibility/2006">
              <mc:Choice xmlns:v="urn:schemas-microsoft-com:vml" Requires="v">
                <p:oleObj spid="_x0000_s3138" name="CS ChemDraw Drawing" r:id="rId3" imgW="1344036" imgH="426495" progId="ChemDraw.Document.6.0">
                  <p:embed/>
                </p:oleObj>
              </mc:Choice>
              <mc:Fallback>
                <p:oleObj name="CS ChemDraw Drawing" r:id="rId3" imgW="1344036" imgH="426495"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971800"/>
                        <a:ext cx="211439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990600" y="2438400"/>
          <a:ext cx="1235397" cy="585787"/>
        </p:xfrm>
        <a:graphic>
          <a:graphicData uri="http://schemas.openxmlformats.org/presentationml/2006/ole">
            <mc:AlternateContent xmlns:mc="http://schemas.openxmlformats.org/markup-compatibility/2006">
              <mc:Choice xmlns:v="urn:schemas-microsoft-com:vml" Requires="v">
                <p:oleObj spid="_x0000_s3139" name="CS ChemDraw Drawing" r:id="rId5" imgW="860571" imgH="407870" progId="ChemDraw.Document.6.0">
                  <p:embed/>
                </p:oleObj>
              </mc:Choice>
              <mc:Fallback>
                <p:oleObj name="CS ChemDraw Drawing" r:id="rId5" imgW="860571" imgH="40787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438400"/>
                        <a:ext cx="123539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5"/>
          <p:cNvGraphicFramePr>
            <a:graphicFrameLocks noChangeAspect="1"/>
          </p:cNvGraphicFramePr>
          <p:nvPr/>
        </p:nvGraphicFramePr>
        <p:xfrm>
          <a:off x="990600" y="3657600"/>
          <a:ext cx="1908180" cy="1295400"/>
        </p:xfrm>
        <a:graphic>
          <a:graphicData uri="http://schemas.openxmlformats.org/presentationml/2006/ole">
            <mc:AlternateContent xmlns:mc="http://schemas.openxmlformats.org/markup-compatibility/2006">
              <mc:Choice xmlns:v="urn:schemas-microsoft-com:vml" Requires="v">
                <p:oleObj spid="_x0000_s3140" name="CS ChemDraw Drawing" r:id="rId7" imgW="1344036" imgH="912645" progId="ChemDraw.Document.6.0">
                  <p:embed/>
                </p:oleObj>
              </mc:Choice>
              <mc:Fallback>
                <p:oleObj name="CS ChemDraw Drawing" r:id="rId7" imgW="1344036" imgH="912645" progId="ChemDraw.Document.6.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3657600"/>
                        <a:ext cx="190818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1143000" y="5105400"/>
          <a:ext cx="1611025" cy="1463675"/>
        </p:xfrm>
        <a:graphic>
          <a:graphicData uri="http://schemas.openxmlformats.org/presentationml/2006/ole">
            <mc:AlternateContent xmlns:mc="http://schemas.openxmlformats.org/markup-compatibility/2006">
              <mc:Choice xmlns:v="urn:schemas-microsoft-com:vml" Requires="v">
                <p:oleObj spid="_x0000_s3141" name="CS ChemDraw Drawing" r:id="rId9" imgW="1041972" imgH="945847" progId="ChemDraw.Document.6.0">
                  <p:embed/>
                </p:oleObj>
              </mc:Choice>
              <mc:Fallback>
                <p:oleObj name="CS ChemDraw Drawing" r:id="rId9" imgW="1041972" imgH="945847" progId="ChemDraw.Document.6.0">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5105400"/>
                        <a:ext cx="161102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923034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print"/>
          <a:srcRect/>
          <a:stretch>
            <a:fillRect/>
          </a:stretch>
        </p:blipFill>
        <p:spPr bwMode="auto">
          <a:xfrm>
            <a:off x="68036" y="1447800"/>
            <a:ext cx="9029700" cy="4663440"/>
          </a:xfrm>
          <a:prstGeom prst="rect">
            <a:avLst/>
          </a:prstGeom>
          <a:noFill/>
          <a:ln w="25400">
            <a:noFill/>
            <a:miter lim="800000"/>
            <a:headEnd/>
            <a:tailEnd/>
          </a:ln>
          <a:effectLst/>
        </p:spPr>
      </p:pic>
      <p:sp>
        <p:nvSpPr>
          <p:cNvPr id="2" name="Title 1"/>
          <p:cNvSpPr>
            <a:spLocks noGrp="1"/>
          </p:cNvSpPr>
          <p:nvPr>
            <p:ph type="title"/>
          </p:nvPr>
        </p:nvSpPr>
        <p:spPr>
          <a:xfrm>
            <a:off x="457200" y="274638"/>
            <a:ext cx="8229600" cy="868362"/>
          </a:xfrm>
        </p:spPr>
        <p:txBody>
          <a:bodyPr>
            <a:normAutofit fontScale="90000"/>
          </a:bodyPr>
          <a:lstStyle/>
          <a:p>
            <a:r>
              <a:rPr lang="en-US" dirty="0" smtClean="0"/>
              <a:t>How are the sizes of species related?</a:t>
            </a:r>
            <a:endParaRPr lang="en-US"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p:cNvPicPr>
          <p:nvPr/>
        </p:nvPicPr>
        <p:blipFill>
          <a:blip r:embed="rId3" cstate="print"/>
          <a:srcRect/>
          <a:stretch>
            <a:fillRect/>
          </a:stretch>
        </p:blipFill>
        <p:spPr bwMode="auto">
          <a:xfrm>
            <a:off x="927100" y="254000"/>
            <a:ext cx="7289800" cy="6350000"/>
          </a:xfrm>
          <a:prstGeom prst="rect">
            <a:avLst/>
          </a:prstGeom>
          <a:noFill/>
          <a:ln w="9525">
            <a:noFill/>
            <a:miter lim="800000"/>
            <a:headEnd/>
            <a:tailEnd/>
          </a:ln>
        </p:spPr>
      </p:pic>
      <p:sp>
        <p:nvSpPr>
          <p:cNvPr id="51202" name="TextBox 2"/>
          <p:cNvSpPr txBox="1">
            <a:spLocks noChangeArrowheads="1"/>
          </p:cNvSpPr>
          <p:nvPr/>
        </p:nvSpPr>
        <p:spPr bwMode="auto">
          <a:xfrm>
            <a:off x="7762875"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12-7 p356</a:t>
            </a:r>
          </a:p>
        </p:txBody>
      </p:sp>
    </p:spTree>
    <p:extLst>
      <p:ext uri="{BB962C8B-B14F-4D97-AF65-F5344CB8AC3E}">
        <p14:creationId xmlns:p14="http://schemas.microsoft.com/office/powerpoint/2010/main" val="39769049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1"/>
          <p:cNvPicPr>
            <a:picLocks/>
          </p:cNvPicPr>
          <p:nvPr/>
        </p:nvPicPr>
        <p:blipFill>
          <a:blip r:embed="rId3" cstate="print"/>
          <a:srcRect/>
          <a:stretch>
            <a:fillRect/>
          </a:stretch>
        </p:blipFill>
        <p:spPr bwMode="auto">
          <a:xfrm>
            <a:off x="254000" y="1854200"/>
            <a:ext cx="8636000" cy="3136900"/>
          </a:xfrm>
          <a:prstGeom prst="rect">
            <a:avLst/>
          </a:prstGeom>
          <a:noFill/>
          <a:ln w="9525">
            <a:noFill/>
            <a:miter lim="800000"/>
            <a:headEnd/>
            <a:tailEnd/>
          </a:ln>
        </p:spPr>
      </p:pic>
      <p:sp>
        <p:nvSpPr>
          <p:cNvPr id="129026" name="TextBox 2"/>
          <p:cNvSpPr txBox="1">
            <a:spLocks noChangeArrowheads="1"/>
          </p:cNvSpPr>
          <p:nvPr/>
        </p:nvSpPr>
        <p:spPr bwMode="auto">
          <a:xfrm>
            <a:off x="7673975" y="6604000"/>
            <a:ext cx="1471613" cy="274638"/>
          </a:xfrm>
          <a:prstGeom prst="rect">
            <a:avLst/>
          </a:prstGeom>
          <a:noFill/>
          <a:ln w="9525">
            <a:noFill/>
            <a:miter lim="800000"/>
            <a:headEnd/>
            <a:tailEnd/>
          </a:ln>
        </p:spPr>
        <p:txBody>
          <a:bodyPr wrap="none">
            <a:spAutoFit/>
          </a:bodyPr>
          <a:lstStyle/>
          <a:p>
            <a:pPr algn="r"/>
            <a:r>
              <a:rPr lang="en-US" sz="1200" b="1">
                <a:latin typeface="Arial" pitchFamily="34" charset="0"/>
              </a:rPr>
              <a:t>Figure 12-17 p366</a:t>
            </a:r>
          </a:p>
        </p:txBody>
      </p:sp>
      <p:sp>
        <p:nvSpPr>
          <p:cNvPr id="2" name="Title 1"/>
          <p:cNvSpPr>
            <a:spLocks noGrp="1"/>
          </p:cNvSpPr>
          <p:nvPr>
            <p:ph type="title"/>
          </p:nvPr>
        </p:nvSpPr>
        <p:spPr/>
        <p:txBody>
          <a:bodyPr/>
          <a:lstStyle/>
          <a:p>
            <a:r>
              <a:rPr lang="en-US" dirty="0" smtClean="0"/>
              <a:t>How do metals bond? </a:t>
            </a:r>
            <a:endParaRPr lang="en-US" dirty="0"/>
          </a:p>
        </p:txBody>
      </p:sp>
    </p:spTree>
    <p:extLst>
      <p:ext uri="{BB962C8B-B14F-4D97-AF65-F5344CB8AC3E}">
        <p14:creationId xmlns:p14="http://schemas.microsoft.com/office/powerpoint/2010/main" val="2478209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1"/>
          <p:cNvPicPr>
            <a:picLocks/>
          </p:cNvPicPr>
          <p:nvPr/>
        </p:nvPicPr>
        <p:blipFill>
          <a:blip r:embed="rId3" cstate="print"/>
          <a:srcRect/>
          <a:stretch>
            <a:fillRect/>
          </a:stretch>
        </p:blipFill>
        <p:spPr bwMode="auto">
          <a:xfrm>
            <a:off x="254000" y="1524000"/>
            <a:ext cx="8636000" cy="3797300"/>
          </a:xfrm>
          <a:prstGeom prst="rect">
            <a:avLst/>
          </a:prstGeom>
          <a:noFill/>
          <a:ln w="9525">
            <a:noFill/>
            <a:miter lim="800000"/>
            <a:headEnd/>
            <a:tailEnd/>
          </a:ln>
        </p:spPr>
      </p:pic>
      <p:sp>
        <p:nvSpPr>
          <p:cNvPr id="131074" name="TextBox 2"/>
          <p:cNvSpPr txBox="1">
            <a:spLocks noChangeArrowheads="1"/>
          </p:cNvSpPr>
          <p:nvPr/>
        </p:nvSpPr>
        <p:spPr bwMode="auto">
          <a:xfrm>
            <a:off x="7829550" y="6604000"/>
            <a:ext cx="1319213" cy="274638"/>
          </a:xfrm>
          <a:prstGeom prst="rect">
            <a:avLst/>
          </a:prstGeom>
          <a:noFill/>
          <a:ln w="9525">
            <a:noFill/>
            <a:miter lim="800000"/>
            <a:headEnd/>
            <a:tailEnd/>
          </a:ln>
        </p:spPr>
        <p:txBody>
          <a:bodyPr wrap="none">
            <a:spAutoFit/>
          </a:bodyPr>
          <a:lstStyle/>
          <a:p>
            <a:pPr algn="r"/>
            <a:r>
              <a:rPr lang="en-US" sz="1200" b="1">
                <a:latin typeface="Arial" pitchFamily="34" charset="0"/>
              </a:rPr>
              <a:t>Table 12-2 p366</a:t>
            </a:r>
          </a:p>
        </p:txBody>
      </p:sp>
    </p:spTree>
    <p:extLst>
      <p:ext uri="{BB962C8B-B14F-4D97-AF65-F5344CB8AC3E}">
        <p14:creationId xmlns:p14="http://schemas.microsoft.com/office/powerpoint/2010/main" val="2312595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srcRect/>
          <a:stretch>
            <a:fillRect/>
          </a:stretch>
        </p:blipFill>
        <p:spPr bwMode="auto">
          <a:xfrm>
            <a:off x="0" y="1752600"/>
            <a:ext cx="9029700" cy="4229100"/>
          </a:xfrm>
          <a:prstGeom prst="rect">
            <a:avLst/>
          </a:prstGeom>
          <a:noFill/>
          <a:ln w="25400">
            <a:noFill/>
            <a:miter lim="800000"/>
            <a:headEnd/>
            <a:tailEnd/>
          </a:ln>
          <a:effectLst/>
        </p:spPr>
      </p:pic>
      <p:sp>
        <p:nvSpPr>
          <p:cNvPr id="2" name="Title 1"/>
          <p:cNvSpPr>
            <a:spLocks noGrp="1"/>
          </p:cNvSpPr>
          <p:nvPr>
            <p:ph type="title"/>
          </p:nvPr>
        </p:nvSpPr>
        <p:spPr/>
        <p:txBody>
          <a:bodyPr/>
          <a:lstStyle/>
          <a:p>
            <a:r>
              <a:rPr lang="en-US" dirty="0" smtClean="0"/>
              <a:t>How do atoms bond?</a:t>
            </a:r>
            <a:endParaRPr lang="en-US" dirty="0"/>
          </a:p>
        </p:txBody>
      </p:sp>
    </p:spTree>
    <p:extLst>
      <p:ext uri="{BB962C8B-B14F-4D97-AF65-F5344CB8AC3E}">
        <p14:creationId xmlns:p14="http://schemas.microsoft.com/office/powerpoint/2010/main" val="452703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srcRect/>
          <a:stretch>
            <a:fillRect/>
          </a:stretch>
        </p:blipFill>
        <p:spPr bwMode="auto">
          <a:xfrm>
            <a:off x="1874520" y="57150"/>
            <a:ext cx="5394960" cy="6743700"/>
          </a:xfrm>
          <a:prstGeom prst="rect">
            <a:avLst/>
          </a:prstGeom>
          <a:noFill/>
          <a:ln w="25400">
            <a:noFill/>
            <a:miter lim="800000"/>
            <a:headEnd/>
            <a:tailEnd/>
          </a:ln>
          <a:effectLst/>
        </p:spPr>
      </p:pic>
    </p:spTree>
    <p:extLst>
      <p:ext uri="{BB962C8B-B14F-4D97-AF65-F5344CB8AC3E}">
        <p14:creationId xmlns:p14="http://schemas.microsoft.com/office/powerpoint/2010/main" val="22870262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lstStyle/>
          <a:p>
            <a:pPr eaLnBrk="1" hangingPunct="1"/>
            <a:r>
              <a:rPr lang="en-US" dirty="0" smtClean="0">
                <a:cs typeface="Times New Roman" pitchFamily="18" charset="0"/>
              </a:rPr>
              <a:t>How do bonds differ? </a:t>
            </a:r>
          </a:p>
        </p:txBody>
      </p:sp>
      <p:pic>
        <p:nvPicPr>
          <p:cNvPr id="60420" name="Picture 2" descr="FG10_06"/>
          <p:cNvPicPr>
            <a:picLocks noChangeAspect="1" noChangeArrowheads="1"/>
          </p:cNvPicPr>
          <p:nvPr/>
        </p:nvPicPr>
        <p:blipFill>
          <a:blip r:embed="rId2" cstate="print"/>
          <a:srcRect/>
          <a:stretch>
            <a:fillRect/>
          </a:stretch>
        </p:blipFill>
        <p:spPr bwMode="auto">
          <a:xfrm>
            <a:off x="0" y="1676400"/>
            <a:ext cx="9074638" cy="3505200"/>
          </a:xfrm>
          <a:prstGeom prst="rect">
            <a:avLst/>
          </a:prstGeom>
          <a:noFill/>
          <a:ln w="9525">
            <a:noFill/>
            <a:miter lim="800000"/>
            <a:headEnd/>
            <a:tailEnd/>
          </a:ln>
        </p:spPr>
      </p:pic>
    </p:spTree>
    <p:extLst>
      <p:ext uri="{BB962C8B-B14F-4D97-AF65-F5344CB8AC3E}">
        <p14:creationId xmlns:p14="http://schemas.microsoft.com/office/powerpoint/2010/main" val="1979901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7"/>
          <p:cNvSpPr txBox="1">
            <a:spLocks noChangeArrowheads="1"/>
          </p:cNvSpPr>
          <p:nvPr/>
        </p:nvSpPr>
        <p:spPr bwMode="auto">
          <a:xfrm>
            <a:off x="1981200" y="1191091"/>
            <a:ext cx="685800" cy="1098550"/>
          </a:xfrm>
          <a:prstGeom prst="rect">
            <a:avLst/>
          </a:prstGeom>
          <a:noFill/>
          <a:ln w="9525">
            <a:noFill/>
            <a:miter lim="800000"/>
            <a:headEnd/>
            <a:tailEnd/>
          </a:ln>
        </p:spPr>
        <p:txBody>
          <a:bodyPr>
            <a:spAutoFit/>
          </a:bodyPr>
          <a:lstStyle/>
          <a:p>
            <a:pPr>
              <a:spcBef>
                <a:spcPct val="50000"/>
              </a:spcBef>
            </a:pPr>
            <a:r>
              <a:rPr lang="en-US" sz="6600" dirty="0">
                <a:latin typeface="Placard Condensed" pitchFamily="34" charset="0"/>
              </a:rPr>
              <a:t>+</a:t>
            </a:r>
          </a:p>
        </p:txBody>
      </p:sp>
      <p:sp>
        <p:nvSpPr>
          <p:cNvPr id="31747" name="AutoShape 6"/>
          <p:cNvSpPr>
            <a:spLocks noChangeArrowheads="1"/>
          </p:cNvSpPr>
          <p:nvPr/>
        </p:nvSpPr>
        <p:spPr bwMode="auto">
          <a:xfrm>
            <a:off x="4191000" y="1600200"/>
            <a:ext cx="1905000" cy="228600"/>
          </a:xfrm>
          <a:prstGeom prst="rightArrow">
            <a:avLst>
              <a:gd name="adj1" fmla="val 50000"/>
              <a:gd name="adj2" fmla="val 208333"/>
            </a:avLst>
          </a:prstGeom>
          <a:solidFill>
            <a:schemeClr val="accent1"/>
          </a:solidFill>
          <a:ln w="9525">
            <a:solidFill>
              <a:schemeClr val="tx1"/>
            </a:solidFill>
            <a:miter lim="800000"/>
            <a:headEnd/>
            <a:tailEnd/>
          </a:ln>
        </p:spPr>
        <p:txBody>
          <a:bodyPr wrap="none" anchor="ctr"/>
          <a:lstStyle/>
          <a:p>
            <a:endParaRPr lang="en-US"/>
          </a:p>
        </p:txBody>
      </p:sp>
      <p:sp>
        <p:nvSpPr>
          <p:cNvPr id="31748" name="Rectangle 5"/>
          <p:cNvSpPr>
            <a:spLocks noGrp="1" noChangeArrowheads="1"/>
          </p:cNvSpPr>
          <p:nvPr>
            <p:ph type="title"/>
          </p:nvPr>
        </p:nvSpPr>
        <p:spPr>
          <a:xfrm>
            <a:off x="762000" y="228600"/>
            <a:ext cx="7772400" cy="990600"/>
          </a:xfrm>
          <a:noFill/>
        </p:spPr>
        <p:txBody>
          <a:bodyPr/>
          <a:lstStyle/>
          <a:p>
            <a:pPr eaLnBrk="1" hangingPunct="1"/>
            <a:r>
              <a:rPr lang="en-US" sz="3400" dirty="0" smtClean="0"/>
              <a:t>What does the bonding in H</a:t>
            </a:r>
            <a:r>
              <a:rPr lang="en-US" sz="3400" baseline="-25000" dirty="0" smtClean="0"/>
              <a:t>2 </a:t>
            </a:r>
            <a:r>
              <a:rPr lang="en-US" sz="3400" dirty="0" smtClean="0"/>
              <a:t>look like? </a:t>
            </a:r>
          </a:p>
        </p:txBody>
      </p:sp>
      <p:pic>
        <p:nvPicPr>
          <p:cNvPr id="31749" name="Picture 4" descr="FG10_00-15un"/>
          <p:cNvPicPr>
            <a:picLocks noChangeAspect="1" noChangeArrowheads="1"/>
          </p:cNvPicPr>
          <p:nvPr/>
        </p:nvPicPr>
        <p:blipFill>
          <a:blip r:embed="rId2" cstate="print"/>
          <a:srcRect r="65031"/>
          <a:stretch>
            <a:fillRect/>
          </a:stretch>
        </p:blipFill>
        <p:spPr bwMode="auto">
          <a:xfrm>
            <a:off x="2667000" y="993868"/>
            <a:ext cx="1447800" cy="1449388"/>
          </a:xfrm>
          <a:prstGeom prst="rect">
            <a:avLst/>
          </a:prstGeom>
          <a:noFill/>
          <a:ln w="9525">
            <a:noFill/>
            <a:miter lim="800000"/>
            <a:headEnd/>
            <a:tailEnd/>
          </a:ln>
        </p:spPr>
      </p:pic>
      <p:pic>
        <p:nvPicPr>
          <p:cNvPr id="31750" name="Picture 3" descr="FG10_00-15un"/>
          <p:cNvPicPr>
            <a:picLocks noChangeAspect="1" noChangeArrowheads="1"/>
          </p:cNvPicPr>
          <p:nvPr/>
        </p:nvPicPr>
        <p:blipFill>
          <a:blip r:embed="rId2" cstate="print"/>
          <a:srcRect r="65031"/>
          <a:stretch>
            <a:fillRect/>
          </a:stretch>
        </p:blipFill>
        <p:spPr bwMode="auto">
          <a:xfrm>
            <a:off x="381000" y="1020762"/>
            <a:ext cx="1447800" cy="1449388"/>
          </a:xfrm>
          <a:prstGeom prst="rect">
            <a:avLst/>
          </a:prstGeom>
          <a:noFill/>
          <a:ln w="9525">
            <a:noFill/>
            <a:miter lim="800000"/>
            <a:headEnd/>
            <a:tailEnd/>
          </a:ln>
        </p:spPr>
      </p:pic>
      <p:pic>
        <p:nvPicPr>
          <p:cNvPr id="68610" name="Picture 2" descr="FG10_00-23un"/>
          <p:cNvPicPr>
            <a:picLocks noChangeAspect="1" noChangeArrowheads="1"/>
          </p:cNvPicPr>
          <p:nvPr/>
        </p:nvPicPr>
        <p:blipFill>
          <a:blip r:embed="rId3" cstate="print"/>
          <a:srcRect/>
          <a:stretch>
            <a:fillRect/>
          </a:stretch>
        </p:blipFill>
        <p:spPr bwMode="auto">
          <a:xfrm>
            <a:off x="228600" y="2895600"/>
            <a:ext cx="8636000" cy="1036638"/>
          </a:xfrm>
          <a:prstGeom prst="rect">
            <a:avLst/>
          </a:prstGeom>
          <a:noFill/>
          <a:ln w="9525">
            <a:noFill/>
            <a:miter lim="800000"/>
            <a:headEnd/>
            <a:tailEnd/>
          </a:ln>
        </p:spPr>
      </p:pic>
      <p:pic>
        <p:nvPicPr>
          <p:cNvPr id="31752" name="Picture 2" descr="Figure 11-8"/>
          <p:cNvPicPr>
            <a:picLocks noChangeAspect="1" noChangeArrowheads="1"/>
          </p:cNvPicPr>
          <p:nvPr/>
        </p:nvPicPr>
        <p:blipFill>
          <a:blip r:embed="rId4" cstate="print"/>
          <a:srcRect/>
          <a:stretch>
            <a:fillRect/>
          </a:stretch>
        </p:blipFill>
        <p:spPr bwMode="auto">
          <a:xfrm>
            <a:off x="914400" y="4343400"/>
            <a:ext cx="6846888" cy="2028825"/>
          </a:xfrm>
          <a:prstGeom prst="rect">
            <a:avLst/>
          </a:prstGeom>
          <a:noFill/>
          <a:ln w="9525">
            <a:noFill/>
            <a:miter lim="800000"/>
            <a:headEnd/>
            <a:tailEnd/>
          </a:ln>
        </p:spPr>
      </p:pic>
      <p:sp>
        <p:nvSpPr>
          <p:cNvPr id="2" name="TextBox 1"/>
          <p:cNvSpPr txBox="1"/>
          <p:nvPr/>
        </p:nvSpPr>
        <p:spPr>
          <a:xfrm>
            <a:off x="533400" y="2285532"/>
            <a:ext cx="1066800" cy="646331"/>
          </a:xfrm>
          <a:prstGeom prst="rect">
            <a:avLst/>
          </a:prstGeom>
          <a:noFill/>
        </p:spPr>
        <p:txBody>
          <a:bodyPr wrap="square" rtlCol="0">
            <a:spAutoFit/>
          </a:bodyPr>
          <a:lstStyle/>
          <a:p>
            <a:r>
              <a:rPr lang="en-US" sz="3600" dirty="0" smtClean="0"/>
              <a:t>1s</a:t>
            </a:r>
            <a:r>
              <a:rPr lang="en-US" sz="3600" baseline="30000" dirty="0" smtClean="0"/>
              <a:t>1</a:t>
            </a:r>
            <a:endParaRPr lang="en-US" sz="3600" baseline="30000" dirty="0"/>
          </a:p>
        </p:txBody>
      </p:sp>
      <p:sp>
        <p:nvSpPr>
          <p:cNvPr id="10" name="TextBox 9"/>
          <p:cNvSpPr txBox="1"/>
          <p:nvPr/>
        </p:nvSpPr>
        <p:spPr>
          <a:xfrm>
            <a:off x="2857500" y="2249269"/>
            <a:ext cx="1066800" cy="646331"/>
          </a:xfrm>
          <a:prstGeom prst="rect">
            <a:avLst/>
          </a:prstGeom>
          <a:noFill/>
        </p:spPr>
        <p:txBody>
          <a:bodyPr wrap="square" rtlCol="0">
            <a:spAutoFit/>
          </a:bodyPr>
          <a:lstStyle/>
          <a:p>
            <a:r>
              <a:rPr lang="en-US" sz="3600" dirty="0" smtClean="0"/>
              <a:t>1s</a:t>
            </a:r>
            <a:r>
              <a:rPr lang="en-US" sz="3600" baseline="30000" dirty="0" smtClean="0"/>
              <a:t>1</a:t>
            </a:r>
            <a:endParaRPr lang="en-US" sz="3600" baseline="30000" dirty="0"/>
          </a:p>
        </p:txBody>
      </p:sp>
    </p:spTree>
    <p:extLst>
      <p:ext uri="{BB962C8B-B14F-4D97-AF65-F5344CB8AC3E}">
        <p14:creationId xmlns:p14="http://schemas.microsoft.com/office/powerpoint/2010/main" val="398007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6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2277</Words>
  <Application>Microsoft Office PowerPoint</Application>
  <PresentationFormat>On-screen Show (4:3)</PresentationFormat>
  <Paragraphs>314</Paragraphs>
  <Slides>54</Slides>
  <Notes>32</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Office Theme</vt:lpstr>
      <vt:lpstr>CS ChemDraw Drawing</vt:lpstr>
      <vt:lpstr>Chemistry 120</vt:lpstr>
      <vt:lpstr>Gilbert N. Lewis</vt:lpstr>
      <vt:lpstr>Linus Pauling </vt:lpstr>
      <vt:lpstr>What are the trends for electronegativity? </vt:lpstr>
      <vt:lpstr>Example – Electronegativity</vt:lpstr>
      <vt:lpstr>How do atoms bond?</vt:lpstr>
      <vt:lpstr>PowerPoint Presentation</vt:lpstr>
      <vt:lpstr>How do bonds differ? </vt:lpstr>
      <vt:lpstr>What does the bonding in H2 look like? </vt:lpstr>
      <vt:lpstr>How does Cl2 bond?</vt:lpstr>
      <vt:lpstr>What orbital(s) does Cl2 use to bond? </vt:lpstr>
      <vt:lpstr>How are electrons shared in Cl2? </vt:lpstr>
      <vt:lpstr>How does an electric field affect a polar molecule? </vt:lpstr>
      <vt:lpstr>How are electrons shared in HF?</vt:lpstr>
      <vt:lpstr>PowerPoint Presentation</vt:lpstr>
      <vt:lpstr>PowerPoint Presentation</vt:lpstr>
      <vt:lpstr>What is the shape when 4 atoms are attached to the central atom?</vt:lpstr>
      <vt:lpstr>What is the shape when 3 atoms + lone pair are attached to the central atom?</vt:lpstr>
      <vt:lpstr>What is the shape when 2 atoms + 2 lone pairs are attached to the central atom?</vt:lpstr>
      <vt:lpstr>PowerPoint Presentation</vt:lpstr>
      <vt:lpstr>What is the shape when 3 atoms are attached to the central atom?</vt:lpstr>
      <vt:lpstr>Example – Covalent Bonding</vt:lpstr>
      <vt:lpstr>How are these structures different? </vt:lpstr>
      <vt:lpstr>What is the shape when 2 atoms are attached to the central atom?</vt:lpstr>
      <vt:lpstr>PowerPoint Presentation</vt:lpstr>
      <vt:lpstr>PowerPoint Presentation</vt:lpstr>
      <vt:lpstr>PowerPoint Presentation</vt:lpstr>
      <vt:lpstr>What are the basic shapes around a central atom? </vt:lpstr>
      <vt:lpstr>PowerPoint Presentation</vt:lpstr>
      <vt:lpstr>PowerPoint Presentation</vt:lpstr>
      <vt:lpstr>Example – VSEPR Theory</vt:lpstr>
      <vt:lpstr>Example – VSEPR Theory</vt:lpstr>
      <vt:lpstr>PowerPoint Presentation</vt:lpstr>
      <vt:lpstr>PowerPoint Presentation</vt:lpstr>
      <vt:lpstr>PowerPoint Presentation</vt:lpstr>
      <vt:lpstr>Is CO2 a polar or nonpolar molecule? </vt:lpstr>
      <vt:lpstr>PowerPoint Presentation</vt:lpstr>
      <vt:lpstr>PowerPoint Presentation</vt:lpstr>
      <vt:lpstr>Can a nonpolar molecule have polar bonds? </vt:lpstr>
      <vt:lpstr>What is the direction of the net dipole? </vt:lpstr>
      <vt:lpstr>PowerPoint Presentation</vt:lpstr>
      <vt:lpstr>PowerPoint Presentation</vt:lpstr>
      <vt:lpstr>PowerPoint Presentation</vt:lpstr>
      <vt:lpstr>How are coordinate covalent bonds different from other covalent bonds? </vt:lpstr>
      <vt:lpstr>PowerPoint Presentation</vt:lpstr>
      <vt:lpstr>PowerPoint Presentation</vt:lpstr>
      <vt:lpstr>What does a formula unit look like? </vt:lpstr>
      <vt:lpstr>What is one way that a metal obtains an octet? </vt:lpstr>
      <vt:lpstr>What is one way that a nonmetal obtains an octet?</vt:lpstr>
      <vt:lpstr>Example – Ionic Bonding</vt:lpstr>
      <vt:lpstr>How are the sizes of species related?</vt:lpstr>
      <vt:lpstr>PowerPoint Presentation</vt:lpstr>
      <vt:lpstr>How do metals bond? </vt:lpstr>
      <vt:lpstr>PowerPoint Presentation</vt:lpstr>
    </vt:vector>
  </TitlesOfParts>
  <Company>GCCCD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120</dc:title>
  <dc:creator>Diana.Vance</dc:creator>
  <cp:lastModifiedBy>Diana Vance</cp:lastModifiedBy>
  <cp:revision>32</cp:revision>
  <dcterms:created xsi:type="dcterms:W3CDTF">2009-09-30T23:45:48Z</dcterms:created>
  <dcterms:modified xsi:type="dcterms:W3CDTF">2015-03-23T20:50:14Z</dcterms:modified>
</cp:coreProperties>
</file>