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7" r:id="rId3"/>
    <p:sldId id="258" r:id="rId4"/>
    <p:sldId id="299" r:id="rId5"/>
    <p:sldId id="288" r:id="rId6"/>
    <p:sldId id="289" r:id="rId7"/>
    <p:sldId id="307" r:id="rId8"/>
    <p:sldId id="291" r:id="rId9"/>
    <p:sldId id="303" r:id="rId10"/>
    <p:sldId id="292" r:id="rId11"/>
    <p:sldId id="259" r:id="rId12"/>
    <p:sldId id="304" r:id="rId13"/>
    <p:sldId id="305" r:id="rId14"/>
    <p:sldId id="293" r:id="rId15"/>
    <p:sldId id="295" r:id="rId16"/>
    <p:sldId id="321" r:id="rId17"/>
    <p:sldId id="264" r:id="rId18"/>
    <p:sldId id="306" r:id="rId19"/>
    <p:sldId id="265" r:id="rId20"/>
    <p:sldId id="312" r:id="rId21"/>
    <p:sldId id="313" r:id="rId22"/>
    <p:sldId id="311" r:id="rId23"/>
    <p:sldId id="318" r:id="rId24"/>
    <p:sldId id="314" r:id="rId25"/>
    <p:sldId id="319" r:id="rId26"/>
    <p:sldId id="281" r:id="rId27"/>
    <p:sldId id="282" r:id="rId28"/>
    <p:sldId id="316" r:id="rId29"/>
    <p:sldId id="317" r:id="rId30"/>
    <p:sldId id="315" r:id="rId31"/>
    <p:sldId id="284" r:id="rId32"/>
    <p:sldId id="283" r:id="rId33"/>
    <p:sldId id="285" r:id="rId34"/>
    <p:sldId id="286" r:id="rId35"/>
    <p:sldId id="32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CB645-82E1-4E5D-AB99-F3A35ECB9375}" type="datetimeFigureOut">
              <a:rPr lang="en-US" smtClean="0"/>
              <a:pPr/>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FA9EB-C1E3-40C5-B724-36BCFC884EE5}" type="slidenum">
              <a:rPr lang="en-US" smtClean="0"/>
              <a:pPr/>
              <a:t>‹#›</a:t>
            </a:fld>
            <a:endParaRPr lang="en-US"/>
          </a:p>
        </p:txBody>
      </p:sp>
    </p:spTree>
    <p:extLst>
      <p:ext uri="{BB962C8B-B14F-4D97-AF65-F5344CB8AC3E}">
        <p14:creationId xmlns:p14="http://schemas.microsoft.com/office/powerpoint/2010/main" val="384298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John Dalton (1766–1844) devised the atomic theory while trying to formulate a hypothesis to explain the Law of Multiple Proportions</a:t>
            </a:r>
          </a:p>
        </p:txBody>
      </p:sp>
      <p:sp>
        <p:nvSpPr>
          <p:cNvPr id="17411" name="Slide Number Placeholder 3"/>
          <p:cNvSpPr>
            <a:spLocks noGrp="1"/>
          </p:cNvSpPr>
          <p:nvPr>
            <p:ph type="sldNum" sz="quarter" idx="5"/>
          </p:nvPr>
        </p:nvSpPr>
        <p:spPr bwMode="auto">
          <a:noFill/>
          <a:ln>
            <a:miter lim="800000"/>
            <a:headEnd/>
            <a:tailEnd/>
          </a:ln>
        </p:spPr>
        <p:txBody>
          <a:bodyPr/>
          <a:lstStyle/>
          <a:p>
            <a:fld id="{77729ED8-57F6-4EE3-98D9-07D23D62D604}"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James Chadwick (1891–1974) dis-covered the neutron in 1932.</a:t>
            </a:r>
          </a:p>
        </p:txBody>
      </p:sp>
      <p:sp>
        <p:nvSpPr>
          <p:cNvPr id="35843" name="Slide Number Placeholder 3"/>
          <p:cNvSpPr>
            <a:spLocks noGrp="1"/>
          </p:cNvSpPr>
          <p:nvPr>
            <p:ph type="sldNum" sz="quarter" idx="5"/>
          </p:nvPr>
        </p:nvSpPr>
        <p:spPr bwMode="auto">
          <a:noFill/>
          <a:ln>
            <a:miter lim="800000"/>
            <a:headEnd/>
            <a:tailEnd/>
          </a:ln>
        </p:spPr>
        <p:txBody>
          <a:bodyPr/>
          <a:lstStyle/>
          <a:p>
            <a:fld id="{B02C0E47-C0EB-4C40-9061-54E8FA1B71F1}"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5.4 Relative sizes of an atom and its nucleus. The diameter of an atom is approximately 10,000 times the diameter of its nucleus.</a:t>
            </a:r>
          </a:p>
        </p:txBody>
      </p:sp>
      <p:sp>
        <p:nvSpPr>
          <p:cNvPr id="39939" name="Slide Number Placeholder 3"/>
          <p:cNvSpPr>
            <a:spLocks noGrp="1"/>
          </p:cNvSpPr>
          <p:nvPr>
            <p:ph type="sldNum" sz="quarter" idx="5"/>
          </p:nvPr>
        </p:nvSpPr>
        <p:spPr bwMode="auto">
          <a:noFill/>
          <a:ln>
            <a:miter lim="800000"/>
            <a:headEnd/>
            <a:tailEnd/>
          </a:ln>
        </p:spPr>
        <p:txBody>
          <a:bodyPr/>
          <a:lstStyle/>
          <a:p>
            <a:fld id="{0E55C847-C158-4809-84C6-B274330178BA}"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2EEB99E-EC9B-41BC-A8BB-51CC7A4975DF}" type="slidenum">
              <a:rPr lang="en-US"/>
              <a:pPr/>
              <a:t>17</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05-04</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Rutherford Model of the Atom</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Most of the mass of the atom is found in the nucleus. Note that the atoms and nuclei are not to scale, as the size of an atom is about 100,000 times larger than the size of the nucleus.  </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The vast majority of the atom is empty space.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B9B8A72-3894-4285-984D-3F8A9ED0B6EE}" type="slidenum">
              <a:rPr lang="en-US"/>
              <a:pPr/>
              <a:t>19</a:t>
            </a:fld>
            <a:endParaRPr lang="en-US"/>
          </a:p>
        </p:txBody>
      </p:sp>
      <p:sp>
        <p:nvSpPr>
          <p:cNvPr id="665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05-20-02UN</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Atomic Models</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In the evolving model of the atom, what does the question mark (?) represent in the 2000 model?</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Atomic theory is one scientific theory that has been adjusted over the years as new evidence has come to light.  It is still changing today.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Chapter 4, Figure 4.10 </a:t>
            </a:r>
          </a:p>
          <a:p>
            <a:pPr>
              <a:spcBef>
                <a:spcPct val="0"/>
              </a:spcBef>
            </a:pPr>
            <a:r>
              <a:rPr lang="en-US" dirty="0" smtClean="0">
                <a:latin typeface="Arial" charset="0"/>
                <a:cs typeface="Arial" charset="0"/>
              </a:rPr>
              <a:t>In an atom, the protons (positive charge) and neutrons (neutral) that make up almost all the mass of the atom are packed into the tiny volume of the nucleus. The rapidly moving electrons (negative charge) surround the nucleus and account for the large volume of the atom.</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F3C0A-4089-44B5-AD2A-B61C99C43362}" type="slidenum">
              <a:rPr lang="en-US"/>
              <a:pPr fontAlgn="base">
                <a:spcBef>
                  <a:spcPct val="0"/>
                </a:spcBef>
                <a:spcAft>
                  <a:spcPct val="0"/>
                </a:spcAft>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Chapter 4, Unnumbered Figure, Page 109</a:t>
            </a:r>
          </a:p>
          <a:p>
            <a:pPr>
              <a:spcBef>
                <a:spcPct val="0"/>
              </a:spcBef>
            </a:pPr>
            <a:r>
              <a:rPr lang="en-US" smtClean="0">
                <a:latin typeface="Arial" charset="0"/>
                <a:cs typeface="Arial" charset="0"/>
              </a:rPr>
              <a:t>All atoms of lithium (left) contain three protons, and all atoms of carbon (right) contain six protons.</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C30FD-3B81-43AE-B859-1B8230637E1A}" type="slidenum">
              <a:rPr lang="en-US"/>
              <a:pPr fontAlgn="base">
                <a:spcBef>
                  <a:spcPct val="0"/>
                </a:spcBef>
                <a:spcAft>
                  <a:spcPct val="0"/>
                </a:spcAft>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Svante August Arrhenius (1859–1927). Arrhenius was awarded the 1903 Nobel Prize in Chemistry for proposing that ionic compounds can divide into oppositely charged particles in solution.</a:t>
            </a:r>
          </a:p>
        </p:txBody>
      </p:sp>
      <p:sp>
        <p:nvSpPr>
          <p:cNvPr id="17411" name="Slide Number Placeholder 3"/>
          <p:cNvSpPr>
            <a:spLocks noGrp="1"/>
          </p:cNvSpPr>
          <p:nvPr>
            <p:ph type="sldNum" sz="quarter" idx="5"/>
          </p:nvPr>
        </p:nvSpPr>
        <p:spPr bwMode="auto">
          <a:noFill/>
          <a:ln>
            <a:miter lim="800000"/>
            <a:headEnd/>
            <a:tailEnd/>
          </a:ln>
        </p:spPr>
        <p:txBody>
          <a:bodyPr/>
          <a:lstStyle/>
          <a:p>
            <a:fld id="{F4AF7037-7E13-4D96-9BF3-6C6B61D59EC7}" type="slidenum">
              <a:rPr lang="en-US"/>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1263CD2-3118-47BA-97DE-6C001C642311}" type="slidenum">
              <a:rPr lang="en-US"/>
              <a:pPr/>
              <a:t>3</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04-04</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Dalton's Symbols for Elements</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Dalton symbolized each element using a circle with an inscribed marking.</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Dalton saw elements as solid spheres of matter called "atoms," so he used different circles to represent each element.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John Dalton</a:t>
            </a:r>
            <a:r>
              <a:rPr lang="ja-JP" altLang="en-US" smtClean="0"/>
              <a:t>’</a:t>
            </a:r>
            <a:r>
              <a:rPr lang="en-US" altLang="ja-JP" smtClean="0"/>
              <a:t>s 1808 book A New System of Chemical Phi-losophy set the stage for the modern science of chemistry by reviving the ancient Greek concept that matter was made of elementary particles called atoms. Dalton added to the Greek idea by proposing that atoms of any one element are different from atoms of other elements. This illustration from Dalton</a:t>
            </a:r>
            <a:r>
              <a:rPr lang="ja-JP" altLang="en-US" smtClean="0"/>
              <a:t>’</a:t>
            </a:r>
            <a:r>
              <a:rPr lang="en-US" altLang="ja-JP" smtClean="0"/>
              <a:t>s book shows his pro-posed system of </a:t>
            </a:r>
            <a:r>
              <a:rPr lang="ja-JP" altLang="en-US" smtClean="0"/>
              <a:t>“</a:t>
            </a:r>
            <a:r>
              <a:rPr lang="en-US" altLang="ja-JP" smtClean="0"/>
              <a:t>arbitrary marks or signs,</a:t>
            </a:r>
            <a:r>
              <a:rPr lang="ja-JP" altLang="en-US" smtClean="0"/>
              <a:t>”</a:t>
            </a:r>
            <a:r>
              <a:rPr lang="en-US" altLang="ja-JP" smtClean="0"/>
              <a:t> as he wrote, to represent the elements. In this chapter, you will learn about Dalton</a:t>
            </a:r>
            <a:r>
              <a:rPr lang="ja-JP" altLang="en-US" smtClean="0"/>
              <a:t>’</a:t>
            </a:r>
            <a:r>
              <a:rPr lang="en-US" altLang="ja-JP" smtClean="0"/>
              <a:t>s atomic theory and the modern system of </a:t>
            </a:r>
            <a:r>
              <a:rPr lang="ja-JP" altLang="en-US" smtClean="0"/>
              <a:t>“</a:t>
            </a:r>
            <a:r>
              <a:rPr lang="en-US" altLang="ja-JP" smtClean="0"/>
              <a:t>arbitrary marks or signs</a:t>
            </a:r>
            <a:r>
              <a:rPr lang="ja-JP" altLang="en-US" smtClean="0"/>
              <a:t>”</a:t>
            </a:r>
            <a:r>
              <a:rPr lang="en-US" altLang="ja-JP" smtClean="0"/>
              <a:t> used by today</a:t>
            </a:r>
            <a:r>
              <a:rPr lang="ja-JP" altLang="en-US" smtClean="0"/>
              <a:t>’</a:t>
            </a:r>
            <a:r>
              <a:rPr lang="en-US" altLang="ja-JP" smtClean="0"/>
              <a:t>s scientists to repre-sent the elements.</a:t>
            </a: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05C8AC65-D05E-40D4-8B98-D67585669D5E}"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5.1 Atoms according to Dalton</a:t>
            </a:r>
            <a:r>
              <a:rPr lang="ja-JP" altLang="en-US" smtClean="0"/>
              <a:t>’</a:t>
            </a:r>
            <a:r>
              <a:rPr lang="en-US" altLang="ja-JP" smtClean="0"/>
              <a:t>s atomic theory.</a:t>
            </a: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a:lstStyle/>
          <a:p>
            <a:fld id="{A06508E3-A91A-47DE-A5C8-30C1C335F56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5.2 Explanation of the Law of Multiple Proportions. Carbon and oxygen combine to form more than one compound. Assume, according to the atomic theory, that carbon and oxygen atoms combine in a 1:1 ratio to form one compound and in a 1-carbon-to-2-oxygen-atom ratio to form another compound. If this assumption at the particulate level is true, the mass of the two oxygen atoms in the 1:2 compound is twice the mass of the one oxygen atom in the 1:1 com-pound. The oxygen mass ratio is 2:1 in the two compounds with the fixed mass of one carbon atom. This analysis at the particulate level predicts a similar result at the macroscopic level, at which masses of combining elements can be measured. Going to the laboratory, we find that  (a) 1.0 gram of carbon combines with 1.3 grams of oxygen to form carbon monoxide, CO, and  (b) 1.0 gram of carbon combines with 2.6 grams of oxygen to form carbon dioxide, CO2. The macroscopic mass ratio of oxygen that combines with 1.0 gram of carbon in the two compounds is 2.6/1.3, which reduces to 2/1, exactly as predicted by the atomic theory at the particulate level.</a:t>
            </a:r>
          </a:p>
        </p:txBody>
      </p:sp>
      <p:sp>
        <p:nvSpPr>
          <p:cNvPr id="21507" name="Slide Number Placeholder 3"/>
          <p:cNvSpPr>
            <a:spLocks noGrp="1"/>
          </p:cNvSpPr>
          <p:nvPr>
            <p:ph type="sldNum" sz="quarter" idx="5"/>
          </p:nvPr>
        </p:nvSpPr>
        <p:spPr bwMode="auto">
          <a:noFill/>
          <a:ln>
            <a:miter lim="800000"/>
            <a:headEnd/>
            <a:tailEnd/>
          </a:ln>
        </p:spPr>
        <p:txBody>
          <a:bodyPr/>
          <a:lstStyle/>
          <a:p>
            <a:fld id="{353F4256-FE6A-4F5D-A1DE-4A83639AB614}"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portrait of Michael Faraday  (1791–1867) was one of three portraits that Albert Einstein kept in his study. The other two portraits were of Isaac Newton and James Clerk Maxwell.</a:t>
            </a:r>
          </a:p>
        </p:txBody>
      </p:sp>
      <p:sp>
        <p:nvSpPr>
          <p:cNvPr id="27651" name="Slide Number Placeholder 3"/>
          <p:cNvSpPr>
            <a:spLocks noGrp="1"/>
          </p:cNvSpPr>
          <p:nvPr>
            <p:ph type="sldNum" sz="quarter" idx="5"/>
          </p:nvPr>
        </p:nvSpPr>
        <p:spPr bwMode="auto">
          <a:noFill/>
          <a:ln>
            <a:miter lim="800000"/>
            <a:headEnd/>
            <a:tailEnd/>
          </a:ln>
        </p:spPr>
        <p:txBody>
          <a:bodyPr/>
          <a:lstStyle/>
          <a:p>
            <a:fld id="{D6DBD337-DA1B-49AD-8B17-9D2A38C4C3B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William Crookes</a:t>
            </a:r>
            <a:r>
              <a:rPr lang="ja-JP" altLang="en-US" dirty="0" smtClean="0"/>
              <a:t>’</a:t>
            </a:r>
            <a:r>
              <a:rPr lang="en-US" altLang="ja-JP" dirty="0" smtClean="0"/>
              <a:t>s (1832–1919) dis-</a:t>
            </a:r>
            <a:r>
              <a:rPr lang="en-US" altLang="ja-JP" dirty="0" err="1" smtClean="0"/>
              <a:t>covery</a:t>
            </a:r>
            <a:r>
              <a:rPr lang="en-US" altLang="ja-JP" dirty="0" smtClean="0"/>
              <a:t> of what is now called the Crookes tube was a critical early step that led to the discovery of the electron and X-rays.</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a:lstStyle/>
          <a:p>
            <a:fld id="{D70B2DA0-DA0D-43EB-A523-F6BFD6249C9E}"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 J. Thomson (1856–1940) (left) dis-covered the electron, and Ernest Rutherford (1871–1937) (right) dis-covered the proton</a:t>
            </a:r>
          </a:p>
        </p:txBody>
      </p:sp>
      <p:sp>
        <p:nvSpPr>
          <p:cNvPr id="33795" name="Slide Number Placeholder 3"/>
          <p:cNvSpPr>
            <a:spLocks noGrp="1"/>
          </p:cNvSpPr>
          <p:nvPr>
            <p:ph type="sldNum" sz="quarter" idx="5"/>
          </p:nvPr>
        </p:nvSpPr>
        <p:spPr bwMode="auto">
          <a:noFill/>
          <a:ln>
            <a:miter lim="800000"/>
            <a:headEnd/>
            <a:tailEnd/>
          </a:ln>
        </p:spPr>
        <p:txBody>
          <a:bodyPr/>
          <a:lstStyle/>
          <a:p>
            <a:fld id="{84178F5A-DFB2-4D35-9DF7-53AA75D72A9F}"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A0487E7-10F2-4A35-8F65-E88605DDB88C}" type="slidenum">
              <a:rPr lang="en-US"/>
              <a:pPr/>
              <a:t>11</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05-01</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Thomson Model of the Atom</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Atoms are pictured as spheres of positive charge.  The small negative particles represent electrons.</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Thomson's subatomic model was flawed, but he did determine the relative charge to mass ratio of electrons and protons.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LecturePLUS  Timberlake</a:t>
            </a:r>
          </a:p>
        </p:txBody>
      </p:sp>
      <p:sp>
        <p:nvSpPr>
          <p:cNvPr id="7" name="Rectangle 6"/>
          <p:cNvSpPr>
            <a:spLocks noGrp="1" noChangeArrowheads="1"/>
          </p:cNvSpPr>
          <p:nvPr>
            <p:ph type="sldNum" sz="quarter" idx="12"/>
          </p:nvPr>
        </p:nvSpPr>
        <p:spPr>
          <a:ln/>
        </p:spPr>
        <p:txBody>
          <a:bodyPr/>
          <a:lstStyle>
            <a:lvl1pPr>
              <a:defRPr/>
            </a:lvl1pPr>
          </a:lstStyle>
          <a:p>
            <a:pPr>
              <a:defRPr/>
            </a:pPr>
            <a:fld id="{8EF8F218-01B8-4FCC-854A-B8EE8978BCDB}" type="slidenum">
              <a:rPr lang="en-US"/>
              <a:pPr>
                <a:defRPr/>
              </a:pPr>
              <a:t>‹#›</a:t>
            </a:fld>
            <a:endParaRPr lang="en-US"/>
          </a:p>
        </p:txBody>
      </p:sp>
    </p:spTree>
    <p:extLst>
      <p:ext uri="{BB962C8B-B14F-4D97-AF65-F5344CB8AC3E}">
        <p14:creationId xmlns:p14="http://schemas.microsoft.com/office/powerpoint/2010/main" val="306248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C6495-5EE5-4870-984C-6E4C615B72C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C6495-5EE5-4870-984C-6E4C615B72C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FC6495-5EE5-4870-984C-6E4C615B72C5}"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C6495-5EE5-4870-984C-6E4C615B72C5}" type="datetimeFigureOut">
              <a:rPr lang="en-US" smtClean="0"/>
              <a:pPr/>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C6495-5EE5-4870-984C-6E4C615B72C5}"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6495-5EE5-4870-984C-6E4C615B72C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6495-5EE5-4870-984C-6E4C615B72C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C6495-5EE5-4870-984C-6E4C615B72C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91EF0-B904-461E-BE8E-AB39BE5D6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2000"/>
          </a:xfrm>
        </p:spPr>
        <p:txBody>
          <a:bodyPr/>
          <a:lstStyle/>
          <a:p>
            <a:r>
              <a:rPr lang="en-US" dirty="0" smtClean="0"/>
              <a:t>Chemistry 120</a:t>
            </a:r>
            <a:endParaRPr lang="en-US" dirty="0"/>
          </a:p>
        </p:txBody>
      </p:sp>
      <p:sp>
        <p:nvSpPr>
          <p:cNvPr id="3" name="Subtitle 2"/>
          <p:cNvSpPr>
            <a:spLocks noGrp="1"/>
          </p:cNvSpPr>
          <p:nvPr>
            <p:ph type="subTitle" idx="1"/>
          </p:nvPr>
        </p:nvSpPr>
        <p:spPr>
          <a:xfrm>
            <a:off x="990600" y="1219200"/>
            <a:ext cx="7620000" cy="1219200"/>
          </a:xfrm>
        </p:spPr>
        <p:txBody>
          <a:bodyPr>
            <a:normAutofit lnSpcReduction="10000"/>
          </a:bodyPr>
          <a:lstStyle/>
          <a:p>
            <a:r>
              <a:rPr lang="en-US" sz="4000" dirty="0" smtClean="0"/>
              <a:t>Chapter 5: Atomic Theory: The Nuclear Model of the Atom</a:t>
            </a:r>
            <a:endParaRPr lang="en-US" sz="4000" dirty="0"/>
          </a:p>
        </p:txBody>
      </p:sp>
      <p:sp>
        <p:nvSpPr>
          <p:cNvPr id="4" name="TextBox 3"/>
          <p:cNvSpPr txBox="1"/>
          <p:nvPr/>
        </p:nvSpPr>
        <p:spPr>
          <a:xfrm>
            <a:off x="838200" y="2209800"/>
            <a:ext cx="5562600" cy="4370427"/>
          </a:xfrm>
          <a:prstGeom prst="rect">
            <a:avLst/>
          </a:prstGeom>
          <a:noFill/>
        </p:spPr>
        <p:txBody>
          <a:bodyPr wrap="square" rtlCol="0">
            <a:spAutoFit/>
          </a:bodyPr>
          <a:lstStyle/>
          <a:p>
            <a:r>
              <a:rPr lang="en-US" sz="2000" u="sng" dirty="0" smtClean="0"/>
              <a:t>Outline</a:t>
            </a:r>
          </a:p>
          <a:p>
            <a:pPr marL="400050" indent="-400050">
              <a:buAutoNum type="romanUcPeriod"/>
            </a:pPr>
            <a:r>
              <a:rPr lang="en-US" sz="2000" dirty="0" smtClean="0"/>
              <a:t>Models of the Atom</a:t>
            </a:r>
          </a:p>
          <a:p>
            <a:pPr marL="800100" lvl="1" indent="-342900">
              <a:buAutoNum type="alphaUcPeriod"/>
            </a:pPr>
            <a:r>
              <a:rPr lang="en-US" sz="2000" dirty="0"/>
              <a:t>Dalton’s Atomic Theory</a:t>
            </a:r>
          </a:p>
          <a:p>
            <a:pPr marL="800100" lvl="1" indent="-342900">
              <a:buAutoNum type="alphaUcPeriod"/>
            </a:pPr>
            <a:r>
              <a:rPr lang="en-US" sz="2000" dirty="0"/>
              <a:t>Thomson’s Plum-Pudding </a:t>
            </a:r>
            <a:r>
              <a:rPr lang="en-US" sz="2000" dirty="0" smtClean="0"/>
              <a:t>Model</a:t>
            </a:r>
            <a:endParaRPr lang="en-US" sz="2000" dirty="0"/>
          </a:p>
          <a:p>
            <a:pPr marL="800100" lvl="1" indent="-342900">
              <a:buAutoNum type="alphaUcPeriod"/>
            </a:pPr>
            <a:r>
              <a:rPr lang="en-US" sz="2000" dirty="0"/>
              <a:t>Rutherford’s Gold Foil </a:t>
            </a:r>
            <a:r>
              <a:rPr lang="en-US" sz="2000" dirty="0" smtClean="0"/>
              <a:t>Experiment</a:t>
            </a:r>
          </a:p>
          <a:p>
            <a:pPr marL="800100" lvl="1" indent="-342900">
              <a:buAutoNum type="alphaUcPeriod"/>
            </a:pPr>
            <a:r>
              <a:rPr lang="en-US" sz="2000" dirty="0" smtClean="0"/>
              <a:t>Nuclear Model of the Atom</a:t>
            </a:r>
          </a:p>
          <a:p>
            <a:pPr marL="400050" indent="-400050">
              <a:buAutoNum type="romanUcPeriod"/>
            </a:pPr>
            <a:r>
              <a:rPr lang="en-US" sz="2000" dirty="0" smtClean="0"/>
              <a:t>Subatomic particles </a:t>
            </a:r>
          </a:p>
          <a:p>
            <a:pPr marL="914400" lvl="1" indent="-457200">
              <a:buFont typeface="+mj-lt"/>
              <a:buAutoNum type="alphaUcPeriod"/>
            </a:pPr>
            <a:r>
              <a:rPr lang="en-US" sz="2000" dirty="0" smtClean="0"/>
              <a:t>Electrons</a:t>
            </a:r>
          </a:p>
          <a:p>
            <a:pPr marL="914400" lvl="1" indent="-457200">
              <a:buFont typeface="+mj-lt"/>
              <a:buAutoNum type="alphaUcPeriod"/>
            </a:pPr>
            <a:r>
              <a:rPr lang="en-US" sz="2000" dirty="0" smtClean="0"/>
              <a:t>Protons</a:t>
            </a:r>
          </a:p>
          <a:p>
            <a:pPr marL="914400" lvl="1" indent="-457200">
              <a:buFont typeface="+mj-lt"/>
              <a:buAutoNum type="alphaUcPeriod"/>
            </a:pPr>
            <a:r>
              <a:rPr lang="en-US" sz="2000" dirty="0"/>
              <a:t>N</a:t>
            </a:r>
            <a:r>
              <a:rPr lang="en-US" sz="2000" dirty="0" smtClean="0"/>
              <a:t>eutrons</a:t>
            </a:r>
          </a:p>
          <a:p>
            <a:pPr marL="400050" indent="-400050">
              <a:buAutoNum type="romanUcPeriod"/>
            </a:pPr>
            <a:r>
              <a:rPr lang="en-US" sz="2000" dirty="0" smtClean="0"/>
              <a:t>Atomic Notation</a:t>
            </a:r>
          </a:p>
          <a:p>
            <a:pPr marL="400050" indent="-400050">
              <a:buAutoNum type="romanUcPeriod"/>
            </a:pPr>
            <a:r>
              <a:rPr lang="en-US" sz="2000" dirty="0" smtClean="0"/>
              <a:t>Isotopes </a:t>
            </a:r>
          </a:p>
          <a:p>
            <a:pPr marL="400050" indent="-400050">
              <a:buAutoNum type="romanUcPeriod"/>
            </a:pPr>
            <a:r>
              <a:rPr lang="en-US" sz="2000" dirty="0" smtClean="0"/>
              <a:t>Atomic Mass</a:t>
            </a:r>
          </a:p>
          <a:p>
            <a:pPr lv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3472656" y="232229"/>
            <a:ext cx="5384800" cy="6350000"/>
          </a:xfrm>
          <a:prstGeom prst="rect">
            <a:avLst/>
          </a:prstGeom>
          <a:noFill/>
          <a:ln w="9525">
            <a:noFill/>
            <a:miter lim="800000"/>
            <a:headEnd/>
            <a:tailEnd/>
          </a:ln>
        </p:spPr>
      </p:pic>
      <p:sp>
        <p:nvSpPr>
          <p:cNvPr id="32770"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p126</a:t>
            </a:r>
          </a:p>
        </p:txBody>
      </p:sp>
      <p:sp>
        <p:nvSpPr>
          <p:cNvPr id="2" name="Title 1"/>
          <p:cNvSpPr>
            <a:spLocks noGrp="1"/>
          </p:cNvSpPr>
          <p:nvPr>
            <p:ph type="title"/>
          </p:nvPr>
        </p:nvSpPr>
        <p:spPr>
          <a:xfrm>
            <a:off x="457200" y="381000"/>
            <a:ext cx="2895600" cy="1295400"/>
          </a:xfrm>
        </p:spPr>
        <p:txBody>
          <a:bodyPr>
            <a:normAutofit/>
          </a:bodyPr>
          <a:lstStyle/>
          <a:p>
            <a:r>
              <a:rPr lang="en-US" sz="2800" dirty="0" smtClean="0"/>
              <a:t>J. J. Thomson and Ernest Rutherford</a:t>
            </a:r>
            <a:endParaRPr lang="en-US" sz="2800" dirty="0"/>
          </a:p>
        </p:txBody>
      </p:sp>
    </p:spTree>
    <p:extLst>
      <p:ext uri="{BB962C8B-B14F-4D97-AF65-F5344CB8AC3E}">
        <p14:creationId xmlns:p14="http://schemas.microsoft.com/office/powerpoint/2010/main" val="271858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286000" y="1066800"/>
            <a:ext cx="4892137" cy="520065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639762"/>
          </a:xfrm>
        </p:spPr>
        <p:txBody>
          <a:bodyPr>
            <a:noAutofit/>
          </a:bodyPr>
          <a:lstStyle/>
          <a:p>
            <a:r>
              <a:rPr lang="en-US" sz="3000" dirty="0" smtClean="0"/>
              <a:t>What did Thomson’s Plum Pudding Model look like? </a:t>
            </a:r>
            <a:endParaRPr lang="en-US" sz="30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04_04"/>
          <p:cNvPicPr>
            <a:picLocks noChangeAspect="1" noChangeArrowheads="1"/>
          </p:cNvPicPr>
          <p:nvPr/>
        </p:nvPicPr>
        <p:blipFill>
          <a:blip r:embed="rId2" cstate="print"/>
          <a:srcRect/>
          <a:stretch>
            <a:fillRect/>
          </a:stretch>
        </p:blipFill>
        <p:spPr bwMode="auto">
          <a:xfrm>
            <a:off x="762000" y="914400"/>
            <a:ext cx="8001000" cy="5580979"/>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sz="2000" dirty="0" smtClean="0"/>
              <a:t>What does the gold foil experiment show us about the structure of the atom? </a:t>
            </a:r>
            <a:endParaRPr lang="en-US" sz="2000" dirty="0"/>
          </a:p>
        </p:txBody>
      </p:sp>
    </p:spTree>
    <p:extLst>
      <p:ext uri="{BB962C8B-B14F-4D97-AF65-F5344CB8AC3E}">
        <p14:creationId xmlns:p14="http://schemas.microsoft.com/office/powerpoint/2010/main" val="303109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04_05"/>
          <p:cNvPicPr>
            <a:picLocks noChangeAspect="1" noChangeArrowheads="1"/>
          </p:cNvPicPr>
          <p:nvPr/>
        </p:nvPicPr>
        <p:blipFill>
          <a:blip r:embed="rId2" cstate="print"/>
          <a:srcRect/>
          <a:stretch>
            <a:fillRect/>
          </a:stretch>
        </p:blipFill>
        <p:spPr bwMode="auto">
          <a:xfrm>
            <a:off x="4419600" y="76200"/>
            <a:ext cx="3706813" cy="6781800"/>
          </a:xfrm>
          <a:prstGeom prst="rect">
            <a:avLst/>
          </a:prstGeom>
          <a:noFill/>
          <a:ln w="9525">
            <a:noFill/>
            <a:miter lim="800000"/>
            <a:headEnd/>
            <a:tailEnd/>
          </a:ln>
        </p:spPr>
      </p:pic>
      <p:sp>
        <p:nvSpPr>
          <p:cNvPr id="2" name="Title 1"/>
          <p:cNvSpPr>
            <a:spLocks noGrp="1"/>
          </p:cNvSpPr>
          <p:nvPr>
            <p:ph type="title"/>
          </p:nvPr>
        </p:nvSpPr>
        <p:spPr>
          <a:xfrm>
            <a:off x="457200" y="1447800"/>
            <a:ext cx="3810000" cy="3810000"/>
          </a:xfrm>
        </p:spPr>
        <p:txBody>
          <a:bodyPr/>
          <a:lstStyle/>
          <a:p>
            <a:r>
              <a:rPr lang="en-US" sz="3600" dirty="0" smtClean="0"/>
              <a:t>How does the Plum Pudding Model differ from the Nuclear Model of the atom? </a:t>
            </a:r>
            <a:endParaRPr lang="en-US" sz="3600" dirty="0"/>
          </a:p>
        </p:txBody>
      </p:sp>
    </p:spTree>
    <p:extLst>
      <p:ext uri="{BB962C8B-B14F-4D97-AF65-F5344CB8AC3E}">
        <p14:creationId xmlns:p14="http://schemas.microsoft.com/office/powerpoint/2010/main" val="59477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p:cNvPicPr>
          <p:nvPr/>
        </p:nvPicPr>
        <p:blipFill>
          <a:blip r:embed="rId3" cstate="print"/>
          <a:srcRect/>
          <a:stretch>
            <a:fillRect/>
          </a:stretch>
        </p:blipFill>
        <p:spPr bwMode="auto">
          <a:xfrm>
            <a:off x="3886200" y="254000"/>
            <a:ext cx="4318000" cy="6350000"/>
          </a:xfrm>
          <a:prstGeom prst="rect">
            <a:avLst/>
          </a:prstGeom>
          <a:noFill/>
          <a:ln w="9525">
            <a:noFill/>
            <a:miter lim="800000"/>
            <a:headEnd/>
            <a:tailEnd/>
          </a:ln>
        </p:spPr>
      </p:pic>
      <p:sp>
        <p:nvSpPr>
          <p:cNvPr id="34818" name="TextBox 2"/>
          <p:cNvSpPr txBox="1">
            <a:spLocks noChangeArrowheads="1"/>
          </p:cNvSpPr>
          <p:nvPr/>
        </p:nvSpPr>
        <p:spPr bwMode="auto">
          <a:xfrm>
            <a:off x="8621713"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p126</a:t>
            </a:r>
          </a:p>
        </p:txBody>
      </p:sp>
      <p:sp>
        <p:nvSpPr>
          <p:cNvPr id="2" name="Title 1"/>
          <p:cNvSpPr>
            <a:spLocks noGrp="1"/>
          </p:cNvSpPr>
          <p:nvPr>
            <p:ph type="title"/>
          </p:nvPr>
        </p:nvSpPr>
        <p:spPr>
          <a:xfrm>
            <a:off x="457200" y="990600"/>
            <a:ext cx="3048000" cy="1143000"/>
          </a:xfrm>
        </p:spPr>
        <p:txBody>
          <a:bodyPr>
            <a:normAutofit fontScale="90000"/>
          </a:bodyPr>
          <a:lstStyle/>
          <a:p>
            <a:r>
              <a:rPr lang="en-US" dirty="0" smtClean="0"/>
              <a:t>James Chadwick</a:t>
            </a:r>
            <a:endParaRPr lang="en-US" dirty="0"/>
          </a:p>
        </p:txBody>
      </p:sp>
    </p:spTree>
    <p:extLst>
      <p:ext uri="{BB962C8B-B14F-4D97-AF65-F5344CB8AC3E}">
        <p14:creationId xmlns:p14="http://schemas.microsoft.com/office/powerpoint/2010/main" val="426391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p:cNvPicPr>
          <p:nvPr/>
        </p:nvPicPr>
        <p:blipFill>
          <a:blip r:embed="rId3" cstate="print"/>
          <a:srcRect/>
          <a:stretch>
            <a:fillRect/>
          </a:stretch>
        </p:blipFill>
        <p:spPr bwMode="auto">
          <a:xfrm>
            <a:off x="4114800" y="152400"/>
            <a:ext cx="4279900" cy="6350000"/>
          </a:xfrm>
          <a:prstGeom prst="rect">
            <a:avLst/>
          </a:prstGeom>
          <a:noFill/>
          <a:ln w="9525">
            <a:noFill/>
            <a:miter lim="800000"/>
            <a:headEnd/>
            <a:tailEnd/>
          </a:ln>
        </p:spPr>
      </p:pic>
      <p:sp>
        <p:nvSpPr>
          <p:cNvPr id="38914"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5-4 p127</a:t>
            </a:r>
          </a:p>
        </p:txBody>
      </p:sp>
      <p:sp>
        <p:nvSpPr>
          <p:cNvPr id="4" name="Title 1"/>
          <p:cNvSpPr txBox="1">
            <a:spLocks/>
          </p:cNvSpPr>
          <p:nvPr/>
        </p:nvSpPr>
        <p:spPr>
          <a:xfrm>
            <a:off x="457200" y="273050"/>
            <a:ext cx="3407188" cy="338455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do the sizes of the nucleus and an atom? </a:t>
            </a:r>
            <a:endParaRPr lang="en-US" dirty="0"/>
          </a:p>
        </p:txBody>
      </p:sp>
    </p:spTree>
    <p:extLst>
      <p:ext uri="{BB962C8B-B14F-4D97-AF65-F5344CB8AC3E}">
        <p14:creationId xmlns:p14="http://schemas.microsoft.com/office/powerpoint/2010/main" val="178027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2_07-02"/>
          <p:cNvPicPr>
            <a:picLocks noChangeAspect="1" noChangeArrowheads="1"/>
          </p:cNvPicPr>
          <p:nvPr/>
        </p:nvPicPr>
        <p:blipFill>
          <a:blip r:embed="rId2" cstate="print"/>
          <a:srcRect/>
          <a:stretch>
            <a:fillRect/>
          </a:stretch>
        </p:blipFill>
        <p:spPr bwMode="auto">
          <a:xfrm>
            <a:off x="3470377" y="2458"/>
            <a:ext cx="5651500" cy="6858000"/>
          </a:xfrm>
          <a:prstGeom prst="rect">
            <a:avLst/>
          </a:prstGeom>
          <a:noFill/>
          <a:ln w="9525">
            <a:noFill/>
            <a:miter lim="800000"/>
            <a:headEnd/>
            <a:tailEnd/>
          </a:ln>
        </p:spPr>
      </p:pic>
      <p:sp>
        <p:nvSpPr>
          <p:cNvPr id="2" name="Title 1"/>
          <p:cNvSpPr>
            <a:spLocks noGrp="1"/>
          </p:cNvSpPr>
          <p:nvPr>
            <p:ph type="title"/>
          </p:nvPr>
        </p:nvSpPr>
        <p:spPr>
          <a:xfrm>
            <a:off x="457200" y="273050"/>
            <a:ext cx="3407188" cy="3384550"/>
          </a:xfrm>
        </p:spPr>
        <p:txBody>
          <a:bodyPr anchor="ctr">
            <a:normAutofit fontScale="90000"/>
          </a:bodyPr>
          <a:lstStyle/>
          <a:p>
            <a:pPr algn="ctr"/>
            <a:r>
              <a:rPr lang="en-US" sz="4400" b="0" dirty="0" smtClean="0"/>
              <a:t>How do the masses of protons and electrons compare? </a:t>
            </a:r>
            <a:endParaRPr lang="en-US" sz="4400" b="0" dirty="0"/>
          </a:p>
        </p:txBody>
      </p:sp>
    </p:spTree>
    <p:extLst>
      <p:ext uri="{BB962C8B-B14F-4D97-AF65-F5344CB8AC3E}">
        <p14:creationId xmlns:p14="http://schemas.microsoft.com/office/powerpoint/2010/main" val="200945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1371600" y="762000"/>
            <a:ext cx="6517004" cy="5942863"/>
          </a:xfrm>
          <a:prstGeom prst="rect">
            <a:avLst/>
          </a:prstGeom>
          <a:noFill/>
          <a:ln w="25400">
            <a:noFill/>
            <a:miter lim="800000"/>
            <a:headEnd/>
            <a:tailEnd/>
          </a:ln>
          <a:effectLst/>
        </p:spPr>
      </p:pic>
      <p:sp>
        <p:nvSpPr>
          <p:cNvPr id="3" name="Title 1"/>
          <p:cNvSpPr>
            <a:spLocks noGrp="1"/>
          </p:cNvSpPr>
          <p:nvPr>
            <p:ph type="title"/>
          </p:nvPr>
        </p:nvSpPr>
        <p:spPr>
          <a:xfrm>
            <a:off x="457200" y="274638"/>
            <a:ext cx="8229600" cy="563562"/>
          </a:xfrm>
        </p:spPr>
        <p:txBody>
          <a:bodyPr>
            <a:normAutofit/>
          </a:bodyPr>
          <a:lstStyle/>
          <a:p>
            <a:r>
              <a:rPr lang="en-US" sz="2600" dirty="0" smtClean="0"/>
              <a:t>How are the subatomic particles distributed in the atom? </a:t>
            </a:r>
            <a:endParaRPr lang="en-US" sz="26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G04_06"/>
          <p:cNvPicPr>
            <a:picLocks noChangeAspect="1" noChangeArrowheads="1"/>
          </p:cNvPicPr>
          <p:nvPr/>
        </p:nvPicPr>
        <p:blipFill>
          <a:blip r:embed="rId2" cstate="print"/>
          <a:srcRect/>
          <a:stretch>
            <a:fillRect/>
          </a:stretch>
        </p:blipFill>
        <p:spPr bwMode="auto">
          <a:xfrm>
            <a:off x="0" y="1066800"/>
            <a:ext cx="9169400" cy="55245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600" dirty="0" smtClean="0"/>
              <a:t>How are the subatomic particles distributed in the atom? </a:t>
            </a:r>
            <a:endParaRPr lang="en-US" sz="2600" dirty="0"/>
          </a:p>
        </p:txBody>
      </p:sp>
    </p:spTree>
    <p:extLst>
      <p:ext uri="{BB962C8B-B14F-4D97-AF65-F5344CB8AC3E}">
        <p14:creationId xmlns:p14="http://schemas.microsoft.com/office/powerpoint/2010/main" val="52829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1051560" y="45720"/>
            <a:ext cx="7040880" cy="6766560"/>
          </a:xfrm>
          <a:prstGeom prst="rect">
            <a:avLst/>
          </a:prstGeom>
          <a:noFill/>
          <a:ln w="254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3505200" y="221343"/>
            <a:ext cx="4610100" cy="6350000"/>
          </a:xfrm>
          <a:prstGeom prst="rect">
            <a:avLst/>
          </a:prstGeom>
          <a:noFill/>
          <a:ln w="9525">
            <a:noFill/>
            <a:miter lim="800000"/>
            <a:headEnd/>
            <a:tailEnd/>
          </a:ln>
        </p:spPr>
      </p:pic>
      <p:sp>
        <p:nvSpPr>
          <p:cNvPr id="16386"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p124</a:t>
            </a:r>
          </a:p>
        </p:txBody>
      </p:sp>
      <p:sp>
        <p:nvSpPr>
          <p:cNvPr id="2" name="Title 1"/>
          <p:cNvSpPr>
            <a:spLocks noGrp="1"/>
          </p:cNvSpPr>
          <p:nvPr>
            <p:ph type="title"/>
          </p:nvPr>
        </p:nvSpPr>
        <p:spPr>
          <a:xfrm>
            <a:off x="457200" y="914400"/>
            <a:ext cx="2362200" cy="1143000"/>
          </a:xfrm>
        </p:spPr>
        <p:txBody>
          <a:bodyPr>
            <a:normAutofit fontScale="90000"/>
          </a:bodyPr>
          <a:lstStyle/>
          <a:p>
            <a:r>
              <a:rPr lang="en-US" dirty="0" smtClean="0"/>
              <a:t>John Dalton</a:t>
            </a:r>
            <a:endParaRPr lang="en-US" dirty="0"/>
          </a:p>
        </p:txBody>
      </p:sp>
    </p:spTree>
    <p:extLst>
      <p:ext uri="{BB962C8B-B14F-4D97-AF65-F5344CB8AC3E}">
        <p14:creationId xmlns:p14="http://schemas.microsoft.com/office/powerpoint/2010/main" val="394343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04_10_Figure.jpg"/>
          <p:cNvPicPr>
            <a:picLocks noChangeAspect="1"/>
          </p:cNvPicPr>
          <p:nvPr/>
        </p:nvPicPr>
        <p:blipFill>
          <a:blip r:embed="rId3" cstate="print"/>
          <a:srcRect/>
          <a:stretch>
            <a:fillRect/>
          </a:stretch>
        </p:blipFill>
        <p:spPr bwMode="auto">
          <a:xfrm>
            <a:off x="138793" y="1589314"/>
            <a:ext cx="8801100" cy="3863975"/>
          </a:xfrm>
          <a:prstGeom prst="rect">
            <a:avLst/>
          </a:prstGeom>
          <a:noFill/>
          <a:ln w="9525">
            <a:noFill/>
            <a:miter lim="800000"/>
            <a:headEnd/>
            <a:tailEnd/>
          </a:ln>
        </p:spPr>
      </p:pic>
    </p:spTree>
    <p:extLst>
      <p:ext uri="{BB962C8B-B14F-4D97-AF65-F5344CB8AC3E}">
        <p14:creationId xmlns:p14="http://schemas.microsoft.com/office/powerpoint/2010/main" val="318093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04_Pg109_UnFigure.jpg"/>
          <p:cNvPicPr>
            <a:picLocks noChangeAspect="1"/>
          </p:cNvPicPr>
          <p:nvPr/>
        </p:nvPicPr>
        <p:blipFill>
          <a:blip r:embed="rId3" cstate="print"/>
          <a:srcRect/>
          <a:stretch>
            <a:fillRect/>
          </a:stretch>
        </p:blipFill>
        <p:spPr bwMode="auto">
          <a:xfrm>
            <a:off x="182563" y="735013"/>
            <a:ext cx="8778875" cy="5387975"/>
          </a:xfrm>
          <a:prstGeom prst="rect">
            <a:avLst/>
          </a:prstGeom>
          <a:noFill/>
          <a:ln w="9525">
            <a:noFill/>
            <a:miter lim="800000"/>
            <a:headEnd/>
            <a:tailEnd/>
          </a:ln>
        </p:spPr>
      </p:pic>
    </p:spTree>
    <p:extLst>
      <p:ext uri="{BB962C8B-B14F-4D97-AF65-F5344CB8AC3E}">
        <p14:creationId xmlns:p14="http://schemas.microsoft.com/office/powerpoint/2010/main" val="356448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2915557" y="254000"/>
            <a:ext cx="5689600" cy="6350000"/>
          </a:xfrm>
          <a:prstGeom prst="rect">
            <a:avLst/>
          </a:prstGeom>
          <a:noFill/>
          <a:ln w="9525">
            <a:noFill/>
            <a:miter lim="800000"/>
            <a:headEnd/>
            <a:tailEnd/>
          </a:ln>
        </p:spPr>
      </p:pic>
      <p:sp>
        <p:nvSpPr>
          <p:cNvPr id="16386" name="TextBox 2"/>
          <p:cNvSpPr txBox="1">
            <a:spLocks noChangeArrowheads="1"/>
          </p:cNvSpPr>
          <p:nvPr/>
        </p:nvSpPr>
        <p:spPr bwMode="auto">
          <a:xfrm>
            <a:off x="8572500" y="6604000"/>
            <a:ext cx="573088" cy="274638"/>
          </a:xfrm>
          <a:prstGeom prst="rect">
            <a:avLst/>
          </a:prstGeom>
          <a:noFill/>
          <a:ln w="9525">
            <a:noFill/>
            <a:miter lim="800000"/>
            <a:headEnd/>
            <a:tailEnd/>
          </a:ln>
        </p:spPr>
        <p:txBody>
          <a:bodyPr wrap="none">
            <a:spAutoFit/>
          </a:bodyPr>
          <a:lstStyle/>
          <a:p>
            <a:pPr algn="r"/>
            <a:r>
              <a:rPr lang="en-US" sz="1200" b="1">
                <a:latin typeface="Arial" pitchFamily="34" charset="0"/>
              </a:rPr>
              <a:t> p526</a:t>
            </a:r>
          </a:p>
        </p:txBody>
      </p:sp>
      <p:sp>
        <p:nvSpPr>
          <p:cNvPr id="2" name="Title 1"/>
          <p:cNvSpPr>
            <a:spLocks noGrp="1"/>
          </p:cNvSpPr>
          <p:nvPr>
            <p:ph type="title"/>
          </p:nvPr>
        </p:nvSpPr>
        <p:spPr>
          <a:xfrm>
            <a:off x="446314" y="838200"/>
            <a:ext cx="2458357" cy="1477962"/>
          </a:xfrm>
        </p:spPr>
        <p:txBody>
          <a:bodyPr>
            <a:normAutofit/>
          </a:bodyPr>
          <a:lstStyle/>
          <a:p>
            <a:r>
              <a:rPr lang="en-US" dirty="0" err="1" smtClean="0"/>
              <a:t>Svante</a:t>
            </a:r>
            <a:r>
              <a:rPr lang="en-US" dirty="0" smtClean="0"/>
              <a:t> Arrhenius</a:t>
            </a:r>
            <a:endParaRPr lang="en-US" dirty="0"/>
          </a:p>
        </p:txBody>
      </p:sp>
    </p:spTree>
    <p:extLst>
      <p:ext uri="{BB962C8B-B14F-4D97-AF65-F5344CB8AC3E}">
        <p14:creationId xmlns:p14="http://schemas.microsoft.com/office/powerpoint/2010/main" val="147066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extLst>
      <p:ext uri="{BB962C8B-B14F-4D97-AF65-F5344CB8AC3E}">
        <p14:creationId xmlns:p14="http://schemas.microsoft.com/office/powerpoint/2010/main" val="6866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G05_07-05"/>
          <p:cNvPicPr>
            <a:picLocks noChangeAspect="1" noChangeArrowheads="1"/>
          </p:cNvPicPr>
          <p:nvPr/>
        </p:nvPicPr>
        <p:blipFill>
          <a:blip r:embed="rId2" cstate="print"/>
          <a:srcRect/>
          <a:stretch>
            <a:fillRect/>
          </a:stretch>
        </p:blipFill>
        <p:spPr bwMode="auto">
          <a:xfrm>
            <a:off x="4140200" y="1086729"/>
            <a:ext cx="5003800" cy="37528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Example – Elements</a:t>
            </a:r>
            <a:endParaRPr lang="en-US" dirty="0"/>
          </a:p>
        </p:txBody>
      </p:sp>
      <p:sp>
        <p:nvSpPr>
          <p:cNvPr id="8" name="Content Placeholder 7"/>
          <p:cNvSpPr>
            <a:spLocks noGrp="1"/>
          </p:cNvSpPr>
          <p:nvPr>
            <p:ph idx="1"/>
          </p:nvPr>
        </p:nvSpPr>
        <p:spPr>
          <a:xfrm>
            <a:off x="457200" y="1600200"/>
            <a:ext cx="4419600" cy="4525963"/>
          </a:xfrm>
        </p:spPr>
        <p:txBody>
          <a:bodyPr/>
          <a:lstStyle/>
          <a:p>
            <a:r>
              <a:rPr lang="en-US" dirty="0" smtClean="0"/>
              <a:t>What element is represented by:</a:t>
            </a:r>
          </a:p>
          <a:p>
            <a:pPr marL="514350" indent="-514350">
              <a:buAutoNum type="alphaUcParenR"/>
            </a:pPr>
            <a:r>
              <a:rPr lang="en-US" dirty="0" smtClean="0"/>
              <a:t>Manganese, </a:t>
            </a:r>
            <a:r>
              <a:rPr lang="en-US" dirty="0" err="1" smtClean="0"/>
              <a:t>Mn</a:t>
            </a:r>
            <a:endParaRPr lang="en-US" dirty="0" smtClean="0"/>
          </a:p>
          <a:p>
            <a:pPr marL="514350" indent="-514350">
              <a:buAutoNum type="alphaUcParenR"/>
            </a:pPr>
            <a:r>
              <a:rPr lang="en-US" dirty="0" smtClean="0"/>
              <a:t>Zinc, Zn</a:t>
            </a:r>
          </a:p>
          <a:p>
            <a:pPr marL="514350" indent="-514350">
              <a:buAutoNum type="alphaUcParenR"/>
            </a:pPr>
            <a:r>
              <a:rPr lang="en-US" dirty="0" smtClean="0"/>
              <a:t>Terbium, Tb</a:t>
            </a:r>
          </a:p>
          <a:p>
            <a:pPr marL="514350" indent="-514350">
              <a:buAutoNum type="alphaUcParenR"/>
            </a:pPr>
            <a:r>
              <a:rPr lang="en-US" dirty="0" smtClean="0"/>
              <a:t>Tin, </a:t>
            </a:r>
            <a:r>
              <a:rPr lang="en-US" dirty="0" err="1" smtClean="0"/>
              <a:t>Sn</a:t>
            </a:r>
            <a:endParaRPr lang="en-US" dirty="0" smtClean="0"/>
          </a:p>
          <a:p>
            <a:pPr marL="514350" indent="-514350">
              <a:buAutoNum type="alphaUcParenR"/>
            </a:pPr>
            <a:r>
              <a:rPr lang="en-US" dirty="0" smtClean="0"/>
              <a:t>Mercury, Hg</a:t>
            </a:r>
            <a:endParaRPr lang="en-US" dirty="0"/>
          </a:p>
        </p:txBody>
      </p:sp>
    </p:spTree>
    <p:extLst>
      <p:ext uri="{BB962C8B-B14F-4D97-AF65-F5344CB8AC3E}">
        <p14:creationId xmlns:p14="http://schemas.microsoft.com/office/powerpoint/2010/main" val="3442817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 nuclide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883275" cy="2620963"/>
        </p:xfrm>
        <a:graphic>
          <a:graphicData uri="http://schemas.openxmlformats.org/presentationml/2006/ole">
            <mc:AlternateContent xmlns:mc="http://schemas.openxmlformats.org/markup-compatibility/2006">
              <mc:Choice xmlns:v="urn:schemas-microsoft-com:vml" Requires="v">
                <p:oleObj spid="_x0000_s3082" name="Document" r:id="rId3" imgW="5952018" imgH="2615982" progId="Word.Document.12">
                  <p:embed/>
                </p:oleObj>
              </mc:Choice>
              <mc:Fallback>
                <p:oleObj name="Document" r:id="rId3" imgW="5952018" imgH="261598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76600"/>
                        <a:ext cx="58832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3896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17 protons, 20 neutrons, and 17 electrons? </a:t>
            </a:r>
          </a:p>
          <a:p>
            <a:pPr algn="just">
              <a:buNone/>
            </a:pPr>
            <a:endParaRPr lang="en-US" dirty="0" smtClean="0"/>
          </a:p>
          <a:p>
            <a:pPr algn="just">
              <a:buNone/>
            </a:pPr>
            <a:r>
              <a:rPr lang="en-US" dirty="0" smtClean="0"/>
              <a:t> </a:t>
            </a:r>
          </a:p>
        </p:txBody>
      </p:sp>
      <p:graphicFrame>
        <p:nvGraphicFramePr>
          <p:cNvPr id="1027" name="Object 3"/>
          <p:cNvGraphicFramePr>
            <a:graphicFrameLocks noChangeAspect="1"/>
          </p:cNvGraphicFramePr>
          <p:nvPr/>
        </p:nvGraphicFramePr>
        <p:xfrm>
          <a:off x="914400" y="3352800"/>
          <a:ext cx="5951537" cy="2574925"/>
        </p:xfrm>
        <a:graphic>
          <a:graphicData uri="http://schemas.openxmlformats.org/presentationml/2006/ole">
            <mc:AlternateContent xmlns:mc="http://schemas.openxmlformats.org/markup-compatibility/2006">
              <mc:Choice xmlns:v="urn:schemas-microsoft-com:vml" Requires="v">
                <p:oleObj spid="_x0000_s1042" name="Document" r:id="rId3" imgW="5952018" imgH="2574613" progId="Word.Document.12">
                  <p:embed/>
                </p:oleObj>
              </mc:Choice>
              <mc:Fallback>
                <p:oleObj name="Document" r:id="rId3" imgW="5952018" imgH="2574613"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5951537"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951537" cy="2617787"/>
        </p:xfrm>
        <a:graphic>
          <a:graphicData uri="http://schemas.openxmlformats.org/presentationml/2006/ole">
            <mc:AlternateContent xmlns:mc="http://schemas.openxmlformats.org/markup-compatibility/2006">
              <mc:Choice xmlns:v="urn:schemas-microsoft-com:vml" Requires="v">
                <p:oleObj spid="_x0000_s2066" name="Document" r:id="rId3" imgW="5952018" imgH="2618141" progId="Word.Document.12">
                  <p:embed/>
                </p:oleObj>
              </mc:Choice>
              <mc:Fallback>
                <p:oleObj name="Document" r:id="rId3" imgW="5952018" imgH="2618141"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76600"/>
                        <a:ext cx="5951537"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is an isotope? </a:t>
            </a:r>
            <a:endParaRPr lang="en-US" dirty="0"/>
          </a:p>
        </p:txBody>
      </p:sp>
      <p:pic>
        <p:nvPicPr>
          <p:cNvPr id="20482" name="Picture 5" descr="FG02_007"/>
          <p:cNvPicPr>
            <a:picLocks noGrp="1" noChangeAspect="1" noChangeArrowheads="1"/>
          </p:cNvPicPr>
          <p:nvPr>
            <p:ph idx="4294967295"/>
          </p:nvPr>
        </p:nvPicPr>
        <p:blipFill>
          <a:blip r:embed="rId2" cstate="print"/>
          <a:srcRect/>
          <a:stretch>
            <a:fillRect/>
          </a:stretch>
        </p:blipFill>
        <p:spPr>
          <a:xfrm>
            <a:off x="762000" y="1066800"/>
            <a:ext cx="7618413" cy="5080000"/>
          </a:xfrm>
          <a:noFill/>
        </p:spPr>
      </p:pic>
      <p:graphicFrame>
        <p:nvGraphicFramePr>
          <p:cNvPr id="23578" name="Group 26"/>
          <p:cNvGraphicFramePr>
            <a:graphicFrameLocks noGrp="1"/>
          </p:cNvGraphicFramePr>
          <p:nvPr/>
        </p:nvGraphicFramePr>
        <p:xfrm>
          <a:off x="762000" y="5029200"/>
          <a:ext cx="7467600" cy="889000"/>
        </p:xfrm>
        <a:graphic>
          <a:graphicData uri="http://schemas.openxmlformats.org/drawingml/2006/table">
            <a:tbl>
              <a:tblPr/>
              <a:tblGrid>
                <a:gridCol w="2362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1</a:t>
                      </a:r>
                      <a:r>
                        <a:rPr kumimoji="0" lang="en-US" sz="4800" b="0"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2</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3</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6162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Pg113_UnFigure.jpg"/>
          <p:cNvPicPr>
            <a:picLocks noChangeAspect="1"/>
          </p:cNvPicPr>
          <p:nvPr/>
        </p:nvPicPr>
        <p:blipFill>
          <a:blip r:embed="rId2" cstate="print"/>
          <a:stretch>
            <a:fillRect/>
          </a:stretch>
        </p:blipFill>
        <p:spPr>
          <a:xfrm>
            <a:off x="1066800" y="158496"/>
            <a:ext cx="2767584" cy="6699504"/>
          </a:xfrm>
          <a:prstGeom prst="rect">
            <a:avLst/>
          </a:prstGeom>
        </p:spPr>
      </p:pic>
      <p:pic>
        <p:nvPicPr>
          <p:cNvPr id="3" name="Picture 2" descr="04_Pg114_UnFigure.jpg"/>
          <p:cNvPicPr>
            <a:picLocks noChangeAspect="1"/>
          </p:cNvPicPr>
          <p:nvPr/>
        </p:nvPicPr>
        <p:blipFill>
          <a:blip r:embed="rId3" cstate="print"/>
          <a:stretch>
            <a:fillRect/>
          </a:stretch>
        </p:blipFill>
        <p:spPr>
          <a:xfrm>
            <a:off x="5029200" y="0"/>
            <a:ext cx="3633216" cy="6821424"/>
          </a:xfrm>
          <a:prstGeom prst="rect">
            <a:avLst/>
          </a:prstGeom>
        </p:spPr>
      </p:pic>
    </p:spTree>
    <p:extLst>
      <p:ext uri="{BB962C8B-B14F-4D97-AF65-F5344CB8AC3E}">
        <p14:creationId xmlns:p14="http://schemas.microsoft.com/office/powerpoint/2010/main" val="3004247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285750" y="51435"/>
            <a:ext cx="8572500" cy="6755130"/>
          </a:xfrm>
          <a:prstGeom prst="rect">
            <a:avLst/>
          </a:prstGeom>
          <a:noFill/>
          <a:ln w="25400">
            <a:noFill/>
            <a:miter lim="800000"/>
            <a:headEnd/>
            <a:tailEnd/>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8A00975D-1810-4842-8860-B2774DE695B7}" type="slidenum">
              <a:rPr lang="en-US"/>
              <a:pPr/>
              <a:t>30</a:t>
            </a:fld>
            <a:endParaRPr lang="en-US"/>
          </a:p>
        </p:txBody>
      </p:sp>
      <p:sp>
        <p:nvSpPr>
          <p:cNvPr id="14339" name="Rectangle 2"/>
          <p:cNvSpPr>
            <a:spLocks noGrp="1" noChangeArrowheads="1"/>
          </p:cNvSpPr>
          <p:nvPr>
            <p:ph type="title"/>
          </p:nvPr>
        </p:nvSpPr>
        <p:spPr/>
        <p:txBody>
          <a:bodyPr/>
          <a:lstStyle/>
          <a:p>
            <a:pPr eaLnBrk="1" hangingPunct="1"/>
            <a:r>
              <a:rPr lang="en-US" sz="3800" b="1" dirty="0" smtClean="0"/>
              <a:t>Isotopes of Magnesium</a:t>
            </a:r>
          </a:p>
        </p:txBody>
      </p:sp>
      <p:sp>
        <p:nvSpPr>
          <p:cNvPr id="14340" name="Rectangle 3"/>
          <p:cNvSpPr>
            <a:spLocks noGrp="1" noChangeArrowheads="1"/>
          </p:cNvSpPr>
          <p:nvPr>
            <p:ph type="body" sz="half" idx="1"/>
          </p:nvPr>
        </p:nvSpPr>
        <p:spPr>
          <a:xfrm>
            <a:off x="1143000" y="1524000"/>
            <a:ext cx="5105400" cy="4114800"/>
          </a:xfrm>
        </p:spPr>
        <p:txBody>
          <a:bodyPr/>
          <a:lstStyle/>
          <a:p>
            <a:pPr eaLnBrk="1" hangingPunct="1">
              <a:spcBef>
                <a:spcPct val="10000"/>
              </a:spcBef>
              <a:spcAft>
                <a:spcPct val="10000"/>
              </a:spcAft>
              <a:buClr>
                <a:schemeClr val="bg2"/>
              </a:buClr>
              <a:buSzTx/>
              <a:buFontTx/>
              <a:buNone/>
            </a:pPr>
            <a:r>
              <a:rPr lang="en-US" sz="2400" dirty="0" smtClean="0"/>
              <a:t>	In naturally occurring magnesium, there are three isotopes:</a:t>
            </a:r>
          </a:p>
          <a:p>
            <a:pPr eaLnBrk="1" hangingPunct="1">
              <a:spcAft>
                <a:spcPct val="20000"/>
              </a:spcAft>
              <a:buClr>
                <a:schemeClr val="bg2"/>
              </a:buClr>
              <a:buSzTx/>
              <a:buFontTx/>
              <a:buNone/>
            </a:pPr>
            <a:r>
              <a:rPr lang="en-US" sz="2400" dirty="0" smtClean="0">
                <a:solidFill>
                  <a:srgbClr val="FF6600"/>
                </a:solidFill>
              </a:rPr>
              <a:t>	</a:t>
            </a:r>
            <a:endParaRPr lang="en-US" sz="2400" dirty="0" smtClean="0"/>
          </a:p>
          <a:p>
            <a:pPr eaLnBrk="1" hangingPunct="1">
              <a:lnSpc>
                <a:spcPct val="90000"/>
              </a:lnSpc>
              <a:buClr>
                <a:schemeClr val="bg2"/>
              </a:buClr>
              <a:buSzTx/>
              <a:buFontTx/>
              <a:buChar char="•"/>
            </a:pPr>
            <a:endParaRPr lang="en-US" sz="2400" dirty="0" smtClean="0"/>
          </a:p>
        </p:txBody>
      </p:sp>
      <p:sp>
        <p:nvSpPr>
          <p:cNvPr id="14341" name="Rectangle 14"/>
          <p:cNvSpPr>
            <a:spLocks noChangeArrowheads="1"/>
          </p:cNvSpPr>
          <p:nvPr/>
        </p:nvSpPr>
        <p:spPr bwMode="auto">
          <a:xfrm>
            <a:off x="1600200" y="4800600"/>
            <a:ext cx="3733800" cy="304800"/>
          </a:xfrm>
          <a:prstGeom prst="rect">
            <a:avLst/>
          </a:prstGeom>
          <a:solidFill>
            <a:schemeClr val="bg1"/>
          </a:solidFill>
          <a:ln w="9525">
            <a:noFill/>
            <a:miter lim="800000"/>
            <a:headEnd/>
            <a:tailEnd/>
          </a:ln>
        </p:spPr>
        <p:txBody>
          <a:bodyPr wrap="none" anchor="ctr"/>
          <a:lstStyle/>
          <a:p>
            <a:endParaRPr lang="en-US"/>
          </a:p>
        </p:txBody>
      </p:sp>
      <p:sp>
        <p:nvSpPr>
          <p:cNvPr id="14348" name="Rectangle 10"/>
          <p:cNvSpPr>
            <a:spLocks noChangeArrowheads="1"/>
          </p:cNvSpPr>
          <p:nvPr/>
        </p:nvSpPr>
        <p:spPr bwMode="auto">
          <a:xfrm>
            <a:off x="1828800" y="6321425"/>
            <a:ext cx="6324600" cy="381000"/>
          </a:xfrm>
          <a:prstGeom prst="rect">
            <a:avLst/>
          </a:prstGeom>
          <a:noFill/>
          <a:ln w="9525">
            <a:noFill/>
            <a:miter lim="800000"/>
            <a:headEnd/>
            <a:tailEnd/>
          </a:ln>
        </p:spPr>
        <p:txBody>
          <a:bodyPr>
            <a:spAutoFit/>
          </a:bodyPr>
          <a:lstStyle/>
          <a:p>
            <a:pPr eaLnBrk="1" hangingPunct="1">
              <a:lnSpc>
                <a:spcPct val="90000"/>
              </a:lnSpc>
            </a:pPr>
            <a:r>
              <a:rPr lang="en-US" sz="1000" b="1">
                <a:solidFill>
                  <a:schemeClr val="tx2"/>
                </a:solidFill>
                <a:latin typeface="Times New Roman" pitchFamily="18" charset="0"/>
              </a:rPr>
              <a:t>Basic Chemistry                                                                           Copyright © 2011 Pearson Education, Inc.</a:t>
            </a:r>
          </a:p>
          <a:p>
            <a:pPr eaLnBrk="1" hangingPunct="1"/>
            <a:endParaRPr lang="en-US" sz="1000" b="1">
              <a:solidFill>
                <a:schemeClr val="tx2"/>
              </a:solidFill>
              <a:latin typeface="Times New Roman" pitchFamily="18" charset="0"/>
            </a:endParaRPr>
          </a:p>
        </p:txBody>
      </p:sp>
      <p:pic>
        <p:nvPicPr>
          <p:cNvPr id="14349" name="Picture 13" descr="04_Pg112_UnFigure"/>
          <p:cNvPicPr>
            <a:picLocks noChangeAspect="1" noChangeArrowheads="1"/>
          </p:cNvPicPr>
          <p:nvPr/>
        </p:nvPicPr>
        <p:blipFill>
          <a:blip r:embed="rId3" cstate="print"/>
          <a:srcRect/>
          <a:stretch>
            <a:fillRect/>
          </a:stretch>
        </p:blipFill>
        <p:spPr bwMode="auto">
          <a:xfrm>
            <a:off x="6705600" y="1600200"/>
            <a:ext cx="2330450" cy="4359275"/>
          </a:xfrm>
          <a:prstGeom prst="rect">
            <a:avLst/>
          </a:prstGeom>
          <a:noFill/>
        </p:spPr>
      </p:pic>
      <p:pic>
        <p:nvPicPr>
          <p:cNvPr id="14350" name="Picture 14" descr="04_07_Table"/>
          <p:cNvPicPr>
            <a:picLocks noChangeAspect="1" noChangeArrowheads="1"/>
          </p:cNvPicPr>
          <p:nvPr/>
        </p:nvPicPr>
        <p:blipFill>
          <a:blip r:embed="rId4" cstate="print"/>
          <a:srcRect/>
          <a:stretch>
            <a:fillRect/>
          </a:stretch>
        </p:blipFill>
        <p:spPr bwMode="auto">
          <a:xfrm>
            <a:off x="0" y="2590800"/>
            <a:ext cx="6813930" cy="2427288"/>
          </a:xfrm>
          <a:prstGeom prst="rect">
            <a:avLst/>
          </a:prstGeom>
          <a:noFill/>
        </p:spPr>
      </p:pic>
    </p:spTree>
    <p:extLst>
      <p:ext uri="{BB962C8B-B14F-4D97-AF65-F5344CB8AC3E}">
        <p14:creationId xmlns:p14="http://schemas.microsoft.com/office/powerpoint/2010/main" val="41312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Calculate the atomic mass of chlorine given </a:t>
            </a:r>
          </a:p>
          <a:p>
            <a:pPr algn="just">
              <a:buNone/>
            </a:pPr>
            <a:endParaRPr lang="en-US" dirty="0" smtClean="0"/>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628649604"/>
              </p:ext>
            </p:extLst>
          </p:nvPr>
        </p:nvGraphicFramePr>
        <p:xfrm>
          <a:off x="1219200" y="28956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Mass (u)</a:t>
                      </a:r>
                      <a:endParaRPr lang="en-US" dirty="0"/>
                    </a:p>
                  </a:txBody>
                  <a:tcPr/>
                </a:tc>
                <a:tc>
                  <a:txBody>
                    <a:bodyPr/>
                    <a:lstStyle/>
                    <a:p>
                      <a:r>
                        <a:rPr lang="en-US" dirty="0" smtClean="0"/>
                        <a:t>%abundance</a:t>
                      </a:r>
                      <a:endParaRPr lang="en-US" dirty="0"/>
                    </a:p>
                  </a:txBody>
                  <a:tcPr/>
                </a:tc>
                <a:extLst>
                  <a:ext uri="{0D108BD9-81ED-4DB2-BD59-A6C34878D82A}">
                    <a16:rowId xmlns:a16="http://schemas.microsoft.com/office/drawing/2014/main" val="10000"/>
                  </a:ext>
                </a:extLst>
              </a:tr>
              <a:tr h="370840">
                <a:tc>
                  <a:txBody>
                    <a:bodyPr/>
                    <a:lstStyle/>
                    <a:p>
                      <a:r>
                        <a:rPr lang="en-US" dirty="0" smtClean="0"/>
                        <a:t>Chlorine-35</a:t>
                      </a:r>
                      <a:endParaRPr lang="en-US" dirty="0"/>
                    </a:p>
                  </a:txBody>
                  <a:tcPr/>
                </a:tc>
                <a:tc>
                  <a:txBody>
                    <a:bodyPr/>
                    <a:lstStyle/>
                    <a:p>
                      <a:r>
                        <a:rPr lang="en-US" dirty="0" smtClean="0"/>
                        <a:t>34.969</a:t>
                      </a:r>
                      <a:endParaRPr lang="en-US" dirty="0"/>
                    </a:p>
                  </a:txBody>
                  <a:tcPr/>
                </a:tc>
                <a:tc>
                  <a:txBody>
                    <a:bodyPr/>
                    <a:lstStyle/>
                    <a:p>
                      <a:r>
                        <a:rPr lang="en-US" dirty="0" smtClean="0"/>
                        <a:t>75.78</a:t>
                      </a:r>
                      <a:endParaRPr lang="en-US" dirty="0"/>
                    </a:p>
                  </a:txBody>
                  <a:tcPr/>
                </a:tc>
                <a:extLst>
                  <a:ext uri="{0D108BD9-81ED-4DB2-BD59-A6C34878D82A}">
                    <a16:rowId xmlns:a16="http://schemas.microsoft.com/office/drawing/2014/main" val="10001"/>
                  </a:ext>
                </a:extLst>
              </a:tr>
              <a:tr h="370840">
                <a:tc>
                  <a:txBody>
                    <a:bodyPr/>
                    <a:lstStyle/>
                    <a:p>
                      <a:r>
                        <a:rPr lang="en-US" dirty="0" smtClean="0"/>
                        <a:t>Chlorine-37</a:t>
                      </a:r>
                      <a:endParaRPr lang="en-US" dirty="0"/>
                    </a:p>
                  </a:txBody>
                  <a:tcPr/>
                </a:tc>
                <a:tc>
                  <a:txBody>
                    <a:bodyPr/>
                    <a:lstStyle/>
                    <a:p>
                      <a:r>
                        <a:rPr lang="en-US" dirty="0" smtClean="0"/>
                        <a:t>36.966</a:t>
                      </a:r>
                      <a:endParaRPr lang="en-US" dirty="0"/>
                    </a:p>
                  </a:txBody>
                  <a:tcPr/>
                </a:tc>
                <a:tc>
                  <a:txBody>
                    <a:bodyPr/>
                    <a:lstStyle/>
                    <a:p>
                      <a:r>
                        <a:rPr lang="en-US" dirty="0" smtClean="0"/>
                        <a:t>24.22</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Calculate the atomic mass of magnesium given </a:t>
            </a:r>
          </a:p>
          <a:p>
            <a:pPr algn="just">
              <a:buNone/>
            </a:pPr>
            <a:endParaRPr lang="en-US" dirty="0" smtClean="0"/>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377768220"/>
              </p:ext>
            </p:extLst>
          </p:nvPr>
        </p:nvGraphicFramePr>
        <p:xfrm>
          <a:off x="1219200" y="28956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Mass (u)</a:t>
                      </a:r>
                      <a:endParaRPr lang="en-US" dirty="0"/>
                    </a:p>
                  </a:txBody>
                  <a:tcPr/>
                </a:tc>
                <a:tc>
                  <a:txBody>
                    <a:bodyPr/>
                    <a:lstStyle/>
                    <a:p>
                      <a:r>
                        <a:rPr lang="en-US" dirty="0" smtClean="0"/>
                        <a:t>%abundance</a:t>
                      </a:r>
                      <a:endParaRPr lang="en-US" dirty="0"/>
                    </a:p>
                  </a:txBody>
                  <a:tcPr/>
                </a:tc>
                <a:extLst>
                  <a:ext uri="{0D108BD9-81ED-4DB2-BD59-A6C34878D82A}">
                    <a16:rowId xmlns:a16="http://schemas.microsoft.com/office/drawing/2014/main" val="10000"/>
                  </a:ext>
                </a:extLst>
              </a:tr>
              <a:tr h="370840">
                <a:tc>
                  <a:txBody>
                    <a:bodyPr/>
                    <a:lstStyle/>
                    <a:p>
                      <a:r>
                        <a:rPr lang="en-US" dirty="0" smtClean="0"/>
                        <a:t>Mg-24</a:t>
                      </a:r>
                      <a:endParaRPr lang="en-US" dirty="0"/>
                    </a:p>
                  </a:txBody>
                  <a:tcPr/>
                </a:tc>
                <a:tc>
                  <a:txBody>
                    <a:bodyPr/>
                    <a:lstStyle/>
                    <a:p>
                      <a:r>
                        <a:rPr lang="en-US" dirty="0" smtClean="0"/>
                        <a:t>23.985</a:t>
                      </a:r>
                      <a:endParaRPr lang="en-US" dirty="0"/>
                    </a:p>
                  </a:txBody>
                  <a:tcPr/>
                </a:tc>
                <a:tc>
                  <a:txBody>
                    <a:bodyPr/>
                    <a:lstStyle/>
                    <a:p>
                      <a:r>
                        <a:rPr lang="en-US" dirty="0" smtClean="0"/>
                        <a:t>78.70</a:t>
                      </a:r>
                      <a:endParaRPr lang="en-US" dirty="0"/>
                    </a:p>
                  </a:txBody>
                  <a:tcPr/>
                </a:tc>
                <a:extLst>
                  <a:ext uri="{0D108BD9-81ED-4DB2-BD59-A6C34878D82A}">
                    <a16:rowId xmlns:a16="http://schemas.microsoft.com/office/drawing/2014/main" val="10001"/>
                  </a:ext>
                </a:extLst>
              </a:tr>
              <a:tr h="370840">
                <a:tc>
                  <a:txBody>
                    <a:bodyPr/>
                    <a:lstStyle/>
                    <a:p>
                      <a:r>
                        <a:rPr lang="en-US" dirty="0" smtClean="0"/>
                        <a:t>Mg-25</a:t>
                      </a:r>
                      <a:endParaRPr lang="en-US" dirty="0"/>
                    </a:p>
                  </a:txBody>
                  <a:tcPr/>
                </a:tc>
                <a:tc>
                  <a:txBody>
                    <a:bodyPr/>
                    <a:lstStyle/>
                    <a:p>
                      <a:r>
                        <a:rPr lang="en-US" dirty="0" smtClean="0"/>
                        <a:t>24.986</a:t>
                      </a:r>
                      <a:endParaRPr lang="en-US" dirty="0"/>
                    </a:p>
                  </a:txBody>
                  <a:tcPr/>
                </a:tc>
                <a:tc>
                  <a:txBody>
                    <a:bodyPr/>
                    <a:lstStyle/>
                    <a:p>
                      <a:r>
                        <a:rPr lang="en-US" dirty="0" smtClean="0"/>
                        <a:t>10.13</a:t>
                      </a:r>
                      <a:endParaRPr lang="en-US" dirty="0"/>
                    </a:p>
                  </a:txBody>
                  <a:tcPr/>
                </a:tc>
                <a:extLst>
                  <a:ext uri="{0D108BD9-81ED-4DB2-BD59-A6C34878D82A}">
                    <a16:rowId xmlns:a16="http://schemas.microsoft.com/office/drawing/2014/main" val="10002"/>
                  </a:ext>
                </a:extLst>
              </a:tr>
              <a:tr h="370840">
                <a:tc>
                  <a:txBody>
                    <a:bodyPr/>
                    <a:lstStyle/>
                    <a:p>
                      <a:r>
                        <a:rPr lang="en-US" dirty="0" smtClean="0"/>
                        <a:t>Mg-26</a:t>
                      </a:r>
                      <a:endParaRPr lang="en-US" dirty="0"/>
                    </a:p>
                  </a:txBody>
                  <a:tcPr/>
                </a:tc>
                <a:tc>
                  <a:txBody>
                    <a:bodyPr/>
                    <a:lstStyle/>
                    <a:p>
                      <a:r>
                        <a:rPr lang="en-US" dirty="0" smtClean="0"/>
                        <a:t>25.983</a:t>
                      </a:r>
                      <a:endParaRPr lang="en-US" dirty="0"/>
                    </a:p>
                  </a:txBody>
                  <a:tcPr/>
                </a:tc>
                <a:tc>
                  <a:txBody>
                    <a:bodyPr/>
                    <a:lstStyle/>
                    <a:p>
                      <a:r>
                        <a:rPr lang="en-US" dirty="0" smtClean="0"/>
                        <a:t>11.17</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Lithium has two isotopes: lithium-6 at 7.420% and lithium-7 at 92.58%. If the atomic mass of lithium is 6.941 u and the mass of lithium-6 is 6.0151 u, what the mass of lithium-7?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Bromine has two isotopes. Bromine-79 the most abundant isotope at 50.69% has a mass of 78.9183 u. What is the mass of bromine-81?</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The atomic mass of chlorine on </a:t>
            </a:r>
            <a:r>
              <a:rPr lang="en-US" smtClean="0"/>
              <a:t>a five </a:t>
            </a:r>
            <a:r>
              <a:rPr lang="en-US" dirty="0" smtClean="0"/>
              <a:t>significant figure periodic table is 35.453 u. Chlorine has two natural isotopes with atomic mass 34.96885 u and 36.96590 u. Calculate the percent distribution between the two isotopes.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918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p:cNvPicPr>
          <p:nvPr/>
        </p:nvPicPr>
        <p:blipFill>
          <a:blip r:embed="rId3" cstate="print"/>
          <a:srcRect/>
          <a:stretch>
            <a:fillRect/>
          </a:stretch>
        </p:blipFill>
        <p:spPr bwMode="auto">
          <a:xfrm>
            <a:off x="2324100" y="254000"/>
            <a:ext cx="4483100" cy="6350000"/>
          </a:xfrm>
          <a:prstGeom prst="rect">
            <a:avLst/>
          </a:prstGeom>
          <a:noFill/>
          <a:ln w="9525">
            <a:noFill/>
            <a:miter lim="800000"/>
            <a:headEnd/>
            <a:tailEnd/>
          </a:ln>
        </p:spPr>
      </p:pic>
      <p:sp>
        <p:nvSpPr>
          <p:cNvPr id="14338" name="TextBox 2"/>
          <p:cNvSpPr txBox="1">
            <a:spLocks noChangeArrowheads="1"/>
          </p:cNvSpPr>
          <p:nvPr/>
        </p:nvSpPr>
        <p:spPr bwMode="auto">
          <a:xfrm>
            <a:off x="8616950"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p123</a:t>
            </a:r>
          </a:p>
        </p:txBody>
      </p:sp>
    </p:spTree>
    <p:extLst>
      <p:ext uri="{BB962C8B-B14F-4D97-AF65-F5344CB8AC3E}">
        <p14:creationId xmlns:p14="http://schemas.microsoft.com/office/powerpoint/2010/main" val="384492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p:cNvPicPr>
          <p:nvPr/>
        </p:nvPicPr>
        <p:blipFill>
          <a:blip r:embed="rId3" cstate="print"/>
          <a:srcRect/>
          <a:stretch>
            <a:fillRect/>
          </a:stretch>
        </p:blipFill>
        <p:spPr bwMode="auto">
          <a:xfrm>
            <a:off x="254000" y="939800"/>
            <a:ext cx="8636000" cy="4965700"/>
          </a:xfrm>
          <a:prstGeom prst="rect">
            <a:avLst/>
          </a:prstGeom>
          <a:noFill/>
          <a:ln w="9525">
            <a:noFill/>
            <a:miter lim="800000"/>
            <a:headEnd/>
            <a:tailEnd/>
          </a:ln>
        </p:spPr>
      </p:pic>
      <p:sp>
        <p:nvSpPr>
          <p:cNvPr id="18434" name="TextBox 2"/>
          <p:cNvSpPr txBox="1">
            <a:spLocks noChangeArrowheads="1"/>
          </p:cNvSpPr>
          <p:nvPr/>
        </p:nvSpPr>
        <p:spPr bwMode="auto">
          <a:xfrm>
            <a:off x="7843838"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5-1 p124</a:t>
            </a:r>
          </a:p>
        </p:txBody>
      </p:sp>
    </p:spTree>
    <p:extLst>
      <p:ext uri="{BB962C8B-B14F-4D97-AF65-F5344CB8AC3E}">
        <p14:creationId xmlns:p14="http://schemas.microsoft.com/office/powerpoint/2010/main" val="96110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p:cNvPicPr>
          <p:nvPr/>
        </p:nvPicPr>
        <p:blipFill>
          <a:blip r:embed="rId3" cstate="print"/>
          <a:srcRect/>
          <a:stretch>
            <a:fillRect/>
          </a:stretch>
        </p:blipFill>
        <p:spPr bwMode="auto">
          <a:xfrm>
            <a:off x="4364425" y="254000"/>
            <a:ext cx="4165600" cy="6350000"/>
          </a:xfrm>
          <a:prstGeom prst="rect">
            <a:avLst/>
          </a:prstGeom>
          <a:noFill/>
          <a:ln w="9525">
            <a:noFill/>
            <a:miter lim="800000"/>
            <a:headEnd/>
            <a:tailEnd/>
          </a:ln>
        </p:spPr>
      </p:pic>
      <p:sp>
        <p:nvSpPr>
          <p:cNvPr id="20482" name="TextBox 2"/>
          <p:cNvSpPr txBox="1">
            <a:spLocks noChangeArrowheads="1"/>
          </p:cNvSpPr>
          <p:nvPr/>
        </p:nvSpPr>
        <p:spPr bwMode="auto">
          <a:xfrm>
            <a:off x="7843838"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5-2 p125</a:t>
            </a:r>
          </a:p>
        </p:txBody>
      </p:sp>
      <p:sp>
        <p:nvSpPr>
          <p:cNvPr id="2" name="Title 1"/>
          <p:cNvSpPr>
            <a:spLocks noGrp="1"/>
          </p:cNvSpPr>
          <p:nvPr>
            <p:ph type="title"/>
          </p:nvPr>
        </p:nvSpPr>
        <p:spPr>
          <a:xfrm>
            <a:off x="457200" y="274638"/>
            <a:ext cx="3810000" cy="2849562"/>
          </a:xfrm>
        </p:spPr>
        <p:txBody>
          <a:bodyPr>
            <a:normAutofit/>
          </a:bodyPr>
          <a:lstStyle/>
          <a:p>
            <a:r>
              <a:rPr lang="en-US" dirty="0" smtClean="0"/>
              <a:t>What is the Law of Multiple Proportions? </a:t>
            </a:r>
            <a:endParaRPr lang="en-US" dirty="0"/>
          </a:p>
        </p:txBody>
      </p:sp>
    </p:spTree>
    <p:extLst>
      <p:ext uri="{BB962C8B-B14F-4D97-AF65-F5344CB8AC3E}">
        <p14:creationId xmlns:p14="http://schemas.microsoft.com/office/powerpoint/2010/main" val="241597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3429000" y="254000"/>
            <a:ext cx="5321300" cy="6350000"/>
          </a:xfrm>
          <a:prstGeom prst="rect">
            <a:avLst/>
          </a:prstGeom>
          <a:noFill/>
          <a:ln w="9525">
            <a:noFill/>
            <a:miter lim="800000"/>
            <a:headEnd/>
            <a:tailEnd/>
          </a:ln>
        </p:spPr>
      </p:pic>
      <p:sp>
        <p:nvSpPr>
          <p:cNvPr id="26626"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p125</a:t>
            </a:r>
          </a:p>
        </p:txBody>
      </p:sp>
      <p:sp>
        <p:nvSpPr>
          <p:cNvPr id="2" name="Title 1"/>
          <p:cNvSpPr>
            <a:spLocks noGrp="1"/>
          </p:cNvSpPr>
          <p:nvPr>
            <p:ph type="title"/>
          </p:nvPr>
        </p:nvSpPr>
        <p:spPr>
          <a:xfrm>
            <a:off x="457200" y="914400"/>
            <a:ext cx="2971800" cy="1143000"/>
          </a:xfrm>
        </p:spPr>
        <p:txBody>
          <a:bodyPr>
            <a:normAutofit fontScale="90000"/>
          </a:bodyPr>
          <a:lstStyle/>
          <a:p>
            <a:r>
              <a:rPr lang="en-US" dirty="0" smtClean="0"/>
              <a:t>Michael Faraday</a:t>
            </a:r>
            <a:endParaRPr lang="en-US" dirty="0"/>
          </a:p>
        </p:txBody>
      </p:sp>
    </p:spTree>
    <p:extLst>
      <p:ext uri="{BB962C8B-B14F-4D97-AF65-F5344CB8AC3E}">
        <p14:creationId xmlns:p14="http://schemas.microsoft.com/office/powerpoint/2010/main" val="59148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p:cNvPicPr>
          <p:nvPr/>
        </p:nvPicPr>
        <p:blipFill>
          <a:blip r:embed="rId3" cstate="print"/>
          <a:srcRect/>
          <a:stretch>
            <a:fillRect/>
          </a:stretch>
        </p:blipFill>
        <p:spPr bwMode="auto">
          <a:xfrm>
            <a:off x="2679813" y="221343"/>
            <a:ext cx="6197600" cy="6350000"/>
          </a:xfrm>
          <a:prstGeom prst="rect">
            <a:avLst/>
          </a:prstGeom>
          <a:noFill/>
          <a:ln w="9525">
            <a:noFill/>
            <a:miter lim="800000"/>
            <a:headEnd/>
            <a:tailEnd/>
          </a:ln>
        </p:spPr>
      </p:pic>
      <p:sp>
        <p:nvSpPr>
          <p:cNvPr id="28674" name="TextBox 2"/>
          <p:cNvSpPr txBox="1">
            <a:spLocks noChangeArrowheads="1"/>
          </p:cNvSpPr>
          <p:nvPr/>
        </p:nvSpPr>
        <p:spPr bwMode="auto">
          <a:xfrm>
            <a:off x="8620125"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p125</a:t>
            </a:r>
          </a:p>
        </p:txBody>
      </p:sp>
      <p:sp>
        <p:nvSpPr>
          <p:cNvPr id="2" name="Title 1"/>
          <p:cNvSpPr>
            <a:spLocks noGrp="1"/>
          </p:cNvSpPr>
          <p:nvPr>
            <p:ph type="title"/>
          </p:nvPr>
        </p:nvSpPr>
        <p:spPr>
          <a:xfrm>
            <a:off x="304800" y="1066800"/>
            <a:ext cx="2070213" cy="1828800"/>
          </a:xfrm>
        </p:spPr>
        <p:txBody>
          <a:bodyPr>
            <a:normAutofit fontScale="90000"/>
          </a:bodyPr>
          <a:lstStyle/>
          <a:p>
            <a:r>
              <a:rPr lang="en-US" dirty="0" smtClean="0"/>
              <a:t>Sir William Crookes</a:t>
            </a:r>
            <a:endParaRPr lang="en-US" dirty="0"/>
          </a:p>
        </p:txBody>
      </p:sp>
    </p:spTree>
    <p:extLst>
      <p:ext uri="{BB962C8B-B14F-4D97-AF65-F5344CB8AC3E}">
        <p14:creationId xmlns:p14="http://schemas.microsoft.com/office/powerpoint/2010/main" val="230318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2_003"/>
          <p:cNvPicPr>
            <a:picLocks noChangeAspect="1" noChangeArrowheads="1"/>
          </p:cNvPicPr>
          <p:nvPr/>
        </p:nvPicPr>
        <p:blipFill>
          <a:blip r:embed="rId2" cstate="print"/>
          <a:srcRect/>
          <a:stretch>
            <a:fillRect/>
          </a:stretch>
        </p:blipFill>
        <p:spPr bwMode="auto">
          <a:xfrm>
            <a:off x="760413" y="1066800"/>
            <a:ext cx="7621587" cy="5081587"/>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800" dirty="0" smtClean="0"/>
              <a:t>What does Crookes’ tube tell us about cathode rays? </a:t>
            </a:r>
            <a:endParaRPr lang="en-US" sz="2800" dirty="0"/>
          </a:p>
        </p:txBody>
      </p:sp>
    </p:spTree>
    <p:extLst>
      <p:ext uri="{BB962C8B-B14F-4D97-AF65-F5344CB8AC3E}">
        <p14:creationId xmlns:p14="http://schemas.microsoft.com/office/powerpoint/2010/main" val="3001543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1367</Words>
  <Application>Microsoft Office PowerPoint</Application>
  <PresentationFormat>On-screen Show (4:3)</PresentationFormat>
  <Paragraphs>176</Paragraphs>
  <Slides>35</Slides>
  <Notes>17</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ＭＳ Ｐゴシック</vt:lpstr>
      <vt:lpstr>Arial</vt:lpstr>
      <vt:lpstr>Calibri</vt:lpstr>
      <vt:lpstr>Geneva</vt:lpstr>
      <vt:lpstr>Times New Roman</vt:lpstr>
      <vt:lpstr>Office Theme</vt:lpstr>
      <vt:lpstr>Document</vt:lpstr>
      <vt:lpstr>Chemistry 120</vt:lpstr>
      <vt:lpstr>John Dalton</vt:lpstr>
      <vt:lpstr>PowerPoint Presentation</vt:lpstr>
      <vt:lpstr>PowerPoint Presentation</vt:lpstr>
      <vt:lpstr>PowerPoint Presentation</vt:lpstr>
      <vt:lpstr>What is the Law of Multiple Proportions? </vt:lpstr>
      <vt:lpstr>Michael Faraday</vt:lpstr>
      <vt:lpstr>Sir William Crookes</vt:lpstr>
      <vt:lpstr>What does Crookes’ tube tell us about cathode rays? </vt:lpstr>
      <vt:lpstr>J. J. Thomson and Ernest Rutherford</vt:lpstr>
      <vt:lpstr>What did Thomson’s Plum Pudding Model look like? </vt:lpstr>
      <vt:lpstr>What does the gold foil experiment show us about the structure of the atom? </vt:lpstr>
      <vt:lpstr>How does the Plum Pudding Model differ from the Nuclear Model of the atom? </vt:lpstr>
      <vt:lpstr>James Chadwick</vt:lpstr>
      <vt:lpstr>PowerPoint Presentation</vt:lpstr>
      <vt:lpstr>How do the masses of protons and electrons compare? </vt:lpstr>
      <vt:lpstr>How are the subatomic particles distributed in the atom? </vt:lpstr>
      <vt:lpstr>How are the subatomic particles distributed in the atom? </vt:lpstr>
      <vt:lpstr>PowerPoint Presentation</vt:lpstr>
      <vt:lpstr>PowerPoint Presentation</vt:lpstr>
      <vt:lpstr>PowerPoint Presentation</vt:lpstr>
      <vt:lpstr>Svante Arrhenius</vt:lpstr>
      <vt:lpstr>Example – Atomic Notation</vt:lpstr>
      <vt:lpstr>Example – Elements</vt:lpstr>
      <vt:lpstr>Example – Chemical Symbols</vt:lpstr>
      <vt:lpstr>Example – Chemical Symbols</vt:lpstr>
      <vt:lpstr>Example – Chemical Symbols</vt:lpstr>
      <vt:lpstr>What is an isotope? </vt:lpstr>
      <vt:lpstr>PowerPoint Presentation</vt:lpstr>
      <vt:lpstr>Isotopes of Magnesium</vt:lpstr>
      <vt:lpstr>Example – Atomic Mass</vt:lpstr>
      <vt:lpstr>Example – Atomic Mass</vt:lpstr>
      <vt:lpstr>Example – Atomic Mass</vt:lpstr>
      <vt:lpstr>Example – Atomic Mass</vt:lpstr>
      <vt:lpstr>Example – Atomic Mass</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Theory</dc:title>
  <dc:creator>Diana.Vance</dc:creator>
  <cp:lastModifiedBy>Diana Vance</cp:lastModifiedBy>
  <cp:revision>30</cp:revision>
  <dcterms:created xsi:type="dcterms:W3CDTF">2009-08-26T05:07:19Z</dcterms:created>
  <dcterms:modified xsi:type="dcterms:W3CDTF">2019-02-05T17:04:59Z</dcterms:modified>
</cp:coreProperties>
</file>