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6" r:id="rId3"/>
    <p:sldId id="289" r:id="rId4"/>
    <p:sldId id="291" r:id="rId5"/>
    <p:sldId id="292" r:id="rId6"/>
    <p:sldId id="293" r:id="rId7"/>
    <p:sldId id="294" r:id="rId8"/>
    <p:sldId id="295" r:id="rId9"/>
    <p:sldId id="290" r:id="rId10"/>
    <p:sldId id="302" r:id="rId11"/>
    <p:sldId id="297" r:id="rId12"/>
    <p:sldId id="298" r:id="rId13"/>
    <p:sldId id="299" r:id="rId14"/>
    <p:sldId id="300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>
        <p:scale>
          <a:sx n="90" d="100"/>
          <a:sy n="90" d="100"/>
        </p:scale>
        <p:origin x="-14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4BCE5-401C-4605-8C61-932F0FEFEB1C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41807-2359-4010-B365-8FD82C8F9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14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0D5E58-2944-478A-B575-8988B378E54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b="1" smtClean="0">
                <a:latin typeface="Arial" charset="0"/>
              </a:rPr>
              <a:t>Tetrahedral Complexes</a:t>
            </a:r>
            <a:endParaRPr lang="en-US" smtClean="0">
              <a:latin typeface="Arial" charset="0"/>
            </a:endParaRPr>
          </a:p>
          <a:p>
            <a:pPr eaLnBrk="1" hangingPunct="1">
              <a:spcBef>
                <a:spcPts val="1800"/>
              </a:spcBef>
            </a:pPr>
            <a:r>
              <a:rPr lang="en-US" smtClean="0">
                <a:latin typeface="Arial" charset="0"/>
              </a:rPr>
              <a:t>Only high spin known because </a:t>
            </a:r>
            <a:r>
              <a:rPr lang="en-US" smtClean="0">
                <a:latin typeface="Symbol" pitchFamily="18" charset="2"/>
              </a:rPr>
              <a:t>D</a:t>
            </a:r>
            <a:r>
              <a:rPr lang="en-US" smtClean="0">
                <a:latin typeface="Arial" charset="0"/>
              </a:rPr>
              <a:t> small</a:t>
            </a:r>
          </a:p>
          <a:p>
            <a:pPr eaLnBrk="1" hangingPunct="1">
              <a:lnSpc>
                <a:spcPct val="115000"/>
              </a:lnSpc>
              <a:spcBef>
                <a:spcPts val="1800"/>
              </a:spcBef>
            </a:pPr>
            <a:r>
              <a:rPr lang="en-US" smtClean="0">
                <a:latin typeface="Arial" charset="0"/>
              </a:rPr>
              <a:t>[NiCl</a:t>
            </a:r>
            <a:r>
              <a:rPr lang="en-US" baseline="-25000" smtClean="0">
                <a:latin typeface="Arial" charset="0"/>
              </a:rPr>
              <a:t>4</a:t>
            </a:r>
            <a:r>
              <a:rPr lang="en-US" smtClean="0">
                <a:latin typeface="Arial" charset="0"/>
              </a:rPr>
              <a:t>]</a:t>
            </a:r>
            <a:r>
              <a:rPr lang="en-US" baseline="30000" smtClean="0">
                <a:latin typeface="Arial" charset="0"/>
              </a:rPr>
              <a:t>2–</a:t>
            </a:r>
            <a:r>
              <a:rPr lang="en-US" smtClean="0">
                <a:latin typeface="Arial" charset="0"/>
              </a:rPr>
              <a:t>, [FeCl</a:t>
            </a:r>
            <a:r>
              <a:rPr lang="en-US" baseline="-25000" smtClean="0">
                <a:latin typeface="Arial" charset="0"/>
              </a:rPr>
              <a:t>4</a:t>
            </a:r>
            <a:r>
              <a:rPr lang="en-US" smtClean="0">
                <a:latin typeface="Arial" charset="0"/>
              </a:rPr>
              <a:t>]–</a:t>
            </a:r>
          </a:p>
          <a:p>
            <a:pPr eaLnBrk="1" hangingPunct="1">
              <a:spcBef>
                <a:spcPts val="1800"/>
              </a:spcBef>
            </a:pPr>
            <a:r>
              <a:rPr lang="en-US" b="1" smtClean="0">
                <a:latin typeface="Arial" charset="0"/>
              </a:rPr>
              <a:t>Square Planar</a:t>
            </a:r>
            <a:endParaRPr lang="en-US" smtClean="0">
              <a:latin typeface="Arial" charset="0"/>
            </a:endParaRPr>
          </a:p>
          <a:p>
            <a:pPr eaLnBrk="1" hangingPunct="1">
              <a:spcBef>
                <a:spcPts val="1800"/>
              </a:spcBef>
            </a:pPr>
            <a:r>
              <a:rPr lang="en-US" smtClean="0">
                <a:latin typeface="Arial" charset="0"/>
              </a:rPr>
              <a:t>Most common for </a:t>
            </a:r>
            <a:r>
              <a:rPr lang="en-US" i="1" smtClean="0">
                <a:latin typeface="Arial" charset="0"/>
              </a:rPr>
              <a:t>d</a:t>
            </a:r>
            <a:r>
              <a:rPr lang="en-US" baseline="30000" smtClean="0">
                <a:latin typeface="Arial" charset="0"/>
              </a:rPr>
              <a:t>8</a:t>
            </a:r>
            <a:endParaRPr lang="en-US" smtClean="0">
              <a:latin typeface="Arial" charset="0"/>
            </a:endParaRPr>
          </a:p>
          <a:p>
            <a:pPr eaLnBrk="1" hangingPunct="1">
              <a:lnSpc>
                <a:spcPct val="115000"/>
              </a:lnSpc>
              <a:spcBef>
                <a:spcPts val="1800"/>
              </a:spcBef>
            </a:pPr>
            <a:r>
              <a:rPr lang="en-US" smtClean="0">
                <a:latin typeface="Arial" charset="0"/>
              </a:rPr>
              <a:t>[Ni(CN)</a:t>
            </a:r>
            <a:r>
              <a:rPr lang="en-US" baseline="-25000" smtClean="0">
                <a:latin typeface="Arial" charset="0"/>
              </a:rPr>
              <a:t>4</a:t>
            </a:r>
            <a:r>
              <a:rPr lang="en-US" smtClean="0">
                <a:latin typeface="Arial" charset="0"/>
              </a:rPr>
              <a:t>]</a:t>
            </a:r>
            <a:r>
              <a:rPr lang="en-US" baseline="30000" smtClean="0">
                <a:latin typeface="Arial" charset="0"/>
              </a:rPr>
              <a:t>2–</a:t>
            </a:r>
            <a:r>
              <a:rPr lang="en-US" smtClean="0">
                <a:latin typeface="Arial" charset="0"/>
              </a:rPr>
              <a:t>, [PdCl</a:t>
            </a:r>
            <a:r>
              <a:rPr lang="en-US" baseline="-25000" smtClean="0">
                <a:latin typeface="Arial" charset="0"/>
              </a:rPr>
              <a:t>4</a:t>
            </a:r>
            <a:r>
              <a:rPr lang="en-US" smtClean="0">
                <a:latin typeface="Arial" charset="0"/>
              </a:rPr>
              <a:t>]</a:t>
            </a:r>
            <a:r>
              <a:rPr lang="en-US" baseline="30000" smtClean="0">
                <a:latin typeface="Arial" charset="0"/>
              </a:rPr>
              <a:t>2–</a:t>
            </a:r>
            <a:r>
              <a:rPr lang="en-US" smtClean="0">
                <a:latin typeface="Arial" charset="0"/>
              </a:rPr>
              <a:t>, Pt(NH</a:t>
            </a:r>
            <a:r>
              <a:rPr lang="en-US" baseline="-25000" smtClean="0">
                <a:latin typeface="Arial" charset="0"/>
              </a:rPr>
              <a:t>3</a:t>
            </a:r>
            <a:r>
              <a:rPr lang="en-US" smtClean="0">
                <a:latin typeface="Arial" charset="0"/>
              </a:rPr>
              <a:t>)</a:t>
            </a:r>
            <a:r>
              <a:rPr lang="en-US" baseline="-25000" smtClean="0">
                <a:latin typeface="Arial" charset="0"/>
              </a:rPr>
              <a:t>2</a:t>
            </a:r>
            <a:r>
              <a:rPr lang="en-US" smtClean="0">
                <a:latin typeface="Arial" charset="0"/>
              </a:rPr>
              <a:t>Cl</a:t>
            </a:r>
            <a:r>
              <a:rPr lang="en-US" baseline="-25000" smtClean="0">
                <a:latin typeface="Arial" charset="0"/>
              </a:rPr>
              <a:t>2</a:t>
            </a:r>
            <a:endParaRPr lang="en-US" smtClean="0">
              <a:latin typeface="Arial" charset="0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26F68-4E26-43C2-B814-D1028F427A8C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</p:spPr>
        <p:txBody>
          <a:bodyPr/>
          <a:lstStyle/>
          <a:p>
            <a:r>
              <a:rPr lang="en-US" dirty="0" smtClean="0"/>
              <a:t>Chemistry 142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Review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Crystal Field Theory</a:t>
            </a:r>
            <a:endParaRPr lang="en-US" sz="3600" dirty="0"/>
          </a:p>
        </p:txBody>
      </p:sp>
      <p:pic>
        <p:nvPicPr>
          <p:cNvPr id="55298" name="Picture 5" descr="E:\My Documents\142_Notes\Coordination_Chem\tet_sqplan_splitting.wmf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60632" y="3429000"/>
            <a:ext cx="5889356" cy="3048000"/>
          </a:xfrm>
          <a:noFill/>
        </p:spPr>
      </p:pic>
      <p:pic>
        <p:nvPicPr>
          <p:cNvPr id="6" name="Picture 5" descr="E:\My Documents\142_Notes\Coordination_Chem\octahedral_splitting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2328855" y="762000"/>
            <a:ext cx="4352910" cy="2459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8454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Chapter 20: Radioactivity and Nuclear Chemistry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8229600" cy="5059363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Types of Radioactivity</a:t>
                </a:r>
              </a:p>
              <a:p>
                <a:pPr lvl="1"/>
                <a:r>
                  <a:rPr lang="en-US" dirty="0" smtClean="0"/>
                  <a:t>Alpha particle</a:t>
                </a:r>
                <a:r>
                  <a:rPr lang="en-US" dirty="0"/>
                  <a:t> </a:t>
                </a:r>
                <a:r>
                  <a:rPr lang="en-US" dirty="0" smtClean="0"/>
                  <a:t>(</a:t>
                </a:r>
                <a:r>
                  <a:rPr lang="en-US" baseline="30000" dirty="0" smtClean="0"/>
                  <a:t>4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He), Beta particle (</a:t>
                </a:r>
                <a:r>
                  <a:rPr lang="en-US" baseline="30000" dirty="0" smtClean="0"/>
                  <a:t>0</a:t>
                </a:r>
                <a:r>
                  <a:rPr lang="en-US" baseline="-25000" dirty="0" smtClean="0"/>
                  <a:t>-1</a:t>
                </a:r>
                <a:r>
                  <a:rPr lang="en-US" dirty="0" smtClean="0"/>
                  <a:t>e), Positron (</a:t>
                </a:r>
                <a:r>
                  <a:rPr lang="en-US" baseline="30000" dirty="0" smtClean="0"/>
                  <a:t>0</a:t>
                </a:r>
                <a:r>
                  <a:rPr lang="en-US" baseline="-25000" dirty="0" smtClean="0"/>
                  <a:t>+1</a:t>
                </a:r>
                <a:r>
                  <a:rPr lang="en-US" dirty="0" smtClean="0"/>
                  <a:t>e), Gamma ray (</a:t>
                </a:r>
                <a:r>
                  <a:rPr lang="en-US" baseline="30000" dirty="0" smtClean="0"/>
                  <a:t>0</a:t>
                </a:r>
                <a:r>
                  <a:rPr lang="en-US" baseline="-25000" dirty="0" smtClean="0"/>
                  <a:t>0</a:t>
                </a:r>
                <a:r>
                  <a:rPr lang="el-GR" dirty="0" smtClean="0">
                    <a:latin typeface="Times New Roman"/>
                    <a:cs typeface="Times New Roman"/>
                  </a:rPr>
                  <a:t>γ</a:t>
                </a:r>
                <a:r>
                  <a:rPr lang="en-US" dirty="0" smtClean="0">
                    <a:latin typeface="Times New Roman"/>
                    <a:cs typeface="Times New Roman"/>
                  </a:rPr>
                  <a:t>), and </a:t>
                </a:r>
                <a:r>
                  <a:rPr lang="en-US" dirty="0" smtClean="0">
                    <a:cs typeface="Times New Roman"/>
                  </a:rPr>
                  <a:t>Electron Capture </a:t>
                </a:r>
                <a:endParaRPr lang="en-US" dirty="0" smtClean="0"/>
              </a:p>
              <a:p>
                <a:r>
                  <a:rPr lang="en-US" dirty="0" smtClean="0"/>
                  <a:t>Nuclear Equations  (Chemical </a:t>
                </a:r>
                <a:r>
                  <a:rPr lang="en-US" dirty="0"/>
                  <a:t>Symbols </a:t>
                </a:r>
                <a:r>
                  <a:rPr lang="en-US" baseline="30000" dirty="0" err="1"/>
                  <a:t>A</a:t>
                </a:r>
                <a:r>
                  <a:rPr lang="en-US" baseline="-25000" dirty="0" err="1"/>
                  <a:t>Z</a:t>
                </a:r>
                <a:r>
                  <a:rPr lang="en-US" dirty="0" err="1"/>
                  <a:t>Sy</a:t>
                </a:r>
                <a:r>
                  <a:rPr lang="en-US" dirty="0"/>
                  <a:t> </a:t>
                </a:r>
                <a:r>
                  <a:rPr lang="en-US" baseline="30000" dirty="0" smtClean="0"/>
                  <a:t>c</a:t>
                </a:r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 smtClean="0"/>
                  <a:t>Valley of Stability </a:t>
                </a:r>
              </a:p>
              <a:p>
                <a:pPr lvl="1"/>
                <a:r>
                  <a:rPr lang="en-US" dirty="0" smtClean="0"/>
                  <a:t>Magic Numbers (N or Z = 2, 8, 20, 28, 50, 82 or N = 126)</a:t>
                </a:r>
              </a:p>
              <a:p>
                <a:pPr lvl="1"/>
                <a:r>
                  <a:rPr lang="en-US" dirty="0" smtClean="0"/>
                  <a:t>Fission</a:t>
                </a:r>
              </a:p>
              <a:p>
                <a:pPr lvl="1"/>
                <a:r>
                  <a:rPr lang="en-US" dirty="0" smtClean="0"/>
                  <a:t>Fusion</a:t>
                </a:r>
              </a:p>
              <a:p>
                <a:r>
                  <a:rPr lang="en-US" dirty="0" smtClean="0"/>
                  <a:t>Radiation Measurements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1 </m:t>
                    </m:r>
                    <m:r>
                      <a:rPr lang="en-US" b="0" i="1" smtClean="0">
                        <a:latin typeface="Cambria Math"/>
                      </a:rPr>
                      <m:t>𝐶𝑖</m:t>
                    </m:r>
                    <m:r>
                      <a:rPr lang="en-US" b="0" i="1" smtClean="0">
                        <a:latin typeface="Cambria Math"/>
                      </a:rPr>
                      <m:t>=3.7×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13</m:t>
                        </m:r>
                      </m:sup>
                    </m:sSup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𝑒𝑣𝑒𝑛𝑡𝑠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𝑠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First Order Decay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𝑙𝑛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𝑁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𝑜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b="0" i="1" smtClean="0">
                        <a:latin typeface="Cambria Math"/>
                      </a:rPr>
                      <m:t>=−</m:t>
                    </m:r>
                    <m:r>
                      <a:rPr lang="en-US" b="0" i="1" smtClean="0">
                        <a:latin typeface="Cambria Math"/>
                      </a:rPr>
                      <m:t>𝑘𝑡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Half-Life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1/2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ln</m:t>
                        </m:r>
                        <m:r>
                          <a:rPr lang="en-US" b="0" i="1" smtClean="0">
                            <a:latin typeface="Cambria Math"/>
                          </a:rPr>
                          <m:t>⁡(2)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Mass Defect and Binding Energy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</a:rPr>
                      <m:t>𝐸</m:t>
                    </m:r>
                    <m:r>
                      <a:rPr lang="en-US" b="0" i="1" smtClean="0">
                        <a:latin typeface="Cambria Math"/>
                      </a:rPr>
                      <m:t>=∆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1 MeV = 1.602 × 10</a:t>
                </a:r>
                <a:r>
                  <a:rPr lang="en-US" baseline="30000" dirty="0" smtClean="0"/>
                  <a:t>-13</a:t>
                </a:r>
                <a:r>
                  <a:rPr lang="en-US" dirty="0" smtClean="0"/>
                  <a:t> J and 1 </a:t>
                </a:r>
                <a:r>
                  <a:rPr lang="en-US" dirty="0" err="1" smtClean="0"/>
                  <a:t>amu</a:t>
                </a:r>
                <a:r>
                  <a:rPr lang="en-US" dirty="0" smtClean="0"/>
                  <a:t> of mass defect = 931.5 MeV</a:t>
                </a:r>
              </a:p>
              <a:p>
                <a:r>
                  <a:rPr lang="en-US" dirty="0" smtClean="0"/>
                  <a:t>Applications</a:t>
                </a:r>
              </a:p>
              <a:p>
                <a:endParaRPr lang="en-US" dirty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8229600" cy="5059363"/>
              </a:xfrm>
              <a:blipFill rotWithShape="1">
                <a:blip r:embed="rId2"/>
                <a:stretch>
                  <a:fillRect l="-815" t="-1928" b="-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740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21: Organic Chemistry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Organic </a:t>
            </a:r>
            <a:r>
              <a:rPr lang="en-US" dirty="0" smtClean="0"/>
              <a:t>Compounds</a:t>
            </a:r>
          </a:p>
          <a:p>
            <a:pPr lvl="1"/>
            <a:r>
              <a:rPr lang="en-US" dirty="0" smtClean="0"/>
              <a:t>Hydrocarbons</a:t>
            </a:r>
          </a:p>
          <a:p>
            <a:pPr lvl="2"/>
            <a:r>
              <a:rPr lang="en-US" dirty="0" smtClean="0"/>
              <a:t>alkanes, alkenes, alkynes, </a:t>
            </a:r>
            <a:r>
              <a:rPr lang="en-US" dirty="0" err="1" smtClean="0"/>
              <a:t>arenes</a:t>
            </a:r>
            <a:endParaRPr lang="en-US" dirty="0"/>
          </a:p>
          <a:p>
            <a:pPr lvl="1"/>
            <a:r>
              <a:rPr lang="en-US" dirty="0"/>
              <a:t>Functional </a:t>
            </a:r>
            <a:r>
              <a:rPr lang="en-US" dirty="0" smtClean="0"/>
              <a:t>Groups</a:t>
            </a:r>
          </a:p>
          <a:p>
            <a:pPr lvl="2"/>
            <a:r>
              <a:rPr lang="en-US" dirty="0" smtClean="0"/>
              <a:t>organic halide, alcohol, phenol, aldehyde, ketone, carboxylic acid, ester, amine, amide, ether</a:t>
            </a:r>
            <a:endParaRPr lang="en-US" dirty="0"/>
          </a:p>
          <a:p>
            <a:pPr lvl="1"/>
            <a:r>
              <a:rPr lang="en-US" dirty="0" smtClean="0"/>
              <a:t>Organic Chemistry Nomenclature</a:t>
            </a:r>
          </a:p>
          <a:p>
            <a:r>
              <a:rPr lang="en-US" dirty="0"/>
              <a:t>Polymers</a:t>
            </a:r>
          </a:p>
          <a:p>
            <a:r>
              <a:rPr lang="en-US" dirty="0"/>
              <a:t>Properties of Organic Compounds</a:t>
            </a:r>
          </a:p>
          <a:p>
            <a:r>
              <a:rPr lang="en-US" dirty="0" smtClean="0"/>
              <a:t>Reactions</a:t>
            </a:r>
          </a:p>
          <a:p>
            <a:pPr lvl="1"/>
            <a:r>
              <a:rPr lang="en-US" dirty="0" smtClean="0"/>
              <a:t>Combustion</a:t>
            </a:r>
          </a:p>
          <a:p>
            <a:pPr lvl="1"/>
            <a:r>
              <a:rPr lang="en-US" dirty="0" smtClean="0"/>
              <a:t>Addition</a:t>
            </a:r>
          </a:p>
          <a:p>
            <a:pPr lvl="1"/>
            <a:r>
              <a:rPr lang="en-US" dirty="0" smtClean="0"/>
              <a:t>Substitution</a:t>
            </a:r>
          </a:p>
          <a:p>
            <a:pPr lvl="1"/>
            <a:r>
              <a:rPr lang="en-US" dirty="0" smtClean="0"/>
              <a:t>Neutralization</a:t>
            </a:r>
          </a:p>
          <a:p>
            <a:pPr lvl="1"/>
            <a:r>
              <a:rPr lang="en-US" dirty="0" smtClean="0"/>
              <a:t>Dehydration</a:t>
            </a:r>
          </a:p>
          <a:p>
            <a:pPr lvl="1"/>
            <a:r>
              <a:rPr lang="en-US" dirty="0" smtClean="0"/>
              <a:t>Oxidation </a:t>
            </a:r>
          </a:p>
          <a:p>
            <a:pPr lvl="1"/>
            <a:r>
              <a:rPr lang="en-US" dirty="0" smtClean="0"/>
              <a:t>Reduction </a:t>
            </a:r>
          </a:p>
          <a:p>
            <a:pPr lvl="1"/>
            <a:r>
              <a:rPr lang="en-US" dirty="0" smtClean="0"/>
              <a:t>Condensation Reactions</a:t>
            </a:r>
          </a:p>
          <a:p>
            <a:pPr lvl="2"/>
            <a:r>
              <a:rPr lang="en-US" dirty="0" smtClean="0"/>
              <a:t>Esterification</a:t>
            </a:r>
          </a:p>
          <a:p>
            <a:pPr lvl="2"/>
            <a:r>
              <a:rPr lang="en-US" dirty="0" err="1" smtClean="0"/>
              <a:t>Amidation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116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05877"/>
              </p:ext>
            </p:extLst>
          </p:nvPr>
        </p:nvGraphicFramePr>
        <p:xfrm>
          <a:off x="457200" y="1066800"/>
          <a:ext cx="8305800" cy="5545836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2743200"/>
                <a:gridCol w="4343400"/>
                <a:gridCol w="1219200"/>
              </a:tblGrid>
              <a:tr h="533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</a:rPr>
                        <a:t>Functional Group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Condensed Formula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Suffix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Alkane</a:t>
                      </a:r>
                      <a:endParaRPr lang="en-US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-C-C-</a:t>
                      </a:r>
                      <a:endParaRPr lang="en-US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22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ane</a:t>
                      </a:r>
                      <a:endParaRPr lang="en-US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Alkene</a:t>
                      </a:r>
                      <a:endParaRPr lang="en-US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-C=C-</a:t>
                      </a:r>
                      <a:endParaRPr lang="en-US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22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ene</a:t>
                      </a:r>
                      <a:endParaRPr lang="en-US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Alkyne</a:t>
                      </a:r>
                      <a:endParaRPr lang="en-US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-C≡C-</a:t>
                      </a:r>
                      <a:endParaRPr lang="en-US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22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yne</a:t>
                      </a:r>
                      <a:endParaRPr lang="en-US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Alcohol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R-OH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-</a:t>
                      </a:r>
                      <a:r>
                        <a:rPr lang="en-US" sz="2200" dirty="0" err="1">
                          <a:effectLst/>
                        </a:rPr>
                        <a:t>ol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Ether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R-O-R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-ether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Aldehyde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R-CHO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-al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Ketone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R-CO-R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-one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Carboxylic Acid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</a:rPr>
                        <a:t>R-CO</a:t>
                      </a:r>
                      <a:r>
                        <a:rPr lang="en-US" sz="2200" baseline="-25000" dirty="0" smtClean="0">
                          <a:effectLst/>
                        </a:rPr>
                        <a:t>2</a:t>
                      </a:r>
                      <a:r>
                        <a:rPr lang="en-US" sz="2200" dirty="0" smtClean="0">
                          <a:effectLst/>
                        </a:rPr>
                        <a:t>H</a:t>
                      </a:r>
                      <a:r>
                        <a:rPr lang="en-US" sz="2200" baseline="0" dirty="0" smtClean="0">
                          <a:effectLst/>
                        </a:rPr>
                        <a:t> or </a:t>
                      </a:r>
                      <a:r>
                        <a:rPr lang="en-US" sz="2200" dirty="0" smtClean="0">
                          <a:effectLst/>
                        </a:rPr>
                        <a:t>R-COOH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-</a:t>
                      </a:r>
                      <a:r>
                        <a:rPr lang="en-US" sz="2200" dirty="0" err="1">
                          <a:effectLst/>
                        </a:rPr>
                        <a:t>ic</a:t>
                      </a:r>
                      <a:r>
                        <a:rPr lang="en-US" sz="2200" dirty="0">
                          <a:effectLst/>
                        </a:rPr>
                        <a:t> acid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Ester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R-COOR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-</a:t>
                      </a:r>
                      <a:r>
                        <a:rPr lang="en-US" sz="2200" dirty="0" err="1">
                          <a:effectLst/>
                        </a:rPr>
                        <a:t>oate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Amine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R-NH</a:t>
                      </a:r>
                      <a:r>
                        <a:rPr lang="en-US" sz="2200" baseline="-25000" dirty="0">
                          <a:effectLst/>
                        </a:rPr>
                        <a:t>2</a:t>
                      </a:r>
                      <a:r>
                        <a:rPr lang="en-US" sz="2200" dirty="0">
                          <a:effectLst/>
                        </a:rPr>
                        <a:t>; R</a:t>
                      </a:r>
                      <a:r>
                        <a:rPr lang="en-US" sz="2200" baseline="-25000" dirty="0">
                          <a:effectLst/>
                        </a:rPr>
                        <a:t>2</a:t>
                      </a:r>
                      <a:r>
                        <a:rPr lang="en-US" sz="2200" dirty="0">
                          <a:effectLst/>
                        </a:rPr>
                        <a:t>-NH; </a:t>
                      </a:r>
                      <a:r>
                        <a:rPr lang="en-US" sz="2200" dirty="0" smtClean="0">
                          <a:effectLst/>
                        </a:rPr>
                        <a:t>R</a:t>
                      </a:r>
                      <a:r>
                        <a:rPr lang="en-US" sz="2200" baseline="-25000" dirty="0" smtClean="0">
                          <a:effectLst/>
                        </a:rPr>
                        <a:t>3</a:t>
                      </a:r>
                      <a:r>
                        <a:rPr lang="en-US" sz="2200" dirty="0" smtClean="0">
                          <a:effectLst/>
                        </a:rPr>
                        <a:t>-N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1°               2°         3° 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-amine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Amide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</a:rPr>
                        <a:t>R-CONH</a:t>
                      </a:r>
                      <a:r>
                        <a:rPr lang="en-US" sz="2200" baseline="-25000" dirty="0" smtClean="0">
                          <a:effectLst/>
                        </a:rPr>
                        <a:t>2</a:t>
                      </a:r>
                      <a:r>
                        <a:rPr lang="en-US" sz="2200" dirty="0" smtClean="0">
                          <a:effectLst/>
                        </a:rPr>
                        <a:t>; R-CONHR; R-CONR</a:t>
                      </a:r>
                      <a:r>
                        <a:rPr lang="en-US" sz="2200" baseline="-25000" dirty="0" smtClean="0">
                          <a:effectLst/>
                        </a:rPr>
                        <a:t>2</a:t>
                      </a:r>
                      <a:endParaRPr lang="en-US" sz="2200" baseline="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aseline="0" dirty="0">
                          <a:effectLst/>
                          <a:latin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smtClean="0">
                          <a:effectLst/>
                          <a:latin typeface="Calibri"/>
                          <a:cs typeface="Times New Roman"/>
                        </a:rPr>
                        <a:t>        1°                   2°                3°</a:t>
                      </a:r>
                      <a:endParaRPr lang="en-US" sz="2200" baseline="-250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-amide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2800" dirty="0" smtClean="0"/>
              <a:t>How does the functional group change the suffix?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933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How do organic functional groups compare? 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502731"/>
              </p:ext>
            </p:extLst>
          </p:nvPr>
        </p:nvGraphicFramePr>
        <p:xfrm>
          <a:off x="533400" y="838200"/>
          <a:ext cx="8305801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295400"/>
                <a:gridCol w="1600200"/>
                <a:gridCol w="1295400"/>
                <a:gridCol w="1295400"/>
                <a:gridCol w="838200"/>
                <a:gridCol w="9906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Functional</a:t>
                      </a:r>
                      <a:r>
                        <a:rPr lang="en-US" sz="1200" baseline="0" dirty="0" smtClean="0"/>
                        <a:t> Group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Condensed Formula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Major Intermolecular Force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Polar</a:t>
                      </a:r>
                      <a:r>
                        <a:rPr lang="en-US" sz="1200" baseline="0" dirty="0" smtClean="0"/>
                        <a:t> when side chain is small?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Boiling Point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Water Soluble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Similar to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Organic</a:t>
                      </a:r>
                      <a:r>
                        <a:rPr lang="en-US" sz="1200" baseline="0" dirty="0" smtClean="0"/>
                        <a:t> Halide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R-X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Dipole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Mostly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nonpolar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Insoluble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Alcohol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R-OH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Hydrogen Bonding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Polar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Soluble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R-O-R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Dipole </a:t>
                      </a:r>
                    </a:p>
                    <a:p>
                      <a:r>
                        <a:rPr lang="en-US" sz="1200" dirty="0" smtClean="0"/>
                        <a:t>(h-bond acceptor)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Mostly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nonpolar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Insoluble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Aldehyde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R-CHO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Dipole</a:t>
                      </a:r>
                    </a:p>
                    <a:p>
                      <a:r>
                        <a:rPr lang="en-US" sz="1200" dirty="0" smtClean="0"/>
                        <a:t>(h-bond acceptor)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Mostly </a:t>
                      </a:r>
                      <a:r>
                        <a:rPr lang="en-US" sz="1200" dirty="0" err="1" smtClean="0"/>
                        <a:t>nonpolar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Lower than similar</a:t>
                      </a:r>
                      <a:r>
                        <a:rPr lang="en-US" sz="1200" baseline="0" dirty="0" smtClean="0"/>
                        <a:t> alcohols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Not very</a:t>
                      </a:r>
                      <a:r>
                        <a:rPr lang="en-US" sz="1200" baseline="0" dirty="0" smtClean="0"/>
                        <a:t> soluble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Ketone</a:t>
                      </a:r>
                      <a:r>
                        <a:rPr lang="en-US" sz="12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R-CO-R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Dipole</a:t>
                      </a:r>
                    </a:p>
                    <a:p>
                      <a:r>
                        <a:rPr lang="en-US" sz="1200" dirty="0" smtClean="0"/>
                        <a:t>(h-bond acceptor)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Nonpolar</a:t>
                      </a:r>
                      <a:r>
                        <a:rPr lang="en-US" sz="1200" baseline="0" dirty="0" smtClean="0"/>
                        <a:t> unless </a:t>
                      </a:r>
                      <a:r>
                        <a:rPr lang="en-US" sz="1200" baseline="0" dirty="0" err="1" smtClean="0"/>
                        <a:t>ketone</a:t>
                      </a:r>
                      <a:r>
                        <a:rPr lang="en-US" sz="1200" baseline="0" dirty="0" smtClean="0"/>
                        <a:t> is small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Lower than similar alcohols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Not very soluble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Carboxylic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R-COOH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Hydrogen</a:t>
                      </a:r>
                      <a:r>
                        <a:rPr lang="en-US" sz="1200" baseline="0" dirty="0" smtClean="0"/>
                        <a:t> Bonding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Polar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Soluble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Alcohols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Ester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R-COO-R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Dipole</a:t>
                      </a:r>
                    </a:p>
                    <a:p>
                      <a:r>
                        <a:rPr lang="en-US" sz="1200" dirty="0" smtClean="0"/>
                        <a:t>(h-bond acceptor)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Slightly polar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Lower than similar alcohols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Insoluble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Amine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R-NH</a:t>
                      </a:r>
                      <a:r>
                        <a:rPr lang="en-US" sz="1200" baseline="-25000" dirty="0" smtClean="0"/>
                        <a:t>2 </a:t>
                      </a:r>
                      <a:r>
                        <a:rPr lang="en-US" sz="1200" dirty="0" smtClean="0"/>
                        <a:t>(1°)</a:t>
                      </a:r>
                    </a:p>
                    <a:p>
                      <a:r>
                        <a:rPr lang="en-US" sz="1200" dirty="0" smtClean="0"/>
                        <a:t>R</a:t>
                      </a:r>
                      <a:r>
                        <a:rPr lang="en-US" sz="1200" baseline="-25000" dirty="0" smtClean="0"/>
                        <a:t>2</a:t>
                      </a:r>
                      <a:r>
                        <a:rPr lang="en-US" sz="1200" dirty="0" smtClean="0"/>
                        <a:t>NH  (2°)</a:t>
                      </a:r>
                    </a:p>
                    <a:p>
                      <a:r>
                        <a:rPr lang="en-US" sz="1200" dirty="0" smtClean="0"/>
                        <a:t>R</a:t>
                      </a:r>
                      <a:r>
                        <a:rPr lang="en-US" sz="1200" baseline="-25000" dirty="0" smtClean="0"/>
                        <a:t>3</a:t>
                      </a:r>
                      <a:r>
                        <a:rPr lang="en-US" sz="1200" dirty="0" smtClean="0"/>
                        <a:t>N    (3°)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1°</a:t>
                      </a:r>
                      <a:r>
                        <a:rPr lang="en-US" sz="1200" baseline="0" dirty="0" smtClean="0"/>
                        <a:t> hydrogen bonding</a:t>
                      </a:r>
                    </a:p>
                    <a:p>
                      <a:r>
                        <a:rPr lang="en-US" sz="1200" baseline="0" dirty="0" smtClean="0"/>
                        <a:t>2° hydrogen bonding</a:t>
                      </a:r>
                    </a:p>
                    <a:p>
                      <a:r>
                        <a:rPr lang="en-US" sz="1200" baseline="0" dirty="0" smtClean="0"/>
                        <a:t>3° Dipole (h-bond acceptor)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Polar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Soluble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Alcohols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Amide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R-CO-NH</a:t>
                      </a:r>
                      <a:r>
                        <a:rPr lang="en-US" sz="1200" baseline="-25000" dirty="0" smtClean="0"/>
                        <a:t>2</a:t>
                      </a:r>
                      <a:r>
                        <a:rPr lang="en-US" sz="1200" baseline="0" dirty="0" smtClean="0"/>
                        <a:t>  (1°)</a:t>
                      </a:r>
                    </a:p>
                    <a:p>
                      <a:r>
                        <a:rPr lang="en-US" sz="1200" baseline="0" dirty="0" smtClean="0"/>
                        <a:t>R-CO-NHR (2°)</a:t>
                      </a:r>
                    </a:p>
                    <a:p>
                      <a:r>
                        <a:rPr lang="en-US" sz="1200" baseline="0" dirty="0" smtClean="0"/>
                        <a:t>R-CO-NR</a:t>
                      </a:r>
                      <a:r>
                        <a:rPr lang="en-US" sz="1200" baseline="-25000" dirty="0" smtClean="0"/>
                        <a:t>2</a:t>
                      </a:r>
                      <a:r>
                        <a:rPr lang="en-US" sz="1200" baseline="0" dirty="0" smtClean="0"/>
                        <a:t>  (3°)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1° hydrogen bonding</a:t>
                      </a:r>
                    </a:p>
                    <a:p>
                      <a:r>
                        <a:rPr lang="en-US" sz="1200" dirty="0" smtClean="0"/>
                        <a:t>2</a:t>
                      </a:r>
                      <a:r>
                        <a:rPr lang="en-US" sz="1200" baseline="0" dirty="0" smtClean="0"/>
                        <a:t>° hydrogen bonding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3°</a:t>
                      </a:r>
                      <a:r>
                        <a:rPr lang="en-US" sz="1200" baseline="0" dirty="0" smtClean="0"/>
                        <a:t> Dipole (h-bond acceptor)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Polar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Soluble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Carboxylic</a:t>
                      </a:r>
                      <a:r>
                        <a:rPr lang="en-US" sz="1200" baseline="0" dirty="0" smtClean="0"/>
                        <a:t> acids 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526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Lab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Basic glass working</a:t>
            </a:r>
          </a:p>
          <a:p>
            <a:r>
              <a:rPr lang="en-US" dirty="0" smtClean="0"/>
              <a:t>Proper use of standard equipment</a:t>
            </a:r>
          </a:p>
          <a:p>
            <a:pPr lvl="1"/>
            <a:r>
              <a:rPr lang="en-US" dirty="0" smtClean="0"/>
              <a:t>Balances</a:t>
            </a:r>
          </a:p>
          <a:p>
            <a:pPr lvl="2"/>
            <a:r>
              <a:rPr lang="en-US" dirty="0" smtClean="0"/>
              <a:t>Electronic and quad-beam</a:t>
            </a:r>
          </a:p>
          <a:p>
            <a:pPr lvl="1"/>
            <a:r>
              <a:rPr lang="en-US" dirty="0" smtClean="0"/>
              <a:t>Volumetric equipment</a:t>
            </a:r>
          </a:p>
          <a:p>
            <a:pPr lvl="2"/>
            <a:r>
              <a:rPr lang="en-US" dirty="0" smtClean="0"/>
              <a:t>Beakers, graduated cylinders, Erlenmeyer flasks</a:t>
            </a:r>
          </a:p>
          <a:p>
            <a:pPr lvl="2"/>
            <a:r>
              <a:rPr lang="en-US" dirty="0" smtClean="0"/>
              <a:t>Volumetric flasks and </a:t>
            </a:r>
            <a:r>
              <a:rPr lang="en-US" dirty="0" err="1" smtClean="0"/>
              <a:t>pipets</a:t>
            </a:r>
            <a:r>
              <a:rPr lang="en-US" dirty="0" smtClean="0"/>
              <a:t>, </a:t>
            </a:r>
            <a:r>
              <a:rPr lang="en-US" dirty="0" err="1" smtClean="0"/>
              <a:t>burets</a:t>
            </a:r>
            <a:endParaRPr lang="en-US" dirty="0" smtClean="0"/>
          </a:p>
          <a:p>
            <a:r>
              <a:rPr lang="en-US" dirty="0" smtClean="0"/>
              <a:t>Use equipment to collect, organize and evaluate experimental data</a:t>
            </a:r>
          </a:p>
          <a:p>
            <a:pPr lvl="1"/>
            <a:r>
              <a:rPr lang="en-US" dirty="0" smtClean="0"/>
              <a:t>Observe physical and chemical changes</a:t>
            </a:r>
          </a:p>
          <a:p>
            <a:pPr lvl="1"/>
            <a:r>
              <a:rPr lang="en-US" dirty="0" smtClean="0"/>
              <a:t>Interpret qualitative (non-numerical) and quantitative (numerical) data</a:t>
            </a:r>
          </a:p>
          <a:p>
            <a:r>
              <a:rPr lang="en-US" dirty="0" smtClean="0"/>
              <a:t>Use CRC Handbook to look up information</a:t>
            </a:r>
          </a:p>
          <a:p>
            <a:pPr lvl="1"/>
            <a:r>
              <a:rPr lang="en-US" dirty="0" smtClean="0"/>
              <a:t>Make linear graphs using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/>
              <a:t>Chapter </a:t>
            </a:r>
            <a:r>
              <a:rPr lang="en-US" sz="2800" dirty="0" smtClean="0"/>
              <a:t>14: Chemical Kinetics 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4400"/>
                <a:ext cx="8229600" cy="5562600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 smtClean="0"/>
                  <a:t>Rate</a:t>
                </a:r>
              </a:p>
              <a:p>
                <a:pPr lvl="1"/>
                <a:r>
                  <a:rPr lang="en-US" dirty="0" smtClean="0"/>
                  <a:t>Relative Rate of Reaction</a:t>
                </a:r>
              </a:p>
              <a:p>
                <a:pPr lvl="2"/>
                <a:r>
                  <a:rPr lang="en-US" dirty="0" smtClean="0"/>
                  <a:t>Law of Mass Action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Times New Roman"/>
                      </a:rPr>
                      <m:t>𝑎𝐴</m:t>
                    </m:r>
                    <m:r>
                      <a:rPr lang="en-US" i="1">
                        <a:latin typeface="Cambria Math"/>
                        <a:cs typeface="Times New Roman"/>
                      </a:rPr>
                      <m:t>+</m:t>
                    </m:r>
                    <m:r>
                      <a:rPr lang="en-US" i="1">
                        <a:latin typeface="Cambria Math"/>
                        <a:cs typeface="Times New Roman"/>
                      </a:rPr>
                      <m:t>𝑏𝐵</m:t>
                    </m:r>
                    <m:r>
                      <a:rPr lang="en-US" i="1">
                        <a:latin typeface="Cambria Math"/>
                        <a:ea typeface="Cambria Math"/>
                        <a:cs typeface="Times New Roman"/>
                      </a:rPr>
                      <m:t>⇌</m:t>
                    </m:r>
                    <m:r>
                      <a:rPr lang="en-US" i="1">
                        <a:latin typeface="Cambria Math"/>
                        <a:ea typeface="Cambria Math"/>
                        <a:cs typeface="Times New Roman"/>
                      </a:rPr>
                      <m:t>𝑐𝐶</m:t>
                    </m:r>
                    <m:r>
                      <a:rPr lang="en-US" i="1">
                        <a:latin typeface="Cambria Math"/>
                        <a:ea typeface="Cambria Math"/>
                        <a:cs typeface="Times New Roman"/>
                      </a:rPr>
                      <m:t>+</m:t>
                    </m:r>
                    <m:r>
                      <a:rPr lang="en-US" i="1">
                        <a:latin typeface="Cambria Math"/>
                        <a:ea typeface="Cambria Math"/>
                        <a:cs typeface="Times New Roman"/>
                      </a:rPr>
                      <m:t>𝑑𝐷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𝑟𝑎𝑡𝑒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den>
                    </m:f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∆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𝑡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den>
                    </m:f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∆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𝐶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𝑡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den>
                    </m:f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∆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𝐷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Instantaneous Rate of Reaction </a:t>
                </a:r>
              </a:p>
              <a:p>
                <a:pPr lvl="1"/>
                <a:r>
                  <a:rPr lang="en-US" dirty="0" smtClean="0"/>
                  <a:t>Rate Law</a:t>
                </a:r>
              </a:p>
              <a:p>
                <a:pPr lvl="2"/>
                <a:r>
                  <a:rPr lang="en-US" dirty="0" smtClean="0"/>
                  <a:t>Reaction order </a:t>
                </a:r>
              </a:p>
              <a:p>
                <a:pPr lvl="2"/>
                <a:r>
                  <a:rPr lang="en-US" dirty="0"/>
                  <a:t>Effect of nature of reactants, temperature, molecular orientation, concentration, catalyst</a:t>
                </a:r>
              </a:p>
              <a:p>
                <a:pPr lvl="2"/>
                <a:r>
                  <a:rPr lang="en-US" dirty="0" smtClean="0"/>
                  <a:t>Zero Order Integrated Rate Law: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=−</m:t>
                    </m:r>
                    <m:r>
                      <a:rPr lang="en-US" b="0" i="1" smtClean="0">
                        <a:latin typeface="Cambria Math"/>
                      </a:rPr>
                      <m:t>𝑘𝑡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</a:p>
              <a:p>
                <a:pPr lvl="2"/>
                <a:r>
                  <a:rPr lang="en-US" dirty="0" smtClean="0"/>
                  <a:t>First Order Integrated Rate Law: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=−</m:t>
                    </m:r>
                    <m:r>
                      <a:rPr lang="en-US" b="0" i="1" smtClean="0">
                        <a:latin typeface="Cambria Math"/>
                      </a:rPr>
                      <m:t>𝑘𝑡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ln</m:t>
                    </m:r>
                    <m:r>
                      <a:rPr lang="en-US" b="0" i="1" smtClean="0">
                        <a:latin typeface="Cambria Math"/>
                      </a:rPr>
                      <m:t>⁡(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Second Order Integrated Rate Law: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</m:d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𝑘𝑡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𝐴</m:t>
                                </m:r>
                              </m:e>
                            </m:d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𝑜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Half-life </a:t>
                </a:r>
              </a:p>
              <a:p>
                <a:r>
                  <a:rPr lang="en-US" dirty="0" smtClean="0"/>
                  <a:t>Arrhenius Plots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ln</m:t>
                    </m:r>
                    <m:r>
                      <a:rPr lang="en-US" b="0" i="1" smtClean="0">
                        <a:latin typeface="Cambria Math"/>
                      </a:rPr>
                      <m:t>⁡(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Reaction Mechanisms </a:t>
                </a:r>
              </a:p>
              <a:p>
                <a:pPr lvl="1"/>
                <a:r>
                  <a:rPr lang="en-US" dirty="0" smtClean="0"/>
                  <a:t>Elementary steps</a:t>
                </a:r>
              </a:p>
              <a:p>
                <a:pPr lvl="1"/>
                <a:r>
                  <a:rPr lang="en-US" dirty="0" smtClean="0"/>
                  <a:t>Rate determining step</a:t>
                </a:r>
              </a:p>
              <a:p>
                <a:pPr lvl="1"/>
                <a:r>
                  <a:rPr lang="en-US" dirty="0" smtClean="0"/>
                  <a:t>Validating </a:t>
                </a:r>
              </a:p>
              <a:p>
                <a:r>
                  <a:rPr lang="en-US" dirty="0" smtClean="0"/>
                  <a:t>Method of Initial Rates </a:t>
                </a: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4400"/>
                <a:ext cx="8229600" cy="5562600"/>
              </a:xfrm>
              <a:blipFill rotWithShape="1">
                <a:blip r:embed="rId2"/>
                <a:stretch>
                  <a:fillRect l="-593" t="-1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683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2800" dirty="0" smtClean="0"/>
              <a:t>Chapter 15: Chemical Equilibrium 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8200"/>
                <a:ext cx="8229600" cy="5638800"/>
              </a:xfrm>
            </p:spPr>
            <p:txBody>
              <a:bodyPr>
                <a:normAutofit fontScale="77500" lnSpcReduction="20000"/>
              </a:bodyPr>
              <a:lstStyle/>
              <a:p>
                <a:pPr marL="342900" lvl="1" indent="-342900">
                  <a:buFont typeface="Arial" pitchFamily="34" charset="0"/>
                  <a:buChar char="•"/>
                </a:pPr>
                <a:r>
                  <a:rPr lang="en-US" dirty="0" smtClean="0"/>
                  <a:t>Reversibility of Reactions</a:t>
                </a:r>
              </a:p>
              <a:p>
                <a:pPr marL="342900" lvl="1" indent="-342900">
                  <a:buFont typeface="Arial" pitchFamily="34" charset="0"/>
                  <a:buChar char="•"/>
                </a:pPr>
                <a:r>
                  <a:rPr lang="en-US" dirty="0">
                    <a:latin typeface="Times New Roman"/>
                    <a:cs typeface="Times New Roman"/>
                  </a:rPr>
                  <a:t>Equilibrium constants</a:t>
                </a:r>
              </a:p>
              <a:p>
                <a:pPr marL="742950" lvl="2" indent="-342900"/>
                <a:r>
                  <a:rPr lang="en-US" dirty="0">
                    <a:latin typeface="Times New Roman"/>
                    <a:cs typeface="Times New Roman"/>
                  </a:rPr>
                  <a:t>Law of Mass Action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Times New Roman"/>
                      </a:rPr>
                      <m:t>𝑎𝐴</m:t>
                    </m:r>
                    <m:r>
                      <a:rPr lang="en-US" i="1">
                        <a:latin typeface="Cambria Math"/>
                        <a:cs typeface="Times New Roman"/>
                      </a:rPr>
                      <m:t>+</m:t>
                    </m:r>
                    <m:r>
                      <a:rPr lang="en-US" i="1">
                        <a:latin typeface="Cambria Math"/>
                        <a:cs typeface="Times New Roman"/>
                      </a:rPr>
                      <m:t>𝑏𝐵</m:t>
                    </m:r>
                    <m:r>
                      <a:rPr lang="en-US" i="1">
                        <a:latin typeface="Cambria Math"/>
                        <a:ea typeface="Cambria Math"/>
                        <a:cs typeface="Times New Roman"/>
                      </a:rPr>
                      <m:t>⇌</m:t>
                    </m:r>
                    <m:r>
                      <a:rPr lang="en-US" i="1">
                        <a:latin typeface="Cambria Math"/>
                        <a:ea typeface="Cambria Math"/>
                        <a:cs typeface="Times New Roman"/>
                      </a:rPr>
                      <m:t>𝑐𝐶</m:t>
                    </m:r>
                    <m:r>
                      <a:rPr lang="en-US" i="1">
                        <a:latin typeface="Cambria Math"/>
                        <a:ea typeface="Cambria Math"/>
                        <a:cs typeface="Times New Roman"/>
                      </a:rPr>
                      <m:t>+</m:t>
                    </m:r>
                    <m:r>
                      <a:rPr lang="en-US" i="1">
                        <a:latin typeface="Cambria Math"/>
                        <a:ea typeface="Cambria Math"/>
                        <a:cs typeface="Times New Roman"/>
                      </a:rPr>
                      <m:t>𝑑𝐷</m:t>
                    </m:r>
                  </m:oMath>
                </a14:m>
                <a:endParaRPr lang="en-US" dirty="0">
                  <a:latin typeface="Times New Roman"/>
                  <a:cs typeface="Times New Roman"/>
                </a:endParaRPr>
              </a:p>
              <a:p>
                <a:pPr marL="742950" lvl="2" indent="-342900"/>
                <a:r>
                  <a:rPr lang="en-US" dirty="0">
                    <a:latin typeface="Times New Roman"/>
                    <a:cs typeface="Times New Roman"/>
                  </a:rPr>
                  <a:t>Concentration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Times New Roman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/>
                            <a:cs typeface="Times New Roman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cs typeface="Times New Roman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  <a:cs typeface="Times New Roman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/>
                                    <a:cs typeface="Times New Roman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  <a:cs typeface="Times New Roman"/>
                                  </a:rPr>
                                  <m:t>𝐶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  <a:cs typeface="Times New Roman"/>
                              </a:rPr>
                              <m:t>𝑐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/>
                                <a:cs typeface="Times New Roman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/>
                                    <a:cs typeface="Times New Roman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  <a:cs typeface="Times New Roman"/>
                                  </a:rPr>
                                  <m:t>𝐷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  <a:cs typeface="Times New Roman"/>
                              </a:rPr>
                              <m:t>𝑑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  <a:cs typeface="Times New Roman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/>
                                    <a:cs typeface="Times New Roman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  <a:cs typeface="Times New Roman"/>
                                  </a:rPr>
                                  <m:t>𝐴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  <a:cs typeface="Times New Roman"/>
                              </a:rPr>
                              <m:t>𝑎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/>
                                <a:cs typeface="Times New Roman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/>
                                    <a:cs typeface="Times New Roman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  <a:cs typeface="Times New Roman"/>
                                  </a:rPr>
                                  <m:t>𝐵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  <a:cs typeface="Times New Roman"/>
                              </a:rPr>
                              <m:t>𝑏</m:t>
                            </m:r>
                          </m:sup>
                        </m:sSup>
                      </m:den>
                    </m:f>
                  </m:oMath>
                </a14:m>
                <a:endParaRPr lang="en-US" dirty="0">
                  <a:latin typeface="Times New Roman"/>
                  <a:cs typeface="Times New Roman"/>
                </a:endParaRPr>
              </a:p>
              <a:p>
                <a:pPr marL="1200150" lvl="3" indent="-342900"/>
                <a:r>
                  <a:rPr lang="en-US" dirty="0">
                    <a:latin typeface="Times New Roman"/>
                    <a:cs typeface="Times New Roman"/>
                  </a:rPr>
                  <a:t>Temperature dependent </a:t>
                </a:r>
              </a:p>
              <a:p>
                <a:pPr marL="742950" lvl="2" indent="-342900"/>
                <a:r>
                  <a:rPr lang="en-US" dirty="0" smtClean="0">
                    <a:latin typeface="Times New Roman"/>
                    <a:cs typeface="Times New Roman"/>
                  </a:rPr>
                  <a:t>Pressure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Times New Roman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𝑐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/>
                            <a:cs typeface="Times New Roman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cs typeface="Times New Roman"/>
                              </a:rPr>
                              <m:t>𝑅𝑇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𝑛</m:t>
                        </m:r>
                      </m:sup>
                    </m:sSup>
                  </m:oMath>
                </a14:m>
                <a:endParaRPr lang="en-US" dirty="0" smtClean="0">
                  <a:latin typeface="Times New Roman"/>
                  <a:cs typeface="Times New Roman"/>
                </a:endParaRPr>
              </a:p>
              <a:p>
                <a:pPr marL="742950" lvl="2" indent="-342900"/>
                <a:r>
                  <a:rPr lang="en-US" dirty="0" smtClean="0">
                    <a:latin typeface="Times New Roman"/>
                    <a:cs typeface="Times New Roman"/>
                  </a:rPr>
                  <a:t>Reaction Quotient, Q</a:t>
                </a:r>
              </a:p>
              <a:p>
                <a:pPr marL="742950" lvl="2" indent="-342900"/>
                <a:r>
                  <a:rPr lang="en-US" dirty="0" smtClean="0">
                    <a:latin typeface="Times New Roman"/>
                    <a:cs typeface="Times New Roman"/>
                  </a:rPr>
                  <a:t>Relationships</a:t>
                </a:r>
              </a:p>
              <a:p>
                <a:pPr marL="1200150" lvl="3" indent="-342900"/>
                <a:r>
                  <a:rPr lang="en-US" dirty="0" smtClean="0">
                    <a:cs typeface="Times New Roman"/>
                  </a:rPr>
                  <a:t>Multiplying a reaction by a factor 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Times New Roman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cs typeface="Times New Roman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cs typeface="Times New Roman"/>
                              </a:rPr>
                              <m:t>𝐾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cs typeface="Times New Roman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𝑛</m:t>
                        </m:r>
                      </m:sup>
                    </m:sSup>
                  </m:oMath>
                </a14:m>
                <a:endParaRPr lang="en-US" dirty="0" smtClean="0">
                  <a:latin typeface="Times New Roman"/>
                  <a:cs typeface="Times New Roman"/>
                </a:endParaRPr>
              </a:p>
              <a:p>
                <a:pPr marL="1200150" lvl="3" indent="-342900"/>
                <a:r>
                  <a:rPr lang="en-US" dirty="0" smtClean="0">
                    <a:latin typeface="Times New Roman"/>
                    <a:cs typeface="Times New Roman"/>
                  </a:rPr>
                  <a:t>Reversing a reaction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𝑓𝑜𝑟𝑤𝑎𝑟𝑑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cs typeface="Times New Roman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cs typeface="Times New Roman"/>
                              </a:rPr>
                              <m:t>𝐾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cs typeface="Times New Roman"/>
                              </a:rPr>
                              <m:t>𝑟𝑒𝑣𝑒𝑟𝑠𝑒</m:t>
                            </m:r>
                          </m:sub>
                        </m:sSub>
                      </m:den>
                    </m:f>
                  </m:oMath>
                </a14:m>
                <a:endParaRPr lang="en-US" b="0" dirty="0" smtClean="0">
                  <a:latin typeface="Times New Roman"/>
                  <a:cs typeface="Times New Roman"/>
                </a:endParaRPr>
              </a:p>
              <a:p>
                <a:pPr marL="1200150" lvl="3" indent="-342900"/>
                <a:r>
                  <a:rPr lang="en-US" dirty="0" smtClean="0">
                    <a:latin typeface="Times New Roman"/>
                    <a:cs typeface="Times New Roman"/>
                  </a:rPr>
                  <a:t>Adding reactions together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𝐾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ea typeface="Cambria Math"/>
                            <a:cs typeface="Times New Roman"/>
                          </a:rPr>
                          <m:t>Σ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𝑟𝑥𝑛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Times New Roman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×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×…</m:t>
                    </m:r>
                  </m:oMath>
                </a14:m>
                <a:endParaRPr lang="en-US" dirty="0">
                  <a:latin typeface="Times New Roman"/>
                  <a:cs typeface="Times New Roman"/>
                </a:endParaRPr>
              </a:p>
              <a:p>
                <a:pPr marL="342900" lvl="1" indent="-342900">
                  <a:buFont typeface="Arial" pitchFamily="34" charset="0"/>
                  <a:buChar char="•"/>
                </a:pPr>
                <a:r>
                  <a:rPr lang="en-US" dirty="0" smtClean="0"/>
                  <a:t>Le </a:t>
                </a:r>
                <a:r>
                  <a:rPr lang="en-US" dirty="0" err="1" smtClean="0"/>
                  <a:t>Ch</a:t>
                </a:r>
                <a:r>
                  <a:rPr lang="en-US" dirty="0" err="1" smtClean="0">
                    <a:latin typeface="Times New Roman"/>
                    <a:cs typeface="Times New Roman"/>
                  </a:rPr>
                  <a:t>âtelier’s</a:t>
                </a:r>
                <a:r>
                  <a:rPr lang="en-US" dirty="0" smtClean="0">
                    <a:latin typeface="Times New Roman"/>
                    <a:cs typeface="Times New Roman"/>
                  </a:rPr>
                  <a:t> Principle</a:t>
                </a:r>
              </a:p>
              <a:p>
                <a:pPr marL="742950" lvl="2" indent="-342900"/>
                <a:r>
                  <a:rPr lang="en-US" dirty="0" smtClean="0">
                    <a:latin typeface="Times New Roman"/>
                    <a:cs typeface="Times New Roman"/>
                  </a:rPr>
                  <a:t>Effect of concentration changes</a:t>
                </a:r>
              </a:p>
              <a:p>
                <a:pPr marL="742950" lvl="2" indent="-342900"/>
                <a:r>
                  <a:rPr lang="en-US" dirty="0" smtClean="0">
                    <a:latin typeface="Times New Roman"/>
                    <a:cs typeface="Times New Roman"/>
                  </a:rPr>
                  <a:t>Effect of volume changes</a:t>
                </a:r>
              </a:p>
              <a:p>
                <a:pPr marL="742950" lvl="2" indent="-342900"/>
                <a:r>
                  <a:rPr lang="en-US" dirty="0" smtClean="0">
                    <a:latin typeface="Times New Roman"/>
                    <a:cs typeface="Times New Roman"/>
                  </a:rPr>
                  <a:t>Effect of temperature changes</a:t>
                </a:r>
              </a:p>
              <a:p>
                <a:pPr marL="742950" lvl="2" indent="-342900"/>
                <a:r>
                  <a:rPr lang="en-US" dirty="0" smtClean="0">
                    <a:latin typeface="Times New Roman"/>
                    <a:cs typeface="Times New Roman"/>
                  </a:rPr>
                  <a:t>Effect of a catalyst </a:t>
                </a:r>
              </a:p>
              <a:p>
                <a:r>
                  <a:rPr lang="en-US" dirty="0" smtClean="0"/>
                  <a:t>Approximations  </a:t>
                </a:r>
              </a:p>
              <a:p>
                <a:pPr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200"/>
                <a:ext cx="8229600" cy="5638800"/>
              </a:xfrm>
              <a:blipFill rotWithShape="1">
                <a:blip r:embed="rId2"/>
                <a:stretch>
                  <a:fillRect l="-1037" t="-1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364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Chapter 16: Acids and Bases 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5334000"/>
              </a:xfrm>
            </p:spPr>
            <p:txBody>
              <a:bodyPr>
                <a:noAutofit/>
              </a:bodyPr>
              <a:lstStyle/>
              <a:p>
                <a:r>
                  <a:rPr lang="en-US" sz="1600" dirty="0" smtClean="0"/>
                  <a:t>Properties of Acids and Bases</a:t>
                </a:r>
              </a:p>
              <a:p>
                <a:r>
                  <a:rPr lang="en-US" sz="1600" dirty="0" smtClean="0"/>
                  <a:t>Definitions of Acids and Bases</a:t>
                </a:r>
              </a:p>
              <a:p>
                <a:pPr lvl="1"/>
                <a:r>
                  <a:rPr lang="en-US" sz="1600" dirty="0" smtClean="0"/>
                  <a:t>Arrhenius, </a:t>
                </a:r>
                <a:r>
                  <a:rPr lang="en-US" sz="1600" dirty="0" err="1" smtClean="0"/>
                  <a:t>Brønsted</a:t>
                </a:r>
                <a:r>
                  <a:rPr lang="en-US" sz="1600" dirty="0" smtClean="0"/>
                  <a:t>-Lowry, Lewis</a:t>
                </a:r>
              </a:p>
              <a:p>
                <a:r>
                  <a:rPr lang="en-US" sz="1600" dirty="0" smtClean="0"/>
                  <a:t>Ion-product </a:t>
                </a:r>
                <a:r>
                  <a:rPr lang="en-US" sz="1600" dirty="0"/>
                  <a:t>Constant for </a:t>
                </a:r>
                <a:r>
                  <a:rPr lang="en-US" sz="1600" dirty="0" smtClean="0"/>
                  <a:t>Water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𝑤</m:t>
                        </m:r>
                      </m:sub>
                    </m:sSub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sSup>
                          <m:sSupPr>
                            <m:ctrlPr>
                              <a:rPr lang="en-US" sz="1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𝑂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/>
                              </a:rPr>
                              <m:t>+</m:t>
                            </m:r>
                          </m:sup>
                        </m:sSup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𝑂𝐻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/>
                              </a:rPr>
                              <m:t>−</m:t>
                            </m:r>
                          </m:sup>
                        </m:sSup>
                      </m:e>
                    </m:d>
                    <m:r>
                      <a:rPr lang="en-US" sz="1600" b="0" i="1" smtClean="0">
                        <a:latin typeface="Cambria Math"/>
                      </a:rPr>
                      <m:t>=1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sz="16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−14</m:t>
                        </m:r>
                      </m:sup>
                    </m:sSup>
                    <m:r>
                      <a:rPr lang="en-US" sz="16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𝑎𝑡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 25 ℃</m:t>
                    </m:r>
                  </m:oMath>
                </a14:m>
                <a:endParaRPr lang="en-US" sz="1600" dirty="0"/>
              </a:p>
              <a:p>
                <a:r>
                  <a:rPr lang="en-US" sz="1600" dirty="0"/>
                  <a:t>pH </a:t>
                </a:r>
                <a:r>
                  <a:rPr lang="en-US" sz="1600" dirty="0" smtClean="0"/>
                  <a:t>Scale 	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𝑝𝐻</m:t>
                    </m:r>
                    <m:r>
                      <a:rPr lang="en-US" sz="1600" b="0" i="1" smtClean="0">
                        <a:latin typeface="Cambria Math"/>
                      </a:rPr>
                      <m:t>=−</m:t>
                    </m:r>
                    <m:r>
                      <a:rPr lang="en-US" sz="1600" b="0" i="1" smtClean="0">
                        <a:latin typeface="Cambria Math"/>
                      </a:rPr>
                      <m:t>𝑙𝑜𝑔</m:t>
                    </m:r>
                    <m:d>
                      <m:dPr>
                        <m:begChr m:val="["/>
                        <m:endChr m:val="]"/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sSup>
                          <m:sSupPr>
                            <m:ctrlPr>
                              <a:rPr lang="en-US" sz="1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𝑂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/>
                              </a:rPr>
                              <m:t>+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16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𝑝𝐻</m:t>
                    </m:r>
                    <m:r>
                      <a:rPr lang="en-US" sz="1600" b="0" i="1" smtClean="0">
                        <a:latin typeface="Cambria Math"/>
                      </a:rPr>
                      <m:t>+</m:t>
                    </m:r>
                    <m:r>
                      <a:rPr lang="en-US" sz="1600" b="0" i="1" smtClean="0">
                        <a:latin typeface="Cambria Math"/>
                      </a:rPr>
                      <m:t>𝑝𝑂𝐻</m:t>
                    </m:r>
                    <m:r>
                      <a:rPr lang="en-US" sz="1600" b="0" i="1" smtClean="0">
                        <a:latin typeface="Cambria Math"/>
                      </a:rPr>
                      <m:t>=14 </m:t>
                    </m:r>
                    <m:r>
                      <a:rPr lang="en-US" sz="1600" b="0" i="1" smtClean="0">
                        <a:latin typeface="Cambria Math"/>
                      </a:rPr>
                      <m:t>𝑎𝑡</m:t>
                    </m:r>
                    <m:r>
                      <a:rPr lang="en-US" sz="1600" b="0" i="1" smtClean="0">
                        <a:latin typeface="Cambria Math"/>
                      </a:rPr>
                      <m:t> 25 ℃</m:t>
                    </m:r>
                  </m:oMath>
                </a14:m>
                <a:endParaRPr lang="en-US" sz="1600" dirty="0"/>
              </a:p>
              <a:p>
                <a:r>
                  <a:rPr lang="en-US" sz="1600" dirty="0" smtClean="0"/>
                  <a:t>Reactions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𝐻</m:t>
                    </m:r>
                    <m:sSub>
                      <m:sSub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(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𝑎𝑞</m:t>
                        </m:r>
                        <m:r>
                          <a:rPr lang="en-US" sz="1600" b="0" i="1" smtClean="0">
                            <a:latin typeface="Cambria Math"/>
                          </a:rPr>
                          <m:t>)</m:t>
                        </m:r>
                      </m:sub>
                    </m:sSub>
                    <m:r>
                      <a:rPr lang="en-US" sz="16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(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𝑙</m:t>
                        </m:r>
                        <m:r>
                          <a:rPr lang="en-US" sz="1600" b="0" i="1" smtClean="0">
                            <a:latin typeface="Cambria Math"/>
                          </a:rPr>
                          <m:t>)</m:t>
                        </m:r>
                      </m:sub>
                    </m:sSub>
                    <m:r>
                      <a:rPr lang="en-US" sz="1600" b="0" i="1" smtClean="0">
                        <a:latin typeface="Cambria Math"/>
                        <a:ea typeface="Cambria Math"/>
                      </a:rPr>
                      <m:t>⇌</m:t>
                    </m:r>
                    <m:sSub>
                      <m:sSubPr>
                        <m:ctrlPr>
                          <a:rPr lang="en-US" sz="16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b>
                        </m:sSub>
                        <m:sSup>
                          <m:sSupPr>
                            <m:ctrlP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𝑂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</m:sup>
                        </m:sSup>
                      </m:e>
                      <m:sub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𝑎𝑞</m:t>
                        </m:r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sub>
                    </m:sSub>
                    <m:r>
                      <a:rPr lang="en-US" sz="1600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sz="16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</m:sup>
                        </m:sSup>
                      </m:e>
                      <m:sub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𝑎𝑞</m:t>
                        </m:r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sub>
                    </m:sSub>
                    <m:r>
                      <a:rPr lang="en-US" sz="1600" b="0" i="1" smtClean="0">
                        <a:latin typeface="Cambria Math"/>
                        <a:ea typeface="Cambria Math"/>
                      </a:rPr>
                      <m:t>     </m:t>
                    </m:r>
                    <m:sSub>
                      <m:sSubPr>
                        <m:ctrlPr>
                          <a:rPr lang="en-US" sz="16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𝐾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sub>
                    </m:sSub>
                    <m:r>
                      <a:rPr lang="en-US" sz="16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  <m:t>3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  <m:t>𝑂</m:t>
                                </m:r>
                              </m:e>
                              <m:sup>
                                <m: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</m:sup>
                            </m:sSup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</m:sup>
                            </m:sSup>
                          </m:e>
                        </m:d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𝐻𝐴</m:t>
                            </m:r>
                          </m:e>
                        </m:d>
                      </m:den>
                    </m:f>
                  </m:oMath>
                </a14:m>
                <a:endParaRPr lang="en-US" sz="1600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(</m:t>
                        </m:r>
                        <m:r>
                          <a:rPr lang="en-US" sz="1600" i="1">
                            <a:latin typeface="Cambria Math"/>
                          </a:rPr>
                          <m:t>𝑎𝑞</m:t>
                        </m:r>
                        <m:r>
                          <a:rPr lang="en-US" sz="1600" i="1">
                            <a:latin typeface="Cambria Math"/>
                          </a:rPr>
                          <m:t>)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(</m:t>
                        </m:r>
                        <m:r>
                          <a:rPr lang="en-US" sz="1600" i="1">
                            <a:latin typeface="Cambria Math"/>
                          </a:rPr>
                          <m:t>𝑙</m:t>
                        </m:r>
                        <m:r>
                          <a:rPr lang="en-US" sz="1600" i="1">
                            <a:latin typeface="Cambria Math"/>
                          </a:rPr>
                          <m:t>)</m:t>
                        </m:r>
                      </m:sub>
                    </m:sSub>
                    <m:r>
                      <a:rPr lang="en-US" sz="1600" i="1">
                        <a:latin typeface="Cambria Math"/>
                        <a:ea typeface="Cambria Math"/>
                      </a:rPr>
                      <m:t>⇌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  <m:sSup>
                          <m:sSupPr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𝐻</m:t>
                            </m:r>
                          </m:e>
                          <m:sup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</m:sup>
                        </m:sSup>
                      </m:e>
                      <m:sub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𝑎𝑞</m:t>
                        </m:r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)</m:t>
                        </m:r>
                      </m:sub>
                    </m:sSub>
                    <m:r>
                      <a:rPr lang="en-US" sz="1600" i="1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𝑂𝐻</m:t>
                            </m:r>
                          </m:e>
                          <m:sup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</m:sup>
                        </m:sSup>
                      </m:e>
                      <m:sub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𝑎𝑞</m:t>
                        </m:r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)</m:t>
                        </m:r>
                      </m:sub>
                    </m:sSub>
                    <m:r>
                      <a:rPr lang="en-US" sz="1600" i="1">
                        <a:latin typeface="Cambria Math"/>
                        <a:ea typeface="Cambria Math"/>
                      </a:rPr>
                      <m:t>     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𝐾</m:t>
                        </m:r>
                      </m:e>
                      <m:sub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𝑎</m:t>
                        </m:r>
                      </m:sub>
                    </m:sSub>
                    <m:r>
                      <a:rPr lang="en-US" sz="1600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  <m:sSup>
                              <m:sSupPr>
                                <m:ctrlP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  <m:t>𝐻</m:t>
                                </m:r>
                              </m:e>
                              <m:sup>
                                <m: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</m:sup>
                            </m:sSup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  <m:t>𝑂𝐻</m:t>
                                </m:r>
                              </m:e>
                              <m:sup>
                                <m: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</m:sup>
                            </m:sSup>
                          </m:e>
                        </m:d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e>
                        </m:d>
                      </m:den>
                    </m:f>
                  </m:oMath>
                </a14:m>
                <a:endParaRPr lang="en-US" sz="16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𝑝</m:t>
                    </m:r>
                    <m:sSub>
                      <m:sSubPr>
                        <m:ctrlPr>
                          <a:rPr lang="en-US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=−</m:t>
                    </m:r>
                    <m:r>
                      <a:rPr lang="en-US" sz="1600" i="1">
                        <a:latin typeface="Cambria Math"/>
                      </a:rPr>
                      <m:t>𝑙𝑜𝑔</m:t>
                    </m:r>
                    <m:d>
                      <m:dPr>
                        <m:begChr m:val="["/>
                        <m:endChr m:val="]"/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600" dirty="0"/>
                  <a:t> and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𝑝</m:t>
                    </m:r>
                    <m:sSub>
                      <m:sSubPr>
                        <m:ctrlPr>
                          <a:rPr lang="en-US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+</m:t>
                    </m:r>
                    <m:r>
                      <a:rPr lang="en-US" sz="1600" i="1">
                        <a:latin typeface="Cambria Math"/>
                      </a:rPr>
                      <m:t>𝑝</m:t>
                    </m:r>
                    <m:sSub>
                      <m:sSubPr>
                        <m:ctrlPr>
                          <a:rPr lang="en-US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=14 </m:t>
                    </m:r>
                    <m:r>
                      <a:rPr lang="en-US" sz="1600" i="1">
                        <a:latin typeface="Cambria Math"/>
                      </a:rPr>
                      <m:t>𝑎𝑡</m:t>
                    </m:r>
                    <m:r>
                      <a:rPr lang="en-US" sz="1600" i="1">
                        <a:latin typeface="Cambria Math"/>
                      </a:rPr>
                      <m:t> 25 ℃</m:t>
                    </m:r>
                  </m:oMath>
                </a14:m>
                <a:endParaRPr lang="en-US" sz="1600" dirty="0"/>
              </a:p>
              <a:p>
                <a:r>
                  <a:rPr lang="en-US" sz="1600" dirty="0" smtClean="0"/>
                  <a:t>Percent Dissociation </a:t>
                </a:r>
                <a:endParaRPr lang="en-US" sz="1600" dirty="0"/>
              </a:p>
              <a:p>
                <a:r>
                  <a:rPr lang="en-US" sz="1600" dirty="0" err="1"/>
                  <a:t>Polyprotic</a:t>
                </a:r>
                <a:r>
                  <a:rPr lang="en-US" sz="1600" dirty="0"/>
                  <a:t> </a:t>
                </a:r>
                <a:r>
                  <a:rPr lang="en-US" sz="1600" dirty="0" smtClean="0"/>
                  <a:t>Acids K</a:t>
                </a:r>
                <a:r>
                  <a:rPr lang="en-US" sz="1600" baseline="-25000" dirty="0" smtClean="0"/>
                  <a:t>a1</a:t>
                </a:r>
                <a:r>
                  <a:rPr lang="en-US" sz="1600" dirty="0" smtClean="0"/>
                  <a:t> &gt; K</a:t>
                </a:r>
                <a:r>
                  <a:rPr lang="en-US" sz="1600" baseline="-25000" dirty="0" smtClean="0"/>
                  <a:t>a2</a:t>
                </a:r>
                <a:r>
                  <a:rPr lang="en-US" sz="1600" dirty="0" smtClean="0"/>
                  <a:t> &gt; K</a:t>
                </a:r>
                <a:r>
                  <a:rPr lang="en-US" sz="1600" baseline="-25000" dirty="0" smtClean="0"/>
                  <a:t>a3</a:t>
                </a:r>
                <a:endParaRPr lang="en-US" sz="1600" baseline="-25000" dirty="0"/>
              </a:p>
              <a:p>
                <a:r>
                  <a:rPr lang="en-US" sz="1600" dirty="0" smtClean="0"/>
                  <a:t>Acid Strength</a:t>
                </a:r>
              </a:p>
              <a:p>
                <a:pPr lvl="1"/>
                <a:r>
                  <a:rPr lang="en-US" sz="1600" dirty="0" smtClean="0"/>
                  <a:t>Bond strength</a:t>
                </a:r>
              </a:p>
              <a:p>
                <a:pPr lvl="1"/>
                <a:r>
                  <a:rPr lang="en-US" sz="1600" dirty="0" smtClean="0"/>
                  <a:t>Bond polarity </a:t>
                </a:r>
                <a:endParaRPr lang="en-US" sz="1600" dirty="0"/>
              </a:p>
              <a:p>
                <a:r>
                  <a:rPr lang="en-US" sz="1600" dirty="0" smtClean="0"/>
                  <a:t>Acid-Base properties of salts </a:t>
                </a:r>
              </a:p>
              <a:p>
                <a:pPr lvl="1"/>
                <a:r>
                  <a:rPr lang="en-US" sz="1600" dirty="0" smtClean="0"/>
                  <a:t>acidic, basic, neutral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5334000"/>
              </a:xfrm>
              <a:blipFill rotWithShape="1">
                <a:blip r:embed="rId2"/>
                <a:stretch>
                  <a:fillRect l="-222" t="-3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8580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68580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8580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68580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20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Chapter 17: Aqueous Ionic Equilibrium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8229600" cy="5486400"/>
              </a:xfrm>
            </p:spPr>
            <p:txBody>
              <a:bodyPr>
                <a:noAutofit/>
              </a:bodyPr>
              <a:lstStyle/>
              <a:p>
                <a:r>
                  <a:rPr lang="en-US" sz="1600" dirty="0" smtClean="0"/>
                  <a:t>Common Ion</a:t>
                </a:r>
              </a:p>
              <a:p>
                <a:r>
                  <a:rPr lang="en-US" sz="1600" dirty="0" smtClean="0"/>
                  <a:t>Buffers</a:t>
                </a:r>
              </a:p>
              <a:p>
                <a:pPr lvl="1"/>
                <a:r>
                  <a:rPr lang="en-US" sz="1600" dirty="0" smtClean="0"/>
                  <a:t>Henderson-</a:t>
                </a:r>
                <a:r>
                  <a:rPr lang="en-US" sz="1600" dirty="0" err="1" smtClean="0"/>
                  <a:t>Hasselbach</a:t>
                </a:r>
                <a:r>
                  <a:rPr lang="en-US" sz="1600" dirty="0" smtClean="0"/>
                  <a:t> equation : 	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𝑝𝐻</m:t>
                    </m:r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r>
                      <a:rPr lang="en-US" sz="1600" b="0" i="1" smtClean="0">
                        <a:latin typeface="Cambria Math"/>
                      </a:rPr>
                      <m:t>𝑝</m:t>
                    </m:r>
                    <m:sSub>
                      <m:sSub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sz="1600" b="0" i="1" smtClean="0">
                        <a:latin typeface="Cambria Math"/>
                      </a:rPr>
                      <m:t>+</m:t>
                    </m:r>
                    <m:r>
                      <a:rPr lang="en-US" sz="1600" b="0" i="1" smtClean="0">
                        <a:latin typeface="Cambria Math"/>
                      </a:rPr>
                      <m:t>𝑙𝑜𝑔</m:t>
                    </m:r>
                    <m:d>
                      <m:d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b="0" i="1" smtClean="0">
                                <a:latin typeface="Cambria Math"/>
                              </a:rPr>
                            </m:ctrlPr>
                          </m:fPr>
                          <m:num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16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𝑏𝑎𝑠𝑒</m:t>
                                </m:r>
                              </m:e>
                            </m:d>
                          </m:num>
                          <m:den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16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𝑎𝑐𝑖𝑑</m:t>
                                </m:r>
                              </m:e>
                            </m:d>
                          </m:den>
                        </m:f>
                      </m:e>
                    </m:d>
                  </m:oMath>
                </a14:m>
                <a:endParaRPr lang="en-US" sz="1600" dirty="0"/>
              </a:p>
              <a:p>
                <a:r>
                  <a:rPr lang="en-US" sz="1600" dirty="0"/>
                  <a:t>Titration </a:t>
                </a:r>
                <a:r>
                  <a:rPr lang="en-US" sz="1600" dirty="0" smtClean="0"/>
                  <a:t>Curves</a:t>
                </a:r>
              </a:p>
              <a:p>
                <a:pPr lvl="1"/>
                <a:r>
                  <a:rPr lang="en-US" sz="1600" dirty="0" smtClean="0"/>
                  <a:t>Strong acid-strong base</a:t>
                </a:r>
              </a:p>
              <a:p>
                <a:pPr lvl="2"/>
                <a:r>
                  <a:rPr lang="en-US" sz="1600" dirty="0" smtClean="0"/>
                  <a:t>Stoichiometric point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60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sSup>
                          <m:sSupPr>
                            <m:ctrlPr>
                              <a:rPr lang="en-US" sz="16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𝑂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/>
                              </a:rPr>
                              <m:t>+</m:t>
                            </m:r>
                          </m:sup>
                        </m:sSup>
                      </m:e>
                    </m:d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𝑂𝐻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/>
                              </a:rPr>
                              <m:t>−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1600" dirty="0" smtClean="0"/>
                  <a:t> and pH = 7</a:t>
                </a:r>
              </a:p>
              <a:p>
                <a:pPr lvl="1"/>
                <a:r>
                  <a:rPr lang="en-US" sz="1600" dirty="0" smtClean="0"/>
                  <a:t>Weak acid-strong base</a:t>
                </a:r>
              </a:p>
              <a:p>
                <a:pPr lvl="2"/>
                <a:r>
                  <a:rPr lang="en-US" sz="1600" dirty="0" smtClean="0"/>
                  <a:t>Half-neutralization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𝑝𝐻</m:t>
                    </m:r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r>
                      <a:rPr lang="en-US" sz="1600" b="0" i="1" smtClean="0">
                        <a:latin typeface="Cambria Math"/>
                      </a:rPr>
                      <m:t>𝑝</m:t>
                    </m:r>
                    <m:sSub>
                      <m:sSub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sz="1600" dirty="0" smtClean="0"/>
                  <a:t> and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6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</a:rPr>
                          <m:t>𝑎𝑐𝑖𝑑</m:t>
                        </m:r>
                      </m:e>
                    </m:d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</a:rPr>
                          <m:t>𝑐𝑜𝑛𝑗𝑢𝑔𝑎𝑡𝑒</m:t>
                        </m:r>
                        <m:r>
                          <a:rPr lang="en-US" sz="1600" b="0" i="1" smtClean="0">
                            <a:latin typeface="Cambria Math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𝑏𝑎𝑠𝑒</m:t>
                        </m:r>
                      </m:e>
                    </m:d>
                  </m:oMath>
                </a14:m>
                <a:endParaRPr lang="en-US" sz="1600" dirty="0" smtClean="0"/>
              </a:p>
              <a:p>
                <a:pPr lvl="2"/>
                <a:r>
                  <a:rPr lang="en-US" sz="1600" dirty="0" smtClean="0"/>
                  <a:t>Equivalence point pH &gt; 7</a:t>
                </a:r>
              </a:p>
              <a:p>
                <a:pPr lvl="1"/>
                <a:r>
                  <a:rPr lang="en-US" sz="1600" dirty="0" smtClean="0"/>
                  <a:t>Weak base-strong acid</a:t>
                </a:r>
              </a:p>
              <a:p>
                <a:pPr lvl="2"/>
                <a:r>
                  <a:rPr lang="en-US" sz="1600" dirty="0" smtClean="0"/>
                  <a:t> </a:t>
                </a:r>
                <a:r>
                  <a:rPr lang="en-US" sz="1600" dirty="0"/>
                  <a:t>Half-neutralization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𝑝</m:t>
                    </m:r>
                    <m:r>
                      <a:rPr lang="en-US" sz="1600" b="0" i="1" smtClean="0">
                        <a:latin typeface="Cambria Math"/>
                      </a:rPr>
                      <m:t>𝑂</m:t>
                    </m:r>
                    <m:r>
                      <a:rPr lang="en-US" sz="1600" i="1">
                        <a:latin typeface="Cambria Math"/>
                      </a:rPr>
                      <m:t>𝐻</m:t>
                    </m:r>
                    <m:r>
                      <a:rPr lang="en-US" sz="1600" i="1">
                        <a:latin typeface="Cambria Math"/>
                      </a:rPr>
                      <m:t>=</m:t>
                    </m:r>
                    <m:r>
                      <a:rPr lang="en-US" sz="1600" i="1">
                        <a:latin typeface="Cambria Math"/>
                      </a:rPr>
                      <m:t>𝑝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1600" dirty="0"/>
                  <a:t> and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</a:rPr>
                          <m:t>𝑏𝑎𝑠𝑒</m:t>
                        </m:r>
                      </m:e>
                    </m:d>
                    <m:r>
                      <a:rPr lang="en-US" sz="1600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𝑐𝑜𝑛𝑗𝑢𝑔𝑎𝑡𝑒</m:t>
                        </m:r>
                        <m:r>
                          <a:rPr lang="en-US" sz="1600" i="1">
                            <a:latin typeface="Cambria Math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𝑎𝑐𝑖𝑑</m:t>
                        </m:r>
                      </m:e>
                    </m:d>
                  </m:oMath>
                </a14:m>
                <a:endParaRPr lang="en-US" sz="1600" dirty="0"/>
              </a:p>
              <a:p>
                <a:pPr lvl="2"/>
                <a:r>
                  <a:rPr lang="en-US" sz="1600" dirty="0"/>
                  <a:t>Equivalence point pH </a:t>
                </a:r>
                <a:r>
                  <a:rPr lang="en-US" sz="1600" dirty="0" smtClean="0"/>
                  <a:t>&lt; 7</a:t>
                </a:r>
                <a:endParaRPr lang="en-US" sz="1600" dirty="0"/>
              </a:p>
              <a:p>
                <a:r>
                  <a:rPr lang="en-US" sz="1600" dirty="0" smtClean="0"/>
                  <a:t>Acid-Base </a:t>
                </a:r>
                <a:r>
                  <a:rPr lang="en-US" sz="1600" dirty="0"/>
                  <a:t>Indicators</a:t>
                </a:r>
              </a:p>
              <a:p>
                <a:r>
                  <a:rPr lang="en-US" sz="1600" dirty="0"/>
                  <a:t>Complex Ion Equilibrium</a:t>
                </a:r>
              </a:p>
              <a:p>
                <a:r>
                  <a:rPr lang="en-US" sz="1600" dirty="0" smtClean="0"/>
                  <a:t>Solubility Equilibrium, </a:t>
                </a:r>
                <a:r>
                  <a:rPr lang="en-US" sz="1600" dirty="0" err="1" smtClean="0"/>
                  <a:t>K</a:t>
                </a:r>
                <a:r>
                  <a:rPr lang="en-US" sz="1600" baseline="-25000" dirty="0" err="1" smtClean="0"/>
                  <a:t>sp</a:t>
                </a:r>
                <a:endParaRPr lang="en-US" sz="1600" dirty="0"/>
              </a:p>
              <a:p>
                <a:pPr lvl="1"/>
                <a:r>
                  <a:rPr lang="en-US" sz="1600" dirty="0" smtClean="0"/>
                  <a:t>Effect of common ion, pH, formation of a complex ion</a:t>
                </a:r>
                <a:endParaRPr lang="en-US" sz="1600" dirty="0"/>
              </a:p>
              <a:p>
                <a:r>
                  <a:rPr lang="en-US" sz="1600" dirty="0"/>
                  <a:t>Precipitation</a:t>
                </a:r>
              </a:p>
              <a:p>
                <a:r>
                  <a:rPr lang="en-US" sz="1600" dirty="0"/>
                  <a:t>Qualitative </a:t>
                </a:r>
                <a:r>
                  <a:rPr lang="en-US" sz="1600" dirty="0" smtClean="0"/>
                  <a:t>Analysis</a:t>
                </a: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8229600" cy="5486400"/>
              </a:xfrm>
              <a:blipFill rotWithShape="1">
                <a:blip r:embed="rId2"/>
                <a:stretch>
                  <a:fillRect l="-222" t="-333" b="-1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8580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68580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8580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68580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40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Chapter 18: Free Energy and Thermodynamics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5334000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 smtClean="0"/>
                  <a:t>First Law of Thermodynamics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𝐸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𝐻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𝑉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Entropy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𝑊</m:t>
                            </m:r>
                          </m:e>
                        </m:d>
                      </m:e>
                    </m:func>
                  </m:oMath>
                </a14:m>
                <a:endParaRPr lang="en-US" b="0" dirty="0" smtClean="0"/>
              </a:p>
              <a:p>
                <a:pPr lvl="1"/>
                <a:r>
                  <a:rPr lang="en-US" dirty="0"/>
                  <a:t>e</a:t>
                </a:r>
                <a:r>
                  <a:rPr lang="en-US" dirty="0" smtClean="0"/>
                  <a:t>ffect of state, molar mass, allotropes, molecular complexity, and dissolution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°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𝑝</m:t>
                            </m:r>
                          </m:sub>
                        </m:sSub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𝑝</m:t>
                                </m:r>
                              </m:sub>
                            </m:sSub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𝑟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𝑟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sup>
                            </m:sSup>
                          </m:e>
                        </m:nary>
                      </m:e>
                    </m:nary>
                  </m:oMath>
                </a14:m>
                <a:endParaRPr lang="en-US" dirty="0" smtClean="0"/>
              </a:p>
              <a:p>
                <a:pPr lvl="1"/>
                <a:r>
                  <a:rPr lang="el-GR" dirty="0" smtClean="0"/>
                  <a:t>Δ</a:t>
                </a:r>
                <a:r>
                  <a:rPr lang="en-US" dirty="0" smtClean="0"/>
                  <a:t>S &gt; 0 system is more disordered,  </a:t>
                </a:r>
                <a:r>
                  <a:rPr lang="el-GR" dirty="0" smtClean="0"/>
                  <a:t>Δ</a:t>
                </a:r>
                <a:r>
                  <a:rPr lang="en-US" dirty="0" smtClean="0"/>
                  <a:t>S &lt; 0 system is more ordered </a:t>
                </a:r>
                <a:endParaRPr lang="en-US" dirty="0"/>
              </a:p>
              <a:p>
                <a:r>
                  <a:rPr lang="en-US" dirty="0"/>
                  <a:t>Second Law of </a:t>
                </a:r>
                <a:r>
                  <a:rPr lang="en-US" dirty="0" smtClean="0"/>
                  <a:t>Thermodynamics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𝑢𝑛𝑖𝑣𝑒𝑟𝑠𝑒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=∆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𝑠𝑦𝑠𝑡𝑒𝑚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+∆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𝑠𝑢𝑟𝑟𝑜𝑢𝑛𝑑𝑖𝑛𝑔𝑠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𝑠𝑢𝑟𝑟𝑜𝑢𝑛𝑑𝑖𝑛𝑔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𝑠𝑦𝑠𝑡𝑒𝑚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Third Law of </a:t>
                </a:r>
                <a:r>
                  <a:rPr lang="en-US" dirty="0" smtClean="0"/>
                  <a:t>Thermodynamics (W = 1, S = 0)</a:t>
                </a:r>
                <a:endParaRPr lang="en-US" dirty="0"/>
              </a:p>
              <a:p>
                <a:r>
                  <a:rPr lang="en-US" dirty="0" smtClean="0"/>
                  <a:t>Gibbs </a:t>
                </a:r>
                <a:r>
                  <a:rPr lang="en-US" dirty="0"/>
                  <a:t>Free </a:t>
                </a:r>
                <a:r>
                  <a:rPr lang="en-US" dirty="0" smtClean="0"/>
                  <a:t>Energy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𝐺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𝐻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𝑇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lvl="1"/>
                <a:r>
                  <a:rPr lang="en-US" dirty="0"/>
                  <a:t>e</a:t>
                </a:r>
                <a:r>
                  <a:rPr lang="en-US" dirty="0" smtClean="0"/>
                  <a:t>xergonic (</a:t>
                </a:r>
                <a:r>
                  <a:rPr lang="el-GR" dirty="0" smtClean="0"/>
                  <a:t>Δ</a:t>
                </a:r>
                <a:r>
                  <a:rPr lang="en-US" dirty="0" smtClean="0"/>
                  <a:t>G &lt; 0), endergonic (</a:t>
                </a:r>
                <a:r>
                  <a:rPr lang="el-GR" dirty="0" smtClean="0"/>
                  <a:t>Δ</a:t>
                </a:r>
                <a:r>
                  <a:rPr lang="en-US" dirty="0" smtClean="0"/>
                  <a:t>G &gt; 0), equilibrium (</a:t>
                </a:r>
                <a:r>
                  <a:rPr lang="el-GR" dirty="0" smtClean="0"/>
                  <a:t>Δ</a:t>
                </a:r>
                <a:r>
                  <a:rPr lang="en-US" dirty="0" smtClean="0"/>
                  <a:t>G = 0)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𝐺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𝑝</m:t>
                            </m:r>
                          </m:sub>
                        </m:sSub>
                        <m:sSup>
                          <m:sSup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𝑝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  <a:ea typeface="Cambria Math"/>
                          </a:rPr>
                          <m:t>−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𝑟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𝐺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𝑟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sup>
                            </m:sSup>
                          </m:e>
                        </m:nary>
                      </m:e>
                    </m:nary>
                  </m:oMath>
                </a14:m>
                <a:r>
                  <a:rPr lang="en-US" dirty="0" smtClean="0"/>
                  <a:t>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𝐺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=∆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𝐺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𝑅𝑇𝑙𝑛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e>
                    </m:d>
                  </m:oMath>
                </a14:m>
                <a:endParaRPr lang="en-US" b="0" dirty="0" smtClean="0">
                  <a:ea typeface="Cambria Math"/>
                </a:endParaRPr>
              </a:p>
              <a:p>
                <a:pPr lvl="1"/>
                <a:r>
                  <a:rPr lang="en-US" dirty="0"/>
                  <a:t>van’t Hoff equation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𝐾</m:t>
                            </m:r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∆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𝐻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𝑇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∆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𝑆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5334000"/>
              </a:xfrm>
              <a:blipFill rotWithShape="1">
                <a:blip r:embed="rId2"/>
                <a:stretch>
                  <a:fillRect l="-593" t="-1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8580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68580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8580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68580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81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Chapter 19: Electrochemistry 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53340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Oxidation-Reduction Reactions</a:t>
                </a:r>
              </a:p>
              <a:p>
                <a:pPr lvl="1"/>
                <a:r>
                  <a:rPr lang="en-US" dirty="0"/>
                  <a:t>Oxidation vs. reduction</a:t>
                </a:r>
              </a:p>
              <a:p>
                <a:pPr lvl="1"/>
                <a:r>
                  <a:rPr lang="en-US" dirty="0"/>
                  <a:t>Oxidizing agent vs. reducing agent</a:t>
                </a:r>
              </a:p>
              <a:p>
                <a:pPr lvl="1"/>
                <a:r>
                  <a:rPr lang="en-US" dirty="0"/>
                  <a:t>Oxidation numbers</a:t>
                </a:r>
              </a:p>
              <a:p>
                <a:pPr lvl="1"/>
                <a:r>
                  <a:rPr lang="en-US" dirty="0"/>
                  <a:t>Balancing redox reactions </a:t>
                </a:r>
              </a:p>
              <a:p>
                <a:r>
                  <a:rPr lang="en-US" dirty="0" smtClean="0"/>
                  <a:t>Electrodes: anode vs. cathode </a:t>
                </a:r>
              </a:p>
              <a:p>
                <a:r>
                  <a:rPr lang="en-US" dirty="0" smtClean="0"/>
                  <a:t>Voltaic </a:t>
                </a:r>
                <a:r>
                  <a:rPr lang="en-US" dirty="0"/>
                  <a:t>(or Galvanic) </a:t>
                </a:r>
                <a:r>
                  <a:rPr lang="en-US" dirty="0" smtClean="0"/>
                  <a:t>Cells (spontaneous)</a:t>
                </a:r>
              </a:p>
              <a:p>
                <a:pPr lvl="1"/>
                <a:r>
                  <a:rPr lang="en-US" dirty="0" smtClean="0"/>
                  <a:t>Cell notation </a:t>
                </a:r>
              </a:p>
              <a:p>
                <a:pPr lvl="1"/>
                <a:r>
                  <a:rPr lang="en-US" dirty="0" smtClean="0"/>
                  <a:t>Cell potential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𝑐𝑒𝑙𝑙</m:t>
                            </m:r>
                          </m:sub>
                        </m:sSub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𝑐𝑎𝑡h𝑜𝑑𝑒</m:t>
                            </m:r>
                          </m:sub>
                        </m:sSub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𝑎𝑛𝑜𝑑𝑒</m:t>
                            </m:r>
                          </m:sub>
                        </m:sSub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𝐺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𝑛𝐹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𝑐𝑒𝑙𝑙</m:t>
                        </m:r>
                      </m:sub>
                    </m:sSub>
                  </m:oMath>
                </a14:m>
                <a:r>
                  <a:rPr lang="en-US" dirty="0" smtClean="0"/>
                  <a:t>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𝐹</m:t>
                    </m:r>
                    <m:r>
                      <a:rPr lang="en-US" b="0" i="1" smtClean="0">
                        <a:latin typeface="Cambria Math"/>
                      </a:rPr>
                      <m:t>=96485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𝑚𝑜𝑙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b="0" dirty="0" smtClean="0"/>
                  <a:t>The Nernst Equation: 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°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𝑅𝑇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𝑛𝐹</m:t>
                        </m:r>
                      </m:den>
                    </m:f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ln</m:t>
                    </m:r>
                    <m:r>
                      <a:rPr lang="en-US" b="0" i="1" smtClean="0">
                        <a:latin typeface="Cambria Math"/>
                      </a:rPr>
                      <m:t>⁡(</m:t>
                    </m:r>
                    <m:r>
                      <a:rPr lang="en-US" b="0" i="1" smtClean="0">
                        <a:latin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Batteries </a:t>
                </a:r>
              </a:p>
              <a:p>
                <a:r>
                  <a:rPr lang="en-US" dirty="0" smtClean="0"/>
                  <a:t>Electrolysis (nonspontaneous)</a:t>
                </a:r>
                <a:endParaRPr lang="en-US" dirty="0"/>
              </a:p>
              <a:p>
                <a:r>
                  <a:rPr lang="en-US" dirty="0"/>
                  <a:t>Corrosion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5334000"/>
              </a:xfrm>
              <a:blipFill rotWithShape="1">
                <a:blip r:embed="rId2"/>
                <a:stretch>
                  <a:fillRect l="-1037" t="-2057" b="-2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8580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68580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8580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68580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25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2600" dirty="0" smtClean="0"/>
              <a:t>Chapter 25: Transition Metals and Coordination Compounds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Properties of Transition Metals</a:t>
            </a:r>
          </a:p>
          <a:p>
            <a:r>
              <a:rPr lang="en-US" dirty="0"/>
              <a:t>Coordination </a:t>
            </a:r>
            <a:r>
              <a:rPr lang="en-US" dirty="0" smtClean="0"/>
              <a:t>Compounds</a:t>
            </a:r>
          </a:p>
          <a:p>
            <a:pPr lvl="1"/>
            <a:r>
              <a:rPr lang="en-US" dirty="0" smtClean="0"/>
              <a:t>Ligands: </a:t>
            </a:r>
            <a:r>
              <a:rPr lang="en-US" dirty="0" err="1" smtClean="0"/>
              <a:t>monodentate</a:t>
            </a:r>
            <a:r>
              <a:rPr lang="en-US" dirty="0" smtClean="0"/>
              <a:t> vs. </a:t>
            </a:r>
            <a:r>
              <a:rPr lang="en-US" dirty="0" err="1" smtClean="0"/>
              <a:t>bidentate</a:t>
            </a:r>
            <a:r>
              <a:rPr lang="en-US" dirty="0" smtClean="0"/>
              <a:t> vs. </a:t>
            </a:r>
            <a:r>
              <a:rPr lang="en-US" dirty="0" err="1" smtClean="0"/>
              <a:t>polydentate</a:t>
            </a:r>
            <a:endParaRPr lang="en-US" dirty="0"/>
          </a:p>
          <a:p>
            <a:pPr lvl="1"/>
            <a:r>
              <a:rPr lang="en-US" dirty="0" smtClean="0"/>
              <a:t>Complex ions </a:t>
            </a:r>
          </a:p>
          <a:p>
            <a:pPr lvl="2"/>
            <a:r>
              <a:rPr lang="en-US" dirty="0"/>
              <a:t>Primary valence (oxidation number)</a:t>
            </a:r>
          </a:p>
          <a:p>
            <a:pPr lvl="2"/>
            <a:r>
              <a:rPr lang="en-US" dirty="0"/>
              <a:t>Secondary valence (coordination number)</a:t>
            </a:r>
          </a:p>
          <a:p>
            <a:r>
              <a:rPr lang="en-US" dirty="0"/>
              <a:t>Nomenclature</a:t>
            </a:r>
          </a:p>
          <a:p>
            <a:r>
              <a:rPr lang="en-US" dirty="0" smtClean="0"/>
              <a:t>Structure </a:t>
            </a:r>
            <a:r>
              <a:rPr lang="en-US" dirty="0"/>
              <a:t>and </a:t>
            </a:r>
            <a:r>
              <a:rPr lang="en-US" dirty="0" smtClean="0"/>
              <a:t>Isomers</a:t>
            </a:r>
          </a:p>
          <a:p>
            <a:pPr lvl="1"/>
            <a:r>
              <a:rPr lang="en-US" dirty="0" smtClean="0"/>
              <a:t>Structural isomers: coordination isomers vs. linkage isomers </a:t>
            </a:r>
          </a:p>
          <a:p>
            <a:pPr lvl="1"/>
            <a:r>
              <a:rPr lang="en-US" dirty="0" smtClean="0"/>
              <a:t>Stereoisomers </a:t>
            </a:r>
          </a:p>
          <a:p>
            <a:pPr lvl="2"/>
            <a:r>
              <a:rPr lang="en-US" dirty="0" smtClean="0"/>
              <a:t>Geometric isomers (</a:t>
            </a:r>
            <a:r>
              <a:rPr lang="en-US" dirty="0" err="1" smtClean="0"/>
              <a:t>diastereomers</a:t>
            </a:r>
            <a:r>
              <a:rPr lang="en-US" dirty="0" smtClean="0"/>
              <a:t>): </a:t>
            </a:r>
            <a:r>
              <a:rPr lang="en-US" dirty="0" err="1" smtClean="0"/>
              <a:t>cis</a:t>
            </a:r>
            <a:r>
              <a:rPr lang="en-US" dirty="0" smtClean="0"/>
              <a:t>-trans vs. </a:t>
            </a:r>
            <a:r>
              <a:rPr lang="en-US" dirty="0" err="1" smtClean="0"/>
              <a:t>mer-fac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Optical isomers (enantiomers)  </a:t>
            </a:r>
            <a:endParaRPr lang="en-US" dirty="0"/>
          </a:p>
          <a:p>
            <a:r>
              <a:rPr lang="en-US" dirty="0" smtClean="0"/>
              <a:t>Bonding</a:t>
            </a:r>
          </a:p>
          <a:p>
            <a:pPr lvl="1"/>
            <a:r>
              <a:rPr lang="en-US" dirty="0" smtClean="0"/>
              <a:t>Valence Bond Theory: hybridization </a:t>
            </a:r>
          </a:p>
          <a:p>
            <a:pPr lvl="1"/>
            <a:r>
              <a:rPr lang="en-US" dirty="0" smtClean="0"/>
              <a:t>Crystal Field Theory </a:t>
            </a:r>
            <a:endParaRPr lang="en-US" dirty="0"/>
          </a:p>
          <a:p>
            <a:r>
              <a:rPr lang="en-US" dirty="0"/>
              <a:t>Applications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8580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68580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8580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68580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60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5" descr="10_T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838" y="0"/>
            <a:ext cx="53943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521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1005</Words>
  <Application>Microsoft Office PowerPoint</Application>
  <PresentationFormat>On-screen Show (4:3)</PresentationFormat>
  <Paragraphs>292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Chemistry 142</vt:lpstr>
      <vt:lpstr>Chapter 14: Chemical Kinetics </vt:lpstr>
      <vt:lpstr>Chapter 15: Chemical Equilibrium </vt:lpstr>
      <vt:lpstr>Chapter 16: Acids and Bases </vt:lpstr>
      <vt:lpstr>Chapter 17: Aqueous Ionic Equilibrium</vt:lpstr>
      <vt:lpstr>Chapter 18: Free Energy and Thermodynamics</vt:lpstr>
      <vt:lpstr>Chapter 19: Electrochemistry </vt:lpstr>
      <vt:lpstr>Chapter 25: Transition Metals and Coordination Compounds </vt:lpstr>
      <vt:lpstr>PowerPoint Presentation</vt:lpstr>
      <vt:lpstr>Crystal Field Theory</vt:lpstr>
      <vt:lpstr>Chapter 20: Radioactivity and Nuclear Chemistry</vt:lpstr>
      <vt:lpstr>Chapter 21: Organic Chemistry </vt:lpstr>
      <vt:lpstr>How does the functional group change the suffix?</vt:lpstr>
      <vt:lpstr>How do organic functional groups compare? </vt:lpstr>
      <vt:lpstr>Lab Techniques</vt:lpstr>
    </vt:vector>
  </TitlesOfParts>
  <Company>GCCCD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120</dc:title>
  <dc:creator>Vances</dc:creator>
  <cp:lastModifiedBy>Diana Vance</cp:lastModifiedBy>
  <cp:revision>88</cp:revision>
  <dcterms:created xsi:type="dcterms:W3CDTF">2009-11-26T04:41:27Z</dcterms:created>
  <dcterms:modified xsi:type="dcterms:W3CDTF">2018-10-26T17:46:27Z</dcterms:modified>
</cp:coreProperties>
</file>