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58" r:id="rId3"/>
    <p:sldId id="259" r:id="rId4"/>
    <p:sldId id="285" r:id="rId5"/>
    <p:sldId id="287" r:id="rId6"/>
    <p:sldId id="286" r:id="rId7"/>
    <p:sldId id="283" r:id="rId8"/>
    <p:sldId id="257" r:id="rId9"/>
    <p:sldId id="266" r:id="rId10"/>
    <p:sldId id="262" r:id="rId11"/>
    <p:sldId id="260" r:id="rId12"/>
    <p:sldId id="261" r:id="rId13"/>
    <p:sldId id="284" r:id="rId14"/>
    <p:sldId id="265" r:id="rId15"/>
    <p:sldId id="279" r:id="rId16"/>
    <p:sldId id="267" r:id="rId17"/>
    <p:sldId id="269" r:id="rId18"/>
    <p:sldId id="264" r:id="rId19"/>
    <p:sldId id="263" r:id="rId20"/>
    <p:sldId id="280" r:id="rId21"/>
    <p:sldId id="281" r:id="rId22"/>
    <p:sldId id="282" r:id="rId23"/>
    <p:sldId id="270" r:id="rId24"/>
    <p:sldId id="271" r:id="rId25"/>
    <p:sldId id="272" r:id="rId26"/>
    <p:sldId id="273" r:id="rId27"/>
    <p:sldId id="274" r:id="rId28"/>
    <p:sldId id="275" r:id="rId29"/>
    <p:sldId id="276" r:id="rId30"/>
    <p:sldId id="288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BE86DF6-1B07-4327-92B7-5FB306AC3A34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297AED-E555-42E9-9C22-0BE39AC1C48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88811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B40563B-E5BD-497D-BD4E-0C3A37B96271}" type="slidenum">
              <a:rPr lang="en-US"/>
              <a:pPr/>
              <a:t>2</a:t>
            </a:fld>
            <a:endParaRPr lang="en-US"/>
          </a:p>
        </p:txBody>
      </p:sp>
      <p:sp>
        <p:nvSpPr>
          <p:cNvPr id="225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27983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59BFD5-6425-492D-9A98-712427574CD0}" type="slidenum">
              <a:rPr lang="en-US"/>
              <a:pPr/>
              <a:t>12</a:t>
            </a:fld>
            <a:endParaRPr lang="en-US"/>
          </a:p>
        </p:txBody>
      </p:sp>
      <p:sp>
        <p:nvSpPr>
          <p:cNvPr id="1136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4631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042BB4-7D18-4DFB-BBFF-70A208CF81BA}" type="slidenum">
              <a:rPr lang="en-US"/>
              <a:pPr/>
              <a:t>13</a:t>
            </a:fld>
            <a:endParaRPr lang="en-US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59362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4A2188-5F1F-447A-B8C3-B6EDC3892E73}" type="slidenum">
              <a:rPr lang="en-US"/>
              <a:pPr/>
              <a:t>14</a:t>
            </a:fld>
            <a:endParaRPr lang="en-US"/>
          </a:p>
        </p:txBody>
      </p:sp>
      <p:sp>
        <p:nvSpPr>
          <p:cNvPr id="254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4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98614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D69290B-CA01-412D-ABE7-9D45EE07D9C5}" type="slidenum">
              <a:rPr lang="en-US"/>
              <a:pPr/>
              <a:t>15</a:t>
            </a:fld>
            <a:endParaRPr lang="en-US"/>
          </a:p>
        </p:txBody>
      </p:sp>
      <p:sp>
        <p:nvSpPr>
          <p:cNvPr id="356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6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73436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9796F51-D887-4BE6-88F5-56AC522EF4AA}" type="slidenum">
              <a:rPr lang="en-US"/>
              <a:pPr/>
              <a:t>20</a:t>
            </a:fld>
            <a:endParaRPr 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69732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1647CEF-5088-4E1B-BD24-6676A99F0617}" type="slidenum">
              <a:rPr lang="en-US"/>
              <a:pPr/>
              <a:t>3</a:t>
            </a:fld>
            <a:endParaRPr lang="en-US"/>
          </a:p>
        </p:txBody>
      </p:sp>
      <p:sp>
        <p:nvSpPr>
          <p:cNvPr id="2324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24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50867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7EB032-21A7-4336-B6C3-CD2649B3A8C0}" type="slidenum">
              <a:rPr lang="en-US"/>
              <a:pPr/>
              <a:t>4</a:t>
            </a:fld>
            <a:endParaRPr lang="en-US"/>
          </a:p>
        </p:txBody>
      </p:sp>
      <p:sp>
        <p:nvSpPr>
          <p:cNvPr id="79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6126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AAF36E4-4C35-4630-B845-FA06E780A2C8}" type="slidenum">
              <a:rPr lang="en-US"/>
              <a:pPr/>
              <a:t>5</a:t>
            </a:fld>
            <a:endParaRPr lang="en-US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8877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CDC9586-6680-494B-8833-EB25DC6EC743}" type="slidenum">
              <a:rPr lang="en-US"/>
              <a:pPr/>
              <a:t>6</a:t>
            </a:fld>
            <a:endParaRPr lang="en-US"/>
          </a:p>
        </p:txBody>
      </p:sp>
      <p:sp>
        <p:nvSpPr>
          <p:cNvPr id="84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5455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2292D49-6015-4866-A384-7FDB75F55DC3}" type="slidenum">
              <a:rPr lang="en-US"/>
              <a:pPr/>
              <a:t>7</a:t>
            </a:fld>
            <a:endParaRPr lang="en-US"/>
          </a:p>
        </p:txBody>
      </p:sp>
      <p:sp>
        <p:nvSpPr>
          <p:cNvPr id="80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6105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C20858-88EF-455D-AADB-ABF8CBA29B7D}" type="slidenum">
              <a:rPr lang="en-US"/>
              <a:pPr/>
              <a:t>9</a:t>
            </a:fld>
            <a:endParaRPr lang="en-US"/>
          </a:p>
        </p:txBody>
      </p:sp>
      <p:sp>
        <p:nvSpPr>
          <p:cNvPr id="1167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67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9209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FE9222-5C53-4BFC-B1DC-E7791ABB95BB}" type="slidenum">
              <a:rPr lang="en-US"/>
              <a:pPr/>
              <a:t>10</a:t>
            </a:fld>
            <a:endParaRPr lang="en-US"/>
          </a:p>
        </p:txBody>
      </p:sp>
      <p:sp>
        <p:nvSpPr>
          <p:cNvPr id="114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514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7631319-D045-4D3A-BCAD-9C5C0247762E}" type="slidenum">
              <a:rPr lang="en-US"/>
              <a:pPr/>
              <a:t>11</a:t>
            </a:fld>
            <a:endParaRPr lang="en-US"/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 w="12700" cap="flat">
            <a:solidFill>
              <a:schemeClr val="tx1"/>
            </a:solidFill>
          </a:ln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ln/>
        </p:spPr>
        <p:txBody>
          <a:bodyPr lIns="90488" tIns="44450" rIns="90488" bIns="44450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9535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9C13-B8DE-41A8-9B73-33A79CDBD5B6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B506-FFCA-442E-AA5C-C284FA9768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9C13-B8DE-41A8-9B73-33A79CDBD5B6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B506-FFCA-442E-AA5C-C284FA9768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9C13-B8DE-41A8-9B73-33A79CDBD5B6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B506-FFCA-442E-AA5C-C284FA9768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9434598F-4472-4DF1-B229-7C82AF12DD9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F81D48A-212F-431A-BBB7-4539E39952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9C13-B8DE-41A8-9B73-33A79CDBD5B6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B506-FFCA-442E-AA5C-C284FA9768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9C13-B8DE-41A8-9B73-33A79CDBD5B6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B506-FFCA-442E-AA5C-C284FA9768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9C13-B8DE-41A8-9B73-33A79CDBD5B6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B506-FFCA-442E-AA5C-C284FA9768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9C13-B8DE-41A8-9B73-33A79CDBD5B6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B506-FFCA-442E-AA5C-C284FA9768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9C13-B8DE-41A8-9B73-33A79CDBD5B6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B506-FFCA-442E-AA5C-C284FA9768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9C13-B8DE-41A8-9B73-33A79CDBD5B6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B506-FFCA-442E-AA5C-C284FA9768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9C13-B8DE-41A8-9B73-33A79CDBD5B6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B506-FFCA-442E-AA5C-C284FA9768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5E9C13-B8DE-41A8-9B73-33A79CDBD5B6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6B506-FFCA-442E-AA5C-C284FA9768C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5E9C13-B8DE-41A8-9B73-33A79CDBD5B6}" type="datetimeFigureOut">
              <a:rPr lang="en-US" smtClean="0"/>
              <a:pPr/>
              <a:t>9/14/2017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6B506-FFCA-442E-AA5C-C284FA9768C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3.emf"/><Relationship Id="rId4" Type="http://schemas.openxmlformats.org/officeDocument/2006/relationships/oleObject" Target="../embeddings/Microsoft_Word_97_-_2003_Document1.doc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1283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Chemistry 142</a:t>
            </a:r>
            <a:br>
              <a:rPr lang="en-US" dirty="0" smtClean="0"/>
            </a:br>
            <a:r>
              <a:rPr lang="en-US" dirty="0" smtClean="0"/>
              <a:t>Chapter 16: Acids and Bases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914400" y="1838374"/>
            <a:ext cx="4572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Outline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Definitions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Ion-product Constant for Water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pH Scale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Percent Dissociation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err="1" smtClean="0"/>
              <a:t>Polyprotic</a:t>
            </a:r>
            <a:r>
              <a:rPr lang="en-US" dirty="0" smtClean="0"/>
              <a:t> Acids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Salts of Acid-Base Reactions</a:t>
            </a:r>
          </a:p>
          <a:p>
            <a:pPr marL="400050" indent="-400050">
              <a:buFont typeface="+mj-lt"/>
              <a:buAutoNum type="romanUcPeriod"/>
            </a:pPr>
            <a:r>
              <a:rPr lang="en-US" dirty="0" smtClean="0"/>
              <a:t>Acid Strength</a:t>
            </a:r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996" name="Picture 4" descr="H:\142_Notes\equilibrium\acid_base_equilibrium\relative_strength_acid_base_paris.wmf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5800" y="892175"/>
            <a:ext cx="7772400" cy="4919663"/>
          </a:xfrm>
          <a:noFill/>
          <a:ln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Tro, Chemistry: A Molecular Approach</a:t>
            </a:r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C18CF8C-4157-42F4-91E0-ACEC6CA98656}" type="slidenum">
              <a:rPr lang="en-US"/>
              <a:pPr/>
              <a:t>11</a:t>
            </a:fld>
            <a:endParaRPr lang="en-US"/>
          </a:p>
        </p:txBody>
      </p:sp>
      <p:graphicFrame>
        <p:nvGraphicFramePr>
          <p:cNvPr id="50178" name="Object 2">
            <a:hlinkClick r:id="" action="ppaction://ole?verb=0"/>
          </p:cNvPr>
          <p:cNvGraphicFramePr>
            <a:graphicFrameLocks/>
          </p:cNvGraphicFramePr>
          <p:nvPr/>
        </p:nvGraphicFramePr>
        <p:xfrm>
          <a:off x="3733800" y="350838"/>
          <a:ext cx="3286125" cy="65071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9" name="Document" r:id="rId4" imgW="2644779" imgH="5377071" progId="Word.Document.8">
                  <p:embed/>
                </p:oleObj>
              </mc:Choice>
              <mc:Fallback>
                <p:oleObj name="Document" r:id="rId4" imgW="2644779" imgH="5377071" progId="Word.Document.8">
                  <p:embed/>
                  <p:pic>
                    <p:nvPicPr>
                      <p:cNvPr id="0" name="Picture 2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350838"/>
                        <a:ext cx="3286125" cy="65071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0179" name="Rectangle 3"/>
          <p:cNvSpPr>
            <a:spLocks noChangeArrowheads="1"/>
          </p:cNvSpPr>
          <p:nvPr/>
        </p:nvSpPr>
        <p:spPr bwMode="auto">
          <a:xfrm rot="16200000">
            <a:off x="2055813" y="4116387"/>
            <a:ext cx="2438400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solidFill>
                  <a:schemeClr val="hlink"/>
                </a:solidFill>
              </a:rPr>
              <a:t>Increasing Acidity</a:t>
            </a:r>
          </a:p>
        </p:txBody>
      </p:sp>
      <p:sp>
        <p:nvSpPr>
          <p:cNvPr id="50180" name="Line 4"/>
          <p:cNvSpPr>
            <a:spLocks noChangeShapeType="1"/>
          </p:cNvSpPr>
          <p:nvPr/>
        </p:nvSpPr>
        <p:spPr bwMode="auto">
          <a:xfrm flipV="1">
            <a:off x="3213100" y="1393825"/>
            <a:ext cx="0" cy="1520825"/>
          </a:xfrm>
          <a:prstGeom prst="line">
            <a:avLst/>
          </a:prstGeom>
          <a:noFill/>
          <a:ln w="508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  <p:sp>
        <p:nvSpPr>
          <p:cNvPr id="50181" name="Rectangle 5"/>
          <p:cNvSpPr>
            <a:spLocks noChangeArrowheads="1"/>
          </p:cNvSpPr>
          <p:nvPr/>
        </p:nvSpPr>
        <p:spPr bwMode="auto">
          <a:xfrm rot="5400000">
            <a:off x="5709444" y="2520156"/>
            <a:ext cx="2598738" cy="4540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lIns="90488" tIns="44450" rIns="90488" bIns="44450">
            <a:spAutoFit/>
          </a:bodyPr>
          <a:lstStyle/>
          <a:p>
            <a:pPr eaLnBrk="0" hangingPunct="0"/>
            <a:r>
              <a:rPr lang="en-US">
                <a:solidFill>
                  <a:schemeClr val="accent2"/>
                </a:solidFill>
              </a:rPr>
              <a:t>Increasing  Basicity</a:t>
            </a:r>
          </a:p>
        </p:txBody>
      </p:sp>
      <p:sp>
        <p:nvSpPr>
          <p:cNvPr id="50182" name="Line 6"/>
          <p:cNvSpPr>
            <a:spLocks noChangeShapeType="1"/>
          </p:cNvSpPr>
          <p:nvPr/>
        </p:nvSpPr>
        <p:spPr bwMode="auto">
          <a:xfrm>
            <a:off x="7023100" y="4522788"/>
            <a:ext cx="0" cy="1216025"/>
          </a:xfrm>
          <a:prstGeom prst="line">
            <a:avLst/>
          </a:prstGeom>
          <a:noFill/>
          <a:ln w="50800">
            <a:solidFill>
              <a:schemeClr val="accent2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972" name="Picture 4" descr="H:\142_Notes\equilibrium\acid_base_equilibrium\percent_dissoc.wmf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654175" y="609600"/>
            <a:ext cx="5835650" cy="5486400"/>
          </a:xfrm>
          <a:noFill/>
          <a:ln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/>
              <a:t>What is a weak base?</a:t>
            </a:r>
            <a:endParaRPr lang="en-US" dirty="0"/>
          </a:p>
        </p:txBody>
      </p:sp>
      <p:pic>
        <p:nvPicPr>
          <p:cNvPr id="8198" name="Picture 6" descr="fig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64019" y="990600"/>
            <a:ext cx="7206987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4337848-0009-4698-9733-E26CD758BDE4}" type="slidenum">
              <a:rPr lang="en-US"/>
              <a:pPr/>
              <a:t>14</a:t>
            </a:fld>
            <a:endParaRPr lang="en-US"/>
          </a:p>
        </p:txBody>
      </p:sp>
      <p:pic>
        <p:nvPicPr>
          <p:cNvPr id="210953" name="Picture 9" descr="15_T05[1]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228600"/>
            <a:ext cx="6400800" cy="63103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ACDB0827-E308-4CD9-ADFA-005409600273}" type="slidenum">
              <a:rPr lang="en-US"/>
              <a:pPr/>
              <a:t>15</a:t>
            </a:fld>
            <a:endParaRPr lang="en-US"/>
          </a:p>
        </p:txBody>
      </p:sp>
      <p:pic>
        <p:nvPicPr>
          <p:cNvPr id="206853" name="Picture 5" descr="15_T10[1]"/>
          <p:cNvPicPr>
            <a:picLocks noChangeAspect="1" noChangeArrowheads="1"/>
          </p:cNvPicPr>
          <p:nvPr/>
        </p:nvPicPr>
        <p:blipFill>
          <a:blip r:embed="rId3" cstate="print"/>
          <a:srcRect b="4309"/>
          <a:stretch>
            <a:fillRect/>
          </a:stretch>
        </p:blipFill>
        <p:spPr bwMode="auto">
          <a:xfrm>
            <a:off x="609600" y="238125"/>
            <a:ext cx="7467600" cy="65039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Acids and Bases</a:t>
            </a:r>
            <a:br>
              <a:rPr lang="en-US" dirty="0" smtClean="0"/>
            </a:br>
            <a:r>
              <a:rPr lang="en-US" dirty="0" smtClean="0"/>
              <a:t>Example – pH, pOH, </a:t>
            </a:r>
            <a:r>
              <a:rPr lang="en-US" dirty="0" err="1" smtClean="0"/>
              <a:t>pK</a:t>
            </a:r>
            <a:r>
              <a:rPr lang="en-US" baseline="-25000" dirty="0" err="1" smtClean="0"/>
              <a:t>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dirty="0" smtClean="0"/>
              <a:t>	Calculate the pH and pOH of a 1.73 x 10</a:t>
            </a:r>
            <a:r>
              <a:rPr lang="en-US" baseline="30000" dirty="0" smtClean="0"/>
              <a:t>-3</a:t>
            </a:r>
            <a:r>
              <a:rPr lang="en-US" dirty="0" smtClean="0"/>
              <a:t> 	M barium hydroxide solution. 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Acids and Bases</a:t>
            </a:r>
            <a:br>
              <a:rPr lang="en-US" dirty="0" smtClean="0"/>
            </a:br>
            <a:r>
              <a:rPr lang="en-US" dirty="0" smtClean="0"/>
              <a:t>Example – pH, pOH, </a:t>
            </a:r>
            <a:r>
              <a:rPr lang="en-US" dirty="0" err="1" smtClean="0"/>
              <a:t>pK</a:t>
            </a:r>
            <a:r>
              <a:rPr lang="en-US" baseline="-25000" dirty="0" err="1" smtClean="0"/>
              <a:t>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dirty="0" smtClean="0"/>
              <a:t>	If 250.0 mL of 0.1520 M sulfuric acid is mixed with 150.0 mL of 0.2601 M sodium hydroxide, what is the pH of the resulting 	solution? </a:t>
            </a: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Acids and Bases</a:t>
            </a:r>
            <a:br>
              <a:rPr lang="en-US" dirty="0" smtClean="0"/>
            </a:br>
            <a:r>
              <a:rPr lang="en-US" dirty="0" smtClean="0"/>
              <a:t>Example – Percent Dissociation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dirty="0" smtClean="0"/>
              <a:t>	For a 1.00 M hydrofluoric acid solution, the hydronium ion concentration was found to be 2.7 x 10</a:t>
            </a:r>
            <a:r>
              <a:rPr lang="en-US" baseline="30000" dirty="0" smtClean="0"/>
              <a:t>-2</a:t>
            </a:r>
            <a:r>
              <a:rPr lang="en-US" dirty="0" smtClean="0"/>
              <a:t> M. What is the percent dissociation of the solution?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are the trends in acid strength?</a:t>
            </a:r>
            <a:endParaRPr lang="en-US" dirty="0"/>
          </a:p>
        </p:txBody>
      </p:sp>
      <p:pic>
        <p:nvPicPr>
          <p:cNvPr id="3" name="Picture 4" descr="H:\142_Notes\equilibrium\acid_base_equilibrium\reason_h_strength.wmf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28600" y="914400"/>
            <a:ext cx="8719791" cy="5410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are the structures of acids? </a:t>
            </a:r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Tro, Chemistry: A Molecular Approach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C1BDC-7B5C-4C36-BAC6-C980CB0F462A}" type="slidenum">
              <a:rPr lang="en-US"/>
              <a:pPr/>
              <a:t>2</a:t>
            </a:fld>
            <a:endParaRPr lang="en-US"/>
          </a:p>
        </p:txBody>
      </p:sp>
      <p:pic>
        <p:nvPicPr>
          <p:cNvPr id="10248" name="Picture 8" descr="15_00-02UN[1]"/>
          <p:cNvPicPr>
            <a:picLocks noChangeAspect="1" noChangeArrowheads="1"/>
          </p:cNvPicPr>
          <p:nvPr/>
        </p:nvPicPr>
        <p:blipFill>
          <a:blip r:embed="rId3" cstate="print"/>
          <a:srcRect b="7907"/>
          <a:stretch>
            <a:fillRect/>
          </a:stretch>
        </p:blipFill>
        <p:spPr bwMode="auto">
          <a:xfrm>
            <a:off x="2590800" y="1219200"/>
            <a:ext cx="3708400" cy="2323618"/>
          </a:xfrm>
          <a:prstGeom prst="rect">
            <a:avLst/>
          </a:prstGeom>
          <a:noFill/>
        </p:spPr>
      </p:pic>
      <p:pic>
        <p:nvPicPr>
          <p:cNvPr id="7" name="Picture 6" descr="15_00-03UN1-2[1]"/>
          <p:cNvPicPr>
            <a:picLocks noChangeAspect="1" noChangeArrowheads="1"/>
          </p:cNvPicPr>
          <p:nvPr/>
        </p:nvPicPr>
        <p:blipFill>
          <a:blip r:embed="rId4" cstate="print"/>
          <a:srcRect b="8633"/>
          <a:stretch>
            <a:fillRect/>
          </a:stretch>
        </p:blipFill>
        <p:spPr bwMode="auto">
          <a:xfrm>
            <a:off x="990600" y="3632200"/>
            <a:ext cx="7366000" cy="3225800"/>
          </a:xfrm>
          <a:prstGeom prst="rect">
            <a:avLst/>
          </a:prstGeom>
          <a:noFill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Tro, Chemistry: A Molecular Approach</a:t>
            </a:r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F18A3FC-08C4-4F53-8C44-0098BFB8266B}" type="slidenum">
              <a:rPr lang="en-US"/>
              <a:pPr/>
              <a:t>20</a:t>
            </a:fld>
            <a:endParaRPr lang="en-US"/>
          </a:p>
        </p:txBody>
      </p:sp>
      <p:sp>
        <p:nvSpPr>
          <p:cNvPr id="2170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Why are metal cations weak acids? </a:t>
            </a:r>
            <a:endParaRPr lang="en-US" dirty="0"/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524000"/>
            <a:ext cx="8458200" cy="533400"/>
          </a:xfrm>
        </p:spPr>
        <p:txBody>
          <a:bodyPr>
            <a:normAutofit/>
          </a:bodyPr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en-US" sz="2800" dirty="0" smtClean="0"/>
              <a:t>Al(H</a:t>
            </a:r>
            <a:r>
              <a:rPr lang="en-US" sz="2800" baseline="-25000" dirty="0" smtClean="0"/>
              <a:t>2</a:t>
            </a:r>
            <a:r>
              <a:rPr lang="en-US" sz="2800" dirty="0" smtClean="0"/>
              <a:t>O)</a:t>
            </a:r>
            <a:r>
              <a:rPr lang="en-US" sz="2800" baseline="-25000" dirty="0" smtClean="0"/>
              <a:t>6</a:t>
            </a:r>
            <a:r>
              <a:rPr lang="en-US" sz="2800" baseline="30000" dirty="0" smtClean="0">
                <a:cs typeface="Times New Roman" pitchFamily="18" charset="0"/>
              </a:rPr>
              <a:t>3</a:t>
            </a:r>
            <a:r>
              <a:rPr lang="en-US" sz="2800" baseline="30000" dirty="0">
                <a:cs typeface="Times New Roman" pitchFamily="18" charset="0"/>
              </a:rPr>
              <a:t>+</a:t>
            </a:r>
            <a:r>
              <a:rPr lang="en-US" sz="2800" dirty="0">
                <a:cs typeface="Times New Roman" pitchFamily="18" charset="0"/>
              </a:rPr>
              <a:t>(</a:t>
            </a:r>
            <a:r>
              <a:rPr lang="en-US" sz="2800" i="1" dirty="0" err="1">
                <a:cs typeface="Times New Roman" pitchFamily="18" charset="0"/>
              </a:rPr>
              <a:t>aq</a:t>
            </a:r>
            <a:r>
              <a:rPr lang="en-US" sz="2800" dirty="0">
                <a:cs typeface="Times New Roman" pitchFamily="18" charset="0"/>
              </a:rPr>
              <a:t>) + H</a:t>
            </a:r>
            <a:r>
              <a:rPr lang="en-US" sz="2800" baseline="-25000" dirty="0">
                <a:cs typeface="Times New Roman" pitchFamily="18" charset="0"/>
              </a:rPr>
              <a:t>2</a:t>
            </a:r>
            <a:r>
              <a:rPr lang="en-US" sz="2800" dirty="0">
                <a:cs typeface="Times New Roman" pitchFamily="18" charset="0"/>
              </a:rPr>
              <a:t>O(</a:t>
            </a:r>
            <a:r>
              <a:rPr lang="en-US" sz="2800" i="1" dirty="0">
                <a:cs typeface="Times New Roman" pitchFamily="18" charset="0"/>
              </a:rPr>
              <a:t>l</a:t>
            </a:r>
            <a:r>
              <a:rPr lang="en-US" sz="2800" dirty="0">
                <a:cs typeface="Times New Roman" pitchFamily="18" charset="0"/>
              </a:rPr>
              <a:t>) </a:t>
            </a:r>
            <a:r>
              <a:rPr lang="en-US" sz="2800" dirty="0">
                <a:cs typeface="Times New Roman" pitchFamily="18" charset="0"/>
                <a:sym typeface="Symbol" pitchFamily="18" charset="2"/>
              </a:rPr>
              <a:t> </a:t>
            </a:r>
            <a:r>
              <a:rPr lang="en-US" sz="2800" dirty="0"/>
              <a:t>Al(H</a:t>
            </a:r>
            <a:r>
              <a:rPr lang="en-US" sz="2800" baseline="-25000" dirty="0"/>
              <a:t>2</a:t>
            </a:r>
            <a:r>
              <a:rPr lang="en-US" sz="2800" dirty="0"/>
              <a:t>O)</a:t>
            </a:r>
            <a:r>
              <a:rPr lang="en-US" sz="2800" baseline="-25000" dirty="0"/>
              <a:t>5</a:t>
            </a:r>
            <a:r>
              <a:rPr lang="en-US" sz="2800" dirty="0"/>
              <a:t>(OH)</a:t>
            </a:r>
            <a:r>
              <a:rPr lang="en-US" sz="2800" baseline="30000" dirty="0"/>
              <a:t>2+</a:t>
            </a:r>
            <a:r>
              <a:rPr lang="en-US" sz="2800" baseline="-25000" dirty="0">
                <a:cs typeface="Times New Roman" pitchFamily="18" charset="0"/>
                <a:sym typeface="Symbol" pitchFamily="18" charset="2"/>
              </a:rPr>
              <a:t> </a:t>
            </a:r>
            <a:r>
              <a:rPr lang="en-US" sz="2800" dirty="0">
                <a:cs typeface="Times New Roman" pitchFamily="18" charset="0"/>
                <a:sym typeface="Symbol" pitchFamily="18" charset="2"/>
              </a:rPr>
              <a:t>(</a:t>
            </a:r>
            <a:r>
              <a:rPr lang="en-US" sz="2800" i="1" dirty="0" err="1">
                <a:cs typeface="Times New Roman" pitchFamily="18" charset="0"/>
                <a:sym typeface="Symbol" pitchFamily="18" charset="2"/>
              </a:rPr>
              <a:t>aq</a:t>
            </a:r>
            <a:r>
              <a:rPr lang="en-US" sz="2800" dirty="0">
                <a:cs typeface="Times New Roman" pitchFamily="18" charset="0"/>
                <a:sym typeface="Symbol" pitchFamily="18" charset="2"/>
              </a:rPr>
              <a:t>) + H</a:t>
            </a:r>
            <a:r>
              <a:rPr lang="en-US" sz="2800" baseline="-25000" dirty="0">
                <a:cs typeface="Times New Roman" pitchFamily="18" charset="0"/>
                <a:sym typeface="Symbol" pitchFamily="18" charset="2"/>
              </a:rPr>
              <a:t>3</a:t>
            </a:r>
            <a:r>
              <a:rPr lang="en-US" sz="2800" dirty="0">
                <a:cs typeface="Times New Roman" pitchFamily="18" charset="0"/>
                <a:sym typeface="Symbol" pitchFamily="18" charset="2"/>
              </a:rPr>
              <a:t>O</a:t>
            </a:r>
            <a:r>
              <a:rPr lang="en-US" sz="2800" baseline="30000" dirty="0">
                <a:cs typeface="Times New Roman" pitchFamily="18" charset="0"/>
                <a:sym typeface="Symbol" pitchFamily="18" charset="2"/>
              </a:rPr>
              <a:t>+</a:t>
            </a:r>
            <a:r>
              <a:rPr lang="en-US" sz="2800" dirty="0">
                <a:cs typeface="Times New Roman" pitchFamily="18" charset="0"/>
                <a:sym typeface="Symbol" pitchFamily="18" charset="2"/>
              </a:rPr>
              <a:t>(</a:t>
            </a:r>
            <a:r>
              <a:rPr lang="en-US" sz="2800" i="1" dirty="0" err="1">
                <a:cs typeface="Times New Roman" pitchFamily="18" charset="0"/>
                <a:sym typeface="Symbol" pitchFamily="18" charset="2"/>
              </a:rPr>
              <a:t>aq</a:t>
            </a:r>
            <a:r>
              <a:rPr lang="en-US" sz="2800" dirty="0">
                <a:cs typeface="Times New Roman" pitchFamily="18" charset="0"/>
                <a:sym typeface="Symbol" pitchFamily="18" charset="2"/>
              </a:rPr>
              <a:t>)</a:t>
            </a:r>
          </a:p>
        </p:txBody>
      </p:sp>
      <p:pic>
        <p:nvPicPr>
          <p:cNvPr id="217092" name="Picture 4" descr="15_12-01UN[1]"/>
          <p:cNvPicPr>
            <a:picLocks noChangeAspect="1" noChangeArrowheads="1"/>
          </p:cNvPicPr>
          <p:nvPr/>
        </p:nvPicPr>
        <p:blipFill>
          <a:blip r:embed="rId3" cstate="print"/>
          <a:srcRect t="12938" b="6200"/>
          <a:stretch>
            <a:fillRect/>
          </a:stretch>
        </p:blipFill>
        <p:spPr bwMode="auto">
          <a:xfrm>
            <a:off x="1371600" y="2514600"/>
            <a:ext cx="6705600" cy="2266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548" name="Picture 4" descr="E:\My Documents\142_Notes\equilibrium\acid_base_equilibrium\acid_base_props_salts.wmf"/>
          <p:cNvPicPr>
            <a:picLocks noGrp="1"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85800" y="612775"/>
            <a:ext cx="7772400" cy="5480050"/>
          </a:xfrm>
          <a:noFill/>
          <a:ln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Acids and Bases</a:t>
            </a:r>
            <a:br>
              <a:rPr lang="en-US" dirty="0" smtClean="0"/>
            </a:br>
            <a:r>
              <a:rPr lang="en-US" dirty="0" smtClean="0"/>
              <a:t>Example – Salts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just">
              <a:buNone/>
            </a:pPr>
            <a:r>
              <a:rPr lang="en-US" dirty="0" smtClean="0"/>
              <a:t>	Determine whether the following aqueous solutions of salts have a pH equal to, greater than, or less than 7. If pH &gt; 7 or pH &lt; 7, write a chemical equation to justify your answer.</a:t>
            </a:r>
          </a:p>
          <a:p>
            <a:pPr algn="just">
              <a:buNone/>
            </a:pPr>
            <a:r>
              <a:rPr lang="en-US" dirty="0" smtClean="0"/>
              <a:t>			ammonium bromide</a:t>
            </a:r>
          </a:p>
          <a:p>
            <a:pPr algn="just">
              <a:buNone/>
            </a:pPr>
            <a:r>
              <a:rPr lang="en-US" dirty="0" smtClean="0"/>
              <a:t>			sodium carbonate</a:t>
            </a:r>
          </a:p>
          <a:p>
            <a:pPr algn="just">
              <a:buNone/>
            </a:pPr>
            <a:r>
              <a:rPr lang="en-US" dirty="0" smtClean="0"/>
              <a:t>			potassium fluoride</a:t>
            </a:r>
          </a:p>
          <a:p>
            <a:pPr algn="just">
              <a:buNone/>
            </a:pPr>
            <a:r>
              <a:rPr lang="en-US" dirty="0" smtClean="0"/>
              <a:t>			potassium bromide</a:t>
            </a:r>
          </a:p>
          <a:p>
            <a:pPr algn="just">
              <a:buNone/>
            </a:pPr>
            <a:r>
              <a:rPr lang="en-US" dirty="0" smtClean="0"/>
              <a:t>			aluminum chloride</a:t>
            </a:r>
          </a:p>
          <a:p>
            <a:pPr algn="just">
              <a:buNone/>
            </a:pPr>
            <a:r>
              <a:rPr lang="en-US" dirty="0" smtClean="0"/>
              <a:t>			copper(II) nitrate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Acids and Bases</a:t>
            </a:r>
            <a:br>
              <a:rPr lang="en-US" dirty="0" smtClean="0"/>
            </a:br>
            <a:r>
              <a:rPr lang="en-US" dirty="0" smtClean="0"/>
              <a:t>Example – pH, pOH, </a:t>
            </a:r>
            <a:r>
              <a:rPr lang="en-US" dirty="0" err="1" smtClean="0"/>
              <a:t>pK</a:t>
            </a:r>
            <a:r>
              <a:rPr lang="en-US" baseline="-25000" dirty="0" err="1" smtClean="0"/>
              <a:t>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dirty="0" smtClean="0"/>
              <a:t>	Calculate the pH of a 0.20 M lactic acid, CH</a:t>
            </a:r>
            <a:r>
              <a:rPr lang="en-US" baseline="-25000" dirty="0" smtClean="0"/>
              <a:t>3</a:t>
            </a:r>
            <a:r>
              <a:rPr lang="en-US" dirty="0" smtClean="0"/>
              <a:t>CH(OH)COOH, solution. K</a:t>
            </a:r>
            <a:r>
              <a:rPr lang="en-US" baseline="-25000" dirty="0" smtClean="0"/>
              <a:t>a</a:t>
            </a:r>
            <a:r>
              <a:rPr lang="en-US" dirty="0" smtClean="0"/>
              <a:t> = 8.4 x 10</a:t>
            </a:r>
            <a:r>
              <a:rPr lang="en-US" baseline="30000" dirty="0" smtClean="0"/>
              <a:t>-4</a:t>
            </a:r>
            <a:r>
              <a:rPr lang="en-US" dirty="0" smtClean="0"/>
              <a:t> 	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Acids and Bases</a:t>
            </a:r>
            <a:br>
              <a:rPr lang="en-US" dirty="0" smtClean="0"/>
            </a:br>
            <a:r>
              <a:rPr lang="en-US" dirty="0" smtClean="0"/>
              <a:t>Example – pH, pOH, </a:t>
            </a:r>
            <a:r>
              <a:rPr lang="en-US" dirty="0" err="1" smtClean="0"/>
              <a:t>pK</a:t>
            </a:r>
            <a:r>
              <a:rPr lang="en-US" baseline="-25000" dirty="0" err="1" smtClean="0"/>
              <a:t>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dirty="0"/>
              <a:t>	</a:t>
            </a:r>
            <a:r>
              <a:rPr lang="en-US" dirty="0" smtClean="0"/>
              <a:t>Calculate the pH and percent protonation 	of a 0.20 M aqueous solution of 	methylamine, CH</a:t>
            </a:r>
            <a:r>
              <a:rPr lang="en-US" baseline="-25000" dirty="0" smtClean="0"/>
              <a:t>3</a:t>
            </a:r>
            <a:r>
              <a:rPr lang="en-US" dirty="0" smtClean="0"/>
              <a:t>NH</a:t>
            </a:r>
            <a:r>
              <a:rPr lang="en-US" baseline="-25000" dirty="0" smtClean="0"/>
              <a:t>2</a:t>
            </a:r>
            <a:r>
              <a:rPr lang="en-US" dirty="0" smtClean="0"/>
              <a:t>. The K</a:t>
            </a:r>
            <a:r>
              <a:rPr lang="en-US" baseline="-25000" dirty="0" smtClean="0"/>
              <a:t>a</a:t>
            </a:r>
            <a:r>
              <a:rPr lang="en-US" dirty="0" smtClean="0"/>
              <a:t> of 	methylamine is </a:t>
            </a:r>
          </a:p>
          <a:p>
            <a:pPr algn="just">
              <a:buNone/>
            </a:pPr>
            <a:r>
              <a:rPr lang="en-US" dirty="0"/>
              <a:t>	</a:t>
            </a:r>
            <a:r>
              <a:rPr lang="en-US" dirty="0" smtClean="0"/>
              <a:t>2.78 x 10</a:t>
            </a:r>
            <a:r>
              <a:rPr lang="en-US" baseline="30000" dirty="0" smtClean="0"/>
              <a:t>-11</a:t>
            </a:r>
            <a:r>
              <a:rPr lang="en-US" dirty="0" smtClean="0"/>
              <a:t>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Acids and Bases</a:t>
            </a:r>
            <a:br>
              <a:rPr lang="en-US" dirty="0" smtClean="0"/>
            </a:br>
            <a:r>
              <a:rPr lang="en-US" dirty="0" smtClean="0"/>
              <a:t>Example – pH, pOH, </a:t>
            </a:r>
            <a:r>
              <a:rPr lang="en-US" dirty="0" err="1" smtClean="0"/>
              <a:t>pK</a:t>
            </a:r>
            <a:r>
              <a:rPr lang="en-US" baseline="-25000" dirty="0" err="1" smtClean="0"/>
              <a:t>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dirty="0" smtClean="0"/>
              <a:t>	Calculate the pH of a 0.010 M sulfuric acid solution at 25 ˚C.  K</a:t>
            </a:r>
            <a:r>
              <a:rPr lang="en-US" baseline="-25000" dirty="0" smtClean="0"/>
              <a:t>a1</a:t>
            </a:r>
            <a:r>
              <a:rPr lang="en-US" dirty="0" smtClean="0"/>
              <a:t> is strong and K</a:t>
            </a:r>
            <a:r>
              <a:rPr lang="en-US" baseline="-25000" dirty="0" smtClean="0"/>
              <a:t>a2</a:t>
            </a:r>
            <a:r>
              <a:rPr lang="en-US" dirty="0" smtClean="0"/>
              <a:t> is 	</a:t>
            </a:r>
          </a:p>
          <a:p>
            <a:pPr algn="just">
              <a:buNone/>
            </a:pPr>
            <a:r>
              <a:rPr lang="en-US" dirty="0"/>
              <a:t>	</a:t>
            </a:r>
            <a:r>
              <a:rPr lang="en-US" dirty="0" smtClean="0"/>
              <a:t>1.2 x 10</a:t>
            </a:r>
            <a:r>
              <a:rPr lang="en-US" baseline="30000" dirty="0" smtClean="0"/>
              <a:t>-2</a:t>
            </a:r>
            <a:r>
              <a:rPr lang="en-US" dirty="0" smtClean="0"/>
              <a:t>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Acids and Bases</a:t>
            </a:r>
            <a:br>
              <a:rPr lang="en-US" dirty="0" smtClean="0"/>
            </a:br>
            <a:r>
              <a:rPr lang="en-US" dirty="0" smtClean="0"/>
              <a:t>Example – pH, pOH, </a:t>
            </a:r>
            <a:r>
              <a:rPr lang="en-US" dirty="0" err="1" smtClean="0"/>
              <a:t>pK</a:t>
            </a:r>
            <a:r>
              <a:rPr lang="en-US" baseline="-25000" dirty="0" err="1" smtClean="0"/>
              <a:t>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dirty="0" smtClean="0"/>
              <a:t>	The pH of a 0.025 M aqueous solution of a </a:t>
            </a:r>
            <a:r>
              <a:rPr lang="en-US" dirty="0" smtClean="0"/>
              <a:t>base </a:t>
            </a:r>
            <a:r>
              <a:rPr lang="en-US" dirty="0" smtClean="0"/>
              <a:t>was 11.6. What is the </a:t>
            </a:r>
            <a:r>
              <a:rPr lang="en-US" dirty="0" err="1" smtClean="0"/>
              <a:t>pK</a:t>
            </a:r>
            <a:r>
              <a:rPr lang="en-US" baseline="-25000" dirty="0" err="1" smtClean="0"/>
              <a:t>b</a:t>
            </a:r>
            <a:r>
              <a:rPr lang="en-US" dirty="0" smtClean="0"/>
              <a:t> of the </a:t>
            </a:r>
            <a:r>
              <a:rPr lang="en-US" dirty="0" smtClean="0"/>
              <a:t>base</a:t>
            </a:r>
            <a:r>
              <a:rPr lang="en-US" dirty="0" smtClean="0"/>
              <a:t>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Acids and Bases</a:t>
            </a:r>
            <a:br>
              <a:rPr lang="en-US" dirty="0" smtClean="0"/>
            </a:br>
            <a:r>
              <a:rPr lang="en-US" dirty="0" smtClean="0"/>
              <a:t>Example – pH, pOH, </a:t>
            </a:r>
            <a:r>
              <a:rPr lang="en-US" dirty="0" err="1" smtClean="0"/>
              <a:t>pK</a:t>
            </a:r>
            <a:r>
              <a:rPr lang="en-US" baseline="-25000" dirty="0" err="1" smtClean="0"/>
              <a:t>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dirty="0" smtClean="0"/>
              <a:t>	Calculate the molarities of sulfurous 	acid, bisulfite ion, sulfite ion, hydronium 	ion and hydroxide ion in a 0.10 M	sulfurous acid solution. K</a:t>
            </a:r>
            <a:r>
              <a:rPr lang="en-US" baseline="-25000" dirty="0" smtClean="0"/>
              <a:t>a1</a:t>
            </a:r>
            <a:r>
              <a:rPr lang="en-US" dirty="0" smtClean="0"/>
              <a:t> = 1.5 x 10</a:t>
            </a:r>
            <a:r>
              <a:rPr lang="en-US" baseline="30000" dirty="0" smtClean="0"/>
              <a:t>-2</a:t>
            </a:r>
            <a:r>
              <a:rPr lang="en-US" dirty="0" smtClean="0"/>
              <a:t> and K</a:t>
            </a:r>
            <a:r>
              <a:rPr lang="en-US" baseline="-25000" dirty="0" smtClean="0"/>
              <a:t>a2</a:t>
            </a:r>
            <a:r>
              <a:rPr lang="en-US" dirty="0" smtClean="0"/>
              <a:t> = 1.2 x 10</a:t>
            </a:r>
            <a:r>
              <a:rPr lang="en-US" baseline="30000" dirty="0" smtClean="0"/>
              <a:t>-7</a:t>
            </a:r>
            <a:r>
              <a:rPr lang="en-US" dirty="0" smtClean="0"/>
              <a:t> .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Acids and Bases</a:t>
            </a:r>
            <a:br>
              <a:rPr lang="en-US" dirty="0" smtClean="0"/>
            </a:br>
            <a:r>
              <a:rPr lang="en-US" dirty="0" smtClean="0"/>
              <a:t>Example – pH, pOH, </a:t>
            </a:r>
            <a:r>
              <a:rPr lang="en-US" dirty="0" err="1" smtClean="0"/>
              <a:t>pK</a:t>
            </a:r>
            <a:r>
              <a:rPr lang="en-US" baseline="-25000" dirty="0" err="1" smtClean="0"/>
              <a:t>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dirty="0" smtClean="0"/>
              <a:t>	A 42.07 mL sample of 0.255 M sulfuric 	acid is mixed 68.01 mL of 0.555 M 	potassium hydroxide. Determine the concentration of all of the ions in solution, the pH, and pOH. 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Acids and Bases</a:t>
            </a:r>
            <a:br>
              <a:rPr lang="en-US" dirty="0" smtClean="0"/>
            </a:br>
            <a:r>
              <a:rPr lang="en-US" dirty="0" smtClean="0"/>
              <a:t>Example – pH, pOH, </a:t>
            </a:r>
            <a:r>
              <a:rPr lang="en-US" dirty="0" err="1" smtClean="0"/>
              <a:t>pK</a:t>
            </a:r>
            <a:r>
              <a:rPr lang="en-US" baseline="-25000" dirty="0" err="1" smtClean="0"/>
              <a:t>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dirty="0" smtClean="0"/>
              <a:t>	Calculate the pH of a solution that 	contains 1.00 M hydrocyanic acid (K</a:t>
            </a:r>
            <a:r>
              <a:rPr lang="en-US" baseline="-25000" dirty="0" smtClean="0"/>
              <a:t>a</a:t>
            </a:r>
            <a:r>
              <a:rPr lang="en-US" dirty="0" smtClean="0"/>
              <a:t> = 6.2 	x 10</a:t>
            </a:r>
            <a:r>
              <a:rPr lang="en-US" baseline="30000" dirty="0" smtClean="0"/>
              <a:t>-10</a:t>
            </a:r>
            <a:r>
              <a:rPr lang="en-US" dirty="0" smtClean="0"/>
              <a:t>) and 5.00 M nitrous acid (K</a:t>
            </a:r>
            <a:r>
              <a:rPr lang="en-US" baseline="-25000" dirty="0" smtClean="0"/>
              <a:t>a</a:t>
            </a:r>
            <a:r>
              <a:rPr lang="en-US" dirty="0" smtClean="0"/>
              <a:t> = 4.0 x 	10</a:t>
            </a:r>
            <a:r>
              <a:rPr lang="en-US" baseline="30000" dirty="0" smtClean="0"/>
              <a:t>-4</a:t>
            </a:r>
            <a:r>
              <a:rPr lang="en-US" dirty="0" smtClean="0"/>
              <a:t>). In addition calculate the concentration of cyanide ions at equilibrium. 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Tro, Chemistry: A Molecular Approach</a:t>
            </a:r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B31D757-218C-4B53-94F6-FE95918A80E8}" type="slidenum">
              <a:rPr lang="en-US"/>
              <a:pPr/>
              <a:t>3</a:t>
            </a:fld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1143000"/>
          </a:xfrm>
        </p:spPr>
        <p:txBody>
          <a:bodyPr/>
          <a:lstStyle/>
          <a:p>
            <a:r>
              <a:rPr lang="en-US" dirty="0" smtClean="0"/>
              <a:t>What is Arrhenius Theory?</a:t>
            </a:r>
            <a:endParaRPr lang="en-US" dirty="0"/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228600" y="1219200"/>
            <a:ext cx="3870325" cy="4708525"/>
            <a:chOff x="144" y="768"/>
            <a:chExt cx="2438" cy="2966"/>
          </a:xfrm>
        </p:grpSpPr>
        <p:sp>
          <p:nvSpPr>
            <p:cNvPr id="19461" name="Text Box 5"/>
            <p:cNvSpPr txBox="1">
              <a:spLocks noChangeArrowheads="1"/>
            </p:cNvSpPr>
            <p:nvPr/>
          </p:nvSpPr>
          <p:spPr bwMode="auto">
            <a:xfrm>
              <a:off x="384" y="3216"/>
              <a:ext cx="2139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HCl ionizes in water,</a:t>
              </a:r>
            </a:p>
            <a:p>
              <a:pPr algn="ctr"/>
              <a:r>
                <a:rPr lang="en-US"/>
                <a:t>producing H</a:t>
              </a:r>
              <a:r>
                <a:rPr lang="en-US" baseline="30000"/>
                <a:t>+</a:t>
              </a:r>
              <a:r>
                <a:rPr lang="en-US"/>
                <a:t> and Cl</a:t>
              </a:r>
              <a:r>
                <a:rPr lang="en-US" baseline="30000">
                  <a:cs typeface="Times New Roman" pitchFamily="18" charset="0"/>
                </a:rPr>
                <a:t>–</a:t>
              </a:r>
              <a:r>
                <a:rPr lang="en-US">
                  <a:cs typeface="Times New Roman" pitchFamily="18" charset="0"/>
                </a:rPr>
                <a:t> ions</a:t>
              </a:r>
              <a:endParaRPr lang="en-US"/>
            </a:p>
          </p:txBody>
        </p:sp>
        <p:pic>
          <p:nvPicPr>
            <p:cNvPr id="19465" name="Picture 9" descr="15_01[1]"/>
            <p:cNvPicPr>
              <a:picLocks noChangeAspect="1" noChangeArrowheads="1"/>
            </p:cNvPicPr>
            <p:nvPr/>
          </p:nvPicPr>
          <p:blipFill>
            <a:blip r:embed="rId3" cstate="print"/>
            <a:srcRect b="5556"/>
            <a:stretch>
              <a:fillRect/>
            </a:stretch>
          </p:blipFill>
          <p:spPr bwMode="auto">
            <a:xfrm>
              <a:off x="144" y="768"/>
              <a:ext cx="2438" cy="2448"/>
            </a:xfrm>
            <a:prstGeom prst="rect">
              <a:avLst/>
            </a:prstGeom>
            <a:noFill/>
          </p:spPr>
        </p:pic>
      </p:grpSp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4648200" y="1219200"/>
            <a:ext cx="4343400" cy="4708525"/>
            <a:chOff x="2928" y="768"/>
            <a:chExt cx="2736" cy="2966"/>
          </a:xfrm>
        </p:grpSpPr>
        <p:sp>
          <p:nvSpPr>
            <p:cNvPr id="19464" name="Text Box 8"/>
            <p:cNvSpPr txBox="1">
              <a:spLocks noChangeArrowheads="1"/>
            </p:cNvSpPr>
            <p:nvPr/>
          </p:nvSpPr>
          <p:spPr bwMode="auto">
            <a:xfrm>
              <a:off x="3216" y="3216"/>
              <a:ext cx="2321" cy="5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/>
                <a:t>NaOH dissociates in water,</a:t>
              </a:r>
            </a:p>
            <a:p>
              <a:pPr algn="ctr"/>
              <a:r>
                <a:rPr lang="en-US"/>
                <a:t>producing Na</a:t>
              </a:r>
              <a:r>
                <a:rPr lang="en-US" baseline="30000"/>
                <a:t>+</a:t>
              </a:r>
              <a:r>
                <a:rPr lang="en-US"/>
                <a:t> and OH</a:t>
              </a:r>
              <a:r>
                <a:rPr lang="en-US" baseline="30000">
                  <a:cs typeface="Times New Roman" pitchFamily="18" charset="0"/>
                </a:rPr>
                <a:t>–</a:t>
              </a:r>
              <a:r>
                <a:rPr lang="en-US">
                  <a:cs typeface="Times New Roman" pitchFamily="18" charset="0"/>
                </a:rPr>
                <a:t> ions</a:t>
              </a:r>
              <a:endParaRPr lang="en-US"/>
            </a:p>
          </p:txBody>
        </p:sp>
        <p:pic>
          <p:nvPicPr>
            <p:cNvPr id="19467" name="Picture 11" descr="15_02[1]"/>
            <p:cNvPicPr>
              <a:picLocks noChangeAspect="1" noChangeArrowheads="1"/>
            </p:cNvPicPr>
            <p:nvPr/>
          </p:nvPicPr>
          <p:blipFill>
            <a:blip r:embed="rId4" cstate="print"/>
            <a:srcRect b="4861"/>
            <a:stretch>
              <a:fillRect/>
            </a:stretch>
          </p:blipFill>
          <p:spPr bwMode="auto">
            <a:xfrm>
              <a:off x="2928" y="768"/>
              <a:ext cx="2736" cy="2472"/>
            </a:xfrm>
            <a:prstGeom prst="rect">
              <a:avLst/>
            </a:prstGeom>
            <a:noFill/>
          </p:spPr>
        </p:pic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Acids and Bases</a:t>
            </a:r>
            <a:br>
              <a:rPr lang="en-US" dirty="0" smtClean="0"/>
            </a:br>
            <a:r>
              <a:rPr lang="en-US" dirty="0" smtClean="0"/>
              <a:t>Example –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US"/>
              <a:t>	</a:t>
            </a:r>
            <a:r>
              <a:rPr lang="en-US" smtClean="0"/>
              <a:t>When </a:t>
            </a:r>
            <a:r>
              <a:rPr lang="en-US" dirty="0" smtClean="0"/>
              <a:t>2.55 g of an unknown weak acid (HA) with a molar mass of 85.0 g/</a:t>
            </a:r>
            <a:r>
              <a:rPr lang="en-US" dirty="0" err="1" smtClean="0"/>
              <a:t>mol</a:t>
            </a:r>
            <a:r>
              <a:rPr lang="en-US" dirty="0" smtClean="0"/>
              <a:t> is dissolved in 250.0 g of water, the freezing point of the resulting solution is -0.257 °C. Calculate the acid equilibrium constant, </a:t>
            </a:r>
            <a:r>
              <a:rPr lang="en-US" dirty="0" err="1" smtClean="0"/>
              <a:t>K</a:t>
            </a:r>
            <a:r>
              <a:rPr lang="en-US" baseline="-25000" dirty="0" err="1" smtClean="0"/>
              <a:t>a</a:t>
            </a:r>
            <a:r>
              <a:rPr lang="en-US" dirty="0" smtClean="0"/>
              <a:t>, for the unknown weak acid (</a:t>
            </a:r>
            <a:r>
              <a:rPr lang="en-US" dirty="0" err="1" smtClean="0"/>
              <a:t>K</a:t>
            </a:r>
            <a:r>
              <a:rPr lang="en-US" baseline="-25000" dirty="0" err="1" smtClean="0"/>
              <a:t>f</a:t>
            </a:r>
            <a:r>
              <a:rPr lang="en-US" dirty="0" smtClean="0"/>
              <a:t> for water is 1.86 °C/</a:t>
            </a:r>
            <a:r>
              <a:rPr lang="en-US" i="1" dirty="0" smtClean="0"/>
              <a:t>m</a:t>
            </a:r>
            <a:r>
              <a:rPr lang="en-US" dirty="0" smtClean="0"/>
              <a:t>)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357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What is </a:t>
            </a:r>
            <a:r>
              <a:rPr lang="en-US" dirty="0" err="1" smtClean="0"/>
              <a:t>Brønsted</a:t>
            </a:r>
            <a:r>
              <a:rPr lang="en-US" dirty="0" smtClean="0"/>
              <a:t>-Lowry Theory? </a:t>
            </a:r>
            <a:endParaRPr lang="en-US" dirty="0"/>
          </a:p>
        </p:txBody>
      </p:sp>
      <p:pic>
        <p:nvPicPr>
          <p:cNvPr id="68613" name="Picture 5" descr="figure 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676400"/>
            <a:ext cx="9144000" cy="39249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are Lewis </a:t>
            </a:r>
            <a:r>
              <a:rPr lang="en-US" dirty="0"/>
              <a:t>a</a:t>
            </a:r>
            <a:r>
              <a:rPr lang="en-US" dirty="0" smtClean="0"/>
              <a:t>cids </a:t>
            </a:r>
            <a:r>
              <a:rPr lang="en-US" dirty="0"/>
              <a:t>and </a:t>
            </a:r>
            <a:r>
              <a:rPr lang="en-US" dirty="0" smtClean="0"/>
              <a:t>bases?</a:t>
            </a:r>
            <a:endParaRPr lang="en-US" dirty="0"/>
          </a:p>
        </p:txBody>
      </p:sp>
      <p:pic>
        <p:nvPicPr>
          <p:cNvPr id="3077" name="Picture 5" descr="figure 17"/>
          <p:cNvPicPr>
            <a:picLocks noChangeAspect="1" noChangeArrowheads="1"/>
          </p:cNvPicPr>
          <p:nvPr/>
        </p:nvPicPr>
        <p:blipFill>
          <a:blip r:embed="rId3" cstate="print"/>
          <a:srcRect t="50513"/>
          <a:stretch>
            <a:fillRect/>
          </a:stretch>
        </p:blipFill>
        <p:spPr bwMode="auto">
          <a:xfrm>
            <a:off x="1066800" y="838200"/>
            <a:ext cx="6781799" cy="2819053"/>
          </a:xfrm>
          <a:prstGeom prst="rect">
            <a:avLst/>
          </a:prstGeom>
          <a:noFill/>
        </p:spPr>
      </p:pic>
      <p:pic>
        <p:nvPicPr>
          <p:cNvPr id="7" name="Picture 5" descr="figure 17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1524000" y="3640636"/>
            <a:ext cx="6248400" cy="321736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914400"/>
          </a:xfrm>
        </p:spPr>
        <p:txBody>
          <a:bodyPr>
            <a:normAutofit/>
          </a:bodyPr>
          <a:lstStyle/>
          <a:p>
            <a:r>
              <a:rPr lang="en-US" dirty="0" smtClean="0"/>
              <a:t>How does water </a:t>
            </a:r>
            <a:r>
              <a:rPr lang="en-US" dirty="0" err="1" smtClean="0"/>
              <a:t>Autoionize</a:t>
            </a:r>
            <a:r>
              <a:rPr lang="en-US" dirty="0" smtClean="0"/>
              <a:t>?</a:t>
            </a:r>
            <a:endParaRPr lang="en-US" dirty="0"/>
          </a:p>
        </p:txBody>
      </p:sp>
      <p:pic>
        <p:nvPicPr>
          <p:cNvPr id="73734" name="Picture 1030" descr="figure 16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0" y="1676400"/>
            <a:ext cx="9144000" cy="257361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How does a hydronium </a:t>
            </a:r>
            <a:r>
              <a:rPr lang="en-US" sz="3600" dirty="0"/>
              <a:t>i</a:t>
            </a:r>
            <a:r>
              <a:rPr lang="en-US" sz="3600" dirty="0" smtClean="0"/>
              <a:t>on form in water?</a:t>
            </a:r>
            <a:endParaRPr lang="en-US" sz="3600" dirty="0"/>
          </a:p>
        </p:txBody>
      </p:sp>
      <p:pic>
        <p:nvPicPr>
          <p:cNvPr id="69637" name="Picture 5" descr="figure 16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048000" y="1143000"/>
            <a:ext cx="2671762" cy="464820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Acids and Bases</a:t>
            </a:r>
            <a:br>
              <a:rPr lang="en-US" dirty="0" smtClean="0"/>
            </a:br>
            <a:r>
              <a:rPr lang="en-US" dirty="0" smtClean="0"/>
              <a:t>Example – Ion Product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>
              <a:buNone/>
            </a:pPr>
            <a:r>
              <a:rPr lang="en-US" dirty="0" smtClean="0"/>
              <a:t>	What are the equilibrium concentrations 	of hydronium and hydroxide ions at 25 ˚C?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7042" name="Picture 2" descr="H:\142_Notes\equilibrium\acid_base_equilibrium\OH_H_conc_comparison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752600"/>
            <a:ext cx="5334000" cy="3159125"/>
          </a:xfrm>
          <a:prstGeom prst="rect">
            <a:avLst/>
          </a:prstGeom>
          <a:noFill/>
        </p:spPr>
      </p:pic>
      <p:pic>
        <p:nvPicPr>
          <p:cNvPr id="87043" name="Picture 3" descr="H:\142_Notes\equilibrium\acid_base_equilibrium\ph_common_household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38800" y="304800"/>
            <a:ext cx="2817813" cy="6324600"/>
          </a:xfrm>
          <a:prstGeom prst="rect">
            <a:avLst/>
          </a:prstGeom>
          <a:noFill/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274638"/>
            <a:ext cx="5181600" cy="1143000"/>
          </a:xfrm>
        </p:spPr>
        <p:txBody>
          <a:bodyPr/>
          <a:lstStyle/>
          <a:p>
            <a:r>
              <a:rPr lang="en-US" dirty="0" smtClean="0"/>
              <a:t>What is the pH Scale?</a:t>
            </a: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1730</TotalTime>
  <Words>218</Words>
  <Application>Microsoft Office PowerPoint</Application>
  <PresentationFormat>On-screen Show (4:3)</PresentationFormat>
  <Paragraphs>84</Paragraphs>
  <Slides>30</Slides>
  <Notes>14</Notes>
  <HiddenSlides>1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Symbol</vt:lpstr>
      <vt:lpstr>Times New Roman</vt:lpstr>
      <vt:lpstr>Office Theme</vt:lpstr>
      <vt:lpstr>Document</vt:lpstr>
      <vt:lpstr>Chemistry 142 Chapter 16: Acids and Bases</vt:lpstr>
      <vt:lpstr>What are the structures of acids? </vt:lpstr>
      <vt:lpstr>What is Arrhenius Theory?</vt:lpstr>
      <vt:lpstr>What is Brønsted-Lowry Theory? </vt:lpstr>
      <vt:lpstr>What are Lewis acids and bases?</vt:lpstr>
      <vt:lpstr>How does water Autoionize?</vt:lpstr>
      <vt:lpstr>How does a hydronium ion form in water?</vt:lpstr>
      <vt:lpstr>Acids and Bases Example – Ion Product</vt:lpstr>
      <vt:lpstr>What is the pH Scale?</vt:lpstr>
      <vt:lpstr>PowerPoint Presentation</vt:lpstr>
      <vt:lpstr>PowerPoint Presentation</vt:lpstr>
      <vt:lpstr>PowerPoint Presentation</vt:lpstr>
      <vt:lpstr>What is a weak base?</vt:lpstr>
      <vt:lpstr>PowerPoint Presentation</vt:lpstr>
      <vt:lpstr>PowerPoint Presentation</vt:lpstr>
      <vt:lpstr>Acids and Bases Example – pH, pOH, pKa</vt:lpstr>
      <vt:lpstr>Acids and Bases Example – pH, pOH, pKa</vt:lpstr>
      <vt:lpstr>Acids and Bases Example – Percent Dissociation</vt:lpstr>
      <vt:lpstr>What are the trends in acid strength?</vt:lpstr>
      <vt:lpstr>Why are metal cations weak acids? </vt:lpstr>
      <vt:lpstr>PowerPoint Presentation</vt:lpstr>
      <vt:lpstr>Acids and Bases Example – Salts </vt:lpstr>
      <vt:lpstr>Acids and Bases Example – pH, pOH, pKa</vt:lpstr>
      <vt:lpstr>Acids and Bases Example – pH, pOH, pKa</vt:lpstr>
      <vt:lpstr>Acids and Bases Example – pH, pOH, pKa</vt:lpstr>
      <vt:lpstr>Acids and Bases Example – pH, pOH, pKa</vt:lpstr>
      <vt:lpstr>Acids and Bases Example – pH, pOH, pKa</vt:lpstr>
      <vt:lpstr>Acids and Bases Example – pH, pOH, pKa</vt:lpstr>
      <vt:lpstr>Acids and Bases Example – pH, pOH, pKa</vt:lpstr>
      <vt:lpstr>Acids and Bases Example – Ka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Chemistry 142 Chapter 15: Acids and Bases</dc:title>
  <dc:creator>D&amp;D</dc:creator>
  <cp:lastModifiedBy>Diana Vance</cp:lastModifiedBy>
  <cp:revision>106</cp:revision>
  <dcterms:created xsi:type="dcterms:W3CDTF">2009-06-20T17:44:17Z</dcterms:created>
  <dcterms:modified xsi:type="dcterms:W3CDTF">2017-09-14T19:14:04Z</dcterms:modified>
</cp:coreProperties>
</file>