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drawings/drawing2.xml" ContentType="application/vnd.openxmlformats-officedocument.drawingml.chartshapes+xml"/>
  <Override PartName="/ppt/charts/chart17.xml" ContentType="application/vnd.openxmlformats-officedocument.drawingml.chart+xml"/>
  <Override PartName="/ppt/drawings/drawing3.xml" ContentType="application/vnd.openxmlformats-officedocument.drawingml.chartshapes+xml"/>
  <Override PartName="/ppt/notesSlides/notesSlide1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drawings/drawing4.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257" r:id="rId3"/>
    <p:sldId id="258" r:id="rId4"/>
    <p:sldId id="259" r:id="rId5"/>
    <p:sldId id="304" r:id="rId6"/>
    <p:sldId id="260" r:id="rId7"/>
    <p:sldId id="262" r:id="rId8"/>
    <p:sldId id="261" r:id="rId9"/>
    <p:sldId id="318" r:id="rId10"/>
    <p:sldId id="305" r:id="rId11"/>
    <p:sldId id="266" r:id="rId12"/>
    <p:sldId id="263" r:id="rId13"/>
    <p:sldId id="264" r:id="rId14"/>
    <p:sldId id="265" r:id="rId15"/>
    <p:sldId id="267" r:id="rId16"/>
    <p:sldId id="268" r:id="rId17"/>
    <p:sldId id="269" r:id="rId18"/>
    <p:sldId id="270" r:id="rId19"/>
    <p:sldId id="271" r:id="rId20"/>
    <p:sldId id="306" r:id="rId21"/>
    <p:sldId id="307" r:id="rId22"/>
    <p:sldId id="308" r:id="rId23"/>
    <p:sldId id="309" r:id="rId24"/>
    <p:sldId id="310" r:id="rId25"/>
    <p:sldId id="311" r:id="rId26"/>
    <p:sldId id="272" r:id="rId27"/>
    <p:sldId id="319" r:id="rId28"/>
    <p:sldId id="273" r:id="rId29"/>
    <p:sldId id="274" r:id="rId30"/>
    <p:sldId id="275" r:id="rId31"/>
    <p:sldId id="276" r:id="rId32"/>
    <p:sldId id="277" r:id="rId33"/>
    <p:sldId id="313" r:id="rId34"/>
    <p:sldId id="317" r:id="rId35"/>
    <p:sldId id="316" r:id="rId36"/>
    <p:sldId id="315" r:id="rId37"/>
    <p:sldId id="314" r:id="rId38"/>
    <p:sldId id="312" r:id="rId39"/>
    <p:sldId id="320" r:id="rId40"/>
    <p:sldId id="329" r:id="rId41"/>
    <p:sldId id="278" r:id="rId42"/>
    <p:sldId id="331" r:id="rId43"/>
    <p:sldId id="332" r:id="rId44"/>
    <p:sldId id="279" r:id="rId45"/>
    <p:sldId id="280" r:id="rId46"/>
    <p:sldId id="281" r:id="rId47"/>
    <p:sldId id="282" r:id="rId48"/>
    <p:sldId id="283" r:id="rId49"/>
    <p:sldId id="284" r:id="rId50"/>
    <p:sldId id="333" r:id="rId51"/>
    <p:sldId id="338" r:id="rId52"/>
    <p:sldId id="335" r:id="rId53"/>
    <p:sldId id="336" r:id="rId54"/>
    <p:sldId id="337" r:id="rId55"/>
    <p:sldId id="339" r:id="rId56"/>
    <p:sldId id="334" r:id="rId57"/>
    <p:sldId id="285" r:id="rId58"/>
    <p:sldId id="286" r:id="rId59"/>
    <p:sldId id="303" r:id="rId60"/>
    <p:sldId id="288" r:id="rId61"/>
    <p:sldId id="289" r:id="rId62"/>
    <p:sldId id="328" r:id="rId63"/>
    <p:sldId id="294" r:id="rId64"/>
    <p:sldId id="293" r:id="rId65"/>
    <p:sldId id="322" r:id="rId66"/>
    <p:sldId id="296" r:id="rId67"/>
    <p:sldId id="327" r:id="rId68"/>
    <p:sldId id="298" r:id="rId69"/>
    <p:sldId id="297" r:id="rId70"/>
    <p:sldId id="299" r:id="rId71"/>
    <p:sldId id="292" r:id="rId72"/>
    <p:sldId id="326" r:id="rId73"/>
    <p:sldId id="301" r:id="rId74"/>
    <p:sldId id="324" r:id="rId75"/>
    <p:sldId id="302" r:id="rId76"/>
    <p:sldId id="290" r:id="rId77"/>
    <p:sldId id="291"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660"/>
  </p:normalViewPr>
  <p:slideViewPr>
    <p:cSldViewPr>
      <p:cViewPr varScale="1">
        <p:scale>
          <a:sx n="103" d="100"/>
          <a:sy n="103" d="100"/>
        </p:scale>
        <p:origin x="294" y="108"/>
      </p:cViewPr>
      <p:guideLst>
        <p:guide orient="horz" pos="2160"/>
        <p:guide pos="2880"/>
      </p:guideLst>
    </p:cSldViewPr>
  </p:slideViewPr>
  <p:notesTextViewPr>
    <p:cViewPr>
      <p:scale>
        <a:sx n="100" d="100"/>
        <a:sy n="100" d="100"/>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D&amp;D\Documents\Diana%20Vance\142\142%20Ch%2016%20aq%20eq%20titration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D&amp;D\Documents\Diana%20Vance\142\142%20Ch%2016%20aq%20eq%20titration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D&amp;D\Documents\Diana%20Vance\142\142%20Ch%2016%20aq%20eq%20titration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D&amp;D\Documents\Diana%20Vance\142\142%20Ch%2016%20aq%20eq%20titration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D&amp;D\Documents\Diana%20Vance\142\142%20Ch%2016%20aq%20eq%20titration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Book1"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Diana.Vance\Documents\Dropbox\142\E2%20F14%20Base%20Titration%20Curve.xlsx"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Diana.Vance\Documents\Dropbox\142\E2%20F14%20Base%20Titration%20Curv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2"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D&amp;D\Documents\Diana%20Vance\142\142%20Ch%2016%20aq%20eq%20titra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dirty="0" smtClean="0"/>
              <a:t>Titration Curve</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dirty="0" smtClean="0"/>
              <a:t>pH </a:t>
            </a:r>
            <a:r>
              <a:rPr lang="en-US" sz="1800" b="1" i="0" baseline="0" dirty="0"/>
              <a:t>versus Volume of </a:t>
            </a:r>
            <a:r>
              <a:rPr lang="en-US" sz="1800" b="1" i="0" baseline="0" dirty="0" err="1"/>
              <a:t>NaOH</a:t>
            </a:r>
            <a:r>
              <a:rPr lang="en-US" sz="1800" b="1" i="0" baseline="0" dirty="0"/>
              <a:t> added</a:t>
            </a:r>
          </a:p>
        </c:rich>
      </c:tx>
      <c:overlay val="0"/>
    </c:title>
    <c:autoTitleDeleted val="0"/>
    <c:plotArea>
      <c:layout/>
      <c:scatterChart>
        <c:scatterStyle val="smoothMarker"/>
        <c:varyColors val="0"/>
        <c:ser>
          <c:idx val="0"/>
          <c:order val="0"/>
          <c:xVal>
            <c:numRef>
              <c:f>Sheet1!$A$2</c:f>
              <c:numCache>
                <c:formatCode>General</c:formatCode>
                <c:ptCount val="1"/>
                <c:pt idx="0">
                  <c:v>0</c:v>
                </c:pt>
              </c:numCache>
            </c:numRef>
          </c:xVal>
          <c:yVal>
            <c:numRef>
              <c:f>Sheet1!$B$2</c:f>
              <c:numCache>
                <c:formatCode>General</c:formatCode>
                <c:ptCount val="1"/>
                <c:pt idx="0">
                  <c:v>0.69900000000000084</c:v>
                </c:pt>
              </c:numCache>
            </c:numRef>
          </c:yVal>
          <c:smooth val="1"/>
        </c:ser>
        <c:dLbls>
          <c:showLegendKey val="0"/>
          <c:showVal val="0"/>
          <c:showCatName val="0"/>
          <c:showSerName val="0"/>
          <c:showPercent val="0"/>
          <c:showBubbleSize val="0"/>
        </c:dLbls>
        <c:axId val="199475184"/>
        <c:axId val="199284448"/>
      </c:scatterChart>
      <c:valAx>
        <c:axId val="199475184"/>
        <c:scaling>
          <c:orientation val="minMax"/>
          <c:max val="200"/>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000" b="1" i="0" baseline="0"/>
                  <a:t>Volume of NaOH added (mL)</a:t>
                </a:r>
              </a:p>
            </c:rich>
          </c:tx>
          <c:overlay val="0"/>
        </c:title>
        <c:numFmt formatCode="General" sourceLinked="1"/>
        <c:majorTickMark val="out"/>
        <c:minorTickMark val="none"/>
        <c:tickLblPos val="nextTo"/>
        <c:crossAx val="199284448"/>
        <c:crosses val="autoZero"/>
        <c:crossBetween val="midCat"/>
      </c:valAx>
      <c:valAx>
        <c:axId val="199284448"/>
        <c:scaling>
          <c:orientation val="minMax"/>
          <c:max val="14"/>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000" b="1" i="0" baseline="0"/>
                  <a:t>pH of solution</a:t>
                </a:r>
              </a:p>
            </c:rich>
          </c:tx>
          <c:overlay val="0"/>
        </c:title>
        <c:numFmt formatCode="General" sourceLinked="1"/>
        <c:majorTickMark val="out"/>
        <c:minorTickMark val="none"/>
        <c:tickLblPos val="nextTo"/>
        <c:crossAx val="199475184"/>
        <c:crosses val="autoZero"/>
        <c:crossBetween val="midCat"/>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Titration Curve</a:t>
            </a:r>
          </a:p>
          <a:p>
            <a:pPr>
              <a:defRPr/>
            </a:pPr>
            <a:r>
              <a:rPr lang="en-US" dirty="0" smtClean="0"/>
              <a:t>pH </a:t>
            </a:r>
            <a:r>
              <a:rPr lang="en-US" dirty="0"/>
              <a:t>versus Volume of </a:t>
            </a:r>
            <a:r>
              <a:rPr lang="en-US" dirty="0" err="1"/>
              <a:t>NaOH</a:t>
            </a:r>
            <a:r>
              <a:rPr lang="en-US" baseline="0" dirty="0"/>
              <a:t> added</a:t>
            </a:r>
            <a:endParaRPr lang="en-US" dirty="0"/>
          </a:p>
        </c:rich>
      </c:tx>
      <c:overlay val="0"/>
    </c:title>
    <c:autoTitleDeleted val="0"/>
    <c:plotArea>
      <c:layout/>
      <c:scatterChart>
        <c:scatterStyle val="smoothMarker"/>
        <c:varyColors val="0"/>
        <c:ser>
          <c:idx val="0"/>
          <c:order val="0"/>
          <c:xVal>
            <c:numRef>
              <c:f>Sheet2!$A$2:$A$3</c:f>
              <c:numCache>
                <c:formatCode>General</c:formatCode>
                <c:ptCount val="2"/>
                <c:pt idx="0">
                  <c:v>0</c:v>
                </c:pt>
                <c:pt idx="1">
                  <c:v>10</c:v>
                </c:pt>
              </c:numCache>
            </c:numRef>
          </c:xVal>
          <c:yVal>
            <c:numRef>
              <c:f>Sheet2!$B$2:$B$3</c:f>
              <c:numCache>
                <c:formatCode>General</c:formatCode>
                <c:ptCount val="2"/>
                <c:pt idx="0">
                  <c:v>2.8699999999999997</c:v>
                </c:pt>
                <c:pt idx="1">
                  <c:v>4.1399999999999997</c:v>
                </c:pt>
              </c:numCache>
            </c:numRef>
          </c:yVal>
          <c:smooth val="1"/>
        </c:ser>
        <c:dLbls>
          <c:showLegendKey val="0"/>
          <c:showVal val="0"/>
          <c:showCatName val="0"/>
          <c:showSerName val="0"/>
          <c:showPercent val="0"/>
          <c:showBubbleSize val="0"/>
        </c:dLbls>
        <c:axId val="288209088"/>
        <c:axId val="288209480"/>
      </c:scatterChart>
      <c:valAx>
        <c:axId val="288209088"/>
        <c:scaling>
          <c:orientation val="minMax"/>
          <c:max val="75"/>
          <c:min val="0"/>
        </c:scaling>
        <c:delete val="0"/>
        <c:axPos val="b"/>
        <c:title>
          <c:tx>
            <c:rich>
              <a:bodyPr/>
              <a:lstStyle/>
              <a:p>
                <a:pPr>
                  <a:defRPr/>
                </a:pPr>
                <a:r>
                  <a:rPr lang="en-US"/>
                  <a:t>Volume</a:t>
                </a:r>
                <a:r>
                  <a:rPr lang="en-US" baseline="0"/>
                  <a:t> of NaOH added (mL)</a:t>
                </a:r>
                <a:endParaRPr lang="en-US"/>
              </a:p>
            </c:rich>
          </c:tx>
          <c:overlay val="0"/>
        </c:title>
        <c:numFmt formatCode="General" sourceLinked="1"/>
        <c:majorTickMark val="out"/>
        <c:minorTickMark val="none"/>
        <c:tickLblPos val="nextTo"/>
        <c:crossAx val="288209480"/>
        <c:crosses val="autoZero"/>
        <c:crossBetween val="midCat"/>
      </c:valAx>
      <c:valAx>
        <c:axId val="288209480"/>
        <c:scaling>
          <c:orientation val="minMax"/>
          <c:max val="14"/>
          <c:min val="0"/>
        </c:scaling>
        <c:delete val="0"/>
        <c:axPos val="l"/>
        <c:majorGridlines/>
        <c:title>
          <c:tx>
            <c:rich>
              <a:bodyPr rot="-5400000" vert="horz"/>
              <a:lstStyle/>
              <a:p>
                <a:pPr>
                  <a:defRPr/>
                </a:pPr>
                <a:r>
                  <a:rPr lang="en-US"/>
                  <a:t>pH of solution</a:t>
                </a:r>
              </a:p>
            </c:rich>
          </c:tx>
          <c:overlay val="0"/>
        </c:title>
        <c:numFmt formatCode="General" sourceLinked="1"/>
        <c:majorTickMark val="out"/>
        <c:minorTickMark val="none"/>
        <c:tickLblPos val="nextTo"/>
        <c:crossAx val="288209088"/>
        <c:crosses val="autoZero"/>
        <c:crossBetween val="midCat"/>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Titration Curve</a:t>
            </a:r>
          </a:p>
          <a:p>
            <a:pPr>
              <a:defRPr/>
            </a:pPr>
            <a:r>
              <a:rPr lang="en-US" dirty="0" smtClean="0"/>
              <a:t>pH </a:t>
            </a:r>
            <a:r>
              <a:rPr lang="en-US" dirty="0"/>
              <a:t>versus Volume of </a:t>
            </a:r>
            <a:r>
              <a:rPr lang="en-US" dirty="0" err="1"/>
              <a:t>NaOH</a:t>
            </a:r>
            <a:r>
              <a:rPr lang="en-US" dirty="0"/>
              <a:t> added</a:t>
            </a:r>
          </a:p>
        </c:rich>
      </c:tx>
      <c:overlay val="0"/>
    </c:title>
    <c:autoTitleDeleted val="0"/>
    <c:plotArea>
      <c:layout/>
      <c:scatterChart>
        <c:scatterStyle val="smoothMarker"/>
        <c:varyColors val="0"/>
        <c:ser>
          <c:idx val="0"/>
          <c:order val="0"/>
          <c:xVal>
            <c:numRef>
              <c:f>Sheet2!$A$2:$A$4</c:f>
              <c:numCache>
                <c:formatCode>General</c:formatCode>
                <c:ptCount val="3"/>
                <c:pt idx="0">
                  <c:v>0</c:v>
                </c:pt>
                <c:pt idx="1">
                  <c:v>10</c:v>
                </c:pt>
                <c:pt idx="2">
                  <c:v>25</c:v>
                </c:pt>
              </c:numCache>
            </c:numRef>
          </c:xVal>
          <c:yVal>
            <c:numRef>
              <c:f>Sheet2!$B$2:$B$4</c:f>
              <c:numCache>
                <c:formatCode>General</c:formatCode>
                <c:ptCount val="3"/>
                <c:pt idx="0">
                  <c:v>2.8699999999999997</c:v>
                </c:pt>
                <c:pt idx="1">
                  <c:v>4.1399999999999997</c:v>
                </c:pt>
                <c:pt idx="2">
                  <c:v>4.74</c:v>
                </c:pt>
              </c:numCache>
            </c:numRef>
          </c:yVal>
          <c:smooth val="1"/>
        </c:ser>
        <c:dLbls>
          <c:showLegendKey val="0"/>
          <c:showVal val="0"/>
          <c:showCatName val="0"/>
          <c:showSerName val="0"/>
          <c:showPercent val="0"/>
          <c:showBubbleSize val="0"/>
        </c:dLbls>
        <c:axId val="288210264"/>
        <c:axId val="288210656"/>
      </c:scatterChart>
      <c:valAx>
        <c:axId val="288210264"/>
        <c:scaling>
          <c:orientation val="minMax"/>
          <c:max val="75"/>
          <c:min val="0"/>
        </c:scaling>
        <c:delete val="0"/>
        <c:axPos val="b"/>
        <c:title>
          <c:tx>
            <c:rich>
              <a:bodyPr/>
              <a:lstStyle/>
              <a:p>
                <a:pPr>
                  <a:defRPr/>
                </a:pPr>
                <a:r>
                  <a:rPr lang="en-US"/>
                  <a:t>Volum</a:t>
                </a:r>
                <a:r>
                  <a:rPr lang="en-US" baseline="0"/>
                  <a:t>e of NaOH added (mL)</a:t>
                </a:r>
                <a:endParaRPr lang="en-US"/>
              </a:p>
            </c:rich>
          </c:tx>
          <c:overlay val="0"/>
        </c:title>
        <c:numFmt formatCode="General" sourceLinked="1"/>
        <c:majorTickMark val="out"/>
        <c:minorTickMark val="none"/>
        <c:tickLblPos val="nextTo"/>
        <c:crossAx val="288210656"/>
        <c:crosses val="autoZero"/>
        <c:crossBetween val="midCat"/>
      </c:valAx>
      <c:valAx>
        <c:axId val="288210656"/>
        <c:scaling>
          <c:orientation val="minMax"/>
          <c:max val="14"/>
        </c:scaling>
        <c:delete val="0"/>
        <c:axPos val="l"/>
        <c:majorGridlines/>
        <c:title>
          <c:tx>
            <c:rich>
              <a:bodyPr rot="-5400000" vert="horz"/>
              <a:lstStyle/>
              <a:p>
                <a:pPr>
                  <a:defRPr/>
                </a:pPr>
                <a:r>
                  <a:rPr lang="en-US"/>
                  <a:t>pH</a:t>
                </a:r>
                <a:r>
                  <a:rPr lang="en-US" baseline="0"/>
                  <a:t> of soluton</a:t>
                </a:r>
                <a:endParaRPr lang="en-US"/>
              </a:p>
            </c:rich>
          </c:tx>
          <c:overlay val="0"/>
        </c:title>
        <c:numFmt formatCode="General" sourceLinked="1"/>
        <c:majorTickMark val="out"/>
        <c:minorTickMark val="none"/>
        <c:tickLblPos val="nextTo"/>
        <c:crossAx val="288210264"/>
        <c:crosses val="autoZero"/>
        <c:crossBetween val="midCat"/>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Titration Curve</a:t>
            </a:r>
          </a:p>
          <a:p>
            <a:pPr>
              <a:defRPr/>
            </a:pPr>
            <a:r>
              <a:rPr lang="en-US" dirty="0" smtClean="0"/>
              <a:t>pH</a:t>
            </a:r>
            <a:r>
              <a:rPr lang="en-US" baseline="0" dirty="0" smtClean="0"/>
              <a:t> versus Volume of </a:t>
            </a:r>
            <a:r>
              <a:rPr lang="en-US" baseline="0" dirty="0" err="1" smtClean="0"/>
              <a:t>NaOH</a:t>
            </a:r>
            <a:r>
              <a:rPr lang="en-US" baseline="0" dirty="0" smtClean="0"/>
              <a:t> added</a:t>
            </a:r>
            <a:endParaRPr lang="en-US" dirty="0"/>
          </a:p>
        </c:rich>
      </c:tx>
      <c:overlay val="0"/>
    </c:title>
    <c:autoTitleDeleted val="0"/>
    <c:plotArea>
      <c:layout/>
      <c:scatterChart>
        <c:scatterStyle val="smoothMarker"/>
        <c:varyColors val="0"/>
        <c:ser>
          <c:idx val="0"/>
          <c:order val="0"/>
          <c:xVal>
            <c:numRef>
              <c:f>Sheet2!$A$2:$A$5</c:f>
              <c:numCache>
                <c:formatCode>General</c:formatCode>
                <c:ptCount val="4"/>
                <c:pt idx="0">
                  <c:v>0</c:v>
                </c:pt>
                <c:pt idx="1">
                  <c:v>10</c:v>
                </c:pt>
                <c:pt idx="2">
                  <c:v>25</c:v>
                </c:pt>
                <c:pt idx="3">
                  <c:v>40</c:v>
                </c:pt>
              </c:numCache>
            </c:numRef>
          </c:xVal>
          <c:yVal>
            <c:numRef>
              <c:f>Sheet2!$B$2:$B$5</c:f>
              <c:numCache>
                <c:formatCode>General</c:formatCode>
                <c:ptCount val="4"/>
                <c:pt idx="0">
                  <c:v>2.8699999999999997</c:v>
                </c:pt>
                <c:pt idx="1">
                  <c:v>4.1399999999999997</c:v>
                </c:pt>
                <c:pt idx="2">
                  <c:v>4.74</c:v>
                </c:pt>
                <c:pt idx="3">
                  <c:v>5.35</c:v>
                </c:pt>
              </c:numCache>
            </c:numRef>
          </c:yVal>
          <c:smooth val="1"/>
        </c:ser>
        <c:dLbls>
          <c:showLegendKey val="0"/>
          <c:showVal val="0"/>
          <c:showCatName val="0"/>
          <c:showSerName val="0"/>
          <c:showPercent val="0"/>
          <c:showBubbleSize val="0"/>
        </c:dLbls>
        <c:axId val="288211440"/>
        <c:axId val="288037792"/>
      </c:scatterChart>
      <c:valAx>
        <c:axId val="288211440"/>
        <c:scaling>
          <c:orientation val="minMax"/>
          <c:max val="75"/>
          <c:min val="0"/>
        </c:scaling>
        <c:delete val="0"/>
        <c:axPos val="b"/>
        <c:title>
          <c:tx>
            <c:rich>
              <a:bodyPr/>
              <a:lstStyle/>
              <a:p>
                <a:pPr>
                  <a:defRPr/>
                </a:pPr>
                <a:r>
                  <a:rPr lang="en-US"/>
                  <a:t>Volume of NaOH added</a:t>
                </a:r>
                <a:r>
                  <a:rPr lang="en-US" baseline="0"/>
                  <a:t> (mL)</a:t>
                </a:r>
                <a:endParaRPr lang="en-US"/>
              </a:p>
            </c:rich>
          </c:tx>
          <c:overlay val="0"/>
        </c:title>
        <c:numFmt formatCode="General" sourceLinked="1"/>
        <c:majorTickMark val="out"/>
        <c:minorTickMark val="none"/>
        <c:tickLblPos val="nextTo"/>
        <c:crossAx val="288037792"/>
        <c:crosses val="autoZero"/>
        <c:crossBetween val="midCat"/>
      </c:valAx>
      <c:valAx>
        <c:axId val="288037792"/>
        <c:scaling>
          <c:orientation val="minMax"/>
          <c:max val="14"/>
        </c:scaling>
        <c:delete val="0"/>
        <c:axPos val="l"/>
        <c:majorGridlines/>
        <c:title>
          <c:tx>
            <c:rich>
              <a:bodyPr rot="-5400000" vert="horz"/>
              <a:lstStyle/>
              <a:p>
                <a:pPr>
                  <a:defRPr/>
                </a:pPr>
                <a:r>
                  <a:rPr lang="en-US"/>
                  <a:t>pH of solution</a:t>
                </a:r>
              </a:p>
            </c:rich>
          </c:tx>
          <c:overlay val="0"/>
        </c:title>
        <c:numFmt formatCode="General" sourceLinked="1"/>
        <c:majorTickMark val="out"/>
        <c:minorTickMark val="none"/>
        <c:tickLblPos val="nextTo"/>
        <c:crossAx val="288211440"/>
        <c:crosses val="autoZero"/>
        <c:crossBetween val="midCat"/>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Titration Curve</a:t>
            </a:r>
          </a:p>
          <a:p>
            <a:pPr>
              <a:defRPr/>
            </a:pPr>
            <a:r>
              <a:rPr lang="en-US" dirty="0" smtClean="0"/>
              <a:t>pH </a:t>
            </a:r>
            <a:r>
              <a:rPr lang="en-US" dirty="0"/>
              <a:t>versus Volume of </a:t>
            </a:r>
            <a:r>
              <a:rPr lang="en-US" dirty="0" err="1"/>
              <a:t>NaOH</a:t>
            </a:r>
            <a:r>
              <a:rPr lang="en-US" dirty="0"/>
              <a:t> added</a:t>
            </a:r>
          </a:p>
        </c:rich>
      </c:tx>
      <c:overlay val="0"/>
    </c:title>
    <c:autoTitleDeleted val="0"/>
    <c:plotArea>
      <c:layout/>
      <c:scatterChart>
        <c:scatterStyle val="smoothMarker"/>
        <c:varyColors val="0"/>
        <c:ser>
          <c:idx val="0"/>
          <c:order val="0"/>
          <c:xVal>
            <c:numRef>
              <c:f>Sheet2!$A$2:$A$6</c:f>
              <c:numCache>
                <c:formatCode>General</c:formatCode>
                <c:ptCount val="5"/>
                <c:pt idx="0">
                  <c:v>0</c:v>
                </c:pt>
                <c:pt idx="1">
                  <c:v>10</c:v>
                </c:pt>
                <c:pt idx="2">
                  <c:v>25</c:v>
                </c:pt>
                <c:pt idx="3">
                  <c:v>40</c:v>
                </c:pt>
                <c:pt idx="4">
                  <c:v>50</c:v>
                </c:pt>
              </c:numCache>
            </c:numRef>
          </c:xVal>
          <c:yVal>
            <c:numRef>
              <c:f>Sheet2!$B$2:$B$6</c:f>
              <c:numCache>
                <c:formatCode>General</c:formatCode>
                <c:ptCount val="5"/>
                <c:pt idx="0">
                  <c:v>2.8699999999999997</c:v>
                </c:pt>
                <c:pt idx="1">
                  <c:v>4.1399999999999997</c:v>
                </c:pt>
                <c:pt idx="2">
                  <c:v>4.74</c:v>
                </c:pt>
                <c:pt idx="3">
                  <c:v>5.35</c:v>
                </c:pt>
                <c:pt idx="4">
                  <c:v>8.7200000000000006</c:v>
                </c:pt>
              </c:numCache>
            </c:numRef>
          </c:yVal>
          <c:smooth val="1"/>
        </c:ser>
        <c:dLbls>
          <c:showLegendKey val="0"/>
          <c:showVal val="0"/>
          <c:showCatName val="0"/>
          <c:showSerName val="0"/>
          <c:showPercent val="0"/>
          <c:showBubbleSize val="0"/>
        </c:dLbls>
        <c:axId val="288038576"/>
        <c:axId val="288038968"/>
      </c:scatterChart>
      <c:valAx>
        <c:axId val="288038576"/>
        <c:scaling>
          <c:orientation val="minMax"/>
          <c:max val="75"/>
          <c:min val="0"/>
        </c:scaling>
        <c:delete val="0"/>
        <c:axPos val="b"/>
        <c:title>
          <c:tx>
            <c:rich>
              <a:bodyPr/>
              <a:lstStyle/>
              <a:p>
                <a:pPr>
                  <a:defRPr/>
                </a:pPr>
                <a:r>
                  <a:rPr lang="en-US"/>
                  <a:t>Volume of NaOH added (mL)</a:t>
                </a:r>
              </a:p>
            </c:rich>
          </c:tx>
          <c:overlay val="0"/>
        </c:title>
        <c:numFmt formatCode="General" sourceLinked="1"/>
        <c:majorTickMark val="out"/>
        <c:minorTickMark val="none"/>
        <c:tickLblPos val="nextTo"/>
        <c:crossAx val="288038968"/>
        <c:crosses val="autoZero"/>
        <c:crossBetween val="midCat"/>
      </c:valAx>
      <c:valAx>
        <c:axId val="288038968"/>
        <c:scaling>
          <c:orientation val="minMax"/>
          <c:max val="14"/>
        </c:scaling>
        <c:delete val="0"/>
        <c:axPos val="l"/>
        <c:majorGridlines/>
        <c:title>
          <c:tx>
            <c:rich>
              <a:bodyPr rot="-5400000" vert="horz"/>
              <a:lstStyle/>
              <a:p>
                <a:pPr>
                  <a:defRPr/>
                </a:pPr>
                <a:r>
                  <a:rPr lang="en-US"/>
                  <a:t>pH of solution</a:t>
                </a:r>
              </a:p>
            </c:rich>
          </c:tx>
          <c:overlay val="0"/>
        </c:title>
        <c:numFmt formatCode="General" sourceLinked="1"/>
        <c:majorTickMark val="out"/>
        <c:minorTickMark val="none"/>
        <c:tickLblPos val="nextTo"/>
        <c:crossAx val="288038576"/>
        <c:crosses val="autoZero"/>
        <c:crossBetween val="midCat"/>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Titration Curve</a:t>
            </a:r>
          </a:p>
          <a:p>
            <a:pPr>
              <a:defRPr/>
            </a:pPr>
            <a:r>
              <a:rPr lang="en-US" dirty="0" smtClean="0"/>
              <a:t>pH </a:t>
            </a:r>
            <a:r>
              <a:rPr lang="en-US" dirty="0"/>
              <a:t>versus</a:t>
            </a:r>
            <a:r>
              <a:rPr lang="en-US" baseline="0" dirty="0"/>
              <a:t> Volume of </a:t>
            </a:r>
            <a:r>
              <a:rPr lang="en-US" baseline="0" dirty="0" err="1"/>
              <a:t>NaOH</a:t>
            </a:r>
            <a:r>
              <a:rPr lang="en-US" baseline="0" dirty="0"/>
              <a:t> added</a:t>
            </a:r>
            <a:endParaRPr lang="en-US" dirty="0"/>
          </a:p>
        </c:rich>
      </c:tx>
      <c:overlay val="0"/>
    </c:title>
    <c:autoTitleDeleted val="0"/>
    <c:plotArea>
      <c:layout/>
      <c:scatterChart>
        <c:scatterStyle val="smoothMarker"/>
        <c:varyColors val="0"/>
        <c:ser>
          <c:idx val="0"/>
          <c:order val="0"/>
          <c:xVal>
            <c:numRef>
              <c:f>Sheet2!$A$2:$A$7</c:f>
              <c:numCache>
                <c:formatCode>General</c:formatCode>
                <c:ptCount val="6"/>
                <c:pt idx="0">
                  <c:v>0</c:v>
                </c:pt>
                <c:pt idx="1">
                  <c:v>10</c:v>
                </c:pt>
                <c:pt idx="2">
                  <c:v>25</c:v>
                </c:pt>
                <c:pt idx="3">
                  <c:v>40</c:v>
                </c:pt>
                <c:pt idx="4">
                  <c:v>50</c:v>
                </c:pt>
                <c:pt idx="5">
                  <c:v>60</c:v>
                </c:pt>
              </c:numCache>
            </c:numRef>
          </c:xVal>
          <c:yVal>
            <c:numRef>
              <c:f>Sheet2!$B$2:$B$7</c:f>
              <c:numCache>
                <c:formatCode>General</c:formatCode>
                <c:ptCount val="6"/>
                <c:pt idx="0">
                  <c:v>2.8699999999999997</c:v>
                </c:pt>
                <c:pt idx="1">
                  <c:v>4.1399999999999997</c:v>
                </c:pt>
                <c:pt idx="2">
                  <c:v>4.74</c:v>
                </c:pt>
                <c:pt idx="3">
                  <c:v>5.35</c:v>
                </c:pt>
                <c:pt idx="4">
                  <c:v>8.7200000000000006</c:v>
                </c:pt>
                <c:pt idx="5">
                  <c:v>11.96</c:v>
                </c:pt>
              </c:numCache>
            </c:numRef>
          </c:yVal>
          <c:smooth val="1"/>
        </c:ser>
        <c:dLbls>
          <c:showLegendKey val="0"/>
          <c:showVal val="0"/>
          <c:showCatName val="0"/>
          <c:showSerName val="0"/>
          <c:showPercent val="0"/>
          <c:showBubbleSize val="0"/>
        </c:dLbls>
        <c:axId val="288039752"/>
        <c:axId val="288040144"/>
      </c:scatterChart>
      <c:valAx>
        <c:axId val="288039752"/>
        <c:scaling>
          <c:orientation val="minMax"/>
          <c:max val="75"/>
          <c:min val="0"/>
        </c:scaling>
        <c:delete val="0"/>
        <c:axPos val="b"/>
        <c:title>
          <c:tx>
            <c:rich>
              <a:bodyPr/>
              <a:lstStyle/>
              <a:p>
                <a:pPr>
                  <a:defRPr/>
                </a:pPr>
                <a:r>
                  <a:rPr lang="en-US"/>
                  <a:t>Volume of NaOH</a:t>
                </a:r>
                <a:r>
                  <a:rPr lang="en-US" baseline="0"/>
                  <a:t> added (mL)</a:t>
                </a:r>
                <a:endParaRPr lang="en-US"/>
              </a:p>
            </c:rich>
          </c:tx>
          <c:overlay val="0"/>
        </c:title>
        <c:numFmt formatCode="General" sourceLinked="1"/>
        <c:majorTickMark val="out"/>
        <c:minorTickMark val="none"/>
        <c:tickLblPos val="nextTo"/>
        <c:crossAx val="288040144"/>
        <c:crosses val="autoZero"/>
        <c:crossBetween val="midCat"/>
      </c:valAx>
      <c:valAx>
        <c:axId val="288040144"/>
        <c:scaling>
          <c:orientation val="minMax"/>
        </c:scaling>
        <c:delete val="0"/>
        <c:axPos val="l"/>
        <c:majorGridlines/>
        <c:title>
          <c:tx>
            <c:rich>
              <a:bodyPr rot="-5400000" vert="horz"/>
              <a:lstStyle/>
              <a:p>
                <a:pPr>
                  <a:defRPr/>
                </a:pPr>
                <a:r>
                  <a:rPr lang="en-US"/>
                  <a:t>pH</a:t>
                </a:r>
                <a:r>
                  <a:rPr lang="en-US" baseline="0"/>
                  <a:t> of solution</a:t>
                </a:r>
                <a:endParaRPr lang="en-US"/>
              </a:p>
            </c:rich>
          </c:tx>
          <c:overlay val="0"/>
        </c:title>
        <c:numFmt formatCode="General" sourceLinked="1"/>
        <c:majorTickMark val="out"/>
        <c:minorTickMark val="none"/>
        <c:tickLblPos val="nextTo"/>
        <c:crossAx val="288039752"/>
        <c:crosses val="autoZero"/>
        <c:crossBetween val="midCat"/>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Titration Curve</a:t>
            </a:r>
          </a:p>
          <a:p>
            <a:pPr>
              <a:defRPr/>
            </a:pPr>
            <a:r>
              <a:rPr lang="en-US" dirty="0" smtClean="0"/>
              <a:t>pH</a:t>
            </a:r>
            <a:r>
              <a:rPr lang="en-US" baseline="0" dirty="0" smtClean="0"/>
              <a:t> </a:t>
            </a:r>
            <a:r>
              <a:rPr lang="en-US" baseline="0" dirty="0"/>
              <a:t>versus Volume of </a:t>
            </a:r>
            <a:r>
              <a:rPr lang="en-US" baseline="0" dirty="0" err="1"/>
              <a:t>NaOH</a:t>
            </a:r>
            <a:r>
              <a:rPr lang="en-US" baseline="0" dirty="0"/>
              <a:t> added</a:t>
            </a:r>
            <a:endParaRPr lang="en-US" dirty="0"/>
          </a:p>
        </c:rich>
      </c:tx>
      <c:overlay val="0"/>
    </c:title>
    <c:autoTitleDeleted val="0"/>
    <c:plotArea>
      <c:layout/>
      <c:scatterChart>
        <c:scatterStyle val="smoothMarker"/>
        <c:varyColors val="0"/>
        <c:ser>
          <c:idx val="0"/>
          <c:order val="0"/>
          <c:xVal>
            <c:numRef>
              <c:f>Sheet1!$A$2:$A$8</c:f>
              <c:numCache>
                <c:formatCode>0.0</c:formatCode>
                <c:ptCount val="7"/>
                <c:pt idx="0">
                  <c:v>0</c:v>
                </c:pt>
                <c:pt idx="1">
                  <c:v>10</c:v>
                </c:pt>
                <c:pt idx="2">
                  <c:v>25</c:v>
                </c:pt>
                <c:pt idx="3">
                  <c:v>40</c:v>
                </c:pt>
                <c:pt idx="4">
                  <c:v>50</c:v>
                </c:pt>
                <c:pt idx="5">
                  <c:v>60</c:v>
                </c:pt>
                <c:pt idx="6">
                  <c:v>75</c:v>
                </c:pt>
              </c:numCache>
            </c:numRef>
          </c:xVal>
          <c:yVal>
            <c:numRef>
              <c:f>Sheet1!$B$2:$B$8</c:f>
              <c:numCache>
                <c:formatCode>General</c:formatCode>
                <c:ptCount val="7"/>
                <c:pt idx="0">
                  <c:v>2.8699999999999997</c:v>
                </c:pt>
                <c:pt idx="1">
                  <c:v>4.1399999999999997</c:v>
                </c:pt>
                <c:pt idx="2">
                  <c:v>4.74</c:v>
                </c:pt>
                <c:pt idx="3" formatCode="0.00">
                  <c:v>5.35</c:v>
                </c:pt>
                <c:pt idx="4" formatCode="0.00">
                  <c:v>8.7200000000000006</c:v>
                </c:pt>
                <c:pt idx="5" formatCode="0.00">
                  <c:v>11.96</c:v>
                </c:pt>
                <c:pt idx="6" formatCode="0.00">
                  <c:v>12.3</c:v>
                </c:pt>
              </c:numCache>
            </c:numRef>
          </c:yVal>
          <c:smooth val="1"/>
        </c:ser>
        <c:dLbls>
          <c:showLegendKey val="0"/>
          <c:showVal val="0"/>
          <c:showCatName val="0"/>
          <c:showSerName val="0"/>
          <c:showPercent val="0"/>
          <c:showBubbleSize val="0"/>
        </c:dLbls>
        <c:axId val="288040928"/>
        <c:axId val="288041320"/>
      </c:scatterChart>
      <c:valAx>
        <c:axId val="288040928"/>
        <c:scaling>
          <c:orientation val="minMax"/>
        </c:scaling>
        <c:delete val="0"/>
        <c:axPos val="b"/>
        <c:title>
          <c:tx>
            <c:rich>
              <a:bodyPr/>
              <a:lstStyle/>
              <a:p>
                <a:pPr>
                  <a:defRPr/>
                </a:pPr>
                <a:r>
                  <a:rPr lang="en-US"/>
                  <a:t>Volume</a:t>
                </a:r>
                <a:r>
                  <a:rPr lang="en-US" baseline="0"/>
                  <a:t> of NaOH added (mL)</a:t>
                </a:r>
                <a:endParaRPr lang="en-US"/>
              </a:p>
            </c:rich>
          </c:tx>
          <c:overlay val="0"/>
        </c:title>
        <c:numFmt formatCode="0.0" sourceLinked="1"/>
        <c:majorTickMark val="out"/>
        <c:minorTickMark val="none"/>
        <c:tickLblPos val="nextTo"/>
        <c:crossAx val="288041320"/>
        <c:crosses val="autoZero"/>
        <c:crossBetween val="midCat"/>
      </c:valAx>
      <c:valAx>
        <c:axId val="288041320"/>
        <c:scaling>
          <c:orientation val="minMax"/>
        </c:scaling>
        <c:delete val="0"/>
        <c:axPos val="l"/>
        <c:majorGridlines/>
        <c:title>
          <c:tx>
            <c:rich>
              <a:bodyPr rot="-5400000" vert="horz"/>
              <a:lstStyle/>
              <a:p>
                <a:pPr>
                  <a:defRPr/>
                </a:pPr>
                <a:r>
                  <a:rPr lang="en-US"/>
                  <a:t>pH</a:t>
                </a:r>
                <a:r>
                  <a:rPr lang="en-US" baseline="0"/>
                  <a:t> of solution</a:t>
                </a:r>
                <a:endParaRPr lang="en-US"/>
              </a:p>
            </c:rich>
          </c:tx>
          <c:overlay val="0"/>
        </c:title>
        <c:numFmt formatCode="General" sourceLinked="1"/>
        <c:majorTickMark val="out"/>
        <c:minorTickMark val="none"/>
        <c:tickLblPos val="nextTo"/>
        <c:crossAx val="288040928"/>
        <c:crosses val="autoZero"/>
        <c:crossBetween val="midCat"/>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Titration Curve: pH</a:t>
            </a:r>
            <a:r>
              <a:rPr lang="en-US" baseline="0" dirty="0" smtClean="0"/>
              <a:t> </a:t>
            </a:r>
            <a:r>
              <a:rPr lang="en-US" baseline="0" dirty="0"/>
              <a:t>versus Volume of </a:t>
            </a:r>
            <a:r>
              <a:rPr lang="en-US" baseline="0" dirty="0" err="1"/>
              <a:t>NaOH</a:t>
            </a:r>
            <a:r>
              <a:rPr lang="en-US" baseline="0" dirty="0"/>
              <a:t> added</a:t>
            </a:r>
            <a:endParaRPr lang="en-US" dirty="0"/>
          </a:p>
        </c:rich>
      </c:tx>
      <c:overlay val="0"/>
    </c:title>
    <c:autoTitleDeleted val="0"/>
    <c:plotArea>
      <c:layout/>
      <c:scatterChart>
        <c:scatterStyle val="smoothMarker"/>
        <c:varyColors val="0"/>
        <c:ser>
          <c:idx val="0"/>
          <c:order val="0"/>
          <c:xVal>
            <c:numRef>
              <c:f>Sheet1!$A$2:$A$8</c:f>
              <c:numCache>
                <c:formatCode>0.0</c:formatCode>
                <c:ptCount val="7"/>
                <c:pt idx="0">
                  <c:v>0</c:v>
                </c:pt>
                <c:pt idx="1">
                  <c:v>10</c:v>
                </c:pt>
                <c:pt idx="2">
                  <c:v>25</c:v>
                </c:pt>
                <c:pt idx="3">
                  <c:v>40</c:v>
                </c:pt>
                <c:pt idx="4">
                  <c:v>50</c:v>
                </c:pt>
                <c:pt idx="5">
                  <c:v>60</c:v>
                </c:pt>
                <c:pt idx="6">
                  <c:v>75</c:v>
                </c:pt>
              </c:numCache>
            </c:numRef>
          </c:xVal>
          <c:yVal>
            <c:numRef>
              <c:f>Sheet1!$B$2:$B$8</c:f>
              <c:numCache>
                <c:formatCode>General</c:formatCode>
                <c:ptCount val="7"/>
                <c:pt idx="0">
                  <c:v>2.8699999999999997</c:v>
                </c:pt>
                <c:pt idx="1">
                  <c:v>4.1399999999999997</c:v>
                </c:pt>
                <c:pt idx="2">
                  <c:v>4.74</c:v>
                </c:pt>
                <c:pt idx="3" formatCode="0.00">
                  <c:v>5.35</c:v>
                </c:pt>
                <c:pt idx="4" formatCode="0.00">
                  <c:v>8.7200000000000006</c:v>
                </c:pt>
                <c:pt idx="5" formatCode="0.00">
                  <c:v>11.96</c:v>
                </c:pt>
                <c:pt idx="6" formatCode="0.00">
                  <c:v>12.3</c:v>
                </c:pt>
              </c:numCache>
            </c:numRef>
          </c:yVal>
          <c:smooth val="1"/>
        </c:ser>
        <c:dLbls>
          <c:showLegendKey val="0"/>
          <c:showVal val="0"/>
          <c:showCatName val="0"/>
          <c:showSerName val="0"/>
          <c:showPercent val="0"/>
          <c:showBubbleSize val="0"/>
        </c:dLbls>
        <c:axId val="288423160"/>
        <c:axId val="288423552"/>
      </c:scatterChart>
      <c:valAx>
        <c:axId val="288423160"/>
        <c:scaling>
          <c:orientation val="minMax"/>
        </c:scaling>
        <c:delete val="0"/>
        <c:axPos val="b"/>
        <c:title>
          <c:tx>
            <c:rich>
              <a:bodyPr/>
              <a:lstStyle/>
              <a:p>
                <a:pPr>
                  <a:defRPr/>
                </a:pPr>
                <a:r>
                  <a:rPr lang="en-US"/>
                  <a:t>Volume</a:t>
                </a:r>
                <a:r>
                  <a:rPr lang="en-US" baseline="0"/>
                  <a:t> of NaOH added (mL)</a:t>
                </a:r>
                <a:endParaRPr lang="en-US"/>
              </a:p>
            </c:rich>
          </c:tx>
          <c:overlay val="0"/>
        </c:title>
        <c:numFmt formatCode="0.0" sourceLinked="1"/>
        <c:majorTickMark val="out"/>
        <c:minorTickMark val="none"/>
        <c:tickLblPos val="nextTo"/>
        <c:crossAx val="288423552"/>
        <c:crosses val="autoZero"/>
        <c:crossBetween val="midCat"/>
      </c:valAx>
      <c:valAx>
        <c:axId val="288423552"/>
        <c:scaling>
          <c:orientation val="minMax"/>
        </c:scaling>
        <c:delete val="0"/>
        <c:axPos val="l"/>
        <c:majorGridlines>
          <c:spPr>
            <a:ln>
              <a:noFill/>
            </a:ln>
          </c:spPr>
        </c:majorGridlines>
        <c:title>
          <c:tx>
            <c:rich>
              <a:bodyPr rot="-5400000" vert="horz"/>
              <a:lstStyle/>
              <a:p>
                <a:pPr>
                  <a:defRPr/>
                </a:pPr>
                <a:r>
                  <a:rPr lang="en-US"/>
                  <a:t>pH</a:t>
                </a:r>
                <a:r>
                  <a:rPr lang="en-US" baseline="0"/>
                  <a:t> of solution</a:t>
                </a:r>
                <a:endParaRPr lang="en-US"/>
              </a:p>
            </c:rich>
          </c:tx>
          <c:overlay val="0"/>
        </c:title>
        <c:numFmt formatCode="General" sourceLinked="1"/>
        <c:majorTickMark val="out"/>
        <c:minorTickMark val="none"/>
        <c:tickLblPos val="nextTo"/>
        <c:crossAx val="288423160"/>
        <c:crosses val="autoZero"/>
        <c:crossBetween val="midCat"/>
      </c:valAx>
    </c:plotArea>
    <c:plotVisOnly val="1"/>
    <c:dispBlanksAs val="gap"/>
    <c:showDLblsOverMax val="0"/>
  </c:chart>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Titration Curve:</a:t>
            </a:r>
            <a:r>
              <a:rPr lang="en-US" baseline="0" dirty="0" smtClean="0"/>
              <a:t> </a:t>
            </a:r>
            <a:r>
              <a:rPr lang="en-US" dirty="0" smtClean="0"/>
              <a:t>pH</a:t>
            </a:r>
            <a:r>
              <a:rPr lang="en-US" baseline="0" dirty="0" smtClean="0"/>
              <a:t> </a:t>
            </a:r>
            <a:r>
              <a:rPr lang="en-US" baseline="0" dirty="0"/>
              <a:t>versus Volume of </a:t>
            </a:r>
            <a:r>
              <a:rPr lang="en-US" baseline="0" dirty="0" err="1"/>
              <a:t>NaOH</a:t>
            </a:r>
            <a:r>
              <a:rPr lang="en-US" baseline="0" dirty="0"/>
              <a:t> added</a:t>
            </a:r>
            <a:endParaRPr lang="en-US" dirty="0"/>
          </a:p>
        </c:rich>
      </c:tx>
      <c:layout>
        <c:manualLayout>
          <c:xMode val="edge"/>
          <c:yMode val="edge"/>
          <c:x val="0.17763717770572796"/>
          <c:y val="5.1724137931034482E-2"/>
        </c:manualLayout>
      </c:layout>
      <c:overlay val="0"/>
    </c:title>
    <c:autoTitleDeleted val="0"/>
    <c:plotArea>
      <c:layout/>
      <c:scatterChart>
        <c:scatterStyle val="smoothMarker"/>
        <c:varyColors val="0"/>
        <c:ser>
          <c:idx val="0"/>
          <c:order val="0"/>
          <c:xVal>
            <c:numRef>
              <c:f>Sheet1!$A$2:$A$8</c:f>
              <c:numCache>
                <c:formatCode>0.0</c:formatCode>
                <c:ptCount val="7"/>
                <c:pt idx="0">
                  <c:v>0</c:v>
                </c:pt>
                <c:pt idx="1">
                  <c:v>10</c:v>
                </c:pt>
                <c:pt idx="2">
                  <c:v>25</c:v>
                </c:pt>
                <c:pt idx="3">
                  <c:v>40</c:v>
                </c:pt>
                <c:pt idx="4">
                  <c:v>50</c:v>
                </c:pt>
                <c:pt idx="5">
                  <c:v>60</c:v>
                </c:pt>
                <c:pt idx="6">
                  <c:v>75</c:v>
                </c:pt>
              </c:numCache>
            </c:numRef>
          </c:xVal>
          <c:yVal>
            <c:numRef>
              <c:f>Sheet1!$B$2:$B$8</c:f>
              <c:numCache>
                <c:formatCode>General</c:formatCode>
                <c:ptCount val="7"/>
                <c:pt idx="0">
                  <c:v>2.8699999999999997</c:v>
                </c:pt>
                <c:pt idx="1">
                  <c:v>4.1399999999999997</c:v>
                </c:pt>
                <c:pt idx="2">
                  <c:v>4.74</c:v>
                </c:pt>
                <c:pt idx="3" formatCode="0.00">
                  <c:v>5.35</c:v>
                </c:pt>
                <c:pt idx="4" formatCode="0.00">
                  <c:v>8.7200000000000006</c:v>
                </c:pt>
                <c:pt idx="5" formatCode="0.00">
                  <c:v>11.96</c:v>
                </c:pt>
                <c:pt idx="6" formatCode="0.00">
                  <c:v>12.3</c:v>
                </c:pt>
              </c:numCache>
            </c:numRef>
          </c:yVal>
          <c:smooth val="1"/>
        </c:ser>
        <c:dLbls>
          <c:showLegendKey val="0"/>
          <c:showVal val="0"/>
          <c:showCatName val="0"/>
          <c:showSerName val="0"/>
          <c:showPercent val="0"/>
          <c:showBubbleSize val="0"/>
        </c:dLbls>
        <c:axId val="288424336"/>
        <c:axId val="288424728"/>
      </c:scatterChart>
      <c:valAx>
        <c:axId val="288424336"/>
        <c:scaling>
          <c:orientation val="minMax"/>
        </c:scaling>
        <c:delete val="0"/>
        <c:axPos val="b"/>
        <c:title>
          <c:tx>
            <c:rich>
              <a:bodyPr/>
              <a:lstStyle/>
              <a:p>
                <a:pPr>
                  <a:defRPr/>
                </a:pPr>
                <a:r>
                  <a:rPr lang="en-US"/>
                  <a:t>Volume</a:t>
                </a:r>
                <a:r>
                  <a:rPr lang="en-US" baseline="0"/>
                  <a:t> of NaOH added (mL)</a:t>
                </a:r>
                <a:endParaRPr lang="en-US"/>
              </a:p>
            </c:rich>
          </c:tx>
          <c:overlay val="0"/>
        </c:title>
        <c:numFmt formatCode="0.0" sourceLinked="1"/>
        <c:majorTickMark val="out"/>
        <c:minorTickMark val="none"/>
        <c:tickLblPos val="nextTo"/>
        <c:crossAx val="288424728"/>
        <c:crosses val="autoZero"/>
        <c:crossBetween val="midCat"/>
      </c:valAx>
      <c:valAx>
        <c:axId val="288424728"/>
        <c:scaling>
          <c:orientation val="minMax"/>
        </c:scaling>
        <c:delete val="0"/>
        <c:axPos val="l"/>
        <c:majorGridlines>
          <c:spPr>
            <a:ln>
              <a:noFill/>
            </a:ln>
          </c:spPr>
        </c:majorGridlines>
        <c:title>
          <c:tx>
            <c:rich>
              <a:bodyPr rot="-5400000" vert="horz"/>
              <a:lstStyle/>
              <a:p>
                <a:pPr>
                  <a:defRPr/>
                </a:pPr>
                <a:r>
                  <a:rPr lang="en-US"/>
                  <a:t>pH</a:t>
                </a:r>
                <a:r>
                  <a:rPr lang="en-US" baseline="0"/>
                  <a:t> of solution</a:t>
                </a:r>
                <a:endParaRPr lang="en-US"/>
              </a:p>
            </c:rich>
          </c:tx>
          <c:overlay val="0"/>
        </c:title>
        <c:numFmt formatCode="General" sourceLinked="1"/>
        <c:majorTickMark val="out"/>
        <c:minorTickMark val="none"/>
        <c:tickLblPos val="nextTo"/>
        <c:crossAx val="288424336"/>
        <c:crosses val="autoZero"/>
        <c:crossBetween val="midCat"/>
      </c:valAx>
    </c:plotArea>
    <c:plotVisOnly val="1"/>
    <c:dispBlanksAs val="gap"/>
    <c:showDLblsOverMax val="0"/>
  </c:chart>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Titration</a:t>
            </a:r>
            <a:r>
              <a:rPr lang="en-US" sz="1200" baseline="0" dirty="0"/>
              <a:t> Curve of </a:t>
            </a:r>
            <a:r>
              <a:rPr lang="en-US" sz="1200" baseline="0" dirty="0" err="1"/>
              <a:t>Triethylamine</a:t>
            </a:r>
            <a:r>
              <a:rPr lang="en-US" sz="1200" baseline="0" dirty="0"/>
              <a:t>, (</a:t>
            </a:r>
            <a:r>
              <a:rPr lang="en-US" sz="1200" baseline="0" dirty="0" smtClean="0"/>
              <a:t>CH</a:t>
            </a:r>
            <a:r>
              <a:rPr lang="en-US" sz="1200" baseline="-25000" dirty="0" smtClean="0"/>
              <a:t>3</a:t>
            </a:r>
            <a:r>
              <a:rPr lang="en-US" sz="1200" baseline="0" dirty="0" smtClean="0"/>
              <a:t>CH</a:t>
            </a:r>
            <a:r>
              <a:rPr lang="en-US" sz="1200" baseline="-25000" dirty="0" smtClean="0"/>
              <a:t>2</a:t>
            </a:r>
            <a:r>
              <a:rPr lang="en-US" sz="1200" baseline="0" dirty="0" smtClean="0"/>
              <a:t>)</a:t>
            </a:r>
            <a:r>
              <a:rPr lang="en-US" sz="1200" baseline="-25000" dirty="0"/>
              <a:t>3</a:t>
            </a:r>
            <a:r>
              <a:rPr lang="en-US" sz="1200" baseline="0" dirty="0" smtClean="0"/>
              <a:t>N</a:t>
            </a:r>
            <a:endParaRPr lang="en-US" sz="1200" baseline="0" dirty="0"/>
          </a:p>
          <a:p>
            <a:pPr>
              <a:defRPr/>
            </a:pPr>
            <a:r>
              <a:rPr lang="en-US" sz="1200" baseline="0" dirty="0"/>
              <a:t>pH vs. Volume of </a:t>
            </a:r>
            <a:r>
              <a:rPr lang="en-US" sz="1200" baseline="0" dirty="0" err="1"/>
              <a:t>HCl</a:t>
            </a:r>
            <a:r>
              <a:rPr lang="en-US" sz="1200" baseline="0" dirty="0"/>
              <a:t> added </a:t>
            </a:r>
            <a:endParaRPr lang="en-US" sz="1200" dirty="0"/>
          </a:p>
        </c:rich>
      </c:tx>
      <c:layout>
        <c:manualLayout>
          <c:xMode val="edge"/>
          <c:yMode val="edge"/>
          <c:x val="0.13403477690288715"/>
          <c:y val="3.2407407407407406E-2"/>
        </c:manualLayout>
      </c:layout>
      <c:overlay val="0"/>
    </c:title>
    <c:autoTitleDeleted val="0"/>
    <c:plotArea>
      <c:layout/>
      <c:scatterChart>
        <c:scatterStyle val="smoothMarker"/>
        <c:varyColors val="0"/>
        <c:ser>
          <c:idx val="0"/>
          <c:order val="0"/>
          <c:xVal>
            <c:numRef>
              <c:f>Sheet1!$A$2:$A$11</c:f>
              <c:numCache>
                <c:formatCode>0.00</c:formatCode>
                <c:ptCount val="10"/>
                <c:pt idx="0">
                  <c:v>0</c:v>
                </c:pt>
                <c:pt idx="1">
                  <c:v>10</c:v>
                </c:pt>
                <c:pt idx="2">
                  <c:v>15</c:v>
                </c:pt>
                <c:pt idx="3">
                  <c:v>19</c:v>
                </c:pt>
                <c:pt idx="4">
                  <c:v>19.95</c:v>
                </c:pt>
                <c:pt idx="5">
                  <c:v>20</c:v>
                </c:pt>
                <c:pt idx="6">
                  <c:v>20.05</c:v>
                </c:pt>
                <c:pt idx="7">
                  <c:v>25</c:v>
                </c:pt>
                <c:pt idx="8">
                  <c:v>25.5</c:v>
                </c:pt>
                <c:pt idx="9">
                  <c:v>29</c:v>
                </c:pt>
              </c:numCache>
            </c:numRef>
          </c:xVal>
          <c:yVal>
            <c:numRef>
              <c:f>Sheet1!$B$2:$B$11</c:f>
              <c:numCache>
                <c:formatCode>General</c:formatCode>
                <c:ptCount val="10"/>
                <c:pt idx="0">
                  <c:v>11.86</c:v>
                </c:pt>
                <c:pt idx="1">
                  <c:v>10.72</c:v>
                </c:pt>
                <c:pt idx="2">
                  <c:v>10.24</c:v>
                </c:pt>
                <c:pt idx="3">
                  <c:v>9.44</c:v>
                </c:pt>
                <c:pt idx="4">
                  <c:v>8.1199999999999992</c:v>
                </c:pt>
                <c:pt idx="5">
                  <c:v>5.21</c:v>
                </c:pt>
                <c:pt idx="6" formatCode="0.00">
                  <c:v>2.2999999999999998</c:v>
                </c:pt>
                <c:pt idx="7" formatCode="0.00">
                  <c:v>0.3</c:v>
                </c:pt>
                <c:pt idx="8">
                  <c:v>0.26</c:v>
                </c:pt>
                <c:pt idx="9">
                  <c:v>0.05</c:v>
                </c:pt>
              </c:numCache>
            </c:numRef>
          </c:yVal>
          <c:smooth val="1"/>
        </c:ser>
        <c:dLbls>
          <c:showLegendKey val="0"/>
          <c:showVal val="0"/>
          <c:showCatName val="0"/>
          <c:showSerName val="0"/>
          <c:showPercent val="0"/>
          <c:showBubbleSize val="0"/>
        </c:dLbls>
        <c:axId val="288425512"/>
        <c:axId val="288425904"/>
      </c:scatterChart>
      <c:valAx>
        <c:axId val="288425512"/>
        <c:scaling>
          <c:orientation val="minMax"/>
          <c:max val="30"/>
        </c:scaling>
        <c:delete val="0"/>
        <c:axPos val="b"/>
        <c:title>
          <c:tx>
            <c:rich>
              <a:bodyPr/>
              <a:lstStyle/>
              <a:p>
                <a:pPr>
                  <a:defRPr/>
                </a:pPr>
                <a:r>
                  <a:rPr lang="en-US"/>
                  <a:t>V</a:t>
                </a:r>
                <a:r>
                  <a:rPr lang="en-US" baseline="-25000"/>
                  <a:t>HCl</a:t>
                </a:r>
                <a:r>
                  <a:rPr lang="en-US" baseline="0"/>
                  <a:t> (mL) </a:t>
                </a:r>
                <a:endParaRPr lang="en-US"/>
              </a:p>
            </c:rich>
          </c:tx>
          <c:overlay val="0"/>
        </c:title>
        <c:numFmt formatCode="0.00" sourceLinked="1"/>
        <c:majorTickMark val="out"/>
        <c:minorTickMark val="none"/>
        <c:tickLblPos val="nextTo"/>
        <c:crossAx val="288425904"/>
        <c:crosses val="autoZero"/>
        <c:crossBetween val="midCat"/>
      </c:valAx>
      <c:valAx>
        <c:axId val="288425904"/>
        <c:scaling>
          <c:orientation val="minMax"/>
          <c:max val="12"/>
        </c:scaling>
        <c:delete val="0"/>
        <c:axPos val="l"/>
        <c:majorGridlines/>
        <c:title>
          <c:tx>
            <c:rich>
              <a:bodyPr rot="-5400000" vert="horz"/>
              <a:lstStyle/>
              <a:p>
                <a:pPr>
                  <a:defRPr/>
                </a:pPr>
                <a:r>
                  <a:rPr lang="en-US"/>
                  <a:t>pH</a:t>
                </a:r>
              </a:p>
            </c:rich>
          </c:tx>
          <c:overlay val="0"/>
        </c:title>
        <c:numFmt formatCode="General" sourceLinked="1"/>
        <c:majorTickMark val="out"/>
        <c:minorTickMark val="none"/>
        <c:tickLblPos val="nextTo"/>
        <c:crossAx val="288425512"/>
        <c:crosses val="autoZero"/>
        <c:crossBetween val="midCat"/>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Titration</a:t>
            </a:r>
            <a:r>
              <a:rPr lang="en-US" sz="1200" baseline="0" dirty="0"/>
              <a:t> Curve of </a:t>
            </a:r>
            <a:r>
              <a:rPr lang="en-US" sz="1200" baseline="0" dirty="0" err="1"/>
              <a:t>Triethylamine</a:t>
            </a:r>
            <a:r>
              <a:rPr lang="en-US" sz="1200" baseline="0" dirty="0"/>
              <a:t>, (</a:t>
            </a:r>
            <a:r>
              <a:rPr lang="en-US" sz="1200" baseline="0" dirty="0" smtClean="0"/>
              <a:t>CH</a:t>
            </a:r>
            <a:r>
              <a:rPr lang="en-US" sz="1200" baseline="-25000" dirty="0" smtClean="0"/>
              <a:t>3</a:t>
            </a:r>
            <a:r>
              <a:rPr lang="en-US" sz="1200" baseline="0" dirty="0" smtClean="0"/>
              <a:t>CH</a:t>
            </a:r>
            <a:r>
              <a:rPr lang="en-US" sz="1200" baseline="-25000" dirty="0" smtClean="0"/>
              <a:t>2</a:t>
            </a:r>
            <a:r>
              <a:rPr lang="en-US" sz="1200" baseline="0" dirty="0" smtClean="0"/>
              <a:t>)</a:t>
            </a:r>
            <a:r>
              <a:rPr lang="en-US" sz="1200" baseline="-25000" dirty="0" smtClean="0"/>
              <a:t>3</a:t>
            </a:r>
            <a:r>
              <a:rPr lang="en-US" sz="1200" baseline="0" dirty="0" smtClean="0"/>
              <a:t>N</a:t>
            </a:r>
            <a:endParaRPr lang="en-US" sz="1200" baseline="0" dirty="0"/>
          </a:p>
          <a:p>
            <a:pPr>
              <a:defRPr/>
            </a:pPr>
            <a:r>
              <a:rPr lang="en-US" sz="1200" baseline="0" dirty="0"/>
              <a:t>pH vs. Volume of </a:t>
            </a:r>
            <a:r>
              <a:rPr lang="en-US" sz="1200" baseline="0" dirty="0" err="1"/>
              <a:t>HCl</a:t>
            </a:r>
            <a:r>
              <a:rPr lang="en-US" sz="1200" baseline="0" dirty="0"/>
              <a:t> added </a:t>
            </a:r>
            <a:endParaRPr lang="en-US" sz="1200" dirty="0"/>
          </a:p>
        </c:rich>
      </c:tx>
      <c:layout>
        <c:manualLayout>
          <c:xMode val="edge"/>
          <c:yMode val="edge"/>
          <c:x val="0.22570144356955379"/>
          <c:y val="2.7777777777777776E-2"/>
        </c:manualLayout>
      </c:layout>
      <c:overlay val="0"/>
    </c:title>
    <c:autoTitleDeleted val="0"/>
    <c:plotArea>
      <c:layout/>
      <c:scatterChart>
        <c:scatterStyle val="smoothMarker"/>
        <c:varyColors val="0"/>
        <c:ser>
          <c:idx val="0"/>
          <c:order val="0"/>
          <c:xVal>
            <c:numRef>
              <c:f>Sheet1!$A$2:$A$11</c:f>
              <c:numCache>
                <c:formatCode>0.00</c:formatCode>
                <c:ptCount val="10"/>
                <c:pt idx="0">
                  <c:v>0</c:v>
                </c:pt>
                <c:pt idx="1">
                  <c:v>10</c:v>
                </c:pt>
                <c:pt idx="2">
                  <c:v>15</c:v>
                </c:pt>
                <c:pt idx="3">
                  <c:v>19</c:v>
                </c:pt>
                <c:pt idx="4">
                  <c:v>19.95</c:v>
                </c:pt>
                <c:pt idx="5">
                  <c:v>20</c:v>
                </c:pt>
                <c:pt idx="6">
                  <c:v>20.05</c:v>
                </c:pt>
                <c:pt idx="7">
                  <c:v>25</c:v>
                </c:pt>
                <c:pt idx="8">
                  <c:v>25.5</c:v>
                </c:pt>
                <c:pt idx="9">
                  <c:v>29</c:v>
                </c:pt>
              </c:numCache>
            </c:numRef>
          </c:xVal>
          <c:yVal>
            <c:numRef>
              <c:f>Sheet1!$B$2:$B$11</c:f>
              <c:numCache>
                <c:formatCode>General</c:formatCode>
                <c:ptCount val="10"/>
                <c:pt idx="0">
                  <c:v>11.86</c:v>
                </c:pt>
                <c:pt idx="1">
                  <c:v>10.72</c:v>
                </c:pt>
                <c:pt idx="2">
                  <c:v>10.24</c:v>
                </c:pt>
                <c:pt idx="3">
                  <c:v>9.44</c:v>
                </c:pt>
                <c:pt idx="4">
                  <c:v>8.1199999999999992</c:v>
                </c:pt>
                <c:pt idx="5">
                  <c:v>5.21</c:v>
                </c:pt>
                <c:pt idx="6" formatCode="0.00">
                  <c:v>2.2999999999999998</c:v>
                </c:pt>
                <c:pt idx="7" formatCode="0.00">
                  <c:v>0.3</c:v>
                </c:pt>
                <c:pt idx="8">
                  <c:v>0.26</c:v>
                </c:pt>
                <c:pt idx="9">
                  <c:v>0.05</c:v>
                </c:pt>
              </c:numCache>
            </c:numRef>
          </c:yVal>
          <c:smooth val="1"/>
        </c:ser>
        <c:dLbls>
          <c:showLegendKey val="0"/>
          <c:showVal val="0"/>
          <c:showCatName val="0"/>
          <c:showSerName val="0"/>
          <c:showPercent val="0"/>
          <c:showBubbleSize val="0"/>
        </c:dLbls>
        <c:axId val="288661232"/>
        <c:axId val="288661624"/>
      </c:scatterChart>
      <c:valAx>
        <c:axId val="288661232"/>
        <c:scaling>
          <c:orientation val="minMax"/>
          <c:max val="30"/>
        </c:scaling>
        <c:delete val="0"/>
        <c:axPos val="b"/>
        <c:title>
          <c:tx>
            <c:rich>
              <a:bodyPr/>
              <a:lstStyle/>
              <a:p>
                <a:pPr>
                  <a:defRPr/>
                </a:pPr>
                <a:r>
                  <a:rPr lang="en-US"/>
                  <a:t>V</a:t>
                </a:r>
                <a:r>
                  <a:rPr lang="en-US" baseline="-25000"/>
                  <a:t>HCl</a:t>
                </a:r>
                <a:r>
                  <a:rPr lang="en-US" baseline="0"/>
                  <a:t> (mL) </a:t>
                </a:r>
                <a:endParaRPr lang="en-US"/>
              </a:p>
            </c:rich>
          </c:tx>
          <c:overlay val="0"/>
        </c:title>
        <c:numFmt formatCode="0.00" sourceLinked="1"/>
        <c:majorTickMark val="out"/>
        <c:minorTickMark val="none"/>
        <c:tickLblPos val="nextTo"/>
        <c:crossAx val="288661624"/>
        <c:crosses val="autoZero"/>
        <c:crossBetween val="midCat"/>
      </c:valAx>
      <c:valAx>
        <c:axId val="288661624"/>
        <c:scaling>
          <c:orientation val="minMax"/>
          <c:max val="12"/>
        </c:scaling>
        <c:delete val="0"/>
        <c:axPos val="l"/>
        <c:majorGridlines/>
        <c:title>
          <c:tx>
            <c:rich>
              <a:bodyPr rot="-5400000" vert="horz"/>
              <a:lstStyle/>
              <a:p>
                <a:pPr>
                  <a:defRPr/>
                </a:pPr>
                <a:r>
                  <a:rPr lang="en-US"/>
                  <a:t>pH</a:t>
                </a:r>
              </a:p>
            </c:rich>
          </c:tx>
          <c:overlay val="0"/>
        </c:title>
        <c:numFmt formatCode="General" sourceLinked="1"/>
        <c:majorTickMark val="out"/>
        <c:minorTickMark val="none"/>
        <c:tickLblPos val="nextTo"/>
        <c:crossAx val="288661232"/>
        <c:crosses val="autoZero"/>
        <c:crossBetween val="midCat"/>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Titration Curve</a:t>
            </a:r>
          </a:p>
          <a:p>
            <a:pPr>
              <a:defRPr/>
            </a:pPr>
            <a:r>
              <a:rPr lang="en-US" dirty="0" smtClean="0"/>
              <a:t>pH </a:t>
            </a:r>
            <a:r>
              <a:rPr lang="en-US" dirty="0"/>
              <a:t>versus Volume of </a:t>
            </a:r>
            <a:r>
              <a:rPr lang="en-US" dirty="0" err="1"/>
              <a:t>NaOH</a:t>
            </a:r>
            <a:r>
              <a:rPr lang="en-US" baseline="0" dirty="0"/>
              <a:t> added</a:t>
            </a:r>
            <a:endParaRPr lang="en-US" dirty="0"/>
          </a:p>
        </c:rich>
      </c:tx>
      <c:overlay val="0"/>
    </c:title>
    <c:autoTitleDeleted val="0"/>
    <c:plotArea>
      <c:layout/>
      <c:scatterChart>
        <c:scatterStyle val="smoothMarker"/>
        <c:varyColors val="0"/>
        <c:ser>
          <c:idx val="0"/>
          <c:order val="0"/>
          <c:xVal>
            <c:numRef>
              <c:f>Sheet1!$A$2:$A$3</c:f>
              <c:numCache>
                <c:formatCode>General</c:formatCode>
                <c:ptCount val="2"/>
                <c:pt idx="0">
                  <c:v>0</c:v>
                </c:pt>
                <c:pt idx="1">
                  <c:v>10</c:v>
                </c:pt>
              </c:numCache>
            </c:numRef>
          </c:xVal>
          <c:yVal>
            <c:numRef>
              <c:f>Sheet1!$B$2:$B$3</c:f>
              <c:numCache>
                <c:formatCode>General</c:formatCode>
                <c:ptCount val="2"/>
                <c:pt idx="0">
                  <c:v>0.69899999999999995</c:v>
                </c:pt>
                <c:pt idx="1">
                  <c:v>0.82000000000000062</c:v>
                </c:pt>
              </c:numCache>
            </c:numRef>
          </c:yVal>
          <c:smooth val="1"/>
        </c:ser>
        <c:dLbls>
          <c:showLegendKey val="0"/>
          <c:showVal val="0"/>
          <c:showCatName val="0"/>
          <c:showSerName val="0"/>
          <c:showPercent val="0"/>
          <c:showBubbleSize val="0"/>
        </c:dLbls>
        <c:axId val="199482376"/>
        <c:axId val="5756896"/>
      </c:scatterChart>
      <c:valAx>
        <c:axId val="199482376"/>
        <c:scaling>
          <c:orientation val="minMax"/>
          <c:max val="200"/>
        </c:scaling>
        <c:delete val="0"/>
        <c:axPos val="b"/>
        <c:title>
          <c:tx>
            <c:rich>
              <a:bodyPr/>
              <a:lstStyle/>
              <a:p>
                <a:pPr>
                  <a:defRPr/>
                </a:pPr>
                <a:r>
                  <a:rPr lang="en-US"/>
                  <a:t>Volume</a:t>
                </a:r>
                <a:r>
                  <a:rPr lang="en-US" baseline="0"/>
                  <a:t> of NaOH added (mL)</a:t>
                </a:r>
                <a:endParaRPr lang="en-US"/>
              </a:p>
            </c:rich>
          </c:tx>
          <c:overlay val="0"/>
        </c:title>
        <c:numFmt formatCode="General" sourceLinked="1"/>
        <c:majorTickMark val="out"/>
        <c:minorTickMark val="none"/>
        <c:tickLblPos val="nextTo"/>
        <c:crossAx val="5756896"/>
        <c:crosses val="autoZero"/>
        <c:crossBetween val="midCat"/>
      </c:valAx>
      <c:valAx>
        <c:axId val="5756896"/>
        <c:scaling>
          <c:orientation val="minMax"/>
          <c:max val="14"/>
          <c:min val="0"/>
        </c:scaling>
        <c:delete val="0"/>
        <c:axPos val="l"/>
        <c:majorGridlines/>
        <c:title>
          <c:tx>
            <c:rich>
              <a:bodyPr rot="-5400000" vert="horz"/>
              <a:lstStyle/>
              <a:p>
                <a:pPr>
                  <a:defRPr/>
                </a:pPr>
                <a:r>
                  <a:rPr lang="en-US"/>
                  <a:t>pH of solution</a:t>
                </a:r>
              </a:p>
            </c:rich>
          </c:tx>
          <c:overlay val="0"/>
        </c:title>
        <c:numFmt formatCode="General" sourceLinked="1"/>
        <c:majorTickMark val="out"/>
        <c:minorTickMark val="none"/>
        <c:tickLblPos val="nextTo"/>
        <c:crossAx val="199482376"/>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Titration Curve</a:t>
            </a:r>
          </a:p>
          <a:p>
            <a:pPr>
              <a:defRPr/>
            </a:pPr>
            <a:r>
              <a:rPr lang="en-US" dirty="0" smtClean="0"/>
              <a:t>pH </a:t>
            </a:r>
            <a:r>
              <a:rPr lang="en-US" dirty="0"/>
              <a:t>versus </a:t>
            </a:r>
            <a:r>
              <a:rPr lang="en-US" dirty="0" smtClean="0"/>
              <a:t>Volume </a:t>
            </a:r>
            <a:r>
              <a:rPr lang="en-US" dirty="0"/>
              <a:t>of </a:t>
            </a:r>
            <a:r>
              <a:rPr lang="en-US" dirty="0" err="1"/>
              <a:t>NaOH</a:t>
            </a:r>
            <a:r>
              <a:rPr lang="en-US" dirty="0"/>
              <a:t> added</a:t>
            </a:r>
          </a:p>
        </c:rich>
      </c:tx>
      <c:layout>
        <c:manualLayout>
          <c:xMode val="edge"/>
          <c:yMode val="edge"/>
          <c:x val="0.23929316588590982"/>
          <c:y val="1.7543859649122806E-2"/>
        </c:manualLayout>
      </c:layout>
      <c:overlay val="0"/>
    </c:title>
    <c:autoTitleDeleted val="0"/>
    <c:plotArea>
      <c:layout/>
      <c:scatterChart>
        <c:scatterStyle val="smoothMarker"/>
        <c:varyColors val="0"/>
        <c:ser>
          <c:idx val="0"/>
          <c:order val="0"/>
          <c:xVal>
            <c:numRef>
              <c:f>Sheet1!$A$2:$A$4</c:f>
              <c:numCache>
                <c:formatCode>General</c:formatCode>
                <c:ptCount val="3"/>
                <c:pt idx="0">
                  <c:v>0</c:v>
                </c:pt>
                <c:pt idx="1">
                  <c:v>10</c:v>
                </c:pt>
                <c:pt idx="2">
                  <c:v>20</c:v>
                </c:pt>
              </c:numCache>
            </c:numRef>
          </c:xVal>
          <c:yVal>
            <c:numRef>
              <c:f>Sheet1!$B$2:$B$4</c:f>
              <c:numCache>
                <c:formatCode>General</c:formatCode>
                <c:ptCount val="3"/>
                <c:pt idx="0">
                  <c:v>0.69899999999999995</c:v>
                </c:pt>
                <c:pt idx="1">
                  <c:v>0.82000000000000062</c:v>
                </c:pt>
                <c:pt idx="2">
                  <c:v>0.94000000000000061</c:v>
                </c:pt>
              </c:numCache>
            </c:numRef>
          </c:yVal>
          <c:smooth val="1"/>
        </c:ser>
        <c:dLbls>
          <c:showLegendKey val="0"/>
          <c:showVal val="0"/>
          <c:showCatName val="0"/>
          <c:showSerName val="0"/>
          <c:showPercent val="0"/>
          <c:showBubbleSize val="0"/>
        </c:dLbls>
        <c:axId val="287801984"/>
        <c:axId val="287802368"/>
      </c:scatterChart>
      <c:valAx>
        <c:axId val="287801984"/>
        <c:scaling>
          <c:orientation val="minMax"/>
          <c:max val="200"/>
        </c:scaling>
        <c:delete val="0"/>
        <c:axPos val="b"/>
        <c:title>
          <c:tx>
            <c:rich>
              <a:bodyPr/>
              <a:lstStyle/>
              <a:p>
                <a:pPr>
                  <a:defRPr/>
                </a:pPr>
                <a:r>
                  <a:rPr lang="en-US"/>
                  <a:t>Volum</a:t>
                </a:r>
                <a:r>
                  <a:rPr lang="en-US" baseline="0"/>
                  <a:t>e of NaOH added (mL)</a:t>
                </a:r>
                <a:endParaRPr lang="en-US"/>
              </a:p>
            </c:rich>
          </c:tx>
          <c:overlay val="0"/>
        </c:title>
        <c:numFmt formatCode="General" sourceLinked="1"/>
        <c:majorTickMark val="out"/>
        <c:minorTickMark val="none"/>
        <c:tickLblPos val="nextTo"/>
        <c:crossAx val="287802368"/>
        <c:crosses val="autoZero"/>
        <c:crossBetween val="midCat"/>
      </c:valAx>
      <c:valAx>
        <c:axId val="287802368"/>
        <c:scaling>
          <c:orientation val="minMax"/>
          <c:max val="14"/>
        </c:scaling>
        <c:delete val="0"/>
        <c:axPos val="l"/>
        <c:majorGridlines/>
        <c:title>
          <c:tx>
            <c:rich>
              <a:bodyPr rot="-5400000" vert="horz"/>
              <a:lstStyle/>
              <a:p>
                <a:pPr>
                  <a:defRPr/>
                </a:pPr>
                <a:r>
                  <a:rPr lang="en-US"/>
                  <a:t>pH</a:t>
                </a:r>
                <a:r>
                  <a:rPr lang="en-US" baseline="0"/>
                  <a:t> of soluton</a:t>
                </a:r>
                <a:endParaRPr lang="en-US"/>
              </a:p>
            </c:rich>
          </c:tx>
          <c:overlay val="0"/>
        </c:title>
        <c:numFmt formatCode="General" sourceLinked="1"/>
        <c:majorTickMark val="out"/>
        <c:minorTickMark val="none"/>
        <c:tickLblPos val="nextTo"/>
        <c:crossAx val="287801984"/>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Titration</a:t>
            </a:r>
            <a:r>
              <a:rPr lang="en-US" baseline="0" dirty="0" smtClean="0"/>
              <a:t> Curve</a:t>
            </a:r>
          </a:p>
          <a:p>
            <a:pPr>
              <a:defRPr/>
            </a:pPr>
            <a:r>
              <a:rPr lang="en-US" dirty="0" smtClean="0"/>
              <a:t>pH</a:t>
            </a:r>
            <a:r>
              <a:rPr lang="en-US" baseline="0" dirty="0" smtClean="0"/>
              <a:t> </a:t>
            </a:r>
            <a:r>
              <a:rPr lang="en-US" baseline="0" dirty="0"/>
              <a:t>versus Volume of </a:t>
            </a:r>
            <a:r>
              <a:rPr lang="en-US" baseline="0" dirty="0" err="1"/>
              <a:t>NaOH</a:t>
            </a:r>
            <a:r>
              <a:rPr lang="en-US" baseline="0" dirty="0"/>
              <a:t> added</a:t>
            </a:r>
            <a:endParaRPr lang="en-US" dirty="0"/>
          </a:p>
        </c:rich>
      </c:tx>
      <c:overlay val="0"/>
    </c:title>
    <c:autoTitleDeleted val="0"/>
    <c:plotArea>
      <c:layout/>
      <c:scatterChart>
        <c:scatterStyle val="smoothMarker"/>
        <c:varyColors val="0"/>
        <c:ser>
          <c:idx val="0"/>
          <c:order val="0"/>
          <c:xVal>
            <c:numRef>
              <c:f>Sheet1!$A$2:$A$5</c:f>
              <c:numCache>
                <c:formatCode>General</c:formatCode>
                <c:ptCount val="4"/>
                <c:pt idx="0">
                  <c:v>0</c:v>
                </c:pt>
                <c:pt idx="1">
                  <c:v>10</c:v>
                </c:pt>
                <c:pt idx="2">
                  <c:v>20</c:v>
                </c:pt>
                <c:pt idx="3">
                  <c:v>50</c:v>
                </c:pt>
              </c:numCache>
            </c:numRef>
          </c:xVal>
          <c:yVal>
            <c:numRef>
              <c:f>Sheet1!$B$2:$B$5</c:f>
              <c:numCache>
                <c:formatCode>General</c:formatCode>
                <c:ptCount val="4"/>
                <c:pt idx="0">
                  <c:v>0.69899999999999995</c:v>
                </c:pt>
                <c:pt idx="1">
                  <c:v>0.82000000000000062</c:v>
                </c:pt>
                <c:pt idx="2">
                  <c:v>0.94000000000000061</c:v>
                </c:pt>
                <c:pt idx="3">
                  <c:v>1.3</c:v>
                </c:pt>
              </c:numCache>
            </c:numRef>
          </c:yVal>
          <c:smooth val="1"/>
        </c:ser>
        <c:dLbls>
          <c:showLegendKey val="0"/>
          <c:showVal val="0"/>
          <c:showCatName val="0"/>
          <c:showSerName val="0"/>
          <c:showPercent val="0"/>
          <c:showBubbleSize val="0"/>
        </c:dLbls>
        <c:axId val="198177000"/>
        <c:axId val="198176608"/>
      </c:scatterChart>
      <c:valAx>
        <c:axId val="198177000"/>
        <c:scaling>
          <c:orientation val="minMax"/>
          <c:max val="200"/>
        </c:scaling>
        <c:delete val="0"/>
        <c:axPos val="b"/>
        <c:title>
          <c:tx>
            <c:rich>
              <a:bodyPr/>
              <a:lstStyle/>
              <a:p>
                <a:pPr>
                  <a:defRPr/>
                </a:pPr>
                <a:r>
                  <a:rPr lang="en-US"/>
                  <a:t>Volume of NaOH added</a:t>
                </a:r>
                <a:r>
                  <a:rPr lang="en-US" baseline="0"/>
                  <a:t> (mL)</a:t>
                </a:r>
                <a:endParaRPr lang="en-US"/>
              </a:p>
            </c:rich>
          </c:tx>
          <c:overlay val="0"/>
        </c:title>
        <c:numFmt formatCode="General" sourceLinked="1"/>
        <c:majorTickMark val="out"/>
        <c:minorTickMark val="none"/>
        <c:tickLblPos val="nextTo"/>
        <c:crossAx val="198176608"/>
        <c:crosses val="autoZero"/>
        <c:crossBetween val="midCat"/>
      </c:valAx>
      <c:valAx>
        <c:axId val="198176608"/>
        <c:scaling>
          <c:orientation val="minMax"/>
          <c:max val="14"/>
        </c:scaling>
        <c:delete val="0"/>
        <c:axPos val="l"/>
        <c:majorGridlines/>
        <c:title>
          <c:tx>
            <c:rich>
              <a:bodyPr rot="-5400000" vert="horz"/>
              <a:lstStyle/>
              <a:p>
                <a:pPr>
                  <a:defRPr/>
                </a:pPr>
                <a:r>
                  <a:rPr lang="en-US"/>
                  <a:t>pH of solution</a:t>
                </a:r>
              </a:p>
            </c:rich>
          </c:tx>
          <c:overlay val="0"/>
        </c:title>
        <c:numFmt formatCode="General" sourceLinked="1"/>
        <c:majorTickMark val="out"/>
        <c:minorTickMark val="none"/>
        <c:tickLblPos val="nextTo"/>
        <c:crossAx val="198177000"/>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Titration Curve</a:t>
            </a:r>
          </a:p>
          <a:p>
            <a:pPr>
              <a:defRPr/>
            </a:pPr>
            <a:r>
              <a:rPr lang="en-US" dirty="0" smtClean="0"/>
              <a:t>pH </a:t>
            </a:r>
            <a:r>
              <a:rPr lang="en-US" dirty="0"/>
              <a:t>versus Volume of </a:t>
            </a:r>
            <a:r>
              <a:rPr lang="en-US" dirty="0" err="1"/>
              <a:t>NaOH</a:t>
            </a:r>
            <a:r>
              <a:rPr lang="en-US" dirty="0"/>
              <a:t> added</a:t>
            </a:r>
          </a:p>
        </c:rich>
      </c:tx>
      <c:overlay val="0"/>
    </c:title>
    <c:autoTitleDeleted val="0"/>
    <c:plotArea>
      <c:layout/>
      <c:scatterChart>
        <c:scatterStyle val="smoothMarker"/>
        <c:varyColors val="0"/>
        <c:ser>
          <c:idx val="0"/>
          <c:order val="0"/>
          <c:xVal>
            <c:numRef>
              <c:f>Sheet1!$A$2:$A$6</c:f>
              <c:numCache>
                <c:formatCode>General</c:formatCode>
                <c:ptCount val="5"/>
                <c:pt idx="0">
                  <c:v>0</c:v>
                </c:pt>
                <c:pt idx="1">
                  <c:v>10</c:v>
                </c:pt>
                <c:pt idx="2">
                  <c:v>20</c:v>
                </c:pt>
                <c:pt idx="3">
                  <c:v>50</c:v>
                </c:pt>
                <c:pt idx="4">
                  <c:v>100</c:v>
                </c:pt>
              </c:numCache>
            </c:numRef>
          </c:xVal>
          <c:yVal>
            <c:numRef>
              <c:f>Sheet1!$B$2:$B$6</c:f>
              <c:numCache>
                <c:formatCode>General</c:formatCode>
                <c:ptCount val="5"/>
                <c:pt idx="0">
                  <c:v>0.69899999999999995</c:v>
                </c:pt>
                <c:pt idx="1">
                  <c:v>0.82000000000000062</c:v>
                </c:pt>
                <c:pt idx="2">
                  <c:v>0.94000000000000061</c:v>
                </c:pt>
                <c:pt idx="3">
                  <c:v>1.3</c:v>
                </c:pt>
                <c:pt idx="4">
                  <c:v>7</c:v>
                </c:pt>
              </c:numCache>
            </c:numRef>
          </c:yVal>
          <c:smooth val="1"/>
        </c:ser>
        <c:dLbls>
          <c:showLegendKey val="0"/>
          <c:showVal val="0"/>
          <c:showCatName val="0"/>
          <c:showSerName val="0"/>
          <c:showPercent val="0"/>
          <c:showBubbleSize val="0"/>
        </c:dLbls>
        <c:axId val="198177392"/>
        <c:axId val="198179352"/>
      </c:scatterChart>
      <c:valAx>
        <c:axId val="198177392"/>
        <c:scaling>
          <c:orientation val="minMax"/>
          <c:max val="200"/>
        </c:scaling>
        <c:delete val="0"/>
        <c:axPos val="b"/>
        <c:title>
          <c:tx>
            <c:rich>
              <a:bodyPr/>
              <a:lstStyle/>
              <a:p>
                <a:pPr>
                  <a:defRPr/>
                </a:pPr>
                <a:r>
                  <a:rPr lang="en-US"/>
                  <a:t>Volume of NaOH added (mL)</a:t>
                </a:r>
              </a:p>
            </c:rich>
          </c:tx>
          <c:overlay val="0"/>
        </c:title>
        <c:numFmt formatCode="General" sourceLinked="1"/>
        <c:majorTickMark val="out"/>
        <c:minorTickMark val="none"/>
        <c:tickLblPos val="nextTo"/>
        <c:crossAx val="198179352"/>
        <c:crosses val="autoZero"/>
        <c:crossBetween val="midCat"/>
      </c:valAx>
      <c:valAx>
        <c:axId val="198179352"/>
        <c:scaling>
          <c:orientation val="minMax"/>
          <c:max val="14"/>
        </c:scaling>
        <c:delete val="0"/>
        <c:axPos val="l"/>
        <c:majorGridlines/>
        <c:title>
          <c:tx>
            <c:rich>
              <a:bodyPr rot="-5400000" vert="horz"/>
              <a:lstStyle/>
              <a:p>
                <a:pPr>
                  <a:defRPr/>
                </a:pPr>
                <a:r>
                  <a:rPr lang="en-US"/>
                  <a:t>pH of solution</a:t>
                </a:r>
              </a:p>
            </c:rich>
          </c:tx>
          <c:overlay val="0"/>
        </c:title>
        <c:numFmt formatCode="General" sourceLinked="1"/>
        <c:majorTickMark val="out"/>
        <c:minorTickMark val="none"/>
        <c:tickLblPos val="nextTo"/>
        <c:crossAx val="198177392"/>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Titration Curve</a:t>
            </a:r>
          </a:p>
          <a:p>
            <a:pPr>
              <a:defRPr/>
            </a:pPr>
            <a:r>
              <a:rPr lang="en-US" dirty="0" smtClean="0"/>
              <a:t>pH </a:t>
            </a:r>
            <a:r>
              <a:rPr lang="en-US" dirty="0"/>
              <a:t>versus</a:t>
            </a:r>
            <a:r>
              <a:rPr lang="en-US" baseline="0" dirty="0"/>
              <a:t> Volume of </a:t>
            </a:r>
            <a:r>
              <a:rPr lang="en-US" baseline="0" dirty="0" err="1"/>
              <a:t>NaOH</a:t>
            </a:r>
            <a:r>
              <a:rPr lang="en-US" baseline="0" dirty="0"/>
              <a:t> added</a:t>
            </a:r>
            <a:endParaRPr lang="en-US" dirty="0"/>
          </a:p>
        </c:rich>
      </c:tx>
      <c:overlay val="0"/>
    </c:title>
    <c:autoTitleDeleted val="0"/>
    <c:plotArea>
      <c:layout/>
      <c:scatterChart>
        <c:scatterStyle val="smoothMarker"/>
        <c:varyColors val="0"/>
        <c:ser>
          <c:idx val="0"/>
          <c:order val="0"/>
          <c:tx>
            <c:strRef>
              <c:f>Sheet1!$A$2:$A$7</c:f>
              <c:strCache>
                <c:ptCount val="1"/>
                <c:pt idx="0">
                  <c:v>0 10 20 50 100 150</c:v>
                </c:pt>
              </c:strCache>
            </c:strRef>
          </c:tx>
          <c:xVal>
            <c:numRef>
              <c:f>Sheet1!$A$2:$A$7</c:f>
              <c:numCache>
                <c:formatCode>General</c:formatCode>
                <c:ptCount val="6"/>
                <c:pt idx="0">
                  <c:v>0</c:v>
                </c:pt>
                <c:pt idx="1">
                  <c:v>10</c:v>
                </c:pt>
                <c:pt idx="2">
                  <c:v>20</c:v>
                </c:pt>
                <c:pt idx="3">
                  <c:v>50</c:v>
                </c:pt>
                <c:pt idx="4">
                  <c:v>100</c:v>
                </c:pt>
                <c:pt idx="5">
                  <c:v>150</c:v>
                </c:pt>
              </c:numCache>
            </c:numRef>
          </c:xVal>
          <c:yVal>
            <c:numRef>
              <c:f>Sheet1!$B$2:$B$7</c:f>
              <c:numCache>
                <c:formatCode>General</c:formatCode>
                <c:ptCount val="6"/>
                <c:pt idx="0">
                  <c:v>0.69899999999999995</c:v>
                </c:pt>
                <c:pt idx="1">
                  <c:v>0.82000000000000062</c:v>
                </c:pt>
                <c:pt idx="2">
                  <c:v>0.94000000000000061</c:v>
                </c:pt>
                <c:pt idx="3">
                  <c:v>1.3</c:v>
                </c:pt>
                <c:pt idx="4">
                  <c:v>7</c:v>
                </c:pt>
                <c:pt idx="5">
                  <c:v>12.4</c:v>
                </c:pt>
              </c:numCache>
            </c:numRef>
          </c:yVal>
          <c:smooth val="1"/>
        </c:ser>
        <c:dLbls>
          <c:showLegendKey val="0"/>
          <c:showVal val="0"/>
          <c:showCatName val="0"/>
          <c:showSerName val="0"/>
          <c:showPercent val="0"/>
          <c:showBubbleSize val="0"/>
        </c:dLbls>
        <c:axId val="287117800"/>
        <c:axId val="287118192"/>
      </c:scatterChart>
      <c:valAx>
        <c:axId val="287117800"/>
        <c:scaling>
          <c:orientation val="minMax"/>
          <c:max val="200"/>
        </c:scaling>
        <c:delete val="0"/>
        <c:axPos val="b"/>
        <c:title>
          <c:tx>
            <c:rich>
              <a:bodyPr/>
              <a:lstStyle/>
              <a:p>
                <a:pPr>
                  <a:defRPr/>
                </a:pPr>
                <a:r>
                  <a:rPr lang="en-US"/>
                  <a:t>Volume of NaOH</a:t>
                </a:r>
                <a:r>
                  <a:rPr lang="en-US" baseline="0"/>
                  <a:t> added (mL)</a:t>
                </a:r>
                <a:endParaRPr lang="en-US"/>
              </a:p>
            </c:rich>
          </c:tx>
          <c:overlay val="0"/>
        </c:title>
        <c:numFmt formatCode="General" sourceLinked="1"/>
        <c:majorTickMark val="out"/>
        <c:minorTickMark val="none"/>
        <c:tickLblPos val="nextTo"/>
        <c:crossAx val="287118192"/>
        <c:crosses val="autoZero"/>
        <c:crossBetween val="midCat"/>
      </c:valAx>
      <c:valAx>
        <c:axId val="287118192"/>
        <c:scaling>
          <c:orientation val="minMax"/>
        </c:scaling>
        <c:delete val="0"/>
        <c:axPos val="l"/>
        <c:majorGridlines/>
        <c:title>
          <c:tx>
            <c:rich>
              <a:bodyPr rot="-5400000" vert="horz"/>
              <a:lstStyle/>
              <a:p>
                <a:pPr>
                  <a:defRPr/>
                </a:pPr>
                <a:r>
                  <a:rPr lang="en-US"/>
                  <a:t>pH</a:t>
                </a:r>
                <a:r>
                  <a:rPr lang="en-US" baseline="0"/>
                  <a:t> of solution</a:t>
                </a:r>
                <a:endParaRPr lang="en-US"/>
              </a:p>
            </c:rich>
          </c:tx>
          <c:overlay val="0"/>
        </c:title>
        <c:numFmt formatCode="General" sourceLinked="1"/>
        <c:majorTickMark val="out"/>
        <c:minorTickMark val="none"/>
        <c:tickLblPos val="nextTo"/>
        <c:crossAx val="287117800"/>
        <c:crosses val="autoZero"/>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Titration Curve</a:t>
            </a:r>
          </a:p>
          <a:p>
            <a:pPr>
              <a:defRPr/>
            </a:pPr>
            <a:r>
              <a:rPr lang="en-US" dirty="0" smtClean="0"/>
              <a:t>pH</a:t>
            </a:r>
            <a:r>
              <a:rPr lang="en-US" baseline="0" dirty="0" smtClean="0"/>
              <a:t> </a:t>
            </a:r>
            <a:r>
              <a:rPr lang="en-US" baseline="0" dirty="0"/>
              <a:t>versus Volume of </a:t>
            </a:r>
            <a:r>
              <a:rPr lang="en-US" baseline="0" dirty="0" err="1"/>
              <a:t>NaOH</a:t>
            </a:r>
            <a:r>
              <a:rPr lang="en-US" baseline="0" dirty="0"/>
              <a:t> added</a:t>
            </a:r>
            <a:endParaRPr lang="en-US" dirty="0"/>
          </a:p>
        </c:rich>
      </c:tx>
      <c:layout>
        <c:manualLayout>
          <c:xMode val="edge"/>
          <c:yMode val="edge"/>
          <c:x val="0.21990251218597723"/>
          <c:y val="3.4482758620689682E-2"/>
        </c:manualLayout>
      </c:layout>
      <c:overlay val="0"/>
    </c:title>
    <c:autoTitleDeleted val="0"/>
    <c:plotArea>
      <c:layout/>
      <c:scatterChart>
        <c:scatterStyle val="smoothMarker"/>
        <c:varyColors val="0"/>
        <c:ser>
          <c:idx val="0"/>
          <c:order val="0"/>
          <c:xVal>
            <c:numRef>
              <c:f>Sheet1!$A$2:$A$8</c:f>
              <c:numCache>
                <c:formatCode>General</c:formatCode>
                <c:ptCount val="7"/>
                <c:pt idx="0">
                  <c:v>0</c:v>
                </c:pt>
                <c:pt idx="1">
                  <c:v>10</c:v>
                </c:pt>
                <c:pt idx="2">
                  <c:v>20</c:v>
                </c:pt>
                <c:pt idx="3">
                  <c:v>50</c:v>
                </c:pt>
                <c:pt idx="4">
                  <c:v>100</c:v>
                </c:pt>
                <c:pt idx="5">
                  <c:v>150</c:v>
                </c:pt>
                <c:pt idx="6">
                  <c:v>200</c:v>
                </c:pt>
              </c:numCache>
            </c:numRef>
          </c:xVal>
          <c:yVal>
            <c:numRef>
              <c:f>Sheet1!$B$2:$B$8</c:f>
              <c:numCache>
                <c:formatCode>General</c:formatCode>
                <c:ptCount val="7"/>
                <c:pt idx="0">
                  <c:v>0.69899999999999995</c:v>
                </c:pt>
                <c:pt idx="1">
                  <c:v>0.82000000000000062</c:v>
                </c:pt>
                <c:pt idx="2">
                  <c:v>0.94000000000000061</c:v>
                </c:pt>
                <c:pt idx="3">
                  <c:v>1.3</c:v>
                </c:pt>
                <c:pt idx="4">
                  <c:v>7</c:v>
                </c:pt>
                <c:pt idx="5">
                  <c:v>12.4</c:v>
                </c:pt>
                <c:pt idx="6">
                  <c:v>12.602</c:v>
                </c:pt>
              </c:numCache>
            </c:numRef>
          </c:yVal>
          <c:smooth val="1"/>
        </c:ser>
        <c:dLbls>
          <c:showLegendKey val="0"/>
          <c:showVal val="0"/>
          <c:showCatName val="0"/>
          <c:showSerName val="0"/>
          <c:showPercent val="0"/>
          <c:showBubbleSize val="0"/>
        </c:dLbls>
        <c:axId val="287118976"/>
        <c:axId val="287119368"/>
      </c:scatterChart>
      <c:valAx>
        <c:axId val="287118976"/>
        <c:scaling>
          <c:orientation val="minMax"/>
          <c:max val="200"/>
        </c:scaling>
        <c:delete val="0"/>
        <c:axPos val="b"/>
        <c:title>
          <c:tx>
            <c:rich>
              <a:bodyPr/>
              <a:lstStyle/>
              <a:p>
                <a:pPr>
                  <a:defRPr/>
                </a:pPr>
                <a:r>
                  <a:rPr lang="en-US" dirty="0"/>
                  <a:t>Volume</a:t>
                </a:r>
                <a:r>
                  <a:rPr lang="en-US" baseline="0" dirty="0"/>
                  <a:t> of </a:t>
                </a:r>
                <a:r>
                  <a:rPr lang="en-US" baseline="0" dirty="0" err="1"/>
                  <a:t>NaOH</a:t>
                </a:r>
                <a:r>
                  <a:rPr lang="en-US" baseline="0" dirty="0"/>
                  <a:t> added (</a:t>
                </a:r>
                <a:r>
                  <a:rPr lang="en-US" baseline="0" dirty="0" err="1"/>
                  <a:t>mL</a:t>
                </a:r>
                <a:r>
                  <a:rPr lang="en-US" baseline="0" dirty="0"/>
                  <a:t>)</a:t>
                </a:r>
                <a:endParaRPr lang="en-US" dirty="0"/>
              </a:p>
            </c:rich>
          </c:tx>
          <c:layout>
            <c:manualLayout>
              <c:xMode val="edge"/>
              <c:yMode val="edge"/>
              <c:x val="0.37853802365613376"/>
              <c:y val="0.93088333785862976"/>
            </c:manualLayout>
          </c:layout>
          <c:overlay val="0"/>
        </c:title>
        <c:numFmt formatCode="General" sourceLinked="1"/>
        <c:majorTickMark val="out"/>
        <c:minorTickMark val="none"/>
        <c:tickLblPos val="nextTo"/>
        <c:crossAx val="287119368"/>
        <c:crosses val="autoZero"/>
        <c:crossBetween val="midCat"/>
      </c:valAx>
      <c:valAx>
        <c:axId val="287119368"/>
        <c:scaling>
          <c:orientation val="minMax"/>
        </c:scaling>
        <c:delete val="0"/>
        <c:axPos val="l"/>
        <c:majorGridlines/>
        <c:title>
          <c:tx>
            <c:rich>
              <a:bodyPr rot="-5400000" vert="horz"/>
              <a:lstStyle/>
              <a:p>
                <a:pPr>
                  <a:defRPr/>
                </a:pPr>
                <a:r>
                  <a:rPr lang="en-US"/>
                  <a:t>pH</a:t>
                </a:r>
                <a:r>
                  <a:rPr lang="en-US" baseline="0"/>
                  <a:t> of solution</a:t>
                </a:r>
                <a:endParaRPr lang="en-US"/>
              </a:p>
            </c:rich>
          </c:tx>
          <c:overlay val="0"/>
        </c:title>
        <c:numFmt formatCode="General" sourceLinked="1"/>
        <c:majorTickMark val="out"/>
        <c:minorTickMark val="none"/>
        <c:tickLblPos val="nextTo"/>
        <c:crossAx val="287118976"/>
        <c:crosses val="autoZero"/>
        <c:crossBetween val="midCat"/>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Titration Curve</a:t>
            </a:r>
          </a:p>
          <a:p>
            <a:pPr>
              <a:defRPr/>
            </a:pPr>
            <a:r>
              <a:rPr lang="en-US" dirty="0" smtClean="0"/>
              <a:t>pH</a:t>
            </a:r>
            <a:r>
              <a:rPr lang="en-US" baseline="0" dirty="0" smtClean="0"/>
              <a:t> </a:t>
            </a:r>
            <a:r>
              <a:rPr lang="en-US" baseline="0" dirty="0"/>
              <a:t>versus Volume of </a:t>
            </a:r>
            <a:r>
              <a:rPr lang="en-US" baseline="0" dirty="0" err="1"/>
              <a:t>NaOH</a:t>
            </a:r>
            <a:r>
              <a:rPr lang="en-US" baseline="0" dirty="0"/>
              <a:t> added</a:t>
            </a:r>
            <a:endParaRPr lang="en-US" dirty="0"/>
          </a:p>
        </c:rich>
      </c:tx>
      <c:layout>
        <c:manualLayout>
          <c:xMode val="edge"/>
          <c:yMode val="edge"/>
          <c:x val="0.21990251218597723"/>
          <c:y val="3.4482758620689682E-2"/>
        </c:manualLayout>
      </c:layout>
      <c:overlay val="0"/>
    </c:title>
    <c:autoTitleDeleted val="0"/>
    <c:plotArea>
      <c:layout/>
      <c:scatterChart>
        <c:scatterStyle val="smoothMarker"/>
        <c:varyColors val="0"/>
        <c:ser>
          <c:idx val="0"/>
          <c:order val="0"/>
          <c:xVal>
            <c:numRef>
              <c:f>Sheet1!$A$2:$A$8</c:f>
              <c:numCache>
                <c:formatCode>General</c:formatCode>
                <c:ptCount val="7"/>
                <c:pt idx="0">
                  <c:v>0</c:v>
                </c:pt>
                <c:pt idx="1">
                  <c:v>10</c:v>
                </c:pt>
                <c:pt idx="2">
                  <c:v>20</c:v>
                </c:pt>
                <c:pt idx="3">
                  <c:v>50</c:v>
                </c:pt>
                <c:pt idx="4">
                  <c:v>100</c:v>
                </c:pt>
                <c:pt idx="5">
                  <c:v>150</c:v>
                </c:pt>
                <c:pt idx="6">
                  <c:v>200</c:v>
                </c:pt>
              </c:numCache>
            </c:numRef>
          </c:xVal>
          <c:yVal>
            <c:numRef>
              <c:f>Sheet1!$B$2:$B$8</c:f>
              <c:numCache>
                <c:formatCode>General</c:formatCode>
                <c:ptCount val="7"/>
                <c:pt idx="0">
                  <c:v>0.69899999999999995</c:v>
                </c:pt>
                <c:pt idx="1">
                  <c:v>0.82000000000000062</c:v>
                </c:pt>
                <c:pt idx="2">
                  <c:v>0.94000000000000061</c:v>
                </c:pt>
                <c:pt idx="3">
                  <c:v>1.3</c:v>
                </c:pt>
                <c:pt idx="4">
                  <c:v>7</c:v>
                </c:pt>
                <c:pt idx="5">
                  <c:v>12.4</c:v>
                </c:pt>
                <c:pt idx="6">
                  <c:v>12.602</c:v>
                </c:pt>
              </c:numCache>
            </c:numRef>
          </c:yVal>
          <c:smooth val="1"/>
        </c:ser>
        <c:dLbls>
          <c:showLegendKey val="0"/>
          <c:showVal val="0"/>
          <c:showCatName val="0"/>
          <c:showSerName val="0"/>
          <c:showPercent val="0"/>
          <c:showBubbleSize val="0"/>
        </c:dLbls>
        <c:axId val="287120152"/>
        <c:axId val="287120544"/>
      </c:scatterChart>
      <c:valAx>
        <c:axId val="287120152"/>
        <c:scaling>
          <c:orientation val="minMax"/>
          <c:max val="200"/>
        </c:scaling>
        <c:delete val="0"/>
        <c:axPos val="b"/>
        <c:title>
          <c:tx>
            <c:rich>
              <a:bodyPr/>
              <a:lstStyle/>
              <a:p>
                <a:pPr>
                  <a:defRPr/>
                </a:pPr>
                <a:r>
                  <a:rPr lang="en-US" dirty="0"/>
                  <a:t>Volume</a:t>
                </a:r>
                <a:r>
                  <a:rPr lang="en-US" baseline="0" dirty="0"/>
                  <a:t> of </a:t>
                </a:r>
                <a:r>
                  <a:rPr lang="en-US" baseline="0" dirty="0" err="1"/>
                  <a:t>NaOH</a:t>
                </a:r>
                <a:r>
                  <a:rPr lang="en-US" baseline="0" dirty="0"/>
                  <a:t> added (</a:t>
                </a:r>
                <a:r>
                  <a:rPr lang="en-US" baseline="0" dirty="0" err="1"/>
                  <a:t>mL</a:t>
                </a:r>
                <a:r>
                  <a:rPr lang="en-US" baseline="0" dirty="0"/>
                  <a:t>)</a:t>
                </a:r>
                <a:endParaRPr lang="en-US" dirty="0"/>
              </a:p>
            </c:rich>
          </c:tx>
          <c:layout>
            <c:manualLayout>
              <c:xMode val="edge"/>
              <c:yMode val="edge"/>
              <c:x val="0.37853802365613376"/>
              <c:y val="0.93088333785862976"/>
            </c:manualLayout>
          </c:layout>
          <c:overlay val="0"/>
        </c:title>
        <c:numFmt formatCode="General" sourceLinked="1"/>
        <c:majorTickMark val="out"/>
        <c:minorTickMark val="none"/>
        <c:tickLblPos val="nextTo"/>
        <c:crossAx val="287120544"/>
        <c:crosses val="autoZero"/>
        <c:crossBetween val="midCat"/>
      </c:valAx>
      <c:valAx>
        <c:axId val="287120544"/>
        <c:scaling>
          <c:orientation val="minMax"/>
        </c:scaling>
        <c:delete val="0"/>
        <c:axPos val="l"/>
        <c:majorGridlines>
          <c:spPr>
            <a:ln>
              <a:noFill/>
            </a:ln>
          </c:spPr>
        </c:majorGridlines>
        <c:title>
          <c:tx>
            <c:rich>
              <a:bodyPr rot="-5400000" vert="horz"/>
              <a:lstStyle/>
              <a:p>
                <a:pPr>
                  <a:defRPr/>
                </a:pPr>
                <a:r>
                  <a:rPr lang="en-US"/>
                  <a:t>pH</a:t>
                </a:r>
                <a:r>
                  <a:rPr lang="en-US" baseline="0"/>
                  <a:t> of solution</a:t>
                </a:r>
                <a:endParaRPr lang="en-US"/>
              </a:p>
            </c:rich>
          </c:tx>
          <c:overlay val="0"/>
        </c:title>
        <c:numFmt formatCode="General" sourceLinked="1"/>
        <c:majorTickMark val="out"/>
        <c:minorTickMark val="none"/>
        <c:tickLblPos val="nextTo"/>
        <c:crossAx val="287120152"/>
        <c:crosses val="autoZero"/>
        <c:crossBetween val="midCat"/>
      </c:valAx>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dirty="0" smtClean="0"/>
              <a:t>Titration Curve</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dirty="0" smtClean="0"/>
              <a:t>pH </a:t>
            </a:r>
            <a:r>
              <a:rPr lang="en-US" sz="1800" b="1" i="0" baseline="0" dirty="0"/>
              <a:t>versus Volume of </a:t>
            </a:r>
            <a:r>
              <a:rPr lang="en-US" sz="1800" b="1" i="0" baseline="0" dirty="0" err="1"/>
              <a:t>NaOH</a:t>
            </a:r>
            <a:r>
              <a:rPr lang="en-US" sz="1800" b="1" i="0" baseline="0" dirty="0"/>
              <a:t> added</a:t>
            </a:r>
          </a:p>
        </c:rich>
      </c:tx>
      <c:overlay val="0"/>
    </c:title>
    <c:autoTitleDeleted val="0"/>
    <c:plotArea>
      <c:layout/>
      <c:scatterChart>
        <c:scatterStyle val="smoothMarker"/>
        <c:varyColors val="0"/>
        <c:ser>
          <c:idx val="0"/>
          <c:order val="0"/>
          <c:xVal>
            <c:numRef>
              <c:f>Sheet2!$A$2</c:f>
              <c:numCache>
                <c:formatCode>General</c:formatCode>
                <c:ptCount val="1"/>
                <c:pt idx="0">
                  <c:v>0</c:v>
                </c:pt>
              </c:numCache>
            </c:numRef>
          </c:xVal>
          <c:yVal>
            <c:numRef>
              <c:f>Sheet2!$B$2</c:f>
              <c:numCache>
                <c:formatCode>General</c:formatCode>
                <c:ptCount val="1"/>
                <c:pt idx="0">
                  <c:v>2.8699999999999997</c:v>
                </c:pt>
              </c:numCache>
            </c:numRef>
          </c:yVal>
          <c:smooth val="1"/>
        </c:ser>
        <c:dLbls>
          <c:showLegendKey val="0"/>
          <c:showVal val="0"/>
          <c:showCatName val="0"/>
          <c:showSerName val="0"/>
          <c:showPercent val="0"/>
          <c:showBubbleSize val="0"/>
        </c:dLbls>
        <c:axId val="288207912"/>
        <c:axId val="288208304"/>
      </c:scatterChart>
      <c:valAx>
        <c:axId val="288207912"/>
        <c:scaling>
          <c:orientation val="minMax"/>
          <c:max val="75"/>
          <c:min val="0"/>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000" b="1" i="0" baseline="0"/>
                  <a:t>Volume of NaOH added (mL)</a:t>
                </a:r>
              </a:p>
            </c:rich>
          </c:tx>
          <c:overlay val="0"/>
        </c:title>
        <c:numFmt formatCode="General" sourceLinked="1"/>
        <c:majorTickMark val="out"/>
        <c:minorTickMark val="none"/>
        <c:tickLblPos val="nextTo"/>
        <c:crossAx val="288208304"/>
        <c:crosses val="autoZero"/>
        <c:crossBetween val="midCat"/>
      </c:valAx>
      <c:valAx>
        <c:axId val="288208304"/>
        <c:scaling>
          <c:orientation val="minMax"/>
          <c:max val="14"/>
          <c:min val="0"/>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000" b="1" i="0" baseline="0"/>
                  <a:t>pH of solution</a:t>
                </a:r>
              </a:p>
            </c:rich>
          </c:tx>
          <c:overlay val="0"/>
        </c:title>
        <c:numFmt formatCode="General" sourceLinked="1"/>
        <c:majorTickMark val="out"/>
        <c:minorTickMark val="none"/>
        <c:tickLblPos val="nextTo"/>
        <c:crossAx val="288207912"/>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drawing1.xml><?xml version="1.0" encoding="utf-8"?>
<c:userShapes xmlns:c="http://schemas.openxmlformats.org/drawingml/2006/chart">
  <cdr:relSizeAnchor xmlns:cdr="http://schemas.openxmlformats.org/drawingml/2006/chartDrawing">
    <cdr:from>
      <cdr:x>0.09275</cdr:x>
      <cdr:y>0.37288</cdr:y>
    </cdr:from>
    <cdr:to>
      <cdr:x>0.53846</cdr:x>
      <cdr:y>0.68095</cdr:y>
    </cdr:to>
    <cdr:sp macro="" textlink="">
      <cdr:nvSpPr>
        <cdr:cNvPr id="2" name="TextBox 3"/>
        <cdr:cNvSpPr txBox="1"/>
      </cdr:nvSpPr>
      <cdr:spPr>
        <a:xfrm xmlns:a="http://schemas.openxmlformats.org/drawingml/2006/main">
          <a:off x="551250" y="1676400"/>
          <a:ext cx="2649149" cy="13849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smtClean="0"/>
            <a:t>Major species at equivalence point: </a:t>
          </a:r>
        </a:p>
        <a:p xmlns:a="http://schemas.openxmlformats.org/drawingml/2006/main">
          <a:r>
            <a:rPr lang="en-US" dirty="0" smtClean="0"/>
            <a:t>NO</a:t>
          </a:r>
          <a:r>
            <a:rPr lang="en-US" baseline="-25000" dirty="0" smtClean="0"/>
            <a:t>3</a:t>
          </a:r>
          <a:r>
            <a:rPr lang="en-US" baseline="30000" dirty="0" smtClean="0"/>
            <a:t>- </a:t>
          </a:r>
          <a:r>
            <a:rPr lang="en-US" dirty="0" smtClean="0"/>
            <a:t>, Na</a:t>
          </a:r>
          <a:r>
            <a:rPr lang="en-US" baseline="30000" dirty="0" smtClean="0"/>
            <a:t>+</a:t>
          </a:r>
          <a:endParaRPr lang="en-US" dirty="0" smtClean="0"/>
        </a:p>
        <a:p xmlns:a="http://schemas.openxmlformats.org/drawingml/2006/main">
          <a:r>
            <a:rPr lang="en-US" dirty="0" smtClean="0"/>
            <a:t>[H</a:t>
          </a:r>
          <a:r>
            <a:rPr lang="en-US" baseline="-25000" dirty="0" smtClean="0"/>
            <a:t>3</a:t>
          </a:r>
          <a:r>
            <a:rPr lang="en-US" dirty="0" smtClean="0"/>
            <a:t>O</a:t>
          </a:r>
          <a:r>
            <a:rPr lang="en-US" baseline="30000" dirty="0" smtClean="0"/>
            <a:t>+</a:t>
          </a:r>
          <a:r>
            <a:rPr lang="en-US" dirty="0" smtClean="0"/>
            <a:t>] = [OH</a:t>
          </a:r>
          <a:r>
            <a:rPr lang="en-US" baseline="30000" dirty="0" smtClean="0"/>
            <a:t>-</a:t>
          </a:r>
          <a:r>
            <a:rPr lang="en-US" dirty="0" smtClean="0"/>
            <a:t>]</a:t>
          </a:r>
        </a:p>
        <a:p xmlns:a="http://schemas.openxmlformats.org/drawingml/2006/main">
          <a:r>
            <a:rPr lang="en-US" dirty="0" smtClean="0"/>
            <a:t>pH = 7.00</a:t>
          </a:r>
        </a:p>
        <a:p xmlns:a="http://schemas.openxmlformats.org/drawingml/2006/main">
          <a:r>
            <a:rPr lang="en-US" dirty="0" err="1" smtClean="0"/>
            <a:t>V</a:t>
          </a:r>
          <a:r>
            <a:rPr lang="en-US" baseline="-25000" dirty="0" err="1" smtClean="0"/>
            <a:t>NaOH</a:t>
          </a:r>
          <a:r>
            <a:rPr lang="en-US" dirty="0" smtClean="0"/>
            <a:t> = 100.0 mL </a:t>
          </a:r>
          <a:endParaRPr lang="en-US" dirty="0"/>
        </a:p>
      </cdr:txBody>
    </cdr:sp>
  </cdr:relSizeAnchor>
  <cdr:relSizeAnchor xmlns:cdr="http://schemas.openxmlformats.org/drawingml/2006/chartDrawing">
    <cdr:from>
      <cdr:x>0.14103</cdr:x>
      <cdr:y>0.18644</cdr:y>
    </cdr:from>
    <cdr:to>
      <cdr:x>0.64103</cdr:x>
      <cdr:y>0.36786</cdr:y>
    </cdr:to>
    <cdr:sp macro="" textlink="">
      <cdr:nvSpPr>
        <cdr:cNvPr id="5" name="TextBox 3"/>
        <cdr:cNvSpPr txBox="1"/>
      </cdr:nvSpPr>
      <cdr:spPr>
        <a:xfrm xmlns:a="http://schemas.openxmlformats.org/drawingml/2006/main">
          <a:off x="838226" y="838197"/>
          <a:ext cx="2971800" cy="81560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smtClean="0"/>
            <a:t>Major species at three-halves equivalence point: </a:t>
          </a:r>
        </a:p>
        <a:p xmlns:a="http://schemas.openxmlformats.org/drawingml/2006/main">
          <a:r>
            <a:rPr lang="en-US" sz="1800" dirty="0" smtClean="0"/>
            <a:t>NO</a:t>
          </a:r>
          <a:r>
            <a:rPr lang="en-US" sz="1800" baseline="-25000" dirty="0" smtClean="0"/>
            <a:t>3</a:t>
          </a:r>
          <a:r>
            <a:rPr lang="en-US" sz="1800" baseline="30000" dirty="0" smtClean="0"/>
            <a:t>-</a:t>
          </a:r>
          <a:r>
            <a:rPr lang="en-US" sz="1800" dirty="0" smtClean="0"/>
            <a:t>,Na</a:t>
          </a:r>
          <a:r>
            <a:rPr lang="en-US" sz="1800" baseline="30000" dirty="0" smtClean="0"/>
            <a:t>+</a:t>
          </a:r>
          <a:r>
            <a:rPr lang="en-US" sz="1800" dirty="0" smtClean="0"/>
            <a:t>, OH</a:t>
          </a:r>
          <a:r>
            <a:rPr lang="en-US" sz="1800" baseline="30000" dirty="0" smtClean="0"/>
            <a:t>-</a:t>
          </a:r>
        </a:p>
        <a:p xmlns:a="http://schemas.openxmlformats.org/drawingml/2006/main">
          <a:r>
            <a:rPr lang="en-US" sz="1800" dirty="0" smtClean="0"/>
            <a:t>pH = 12.40, </a:t>
          </a:r>
          <a:r>
            <a:rPr lang="en-US" sz="1800" dirty="0" err="1" smtClean="0"/>
            <a:t>V</a:t>
          </a:r>
          <a:r>
            <a:rPr lang="en-US" sz="1800" baseline="-25000" dirty="0" err="1"/>
            <a:t>NaOH</a:t>
          </a:r>
          <a:r>
            <a:rPr lang="en-US" sz="1800" dirty="0" smtClean="0"/>
            <a:t> = 150.0 mL </a:t>
          </a:r>
          <a:endParaRPr lang="en-US" sz="1800" dirty="0"/>
        </a:p>
      </cdr:txBody>
    </cdr:sp>
  </cdr:relSizeAnchor>
  <cdr:relSizeAnchor xmlns:cdr="http://schemas.openxmlformats.org/drawingml/2006/chartDrawing">
    <cdr:from>
      <cdr:x>0.42391</cdr:x>
      <cdr:y>0.44068</cdr:y>
    </cdr:from>
    <cdr:to>
      <cdr:x>0.51282</cdr:x>
      <cdr:y>0.50847</cdr:y>
    </cdr:to>
    <cdr:cxnSp macro="">
      <cdr:nvCxnSpPr>
        <cdr:cNvPr id="11" name="Straight Arrow Connector 10"/>
        <cdr:cNvCxnSpPr/>
      </cdr:nvCxnSpPr>
      <cdr:spPr>
        <a:xfrm xmlns:a="http://schemas.openxmlformats.org/drawingml/2006/main">
          <a:off x="2519566" y="1981200"/>
          <a:ext cx="528434" cy="3048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0.64103</cdr:x>
      <cdr:y>0.20339</cdr:y>
    </cdr:from>
    <cdr:to>
      <cdr:x>0.94872</cdr:x>
      <cdr:y>0.22034</cdr:y>
    </cdr:to>
    <cdr:cxnSp macro="">
      <cdr:nvCxnSpPr>
        <cdr:cNvPr id="14" name="Straight Arrow Connector 13"/>
        <cdr:cNvCxnSpPr/>
      </cdr:nvCxnSpPr>
      <cdr:spPr>
        <a:xfrm xmlns:a="http://schemas.openxmlformats.org/drawingml/2006/main">
          <a:off x="3810000" y="914400"/>
          <a:ext cx="1828800" cy="762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0.33583</cdr:x>
      <cdr:y>0.67241</cdr:y>
    </cdr:from>
    <cdr:to>
      <cdr:x>0.99465</cdr:x>
      <cdr:y>0.91379</cdr:y>
    </cdr:to>
    <cdr:sp macro="" textlink="">
      <cdr:nvSpPr>
        <cdr:cNvPr id="2" name="TextBox 1"/>
        <cdr:cNvSpPr txBox="1"/>
      </cdr:nvSpPr>
      <cdr:spPr>
        <a:xfrm xmlns:a="http://schemas.openxmlformats.org/drawingml/2006/main">
          <a:off x="2175187" y="2971800"/>
          <a:ext cx="4267177" cy="1066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Major species at half- equivalence point:</a:t>
          </a:r>
        </a:p>
        <a:p xmlns:a="http://schemas.openxmlformats.org/drawingml/2006/main">
          <a:r>
            <a:rPr lang="en-US" sz="1800" dirty="0" smtClean="0"/>
            <a:t>Na</a:t>
          </a:r>
          <a:r>
            <a:rPr lang="en-US" sz="1800" baseline="30000" dirty="0" smtClean="0"/>
            <a:t>+</a:t>
          </a:r>
          <a:r>
            <a:rPr lang="en-US" sz="1800" dirty="0" smtClean="0"/>
            <a:t>, HC</a:t>
          </a:r>
          <a:r>
            <a:rPr lang="en-US" sz="1800" baseline="-25000" dirty="0" smtClean="0"/>
            <a:t>2</a:t>
          </a:r>
          <a:r>
            <a:rPr lang="en-US" sz="1800" dirty="0" smtClean="0"/>
            <a:t>H</a:t>
          </a:r>
          <a:r>
            <a:rPr lang="en-US" sz="1800" baseline="-25000" dirty="0" smtClean="0"/>
            <a:t>3</a:t>
          </a:r>
          <a:r>
            <a:rPr lang="en-US" sz="1800" dirty="0" smtClean="0"/>
            <a:t>O</a:t>
          </a:r>
          <a:r>
            <a:rPr lang="en-US" sz="1800" baseline="-25000" dirty="0" smtClean="0"/>
            <a:t>2</a:t>
          </a:r>
          <a:r>
            <a:rPr lang="en-US" sz="1800" dirty="0" smtClean="0"/>
            <a:t>, C</a:t>
          </a:r>
          <a:r>
            <a:rPr lang="en-US" sz="1800" baseline="-25000" dirty="0" smtClean="0"/>
            <a:t>2</a:t>
          </a:r>
          <a:r>
            <a:rPr lang="en-US" sz="1800" dirty="0" smtClean="0"/>
            <a:t>H</a:t>
          </a:r>
          <a:r>
            <a:rPr lang="en-US" sz="1800" baseline="-25000" dirty="0" smtClean="0"/>
            <a:t>3</a:t>
          </a:r>
          <a:r>
            <a:rPr lang="en-US" sz="1800" dirty="0" smtClean="0"/>
            <a:t>O</a:t>
          </a:r>
          <a:r>
            <a:rPr lang="en-US" sz="1800" baseline="-25000" dirty="0" smtClean="0"/>
            <a:t>2</a:t>
          </a:r>
          <a:r>
            <a:rPr lang="en-US" sz="1800" baseline="30000" dirty="0" smtClean="0"/>
            <a:t>-</a:t>
          </a:r>
        </a:p>
        <a:p xmlns:a="http://schemas.openxmlformats.org/drawingml/2006/main">
          <a:r>
            <a:rPr lang="en-US" sz="1800" dirty="0" smtClean="0"/>
            <a:t>pH = </a:t>
          </a:r>
          <a:r>
            <a:rPr lang="en-US" sz="1800" dirty="0" err="1" smtClean="0"/>
            <a:t>pK</a:t>
          </a:r>
          <a:r>
            <a:rPr lang="en-US" sz="1800" baseline="-25000" dirty="0" err="1" smtClean="0"/>
            <a:t>a</a:t>
          </a:r>
          <a:r>
            <a:rPr lang="en-US" sz="1800" dirty="0" smtClean="0"/>
            <a:t> = 4.74 </a:t>
          </a:r>
        </a:p>
        <a:p xmlns:a="http://schemas.openxmlformats.org/drawingml/2006/main">
          <a:endParaRPr lang="en-US" sz="1100" dirty="0"/>
        </a:p>
      </cdr:txBody>
    </cdr:sp>
  </cdr:relSizeAnchor>
  <cdr:relSizeAnchor xmlns:cdr="http://schemas.openxmlformats.org/drawingml/2006/chartDrawing">
    <cdr:from>
      <cdr:x>0.10588</cdr:x>
      <cdr:y>0.32759</cdr:y>
    </cdr:from>
    <cdr:to>
      <cdr:x>0.76471</cdr:x>
      <cdr:y>0.48276</cdr:y>
    </cdr:to>
    <cdr:sp macro="" textlink="">
      <cdr:nvSpPr>
        <cdr:cNvPr id="3" name="TextBox 1"/>
        <cdr:cNvSpPr txBox="1"/>
      </cdr:nvSpPr>
      <cdr:spPr>
        <a:xfrm xmlns:a="http://schemas.openxmlformats.org/drawingml/2006/main">
          <a:off x="685800" y="1447800"/>
          <a:ext cx="4267200" cy="685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Major species at equivalence point:</a:t>
          </a:r>
        </a:p>
        <a:p xmlns:a="http://schemas.openxmlformats.org/drawingml/2006/main">
          <a:r>
            <a:rPr lang="en-US" sz="1800" dirty="0" smtClean="0"/>
            <a:t>Na</a:t>
          </a:r>
          <a:r>
            <a:rPr lang="en-US" sz="1800" baseline="30000" dirty="0" smtClean="0"/>
            <a:t>+</a:t>
          </a:r>
          <a:r>
            <a:rPr lang="en-US" sz="1800" dirty="0" smtClean="0"/>
            <a:t>, C</a:t>
          </a:r>
          <a:r>
            <a:rPr lang="en-US" sz="1800" baseline="-25000" dirty="0" smtClean="0"/>
            <a:t>2</a:t>
          </a:r>
          <a:r>
            <a:rPr lang="en-US" sz="1800" dirty="0" smtClean="0"/>
            <a:t>H</a:t>
          </a:r>
          <a:r>
            <a:rPr lang="en-US" sz="1800" baseline="-25000" dirty="0" smtClean="0"/>
            <a:t>3</a:t>
          </a:r>
          <a:r>
            <a:rPr lang="en-US" sz="1800" dirty="0" smtClean="0"/>
            <a:t>O</a:t>
          </a:r>
          <a:r>
            <a:rPr lang="en-US" sz="1800" baseline="-25000" dirty="0" smtClean="0"/>
            <a:t>2</a:t>
          </a:r>
          <a:r>
            <a:rPr lang="en-US" sz="1800" baseline="30000" dirty="0" smtClean="0"/>
            <a:t>-</a:t>
          </a:r>
        </a:p>
        <a:p xmlns:a="http://schemas.openxmlformats.org/drawingml/2006/main">
          <a:r>
            <a:rPr lang="en-US" sz="1800" dirty="0" smtClean="0"/>
            <a:t>pH = 8.73 </a:t>
          </a:r>
        </a:p>
        <a:p xmlns:a="http://schemas.openxmlformats.org/drawingml/2006/main">
          <a:endParaRPr lang="en-US" sz="1100" dirty="0"/>
        </a:p>
      </cdr:txBody>
    </cdr:sp>
  </cdr:relSizeAnchor>
  <cdr:relSizeAnchor xmlns:cdr="http://schemas.openxmlformats.org/drawingml/2006/chartDrawing">
    <cdr:from>
      <cdr:x>0.09412</cdr:x>
      <cdr:y>0.15517</cdr:y>
    </cdr:from>
    <cdr:to>
      <cdr:x>0.75295</cdr:x>
      <cdr:y>0.32758</cdr:y>
    </cdr:to>
    <cdr:sp macro="" textlink="">
      <cdr:nvSpPr>
        <cdr:cNvPr id="4" name="TextBox 1"/>
        <cdr:cNvSpPr txBox="1"/>
      </cdr:nvSpPr>
      <cdr:spPr>
        <a:xfrm xmlns:a="http://schemas.openxmlformats.org/drawingml/2006/main">
          <a:off x="609600" y="685800"/>
          <a:ext cx="4267241" cy="76198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Major species at three-halves- equivalence point:</a:t>
          </a:r>
        </a:p>
        <a:p xmlns:a="http://schemas.openxmlformats.org/drawingml/2006/main">
          <a:r>
            <a:rPr lang="en-US" sz="1800" dirty="0" smtClean="0"/>
            <a:t>Na</a:t>
          </a:r>
          <a:r>
            <a:rPr lang="en-US" sz="1800" baseline="30000" dirty="0" smtClean="0"/>
            <a:t>+</a:t>
          </a:r>
          <a:r>
            <a:rPr lang="en-US" sz="1800" dirty="0" smtClean="0"/>
            <a:t>, C</a:t>
          </a:r>
          <a:r>
            <a:rPr lang="en-US" sz="1800" baseline="-25000" dirty="0" smtClean="0"/>
            <a:t>2</a:t>
          </a:r>
          <a:r>
            <a:rPr lang="en-US" sz="1800" dirty="0" smtClean="0"/>
            <a:t>H</a:t>
          </a:r>
          <a:r>
            <a:rPr lang="en-US" sz="1800" baseline="-25000" dirty="0" smtClean="0"/>
            <a:t>3</a:t>
          </a:r>
          <a:r>
            <a:rPr lang="en-US" sz="1800" dirty="0" smtClean="0"/>
            <a:t>O</a:t>
          </a:r>
          <a:r>
            <a:rPr lang="en-US" sz="1800" baseline="-25000" dirty="0" smtClean="0"/>
            <a:t>2</a:t>
          </a:r>
          <a:r>
            <a:rPr lang="en-US" sz="1800" baseline="30000" dirty="0" smtClean="0"/>
            <a:t>-</a:t>
          </a:r>
          <a:r>
            <a:rPr lang="en-US" sz="1800" dirty="0" smtClean="0"/>
            <a:t>, OH</a:t>
          </a:r>
          <a:r>
            <a:rPr lang="en-US" sz="1800" baseline="30000" dirty="0" smtClean="0"/>
            <a:t>-</a:t>
          </a:r>
        </a:p>
        <a:p xmlns:a="http://schemas.openxmlformats.org/drawingml/2006/main">
          <a:endParaRPr lang="en-US" sz="1100" dirty="0"/>
        </a:p>
      </cdr:txBody>
    </cdr:sp>
  </cdr:relSizeAnchor>
  <cdr:relSizeAnchor xmlns:cdr="http://schemas.openxmlformats.org/drawingml/2006/chartDrawing">
    <cdr:from>
      <cdr:x>0.37647</cdr:x>
      <cdr:y>0.63793</cdr:y>
    </cdr:from>
    <cdr:to>
      <cdr:x>0.6</cdr:x>
      <cdr:y>0.68966</cdr:y>
    </cdr:to>
    <cdr:cxnSp macro="">
      <cdr:nvCxnSpPr>
        <cdr:cNvPr id="6" name="Straight Arrow Connector 5"/>
        <cdr:cNvCxnSpPr/>
      </cdr:nvCxnSpPr>
      <cdr:spPr>
        <a:xfrm xmlns:a="http://schemas.openxmlformats.org/drawingml/2006/main" flipH="1" flipV="1">
          <a:off x="2438397" y="2819395"/>
          <a:ext cx="1447803" cy="22860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0.44706</cdr:x>
      <cdr:y>0.39655</cdr:y>
    </cdr:from>
    <cdr:to>
      <cdr:x>0.61176</cdr:x>
      <cdr:y>0.43103</cdr:y>
    </cdr:to>
    <cdr:cxnSp macro="">
      <cdr:nvCxnSpPr>
        <cdr:cNvPr id="8" name="Straight Arrow Connector 7"/>
        <cdr:cNvCxnSpPr/>
      </cdr:nvCxnSpPr>
      <cdr:spPr>
        <a:xfrm xmlns:a="http://schemas.openxmlformats.org/drawingml/2006/main" flipV="1">
          <a:off x="2895600" y="1752600"/>
          <a:ext cx="1066800" cy="1524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0.63529</cdr:x>
      <cdr:y>0.22414</cdr:y>
    </cdr:from>
    <cdr:to>
      <cdr:x>0.90588</cdr:x>
      <cdr:y>0.24139</cdr:y>
    </cdr:to>
    <cdr:cxnSp macro="">
      <cdr:nvCxnSpPr>
        <cdr:cNvPr id="10" name="Straight Arrow Connector 9"/>
        <cdr:cNvCxnSpPr/>
      </cdr:nvCxnSpPr>
      <cdr:spPr>
        <a:xfrm xmlns:a="http://schemas.openxmlformats.org/drawingml/2006/main">
          <a:off x="4114800" y="990600"/>
          <a:ext cx="1752611" cy="7623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0.21176</cdr:x>
      <cdr:y>0.62853</cdr:y>
    </cdr:from>
    <cdr:to>
      <cdr:x>1</cdr:x>
      <cdr:y>0.86991</cdr:y>
    </cdr:to>
    <cdr:sp macro="" textlink="">
      <cdr:nvSpPr>
        <cdr:cNvPr id="2" name="TextBox 1"/>
        <cdr:cNvSpPr txBox="1"/>
      </cdr:nvSpPr>
      <cdr:spPr>
        <a:xfrm xmlns:a="http://schemas.openxmlformats.org/drawingml/2006/main">
          <a:off x="1371601" y="2777836"/>
          <a:ext cx="5105399" cy="10668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Major species at half- equivalence point:</a:t>
          </a:r>
        </a:p>
        <a:p xmlns:a="http://schemas.openxmlformats.org/drawingml/2006/main">
          <a:r>
            <a:rPr lang="en-US" sz="1800" dirty="0" smtClean="0"/>
            <a:t>Na</a:t>
          </a:r>
          <a:r>
            <a:rPr lang="en-US" sz="1800" baseline="30000" dirty="0" smtClean="0"/>
            <a:t>+</a:t>
          </a:r>
          <a:r>
            <a:rPr lang="en-US" sz="1800" dirty="0" smtClean="0"/>
            <a:t>, HC</a:t>
          </a:r>
          <a:r>
            <a:rPr lang="en-US" sz="1800" baseline="-25000" dirty="0" smtClean="0"/>
            <a:t>2</a:t>
          </a:r>
          <a:r>
            <a:rPr lang="en-US" sz="1800" dirty="0" smtClean="0"/>
            <a:t>H</a:t>
          </a:r>
          <a:r>
            <a:rPr lang="en-US" sz="1800" baseline="-25000" dirty="0" smtClean="0"/>
            <a:t>3</a:t>
          </a:r>
          <a:r>
            <a:rPr lang="en-US" sz="1800" dirty="0" smtClean="0"/>
            <a:t>O</a:t>
          </a:r>
          <a:r>
            <a:rPr lang="en-US" sz="1800" baseline="-25000" dirty="0" smtClean="0"/>
            <a:t>2</a:t>
          </a:r>
          <a:r>
            <a:rPr lang="en-US" sz="1800" dirty="0" smtClean="0"/>
            <a:t>, C</a:t>
          </a:r>
          <a:r>
            <a:rPr lang="en-US" sz="1800" baseline="-25000" dirty="0" smtClean="0"/>
            <a:t>2</a:t>
          </a:r>
          <a:r>
            <a:rPr lang="en-US" sz="1800" dirty="0" smtClean="0"/>
            <a:t>H</a:t>
          </a:r>
          <a:r>
            <a:rPr lang="en-US" sz="1800" baseline="-25000" dirty="0" smtClean="0"/>
            <a:t>3</a:t>
          </a:r>
          <a:r>
            <a:rPr lang="en-US" sz="1800" dirty="0" smtClean="0"/>
            <a:t>O</a:t>
          </a:r>
          <a:r>
            <a:rPr lang="en-US" sz="1800" baseline="-25000" dirty="0" smtClean="0"/>
            <a:t>2</a:t>
          </a:r>
          <a:r>
            <a:rPr lang="en-US" sz="1800" baseline="30000" dirty="0" smtClean="0"/>
            <a:t>-</a:t>
          </a:r>
        </a:p>
        <a:p xmlns:a="http://schemas.openxmlformats.org/drawingml/2006/main">
          <a:r>
            <a:rPr lang="en-US" sz="1800" dirty="0" smtClean="0"/>
            <a:t>[HC</a:t>
          </a:r>
          <a:r>
            <a:rPr lang="en-US" sz="1800" baseline="-25000" dirty="0" smtClean="0"/>
            <a:t>2</a:t>
          </a:r>
          <a:r>
            <a:rPr lang="en-US" sz="1800" dirty="0" smtClean="0"/>
            <a:t>H</a:t>
          </a:r>
          <a:r>
            <a:rPr lang="en-US" sz="1800" baseline="-25000" dirty="0" smtClean="0"/>
            <a:t>3</a:t>
          </a:r>
          <a:r>
            <a:rPr lang="en-US" sz="1800" dirty="0" smtClean="0"/>
            <a:t>O</a:t>
          </a:r>
          <a:r>
            <a:rPr lang="en-US" sz="1800" baseline="-25000" dirty="0" smtClean="0"/>
            <a:t>2</a:t>
          </a:r>
          <a:r>
            <a:rPr lang="en-US" sz="1800" dirty="0" smtClean="0"/>
            <a:t>] = [C</a:t>
          </a:r>
          <a:r>
            <a:rPr lang="en-US" sz="1800" baseline="-25000" dirty="0" smtClean="0"/>
            <a:t>2</a:t>
          </a:r>
          <a:r>
            <a:rPr lang="en-US" sz="1800" dirty="0" smtClean="0"/>
            <a:t>H</a:t>
          </a:r>
          <a:r>
            <a:rPr lang="en-US" sz="1800" baseline="-25000" dirty="0" smtClean="0"/>
            <a:t>3</a:t>
          </a:r>
          <a:r>
            <a:rPr lang="en-US" sz="1800" dirty="0" smtClean="0"/>
            <a:t>O</a:t>
          </a:r>
          <a:r>
            <a:rPr lang="en-US" sz="1800" baseline="-25000" dirty="0" smtClean="0"/>
            <a:t>2</a:t>
          </a:r>
          <a:r>
            <a:rPr lang="en-US" sz="1800" baseline="30000" dirty="0" smtClean="0"/>
            <a:t>-</a:t>
          </a:r>
          <a:r>
            <a:rPr lang="en-US" sz="1800" dirty="0" smtClean="0"/>
            <a:t>] pH = </a:t>
          </a:r>
          <a:r>
            <a:rPr lang="en-US" sz="1800" dirty="0" err="1" smtClean="0"/>
            <a:t>pK</a:t>
          </a:r>
          <a:r>
            <a:rPr lang="en-US" sz="1800" baseline="-25000" dirty="0" err="1" smtClean="0"/>
            <a:t>a</a:t>
          </a:r>
          <a:r>
            <a:rPr lang="en-US" sz="1800" dirty="0" smtClean="0"/>
            <a:t> = 4.74, </a:t>
          </a:r>
          <a:r>
            <a:rPr lang="en-US" sz="1800" dirty="0" err="1" smtClean="0"/>
            <a:t>V</a:t>
          </a:r>
          <a:r>
            <a:rPr lang="en-US" sz="1800" baseline="-25000" dirty="0" err="1" smtClean="0"/>
            <a:t>NaOH</a:t>
          </a:r>
          <a:r>
            <a:rPr lang="en-US" sz="1800" dirty="0" smtClean="0"/>
            <a:t> = 25.0 mL </a:t>
          </a:r>
        </a:p>
        <a:p xmlns:a="http://schemas.openxmlformats.org/drawingml/2006/main">
          <a:endParaRPr lang="en-US" sz="1100" dirty="0"/>
        </a:p>
      </cdr:txBody>
    </cdr:sp>
  </cdr:relSizeAnchor>
  <cdr:relSizeAnchor xmlns:cdr="http://schemas.openxmlformats.org/drawingml/2006/chartDrawing">
    <cdr:from>
      <cdr:x>0.10588</cdr:x>
      <cdr:y>0.33542</cdr:y>
    </cdr:from>
    <cdr:to>
      <cdr:x>0.76471</cdr:x>
      <cdr:y>0.56739</cdr:y>
    </cdr:to>
    <cdr:sp macro="" textlink="">
      <cdr:nvSpPr>
        <cdr:cNvPr id="3" name="TextBox 1"/>
        <cdr:cNvSpPr txBox="1"/>
      </cdr:nvSpPr>
      <cdr:spPr>
        <a:xfrm xmlns:a="http://schemas.openxmlformats.org/drawingml/2006/main">
          <a:off x="685800" y="1482436"/>
          <a:ext cx="4267242" cy="102521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Major species at equivalence point:</a:t>
          </a:r>
        </a:p>
        <a:p xmlns:a="http://schemas.openxmlformats.org/drawingml/2006/main">
          <a:r>
            <a:rPr lang="en-US" sz="1800" dirty="0" smtClean="0"/>
            <a:t>Na</a:t>
          </a:r>
          <a:r>
            <a:rPr lang="en-US" sz="1800" baseline="30000" dirty="0" smtClean="0"/>
            <a:t>+</a:t>
          </a:r>
          <a:r>
            <a:rPr lang="en-US" sz="1800" dirty="0" smtClean="0"/>
            <a:t>, C</a:t>
          </a:r>
          <a:r>
            <a:rPr lang="en-US" sz="1800" baseline="-25000" dirty="0" smtClean="0"/>
            <a:t>2</a:t>
          </a:r>
          <a:r>
            <a:rPr lang="en-US" sz="1800" dirty="0" smtClean="0"/>
            <a:t>H</a:t>
          </a:r>
          <a:r>
            <a:rPr lang="en-US" sz="1800" baseline="-25000" dirty="0" smtClean="0"/>
            <a:t>3</a:t>
          </a:r>
          <a:r>
            <a:rPr lang="en-US" sz="1800" dirty="0" smtClean="0"/>
            <a:t>O</a:t>
          </a:r>
          <a:r>
            <a:rPr lang="en-US" sz="1800" baseline="-25000" dirty="0" smtClean="0"/>
            <a:t>2</a:t>
          </a:r>
          <a:r>
            <a:rPr lang="en-US" sz="1800" baseline="30000" dirty="0" smtClean="0"/>
            <a:t>-</a:t>
          </a:r>
        </a:p>
        <a:p xmlns:a="http://schemas.openxmlformats.org/drawingml/2006/main">
          <a:r>
            <a:rPr lang="en-US" sz="1800" dirty="0" smtClean="0"/>
            <a:t>pH = 8.73, </a:t>
          </a:r>
          <a:r>
            <a:rPr lang="en-US" sz="1800" dirty="0" err="1" smtClean="0"/>
            <a:t>V</a:t>
          </a:r>
          <a:r>
            <a:rPr lang="en-US" sz="1800" baseline="-25000" dirty="0" err="1"/>
            <a:t>NaOH</a:t>
          </a:r>
          <a:r>
            <a:rPr lang="en-US" sz="1800" dirty="0" smtClean="0"/>
            <a:t> = 50.0 mL </a:t>
          </a:r>
        </a:p>
        <a:p xmlns:a="http://schemas.openxmlformats.org/drawingml/2006/main">
          <a:endParaRPr lang="en-US" sz="1100" dirty="0"/>
        </a:p>
      </cdr:txBody>
    </cdr:sp>
  </cdr:relSizeAnchor>
  <cdr:relSizeAnchor xmlns:cdr="http://schemas.openxmlformats.org/drawingml/2006/chartDrawing">
    <cdr:from>
      <cdr:x>0.09412</cdr:x>
      <cdr:y>0.12853</cdr:y>
    </cdr:from>
    <cdr:to>
      <cdr:x>0.75295</cdr:x>
      <cdr:y>0.30094</cdr:y>
    </cdr:to>
    <cdr:sp macro="" textlink="">
      <cdr:nvSpPr>
        <cdr:cNvPr id="4" name="TextBox 1"/>
        <cdr:cNvSpPr txBox="1"/>
      </cdr:nvSpPr>
      <cdr:spPr>
        <a:xfrm xmlns:a="http://schemas.openxmlformats.org/drawingml/2006/main">
          <a:off x="609600" y="568036"/>
          <a:ext cx="4267242" cy="76198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Major species at three-halves- equivalence point:</a:t>
          </a:r>
        </a:p>
        <a:p xmlns:a="http://schemas.openxmlformats.org/drawingml/2006/main">
          <a:r>
            <a:rPr lang="en-US" sz="1800" dirty="0" smtClean="0"/>
            <a:t>Na</a:t>
          </a:r>
          <a:r>
            <a:rPr lang="en-US" sz="1800" baseline="30000" dirty="0" smtClean="0"/>
            <a:t>+</a:t>
          </a:r>
          <a:r>
            <a:rPr lang="en-US" sz="1800" dirty="0" smtClean="0"/>
            <a:t>, C</a:t>
          </a:r>
          <a:r>
            <a:rPr lang="en-US" sz="1800" baseline="-25000" dirty="0" smtClean="0"/>
            <a:t>2</a:t>
          </a:r>
          <a:r>
            <a:rPr lang="en-US" sz="1800" dirty="0" smtClean="0"/>
            <a:t>H</a:t>
          </a:r>
          <a:r>
            <a:rPr lang="en-US" sz="1800" baseline="-25000" dirty="0" smtClean="0"/>
            <a:t>3</a:t>
          </a:r>
          <a:r>
            <a:rPr lang="en-US" sz="1800" dirty="0" smtClean="0"/>
            <a:t>O</a:t>
          </a:r>
          <a:r>
            <a:rPr lang="en-US" sz="1800" baseline="-25000" dirty="0" smtClean="0"/>
            <a:t>2</a:t>
          </a:r>
          <a:r>
            <a:rPr lang="en-US" sz="1800" baseline="30000" dirty="0" smtClean="0"/>
            <a:t>-</a:t>
          </a:r>
          <a:r>
            <a:rPr lang="en-US" sz="1800" dirty="0" smtClean="0"/>
            <a:t>, OH</a:t>
          </a:r>
          <a:r>
            <a:rPr lang="en-US" sz="1800" baseline="30000" dirty="0" smtClean="0"/>
            <a:t>-</a:t>
          </a:r>
        </a:p>
        <a:p xmlns:a="http://schemas.openxmlformats.org/drawingml/2006/main">
          <a:r>
            <a:rPr lang="en-US" sz="1600" dirty="0" smtClean="0"/>
            <a:t>pH = 12.30, </a:t>
          </a:r>
          <a:r>
            <a:rPr lang="en-US" sz="1600" dirty="0" err="1" smtClean="0"/>
            <a:t>V</a:t>
          </a:r>
          <a:r>
            <a:rPr lang="en-US" sz="1600" baseline="-25000" dirty="0" err="1" smtClean="0"/>
            <a:t>NaOH</a:t>
          </a:r>
          <a:r>
            <a:rPr lang="en-US" sz="1600" dirty="0" smtClean="0"/>
            <a:t> = 75.0 mL </a:t>
          </a:r>
          <a:endParaRPr lang="en-US" sz="1600" dirty="0"/>
        </a:p>
      </cdr:txBody>
    </cdr:sp>
  </cdr:relSizeAnchor>
  <cdr:relSizeAnchor xmlns:cdr="http://schemas.openxmlformats.org/drawingml/2006/chartDrawing">
    <cdr:from>
      <cdr:x>0.37647</cdr:x>
      <cdr:y>0.63793</cdr:y>
    </cdr:from>
    <cdr:to>
      <cdr:x>0.64706</cdr:x>
      <cdr:y>0.64577</cdr:y>
    </cdr:to>
    <cdr:cxnSp macro="">
      <cdr:nvCxnSpPr>
        <cdr:cNvPr id="6" name="Straight Arrow Connector 5"/>
        <cdr:cNvCxnSpPr/>
      </cdr:nvCxnSpPr>
      <cdr:spPr>
        <a:xfrm xmlns:a="http://schemas.openxmlformats.org/drawingml/2006/main" flipH="1" flipV="1">
          <a:off x="2438396" y="2819395"/>
          <a:ext cx="1752604" cy="34641"/>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0.44706</cdr:x>
      <cdr:y>0.39655</cdr:y>
    </cdr:from>
    <cdr:to>
      <cdr:x>0.61176</cdr:x>
      <cdr:y>0.43887</cdr:y>
    </cdr:to>
    <cdr:cxnSp macro="">
      <cdr:nvCxnSpPr>
        <cdr:cNvPr id="8" name="Straight Arrow Connector 7"/>
        <cdr:cNvCxnSpPr/>
      </cdr:nvCxnSpPr>
      <cdr:spPr>
        <a:xfrm xmlns:a="http://schemas.openxmlformats.org/drawingml/2006/main" flipV="1">
          <a:off x="2895600" y="1752592"/>
          <a:ext cx="1066770" cy="18704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0.63529</cdr:x>
      <cdr:y>0.14577</cdr:y>
    </cdr:from>
    <cdr:to>
      <cdr:x>0.90588</cdr:x>
      <cdr:y>0.16302</cdr:y>
    </cdr:to>
    <cdr:cxnSp macro="">
      <cdr:nvCxnSpPr>
        <cdr:cNvPr id="10" name="Straight Arrow Connector 9"/>
        <cdr:cNvCxnSpPr/>
      </cdr:nvCxnSpPr>
      <cdr:spPr>
        <a:xfrm xmlns:a="http://schemas.openxmlformats.org/drawingml/2006/main">
          <a:off x="4114800" y="644236"/>
          <a:ext cx="1752612" cy="7623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0.16042</cdr:x>
      <cdr:y>0.33333</cdr:y>
    </cdr:from>
    <cdr:to>
      <cdr:x>0.575</cdr:x>
      <cdr:y>0.51389</cdr:y>
    </cdr:to>
    <cdr:sp macro="" textlink="">
      <cdr:nvSpPr>
        <cdr:cNvPr id="2" name="TextBox 1"/>
        <cdr:cNvSpPr txBox="1"/>
      </cdr:nvSpPr>
      <cdr:spPr>
        <a:xfrm xmlns:a="http://schemas.openxmlformats.org/drawingml/2006/main">
          <a:off x="733426" y="914400"/>
          <a:ext cx="1895474"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major species 1/2 </a:t>
          </a:r>
          <a:r>
            <a:rPr lang="en-US" sz="1100" dirty="0" err="1"/>
            <a:t>eq</a:t>
          </a:r>
          <a:r>
            <a:rPr lang="en-US" sz="1100" dirty="0"/>
            <a:t> point:</a:t>
          </a:r>
          <a:r>
            <a:rPr lang="en-US" sz="1100" baseline="0" dirty="0"/>
            <a:t> </a:t>
          </a:r>
        </a:p>
        <a:p xmlns:a="http://schemas.openxmlformats.org/drawingml/2006/main">
          <a:r>
            <a:rPr lang="en-US" sz="1100" baseline="0" dirty="0"/>
            <a:t>(</a:t>
          </a:r>
          <a:r>
            <a:rPr lang="en-US" sz="1100" baseline="0" dirty="0" smtClean="0"/>
            <a:t>CH</a:t>
          </a:r>
          <a:r>
            <a:rPr lang="en-US" sz="1100" baseline="-25000" dirty="0" smtClean="0"/>
            <a:t>3</a:t>
          </a:r>
          <a:r>
            <a:rPr lang="en-US" sz="1100" baseline="0" dirty="0" smtClean="0"/>
            <a:t>CH</a:t>
          </a:r>
          <a:r>
            <a:rPr lang="en-US" sz="1100" baseline="-25000" dirty="0" smtClean="0"/>
            <a:t>2</a:t>
          </a:r>
          <a:r>
            <a:rPr lang="en-US" sz="1100" baseline="0" dirty="0" smtClean="0"/>
            <a:t>)</a:t>
          </a:r>
          <a:r>
            <a:rPr lang="en-US" baseline="-25000" dirty="0"/>
            <a:t>3</a:t>
          </a:r>
          <a:r>
            <a:rPr lang="en-US" sz="1100" baseline="0" dirty="0" smtClean="0"/>
            <a:t>N</a:t>
          </a:r>
          <a:r>
            <a:rPr lang="en-US" sz="1100" baseline="0" dirty="0"/>
            <a:t>, (</a:t>
          </a:r>
          <a:r>
            <a:rPr lang="en-US" sz="1100" baseline="0" dirty="0" smtClean="0"/>
            <a:t>CH</a:t>
          </a:r>
          <a:r>
            <a:rPr lang="en-US" sz="1100" baseline="-25000" dirty="0" smtClean="0"/>
            <a:t>3</a:t>
          </a:r>
          <a:r>
            <a:rPr lang="en-US" sz="1100" baseline="0" dirty="0" smtClean="0"/>
            <a:t>CH</a:t>
          </a:r>
          <a:r>
            <a:rPr lang="en-US" sz="1100" baseline="-25000" dirty="0" smtClean="0"/>
            <a:t>2</a:t>
          </a:r>
          <a:r>
            <a:rPr lang="en-US" sz="1100" baseline="0" dirty="0" smtClean="0"/>
            <a:t>)</a:t>
          </a:r>
          <a:r>
            <a:rPr lang="en-US" baseline="-25000" dirty="0"/>
            <a:t>3</a:t>
          </a:r>
          <a:r>
            <a:rPr lang="en-US" sz="1100" baseline="0" dirty="0" smtClean="0"/>
            <a:t>NH</a:t>
          </a:r>
          <a:r>
            <a:rPr lang="en-US" sz="1100" strike="noStrike" baseline="30000" dirty="0"/>
            <a:t>+</a:t>
          </a:r>
          <a:r>
            <a:rPr lang="en-US" sz="1100" baseline="0" dirty="0"/>
            <a:t>, Cl</a:t>
          </a:r>
          <a:r>
            <a:rPr lang="en-US" sz="1100" strike="noStrike" baseline="30000" dirty="0"/>
            <a:t>-</a:t>
          </a:r>
        </a:p>
      </cdr:txBody>
    </cdr:sp>
  </cdr:relSizeAnchor>
  <cdr:relSizeAnchor xmlns:cdr="http://schemas.openxmlformats.org/drawingml/2006/chartDrawing">
    <cdr:from>
      <cdr:x>0.66458</cdr:x>
      <cdr:y>0.43171</cdr:y>
    </cdr:from>
    <cdr:to>
      <cdr:x>0.99792</cdr:x>
      <cdr:y>0.60417</cdr:y>
    </cdr:to>
    <cdr:sp macro="" textlink="">
      <cdr:nvSpPr>
        <cdr:cNvPr id="3" name="TextBox 1"/>
        <cdr:cNvSpPr txBox="1"/>
      </cdr:nvSpPr>
      <cdr:spPr>
        <a:xfrm xmlns:a="http://schemas.openxmlformats.org/drawingml/2006/main">
          <a:off x="3038475" y="1184275"/>
          <a:ext cx="1524000" cy="4730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major species </a:t>
          </a:r>
          <a:r>
            <a:rPr lang="en-US" sz="1100" dirty="0" err="1"/>
            <a:t>eq</a:t>
          </a:r>
          <a:r>
            <a:rPr lang="en-US" sz="1100" dirty="0"/>
            <a:t> point:</a:t>
          </a:r>
          <a:r>
            <a:rPr lang="en-US" sz="1100" baseline="0" dirty="0"/>
            <a:t> </a:t>
          </a:r>
        </a:p>
        <a:p xmlns:a="http://schemas.openxmlformats.org/drawingml/2006/main">
          <a:r>
            <a:rPr lang="en-US" sz="1100" baseline="0" dirty="0"/>
            <a:t>(</a:t>
          </a:r>
          <a:r>
            <a:rPr lang="en-US" sz="1100" baseline="0" dirty="0" smtClean="0"/>
            <a:t>CH</a:t>
          </a:r>
          <a:r>
            <a:rPr lang="en-US" sz="1100" baseline="-25000" dirty="0" smtClean="0"/>
            <a:t>3</a:t>
          </a:r>
          <a:r>
            <a:rPr lang="en-US" sz="1100" baseline="0" dirty="0" smtClean="0"/>
            <a:t>CH</a:t>
          </a:r>
          <a:r>
            <a:rPr lang="en-US" sz="1100" baseline="-25000" dirty="0" smtClean="0"/>
            <a:t>2</a:t>
          </a:r>
          <a:r>
            <a:rPr lang="en-US" sz="1100" baseline="0" dirty="0" smtClean="0"/>
            <a:t>)</a:t>
          </a:r>
          <a:r>
            <a:rPr lang="en-US" baseline="-25000" dirty="0"/>
            <a:t>3</a:t>
          </a:r>
          <a:r>
            <a:rPr lang="en-US" sz="1100" baseline="0" dirty="0" smtClean="0"/>
            <a:t>NH</a:t>
          </a:r>
          <a:r>
            <a:rPr lang="en-US" sz="1100" strike="noStrike" baseline="30000" dirty="0"/>
            <a:t>+</a:t>
          </a:r>
          <a:r>
            <a:rPr lang="en-US" sz="1100" baseline="0" dirty="0"/>
            <a:t>, Cl</a:t>
          </a:r>
          <a:r>
            <a:rPr lang="en-US" sz="1100" strike="noStrike" baseline="30000" dirty="0"/>
            <a:t>-</a:t>
          </a:r>
        </a:p>
      </cdr:txBody>
    </cdr:sp>
  </cdr:relSizeAnchor>
  <cdr:relSizeAnchor xmlns:cdr="http://schemas.openxmlformats.org/drawingml/2006/chartDrawing">
    <cdr:from>
      <cdr:x>0.21736</cdr:x>
      <cdr:y>0.60185</cdr:y>
    </cdr:from>
    <cdr:to>
      <cdr:x>0.63194</cdr:x>
      <cdr:y>0.78241</cdr:y>
    </cdr:to>
    <cdr:sp macro="" textlink="">
      <cdr:nvSpPr>
        <cdr:cNvPr id="4" name="TextBox 1"/>
        <cdr:cNvSpPr txBox="1"/>
      </cdr:nvSpPr>
      <cdr:spPr>
        <a:xfrm xmlns:a="http://schemas.openxmlformats.org/drawingml/2006/main">
          <a:off x="993775" y="1651000"/>
          <a:ext cx="1895474" cy="4953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major species 3/2 </a:t>
          </a:r>
          <a:r>
            <a:rPr lang="en-US" sz="1100" dirty="0" err="1"/>
            <a:t>eq</a:t>
          </a:r>
          <a:r>
            <a:rPr lang="en-US" sz="1100" dirty="0"/>
            <a:t> point:</a:t>
          </a:r>
          <a:r>
            <a:rPr lang="en-US" sz="1100" baseline="0" dirty="0"/>
            <a:t> </a:t>
          </a:r>
        </a:p>
        <a:p xmlns:a="http://schemas.openxmlformats.org/drawingml/2006/main">
          <a:r>
            <a:rPr lang="en-US" sz="1100" baseline="0" dirty="0"/>
            <a:t>(</a:t>
          </a:r>
          <a:r>
            <a:rPr lang="en-US" sz="1100" baseline="0" dirty="0" smtClean="0"/>
            <a:t>CH</a:t>
          </a:r>
          <a:r>
            <a:rPr lang="en-US" sz="1100" baseline="-25000" dirty="0" smtClean="0"/>
            <a:t>3</a:t>
          </a:r>
          <a:r>
            <a:rPr lang="en-US" sz="1100" baseline="0" dirty="0" smtClean="0"/>
            <a:t>CH</a:t>
          </a:r>
          <a:r>
            <a:rPr lang="en-US" sz="1100" baseline="-25000" dirty="0" smtClean="0"/>
            <a:t>2</a:t>
          </a:r>
          <a:r>
            <a:rPr lang="en-US" sz="1100" baseline="0" dirty="0" smtClean="0"/>
            <a:t>)</a:t>
          </a:r>
          <a:r>
            <a:rPr lang="en-US" baseline="-25000" dirty="0"/>
            <a:t>3</a:t>
          </a:r>
          <a:r>
            <a:rPr lang="en-US" sz="1100" baseline="0" dirty="0" smtClean="0"/>
            <a:t>NH</a:t>
          </a:r>
          <a:r>
            <a:rPr lang="en-US" sz="1100" strike="noStrike" baseline="30000" dirty="0"/>
            <a:t>+</a:t>
          </a:r>
          <a:r>
            <a:rPr lang="en-US" sz="1100" baseline="0" dirty="0"/>
            <a:t>, H</a:t>
          </a:r>
          <a:r>
            <a:rPr lang="en-US" sz="1100" baseline="30000" dirty="0"/>
            <a:t>+</a:t>
          </a:r>
          <a:r>
            <a:rPr lang="en-US" sz="1100" baseline="0" dirty="0"/>
            <a:t>, Cl</a:t>
          </a:r>
          <a:r>
            <a:rPr lang="en-US" sz="1100" strike="noStrike" baseline="30000" dirty="0"/>
            <a:t>-</a:t>
          </a:r>
        </a:p>
      </cdr:txBody>
    </cdr:sp>
  </cdr:relSizeAnchor>
  <cdr:relSizeAnchor xmlns:cdr="http://schemas.openxmlformats.org/drawingml/2006/chartDrawing">
    <cdr:from>
      <cdr:x>0.36771</cdr:x>
      <cdr:y>0.30556</cdr:y>
    </cdr:from>
    <cdr:to>
      <cdr:x>0.3875</cdr:x>
      <cdr:y>0.33333</cdr:y>
    </cdr:to>
    <cdr:cxnSp macro="">
      <cdr:nvCxnSpPr>
        <cdr:cNvPr id="6" name="Straight Arrow Connector 5"/>
        <cdr:cNvCxnSpPr>
          <a:stCxn xmlns:a="http://schemas.openxmlformats.org/drawingml/2006/main" id="2" idx="0"/>
        </cdr:cNvCxnSpPr>
      </cdr:nvCxnSpPr>
      <cdr:spPr>
        <a:xfrm xmlns:a="http://schemas.openxmlformats.org/drawingml/2006/main" flipV="1">
          <a:off x="1681163" y="838200"/>
          <a:ext cx="90487" cy="762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0.56875</cdr:x>
      <cdr:y>0.75347</cdr:y>
    </cdr:from>
    <cdr:to>
      <cdr:x>0.76458</cdr:x>
      <cdr:y>0.78125</cdr:y>
    </cdr:to>
    <cdr:cxnSp macro="">
      <cdr:nvCxnSpPr>
        <cdr:cNvPr id="10" name="Straight Arrow Connector 9"/>
        <cdr:cNvCxnSpPr/>
      </cdr:nvCxnSpPr>
      <cdr:spPr>
        <a:xfrm xmlns:a="http://schemas.openxmlformats.org/drawingml/2006/main">
          <a:off x="2600325" y="2066925"/>
          <a:ext cx="895350" cy="762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86DF6-1B07-4327-92B7-5FB306AC3A34}" type="datetimeFigureOut">
              <a:rPr lang="en-US" smtClean="0"/>
              <a:pPr/>
              <a:t>9/28/2017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297AED-E555-42E9-9C22-0BE39AC1C48B}" type="slidenum">
              <a:rPr lang="en-US" smtClean="0"/>
              <a:pPr/>
              <a:t>‹#›</a:t>
            </a:fld>
            <a:endParaRPr lang="en-US"/>
          </a:p>
        </p:txBody>
      </p:sp>
    </p:spTree>
    <p:extLst>
      <p:ext uri="{BB962C8B-B14F-4D97-AF65-F5344CB8AC3E}">
        <p14:creationId xmlns:p14="http://schemas.microsoft.com/office/powerpoint/2010/main" val="3139652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A4099C-1DE5-441D-A16A-85BC26127BD3}" type="slidenum">
              <a:rPr lang="en-US"/>
              <a:pPr/>
              <a:t>4</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72951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54322F-61F2-42EA-A4B1-8C2B57A7F6EA}" type="slidenum">
              <a:rPr lang="en-US"/>
              <a:pPr/>
              <a:t>29</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8785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225A4-2AC6-427D-83B1-E53BFDFB9ABD}" type="slidenum">
              <a:rPr lang="en-US"/>
              <a:pPr/>
              <a:t>30</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11940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B18A87-C6E5-44C6-A766-BA07B33517FB}" type="slidenum">
              <a:rPr lang="en-US"/>
              <a:pPr/>
              <a:t>41</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12841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C79B62-CFAA-406D-B308-ACA90317A0DB}" type="slidenum">
              <a:rPr lang="en-US"/>
              <a:pPr/>
              <a:t>44</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4936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E7ED06-A47F-4DF3-96E4-629D5CFA2205}" type="slidenum">
              <a:rPr lang="en-US"/>
              <a:pPr/>
              <a:t>45</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81123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25FD0-B4EE-49E4-ADAB-675E7C3B11E0}" type="slidenum">
              <a:rPr lang="en-US"/>
              <a:pPr/>
              <a:t>46</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32434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5505DA-854E-4B41-B2B4-6464D06E7FC4}" type="slidenum">
              <a:rPr lang="en-US"/>
              <a:pPr/>
              <a:t>47</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73103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F2B260-9AE5-4615-A29D-21CDDF80E21A}" type="slidenum">
              <a:rPr lang="en-US"/>
              <a:pPr/>
              <a:t>48</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36934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Figure 16.7 Development of equilibrium in forming a saturated solution. If temperature is held constant, the rate of dissolving per unit of solute surface area is constant. This is shown by the equal length black arrows in the three views. The crystallization rate per unit of surface area increases as the solution concentration at the surface increases. In (a), when dissolving has just begun, solution concentration is zero, and the crystallization rate is zero. In (b) the solution con-centration has risen to yield a crystallization rate above zero, but less than the dissolving rate. This is shown by the different length arrows. Concentration continues to increase until (c), when the crystallization rate has become equal to the dissolving rate. Equilibrium has been reached, and the solution is saturated.</a:t>
            </a:r>
          </a:p>
        </p:txBody>
      </p:sp>
      <p:sp>
        <p:nvSpPr>
          <p:cNvPr id="56323" name="Slide Number Placeholder 3"/>
          <p:cNvSpPr>
            <a:spLocks noGrp="1"/>
          </p:cNvSpPr>
          <p:nvPr>
            <p:ph type="sldNum" sz="quarter" idx="5"/>
          </p:nvPr>
        </p:nvSpPr>
        <p:spPr bwMode="auto">
          <a:noFill/>
          <a:ln>
            <a:miter lim="800000"/>
            <a:headEnd/>
            <a:tailEnd/>
          </a:ln>
        </p:spPr>
        <p:txBody>
          <a:bodyPr/>
          <a:lstStyle/>
          <a:p>
            <a:fld id="{83EBB9C7-D576-454A-B78F-736057D09228}" type="slidenum">
              <a:rPr lang="en-US"/>
              <a:pPr/>
              <a:t>50</a:t>
            </a:fld>
            <a:endParaRPr lang="en-US"/>
          </a:p>
        </p:txBody>
      </p:sp>
    </p:spTree>
    <p:extLst>
      <p:ext uri="{BB962C8B-B14F-4D97-AF65-F5344CB8AC3E}">
        <p14:creationId xmlns:p14="http://schemas.microsoft.com/office/powerpoint/2010/main" val="3337068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767F1B0-69F4-41E9-9ED1-F51D0541C455}" type="slidenum">
              <a:rPr lang="en-US"/>
              <a:pPr/>
              <a:t>56</a:t>
            </a:fld>
            <a:endParaRPr lang="en-US"/>
          </a:p>
        </p:txBody>
      </p:sp>
      <p:sp>
        <p:nvSpPr>
          <p:cNvPr id="1536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14-06-01UN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Illustration of Supersaturation</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 A single crystal of sodium acetate, NaC</a:t>
            </a:r>
            <a:r>
              <a:rPr lang="en-US" baseline="-25000">
                <a:solidFill>
                  <a:srgbClr val="000000"/>
                </a:solidFill>
                <a:latin typeface="Geneva" pitchFamily="4" charset="0"/>
              </a:rPr>
              <a:t>2</a:t>
            </a:r>
            <a:r>
              <a:rPr lang="en-US">
                <a:solidFill>
                  <a:srgbClr val="000000"/>
                </a:solidFill>
                <a:latin typeface="Geneva" pitchFamily="4" charset="0"/>
              </a:rPr>
              <a:t>H</a:t>
            </a:r>
            <a:r>
              <a:rPr lang="en-US" baseline="-25000">
                <a:solidFill>
                  <a:srgbClr val="000000"/>
                </a:solidFill>
                <a:latin typeface="Geneva" pitchFamily="4" charset="0"/>
              </a:rPr>
              <a:t>3</a:t>
            </a:r>
            <a:r>
              <a:rPr lang="en-US">
                <a:solidFill>
                  <a:srgbClr val="000000"/>
                </a:solidFill>
                <a:latin typeface="Geneva" pitchFamily="4" charset="0"/>
              </a:rPr>
              <a:t>O</a:t>
            </a:r>
            <a:r>
              <a:rPr lang="en-US" baseline="-25000">
                <a:solidFill>
                  <a:srgbClr val="000000"/>
                </a:solidFill>
                <a:latin typeface="Geneva" pitchFamily="4" charset="0"/>
              </a:rPr>
              <a:t>2</a:t>
            </a:r>
            <a:r>
              <a:rPr lang="en-US">
                <a:solidFill>
                  <a:srgbClr val="000000"/>
                </a:solidFill>
                <a:latin typeface="Geneva" pitchFamily="4" charset="0"/>
              </a:rPr>
              <a:t>, is dropped into a supersaturated solution, (b) the small crystal causes extensive crystallization, and eventually, (c) the solute forms a solid mass of NaC</a:t>
            </a:r>
            <a:r>
              <a:rPr lang="en-US" baseline="-25000">
                <a:solidFill>
                  <a:srgbClr val="000000"/>
                </a:solidFill>
                <a:latin typeface="Geneva" pitchFamily="4" charset="0"/>
              </a:rPr>
              <a:t>2</a:t>
            </a:r>
            <a:r>
              <a:rPr lang="en-US">
                <a:solidFill>
                  <a:srgbClr val="000000"/>
                </a:solidFill>
                <a:latin typeface="Geneva" pitchFamily="4" charset="0"/>
              </a:rPr>
              <a:t>H</a:t>
            </a:r>
            <a:r>
              <a:rPr lang="en-US" baseline="-25000">
                <a:solidFill>
                  <a:srgbClr val="000000"/>
                </a:solidFill>
                <a:latin typeface="Geneva" pitchFamily="4" charset="0"/>
              </a:rPr>
              <a:t>3</a:t>
            </a:r>
            <a:r>
              <a:rPr lang="en-US">
                <a:solidFill>
                  <a:srgbClr val="000000"/>
                </a:solidFill>
                <a:latin typeface="Geneva" pitchFamily="4" charset="0"/>
              </a:rPr>
              <a:t>O</a:t>
            </a:r>
            <a:r>
              <a:rPr lang="en-US" baseline="-25000">
                <a:solidFill>
                  <a:srgbClr val="000000"/>
                </a:solidFill>
                <a:latin typeface="Geneva" pitchFamily="4" charset="0"/>
              </a:rPr>
              <a:t>2</a:t>
            </a:r>
            <a:r>
              <a:rPr lang="en-US">
                <a:solidFill>
                  <a:srgbClr val="000000"/>
                </a:solidFill>
                <a:latin typeface="Geneva" pitchFamily="4" charset="0"/>
              </a:rPr>
              <a:t>.  </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Any remaining sodium acetate solution in the beaker is saturated.</a:t>
            </a:r>
          </a:p>
        </p:txBody>
      </p:sp>
    </p:spTree>
    <p:extLst>
      <p:ext uri="{BB962C8B-B14F-4D97-AF65-F5344CB8AC3E}">
        <p14:creationId xmlns:p14="http://schemas.microsoft.com/office/powerpoint/2010/main" val="3041456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0F40C9-617D-4AFF-9C63-541A38711C14}" type="slidenum">
              <a:rPr lang="en-US"/>
              <a:pPr/>
              <a:t>5</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latin typeface="Times-Roman" charset="0"/>
              </a:rPr>
              <a:t>Buffers are solutions that resist change in pH.</a:t>
            </a:r>
          </a:p>
          <a:p>
            <a:r>
              <a:rPr lang="en-US">
                <a:latin typeface="Times-Roman" charset="0"/>
              </a:rPr>
              <a:t>Buffers are solutions that can be prepared by mixing weak acid solutions and solutions of their conjugate base. Bases too.</a:t>
            </a:r>
          </a:p>
          <a:p>
            <a:r>
              <a:rPr lang="en-US">
                <a:latin typeface="Times-Roman" charset="0"/>
              </a:rPr>
              <a:t>Talk about shifts in equilibrium and how it effects buffer</a:t>
            </a:r>
          </a:p>
          <a:p>
            <a:r>
              <a:rPr lang="en-US">
                <a:latin typeface="Times-Roman" charset="0"/>
              </a:rPr>
              <a:t>Buffer capacity</a:t>
            </a:r>
          </a:p>
        </p:txBody>
      </p:sp>
    </p:spTree>
    <p:extLst>
      <p:ext uri="{BB962C8B-B14F-4D97-AF65-F5344CB8AC3E}">
        <p14:creationId xmlns:p14="http://schemas.microsoft.com/office/powerpoint/2010/main" val="1423283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ADA020-19F7-43C2-BCC6-FEED66F65771}" type="slidenum">
              <a:rPr lang="en-US"/>
              <a:pPr/>
              <a:t>57</a:t>
            </a:fld>
            <a:endParaRPr lang="en-US"/>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26287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D2B1FE-6D27-4FA2-B638-156A0ED43841}" type="slidenum">
              <a:rPr lang="en-US"/>
              <a:pPr/>
              <a:t>59</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dirty="0"/>
              <a:t>What happens to the extent of ionization when a solution of the salt of the conjugate base of a weak acid is added to a solution of a weak acid?</a:t>
            </a:r>
          </a:p>
          <a:p>
            <a:r>
              <a:rPr lang="en-US" dirty="0"/>
              <a:t>Le </a:t>
            </a:r>
            <a:r>
              <a:rPr lang="en-US" dirty="0" err="1"/>
              <a:t>Chatelier’s</a:t>
            </a:r>
            <a:r>
              <a:rPr lang="en-US" dirty="0"/>
              <a:t> Principle</a:t>
            </a:r>
          </a:p>
        </p:txBody>
      </p:sp>
    </p:spTree>
    <p:extLst>
      <p:ext uri="{BB962C8B-B14F-4D97-AF65-F5344CB8AC3E}">
        <p14:creationId xmlns:p14="http://schemas.microsoft.com/office/powerpoint/2010/main" val="2602653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97AED-E555-42E9-9C22-0BE39AC1C48B}" type="slidenum">
              <a:rPr lang="en-US" smtClean="0"/>
              <a:pPr/>
              <a:t>66</a:t>
            </a:fld>
            <a:endParaRPr lang="en-US"/>
          </a:p>
        </p:txBody>
      </p:sp>
    </p:spTree>
    <p:extLst>
      <p:ext uri="{BB962C8B-B14F-4D97-AF65-F5344CB8AC3E}">
        <p14:creationId xmlns:p14="http://schemas.microsoft.com/office/powerpoint/2010/main" val="1355059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44BB0-EC0E-4E2E-B54E-D44D0543E12F}" type="slidenum">
              <a:rPr lang="en-US"/>
              <a:pPr/>
              <a:t>68</a:t>
            </a:fld>
            <a:endParaRPr lang="en-US"/>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8859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23415C-CA34-4773-85B5-848B43BAE09E}" type="slidenum">
              <a:rPr lang="en-US"/>
              <a:pPr/>
              <a:t>71</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83184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8EA58D-7EBF-4F76-8B35-27D45E3A989A}" type="slidenum">
              <a:rPr lang="en-US"/>
              <a:pPr/>
              <a:t>73</a:t>
            </a:fld>
            <a:endParaRPr lang="en-US"/>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57061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F8D5B-762E-4BE5-A401-FABDEEE058B1}" type="slidenum">
              <a:rPr lang="en-US"/>
              <a:pPr/>
              <a:t>75</a:t>
            </a:fld>
            <a:endParaRPr lang="en-US"/>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14477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39D5D7-6613-4EF4-A5D0-693F393259D0}" type="slidenum">
              <a:rPr lang="en-US"/>
              <a:pPr/>
              <a:t>76</a:t>
            </a:fld>
            <a:endParaRPr lang="en-US"/>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44507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F4CF9C-E27F-4B8C-A079-936EB04FFDB6}" type="slidenum">
              <a:rPr lang="en-US"/>
              <a:pPr/>
              <a:t>77</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70245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F7423B-B456-4748-9245-C4B3EA13B66A}" type="slidenum">
              <a:rPr lang="en-US"/>
              <a:pPr/>
              <a:t>6</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25150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972919-F2B7-4BEA-85E8-D21B85CF041E}" type="slidenum">
              <a:rPr lang="en-US"/>
              <a:pPr/>
              <a:t>11</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5771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7D6D0-2F71-4F10-A8AD-F4A643667F56}" type="slidenum">
              <a:rPr lang="en-US"/>
              <a:pPr/>
              <a:t>15</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42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833A50-F4BB-4C24-9964-B9854896FB38}" type="slidenum">
              <a:rPr lang="en-US"/>
              <a:pPr/>
              <a:t>16</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8152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A9D4E-70AB-4896-AC64-5E41633054C5}" type="slidenum">
              <a:rPr lang="en-US"/>
              <a:pPr/>
              <a:t>17</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22104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39127D-571C-4598-B5C5-8CBB9A86BB68}" type="slidenum">
              <a:rPr lang="en-US"/>
              <a:pPr/>
              <a:t>18</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9867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091ABA-FABA-445B-BA0D-2382710A905B}" type="slidenum">
              <a:rPr lang="en-US"/>
              <a:pPr/>
              <a:t>28</a:t>
            </a:fld>
            <a:endParaRPr 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43015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5E9C13-B8DE-41A8-9B73-33A79CDBD5B6}"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6B506-FFCA-442E-AA5C-C284FA9768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5E9C13-B8DE-41A8-9B73-33A79CDBD5B6}"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6B506-FFCA-442E-AA5C-C284FA9768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5E9C13-B8DE-41A8-9B73-33A79CDBD5B6}"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6B506-FFCA-442E-AA5C-C284FA9768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5E9C13-B8DE-41A8-9B73-33A79CDBD5B6}"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6B506-FFCA-442E-AA5C-C284FA9768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5E9C13-B8DE-41A8-9B73-33A79CDBD5B6}" type="datetimeFigureOut">
              <a:rPr lang="en-US" smtClean="0"/>
              <a:pPr/>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6B506-FFCA-442E-AA5C-C284FA9768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5E9C13-B8DE-41A8-9B73-33A79CDBD5B6}" type="datetimeFigureOut">
              <a:rPr lang="en-US" smtClean="0"/>
              <a:pPr/>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6B506-FFCA-442E-AA5C-C284FA9768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5E9C13-B8DE-41A8-9B73-33A79CDBD5B6}" type="datetimeFigureOut">
              <a:rPr lang="en-US" smtClean="0"/>
              <a:pPr/>
              <a:t>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6B506-FFCA-442E-AA5C-C284FA9768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5E9C13-B8DE-41A8-9B73-33A79CDBD5B6}" type="datetimeFigureOut">
              <a:rPr lang="en-US" smtClean="0"/>
              <a:pPr/>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6B506-FFCA-442E-AA5C-C284FA9768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E9C13-B8DE-41A8-9B73-33A79CDBD5B6}" type="datetimeFigureOut">
              <a:rPr lang="en-US" smtClean="0"/>
              <a:pPr/>
              <a:t>9/28/2017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6B506-FFCA-442E-AA5C-C284FA9768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5E9C13-B8DE-41A8-9B73-33A79CDBD5B6}" type="datetimeFigureOut">
              <a:rPr lang="en-US" smtClean="0"/>
              <a:pPr/>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6B506-FFCA-442E-AA5C-C284FA9768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5E9C13-B8DE-41A8-9B73-33A79CDBD5B6}" type="datetimeFigureOut">
              <a:rPr lang="en-US" smtClean="0"/>
              <a:pPr/>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6B506-FFCA-442E-AA5C-C284FA9768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E9C13-B8DE-41A8-9B73-33A79CDBD5B6}" type="datetimeFigureOut">
              <a:rPr lang="en-US" smtClean="0"/>
              <a:pPr/>
              <a:t>9/28/2017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6B506-FFCA-442E-AA5C-C284FA9768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1.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2.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6.bin"/><Relationship Id="rId4" Type="http://schemas.openxmlformats.org/officeDocument/2006/relationships/image" Target="../media/image19.jpeg"/></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12838"/>
          </a:xfrm>
        </p:spPr>
        <p:txBody>
          <a:bodyPr>
            <a:normAutofit fontScale="90000"/>
          </a:bodyPr>
          <a:lstStyle/>
          <a:p>
            <a:r>
              <a:rPr lang="en-US" dirty="0" smtClean="0"/>
              <a:t>Chemistry 142</a:t>
            </a:r>
            <a:br>
              <a:rPr lang="en-US" dirty="0" smtClean="0"/>
            </a:br>
            <a:r>
              <a:rPr lang="en-US" dirty="0" smtClean="0"/>
              <a:t>Chapter 17: Aqueous Ionic Equilibrium </a:t>
            </a:r>
            <a:endParaRPr lang="en-US" dirty="0"/>
          </a:p>
        </p:txBody>
      </p:sp>
      <p:sp>
        <p:nvSpPr>
          <p:cNvPr id="3" name="TextBox 2"/>
          <p:cNvSpPr txBox="1"/>
          <p:nvPr/>
        </p:nvSpPr>
        <p:spPr>
          <a:xfrm>
            <a:off x="762000" y="2743200"/>
            <a:ext cx="4419600" cy="2585323"/>
          </a:xfrm>
          <a:prstGeom prst="rect">
            <a:avLst/>
          </a:prstGeom>
          <a:noFill/>
        </p:spPr>
        <p:txBody>
          <a:bodyPr wrap="square" rtlCol="0">
            <a:spAutoFit/>
          </a:bodyPr>
          <a:lstStyle/>
          <a:p>
            <a:r>
              <a:rPr lang="en-US" u="sng" dirty="0" smtClean="0"/>
              <a:t>Outline</a:t>
            </a:r>
          </a:p>
          <a:p>
            <a:pPr marL="400050" indent="-400050">
              <a:buFont typeface="+mj-lt"/>
              <a:buAutoNum type="romanUcPeriod"/>
            </a:pPr>
            <a:r>
              <a:rPr lang="en-US" dirty="0" smtClean="0"/>
              <a:t>Common Ion</a:t>
            </a:r>
          </a:p>
          <a:p>
            <a:pPr marL="400050" indent="-400050">
              <a:buFont typeface="+mj-lt"/>
              <a:buAutoNum type="romanUcPeriod"/>
            </a:pPr>
            <a:r>
              <a:rPr lang="en-US" dirty="0" smtClean="0"/>
              <a:t>Buffers</a:t>
            </a:r>
          </a:p>
          <a:p>
            <a:pPr marL="400050" indent="-400050">
              <a:buFont typeface="+mj-lt"/>
              <a:buAutoNum type="romanUcPeriod"/>
            </a:pPr>
            <a:r>
              <a:rPr lang="en-US" dirty="0" smtClean="0"/>
              <a:t>Titration Curves</a:t>
            </a:r>
          </a:p>
          <a:p>
            <a:pPr marL="400050" indent="-400050">
              <a:buFont typeface="+mj-lt"/>
              <a:buAutoNum type="romanUcPeriod"/>
            </a:pPr>
            <a:r>
              <a:rPr lang="en-US" dirty="0" smtClean="0"/>
              <a:t>Acid-Base Indicators</a:t>
            </a:r>
          </a:p>
          <a:p>
            <a:pPr marL="400050" indent="-400050">
              <a:buFont typeface="+mj-lt"/>
              <a:buAutoNum type="romanUcPeriod"/>
            </a:pPr>
            <a:r>
              <a:rPr lang="en-US" dirty="0" smtClean="0"/>
              <a:t>Solubility Equilibrium</a:t>
            </a:r>
          </a:p>
          <a:p>
            <a:pPr marL="400050" indent="-400050">
              <a:buFont typeface="+mj-lt"/>
              <a:buAutoNum type="romanUcPeriod"/>
            </a:pPr>
            <a:r>
              <a:rPr lang="en-US" dirty="0" smtClean="0"/>
              <a:t>Precipitation</a:t>
            </a:r>
          </a:p>
          <a:p>
            <a:pPr marL="400050" indent="-400050">
              <a:buFont typeface="+mj-lt"/>
              <a:buAutoNum type="romanUcPeriod"/>
            </a:pPr>
            <a:r>
              <a:rPr lang="en-US" dirty="0" smtClean="0"/>
              <a:t>Qualitative Analysis</a:t>
            </a:r>
          </a:p>
          <a:p>
            <a:pPr marL="400050" indent="-400050">
              <a:buFont typeface="+mj-lt"/>
              <a:buAutoNum type="romanUcPeriod"/>
            </a:pPr>
            <a:r>
              <a:rPr lang="en-US" dirty="0" smtClean="0"/>
              <a:t>Complex Ion Equilibrium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8" name="Picture 4" descr="weak_acid_base_titration"/>
          <p:cNvPicPr>
            <a:picLocks noChangeAspect="1" noChangeArrowheads="1"/>
          </p:cNvPicPr>
          <p:nvPr/>
        </p:nvPicPr>
        <p:blipFill>
          <a:blip r:embed="rId2" cstate="print"/>
          <a:srcRect/>
          <a:stretch>
            <a:fillRect/>
          </a:stretch>
        </p:blipFill>
        <p:spPr bwMode="auto">
          <a:xfrm>
            <a:off x="609600" y="0"/>
            <a:ext cx="8001000" cy="688181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r>
              <a:rPr lang="en-US" sz="4000" dirty="0" smtClean="0"/>
              <a:t>What is a basic buffer?</a:t>
            </a:r>
            <a:r>
              <a:rPr lang="en-US" sz="4000" dirty="0"/>
              <a:t/>
            </a:r>
            <a:br>
              <a:rPr lang="en-US" sz="4000" dirty="0"/>
            </a:br>
            <a:r>
              <a:rPr lang="en-US" sz="4000" dirty="0"/>
              <a:t>B:</a:t>
            </a:r>
            <a:r>
              <a:rPr lang="en-US" sz="4000" baseline="-25000" dirty="0">
                <a:sym typeface="Symbol" pitchFamily="1" charset="2"/>
              </a:rPr>
              <a:t>(</a:t>
            </a:r>
            <a:r>
              <a:rPr lang="en-US" sz="4000" i="1" baseline="-25000" dirty="0">
                <a:sym typeface="Symbol" pitchFamily="1" charset="2"/>
              </a:rPr>
              <a:t>aq</a:t>
            </a:r>
            <a:r>
              <a:rPr lang="en-US" sz="4000" baseline="-25000" dirty="0">
                <a:sym typeface="Symbol" pitchFamily="1" charset="2"/>
              </a:rPr>
              <a:t>)</a:t>
            </a:r>
            <a:r>
              <a:rPr lang="en-US" sz="4000" dirty="0"/>
              <a:t> + H</a:t>
            </a:r>
            <a:r>
              <a:rPr lang="en-US" sz="4000" baseline="-25000" dirty="0"/>
              <a:t>2</a:t>
            </a:r>
            <a:r>
              <a:rPr lang="en-US" sz="4000" dirty="0"/>
              <a:t>O</a:t>
            </a:r>
            <a:r>
              <a:rPr lang="en-US" sz="4000" baseline="-25000" dirty="0"/>
              <a:t>(</a:t>
            </a:r>
            <a:r>
              <a:rPr lang="en-US" sz="4000" i="1" baseline="-25000" dirty="0"/>
              <a:t>l</a:t>
            </a:r>
            <a:r>
              <a:rPr lang="en-US" sz="4000" baseline="-25000" dirty="0"/>
              <a:t>) </a:t>
            </a:r>
            <a:r>
              <a:rPr lang="en-US" sz="4000" dirty="0">
                <a:sym typeface="Symbol" pitchFamily="1" charset="2"/>
              </a:rPr>
              <a:t> H:B</a:t>
            </a:r>
            <a:r>
              <a:rPr lang="en-US" sz="4000" baseline="30000" dirty="0">
                <a:sym typeface="Symbol" pitchFamily="1" charset="2"/>
              </a:rPr>
              <a:t>+</a:t>
            </a:r>
            <a:r>
              <a:rPr lang="en-US" sz="4000" baseline="-25000" dirty="0">
                <a:sym typeface="Symbol" pitchFamily="1" charset="2"/>
              </a:rPr>
              <a:t>(</a:t>
            </a:r>
            <a:r>
              <a:rPr lang="en-US" sz="4000" i="1" baseline="-25000" dirty="0">
                <a:sym typeface="Symbol" pitchFamily="1" charset="2"/>
              </a:rPr>
              <a:t>aq</a:t>
            </a:r>
            <a:r>
              <a:rPr lang="en-US" sz="4000" baseline="-25000" dirty="0">
                <a:sym typeface="Symbol" pitchFamily="1" charset="2"/>
              </a:rPr>
              <a:t>)</a:t>
            </a:r>
            <a:r>
              <a:rPr lang="en-US" sz="4000" dirty="0">
                <a:sym typeface="Symbol" pitchFamily="1" charset="2"/>
              </a:rPr>
              <a:t> + OH</a:t>
            </a:r>
            <a:r>
              <a:rPr lang="en-US" sz="4000" baseline="30000" dirty="0">
                <a:cs typeface="Times New Roman" pitchFamily="18" charset="0"/>
                <a:sym typeface="Symbol" pitchFamily="1" charset="2"/>
              </a:rPr>
              <a:t>−</a:t>
            </a:r>
            <a:r>
              <a:rPr lang="en-US" sz="4000" baseline="-25000" dirty="0">
                <a:sym typeface="Symbol" pitchFamily="1" charset="2"/>
              </a:rPr>
              <a:t>(</a:t>
            </a:r>
            <a:r>
              <a:rPr lang="en-US" sz="4000" i="1" baseline="-25000" dirty="0" err="1">
                <a:sym typeface="Symbol" pitchFamily="1" charset="2"/>
              </a:rPr>
              <a:t>aq</a:t>
            </a:r>
            <a:r>
              <a:rPr lang="en-US" sz="4000" baseline="-25000" dirty="0">
                <a:sym typeface="Symbol" pitchFamily="1" charset="2"/>
              </a:rPr>
              <a:t>)</a:t>
            </a:r>
          </a:p>
        </p:txBody>
      </p:sp>
      <p:sp>
        <p:nvSpPr>
          <p:cNvPr id="7" name="Footer Placeholder 3"/>
          <p:cNvSpPr>
            <a:spLocks noGrp="1"/>
          </p:cNvSpPr>
          <p:nvPr>
            <p:ph type="ftr" sz="quarter" idx="11"/>
          </p:nvPr>
        </p:nvSpPr>
        <p:spPr/>
        <p:txBody>
          <a:bodyPr/>
          <a:lstStyle/>
          <a:p>
            <a:r>
              <a:rPr lang="en-US"/>
              <a:t>Tro, Chemistry: A Molecular Approach</a:t>
            </a:r>
          </a:p>
        </p:txBody>
      </p:sp>
      <p:sp>
        <p:nvSpPr>
          <p:cNvPr id="8" name="Slide Number Placeholder 4"/>
          <p:cNvSpPr>
            <a:spLocks noGrp="1"/>
          </p:cNvSpPr>
          <p:nvPr>
            <p:ph type="sldNum" sz="quarter" idx="12"/>
          </p:nvPr>
        </p:nvSpPr>
        <p:spPr/>
        <p:txBody>
          <a:bodyPr/>
          <a:lstStyle/>
          <a:p>
            <a:fld id="{9692C732-18D1-43E4-A259-48973458BD97}" type="slidenum">
              <a:rPr lang="en-US"/>
              <a:pPr/>
              <a:t>11</a:t>
            </a:fld>
            <a:endParaRPr lang="en-US"/>
          </a:p>
        </p:txBody>
      </p:sp>
      <p:grpSp>
        <p:nvGrpSpPr>
          <p:cNvPr id="2" name="Group 6"/>
          <p:cNvGrpSpPr>
            <a:grpSpLocks/>
          </p:cNvGrpSpPr>
          <p:nvPr/>
        </p:nvGrpSpPr>
        <p:grpSpPr bwMode="auto">
          <a:xfrm>
            <a:off x="1981200" y="1676400"/>
            <a:ext cx="5884863" cy="4778375"/>
            <a:chOff x="1115" y="1104"/>
            <a:chExt cx="3707" cy="3010"/>
          </a:xfrm>
        </p:grpSpPr>
        <p:pic>
          <p:nvPicPr>
            <p:cNvPr id="72708" name="Picture 4" descr="16_04[1]"/>
            <p:cNvPicPr>
              <a:picLocks noChangeAspect="1" noChangeArrowheads="1"/>
            </p:cNvPicPr>
            <p:nvPr/>
          </p:nvPicPr>
          <p:blipFill>
            <a:blip r:embed="rId3" cstate="print"/>
            <a:srcRect t="8000" b="5000"/>
            <a:stretch>
              <a:fillRect/>
            </a:stretch>
          </p:blipFill>
          <p:spPr bwMode="auto">
            <a:xfrm>
              <a:off x="1307" y="1632"/>
              <a:ext cx="2928" cy="2482"/>
            </a:xfrm>
            <a:prstGeom prst="rect">
              <a:avLst/>
            </a:prstGeom>
            <a:noFill/>
          </p:spPr>
        </p:pic>
        <p:sp>
          <p:nvSpPr>
            <p:cNvPr id="72709" name="Text Box 5"/>
            <p:cNvSpPr txBox="1">
              <a:spLocks noChangeArrowheads="1"/>
            </p:cNvSpPr>
            <p:nvPr/>
          </p:nvSpPr>
          <p:spPr bwMode="auto">
            <a:xfrm>
              <a:off x="1115" y="1104"/>
              <a:ext cx="3707" cy="365"/>
            </a:xfrm>
            <a:prstGeom prst="rect">
              <a:avLst/>
            </a:prstGeom>
            <a:noFill/>
            <a:ln w="9525">
              <a:noFill/>
              <a:miter lim="800000"/>
              <a:headEnd/>
              <a:tailEnd/>
            </a:ln>
            <a:effectLst/>
          </p:spPr>
          <p:txBody>
            <a:bodyPr wrap="none">
              <a:spAutoFit/>
            </a:bodyPr>
            <a:lstStyle/>
            <a:p>
              <a:r>
                <a:rPr lang="en-US" sz="2800" b="1" dirty="0">
                  <a:solidFill>
                    <a:schemeClr val="hlink"/>
                  </a:solidFill>
                </a:rPr>
                <a:t>H</a:t>
              </a:r>
              <a:r>
                <a:rPr lang="en-US" sz="2800" b="1" baseline="-25000" dirty="0">
                  <a:solidFill>
                    <a:schemeClr val="hlink"/>
                  </a:solidFill>
                </a:rPr>
                <a:t>2</a:t>
              </a:r>
              <a:r>
                <a:rPr lang="en-US" sz="2800" b="1" dirty="0">
                  <a:solidFill>
                    <a:schemeClr val="hlink"/>
                  </a:solidFill>
                </a:rPr>
                <a:t>O</a:t>
              </a:r>
              <a:r>
                <a:rPr lang="en-US" sz="2800" b="1" baseline="-25000" dirty="0">
                  <a:solidFill>
                    <a:schemeClr val="hlink"/>
                  </a:solidFill>
                </a:rPr>
                <a:t>(</a:t>
              </a:r>
              <a:r>
                <a:rPr lang="en-US" sz="2800" b="1" i="1" baseline="-25000" dirty="0">
                  <a:solidFill>
                    <a:schemeClr val="hlink"/>
                  </a:solidFill>
                </a:rPr>
                <a:t>l</a:t>
              </a:r>
              <a:r>
                <a:rPr lang="en-US" sz="2800" b="1" baseline="-25000" dirty="0">
                  <a:solidFill>
                    <a:schemeClr val="hlink"/>
                  </a:solidFill>
                </a:rPr>
                <a:t>)</a:t>
              </a:r>
              <a:r>
                <a:rPr lang="en-US" sz="2800" b="1" dirty="0">
                  <a:solidFill>
                    <a:schemeClr val="hlink"/>
                  </a:solidFill>
                </a:rPr>
                <a:t> + NH</a:t>
              </a:r>
              <a:r>
                <a:rPr lang="en-US" sz="2800" b="1" baseline="-25000" dirty="0">
                  <a:solidFill>
                    <a:schemeClr val="hlink"/>
                  </a:solidFill>
                </a:rPr>
                <a:t>3</a:t>
              </a:r>
              <a:r>
                <a:rPr lang="en-US" sz="2800" b="1" dirty="0">
                  <a:solidFill>
                    <a:schemeClr val="hlink"/>
                  </a:solidFill>
                </a:rPr>
                <a:t> </a:t>
              </a:r>
              <a:r>
                <a:rPr lang="en-US" sz="2800" b="1" baseline="-25000" dirty="0">
                  <a:solidFill>
                    <a:schemeClr val="hlink"/>
                  </a:solidFill>
                </a:rPr>
                <a:t>(</a:t>
              </a:r>
              <a:r>
                <a:rPr lang="en-US" sz="2800" b="1" i="1" baseline="-25000" dirty="0" err="1">
                  <a:solidFill>
                    <a:schemeClr val="hlink"/>
                  </a:solidFill>
                </a:rPr>
                <a:t>aq</a:t>
              </a:r>
              <a:r>
                <a:rPr lang="en-US" sz="2800" b="1" baseline="-25000" dirty="0">
                  <a:solidFill>
                    <a:schemeClr val="hlink"/>
                  </a:solidFill>
                </a:rPr>
                <a:t>)</a:t>
              </a:r>
              <a:r>
                <a:rPr lang="en-US" sz="2800" b="1" dirty="0">
                  <a:solidFill>
                    <a:schemeClr val="hlink"/>
                  </a:solidFill>
                </a:rPr>
                <a:t> </a:t>
              </a:r>
              <a:r>
                <a:rPr lang="en-US" sz="3200" b="1" dirty="0">
                  <a:solidFill>
                    <a:schemeClr val="hlink"/>
                  </a:solidFill>
                  <a:sym typeface="Symbol" pitchFamily="1" charset="2"/>
                </a:rPr>
                <a:t></a:t>
              </a:r>
              <a:r>
                <a:rPr lang="en-US" sz="2800" b="1" dirty="0">
                  <a:solidFill>
                    <a:schemeClr val="hlink"/>
                  </a:solidFill>
                  <a:sym typeface="Symbol" pitchFamily="1" charset="2"/>
                </a:rPr>
                <a:t> NH</a:t>
              </a:r>
              <a:r>
                <a:rPr lang="en-US" sz="2800" b="1" baseline="-25000" dirty="0">
                  <a:solidFill>
                    <a:schemeClr val="hlink"/>
                  </a:solidFill>
                  <a:sym typeface="Symbol" pitchFamily="1" charset="2"/>
                </a:rPr>
                <a:t>4</a:t>
              </a:r>
              <a:r>
                <a:rPr lang="en-US" sz="2800" b="1" baseline="30000" dirty="0">
                  <a:solidFill>
                    <a:schemeClr val="hlink"/>
                  </a:solidFill>
                  <a:sym typeface="Symbol" pitchFamily="1" charset="2"/>
                </a:rPr>
                <a:t>+</a:t>
              </a:r>
              <a:r>
                <a:rPr lang="en-US" sz="2800" b="1" baseline="-25000" dirty="0">
                  <a:solidFill>
                    <a:schemeClr val="hlink"/>
                  </a:solidFill>
                  <a:sym typeface="Symbol" pitchFamily="1" charset="2"/>
                </a:rPr>
                <a:t>(</a:t>
              </a:r>
              <a:r>
                <a:rPr lang="en-US" sz="2800" b="1" i="1" baseline="-25000" dirty="0" err="1">
                  <a:solidFill>
                    <a:schemeClr val="hlink"/>
                  </a:solidFill>
                  <a:sym typeface="Symbol" pitchFamily="1" charset="2"/>
                </a:rPr>
                <a:t>aq</a:t>
              </a:r>
              <a:r>
                <a:rPr lang="en-US" sz="2800" b="1" baseline="-25000" dirty="0">
                  <a:solidFill>
                    <a:schemeClr val="hlink"/>
                  </a:solidFill>
                  <a:sym typeface="Symbol" pitchFamily="1" charset="2"/>
                </a:rPr>
                <a:t>)</a:t>
              </a:r>
              <a:r>
                <a:rPr lang="en-US" sz="2800" b="1" dirty="0">
                  <a:solidFill>
                    <a:schemeClr val="hlink"/>
                  </a:solidFill>
                  <a:sym typeface="Symbol" pitchFamily="1" charset="2"/>
                </a:rPr>
                <a:t> + OH</a:t>
              </a:r>
              <a:r>
                <a:rPr lang="en-US" sz="2800" b="1" baseline="30000" dirty="0">
                  <a:solidFill>
                    <a:schemeClr val="hlink"/>
                  </a:solidFill>
                  <a:cs typeface="Times New Roman" pitchFamily="18" charset="0"/>
                  <a:sym typeface="Symbol" pitchFamily="1" charset="2"/>
                </a:rPr>
                <a:t>−</a:t>
              </a:r>
              <a:r>
                <a:rPr lang="en-US" sz="2800" b="1" baseline="-25000" dirty="0">
                  <a:solidFill>
                    <a:schemeClr val="hlink"/>
                  </a:solidFill>
                  <a:cs typeface="Times New Roman" pitchFamily="18" charset="0"/>
                  <a:sym typeface="Symbol" pitchFamily="1" charset="2"/>
                </a:rPr>
                <a:t>(</a:t>
              </a:r>
              <a:r>
                <a:rPr lang="en-US" sz="2800" b="1" i="1" baseline="-25000" dirty="0" err="1">
                  <a:solidFill>
                    <a:schemeClr val="hlink"/>
                  </a:solidFill>
                  <a:cs typeface="Times New Roman" pitchFamily="18" charset="0"/>
                  <a:sym typeface="Symbol" pitchFamily="1" charset="2"/>
                </a:rPr>
                <a:t>aq</a:t>
              </a:r>
              <a:r>
                <a:rPr lang="en-US" sz="2800" b="1" baseline="-25000" dirty="0">
                  <a:solidFill>
                    <a:schemeClr val="hlink"/>
                  </a:solidFill>
                  <a:cs typeface="Times New Roman" pitchFamily="18" charset="0"/>
                  <a:sym typeface="Symbol" pitchFamily="1" charset="2"/>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Aqueous Ionic Equilibrium Example – Common Ion</a:t>
            </a:r>
            <a:endParaRPr lang="en-US" sz="3600" dirty="0"/>
          </a:p>
        </p:txBody>
      </p:sp>
      <p:sp>
        <p:nvSpPr>
          <p:cNvPr id="3" name="Content Placeholder 2"/>
          <p:cNvSpPr>
            <a:spLocks noGrp="1"/>
          </p:cNvSpPr>
          <p:nvPr>
            <p:ph idx="1"/>
          </p:nvPr>
        </p:nvSpPr>
        <p:spPr/>
        <p:txBody>
          <a:bodyPr>
            <a:normAutofit/>
          </a:bodyPr>
          <a:lstStyle/>
          <a:p>
            <a:pPr algn="just">
              <a:buNone/>
            </a:pPr>
            <a:r>
              <a:rPr lang="en-US" dirty="0" smtClean="0"/>
              <a:t>	A buffered solution contains 0.25 M 	ammonia (K</a:t>
            </a:r>
            <a:r>
              <a:rPr lang="en-US" baseline="-25000" dirty="0" smtClean="0"/>
              <a:t>b</a:t>
            </a:r>
            <a:r>
              <a:rPr lang="en-US" dirty="0" smtClean="0"/>
              <a:t> = 1.8 x 10</a:t>
            </a:r>
            <a:r>
              <a:rPr lang="en-US" baseline="30000" dirty="0" smtClean="0"/>
              <a:t>-5</a:t>
            </a:r>
            <a:r>
              <a:rPr lang="en-US" dirty="0" smtClean="0"/>
              <a:t>) and 0.40 M ammonium chloride.  Calculate the pH of this solution.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Aqueous Ionic Equilibrium </a:t>
            </a:r>
            <a:br>
              <a:rPr lang="en-US" sz="3600" dirty="0" smtClean="0"/>
            </a:br>
            <a:r>
              <a:rPr lang="en-US" sz="3600" dirty="0" smtClean="0"/>
              <a:t>Example – Common Ion</a:t>
            </a:r>
            <a:endParaRPr lang="en-US" sz="3600" dirty="0"/>
          </a:p>
        </p:txBody>
      </p:sp>
      <p:sp>
        <p:nvSpPr>
          <p:cNvPr id="3" name="Content Placeholder 2"/>
          <p:cNvSpPr>
            <a:spLocks noGrp="1"/>
          </p:cNvSpPr>
          <p:nvPr>
            <p:ph idx="1"/>
          </p:nvPr>
        </p:nvSpPr>
        <p:spPr/>
        <p:txBody>
          <a:bodyPr>
            <a:normAutofit/>
          </a:bodyPr>
          <a:lstStyle/>
          <a:p>
            <a:pPr algn="just">
              <a:buNone/>
            </a:pPr>
            <a:r>
              <a:rPr lang="en-US" dirty="0" smtClean="0"/>
              <a:t>	Calculate the pH of the solution that results when 0.10 moles of gaseous hydrogen chloride is added to 1.0 L of the buffered solution from the previous</a:t>
            </a:r>
            <a:r>
              <a:rPr lang="en-US" dirty="0"/>
              <a:t> </a:t>
            </a:r>
            <a:r>
              <a:rPr lang="en-US" dirty="0" smtClean="0"/>
              <a:t>example (0.25 M ammonia (K</a:t>
            </a:r>
            <a:r>
              <a:rPr lang="en-US" baseline="-25000" dirty="0" smtClean="0"/>
              <a:t>b</a:t>
            </a:r>
            <a:r>
              <a:rPr lang="en-US" dirty="0" smtClean="0"/>
              <a:t> = 1.8 x 10</a:t>
            </a:r>
            <a:r>
              <a:rPr lang="en-US" baseline="30000" dirty="0" smtClean="0"/>
              <a:t>-5</a:t>
            </a:r>
            <a:r>
              <a:rPr lang="en-US" dirty="0" smtClean="0"/>
              <a:t>) and 0.40 M ammonium chloride).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Aqueous Ionic Equilibrium Example – Buffered Solutions</a:t>
            </a:r>
            <a:endParaRPr lang="en-US" sz="3600" dirty="0"/>
          </a:p>
        </p:txBody>
      </p:sp>
      <p:sp>
        <p:nvSpPr>
          <p:cNvPr id="3" name="Content Placeholder 2"/>
          <p:cNvSpPr>
            <a:spLocks noGrp="1"/>
          </p:cNvSpPr>
          <p:nvPr>
            <p:ph idx="1"/>
          </p:nvPr>
        </p:nvSpPr>
        <p:spPr/>
        <p:txBody>
          <a:bodyPr>
            <a:normAutofit/>
          </a:bodyPr>
          <a:lstStyle/>
          <a:p>
            <a:pPr algn="just">
              <a:buNone/>
            </a:pPr>
            <a:r>
              <a:rPr lang="en-US" dirty="0" smtClean="0"/>
              <a:t>	Suppose you need a solution of pH equal 	to 4.30 and you have the following salts to choose from:</a:t>
            </a:r>
          </a:p>
          <a:p>
            <a:pPr algn="just">
              <a:buNone/>
            </a:pPr>
            <a:r>
              <a:rPr lang="en-US" dirty="0" smtClean="0"/>
              <a:t>		a. </a:t>
            </a:r>
            <a:r>
              <a:rPr lang="en-US" dirty="0" err="1" smtClean="0"/>
              <a:t>chloroacetic</a:t>
            </a:r>
            <a:r>
              <a:rPr lang="en-US" dirty="0" smtClean="0"/>
              <a:t> acid		 K</a:t>
            </a:r>
            <a:r>
              <a:rPr lang="en-US" baseline="-25000" dirty="0" smtClean="0"/>
              <a:t>a</a:t>
            </a:r>
            <a:r>
              <a:rPr lang="en-US" dirty="0" smtClean="0"/>
              <a:t> = 1.35 x 10</a:t>
            </a:r>
            <a:r>
              <a:rPr lang="en-US" baseline="30000" dirty="0" smtClean="0"/>
              <a:t>-3</a:t>
            </a:r>
            <a:endParaRPr lang="en-US" dirty="0" smtClean="0"/>
          </a:p>
          <a:p>
            <a:pPr algn="just">
              <a:buNone/>
            </a:pPr>
            <a:r>
              <a:rPr lang="en-US" dirty="0" smtClean="0"/>
              <a:t>		b. </a:t>
            </a:r>
            <a:r>
              <a:rPr lang="en-US" dirty="0" err="1" smtClean="0"/>
              <a:t>propanoic</a:t>
            </a:r>
            <a:r>
              <a:rPr lang="en-US" dirty="0" smtClean="0"/>
              <a:t> acid		 K</a:t>
            </a:r>
            <a:r>
              <a:rPr lang="en-US" baseline="-25000" dirty="0" smtClean="0"/>
              <a:t>a</a:t>
            </a:r>
            <a:r>
              <a:rPr lang="en-US" dirty="0" smtClean="0"/>
              <a:t> = 1.3 x 10</a:t>
            </a:r>
            <a:r>
              <a:rPr lang="en-US" baseline="30000" dirty="0" smtClean="0"/>
              <a:t>-5</a:t>
            </a:r>
            <a:r>
              <a:rPr lang="en-US" dirty="0" smtClean="0"/>
              <a:t> 	c. benzoic acid			 K</a:t>
            </a:r>
            <a:r>
              <a:rPr lang="en-US" baseline="-25000" dirty="0" smtClean="0"/>
              <a:t>a</a:t>
            </a:r>
            <a:r>
              <a:rPr lang="en-US" dirty="0" smtClean="0"/>
              <a:t> = 6.4 x 10</a:t>
            </a:r>
            <a:r>
              <a:rPr lang="en-US" baseline="30000" dirty="0" smtClean="0"/>
              <a:t>-5</a:t>
            </a:r>
            <a:r>
              <a:rPr lang="en-US" dirty="0" smtClean="0"/>
              <a:t>	d. </a:t>
            </a:r>
            <a:r>
              <a:rPr lang="en-US" dirty="0" err="1" smtClean="0"/>
              <a:t>hypochlorous</a:t>
            </a:r>
            <a:r>
              <a:rPr lang="en-US" dirty="0" smtClean="0"/>
              <a:t> acid		 K</a:t>
            </a:r>
            <a:r>
              <a:rPr lang="en-US" baseline="-25000" dirty="0" smtClean="0"/>
              <a:t>a</a:t>
            </a:r>
            <a:r>
              <a:rPr lang="en-US" dirty="0" smtClean="0"/>
              <a:t> = 3.5 x 10</a:t>
            </a:r>
            <a:r>
              <a:rPr lang="en-US" baseline="30000" dirty="0" smtClean="0"/>
              <a:t>-8</a:t>
            </a:r>
            <a:r>
              <a:rPr lang="en-US" dirty="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US"/>
              <a:t>Tro, Chemistry: A Molecular Approach</a:t>
            </a:r>
          </a:p>
        </p:txBody>
      </p:sp>
      <p:sp>
        <p:nvSpPr>
          <p:cNvPr id="6" name="Slide Number Placeholder 3"/>
          <p:cNvSpPr>
            <a:spLocks noGrp="1"/>
          </p:cNvSpPr>
          <p:nvPr>
            <p:ph type="sldNum" sz="quarter" idx="11"/>
          </p:nvPr>
        </p:nvSpPr>
        <p:spPr/>
        <p:txBody>
          <a:bodyPr/>
          <a:lstStyle/>
          <a:p>
            <a:fld id="{B89E90D4-E5BD-43CB-84B4-14DEA5E9FBAA}" type="slidenum">
              <a:rPr lang="en-US"/>
              <a:pPr/>
              <a:t>15</a:t>
            </a:fld>
            <a:endParaRPr lang="en-US" dirty="0"/>
          </a:p>
        </p:txBody>
      </p:sp>
      <p:sp>
        <p:nvSpPr>
          <p:cNvPr id="88068" name="Rectangle 4"/>
          <p:cNvSpPr>
            <a:spLocks noGrp="1" noChangeArrowheads="1"/>
          </p:cNvSpPr>
          <p:nvPr>
            <p:ph type="title"/>
          </p:nvPr>
        </p:nvSpPr>
        <p:spPr>
          <a:xfrm>
            <a:off x="304800" y="304800"/>
            <a:ext cx="8458200" cy="803275"/>
          </a:xfrm>
        </p:spPr>
        <p:txBody>
          <a:bodyPr/>
          <a:lstStyle/>
          <a:p>
            <a:r>
              <a:rPr lang="en-US" dirty="0" smtClean="0"/>
              <a:t>What is an acid-base titration?</a:t>
            </a:r>
            <a:endParaRPr lang="en-US" dirty="0"/>
          </a:p>
        </p:txBody>
      </p:sp>
      <p:pic>
        <p:nvPicPr>
          <p:cNvPr id="88069" name="Picture 5" descr="16_05[1]"/>
          <p:cNvPicPr>
            <a:picLocks noChangeAspect="1" noChangeArrowheads="1"/>
          </p:cNvPicPr>
          <p:nvPr/>
        </p:nvPicPr>
        <p:blipFill>
          <a:blip r:embed="rId3" cstate="print"/>
          <a:srcRect b="39999"/>
          <a:stretch>
            <a:fillRect/>
          </a:stretch>
        </p:blipFill>
        <p:spPr bwMode="auto">
          <a:xfrm>
            <a:off x="0" y="1108075"/>
            <a:ext cx="5518150" cy="4911725"/>
          </a:xfrm>
          <a:prstGeom prst="rect">
            <a:avLst/>
          </a:prstGeom>
          <a:noFill/>
        </p:spPr>
      </p:pic>
      <p:pic>
        <p:nvPicPr>
          <p:cNvPr id="88070" name="Picture 6" descr="16_05[1]"/>
          <p:cNvPicPr>
            <a:picLocks noChangeAspect="1" noChangeArrowheads="1"/>
          </p:cNvPicPr>
          <p:nvPr/>
        </p:nvPicPr>
        <p:blipFill>
          <a:blip r:embed="rId3" cstate="print"/>
          <a:srcRect t="61000" b="5000"/>
          <a:stretch>
            <a:fillRect/>
          </a:stretch>
        </p:blipFill>
        <p:spPr bwMode="auto">
          <a:xfrm>
            <a:off x="4984750" y="2286000"/>
            <a:ext cx="4159250" cy="20986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Tro, Chemistry: A Molecular Approach</a:t>
            </a:r>
          </a:p>
        </p:txBody>
      </p:sp>
      <p:sp>
        <p:nvSpPr>
          <p:cNvPr id="5" name="Slide Number Placeholder 3"/>
          <p:cNvSpPr>
            <a:spLocks noGrp="1"/>
          </p:cNvSpPr>
          <p:nvPr>
            <p:ph type="sldNum" sz="quarter" idx="11"/>
          </p:nvPr>
        </p:nvSpPr>
        <p:spPr/>
        <p:txBody>
          <a:bodyPr/>
          <a:lstStyle/>
          <a:p>
            <a:fld id="{C89CF784-F60C-42DE-808E-2A4478C0DA68}" type="slidenum">
              <a:rPr lang="en-US"/>
              <a:pPr/>
              <a:t>16</a:t>
            </a:fld>
            <a:endParaRPr lang="en-US"/>
          </a:p>
        </p:txBody>
      </p:sp>
      <p:sp>
        <p:nvSpPr>
          <p:cNvPr id="93188" name="Rectangle 4"/>
          <p:cNvSpPr>
            <a:spLocks noGrp="1" noChangeArrowheads="1"/>
          </p:cNvSpPr>
          <p:nvPr>
            <p:ph type="title"/>
          </p:nvPr>
        </p:nvSpPr>
        <p:spPr>
          <a:xfrm>
            <a:off x="838200" y="457200"/>
            <a:ext cx="7391400" cy="1143000"/>
          </a:xfrm>
        </p:spPr>
        <p:txBody>
          <a:bodyPr>
            <a:normAutofit/>
          </a:bodyPr>
          <a:lstStyle/>
          <a:p>
            <a:r>
              <a:rPr lang="en-US" sz="3000" dirty="0"/>
              <a:t>Titration Curve:</a:t>
            </a:r>
            <a:br>
              <a:rPr lang="en-US" sz="3000" dirty="0"/>
            </a:br>
            <a:r>
              <a:rPr lang="en-US" sz="3000" dirty="0"/>
              <a:t>Unknown Strong Base Added to Strong Acid</a:t>
            </a:r>
          </a:p>
        </p:txBody>
      </p:sp>
      <p:pic>
        <p:nvPicPr>
          <p:cNvPr id="93189" name="Picture 5" descr="16_06-08UN[1]"/>
          <p:cNvPicPr>
            <a:picLocks noChangeAspect="1" noChangeArrowheads="1"/>
          </p:cNvPicPr>
          <p:nvPr/>
        </p:nvPicPr>
        <p:blipFill>
          <a:blip r:embed="rId3" cstate="print"/>
          <a:srcRect/>
          <a:stretch>
            <a:fillRect/>
          </a:stretch>
        </p:blipFill>
        <p:spPr bwMode="auto">
          <a:xfrm>
            <a:off x="50800" y="1981200"/>
            <a:ext cx="9093200" cy="38544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
          <p:cNvSpPr>
            <a:spLocks noGrp="1"/>
          </p:cNvSpPr>
          <p:nvPr>
            <p:ph type="ftr" sz="quarter" idx="10"/>
          </p:nvPr>
        </p:nvSpPr>
        <p:spPr/>
        <p:txBody>
          <a:bodyPr/>
          <a:lstStyle/>
          <a:p>
            <a:r>
              <a:rPr lang="en-US"/>
              <a:t>Tro, Chemistry: A Molecular Approach</a:t>
            </a:r>
          </a:p>
        </p:txBody>
      </p:sp>
      <p:sp>
        <p:nvSpPr>
          <p:cNvPr id="13" name="Slide Number Placeholder 2"/>
          <p:cNvSpPr>
            <a:spLocks noGrp="1"/>
          </p:cNvSpPr>
          <p:nvPr>
            <p:ph type="sldNum" sz="quarter" idx="11"/>
          </p:nvPr>
        </p:nvSpPr>
        <p:spPr/>
        <p:txBody>
          <a:bodyPr/>
          <a:lstStyle/>
          <a:p>
            <a:fld id="{356C032F-4F4D-4A1F-A1AD-7F521DA33BAF}" type="slidenum">
              <a:rPr lang="en-US"/>
              <a:pPr/>
              <a:t>17</a:t>
            </a:fld>
            <a:endParaRPr lang="en-US"/>
          </a:p>
        </p:txBody>
      </p:sp>
      <p:graphicFrame>
        <p:nvGraphicFramePr>
          <p:cNvPr id="100492" name="Group 140"/>
          <p:cNvGraphicFramePr>
            <a:graphicFrameLocks noGrp="1"/>
          </p:cNvGraphicFramePr>
          <p:nvPr/>
        </p:nvGraphicFramePr>
        <p:xfrm>
          <a:off x="969963" y="723900"/>
          <a:ext cx="587375" cy="243840"/>
        </p:xfrm>
        <a:graphic>
          <a:graphicData uri="http://schemas.openxmlformats.org/drawingml/2006/table">
            <a:tbl>
              <a:tblPr/>
              <a:tblGrid>
                <a:gridCol w="587375"/>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graphicFrame>
        <p:nvGraphicFramePr>
          <p:cNvPr id="100493" name="Object 141"/>
          <p:cNvGraphicFramePr>
            <a:graphicFrameLocks noChangeAspect="1"/>
          </p:cNvGraphicFramePr>
          <p:nvPr/>
        </p:nvGraphicFramePr>
        <p:xfrm>
          <a:off x="228600" y="609600"/>
          <a:ext cx="6400800" cy="5484813"/>
        </p:xfrm>
        <a:graphic>
          <a:graphicData uri="http://schemas.openxmlformats.org/presentationml/2006/ole">
            <mc:AlternateContent xmlns:mc="http://schemas.openxmlformats.org/markup-compatibility/2006">
              <mc:Choice xmlns:v="urn:schemas-microsoft-com:vml" Requires="v">
                <p:oleObj spid="_x0000_s25645" name="Chart" r:id="rId5" imgW="5962802" imgH="3991051" progId="Excel.Sheet.8">
                  <p:embed/>
                </p:oleObj>
              </mc:Choice>
              <mc:Fallback>
                <p:oleObj name="Chart" r:id="rId5" imgW="5962802" imgH="3991051" progId="Excel.Shee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r="21886"/>
                      <a:stretch>
                        <a:fillRect/>
                      </a:stretch>
                    </p:blipFill>
                    <p:spPr bwMode="auto">
                      <a:xfrm>
                        <a:off x="228600" y="609600"/>
                        <a:ext cx="6400800" cy="548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494" name="Text Box 142"/>
          <p:cNvSpPr txBox="1">
            <a:spLocks noChangeArrowheads="1"/>
          </p:cNvSpPr>
          <p:nvPr/>
        </p:nvSpPr>
        <p:spPr bwMode="auto">
          <a:xfrm>
            <a:off x="6705600" y="381000"/>
            <a:ext cx="2209800" cy="1917700"/>
          </a:xfrm>
          <a:prstGeom prst="rect">
            <a:avLst/>
          </a:prstGeom>
          <a:noFill/>
          <a:ln w="9525">
            <a:noFill/>
            <a:miter lim="800000"/>
            <a:headEnd/>
            <a:tailEnd/>
          </a:ln>
          <a:effectLst/>
        </p:spPr>
        <p:txBody>
          <a:bodyPr>
            <a:spAutoFit/>
          </a:bodyPr>
          <a:lstStyle/>
          <a:p>
            <a:r>
              <a:rPr lang="en-US"/>
              <a:t>Titration of  25.0 mL of 0.100 M HCl with 0.100 M NaOH</a:t>
            </a:r>
          </a:p>
        </p:txBody>
      </p:sp>
      <p:sp>
        <p:nvSpPr>
          <p:cNvPr id="100495" name="Text Box 143"/>
          <p:cNvSpPr txBox="1">
            <a:spLocks noChangeArrowheads="1"/>
          </p:cNvSpPr>
          <p:nvPr/>
        </p:nvSpPr>
        <p:spPr bwMode="auto">
          <a:xfrm>
            <a:off x="6629400" y="2514600"/>
            <a:ext cx="2514600" cy="1552575"/>
          </a:xfrm>
          <a:prstGeom prst="rect">
            <a:avLst/>
          </a:prstGeom>
          <a:noFill/>
          <a:ln w="9525">
            <a:noFill/>
            <a:miter lim="800000"/>
            <a:headEnd/>
            <a:tailEnd/>
          </a:ln>
          <a:effectLst/>
        </p:spPr>
        <p:txBody>
          <a:bodyPr>
            <a:spAutoFit/>
          </a:bodyPr>
          <a:lstStyle/>
          <a:p>
            <a:r>
              <a:rPr lang="en-US"/>
              <a:t>The 1st derivative of the curve is maximum at the equivalence point</a:t>
            </a:r>
          </a:p>
        </p:txBody>
      </p:sp>
      <p:sp>
        <p:nvSpPr>
          <p:cNvPr id="100496" name="Text Box 144"/>
          <p:cNvSpPr txBox="1">
            <a:spLocks noChangeArrowheads="1"/>
          </p:cNvSpPr>
          <p:nvPr/>
        </p:nvSpPr>
        <p:spPr bwMode="auto">
          <a:xfrm>
            <a:off x="6613525" y="4156075"/>
            <a:ext cx="2530475" cy="1917700"/>
          </a:xfrm>
          <a:prstGeom prst="rect">
            <a:avLst/>
          </a:prstGeom>
          <a:noFill/>
          <a:ln w="9525">
            <a:noFill/>
            <a:miter lim="800000"/>
            <a:headEnd/>
            <a:tailEnd/>
          </a:ln>
          <a:effectLst/>
        </p:spPr>
        <p:txBody>
          <a:bodyPr>
            <a:spAutoFit/>
          </a:bodyPr>
          <a:lstStyle/>
          <a:p>
            <a:r>
              <a:rPr lang="en-US"/>
              <a:t>Since the solutions are equal concentration, the equivalence point is at equal volumes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US"/>
              <a:t>Tro, Chemistry: A Molecular Approach</a:t>
            </a:r>
          </a:p>
        </p:txBody>
      </p:sp>
      <p:sp>
        <p:nvSpPr>
          <p:cNvPr id="5" name="Slide Number Placeholder 2"/>
          <p:cNvSpPr>
            <a:spLocks noGrp="1"/>
          </p:cNvSpPr>
          <p:nvPr>
            <p:ph type="sldNum" sz="quarter" idx="11"/>
          </p:nvPr>
        </p:nvSpPr>
        <p:spPr/>
        <p:txBody>
          <a:bodyPr/>
          <a:lstStyle/>
          <a:p>
            <a:fld id="{C230FC43-1970-431E-83F0-621726C39298}" type="slidenum">
              <a:rPr lang="en-US"/>
              <a:pPr/>
              <a:t>18</a:t>
            </a:fld>
            <a:endParaRPr lang="en-US"/>
          </a:p>
        </p:txBody>
      </p:sp>
      <p:graphicFrame>
        <p:nvGraphicFramePr>
          <p:cNvPr id="109573" name="Object 5"/>
          <p:cNvGraphicFramePr>
            <a:graphicFrameLocks noChangeAspect="1"/>
          </p:cNvGraphicFramePr>
          <p:nvPr/>
        </p:nvGraphicFramePr>
        <p:xfrm>
          <a:off x="0" y="381000"/>
          <a:ext cx="9144000" cy="4583698"/>
        </p:xfrm>
        <a:graphic>
          <a:graphicData uri="http://schemas.openxmlformats.org/presentationml/2006/ole">
            <mc:AlternateContent xmlns:mc="http://schemas.openxmlformats.org/markup-compatibility/2006">
              <mc:Choice xmlns:v="urn:schemas-microsoft-com:vml" Requires="v">
                <p:oleObj spid="_x0000_s26668" name="Chart" r:id="rId5" imgW="7086600" imgH="3552749" progId="Excel.Sheet.8">
                  <p:embed/>
                </p:oleObj>
              </mc:Choice>
              <mc:Fallback>
                <p:oleObj name="Chart" r:id="rId5" imgW="7086600" imgH="3552749"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1000"/>
                        <a:ext cx="9144000" cy="458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9574" name="Text Box 6"/>
          <p:cNvSpPr txBox="1">
            <a:spLocks noChangeArrowheads="1"/>
          </p:cNvSpPr>
          <p:nvPr/>
        </p:nvSpPr>
        <p:spPr bwMode="auto">
          <a:xfrm>
            <a:off x="1524000" y="4724400"/>
            <a:ext cx="6340475" cy="822325"/>
          </a:xfrm>
          <a:prstGeom prst="rect">
            <a:avLst/>
          </a:prstGeom>
          <a:noFill/>
          <a:ln w="9525">
            <a:noFill/>
            <a:miter lim="800000"/>
            <a:headEnd/>
            <a:tailEnd/>
          </a:ln>
          <a:effectLst/>
        </p:spPr>
        <p:txBody>
          <a:bodyPr>
            <a:spAutoFit/>
          </a:bodyPr>
          <a:lstStyle/>
          <a:p>
            <a:pPr algn="ctr"/>
            <a:r>
              <a:rPr lang="en-US" dirty="0"/>
              <a:t>After about pH 3, there is practically no </a:t>
            </a:r>
            <a:r>
              <a:rPr lang="en-US" dirty="0" err="1"/>
              <a:t>HCl</a:t>
            </a:r>
            <a:r>
              <a:rPr lang="en-US" dirty="0"/>
              <a:t> left, it has all been reacted and become </a:t>
            </a:r>
            <a:r>
              <a:rPr lang="en-US" dirty="0" err="1"/>
              <a:t>NaCl</a:t>
            </a:r>
            <a:r>
              <a:rPr lang="en-US" dirty="0"/>
              <a:t> + H</a:t>
            </a:r>
            <a:r>
              <a:rPr lang="en-US" baseline="-25000" dirty="0"/>
              <a:t>2</a:t>
            </a:r>
            <a:r>
              <a:rPr lang="en-US" dirty="0"/>
              <a:t>O</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Titration Curves: Strong Acid-Strong Base</a:t>
            </a:r>
            <a:endParaRPr lang="en-US" sz="3000" dirty="0"/>
          </a:p>
        </p:txBody>
      </p:sp>
      <p:sp>
        <p:nvSpPr>
          <p:cNvPr id="3" name="Content Placeholder 2"/>
          <p:cNvSpPr>
            <a:spLocks noGrp="1"/>
          </p:cNvSpPr>
          <p:nvPr>
            <p:ph idx="1"/>
          </p:nvPr>
        </p:nvSpPr>
        <p:spPr/>
        <p:txBody>
          <a:bodyPr>
            <a:normAutofit fontScale="92500" lnSpcReduction="20000"/>
          </a:bodyPr>
          <a:lstStyle/>
          <a:p>
            <a:pPr algn="just">
              <a:buNone/>
            </a:pPr>
            <a:r>
              <a:rPr lang="en-US" dirty="0" smtClean="0"/>
              <a:t>	Suppose that 50.00 mL of 0.200 M nitric acid is titrated against 0.100 M sodium 	hydroxide.  What is the pH when:</a:t>
            </a:r>
          </a:p>
          <a:p>
            <a:pPr algn="just">
              <a:buNone/>
            </a:pPr>
            <a:r>
              <a:rPr lang="en-US" dirty="0" smtClean="0"/>
              <a:t>		a.	No </a:t>
            </a:r>
            <a:r>
              <a:rPr lang="en-US" dirty="0" err="1" smtClean="0"/>
              <a:t>NaOH</a:t>
            </a:r>
            <a:r>
              <a:rPr lang="en-US" dirty="0" smtClean="0"/>
              <a:t> is added?</a:t>
            </a:r>
          </a:p>
          <a:p>
            <a:pPr algn="just">
              <a:buNone/>
            </a:pPr>
            <a:r>
              <a:rPr lang="en-US" dirty="0" smtClean="0"/>
              <a:t>		b.	10.0 ml of 0.100 M </a:t>
            </a:r>
            <a:r>
              <a:rPr lang="en-US" dirty="0" err="1" smtClean="0"/>
              <a:t>NaOH</a:t>
            </a:r>
            <a:r>
              <a:rPr lang="en-US" dirty="0" smtClean="0"/>
              <a:t> is added?</a:t>
            </a:r>
          </a:p>
          <a:p>
            <a:pPr algn="just">
              <a:buNone/>
            </a:pPr>
            <a:r>
              <a:rPr lang="en-US" dirty="0" smtClean="0"/>
              <a:t>		c.	20.0 </a:t>
            </a:r>
            <a:r>
              <a:rPr lang="en-US" dirty="0" err="1" smtClean="0"/>
              <a:t>mL</a:t>
            </a:r>
            <a:r>
              <a:rPr lang="en-US" dirty="0" smtClean="0"/>
              <a:t> of 0.100 M </a:t>
            </a:r>
            <a:r>
              <a:rPr lang="en-US" dirty="0" err="1" smtClean="0"/>
              <a:t>NaOH</a:t>
            </a:r>
            <a:r>
              <a:rPr lang="en-US" dirty="0" smtClean="0"/>
              <a:t> is added?</a:t>
            </a:r>
          </a:p>
          <a:p>
            <a:pPr algn="just">
              <a:buNone/>
            </a:pPr>
            <a:r>
              <a:rPr lang="en-US" dirty="0" smtClean="0"/>
              <a:t>		d.	50.0 </a:t>
            </a:r>
            <a:r>
              <a:rPr lang="en-US" dirty="0" err="1" smtClean="0"/>
              <a:t>mL</a:t>
            </a:r>
            <a:r>
              <a:rPr lang="en-US" dirty="0" smtClean="0"/>
              <a:t> of 0.100 M </a:t>
            </a:r>
            <a:r>
              <a:rPr lang="en-US" dirty="0" err="1" smtClean="0"/>
              <a:t>NaOH</a:t>
            </a:r>
            <a:r>
              <a:rPr lang="en-US" dirty="0" smtClean="0"/>
              <a:t> is added?</a:t>
            </a:r>
          </a:p>
          <a:p>
            <a:pPr algn="just">
              <a:buNone/>
            </a:pPr>
            <a:r>
              <a:rPr lang="en-US" dirty="0" smtClean="0"/>
              <a:t>		e.	100.0 </a:t>
            </a:r>
            <a:r>
              <a:rPr lang="en-US" dirty="0" err="1" smtClean="0"/>
              <a:t>mL</a:t>
            </a:r>
            <a:r>
              <a:rPr lang="en-US" dirty="0" smtClean="0"/>
              <a:t> of 0.100 M </a:t>
            </a:r>
            <a:r>
              <a:rPr lang="en-US" dirty="0" err="1" smtClean="0"/>
              <a:t>NaOH</a:t>
            </a:r>
            <a:r>
              <a:rPr lang="en-US" dirty="0" smtClean="0"/>
              <a:t> is added?</a:t>
            </a:r>
          </a:p>
          <a:p>
            <a:pPr algn="just">
              <a:buNone/>
            </a:pPr>
            <a:r>
              <a:rPr lang="en-US" dirty="0" smtClean="0"/>
              <a:t>		f.	150.0 </a:t>
            </a:r>
            <a:r>
              <a:rPr lang="en-US" dirty="0" err="1" smtClean="0"/>
              <a:t>mL</a:t>
            </a:r>
            <a:r>
              <a:rPr lang="en-US" dirty="0" smtClean="0"/>
              <a:t> of 0.100 M </a:t>
            </a:r>
            <a:r>
              <a:rPr lang="en-US" dirty="0" err="1" smtClean="0"/>
              <a:t>NaOH</a:t>
            </a:r>
            <a:r>
              <a:rPr lang="en-US" dirty="0" smtClean="0"/>
              <a:t> is added?</a:t>
            </a:r>
          </a:p>
          <a:p>
            <a:pPr algn="just">
              <a:buNone/>
            </a:pPr>
            <a:r>
              <a:rPr lang="en-US" dirty="0" smtClean="0"/>
              <a:t>		g.	200.0 </a:t>
            </a:r>
            <a:r>
              <a:rPr lang="en-US" dirty="0" err="1" smtClean="0"/>
              <a:t>mL</a:t>
            </a:r>
            <a:r>
              <a:rPr lang="en-US" dirty="0" smtClean="0"/>
              <a:t> of 0.100 M </a:t>
            </a:r>
            <a:r>
              <a:rPr lang="en-US" dirty="0" err="1" smtClean="0"/>
              <a:t>NaOH</a:t>
            </a:r>
            <a:r>
              <a:rPr lang="en-US" dirty="0" smtClean="0"/>
              <a:t> is added?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Aqueous Ionic Equilibrium Example – Common Ion</a:t>
            </a:r>
            <a:endParaRPr lang="en-US" sz="3600" dirty="0"/>
          </a:p>
        </p:txBody>
      </p:sp>
      <p:sp>
        <p:nvSpPr>
          <p:cNvPr id="3" name="Content Placeholder 2"/>
          <p:cNvSpPr>
            <a:spLocks noGrp="1"/>
          </p:cNvSpPr>
          <p:nvPr>
            <p:ph idx="1"/>
          </p:nvPr>
        </p:nvSpPr>
        <p:spPr/>
        <p:txBody>
          <a:bodyPr/>
          <a:lstStyle/>
          <a:p>
            <a:pPr algn="just">
              <a:buNone/>
            </a:pPr>
            <a:r>
              <a:rPr lang="en-US" dirty="0" smtClean="0"/>
              <a:t>	What effect does the presence of dissolved sodium fluoride have on the equilibrium of hydrofluoric acid? Compare the dissociation of 1.0 M HF (K</a:t>
            </a:r>
            <a:r>
              <a:rPr lang="en-US" baseline="-25000" dirty="0" smtClean="0"/>
              <a:t>a</a:t>
            </a:r>
            <a:r>
              <a:rPr lang="en-US" dirty="0" smtClean="0"/>
              <a:t> = 7.2 x 10</a:t>
            </a:r>
            <a:r>
              <a:rPr lang="en-US" baseline="30000" dirty="0" smtClean="0"/>
              <a:t>-4</a:t>
            </a:r>
            <a:r>
              <a:rPr lang="en-US" dirty="0" smtClean="0"/>
              <a:t>) 	and a solution of 1.0 M HF and 1.0 M </a:t>
            </a:r>
            <a:r>
              <a:rPr lang="en-US" dirty="0" err="1" smtClean="0"/>
              <a:t>NaF</a:t>
            </a:r>
            <a:r>
              <a:rPr lang="en-US"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Titration Curves: Strong Acid-Strong Base</a:t>
            </a:r>
            <a:endParaRPr lang="en-US" sz="3000" dirty="0"/>
          </a:p>
        </p:txBody>
      </p:sp>
      <p:sp>
        <p:nvSpPr>
          <p:cNvPr id="3" name="Content Placeholder 2"/>
          <p:cNvSpPr>
            <a:spLocks noGrp="1"/>
          </p:cNvSpPr>
          <p:nvPr>
            <p:ph idx="1"/>
          </p:nvPr>
        </p:nvSpPr>
        <p:spPr>
          <a:xfrm>
            <a:off x="457200" y="1371600"/>
            <a:ext cx="8229600" cy="4525963"/>
          </a:xfrm>
        </p:spPr>
        <p:txBody>
          <a:bodyPr>
            <a:normAutofit/>
          </a:bodyPr>
          <a:lstStyle/>
          <a:p>
            <a:pPr algn="just">
              <a:buNone/>
            </a:pPr>
            <a:r>
              <a:rPr lang="en-US" sz="2800" dirty="0" smtClean="0"/>
              <a:t>	Titration of HNO</a:t>
            </a:r>
            <a:r>
              <a:rPr lang="en-US" sz="2800" baseline="-25000" dirty="0" smtClean="0"/>
              <a:t>3</a:t>
            </a:r>
            <a:r>
              <a:rPr lang="en-US" sz="2800" dirty="0" smtClean="0"/>
              <a:t> with </a:t>
            </a:r>
            <a:r>
              <a:rPr lang="en-US" sz="2800" dirty="0" err="1" smtClean="0"/>
              <a:t>NaOH</a:t>
            </a:r>
            <a:endParaRPr lang="en-US" sz="2800" dirty="0" smtClean="0"/>
          </a:p>
          <a:p>
            <a:pPr algn="ctr">
              <a:buNone/>
            </a:pPr>
            <a:r>
              <a:rPr lang="en-US" sz="2800" dirty="0" smtClean="0"/>
              <a:t>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 OH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a:t>
            </a:r>
            <a:r>
              <a:rPr lang="en-US" sz="2800" dirty="0" smtClean="0">
                <a:sym typeface="Wingdings" pitchFamily="2" charset="2"/>
              </a:rPr>
              <a:t> H</a:t>
            </a:r>
            <a:r>
              <a:rPr lang="en-US" sz="2800" baseline="-25000" dirty="0" smtClean="0">
                <a:sym typeface="Wingdings" pitchFamily="2" charset="2"/>
              </a:rPr>
              <a:t>2</a:t>
            </a:r>
            <a:r>
              <a:rPr lang="en-US" sz="2800" dirty="0" smtClean="0">
                <a:sym typeface="Wingdings" pitchFamily="2" charset="2"/>
              </a:rPr>
              <a:t>O</a:t>
            </a:r>
            <a:r>
              <a:rPr lang="en-US" sz="2800" baseline="-25000" dirty="0" smtClean="0">
                <a:sym typeface="Wingdings" pitchFamily="2" charset="2"/>
              </a:rPr>
              <a:t> (l)</a:t>
            </a:r>
            <a:r>
              <a:rPr lang="en-US" sz="2800" dirty="0" smtClean="0"/>
              <a:t>	</a:t>
            </a:r>
          </a:p>
          <a:p>
            <a:pPr algn="just">
              <a:buNone/>
            </a:pPr>
            <a:r>
              <a:rPr lang="en-US" dirty="0" smtClean="0"/>
              <a:t>		</a:t>
            </a:r>
          </a:p>
        </p:txBody>
      </p:sp>
      <p:graphicFrame>
        <p:nvGraphicFramePr>
          <p:cNvPr id="5" name="Table 4"/>
          <p:cNvGraphicFramePr>
            <a:graphicFrameLocks noGrp="1"/>
          </p:cNvGraphicFramePr>
          <p:nvPr/>
        </p:nvGraphicFramePr>
        <p:xfrm>
          <a:off x="381000" y="2895600"/>
          <a:ext cx="2514599" cy="2946400"/>
        </p:xfrm>
        <a:graphic>
          <a:graphicData uri="http://schemas.openxmlformats.org/drawingml/2006/table">
            <a:tbl>
              <a:tblPr firstRow="1" bandRow="1">
                <a:tableStyleId>{5940675A-B579-460E-94D1-54222C63F5DA}</a:tableStyleId>
              </a:tblPr>
              <a:tblGrid>
                <a:gridCol w="1600199"/>
                <a:gridCol w="914400"/>
              </a:tblGrid>
              <a:tr h="368300">
                <a:tc>
                  <a:txBody>
                    <a:bodyPr/>
                    <a:lstStyle/>
                    <a:p>
                      <a:r>
                        <a:rPr lang="en-US" dirty="0" err="1" smtClean="0"/>
                        <a:t>V</a:t>
                      </a:r>
                      <a:r>
                        <a:rPr lang="en-US" baseline="-25000" dirty="0" err="1" smtClean="0"/>
                        <a:t>NaOH</a:t>
                      </a:r>
                      <a:r>
                        <a:rPr lang="en-US" baseline="-25000" dirty="0" smtClean="0"/>
                        <a:t> added </a:t>
                      </a:r>
                      <a:r>
                        <a:rPr lang="en-US" dirty="0" smtClean="0"/>
                        <a:t>(</a:t>
                      </a:r>
                      <a:r>
                        <a:rPr lang="en-US" dirty="0" err="1" smtClean="0"/>
                        <a:t>mL</a:t>
                      </a:r>
                      <a:r>
                        <a:rPr lang="en-US" dirty="0" smtClean="0"/>
                        <a:t>)</a:t>
                      </a:r>
                      <a:endParaRPr lang="en-US" dirty="0"/>
                    </a:p>
                  </a:txBody>
                  <a:tcPr/>
                </a:tc>
                <a:tc>
                  <a:txBody>
                    <a:bodyPr/>
                    <a:lstStyle/>
                    <a:p>
                      <a:r>
                        <a:rPr lang="en-US" dirty="0" smtClean="0"/>
                        <a:t>pH</a:t>
                      </a:r>
                      <a:endParaRPr lang="en-US" dirty="0"/>
                    </a:p>
                  </a:txBody>
                  <a:tcPr/>
                </a:tc>
              </a:tr>
              <a:tr h="368300">
                <a:tc>
                  <a:txBody>
                    <a:bodyPr/>
                    <a:lstStyle/>
                    <a:p>
                      <a:r>
                        <a:rPr lang="en-US" dirty="0" smtClean="0"/>
                        <a:t>0.00</a:t>
                      </a:r>
                    </a:p>
                  </a:txBody>
                  <a:tcPr/>
                </a:tc>
                <a:tc>
                  <a:txBody>
                    <a:bodyPr/>
                    <a:lstStyle/>
                    <a:p>
                      <a:r>
                        <a:rPr lang="en-US" dirty="0" smtClean="0"/>
                        <a:t>0.699</a:t>
                      </a:r>
                      <a:endParaRPr lang="en-US" dirty="0"/>
                    </a:p>
                  </a:txBody>
                  <a:tcPr/>
                </a:tc>
              </a:tr>
              <a:tr h="368300">
                <a:tc>
                  <a:txBody>
                    <a:bodyPr/>
                    <a:lstStyle/>
                    <a:p>
                      <a:r>
                        <a:rPr lang="en-US" dirty="0" smtClean="0"/>
                        <a:t>10.0</a:t>
                      </a:r>
                      <a:endParaRPr lang="en-US" dirty="0"/>
                    </a:p>
                  </a:txBody>
                  <a:tcPr/>
                </a:tc>
                <a:tc>
                  <a:txBody>
                    <a:bodyPr/>
                    <a:lstStyle/>
                    <a:p>
                      <a:endParaRPr lang="en-US" dirty="0"/>
                    </a:p>
                  </a:txBody>
                  <a:tcPr/>
                </a:tc>
              </a:tr>
              <a:tr h="368300">
                <a:tc>
                  <a:txBody>
                    <a:bodyPr/>
                    <a:lstStyle/>
                    <a:p>
                      <a:r>
                        <a:rPr lang="en-US" dirty="0" smtClean="0"/>
                        <a:t>20.0</a:t>
                      </a:r>
                      <a:endParaRPr lang="en-US" dirty="0"/>
                    </a:p>
                  </a:txBody>
                  <a:tcPr/>
                </a:tc>
                <a:tc>
                  <a:txBody>
                    <a:bodyPr/>
                    <a:lstStyle/>
                    <a:p>
                      <a:endParaRPr lang="en-US" dirty="0"/>
                    </a:p>
                  </a:txBody>
                  <a:tcPr/>
                </a:tc>
              </a:tr>
              <a:tr h="368300">
                <a:tc>
                  <a:txBody>
                    <a:bodyPr/>
                    <a:lstStyle/>
                    <a:p>
                      <a:r>
                        <a:rPr lang="en-US" dirty="0" smtClean="0"/>
                        <a:t>50.0</a:t>
                      </a:r>
                      <a:endParaRPr lang="en-US" dirty="0"/>
                    </a:p>
                  </a:txBody>
                  <a:tcPr/>
                </a:tc>
                <a:tc>
                  <a:txBody>
                    <a:bodyPr/>
                    <a:lstStyle/>
                    <a:p>
                      <a:endParaRPr lang="en-US" dirty="0"/>
                    </a:p>
                  </a:txBody>
                  <a:tcPr/>
                </a:tc>
              </a:tr>
              <a:tr h="368300">
                <a:tc>
                  <a:txBody>
                    <a:bodyPr/>
                    <a:lstStyle/>
                    <a:p>
                      <a:r>
                        <a:rPr lang="en-US" dirty="0" smtClean="0"/>
                        <a:t>100.0</a:t>
                      </a:r>
                      <a:endParaRPr lang="en-US" dirty="0"/>
                    </a:p>
                  </a:txBody>
                  <a:tcPr/>
                </a:tc>
                <a:tc>
                  <a:txBody>
                    <a:bodyPr/>
                    <a:lstStyle/>
                    <a:p>
                      <a:endParaRPr lang="en-US" dirty="0"/>
                    </a:p>
                  </a:txBody>
                  <a:tcPr/>
                </a:tc>
              </a:tr>
              <a:tr h="368300">
                <a:tc>
                  <a:txBody>
                    <a:bodyPr/>
                    <a:lstStyle/>
                    <a:p>
                      <a:r>
                        <a:rPr lang="en-US" dirty="0" smtClean="0"/>
                        <a:t>150.0</a:t>
                      </a:r>
                      <a:endParaRPr lang="en-US" dirty="0"/>
                    </a:p>
                  </a:txBody>
                  <a:tcPr/>
                </a:tc>
                <a:tc>
                  <a:txBody>
                    <a:bodyPr/>
                    <a:lstStyle/>
                    <a:p>
                      <a:endParaRPr lang="en-US" dirty="0"/>
                    </a:p>
                  </a:txBody>
                  <a:tcPr/>
                </a:tc>
              </a:tr>
              <a:tr h="368300">
                <a:tc>
                  <a:txBody>
                    <a:bodyPr/>
                    <a:lstStyle/>
                    <a:p>
                      <a:r>
                        <a:rPr lang="en-US" dirty="0" smtClean="0"/>
                        <a:t>200.0</a:t>
                      </a:r>
                      <a:endParaRPr lang="en-US" dirty="0"/>
                    </a:p>
                  </a:txBody>
                  <a:tcPr/>
                </a:tc>
                <a:tc>
                  <a:txBody>
                    <a:bodyPr/>
                    <a:lstStyle/>
                    <a:p>
                      <a:endParaRPr lang="en-US" dirty="0"/>
                    </a:p>
                  </a:txBody>
                  <a:tcPr/>
                </a:tc>
              </a:tr>
            </a:tbl>
          </a:graphicData>
        </a:graphic>
      </p:graphicFrame>
      <p:graphicFrame>
        <p:nvGraphicFramePr>
          <p:cNvPr id="9" name="Chart 8"/>
          <p:cNvGraphicFramePr/>
          <p:nvPr>
            <p:extLst>
              <p:ext uri="{D42A27DB-BD31-4B8C-83A1-F6EECF244321}">
                <p14:modId xmlns:p14="http://schemas.microsoft.com/office/powerpoint/2010/main" val="33539274"/>
              </p:ext>
            </p:extLst>
          </p:nvPr>
        </p:nvGraphicFramePr>
        <p:xfrm>
          <a:off x="3124200" y="2438400"/>
          <a:ext cx="5791200"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Titration Curves: Strong Acid-Strong Base</a:t>
            </a:r>
            <a:endParaRPr lang="en-US" sz="3000" dirty="0"/>
          </a:p>
        </p:txBody>
      </p:sp>
      <p:sp>
        <p:nvSpPr>
          <p:cNvPr id="3" name="Content Placeholder 2"/>
          <p:cNvSpPr>
            <a:spLocks noGrp="1"/>
          </p:cNvSpPr>
          <p:nvPr>
            <p:ph idx="1"/>
          </p:nvPr>
        </p:nvSpPr>
        <p:spPr>
          <a:xfrm>
            <a:off x="457200" y="1371600"/>
            <a:ext cx="8229600" cy="4525963"/>
          </a:xfrm>
        </p:spPr>
        <p:txBody>
          <a:bodyPr>
            <a:normAutofit/>
          </a:bodyPr>
          <a:lstStyle/>
          <a:p>
            <a:pPr algn="just">
              <a:buNone/>
            </a:pPr>
            <a:r>
              <a:rPr lang="en-US" sz="2800" dirty="0" smtClean="0"/>
              <a:t>	Titration of HNO</a:t>
            </a:r>
            <a:r>
              <a:rPr lang="en-US" sz="2800" baseline="-25000" dirty="0" smtClean="0"/>
              <a:t>3</a:t>
            </a:r>
            <a:r>
              <a:rPr lang="en-US" sz="2800" dirty="0" smtClean="0"/>
              <a:t> with </a:t>
            </a:r>
            <a:r>
              <a:rPr lang="en-US" sz="2800" dirty="0" err="1" smtClean="0"/>
              <a:t>NaOH</a:t>
            </a:r>
            <a:endParaRPr lang="en-US" sz="2800" dirty="0" smtClean="0"/>
          </a:p>
          <a:p>
            <a:pPr algn="ctr">
              <a:buNone/>
            </a:pPr>
            <a:r>
              <a:rPr lang="en-US" sz="2800" dirty="0" smtClean="0"/>
              <a:t>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 OH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a:t>
            </a:r>
            <a:r>
              <a:rPr lang="en-US" sz="2800" dirty="0" smtClean="0">
                <a:sym typeface="Wingdings" pitchFamily="2" charset="2"/>
              </a:rPr>
              <a:t> H</a:t>
            </a:r>
            <a:r>
              <a:rPr lang="en-US" sz="2800" baseline="-25000" dirty="0" smtClean="0">
                <a:sym typeface="Wingdings" pitchFamily="2" charset="2"/>
              </a:rPr>
              <a:t>2</a:t>
            </a:r>
            <a:r>
              <a:rPr lang="en-US" sz="2800" dirty="0" smtClean="0">
                <a:sym typeface="Wingdings" pitchFamily="2" charset="2"/>
              </a:rPr>
              <a:t>O</a:t>
            </a:r>
            <a:r>
              <a:rPr lang="en-US" sz="2800" baseline="-25000" dirty="0" smtClean="0">
                <a:sym typeface="Wingdings" pitchFamily="2" charset="2"/>
              </a:rPr>
              <a:t> (l)</a:t>
            </a:r>
            <a:r>
              <a:rPr lang="en-US" sz="2800" dirty="0" smtClean="0"/>
              <a:t>	</a:t>
            </a:r>
          </a:p>
          <a:p>
            <a:pPr algn="just">
              <a:buNone/>
            </a:pPr>
            <a:r>
              <a:rPr lang="en-US" dirty="0" smtClean="0"/>
              <a:t>		</a:t>
            </a:r>
          </a:p>
        </p:txBody>
      </p:sp>
      <p:graphicFrame>
        <p:nvGraphicFramePr>
          <p:cNvPr id="5" name="Table 4"/>
          <p:cNvGraphicFramePr>
            <a:graphicFrameLocks noGrp="1"/>
          </p:cNvGraphicFramePr>
          <p:nvPr/>
        </p:nvGraphicFramePr>
        <p:xfrm>
          <a:off x="381000" y="2895600"/>
          <a:ext cx="2514599" cy="2946400"/>
        </p:xfrm>
        <a:graphic>
          <a:graphicData uri="http://schemas.openxmlformats.org/drawingml/2006/table">
            <a:tbl>
              <a:tblPr firstRow="1" bandRow="1">
                <a:tableStyleId>{5940675A-B579-460E-94D1-54222C63F5DA}</a:tableStyleId>
              </a:tblPr>
              <a:tblGrid>
                <a:gridCol w="1600199"/>
                <a:gridCol w="914400"/>
              </a:tblGrid>
              <a:tr h="368300">
                <a:tc>
                  <a:txBody>
                    <a:bodyPr/>
                    <a:lstStyle/>
                    <a:p>
                      <a:r>
                        <a:rPr lang="en-US" dirty="0" err="1" smtClean="0"/>
                        <a:t>V</a:t>
                      </a:r>
                      <a:r>
                        <a:rPr lang="en-US" baseline="-25000" dirty="0" err="1" smtClean="0"/>
                        <a:t>NaOH</a:t>
                      </a:r>
                      <a:r>
                        <a:rPr lang="en-US" baseline="-25000" dirty="0" smtClean="0"/>
                        <a:t> added </a:t>
                      </a:r>
                      <a:r>
                        <a:rPr lang="en-US" dirty="0" smtClean="0"/>
                        <a:t>(</a:t>
                      </a:r>
                      <a:r>
                        <a:rPr lang="en-US" dirty="0" err="1" smtClean="0"/>
                        <a:t>mL</a:t>
                      </a:r>
                      <a:r>
                        <a:rPr lang="en-US" dirty="0" smtClean="0"/>
                        <a:t>)</a:t>
                      </a:r>
                      <a:endParaRPr lang="en-US" dirty="0"/>
                    </a:p>
                  </a:txBody>
                  <a:tcPr/>
                </a:tc>
                <a:tc>
                  <a:txBody>
                    <a:bodyPr/>
                    <a:lstStyle/>
                    <a:p>
                      <a:r>
                        <a:rPr lang="en-US" dirty="0" smtClean="0"/>
                        <a:t>pH</a:t>
                      </a:r>
                      <a:endParaRPr lang="en-US" dirty="0"/>
                    </a:p>
                  </a:txBody>
                  <a:tcPr/>
                </a:tc>
              </a:tr>
              <a:tr h="368300">
                <a:tc>
                  <a:txBody>
                    <a:bodyPr/>
                    <a:lstStyle/>
                    <a:p>
                      <a:r>
                        <a:rPr lang="en-US" dirty="0" smtClean="0"/>
                        <a:t>0.00</a:t>
                      </a:r>
                    </a:p>
                  </a:txBody>
                  <a:tcPr/>
                </a:tc>
                <a:tc>
                  <a:txBody>
                    <a:bodyPr/>
                    <a:lstStyle/>
                    <a:p>
                      <a:r>
                        <a:rPr lang="en-US" dirty="0" smtClean="0"/>
                        <a:t>0.699</a:t>
                      </a:r>
                      <a:endParaRPr lang="en-US" dirty="0"/>
                    </a:p>
                  </a:txBody>
                  <a:tcPr/>
                </a:tc>
              </a:tr>
              <a:tr h="368300">
                <a:tc>
                  <a:txBody>
                    <a:bodyPr/>
                    <a:lstStyle/>
                    <a:p>
                      <a:r>
                        <a:rPr lang="en-US" dirty="0" smtClean="0"/>
                        <a:t>10.0</a:t>
                      </a:r>
                      <a:endParaRPr lang="en-US" dirty="0"/>
                    </a:p>
                  </a:txBody>
                  <a:tcPr/>
                </a:tc>
                <a:tc>
                  <a:txBody>
                    <a:bodyPr/>
                    <a:lstStyle/>
                    <a:p>
                      <a:r>
                        <a:rPr lang="en-US" dirty="0" smtClean="0"/>
                        <a:t>0.82</a:t>
                      </a:r>
                      <a:endParaRPr lang="en-US" dirty="0"/>
                    </a:p>
                  </a:txBody>
                  <a:tcPr/>
                </a:tc>
              </a:tr>
              <a:tr h="368300">
                <a:tc>
                  <a:txBody>
                    <a:bodyPr/>
                    <a:lstStyle/>
                    <a:p>
                      <a:r>
                        <a:rPr lang="en-US" dirty="0" smtClean="0"/>
                        <a:t>20.0</a:t>
                      </a:r>
                      <a:endParaRPr lang="en-US" dirty="0"/>
                    </a:p>
                  </a:txBody>
                  <a:tcPr/>
                </a:tc>
                <a:tc>
                  <a:txBody>
                    <a:bodyPr/>
                    <a:lstStyle/>
                    <a:p>
                      <a:endParaRPr lang="en-US" dirty="0"/>
                    </a:p>
                  </a:txBody>
                  <a:tcPr/>
                </a:tc>
              </a:tr>
              <a:tr h="368300">
                <a:tc>
                  <a:txBody>
                    <a:bodyPr/>
                    <a:lstStyle/>
                    <a:p>
                      <a:r>
                        <a:rPr lang="en-US" dirty="0" smtClean="0"/>
                        <a:t>50.0</a:t>
                      </a:r>
                      <a:endParaRPr lang="en-US" dirty="0"/>
                    </a:p>
                  </a:txBody>
                  <a:tcPr/>
                </a:tc>
                <a:tc>
                  <a:txBody>
                    <a:bodyPr/>
                    <a:lstStyle/>
                    <a:p>
                      <a:endParaRPr lang="en-US" dirty="0"/>
                    </a:p>
                  </a:txBody>
                  <a:tcPr/>
                </a:tc>
              </a:tr>
              <a:tr h="368300">
                <a:tc>
                  <a:txBody>
                    <a:bodyPr/>
                    <a:lstStyle/>
                    <a:p>
                      <a:r>
                        <a:rPr lang="en-US" dirty="0" smtClean="0"/>
                        <a:t>100.0</a:t>
                      </a:r>
                      <a:endParaRPr lang="en-US" dirty="0"/>
                    </a:p>
                  </a:txBody>
                  <a:tcPr/>
                </a:tc>
                <a:tc>
                  <a:txBody>
                    <a:bodyPr/>
                    <a:lstStyle/>
                    <a:p>
                      <a:endParaRPr lang="en-US" dirty="0"/>
                    </a:p>
                  </a:txBody>
                  <a:tcPr/>
                </a:tc>
              </a:tr>
              <a:tr h="368300">
                <a:tc>
                  <a:txBody>
                    <a:bodyPr/>
                    <a:lstStyle/>
                    <a:p>
                      <a:r>
                        <a:rPr lang="en-US" dirty="0" smtClean="0"/>
                        <a:t>150.0</a:t>
                      </a:r>
                      <a:endParaRPr lang="en-US" dirty="0"/>
                    </a:p>
                  </a:txBody>
                  <a:tcPr/>
                </a:tc>
                <a:tc>
                  <a:txBody>
                    <a:bodyPr/>
                    <a:lstStyle/>
                    <a:p>
                      <a:endParaRPr lang="en-US" dirty="0"/>
                    </a:p>
                  </a:txBody>
                  <a:tcPr/>
                </a:tc>
              </a:tr>
              <a:tr h="368300">
                <a:tc>
                  <a:txBody>
                    <a:bodyPr/>
                    <a:lstStyle/>
                    <a:p>
                      <a:r>
                        <a:rPr lang="en-US" dirty="0" smtClean="0"/>
                        <a:t>200.0</a:t>
                      </a:r>
                      <a:endParaRPr lang="en-US" dirty="0"/>
                    </a:p>
                  </a:txBody>
                  <a:tcPr/>
                </a:tc>
                <a:tc>
                  <a:txBody>
                    <a:bodyPr/>
                    <a:lstStyle/>
                    <a:p>
                      <a:endParaRPr lang="en-US" dirty="0"/>
                    </a:p>
                  </a:txBody>
                  <a:tcPr/>
                </a:tc>
              </a:tr>
            </a:tbl>
          </a:graphicData>
        </a:graphic>
      </p:graphicFrame>
      <p:graphicFrame>
        <p:nvGraphicFramePr>
          <p:cNvPr id="7" name="Chart 6"/>
          <p:cNvGraphicFramePr/>
          <p:nvPr>
            <p:extLst>
              <p:ext uri="{D42A27DB-BD31-4B8C-83A1-F6EECF244321}">
                <p14:modId xmlns:p14="http://schemas.microsoft.com/office/powerpoint/2010/main" val="2551273289"/>
              </p:ext>
            </p:extLst>
          </p:nvPr>
        </p:nvGraphicFramePr>
        <p:xfrm>
          <a:off x="3200400" y="2514600"/>
          <a:ext cx="56388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Titration Curves: Strong Acid-Strong Base</a:t>
            </a:r>
            <a:endParaRPr lang="en-US" sz="3000" dirty="0"/>
          </a:p>
        </p:txBody>
      </p:sp>
      <p:sp>
        <p:nvSpPr>
          <p:cNvPr id="3" name="Content Placeholder 2"/>
          <p:cNvSpPr>
            <a:spLocks noGrp="1"/>
          </p:cNvSpPr>
          <p:nvPr>
            <p:ph idx="1"/>
          </p:nvPr>
        </p:nvSpPr>
        <p:spPr>
          <a:xfrm>
            <a:off x="457200" y="1371600"/>
            <a:ext cx="8229600" cy="4525963"/>
          </a:xfrm>
        </p:spPr>
        <p:txBody>
          <a:bodyPr>
            <a:normAutofit/>
          </a:bodyPr>
          <a:lstStyle/>
          <a:p>
            <a:pPr algn="just">
              <a:buNone/>
            </a:pPr>
            <a:r>
              <a:rPr lang="en-US" sz="2800" dirty="0" smtClean="0"/>
              <a:t>	Titration of HNO</a:t>
            </a:r>
            <a:r>
              <a:rPr lang="en-US" sz="2800" baseline="-25000" dirty="0" smtClean="0"/>
              <a:t>3</a:t>
            </a:r>
            <a:r>
              <a:rPr lang="en-US" sz="2800" dirty="0" smtClean="0"/>
              <a:t> with </a:t>
            </a:r>
            <a:r>
              <a:rPr lang="en-US" sz="2800" dirty="0" err="1" smtClean="0"/>
              <a:t>NaOH</a:t>
            </a:r>
            <a:endParaRPr lang="en-US" sz="2800" dirty="0" smtClean="0"/>
          </a:p>
          <a:p>
            <a:pPr algn="ctr">
              <a:buNone/>
            </a:pPr>
            <a:r>
              <a:rPr lang="en-US" sz="2800" dirty="0" smtClean="0"/>
              <a:t>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 OH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a:t>
            </a:r>
            <a:r>
              <a:rPr lang="en-US" sz="2800" dirty="0" smtClean="0">
                <a:sym typeface="Wingdings" pitchFamily="2" charset="2"/>
              </a:rPr>
              <a:t> H</a:t>
            </a:r>
            <a:r>
              <a:rPr lang="en-US" sz="2800" baseline="-25000" dirty="0" smtClean="0">
                <a:sym typeface="Wingdings" pitchFamily="2" charset="2"/>
              </a:rPr>
              <a:t>2</a:t>
            </a:r>
            <a:r>
              <a:rPr lang="en-US" sz="2800" dirty="0" smtClean="0">
                <a:sym typeface="Wingdings" pitchFamily="2" charset="2"/>
              </a:rPr>
              <a:t>O</a:t>
            </a:r>
            <a:r>
              <a:rPr lang="en-US" sz="2800" baseline="-25000" dirty="0" smtClean="0">
                <a:sym typeface="Wingdings" pitchFamily="2" charset="2"/>
              </a:rPr>
              <a:t> (l)</a:t>
            </a:r>
            <a:r>
              <a:rPr lang="en-US" sz="2800" dirty="0" smtClean="0"/>
              <a:t>	</a:t>
            </a:r>
          </a:p>
          <a:p>
            <a:pPr algn="just">
              <a:buNone/>
            </a:pPr>
            <a:r>
              <a:rPr lang="en-US" dirty="0" smtClean="0"/>
              <a:t>		</a:t>
            </a:r>
          </a:p>
        </p:txBody>
      </p:sp>
      <p:graphicFrame>
        <p:nvGraphicFramePr>
          <p:cNvPr id="5" name="Table 4"/>
          <p:cNvGraphicFramePr>
            <a:graphicFrameLocks noGrp="1"/>
          </p:cNvGraphicFramePr>
          <p:nvPr/>
        </p:nvGraphicFramePr>
        <p:xfrm>
          <a:off x="381000" y="2895600"/>
          <a:ext cx="2514599" cy="2946400"/>
        </p:xfrm>
        <a:graphic>
          <a:graphicData uri="http://schemas.openxmlformats.org/drawingml/2006/table">
            <a:tbl>
              <a:tblPr firstRow="1" bandRow="1">
                <a:tableStyleId>{5940675A-B579-460E-94D1-54222C63F5DA}</a:tableStyleId>
              </a:tblPr>
              <a:tblGrid>
                <a:gridCol w="1600199"/>
                <a:gridCol w="914400"/>
              </a:tblGrid>
              <a:tr h="368300">
                <a:tc>
                  <a:txBody>
                    <a:bodyPr/>
                    <a:lstStyle/>
                    <a:p>
                      <a:r>
                        <a:rPr lang="en-US" dirty="0" err="1" smtClean="0"/>
                        <a:t>V</a:t>
                      </a:r>
                      <a:r>
                        <a:rPr lang="en-US" baseline="-25000" dirty="0" err="1" smtClean="0"/>
                        <a:t>NaOH</a:t>
                      </a:r>
                      <a:r>
                        <a:rPr lang="en-US" baseline="-25000" dirty="0" smtClean="0"/>
                        <a:t> added </a:t>
                      </a:r>
                      <a:r>
                        <a:rPr lang="en-US" dirty="0" smtClean="0"/>
                        <a:t>(</a:t>
                      </a:r>
                      <a:r>
                        <a:rPr lang="en-US" dirty="0" err="1" smtClean="0"/>
                        <a:t>mL</a:t>
                      </a:r>
                      <a:r>
                        <a:rPr lang="en-US" dirty="0" smtClean="0"/>
                        <a:t>)</a:t>
                      </a:r>
                      <a:endParaRPr lang="en-US" dirty="0"/>
                    </a:p>
                  </a:txBody>
                  <a:tcPr/>
                </a:tc>
                <a:tc>
                  <a:txBody>
                    <a:bodyPr/>
                    <a:lstStyle/>
                    <a:p>
                      <a:r>
                        <a:rPr lang="en-US" dirty="0" smtClean="0"/>
                        <a:t>pH</a:t>
                      </a:r>
                      <a:endParaRPr lang="en-US" dirty="0"/>
                    </a:p>
                  </a:txBody>
                  <a:tcPr/>
                </a:tc>
              </a:tr>
              <a:tr h="368300">
                <a:tc>
                  <a:txBody>
                    <a:bodyPr/>
                    <a:lstStyle/>
                    <a:p>
                      <a:r>
                        <a:rPr lang="en-US" dirty="0" smtClean="0"/>
                        <a:t>0.00</a:t>
                      </a:r>
                    </a:p>
                  </a:txBody>
                  <a:tcPr/>
                </a:tc>
                <a:tc>
                  <a:txBody>
                    <a:bodyPr/>
                    <a:lstStyle/>
                    <a:p>
                      <a:r>
                        <a:rPr lang="en-US" dirty="0" smtClean="0"/>
                        <a:t>0.699</a:t>
                      </a:r>
                      <a:endParaRPr lang="en-US" dirty="0"/>
                    </a:p>
                  </a:txBody>
                  <a:tcPr/>
                </a:tc>
              </a:tr>
              <a:tr h="368300">
                <a:tc>
                  <a:txBody>
                    <a:bodyPr/>
                    <a:lstStyle/>
                    <a:p>
                      <a:r>
                        <a:rPr lang="en-US" dirty="0" smtClean="0"/>
                        <a:t>10.0</a:t>
                      </a:r>
                      <a:endParaRPr lang="en-US" dirty="0"/>
                    </a:p>
                  </a:txBody>
                  <a:tcPr/>
                </a:tc>
                <a:tc>
                  <a:txBody>
                    <a:bodyPr/>
                    <a:lstStyle/>
                    <a:p>
                      <a:r>
                        <a:rPr lang="en-US" dirty="0" smtClean="0"/>
                        <a:t>0.82</a:t>
                      </a:r>
                      <a:endParaRPr lang="en-US" dirty="0"/>
                    </a:p>
                  </a:txBody>
                  <a:tcPr/>
                </a:tc>
              </a:tr>
              <a:tr h="368300">
                <a:tc>
                  <a:txBody>
                    <a:bodyPr/>
                    <a:lstStyle/>
                    <a:p>
                      <a:r>
                        <a:rPr lang="en-US" dirty="0" smtClean="0"/>
                        <a:t>20.0</a:t>
                      </a:r>
                      <a:endParaRPr lang="en-US" dirty="0"/>
                    </a:p>
                  </a:txBody>
                  <a:tcPr/>
                </a:tc>
                <a:tc>
                  <a:txBody>
                    <a:bodyPr/>
                    <a:lstStyle/>
                    <a:p>
                      <a:r>
                        <a:rPr lang="en-US" dirty="0" smtClean="0"/>
                        <a:t>0.94</a:t>
                      </a:r>
                      <a:endParaRPr lang="en-US" dirty="0"/>
                    </a:p>
                  </a:txBody>
                  <a:tcPr/>
                </a:tc>
              </a:tr>
              <a:tr h="368300">
                <a:tc>
                  <a:txBody>
                    <a:bodyPr/>
                    <a:lstStyle/>
                    <a:p>
                      <a:r>
                        <a:rPr lang="en-US" dirty="0" smtClean="0"/>
                        <a:t>50.0</a:t>
                      </a:r>
                      <a:endParaRPr lang="en-US" dirty="0"/>
                    </a:p>
                  </a:txBody>
                  <a:tcPr/>
                </a:tc>
                <a:tc>
                  <a:txBody>
                    <a:bodyPr/>
                    <a:lstStyle/>
                    <a:p>
                      <a:endParaRPr lang="en-US" dirty="0"/>
                    </a:p>
                  </a:txBody>
                  <a:tcPr/>
                </a:tc>
              </a:tr>
              <a:tr h="368300">
                <a:tc>
                  <a:txBody>
                    <a:bodyPr/>
                    <a:lstStyle/>
                    <a:p>
                      <a:r>
                        <a:rPr lang="en-US" dirty="0" smtClean="0"/>
                        <a:t>100.0</a:t>
                      </a:r>
                      <a:endParaRPr lang="en-US" dirty="0"/>
                    </a:p>
                  </a:txBody>
                  <a:tcPr/>
                </a:tc>
                <a:tc>
                  <a:txBody>
                    <a:bodyPr/>
                    <a:lstStyle/>
                    <a:p>
                      <a:endParaRPr lang="en-US" dirty="0"/>
                    </a:p>
                  </a:txBody>
                  <a:tcPr/>
                </a:tc>
              </a:tr>
              <a:tr h="368300">
                <a:tc>
                  <a:txBody>
                    <a:bodyPr/>
                    <a:lstStyle/>
                    <a:p>
                      <a:r>
                        <a:rPr lang="en-US" dirty="0" smtClean="0"/>
                        <a:t>150.0</a:t>
                      </a:r>
                      <a:endParaRPr lang="en-US" dirty="0"/>
                    </a:p>
                  </a:txBody>
                  <a:tcPr/>
                </a:tc>
                <a:tc>
                  <a:txBody>
                    <a:bodyPr/>
                    <a:lstStyle/>
                    <a:p>
                      <a:endParaRPr lang="en-US" dirty="0"/>
                    </a:p>
                  </a:txBody>
                  <a:tcPr/>
                </a:tc>
              </a:tr>
              <a:tr h="368300">
                <a:tc>
                  <a:txBody>
                    <a:bodyPr/>
                    <a:lstStyle/>
                    <a:p>
                      <a:r>
                        <a:rPr lang="en-US" dirty="0" smtClean="0"/>
                        <a:t>200.0</a:t>
                      </a:r>
                      <a:endParaRPr lang="en-US" dirty="0"/>
                    </a:p>
                  </a:txBody>
                  <a:tcPr/>
                </a:tc>
                <a:tc>
                  <a:txBody>
                    <a:bodyPr/>
                    <a:lstStyle/>
                    <a:p>
                      <a:endParaRPr lang="en-US" dirty="0"/>
                    </a:p>
                  </a:txBody>
                  <a:tcPr/>
                </a:tc>
              </a:tr>
            </a:tbl>
          </a:graphicData>
        </a:graphic>
      </p:graphicFrame>
      <p:graphicFrame>
        <p:nvGraphicFramePr>
          <p:cNvPr id="7" name="Chart 6"/>
          <p:cNvGraphicFramePr/>
          <p:nvPr>
            <p:extLst>
              <p:ext uri="{D42A27DB-BD31-4B8C-83A1-F6EECF244321}">
                <p14:modId xmlns:p14="http://schemas.microsoft.com/office/powerpoint/2010/main" val="2278857187"/>
              </p:ext>
            </p:extLst>
          </p:nvPr>
        </p:nvGraphicFramePr>
        <p:xfrm>
          <a:off x="2971800" y="2362200"/>
          <a:ext cx="60198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Chapter 16 – Aqueous Ionic Equilibrium </a:t>
            </a:r>
            <a:br>
              <a:rPr lang="en-US" sz="3000" dirty="0" smtClean="0"/>
            </a:br>
            <a:r>
              <a:rPr lang="en-US" sz="3000" dirty="0" smtClean="0"/>
              <a:t>Example – Titration Curves: Strong Acid-Strong Base</a:t>
            </a:r>
            <a:endParaRPr lang="en-US" sz="3000" dirty="0"/>
          </a:p>
        </p:txBody>
      </p:sp>
      <p:sp>
        <p:nvSpPr>
          <p:cNvPr id="3" name="Content Placeholder 2"/>
          <p:cNvSpPr>
            <a:spLocks noGrp="1"/>
          </p:cNvSpPr>
          <p:nvPr>
            <p:ph idx="1"/>
          </p:nvPr>
        </p:nvSpPr>
        <p:spPr>
          <a:xfrm>
            <a:off x="457200" y="1371600"/>
            <a:ext cx="8229600" cy="4525963"/>
          </a:xfrm>
        </p:spPr>
        <p:txBody>
          <a:bodyPr>
            <a:normAutofit/>
          </a:bodyPr>
          <a:lstStyle/>
          <a:p>
            <a:pPr algn="just">
              <a:buNone/>
            </a:pPr>
            <a:r>
              <a:rPr lang="en-US" sz="2800" dirty="0" smtClean="0"/>
              <a:t>16.8	Titration of HNO</a:t>
            </a:r>
            <a:r>
              <a:rPr lang="en-US" sz="2800" baseline="-25000" dirty="0" smtClean="0"/>
              <a:t>3</a:t>
            </a:r>
            <a:r>
              <a:rPr lang="en-US" sz="2800" dirty="0" smtClean="0"/>
              <a:t> with </a:t>
            </a:r>
            <a:r>
              <a:rPr lang="en-US" sz="2800" dirty="0" err="1" smtClean="0"/>
              <a:t>NaOH</a:t>
            </a:r>
            <a:endParaRPr lang="en-US" sz="2800" dirty="0" smtClean="0"/>
          </a:p>
          <a:p>
            <a:pPr algn="ctr">
              <a:buNone/>
            </a:pPr>
            <a:r>
              <a:rPr lang="en-US" sz="2800" dirty="0" smtClean="0"/>
              <a:t>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 OH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a:t>
            </a:r>
            <a:r>
              <a:rPr lang="en-US" sz="2800" dirty="0" smtClean="0">
                <a:sym typeface="Wingdings" pitchFamily="2" charset="2"/>
              </a:rPr>
              <a:t> H</a:t>
            </a:r>
            <a:r>
              <a:rPr lang="en-US" sz="2800" baseline="-25000" dirty="0" smtClean="0">
                <a:sym typeface="Wingdings" pitchFamily="2" charset="2"/>
              </a:rPr>
              <a:t>2</a:t>
            </a:r>
            <a:r>
              <a:rPr lang="en-US" sz="2800" dirty="0" smtClean="0">
                <a:sym typeface="Wingdings" pitchFamily="2" charset="2"/>
              </a:rPr>
              <a:t>O</a:t>
            </a:r>
            <a:r>
              <a:rPr lang="en-US" sz="2800" baseline="-25000" dirty="0" smtClean="0">
                <a:sym typeface="Wingdings" pitchFamily="2" charset="2"/>
              </a:rPr>
              <a:t> (l)</a:t>
            </a:r>
            <a:r>
              <a:rPr lang="en-US" sz="2800" dirty="0" smtClean="0"/>
              <a:t>	</a:t>
            </a:r>
          </a:p>
          <a:p>
            <a:pPr algn="just">
              <a:buNone/>
            </a:pPr>
            <a:r>
              <a:rPr lang="en-US" dirty="0" smtClean="0"/>
              <a:t>		</a:t>
            </a:r>
          </a:p>
        </p:txBody>
      </p:sp>
      <p:graphicFrame>
        <p:nvGraphicFramePr>
          <p:cNvPr id="5" name="Table 4"/>
          <p:cNvGraphicFramePr>
            <a:graphicFrameLocks noGrp="1"/>
          </p:cNvGraphicFramePr>
          <p:nvPr/>
        </p:nvGraphicFramePr>
        <p:xfrm>
          <a:off x="381000" y="2895600"/>
          <a:ext cx="2514599" cy="2946400"/>
        </p:xfrm>
        <a:graphic>
          <a:graphicData uri="http://schemas.openxmlformats.org/drawingml/2006/table">
            <a:tbl>
              <a:tblPr firstRow="1" bandRow="1">
                <a:tableStyleId>{5940675A-B579-460E-94D1-54222C63F5DA}</a:tableStyleId>
              </a:tblPr>
              <a:tblGrid>
                <a:gridCol w="1600199"/>
                <a:gridCol w="914400"/>
              </a:tblGrid>
              <a:tr h="368300">
                <a:tc>
                  <a:txBody>
                    <a:bodyPr/>
                    <a:lstStyle/>
                    <a:p>
                      <a:r>
                        <a:rPr lang="en-US" dirty="0" err="1" smtClean="0"/>
                        <a:t>V</a:t>
                      </a:r>
                      <a:r>
                        <a:rPr lang="en-US" baseline="-25000" dirty="0" err="1" smtClean="0"/>
                        <a:t>NaOH</a:t>
                      </a:r>
                      <a:r>
                        <a:rPr lang="en-US" baseline="-25000" dirty="0" smtClean="0"/>
                        <a:t> added </a:t>
                      </a:r>
                      <a:r>
                        <a:rPr lang="en-US" dirty="0" smtClean="0"/>
                        <a:t>(</a:t>
                      </a:r>
                      <a:r>
                        <a:rPr lang="en-US" dirty="0" err="1" smtClean="0"/>
                        <a:t>mL</a:t>
                      </a:r>
                      <a:r>
                        <a:rPr lang="en-US" dirty="0" smtClean="0"/>
                        <a:t>)</a:t>
                      </a:r>
                      <a:endParaRPr lang="en-US" dirty="0"/>
                    </a:p>
                  </a:txBody>
                  <a:tcPr/>
                </a:tc>
                <a:tc>
                  <a:txBody>
                    <a:bodyPr/>
                    <a:lstStyle/>
                    <a:p>
                      <a:r>
                        <a:rPr lang="en-US" dirty="0" smtClean="0"/>
                        <a:t>pH</a:t>
                      </a:r>
                      <a:endParaRPr lang="en-US" dirty="0"/>
                    </a:p>
                  </a:txBody>
                  <a:tcPr/>
                </a:tc>
              </a:tr>
              <a:tr h="368300">
                <a:tc>
                  <a:txBody>
                    <a:bodyPr/>
                    <a:lstStyle/>
                    <a:p>
                      <a:r>
                        <a:rPr lang="en-US" dirty="0" smtClean="0"/>
                        <a:t>0.00</a:t>
                      </a:r>
                    </a:p>
                  </a:txBody>
                  <a:tcPr/>
                </a:tc>
                <a:tc>
                  <a:txBody>
                    <a:bodyPr/>
                    <a:lstStyle/>
                    <a:p>
                      <a:r>
                        <a:rPr lang="en-US" dirty="0" smtClean="0"/>
                        <a:t>0.699</a:t>
                      </a:r>
                      <a:endParaRPr lang="en-US" dirty="0"/>
                    </a:p>
                  </a:txBody>
                  <a:tcPr/>
                </a:tc>
              </a:tr>
              <a:tr h="368300">
                <a:tc>
                  <a:txBody>
                    <a:bodyPr/>
                    <a:lstStyle/>
                    <a:p>
                      <a:r>
                        <a:rPr lang="en-US" dirty="0" smtClean="0"/>
                        <a:t>10.0</a:t>
                      </a:r>
                      <a:endParaRPr lang="en-US" dirty="0"/>
                    </a:p>
                  </a:txBody>
                  <a:tcPr/>
                </a:tc>
                <a:tc>
                  <a:txBody>
                    <a:bodyPr/>
                    <a:lstStyle/>
                    <a:p>
                      <a:r>
                        <a:rPr lang="en-US" dirty="0" smtClean="0"/>
                        <a:t>0.82</a:t>
                      </a:r>
                      <a:endParaRPr lang="en-US" dirty="0"/>
                    </a:p>
                  </a:txBody>
                  <a:tcPr/>
                </a:tc>
              </a:tr>
              <a:tr h="368300">
                <a:tc>
                  <a:txBody>
                    <a:bodyPr/>
                    <a:lstStyle/>
                    <a:p>
                      <a:r>
                        <a:rPr lang="en-US" dirty="0" smtClean="0"/>
                        <a:t>20.0</a:t>
                      </a:r>
                      <a:endParaRPr lang="en-US" dirty="0"/>
                    </a:p>
                  </a:txBody>
                  <a:tcPr/>
                </a:tc>
                <a:tc>
                  <a:txBody>
                    <a:bodyPr/>
                    <a:lstStyle/>
                    <a:p>
                      <a:r>
                        <a:rPr lang="en-US" dirty="0" smtClean="0"/>
                        <a:t>0.94</a:t>
                      </a:r>
                      <a:endParaRPr lang="en-US" dirty="0"/>
                    </a:p>
                  </a:txBody>
                  <a:tcPr/>
                </a:tc>
              </a:tr>
              <a:tr h="368300">
                <a:tc>
                  <a:txBody>
                    <a:bodyPr/>
                    <a:lstStyle/>
                    <a:p>
                      <a:r>
                        <a:rPr lang="en-US" dirty="0" smtClean="0"/>
                        <a:t>50.0</a:t>
                      </a:r>
                      <a:endParaRPr lang="en-US" dirty="0"/>
                    </a:p>
                  </a:txBody>
                  <a:tcPr/>
                </a:tc>
                <a:tc>
                  <a:txBody>
                    <a:bodyPr/>
                    <a:lstStyle/>
                    <a:p>
                      <a:r>
                        <a:rPr lang="en-US" dirty="0" smtClean="0"/>
                        <a:t>1.30</a:t>
                      </a:r>
                      <a:endParaRPr lang="en-US" dirty="0"/>
                    </a:p>
                  </a:txBody>
                  <a:tcPr/>
                </a:tc>
              </a:tr>
              <a:tr h="368300">
                <a:tc>
                  <a:txBody>
                    <a:bodyPr/>
                    <a:lstStyle/>
                    <a:p>
                      <a:r>
                        <a:rPr lang="en-US" dirty="0" smtClean="0"/>
                        <a:t>100.0</a:t>
                      </a:r>
                      <a:endParaRPr lang="en-US" dirty="0"/>
                    </a:p>
                  </a:txBody>
                  <a:tcPr/>
                </a:tc>
                <a:tc>
                  <a:txBody>
                    <a:bodyPr/>
                    <a:lstStyle/>
                    <a:p>
                      <a:endParaRPr lang="en-US" dirty="0"/>
                    </a:p>
                  </a:txBody>
                  <a:tcPr/>
                </a:tc>
              </a:tr>
              <a:tr h="368300">
                <a:tc>
                  <a:txBody>
                    <a:bodyPr/>
                    <a:lstStyle/>
                    <a:p>
                      <a:r>
                        <a:rPr lang="en-US" dirty="0" smtClean="0"/>
                        <a:t>150.0</a:t>
                      </a:r>
                      <a:endParaRPr lang="en-US" dirty="0"/>
                    </a:p>
                  </a:txBody>
                  <a:tcPr/>
                </a:tc>
                <a:tc>
                  <a:txBody>
                    <a:bodyPr/>
                    <a:lstStyle/>
                    <a:p>
                      <a:endParaRPr lang="en-US" dirty="0"/>
                    </a:p>
                  </a:txBody>
                  <a:tcPr/>
                </a:tc>
              </a:tr>
              <a:tr h="368300">
                <a:tc>
                  <a:txBody>
                    <a:bodyPr/>
                    <a:lstStyle/>
                    <a:p>
                      <a:r>
                        <a:rPr lang="en-US" dirty="0" smtClean="0"/>
                        <a:t>200.0</a:t>
                      </a:r>
                      <a:endParaRPr lang="en-US" dirty="0"/>
                    </a:p>
                  </a:txBody>
                  <a:tcPr/>
                </a:tc>
                <a:tc>
                  <a:txBody>
                    <a:bodyPr/>
                    <a:lstStyle/>
                    <a:p>
                      <a:endParaRPr lang="en-US" dirty="0"/>
                    </a:p>
                  </a:txBody>
                  <a:tcPr/>
                </a:tc>
              </a:tr>
            </a:tbl>
          </a:graphicData>
        </a:graphic>
      </p:graphicFrame>
      <p:graphicFrame>
        <p:nvGraphicFramePr>
          <p:cNvPr id="7" name="Chart 6"/>
          <p:cNvGraphicFramePr/>
          <p:nvPr>
            <p:extLst>
              <p:ext uri="{D42A27DB-BD31-4B8C-83A1-F6EECF244321}">
                <p14:modId xmlns:p14="http://schemas.microsoft.com/office/powerpoint/2010/main" val="2331258048"/>
              </p:ext>
            </p:extLst>
          </p:nvPr>
        </p:nvGraphicFramePr>
        <p:xfrm>
          <a:off x="3124200" y="2438400"/>
          <a:ext cx="57912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Chapter 16 – Aqueous Ionic Equilibrium </a:t>
            </a:r>
            <a:br>
              <a:rPr lang="en-US" sz="3000" dirty="0" smtClean="0"/>
            </a:br>
            <a:r>
              <a:rPr lang="en-US" sz="3000" dirty="0" smtClean="0"/>
              <a:t>Example – Titration Curves: Strong Acid-Strong Base</a:t>
            </a:r>
            <a:endParaRPr lang="en-US" sz="3000" dirty="0"/>
          </a:p>
        </p:txBody>
      </p:sp>
      <p:sp>
        <p:nvSpPr>
          <p:cNvPr id="3" name="Content Placeholder 2"/>
          <p:cNvSpPr>
            <a:spLocks noGrp="1"/>
          </p:cNvSpPr>
          <p:nvPr>
            <p:ph idx="1"/>
          </p:nvPr>
        </p:nvSpPr>
        <p:spPr>
          <a:xfrm>
            <a:off x="457200" y="1371600"/>
            <a:ext cx="8229600" cy="4525963"/>
          </a:xfrm>
        </p:spPr>
        <p:txBody>
          <a:bodyPr>
            <a:normAutofit/>
          </a:bodyPr>
          <a:lstStyle/>
          <a:p>
            <a:pPr algn="just">
              <a:buNone/>
            </a:pPr>
            <a:r>
              <a:rPr lang="en-US" sz="2800" dirty="0" smtClean="0"/>
              <a:t>16.8	Titration of HNO</a:t>
            </a:r>
            <a:r>
              <a:rPr lang="en-US" sz="2800" baseline="-25000" dirty="0" smtClean="0"/>
              <a:t>3</a:t>
            </a:r>
            <a:r>
              <a:rPr lang="en-US" sz="2800" dirty="0" smtClean="0"/>
              <a:t> with </a:t>
            </a:r>
            <a:r>
              <a:rPr lang="en-US" sz="2800" dirty="0" err="1" smtClean="0"/>
              <a:t>NaOH</a:t>
            </a:r>
            <a:endParaRPr lang="en-US" sz="2800" dirty="0" smtClean="0"/>
          </a:p>
          <a:p>
            <a:pPr algn="ctr">
              <a:buNone/>
            </a:pPr>
            <a:r>
              <a:rPr lang="en-US" sz="2800" dirty="0" smtClean="0"/>
              <a:t>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 OH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a:t>
            </a:r>
            <a:r>
              <a:rPr lang="en-US" sz="2800" dirty="0" smtClean="0">
                <a:sym typeface="Wingdings" pitchFamily="2" charset="2"/>
              </a:rPr>
              <a:t> H</a:t>
            </a:r>
            <a:r>
              <a:rPr lang="en-US" sz="2800" baseline="-25000" dirty="0" smtClean="0">
                <a:sym typeface="Wingdings" pitchFamily="2" charset="2"/>
              </a:rPr>
              <a:t>2</a:t>
            </a:r>
            <a:r>
              <a:rPr lang="en-US" sz="2800" dirty="0" smtClean="0">
                <a:sym typeface="Wingdings" pitchFamily="2" charset="2"/>
              </a:rPr>
              <a:t>O</a:t>
            </a:r>
            <a:r>
              <a:rPr lang="en-US" sz="2800" baseline="-25000" dirty="0" smtClean="0">
                <a:sym typeface="Wingdings" pitchFamily="2" charset="2"/>
              </a:rPr>
              <a:t> (l)</a:t>
            </a:r>
            <a:r>
              <a:rPr lang="en-US" sz="2800" dirty="0" smtClean="0"/>
              <a:t>	</a:t>
            </a:r>
          </a:p>
          <a:p>
            <a:pPr algn="just">
              <a:buNone/>
            </a:pPr>
            <a:r>
              <a:rPr lang="en-US" dirty="0" smtClean="0"/>
              <a:t>		</a:t>
            </a:r>
          </a:p>
        </p:txBody>
      </p:sp>
      <p:graphicFrame>
        <p:nvGraphicFramePr>
          <p:cNvPr id="5" name="Table 4"/>
          <p:cNvGraphicFramePr>
            <a:graphicFrameLocks noGrp="1"/>
          </p:cNvGraphicFramePr>
          <p:nvPr/>
        </p:nvGraphicFramePr>
        <p:xfrm>
          <a:off x="381000" y="2895600"/>
          <a:ext cx="2514599" cy="2946400"/>
        </p:xfrm>
        <a:graphic>
          <a:graphicData uri="http://schemas.openxmlformats.org/drawingml/2006/table">
            <a:tbl>
              <a:tblPr firstRow="1" bandRow="1">
                <a:tableStyleId>{5940675A-B579-460E-94D1-54222C63F5DA}</a:tableStyleId>
              </a:tblPr>
              <a:tblGrid>
                <a:gridCol w="1600199"/>
                <a:gridCol w="914400"/>
              </a:tblGrid>
              <a:tr h="368300">
                <a:tc>
                  <a:txBody>
                    <a:bodyPr/>
                    <a:lstStyle/>
                    <a:p>
                      <a:r>
                        <a:rPr lang="en-US" dirty="0" err="1" smtClean="0"/>
                        <a:t>V</a:t>
                      </a:r>
                      <a:r>
                        <a:rPr lang="en-US" baseline="-25000" dirty="0" err="1" smtClean="0"/>
                        <a:t>NaOH</a:t>
                      </a:r>
                      <a:r>
                        <a:rPr lang="en-US" baseline="-25000" dirty="0" smtClean="0"/>
                        <a:t> added </a:t>
                      </a:r>
                      <a:r>
                        <a:rPr lang="en-US" dirty="0" smtClean="0"/>
                        <a:t>(</a:t>
                      </a:r>
                      <a:r>
                        <a:rPr lang="en-US" dirty="0" err="1" smtClean="0"/>
                        <a:t>mL</a:t>
                      </a:r>
                      <a:r>
                        <a:rPr lang="en-US" dirty="0" smtClean="0"/>
                        <a:t>)</a:t>
                      </a:r>
                      <a:endParaRPr lang="en-US" dirty="0"/>
                    </a:p>
                  </a:txBody>
                  <a:tcPr/>
                </a:tc>
                <a:tc>
                  <a:txBody>
                    <a:bodyPr/>
                    <a:lstStyle/>
                    <a:p>
                      <a:r>
                        <a:rPr lang="en-US" dirty="0" smtClean="0"/>
                        <a:t>pH</a:t>
                      </a:r>
                      <a:endParaRPr lang="en-US" dirty="0"/>
                    </a:p>
                  </a:txBody>
                  <a:tcPr/>
                </a:tc>
              </a:tr>
              <a:tr h="368300">
                <a:tc>
                  <a:txBody>
                    <a:bodyPr/>
                    <a:lstStyle/>
                    <a:p>
                      <a:r>
                        <a:rPr lang="en-US" dirty="0" smtClean="0"/>
                        <a:t>0.00</a:t>
                      </a:r>
                    </a:p>
                  </a:txBody>
                  <a:tcPr/>
                </a:tc>
                <a:tc>
                  <a:txBody>
                    <a:bodyPr/>
                    <a:lstStyle/>
                    <a:p>
                      <a:r>
                        <a:rPr lang="en-US" dirty="0" smtClean="0"/>
                        <a:t>0.699</a:t>
                      </a:r>
                      <a:endParaRPr lang="en-US" dirty="0"/>
                    </a:p>
                  </a:txBody>
                  <a:tcPr/>
                </a:tc>
              </a:tr>
              <a:tr h="368300">
                <a:tc>
                  <a:txBody>
                    <a:bodyPr/>
                    <a:lstStyle/>
                    <a:p>
                      <a:r>
                        <a:rPr lang="en-US" dirty="0" smtClean="0"/>
                        <a:t>10.0</a:t>
                      </a:r>
                      <a:endParaRPr lang="en-US" dirty="0"/>
                    </a:p>
                  </a:txBody>
                  <a:tcPr/>
                </a:tc>
                <a:tc>
                  <a:txBody>
                    <a:bodyPr/>
                    <a:lstStyle/>
                    <a:p>
                      <a:r>
                        <a:rPr lang="en-US" dirty="0" smtClean="0"/>
                        <a:t>0.82</a:t>
                      </a:r>
                      <a:endParaRPr lang="en-US" dirty="0"/>
                    </a:p>
                  </a:txBody>
                  <a:tcPr/>
                </a:tc>
              </a:tr>
              <a:tr h="368300">
                <a:tc>
                  <a:txBody>
                    <a:bodyPr/>
                    <a:lstStyle/>
                    <a:p>
                      <a:r>
                        <a:rPr lang="en-US" dirty="0" smtClean="0"/>
                        <a:t>20.0</a:t>
                      </a:r>
                      <a:endParaRPr lang="en-US" dirty="0"/>
                    </a:p>
                  </a:txBody>
                  <a:tcPr/>
                </a:tc>
                <a:tc>
                  <a:txBody>
                    <a:bodyPr/>
                    <a:lstStyle/>
                    <a:p>
                      <a:r>
                        <a:rPr lang="en-US" dirty="0" smtClean="0"/>
                        <a:t>0.94</a:t>
                      </a:r>
                      <a:endParaRPr lang="en-US" dirty="0"/>
                    </a:p>
                  </a:txBody>
                  <a:tcPr/>
                </a:tc>
              </a:tr>
              <a:tr h="368300">
                <a:tc>
                  <a:txBody>
                    <a:bodyPr/>
                    <a:lstStyle/>
                    <a:p>
                      <a:r>
                        <a:rPr lang="en-US" dirty="0" smtClean="0"/>
                        <a:t>50.0</a:t>
                      </a:r>
                      <a:endParaRPr lang="en-US" dirty="0"/>
                    </a:p>
                  </a:txBody>
                  <a:tcPr/>
                </a:tc>
                <a:tc>
                  <a:txBody>
                    <a:bodyPr/>
                    <a:lstStyle/>
                    <a:p>
                      <a:r>
                        <a:rPr lang="en-US" dirty="0" smtClean="0"/>
                        <a:t>1.30</a:t>
                      </a:r>
                      <a:endParaRPr lang="en-US" dirty="0"/>
                    </a:p>
                  </a:txBody>
                  <a:tcPr/>
                </a:tc>
              </a:tr>
              <a:tr h="368300">
                <a:tc>
                  <a:txBody>
                    <a:bodyPr/>
                    <a:lstStyle/>
                    <a:p>
                      <a:r>
                        <a:rPr lang="en-US" dirty="0" smtClean="0"/>
                        <a:t>100.0</a:t>
                      </a:r>
                      <a:endParaRPr lang="en-US" dirty="0"/>
                    </a:p>
                  </a:txBody>
                  <a:tcPr/>
                </a:tc>
                <a:tc>
                  <a:txBody>
                    <a:bodyPr/>
                    <a:lstStyle/>
                    <a:p>
                      <a:r>
                        <a:rPr lang="en-US" dirty="0" smtClean="0"/>
                        <a:t>7.00</a:t>
                      </a:r>
                      <a:endParaRPr lang="en-US" dirty="0"/>
                    </a:p>
                  </a:txBody>
                  <a:tcPr/>
                </a:tc>
              </a:tr>
              <a:tr h="368300">
                <a:tc>
                  <a:txBody>
                    <a:bodyPr/>
                    <a:lstStyle/>
                    <a:p>
                      <a:r>
                        <a:rPr lang="en-US" dirty="0" smtClean="0"/>
                        <a:t>150.0</a:t>
                      </a:r>
                      <a:endParaRPr lang="en-US" dirty="0"/>
                    </a:p>
                  </a:txBody>
                  <a:tcPr/>
                </a:tc>
                <a:tc>
                  <a:txBody>
                    <a:bodyPr/>
                    <a:lstStyle/>
                    <a:p>
                      <a:endParaRPr lang="en-US" dirty="0"/>
                    </a:p>
                  </a:txBody>
                  <a:tcPr/>
                </a:tc>
              </a:tr>
              <a:tr h="368300">
                <a:tc>
                  <a:txBody>
                    <a:bodyPr/>
                    <a:lstStyle/>
                    <a:p>
                      <a:r>
                        <a:rPr lang="en-US" dirty="0" smtClean="0"/>
                        <a:t>200.0</a:t>
                      </a:r>
                      <a:endParaRPr lang="en-US" dirty="0"/>
                    </a:p>
                  </a:txBody>
                  <a:tcPr/>
                </a:tc>
                <a:tc>
                  <a:txBody>
                    <a:bodyPr/>
                    <a:lstStyle/>
                    <a:p>
                      <a:endParaRPr lang="en-US" dirty="0"/>
                    </a:p>
                  </a:txBody>
                  <a:tcPr/>
                </a:tc>
              </a:tr>
            </a:tbl>
          </a:graphicData>
        </a:graphic>
      </p:graphicFrame>
      <p:graphicFrame>
        <p:nvGraphicFramePr>
          <p:cNvPr id="7" name="Chart 6"/>
          <p:cNvGraphicFramePr/>
          <p:nvPr>
            <p:extLst>
              <p:ext uri="{D42A27DB-BD31-4B8C-83A1-F6EECF244321}">
                <p14:modId xmlns:p14="http://schemas.microsoft.com/office/powerpoint/2010/main" val="1565230722"/>
              </p:ext>
            </p:extLst>
          </p:nvPr>
        </p:nvGraphicFramePr>
        <p:xfrm>
          <a:off x="3048000" y="2514600"/>
          <a:ext cx="57912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Titration Curves: Strong Acid-Strong Base</a:t>
            </a:r>
            <a:endParaRPr lang="en-US" sz="3000" dirty="0"/>
          </a:p>
        </p:txBody>
      </p:sp>
      <p:sp>
        <p:nvSpPr>
          <p:cNvPr id="3" name="Content Placeholder 2"/>
          <p:cNvSpPr>
            <a:spLocks noGrp="1"/>
          </p:cNvSpPr>
          <p:nvPr>
            <p:ph idx="1"/>
          </p:nvPr>
        </p:nvSpPr>
        <p:spPr>
          <a:xfrm>
            <a:off x="457200" y="1371600"/>
            <a:ext cx="8229600" cy="4525963"/>
          </a:xfrm>
        </p:spPr>
        <p:txBody>
          <a:bodyPr>
            <a:normAutofit/>
          </a:bodyPr>
          <a:lstStyle/>
          <a:p>
            <a:pPr algn="just">
              <a:buNone/>
            </a:pPr>
            <a:r>
              <a:rPr lang="en-US" sz="2800" dirty="0" smtClean="0"/>
              <a:t>	Titration of HNO</a:t>
            </a:r>
            <a:r>
              <a:rPr lang="en-US" sz="2800" baseline="-25000" dirty="0" smtClean="0"/>
              <a:t>3</a:t>
            </a:r>
            <a:r>
              <a:rPr lang="en-US" sz="2800" dirty="0" smtClean="0"/>
              <a:t> with </a:t>
            </a:r>
            <a:r>
              <a:rPr lang="en-US" sz="2800" dirty="0" err="1" smtClean="0"/>
              <a:t>NaOH</a:t>
            </a:r>
            <a:endParaRPr lang="en-US" sz="2800" dirty="0" smtClean="0"/>
          </a:p>
          <a:p>
            <a:pPr algn="ctr">
              <a:buNone/>
            </a:pPr>
            <a:r>
              <a:rPr lang="en-US" sz="2800" dirty="0" smtClean="0"/>
              <a:t>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 OH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a:t>
            </a:r>
            <a:r>
              <a:rPr lang="en-US" sz="2800" dirty="0" smtClean="0">
                <a:sym typeface="Wingdings" pitchFamily="2" charset="2"/>
              </a:rPr>
              <a:t> H</a:t>
            </a:r>
            <a:r>
              <a:rPr lang="en-US" sz="2800" baseline="-25000" dirty="0" smtClean="0">
                <a:sym typeface="Wingdings" pitchFamily="2" charset="2"/>
              </a:rPr>
              <a:t>2</a:t>
            </a:r>
            <a:r>
              <a:rPr lang="en-US" sz="2800" dirty="0" smtClean="0">
                <a:sym typeface="Wingdings" pitchFamily="2" charset="2"/>
              </a:rPr>
              <a:t>O</a:t>
            </a:r>
            <a:r>
              <a:rPr lang="en-US" sz="2800" baseline="-25000" dirty="0" smtClean="0">
                <a:sym typeface="Wingdings" pitchFamily="2" charset="2"/>
              </a:rPr>
              <a:t> (l)</a:t>
            </a:r>
            <a:r>
              <a:rPr lang="en-US" sz="2800" dirty="0" smtClean="0"/>
              <a:t>	</a:t>
            </a:r>
          </a:p>
          <a:p>
            <a:pPr algn="just">
              <a:buNone/>
            </a:pPr>
            <a:r>
              <a:rPr lang="en-US" dirty="0" smtClean="0"/>
              <a:t>		</a:t>
            </a:r>
          </a:p>
        </p:txBody>
      </p:sp>
      <p:graphicFrame>
        <p:nvGraphicFramePr>
          <p:cNvPr id="5" name="Table 4"/>
          <p:cNvGraphicFramePr>
            <a:graphicFrameLocks noGrp="1"/>
          </p:cNvGraphicFramePr>
          <p:nvPr/>
        </p:nvGraphicFramePr>
        <p:xfrm>
          <a:off x="381000" y="2895600"/>
          <a:ext cx="2514599" cy="2946400"/>
        </p:xfrm>
        <a:graphic>
          <a:graphicData uri="http://schemas.openxmlformats.org/drawingml/2006/table">
            <a:tbl>
              <a:tblPr firstRow="1" bandRow="1">
                <a:tableStyleId>{5940675A-B579-460E-94D1-54222C63F5DA}</a:tableStyleId>
              </a:tblPr>
              <a:tblGrid>
                <a:gridCol w="1600199"/>
                <a:gridCol w="914400"/>
              </a:tblGrid>
              <a:tr h="368300">
                <a:tc>
                  <a:txBody>
                    <a:bodyPr/>
                    <a:lstStyle/>
                    <a:p>
                      <a:r>
                        <a:rPr lang="en-US" dirty="0" err="1" smtClean="0"/>
                        <a:t>V</a:t>
                      </a:r>
                      <a:r>
                        <a:rPr lang="en-US" baseline="-25000" dirty="0" err="1" smtClean="0"/>
                        <a:t>NaOH</a:t>
                      </a:r>
                      <a:r>
                        <a:rPr lang="en-US" baseline="-25000" dirty="0" smtClean="0"/>
                        <a:t> added </a:t>
                      </a:r>
                      <a:r>
                        <a:rPr lang="en-US" dirty="0" smtClean="0"/>
                        <a:t>(</a:t>
                      </a:r>
                      <a:r>
                        <a:rPr lang="en-US" dirty="0" err="1" smtClean="0"/>
                        <a:t>mL</a:t>
                      </a:r>
                      <a:r>
                        <a:rPr lang="en-US" dirty="0" smtClean="0"/>
                        <a:t>)</a:t>
                      </a:r>
                      <a:endParaRPr lang="en-US" dirty="0"/>
                    </a:p>
                  </a:txBody>
                  <a:tcPr/>
                </a:tc>
                <a:tc>
                  <a:txBody>
                    <a:bodyPr/>
                    <a:lstStyle/>
                    <a:p>
                      <a:r>
                        <a:rPr lang="en-US" dirty="0" smtClean="0"/>
                        <a:t>pH</a:t>
                      </a:r>
                      <a:endParaRPr lang="en-US" dirty="0"/>
                    </a:p>
                  </a:txBody>
                  <a:tcPr/>
                </a:tc>
              </a:tr>
              <a:tr h="368300">
                <a:tc>
                  <a:txBody>
                    <a:bodyPr/>
                    <a:lstStyle/>
                    <a:p>
                      <a:r>
                        <a:rPr lang="en-US" dirty="0" smtClean="0"/>
                        <a:t>0.00</a:t>
                      </a:r>
                    </a:p>
                  </a:txBody>
                  <a:tcPr/>
                </a:tc>
                <a:tc>
                  <a:txBody>
                    <a:bodyPr/>
                    <a:lstStyle/>
                    <a:p>
                      <a:r>
                        <a:rPr lang="en-US" dirty="0" smtClean="0"/>
                        <a:t>0.699</a:t>
                      </a:r>
                      <a:endParaRPr lang="en-US" dirty="0"/>
                    </a:p>
                  </a:txBody>
                  <a:tcPr/>
                </a:tc>
              </a:tr>
              <a:tr h="368300">
                <a:tc>
                  <a:txBody>
                    <a:bodyPr/>
                    <a:lstStyle/>
                    <a:p>
                      <a:r>
                        <a:rPr lang="en-US" dirty="0" smtClean="0"/>
                        <a:t>10.0</a:t>
                      </a:r>
                      <a:endParaRPr lang="en-US" dirty="0"/>
                    </a:p>
                  </a:txBody>
                  <a:tcPr/>
                </a:tc>
                <a:tc>
                  <a:txBody>
                    <a:bodyPr/>
                    <a:lstStyle/>
                    <a:p>
                      <a:r>
                        <a:rPr lang="en-US" dirty="0" smtClean="0"/>
                        <a:t>0.82</a:t>
                      </a:r>
                      <a:endParaRPr lang="en-US" dirty="0"/>
                    </a:p>
                  </a:txBody>
                  <a:tcPr/>
                </a:tc>
              </a:tr>
              <a:tr h="368300">
                <a:tc>
                  <a:txBody>
                    <a:bodyPr/>
                    <a:lstStyle/>
                    <a:p>
                      <a:r>
                        <a:rPr lang="en-US" dirty="0" smtClean="0"/>
                        <a:t>20.0</a:t>
                      </a:r>
                      <a:endParaRPr lang="en-US" dirty="0"/>
                    </a:p>
                  </a:txBody>
                  <a:tcPr/>
                </a:tc>
                <a:tc>
                  <a:txBody>
                    <a:bodyPr/>
                    <a:lstStyle/>
                    <a:p>
                      <a:r>
                        <a:rPr lang="en-US" dirty="0" smtClean="0"/>
                        <a:t>0.94</a:t>
                      </a:r>
                      <a:endParaRPr lang="en-US" dirty="0"/>
                    </a:p>
                  </a:txBody>
                  <a:tcPr/>
                </a:tc>
              </a:tr>
              <a:tr h="368300">
                <a:tc>
                  <a:txBody>
                    <a:bodyPr/>
                    <a:lstStyle/>
                    <a:p>
                      <a:r>
                        <a:rPr lang="en-US" dirty="0" smtClean="0"/>
                        <a:t>50.0</a:t>
                      </a:r>
                      <a:endParaRPr lang="en-US" dirty="0"/>
                    </a:p>
                  </a:txBody>
                  <a:tcPr/>
                </a:tc>
                <a:tc>
                  <a:txBody>
                    <a:bodyPr/>
                    <a:lstStyle/>
                    <a:p>
                      <a:r>
                        <a:rPr lang="en-US" dirty="0" smtClean="0"/>
                        <a:t>1.30</a:t>
                      </a:r>
                      <a:endParaRPr lang="en-US" dirty="0"/>
                    </a:p>
                  </a:txBody>
                  <a:tcPr/>
                </a:tc>
              </a:tr>
              <a:tr h="368300">
                <a:tc>
                  <a:txBody>
                    <a:bodyPr/>
                    <a:lstStyle/>
                    <a:p>
                      <a:r>
                        <a:rPr lang="en-US" dirty="0" smtClean="0"/>
                        <a:t>100.0</a:t>
                      </a:r>
                      <a:endParaRPr lang="en-US" dirty="0"/>
                    </a:p>
                  </a:txBody>
                  <a:tcPr/>
                </a:tc>
                <a:tc>
                  <a:txBody>
                    <a:bodyPr/>
                    <a:lstStyle/>
                    <a:p>
                      <a:r>
                        <a:rPr lang="en-US" dirty="0" smtClean="0"/>
                        <a:t>7.00</a:t>
                      </a:r>
                      <a:endParaRPr lang="en-US" dirty="0"/>
                    </a:p>
                  </a:txBody>
                  <a:tcPr/>
                </a:tc>
              </a:tr>
              <a:tr h="368300">
                <a:tc>
                  <a:txBody>
                    <a:bodyPr/>
                    <a:lstStyle/>
                    <a:p>
                      <a:r>
                        <a:rPr lang="en-US" dirty="0" smtClean="0"/>
                        <a:t>150.0</a:t>
                      </a:r>
                      <a:endParaRPr lang="en-US" dirty="0"/>
                    </a:p>
                  </a:txBody>
                  <a:tcPr/>
                </a:tc>
                <a:tc>
                  <a:txBody>
                    <a:bodyPr/>
                    <a:lstStyle/>
                    <a:p>
                      <a:r>
                        <a:rPr lang="en-US" dirty="0" smtClean="0"/>
                        <a:t>12.40</a:t>
                      </a:r>
                      <a:endParaRPr lang="en-US" dirty="0"/>
                    </a:p>
                  </a:txBody>
                  <a:tcPr/>
                </a:tc>
              </a:tr>
              <a:tr h="368300">
                <a:tc>
                  <a:txBody>
                    <a:bodyPr/>
                    <a:lstStyle/>
                    <a:p>
                      <a:r>
                        <a:rPr lang="en-US" dirty="0" smtClean="0"/>
                        <a:t>200.0</a:t>
                      </a:r>
                      <a:endParaRPr lang="en-US" dirty="0"/>
                    </a:p>
                  </a:txBody>
                  <a:tcPr/>
                </a:tc>
                <a:tc>
                  <a:txBody>
                    <a:bodyPr/>
                    <a:lstStyle/>
                    <a:p>
                      <a:endParaRPr lang="en-US" dirty="0"/>
                    </a:p>
                  </a:txBody>
                  <a:tcPr/>
                </a:tc>
              </a:tr>
            </a:tbl>
          </a:graphicData>
        </a:graphic>
      </p:graphicFrame>
      <p:graphicFrame>
        <p:nvGraphicFramePr>
          <p:cNvPr id="7" name="Chart 6"/>
          <p:cNvGraphicFramePr/>
          <p:nvPr>
            <p:extLst>
              <p:ext uri="{D42A27DB-BD31-4B8C-83A1-F6EECF244321}">
                <p14:modId xmlns:p14="http://schemas.microsoft.com/office/powerpoint/2010/main" val="2999001659"/>
              </p:ext>
            </p:extLst>
          </p:nvPr>
        </p:nvGraphicFramePr>
        <p:xfrm>
          <a:off x="3124200" y="2438400"/>
          <a:ext cx="56388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Titration Curves: Strong Acid-Strong Base</a:t>
            </a:r>
            <a:endParaRPr lang="en-US" sz="3000" dirty="0"/>
          </a:p>
        </p:txBody>
      </p:sp>
      <p:sp>
        <p:nvSpPr>
          <p:cNvPr id="3" name="Content Placeholder 2"/>
          <p:cNvSpPr>
            <a:spLocks noGrp="1"/>
          </p:cNvSpPr>
          <p:nvPr>
            <p:ph idx="1"/>
          </p:nvPr>
        </p:nvSpPr>
        <p:spPr>
          <a:xfrm>
            <a:off x="457200" y="1371600"/>
            <a:ext cx="8229600" cy="4525963"/>
          </a:xfrm>
        </p:spPr>
        <p:txBody>
          <a:bodyPr>
            <a:normAutofit/>
          </a:bodyPr>
          <a:lstStyle/>
          <a:p>
            <a:pPr algn="just">
              <a:buNone/>
            </a:pPr>
            <a:r>
              <a:rPr lang="en-US" sz="2800" dirty="0" smtClean="0"/>
              <a:t>	Titration of HNO</a:t>
            </a:r>
            <a:r>
              <a:rPr lang="en-US" sz="2800" baseline="-25000" dirty="0" smtClean="0"/>
              <a:t>3</a:t>
            </a:r>
            <a:r>
              <a:rPr lang="en-US" sz="2800" dirty="0" smtClean="0"/>
              <a:t> with </a:t>
            </a:r>
            <a:r>
              <a:rPr lang="en-US" sz="2800" dirty="0" err="1" smtClean="0"/>
              <a:t>NaOH</a:t>
            </a:r>
            <a:endParaRPr lang="en-US" sz="2800" dirty="0" smtClean="0"/>
          </a:p>
          <a:p>
            <a:pPr algn="ctr">
              <a:buNone/>
            </a:pPr>
            <a:r>
              <a:rPr lang="en-US" sz="2800" dirty="0" smtClean="0"/>
              <a:t>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 OH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a:t>
            </a:r>
            <a:r>
              <a:rPr lang="en-US" sz="2800" dirty="0" smtClean="0">
                <a:sym typeface="Wingdings" pitchFamily="2" charset="2"/>
              </a:rPr>
              <a:t> H</a:t>
            </a:r>
            <a:r>
              <a:rPr lang="en-US" sz="2800" baseline="-25000" dirty="0" smtClean="0">
                <a:sym typeface="Wingdings" pitchFamily="2" charset="2"/>
              </a:rPr>
              <a:t>2</a:t>
            </a:r>
            <a:r>
              <a:rPr lang="en-US" sz="2800" dirty="0" smtClean="0">
                <a:sym typeface="Wingdings" pitchFamily="2" charset="2"/>
              </a:rPr>
              <a:t>O</a:t>
            </a:r>
            <a:r>
              <a:rPr lang="en-US" sz="2800" baseline="-25000" dirty="0" smtClean="0">
                <a:sym typeface="Wingdings" pitchFamily="2" charset="2"/>
              </a:rPr>
              <a:t> (l)</a:t>
            </a:r>
            <a:r>
              <a:rPr lang="en-US" sz="2800" dirty="0" smtClean="0"/>
              <a:t>	</a:t>
            </a:r>
          </a:p>
          <a:p>
            <a:pPr algn="just">
              <a:buNone/>
            </a:pPr>
            <a:r>
              <a:rPr lang="en-US" dirty="0" smtClean="0"/>
              <a:t>		</a:t>
            </a:r>
          </a:p>
        </p:txBody>
      </p:sp>
      <p:graphicFrame>
        <p:nvGraphicFramePr>
          <p:cNvPr id="5" name="Table 4"/>
          <p:cNvGraphicFramePr>
            <a:graphicFrameLocks noGrp="1"/>
          </p:cNvGraphicFramePr>
          <p:nvPr/>
        </p:nvGraphicFramePr>
        <p:xfrm>
          <a:off x="381000" y="2895600"/>
          <a:ext cx="2514599" cy="2946400"/>
        </p:xfrm>
        <a:graphic>
          <a:graphicData uri="http://schemas.openxmlformats.org/drawingml/2006/table">
            <a:tbl>
              <a:tblPr firstRow="1" bandRow="1">
                <a:tableStyleId>{5940675A-B579-460E-94D1-54222C63F5DA}</a:tableStyleId>
              </a:tblPr>
              <a:tblGrid>
                <a:gridCol w="1600199"/>
                <a:gridCol w="914400"/>
              </a:tblGrid>
              <a:tr h="368300">
                <a:tc>
                  <a:txBody>
                    <a:bodyPr/>
                    <a:lstStyle/>
                    <a:p>
                      <a:r>
                        <a:rPr lang="en-US" dirty="0" err="1" smtClean="0"/>
                        <a:t>V</a:t>
                      </a:r>
                      <a:r>
                        <a:rPr lang="en-US" baseline="-25000" dirty="0" err="1" smtClean="0"/>
                        <a:t>NaOH</a:t>
                      </a:r>
                      <a:r>
                        <a:rPr lang="en-US" baseline="-25000" dirty="0" smtClean="0"/>
                        <a:t> added </a:t>
                      </a:r>
                      <a:r>
                        <a:rPr lang="en-US" dirty="0" smtClean="0"/>
                        <a:t>(</a:t>
                      </a:r>
                      <a:r>
                        <a:rPr lang="en-US" dirty="0" err="1" smtClean="0"/>
                        <a:t>mL</a:t>
                      </a:r>
                      <a:r>
                        <a:rPr lang="en-US" dirty="0" smtClean="0"/>
                        <a:t>)</a:t>
                      </a:r>
                      <a:endParaRPr lang="en-US" dirty="0"/>
                    </a:p>
                  </a:txBody>
                  <a:tcPr/>
                </a:tc>
                <a:tc>
                  <a:txBody>
                    <a:bodyPr/>
                    <a:lstStyle/>
                    <a:p>
                      <a:r>
                        <a:rPr lang="en-US" dirty="0" smtClean="0"/>
                        <a:t>pH</a:t>
                      </a:r>
                      <a:endParaRPr lang="en-US" dirty="0"/>
                    </a:p>
                  </a:txBody>
                  <a:tcPr/>
                </a:tc>
              </a:tr>
              <a:tr h="368300">
                <a:tc>
                  <a:txBody>
                    <a:bodyPr/>
                    <a:lstStyle/>
                    <a:p>
                      <a:r>
                        <a:rPr lang="en-US" dirty="0" smtClean="0"/>
                        <a:t>0.00</a:t>
                      </a:r>
                    </a:p>
                  </a:txBody>
                  <a:tcPr/>
                </a:tc>
                <a:tc>
                  <a:txBody>
                    <a:bodyPr/>
                    <a:lstStyle/>
                    <a:p>
                      <a:r>
                        <a:rPr lang="en-US" dirty="0" smtClean="0"/>
                        <a:t>0.699</a:t>
                      </a:r>
                      <a:endParaRPr lang="en-US" dirty="0"/>
                    </a:p>
                  </a:txBody>
                  <a:tcPr/>
                </a:tc>
              </a:tr>
              <a:tr h="368300">
                <a:tc>
                  <a:txBody>
                    <a:bodyPr/>
                    <a:lstStyle/>
                    <a:p>
                      <a:r>
                        <a:rPr lang="en-US" dirty="0" smtClean="0"/>
                        <a:t>10.0</a:t>
                      </a:r>
                      <a:endParaRPr lang="en-US" dirty="0"/>
                    </a:p>
                  </a:txBody>
                  <a:tcPr/>
                </a:tc>
                <a:tc>
                  <a:txBody>
                    <a:bodyPr/>
                    <a:lstStyle/>
                    <a:p>
                      <a:r>
                        <a:rPr lang="en-US" dirty="0" smtClean="0"/>
                        <a:t>0.82</a:t>
                      </a:r>
                      <a:endParaRPr lang="en-US" dirty="0"/>
                    </a:p>
                  </a:txBody>
                  <a:tcPr/>
                </a:tc>
              </a:tr>
              <a:tr h="368300">
                <a:tc>
                  <a:txBody>
                    <a:bodyPr/>
                    <a:lstStyle/>
                    <a:p>
                      <a:r>
                        <a:rPr lang="en-US" dirty="0" smtClean="0"/>
                        <a:t>20.0</a:t>
                      </a:r>
                      <a:endParaRPr lang="en-US" dirty="0"/>
                    </a:p>
                  </a:txBody>
                  <a:tcPr/>
                </a:tc>
                <a:tc>
                  <a:txBody>
                    <a:bodyPr/>
                    <a:lstStyle/>
                    <a:p>
                      <a:r>
                        <a:rPr lang="en-US" dirty="0" smtClean="0"/>
                        <a:t>0.94</a:t>
                      </a:r>
                      <a:endParaRPr lang="en-US" dirty="0"/>
                    </a:p>
                  </a:txBody>
                  <a:tcPr/>
                </a:tc>
              </a:tr>
              <a:tr h="368300">
                <a:tc>
                  <a:txBody>
                    <a:bodyPr/>
                    <a:lstStyle/>
                    <a:p>
                      <a:r>
                        <a:rPr lang="en-US" dirty="0" smtClean="0"/>
                        <a:t>50.0</a:t>
                      </a:r>
                      <a:endParaRPr lang="en-US" dirty="0"/>
                    </a:p>
                  </a:txBody>
                  <a:tcPr/>
                </a:tc>
                <a:tc>
                  <a:txBody>
                    <a:bodyPr/>
                    <a:lstStyle/>
                    <a:p>
                      <a:r>
                        <a:rPr lang="en-US" dirty="0" smtClean="0"/>
                        <a:t>1.30</a:t>
                      </a:r>
                      <a:endParaRPr lang="en-US" dirty="0"/>
                    </a:p>
                  </a:txBody>
                  <a:tcPr/>
                </a:tc>
              </a:tr>
              <a:tr h="368300">
                <a:tc>
                  <a:txBody>
                    <a:bodyPr/>
                    <a:lstStyle/>
                    <a:p>
                      <a:r>
                        <a:rPr lang="en-US" dirty="0" smtClean="0"/>
                        <a:t>100.0</a:t>
                      </a:r>
                      <a:endParaRPr lang="en-US" dirty="0"/>
                    </a:p>
                  </a:txBody>
                  <a:tcPr/>
                </a:tc>
                <a:tc>
                  <a:txBody>
                    <a:bodyPr/>
                    <a:lstStyle/>
                    <a:p>
                      <a:r>
                        <a:rPr lang="en-US" dirty="0" smtClean="0"/>
                        <a:t>7.00</a:t>
                      </a:r>
                      <a:endParaRPr lang="en-US" dirty="0"/>
                    </a:p>
                  </a:txBody>
                  <a:tcPr/>
                </a:tc>
              </a:tr>
              <a:tr h="368300">
                <a:tc>
                  <a:txBody>
                    <a:bodyPr/>
                    <a:lstStyle/>
                    <a:p>
                      <a:r>
                        <a:rPr lang="en-US" dirty="0" smtClean="0"/>
                        <a:t>150.0</a:t>
                      </a:r>
                      <a:endParaRPr lang="en-US" dirty="0"/>
                    </a:p>
                  </a:txBody>
                  <a:tcPr/>
                </a:tc>
                <a:tc>
                  <a:txBody>
                    <a:bodyPr/>
                    <a:lstStyle/>
                    <a:p>
                      <a:r>
                        <a:rPr lang="en-US" dirty="0" smtClean="0"/>
                        <a:t>12.40</a:t>
                      </a:r>
                      <a:endParaRPr lang="en-US" dirty="0"/>
                    </a:p>
                  </a:txBody>
                  <a:tcPr/>
                </a:tc>
              </a:tr>
              <a:tr h="368300">
                <a:tc>
                  <a:txBody>
                    <a:bodyPr/>
                    <a:lstStyle/>
                    <a:p>
                      <a:r>
                        <a:rPr lang="en-US" dirty="0" smtClean="0"/>
                        <a:t>200.0</a:t>
                      </a:r>
                      <a:endParaRPr lang="en-US" dirty="0"/>
                    </a:p>
                  </a:txBody>
                  <a:tcPr/>
                </a:tc>
                <a:tc>
                  <a:txBody>
                    <a:bodyPr/>
                    <a:lstStyle/>
                    <a:p>
                      <a:r>
                        <a:rPr lang="en-US" dirty="0" smtClean="0"/>
                        <a:t>12.602</a:t>
                      </a:r>
                      <a:endParaRPr lang="en-US" dirty="0"/>
                    </a:p>
                  </a:txBody>
                  <a:tcPr/>
                </a:tc>
              </a:tr>
            </a:tbl>
          </a:graphicData>
        </a:graphic>
      </p:graphicFrame>
      <p:graphicFrame>
        <p:nvGraphicFramePr>
          <p:cNvPr id="6" name="Chart 5"/>
          <p:cNvGraphicFramePr/>
          <p:nvPr>
            <p:extLst>
              <p:ext uri="{D42A27DB-BD31-4B8C-83A1-F6EECF244321}">
                <p14:modId xmlns:p14="http://schemas.microsoft.com/office/powerpoint/2010/main" val="140305671"/>
              </p:ext>
            </p:extLst>
          </p:nvPr>
        </p:nvGraphicFramePr>
        <p:xfrm>
          <a:off x="2971800" y="2362200"/>
          <a:ext cx="59436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Titration Curves: Strong Acid-Strong Base</a:t>
            </a:r>
            <a:endParaRPr lang="en-US" sz="3000" dirty="0"/>
          </a:p>
        </p:txBody>
      </p:sp>
      <p:sp>
        <p:nvSpPr>
          <p:cNvPr id="3" name="Content Placeholder 2"/>
          <p:cNvSpPr>
            <a:spLocks noGrp="1"/>
          </p:cNvSpPr>
          <p:nvPr>
            <p:ph idx="1"/>
          </p:nvPr>
        </p:nvSpPr>
        <p:spPr>
          <a:xfrm>
            <a:off x="457200" y="1371600"/>
            <a:ext cx="8229600" cy="4525963"/>
          </a:xfrm>
        </p:spPr>
        <p:txBody>
          <a:bodyPr>
            <a:normAutofit/>
          </a:bodyPr>
          <a:lstStyle/>
          <a:p>
            <a:pPr algn="just">
              <a:buNone/>
            </a:pPr>
            <a:r>
              <a:rPr lang="en-US" sz="2800" dirty="0" smtClean="0"/>
              <a:t>	Titration of HNO</a:t>
            </a:r>
            <a:r>
              <a:rPr lang="en-US" sz="2800" baseline="-25000" dirty="0" smtClean="0"/>
              <a:t>3</a:t>
            </a:r>
            <a:r>
              <a:rPr lang="en-US" sz="2800" dirty="0" smtClean="0"/>
              <a:t> with </a:t>
            </a:r>
            <a:r>
              <a:rPr lang="en-US" sz="2800" dirty="0" err="1" smtClean="0"/>
              <a:t>NaOH</a:t>
            </a:r>
            <a:endParaRPr lang="en-US" sz="2800" dirty="0" smtClean="0"/>
          </a:p>
          <a:p>
            <a:pPr algn="ctr">
              <a:buNone/>
            </a:pPr>
            <a:r>
              <a:rPr lang="en-US" sz="2800" dirty="0" smtClean="0"/>
              <a:t>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 OH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a:t>
            </a:r>
            <a:r>
              <a:rPr lang="en-US" sz="2800" dirty="0" smtClean="0">
                <a:sym typeface="Wingdings" pitchFamily="2" charset="2"/>
              </a:rPr>
              <a:t> H</a:t>
            </a:r>
            <a:r>
              <a:rPr lang="en-US" sz="2800" baseline="-25000" dirty="0" smtClean="0">
                <a:sym typeface="Wingdings" pitchFamily="2" charset="2"/>
              </a:rPr>
              <a:t>2</a:t>
            </a:r>
            <a:r>
              <a:rPr lang="en-US" sz="2800" dirty="0" smtClean="0">
                <a:sym typeface="Wingdings" pitchFamily="2" charset="2"/>
              </a:rPr>
              <a:t>O</a:t>
            </a:r>
            <a:r>
              <a:rPr lang="en-US" sz="2800" baseline="-25000" dirty="0" smtClean="0">
                <a:sym typeface="Wingdings" pitchFamily="2" charset="2"/>
              </a:rPr>
              <a:t> (l)</a:t>
            </a:r>
            <a:r>
              <a:rPr lang="en-US" sz="2800" dirty="0" smtClean="0"/>
              <a:t>	</a:t>
            </a:r>
          </a:p>
          <a:p>
            <a:pPr algn="just">
              <a:buNone/>
            </a:pPr>
            <a:r>
              <a:rPr lang="en-US" dirty="0" smtClean="0"/>
              <a:t>		</a:t>
            </a:r>
          </a:p>
        </p:txBody>
      </p:sp>
      <p:graphicFrame>
        <p:nvGraphicFramePr>
          <p:cNvPr id="5" name="Table 4"/>
          <p:cNvGraphicFramePr>
            <a:graphicFrameLocks noGrp="1"/>
          </p:cNvGraphicFramePr>
          <p:nvPr/>
        </p:nvGraphicFramePr>
        <p:xfrm>
          <a:off x="381000" y="2895600"/>
          <a:ext cx="2514599" cy="2946400"/>
        </p:xfrm>
        <a:graphic>
          <a:graphicData uri="http://schemas.openxmlformats.org/drawingml/2006/table">
            <a:tbl>
              <a:tblPr firstRow="1" bandRow="1">
                <a:tableStyleId>{5940675A-B579-460E-94D1-54222C63F5DA}</a:tableStyleId>
              </a:tblPr>
              <a:tblGrid>
                <a:gridCol w="1600199"/>
                <a:gridCol w="914400"/>
              </a:tblGrid>
              <a:tr h="368300">
                <a:tc>
                  <a:txBody>
                    <a:bodyPr/>
                    <a:lstStyle/>
                    <a:p>
                      <a:r>
                        <a:rPr lang="en-US" dirty="0" err="1" smtClean="0"/>
                        <a:t>V</a:t>
                      </a:r>
                      <a:r>
                        <a:rPr lang="en-US" baseline="-25000" dirty="0" err="1" smtClean="0"/>
                        <a:t>NaOH</a:t>
                      </a:r>
                      <a:r>
                        <a:rPr lang="en-US" baseline="-25000" dirty="0" smtClean="0"/>
                        <a:t> added </a:t>
                      </a:r>
                      <a:r>
                        <a:rPr lang="en-US" dirty="0" smtClean="0"/>
                        <a:t>(</a:t>
                      </a:r>
                      <a:r>
                        <a:rPr lang="en-US" dirty="0" err="1" smtClean="0"/>
                        <a:t>mL</a:t>
                      </a:r>
                      <a:r>
                        <a:rPr lang="en-US" dirty="0" smtClean="0"/>
                        <a:t>)</a:t>
                      </a:r>
                      <a:endParaRPr lang="en-US" dirty="0"/>
                    </a:p>
                  </a:txBody>
                  <a:tcPr/>
                </a:tc>
                <a:tc>
                  <a:txBody>
                    <a:bodyPr/>
                    <a:lstStyle/>
                    <a:p>
                      <a:r>
                        <a:rPr lang="en-US" dirty="0" smtClean="0"/>
                        <a:t>pH</a:t>
                      </a:r>
                      <a:endParaRPr lang="en-US" dirty="0"/>
                    </a:p>
                  </a:txBody>
                  <a:tcPr/>
                </a:tc>
              </a:tr>
              <a:tr h="368300">
                <a:tc>
                  <a:txBody>
                    <a:bodyPr/>
                    <a:lstStyle/>
                    <a:p>
                      <a:r>
                        <a:rPr lang="en-US" dirty="0" smtClean="0"/>
                        <a:t>0.00</a:t>
                      </a:r>
                    </a:p>
                  </a:txBody>
                  <a:tcPr/>
                </a:tc>
                <a:tc>
                  <a:txBody>
                    <a:bodyPr/>
                    <a:lstStyle/>
                    <a:p>
                      <a:r>
                        <a:rPr lang="en-US" dirty="0" smtClean="0"/>
                        <a:t>0.699</a:t>
                      </a:r>
                      <a:endParaRPr lang="en-US" dirty="0"/>
                    </a:p>
                  </a:txBody>
                  <a:tcPr/>
                </a:tc>
              </a:tr>
              <a:tr h="368300">
                <a:tc>
                  <a:txBody>
                    <a:bodyPr/>
                    <a:lstStyle/>
                    <a:p>
                      <a:r>
                        <a:rPr lang="en-US" dirty="0" smtClean="0"/>
                        <a:t>10.0</a:t>
                      </a:r>
                      <a:endParaRPr lang="en-US" dirty="0"/>
                    </a:p>
                  </a:txBody>
                  <a:tcPr/>
                </a:tc>
                <a:tc>
                  <a:txBody>
                    <a:bodyPr/>
                    <a:lstStyle/>
                    <a:p>
                      <a:r>
                        <a:rPr lang="en-US" dirty="0" smtClean="0"/>
                        <a:t>0.82</a:t>
                      </a:r>
                      <a:endParaRPr lang="en-US" dirty="0"/>
                    </a:p>
                  </a:txBody>
                  <a:tcPr/>
                </a:tc>
              </a:tr>
              <a:tr h="368300">
                <a:tc>
                  <a:txBody>
                    <a:bodyPr/>
                    <a:lstStyle/>
                    <a:p>
                      <a:r>
                        <a:rPr lang="en-US" dirty="0" smtClean="0"/>
                        <a:t>20.0</a:t>
                      </a:r>
                      <a:endParaRPr lang="en-US" dirty="0"/>
                    </a:p>
                  </a:txBody>
                  <a:tcPr/>
                </a:tc>
                <a:tc>
                  <a:txBody>
                    <a:bodyPr/>
                    <a:lstStyle/>
                    <a:p>
                      <a:r>
                        <a:rPr lang="en-US" dirty="0" smtClean="0"/>
                        <a:t>0.94</a:t>
                      </a:r>
                      <a:endParaRPr lang="en-US" dirty="0"/>
                    </a:p>
                  </a:txBody>
                  <a:tcPr/>
                </a:tc>
              </a:tr>
              <a:tr h="368300">
                <a:tc>
                  <a:txBody>
                    <a:bodyPr/>
                    <a:lstStyle/>
                    <a:p>
                      <a:r>
                        <a:rPr lang="en-US" dirty="0" smtClean="0"/>
                        <a:t>50.0</a:t>
                      </a:r>
                      <a:endParaRPr lang="en-US" dirty="0"/>
                    </a:p>
                  </a:txBody>
                  <a:tcPr/>
                </a:tc>
                <a:tc>
                  <a:txBody>
                    <a:bodyPr/>
                    <a:lstStyle/>
                    <a:p>
                      <a:r>
                        <a:rPr lang="en-US" dirty="0" smtClean="0"/>
                        <a:t>1.30</a:t>
                      </a:r>
                      <a:endParaRPr lang="en-US" dirty="0"/>
                    </a:p>
                  </a:txBody>
                  <a:tcPr/>
                </a:tc>
              </a:tr>
              <a:tr h="368300">
                <a:tc>
                  <a:txBody>
                    <a:bodyPr/>
                    <a:lstStyle/>
                    <a:p>
                      <a:r>
                        <a:rPr lang="en-US" dirty="0" smtClean="0"/>
                        <a:t>100.0</a:t>
                      </a:r>
                      <a:endParaRPr lang="en-US" dirty="0"/>
                    </a:p>
                  </a:txBody>
                  <a:tcPr/>
                </a:tc>
                <a:tc>
                  <a:txBody>
                    <a:bodyPr/>
                    <a:lstStyle/>
                    <a:p>
                      <a:r>
                        <a:rPr lang="en-US" dirty="0" smtClean="0"/>
                        <a:t>7.00</a:t>
                      </a:r>
                      <a:endParaRPr lang="en-US" dirty="0"/>
                    </a:p>
                  </a:txBody>
                  <a:tcPr/>
                </a:tc>
              </a:tr>
              <a:tr h="368300">
                <a:tc>
                  <a:txBody>
                    <a:bodyPr/>
                    <a:lstStyle/>
                    <a:p>
                      <a:r>
                        <a:rPr lang="en-US" dirty="0" smtClean="0"/>
                        <a:t>150.0</a:t>
                      </a:r>
                      <a:endParaRPr lang="en-US" dirty="0"/>
                    </a:p>
                  </a:txBody>
                  <a:tcPr/>
                </a:tc>
                <a:tc>
                  <a:txBody>
                    <a:bodyPr/>
                    <a:lstStyle/>
                    <a:p>
                      <a:r>
                        <a:rPr lang="en-US" dirty="0" smtClean="0"/>
                        <a:t>12.40</a:t>
                      </a:r>
                      <a:endParaRPr lang="en-US" dirty="0"/>
                    </a:p>
                  </a:txBody>
                  <a:tcPr/>
                </a:tc>
              </a:tr>
              <a:tr h="368300">
                <a:tc>
                  <a:txBody>
                    <a:bodyPr/>
                    <a:lstStyle/>
                    <a:p>
                      <a:r>
                        <a:rPr lang="en-US" dirty="0" smtClean="0"/>
                        <a:t>200.0</a:t>
                      </a:r>
                      <a:endParaRPr lang="en-US" dirty="0"/>
                    </a:p>
                  </a:txBody>
                  <a:tcPr/>
                </a:tc>
                <a:tc>
                  <a:txBody>
                    <a:bodyPr/>
                    <a:lstStyle/>
                    <a:p>
                      <a:r>
                        <a:rPr lang="en-US" dirty="0" smtClean="0"/>
                        <a:t>12.602</a:t>
                      </a:r>
                      <a:endParaRPr lang="en-US" dirty="0"/>
                    </a:p>
                  </a:txBody>
                  <a:tcPr/>
                </a:tc>
              </a:tr>
            </a:tbl>
          </a:graphicData>
        </a:graphic>
      </p:graphicFrame>
      <p:graphicFrame>
        <p:nvGraphicFramePr>
          <p:cNvPr id="6" name="Chart 5"/>
          <p:cNvGraphicFramePr/>
          <p:nvPr>
            <p:extLst>
              <p:ext uri="{D42A27DB-BD31-4B8C-83A1-F6EECF244321}">
                <p14:modId xmlns:p14="http://schemas.microsoft.com/office/powerpoint/2010/main" val="1935003532"/>
              </p:ext>
            </p:extLst>
          </p:nvPr>
        </p:nvGraphicFramePr>
        <p:xfrm>
          <a:off x="2971800" y="2362200"/>
          <a:ext cx="59436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943600" y="5029200"/>
            <a:ext cx="3048000" cy="830997"/>
          </a:xfrm>
          <a:prstGeom prst="rect">
            <a:avLst/>
          </a:prstGeom>
          <a:noFill/>
        </p:spPr>
        <p:txBody>
          <a:bodyPr wrap="square" rtlCol="0">
            <a:spAutoFit/>
          </a:bodyPr>
          <a:lstStyle/>
          <a:p>
            <a:r>
              <a:rPr lang="en-US" sz="1200" dirty="0" smtClean="0"/>
              <a:t>Major species at half-equivalence point:</a:t>
            </a:r>
          </a:p>
          <a:p>
            <a:r>
              <a:rPr lang="en-US" dirty="0" smtClean="0"/>
              <a:t> H</a:t>
            </a:r>
            <a:r>
              <a:rPr lang="en-US" baseline="30000" dirty="0" smtClean="0"/>
              <a:t>+</a:t>
            </a:r>
            <a:r>
              <a:rPr lang="en-US" dirty="0" smtClean="0"/>
              <a:t>, NO</a:t>
            </a:r>
            <a:r>
              <a:rPr lang="en-US" baseline="-25000" dirty="0" smtClean="0"/>
              <a:t>3</a:t>
            </a:r>
            <a:r>
              <a:rPr lang="en-US" baseline="30000" dirty="0" smtClean="0"/>
              <a:t>-</a:t>
            </a:r>
            <a:r>
              <a:rPr lang="en-US" dirty="0" smtClean="0"/>
              <a:t>, Na</a:t>
            </a:r>
            <a:r>
              <a:rPr lang="en-US" baseline="30000" dirty="0" smtClean="0"/>
              <a:t>+</a:t>
            </a:r>
          </a:p>
          <a:p>
            <a:r>
              <a:rPr lang="en-US" dirty="0" smtClean="0"/>
              <a:t>pH = 1.30, </a:t>
            </a:r>
            <a:r>
              <a:rPr lang="en-US" dirty="0" err="1" smtClean="0"/>
              <a:t>V</a:t>
            </a:r>
            <a:r>
              <a:rPr lang="en-US" baseline="-25000" dirty="0" err="1"/>
              <a:t>NaOH</a:t>
            </a:r>
            <a:r>
              <a:rPr lang="en-US" dirty="0" smtClean="0"/>
              <a:t> = 50.0 mL</a:t>
            </a:r>
            <a:endParaRPr lang="en-US" dirty="0"/>
          </a:p>
        </p:txBody>
      </p:sp>
      <p:cxnSp>
        <p:nvCxnSpPr>
          <p:cNvPr id="8" name="Straight Arrow Connector 7"/>
          <p:cNvCxnSpPr>
            <a:stCxn id="4" idx="1"/>
          </p:cNvCxnSpPr>
          <p:nvPr/>
        </p:nvCxnSpPr>
        <p:spPr>
          <a:xfrm flipH="1">
            <a:off x="4191000" y="5444699"/>
            <a:ext cx="1752600" cy="5311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633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r>
              <a:rPr lang="en-US"/>
              <a:t>Tro, Chemistry: A Molecular Approach</a:t>
            </a:r>
          </a:p>
        </p:txBody>
      </p:sp>
      <p:sp>
        <p:nvSpPr>
          <p:cNvPr id="4" name="Slide Number Placeholder 2"/>
          <p:cNvSpPr>
            <a:spLocks noGrp="1"/>
          </p:cNvSpPr>
          <p:nvPr>
            <p:ph type="sldNum" sz="quarter" idx="11"/>
          </p:nvPr>
        </p:nvSpPr>
        <p:spPr/>
        <p:txBody>
          <a:bodyPr/>
          <a:lstStyle/>
          <a:p>
            <a:fld id="{DC8BFD21-6379-475C-9EA8-8B786B925495}" type="slidenum">
              <a:rPr lang="en-US"/>
              <a:pPr/>
              <a:t>28</a:t>
            </a:fld>
            <a:endParaRPr lang="en-US"/>
          </a:p>
        </p:txBody>
      </p:sp>
      <p:graphicFrame>
        <p:nvGraphicFramePr>
          <p:cNvPr id="107524" name="Object 4"/>
          <p:cNvGraphicFramePr>
            <a:graphicFrameLocks noChangeAspect="1"/>
          </p:cNvGraphicFramePr>
          <p:nvPr/>
        </p:nvGraphicFramePr>
        <p:xfrm>
          <a:off x="762000" y="357188"/>
          <a:ext cx="6858000" cy="5883275"/>
        </p:xfrm>
        <a:graphic>
          <a:graphicData uri="http://schemas.openxmlformats.org/presentationml/2006/ole">
            <mc:AlternateContent xmlns:mc="http://schemas.openxmlformats.org/markup-compatibility/2006">
              <mc:Choice xmlns:v="urn:schemas-microsoft-com:vml" Requires="v">
                <p:oleObj spid="_x0000_s60460" name="Chart" r:id="rId5" imgW="5962802" imgH="3991051" progId="Excel.Sheet.8">
                  <p:embed/>
                </p:oleObj>
              </mc:Choice>
              <mc:Fallback>
                <p:oleObj name="Chart" r:id="rId5" imgW="5962802" imgH="3991051"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r="22000"/>
                      <a:stretch>
                        <a:fillRect/>
                      </a:stretch>
                    </p:blipFill>
                    <p:spPr bwMode="auto">
                      <a:xfrm>
                        <a:off x="762000" y="357188"/>
                        <a:ext cx="685800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t>Tro, Chemistry: A Molecular Approach</a:t>
            </a:r>
          </a:p>
        </p:txBody>
      </p:sp>
      <p:sp>
        <p:nvSpPr>
          <p:cNvPr id="8" name="Slide Number Placeholder 2"/>
          <p:cNvSpPr>
            <a:spLocks noGrp="1"/>
          </p:cNvSpPr>
          <p:nvPr>
            <p:ph type="sldNum" sz="quarter" idx="11"/>
          </p:nvPr>
        </p:nvSpPr>
        <p:spPr/>
        <p:txBody>
          <a:bodyPr/>
          <a:lstStyle/>
          <a:p>
            <a:fld id="{75271A0C-3768-401E-9116-4D12F947B8E6}" type="slidenum">
              <a:rPr lang="en-US"/>
              <a:pPr/>
              <a:t>29</a:t>
            </a:fld>
            <a:endParaRPr lang="en-US"/>
          </a:p>
        </p:txBody>
      </p:sp>
      <p:graphicFrame>
        <p:nvGraphicFramePr>
          <p:cNvPr id="108549" name="Object 5"/>
          <p:cNvGraphicFramePr>
            <a:graphicFrameLocks noChangeAspect="1"/>
          </p:cNvGraphicFramePr>
          <p:nvPr/>
        </p:nvGraphicFramePr>
        <p:xfrm>
          <a:off x="0" y="515938"/>
          <a:ext cx="7848600" cy="5459412"/>
        </p:xfrm>
        <a:graphic>
          <a:graphicData uri="http://schemas.openxmlformats.org/presentationml/2006/ole">
            <mc:AlternateContent xmlns:mc="http://schemas.openxmlformats.org/markup-compatibility/2006">
              <mc:Choice xmlns:v="urn:schemas-microsoft-com:vml" Requires="v">
                <p:oleObj spid="_x0000_s61484" name="Chart" r:id="rId5" imgW="5410200" imgH="3762451" progId="Excel.Sheet.8">
                  <p:embed/>
                </p:oleObj>
              </mc:Choice>
              <mc:Fallback>
                <p:oleObj name="Chart" r:id="rId5" imgW="5410200" imgH="3762451"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15938"/>
                        <a:ext cx="7848600" cy="545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550" name="Text Box 6"/>
          <p:cNvSpPr txBox="1">
            <a:spLocks noChangeArrowheads="1"/>
          </p:cNvSpPr>
          <p:nvPr/>
        </p:nvSpPr>
        <p:spPr bwMode="auto">
          <a:xfrm>
            <a:off x="6705600" y="381000"/>
            <a:ext cx="2286000" cy="1552575"/>
          </a:xfrm>
          <a:prstGeom prst="rect">
            <a:avLst/>
          </a:prstGeom>
          <a:noFill/>
          <a:ln w="9525">
            <a:noFill/>
            <a:miter lim="800000"/>
            <a:headEnd/>
            <a:tailEnd/>
          </a:ln>
          <a:effectLst/>
        </p:spPr>
        <p:txBody>
          <a:bodyPr>
            <a:spAutoFit/>
          </a:bodyPr>
          <a:lstStyle/>
          <a:p>
            <a:r>
              <a:rPr lang="en-US"/>
              <a:t>Titration of  25.0 mL of 0.100 M HCHO</a:t>
            </a:r>
            <a:r>
              <a:rPr lang="en-US" baseline="-25000"/>
              <a:t>2</a:t>
            </a:r>
            <a:r>
              <a:rPr lang="en-US"/>
              <a:t> with 0.100 M NaOH</a:t>
            </a:r>
          </a:p>
        </p:txBody>
      </p:sp>
      <p:sp>
        <p:nvSpPr>
          <p:cNvPr id="108551" name="Text Box 7"/>
          <p:cNvSpPr txBox="1">
            <a:spLocks noChangeArrowheads="1"/>
          </p:cNvSpPr>
          <p:nvPr/>
        </p:nvSpPr>
        <p:spPr bwMode="auto">
          <a:xfrm>
            <a:off x="6629400" y="2057400"/>
            <a:ext cx="2514600" cy="1552575"/>
          </a:xfrm>
          <a:prstGeom prst="rect">
            <a:avLst/>
          </a:prstGeom>
          <a:noFill/>
          <a:ln w="9525">
            <a:noFill/>
            <a:miter lim="800000"/>
            <a:headEnd/>
            <a:tailEnd/>
          </a:ln>
          <a:effectLst/>
        </p:spPr>
        <p:txBody>
          <a:bodyPr>
            <a:spAutoFit/>
          </a:bodyPr>
          <a:lstStyle/>
          <a:p>
            <a:r>
              <a:rPr lang="en-US"/>
              <a:t>The 1st derivative of the curve is maximum at the equivalence point</a:t>
            </a:r>
          </a:p>
        </p:txBody>
      </p:sp>
      <p:sp>
        <p:nvSpPr>
          <p:cNvPr id="108552" name="Text Box 8"/>
          <p:cNvSpPr txBox="1">
            <a:spLocks noChangeArrowheads="1"/>
          </p:cNvSpPr>
          <p:nvPr/>
        </p:nvSpPr>
        <p:spPr bwMode="auto">
          <a:xfrm>
            <a:off x="6613525" y="3657600"/>
            <a:ext cx="2530475" cy="1917700"/>
          </a:xfrm>
          <a:prstGeom prst="rect">
            <a:avLst/>
          </a:prstGeom>
          <a:noFill/>
          <a:ln w="9525">
            <a:noFill/>
            <a:miter lim="800000"/>
            <a:headEnd/>
            <a:tailEnd/>
          </a:ln>
          <a:effectLst/>
        </p:spPr>
        <p:txBody>
          <a:bodyPr>
            <a:spAutoFit/>
          </a:bodyPr>
          <a:lstStyle/>
          <a:p>
            <a:r>
              <a:rPr lang="en-US"/>
              <a:t>Since the solutions are equal concentration, the equivalence point is at equal volumes</a:t>
            </a:r>
          </a:p>
        </p:txBody>
      </p:sp>
      <p:sp>
        <p:nvSpPr>
          <p:cNvPr id="108553" name="Text Box 9"/>
          <p:cNvSpPr txBox="1">
            <a:spLocks noChangeArrowheads="1"/>
          </p:cNvSpPr>
          <p:nvPr/>
        </p:nvSpPr>
        <p:spPr bwMode="auto">
          <a:xfrm>
            <a:off x="4038600" y="2438400"/>
            <a:ext cx="2514600" cy="822325"/>
          </a:xfrm>
          <a:prstGeom prst="rect">
            <a:avLst/>
          </a:prstGeom>
          <a:noFill/>
          <a:ln w="9525">
            <a:noFill/>
            <a:miter lim="800000"/>
            <a:headEnd/>
            <a:tailEnd/>
          </a:ln>
          <a:effectLst/>
        </p:spPr>
        <p:txBody>
          <a:bodyPr>
            <a:spAutoFit/>
          </a:bodyPr>
          <a:lstStyle/>
          <a:p>
            <a:r>
              <a:rPr lang="en-US"/>
              <a:t>pH at equivalence = 8.23</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Aqueous Ionic Equilibrium Example – Common Ion</a:t>
            </a:r>
            <a:endParaRPr lang="en-US" sz="3600" dirty="0"/>
          </a:p>
        </p:txBody>
      </p:sp>
      <p:sp>
        <p:nvSpPr>
          <p:cNvPr id="3" name="Content Placeholder 2"/>
          <p:cNvSpPr>
            <a:spLocks noGrp="1"/>
          </p:cNvSpPr>
          <p:nvPr>
            <p:ph idx="1"/>
          </p:nvPr>
        </p:nvSpPr>
        <p:spPr/>
        <p:txBody>
          <a:bodyPr>
            <a:normAutofit/>
          </a:bodyPr>
          <a:lstStyle/>
          <a:p>
            <a:pPr algn="just">
              <a:buNone/>
            </a:pPr>
            <a:r>
              <a:rPr lang="en-US" dirty="0" smtClean="0"/>
              <a:t>	The equilibrium concentration of hydrogen ions in a 1.0 M hydrofluoric acid solution is 2.7 x 10</a:t>
            </a:r>
            <a:r>
              <a:rPr lang="en-US" baseline="30000" dirty="0" smtClean="0"/>
              <a:t>-2</a:t>
            </a:r>
            <a:r>
              <a:rPr lang="en-US" dirty="0" smtClean="0"/>
              <a:t> M and the percent dissociation of 2.7%.  Calculate the hydrogen ion concentration and the percent dissociation 	of a hydrofluoric acid solution (K</a:t>
            </a:r>
            <a:r>
              <a:rPr lang="en-US" baseline="-25000" dirty="0" smtClean="0"/>
              <a:t>a</a:t>
            </a:r>
            <a:r>
              <a:rPr lang="en-US" dirty="0" smtClean="0"/>
              <a:t> = 7.2 x 10</a:t>
            </a:r>
            <a:r>
              <a:rPr lang="en-US" baseline="30000" dirty="0" smtClean="0"/>
              <a:t>-4</a:t>
            </a:r>
            <a:r>
              <a:rPr lang="en-US" dirty="0" smtClean="0"/>
              <a:t>) 	in a solution of 1.0 M HF and 1.0 M </a:t>
            </a:r>
            <a:r>
              <a:rPr lang="en-US" dirty="0" err="1" smtClean="0"/>
              <a:t>NaF</a:t>
            </a:r>
            <a:r>
              <a:rPr lang="en-US"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US"/>
              <a:t>Tro, Chemistry: A Molecular Approach</a:t>
            </a:r>
          </a:p>
        </p:txBody>
      </p:sp>
      <p:sp>
        <p:nvSpPr>
          <p:cNvPr id="5" name="Slide Number Placeholder 2"/>
          <p:cNvSpPr>
            <a:spLocks noGrp="1"/>
          </p:cNvSpPr>
          <p:nvPr>
            <p:ph type="sldNum" sz="quarter" idx="11"/>
          </p:nvPr>
        </p:nvSpPr>
        <p:spPr/>
        <p:txBody>
          <a:bodyPr/>
          <a:lstStyle/>
          <a:p>
            <a:fld id="{4B2FDCEF-FA8B-4A7C-AEA2-1BE36A7110DB}" type="slidenum">
              <a:rPr lang="en-US"/>
              <a:pPr/>
              <a:t>30</a:t>
            </a:fld>
            <a:endParaRPr lang="en-US"/>
          </a:p>
        </p:txBody>
      </p:sp>
      <p:graphicFrame>
        <p:nvGraphicFramePr>
          <p:cNvPr id="110597" name="Object 5"/>
          <p:cNvGraphicFramePr>
            <a:graphicFrameLocks noChangeAspect="1"/>
          </p:cNvGraphicFramePr>
          <p:nvPr/>
        </p:nvGraphicFramePr>
        <p:xfrm>
          <a:off x="838200" y="0"/>
          <a:ext cx="7467600" cy="5194300"/>
        </p:xfrm>
        <a:graphic>
          <a:graphicData uri="http://schemas.openxmlformats.org/presentationml/2006/ole">
            <mc:AlternateContent xmlns:mc="http://schemas.openxmlformats.org/markup-compatibility/2006">
              <mc:Choice xmlns:v="urn:schemas-microsoft-com:vml" Requires="v">
                <p:oleObj spid="_x0000_s62508" name="Chart" r:id="rId5" imgW="5410200" imgH="3762451" progId="Excel.Sheet.8">
                  <p:embed/>
                </p:oleObj>
              </mc:Choice>
              <mc:Fallback>
                <p:oleObj name="Chart" r:id="rId5" imgW="5410200" imgH="3762451"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0"/>
                        <a:ext cx="7467600" cy="519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0598" name="Text Box 6"/>
          <p:cNvSpPr txBox="1">
            <a:spLocks noChangeArrowheads="1"/>
          </p:cNvSpPr>
          <p:nvPr/>
        </p:nvSpPr>
        <p:spPr bwMode="auto">
          <a:xfrm>
            <a:off x="517525" y="5146675"/>
            <a:ext cx="7986713" cy="822325"/>
          </a:xfrm>
          <a:prstGeom prst="rect">
            <a:avLst/>
          </a:prstGeom>
          <a:noFill/>
          <a:ln w="9525">
            <a:noFill/>
            <a:miter lim="800000"/>
            <a:headEnd/>
            <a:tailEnd/>
          </a:ln>
          <a:effectLst/>
        </p:spPr>
        <p:txBody>
          <a:bodyPr wrap="none">
            <a:spAutoFit/>
          </a:bodyPr>
          <a:lstStyle/>
          <a:p>
            <a:pPr algn="ctr"/>
            <a:r>
              <a:rPr lang="en-US" dirty="0"/>
              <a:t>at pH 3.74, the [HCHO</a:t>
            </a:r>
            <a:r>
              <a:rPr lang="en-US" baseline="-25000" dirty="0"/>
              <a:t>2</a:t>
            </a:r>
            <a:r>
              <a:rPr lang="en-US" dirty="0"/>
              <a:t>] = [CHO</a:t>
            </a:r>
            <a:r>
              <a:rPr lang="en-US" baseline="-25000" dirty="0"/>
              <a:t>2</a:t>
            </a:r>
            <a:r>
              <a:rPr lang="en-US" baseline="30000" dirty="0">
                <a:sym typeface="Symbol" pitchFamily="1" charset="2"/>
              </a:rPr>
              <a:t></a:t>
            </a:r>
            <a:r>
              <a:rPr lang="en-US" dirty="0">
                <a:sym typeface="Symbol" pitchFamily="1" charset="2"/>
              </a:rPr>
              <a:t>]; the acid is half neutralized</a:t>
            </a:r>
          </a:p>
          <a:p>
            <a:pPr algn="ctr"/>
            <a:r>
              <a:rPr lang="en-US" dirty="0">
                <a:sym typeface="Symbol" pitchFamily="1" charset="2"/>
              </a:rPr>
              <a:t>half-neutralization occurs when pH = </a:t>
            </a:r>
            <a:r>
              <a:rPr lang="en-US" dirty="0" err="1">
                <a:sym typeface="Symbol" pitchFamily="1" charset="2"/>
              </a:rPr>
              <a:t>p</a:t>
            </a:r>
            <a:r>
              <a:rPr lang="en-US" i="1" dirty="0" err="1">
                <a:sym typeface="Symbol" pitchFamily="1" charset="2"/>
              </a:rPr>
              <a:t>K</a:t>
            </a:r>
            <a:r>
              <a:rPr lang="en-US" baseline="-25000" dirty="0" err="1">
                <a:sym typeface="Symbol" pitchFamily="1" charset="2"/>
              </a:rPr>
              <a:t>a</a:t>
            </a:r>
            <a:endParaRPr lang="en-US" dirty="0">
              <a:sym typeface="Symbol" pitchFamily="1" charset="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Titration Curves: Weak Acid-Strong Base</a:t>
            </a:r>
            <a:endParaRPr lang="en-US" sz="3000" dirty="0"/>
          </a:p>
        </p:txBody>
      </p:sp>
      <p:sp>
        <p:nvSpPr>
          <p:cNvPr id="3" name="Content Placeholder 2"/>
          <p:cNvSpPr>
            <a:spLocks noGrp="1"/>
          </p:cNvSpPr>
          <p:nvPr>
            <p:ph idx="1"/>
          </p:nvPr>
        </p:nvSpPr>
        <p:spPr/>
        <p:txBody>
          <a:bodyPr>
            <a:normAutofit fontScale="92500" lnSpcReduction="20000"/>
          </a:bodyPr>
          <a:lstStyle/>
          <a:p>
            <a:pPr algn="just">
              <a:buNone/>
            </a:pPr>
            <a:r>
              <a:rPr lang="en-US" dirty="0" smtClean="0"/>
              <a:t>	Consider the titration of 50.0 mL of 0.10 M acetic acid (K</a:t>
            </a:r>
            <a:r>
              <a:rPr lang="en-US" baseline="-25000" dirty="0" smtClean="0"/>
              <a:t>a</a:t>
            </a:r>
            <a:r>
              <a:rPr lang="en-US" dirty="0" smtClean="0"/>
              <a:t> = 1.8 x 10</a:t>
            </a:r>
            <a:r>
              <a:rPr lang="en-US" baseline="30000" dirty="0" smtClean="0"/>
              <a:t>-5</a:t>
            </a:r>
            <a:r>
              <a:rPr lang="en-US" dirty="0" smtClean="0"/>
              <a:t>) with 0.10 M 	sodium hydroxide.  What is the pH when:</a:t>
            </a:r>
          </a:p>
          <a:p>
            <a:pPr algn="just">
              <a:buNone/>
            </a:pPr>
            <a:r>
              <a:rPr lang="en-US" dirty="0" smtClean="0"/>
              <a:t>		a.	No </a:t>
            </a:r>
            <a:r>
              <a:rPr lang="en-US" dirty="0" err="1" smtClean="0"/>
              <a:t>NaOH</a:t>
            </a:r>
            <a:r>
              <a:rPr lang="en-US" dirty="0" smtClean="0"/>
              <a:t> is added?</a:t>
            </a:r>
          </a:p>
          <a:p>
            <a:pPr algn="just">
              <a:buNone/>
            </a:pPr>
            <a:r>
              <a:rPr lang="en-US" dirty="0" smtClean="0"/>
              <a:t>		b.	10.0 ml of 0.100 M </a:t>
            </a:r>
            <a:r>
              <a:rPr lang="en-US" dirty="0" err="1" smtClean="0"/>
              <a:t>NaOH</a:t>
            </a:r>
            <a:r>
              <a:rPr lang="en-US" dirty="0" smtClean="0"/>
              <a:t> is added?</a:t>
            </a:r>
          </a:p>
          <a:p>
            <a:pPr algn="just">
              <a:buNone/>
            </a:pPr>
            <a:r>
              <a:rPr lang="en-US" dirty="0" smtClean="0"/>
              <a:t>		c.	25.0 </a:t>
            </a:r>
            <a:r>
              <a:rPr lang="en-US" dirty="0" err="1" smtClean="0"/>
              <a:t>mL</a:t>
            </a:r>
            <a:r>
              <a:rPr lang="en-US" dirty="0" smtClean="0"/>
              <a:t> of 0.100 M </a:t>
            </a:r>
            <a:r>
              <a:rPr lang="en-US" dirty="0" err="1" smtClean="0"/>
              <a:t>NaOH</a:t>
            </a:r>
            <a:r>
              <a:rPr lang="en-US" dirty="0" smtClean="0"/>
              <a:t> is added?</a:t>
            </a:r>
          </a:p>
          <a:p>
            <a:pPr algn="just">
              <a:buNone/>
            </a:pPr>
            <a:r>
              <a:rPr lang="en-US" dirty="0" smtClean="0"/>
              <a:t>		d.	40.0 </a:t>
            </a:r>
            <a:r>
              <a:rPr lang="en-US" dirty="0" err="1" smtClean="0"/>
              <a:t>mL</a:t>
            </a:r>
            <a:r>
              <a:rPr lang="en-US" dirty="0" smtClean="0"/>
              <a:t> of 0.100 M </a:t>
            </a:r>
            <a:r>
              <a:rPr lang="en-US" dirty="0" err="1" smtClean="0"/>
              <a:t>NaOH</a:t>
            </a:r>
            <a:r>
              <a:rPr lang="en-US" dirty="0" smtClean="0"/>
              <a:t> is added?</a:t>
            </a:r>
          </a:p>
          <a:p>
            <a:pPr algn="just">
              <a:buNone/>
            </a:pPr>
            <a:r>
              <a:rPr lang="en-US" dirty="0" smtClean="0"/>
              <a:t>		e.	50.0 </a:t>
            </a:r>
            <a:r>
              <a:rPr lang="en-US" dirty="0" err="1" smtClean="0"/>
              <a:t>mL</a:t>
            </a:r>
            <a:r>
              <a:rPr lang="en-US" dirty="0" smtClean="0"/>
              <a:t> of 0.100 M </a:t>
            </a:r>
            <a:r>
              <a:rPr lang="en-US" dirty="0" err="1" smtClean="0"/>
              <a:t>NaOH</a:t>
            </a:r>
            <a:r>
              <a:rPr lang="en-US" dirty="0" smtClean="0"/>
              <a:t> is added?</a:t>
            </a:r>
          </a:p>
          <a:p>
            <a:pPr algn="just">
              <a:buNone/>
            </a:pPr>
            <a:r>
              <a:rPr lang="en-US" dirty="0" smtClean="0"/>
              <a:t>		f.	60.0 </a:t>
            </a:r>
            <a:r>
              <a:rPr lang="en-US" dirty="0" err="1" smtClean="0"/>
              <a:t>mL</a:t>
            </a:r>
            <a:r>
              <a:rPr lang="en-US" dirty="0" smtClean="0"/>
              <a:t> of 0.100 M </a:t>
            </a:r>
            <a:r>
              <a:rPr lang="en-US" dirty="0" err="1" smtClean="0"/>
              <a:t>NaOH</a:t>
            </a:r>
            <a:r>
              <a:rPr lang="en-US" dirty="0" smtClean="0"/>
              <a:t> is added?</a:t>
            </a:r>
          </a:p>
          <a:p>
            <a:pPr algn="just">
              <a:buNone/>
            </a:pPr>
            <a:r>
              <a:rPr lang="en-US" dirty="0" smtClean="0"/>
              <a:t>		g.	75.0 </a:t>
            </a:r>
            <a:r>
              <a:rPr lang="en-US" dirty="0" err="1" smtClean="0"/>
              <a:t>mL</a:t>
            </a:r>
            <a:r>
              <a:rPr lang="en-US" dirty="0" smtClean="0"/>
              <a:t> of 0.100 M </a:t>
            </a:r>
            <a:r>
              <a:rPr lang="en-US" dirty="0" err="1" smtClean="0"/>
              <a:t>NaOH</a:t>
            </a:r>
            <a:r>
              <a:rPr lang="en-US" dirty="0" smtClean="0"/>
              <a:t> is added?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Titration Curves: Weak Acid-Strong Base</a:t>
            </a:r>
            <a:endParaRPr lang="en-US" sz="3000" dirty="0"/>
          </a:p>
        </p:txBody>
      </p:sp>
      <p:sp>
        <p:nvSpPr>
          <p:cNvPr id="3" name="Content Placeholder 2"/>
          <p:cNvSpPr>
            <a:spLocks noGrp="1"/>
          </p:cNvSpPr>
          <p:nvPr>
            <p:ph idx="1"/>
          </p:nvPr>
        </p:nvSpPr>
        <p:spPr>
          <a:xfrm>
            <a:off x="457200" y="1295400"/>
            <a:ext cx="8229600" cy="4525963"/>
          </a:xfrm>
        </p:spPr>
        <p:txBody>
          <a:bodyPr>
            <a:normAutofit/>
          </a:bodyPr>
          <a:lstStyle/>
          <a:p>
            <a:pPr algn="just">
              <a:buNone/>
            </a:pPr>
            <a:r>
              <a:rPr lang="en-US" sz="2800" dirty="0" smtClean="0"/>
              <a:t>	Titration of HC</a:t>
            </a:r>
            <a:r>
              <a:rPr lang="en-US" sz="2800" baseline="-25000" dirty="0" smtClean="0"/>
              <a:t>2</a:t>
            </a:r>
            <a:r>
              <a:rPr lang="en-US" sz="2800" dirty="0" smtClean="0"/>
              <a:t>H</a:t>
            </a:r>
            <a:r>
              <a:rPr lang="en-US" sz="2800" baseline="-25000" dirty="0" smtClean="0"/>
              <a:t>3</a:t>
            </a:r>
            <a:r>
              <a:rPr lang="en-US" sz="2800" dirty="0" smtClean="0"/>
              <a:t>O</a:t>
            </a:r>
            <a:r>
              <a:rPr lang="en-US" sz="2800" baseline="-25000" dirty="0" smtClean="0"/>
              <a:t>2</a:t>
            </a:r>
            <a:r>
              <a:rPr lang="en-US" sz="2800" dirty="0" smtClean="0"/>
              <a:t> with </a:t>
            </a:r>
            <a:r>
              <a:rPr lang="en-US" sz="2800" dirty="0" err="1" smtClean="0"/>
              <a:t>NaOH</a:t>
            </a:r>
            <a:r>
              <a:rPr lang="en-US" sz="2800" dirty="0" smtClean="0"/>
              <a:t>	</a:t>
            </a:r>
          </a:p>
          <a:p>
            <a:pPr algn="ctr">
              <a:buNone/>
            </a:pPr>
            <a:r>
              <a:rPr lang="en-US" sz="2800" dirty="0" smtClean="0"/>
              <a:t>HC</a:t>
            </a:r>
            <a:r>
              <a:rPr lang="en-US" sz="2800" baseline="-25000" dirty="0" smtClean="0"/>
              <a:t>2</a:t>
            </a:r>
            <a:r>
              <a:rPr lang="en-US" sz="2800" dirty="0" smtClean="0"/>
              <a:t>H</a:t>
            </a:r>
            <a:r>
              <a:rPr lang="en-US" sz="2800" baseline="-25000" dirty="0" smtClean="0"/>
              <a:t>3</a:t>
            </a:r>
            <a:r>
              <a:rPr lang="en-US" sz="2800" dirty="0" smtClean="0"/>
              <a:t>O</a:t>
            </a:r>
            <a:r>
              <a:rPr lang="en-US" sz="2800" baseline="-25000" dirty="0" smtClean="0"/>
              <a:t>2</a:t>
            </a:r>
            <a:r>
              <a:rPr lang="en-US" sz="2800" dirty="0" smtClean="0"/>
              <a:t> </a:t>
            </a:r>
            <a:r>
              <a:rPr lang="en-US" sz="2800" baseline="-25000" dirty="0" smtClean="0"/>
              <a:t>(</a:t>
            </a:r>
            <a:r>
              <a:rPr lang="en-US" sz="2800" baseline="-25000" dirty="0" err="1" smtClean="0"/>
              <a:t>aq</a:t>
            </a:r>
            <a:r>
              <a:rPr lang="en-US" sz="2800" baseline="-25000" dirty="0" smtClean="0"/>
              <a:t>)</a:t>
            </a:r>
            <a:r>
              <a:rPr lang="en-US" sz="2800" dirty="0" smtClean="0"/>
              <a:t> + OH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a:t>
            </a:r>
            <a:r>
              <a:rPr lang="en-US" sz="2800" dirty="0" smtClean="0">
                <a:sym typeface="Wingdings" pitchFamily="2" charset="2"/>
              </a:rPr>
              <a:t> H</a:t>
            </a:r>
            <a:r>
              <a:rPr lang="en-US" sz="2800" baseline="-25000" dirty="0" smtClean="0">
                <a:sym typeface="Wingdings" pitchFamily="2" charset="2"/>
              </a:rPr>
              <a:t>2</a:t>
            </a:r>
            <a:r>
              <a:rPr lang="en-US" sz="2800" dirty="0" smtClean="0">
                <a:sym typeface="Wingdings" pitchFamily="2" charset="2"/>
              </a:rPr>
              <a:t>O</a:t>
            </a:r>
            <a:r>
              <a:rPr lang="en-US" sz="2800" baseline="-25000" dirty="0" smtClean="0">
                <a:sym typeface="Wingdings" pitchFamily="2" charset="2"/>
              </a:rPr>
              <a:t> (l)</a:t>
            </a:r>
            <a:r>
              <a:rPr lang="en-US" sz="2800" dirty="0" smtClean="0">
                <a:sym typeface="Wingdings" pitchFamily="2" charset="2"/>
              </a:rPr>
              <a:t> + </a:t>
            </a:r>
            <a:r>
              <a:rPr lang="en-US" sz="2800" dirty="0" smtClean="0"/>
              <a:t>C</a:t>
            </a:r>
            <a:r>
              <a:rPr lang="en-US" sz="2800" baseline="-25000" dirty="0" smtClean="0"/>
              <a:t>2</a:t>
            </a:r>
            <a:r>
              <a:rPr lang="en-US" sz="2800" dirty="0" smtClean="0"/>
              <a:t>H</a:t>
            </a:r>
            <a:r>
              <a:rPr lang="en-US" sz="2800" baseline="-25000" dirty="0" smtClean="0"/>
              <a:t>3</a:t>
            </a:r>
            <a:r>
              <a:rPr lang="en-US" sz="2800" dirty="0" smtClean="0"/>
              <a:t>O</a:t>
            </a:r>
            <a:r>
              <a:rPr lang="en-US" sz="2800" baseline="-25000" dirty="0" smtClean="0"/>
              <a:t>2</a:t>
            </a:r>
            <a:r>
              <a:rPr lang="en-US" sz="2800" baseline="30000" dirty="0" smtClean="0"/>
              <a:t>-</a:t>
            </a:r>
            <a:r>
              <a:rPr lang="en-US" sz="2800" dirty="0" smtClean="0"/>
              <a:t> </a:t>
            </a:r>
            <a:r>
              <a:rPr lang="en-US" sz="2800" baseline="-25000" dirty="0" smtClean="0"/>
              <a:t>(</a:t>
            </a:r>
            <a:r>
              <a:rPr lang="en-US" sz="2800" baseline="-25000" dirty="0" err="1" smtClean="0"/>
              <a:t>aq</a:t>
            </a:r>
            <a:r>
              <a:rPr lang="en-US" sz="2800" baseline="-25000" dirty="0" smtClean="0"/>
              <a:t>)</a:t>
            </a:r>
            <a:r>
              <a:rPr lang="en-US" sz="2800" dirty="0" smtClean="0">
                <a:sym typeface="Wingdings" pitchFamily="2" charset="2"/>
              </a:rPr>
              <a:t> </a:t>
            </a:r>
            <a:endParaRPr lang="en-US" sz="2800" dirty="0" smtClean="0"/>
          </a:p>
          <a:p>
            <a:pPr algn="just">
              <a:buNone/>
            </a:pPr>
            <a:r>
              <a:rPr lang="en-US" dirty="0" smtClean="0"/>
              <a:t>		</a:t>
            </a:r>
          </a:p>
        </p:txBody>
      </p:sp>
      <p:graphicFrame>
        <p:nvGraphicFramePr>
          <p:cNvPr id="5" name="Table 4"/>
          <p:cNvGraphicFramePr>
            <a:graphicFrameLocks noGrp="1"/>
          </p:cNvGraphicFramePr>
          <p:nvPr/>
        </p:nvGraphicFramePr>
        <p:xfrm>
          <a:off x="304800" y="3200400"/>
          <a:ext cx="2514599" cy="2946400"/>
        </p:xfrm>
        <a:graphic>
          <a:graphicData uri="http://schemas.openxmlformats.org/drawingml/2006/table">
            <a:tbl>
              <a:tblPr firstRow="1" bandRow="1">
                <a:tableStyleId>{5940675A-B579-460E-94D1-54222C63F5DA}</a:tableStyleId>
              </a:tblPr>
              <a:tblGrid>
                <a:gridCol w="1600199"/>
                <a:gridCol w="914400"/>
              </a:tblGrid>
              <a:tr h="368300">
                <a:tc>
                  <a:txBody>
                    <a:bodyPr/>
                    <a:lstStyle/>
                    <a:p>
                      <a:r>
                        <a:rPr lang="en-US" dirty="0" err="1" smtClean="0"/>
                        <a:t>V</a:t>
                      </a:r>
                      <a:r>
                        <a:rPr lang="en-US" baseline="-25000" dirty="0" err="1" smtClean="0"/>
                        <a:t>NaOH</a:t>
                      </a:r>
                      <a:r>
                        <a:rPr lang="en-US" baseline="-25000" dirty="0" smtClean="0"/>
                        <a:t> added </a:t>
                      </a:r>
                      <a:r>
                        <a:rPr lang="en-US" dirty="0" smtClean="0"/>
                        <a:t>(</a:t>
                      </a:r>
                      <a:r>
                        <a:rPr lang="en-US" dirty="0" err="1" smtClean="0"/>
                        <a:t>mL</a:t>
                      </a:r>
                      <a:r>
                        <a:rPr lang="en-US" dirty="0" smtClean="0"/>
                        <a:t>)</a:t>
                      </a:r>
                      <a:endParaRPr lang="en-US" dirty="0"/>
                    </a:p>
                  </a:txBody>
                  <a:tcPr/>
                </a:tc>
                <a:tc>
                  <a:txBody>
                    <a:bodyPr/>
                    <a:lstStyle/>
                    <a:p>
                      <a:r>
                        <a:rPr lang="en-US" dirty="0" smtClean="0"/>
                        <a:t>pH</a:t>
                      </a:r>
                      <a:endParaRPr lang="en-US" dirty="0"/>
                    </a:p>
                  </a:txBody>
                  <a:tcPr/>
                </a:tc>
              </a:tr>
              <a:tr h="368300">
                <a:tc>
                  <a:txBody>
                    <a:bodyPr/>
                    <a:lstStyle/>
                    <a:p>
                      <a:r>
                        <a:rPr lang="en-US" dirty="0" smtClean="0"/>
                        <a:t>0.00</a:t>
                      </a:r>
                    </a:p>
                  </a:txBody>
                  <a:tcPr/>
                </a:tc>
                <a:tc>
                  <a:txBody>
                    <a:bodyPr/>
                    <a:lstStyle/>
                    <a:p>
                      <a:r>
                        <a:rPr lang="en-US" dirty="0" smtClean="0"/>
                        <a:t>2.87</a:t>
                      </a:r>
                      <a:endParaRPr lang="en-US" dirty="0"/>
                    </a:p>
                  </a:txBody>
                  <a:tcPr/>
                </a:tc>
              </a:tr>
              <a:tr h="368300">
                <a:tc>
                  <a:txBody>
                    <a:bodyPr/>
                    <a:lstStyle/>
                    <a:p>
                      <a:r>
                        <a:rPr lang="en-US" dirty="0" smtClean="0"/>
                        <a:t>10.0</a:t>
                      </a:r>
                      <a:endParaRPr lang="en-US" dirty="0"/>
                    </a:p>
                  </a:txBody>
                  <a:tcPr/>
                </a:tc>
                <a:tc>
                  <a:txBody>
                    <a:bodyPr/>
                    <a:lstStyle/>
                    <a:p>
                      <a:endParaRPr lang="en-US" dirty="0"/>
                    </a:p>
                  </a:txBody>
                  <a:tcPr/>
                </a:tc>
              </a:tr>
              <a:tr h="368300">
                <a:tc>
                  <a:txBody>
                    <a:bodyPr/>
                    <a:lstStyle/>
                    <a:p>
                      <a:r>
                        <a:rPr lang="en-US" dirty="0" smtClean="0"/>
                        <a:t>25.0</a:t>
                      </a:r>
                      <a:endParaRPr lang="en-US" dirty="0"/>
                    </a:p>
                  </a:txBody>
                  <a:tcPr/>
                </a:tc>
                <a:tc>
                  <a:txBody>
                    <a:bodyPr/>
                    <a:lstStyle/>
                    <a:p>
                      <a:endParaRPr lang="en-US" dirty="0"/>
                    </a:p>
                  </a:txBody>
                  <a:tcPr/>
                </a:tc>
              </a:tr>
              <a:tr h="368300">
                <a:tc>
                  <a:txBody>
                    <a:bodyPr/>
                    <a:lstStyle/>
                    <a:p>
                      <a:r>
                        <a:rPr lang="en-US" dirty="0" smtClean="0"/>
                        <a:t>40.0</a:t>
                      </a:r>
                      <a:endParaRPr lang="en-US" dirty="0"/>
                    </a:p>
                  </a:txBody>
                  <a:tcPr/>
                </a:tc>
                <a:tc>
                  <a:txBody>
                    <a:bodyPr/>
                    <a:lstStyle/>
                    <a:p>
                      <a:endParaRPr lang="en-US" dirty="0"/>
                    </a:p>
                  </a:txBody>
                  <a:tcPr/>
                </a:tc>
              </a:tr>
              <a:tr h="368300">
                <a:tc>
                  <a:txBody>
                    <a:bodyPr/>
                    <a:lstStyle/>
                    <a:p>
                      <a:r>
                        <a:rPr lang="en-US" dirty="0" smtClean="0"/>
                        <a:t>50.0</a:t>
                      </a:r>
                      <a:endParaRPr lang="en-US" dirty="0"/>
                    </a:p>
                  </a:txBody>
                  <a:tcPr/>
                </a:tc>
                <a:tc>
                  <a:txBody>
                    <a:bodyPr/>
                    <a:lstStyle/>
                    <a:p>
                      <a:endParaRPr lang="en-US" dirty="0"/>
                    </a:p>
                  </a:txBody>
                  <a:tcPr/>
                </a:tc>
              </a:tr>
              <a:tr h="368300">
                <a:tc>
                  <a:txBody>
                    <a:bodyPr/>
                    <a:lstStyle/>
                    <a:p>
                      <a:r>
                        <a:rPr lang="en-US" dirty="0" smtClean="0"/>
                        <a:t>60.0</a:t>
                      </a:r>
                      <a:endParaRPr lang="en-US" dirty="0"/>
                    </a:p>
                  </a:txBody>
                  <a:tcPr/>
                </a:tc>
                <a:tc>
                  <a:txBody>
                    <a:bodyPr/>
                    <a:lstStyle/>
                    <a:p>
                      <a:endParaRPr lang="en-US" dirty="0"/>
                    </a:p>
                  </a:txBody>
                  <a:tcPr/>
                </a:tc>
              </a:tr>
              <a:tr h="368300">
                <a:tc>
                  <a:txBody>
                    <a:bodyPr/>
                    <a:lstStyle/>
                    <a:p>
                      <a:r>
                        <a:rPr lang="en-US" dirty="0" smtClean="0"/>
                        <a:t>75.0</a:t>
                      </a:r>
                      <a:endParaRPr lang="en-US" dirty="0"/>
                    </a:p>
                  </a:txBody>
                  <a:tcPr/>
                </a:tc>
                <a:tc>
                  <a:txBody>
                    <a:bodyPr/>
                    <a:lstStyle/>
                    <a:p>
                      <a:endParaRPr lang="en-US" dirty="0"/>
                    </a:p>
                  </a:txBody>
                  <a:tcPr/>
                </a:tc>
              </a:tr>
            </a:tbl>
          </a:graphicData>
        </a:graphic>
      </p:graphicFrame>
      <p:graphicFrame>
        <p:nvGraphicFramePr>
          <p:cNvPr id="8" name="Chart 7"/>
          <p:cNvGraphicFramePr/>
          <p:nvPr>
            <p:extLst>
              <p:ext uri="{D42A27DB-BD31-4B8C-83A1-F6EECF244321}">
                <p14:modId xmlns:p14="http://schemas.microsoft.com/office/powerpoint/2010/main" val="1810665934"/>
              </p:ext>
            </p:extLst>
          </p:nvPr>
        </p:nvGraphicFramePr>
        <p:xfrm>
          <a:off x="2819400" y="2438400"/>
          <a:ext cx="63246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Titration Curves: Weak Acid-Strong Base</a:t>
            </a:r>
            <a:endParaRPr lang="en-US" sz="3000" dirty="0"/>
          </a:p>
        </p:txBody>
      </p:sp>
      <p:sp>
        <p:nvSpPr>
          <p:cNvPr id="3" name="Content Placeholder 2"/>
          <p:cNvSpPr>
            <a:spLocks noGrp="1"/>
          </p:cNvSpPr>
          <p:nvPr>
            <p:ph idx="1"/>
          </p:nvPr>
        </p:nvSpPr>
        <p:spPr>
          <a:xfrm>
            <a:off x="457200" y="1295400"/>
            <a:ext cx="8229600" cy="4525963"/>
          </a:xfrm>
        </p:spPr>
        <p:txBody>
          <a:bodyPr>
            <a:normAutofit/>
          </a:bodyPr>
          <a:lstStyle/>
          <a:p>
            <a:pPr algn="just">
              <a:buNone/>
            </a:pPr>
            <a:r>
              <a:rPr lang="en-US" sz="2800" dirty="0" smtClean="0"/>
              <a:t>	Titration of HC</a:t>
            </a:r>
            <a:r>
              <a:rPr lang="en-US" sz="2800" baseline="-25000" dirty="0" smtClean="0"/>
              <a:t>2</a:t>
            </a:r>
            <a:r>
              <a:rPr lang="en-US" sz="2800" dirty="0" smtClean="0"/>
              <a:t>H</a:t>
            </a:r>
            <a:r>
              <a:rPr lang="en-US" sz="2800" baseline="-25000" dirty="0" smtClean="0"/>
              <a:t>3</a:t>
            </a:r>
            <a:r>
              <a:rPr lang="en-US" sz="2800" dirty="0" smtClean="0"/>
              <a:t>O</a:t>
            </a:r>
            <a:r>
              <a:rPr lang="en-US" sz="2800" baseline="-25000" dirty="0" smtClean="0"/>
              <a:t>2</a:t>
            </a:r>
            <a:r>
              <a:rPr lang="en-US" sz="2800" dirty="0" smtClean="0"/>
              <a:t> with </a:t>
            </a:r>
            <a:r>
              <a:rPr lang="en-US" sz="2800" dirty="0" err="1" smtClean="0"/>
              <a:t>NaOH</a:t>
            </a:r>
            <a:r>
              <a:rPr lang="en-US" sz="2800" dirty="0" smtClean="0"/>
              <a:t>	</a:t>
            </a:r>
          </a:p>
          <a:p>
            <a:pPr algn="ctr">
              <a:buNone/>
            </a:pPr>
            <a:r>
              <a:rPr lang="en-US" sz="2800" dirty="0" smtClean="0"/>
              <a:t>HC</a:t>
            </a:r>
            <a:r>
              <a:rPr lang="en-US" sz="2800" baseline="-25000" dirty="0" smtClean="0"/>
              <a:t>2</a:t>
            </a:r>
            <a:r>
              <a:rPr lang="en-US" sz="2800" dirty="0" smtClean="0"/>
              <a:t>H</a:t>
            </a:r>
            <a:r>
              <a:rPr lang="en-US" sz="2800" baseline="-25000" dirty="0" smtClean="0"/>
              <a:t>3</a:t>
            </a:r>
            <a:r>
              <a:rPr lang="en-US" sz="2800" dirty="0" smtClean="0"/>
              <a:t>O</a:t>
            </a:r>
            <a:r>
              <a:rPr lang="en-US" sz="2800" baseline="-25000" dirty="0" smtClean="0"/>
              <a:t>2</a:t>
            </a:r>
            <a:r>
              <a:rPr lang="en-US" sz="2800" dirty="0" smtClean="0"/>
              <a:t> </a:t>
            </a:r>
            <a:r>
              <a:rPr lang="en-US" sz="2800" baseline="-25000" dirty="0" smtClean="0"/>
              <a:t>(</a:t>
            </a:r>
            <a:r>
              <a:rPr lang="en-US" sz="2800" baseline="-25000" dirty="0" err="1" smtClean="0"/>
              <a:t>aq</a:t>
            </a:r>
            <a:r>
              <a:rPr lang="en-US" sz="2800" baseline="-25000" dirty="0" smtClean="0"/>
              <a:t>)</a:t>
            </a:r>
            <a:r>
              <a:rPr lang="en-US" sz="2800" dirty="0" smtClean="0"/>
              <a:t> + OH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a:t>
            </a:r>
            <a:r>
              <a:rPr lang="en-US" sz="2800" dirty="0" smtClean="0">
                <a:sym typeface="Wingdings" pitchFamily="2" charset="2"/>
              </a:rPr>
              <a:t> H</a:t>
            </a:r>
            <a:r>
              <a:rPr lang="en-US" sz="2800" baseline="-25000" dirty="0" smtClean="0">
                <a:sym typeface="Wingdings" pitchFamily="2" charset="2"/>
              </a:rPr>
              <a:t>2</a:t>
            </a:r>
            <a:r>
              <a:rPr lang="en-US" sz="2800" dirty="0" smtClean="0">
                <a:sym typeface="Wingdings" pitchFamily="2" charset="2"/>
              </a:rPr>
              <a:t>O</a:t>
            </a:r>
            <a:r>
              <a:rPr lang="en-US" sz="2800" baseline="-25000" dirty="0" smtClean="0">
                <a:sym typeface="Wingdings" pitchFamily="2" charset="2"/>
              </a:rPr>
              <a:t> (l)</a:t>
            </a:r>
            <a:r>
              <a:rPr lang="en-US" sz="2800" dirty="0" smtClean="0">
                <a:sym typeface="Wingdings" pitchFamily="2" charset="2"/>
              </a:rPr>
              <a:t> + </a:t>
            </a:r>
            <a:r>
              <a:rPr lang="en-US" sz="2800" dirty="0" smtClean="0"/>
              <a:t>C</a:t>
            </a:r>
            <a:r>
              <a:rPr lang="en-US" sz="2800" baseline="-25000" dirty="0" smtClean="0"/>
              <a:t>2</a:t>
            </a:r>
            <a:r>
              <a:rPr lang="en-US" sz="2800" dirty="0" smtClean="0"/>
              <a:t>H</a:t>
            </a:r>
            <a:r>
              <a:rPr lang="en-US" sz="2800" baseline="-25000" dirty="0" smtClean="0"/>
              <a:t>3</a:t>
            </a:r>
            <a:r>
              <a:rPr lang="en-US" sz="2800" dirty="0" smtClean="0"/>
              <a:t>O</a:t>
            </a:r>
            <a:r>
              <a:rPr lang="en-US" sz="2800" baseline="-25000" dirty="0" smtClean="0"/>
              <a:t>2</a:t>
            </a:r>
            <a:r>
              <a:rPr lang="en-US" sz="2800" baseline="30000" dirty="0" smtClean="0"/>
              <a:t>-</a:t>
            </a:r>
            <a:r>
              <a:rPr lang="en-US" sz="2800" dirty="0" smtClean="0"/>
              <a:t> </a:t>
            </a:r>
            <a:r>
              <a:rPr lang="en-US" sz="2800" baseline="-25000" dirty="0" smtClean="0"/>
              <a:t>(</a:t>
            </a:r>
            <a:r>
              <a:rPr lang="en-US" sz="2800" baseline="-25000" dirty="0" err="1" smtClean="0"/>
              <a:t>aq</a:t>
            </a:r>
            <a:r>
              <a:rPr lang="en-US" sz="2800" baseline="-25000" dirty="0" smtClean="0"/>
              <a:t>)</a:t>
            </a:r>
            <a:r>
              <a:rPr lang="en-US" sz="2800" dirty="0" smtClean="0">
                <a:sym typeface="Wingdings" pitchFamily="2" charset="2"/>
              </a:rPr>
              <a:t> </a:t>
            </a:r>
            <a:endParaRPr lang="en-US" sz="2800" dirty="0" smtClean="0"/>
          </a:p>
          <a:p>
            <a:pPr algn="just">
              <a:buNone/>
            </a:pPr>
            <a:r>
              <a:rPr lang="en-US" dirty="0" smtClean="0"/>
              <a:t>		</a:t>
            </a:r>
          </a:p>
        </p:txBody>
      </p:sp>
      <p:graphicFrame>
        <p:nvGraphicFramePr>
          <p:cNvPr id="5" name="Table 4"/>
          <p:cNvGraphicFramePr>
            <a:graphicFrameLocks noGrp="1"/>
          </p:cNvGraphicFramePr>
          <p:nvPr/>
        </p:nvGraphicFramePr>
        <p:xfrm>
          <a:off x="304800" y="3200400"/>
          <a:ext cx="2514599" cy="2946400"/>
        </p:xfrm>
        <a:graphic>
          <a:graphicData uri="http://schemas.openxmlformats.org/drawingml/2006/table">
            <a:tbl>
              <a:tblPr firstRow="1" bandRow="1">
                <a:tableStyleId>{5940675A-B579-460E-94D1-54222C63F5DA}</a:tableStyleId>
              </a:tblPr>
              <a:tblGrid>
                <a:gridCol w="1600199"/>
                <a:gridCol w="914400"/>
              </a:tblGrid>
              <a:tr h="368300">
                <a:tc>
                  <a:txBody>
                    <a:bodyPr/>
                    <a:lstStyle/>
                    <a:p>
                      <a:r>
                        <a:rPr lang="en-US" dirty="0" err="1" smtClean="0"/>
                        <a:t>V</a:t>
                      </a:r>
                      <a:r>
                        <a:rPr lang="en-US" baseline="-25000" dirty="0" err="1" smtClean="0"/>
                        <a:t>NaOH</a:t>
                      </a:r>
                      <a:r>
                        <a:rPr lang="en-US" baseline="-25000" dirty="0" smtClean="0"/>
                        <a:t> added </a:t>
                      </a:r>
                      <a:r>
                        <a:rPr lang="en-US" dirty="0" smtClean="0"/>
                        <a:t>(</a:t>
                      </a:r>
                      <a:r>
                        <a:rPr lang="en-US" dirty="0" err="1" smtClean="0"/>
                        <a:t>mL</a:t>
                      </a:r>
                      <a:r>
                        <a:rPr lang="en-US" dirty="0" smtClean="0"/>
                        <a:t>)</a:t>
                      </a:r>
                      <a:endParaRPr lang="en-US" dirty="0"/>
                    </a:p>
                  </a:txBody>
                  <a:tcPr/>
                </a:tc>
                <a:tc>
                  <a:txBody>
                    <a:bodyPr/>
                    <a:lstStyle/>
                    <a:p>
                      <a:r>
                        <a:rPr lang="en-US" dirty="0" smtClean="0"/>
                        <a:t>pH</a:t>
                      </a:r>
                      <a:endParaRPr lang="en-US" dirty="0"/>
                    </a:p>
                  </a:txBody>
                  <a:tcPr/>
                </a:tc>
              </a:tr>
              <a:tr h="368300">
                <a:tc>
                  <a:txBody>
                    <a:bodyPr/>
                    <a:lstStyle/>
                    <a:p>
                      <a:r>
                        <a:rPr lang="en-US" dirty="0" smtClean="0"/>
                        <a:t>0.00</a:t>
                      </a:r>
                    </a:p>
                  </a:txBody>
                  <a:tcPr/>
                </a:tc>
                <a:tc>
                  <a:txBody>
                    <a:bodyPr/>
                    <a:lstStyle/>
                    <a:p>
                      <a:r>
                        <a:rPr lang="en-US" dirty="0" smtClean="0"/>
                        <a:t>2.87</a:t>
                      </a:r>
                      <a:endParaRPr lang="en-US" dirty="0"/>
                    </a:p>
                  </a:txBody>
                  <a:tcPr/>
                </a:tc>
              </a:tr>
              <a:tr h="368300">
                <a:tc>
                  <a:txBody>
                    <a:bodyPr/>
                    <a:lstStyle/>
                    <a:p>
                      <a:r>
                        <a:rPr lang="en-US" dirty="0" smtClean="0"/>
                        <a:t>10.0</a:t>
                      </a:r>
                      <a:endParaRPr lang="en-US" dirty="0"/>
                    </a:p>
                  </a:txBody>
                  <a:tcPr/>
                </a:tc>
                <a:tc>
                  <a:txBody>
                    <a:bodyPr/>
                    <a:lstStyle/>
                    <a:p>
                      <a:r>
                        <a:rPr lang="en-US" dirty="0" smtClean="0"/>
                        <a:t>4.14</a:t>
                      </a:r>
                      <a:endParaRPr lang="en-US" dirty="0"/>
                    </a:p>
                  </a:txBody>
                  <a:tcPr/>
                </a:tc>
              </a:tr>
              <a:tr h="368300">
                <a:tc>
                  <a:txBody>
                    <a:bodyPr/>
                    <a:lstStyle/>
                    <a:p>
                      <a:r>
                        <a:rPr lang="en-US" dirty="0" smtClean="0"/>
                        <a:t>25.0</a:t>
                      </a:r>
                      <a:endParaRPr lang="en-US" dirty="0"/>
                    </a:p>
                  </a:txBody>
                  <a:tcPr/>
                </a:tc>
                <a:tc>
                  <a:txBody>
                    <a:bodyPr/>
                    <a:lstStyle/>
                    <a:p>
                      <a:endParaRPr lang="en-US" dirty="0"/>
                    </a:p>
                  </a:txBody>
                  <a:tcPr/>
                </a:tc>
              </a:tr>
              <a:tr h="368300">
                <a:tc>
                  <a:txBody>
                    <a:bodyPr/>
                    <a:lstStyle/>
                    <a:p>
                      <a:r>
                        <a:rPr lang="en-US" dirty="0" smtClean="0"/>
                        <a:t>40.0</a:t>
                      </a:r>
                      <a:endParaRPr lang="en-US" dirty="0"/>
                    </a:p>
                  </a:txBody>
                  <a:tcPr/>
                </a:tc>
                <a:tc>
                  <a:txBody>
                    <a:bodyPr/>
                    <a:lstStyle/>
                    <a:p>
                      <a:endParaRPr lang="en-US" dirty="0"/>
                    </a:p>
                  </a:txBody>
                  <a:tcPr/>
                </a:tc>
              </a:tr>
              <a:tr h="368300">
                <a:tc>
                  <a:txBody>
                    <a:bodyPr/>
                    <a:lstStyle/>
                    <a:p>
                      <a:r>
                        <a:rPr lang="en-US" dirty="0" smtClean="0"/>
                        <a:t>50.0</a:t>
                      </a:r>
                      <a:endParaRPr lang="en-US" dirty="0"/>
                    </a:p>
                  </a:txBody>
                  <a:tcPr/>
                </a:tc>
                <a:tc>
                  <a:txBody>
                    <a:bodyPr/>
                    <a:lstStyle/>
                    <a:p>
                      <a:endParaRPr lang="en-US" dirty="0"/>
                    </a:p>
                  </a:txBody>
                  <a:tcPr/>
                </a:tc>
              </a:tr>
              <a:tr h="368300">
                <a:tc>
                  <a:txBody>
                    <a:bodyPr/>
                    <a:lstStyle/>
                    <a:p>
                      <a:r>
                        <a:rPr lang="en-US" dirty="0" smtClean="0"/>
                        <a:t>60.0</a:t>
                      </a:r>
                      <a:endParaRPr lang="en-US" dirty="0"/>
                    </a:p>
                  </a:txBody>
                  <a:tcPr/>
                </a:tc>
                <a:tc>
                  <a:txBody>
                    <a:bodyPr/>
                    <a:lstStyle/>
                    <a:p>
                      <a:endParaRPr lang="en-US" dirty="0"/>
                    </a:p>
                  </a:txBody>
                  <a:tcPr/>
                </a:tc>
              </a:tr>
              <a:tr h="368300">
                <a:tc>
                  <a:txBody>
                    <a:bodyPr/>
                    <a:lstStyle/>
                    <a:p>
                      <a:r>
                        <a:rPr lang="en-US" dirty="0" smtClean="0"/>
                        <a:t>75.0</a:t>
                      </a:r>
                      <a:endParaRPr lang="en-US" dirty="0"/>
                    </a:p>
                  </a:txBody>
                  <a:tcPr/>
                </a:tc>
                <a:tc>
                  <a:txBody>
                    <a:bodyPr/>
                    <a:lstStyle/>
                    <a:p>
                      <a:endParaRPr lang="en-US" dirty="0"/>
                    </a:p>
                  </a:txBody>
                  <a:tcPr/>
                </a:tc>
              </a:tr>
            </a:tbl>
          </a:graphicData>
        </a:graphic>
      </p:graphicFrame>
      <p:graphicFrame>
        <p:nvGraphicFramePr>
          <p:cNvPr id="7" name="Chart 6"/>
          <p:cNvGraphicFramePr/>
          <p:nvPr>
            <p:extLst>
              <p:ext uri="{D42A27DB-BD31-4B8C-83A1-F6EECF244321}">
                <p14:modId xmlns:p14="http://schemas.microsoft.com/office/powerpoint/2010/main" val="1555417733"/>
              </p:ext>
            </p:extLst>
          </p:nvPr>
        </p:nvGraphicFramePr>
        <p:xfrm>
          <a:off x="2795016" y="2426208"/>
          <a:ext cx="63246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Titration Curves: Weak Acid-Strong Base</a:t>
            </a:r>
            <a:endParaRPr lang="en-US" sz="3000" dirty="0"/>
          </a:p>
        </p:txBody>
      </p:sp>
      <p:sp>
        <p:nvSpPr>
          <p:cNvPr id="3" name="Content Placeholder 2"/>
          <p:cNvSpPr>
            <a:spLocks noGrp="1"/>
          </p:cNvSpPr>
          <p:nvPr>
            <p:ph idx="1"/>
          </p:nvPr>
        </p:nvSpPr>
        <p:spPr>
          <a:xfrm>
            <a:off x="457200" y="1295400"/>
            <a:ext cx="8229600" cy="4525963"/>
          </a:xfrm>
        </p:spPr>
        <p:txBody>
          <a:bodyPr>
            <a:normAutofit/>
          </a:bodyPr>
          <a:lstStyle/>
          <a:p>
            <a:pPr algn="just">
              <a:buNone/>
            </a:pPr>
            <a:r>
              <a:rPr lang="en-US" sz="2800" dirty="0" smtClean="0"/>
              <a:t>	Titration of HC</a:t>
            </a:r>
            <a:r>
              <a:rPr lang="en-US" sz="2800" baseline="-25000" dirty="0" smtClean="0"/>
              <a:t>2</a:t>
            </a:r>
            <a:r>
              <a:rPr lang="en-US" sz="2800" dirty="0" smtClean="0"/>
              <a:t>H</a:t>
            </a:r>
            <a:r>
              <a:rPr lang="en-US" sz="2800" baseline="-25000" dirty="0" smtClean="0"/>
              <a:t>3</a:t>
            </a:r>
            <a:r>
              <a:rPr lang="en-US" sz="2800" dirty="0" smtClean="0"/>
              <a:t>O</a:t>
            </a:r>
            <a:r>
              <a:rPr lang="en-US" sz="2800" baseline="-25000" dirty="0" smtClean="0"/>
              <a:t>2</a:t>
            </a:r>
            <a:r>
              <a:rPr lang="en-US" sz="2800" dirty="0" smtClean="0"/>
              <a:t> with </a:t>
            </a:r>
            <a:r>
              <a:rPr lang="en-US" sz="2800" dirty="0" err="1" smtClean="0"/>
              <a:t>NaOH</a:t>
            </a:r>
            <a:r>
              <a:rPr lang="en-US" sz="2800" dirty="0" smtClean="0"/>
              <a:t>	</a:t>
            </a:r>
          </a:p>
          <a:p>
            <a:pPr algn="ctr">
              <a:buNone/>
            </a:pPr>
            <a:r>
              <a:rPr lang="en-US" sz="2800" dirty="0" smtClean="0"/>
              <a:t>HC</a:t>
            </a:r>
            <a:r>
              <a:rPr lang="en-US" sz="2800" baseline="-25000" dirty="0" smtClean="0"/>
              <a:t>2</a:t>
            </a:r>
            <a:r>
              <a:rPr lang="en-US" sz="2800" dirty="0" smtClean="0"/>
              <a:t>H</a:t>
            </a:r>
            <a:r>
              <a:rPr lang="en-US" sz="2800" baseline="-25000" dirty="0" smtClean="0"/>
              <a:t>3</a:t>
            </a:r>
            <a:r>
              <a:rPr lang="en-US" sz="2800" dirty="0" smtClean="0"/>
              <a:t>O</a:t>
            </a:r>
            <a:r>
              <a:rPr lang="en-US" sz="2800" baseline="-25000" dirty="0" smtClean="0"/>
              <a:t>2</a:t>
            </a:r>
            <a:r>
              <a:rPr lang="en-US" sz="2800" dirty="0" smtClean="0"/>
              <a:t> </a:t>
            </a:r>
            <a:r>
              <a:rPr lang="en-US" sz="2800" baseline="-25000" dirty="0" smtClean="0"/>
              <a:t>(</a:t>
            </a:r>
            <a:r>
              <a:rPr lang="en-US" sz="2800" baseline="-25000" dirty="0" err="1" smtClean="0"/>
              <a:t>aq</a:t>
            </a:r>
            <a:r>
              <a:rPr lang="en-US" sz="2800" baseline="-25000" dirty="0" smtClean="0"/>
              <a:t>)</a:t>
            </a:r>
            <a:r>
              <a:rPr lang="en-US" sz="2800" dirty="0" smtClean="0"/>
              <a:t> + OH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a:t>
            </a:r>
            <a:r>
              <a:rPr lang="en-US" sz="2800" dirty="0" smtClean="0">
                <a:sym typeface="Wingdings" pitchFamily="2" charset="2"/>
              </a:rPr>
              <a:t> H</a:t>
            </a:r>
            <a:r>
              <a:rPr lang="en-US" sz="2800" baseline="-25000" dirty="0" smtClean="0">
                <a:sym typeface="Wingdings" pitchFamily="2" charset="2"/>
              </a:rPr>
              <a:t>2</a:t>
            </a:r>
            <a:r>
              <a:rPr lang="en-US" sz="2800" dirty="0" smtClean="0">
                <a:sym typeface="Wingdings" pitchFamily="2" charset="2"/>
              </a:rPr>
              <a:t>O</a:t>
            </a:r>
            <a:r>
              <a:rPr lang="en-US" sz="2800" baseline="-25000" dirty="0" smtClean="0">
                <a:sym typeface="Wingdings" pitchFamily="2" charset="2"/>
              </a:rPr>
              <a:t> (l)</a:t>
            </a:r>
            <a:r>
              <a:rPr lang="en-US" sz="2800" dirty="0" smtClean="0">
                <a:sym typeface="Wingdings" pitchFamily="2" charset="2"/>
              </a:rPr>
              <a:t> + </a:t>
            </a:r>
            <a:r>
              <a:rPr lang="en-US" sz="2800" dirty="0" smtClean="0"/>
              <a:t>C</a:t>
            </a:r>
            <a:r>
              <a:rPr lang="en-US" sz="2800" baseline="-25000" dirty="0" smtClean="0"/>
              <a:t>2</a:t>
            </a:r>
            <a:r>
              <a:rPr lang="en-US" sz="2800" dirty="0" smtClean="0"/>
              <a:t>H</a:t>
            </a:r>
            <a:r>
              <a:rPr lang="en-US" sz="2800" baseline="-25000" dirty="0" smtClean="0"/>
              <a:t>3</a:t>
            </a:r>
            <a:r>
              <a:rPr lang="en-US" sz="2800" dirty="0" smtClean="0"/>
              <a:t>O</a:t>
            </a:r>
            <a:r>
              <a:rPr lang="en-US" sz="2800" baseline="-25000" dirty="0" smtClean="0"/>
              <a:t>2</a:t>
            </a:r>
            <a:r>
              <a:rPr lang="en-US" sz="2800" baseline="30000" dirty="0" smtClean="0"/>
              <a:t>-</a:t>
            </a:r>
            <a:r>
              <a:rPr lang="en-US" sz="2800" dirty="0" smtClean="0"/>
              <a:t> </a:t>
            </a:r>
            <a:r>
              <a:rPr lang="en-US" sz="2800" baseline="-25000" dirty="0" smtClean="0"/>
              <a:t>(</a:t>
            </a:r>
            <a:r>
              <a:rPr lang="en-US" sz="2800" baseline="-25000" dirty="0" err="1" smtClean="0"/>
              <a:t>aq</a:t>
            </a:r>
            <a:r>
              <a:rPr lang="en-US" sz="2800" baseline="-25000" dirty="0" smtClean="0"/>
              <a:t>)</a:t>
            </a:r>
            <a:r>
              <a:rPr lang="en-US" sz="2800" dirty="0" smtClean="0">
                <a:sym typeface="Wingdings" pitchFamily="2" charset="2"/>
              </a:rPr>
              <a:t> </a:t>
            </a:r>
            <a:endParaRPr lang="en-US" sz="2800" dirty="0" smtClean="0"/>
          </a:p>
          <a:p>
            <a:pPr algn="just">
              <a:buNone/>
            </a:pPr>
            <a:r>
              <a:rPr lang="en-US" dirty="0" smtClean="0"/>
              <a:t>		</a:t>
            </a:r>
          </a:p>
        </p:txBody>
      </p:sp>
      <p:graphicFrame>
        <p:nvGraphicFramePr>
          <p:cNvPr id="5" name="Table 4"/>
          <p:cNvGraphicFramePr>
            <a:graphicFrameLocks noGrp="1"/>
          </p:cNvGraphicFramePr>
          <p:nvPr/>
        </p:nvGraphicFramePr>
        <p:xfrm>
          <a:off x="304800" y="3200400"/>
          <a:ext cx="2514599" cy="2946400"/>
        </p:xfrm>
        <a:graphic>
          <a:graphicData uri="http://schemas.openxmlformats.org/drawingml/2006/table">
            <a:tbl>
              <a:tblPr firstRow="1" bandRow="1">
                <a:tableStyleId>{5940675A-B579-460E-94D1-54222C63F5DA}</a:tableStyleId>
              </a:tblPr>
              <a:tblGrid>
                <a:gridCol w="1600199"/>
                <a:gridCol w="914400"/>
              </a:tblGrid>
              <a:tr h="368300">
                <a:tc>
                  <a:txBody>
                    <a:bodyPr/>
                    <a:lstStyle/>
                    <a:p>
                      <a:r>
                        <a:rPr lang="en-US" dirty="0" err="1" smtClean="0"/>
                        <a:t>V</a:t>
                      </a:r>
                      <a:r>
                        <a:rPr lang="en-US" baseline="-25000" dirty="0" err="1" smtClean="0"/>
                        <a:t>NaOH</a:t>
                      </a:r>
                      <a:r>
                        <a:rPr lang="en-US" baseline="-25000" dirty="0" smtClean="0"/>
                        <a:t> added </a:t>
                      </a:r>
                      <a:r>
                        <a:rPr lang="en-US" dirty="0" smtClean="0"/>
                        <a:t>(</a:t>
                      </a:r>
                      <a:r>
                        <a:rPr lang="en-US" dirty="0" err="1" smtClean="0"/>
                        <a:t>mL</a:t>
                      </a:r>
                      <a:r>
                        <a:rPr lang="en-US" dirty="0" smtClean="0"/>
                        <a:t>)</a:t>
                      </a:r>
                      <a:endParaRPr lang="en-US" dirty="0"/>
                    </a:p>
                  </a:txBody>
                  <a:tcPr/>
                </a:tc>
                <a:tc>
                  <a:txBody>
                    <a:bodyPr/>
                    <a:lstStyle/>
                    <a:p>
                      <a:r>
                        <a:rPr lang="en-US" dirty="0" smtClean="0"/>
                        <a:t>pH</a:t>
                      </a:r>
                      <a:endParaRPr lang="en-US" dirty="0"/>
                    </a:p>
                  </a:txBody>
                  <a:tcPr/>
                </a:tc>
              </a:tr>
              <a:tr h="368300">
                <a:tc>
                  <a:txBody>
                    <a:bodyPr/>
                    <a:lstStyle/>
                    <a:p>
                      <a:r>
                        <a:rPr lang="en-US" dirty="0" smtClean="0"/>
                        <a:t>0.00</a:t>
                      </a:r>
                    </a:p>
                  </a:txBody>
                  <a:tcPr/>
                </a:tc>
                <a:tc>
                  <a:txBody>
                    <a:bodyPr/>
                    <a:lstStyle/>
                    <a:p>
                      <a:r>
                        <a:rPr lang="en-US" dirty="0" smtClean="0"/>
                        <a:t>2.87</a:t>
                      </a:r>
                      <a:endParaRPr lang="en-US" dirty="0"/>
                    </a:p>
                  </a:txBody>
                  <a:tcPr/>
                </a:tc>
              </a:tr>
              <a:tr h="368300">
                <a:tc>
                  <a:txBody>
                    <a:bodyPr/>
                    <a:lstStyle/>
                    <a:p>
                      <a:r>
                        <a:rPr lang="en-US" dirty="0" smtClean="0"/>
                        <a:t>10.0</a:t>
                      </a:r>
                      <a:endParaRPr lang="en-US" dirty="0"/>
                    </a:p>
                  </a:txBody>
                  <a:tcPr/>
                </a:tc>
                <a:tc>
                  <a:txBody>
                    <a:bodyPr/>
                    <a:lstStyle/>
                    <a:p>
                      <a:r>
                        <a:rPr lang="en-US" dirty="0" smtClean="0"/>
                        <a:t>4.14</a:t>
                      </a:r>
                      <a:endParaRPr lang="en-US" dirty="0"/>
                    </a:p>
                  </a:txBody>
                  <a:tcPr/>
                </a:tc>
              </a:tr>
              <a:tr h="368300">
                <a:tc>
                  <a:txBody>
                    <a:bodyPr/>
                    <a:lstStyle/>
                    <a:p>
                      <a:r>
                        <a:rPr lang="en-US" dirty="0" smtClean="0"/>
                        <a:t>25.0</a:t>
                      </a:r>
                      <a:endParaRPr lang="en-US" dirty="0"/>
                    </a:p>
                  </a:txBody>
                  <a:tcPr/>
                </a:tc>
                <a:tc>
                  <a:txBody>
                    <a:bodyPr/>
                    <a:lstStyle/>
                    <a:p>
                      <a:r>
                        <a:rPr lang="en-US" dirty="0" smtClean="0"/>
                        <a:t>4.74</a:t>
                      </a:r>
                      <a:endParaRPr lang="en-US" dirty="0"/>
                    </a:p>
                  </a:txBody>
                  <a:tcPr/>
                </a:tc>
              </a:tr>
              <a:tr h="368300">
                <a:tc>
                  <a:txBody>
                    <a:bodyPr/>
                    <a:lstStyle/>
                    <a:p>
                      <a:r>
                        <a:rPr lang="en-US" dirty="0" smtClean="0"/>
                        <a:t>40.0</a:t>
                      </a:r>
                      <a:endParaRPr lang="en-US" dirty="0"/>
                    </a:p>
                  </a:txBody>
                  <a:tcPr/>
                </a:tc>
                <a:tc>
                  <a:txBody>
                    <a:bodyPr/>
                    <a:lstStyle/>
                    <a:p>
                      <a:endParaRPr lang="en-US" dirty="0"/>
                    </a:p>
                  </a:txBody>
                  <a:tcPr/>
                </a:tc>
              </a:tr>
              <a:tr h="368300">
                <a:tc>
                  <a:txBody>
                    <a:bodyPr/>
                    <a:lstStyle/>
                    <a:p>
                      <a:r>
                        <a:rPr lang="en-US" dirty="0" smtClean="0"/>
                        <a:t>50.0</a:t>
                      </a:r>
                      <a:endParaRPr lang="en-US" dirty="0"/>
                    </a:p>
                  </a:txBody>
                  <a:tcPr/>
                </a:tc>
                <a:tc>
                  <a:txBody>
                    <a:bodyPr/>
                    <a:lstStyle/>
                    <a:p>
                      <a:endParaRPr lang="en-US" dirty="0"/>
                    </a:p>
                  </a:txBody>
                  <a:tcPr/>
                </a:tc>
              </a:tr>
              <a:tr h="368300">
                <a:tc>
                  <a:txBody>
                    <a:bodyPr/>
                    <a:lstStyle/>
                    <a:p>
                      <a:r>
                        <a:rPr lang="en-US" dirty="0" smtClean="0"/>
                        <a:t>60.0</a:t>
                      </a:r>
                      <a:endParaRPr lang="en-US" dirty="0"/>
                    </a:p>
                  </a:txBody>
                  <a:tcPr/>
                </a:tc>
                <a:tc>
                  <a:txBody>
                    <a:bodyPr/>
                    <a:lstStyle/>
                    <a:p>
                      <a:endParaRPr lang="en-US" dirty="0"/>
                    </a:p>
                  </a:txBody>
                  <a:tcPr/>
                </a:tc>
              </a:tr>
              <a:tr h="368300">
                <a:tc>
                  <a:txBody>
                    <a:bodyPr/>
                    <a:lstStyle/>
                    <a:p>
                      <a:r>
                        <a:rPr lang="en-US" dirty="0" smtClean="0"/>
                        <a:t>75.0</a:t>
                      </a:r>
                      <a:endParaRPr lang="en-US" dirty="0"/>
                    </a:p>
                  </a:txBody>
                  <a:tcPr/>
                </a:tc>
                <a:tc>
                  <a:txBody>
                    <a:bodyPr/>
                    <a:lstStyle/>
                    <a:p>
                      <a:endParaRPr lang="en-US" dirty="0"/>
                    </a:p>
                  </a:txBody>
                  <a:tcPr/>
                </a:tc>
              </a:tr>
            </a:tbl>
          </a:graphicData>
        </a:graphic>
      </p:graphicFrame>
      <p:graphicFrame>
        <p:nvGraphicFramePr>
          <p:cNvPr id="7" name="Chart 6"/>
          <p:cNvGraphicFramePr/>
          <p:nvPr>
            <p:extLst>
              <p:ext uri="{D42A27DB-BD31-4B8C-83A1-F6EECF244321}">
                <p14:modId xmlns:p14="http://schemas.microsoft.com/office/powerpoint/2010/main" val="1790468728"/>
              </p:ext>
            </p:extLst>
          </p:nvPr>
        </p:nvGraphicFramePr>
        <p:xfrm>
          <a:off x="2971800" y="2209800"/>
          <a:ext cx="60198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Titration Curves: Weak Acid-Strong Base</a:t>
            </a:r>
            <a:endParaRPr lang="en-US" sz="3000" dirty="0"/>
          </a:p>
        </p:txBody>
      </p:sp>
      <p:sp>
        <p:nvSpPr>
          <p:cNvPr id="3" name="Content Placeholder 2"/>
          <p:cNvSpPr>
            <a:spLocks noGrp="1"/>
          </p:cNvSpPr>
          <p:nvPr>
            <p:ph idx="1"/>
          </p:nvPr>
        </p:nvSpPr>
        <p:spPr>
          <a:xfrm>
            <a:off x="457200" y="1295400"/>
            <a:ext cx="8229600" cy="4525963"/>
          </a:xfrm>
        </p:spPr>
        <p:txBody>
          <a:bodyPr>
            <a:normAutofit/>
          </a:bodyPr>
          <a:lstStyle/>
          <a:p>
            <a:pPr algn="just">
              <a:buNone/>
            </a:pPr>
            <a:r>
              <a:rPr lang="en-US" sz="2800" dirty="0" smtClean="0"/>
              <a:t>	Titration of HC</a:t>
            </a:r>
            <a:r>
              <a:rPr lang="en-US" sz="2800" baseline="-25000" dirty="0" smtClean="0"/>
              <a:t>2</a:t>
            </a:r>
            <a:r>
              <a:rPr lang="en-US" sz="2800" dirty="0" smtClean="0"/>
              <a:t>H</a:t>
            </a:r>
            <a:r>
              <a:rPr lang="en-US" sz="2800" baseline="-25000" dirty="0" smtClean="0"/>
              <a:t>3</a:t>
            </a:r>
            <a:r>
              <a:rPr lang="en-US" sz="2800" dirty="0" smtClean="0"/>
              <a:t>O</a:t>
            </a:r>
            <a:r>
              <a:rPr lang="en-US" sz="2800" baseline="-25000" dirty="0" smtClean="0"/>
              <a:t>2</a:t>
            </a:r>
            <a:r>
              <a:rPr lang="en-US" sz="2800" dirty="0" smtClean="0"/>
              <a:t> with </a:t>
            </a:r>
            <a:r>
              <a:rPr lang="en-US" sz="2800" dirty="0" err="1" smtClean="0"/>
              <a:t>NaOH</a:t>
            </a:r>
            <a:r>
              <a:rPr lang="en-US" sz="2800" dirty="0" smtClean="0"/>
              <a:t>	</a:t>
            </a:r>
          </a:p>
          <a:p>
            <a:pPr algn="ctr">
              <a:buNone/>
            </a:pPr>
            <a:r>
              <a:rPr lang="en-US" sz="2800" dirty="0" smtClean="0"/>
              <a:t>HC</a:t>
            </a:r>
            <a:r>
              <a:rPr lang="en-US" sz="2800" baseline="-25000" dirty="0" smtClean="0"/>
              <a:t>2</a:t>
            </a:r>
            <a:r>
              <a:rPr lang="en-US" sz="2800" dirty="0" smtClean="0"/>
              <a:t>H</a:t>
            </a:r>
            <a:r>
              <a:rPr lang="en-US" sz="2800" baseline="-25000" dirty="0" smtClean="0"/>
              <a:t>3</a:t>
            </a:r>
            <a:r>
              <a:rPr lang="en-US" sz="2800" dirty="0" smtClean="0"/>
              <a:t>O</a:t>
            </a:r>
            <a:r>
              <a:rPr lang="en-US" sz="2800" baseline="-25000" dirty="0" smtClean="0"/>
              <a:t>2</a:t>
            </a:r>
            <a:r>
              <a:rPr lang="en-US" sz="2800" dirty="0" smtClean="0"/>
              <a:t> </a:t>
            </a:r>
            <a:r>
              <a:rPr lang="en-US" sz="2800" baseline="-25000" dirty="0" smtClean="0"/>
              <a:t>(</a:t>
            </a:r>
            <a:r>
              <a:rPr lang="en-US" sz="2800" baseline="-25000" dirty="0" err="1" smtClean="0"/>
              <a:t>aq</a:t>
            </a:r>
            <a:r>
              <a:rPr lang="en-US" sz="2800" baseline="-25000" dirty="0" smtClean="0"/>
              <a:t>)</a:t>
            </a:r>
            <a:r>
              <a:rPr lang="en-US" sz="2800" dirty="0" smtClean="0"/>
              <a:t> + OH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a:t>
            </a:r>
            <a:r>
              <a:rPr lang="en-US" sz="2800" dirty="0" smtClean="0">
                <a:sym typeface="Wingdings" pitchFamily="2" charset="2"/>
              </a:rPr>
              <a:t> H</a:t>
            </a:r>
            <a:r>
              <a:rPr lang="en-US" sz="2800" baseline="-25000" dirty="0" smtClean="0">
                <a:sym typeface="Wingdings" pitchFamily="2" charset="2"/>
              </a:rPr>
              <a:t>2</a:t>
            </a:r>
            <a:r>
              <a:rPr lang="en-US" sz="2800" dirty="0" smtClean="0">
                <a:sym typeface="Wingdings" pitchFamily="2" charset="2"/>
              </a:rPr>
              <a:t>O</a:t>
            </a:r>
            <a:r>
              <a:rPr lang="en-US" sz="2800" baseline="-25000" dirty="0" smtClean="0">
                <a:sym typeface="Wingdings" pitchFamily="2" charset="2"/>
              </a:rPr>
              <a:t> (l)</a:t>
            </a:r>
            <a:r>
              <a:rPr lang="en-US" sz="2800" dirty="0" smtClean="0">
                <a:sym typeface="Wingdings" pitchFamily="2" charset="2"/>
              </a:rPr>
              <a:t> + </a:t>
            </a:r>
            <a:r>
              <a:rPr lang="en-US" sz="2800" dirty="0" smtClean="0"/>
              <a:t>C</a:t>
            </a:r>
            <a:r>
              <a:rPr lang="en-US" sz="2800" baseline="-25000" dirty="0" smtClean="0"/>
              <a:t>2</a:t>
            </a:r>
            <a:r>
              <a:rPr lang="en-US" sz="2800" dirty="0" smtClean="0"/>
              <a:t>H</a:t>
            </a:r>
            <a:r>
              <a:rPr lang="en-US" sz="2800" baseline="-25000" dirty="0" smtClean="0"/>
              <a:t>3</a:t>
            </a:r>
            <a:r>
              <a:rPr lang="en-US" sz="2800" dirty="0" smtClean="0"/>
              <a:t>O</a:t>
            </a:r>
            <a:r>
              <a:rPr lang="en-US" sz="2800" baseline="-25000" dirty="0" smtClean="0"/>
              <a:t>2</a:t>
            </a:r>
            <a:r>
              <a:rPr lang="en-US" sz="2800" baseline="30000" dirty="0" smtClean="0"/>
              <a:t>-</a:t>
            </a:r>
            <a:r>
              <a:rPr lang="en-US" sz="2800" dirty="0" smtClean="0"/>
              <a:t> </a:t>
            </a:r>
            <a:r>
              <a:rPr lang="en-US" sz="2800" baseline="-25000" dirty="0" smtClean="0"/>
              <a:t>(</a:t>
            </a:r>
            <a:r>
              <a:rPr lang="en-US" sz="2800" baseline="-25000" dirty="0" err="1" smtClean="0"/>
              <a:t>aq</a:t>
            </a:r>
            <a:r>
              <a:rPr lang="en-US" sz="2800" baseline="-25000" dirty="0" smtClean="0"/>
              <a:t>)</a:t>
            </a:r>
            <a:r>
              <a:rPr lang="en-US" sz="2800" dirty="0" smtClean="0">
                <a:sym typeface="Wingdings" pitchFamily="2" charset="2"/>
              </a:rPr>
              <a:t> </a:t>
            </a:r>
            <a:endParaRPr lang="en-US" sz="2800" dirty="0" smtClean="0"/>
          </a:p>
          <a:p>
            <a:pPr algn="just">
              <a:buNone/>
            </a:pPr>
            <a:r>
              <a:rPr lang="en-US" dirty="0" smtClean="0"/>
              <a:t>		</a:t>
            </a:r>
          </a:p>
        </p:txBody>
      </p:sp>
      <p:graphicFrame>
        <p:nvGraphicFramePr>
          <p:cNvPr id="5" name="Table 4"/>
          <p:cNvGraphicFramePr>
            <a:graphicFrameLocks noGrp="1"/>
          </p:cNvGraphicFramePr>
          <p:nvPr/>
        </p:nvGraphicFramePr>
        <p:xfrm>
          <a:off x="304800" y="3200400"/>
          <a:ext cx="2514599" cy="2946400"/>
        </p:xfrm>
        <a:graphic>
          <a:graphicData uri="http://schemas.openxmlformats.org/drawingml/2006/table">
            <a:tbl>
              <a:tblPr firstRow="1" bandRow="1">
                <a:tableStyleId>{5940675A-B579-460E-94D1-54222C63F5DA}</a:tableStyleId>
              </a:tblPr>
              <a:tblGrid>
                <a:gridCol w="1600199"/>
                <a:gridCol w="914400"/>
              </a:tblGrid>
              <a:tr h="368300">
                <a:tc>
                  <a:txBody>
                    <a:bodyPr/>
                    <a:lstStyle/>
                    <a:p>
                      <a:r>
                        <a:rPr lang="en-US" dirty="0" err="1" smtClean="0"/>
                        <a:t>V</a:t>
                      </a:r>
                      <a:r>
                        <a:rPr lang="en-US" baseline="-25000" dirty="0" err="1" smtClean="0"/>
                        <a:t>NaOH</a:t>
                      </a:r>
                      <a:r>
                        <a:rPr lang="en-US" baseline="-25000" dirty="0" smtClean="0"/>
                        <a:t> added </a:t>
                      </a:r>
                      <a:r>
                        <a:rPr lang="en-US" dirty="0" smtClean="0"/>
                        <a:t>(</a:t>
                      </a:r>
                      <a:r>
                        <a:rPr lang="en-US" dirty="0" err="1" smtClean="0"/>
                        <a:t>mL</a:t>
                      </a:r>
                      <a:r>
                        <a:rPr lang="en-US" dirty="0" smtClean="0"/>
                        <a:t>)</a:t>
                      </a:r>
                      <a:endParaRPr lang="en-US" dirty="0"/>
                    </a:p>
                  </a:txBody>
                  <a:tcPr/>
                </a:tc>
                <a:tc>
                  <a:txBody>
                    <a:bodyPr/>
                    <a:lstStyle/>
                    <a:p>
                      <a:r>
                        <a:rPr lang="en-US" dirty="0" smtClean="0"/>
                        <a:t>pH</a:t>
                      </a:r>
                      <a:endParaRPr lang="en-US" dirty="0"/>
                    </a:p>
                  </a:txBody>
                  <a:tcPr/>
                </a:tc>
              </a:tr>
              <a:tr h="368300">
                <a:tc>
                  <a:txBody>
                    <a:bodyPr/>
                    <a:lstStyle/>
                    <a:p>
                      <a:r>
                        <a:rPr lang="en-US" dirty="0" smtClean="0"/>
                        <a:t>0.00</a:t>
                      </a:r>
                    </a:p>
                  </a:txBody>
                  <a:tcPr/>
                </a:tc>
                <a:tc>
                  <a:txBody>
                    <a:bodyPr/>
                    <a:lstStyle/>
                    <a:p>
                      <a:r>
                        <a:rPr lang="en-US" dirty="0" smtClean="0"/>
                        <a:t>2.87</a:t>
                      </a:r>
                      <a:endParaRPr lang="en-US" dirty="0"/>
                    </a:p>
                  </a:txBody>
                  <a:tcPr/>
                </a:tc>
              </a:tr>
              <a:tr h="368300">
                <a:tc>
                  <a:txBody>
                    <a:bodyPr/>
                    <a:lstStyle/>
                    <a:p>
                      <a:r>
                        <a:rPr lang="en-US" dirty="0" smtClean="0"/>
                        <a:t>10.0</a:t>
                      </a:r>
                      <a:endParaRPr lang="en-US" dirty="0"/>
                    </a:p>
                  </a:txBody>
                  <a:tcPr/>
                </a:tc>
                <a:tc>
                  <a:txBody>
                    <a:bodyPr/>
                    <a:lstStyle/>
                    <a:p>
                      <a:r>
                        <a:rPr lang="en-US" dirty="0" smtClean="0"/>
                        <a:t>4.14</a:t>
                      </a:r>
                      <a:endParaRPr lang="en-US" dirty="0"/>
                    </a:p>
                  </a:txBody>
                  <a:tcPr/>
                </a:tc>
              </a:tr>
              <a:tr h="368300">
                <a:tc>
                  <a:txBody>
                    <a:bodyPr/>
                    <a:lstStyle/>
                    <a:p>
                      <a:r>
                        <a:rPr lang="en-US" dirty="0" smtClean="0"/>
                        <a:t>25.0</a:t>
                      </a:r>
                      <a:endParaRPr lang="en-US" dirty="0"/>
                    </a:p>
                  </a:txBody>
                  <a:tcPr/>
                </a:tc>
                <a:tc>
                  <a:txBody>
                    <a:bodyPr/>
                    <a:lstStyle/>
                    <a:p>
                      <a:r>
                        <a:rPr lang="en-US" dirty="0" smtClean="0"/>
                        <a:t>4.74</a:t>
                      </a:r>
                      <a:endParaRPr lang="en-US" dirty="0"/>
                    </a:p>
                  </a:txBody>
                  <a:tcPr/>
                </a:tc>
              </a:tr>
              <a:tr h="368300">
                <a:tc>
                  <a:txBody>
                    <a:bodyPr/>
                    <a:lstStyle/>
                    <a:p>
                      <a:r>
                        <a:rPr lang="en-US" dirty="0" smtClean="0"/>
                        <a:t>40.0</a:t>
                      </a:r>
                      <a:endParaRPr lang="en-US" dirty="0"/>
                    </a:p>
                  </a:txBody>
                  <a:tcPr/>
                </a:tc>
                <a:tc>
                  <a:txBody>
                    <a:bodyPr/>
                    <a:lstStyle/>
                    <a:p>
                      <a:r>
                        <a:rPr lang="en-US" dirty="0" smtClean="0"/>
                        <a:t>5.35</a:t>
                      </a:r>
                      <a:endParaRPr lang="en-US" dirty="0"/>
                    </a:p>
                  </a:txBody>
                  <a:tcPr/>
                </a:tc>
              </a:tr>
              <a:tr h="368300">
                <a:tc>
                  <a:txBody>
                    <a:bodyPr/>
                    <a:lstStyle/>
                    <a:p>
                      <a:r>
                        <a:rPr lang="en-US" dirty="0" smtClean="0"/>
                        <a:t>50.0</a:t>
                      </a:r>
                      <a:endParaRPr lang="en-US" dirty="0"/>
                    </a:p>
                  </a:txBody>
                  <a:tcPr/>
                </a:tc>
                <a:tc>
                  <a:txBody>
                    <a:bodyPr/>
                    <a:lstStyle/>
                    <a:p>
                      <a:endParaRPr lang="en-US" dirty="0"/>
                    </a:p>
                  </a:txBody>
                  <a:tcPr/>
                </a:tc>
              </a:tr>
              <a:tr h="368300">
                <a:tc>
                  <a:txBody>
                    <a:bodyPr/>
                    <a:lstStyle/>
                    <a:p>
                      <a:r>
                        <a:rPr lang="en-US" dirty="0" smtClean="0"/>
                        <a:t>60.0</a:t>
                      </a:r>
                      <a:endParaRPr lang="en-US" dirty="0"/>
                    </a:p>
                  </a:txBody>
                  <a:tcPr/>
                </a:tc>
                <a:tc>
                  <a:txBody>
                    <a:bodyPr/>
                    <a:lstStyle/>
                    <a:p>
                      <a:endParaRPr lang="en-US" dirty="0"/>
                    </a:p>
                  </a:txBody>
                  <a:tcPr/>
                </a:tc>
              </a:tr>
              <a:tr h="368300">
                <a:tc>
                  <a:txBody>
                    <a:bodyPr/>
                    <a:lstStyle/>
                    <a:p>
                      <a:r>
                        <a:rPr lang="en-US" dirty="0" smtClean="0"/>
                        <a:t>75.0</a:t>
                      </a:r>
                      <a:endParaRPr lang="en-US" dirty="0"/>
                    </a:p>
                  </a:txBody>
                  <a:tcPr/>
                </a:tc>
                <a:tc>
                  <a:txBody>
                    <a:bodyPr/>
                    <a:lstStyle/>
                    <a:p>
                      <a:endParaRPr lang="en-US" dirty="0"/>
                    </a:p>
                  </a:txBody>
                  <a:tcPr/>
                </a:tc>
              </a:tr>
            </a:tbl>
          </a:graphicData>
        </a:graphic>
      </p:graphicFrame>
      <p:graphicFrame>
        <p:nvGraphicFramePr>
          <p:cNvPr id="7" name="Chart 6"/>
          <p:cNvGraphicFramePr/>
          <p:nvPr>
            <p:extLst>
              <p:ext uri="{D42A27DB-BD31-4B8C-83A1-F6EECF244321}">
                <p14:modId xmlns:p14="http://schemas.microsoft.com/office/powerpoint/2010/main" val="1561987543"/>
              </p:ext>
            </p:extLst>
          </p:nvPr>
        </p:nvGraphicFramePr>
        <p:xfrm>
          <a:off x="3124200" y="2362200"/>
          <a:ext cx="58674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Titration Curves: Weak Acid-Strong Base</a:t>
            </a:r>
            <a:endParaRPr lang="en-US" sz="3000" dirty="0"/>
          </a:p>
        </p:txBody>
      </p:sp>
      <p:sp>
        <p:nvSpPr>
          <p:cNvPr id="3" name="Content Placeholder 2"/>
          <p:cNvSpPr>
            <a:spLocks noGrp="1"/>
          </p:cNvSpPr>
          <p:nvPr>
            <p:ph idx="1"/>
          </p:nvPr>
        </p:nvSpPr>
        <p:spPr>
          <a:xfrm>
            <a:off x="457200" y="1295400"/>
            <a:ext cx="8229600" cy="4525963"/>
          </a:xfrm>
        </p:spPr>
        <p:txBody>
          <a:bodyPr>
            <a:normAutofit/>
          </a:bodyPr>
          <a:lstStyle/>
          <a:p>
            <a:pPr algn="just">
              <a:buNone/>
            </a:pPr>
            <a:r>
              <a:rPr lang="en-US" sz="2800" dirty="0" smtClean="0"/>
              <a:t>	Titration of HC</a:t>
            </a:r>
            <a:r>
              <a:rPr lang="en-US" sz="2800" baseline="-25000" dirty="0" smtClean="0"/>
              <a:t>2</a:t>
            </a:r>
            <a:r>
              <a:rPr lang="en-US" sz="2800" dirty="0" smtClean="0"/>
              <a:t>H</a:t>
            </a:r>
            <a:r>
              <a:rPr lang="en-US" sz="2800" baseline="-25000" dirty="0" smtClean="0"/>
              <a:t>3</a:t>
            </a:r>
            <a:r>
              <a:rPr lang="en-US" sz="2800" dirty="0" smtClean="0"/>
              <a:t>O</a:t>
            </a:r>
            <a:r>
              <a:rPr lang="en-US" sz="2800" baseline="-25000" dirty="0" smtClean="0"/>
              <a:t>2</a:t>
            </a:r>
            <a:r>
              <a:rPr lang="en-US" sz="2800" dirty="0" smtClean="0"/>
              <a:t> with </a:t>
            </a:r>
            <a:r>
              <a:rPr lang="en-US" sz="2800" dirty="0" err="1" smtClean="0"/>
              <a:t>NaOH</a:t>
            </a:r>
            <a:r>
              <a:rPr lang="en-US" sz="2800" dirty="0" smtClean="0"/>
              <a:t>	</a:t>
            </a:r>
          </a:p>
          <a:p>
            <a:pPr algn="ctr">
              <a:buNone/>
            </a:pPr>
            <a:r>
              <a:rPr lang="en-US" sz="2800" dirty="0" smtClean="0"/>
              <a:t>HC</a:t>
            </a:r>
            <a:r>
              <a:rPr lang="en-US" sz="2800" baseline="-25000" dirty="0" smtClean="0"/>
              <a:t>2</a:t>
            </a:r>
            <a:r>
              <a:rPr lang="en-US" sz="2800" dirty="0" smtClean="0"/>
              <a:t>H</a:t>
            </a:r>
            <a:r>
              <a:rPr lang="en-US" sz="2800" baseline="-25000" dirty="0" smtClean="0"/>
              <a:t>3</a:t>
            </a:r>
            <a:r>
              <a:rPr lang="en-US" sz="2800" dirty="0" smtClean="0"/>
              <a:t>O</a:t>
            </a:r>
            <a:r>
              <a:rPr lang="en-US" sz="2800" baseline="-25000" dirty="0" smtClean="0"/>
              <a:t>2</a:t>
            </a:r>
            <a:r>
              <a:rPr lang="en-US" sz="2800" dirty="0" smtClean="0"/>
              <a:t> </a:t>
            </a:r>
            <a:r>
              <a:rPr lang="en-US" sz="2800" baseline="-25000" dirty="0" smtClean="0"/>
              <a:t>(</a:t>
            </a:r>
            <a:r>
              <a:rPr lang="en-US" sz="2800" baseline="-25000" dirty="0" err="1" smtClean="0"/>
              <a:t>aq</a:t>
            </a:r>
            <a:r>
              <a:rPr lang="en-US" sz="2800" baseline="-25000" dirty="0" smtClean="0"/>
              <a:t>)</a:t>
            </a:r>
            <a:r>
              <a:rPr lang="en-US" sz="2800" dirty="0" smtClean="0"/>
              <a:t> + OH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a:t>
            </a:r>
            <a:r>
              <a:rPr lang="en-US" sz="2800" dirty="0" smtClean="0">
                <a:sym typeface="Wingdings" pitchFamily="2" charset="2"/>
              </a:rPr>
              <a:t> H</a:t>
            </a:r>
            <a:r>
              <a:rPr lang="en-US" sz="2800" baseline="-25000" dirty="0" smtClean="0">
                <a:sym typeface="Wingdings" pitchFamily="2" charset="2"/>
              </a:rPr>
              <a:t>2</a:t>
            </a:r>
            <a:r>
              <a:rPr lang="en-US" sz="2800" dirty="0" smtClean="0">
                <a:sym typeface="Wingdings" pitchFamily="2" charset="2"/>
              </a:rPr>
              <a:t>O</a:t>
            </a:r>
            <a:r>
              <a:rPr lang="en-US" sz="2800" baseline="-25000" dirty="0" smtClean="0">
                <a:sym typeface="Wingdings" pitchFamily="2" charset="2"/>
              </a:rPr>
              <a:t> (l)</a:t>
            </a:r>
            <a:r>
              <a:rPr lang="en-US" sz="2800" dirty="0" smtClean="0">
                <a:sym typeface="Wingdings" pitchFamily="2" charset="2"/>
              </a:rPr>
              <a:t> + </a:t>
            </a:r>
            <a:r>
              <a:rPr lang="en-US" sz="2800" dirty="0" smtClean="0"/>
              <a:t>C</a:t>
            </a:r>
            <a:r>
              <a:rPr lang="en-US" sz="2800" baseline="-25000" dirty="0" smtClean="0"/>
              <a:t>2</a:t>
            </a:r>
            <a:r>
              <a:rPr lang="en-US" sz="2800" dirty="0" smtClean="0"/>
              <a:t>H</a:t>
            </a:r>
            <a:r>
              <a:rPr lang="en-US" sz="2800" baseline="-25000" dirty="0" smtClean="0"/>
              <a:t>3</a:t>
            </a:r>
            <a:r>
              <a:rPr lang="en-US" sz="2800" dirty="0" smtClean="0"/>
              <a:t>O</a:t>
            </a:r>
            <a:r>
              <a:rPr lang="en-US" sz="2800" baseline="-25000" dirty="0" smtClean="0"/>
              <a:t>2</a:t>
            </a:r>
            <a:r>
              <a:rPr lang="en-US" sz="2800" baseline="30000" dirty="0" smtClean="0"/>
              <a:t>-</a:t>
            </a:r>
            <a:r>
              <a:rPr lang="en-US" sz="2800" dirty="0" smtClean="0"/>
              <a:t> </a:t>
            </a:r>
            <a:r>
              <a:rPr lang="en-US" sz="2800" baseline="-25000" dirty="0" smtClean="0"/>
              <a:t>(</a:t>
            </a:r>
            <a:r>
              <a:rPr lang="en-US" sz="2800" baseline="-25000" dirty="0" err="1" smtClean="0"/>
              <a:t>aq</a:t>
            </a:r>
            <a:r>
              <a:rPr lang="en-US" sz="2800" baseline="-25000" dirty="0" smtClean="0"/>
              <a:t>)</a:t>
            </a:r>
            <a:r>
              <a:rPr lang="en-US" sz="2800" dirty="0" smtClean="0">
                <a:sym typeface="Wingdings" pitchFamily="2" charset="2"/>
              </a:rPr>
              <a:t> </a:t>
            </a:r>
            <a:endParaRPr lang="en-US" sz="2800" dirty="0" smtClean="0"/>
          </a:p>
          <a:p>
            <a:pPr algn="just">
              <a:buNone/>
            </a:pPr>
            <a:r>
              <a:rPr lang="en-US" dirty="0" smtClean="0"/>
              <a:t>		</a:t>
            </a:r>
          </a:p>
        </p:txBody>
      </p:sp>
      <p:graphicFrame>
        <p:nvGraphicFramePr>
          <p:cNvPr id="5" name="Table 4"/>
          <p:cNvGraphicFramePr>
            <a:graphicFrameLocks noGrp="1"/>
          </p:cNvGraphicFramePr>
          <p:nvPr>
            <p:extLst>
              <p:ext uri="{D42A27DB-BD31-4B8C-83A1-F6EECF244321}">
                <p14:modId xmlns:p14="http://schemas.microsoft.com/office/powerpoint/2010/main" val="4049430770"/>
              </p:ext>
            </p:extLst>
          </p:nvPr>
        </p:nvGraphicFramePr>
        <p:xfrm>
          <a:off x="304800" y="3200400"/>
          <a:ext cx="2514599" cy="2946400"/>
        </p:xfrm>
        <a:graphic>
          <a:graphicData uri="http://schemas.openxmlformats.org/drawingml/2006/table">
            <a:tbl>
              <a:tblPr firstRow="1" bandRow="1">
                <a:tableStyleId>{5940675A-B579-460E-94D1-54222C63F5DA}</a:tableStyleId>
              </a:tblPr>
              <a:tblGrid>
                <a:gridCol w="1600199"/>
                <a:gridCol w="914400"/>
              </a:tblGrid>
              <a:tr h="368300">
                <a:tc>
                  <a:txBody>
                    <a:bodyPr/>
                    <a:lstStyle/>
                    <a:p>
                      <a:r>
                        <a:rPr lang="en-US" dirty="0" err="1" smtClean="0"/>
                        <a:t>V</a:t>
                      </a:r>
                      <a:r>
                        <a:rPr lang="en-US" baseline="-25000" dirty="0" err="1" smtClean="0"/>
                        <a:t>NaOH</a:t>
                      </a:r>
                      <a:r>
                        <a:rPr lang="en-US" baseline="-25000" dirty="0" smtClean="0"/>
                        <a:t> added </a:t>
                      </a:r>
                      <a:r>
                        <a:rPr lang="en-US" dirty="0" smtClean="0"/>
                        <a:t>(</a:t>
                      </a:r>
                      <a:r>
                        <a:rPr lang="en-US" dirty="0" err="1" smtClean="0"/>
                        <a:t>mL</a:t>
                      </a:r>
                      <a:r>
                        <a:rPr lang="en-US" dirty="0" smtClean="0"/>
                        <a:t>)</a:t>
                      </a:r>
                      <a:endParaRPr lang="en-US" dirty="0"/>
                    </a:p>
                  </a:txBody>
                  <a:tcPr/>
                </a:tc>
                <a:tc>
                  <a:txBody>
                    <a:bodyPr/>
                    <a:lstStyle/>
                    <a:p>
                      <a:r>
                        <a:rPr lang="en-US" dirty="0" smtClean="0"/>
                        <a:t>pH</a:t>
                      </a:r>
                      <a:endParaRPr lang="en-US" dirty="0"/>
                    </a:p>
                  </a:txBody>
                  <a:tcPr/>
                </a:tc>
              </a:tr>
              <a:tr h="368300">
                <a:tc>
                  <a:txBody>
                    <a:bodyPr/>
                    <a:lstStyle/>
                    <a:p>
                      <a:r>
                        <a:rPr lang="en-US" dirty="0" smtClean="0"/>
                        <a:t>0.00</a:t>
                      </a:r>
                    </a:p>
                  </a:txBody>
                  <a:tcPr/>
                </a:tc>
                <a:tc>
                  <a:txBody>
                    <a:bodyPr/>
                    <a:lstStyle/>
                    <a:p>
                      <a:r>
                        <a:rPr lang="en-US" dirty="0" smtClean="0"/>
                        <a:t>2.87</a:t>
                      </a:r>
                      <a:endParaRPr lang="en-US" dirty="0"/>
                    </a:p>
                  </a:txBody>
                  <a:tcPr/>
                </a:tc>
              </a:tr>
              <a:tr h="368300">
                <a:tc>
                  <a:txBody>
                    <a:bodyPr/>
                    <a:lstStyle/>
                    <a:p>
                      <a:r>
                        <a:rPr lang="en-US" dirty="0" smtClean="0"/>
                        <a:t>10.0</a:t>
                      </a:r>
                      <a:endParaRPr lang="en-US" dirty="0"/>
                    </a:p>
                  </a:txBody>
                  <a:tcPr/>
                </a:tc>
                <a:tc>
                  <a:txBody>
                    <a:bodyPr/>
                    <a:lstStyle/>
                    <a:p>
                      <a:r>
                        <a:rPr lang="en-US" dirty="0" smtClean="0"/>
                        <a:t>4.14</a:t>
                      </a:r>
                      <a:endParaRPr lang="en-US" dirty="0"/>
                    </a:p>
                  </a:txBody>
                  <a:tcPr/>
                </a:tc>
              </a:tr>
              <a:tr h="368300">
                <a:tc>
                  <a:txBody>
                    <a:bodyPr/>
                    <a:lstStyle/>
                    <a:p>
                      <a:r>
                        <a:rPr lang="en-US" dirty="0" smtClean="0"/>
                        <a:t>25.0</a:t>
                      </a:r>
                      <a:endParaRPr lang="en-US" dirty="0"/>
                    </a:p>
                  </a:txBody>
                  <a:tcPr/>
                </a:tc>
                <a:tc>
                  <a:txBody>
                    <a:bodyPr/>
                    <a:lstStyle/>
                    <a:p>
                      <a:r>
                        <a:rPr lang="en-US" dirty="0" smtClean="0"/>
                        <a:t>4.74</a:t>
                      </a:r>
                      <a:endParaRPr lang="en-US" dirty="0"/>
                    </a:p>
                  </a:txBody>
                  <a:tcPr/>
                </a:tc>
              </a:tr>
              <a:tr h="368300">
                <a:tc>
                  <a:txBody>
                    <a:bodyPr/>
                    <a:lstStyle/>
                    <a:p>
                      <a:r>
                        <a:rPr lang="en-US" dirty="0" smtClean="0"/>
                        <a:t>40.0</a:t>
                      </a:r>
                      <a:endParaRPr lang="en-US" dirty="0"/>
                    </a:p>
                  </a:txBody>
                  <a:tcPr/>
                </a:tc>
                <a:tc>
                  <a:txBody>
                    <a:bodyPr/>
                    <a:lstStyle/>
                    <a:p>
                      <a:r>
                        <a:rPr lang="en-US" dirty="0" smtClean="0"/>
                        <a:t>5.35</a:t>
                      </a:r>
                      <a:endParaRPr lang="en-US" dirty="0"/>
                    </a:p>
                  </a:txBody>
                  <a:tcPr/>
                </a:tc>
              </a:tr>
              <a:tr h="368300">
                <a:tc>
                  <a:txBody>
                    <a:bodyPr/>
                    <a:lstStyle/>
                    <a:p>
                      <a:r>
                        <a:rPr lang="en-US" dirty="0" smtClean="0"/>
                        <a:t>50.0</a:t>
                      </a:r>
                      <a:endParaRPr lang="en-US" dirty="0"/>
                    </a:p>
                  </a:txBody>
                  <a:tcPr/>
                </a:tc>
                <a:tc>
                  <a:txBody>
                    <a:bodyPr/>
                    <a:lstStyle/>
                    <a:p>
                      <a:r>
                        <a:rPr lang="en-US" dirty="0" smtClean="0"/>
                        <a:t>8.73</a:t>
                      </a:r>
                      <a:endParaRPr lang="en-US" dirty="0"/>
                    </a:p>
                  </a:txBody>
                  <a:tcPr/>
                </a:tc>
              </a:tr>
              <a:tr h="368300">
                <a:tc>
                  <a:txBody>
                    <a:bodyPr/>
                    <a:lstStyle/>
                    <a:p>
                      <a:r>
                        <a:rPr lang="en-US" dirty="0" smtClean="0"/>
                        <a:t>60.0</a:t>
                      </a:r>
                      <a:endParaRPr lang="en-US" dirty="0"/>
                    </a:p>
                  </a:txBody>
                  <a:tcPr/>
                </a:tc>
                <a:tc>
                  <a:txBody>
                    <a:bodyPr/>
                    <a:lstStyle/>
                    <a:p>
                      <a:endParaRPr lang="en-US" dirty="0"/>
                    </a:p>
                  </a:txBody>
                  <a:tcPr/>
                </a:tc>
              </a:tr>
              <a:tr h="368300">
                <a:tc>
                  <a:txBody>
                    <a:bodyPr/>
                    <a:lstStyle/>
                    <a:p>
                      <a:r>
                        <a:rPr lang="en-US" dirty="0" smtClean="0"/>
                        <a:t>75.0</a:t>
                      </a:r>
                      <a:endParaRPr lang="en-US" dirty="0"/>
                    </a:p>
                  </a:txBody>
                  <a:tcPr/>
                </a:tc>
                <a:tc>
                  <a:txBody>
                    <a:bodyPr/>
                    <a:lstStyle/>
                    <a:p>
                      <a:endParaRPr lang="en-US" dirty="0"/>
                    </a:p>
                  </a:txBody>
                  <a:tcPr/>
                </a:tc>
              </a:tr>
            </a:tbl>
          </a:graphicData>
        </a:graphic>
      </p:graphicFrame>
      <p:graphicFrame>
        <p:nvGraphicFramePr>
          <p:cNvPr id="7" name="Chart 6"/>
          <p:cNvGraphicFramePr/>
          <p:nvPr>
            <p:extLst>
              <p:ext uri="{D42A27DB-BD31-4B8C-83A1-F6EECF244321}">
                <p14:modId xmlns:p14="http://schemas.microsoft.com/office/powerpoint/2010/main" val="1501783596"/>
              </p:ext>
            </p:extLst>
          </p:nvPr>
        </p:nvGraphicFramePr>
        <p:xfrm>
          <a:off x="2895600" y="2362200"/>
          <a:ext cx="62484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Titration Curves: Weak Acid-Strong Base</a:t>
            </a:r>
            <a:endParaRPr lang="en-US" sz="3000" dirty="0"/>
          </a:p>
        </p:txBody>
      </p:sp>
      <p:sp>
        <p:nvSpPr>
          <p:cNvPr id="3" name="Content Placeholder 2"/>
          <p:cNvSpPr>
            <a:spLocks noGrp="1"/>
          </p:cNvSpPr>
          <p:nvPr>
            <p:ph idx="1"/>
          </p:nvPr>
        </p:nvSpPr>
        <p:spPr>
          <a:xfrm>
            <a:off x="457200" y="1295400"/>
            <a:ext cx="8229600" cy="4525963"/>
          </a:xfrm>
        </p:spPr>
        <p:txBody>
          <a:bodyPr>
            <a:normAutofit/>
          </a:bodyPr>
          <a:lstStyle/>
          <a:p>
            <a:pPr algn="just">
              <a:buNone/>
            </a:pPr>
            <a:r>
              <a:rPr lang="en-US" sz="2800" dirty="0" smtClean="0"/>
              <a:t>	Titration of HC</a:t>
            </a:r>
            <a:r>
              <a:rPr lang="en-US" sz="2800" baseline="-25000" dirty="0" smtClean="0"/>
              <a:t>2</a:t>
            </a:r>
            <a:r>
              <a:rPr lang="en-US" sz="2800" dirty="0" smtClean="0"/>
              <a:t>H</a:t>
            </a:r>
            <a:r>
              <a:rPr lang="en-US" sz="2800" baseline="-25000" dirty="0" smtClean="0"/>
              <a:t>3</a:t>
            </a:r>
            <a:r>
              <a:rPr lang="en-US" sz="2800" dirty="0" smtClean="0"/>
              <a:t>O</a:t>
            </a:r>
            <a:r>
              <a:rPr lang="en-US" sz="2800" baseline="-25000" dirty="0" smtClean="0"/>
              <a:t>2</a:t>
            </a:r>
            <a:r>
              <a:rPr lang="en-US" sz="2800" dirty="0" smtClean="0"/>
              <a:t> with </a:t>
            </a:r>
            <a:r>
              <a:rPr lang="en-US" sz="2800" dirty="0" err="1" smtClean="0"/>
              <a:t>NaOH</a:t>
            </a:r>
            <a:r>
              <a:rPr lang="en-US" sz="2800" dirty="0" smtClean="0"/>
              <a:t>	</a:t>
            </a:r>
          </a:p>
          <a:p>
            <a:pPr algn="ctr">
              <a:buNone/>
            </a:pPr>
            <a:r>
              <a:rPr lang="en-US" sz="2800" dirty="0" smtClean="0"/>
              <a:t>HC</a:t>
            </a:r>
            <a:r>
              <a:rPr lang="en-US" sz="2800" baseline="-25000" dirty="0" smtClean="0"/>
              <a:t>2</a:t>
            </a:r>
            <a:r>
              <a:rPr lang="en-US" sz="2800" dirty="0" smtClean="0"/>
              <a:t>H</a:t>
            </a:r>
            <a:r>
              <a:rPr lang="en-US" sz="2800" baseline="-25000" dirty="0" smtClean="0"/>
              <a:t>3</a:t>
            </a:r>
            <a:r>
              <a:rPr lang="en-US" sz="2800" dirty="0" smtClean="0"/>
              <a:t>O</a:t>
            </a:r>
            <a:r>
              <a:rPr lang="en-US" sz="2800" baseline="-25000" dirty="0" smtClean="0"/>
              <a:t>2</a:t>
            </a:r>
            <a:r>
              <a:rPr lang="en-US" sz="2800" dirty="0" smtClean="0"/>
              <a:t> </a:t>
            </a:r>
            <a:r>
              <a:rPr lang="en-US" sz="2800" baseline="-25000" dirty="0" smtClean="0"/>
              <a:t>(</a:t>
            </a:r>
            <a:r>
              <a:rPr lang="en-US" sz="2800" baseline="-25000" dirty="0" err="1" smtClean="0"/>
              <a:t>aq</a:t>
            </a:r>
            <a:r>
              <a:rPr lang="en-US" sz="2800" baseline="-25000" dirty="0" smtClean="0"/>
              <a:t>)</a:t>
            </a:r>
            <a:r>
              <a:rPr lang="en-US" sz="2800" dirty="0" smtClean="0"/>
              <a:t> + OH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a:t>
            </a:r>
            <a:r>
              <a:rPr lang="en-US" sz="2800" dirty="0" smtClean="0">
                <a:sym typeface="Wingdings" pitchFamily="2" charset="2"/>
              </a:rPr>
              <a:t> H</a:t>
            </a:r>
            <a:r>
              <a:rPr lang="en-US" sz="2800" baseline="-25000" dirty="0" smtClean="0">
                <a:sym typeface="Wingdings" pitchFamily="2" charset="2"/>
              </a:rPr>
              <a:t>2</a:t>
            </a:r>
            <a:r>
              <a:rPr lang="en-US" sz="2800" dirty="0" smtClean="0">
                <a:sym typeface="Wingdings" pitchFamily="2" charset="2"/>
              </a:rPr>
              <a:t>O</a:t>
            </a:r>
            <a:r>
              <a:rPr lang="en-US" sz="2800" baseline="-25000" dirty="0" smtClean="0">
                <a:sym typeface="Wingdings" pitchFamily="2" charset="2"/>
              </a:rPr>
              <a:t> (l)</a:t>
            </a:r>
            <a:r>
              <a:rPr lang="en-US" sz="2800" dirty="0" smtClean="0">
                <a:sym typeface="Wingdings" pitchFamily="2" charset="2"/>
              </a:rPr>
              <a:t> + </a:t>
            </a:r>
            <a:r>
              <a:rPr lang="en-US" sz="2800" dirty="0" smtClean="0"/>
              <a:t>C</a:t>
            </a:r>
            <a:r>
              <a:rPr lang="en-US" sz="2800" baseline="-25000" dirty="0" smtClean="0"/>
              <a:t>2</a:t>
            </a:r>
            <a:r>
              <a:rPr lang="en-US" sz="2800" dirty="0" smtClean="0"/>
              <a:t>H</a:t>
            </a:r>
            <a:r>
              <a:rPr lang="en-US" sz="2800" baseline="-25000" dirty="0" smtClean="0"/>
              <a:t>3</a:t>
            </a:r>
            <a:r>
              <a:rPr lang="en-US" sz="2800" dirty="0" smtClean="0"/>
              <a:t>O</a:t>
            </a:r>
            <a:r>
              <a:rPr lang="en-US" sz="2800" baseline="-25000" dirty="0" smtClean="0"/>
              <a:t>2</a:t>
            </a:r>
            <a:r>
              <a:rPr lang="en-US" sz="2800" baseline="30000" dirty="0" smtClean="0"/>
              <a:t>-</a:t>
            </a:r>
            <a:r>
              <a:rPr lang="en-US" sz="2800" dirty="0" smtClean="0"/>
              <a:t> </a:t>
            </a:r>
            <a:r>
              <a:rPr lang="en-US" sz="2800" baseline="-25000" dirty="0" smtClean="0"/>
              <a:t>(</a:t>
            </a:r>
            <a:r>
              <a:rPr lang="en-US" sz="2800" baseline="-25000" dirty="0" err="1" smtClean="0"/>
              <a:t>aq</a:t>
            </a:r>
            <a:r>
              <a:rPr lang="en-US" sz="2800" baseline="-25000" dirty="0" smtClean="0"/>
              <a:t>)</a:t>
            </a:r>
            <a:r>
              <a:rPr lang="en-US" sz="2800" dirty="0" smtClean="0">
                <a:sym typeface="Wingdings" pitchFamily="2" charset="2"/>
              </a:rPr>
              <a:t> </a:t>
            </a:r>
            <a:endParaRPr lang="en-US" sz="2800" dirty="0" smtClean="0"/>
          </a:p>
          <a:p>
            <a:pPr algn="just">
              <a:buNone/>
            </a:pPr>
            <a:r>
              <a:rPr lang="en-US" dirty="0" smtClean="0"/>
              <a:t>		</a:t>
            </a:r>
          </a:p>
        </p:txBody>
      </p:sp>
      <p:graphicFrame>
        <p:nvGraphicFramePr>
          <p:cNvPr id="5" name="Table 4"/>
          <p:cNvGraphicFramePr>
            <a:graphicFrameLocks noGrp="1"/>
          </p:cNvGraphicFramePr>
          <p:nvPr>
            <p:extLst>
              <p:ext uri="{D42A27DB-BD31-4B8C-83A1-F6EECF244321}">
                <p14:modId xmlns:p14="http://schemas.microsoft.com/office/powerpoint/2010/main" val="1727683419"/>
              </p:ext>
            </p:extLst>
          </p:nvPr>
        </p:nvGraphicFramePr>
        <p:xfrm>
          <a:off x="304800" y="3200400"/>
          <a:ext cx="2514599" cy="2946400"/>
        </p:xfrm>
        <a:graphic>
          <a:graphicData uri="http://schemas.openxmlformats.org/drawingml/2006/table">
            <a:tbl>
              <a:tblPr firstRow="1" bandRow="1">
                <a:tableStyleId>{5940675A-B579-460E-94D1-54222C63F5DA}</a:tableStyleId>
              </a:tblPr>
              <a:tblGrid>
                <a:gridCol w="1600199"/>
                <a:gridCol w="914400"/>
              </a:tblGrid>
              <a:tr h="368300">
                <a:tc>
                  <a:txBody>
                    <a:bodyPr/>
                    <a:lstStyle/>
                    <a:p>
                      <a:r>
                        <a:rPr lang="en-US" dirty="0" err="1" smtClean="0"/>
                        <a:t>V</a:t>
                      </a:r>
                      <a:r>
                        <a:rPr lang="en-US" baseline="-25000" dirty="0" err="1" smtClean="0"/>
                        <a:t>NaOH</a:t>
                      </a:r>
                      <a:r>
                        <a:rPr lang="en-US" baseline="-25000" dirty="0" smtClean="0"/>
                        <a:t> added </a:t>
                      </a:r>
                      <a:r>
                        <a:rPr lang="en-US" dirty="0" smtClean="0"/>
                        <a:t>(</a:t>
                      </a:r>
                      <a:r>
                        <a:rPr lang="en-US" dirty="0" err="1" smtClean="0"/>
                        <a:t>mL</a:t>
                      </a:r>
                      <a:r>
                        <a:rPr lang="en-US" dirty="0" smtClean="0"/>
                        <a:t>)</a:t>
                      </a:r>
                      <a:endParaRPr lang="en-US" dirty="0"/>
                    </a:p>
                  </a:txBody>
                  <a:tcPr/>
                </a:tc>
                <a:tc>
                  <a:txBody>
                    <a:bodyPr/>
                    <a:lstStyle/>
                    <a:p>
                      <a:r>
                        <a:rPr lang="en-US" dirty="0" smtClean="0"/>
                        <a:t>pH</a:t>
                      </a:r>
                      <a:endParaRPr lang="en-US" dirty="0"/>
                    </a:p>
                  </a:txBody>
                  <a:tcPr/>
                </a:tc>
              </a:tr>
              <a:tr h="368300">
                <a:tc>
                  <a:txBody>
                    <a:bodyPr/>
                    <a:lstStyle/>
                    <a:p>
                      <a:r>
                        <a:rPr lang="en-US" dirty="0" smtClean="0"/>
                        <a:t>0.00</a:t>
                      </a:r>
                    </a:p>
                  </a:txBody>
                  <a:tcPr/>
                </a:tc>
                <a:tc>
                  <a:txBody>
                    <a:bodyPr/>
                    <a:lstStyle/>
                    <a:p>
                      <a:r>
                        <a:rPr lang="en-US" dirty="0" smtClean="0"/>
                        <a:t>2.87</a:t>
                      </a:r>
                      <a:endParaRPr lang="en-US" dirty="0"/>
                    </a:p>
                  </a:txBody>
                  <a:tcPr/>
                </a:tc>
              </a:tr>
              <a:tr h="368300">
                <a:tc>
                  <a:txBody>
                    <a:bodyPr/>
                    <a:lstStyle/>
                    <a:p>
                      <a:r>
                        <a:rPr lang="en-US" dirty="0" smtClean="0"/>
                        <a:t>10.0</a:t>
                      </a:r>
                      <a:endParaRPr lang="en-US" dirty="0"/>
                    </a:p>
                  </a:txBody>
                  <a:tcPr/>
                </a:tc>
                <a:tc>
                  <a:txBody>
                    <a:bodyPr/>
                    <a:lstStyle/>
                    <a:p>
                      <a:r>
                        <a:rPr lang="en-US" dirty="0" smtClean="0"/>
                        <a:t>4.14</a:t>
                      </a:r>
                      <a:endParaRPr lang="en-US" dirty="0"/>
                    </a:p>
                  </a:txBody>
                  <a:tcPr/>
                </a:tc>
              </a:tr>
              <a:tr h="368300">
                <a:tc>
                  <a:txBody>
                    <a:bodyPr/>
                    <a:lstStyle/>
                    <a:p>
                      <a:r>
                        <a:rPr lang="en-US" dirty="0" smtClean="0"/>
                        <a:t>25.0</a:t>
                      </a:r>
                      <a:endParaRPr lang="en-US" dirty="0"/>
                    </a:p>
                  </a:txBody>
                  <a:tcPr/>
                </a:tc>
                <a:tc>
                  <a:txBody>
                    <a:bodyPr/>
                    <a:lstStyle/>
                    <a:p>
                      <a:r>
                        <a:rPr lang="en-US" dirty="0" smtClean="0"/>
                        <a:t>4.74</a:t>
                      </a:r>
                      <a:endParaRPr lang="en-US" dirty="0"/>
                    </a:p>
                  </a:txBody>
                  <a:tcPr/>
                </a:tc>
              </a:tr>
              <a:tr h="368300">
                <a:tc>
                  <a:txBody>
                    <a:bodyPr/>
                    <a:lstStyle/>
                    <a:p>
                      <a:r>
                        <a:rPr lang="en-US" dirty="0" smtClean="0"/>
                        <a:t>40.0</a:t>
                      </a:r>
                      <a:endParaRPr lang="en-US" dirty="0"/>
                    </a:p>
                  </a:txBody>
                  <a:tcPr/>
                </a:tc>
                <a:tc>
                  <a:txBody>
                    <a:bodyPr/>
                    <a:lstStyle/>
                    <a:p>
                      <a:r>
                        <a:rPr lang="en-US" dirty="0" smtClean="0"/>
                        <a:t>5.35</a:t>
                      </a:r>
                      <a:endParaRPr lang="en-US" dirty="0"/>
                    </a:p>
                  </a:txBody>
                  <a:tcPr/>
                </a:tc>
              </a:tr>
              <a:tr h="368300">
                <a:tc>
                  <a:txBody>
                    <a:bodyPr/>
                    <a:lstStyle/>
                    <a:p>
                      <a:r>
                        <a:rPr lang="en-US" dirty="0" smtClean="0"/>
                        <a:t>50.0</a:t>
                      </a:r>
                      <a:endParaRPr lang="en-US" dirty="0"/>
                    </a:p>
                  </a:txBody>
                  <a:tcPr/>
                </a:tc>
                <a:tc>
                  <a:txBody>
                    <a:bodyPr/>
                    <a:lstStyle/>
                    <a:p>
                      <a:r>
                        <a:rPr lang="en-US" dirty="0" smtClean="0"/>
                        <a:t>8.73</a:t>
                      </a:r>
                      <a:endParaRPr lang="en-US" dirty="0"/>
                    </a:p>
                  </a:txBody>
                  <a:tcPr/>
                </a:tc>
              </a:tr>
              <a:tr h="368300">
                <a:tc>
                  <a:txBody>
                    <a:bodyPr/>
                    <a:lstStyle/>
                    <a:p>
                      <a:r>
                        <a:rPr lang="en-US" dirty="0" smtClean="0"/>
                        <a:t>60.0</a:t>
                      </a:r>
                      <a:endParaRPr lang="en-US" dirty="0"/>
                    </a:p>
                  </a:txBody>
                  <a:tcPr/>
                </a:tc>
                <a:tc>
                  <a:txBody>
                    <a:bodyPr/>
                    <a:lstStyle/>
                    <a:p>
                      <a:r>
                        <a:rPr lang="en-US" dirty="0" smtClean="0"/>
                        <a:t>11.96</a:t>
                      </a:r>
                      <a:endParaRPr lang="en-US" dirty="0"/>
                    </a:p>
                  </a:txBody>
                  <a:tcPr/>
                </a:tc>
              </a:tr>
              <a:tr h="368300">
                <a:tc>
                  <a:txBody>
                    <a:bodyPr/>
                    <a:lstStyle/>
                    <a:p>
                      <a:r>
                        <a:rPr lang="en-US" dirty="0" smtClean="0"/>
                        <a:t>75.0</a:t>
                      </a:r>
                      <a:endParaRPr lang="en-US" dirty="0"/>
                    </a:p>
                  </a:txBody>
                  <a:tcPr/>
                </a:tc>
                <a:tc>
                  <a:txBody>
                    <a:bodyPr/>
                    <a:lstStyle/>
                    <a:p>
                      <a:endParaRPr lang="en-US" dirty="0"/>
                    </a:p>
                  </a:txBody>
                  <a:tcPr/>
                </a:tc>
              </a:tr>
            </a:tbl>
          </a:graphicData>
        </a:graphic>
      </p:graphicFrame>
      <p:graphicFrame>
        <p:nvGraphicFramePr>
          <p:cNvPr id="7" name="Chart 6"/>
          <p:cNvGraphicFramePr/>
          <p:nvPr>
            <p:extLst>
              <p:ext uri="{D42A27DB-BD31-4B8C-83A1-F6EECF244321}">
                <p14:modId xmlns:p14="http://schemas.microsoft.com/office/powerpoint/2010/main" val="53744875"/>
              </p:ext>
            </p:extLst>
          </p:nvPr>
        </p:nvGraphicFramePr>
        <p:xfrm>
          <a:off x="2819400" y="2362200"/>
          <a:ext cx="63246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Titration Curves: Weak Acid-Strong Base</a:t>
            </a:r>
            <a:endParaRPr lang="en-US" sz="3000" dirty="0"/>
          </a:p>
        </p:txBody>
      </p:sp>
      <p:sp>
        <p:nvSpPr>
          <p:cNvPr id="3" name="Content Placeholder 2"/>
          <p:cNvSpPr>
            <a:spLocks noGrp="1"/>
          </p:cNvSpPr>
          <p:nvPr>
            <p:ph idx="1"/>
          </p:nvPr>
        </p:nvSpPr>
        <p:spPr>
          <a:xfrm>
            <a:off x="457200" y="1295400"/>
            <a:ext cx="8229600" cy="4525963"/>
          </a:xfrm>
        </p:spPr>
        <p:txBody>
          <a:bodyPr>
            <a:normAutofit/>
          </a:bodyPr>
          <a:lstStyle/>
          <a:p>
            <a:pPr algn="just">
              <a:buNone/>
            </a:pPr>
            <a:r>
              <a:rPr lang="en-US" sz="2800" dirty="0" smtClean="0"/>
              <a:t>	Titration of HC</a:t>
            </a:r>
            <a:r>
              <a:rPr lang="en-US" sz="2800" baseline="-25000" dirty="0" smtClean="0"/>
              <a:t>2</a:t>
            </a:r>
            <a:r>
              <a:rPr lang="en-US" sz="2800" dirty="0" smtClean="0"/>
              <a:t>H</a:t>
            </a:r>
            <a:r>
              <a:rPr lang="en-US" sz="2800" baseline="-25000" dirty="0" smtClean="0"/>
              <a:t>3</a:t>
            </a:r>
            <a:r>
              <a:rPr lang="en-US" sz="2800" dirty="0" smtClean="0"/>
              <a:t>O</a:t>
            </a:r>
            <a:r>
              <a:rPr lang="en-US" sz="2800" baseline="-25000" dirty="0" smtClean="0"/>
              <a:t>2</a:t>
            </a:r>
            <a:r>
              <a:rPr lang="en-US" sz="2800" dirty="0" smtClean="0"/>
              <a:t> with </a:t>
            </a:r>
            <a:r>
              <a:rPr lang="en-US" sz="2800" dirty="0" err="1" smtClean="0"/>
              <a:t>NaOH</a:t>
            </a:r>
            <a:r>
              <a:rPr lang="en-US" sz="2800" dirty="0" smtClean="0"/>
              <a:t>	</a:t>
            </a:r>
          </a:p>
          <a:p>
            <a:pPr algn="ctr">
              <a:buNone/>
            </a:pPr>
            <a:r>
              <a:rPr lang="en-US" sz="2800" dirty="0" smtClean="0"/>
              <a:t>HC</a:t>
            </a:r>
            <a:r>
              <a:rPr lang="en-US" sz="2800" baseline="-25000" dirty="0" smtClean="0"/>
              <a:t>2</a:t>
            </a:r>
            <a:r>
              <a:rPr lang="en-US" sz="2800" dirty="0" smtClean="0"/>
              <a:t>H</a:t>
            </a:r>
            <a:r>
              <a:rPr lang="en-US" sz="2800" baseline="-25000" dirty="0" smtClean="0"/>
              <a:t>3</a:t>
            </a:r>
            <a:r>
              <a:rPr lang="en-US" sz="2800" dirty="0" smtClean="0"/>
              <a:t>O</a:t>
            </a:r>
            <a:r>
              <a:rPr lang="en-US" sz="2800" baseline="-25000" dirty="0" smtClean="0"/>
              <a:t>2</a:t>
            </a:r>
            <a:r>
              <a:rPr lang="en-US" sz="2800" dirty="0" smtClean="0"/>
              <a:t> </a:t>
            </a:r>
            <a:r>
              <a:rPr lang="en-US" sz="2800" baseline="-25000" dirty="0" smtClean="0"/>
              <a:t>(</a:t>
            </a:r>
            <a:r>
              <a:rPr lang="en-US" sz="2800" baseline="-25000" dirty="0" err="1" smtClean="0"/>
              <a:t>aq</a:t>
            </a:r>
            <a:r>
              <a:rPr lang="en-US" sz="2800" baseline="-25000" dirty="0" smtClean="0"/>
              <a:t>)</a:t>
            </a:r>
            <a:r>
              <a:rPr lang="en-US" sz="2800" dirty="0" smtClean="0"/>
              <a:t> + OH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a:t>
            </a:r>
            <a:r>
              <a:rPr lang="en-US" sz="2800" dirty="0" smtClean="0">
                <a:sym typeface="Wingdings" pitchFamily="2" charset="2"/>
              </a:rPr>
              <a:t> H</a:t>
            </a:r>
            <a:r>
              <a:rPr lang="en-US" sz="2800" baseline="-25000" dirty="0" smtClean="0">
                <a:sym typeface="Wingdings" pitchFamily="2" charset="2"/>
              </a:rPr>
              <a:t>2</a:t>
            </a:r>
            <a:r>
              <a:rPr lang="en-US" sz="2800" dirty="0" smtClean="0">
                <a:sym typeface="Wingdings" pitchFamily="2" charset="2"/>
              </a:rPr>
              <a:t>O</a:t>
            </a:r>
            <a:r>
              <a:rPr lang="en-US" sz="2800" baseline="-25000" dirty="0" smtClean="0">
                <a:sym typeface="Wingdings" pitchFamily="2" charset="2"/>
              </a:rPr>
              <a:t> (l)</a:t>
            </a:r>
            <a:r>
              <a:rPr lang="en-US" sz="2800" dirty="0" smtClean="0">
                <a:sym typeface="Wingdings" pitchFamily="2" charset="2"/>
              </a:rPr>
              <a:t> + </a:t>
            </a:r>
            <a:r>
              <a:rPr lang="en-US" sz="2800" dirty="0" smtClean="0"/>
              <a:t>C</a:t>
            </a:r>
            <a:r>
              <a:rPr lang="en-US" sz="2800" baseline="-25000" dirty="0" smtClean="0"/>
              <a:t>2</a:t>
            </a:r>
            <a:r>
              <a:rPr lang="en-US" sz="2800" dirty="0" smtClean="0"/>
              <a:t>H</a:t>
            </a:r>
            <a:r>
              <a:rPr lang="en-US" sz="2800" baseline="-25000" dirty="0" smtClean="0"/>
              <a:t>3</a:t>
            </a:r>
            <a:r>
              <a:rPr lang="en-US" sz="2800" dirty="0" smtClean="0"/>
              <a:t>O</a:t>
            </a:r>
            <a:r>
              <a:rPr lang="en-US" sz="2800" baseline="-25000" dirty="0" smtClean="0"/>
              <a:t>2</a:t>
            </a:r>
            <a:r>
              <a:rPr lang="en-US" sz="2800" baseline="30000" dirty="0" smtClean="0"/>
              <a:t>-</a:t>
            </a:r>
            <a:r>
              <a:rPr lang="en-US" sz="2800" dirty="0" smtClean="0"/>
              <a:t> </a:t>
            </a:r>
            <a:r>
              <a:rPr lang="en-US" sz="2800" baseline="-25000" dirty="0" smtClean="0"/>
              <a:t>(</a:t>
            </a:r>
            <a:r>
              <a:rPr lang="en-US" sz="2800" baseline="-25000" dirty="0" err="1" smtClean="0"/>
              <a:t>aq</a:t>
            </a:r>
            <a:r>
              <a:rPr lang="en-US" sz="2800" baseline="-25000" dirty="0" smtClean="0"/>
              <a:t>)</a:t>
            </a:r>
            <a:r>
              <a:rPr lang="en-US" sz="2800" dirty="0" smtClean="0">
                <a:sym typeface="Wingdings" pitchFamily="2" charset="2"/>
              </a:rPr>
              <a:t> </a:t>
            </a:r>
            <a:endParaRPr lang="en-US" sz="2800" dirty="0" smtClean="0"/>
          </a:p>
          <a:p>
            <a:pPr algn="just">
              <a:buNone/>
            </a:pPr>
            <a:r>
              <a:rPr lang="en-US" dirty="0" smtClean="0"/>
              <a:t>		</a:t>
            </a:r>
          </a:p>
        </p:txBody>
      </p:sp>
      <p:graphicFrame>
        <p:nvGraphicFramePr>
          <p:cNvPr id="5" name="Table 4"/>
          <p:cNvGraphicFramePr>
            <a:graphicFrameLocks noGrp="1"/>
          </p:cNvGraphicFramePr>
          <p:nvPr>
            <p:extLst>
              <p:ext uri="{D42A27DB-BD31-4B8C-83A1-F6EECF244321}">
                <p14:modId xmlns:p14="http://schemas.microsoft.com/office/powerpoint/2010/main" val="2203978221"/>
              </p:ext>
            </p:extLst>
          </p:nvPr>
        </p:nvGraphicFramePr>
        <p:xfrm>
          <a:off x="304800" y="3200400"/>
          <a:ext cx="2514599" cy="2946400"/>
        </p:xfrm>
        <a:graphic>
          <a:graphicData uri="http://schemas.openxmlformats.org/drawingml/2006/table">
            <a:tbl>
              <a:tblPr firstRow="1" bandRow="1">
                <a:tableStyleId>{5940675A-B579-460E-94D1-54222C63F5DA}</a:tableStyleId>
              </a:tblPr>
              <a:tblGrid>
                <a:gridCol w="1600199"/>
                <a:gridCol w="914400"/>
              </a:tblGrid>
              <a:tr h="368300">
                <a:tc>
                  <a:txBody>
                    <a:bodyPr/>
                    <a:lstStyle/>
                    <a:p>
                      <a:r>
                        <a:rPr lang="en-US" dirty="0" err="1" smtClean="0"/>
                        <a:t>V</a:t>
                      </a:r>
                      <a:r>
                        <a:rPr lang="en-US" baseline="-25000" dirty="0" err="1" smtClean="0"/>
                        <a:t>NaOH</a:t>
                      </a:r>
                      <a:r>
                        <a:rPr lang="en-US" baseline="-25000" dirty="0" smtClean="0"/>
                        <a:t> added </a:t>
                      </a:r>
                      <a:r>
                        <a:rPr lang="en-US" dirty="0" smtClean="0"/>
                        <a:t>(</a:t>
                      </a:r>
                      <a:r>
                        <a:rPr lang="en-US" dirty="0" err="1" smtClean="0"/>
                        <a:t>mL</a:t>
                      </a:r>
                      <a:r>
                        <a:rPr lang="en-US" dirty="0" smtClean="0"/>
                        <a:t>)</a:t>
                      </a:r>
                      <a:endParaRPr lang="en-US" dirty="0"/>
                    </a:p>
                  </a:txBody>
                  <a:tcPr/>
                </a:tc>
                <a:tc>
                  <a:txBody>
                    <a:bodyPr/>
                    <a:lstStyle/>
                    <a:p>
                      <a:r>
                        <a:rPr lang="en-US" dirty="0" smtClean="0"/>
                        <a:t>pH</a:t>
                      </a:r>
                      <a:endParaRPr lang="en-US" dirty="0"/>
                    </a:p>
                  </a:txBody>
                  <a:tcPr/>
                </a:tc>
              </a:tr>
              <a:tr h="368300">
                <a:tc>
                  <a:txBody>
                    <a:bodyPr/>
                    <a:lstStyle/>
                    <a:p>
                      <a:r>
                        <a:rPr lang="en-US" dirty="0" smtClean="0"/>
                        <a:t>0.00</a:t>
                      </a:r>
                    </a:p>
                  </a:txBody>
                  <a:tcPr/>
                </a:tc>
                <a:tc>
                  <a:txBody>
                    <a:bodyPr/>
                    <a:lstStyle/>
                    <a:p>
                      <a:r>
                        <a:rPr lang="en-US" dirty="0" smtClean="0"/>
                        <a:t>2.87</a:t>
                      </a:r>
                      <a:endParaRPr lang="en-US" dirty="0"/>
                    </a:p>
                  </a:txBody>
                  <a:tcPr/>
                </a:tc>
              </a:tr>
              <a:tr h="368300">
                <a:tc>
                  <a:txBody>
                    <a:bodyPr/>
                    <a:lstStyle/>
                    <a:p>
                      <a:r>
                        <a:rPr lang="en-US" dirty="0" smtClean="0"/>
                        <a:t>10.0</a:t>
                      </a:r>
                      <a:endParaRPr lang="en-US" dirty="0"/>
                    </a:p>
                  </a:txBody>
                  <a:tcPr/>
                </a:tc>
                <a:tc>
                  <a:txBody>
                    <a:bodyPr/>
                    <a:lstStyle/>
                    <a:p>
                      <a:r>
                        <a:rPr lang="en-US" dirty="0" smtClean="0"/>
                        <a:t>4.14</a:t>
                      </a:r>
                      <a:endParaRPr lang="en-US" dirty="0"/>
                    </a:p>
                  </a:txBody>
                  <a:tcPr/>
                </a:tc>
              </a:tr>
              <a:tr h="368300">
                <a:tc>
                  <a:txBody>
                    <a:bodyPr/>
                    <a:lstStyle/>
                    <a:p>
                      <a:r>
                        <a:rPr lang="en-US" dirty="0" smtClean="0"/>
                        <a:t>25.0</a:t>
                      </a:r>
                      <a:endParaRPr lang="en-US" dirty="0"/>
                    </a:p>
                  </a:txBody>
                  <a:tcPr/>
                </a:tc>
                <a:tc>
                  <a:txBody>
                    <a:bodyPr/>
                    <a:lstStyle/>
                    <a:p>
                      <a:r>
                        <a:rPr lang="en-US" dirty="0" smtClean="0"/>
                        <a:t>4.74</a:t>
                      </a:r>
                      <a:endParaRPr lang="en-US" dirty="0"/>
                    </a:p>
                  </a:txBody>
                  <a:tcPr/>
                </a:tc>
              </a:tr>
              <a:tr h="368300">
                <a:tc>
                  <a:txBody>
                    <a:bodyPr/>
                    <a:lstStyle/>
                    <a:p>
                      <a:r>
                        <a:rPr lang="en-US" dirty="0" smtClean="0"/>
                        <a:t>40.0</a:t>
                      </a:r>
                      <a:endParaRPr lang="en-US" dirty="0"/>
                    </a:p>
                  </a:txBody>
                  <a:tcPr/>
                </a:tc>
                <a:tc>
                  <a:txBody>
                    <a:bodyPr/>
                    <a:lstStyle/>
                    <a:p>
                      <a:r>
                        <a:rPr lang="en-US" dirty="0" smtClean="0"/>
                        <a:t>5.35</a:t>
                      </a:r>
                      <a:endParaRPr lang="en-US" dirty="0"/>
                    </a:p>
                  </a:txBody>
                  <a:tcPr/>
                </a:tc>
              </a:tr>
              <a:tr h="368300">
                <a:tc>
                  <a:txBody>
                    <a:bodyPr/>
                    <a:lstStyle/>
                    <a:p>
                      <a:r>
                        <a:rPr lang="en-US" dirty="0" smtClean="0"/>
                        <a:t>50.0</a:t>
                      </a:r>
                      <a:endParaRPr lang="en-US" dirty="0"/>
                    </a:p>
                  </a:txBody>
                  <a:tcPr/>
                </a:tc>
                <a:tc>
                  <a:txBody>
                    <a:bodyPr/>
                    <a:lstStyle/>
                    <a:p>
                      <a:r>
                        <a:rPr lang="en-US" dirty="0" smtClean="0"/>
                        <a:t>8.73</a:t>
                      </a:r>
                      <a:endParaRPr lang="en-US" dirty="0"/>
                    </a:p>
                  </a:txBody>
                  <a:tcPr/>
                </a:tc>
              </a:tr>
              <a:tr h="368300">
                <a:tc>
                  <a:txBody>
                    <a:bodyPr/>
                    <a:lstStyle/>
                    <a:p>
                      <a:r>
                        <a:rPr lang="en-US" dirty="0" smtClean="0"/>
                        <a:t>60.0</a:t>
                      </a:r>
                      <a:endParaRPr lang="en-US" dirty="0"/>
                    </a:p>
                  </a:txBody>
                  <a:tcPr/>
                </a:tc>
                <a:tc>
                  <a:txBody>
                    <a:bodyPr/>
                    <a:lstStyle/>
                    <a:p>
                      <a:r>
                        <a:rPr lang="en-US" dirty="0" smtClean="0"/>
                        <a:t>11.96</a:t>
                      </a:r>
                      <a:endParaRPr lang="en-US" dirty="0"/>
                    </a:p>
                  </a:txBody>
                  <a:tcPr/>
                </a:tc>
              </a:tr>
              <a:tr h="368300">
                <a:tc>
                  <a:txBody>
                    <a:bodyPr/>
                    <a:lstStyle/>
                    <a:p>
                      <a:r>
                        <a:rPr lang="en-US" dirty="0" smtClean="0"/>
                        <a:t>75.0</a:t>
                      </a:r>
                      <a:endParaRPr lang="en-US" dirty="0"/>
                    </a:p>
                  </a:txBody>
                  <a:tcPr/>
                </a:tc>
                <a:tc>
                  <a:txBody>
                    <a:bodyPr/>
                    <a:lstStyle/>
                    <a:p>
                      <a:r>
                        <a:rPr lang="en-US" dirty="0" smtClean="0"/>
                        <a:t>12.30</a:t>
                      </a:r>
                      <a:endParaRPr lang="en-US" dirty="0"/>
                    </a:p>
                  </a:txBody>
                  <a:tcPr/>
                </a:tc>
              </a:tr>
            </a:tbl>
          </a:graphicData>
        </a:graphic>
      </p:graphicFrame>
      <p:graphicFrame>
        <p:nvGraphicFramePr>
          <p:cNvPr id="6" name="Chart 5"/>
          <p:cNvGraphicFramePr/>
          <p:nvPr>
            <p:extLst>
              <p:ext uri="{D42A27DB-BD31-4B8C-83A1-F6EECF244321}">
                <p14:modId xmlns:p14="http://schemas.microsoft.com/office/powerpoint/2010/main" val="1743122973"/>
              </p:ext>
            </p:extLst>
          </p:nvPr>
        </p:nvGraphicFramePr>
        <p:xfrm>
          <a:off x="2667000" y="2438400"/>
          <a:ext cx="64770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Chapter 16 – Aqueous Ionic Equilibrium </a:t>
            </a:r>
            <a:br>
              <a:rPr lang="en-US" sz="3000" dirty="0" smtClean="0"/>
            </a:br>
            <a:r>
              <a:rPr lang="en-US" sz="3000" dirty="0" smtClean="0"/>
              <a:t>Example – Titration Curves: Weak Acid-Strong Base</a:t>
            </a:r>
            <a:endParaRPr lang="en-US" sz="3000" dirty="0"/>
          </a:p>
        </p:txBody>
      </p:sp>
      <p:sp>
        <p:nvSpPr>
          <p:cNvPr id="3" name="Content Placeholder 2"/>
          <p:cNvSpPr>
            <a:spLocks noGrp="1"/>
          </p:cNvSpPr>
          <p:nvPr>
            <p:ph idx="1"/>
          </p:nvPr>
        </p:nvSpPr>
        <p:spPr>
          <a:xfrm>
            <a:off x="457200" y="1295400"/>
            <a:ext cx="8229600" cy="4525963"/>
          </a:xfrm>
        </p:spPr>
        <p:txBody>
          <a:bodyPr>
            <a:normAutofit/>
          </a:bodyPr>
          <a:lstStyle/>
          <a:p>
            <a:pPr algn="just">
              <a:buNone/>
            </a:pPr>
            <a:r>
              <a:rPr lang="en-US" sz="2800" dirty="0" smtClean="0"/>
              <a:t>16.9	Titration of HC</a:t>
            </a:r>
            <a:r>
              <a:rPr lang="en-US" sz="2800" baseline="-25000" dirty="0" smtClean="0"/>
              <a:t>2</a:t>
            </a:r>
            <a:r>
              <a:rPr lang="en-US" sz="2800" dirty="0" smtClean="0"/>
              <a:t>H</a:t>
            </a:r>
            <a:r>
              <a:rPr lang="en-US" sz="2800" baseline="-25000" dirty="0" smtClean="0"/>
              <a:t>3</a:t>
            </a:r>
            <a:r>
              <a:rPr lang="en-US" sz="2800" dirty="0" smtClean="0"/>
              <a:t>O</a:t>
            </a:r>
            <a:r>
              <a:rPr lang="en-US" sz="2800" baseline="-25000" dirty="0" smtClean="0"/>
              <a:t>2</a:t>
            </a:r>
            <a:r>
              <a:rPr lang="en-US" sz="2800" dirty="0" smtClean="0"/>
              <a:t> with </a:t>
            </a:r>
            <a:r>
              <a:rPr lang="en-US" sz="2800" dirty="0" err="1" smtClean="0"/>
              <a:t>NaOH</a:t>
            </a:r>
            <a:r>
              <a:rPr lang="en-US" sz="2800" dirty="0" smtClean="0"/>
              <a:t>	</a:t>
            </a:r>
          </a:p>
          <a:p>
            <a:pPr algn="ctr">
              <a:buNone/>
            </a:pPr>
            <a:r>
              <a:rPr lang="en-US" sz="2800" dirty="0" smtClean="0"/>
              <a:t>HC</a:t>
            </a:r>
            <a:r>
              <a:rPr lang="en-US" sz="2800" baseline="-25000" dirty="0" smtClean="0"/>
              <a:t>2</a:t>
            </a:r>
            <a:r>
              <a:rPr lang="en-US" sz="2800" dirty="0" smtClean="0"/>
              <a:t>H</a:t>
            </a:r>
            <a:r>
              <a:rPr lang="en-US" sz="2800" baseline="-25000" dirty="0" smtClean="0"/>
              <a:t>3</a:t>
            </a:r>
            <a:r>
              <a:rPr lang="en-US" sz="2800" dirty="0" smtClean="0"/>
              <a:t>O</a:t>
            </a:r>
            <a:r>
              <a:rPr lang="en-US" sz="2800" baseline="-25000" dirty="0" smtClean="0"/>
              <a:t>2</a:t>
            </a:r>
            <a:r>
              <a:rPr lang="en-US" sz="2800" dirty="0" smtClean="0"/>
              <a:t> </a:t>
            </a:r>
            <a:r>
              <a:rPr lang="en-US" sz="2800" baseline="-25000" dirty="0" smtClean="0"/>
              <a:t>(</a:t>
            </a:r>
            <a:r>
              <a:rPr lang="en-US" sz="2800" baseline="-25000" dirty="0" err="1" smtClean="0"/>
              <a:t>aq</a:t>
            </a:r>
            <a:r>
              <a:rPr lang="en-US" sz="2800" baseline="-25000" dirty="0" smtClean="0"/>
              <a:t>)</a:t>
            </a:r>
            <a:r>
              <a:rPr lang="en-US" sz="2800" dirty="0" smtClean="0"/>
              <a:t> + OH</a:t>
            </a:r>
            <a:r>
              <a:rPr lang="en-US" sz="2800" baseline="30000" dirty="0" smtClean="0"/>
              <a:t>-</a:t>
            </a:r>
            <a:r>
              <a:rPr lang="en-US" sz="2800" baseline="-25000" dirty="0" smtClean="0"/>
              <a:t> (</a:t>
            </a:r>
            <a:r>
              <a:rPr lang="en-US" sz="2800" baseline="-25000" dirty="0" err="1" smtClean="0"/>
              <a:t>aq</a:t>
            </a:r>
            <a:r>
              <a:rPr lang="en-US" sz="2800" baseline="-25000" dirty="0" smtClean="0"/>
              <a:t>)</a:t>
            </a:r>
            <a:r>
              <a:rPr lang="en-US" sz="2800" dirty="0" smtClean="0"/>
              <a:t> </a:t>
            </a:r>
            <a:r>
              <a:rPr lang="en-US" sz="2800" dirty="0" smtClean="0">
                <a:sym typeface="Wingdings" pitchFamily="2" charset="2"/>
              </a:rPr>
              <a:t> H</a:t>
            </a:r>
            <a:r>
              <a:rPr lang="en-US" sz="2800" baseline="-25000" dirty="0" smtClean="0">
                <a:sym typeface="Wingdings" pitchFamily="2" charset="2"/>
              </a:rPr>
              <a:t>2</a:t>
            </a:r>
            <a:r>
              <a:rPr lang="en-US" sz="2800" dirty="0" smtClean="0">
                <a:sym typeface="Wingdings" pitchFamily="2" charset="2"/>
              </a:rPr>
              <a:t>O</a:t>
            </a:r>
            <a:r>
              <a:rPr lang="en-US" sz="2800" baseline="-25000" dirty="0" smtClean="0">
                <a:sym typeface="Wingdings" pitchFamily="2" charset="2"/>
              </a:rPr>
              <a:t> (l)</a:t>
            </a:r>
            <a:r>
              <a:rPr lang="en-US" sz="2800" dirty="0" smtClean="0">
                <a:sym typeface="Wingdings" pitchFamily="2" charset="2"/>
              </a:rPr>
              <a:t> + </a:t>
            </a:r>
            <a:r>
              <a:rPr lang="en-US" sz="2800" dirty="0" smtClean="0"/>
              <a:t>C</a:t>
            </a:r>
            <a:r>
              <a:rPr lang="en-US" sz="2800" baseline="-25000" dirty="0" smtClean="0"/>
              <a:t>2</a:t>
            </a:r>
            <a:r>
              <a:rPr lang="en-US" sz="2800" dirty="0" smtClean="0"/>
              <a:t>H</a:t>
            </a:r>
            <a:r>
              <a:rPr lang="en-US" sz="2800" baseline="-25000" dirty="0" smtClean="0"/>
              <a:t>3</a:t>
            </a:r>
            <a:r>
              <a:rPr lang="en-US" sz="2800" dirty="0" smtClean="0"/>
              <a:t>O</a:t>
            </a:r>
            <a:r>
              <a:rPr lang="en-US" sz="2800" baseline="-25000" dirty="0" smtClean="0"/>
              <a:t>2</a:t>
            </a:r>
            <a:r>
              <a:rPr lang="en-US" sz="2800" baseline="30000" dirty="0" smtClean="0"/>
              <a:t>-</a:t>
            </a:r>
            <a:r>
              <a:rPr lang="en-US" sz="2800" dirty="0" smtClean="0"/>
              <a:t> </a:t>
            </a:r>
            <a:r>
              <a:rPr lang="en-US" sz="2800" baseline="-25000" dirty="0" smtClean="0"/>
              <a:t>(</a:t>
            </a:r>
            <a:r>
              <a:rPr lang="en-US" sz="2800" baseline="-25000" dirty="0" err="1" smtClean="0"/>
              <a:t>aq</a:t>
            </a:r>
            <a:r>
              <a:rPr lang="en-US" sz="2800" baseline="-25000" dirty="0" smtClean="0"/>
              <a:t>)</a:t>
            </a:r>
            <a:r>
              <a:rPr lang="en-US" sz="2800" dirty="0" smtClean="0">
                <a:sym typeface="Wingdings" pitchFamily="2" charset="2"/>
              </a:rPr>
              <a:t> </a:t>
            </a:r>
            <a:endParaRPr lang="en-US" sz="2800" dirty="0" smtClean="0"/>
          </a:p>
          <a:p>
            <a:pPr algn="just">
              <a:buNone/>
            </a:pPr>
            <a:r>
              <a:rPr lang="en-US" dirty="0" smtClean="0"/>
              <a:t>		</a:t>
            </a:r>
          </a:p>
        </p:txBody>
      </p:sp>
      <p:graphicFrame>
        <p:nvGraphicFramePr>
          <p:cNvPr id="5" name="Table 4"/>
          <p:cNvGraphicFramePr>
            <a:graphicFrameLocks noGrp="1"/>
          </p:cNvGraphicFramePr>
          <p:nvPr>
            <p:extLst>
              <p:ext uri="{D42A27DB-BD31-4B8C-83A1-F6EECF244321}">
                <p14:modId xmlns:p14="http://schemas.microsoft.com/office/powerpoint/2010/main" val="67447107"/>
              </p:ext>
            </p:extLst>
          </p:nvPr>
        </p:nvGraphicFramePr>
        <p:xfrm>
          <a:off x="304800" y="3200400"/>
          <a:ext cx="2514599" cy="2946400"/>
        </p:xfrm>
        <a:graphic>
          <a:graphicData uri="http://schemas.openxmlformats.org/drawingml/2006/table">
            <a:tbl>
              <a:tblPr firstRow="1" bandRow="1">
                <a:tableStyleId>{5940675A-B579-460E-94D1-54222C63F5DA}</a:tableStyleId>
              </a:tblPr>
              <a:tblGrid>
                <a:gridCol w="1600199"/>
                <a:gridCol w="914400"/>
              </a:tblGrid>
              <a:tr h="368300">
                <a:tc>
                  <a:txBody>
                    <a:bodyPr/>
                    <a:lstStyle/>
                    <a:p>
                      <a:r>
                        <a:rPr lang="en-US" dirty="0" err="1" smtClean="0"/>
                        <a:t>V</a:t>
                      </a:r>
                      <a:r>
                        <a:rPr lang="en-US" baseline="-25000" dirty="0" err="1" smtClean="0"/>
                        <a:t>NaOH</a:t>
                      </a:r>
                      <a:r>
                        <a:rPr lang="en-US" baseline="-25000" dirty="0" smtClean="0"/>
                        <a:t> added </a:t>
                      </a:r>
                      <a:r>
                        <a:rPr lang="en-US" dirty="0" smtClean="0"/>
                        <a:t>(</a:t>
                      </a:r>
                      <a:r>
                        <a:rPr lang="en-US" dirty="0" err="1" smtClean="0"/>
                        <a:t>mL</a:t>
                      </a:r>
                      <a:r>
                        <a:rPr lang="en-US" dirty="0" smtClean="0"/>
                        <a:t>)</a:t>
                      </a:r>
                      <a:endParaRPr lang="en-US" dirty="0"/>
                    </a:p>
                  </a:txBody>
                  <a:tcPr/>
                </a:tc>
                <a:tc>
                  <a:txBody>
                    <a:bodyPr/>
                    <a:lstStyle/>
                    <a:p>
                      <a:r>
                        <a:rPr lang="en-US" dirty="0" smtClean="0"/>
                        <a:t>pH</a:t>
                      </a:r>
                      <a:endParaRPr lang="en-US" dirty="0"/>
                    </a:p>
                  </a:txBody>
                  <a:tcPr/>
                </a:tc>
              </a:tr>
              <a:tr h="368300">
                <a:tc>
                  <a:txBody>
                    <a:bodyPr/>
                    <a:lstStyle/>
                    <a:p>
                      <a:r>
                        <a:rPr lang="en-US" dirty="0" smtClean="0"/>
                        <a:t>0.00</a:t>
                      </a:r>
                    </a:p>
                  </a:txBody>
                  <a:tcPr/>
                </a:tc>
                <a:tc>
                  <a:txBody>
                    <a:bodyPr/>
                    <a:lstStyle/>
                    <a:p>
                      <a:r>
                        <a:rPr lang="en-US" dirty="0" smtClean="0"/>
                        <a:t>2.87</a:t>
                      </a:r>
                      <a:endParaRPr lang="en-US" dirty="0"/>
                    </a:p>
                  </a:txBody>
                  <a:tcPr/>
                </a:tc>
              </a:tr>
              <a:tr h="368300">
                <a:tc>
                  <a:txBody>
                    <a:bodyPr/>
                    <a:lstStyle/>
                    <a:p>
                      <a:r>
                        <a:rPr lang="en-US" dirty="0" smtClean="0"/>
                        <a:t>10.0</a:t>
                      </a:r>
                      <a:endParaRPr lang="en-US" dirty="0"/>
                    </a:p>
                  </a:txBody>
                  <a:tcPr/>
                </a:tc>
                <a:tc>
                  <a:txBody>
                    <a:bodyPr/>
                    <a:lstStyle/>
                    <a:p>
                      <a:r>
                        <a:rPr lang="en-US" dirty="0" smtClean="0"/>
                        <a:t>4.14</a:t>
                      </a:r>
                      <a:endParaRPr lang="en-US" dirty="0"/>
                    </a:p>
                  </a:txBody>
                  <a:tcPr/>
                </a:tc>
              </a:tr>
              <a:tr h="368300">
                <a:tc>
                  <a:txBody>
                    <a:bodyPr/>
                    <a:lstStyle/>
                    <a:p>
                      <a:r>
                        <a:rPr lang="en-US" dirty="0" smtClean="0"/>
                        <a:t>25.0</a:t>
                      </a:r>
                      <a:endParaRPr lang="en-US" dirty="0"/>
                    </a:p>
                  </a:txBody>
                  <a:tcPr/>
                </a:tc>
                <a:tc>
                  <a:txBody>
                    <a:bodyPr/>
                    <a:lstStyle/>
                    <a:p>
                      <a:r>
                        <a:rPr lang="en-US" dirty="0" smtClean="0"/>
                        <a:t>4.74</a:t>
                      </a:r>
                      <a:endParaRPr lang="en-US" dirty="0"/>
                    </a:p>
                  </a:txBody>
                  <a:tcPr/>
                </a:tc>
              </a:tr>
              <a:tr h="368300">
                <a:tc>
                  <a:txBody>
                    <a:bodyPr/>
                    <a:lstStyle/>
                    <a:p>
                      <a:r>
                        <a:rPr lang="en-US" dirty="0" smtClean="0"/>
                        <a:t>40.0</a:t>
                      </a:r>
                      <a:endParaRPr lang="en-US" dirty="0"/>
                    </a:p>
                  </a:txBody>
                  <a:tcPr/>
                </a:tc>
                <a:tc>
                  <a:txBody>
                    <a:bodyPr/>
                    <a:lstStyle/>
                    <a:p>
                      <a:r>
                        <a:rPr lang="en-US" dirty="0" smtClean="0"/>
                        <a:t>5.35</a:t>
                      </a:r>
                      <a:endParaRPr lang="en-US" dirty="0"/>
                    </a:p>
                  </a:txBody>
                  <a:tcPr/>
                </a:tc>
              </a:tr>
              <a:tr h="368300">
                <a:tc>
                  <a:txBody>
                    <a:bodyPr/>
                    <a:lstStyle/>
                    <a:p>
                      <a:r>
                        <a:rPr lang="en-US" dirty="0" smtClean="0"/>
                        <a:t>50.0</a:t>
                      </a:r>
                      <a:endParaRPr lang="en-US" dirty="0"/>
                    </a:p>
                  </a:txBody>
                  <a:tcPr/>
                </a:tc>
                <a:tc>
                  <a:txBody>
                    <a:bodyPr/>
                    <a:lstStyle/>
                    <a:p>
                      <a:r>
                        <a:rPr lang="en-US" dirty="0" smtClean="0"/>
                        <a:t>8.73</a:t>
                      </a:r>
                      <a:endParaRPr lang="en-US" dirty="0"/>
                    </a:p>
                  </a:txBody>
                  <a:tcPr/>
                </a:tc>
              </a:tr>
              <a:tr h="368300">
                <a:tc>
                  <a:txBody>
                    <a:bodyPr/>
                    <a:lstStyle/>
                    <a:p>
                      <a:r>
                        <a:rPr lang="en-US" dirty="0" smtClean="0"/>
                        <a:t>60.0</a:t>
                      </a:r>
                      <a:endParaRPr lang="en-US" dirty="0"/>
                    </a:p>
                  </a:txBody>
                  <a:tcPr/>
                </a:tc>
                <a:tc>
                  <a:txBody>
                    <a:bodyPr/>
                    <a:lstStyle/>
                    <a:p>
                      <a:r>
                        <a:rPr lang="en-US" dirty="0" smtClean="0"/>
                        <a:t>11.96</a:t>
                      </a:r>
                      <a:endParaRPr lang="en-US" dirty="0"/>
                    </a:p>
                  </a:txBody>
                  <a:tcPr/>
                </a:tc>
              </a:tr>
              <a:tr h="368300">
                <a:tc>
                  <a:txBody>
                    <a:bodyPr/>
                    <a:lstStyle/>
                    <a:p>
                      <a:r>
                        <a:rPr lang="en-US" dirty="0" smtClean="0"/>
                        <a:t>75.0</a:t>
                      </a:r>
                      <a:endParaRPr lang="en-US" dirty="0"/>
                    </a:p>
                  </a:txBody>
                  <a:tcPr/>
                </a:tc>
                <a:tc>
                  <a:txBody>
                    <a:bodyPr/>
                    <a:lstStyle/>
                    <a:p>
                      <a:r>
                        <a:rPr lang="en-US" dirty="0" smtClean="0"/>
                        <a:t>12.30</a:t>
                      </a:r>
                      <a:endParaRPr lang="en-US" dirty="0"/>
                    </a:p>
                  </a:txBody>
                  <a:tcPr/>
                </a:tc>
              </a:tr>
            </a:tbl>
          </a:graphicData>
        </a:graphic>
      </p:graphicFrame>
      <p:graphicFrame>
        <p:nvGraphicFramePr>
          <p:cNvPr id="6" name="Chart 5"/>
          <p:cNvGraphicFramePr/>
          <p:nvPr>
            <p:extLst>
              <p:ext uri="{D42A27DB-BD31-4B8C-83A1-F6EECF244321}">
                <p14:modId xmlns:p14="http://schemas.microsoft.com/office/powerpoint/2010/main" val="4069189126"/>
              </p:ext>
            </p:extLst>
          </p:nvPr>
        </p:nvGraphicFramePr>
        <p:xfrm>
          <a:off x="2667000" y="2438400"/>
          <a:ext cx="64770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8622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Tro, Chemistry: A Molecular Approach</a:t>
            </a:r>
          </a:p>
        </p:txBody>
      </p:sp>
      <p:sp>
        <p:nvSpPr>
          <p:cNvPr id="5" name="Slide Number Placeholder 3"/>
          <p:cNvSpPr>
            <a:spLocks noGrp="1"/>
          </p:cNvSpPr>
          <p:nvPr>
            <p:ph type="sldNum" sz="quarter" idx="11"/>
          </p:nvPr>
        </p:nvSpPr>
        <p:spPr/>
        <p:txBody>
          <a:bodyPr/>
          <a:lstStyle/>
          <a:p>
            <a:fld id="{89C48E62-3BA5-402C-BE23-6D070F5A0096}" type="slidenum">
              <a:rPr lang="en-US"/>
              <a:pPr/>
              <a:t>4</a:t>
            </a:fld>
            <a:endParaRPr lang="en-US"/>
          </a:p>
        </p:txBody>
      </p:sp>
      <p:sp>
        <p:nvSpPr>
          <p:cNvPr id="8196" name="Rectangle 4"/>
          <p:cNvSpPr>
            <a:spLocks noGrp="1" noChangeArrowheads="1"/>
          </p:cNvSpPr>
          <p:nvPr>
            <p:ph type="title"/>
          </p:nvPr>
        </p:nvSpPr>
        <p:spPr>
          <a:xfrm>
            <a:off x="338137" y="121920"/>
            <a:ext cx="8458200" cy="762000"/>
          </a:xfrm>
        </p:spPr>
        <p:txBody>
          <a:bodyPr>
            <a:normAutofit/>
          </a:bodyPr>
          <a:lstStyle/>
          <a:p>
            <a:r>
              <a:rPr lang="en-US" dirty="0" smtClean="0"/>
              <a:t>How is an acid buffer made? </a:t>
            </a:r>
            <a:endParaRPr lang="en-US" dirty="0"/>
          </a:p>
        </p:txBody>
      </p:sp>
      <p:pic>
        <p:nvPicPr>
          <p:cNvPr id="8197" name="Picture 5" descr="16_01[1]"/>
          <p:cNvPicPr>
            <a:picLocks noChangeAspect="1" noChangeArrowheads="1"/>
          </p:cNvPicPr>
          <p:nvPr/>
        </p:nvPicPr>
        <p:blipFill>
          <a:blip r:embed="rId3" cstate="print"/>
          <a:srcRect/>
          <a:stretch>
            <a:fillRect/>
          </a:stretch>
        </p:blipFill>
        <p:spPr bwMode="auto">
          <a:xfrm>
            <a:off x="2057400" y="914400"/>
            <a:ext cx="5019675" cy="54102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1800" dirty="0" smtClean="0"/>
              <a:t>Aqueous Ionic Equilibrium </a:t>
            </a:r>
            <a:br>
              <a:rPr lang="en-US" sz="1800" dirty="0" smtClean="0"/>
            </a:br>
            <a:r>
              <a:rPr lang="en-US" sz="1800" dirty="0" smtClean="0"/>
              <a:t>Example – Titration Curves: Weak Acid-Strong Base</a:t>
            </a:r>
            <a:endParaRPr lang="en-US" sz="1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14400"/>
                <a:ext cx="8229600" cy="4906963"/>
              </a:xfrm>
            </p:spPr>
            <p:txBody>
              <a:bodyPr>
                <a:normAutofit/>
              </a:bodyPr>
              <a:lstStyle/>
              <a:p>
                <a:pPr algn="just">
                  <a:buNone/>
                </a:pPr>
                <a:r>
                  <a:rPr lang="en-US" sz="2000" dirty="0" smtClean="0"/>
                  <a:t>	Titration of HC</a:t>
                </a:r>
                <a:r>
                  <a:rPr lang="en-US" sz="2000" baseline="-25000" dirty="0" smtClean="0"/>
                  <a:t>2</a:t>
                </a:r>
                <a:r>
                  <a:rPr lang="en-US" sz="2000" dirty="0" smtClean="0"/>
                  <a:t>H</a:t>
                </a:r>
                <a:r>
                  <a:rPr lang="en-US" sz="2000" baseline="-25000" dirty="0" smtClean="0"/>
                  <a:t>3</a:t>
                </a:r>
                <a:r>
                  <a:rPr lang="en-US" sz="2000" dirty="0" smtClean="0"/>
                  <a:t>O</a:t>
                </a:r>
                <a:r>
                  <a:rPr lang="en-US" sz="2000" baseline="-25000" dirty="0" smtClean="0"/>
                  <a:t>2</a:t>
                </a:r>
                <a:r>
                  <a:rPr lang="en-US" sz="2000" dirty="0" smtClean="0"/>
                  <a:t> with </a:t>
                </a:r>
                <a:r>
                  <a:rPr lang="en-US" sz="2000" dirty="0" err="1" smtClean="0"/>
                  <a:t>NaOH</a:t>
                </a:r>
                <a:r>
                  <a:rPr lang="en-US" sz="2800" dirty="0" smtClean="0"/>
                  <a:t>	</a:t>
                </a:r>
              </a:p>
              <a:p>
                <a:pPr algn="just">
                  <a:buNone/>
                </a:pPr>
                <a:r>
                  <a:rPr lang="en-US" sz="1600" dirty="0" smtClean="0"/>
                  <a:t>Reaction before equilibrium: HC</a:t>
                </a:r>
                <a:r>
                  <a:rPr lang="en-US" sz="1600" baseline="-25000" dirty="0" smtClean="0"/>
                  <a:t>2</a:t>
                </a:r>
                <a:r>
                  <a:rPr lang="en-US" sz="1600" dirty="0" smtClean="0"/>
                  <a:t>H</a:t>
                </a:r>
                <a:r>
                  <a:rPr lang="en-US" sz="1600" baseline="-25000" dirty="0" smtClean="0"/>
                  <a:t>3</a:t>
                </a:r>
                <a:r>
                  <a:rPr lang="en-US" sz="1600" dirty="0" smtClean="0"/>
                  <a:t>O</a:t>
                </a:r>
                <a:r>
                  <a:rPr lang="en-US" sz="1600" baseline="-25000" dirty="0" smtClean="0"/>
                  <a:t>2</a:t>
                </a:r>
                <a:r>
                  <a:rPr lang="en-US" sz="1600" dirty="0" smtClean="0"/>
                  <a:t> </a:t>
                </a:r>
                <a:r>
                  <a:rPr lang="en-US" sz="1600" baseline="-25000" dirty="0" smtClean="0"/>
                  <a:t>(</a:t>
                </a:r>
                <a:r>
                  <a:rPr lang="en-US" sz="1600" baseline="-25000" dirty="0" err="1" smtClean="0"/>
                  <a:t>aq</a:t>
                </a:r>
                <a:r>
                  <a:rPr lang="en-US" sz="1600" baseline="-25000" dirty="0" smtClean="0"/>
                  <a:t>)</a:t>
                </a:r>
                <a:r>
                  <a:rPr lang="en-US" sz="1600" dirty="0" smtClean="0"/>
                  <a:t> + </a:t>
                </a:r>
                <a:r>
                  <a:rPr lang="en-US" sz="1600" dirty="0">
                    <a:sym typeface="Wingdings" pitchFamily="2" charset="2"/>
                  </a:rPr>
                  <a:t>H</a:t>
                </a:r>
                <a:r>
                  <a:rPr lang="en-US" sz="1600" baseline="-25000" dirty="0">
                    <a:sym typeface="Wingdings" pitchFamily="2" charset="2"/>
                  </a:rPr>
                  <a:t>2</a:t>
                </a:r>
                <a:r>
                  <a:rPr lang="en-US" sz="1600" dirty="0">
                    <a:sym typeface="Wingdings" pitchFamily="2" charset="2"/>
                  </a:rPr>
                  <a:t>O</a:t>
                </a:r>
                <a:r>
                  <a:rPr lang="en-US" sz="1600" baseline="-25000" dirty="0">
                    <a:sym typeface="Wingdings" pitchFamily="2" charset="2"/>
                  </a:rPr>
                  <a:t> (l) </a:t>
                </a:r>
                <a:r>
                  <a:rPr lang="en-US" sz="1600" dirty="0" smtClean="0">
                    <a:sym typeface="Wingdings" pitchFamily="2" charset="2"/>
                  </a:rPr>
                  <a:t> </a:t>
                </a:r>
                <a:r>
                  <a:rPr lang="en-US" sz="1600" dirty="0">
                    <a:sym typeface="Wingdings" pitchFamily="2" charset="2"/>
                  </a:rPr>
                  <a:t>H</a:t>
                </a:r>
                <a:r>
                  <a:rPr lang="en-US" sz="1600" baseline="-25000" dirty="0">
                    <a:sym typeface="Wingdings" pitchFamily="2" charset="2"/>
                  </a:rPr>
                  <a:t>3</a:t>
                </a:r>
                <a:r>
                  <a:rPr lang="en-US" sz="1600" dirty="0">
                    <a:sym typeface="Wingdings" pitchFamily="2" charset="2"/>
                  </a:rPr>
                  <a:t>O</a:t>
                </a:r>
                <a:r>
                  <a:rPr lang="en-US" sz="1600" baseline="30000" dirty="0">
                    <a:sym typeface="Wingdings" pitchFamily="2" charset="2"/>
                  </a:rPr>
                  <a:t>+</a:t>
                </a:r>
                <a:r>
                  <a:rPr lang="en-US" sz="1600" baseline="-25000" dirty="0"/>
                  <a:t> (</a:t>
                </a:r>
                <a:r>
                  <a:rPr lang="en-US" sz="1600" baseline="-25000" dirty="0" err="1"/>
                  <a:t>aq</a:t>
                </a:r>
                <a:r>
                  <a:rPr lang="en-US" sz="1600" baseline="-25000" dirty="0"/>
                  <a:t>) </a:t>
                </a:r>
                <a:r>
                  <a:rPr lang="en-US" sz="1600" dirty="0" smtClean="0">
                    <a:sym typeface="Wingdings" pitchFamily="2" charset="2"/>
                  </a:rPr>
                  <a:t>+ </a:t>
                </a:r>
                <a:r>
                  <a:rPr lang="en-US" sz="1600" dirty="0" smtClean="0"/>
                  <a:t>C</a:t>
                </a:r>
                <a:r>
                  <a:rPr lang="en-US" sz="1600" baseline="-25000" dirty="0" smtClean="0"/>
                  <a:t>2</a:t>
                </a:r>
                <a:r>
                  <a:rPr lang="en-US" sz="1600" dirty="0" smtClean="0"/>
                  <a:t>H</a:t>
                </a:r>
                <a:r>
                  <a:rPr lang="en-US" sz="1600" baseline="-25000" dirty="0" smtClean="0"/>
                  <a:t>3</a:t>
                </a:r>
                <a:r>
                  <a:rPr lang="en-US" sz="1600" dirty="0" smtClean="0"/>
                  <a:t>O</a:t>
                </a:r>
                <a:r>
                  <a:rPr lang="en-US" sz="1600" baseline="-25000" dirty="0" smtClean="0"/>
                  <a:t>2</a:t>
                </a:r>
                <a:r>
                  <a:rPr lang="en-US" sz="1600" baseline="30000" dirty="0" smtClean="0"/>
                  <a:t>-</a:t>
                </a:r>
                <a:r>
                  <a:rPr lang="en-US" sz="1600" dirty="0" smtClean="0"/>
                  <a:t> </a:t>
                </a:r>
                <a:r>
                  <a:rPr lang="en-US" sz="1600" baseline="-25000" dirty="0" smtClean="0"/>
                  <a:t>(</a:t>
                </a:r>
                <a:r>
                  <a:rPr lang="en-US" sz="1600" baseline="-25000" dirty="0" err="1" smtClean="0"/>
                  <a:t>aq</a:t>
                </a:r>
                <a:r>
                  <a:rPr lang="en-US" sz="1600" baseline="-25000" dirty="0" smtClean="0"/>
                  <a:t>)</a:t>
                </a:r>
                <a:r>
                  <a:rPr lang="en-US" sz="1600" dirty="0" smtClean="0">
                    <a:sym typeface="Wingdings" pitchFamily="2" charset="2"/>
                  </a:rPr>
                  <a:t> </a:t>
                </a:r>
                <a14:m>
                  <m:oMath xmlns:m="http://schemas.openxmlformats.org/officeDocument/2006/math">
                    <m:sSub>
                      <m:sSubPr>
                        <m:ctrlPr>
                          <a:rPr lang="en-US" sz="1600" i="1" smtClean="0">
                            <a:latin typeface="Cambria Math" panose="02040503050406030204" pitchFamily="18" charset="0"/>
                            <a:sym typeface="Wingdings" pitchFamily="2" charset="2"/>
                          </a:rPr>
                        </m:ctrlPr>
                      </m:sSubPr>
                      <m:e>
                        <m:r>
                          <a:rPr lang="en-US" sz="1600" b="0" i="1" smtClean="0">
                            <a:latin typeface="Cambria Math"/>
                            <a:sym typeface="Wingdings" pitchFamily="2" charset="2"/>
                          </a:rPr>
                          <m:t>𝐾</m:t>
                        </m:r>
                      </m:e>
                      <m:sub>
                        <m:r>
                          <a:rPr lang="en-US" sz="1600" b="0" i="1" smtClean="0">
                            <a:latin typeface="Cambria Math"/>
                            <a:sym typeface="Wingdings" pitchFamily="2" charset="2"/>
                          </a:rPr>
                          <m:t>𝑎</m:t>
                        </m:r>
                      </m:sub>
                    </m:sSub>
                    <m:r>
                      <a:rPr lang="en-US" sz="1600" b="0" i="1" smtClean="0">
                        <a:latin typeface="Cambria Math"/>
                        <a:sym typeface="Wingdings" pitchFamily="2" charset="2"/>
                      </a:rPr>
                      <m:t>=</m:t>
                    </m:r>
                    <m:f>
                      <m:fPr>
                        <m:ctrlPr>
                          <a:rPr lang="en-US" sz="1600" b="0" i="1" smtClean="0">
                            <a:latin typeface="Cambria Math" panose="02040503050406030204" pitchFamily="18" charset="0"/>
                            <a:sym typeface="Wingdings" pitchFamily="2" charset="2"/>
                          </a:rPr>
                        </m:ctrlPr>
                      </m:fPr>
                      <m:num>
                        <m:d>
                          <m:dPr>
                            <m:begChr m:val="["/>
                            <m:endChr m:val="]"/>
                            <m:ctrlPr>
                              <a:rPr lang="en-US" sz="1600" b="0" i="1" smtClean="0">
                                <a:latin typeface="Cambria Math" panose="02040503050406030204" pitchFamily="18" charset="0"/>
                                <a:sym typeface="Wingdings" pitchFamily="2" charset="2"/>
                              </a:rPr>
                            </m:ctrlPr>
                          </m:dPr>
                          <m:e>
                            <m:sSub>
                              <m:sSubPr>
                                <m:ctrlPr>
                                  <a:rPr lang="en-US" sz="1600" i="1">
                                    <a:latin typeface="Cambria Math" panose="02040503050406030204" pitchFamily="18" charset="0"/>
                                    <a:sym typeface="Wingdings" pitchFamily="2" charset="2"/>
                                  </a:rPr>
                                </m:ctrlPr>
                              </m:sSubPr>
                              <m:e>
                                <m:r>
                                  <a:rPr lang="en-US" sz="1600" i="1">
                                    <a:latin typeface="Cambria Math"/>
                                    <a:sym typeface="Wingdings" pitchFamily="2" charset="2"/>
                                  </a:rPr>
                                  <m:t>𝐻</m:t>
                                </m:r>
                              </m:e>
                              <m:sub>
                                <m:r>
                                  <a:rPr lang="en-US" sz="1600" i="1">
                                    <a:latin typeface="Cambria Math"/>
                                    <a:sym typeface="Wingdings" pitchFamily="2" charset="2"/>
                                  </a:rPr>
                                  <m:t>3</m:t>
                                </m:r>
                              </m:sub>
                            </m:sSub>
                            <m:sSup>
                              <m:sSupPr>
                                <m:ctrlPr>
                                  <a:rPr lang="en-US" sz="1600" i="1">
                                    <a:latin typeface="Cambria Math" panose="02040503050406030204" pitchFamily="18" charset="0"/>
                                    <a:sym typeface="Wingdings" pitchFamily="2" charset="2"/>
                                  </a:rPr>
                                </m:ctrlPr>
                              </m:sSupPr>
                              <m:e>
                                <m:r>
                                  <a:rPr lang="en-US" sz="1600" i="1">
                                    <a:latin typeface="Cambria Math"/>
                                    <a:sym typeface="Wingdings" pitchFamily="2" charset="2"/>
                                  </a:rPr>
                                  <m:t>𝑂</m:t>
                                </m:r>
                              </m:e>
                              <m:sup>
                                <m:r>
                                  <a:rPr lang="en-US" sz="1600" i="1">
                                    <a:latin typeface="Cambria Math"/>
                                    <a:sym typeface="Wingdings" pitchFamily="2" charset="2"/>
                                  </a:rPr>
                                  <m:t>+</m:t>
                                </m:r>
                              </m:sup>
                            </m:sSup>
                          </m:e>
                        </m:d>
                        <m:d>
                          <m:dPr>
                            <m:begChr m:val="["/>
                            <m:endChr m:val="]"/>
                            <m:ctrlPr>
                              <a:rPr lang="en-US" sz="1600" b="0" i="1" smtClean="0">
                                <a:latin typeface="Cambria Math" panose="02040503050406030204" pitchFamily="18" charset="0"/>
                                <a:sym typeface="Wingdings" pitchFamily="2" charset="2"/>
                              </a:rPr>
                            </m:ctrlPr>
                          </m:dPr>
                          <m:e>
                            <m:sSup>
                              <m:sSupPr>
                                <m:ctrlPr>
                                  <a:rPr lang="en-US" sz="1600" b="0" i="1" smtClean="0">
                                    <a:latin typeface="Cambria Math" panose="02040503050406030204" pitchFamily="18" charset="0"/>
                                    <a:sym typeface="Wingdings" pitchFamily="2" charset="2"/>
                                  </a:rPr>
                                </m:ctrlPr>
                              </m:sSupPr>
                              <m:e>
                                <m:sSub>
                                  <m:sSubPr>
                                    <m:ctrlPr>
                                      <a:rPr lang="en-US" sz="1600" i="1">
                                        <a:latin typeface="Cambria Math" panose="02040503050406030204" pitchFamily="18" charset="0"/>
                                        <a:sym typeface="Wingdings" pitchFamily="2" charset="2"/>
                                      </a:rPr>
                                    </m:ctrlPr>
                                  </m:sSubPr>
                                  <m:e>
                                    <m:r>
                                      <a:rPr lang="en-US" sz="1600" i="1">
                                        <a:latin typeface="Cambria Math"/>
                                        <a:sym typeface="Wingdings" pitchFamily="2" charset="2"/>
                                      </a:rPr>
                                      <m:t>𝐶</m:t>
                                    </m:r>
                                  </m:e>
                                  <m:sub>
                                    <m:r>
                                      <a:rPr lang="en-US" sz="1600" i="1">
                                        <a:latin typeface="Cambria Math"/>
                                        <a:sym typeface="Wingdings" pitchFamily="2" charset="2"/>
                                      </a:rPr>
                                      <m:t>2</m:t>
                                    </m:r>
                                  </m:sub>
                                </m:sSub>
                                <m:sSub>
                                  <m:sSubPr>
                                    <m:ctrlPr>
                                      <a:rPr lang="en-US" sz="1600" i="1">
                                        <a:latin typeface="Cambria Math" panose="02040503050406030204" pitchFamily="18" charset="0"/>
                                        <a:sym typeface="Wingdings" pitchFamily="2" charset="2"/>
                                      </a:rPr>
                                    </m:ctrlPr>
                                  </m:sSubPr>
                                  <m:e>
                                    <m:r>
                                      <a:rPr lang="en-US" sz="1600" i="1">
                                        <a:latin typeface="Cambria Math"/>
                                        <a:sym typeface="Wingdings" pitchFamily="2" charset="2"/>
                                      </a:rPr>
                                      <m:t>𝐻</m:t>
                                    </m:r>
                                  </m:e>
                                  <m:sub>
                                    <m:r>
                                      <a:rPr lang="en-US" sz="1600" i="1">
                                        <a:latin typeface="Cambria Math"/>
                                        <a:sym typeface="Wingdings" pitchFamily="2" charset="2"/>
                                      </a:rPr>
                                      <m:t>3</m:t>
                                    </m:r>
                                  </m:sub>
                                </m:sSub>
                                <m:sSubSup>
                                  <m:sSubSupPr>
                                    <m:ctrlPr>
                                      <a:rPr lang="en-US" sz="1600" i="1">
                                        <a:latin typeface="Cambria Math" panose="02040503050406030204" pitchFamily="18" charset="0"/>
                                        <a:sym typeface="Wingdings" pitchFamily="2" charset="2"/>
                                      </a:rPr>
                                    </m:ctrlPr>
                                  </m:sSubSupPr>
                                  <m:e>
                                    <m:r>
                                      <a:rPr lang="en-US" sz="1600" i="1">
                                        <a:latin typeface="Cambria Math"/>
                                        <a:sym typeface="Wingdings" pitchFamily="2" charset="2"/>
                                      </a:rPr>
                                      <m:t>𝑂</m:t>
                                    </m:r>
                                  </m:e>
                                  <m:sub>
                                    <m:r>
                                      <a:rPr lang="en-US" sz="1600" i="1">
                                        <a:latin typeface="Cambria Math"/>
                                        <a:sym typeface="Wingdings" pitchFamily="2" charset="2"/>
                                      </a:rPr>
                                      <m:t>2</m:t>
                                    </m:r>
                                  </m:sub>
                                  <m:sup/>
                                </m:sSubSup>
                              </m:e>
                              <m:sup>
                                <m:r>
                                  <a:rPr lang="en-US" sz="1600" b="0" i="1" smtClean="0">
                                    <a:latin typeface="Cambria Math"/>
                                    <a:sym typeface="Wingdings" pitchFamily="2" charset="2"/>
                                  </a:rPr>
                                  <m:t>−</m:t>
                                </m:r>
                              </m:sup>
                            </m:sSup>
                          </m:e>
                        </m:d>
                      </m:num>
                      <m:den>
                        <m:d>
                          <m:dPr>
                            <m:begChr m:val="["/>
                            <m:endChr m:val="]"/>
                            <m:ctrlPr>
                              <a:rPr lang="en-US" sz="1600" b="0" i="1" smtClean="0">
                                <a:latin typeface="Cambria Math" panose="02040503050406030204" pitchFamily="18" charset="0"/>
                                <a:sym typeface="Wingdings" pitchFamily="2" charset="2"/>
                              </a:rPr>
                            </m:ctrlPr>
                          </m:dPr>
                          <m:e>
                            <m:r>
                              <a:rPr lang="en-US" sz="1600" b="0" i="1" smtClean="0">
                                <a:latin typeface="Cambria Math"/>
                                <a:sym typeface="Wingdings" pitchFamily="2" charset="2"/>
                              </a:rPr>
                              <m:t>𝐻</m:t>
                            </m:r>
                            <m:sSub>
                              <m:sSubPr>
                                <m:ctrlPr>
                                  <a:rPr lang="en-US" sz="1600" b="0" i="1" smtClean="0">
                                    <a:latin typeface="Cambria Math" panose="02040503050406030204" pitchFamily="18" charset="0"/>
                                    <a:sym typeface="Wingdings" pitchFamily="2" charset="2"/>
                                  </a:rPr>
                                </m:ctrlPr>
                              </m:sSubPr>
                              <m:e>
                                <m:r>
                                  <a:rPr lang="en-US" sz="1600" b="0" i="1" smtClean="0">
                                    <a:latin typeface="Cambria Math"/>
                                    <a:sym typeface="Wingdings" pitchFamily="2" charset="2"/>
                                  </a:rPr>
                                  <m:t>𝐶</m:t>
                                </m:r>
                              </m:e>
                              <m:sub>
                                <m:r>
                                  <a:rPr lang="en-US" sz="1600" b="0" i="1" smtClean="0">
                                    <a:latin typeface="Cambria Math"/>
                                    <a:sym typeface="Wingdings" pitchFamily="2" charset="2"/>
                                  </a:rPr>
                                  <m:t>2</m:t>
                                </m:r>
                              </m:sub>
                            </m:sSub>
                            <m:sSub>
                              <m:sSubPr>
                                <m:ctrlPr>
                                  <a:rPr lang="en-US" sz="1600" b="0" i="1" smtClean="0">
                                    <a:latin typeface="Cambria Math" panose="02040503050406030204" pitchFamily="18" charset="0"/>
                                    <a:sym typeface="Wingdings" pitchFamily="2" charset="2"/>
                                  </a:rPr>
                                </m:ctrlPr>
                              </m:sSubPr>
                              <m:e>
                                <m:r>
                                  <a:rPr lang="en-US" sz="1600" b="0" i="1" smtClean="0">
                                    <a:latin typeface="Cambria Math"/>
                                    <a:sym typeface="Wingdings" pitchFamily="2" charset="2"/>
                                  </a:rPr>
                                  <m:t>𝐻</m:t>
                                </m:r>
                              </m:e>
                              <m:sub>
                                <m:r>
                                  <a:rPr lang="en-US" sz="1600" b="0" i="1" smtClean="0">
                                    <a:latin typeface="Cambria Math"/>
                                    <a:sym typeface="Wingdings" pitchFamily="2" charset="2"/>
                                  </a:rPr>
                                  <m:t>3</m:t>
                                </m:r>
                              </m:sub>
                            </m:sSub>
                            <m:sSub>
                              <m:sSubPr>
                                <m:ctrlPr>
                                  <a:rPr lang="en-US" sz="1600" b="0" i="1" smtClean="0">
                                    <a:latin typeface="Cambria Math" panose="02040503050406030204" pitchFamily="18" charset="0"/>
                                    <a:sym typeface="Wingdings" pitchFamily="2" charset="2"/>
                                  </a:rPr>
                                </m:ctrlPr>
                              </m:sSubPr>
                              <m:e>
                                <m:r>
                                  <a:rPr lang="en-US" sz="1600" b="0" i="1" smtClean="0">
                                    <a:latin typeface="Cambria Math"/>
                                    <a:sym typeface="Wingdings" pitchFamily="2" charset="2"/>
                                  </a:rPr>
                                  <m:t>𝑂</m:t>
                                </m:r>
                              </m:e>
                              <m:sub>
                                <m:r>
                                  <a:rPr lang="en-US" sz="1600" b="0" i="1" smtClean="0">
                                    <a:latin typeface="Cambria Math"/>
                                    <a:sym typeface="Wingdings" pitchFamily="2" charset="2"/>
                                  </a:rPr>
                                  <m:t>2</m:t>
                                </m:r>
                              </m:sub>
                            </m:sSub>
                          </m:e>
                        </m:d>
                      </m:den>
                    </m:f>
                  </m:oMath>
                </a14:m>
                <a:endParaRPr lang="en-US" sz="1600" dirty="0" smtClean="0"/>
              </a:p>
              <a:p>
                <a:pPr>
                  <a:spcBef>
                    <a:spcPts val="0"/>
                  </a:spcBef>
                  <a:buNone/>
                </a:pPr>
                <a:r>
                  <a:rPr lang="en-US" sz="1600" dirty="0" smtClean="0"/>
                  <a:t>Reaction after </a:t>
                </a:r>
                <a:r>
                  <a:rPr lang="en-US" sz="1600" dirty="0"/>
                  <a:t>equilibrium: C</a:t>
                </a:r>
                <a:r>
                  <a:rPr lang="en-US" sz="1600" baseline="-25000" dirty="0"/>
                  <a:t>2</a:t>
                </a:r>
                <a:r>
                  <a:rPr lang="en-US" sz="1600" dirty="0"/>
                  <a:t>H</a:t>
                </a:r>
                <a:r>
                  <a:rPr lang="en-US" sz="1600" baseline="-25000" dirty="0"/>
                  <a:t>3</a:t>
                </a:r>
                <a:r>
                  <a:rPr lang="en-US" sz="1600" dirty="0"/>
                  <a:t>O</a:t>
                </a:r>
                <a:r>
                  <a:rPr lang="en-US" sz="1600" baseline="-25000" dirty="0"/>
                  <a:t>2</a:t>
                </a:r>
                <a:r>
                  <a:rPr lang="en-US" sz="1600" baseline="30000" dirty="0"/>
                  <a:t>-</a:t>
                </a:r>
                <a:r>
                  <a:rPr lang="en-US" sz="1600" dirty="0"/>
                  <a:t> </a:t>
                </a:r>
                <a:r>
                  <a:rPr lang="en-US" sz="1600" baseline="-25000" dirty="0"/>
                  <a:t>(</a:t>
                </a:r>
                <a:r>
                  <a:rPr lang="en-US" sz="1600" baseline="-25000" dirty="0" err="1"/>
                  <a:t>aq</a:t>
                </a:r>
                <a:r>
                  <a:rPr lang="en-US" sz="1600" baseline="-25000" dirty="0"/>
                  <a:t>)</a:t>
                </a:r>
                <a:r>
                  <a:rPr lang="en-US" sz="1600" dirty="0">
                    <a:sym typeface="Wingdings" pitchFamily="2" charset="2"/>
                  </a:rPr>
                  <a:t> </a:t>
                </a:r>
                <a:r>
                  <a:rPr lang="en-US" sz="1600" dirty="0" smtClean="0"/>
                  <a:t>+ </a:t>
                </a:r>
                <a:r>
                  <a:rPr lang="en-US" sz="1600" dirty="0">
                    <a:sym typeface="Wingdings" pitchFamily="2" charset="2"/>
                  </a:rPr>
                  <a:t>H</a:t>
                </a:r>
                <a:r>
                  <a:rPr lang="en-US" sz="1600" baseline="-25000" dirty="0">
                    <a:sym typeface="Wingdings" pitchFamily="2" charset="2"/>
                  </a:rPr>
                  <a:t>2</a:t>
                </a:r>
                <a:r>
                  <a:rPr lang="en-US" sz="1600" dirty="0">
                    <a:sym typeface="Wingdings" pitchFamily="2" charset="2"/>
                  </a:rPr>
                  <a:t>O</a:t>
                </a:r>
                <a:r>
                  <a:rPr lang="en-US" sz="1600" baseline="-25000" dirty="0">
                    <a:sym typeface="Wingdings" pitchFamily="2" charset="2"/>
                  </a:rPr>
                  <a:t> (l) </a:t>
                </a:r>
                <a:r>
                  <a:rPr lang="en-US" sz="1600" dirty="0">
                    <a:sym typeface="Wingdings" pitchFamily="2" charset="2"/>
                  </a:rPr>
                  <a:t> </a:t>
                </a:r>
                <a:r>
                  <a:rPr lang="en-US" sz="1600" dirty="0"/>
                  <a:t>OH</a:t>
                </a:r>
                <a:r>
                  <a:rPr lang="en-US" sz="1600" baseline="30000" dirty="0"/>
                  <a:t>-</a:t>
                </a:r>
                <a:r>
                  <a:rPr lang="en-US" sz="1600" baseline="-25000" dirty="0"/>
                  <a:t> (</a:t>
                </a:r>
                <a:r>
                  <a:rPr lang="en-US" sz="1600" baseline="-25000" dirty="0" err="1"/>
                  <a:t>aq</a:t>
                </a:r>
                <a:r>
                  <a:rPr lang="en-US" sz="1600" baseline="-25000" dirty="0"/>
                  <a:t>) </a:t>
                </a:r>
                <a:r>
                  <a:rPr lang="en-US" sz="1600" dirty="0" smtClean="0">
                    <a:sym typeface="Wingdings" pitchFamily="2" charset="2"/>
                  </a:rPr>
                  <a:t>+ </a:t>
                </a:r>
                <a:r>
                  <a:rPr lang="en-US" sz="1600" dirty="0"/>
                  <a:t>HC</a:t>
                </a:r>
                <a:r>
                  <a:rPr lang="en-US" sz="1600" baseline="-25000" dirty="0"/>
                  <a:t>2</a:t>
                </a:r>
                <a:r>
                  <a:rPr lang="en-US" sz="1600" dirty="0"/>
                  <a:t>H</a:t>
                </a:r>
                <a:r>
                  <a:rPr lang="en-US" sz="1600" baseline="-25000" dirty="0"/>
                  <a:t>3</a:t>
                </a:r>
                <a:r>
                  <a:rPr lang="en-US" sz="1600" dirty="0"/>
                  <a:t>O</a:t>
                </a:r>
                <a:r>
                  <a:rPr lang="en-US" sz="1600" baseline="-25000" dirty="0"/>
                  <a:t>2</a:t>
                </a:r>
                <a:r>
                  <a:rPr lang="en-US" sz="1600" dirty="0"/>
                  <a:t> </a:t>
                </a:r>
                <a:r>
                  <a:rPr lang="en-US" sz="1600" baseline="-25000" dirty="0"/>
                  <a:t>(</a:t>
                </a:r>
                <a:r>
                  <a:rPr lang="en-US" sz="1600" baseline="-25000" dirty="0" err="1"/>
                  <a:t>aq</a:t>
                </a:r>
                <a:r>
                  <a:rPr lang="en-US" sz="1600" baseline="-25000" dirty="0"/>
                  <a:t>)</a:t>
                </a:r>
                <a:r>
                  <a:rPr lang="en-US" sz="1600" dirty="0"/>
                  <a:t> </a:t>
                </a:r>
                <a14:m>
                  <m:oMath xmlns:m="http://schemas.openxmlformats.org/officeDocument/2006/math">
                    <m:sSub>
                      <m:sSubPr>
                        <m:ctrlPr>
                          <a:rPr lang="en-US" sz="1600" i="1">
                            <a:latin typeface="Cambria Math" panose="02040503050406030204" pitchFamily="18" charset="0"/>
                            <a:sym typeface="Wingdings" pitchFamily="2" charset="2"/>
                          </a:rPr>
                        </m:ctrlPr>
                      </m:sSubPr>
                      <m:e>
                        <m:r>
                          <a:rPr lang="en-US" sz="1600" i="1">
                            <a:latin typeface="Cambria Math"/>
                            <a:sym typeface="Wingdings" pitchFamily="2" charset="2"/>
                          </a:rPr>
                          <m:t>𝐾</m:t>
                        </m:r>
                      </m:e>
                      <m:sub>
                        <m:r>
                          <a:rPr lang="en-US" sz="1600" b="0" i="1" smtClean="0">
                            <a:latin typeface="Cambria Math"/>
                            <a:sym typeface="Wingdings" pitchFamily="2" charset="2"/>
                          </a:rPr>
                          <m:t>𝑏</m:t>
                        </m:r>
                      </m:sub>
                    </m:sSub>
                    <m:r>
                      <a:rPr lang="en-US" sz="1600" i="1">
                        <a:latin typeface="Cambria Math"/>
                        <a:sym typeface="Wingdings" pitchFamily="2" charset="2"/>
                      </a:rPr>
                      <m:t>=</m:t>
                    </m:r>
                    <m:f>
                      <m:fPr>
                        <m:ctrlPr>
                          <a:rPr lang="en-US" sz="1600" i="1">
                            <a:latin typeface="Cambria Math" panose="02040503050406030204" pitchFamily="18" charset="0"/>
                            <a:sym typeface="Wingdings" pitchFamily="2" charset="2"/>
                          </a:rPr>
                        </m:ctrlPr>
                      </m:fPr>
                      <m:num>
                        <m:d>
                          <m:dPr>
                            <m:begChr m:val="["/>
                            <m:endChr m:val="]"/>
                            <m:ctrlPr>
                              <a:rPr lang="en-US" sz="1600" i="1">
                                <a:latin typeface="Cambria Math" panose="02040503050406030204" pitchFamily="18" charset="0"/>
                                <a:sym typeface="Wingdings" pitchFamily="2" charset="2"/>
                              </a:rPr>
                            </m:ctrlPr>
                          </m:dPr>
                          <m:e>
                            <m:sSup>
                              <m:sSupPr>
                                <m:ctrlPr>
                                  <a:rPr lang="en-US" sz="1600" i="1">
                                    <a:latin typeface="Cambria Math" panose="02040503050406030204" pitchFamily="18" charset="0"/>
                                    <a:sym typeface="Wingdings" pitchFamily="2" charset="2"/>
                                  </a:rPr>
                                </m:ctrlPr>
                              </m:sSupPr>
                              <m:e>
                                <m:r>
                                  <a:rPr lang="en-US" sz="1600" i="1">
                                    <a:latin typeface="Cambria Math"/>
                                    <a:sym typeface="Wingdings" pitchFamily="2" charset="2"/>
                                  </a:rPr>
                                  <m:t>𝑂𝐻</m:t>
                                </m:r>
                              </m:e>
                              <m:sup>
                                <m:r>
                                  <a:rPr lang="en-US" sz="1600" i="1">
                                    <a:latin typeface="Cambria Math"/>
                                    <a:sym typeface="Wingdings" pitchFamily="2" charset="2"/>
                                  </a:rPr>
                                  <m:t>−</m:t>
                                </m:r>
                              </m:sup>
                            </m:sSup>
                          </m:e>
                        </m:d>
                        <m:d>
                          <m:dPr>
                            <m:begChr m:val="["/>
                            <m:endChr m:val="]"/>
                            <m:ctrlPr>
                              <a:rPr lang="en-US" sz="1600" i="1">
                                <a:latin typeface="Cambria Math" panose="02040503050406030204" pitchFamily="18" charset="0"/>
                                <a:sym typeface="Wingdings" pitchFamily="2" charset="2"/>
                              </a:rPr>
                            </m:ctrlPr>
                          </m:dPr>
                          <m:e>
                            <m:r>
                              <a:rPr lang="en-US" sz="1600" i="1">
                                <a:latin typeface="Cambria Math"/>
                                <a:sym typeface="Wingdings" pitchFamily="2" charset="2"/>
                              </a:rPr>
                              <m:t>𝐻</m:t>
                            </m:r>
                            <m:sSub>
                              <m:sSubPr>
                                <m:ctrlPr>
                                  <a:rPr lang="en-US" sz="1600" i="1">
                                    <a:latin typeface="Cambria Math" panose="02040503050406030204" pitchFamily="18" charset="0"/>
                                    <a:sym typeface="Wingdings" pitchFamily="2" charset="2"/>
                                  </a:rPr>
                                </m:ctrlPr>
                              </m:sSubPr>
                              <m:e>
                                <m:r>
                                  <a:rPr lang="en-US" sz="1600" i="1">
                                    <a:latin typeface="Cambria Math"/>
                                    <a:sym typeface="Wingdings" pitchFamily="2" charset="2"/>
                                  </a:rPr>
                                  <m:t>𝐶</m:t>
                                </m:r>
                              </m:e>
                              <m:sub>
                                <m:r>
                                  <a:rPr lang="en-US" sz="1600" i="1">
                                    <a:latin typeface="Cambria Math"/>
                                    <a:sym typeface="Wingdings" pitchFamily="2" charset="2"/>
                                  </a:rPr>
                                  <m:t>2</m:t>
                                </m:r>
                              </m:sub>
                            </m:sSub>
                            <m:sSub>
                              <m:sSubPr>
                                <m:ctrlPr>
                                  <a:rPr lang="en-US" sz="1600" i="1">
                                    <a:latin typeface="Cambria Math" panose="02040503050406030204" pitchFamily="18" charset="0"/>
                                    <a:sym typeface="Wingdings" pitchFamily="2" charset="2"/>
                                  </a:rPr>
                                </m:ctrlPr>
                              </m:sSubPr>
                              <m:e>
                                <m:r>
                                  <a:rPr lang="en-US" sz="1600" i="1">
                                    <a:latin typeface="Cambria Math"/>
                                    <a:sym typeface="Wingdings" pitchFamily="2" charset="2"/>
                                  </a:rPr>
                                  <m:t>𝐻</m:t>
                                </m:r>
                              </m:e>
                              <m:sub>
                                <m:r>
                                  <a:rPr lang="en-US" sz="1600" i="1">
                                    <a:latin typeface="Cambria Math"/>
                                    <a:sym typeface="Wingdings" pitchFamily="2" charset="2"/>
                                  </a:rPr>
                                  <m:t>3</m:t>
                                </m:r>
                              </m:sub>
                            </m:sSub>
                            <m:sSub>
                              <m:sSubPr>
                                <m:ctrlPr>
                                  <a:rPr lang="en-US" sz="1600" i="1">
                                    <a:latin typeface="Cambria Math" panose="02040503050406030204" pitchFamily="18" charset="0"/>
                                    <a:sym typeface="Wingdings" pitchFamily="2" charset="2"/>
                                  </a:rPr>
                                </m:ctrlPr>
                              </m:sSubPr>
                              <m:e>
                                <m:r>
                                  <a:rPr lang="en-US" sz="1600" i="1">
                                    <a:latin typeface="Cambria Math"/>
                                    <a:sym typeface="Wingdings" pitchFamily="2" charset="2"/>
                                  </a:rPr>
                                  <m:t>𝑂</m:t>
                                </m:r>
                              </m:e>
                              <m:sub>
                                <m:r>
                                  <a:rPr lang="en-US" sz="1600" i="1">
                                    <a:latin typeface="Cambria Math"/>
                                    <a:sym typeface="Wingdings" pitchFamily="2" charset="2"/>
                                  </a:rPr>
                                  <m:t>2</m:t>
                                </m:r>
                              </m:sub>
                            </m:sSub>
                          </m:e>
                        </m:d>
                      </m:num>
                      <m:den>
                        <m:d>
                          <m:dPr>
                            <m:begChr m:val="["/>
                            <m:endChr m:val="]"/>
                            <m:ctrlPr>
                              <a:rPr lang="en-US" sz="1600" i="1">
                                <a:latin typeface="Cambria Math" panose="02040503050406030204" pitchFamily="18" charset="0"/>
                                <a:sym typeface="Wingdings" pitchFamily="2" charset="2"/>
                              </a:rPr>
                            </m:ctrlPr>
                          </m:dPr>
                          <m:e>
                            <m:sSup>
                              <m:sSupPr>
                                <m:ctrlPr>
                                  <a:rPr lang="en-US" sz="1600" i="1">
                                    <a:latin typeface="Cambria Math" panose="02040503050406030204" pitchFamily="18" charset="0"/>
                                    <a:sym typeface="Wingdings" pitchFamily="2" charset="2"/>
                                  </a:rPr>
                                </m:ctrlPr>
                              </m:sSupPr>
                              <m:e>
                                <m:sSub>
                                  <m:sSubPr>
                                    <m:ctrlPr>
                                      <a:rPr lang="en-US" sz="1600" i="1">
                                        <a:latin typeface="Cambria Math" panose="02040503050406030204" pitchFamily="18" charset="0"/>
                                        <a:sym typeface="Wingdings" pitchFamily="2" charset="2"/>
                                      </a:rPr>
                                    </m:ctrlPr>
                                  </m:sSubPr>
                                  <m:e>
                                    <m:r>
                                      <a:rPr lang="en-US" sz="1600" i="1">
                                        <a:latin typeface="Cambria Math"/>
                                        <a:sym typeface="Wingdings" pitchFamily="2" charset="2"/>
                                      </a:rPr>
                                      <m:t>𝐶</m:t>
                                    </m:r>
                                  </m:e>
                                  <m:sub>
                                    <m:r>
                                      <a:rPr lang="en-US" sz="1600" i="1">
                                        <a:latin typeface="Cambria Math"/>
                                        <a:sym typeface="Wingdings" pitchFamily="2" charset="2"/>
                                      </a:rPr>
                                      <m:t>2</m:t>
                                    </m:r>
                                  </m:sub>
                                </m:sSub>
                                <m:sSub>
                                  <m:sSubPr>
                                    <m:ctrlPr>
                                      <a:rPr lang="en-US" sz="1600" i="1">
                                        <a:latin typeface="Cambria Math" panose="02040503050406030204" pitchFamily="18" charset="0"/>
                                        <a:sym typeface="Wingdings" pitchFamily="2" charset="2"/>
                                      </a:rPr>
                                    </m:ctrlPr>
                                  </m:sSubPr>
                                  <m:e>
                                    <m:r>
                                      <a:rPr lang="en-US" sz="1600" i="1">
                                        <a:latin typeface="Cambria Math"/>
                                        <a:sym typeface="Wingdings" pitchFamily="2" charset="2"/>
                                      </a:rPr>
                                      <m:t>𝐻</m:t>
                                    </m:r>
                                  </m:e>
                                  <m:sub>
                                    <m:r>
                                      <a:rPr lang="en-US" sz="1600" i="1">
                                        <a:latin typeface="Cambria Math"/>
                                        <a:sym typeface="Wingdings" pitchFamily="2" charset="2"/>
                                      </a:rPr>
                                      <m:t>3</m:t>
                                    </m:r>
                                  </m:sub>
                                </m:sSub>
                                <m:sSubSup>
                                  <m:sSubSupPr>
                                    <m:ctrlPr>
                                      <a:rPr lang="en-US" sz="1600" i="1">
                                        <a:latin typeface="Cambria Math" panose="02040503050406030204" pitchFamily="18" charset="0"/>
                                        <a:sym typeface="Wingdings" pitchFamily="2" charset="2"/>
                                      </a:rPr>
                                    </m:ctrlPr>
                                  </m:sSubSupPr>
                                  <m:e>
                                    <m:r>
                                      <a:rPr lang="en-US" sz="1600" i="1">
                                        <a:latin typeface="Cambria Math"/>
                                        <a:sym typeface="Wingdings" pitchFamily="2" charset="2"/>
                                      </a:rPr>
                                      <m:t>𝑂</m:t>
                                    </m:r>
                                  </m:e>
                                  <m:sub>
                                    <m:r>
                                      <a:rPr lang="en-US" sz="1600" i="1">
                                        <a:latin typeface="Cambria Math"/>
                                        <a:sym typeface="Wingdings" pitchFamily="2" charset="2"/>
                                      </a:rPr>
                                      <m:t>2</m:t>
                                    </m:r>
                                  </m:sub>
                                  <m:sup/>
                                </m:sSubSup>
                              </m:e>
                              <m:sup>
                                <m:r>
                                  <a:rPr lang="en-US" sz="1600" i="1">
                                    <a:latin typeface="Cambria Math"/>
                                    <a:sym typeface="Wingdings" pitchFamily="2" charset="2"/>
                                  </a:rPr>
                                  <m:t>−</m:t>
                                </m:r>
                              </m:sup>
                            </m:sSup>
                          </m:e>
                        </m:d>
                      </m:den>
                    </m:f>
                  </m:oMath>
                </a14:m>
                <a:endParaRPr lang="en-US" sz="1600" dirty="0"/>
              </a:p>
              <a:p>
                <a:pPr algn="just">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14400"/>
                <a:ext cx="8229600" cy="4906963"/>
              </a:xfrm>
              <a:blipFill rotWithShape="1">
                <a:blip r:embed="rId2"/>
                <a:stretch>
                  <a:fillRect l="-370"/>
                </a:stretch>
              </a:blipFill>
            </p:spPr>
            <p:txBody>
              <a:bodyPr/>
              <a:lstStyle/>
              <a:p>
                <a:r>
                  <a:rPr lang="en-US">
                    <a:noFill/>
                  </a:rPr>
                  <a:t> </a:t>
                </a:r>
              </a:p>
            </p:txBody>
          </p:sp>
        </mc:Fallback>
      </mc:AlternateContent>
      <p:graphicFrame>
        <p:nvGraphicFramePr>
          <p:cNvPr id="6" name="Chart 5"/>
          <p:cNvGraphicFramePr/>
          <p:nvPr>
            <p:extLst>
              <p:ext uri="{D42A27DB-BD31-4B8C-83A1-F6EECF244321}">
                <p14:modId xmlns:p14="http://schemas.microsoft.com/office/powerpoint/2010/main" val="2406986604"/>
              </p:ext>
            </p:extLst>
          </p:nvPr>
        </p:nvGraphicFramePr>
        <p:xfrm>
          <a:off x="1524000" y="2209800"/>
          <a:ext cx="64770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08172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Tro, Chemistry: A Molecular Approach</a:t>
            </a:r>
          </a:p>
        </p:txBody>
      </p:sp>
      <p:sp>
        <p:nvSpPr>
          <p:cNvPr id="5" name="Slide Number Placeholder 3"/>
          <p:cNvSpPr>
            <a:spLocks noGrp="1"/>
          </p:cNvSpPr>
          <p:nvPr>
            <p:ph type="sldNum" sz="quarter" idx="11"/>
          </p:nvPr>
        </p:nvSpPr>
        <p:spPr/>
        <p:txBody>
          <a:bodyPr/>
          <a:lstStyle/>
          <a:p>
            <a:fld id="{75F95A0B-51A4-4A8C-B8D1-AFDF8D9191BA}" type="slidenum">
              <a:rPr lang="en-US"/>
              <a:pPr/>
              <a:t>41</a:t>
            </a:fld>
            <a:endParaRPr lang="en-US"/>
          </a:p>
        </p:txBody>
      </p:sp>
      <p:pic>
        <p:nvPicPr>
          <p:cNvPr id="126982" name="Picture 6" descr="16_08[1]"/>
          <p:cNvPicPr>
            <a:picLocks noChangeAspect="1" noChangeArrowheads="1"/>
          </p:cNvPicPr>
          <p:nvPr/>
        </p:nvPicPr>
        <p:blipFill>
          <a:blip r:embed="rId3" cstate="print"/>
          <a:srcRect/>
          <a:stretch>
            <a:fillRect/>
          </a:stretch>
        </p:blipFill>
        <p:spPr bwMode="auto">
          <a:xfrm>
            <a:off x="1828800" y="1022389"/>
            <a:ext cx="5710237" cy="5835611"/>
          </a:xfrm>
          <a:prstGeom prst="rect">
            <a:avLst/>
          </a:prstGeom>
          <a:noFill/>
        </p:spPr>
      </p:pic>
      <p:sp>
        <p:nvSpPr>
          <p:cNvPr id="126980" name="Rectangle 4"/>
          <p:cNvSpPr>
            <a:spLocks noGrp="1" noChangeArrowheads="1"/>
          </p:cNvSpPr>
          <p:nvPr>
            <p:ph type="title"/>
          </p:nvPr>
        </p:nvSpPr>
        <p:spPr>
          <a:xfrm>
            <a:off x="304800" y="228600"/>
            <a:ext cx="8458200" cy="1143000"/>
          </a:xfrm>
        </p:spPr>
        <p:txBody>
          <a:bodyPr>
            <a:normAutofit/>
          </a:bodyPr>
          <a:lstStyle/>
          <a:p>
            <a:r>
              <a:rPr lang="en-US" sz="3200" dirty="0"/>
              <a:t>Titration Curve of a Weak Base with a Strong Acid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000" dirty="0" smtClean="0"/>
              <a:t>Aqueous Ionic Equilibrium </a:t>
            </a:r>
            <a:br>
              <a:rPr lang="en-US" sz="3000" dirty="0" smtClean="0"/>
            </a:br>
            <a:r>
              <a:rPr lang="en-US" sz="3000" dirty="0" smtClean="0"/>
              <a:t>Example – Titration Curves: Weak Base-Strong Acid</a:t>
            </a:r>
            <a:endParaRPr lang="en-US" sz="3000" dirty="0"/>
          </a:p>
        </p:txBody>
      </p:sp>
      <p:sp>
        <p:nvSpPr>
          <p:cNvPr id="3" name="Content Placeholder 2"/>
          <p:cNvSpPr>
            <a:spLocks noGrp="1"/>
          </p:cNvSpPr>
          <p:nvPr>
            <p:ph idx="1"/>
          </p:nvPr>
        </p:nvSpPr>
        <p:spPr>
          <a:xfrm>
            <a:off x="304800" y="1447800"/>
            <a:ext cx="4495800" cy="2057400"/>
          </a:xfrm>
        </p:spPr>
        <p:txBody>
          <a:bodyPr>
            <a:normAutofit/>
          </a:bodyPr>
          <a:lstStyle/>
          <a:p>
            <a:pPr marL="0" indent="0">
              <a:buNone/>
            </a:pPr>
            <a:r>
              <a:rPr lang="en-US" sz="2400" dirty="0" smtClean="0"/>
              <a:t>20.00 mL </a:t>
            </a:r>
            <a:r>
              <a:rPr lang="en-US" sz="2400" dirty="0"/>
              <a:t>of </a:t>
            </a:r>
            <a:r>
              <a:rPr lang="en-US" sz="2400" dirty="0" smtClean="0"/>
              <a:t>	</a:t>
            </a:r>
            <a:r>
              <a:rPr lang="en-US" sz="2400" dirty="0" err="1" smtClean="0"/>
              <a:t>triethylamine</a:t>
            </a:r>
            <a:r>
              <a:rPr lang="en-US" sz="2400" dirty="0"/>
              <a:t>, </a:t>
            </a:r>
            <a:r>
              <a:rPr lang="en-US" sz="2400" dirty="0" smtClean="0"/>
              <a:t>(CH</a:t>
            </a:r>
            <a:r>
              <a:rPr lang="en-US" sz="2400" baseline="-25000" dirty="0" smtClean="0"/>
              <a:t>3</a:t>
            </a:r>
            <a:r>
              <a:rPr lang="en-US" sz="2400" dirty="0" smtClean="0"/>
              <a:t>CH</a:t>
            </a:r>
            <a:r>
              <a:rPr lang="en-US" sz="2400" baseline="-25000" dirty="0" smtClean="0"/>
              <a:t>2</a:t>
            </a:r>
            <a:r>
              <a:rPr lang="en-US" sz="2400" dirty="0" smtClean="0"/>
              <a:t>)</a:t>
            </a:r>
            <a:r>
              <a:rPr lang="en-US" sz="2400" baseline="-25000" dirty="0" smtClean="0"/>
              <a:t>3</a:t>
            </a:r>
            <a:r>
              <a:rPr lang="en-US" sz="2400" dirty="0" smtClean="0"/>
              <a:t>N</a:t>
            </a:r>
            <a:r>
              <a:rPr lang="en-US" sz="2400" dirty="0"/>
              <a:t>, </a:t>
            </a:r>
            <a:r>
              <a:rPr lang="en-US" sz="2400" dirty="0" smtClean="0"/>
              <a:t>is titrated with 0.1000 M </a:t>
            </a:r>
            <a:r>
              <a:rPr lang="en-US" sz="2400" dirty="0" err="1" smtClean="0"/>
              <a:t>HCl</a:t>
            </a:r>
            <a:r>
              <a:rPr lang="en-US" sz="2400" dirty="0"/>
              <a:t>, </a:t>
            </a:r>
            <a:r>
              <a:rPr lang="en-US" sz="2400" dirty="0" smtClean="0"/>
              <a:t>which generated the titration curve:</a:t>
            </a:r>
            <a:endParaRPr lang="en-US" sz="2400" dirty="0"/>
          </a:p>
        </p:txBody>
      </p:sp>
      <p:graphicFrame>
        <p:nvGraphicFramePr>
          <p:cNvPr id="4" name="Chart 3"/>
          <p:cNvGraphicFramePr>
            <a:graphicFrameLocks/>
          </p:cNvGraphicFramePr>
          <p:nvPr>
            <p:extLst>
              <p:ext uri="{D42A27DB-BD31-4B8C-83A1-F6EECF244321}">
                <p14:modId xmlns:p14="http://schemas.microsoft.com/office/powerpoint/2010/main" val="195609157"/>
              </p:ext>
            </p:extLst>
          </p:nvPr>
        </p:nvGraphicFramePr>
        <p:xfrm>
          <a:off x="4343400" y="14478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09600" y="3962400"/>
            <a:ext cx="8153400" cy="2585323"/>
          </a:xfrm>
          <a:prstGeom prst="rect">
            <a:avLst/>
          </a:prstGeom>
          <a:noFill/>
        </p:spPr>
        <p:txBody>
          <a:bodyPr wrap="square" rtlCol="0">
            <a:spAutoFit/>
          </a:bodyPr>
          <a:lstStyle/>
          <a:p>
            <a:pPr marL="857250" lvl="1" indent="-457200" algn="just">
              <a:buFont typeface="+mj-lt"/>
              <a:buAutoNum type="alphaLcPeriod"/>
            </a:pPr>
            <a:r>
              <a:rPr lang="en-US" sz="2400" dirty="0"/>
              <a:t>At what pH does the equivalence point occur?</a:t>
            </a:r>
          </a:p>
          <a:p>
            <a:pPr marL="857250" lvl="1" indent="-457200" algn="just">
              <a:buFont typeface="+mj-lt"/>
              <a:buAutoNum type="alphaLcPeriod"/>
            </a:pPr>
            <a:r>
              <a:rPr lang="en-US" sz="2400" dirty="0"/>
              <a:t>What is the initial concentration of </a:t>
            </a:r>
            <a:r>
              <a:rPr lang="en-US" sz="2400" dirty="0" err="1"/>
              <a:t>triethylamine</a:t>
            </a:r>
            <a:r>
              <a:rPr lang="en-US" sz="2400" dirty="0"/>
              <a:t>?</a:t>
            </a:r>
          </a:p>
          <a:p>
            <a:pPr marL="857250" lvl="1" indent="-457200" algn="just">
              <a:buFont typeface="+mj-lt"/>
              <a:buAutoNum type="alphaLcPeriod"/>
            </a:pPr>
            <a:r>
              <a:rPr lang="en-US" sz="2400" dirty="0"/>
              <a:t>At what volume does the half-equivalence point occur?</a:t>
            </a:r>
          </a:p>
          <a:p>
            <a:pPr marL="857250" lvl="1" indent="-457200" algn="just">
              <a:buFont typeface="+mj-lt"/>
              <a:buAutoNum type="alphaLcPeriod"/>
            </a:pPr>
            <a:r>
              <a:rPr lang="en-US" sz="2400" dirty="0"/>
              <a:t>What is the K</a:t>
            </a:r>
            <a:r>
              <a:rPr lang="en-US" sz="2400" baseline="-25000" dirty="0"/>
              <a:t>b</a:t>
            </a:r>
            <a:r>
              <a:rPr lang="en-US" sz="2400" dirty="0"/>
              <a:t> of the base?</a:t>
            </a:r>
          </a:p>
          <a:p>
            <a:pPr marL="857250" lvl="1" indent="-457200" algn="just">
              <a:buFont typeface="+mj-lt"/>
              <a:buAutoNum type="alphaLcPeriod"/>
            </a:pPr>
            <a:r>
              <a:rPr lang="en-US" sz="2400" dirty="0"/>
              <a:t>Identify the major species at the half-equivalence point, equivalence point, and three-halves equivalence point. </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90699697"/>
              </p:ext>
            </p:extLst>
          </p:nvPr>
        </p:nvGraphicFramePr>
        <p:xfrm>
          <a:off x="7924800" y="1219200"/>
          <a:ext cx="1219200" cy="2095500"/>
        </p:xfrm>
        <a:graphic>
          <a:graphicData uri="http://schemas.openxmlformats.org/drawingml/2006/table">
            <a:tbl>
              <a:tblPr>
                <a:tableStyleId>{5C22544A-7EE6-4342-B048-85BDC9FD1C3A}</a:tableStyleId>
              </a:tblPr>
              <a:tblGrid>
                <a:gridCol w="609600"/>
                <a:gridCol w="609600"/>
              </a:tblGrid>
              <a:tr h="190500">
                <a:tc>
                  <a:txBody>
                    <a:bodyPr/>
                    <a:lstStyle/>
                    <a:p>
                      <a:pPr algn="ctr" fontAlgn="b"/>
                      <a:r>
                        <a:rPr lang="en-US" sz="1100" u="none" strike="noStrike">
                          <a:effectLst/>
                        </a:rPr>
                        <a:t>V (mL)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pH</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1100" u="none" strike="noStrike">
                          <a:effectLst/>
                        </a:rPr>
                        <a:t>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11.86</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1100" u="none" strike="noStrike">
                          <a:effectLst/>
                        </a:rPr>
                        <a:t>10.00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10.72</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1100" u="none" strike="noStrike">
                          <a:effectLst/>
                        </a:rPr>
                        <a:t>15.00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10.24</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1100" u="none" strike="noStrike">
                          <a:effectLst/>
                        </a:rPr>
                        <a:t>19.00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9.44</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1100" u="none" strike="noStrike">
                          <a:effectLst/>
                        </a:rPr>
                        <a:t>19.95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8.12</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1100" u="none" strike="noStrike">
                          <a:effectLst/>
                        </a:rPr>
                        <a:t>20.00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5.21</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1100" u="none" strike="noStrike">
                          <a:effectLst/>
                        </a:rPr>
                        <a:t>20.05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2.30</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1100" u="none" strike="noStrike">
                          <a:effectLst/>
                        </a:rPr>
                        <a:t>25.00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0.30</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1100" u="none" strike="noStrike">
                          <a:effectLst/>
                        </a:rPr>
                        <a:t>25.50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0.26</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1100" u="none" strike="noStrike">
                          <a:effectLst/>
                        </a:rPr>
                        <a:t>29.00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0.05</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243978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Titration Curves: Weak Base-Strong Acid</a:t>
            </a:r>
            <a:endParaRPr lang="en-US" sz="3000" dirty="0"/>
          </a:p>
        </p:txBody>
      </p:sp>
      <p:sp>
        <p:nvSpPr>
          <p:cNvPr id="3" name="Content Placeholder 2"/>
          <p:cNvSpPr>
            <a:spLocks noGrp="1"/>
          </p:cNvSpPr>
          <p:nvPr>
            <p:ph idx="1"/>
          </p:nvPr>
        </p:nvSpPr>
        <p:spPr>
          <a:xfrm>
            <a:off x="304800" y="1447800"/>
            <a:ext cx="4495800" cy="2057400"/>
          </a:xfrm>
        </p:spPr>
        <p:txBody>
          <a:bodyPr>
            <a:normAutofit/>
          </a:bodyPr>
          <a:lstStyle/>
          <a:p>
            <a:pPr marL="0" indent="0">
              <a:buNone/>
            </a:pPr>
            <a:r>
              <a:rPr lang="en-US" sz="2400" dirty="0" smtClean="0"/>
              <a:t>20.00 mL </a:t>
            </a:r>
            <a:r>
              <a:rPr lang="en-US" sz="2400" dirty="0"/>
              <a:t>of </a:t>
            </a:r>
            <a:r>
              <a:rPr lang="en-US" sz="2400" dirty="0" smtClean="0"/>
              <a:t>	</a:t>
            </a:r>
            <a:r>
              <a:rPr lang="en-US" sz="2400" dirty="0" err="1" smtClean="0"/>
              <a:t>triethylamine</a:t>
            </a:r>
            <a:r>
              <a:rPr lang="en-US" sz="2400" dirty="0"/>
              <a:t>, </a:t>
            </a:r>
            <a:r>
              <a:rPr lang="en-US" sz="2400" dirty="0" smtClean="0"/>
              <a:t>(CH</a:t>
            </a:r>
            <a:r>
              <a:rPr lang="en-US" sz="2400" baseline="-25000" dirty="0" smtClean="0"/>
              <a:t>3</a:t>
            </a:r>
            <a:r>
              <a:rPr lang="en-US" sz="2400" dirty="0" smtClean="0"/>
              <a:t>CH</a:t>
            </a:r>
            <a:r>
              <a:rPr lang="en-US" sz="2400" baseline="-25000" dirty="0" smtClean="0"/>
              <a:t>2</a:t>
            </a:r>
            <a:r>
              <a:rPr lang="en-US" sz="2400" dirty="0" smtClean="0"/>
              <a:t>)</a:t>
            </a:r>
            <a:r>
              <a:rPr lang="en-US" sz="2400" baseline="-25000" dirty="0" smtClean="0"/>
              <a:t>3</a:t>
            </a:r>
            <a:r>
              <a:rPr lang="en-US" sz="2400" dirty="0" smtClean="0"/>
              <a:t>N,is titrated with 0.1000 </a:t>
            </a:r>
            <a:r>
              <a:rPr lang="en-US" sz="2400" dirty="0"/>
              <a:t>M </a:t>
            </a:r>
            <a:r>
              <a:rPr lang="en-US" sz="2400" dirty="0" err="1" smtClean="0"/>
              <a:t>HCl</a:t>
            </a:r>
            <a:r>
              <a:rPr lang="en-US" sz="2400" dirty="0"/>
              <a:t>, </a:t>
            </a:r>
            <a:r>
              <a:rPr lang="en-US" sz="2400" dirty="0" smtClean="0"/>
              <a:t>which generated the titration curve:</a:t>
            </a:r>
            <a:endParaRPr lang="en-US" sz="2400" dirty="0"/>
          </a:p>
        </p:txBody>
      </p:sp>
      <p:sp>
        <p:nvSpPr>
          <p:cNvPr id="5" name="TextBox 4"/>
          <p:cNvSpPr txBox="1"/>
          <p:nvPr/>
        </p:nvSpPr>
        <p:spPr>
          <a:xfrm>
            <a:off x="609600" y="3962400"/>
            <a:ext cx="8153400" cy="2585323"/>
          </a:xfrm>
          <a:prstGeom prst="rect">
            <a:avLst/>
          </a:prstGeom>
          <a:noFill/>
        </p:spPr>
        <p:txBody>
          <a:bodyPr wrap="square" rtlCol="0">
            <a:spAutoFit/>
          </a:bodyPr>
          <a:lstStyle/>
          <a:p>
            <a:pPr marL="857250" lvl="1" indent="-457200" algn="just">
              <a:buFont typeface="+mj-lt"/>
              <a:buAutoNum type="alphaLcPeriod"/>
            </a:pPr>
            <a:r>
              <a:rPr lang="en-US" sz="2400" dirty="0"/>
              <a:t>At what pH does the equivalence point occur?</a:t>
            </a:r>
          </a:p>
          <a:p>
            <a:pPr marL="857250" lvl="1" indent="-457200" algn="just">
              <a:buFont typeface="+mj-lt"/>
              <a:buAutoNum type="alphaLcPeriod"/>
            </a:pPr>
            <a:r>
              <a:rPr lang="en-US" sz="2400" dirty="0"/>
              <a:t>What is the initial concentration of </a:t>
            </a:r>
            <a:r>
              <a:rPr lang="en-US" sz="2400" dirty="0" err="1"/>
              <a:t>triethylamine</a:t>
            </a:r>
            <a:r>
              <a:rPr lang="en-US" sz="2400" dirty="0"/>
              <a:t>?</a:t>
            </a:r>
          </a:p>
          <a:p>
            <a:pPr marL="857250" lvl="1" indent="-457200" algn="just">
              <a:buFont typeface="+mj-lt"/>
              <a:buAutoNum type="alphaLcPeriod"/>
            </a:pPr>
            <a:r>
              <a:rPr lang="en-US" sz="2400" dirty="0"/>
              <a:t>At what volume does the half-equivalence point occur?</a:t>
            </a:r>
          </a:p>
          <a:p>
            <a:pPr marL="857250" lvl="1" indent="-457200" algn="just">
              <a:buFont typeface="+mj-lt"/>
              <a:buAutoNum type="alphaLcPeriod"/>
            </a:pPr>
            <a:r>
              <a:rPr lang="en-US" sz="2400" dirty="0"/>
              <a:t>What is the K</a:t>
            </a:r>
            <a:r>
              <a:rPr lang="en-US" sz="2400" baseline="-25000" dirty="0"/>
              <a:t>b</a:t>
            </a:r>
            <a:r>
              <a:rPr lang="en-US" sz="2400" dirty="0"/>
              <a:t> of the base?</a:t>
            </a:r>
          </a:p>
          <a:p>
            <a:pPr marL="857250" lvl="1" indent="-457200" algn="just">
              <a:buFont typeface="+mj-lt"/>
              <a:buAutoNum type="alphaLcPeriod"/>
            </a:pPr>
            <a:r>
              <a:rPr lang="en-US" sz="2400" dirty="0"/>
              <a:t>Identify the major species at the half-equivalence point, equivalence point, and three-halves equivalence point. </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772041594"/>
              </p:ext>
            </p:extLst>
          </p:nvPr>
        </p:nvGraphicFramePr>
        <p:xfrm>
          <a:off x="4572000" y="12192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54384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Tro, Chemistry: A Molecular Approach</a:t>
            </a:r>
          </a:p>
        </p:txBody>
      </p:sp>
      <p:sp>
        <p:nvSpPr>
          <p:cNvPr id="7" name="Slide Number Placeholder 4"/>
          <p:cNvSpPr>
            <a:spLocks noGrp="1"/>
          </p:cNvSpPr>
          <p:nvPr>
            <p:ph type="sldNum" sz="quarter" idx="11"/>
          </p:nvPr>
        </p:nvSpPr>
        <p:spPr/>
        <p:txBody>
          <a:bodyPr/>
          <a:lstStyle/>
          <a:p>
            <a:fld id="{CFDC51E9-81F9-495D-89D4-518A56A3FA0E}" type="slidenum">
              <a:rPr lang="en-US"/>
              <a:pPr/>
              <a:t>44</a:t>
            </a:fld>
            <a:endParaRPr lang="en-US"/>
          </a:p>
        </p:txBody>
      </p:sp>
      <p:sp>
        <p:nvSpPr>
          <p:cNvPr id="129026" name="Rectangle 2"/>
          <p:cNvSpPr>
            <a:spLocks noGrp="1" noChangeArrowheads="1"/>
          </p:cNvSpPr>
          <p:nvPr>
            <p:ph type="title"/>
          </p:nvPr>
        </p:nvSpPr>
        <p:spPr>
          <a:xfrm>
            <a:off x="304800" y="152400"/>
            <a:ext cx="8458200" cy="609600"/>
          </a:xfrm>
        </p:spPr>
        <p:txBody>
          <a:bodyPr>
            <a:normAutofit/>
          </a:bodyPr>
          <a:lstStyle/>
          <a:p>
            <a:r>
              <a:rPr lang="en-US" sz="3200" dirty="0" smtClean="0"/>
              <a:t>What occurs in the titration </a:t>
            </a:r>
            <a:r>
              <a:rPr lang="en-US" sz="3200" dirty="0"/>
              <a:t>of a </a:t>
            </a:r>
            <a:r>
              <a:rPr lang="en-US" sz="3200" dirty="0" err="1"/>
              <a:t>p</a:t>
            </a:r>
            <a:r>
              <a:rPr lang="en-US" sz="3200" dirty="0" err="1" smtClean="0"/>
              <a:t>olyprotic</a:t>
            </a:r>
            <a:r>
              <a:rPr lang="en-US" sz="3200" dirty="0" smtClean="0"/>
              <a:t> acid?</a:t>
            </a:r>
            <a:endParaRPr lang="en-US" sz="3200" dirty="0"/>
          </a:p>
        </p:txBody>
      </p:sp>
      <p:sp>
        <p:nvSpPr>
          <p:cNvPr id="129027" name="Rectangle 3"/>
          <p:cNvSpPr>
            <a:spLocks noGrp="1" noChangeArrowheads="1"/>
          </p:cNvSpPr>
          <p:nvPr>
            <p:ph type="body" idx="1"/>
          </p:nvPr>
        </p:nvSpPr>
        <p:spPr>
          <a:xfrm>
            <a:off x="228600" y="762000"/>
            <a:ext cx="8458200" cy="1524000"/>
          </a:xfrm>
        </p:spPr>
        <p:txBody>
          <a:bodyPr>
            <a:normAutofit fontScale="25000" lnSpcReduction="20000"/>
          </a:bodyPr>
          <a:lstStyle/>
          <a:p>
            <a:pPr algn="ctr">
              <a:buNone/>
            </a:pPr>
            <a:r>
              <a:rPr lang="en-US" sz="9600" dirty="0" smtClean="0">
                <a:solidFill>
                  <a:schemeClr val="hlink"/>
                </a:solidFill>
              </a:rPr>
              <a:t>Titration of 25.0 </a:t>
            </a:r>
            <a:r>
              <a:rPr lang="en-US" sz="9600" dirty="0" err="1" smtClean="0">
                <a:solidFill>
                  <a:schemeClr val="hlink"/>
                </a:solidFill>
              </a:rPr>
              <a:t>mL</a:t>
            </a:r>
            <a:r>
              <a:rPr lang="en-US" sz="9600" dirty="0" smtClean="0">
                <a:solidFill>
                  <a:schemeClr val="hlink"/>
                </a:solidFill>
              </a:rPr>
              <a:t> of 0.100 M H</a:t>
            </a:r>
            <a:r>
              <a:rPr lang="en-US" sz="9600" baseline="-25000" dirty="0" smtClean="0">
                <a:solidFill>
                  <a:schemeClr val="hlink"/>
                </a:solidFill>
              </a:rPr>
              <a:t>2</a:t>
            </a:r>
            <a:r>
              <a:rPr lang="en-US" sz="9600" dirty="0" smtClean="0">
                <a:solidFill>
                  <a:schemeClr val="hlink"/>
                </a:solidFill>
              </a:rPr>
              <a:t>SO</a:t>
            </a:r>
            <a:r>
              <a:rPr lang="en-US" sz="9600" baseline="-25000" dirty="0" smtClean="0">
                <a:solidFill>
                  <a:schemeClr val="hlink"/>
                </a:solidFill>
              </a:rPr>
              <a:t>3</a:t>
            </a:r>
            <a:r>
              <a:rPr lang="en-US" sz="9600" dirty="0" smtClean="0">
                <a:solidFill>
                  <a:schemeClr val="hlink"/>
                </a:solidFill>
              </a:rPr>
              <a:t> with 0.100 M </a:t>
            </a:r>
            <a:r>
              <a:rPr lang="en-US" sz="9600" dirty="0" err="1" smtClean="0">
                <a:solidFill>
                  <a:schemeClr val="hlink"/>
                </a:solidFill>
              </a:rPr>
              <a:t>NaOH</a:t>
            </a:r>
            <a:endParaRPr lang="en-US" sz="9600" dirty="0" smtClean="0">
              <a:solidFill>
                <a:schemeClr val="hlink"/>
              </a:solidFill>
            </a:endParaRPr>
          </a:p>
          <a:p>
            <a:pPr algn="ctr">
              <a:buNone/>
            </a:pPr>
            <a:r>
              <a:rPr lang="en-US" sz="9600" dirty="0" smtClean="0">
                <a:solidFill>
                  <a:schemeClr val="hlink"/>
                </a:solidFill>
              </a:rPr>
              <a:t>H</a:t>
            </a:r>
            <a:r>
              <a:rPr lang="en-US" sz="9600" baseline="-25000" dirty="0" smtClean="0">
                <a:solidFill>
                  <a:schemeClr val="hlink"/>
                </a:solidFill>
              </a:rPr>
              <a:t>2</a:t>
            </a:r>
            <a:r>
              <a:rPr lang="en-US" sz="9600" dirty="0" smtClean="0">
                <a:solidFill>
                  <a:schemeClr val="hlink"/>
                </a:solidFill>
              </a:rPr>
              <a:t>SO</a:t>
            </a:r>
            <a:r>
              <a:rPr lang="en-US" sz="9600" baseline="-25000" dirty="0" smtClean="0">
                <a:solidFill>
                  <a:schemeClr val="hlink"/>
                </a:solidFill>
              </a:rPr>
              <a:t>3 (</a:t>
            </a:r>
            <a:r>
              <a:rPr lang="en-US" sz="9600" baseline="-25000" dirty="0" err="1" smtClean="0">
                <a:solidFill>
                  <a:schemeClr val="hlink"/>
                </a:solidFill>
              </a:rPr>
              <a:t>aq</a:t>
            </a:r>
            <a:r>
              <a:rPr lang="en-US" sz="9600" baseline="-25000" dirty="0" smtClean="0">
                <a:solidFill>
                  <a:schemeClr val="hlink"/>
                </a:solidFill>
              </a:rPr>
              <a:t>)</a:t>
            </a:r>
            <a:r>
              <a:rPr lang="en-US" sz="9600" dirty="0" smtClean="0">
                <a:solidFill>
                  <a:schemeClr val="hlink"/>
                </a:solidFill>
              </a:rPr>
              <a:t> + OH</a:t>
            </a:r>
            <a:r>
              <a:rPr lang="en-US" sz="9600" baseline="30000" dirty="0" smtClean="0">
                <a:solidFill>
                  <a:schemeClr val="hlink"/>
                </a:solidFill>
              </a:rPr>
              <a:t>-</a:t>
            </a:r>
            <a:r>
              <a:rPr lang="en-US" sz="9600" baseline="-25000" dirty="0" smtClean="0">
                <a:solidFill>
                  <a:schemeClr val="hlink"/>
                </a:solidFill>
              </a:rPr>
              <a:t> (</a:t>
            </a:r>
            <a:r>
              <a:rPr lang="en-US" sz="9600" baseline="-25000" dirty="0" err="1" smtClean="0">
                <a:solidFill>
                  <a:schemeClr val="hlink"/>
                </a:solidFill>
              </a:rPr>
              <a:t>aq</a:t>
            </a:r>
            <a:r>
              <a:rPr lang="en-US" sz="9600" baseline="-25000" dirty="0" smtClean="0">
                <a:solidFill>
                  <a:schemeClr val="hlink"/>
                </a:solidFill>
              </a:rPr>
              <a:t>)</a:t>
            </a:r>
            <a:r>
              <a:rPr lang="en-US" sz="9600" dirty="0" smtClean="0">
                <a:solidFill>
                  <a:schemeClr val="hlink"/>
                </a:solidFill>
              </a:rPr>
              <a:t> </a:t>
            </a:r>
            <a:r>
              <a:rPr lang="en-US" sz="9600" dirty="0" smtClean="0">
                <a:solidFill>
                  <a:schemeClr val="hlink"/>
                </a:solidFill>
                <a:sym typeface="Wingdings" pitchFamily="2" charset="2"/>
              </a:rPr>
              <a:t> </a:t>
            </a:r>
            <a:r>
              <a:rPr lang="en-US" sz="9600" dirty="0" smtClean="0">
                <a:solidFill>
                  <a:schemeClr val="hlink"/>
                </a:solidFill>
              </a:rPr>
              <a:t>HSO</a:t>
            </a:r>
            <a:r>
              <a:rPr lang="en-US" sz="9600" baseline="-25000" dirty="0" smtClean="0">
                <a:solidFill>
                  <a:schemeClr val="hlink"/>
                </a:solidFill>
              </a:rPr>
              <a:t>3</a:t>
            </a:r>
            <a:r>
              <a:rPr lang="en-US" sz="9600" baseline="30000" dirty="0" smtClean="0">
                <a:solidFill>
                  <a:schemeClr val="hlink"/>
                </a:solidFill>
              </a:rPr>
              <a:t>-</a:t>
            </a:r>
            <a:r>
              <a:rPr lang="en-US" sz="9600" baseline="-25000" dirty="0" smtClean="0">
                <a:solidFill>
                  <a:schemeClr val="hlink"/>
                </a:solidFill>
              </a:rPr>
              <a:t> (</a:t>
            </a:r>
            <a:r>
              <a:rPr lang="en-US" sz="9600" baseline="-25000" dirty="0" err="1" smtClean="0">
                <a:solidFill>
                  <a:schemeClr val="hlink"/>
                </a:solidFill>
              </a:rPr>
              <a:t>aq</a:t>
            </a:r>
            <a:r>
              <a:rPr lang="en-US" sz="9600" baseline="-25000" dirty="0" smtClean="0">
                <a:solidFill>
                  <a:schemeClr val="hlink"/>
                </a:solidFill>
              </a:rPr>
              <a:t>)</a:t>
            </a:r>
            <a:r>
              <a:rPr lang="en-US" sz="9600" dirty="0" smtClean="0">
                <a:solidFill>
                  <a:schemeClr val="hlink"/>
                </a:solidFill>
              </a:rPr>
              <a:t> + H</a:t>
            </a:r>
            <a:r>
              <a:rPr lang="en-US" sz="9600" baseline="-25000" dirty="0" smtClean="0">
                <a:solidFill>
                  <a:schemeClr val="hlink"/>
                </a:solidFill>
              </a:rPr>
              <a:t>2</a:t>
            </a:r>
            <a:r>
              <a:rPr lang="en-US" sz="9600" dirty="0" smtClean="0">
                <a:solidFill>
                  <a:schemeClr val="hlink"/>
                </a:solidFill>
              </a:rPr>
              <a:t>O</a:t>
            </a:r>
            <a:r>
              <a:rPr lang="en-US" sz="9600" baseline="-25000" dirty="0" smtClean="0">
                <a:solidFill>
                  <a:schemeClr val="hlink"/>
                </a:solidFill>
              </a:rPr>
              <a:t> (l)</a:t>
            </a:r>
          </a:p>
          <a:p>
            <a:pPr algn="ctr">
              <a:buNone/>
            </a:pPr>
            <a:r>
              <a:rPr lang="en-US" sz="9600" dirty="0" smtClean="0">
                <a:solidFill>
                  <a:schemeClr val="hlink"/>
                </a:solidFill>
              </a:rPr>
              <a:t>HSO</a:t>
            </a:r>
            <a:r>
              <a:rPr lang="en-US" sz="9600" baseline="-25000" dirty="0" smtClean="0">
                <a:solidFill>
                  <a:schemeClr val="hlink"/>
                </a:solidFill>
              </a:rPr>
              <a:t>3</a:t>
            </a:r>
            <a:r>
              <a:rPr lang="en-US" sz="9600" baseline="30000" dirty="0" smtClean="0">
                <a:solidFill>
                  <a:schemeClr val="hlink"/>
                </a:solidFill>
              </a:rPr>
              <a:t>-</a:t>
            </a:r>
            <a:r>
              <a:rPr lang="en-US" sz="9600" baseline="-25000" dirty="0" smtClean="0">
                <a:solidFill>
                  <a:schemeClr val="hlink"/>
                </a:solidFill>
              </a:rPr>
              <a:t> (</a:t>
            </a:r>
            <a:r>
              <a:rPr lang="en-US" sz="9600" baseline="-25000" dirty="0" err="1" smtClean="0">
                <a:solidFill>
                  <a:schemeClr val="hlink"/>
                </a:solidFill>
              </a:rPr>
              <a:t>aq</a:t>
            </a:r>
            <a:r>
              <a:rPr lang="en-US" sz="9600" baseline="-25000" dirty="0" smtClean="0">
                <a:solidFill>
                  <a:schemeClr val="hlink"/>
                </a:solidFill>
              </a:rPr>
              <a:t>)</a:t>
            </a:r>
            <a:r>
              <a:rPr lang="en-US" sz="9600" dirty="0" smtClean="0">
                <a:solidFill>
                  <a:schemeClr val="hlink"/>
                </a:solidFill>
              </a:rPr>
              <a:t>  + OH</a:t>
            </a:r>
            <a:r>
              <a:rPr lang="en-US" sz="9600" baseline="30000" dirty="0" smtClean="0">
                <a:solidFill>
                  <a:schemeClr val="hlink"/>
                </a:solidFill>
              </a:rPr>
              <a:t>-</a:t>
            </a:r>
            <a:r>
              <a:rPr lang="en-US" sz="9600" baseline="-25000" dirty="0" smtClean="0">
                <a:solidFill>
                  <a:schemeClr val="hlink"/>
                </a:solidFill>
              </a:rPr>
              <a:t> (</a:t>
            </a:r>
            <a:r>
              <a:rPr lang="en-US" sz="9600" baseline="-25000" dirty="0" err="1" smtClean="0">
                <a:solidFill>
                  <a:schemeClr val="hlink"/>
                </a:solidFill>
              </a:rPr>
              <a:t>aq</a:t>
            </a:r>
            <a:r>
              <a:rPr lang="en-US" sz="9600" baseline="-25000" dirty="0" smtClean="0">
                <a:solidFill>
                  <a:schemeClr val="hlink"/>
                </a:solidFill>
              </a:rPr>
              <a:t>)</a:t>
            </a:r>
            <a:r>
              <a:rPr lang="en-US" sz="9600" dirty="0" smtClean="0">
                <a:solidFill>
                  <a:schemeClr val="hlink"/>
                </a:solidFill>
              </a:rPr>
              <a:t> </a:t>
            </a:r>
            <a:r>
              <a:rPr lang="en-US" sz="9600" dirty="0" smtClean="0">
                <a:solidFill>
                  <a:schemeClr val="hlink"/>
                </a:solidFill>
                <a:sym typeface="Wingdings" pitchFamily="2" charset="2"/>
              </a:rPr>
              <a:t> </a:t>
            </a:r>
            <a:r>
              <a:rPr lang="en-US" sz="9600" dirty="0" smtClean="0">
                <a:solidFill>
                  <a:schemeClr val="hlink"/>
                </a:solidFill>
              </a:rPr>
              <a:t>SO</a:t>
            </a:r>
            <a:r>
              <a:rPr lang="en-US" sz="9600" baseline="-25000" dirty="0" smtClean="0">
                <a:solidFill>
                  <a:schemeClr val="hlink"/>
                </a:solidFill>
              </a:rPr>
              <a:t>3</a:t>
            </a:r>
            <a:r>
              <a:rPr lang="en-US" sz="9600" baseline="30000" dirty="0" smtClean="0">
                <a:solidFill>
                  <a:schemeClr val="hlink"/>
                </a:solidFill>
              </a:rPr>
              <a:t>2-</a:t>
            </a:r>
            <a:r>
              <a:rPr lang="en-US" sz="9600" baseline="-25000" dirty="0" smtClean="0">
                <a:solidFill>
                  <a:schemeClr val="hlink"/>
                </a:solidFill>
              </a:rPr>
              <a:t> (</a:t>
            </a:r>
            <a:r>
              <a:rPr lang="en-US" sz="9600" baseline="-25000" dirty="0" err="1" smtClean="0">
                <a:solidFill>
                  <a:schemeClr val="hlink"/>
                </a:solidFill>
              </a:rPr>
              <a:t>aq</a:t>
            </a:r>
            <a:r>
              <a:rPr lang="en-US" sz="9600" baseline="-25000" dirty="0" smtClean="0">
                <a:solidFill>
                  <a:schemeClr val="hlink"/>
                </a:solidFill>
              </a:rPr>
              <a:t>)</a:t>
            </a:r>
            <a:r>
              <a:rPr lang="en-US" sz="9600" dirty="0" smtClean="0">
                <a:solidFill>
                  <a:schemeClr val="hlink"/>
                </a:solidFill>
              </a:rPr>
              <a:t> + H</a:t>
            </a:r>
            <a:r>
              <a:rPr lang="en-US" sz="9600" baseline="-25000" dirty="0" smtClean="0">
                <a:solidFill>
                  <a:schemeClr val="hlink"/>
                </a:solidFill>
              </a:rPr>
              <a:t>2</a:t>
            </a:r>
            <a:r>
              <a:rPr lang="en-US" sz="9600" dirty="0" smtClean="0">
                <a:solidFill>
                  <a:schemeClr val="hlink"/>
                </a:solidFill>
              </a:rPr>
              <a:t>O</a:t>
            </a:r>
            <a:r>
              <a:rPr lang="en-US" sz="9600" baseline="-25000" dirty="0" smtClean="0">
                <a:solidFill>
                  <a:schemeClr val="hlink"/>
                </a:solidFill>
              </a:rPr>
              <a:t> (l)</a:t>
            </a:r>
          </a:p>
          <a:p>
            <a:pPr algn="ctr">
              <a:buNone/>
            </a:pPr>
            <a:r>
              <a:rPr lang="en-US" sz="9600" dirty="0" smtClean="0">
                <a:solidFill>
                  <a:schemeClr val="hlink"/>
                </a:solidFill>
              </a:rPr>
              <a:t>Net </a:t>
            </a:r>
            <a:r>
              <a:rPr lang="en-US" sz="9600" dirty="0" err="1" smtClean="0">
                <a:solidFill>
                  <a:schemeClr val="hlink"/>
                </a:solidFill>
              </a:rPr>
              <a:t>Rxn</a:t>
            </a:r>
            <a:r>
              <a:rPr lang="en-US" sz="9600" dirty="0" smtClean="0">
                <a:solidFill>
                  <a:schemeClr val="hlink"/>
                </a:solidFill>
              </a:rPr>
              <a:t>: </a:t>
            </a:r>
            <a:r>
              <a:rPr lang="en-US" sz="9600" dirty="0">
                <a:solidFill>
                  <a:schemeClr val="hlink"/>
                </a:solidFill>
              </a:rPr>
              <a:t>H</a:t>
            </a:r>
            <a:r>
              <a:rPr lang="en-US" sz="9600" baseline="-25000" dirty="0">
                <a:solidFill>
                  <a:schemeClr val="hlink"/>
                </a:solidFill>
              </a:rPr>
              <a:t>2</a:t>
            </a:r>
            <a:r>
              <a:rPr lang="en-US" sz="9600" dirty="0">
                <a:solidFill>
                  <a:schemeClr val="hlink"/>
                </a:solidFill>
              </a:rPr>
              <a:t>SO</a:t>
            </a:r>
            <a:r>
              <a:rPr lang="en-US" sz="9600" baseline="-25000" dirty="0">
                <a:solidFill>
                  <a:schemeClr val="hlink"/>
                </a:solidFill>
              </a:rPr>
              <a:t>3 (</a:t>
            </a:r>
            <a:r>
              <a:rPr lang="en-US" sz="9600" baseline="-25000" dirty="0" err="1">
                <a:solidFill>
                  <a:schemeClr val="hlink"/>
                </a:solidFill>
              </a:rPr>
              <a:t>aq</a:t>
            </a:r>
            <a:r>
              <a:rPr lang="en-US" sz="9600" baseline="-25000" dirty="0">
                <a:solidFill>
                  <a:schemeClr val="hlink"/>
                </a:solidFill>
              </a:rPr>
              <a:t>)</a:t>
            </a:r>
            <a:r>
              <a:rPr lang="en-US" sz="9600" dirty="0">
                <a:solidFill>
                  <a:schemeClr val="hlink"/>
                </a:solidFill>
              </a:rPr>
              <a:t> + </a:t>
            </a:r>
            <a:r>
              <a:rPr lang="en-US" sz="9600" dirty="0" smtClean="0">
                <a:solidFill>
                  <a:schemeClr val="hlink"/>
                </a:solidFill>
              </a:rPr>
              <a:t>2 OH</a:t>
            </a:r>
            <a:r>
              <a:rPr lang="en-US" sz="9600" baseline="30000" dirty="0" smtClean="0">
                <a:solidFill>
                  <a:schemeClr val="hlink"/>
                </a:solidFill>
              </a:rPr>
              <a:t>-</a:t>
            </a:r>
            <a:r>
              <a:rPr lang="en-US" sz="9600" baseline="-25000" dirty="0" smtClean="0">
                <a:solidFill>
                  <a:schemeClr val="hlink"/>
                </a:solidFill>
              </a:rPr>
              <a:t> </a:t>
            </a:r>
            <a:r>
              <a:rPr lang="en-US" sz="9600" baseline="-25000" dirty="0">
                <a:solidFill>
                  <a:schemeClr val="hlink"/>
                </a:solidFill>
              </a:rPr>
              <a:t>(</a:t>
            </a:r>
            <a:r>
              <a:rPr lang="en-US" sz="9600" baseline="-25000" dirty="0" err="1">
                <a:solidFill>
                  <a:schemeClr val="hlink"/>
                </a:solidFill>
              </a:rPr>
              <a:t>aq</a:t>
            </a:r>
            <a:r>
              <a:rPr lang="en-US" sz="9600" baseline="-25000" dirty="0">
                <a:solidFill>
                  <a:schemeClr val="hlink"/>
                </a:solidFill>
              </a:rPr>
              <a:t>)</a:t>
            </a:r>
            <a:r>
              <a:rPr lang="en-US" sz="9600" dirty="0">
                <a:solidFill>
                  <a:schemeClr val="hlink"/>
                </a:solidFill>
              </a:rPr>
              <a:t> </a:t>
            </a:r>
            <a:r>
              <a:rPr lang="en-US" sz="9600" dirty="0">
                <a:solidFill>
                  <a:schemeClr val="hlink"/>
                </a:solidFill>
                <a:sym typeface="Wingdings" pitchFamily="2" charset="2"/>
              </a:rPr>
              <a:t> </a:t>
            </a:r>
            <a:r>
              <a:rPr lang="en-US" sz="9600" dirty="0">
                <a:solidFill>
                  <a:schemeClr val="hlink"/>
                </a:solidFill>
              </a:rPr>
              <a:t>SO</a:t>
            </a:r>
            <a:r>
              <a:rPr lang="en-US" sz="9600" baseline="-25000" dirty="0">
                <a:solidFill>
                  <a:schemeClr val="hlink"/>
                </a:solidFill>
              </a:rPr>
              <a:t>3</a:t>
            </a:r>
            <a:r>
              <a:rPr lang="en-US" sz="9600" baseline="30000" dirty="0">
                <a:solidFill>
                  <a:schemeClr val="hlink"/>
                </a:solidFill>
              </a:rPr>
              <a:t>2-</a:t>
            </a:r>
            <a:r>
              <a:rPr lang="en-US" sz="9600" baseline="-25000" dirty="0">
                <a:solidFill>
                  <a:schemeClr val="hlink"/>
                </a:solidFill>
              </a:rPr>
              <a:t> (</a:t>
            </a:r>
            <a:r>
              <a:rPr lang="en-US" sz="9600" baseline="-25000" dirty="0" err="1">
                <a:solidFill>
                  <a:schemeClr val="hlink"/>
                </a:solidFill>
              </a:rPr>
              <a:t>aq</a:t>
            </a:r>
            <a:r>
              <a:rPr lang="en-US" sz="9600" baseline="-25000" dirty="0">
                <a:solidFill>
                  <a:schemeClr val="hlink"/>
                </a:solidFill>
              </a:rPr>
              <a:t>)</a:t>
            </a:r>
            <a:r>
              <a:rPr lang="en-US" sz="9600" dirty="0">
                <a:solidFill>
                  <a:schemeClr val="hlink"/>
                </a:solidFill>
              </a:rPr>
              <a:t> + </a:t>
            </a:r>
            <a:r>
              <a:rPr lang="en-US" sz="9600" dirty="0" smtClean="0">
                <a:solidFill>
                  <a:schemeClr val="hlink"/>
                </a:solidFill>
              </a:rPr>
              <a:t>2 H</a:t>
            </a:r>
            <a:r>
              <a:rPr lang="en-US" sz="9600" baseline="-25000" dirty="0" smtClean="0">
                <a:solidFill>
                  <a:schemeClr val="hlink"/>
                </a:solidFill>
              </a:rPr>
              <a:t>2</a:t>
            </a:r>
            <a:r>
              <a:rPr lang="en-US" sz="9600" dirty="0" smtClean="0">
                <a:solidFill>
                  <a:schemeClr val="hlink"/>
                </a:solidFill>
              </a:rPr>
              <a:t>O</a:t>
            </a:r>
            <a:r>
              <a:rPr lang="en-US" sz="9600" baseline="-25000" dirty="0" smtClean="0">
                <a:solidFill>
                  <a:schemeClr val="hlink"/>
                </a:solidFill>
              </a:rPr>
              <a:t> </a:t>
            </a:r>
            <a:r>
              <a:rPr lang="en-US" sz="9600" baseline="-25000" dirty="0">
                <a:solidFill>
                  <a:schemeClr val="hlink"/>
                </a:solidFill>
              </a:rPr>
              <a:t>(l)</a:t>
            </a:r>
          </a:p>
          <a:p>
            <a:pPr algn="ctr">
              <a:buNone/>
            </a:pPr>
            <a:endParaRPr lang="en-US" sz="9600" dirty="0" smtClean="0">
              <a:solidFill>
                <a:schemeClr val="hlink"/>
              </a:solidFill>
            </a:endParaRPr>
          </a:p>
          <a:p>
            <a:pPr>
              <a:buNone/>
            </a:pPr>
            <a:endParaRPr lang="en-US" sz="2400" dirty="0" smtClean="0">
              <a:solidFill>
                <a:schemeClr val="hlink"/>
              </a:solidFill>
            </a:endParaRPr>
          </a:p>
          <a:p>
            <a:endParaRPr lang="en-US" dirty="0"/>
          </a:p>
        </p:txBody>
      </p:sp>
      <p:pic>
        <p:nvPicPr>
          <p:cNvPr id="129030" name="Picture 6" descr="16_09[1]"/>
          <p:cNvPicPr>
            <a:picLocks noChangeAspect="1" noChangeArrowheads="1"/>
          </p:cNvPicPr>
          <p:nvPr/>
        </p:nvPicPr>
        <p:blipFill>
          <a:blip r:embed="rId3" cstate="print"/>
          <a:srcRect t="10001" b="3999"/>
          <a:stretch>
            <a:fillRect/>
          </a:stretch>
        </p:blipFill>
        <p:spPr bwMode="auto">
          <a:xfrm>
            <a:off x="2286000" y="2438400"/>
            <a:ext cx="4657390" cy="44196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Tro, Chemistry: A Molecular Approach</a:t>
            </a:r>
          </a:p>
        </p:txBody>
      </p:sp>
      <p:sp>
        <p:nvSpPr>
          <p:cNvPr id="5" name="Slide Number Placeholder 3"/>
          <p:cNvSpPr>
            <a:spLocks noGrp="1"/>
          </p:cNvSpPr>
          <p:nvPr>
            <p:ph type="sldNum" sz="quarter" idx="11"/>
          </p:nvPr>
        </p:nvSpPr>
        <p:spPr/>
        <p:txBody>
          <a:bodyPr/>
          <a:lstStyle/>
          <a:p>
            <a:fld id="{9F87B6D7-C577-4E45-BD57-CBD5A244F3CF}" type="slidenum">
              <a:rPr lang="en-US"/>
              <a:pPr/>
              <a:t>45</a:t>
            </a:fld>
            <a:endParaRPr lang="en-US"/>
          </a:p>
        </p:txBody>
      </p:sp>
      <p:sp>
        <p:nvSpPr>
          <p:cNvPr id="134148" name="Rectangle 4"/>
          <p:cNvSpPr>
            <a:spLocks noGrp="1" noChangeArrowheads="1"/>
          </p:cNvSpPr>
          <p:nvPr>
            <p:ph type="title"/>
          </p:nvPr>
        </p:nvSpPr>
        <p:spPr>
          <a:xfrm>
            <a:off x="304800" y="304800"/>
            <a:ext cx="8458200" cy="838200"/>
          </a:xfrm>
        </p:spPr>
        <p:txBody>
          <a:bodyPr>
            <a:normAutofit fontScale="90000"/>
          </a:bodyPr>
          <a:lstStyle/>
          <a:p>
            <a:r>
              <a:rPr lang="en-US" dirty="0" smtClean="0"/>
              <a:t>How is pH monitored during a titration? </a:t>
            </a:r>
            <a:endParaRPr lang="en-US" dirty="0"/>
          </a:p>
        </p:txBody>
      </p:sp>
      <p:pic>
        <p:nvPicPr>
          <p:cNvPr id="134150" name="Picture 6" descr="16_10[1]"/>
          <p:cNvPicPr>
            <a:picLocks noChangeAspect="1" noChangeArrowheads="1"/>
          </p:cNvPicPr>
          <p:nvPr/>
        </p:nvPicPr>
        <p:blipFill>
          <a:blip r:embed="rId3" cstate="print"/>
          <a:srcRect/>
          <a:stretch>
            <a:fillRect/>
          </a:stretch>
        </p:blipFill>
        <p:spPr bwMode="auto">
          <a:xfrm>
            <a:off x="1356360" y="1066800"/>
            <a:ext cx="6324600" cy="46609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A8C1C7DB-887A-4A3F-83FC-AD743731065D}" type="slidenum">
              <a:rPr lang="en-US"/>
              <a:pPr/>
              <a:t>46</a:t>
            </a:fld>
            <a:endParaRPr lang="en-US"/>
          </a:p>
        </p:txBody>
      </p:sp>
      <p:pic>
        <p:nvPicPr>
          <p:cNvPr id="137223" name="Picture 7" descr="16_11[1]"/>
          <p:cNvPicPr>
            <a:picLocks noChangeAspect="1" noChangeArrowheads="1"/>
          </p:cNvPicPr>
          <p:nvPr/>
        </p:nvPicPr>
        <p:blipFill>
          <a:blip r:embed="rId3" cstate="print"/>
          <a:srcRect t="9000" b="4430"/>
          <a:stretch>
            <a:fillRect/>
          </a:stretch>
        </p:blipFill>
        <p:spPr bwMode="auto">
          <a:xfrm>
            <a:off x="2209800" y="3200400"/>
            <a:ext cx="5060950" cy="3467100"/>
          </a:xfrm>
          <a:prstGeom prst="rect">
            <a:avLst/>
          </a:prstGeom>
          <a:noFill/>
        </p:spPr>
      </p:pic>
      <p:pic>
        <p:nvPicPr>
          <p:cNvPr id="137222" name="Picture 6" descr="16_12[1]"/>
          <p:cNvPicPr>
            <a:picLocks noChangeAspect="1" noChangeArrowheads="1"/>
          </p:cNvPicPr>
          <p:nvPr/>
        </p:nvPicPr>
        <p:blipFill>
          <a:blip r:embed="rId4" cstate="print"/>
          <a:srcRect l="8710" t="12024" r="6129" b="8617"/>
          <a:stretch>
            <a:fillRect/>
          </a:stretch>
        </p:blipFill>
        <p:spPr bwMode="auto">
          <a:xfrm>
            <a:off x="457200" y="990600"/>
            <a:ext cx="8077200" cy="2349500"/>
          </a:xfrm>
          <a:prstGeom prst="rect">
            <a:avLst/>
          </a:prstGeom>
          <a:noFill/>
        </p:spPr>
      </p:pic>
      <p:sp>
        <p:nvSpPr>
          <p:cNvPr id="137220" name="Rectangle 4"/>
          <p:cNvSpPr>
            <a:spLocks noGrp="1" noChangeArrowheads="1"/>
          </p:cNvSpPr>
          <p:nvPr>
            <p:ph type="title"/>
          </p:nvPr>
        </p:nvSpPr>
        <p:spPr>
          <a:xfrm>
            <a:off x="304800" y="228600"/>
            <a:ext cx="8458200" cy="762000"/>
          </a:xfrm>
        </p:spPr>
        <p:txBody>
          <a:bodyPr/>
          <a:lstStyle/>
          <a:p>
            <a:r>
              <a:rPr lang="en-US" dirty="0"/>
              <a:t>Phenolphthalein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US"/>
              <a:t>Tro, Chemistry: A Molecular Approach</a:t>
            </a:r>
          </a:p>
        </p:txBody>
      </p:sp>
      <p:sp>
        <p:nvSpPr>
          <p:cNvPr id="6" name="Slide Number Placeholder 3"/>
          <p:cNvSpPr>
            <a:spLocks noGrp="1"/>
          </p:cNvSpPr>
          <p:nvPr>
            <p:ph type="sldNum" sz="quarter" idx="11"/>
          </p:nvPr>
        </p:nvSpPr>
        <p:spPr/>
        <p:txBody>
          <a:bodyPr/>
          <a:lstStyle/>
          <a:p>
            <a:fld id="{2CE1E128-B2CC-4DC6-88E8-C10969FA6C09}" type="slidenum">
              <a:rPr lang="en-US"/>
              <a:pPr/>
              <a:t>47</a:t>
            </a:fld>
            <a:endParaRPr lang="en-US"/>
          </a:p>
        </p:txBody>
      </p:sp>
      <p:pic>
        <p:nvPicPr>
          <p:cNvPr id="139272" name="Picture 8" descr="16_13[1]"/>
          <p:cNvPicPr>
            <a:picLocks noChangeAspect="1" noChangeArrowheads="1"/>
          </p:cNvPicPr>
          <p:nvPr/>
        </p:nvPicPr>
        <p:blipFill>
          <a:blip r:embed="rId4" cstate="print"/>
          <a:srcRect/>
          <a:stretch>
            <a:fillRect/>
          </a:stretch>
        </p:blipFill>
        <p:spPr bwMode="auto">
          <a:xfrm>
            <a:off x="4648200" y="1219200"/>
            <a:ext cx="4152900" cy="4419600"/>
          </a:xfrm>
          <a:prstGeom prst="rect">
            <a:avLst/>
          </a:prstGeom>
          <a:noFill/>
        </p:spPr>
      </p:pic>
      <p:sp>
        <p:nvSpPr>
          <p:cNvPr id="139268" name="Rectangle 4"/>
          <p:cNvSpPr>
            <a:spLocks noGrp="1" noChangeArrowheads="1"/>
          </p:cNvSpPr>
          <p:nvPr>
            <p:ph type="title"/>
          </p:nvPr>
        </p:nvSpPr>
        <p:spPr>
          <a:xfrm>
            <a:off x="304800" y="304800"/>
            <a:ext cx="8458200" cy="838200"/>
          </a:xfrm>
        </p:spPr>
        <p:txBody>
          <a:bodyPr/>
          <a:lstStyle/>
          <a:p>
            <a:r>
              <a:rPr lang="en-US" dirty="0"/>
              <a:t>Methyl Red</a:t>
            </a:r>
          </a:p>
        </p:txBody>
      </p:sp>
      <p:graphicFrame>
        <p:nvGraphicFramePr>
          <p:cNvPr id="139271" name="Object 7"/>
          <p:cNvGraphicFramePr>
            <a:graphicFrameLocks noChangeAspect="1"/>
          </p:cNvGraphicFramePr>
          <p:nvPr/>
        </p:nvGraphicFramePr>
        <p:xfrm>
          <a:off x="304800" y="1828800"/>
          <a:ext cx="4419600" cy="3089275"/>
        </p:xfrm>
        <a:graphic>
          <a:graphicData uri="http://schemas.openxmlformats.org/presentationml/2006/ole">
            <mc:AlternateContent xmlns:mc="http://schemas.openxmlformats.org/markup-compatibility/2006">
              <mc:Choice xmlns:v="urn:schemas-microsoft-com:vml" Requires="v">
                <p:oleObj spid="_x0000_s63532" name="ISIS/Draw Sketch" r:id="rId5" imgW="4590720" imgH="3209760" progId="">
                  <p:embed/>
                </p:oleObj>
              </mc:Choice>
              <mc:Fallback>
                <p:oleObj name="ISIS/Draw Sketch" r:id="rId5" imgW="4590720" imgH="32097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828800"/>
                        <a:ext cx="4419600" cy="308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3E39309-A46E-4228-BBC1-FAD8EFB699E3}" type="slidenum">
              <a:rPr lang="en-US"/>
              <a:pPr/>
              <a:t>48</a:t>
            </a:fld>
            <a:endParaRPr lang="en-US"/>
          </a:p>
        </p:txBody>
      </p:sp>
      <p:sp>
        <p:nvSpPr>
          <p:cNvPr id="141316" name="Rectangle 4"/>
          <p:cNvSpPr>
            <a:spLocks noGrp="1" noChangeArrowheads="1"/>
          </p:cNvSpPr>
          <p:nvPr>
            <p:ph type="title"/>
          </p:nvPr>
        </p:nvSpPr>
        <p:spPr>
          <a:xfrm>
            <a:off x="304800" y="152400"/>
            <a:ext cx="8458200" cy="1143000"/>
          </a:xfrm>
        </p:spPr>
        <p:txBody>
          <a:bodyPr/>
          <a:lstStyle/>
          <a:p>
            <a:r>
              <a:rPr lang="en-US"/>
              <a:t>Acid-Base Indicators</a:t>
            </a:r>
          </a:p>
        </p:txBody>
      </p:sp>
      <p:pic>
        <p:nvPicPr>
          <p:cNvPr id="141318" name="Picture 6" descr="16_T01[1]"/>
          <p:cNvPicPr>
            <a:picLocks noChangeAspect="1" noChangeArrowheads="1"/>
          </p:cNvPicPr>
          <p:nvPr/>
        </p:nvPicPr>
        <p:blipFill>
          <a:blip r:embed="rId3" cstate="print"/>
          <a:srcRect/>
          <a:stretch>
            <a:fillRect/>
          </a:stretch>
        </p:blipFill>
        <p:spPr bwMode="auto">
          <a:xfrm>
            <a:off x="1066800" y="990600"/>
            <a:ext cx="7162800" cy="5508625"/>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Indicator Color Change </a:t>
            </a:r>
            <a:endParaRPr lang="en-US" sz="3000" dirty="0"/>
          </a:p>
        </p:txBody>
      </p:sp>
      <p:sp>
        <p:nvSpPr>
          <p:cNvPr id="3" name="Content Placeholder 2"/>
          <p:cNvSpPr>
            <a:spLocks noGrp="1"/>
          </p:cNvSpPr>
          <p:nvPr>
            <p:ph idx="1"/>
          </p:nvPr>
        </p:nvSpPr>
        <p:spPr>
          <a:xfrm>
            <a:off x="457200" y="1295400"/>
            <a:ext cx="8229600" cy="4525963"/>
          </a:xfrm>
        </p:spPr>
        <p:txBody>
          <a:bodyPr>
            <a:normAutofit/>
          </a:bodyPr>
          <a:lstStyle/>
          <a:p>
            <a:pPr algn="just">
              <a:buNone/>
            </a:pPr>
            <a:r>
              <a:rPr lang="en-US" sz="2800" dirty="0" smtClean="0"/>
              <a:t>	</a:t>
            </a:r>
            <a:r>
              <a:rPr lang="en-US" sz="2800" dirty="0" err="1" smtClean="0"/>
              <a:t>Bromthymol</a:t>
            </a:r>
            <a:r>
              <a:rPr lang="en-US" sz="2800" dirty="0" smtClean="0"/>
              <a:t> blue, an indicator with a K</a:t>
            </a:r>
            <a:r>
              <a:rPr lang="en-US" sz="2800" baseline="-25000" dirty="0" smtClean="0"/>
              <a:t>a</a:t>
            </a:r>
            <a:r>
              <a:rPr lang="en-US" sz="2800" dirty="0" smtClean="0"/>
              <a:t> value of 1.0 x 10</a:t>
            </a:r>
            <a:r>
              <a:rPr lang="en-US" sz="2800" baseline="30000" dirty="0" smtClean="0"/>
              <a:t>-7</a:t>
            </a:r>
            <a:r>
              <a:rPr lang="en-US" sz="2800" dirty="0" smtClean="0"/>
              <a:t>, is yellow in its acid, </a:t>
            </a:r>
            <a:r>
              <a:rPr lang="en-US" sz="2800" dirty="0" err="1" smtClean="0"/>
              <a:t>HIn</a:t>
            </a:r>
            <a:r>
              <a:rPr lang="en-US" sz="2800" dirty="0" smtClean="0"/>
              <a:t>, form and blue in its base, In</a:t>
            </a:r>
            <a:r>
              <a:rPr lang="en-US" sz="2800" baseline="30000" dirty="0" smtClean="0"/>
              <a:t>-</a:t>
            </a:r>
            <a:r>
              <a:rPr lang="en-US" sz="2800" dirty="0" smtClean="0"/>
              <a:t>, form.  Suppose that a few drops of this indicator is in a strongly acidic solution. If the solution is then titrated with sodium hydroxide, at what pH will the indicator color change first be visible?</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8" name="Picture 6" descr="E:\My Documents\142_Notes\equilibrium\buffers\buffer_acid_conj_conc.wmf"/>
          <p:cNvPicPr>
            <a:picLocks noGrp="1" noChangeAspect="1" noChangeArrowheads="1"/>
          </p:cNvPicPr>
          <p:nvPr>
            <p:ph idx="1"/>
          </p:nvPr>
        </p:nvPicPr>
        <p:blipFill>
          <a:blip r:embed="rId3" cstate="print"/>
          <a:srcRect/>
          <a:stretch>
            <a:fillRect/>
          </a:stretch>
        </p:blipFill>
        <p:spPr>
          <a:xfrm>
            <a:off x="685800" y="1143000"/>
            <a:ext cx="7772400" cy="5492750"/>
          </a:xfrm>
          <a:noFill/>
          <a:ln/>
        </p:spPr>
      </p:pic>
      <p:sp>
        <p:nvSpPr>
          <p:cNvPr id="141314" name="Rectangle 2"/>
          <p:cNvSpPr>
            <a:spLocks noGrp="1" noChangeArrowheads="1"/>
          </p:cNvSpPr>
          <p:nvPr>
            <p:ph type="title"/>
          </p:nvPr>
        </p:nvSpPr>
        <p:spPr>
          <a:xfrm>
            <a:off x="685800" y="381000"/>
            <a:ext cx="7772400" cy="609600"/>
          </a:xfrm>
        </p:spPr>
        <p:txBody>
          <a:bodyPr>
            <a:normAutofit fontScale="90000"/>
          </a:bodyPr>
          <a:lstStyle/>
          <a:p>
            <a:r>
              <a:rPr lang="en-US" dirty="0" smtClean="0"/>
              <a:t>How do buffers work?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p:cNvPicPr>
          <p:nvPr/>
        </p:nvPicPr>
        <p:blipFill>
          <a:blip r:embed="rId3" cstate="print"/>
          <a:srcRect/>
          <a:stretch>
            <a:fillRect/>
          </a:stretch>
        </p:blipFill>
        <p:spPr bwMode="auto">
          <a:xfrm>
            <a:off x="254000" y="1816100"/>
            <a:ext cx="8636000" cy="3225800"/>
          </a:xfrm>
          <a:prstGeom prst="rect">
            <a:avLst/>
          </a:prstGeom>
          <a:noFill/>
          <a:ln w="9525">
            <a:noFill/>
            <a:miter lim="800000"/>
            <a:headEnd/>
            <a:tailEnd/>
          </a:ln>
        </p:spPr>
      </p:pic>
      <p:sp>
        <p:nvSpPr>
          <p:cNvPr id="55298" name="TextBox 2"/>
          <p:cNvSpPr txBox="1">
            <a:spLocks noChangeArrowheads="1"/>
          </p:cNvSpPr>
          <p:nvPr/>
        </p:nvSpPr>
        <p:spPr bwMode="auto">
          <a:xfrm>
            <a:off x="7767638" y="6604000"/>
            <a:ext cx="1387475" cy="274638"/>
          </a:xfrm>
          <a:prstGeom prst="rect">
            <a:avLst/>
          </a:prstGeom>
          <a:noFill/>
          <a:ln w="9525">
            <a:noFill/>
            <a:miter lim="800000"/>
            <a:headEnd/>
            <a:tailEnd/>
          </a:ln>
        </p:spPr>
        <p:txBody>
          <a:bodyPr wrap="none">
            <a:spAutoFit/>
          </a:bodyPr>
          <a:lstStyle/>
          <a:p>
            <a:pPr algn="r"/>
            <a:r>
              <a:rPr lang="en-US" sz="1200" b="1">
                <a:latin typeface="Arial" pitchFamily="34" charset="0"/>
              </a:rPr>
              <a:t>Figure 16-7 p480</a:t>
            </a:r>
          </a:p>
        </p:txBody>
      </p:sp>
      <p:sp>
        <p:nvSpPr>
          <p:cNvPr id="2" name="Title 1"/>
          <p:cNvSpPr>
            <a:spLocks noGrp="1"/>
          </p:cNvSpPr>
          <p:nvPr>
            <p:ph type="title"/>
          </p:nvPr>
        </p:nvSpPr>
        <p:spPr/>
        <p:txBody>
          <a:bodyPr/>
          <a:lstStyle/>
          <a:p>
            <a:r>
              <a:rPr lang="en-US" dirty="0" smtClean="0"/>
              <a:t>What is a saturated solution? </a:t>
            </a:r>
            <a:endParaRPr lang="en-US" dirty="0"/>
          </a:p>
        </p:txBody>
      </p:sp>
    </p:spTree>
    <p:extLst>
      <p:ext uri="{BB962C8B-B14F-4D97-AF65-F5344CB8AC3E}">
        <p14:creationId xmlns:p14="http://schemas.microsoft.com/office/powerpoint/2010/main" val="41086654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81000"/>
            <a:ext cx="7772400" cy="609600"/>
          </a:xfrm>
        </p:spPr>
        <p:txBody>
          <a:bodyPr>
            <a:normAutofit fontScale="90000"/>
          </a:bodyPr>
          <a:lstStyle/>
          <a:p>
            <a:r>
              <a:rPr lang="en-US" altLang="en-US" sz="3600" smtClean="0"/>
              <a:t>What are the three types of solutions? </a:t>
            </a:r>
          </a:p>
        </p:txBody>
      </p:sp>
      <p:pic>
        <p:nvPicPr>
          <p:cNvPr id="1126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66800"/>
            <a:ext cx="71516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1306063010"/>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12_05_Figure"/>
          <p:cNvPicPr>
            <a:picLocks noChangeAspect="1" noChangeArrowheads="1"/>
          </p:cNvPicPr>
          <p:nvPr/>
        </p:nvPicPr>
        <p:blipFill>
          <a:blip r:embed="rId2" cstate="print"/>
          <a:srcRect/>
          <a:stretch>
            <a:fillRect/>
          </a:stretch>
        </p:blipFill>
        <p:spPr bwMode="auto">
          <a:xfrm>
            <a:off x="1905000" y="833867"/>
            <a:ext cx="5638800" cy="6024133"/>
          </a:xfrm>
          <a:prstGeom prst="rect">
            <a:avLst/>
          </a:prstGeom>
          <a:noFill/>
        </p:spPr>
      </p:pic>
      <p:sp>
        <p:nvSpPr>
          <p:cNvPr id="3" name="Title 2"/>
          <p:cNvSpPr>
            <a:spLocks noGrp="1"/>
          </p:cNvSpPr>
          <p:nvPr>
            <p:ph type="title"/>
          </p:nvPr>
        </p:nvSpPr>
        <p:spPr>
          <a:xfrm>
            <a:off x="457200" y="274638"/>
            <a:ext cx="8229600" cy="639762"/>
          </a:xfrm>
        </p:spPr>
        <p:txBody>
          <a:bodyPr/>
          <a:lstStyle/>
          <a:p>
            <a:r>
              <a:rPr lang="en-US" sz="3200" dirty="0" smtClean="0"/>
              <a:t>How are solubility and temperature related? </a:t>
            </a:r>
            <a:endParaRPr lang="en-US" sz="3200" dirty="0"/>
          </a:p>
        </p:txBody>
      </p:sp>
    </p:spTree>
    <p:extLst>
      <p:ext uri="{BB962C8B-B14F-4D97-AF65-F5344CB8AC3E}">
        <p14:creationId xmlns:p14="http://schemas.microsoft.com/office/powerpoint/2010/main" val="2615619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564"/>
            <a:ext cx="8229600" cy="653036"/>
          </a:xfrm>
        </p:spPr>
        <p:txBody>
          <a:bodyPr/>
          <a:lstStyle/>
          <a:p>
            <a:r>
              <a:rPr lang="en-US" sz="3200" dirty="0" smtClean="0"/>
              <a:t>How are solubility and temperature related?</a:t>
            </a:r>
            <a:endParaRPr lang="en-US" sz="3200" dirty="0"/>
          </a:p>
        </p:txBody>
      </p:sp>
      <p:pic>
        <p:nvPicPr>
          <p:cNvPr id="3" name="Picture 2"/>
          <p:cNvPicPr>
            <a:picLocks noChangeAspect="1" noChangeArrowheads="1"/>
          </p:cNvPicPr>
          <p:nvPr/>
        </p:nvPicPr>
        <p:blipFill>
          <a:blip r:embed="rId2"/>
          <a:stretch>
            <a:fillRect/>
          </a:stretch>
        </p:blipFill>
        <p:spPr bwMode="auto">
          <a:xfrm>
            <a:off x="1447800" y="914400"/>
            <a:ext cx="6096000" cy="5196426"/>
          </a:xfrm>
          <a:prstGeom prst="rect">
            <a:avLst/>
          </a:prstGeom>
          <a:noFill/>
          <a:ln w="9525">
            <a:noFill/>
            <a:miter lim="800000"/>
            <a:headEnd/>
            <a:tailEnd/>
          </a:ln>
        </p:spPr>
      </p:pic>
    </p:spTree>
    <p:extLst>
      <p:ext uri="{BB962C8B-B14F-4D97-AF65-F5344CB8AC3E}">
        <p14:creationId xmlns:p14="http://schemas.microsoft.com/office/powerpoint/2010/main" val="3043882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FG11_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7621588"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2"/>
          <p:cNvSpPr>
            <a:spLocks noGrp="1"/>
          </p:cNvSpPr>
          <p:nvPr>
            <p:ph type="title"/>
          </p:nvPr>
        </p:nvSpPr>
        <p:spPr>
          <a:xfrm>
            <a:off x="685800" y="457200"/>
            <a:ext cx="7772400" cy="457200"/>
          </a:xfrm>
        </p:spPr>
        <p:txBody>
          <a:bodyPr/>
          <a:lstStyle/>
          <a:p>
            <a:r>
              <a:rPr lang="en-US" altLang="en-US" sz="2000" smtClean="0"/>
              <a:t>How does the solubility of a solid change with increasing temperature?</a:t>
            </a:r>
          </a:p>
        </p:txBody>
      </p:sp>
    </p:spTree>
    <p:extLst>
      <p:ext uri="{BB962C8B-B14F-4D97-AF65-F5344CB8AC3E}">
        <p14:creationId xmlns:p14="http://schemas.microsoft.com/office/powerpoint/2010/main" val="15777320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27" descr="FG11_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646988"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2"/>
          <p:cNvSpPr>
            <a:spLocks noGrp="1"/>
          </p:cNvSpPr>
          <p:nvPr>
            <p:ph type="title"/>
          </p:nvPr>
        </p:nvSpPr>
        <p:spPr>
          <a:xfrm>
            <a:off x="685800" y="609600"/>
            <a:ext cx="7772400" cy="381000"/>
          </a:xfrm>
        </p:spPr>
        <p:txBody>
          <a:bodyPr>
            <a:normAutofit fontScale="90000"/>
          </a:bodyPr>
          <a:lstStyle/>
          <a:p>
            <a:r>
              <a:rPr lang="en-US" altLang="en-US" sz="2400" smtClean="0"/>
              <a:t>How does gas solubility change with increasing temperature?</a:t>
            </a:r>
          </a:p>
        </p:txBody>
      </p:sp>
    </p:spTree>
    <p:extLst>
      <p:ext uri="{BB962C8B-B14F-4D97-AF65-F5344CB8AC3E}">
        <p14:creationId xmlns:p14="http://schemas.microsoft.com/office/powerpoint/2010/main" val="2047984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114300" y="1066800"/>
            <a:ext cx="9029700" cy="5577840"/>
          </a:xfrm>
          <a:prstGeom prst="rect">
            <a:avLst/>
          </a:prstGeom>
          <a:noFill/>
          <a:ln w="25400">
            <a:noFill/>
            <a:miter lim="800000"/>
            <a:headEnd/>
            <a:tailEnd/>
          </a:ln>
          <a:effectLst/>
        </p:spPr>
      </p:pic>
      <p:sp>
        <p:nvSpPr>
          <p:cNvPr id="3" name="Title 2"/>
          <p:cNvSpPr>
            <a:spLocks noGrp="1"/>
          </p:cNvSpPr>
          <p:nvPr>
            <p:ph type="title"/>
          </p:nvPr>
        </p:nvSpPr>
        <p:spPr>
          <a:xfrm>
            <a:off x="457200" y="274638"/>
            <a:ext cx="8229600" cy="868362"/>
          </a:xfrm>
        </p:spPr>
        <p:txBody>
          <a:bodyPr/>
          <a:lstStyle/>
          <a:p>
            <a:r>
              <a:rPr lang="en-US" sz="2100" dirty="0" smtClean="0"/>
              <a:t>What happens to a supersaturated solution if more solute is added? </a:t>
            </a:r>
            <a:endParaRPr lang="en-US" sz="2100" dirty="0"/>
          </a:p>
        </p:txBody>
      </p:sp>
    </p:spTree>
    <p:extLst>
      <p:ext uri="{BB962C8B-B14F-4D97-AF65-F5344CB8AC3E}">
        <p14:creationId xmlns:p14="http://schemas.microsoft.com/office/powerpoint/2010/main" val="9613034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r>
              <a:rPr lang="en-US"/>
              <a:t>Tro, Chemistry: A Molecular Approach</a:t>
            </a:r>
          </a:p>
        </p:txBody>
      </p:sp>
      <p:sp>
        <p:nvSpPr>
          <p:cNvPr id="4" name="Slide Number Placeholder 2"/>
          <p:cNvSpPr>
            <a:spLocks noGrp="1"/>
          </p:cNvSpPr>
          <p:nvPr>
            <p:ph type="sldNum" sz="quarter" idx="11"/>
          </p:nvPr>
        </p:nvSpPr>
        <p:spPr/>
        <p:txBody>
          <a:bodyPr/>
          <a:lstStyle/>
          <a:p>
            <a:fld id="{D5812065-F0EE-4F93-A3EA-199E6FDFDA5F}" type="slidenum">
              <a:rPr lang="en-US"/>
              <a:pPr/>
              <a:t>57</a:t>
            </a:fld>
            <a:endParaRPr lang="en-US"/>
          </a:p>
        </p:txBody>
      </p:sp>
      <p:pic>
        <p:nvPicPr>
          <p:cNvPr id="145410" name="Picture 2" descr="16_T02[1]"/>
          <p:cNvPicPr>
            <a:picLocks noChangeAspect="1" noChangeArrowheads="1"/>
          </p:cNvPicPr>
          <p:nvPr/>
        </p:nvPicPr>
        <p:blipFill>
          <a:blip r:embed="rId3" cstate="print"/>
          <a:srcRect/>
          <a:stretch>
            <a:fillRect/>
          </a:stretch>
        </p:blipFill>
        <p:spPr bwMode="auto">
          <a:xfrm>
            <a:off x="0" y="1600200"/>
            <a:ext cx="9067800" cy="3627438"/>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Solubility Equilibria </a:t>
            </a:r>
            <a:endParaRPr lang="en-US" sz="3000" dirty="0"/>
          </a:p>
        </p:txBody>
      </p:sp>
      <p:sp>
        <p:nvSpPr>
          <p:cNvPr id="3" name="Content Placeholder 2"/>
          <p:cNvSpPr>
            <a:spLocks noGrp="1"/>
          </p:cNvSpPr>
          <p:nvPr>
            <p:ph idx="1"/>
          </p:nvPr>
        </p:nvSpPr>
        <p:spPr>
          <a:xfrm>
            <a:off x="457200" y="1295400"/>
            <a:ext cx="8229600" cy="4525963"/>
          </a:xfrm>
        </p:spPr>
        <p:txBody>
          <a:bodyPr>
            <a:normAutofit/>
          </a:bodyPr>
          <a:lstStyle/>
          <a:p>
            <a:pPr algn="just">
              <a:buNone/>
            </a:pPr>
            <a:r>
              <a:rPr lang="en-US" sz="2800" dirty="0" smtClean="0"/>
              <a:t>	Copper(I) bromide has a measured solubility of 	2.0 x 10</a:t>
            </a:r>
            <a:r>
              <a:rPr lang="en-US" sz="2800" baseline="30000" dirty="0" smtClean="0"/>
              <a:t>-4</a:t>
            </a:r>
            <a:r>
              <a:rPr lang="en-US" sz="2800" dirty="0" smtClean="0"/>
              <a:t> M at 25 ˚C. Calculate the solubility product, </a:t>
            </a:r>
            <a:r>
              <a:rPr lang="en-US" sz="2800" dirty="0" err="1" smtClean="0"/>
              <a:t>K</a:t>
            </a:r>
            <a:r>
              <a:rPr lang="en-US" sz="2800" baseline="-25000" dirty="0" err="1" smtClean="0"/>
              <a:t>sp</a:t>
            </a:r>
            <a:r>
              <a:rPr lang="en-US" sz="2800" dirty="0" smtClean="0"/>
              <a:t>, value.  </a:t>
            </a:r>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85800" y="304800"/>
            <a:ext cx="7772400" cy="762000"/>
          </a:xfrm>
        </p:spPr>
        <p:txBody>
          <a:bodyPr>
            <a:normAutofit/>
          </a:bodyPr>
          <a:lstStyle/>
          <a:p>
            <a:r>
              <a:rPr lang="en-US" sz="3400" dirty="0" smtClean="0"/>
              <a:t>How does a common ion effect solubility? </a:t>
            </a:r>
            <a:endParaRPr lang="en-US" sz="3400" dirty="0"/>
          </a:p>
        </p:txBody>
      </p:sp>
      <p:pic>
        <p:nvPicPr>
          <p:cNvPr id="136202" name="Picture 10" descr="E:\My Documents\142_Notes\equilibrium\buffers\common_ion_insolubility_plot.wmf"/>
          <p:cNvPicPr>
            <a:picLocks noGrp="1" noChangeAspect="1" noChangeArrowheads="1"/>
          </p:cNvPicPr>
          <p:nvPr>
            <p:ph idx="1"/>
          </p:nvPr>
        </p:nvPicPr>
        <p:blipFill>
          <a:blip r:embed="rId3" cstate="print"/>
          <a:srcRect/>
          <a:stretch>
            <a:fillRect/>
          </a:stretch>
        </p:blipFill>
        <p:spPr>
          <a:xfrm>
            <a:off x="990600" y="1143000"/>
            <a:ext cx="7391400" cy="5516563"/>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Tro, Chemistry: A Molecular Approach</a:t>
            </a:r>
          </a:p>
        </p:txBody>
      </p:sp>
      <p:sp>
        <p:nvSpPr>
          <p:cNvPr id="5" name="Slide Number Placeholder 3"/>
          <p:cNvSpPr>
            <a:spLocks noGrp="1"/>
          </p:cNvSpPr>
          <p:nvPr>
            <p:ph type="sldNum" sz="quarter" idx="11"/>
          </p:nvPr>
        </p:nvSpPr>
        <p:spPr/>
        <p:txBody>
          <a:bodyPr/>
          <a:lstStyle/>
          <a:p>
            <a:fld id="{A1583DCC-744B-4831-8C62-00CE30C8619D}" type="slidenum">
              <a:rPr lang="en-US"/>
              <a:pPr/>
              <a:t>6</a:t>
            </a:fld>
            <a:endParaRPr lang="en-US"/>
          </a:p>
        </p:txBody>
      </p:sp>
      <p:sp>
        <p:nvSpPr>
          <p:cNvPr id="15364" name="Rectangle 4"/>
          <p:cNvSpPr>
            <a:spLocks noGrp="1" noChangeArrowheads="1"/>
          </p:cNvSpPr>
          <p:nvPr>
            <p:ph type="title"/>
          </p:nvPr>
        </p:nvSpPr>
        <p:spPr>
          <a:xfrm>
            <a:off x="457200" y="274638"/>
            <a:ext cx="8229600" cy="715962"/>
          </a:xfrm>
        </p:spPr>
        <p:txBody>
          <a:bodyPr>
            <a:normAutofit fontScale="90000"/>
          </a:bodyPr>
          <a:lstStyle/>
          <a:p>
            <a:r>
              <a:rPr lang="en-US" dirty="0" smtClean="0"/>
              <a:t>What is the common </a:t>
            </a:r>
            <a:r>
              <a:rPr lang="en-US" dirty="0"/>
              <a:t>i</a:t>
            </a:r>
            <a:r>
              <a:rPr lang="en-US" dirty="0" smtClean="0"/>
              <a:t>on effect?</a:t>
            </a:r>
            <a:endParaRPr lang="en-US" dirty="0"/>
          </a:p>
        </p:txBody>
      </p:sp>
      <p:pic>
        <p:nvPicPr>
          <p:cNvPr id="15365" name="Picture 5" descr="16_02[1]"/>
          <p:cNvPicPr>
            <a:picLocks noChangeAspect="1" noChangeArrowheads="1"/>
          </p:cNvPicPr>
          <p:nvPr/>
        </p:nvPicPr>
        <p:blipFill>
          <a:blip r:embed="rId3" cstate="print"/>
          <a:srcRect/>
          <a:stretch>
            <a:fillRect/>
          </a:stretch>
        </p:blipFill>
        <p:spPr bwMode="auto">
          <a:xfrm>
            <a:off x="355600" y="838200"/>
            <a:ext cx="8483600" cy="46228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Solubility Equilibria</a:t>
            </a:r>
            <a:endParaRPr lang="en-US" sz="3000" dirty="0"/>
          </a:p>
        </p:txBody>
      </p:sp>
      <p:sp>
        <p:nvSpPr>
          <p:cNvPr id="3" name="Content Placeholder 2"/>
          <p:cNvSpPr>
            <a:spLocks noGrp="1"/>
          </p:cNvSpPr>
          <p:nvPr>
            <p:ph idx="1"/>
          </p:nvPr>
        </p:nvSpPr>
        <p:spPr>
          <a:xfrm>
            <a:off x="457200" y="1295400"/>
            <a:ext cx="8229600" cy="4525963"/>
          </a:xfrm>
        </p:spPr>
        <p:txBody>
          <a:bodyPr>
            <a:normAutofit/>
          </a:bodyPr>
          <a:lstStyle/>
          <a:p>
            <a:pPr algn="just">
              <a:buNone/>
            </a:pPr>
            <a:r>
              <a:rPr lang="en-US" sz="2800" dirty="0" smtClean="0"/>
              <a:t>	Calculate the solubility product, </a:t>
            </a:r>
            <a:r>
              <a:rPr lang="en-US" sz="2800" dirty="0" err="1" smtClean="0"/>
              <a:t>K</a:t>
            </a:r>
            <a:r>
              <a:rPr lang="en-US" sz="2800" baseline="-25000" dirty="0" err="1" smtClean="0"/>
              <a:t>sp</a:t>
            </a:r>
            <a:r>
              <a:rPr lang="en-US" sz="2800" dirty="0" smtClean="0"/>
              <a:t>, value of bismuth(III) sulfide, Bi</a:t>
            </a:r>
            <a:r>
              <a:rPr lang="en-US" sz="2800" baseline="-25000" dirty="0" smtClean="0"/>
              <a:t>2</a:t>
            </a:r>
            <a:r>
              <a:rPr lang="en-US" sz="2800" dirty="0" smtClean="0"/>
              <a:t>S</a:t>
            </a:r>
            <a:r>
              <a:rPr lang="en-US" sz="2800" baseline="-25000" dirty="0" smtClean="0"/>
              <a:t>3</a:t>
            </a:r>
            <a:r>
              <a:rPr lang="en-US" sz="2800" dirty="0" smtClean="0"/>
              <a:t>, which has a solubility of 1.0 x 10</a:t>
            </a:r>
            <a:r>
              <a:rPr lang="en-US" sz="2800" baseline="30000" dirty="0" smtClean="0"/>
              <a:t>-15</a:t>
            </a:r>
            <a:r>
              <a:rPr lang="en-US" sz="2800" dirty="0" smtClean="0"/>
              <a:t> M at 25 ˚C.   </a:t>
            </a:r>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Solubility Equilibria </a:t>
            </a:r>
            <a:endParaRPr lang="en-US" sz="3000" dirty="0"/>
          </a:p>
        </p:txBody>
      </p:sp>
      <p:sp>
        <p:nvSpPr>
          <p:cNvPr id="3" name="Content Placeholder 2"/>
          <p:cNvSpPr>
            <a:spLocks noGrp="1"/>
          </p:cNvSpPr>
          <p:nvPr>
            <p:ph idx="1"/>
          </p:nvPr>
        </p:nvSpPr>
        <p:spPr>
          <a:xfrm>
            <a:off x="457200" y="1295400"/>
            <a:ext cx="8229600" cy="4525963"/>
          </a:xfrm>
        </p:spPr>
        <p:txBody>
          <a:bodyPr>
            <a:normAutofit/>
          </a:bodyPr>
          <a:lstStyle/>
          <a:p>
            <a:pPr algn="just">
              <a:buNone/>
            </a:pPr>
            <a:r>
              <a:rPr lang="en-US" sz="2800" dirty="0" smtClean="0"/>
              <a:t>	The solubility product, </a:t>
            </a:r>
            <a:r>
              <a:rPr lang="en-US" sz="2800" dirty="0" err="1" smtClean="0"/>
              <a:t>K</a:t>
            </a:r>
            <a:r>
              <a:rPr lang="en-US" sz="2800" baseline="-25000" dirty="0" err="1" smtClean="0"/>
              <a:t>sp</a:t>
            </a:r>
            <a:r>
              <a:rPr lang="en-US" sz="2800" dirty="0" smtClean="0"/>
              <a:t>, for copper(II) iodate is  </a:t>
            </a:r>
          </a:p>
          <a:p>
            <a:pPr algn="just">
              <a:buNone/>
            </a:pPr>
            <a:r>
              <a:rPr lang="en-US" sz="2800" dirty="0"/>
              <a:t>	</a:t>
            </a:r>
            <a:r>
              <a:rPr lang="en-US" sz="2800" dirty="0" smtClean="0"/>
              <a:t>1.4 x 10</a:t>
            </a:r>
            <a:r>
              <a:rPr lang="en-US" sz="2800" baseline="30000" dirty="0" smtClean="0"/>
              <a:t>-7</a:t>
            </a:r>
            <a:r>
              <a:rPr lang="en-US" sz="2800" dirty="0" smtClean="0"/>
              <a:t> M</a:t>
            </a:r>
            <a:r>
              <a:rPr lang="en-US" sz="2800" baseline="30000" dirty="0" smtClean="0"/>
              <a:t>3</a:t>
            </a:r>
            <a:r>
              <a:rPr lang="en-US" sz="2800" dirty="0" smtClean="0"/>
              <a:t> at 25 ˚C. Calculate the solubility of copper(II) iodate at this temperature.   </a:t>
            </a:r>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Solubility Equilibria and Titration </a:t>
            </a:r>
            <a:endParaRPr lang="en-US" sz="3000" dirty="0"/>
          </a:p>
        </p:txBody>
      </p:sp>
      <p:sp>
        <p:nvSpPr>
          <p:cNvPr id="3" name="Content Placeholder 2"/>
          <p:cNvSpPr>
            <a:spLocks noGrp="1"/>
          </p:cNvSpPr>
          <p:nvPr>
            <p:ph idx="1"/>
          </p:nvPr>
        </p:nvSpPr>
        <p:spPr>
          <a:xfrm>
            <a:off x="457200" y="1295400"/>
            <a:ext cx="8229600" cy="4525963"/>
          </a:xfrm>
        </p:spPr>
        <p:txBody>
          <a:bodyPr>
            <a:normAutofit/>
          </a:bodyPr>
          <a:lstStyle/>
          <a:p>
            <a:pPr algn="just">
              <a:buNone/>
            </a:pPr>
            <a:r>
              <a:rPr lang="en-US" sz="2800" dirty="0" smtClean="0"/>
              <a:t>	A saturated solution of lead(II) hydroxide is filtered and 50.00 mL of this solution is titrated with 2.550 </a:t>
            </a:r>
            <a:r>
              <a:rPr lang="en-US" sz="2800" dirty="0"/>
              <a:t>x </a:t>
            </a:r>
            <a:r>
              <a:rPr lang="en-US" sz="2800" dirty="0" smtClean="0"/>
              <a:t>10</a:t>
            </a:r>
            <a:r>
              <a:rPr lang="en-US" sz="2800" baseline="30000" dirty="0" smtClean="0"/>
              <a:t>-5</a:t>
            </a:r>
            <a:r>
              <a:rPr lang="en-US" sz="2800" dirty="0" smtClean="0"/>
              <a:t> M hydrochloric acid. The volume required to reach the equivalence 	point of this solution is 26.24 </a:t>
            </a:r>
            <a:r>
              <a:rPr lang="en-US" sz="2800" dirty="0" err="1" smtClean="0"/>
              <a:t>mL.</a:t>
            </a:r>
            <a:r>
              <a:rPr lang="en-US" sz="2800" dirty="0" smtClean="0"/>
              <a:t> </a:t>
            </a:r>
          </a:p>
          <a:p>
            <a:pPr marL="1314450" lvl="2" indent="-514350" algn="just">
              <a:buFont typeface="+mj-lt"/>
              <a:buAutoNum type="alphaLcParenR"/>
            </a:pPr>
            <a:r>
              <a:rPr lang="en-US" sz="2800" dirty="0" smtClean="0"/>
              <a:t>Calculate the concentration of lead(II) and hydroxide ions. </a:t>
            </a:r>
          </a:p>
          <a:p>
            <a:pPr marL="1314450" lvl="2" indent="-514350" algn="just">
              <a:buFont typeface="+mj-lt"/>
              <a:buAutoNum type="alphaLcParenR"/>
            </a:pPr>
            <a:r>
              <a:rPr lang="en-US" sz="2800" dirty="0" smtClean="0"/>
              <a:t>Determine the solubility product, </a:t>
            </a:r>
            <a:r>
              <a:rPr lang="en-US" sz="2800" dirty="0" err="1" smtClean="0"/>
              <a:t>K</a:t>
            </a:r>
            <a:r>
              <a:rPr lang="en-US" sz="2800" baseline="-25000" dirty="0" err="1" smtClean="0"/>
              <a:t>sp</a:t>
            </a:r>
            <a:r>
              <a:rPr lang="en-US" sz="2800" dirty="0" smtClean="0"/>
              <a:t>, of this saturated solution.    </a:t>
            </a:r>
          </a:p>
        </p:txBody>
      </p:sp>
    </p:spTree>
    <p:extLst>
      <p:ext uri="{BB962C8B-B14F-4D97-AF65-F5344CB8AC3E}">
        <p14:creationId xmlns:p14="http://schemas.microsoft.com/office/powerpoint/2010/main" val="8749594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Molar Solubility </a:t>
            </a:r>
            <a:endParaRPr lang="en-US" sz="3000" dirty="0"/>
          </a:p>
        </p:txBody>
      </p:sp>
      <p:sp>
        <p:nvSpPr>
          <p:cNvPr id="3" name="Content Placeholder 2"/>
          <p:cNvSpPr>
            <a:spLocks noGrp="1"/>
          </p:cNvSpPr>
          <p:nvPr>
            <p:ph idx="1"/>
          </p:nvPr>
        </p:nvSpPr>
        <p:spPr>
          <a:xfrm>
            <a:off x="457200" y="1295400"/>
            <a:ext cx="8229600" cy="4525963"/>
          </a:xfrm>
        </p:spPr>
        <p:txBody>
          <a:bodyPr>
            <a:normAutofit/>
          </a:bodyPr>
          <a:lstStyle/>
          <a:p>
            <a:pPr algn="just">
              <a:buNone/>
            </a:pPr>
            <a:r>
              <a:rPr lang="en-US" sz="2800" dirty="0" smtClean="0"/>
              <a:t>	Rank the following salts from most soluble to least soluble given:</a:t>
            </a:r>
          </a:p>
          <a:p>
            <a:pPr algn="just">
              <a:buNone/>
            </a:pPr>
            <a:r>
              <a:rPr lang="en-US" sz="2800" dirty="0" smtClean="0"/>
              <a:t>		</a:t>
            </a:r>
            <a:r>
              <a:rPr lang="en-US" sz="2800" dirty="0" err="1" smtClean="0"/>
              <a:t>AgI</a:t>
            </a:r>
            <a:r>
              <a:rPr lang="en-US" sz="2800" baseline="-25000" dirty="0" smtClean="0"/>
              <a:t> (s)</a:t>
            </a:r>
            <a:r>
              <a:rPr lang="en-US" sz="2800" dirty="0" smtClean="0"/>
              <a:t> 		</a:t>
            </a:r>
            <a:r>
              <a:rPr lang="en-US" sz="2800" dirty="0" err="1" smtClean="0"/>
              <a:t>K</a:t>
            </a:r>
            <a:r>
              <a:rPr lang="en-US" sz="2800" baseline="-25000" dirty="0" err="1" smtClean="0"/>
              <a:t>sp</a:t>
            </a:r>
            <a:r>
              <a:rPr lang="en-US" sz="2800" dirty="0" smtClean="0"/>
              <a:t> = 1.5 x 10</a:t>
            </a:r>
            <a:r>
              <a:rPr lang="en-US" sz="2800" baseline="30000" dirty="0" smtClean="0"/>
              <a:t>-16</a:t>
            </a:r>
            <a:r>
              <a:rPr lang="en-US" sz="2800" dirty="0" smtClean="0"/>
              <a:t>   </a:t>
            </a:r>
          </a:p>
          <a:p>
            <a:pPr algn="just">
              <a:buNone/>
            </a:pPr>
            <a:r>
              <a:rPr lang="en-US" sz="2800" dirty="0" smtClean="0"/>
              <a:t>		</a:t>
            </a:r>
            <a:r>
              <a:rPr lang="en-US" sz="2800" dirty="0" err="1" smtClean="0"/>
              <a:t>CuI</a:t>
            </a:r>
            <a:r>
              <a:rPr lang="en-US" sz="2800" baseline="-25000" dirty="0" smtClean="0"/>
              <a:t> (s)</a:t>
            </a:r>
            <a:r>
              <a:rPr lang="en-US" sz="2800" dirty="0" smtClean="0"/>
              <a:t> 		</a:t>
            </a:r>
            <a:r>
              <a:rPr lang="en-US" sz="2800" dirty="0" err="1" smtClean="0"/>
              <a:t>K</a:t>
            </a:r>
            <a:r>
              <a:rPr lang="en-US" sz="2800" baseline="-25000" dirty="0" err="1" smtClean="0"/>
              <a:t>sp</a:t>
            </a:r>
            <a:r>
              <a:rPr lang="en-US" sz="2800" dirty="0" smtClean="0"/>
              <a:t> = 5.0 x 10</a:t>
            </a:r>
            <a:r>
              <a:rPr lang="en-US" sz="2800" baseline="30000" dirty="0" smtClean="0"/>
              <a:t>-12</a:t>
            </a:r>
          </a:p>
          <a:p>
            <a:pPr algn="just">
              <a:buNone/>
            </a:pPr>
            <a:r>
              <a:rPr lang="en-US" sz="2800" dirty="0" smtClean="0"/>
              <a:t>		CaSO</a:t>
            </a:r>
            <a:r>
              <a:rPr lang="en-US" sz="2800" baseline="-25000" dirty="0" smtClean="0"/>
              <a:t>4 (s)</a:t>
            </a:r>
            <a:r>
              <a:rPr lang="en-US" sz="2800" dirty="0" smtClean="0"/>
              <a:t> 	</a:t>
            </a:r>
            <a:r>
              <a:rPr lang="en-US" sz="2800" dirty="0" err="1" smtClean="0"/>
              <a:t>K</a:t>
            </a:r>
            <a:r>
              <a:rPr lang="en-US" sz="2800" baseline="-25000" dirty="0" err="1" smtClean="0"/>
              <a:t>sp</a:t>
            </a:r>
            <a:r>
              <a:rPr lang="en-US" sz="2800" dirty="0" smtClean="0"/>
              <a:t> = 6.1 x 10</a:t>
            </a:r>
            <a:r>
              <a:rPr lang="en-US" sz="2800" baseline="30000" dirty="0" smtClean="0"/>
              <a:t>-5</a:t>
            </a:r>
            <a:endParaRPr lang="en-US" sz="2800"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Molar Solubility </a:t>
            </a:r>
            <a:endParaRPr lang="en-US" sz="3000" dirty="0"/>
          </a:p>
        </p:txBody>
      </p:sp>
      <p:sp>
        <p:nvSpPr>
          <p:cNvPr id="3" name="Content Placeholder 2"/>
          <p:cNvSpPr>
            <a:spLocks noGrp="1"/>
          </p:cNvSpPr>
          <p:nvPr>
            <p:ph idx="1"/>
          </p:nvPr>
        </p:nvSpPr>
        <p:spPr>
          <a:xfrm>
            <a:off x="457200" y="1295400"/>
            <a:ext cx="8229600" cy="4525963"/>
          </a:xfrm>
        </p:spPr>
        <p:txBody>
          <a:bodyPr>
            <a:normAutofit/>
          </a:bodyPr>
          <a:lstStyle/>
          <a:p>
            <a:pPr algn="just">
              <a:buNone/>
            </a:pPr>
            <a:r>
              <a:rPr lang="en-US" sz="2800" dirty="0" smtClean="0"/>
              <a:t>	Rank the following salts from most soluble to least soluble given:</a:t>
            </a:r>
          </a:p>
          <a:p>
            <a:pPr algn="just">
              <a:buNone/>
            </a:pPr>
            <a:r>
              <a:rPr lang="en-US" sz="2800" dirty="0" smtClean="0"/>
              <a:t>		</a:t>
            </a:r>
            <a:r>
              <a:rPr lang="en-US" sz="2800" dirty="0" err="1" smtClean="0"/>
              <a:t>CuS</a:t>
            </a:r>
            <a:r>
              <a:rPr lang="en-US" sz="2800" baseline="-25000" dirty="0" smtClean="0"/>
              <a:t> (s)</a:t>
            </a:r>
            <a:r>
              <a:rPr lang="en-US" sz="2800" dirty="0" smtClean="0"/>
              <a:t> 		</a:t>
            </a:r>
            <a:r>
              <a:rPr lang="en-US" sz="2800" dirty="0" err="1" smtClean="0"/>
              <a:t>K</a:t>
            </a:r>
            <a:r>
              <a:rPr lang="en-US" sz="2800" baseline="-25000" dirty="0" err="1" smtClean="0"/>
              <a:t>sp</a:t>
            </a:r>
            <a:r>
              <a:rPr lang="en-US" sz="2800" dirty="0" smtClean="0"/>
              <a:t> = 8.5 x 10</a:t>
            </a:r>
            <a:r>
              <a:rPr lang="en-US" sz="2800" baseline="30000" dirty="0" smtClean="0"/>
              <a:t>-45</a:t>
            </a:r>
            <a:r>
              <a:rPr lang="en-US" sz="2800" dirty="0" smtClean="0"/>
              <a:t>   </a:t>
            </a:r>
          </a:p>
          <a:p>
            <a:pPr algn="just">
              <a:buNone/>
            </a:pPr>
            <a:r>
              <a:rPr lang="en-US" sz="2800" dirty="0" smtClean="0"/>
              <a:t>		Ag</a:t>
            </a:r>
            <a:r>
              <a:rPr lang="en-US" sz="2800" baseline="-25000" dirty="0" smtClean="0"/>
              <a:t>2</a:t>
            </a:r>
            <a:r>
              <a:rPr lang="en-US" sz="2800" dirty="0" smtClean="0"/>
              <a:t>S</a:t>
            </a:r>
            <a:r>
              <a:rPr lang="en-US" sz="2800" baseline="-25000" dirty="0" smtClean="0"/>
              <a:t> (s)</a:t>
            </a:r>
            <a:r>
              <a:rPr lang="en-US" sz="2800" dirty="0" smtClean="0"/>
              <a:t> 	</a:t>
            </a:r>
            <a:r>
              <a:rPr lang="en-US" sz="2800" dirty="0" err="1" smtClean="0"/>
              <a:t>K</a:t>
            </a:r>
            <a:r>
              <a:rPr lang="en-US" sz="2800" baseline="-25000" dirty="0" err="1" smtClean="0"/>
              <a:t>sp</a:t>
            </a:r>
            <a:r>
              <a:rPr lang="en-US" sz="2800" dirty="0" smtClean="0"/>
              <a:t> = 1.6 x 10</a:t>
            </a:r>
            <a:r>
              <a:rPr lang="en-US" sz="2800" baseline="30000" dirty="0" smtClean="0"/>
              <a:t>-49</a:t>
            </a:r>
          </a:p>
          <a:p>
            <a:pPr algn="just">
              <a:buNone/>
            </a:pPr>
            <a:r>
              <a:rPr lang="en-US" sz="2800" dirty="0" smtClean="0"/>
              <a:t>		Bi</a:t>
            </a:r>
            <a:r>
              <a:rPr lang="en-US" sz="2800" baseline="-25000" dirty="0" smtClean="0"/>
              <a:t>2</a:t>
            </a:r>
            <a:r>
              <a:rPr lang="en-US" sz="2800" dirty="0" smtClean="0"/>
              <a:t>S</a:t>
            </a:r>
            <a:r>
              <a:rPr lang="en-US" sz="2800" baseline="-25000" dirty="0" smtClean="0"/>
              <a:t>3 (s)</a:t>
            </a:r>
            <a:r>
              <a:rPr lang="en-US" sz="2800" dirty="0" smtClean="0"/>
              <a:t> 	</a:t>
            </a:r>
            <a:r>
              <a:rPr lang="en-US" sz="2800" dirty="0" err="1" smtClean="0"/>
              <a:t>K</a:t>
            </a:r>
            <a:r>
              <a:rPr lang="en-US" sz="2800" baseline="-25000" dirty="0" err="1" smtClean="0"/>
              <a:t>sp</a:t>
            </a:r>
            <a:r>
              <a:rPr lang="en-US" sz="2800" dirty="0" smtClean="0"/>
              <a:t> = 1.1 x 10</a:t>
            </a:r>
            <a:r>
              <a:rPr lang="en-US" sz="2800" baseline="30000" dirty="0" smtClean="0"/>
              <a:t>-73</a:t>
            </a:r>
            <a:endParaRPr lang="en-US" sz="2800"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Common Ions and Solubility </a:t>
            </a:r>
            <a:endParaRPr lang="en-US" sz="3000" dirty="0"/>
          </a:p>
        </p:txBody>
      </p:sp>
      <p:sp>
        <p:nvSpPr>
          <p:cNvPr id="3" name="Content Placeholder 2"/>
          <p:cNvSpPr>
            <a:spLocks noGrp="1"/>
          </p:cNvSpPr>
          <p:nvPr>
            <p:ph idx="1"/>
          </p:nvPr>
        </p:nvSpPr>
        <p:spPr>
          <a:xfrm>
            <a:off x="457200" y="1295400"/>
            <a:ext cx="8229600" cy="4525963"/>
          </a:xfrm>
        </p:spPr>
        <p:txBody>
          <a:bodyPr>
            <a:normAutofit/>
          </a:bodyPr>
          <a:lstStyle/>
          <a:p>
            <a:pPr algn="just">
              <a:buNone/>
            </a:pPr>
            <a:r>
              <a:rPr lang="en-US" sz="2800" dirty="0"/>
              <a:t>	</a:t>
            </a:r>
            <a:r>
              <a:rPr lang="en-US" sz="2800" dirty="0" smtClean="0"/>
              <a:t>Silver chromate has a </a:t>
            </a:r>
            <a:r>
              <a:rPr lang="en-US" sz="2800" dirty="0" err="1" smtClean="0"/>
              <a:t>K</a:t>
            </a:r>
            <a:r>
              <a:rPr lang="en-US" sz="2800" baseline="-25000" dirty="0" err="1" smtClean="0"/>
              <a:t>sp</a:t>
            </a:r>
            <a:r>
              <a:rPr lang="en-US" sz="2800" dirty="0" smtClean="0"/>
              <a:t> </a:t>
            </a:r>
            <a:r>
              <a:rPr lang="en-US" sz="2800" dirty="0"/>
              <a:t>= 9.0 x </a:t>
            </a:r>
            <a:r>
              <a:rPr lang="en-US" sz="2800" dirty="0" smtClean="0"/>
              <a:t>10</a:t>
            </a:r>
            <a:r>
              <a:rPr lang="en-US" sz="2800" baseline="30000" dirty="0" smtClean="0"/>
              <a:t>-12</a:t>
            </a:r>
            <a:r>
              <a:rPr lang="en-US" sz="2800" dirty="0"/>
              <a:t>:</a:t>
            </a:r>
            <a:endParaRPr lang="en-US" sz="2800" dirty="0" smtClean="0"/>
          </a:p>
          <a:p>
            <a:pPr marL="914400" lvl="1" indent="-514350" algn="just">
              <a:buFont typeface="+mj-lt"/>
              <a:buAutoNum type="alphaLcParenR"/>
            </a:pPr>
            <a:r>
              <a:rPr lang="en-US" dirty="0" smtClean="0"/>
              <a:t>find the solubility of silver chromate</a:t>
            </a:r>
            <a:r>
              <a:rPr lang="en-US" dirty="0"/>
              <a:t>;</a:t>
            </a:r>
            <a:endParaRPr lang="en-US" dirty="0" smtClean="0"/>
          </a:p>
          <a:p>
            <a:pPr marL="914400" lvl="1" indent="-514350" algn="just">
              <a:buFont typeface="+mj-lt"/>
              <a:buAutoNum type="alphaLcParenR"/>
            </a:pPr>
            <a:r>
              <a:rPr lang="en-US" dirty="0"/>
              <a:t>f</a:t>
            </a:r>
            <a:r>
              <a:rPr lang="en-US" dirty="0" smtClean="0"/>
              <a:t>ind </a:t>
            </a:r>
            <a:r>
              <a:rPr lang="en-US" dirty="0"/>
              <a:t>the solubility of silver </a:t>
            </a:r>
            <a:r>
              <a:rPr lang="en-US" dirty="0" smtClean="0"/>
              <a:t>chromate </a:t>
            </a:r>
            <a:r>
              <a:rPr lang="en-US" dirty="0"/>
              <a:t>in a 0.100 M solution of silver nitrate. </a:t>
            </a:r>
            <a:endParaRPr lang="en-US" dirty="0" smtClean="0"/>
          </a:p>
          <a:p>
            <a:pPr algn="just">
              <a:buNone/>
            </a:pPr>
            <a:r>
              <a:rPr lang="en-US" sz="2800" dirty="0" smtClean="0"/>
              <a:t>		</a:t>
            </a:r>
          </a:p>
        </p:txBody>
      </p:sp>
    </p:spTree>
    <p:extLst>
      <p:ext uri="{BB962C8B-B14F-4D97-AF65-F5344CB8AC3E}">
        <p14:creationId xmlns:p14="http://schemas.microsoft.com/office/powerpoint/2010/main" val="76501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Common Ions and Solubility </a:t>
            </a:r>
            <a:endParaRPr lang="en-US" sz="3000" dirty="0"/>
          </a:p>
        </p:txBody>
      </p:sp>
      <p:sp>
        <p:nvSpPr>
          <p:cNvPr id="3" name="Content Placeholder 2"/>
          <p:cNvSpPr>
            <a:spLocks noGrp="1"/>
          </p:cNvSpPr>
          <p:nvPr>
            <p:ph idx="1"/>
          </p:nvPr>
        </p:nvSpPr>
        <p:spPr>
          <a:xfrm>
            <a:off x="457200" y="1295400"/>
            <a:ext cx="8229600" cy="4525963"/>
          </a:xfrm>
        </p:spPr>
        <p:txBody>
          <a:bodyPr>
            <a:normAutofit/>
          </a:bodyPr>
          <a:lstStyle/>
          <a:p>
            <a:pPr algn="just">
              <a:buNone/>
            </a:pPr>
            <a:r>
              <a:rPr lang="en-US" sz="2800" dirty="0" smtClean="0"/>
              <a:t>	Calcium fluoride has a </a:t>
            </a:r>
            <a:r>
              <a:rPr lang="en-US" sz="2800" dirty="0" err="1" smtClean="0"/>
              <a:t>K</a:t>
            </a:r>
            <a:r>
              <a:rPr lang="en-US" sz="2800" baseline="-25000" dirty="0" err="1" smtClean="0"/>
              <a:t>sp</a:t>
            </a:r>
            <a:r>
              <a:rPr lang="en-US" sz="2800" dirty="0" smtClean="0"/>
              <a:t> = 4.0 x 10</a:t>
            </a:r>
            <a:r>
              <a:rPr lang="en-US" sz="2800" baseline="30000" dirty="0" smtClean="0"/>
              <a:t>-11</a:t>
            </a:r>
            <a:r>
              <a:rPr lang="en-US" sz="2800" dirty="0" smtClean="0"/>
              <a:t>: </a:t>
            </a:r>
          </a:p>
          <a:p>
            <a:pPr marL="1314450" lvl="2" indent="-514350" algn="just">
              <a:buFont typeface="+mj-lt"/>
              <a:buAutoNum type="alphaLcParenR"/>
            </a:pPr>
            <a:r>
              <a:rPr lang="en-US" sz="2800" dirty="0" smtClean="0"/>
              <a:t>calculate </a:t>
            </a:r>
            <a:r>
              <a:rPr lang="en-US" sz="2800" dirty="0"/>
              <a:t>the solubility of calcium </a:t>
            </a:r>
            <a:r>
              <a:rPr lang="en-US" sz="2800" dirty="0" smtClean="0"/>
              <a:t>fluoride;</a:t>
            </a:r>
          </a:p>
          <a:p>
            <a:pPr marL="1314450" lvl="2" indent="-514350" algn="just">
              <a:buFont typeface="+mj-lt"/>
              <a:buAutoNum type="alphaLcParenR"/>
            </a:pPr>
            <a:r>
              <a:rPr lang="en-US" sz="2800" dirty="0" smtClean="0"/>
              <a:t>calculate </a:t>
            </a:r>
            <a:r>
              <a:rPr lang="en-US" sz="2800" dirty="0"/>
              <a:t>the solubility of calcium fluoride </a:t>
            </a:r>
            <a:r>
              <a:rPr lang="en-US" sz="2800" dirty="0" smtClean="0"/>
              <a:t>in </a:t>
            </a:r>
            <a:r>
              <a:rPr lang="en-US" sz="2800" dirty="0"/>
              <a:t>a 0.0250 M solution of sodium </a:t>
            </a:r>
            <a:r>
              <a:rPr lang="en-US" sz="2800" dirty="0" smtClean="0"/>
              <a:t>fluoride</a:t>
            </a:r>
            <a:r>
              <a:rPr lang="en-US" sz="2800" dirty="0"/>
              <a:t>.</a:t>
            </a:r>
            <a:endParaRPr lang="en-US" sz="2800" dirty="0" smtClean="0"/>
          </a:p>
          <a:p>
            <a:pPr algn="just">
              <a:buNone/>
            </a:pPr>
            <a:r>
              <a:rPr lang="en-US" sz="2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Aqueous Ionic Equilibrium</a:t>
            </a:r>
            <a:br>
              <a:rPr lang="en-US" sz="3800" dirty="0" smtClean="0"/>
            </a:br>
            <a:r>
              <a:rPr lang="en-US" sz="3800" dirty="0" smtClean="0"/>
              <a:t>Example – Common Ion and pH</a:t>
            </a:r>
            <a:endParaRPr lang="en-US" sz="3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dirty="0" smtClean="0"/>
                  <a:t>	Consider </a:t>
                </a:r>
                <a:r>
                  <a:rPr lang="en-US" dirty="0"/>
                  <a:t>the two </a:t>
                </a:r>
                <a:r>
                  <a:rPr lang="en-US" dirty="0" smtClean="0"/>
                  <a:t>equilibria:</a:t>
                </a:r>
                <a:endParaRPr lang="en-US" dirty="0"/>
              </a:p>
              <a:p>
                <a:pPr marL="0" indent="0">
                  <a:buNone/>
                </a:pPr>
                <a:r>
                  <a:rPr lang="en-US" sz="2800" dirty="0"/>
                  <a:t>CaF</a:t>
                </a:r>
                <a:r>
                  <a:rPr lang="en-US" sz="2800" baseline="-25000" dirty="0"/>
                  <a:t>2 (s)</a:t>
                </a:r>
                <a:r>
                  <a:rPr lang="en-US" sz="2800" dirty="0"/>
                  <a:t> </a:t>
                </a:r>
                <a14:m>
                  <m:oMath xmlns:m="http://schemas.openxmlformats.org/officeDocument/2006/math">
                    <m:r>
                      <a:rPr lang="en-US" sz="2800" i="1">
                        <a:latin typeface="Cambria Math"/>
                      </a:rPr>
                      <m:t>⇌</m:t>
                    </m:r>
                  </m:oMath>
                </a14:m>
                <a:r>
                  <a:rPr lang="en-US" sz="2800" dirty="0"/>
                  <a:t> Ca</a:t>
                </a:r>
                <a:r>
                  <a:rPr lang="en-US" sz="2800" baseline="30000" dirty="0"/>
                  <a:t>2+</a:t>
                </a:r>
                <a:r>
                  <a:rPr lang="en-US" sz="2800" baseline="-25000" dirty="0"/>
                  <a:t> (</a:t>
                </a:r>
                <a:r>
                  <a:rPr lang="en-US" sz="2800" baseline="-25000" dirty="0" err="1"/>
                  <a:t>aq</a:t>
                </a:r>
                <a:r>
                  <a:rPr lang="en-US" sz="2800" baseline="-25000" dirty="0"/>
                  <a:t>)</a:t>
                </a:r>
                <a:r>
                  <a:rPr lang="en-US" sz="2800" dirty="0"/>
                  <a:t> + 2 F</a:t>
                </a:r>
                <a:r>
                  <a:rPr lang="en-US" sz="2800" baseline="30000" dirty="0"/>
                  <a:t>-</a:t>
                </a:r>
                <a:r>
                  <a:rPr lang="en-US" sz="2800" baseline="-25000" dirty="0"/>
                  <a:t>(</a:t>
                </a:r>
                <a:r>
                  <a:rPr lang="en-US" sz="2800" baseline="-25000" dirty="0" err="1"/>
                  <a:t>aq</a:t>
                </a:r>
                <a:r>
                  <a:rPr lang="en-US" sz="2800" baseline="-25000" dirty="0"/>
                  <a:t>)</a:t>
                </a:r>
                <a:r>
                  <a:rPr lang="en-US" sz="2800" dirty="0"/>
                  <a:t> </a:t>
                </a:r>
                <a:r>
                  <a:rPr lang="en-US" sz="2800" dirty="0" smtClean="0"/>
                  <a:t>          </a:t>
                </a:r>
                <a:r>
                  <a:rPr lang="en-US" sz="2800" dirty="0" err="1" smtClean="0"/>
                  <a:t>K</a:t>
                </a:r>
                <a:r>
                  <a:rPr lang="en-US" sz="2800" baseline="-25000" dirty="0" err="1" smtClean="0"/>
                  <a:t>sp</a:t>
                </a:r>
                <a:r>
                  <a:rPr lang="en-US" sz="2800" dirty="0" smtClean="0"/>
                  <a:t> </a:t>
                </a:r>
                <a:r>
                  <a:rPr lang="en-US" sz="2800" dirty="0"/>
                  <a:t>= 4.0 x </a:t>
                </a:r>
                <a:r>
                  <a:rPr lang="en-US" sz="2800" dirty="0" smtClean="0"/>
                  <a:t>10</a:t>
                </a:r>
                <a:r>
                  <a:rPr lang="en-US" sz="2800" baseline="30000" dirty="0" smtClean="0"/>
                  <a:t>-11 </a:t>
                </a:r>
                <a:r>
                  <a:rPr lang="en-US" sz="2800" dirty="0" smtClean="0"/>
                  <a:t>M</a:t>
                </a:r>
                <a:r>
                  <a:rPr lang="en-US" sz="2800" baseline="30000" dirty="0" smtClean="0"/>
                  <a:t>3</a:t>
                </a:r>
                <a:endParaRPr lang="en-US" sz="2800" dirty="0"/>
              </a:p>
              <a:p>
                <a:pPr marL="0" indent="0">
                  <a:buNone/>
                </a:pPr>
                <a:r>
                  <a:rPr lang="en-US" sz="2800" dirty="0"/>
                  <a:t>F</a:t>
                </a:r>
                <a:r>
                  <a:rPr lang="en-US" sz="2800" baseline="30000" dirty="0"/>
                  <a:t>-</a:t>
                </a:r>
                <a:r>
                  <a:rPr lang="en-US" sz="2800" baseline="-25000" dirty="0"/>
                  <a:t> (</a:t>
                </a:r>
                <a:r>
                  <a:rPr lang="en-US" sz="2800" baseline="-25000" dirty="0" err="1"/>
                  <a:t>aq</a:t>
                </a:r>
                <a:r>
                  <a:rPr lang="en-US" sz="2800" baseline="-25000" dirty="0"/>
                  <a:t>)</a:t>
                </a:r>
                <a:r>
                  <a:rPr lang="en-US" sz="2800" dirty="0"/>
                  <a:t> + H</a:t>
                </a:r>
                <a:r>
                  <a:rPr lang="en-US" sz="2800" baseline="-25000" dirty="0"/>
                  <a:t>2</a:t>
                </a:r>
                <a:r>
                  <a:rPr lang="en-US" sz="2800" dirty="0"/>
                  <a:t>O</a:t>
                </a:r>
                <a:r>
                  <a:rPr lang="en-US" sz="2800" baseline="-25000" dirty="0"/>
                  <a:t> (l)</a:t>
                </a:r>
                <a:r>
                  <a:rPr lang="en-US" sz="2800" dirty="0"/>
                  <a:t> </a:t>
                </a:r>
                <a14:m>
                  <m:oMath xmlns:m="http://schemas.openxmlformats.org/officeDocument/2006/math">
                    <m:r>
                      <a:rPr lang="en-US" sz="2800" i="1">
                        <a:latin typeface="Cambria Math"/>
                      </a:rPr>
                      <m:t>⇌</m:t>
                    </m:r>
                  </m:oMath>
                </a14:m>
                <a:r>
                  <a:rPr lang="en-US" sz="2800" dirty="0"/>
                  <a:t> HF</a:t>
                </a:r>
                <a:r>
                  <a:rPr lang="en-US" sz="2800" baseline="-25000" dirty="0"/>
                  <a:t> (</a:t>
                </a:r>
                <a:r>
                  <a:rPr lang="en-US" sz="2800" baseline="-25000" dirty="0" err="1"/>
                  <a:t>aq</a:t>
                </a:r>
                <a:r>
                  <a:rPr lang="en-US" sz="2800" baseline="-25000" dirty="0"/>
                  <a:t>)</a:t>
                </a:r>
                <a:r>
                  <a:rPr lang="en-US" sz="2800" dirty="0"/>
                  <a:t> + OH</a:t>
                </a:r>
                <a:r>
                  <a:rPr lang="en-US" sz="2800" baseline="30000" dirty="0"/>
                  <a:t>-</a:t>
                </a:r>
                <a:r>
                  <a:rPr lang="en-US" sz="2800" baseline="-25000" dirty="0"/>
                  <a:t> (</a:t>
                </a:r>
                <a:r>
                  <a:rPr lang="en-US" sz="2800" baseline="-25000" dirty="0" err="1"/>
                  <a:t>aq</a:t>
                </a:r>
                <a:r>
                  <a:rPr lang="en-US" sz="2800" baseline="-25000" dirty="0"/>
                  <a:t>)</a:t>
                </a:r>
                <a:r>
                  <a:rPr lang="en-US" sz="2800" dirty="0"/>
                  <a:t> </a:t>
                </a:r>
                <a:r>
                  <a:rPr lang="en-US" sz="2800" dirty="0" smtClean="0"/>
                  <a:t> K</a:t>
                </a:r>
                <a:r>
                  <a:rPr lang="en-US" sz="2800" baseline="-25000" dirty="0" smtClean="0"/>
                  <a:t>b</a:t>
                </a:r>
                <a:r>
                  <a:rPr lang="en-US" sz="2800" dirty="0" smtClean="0"/>
                  <a:t> </a:t>
                </a:r>
                <a:r>
                  <a:rPr lang="en-US" sz="2800" dirty="0"/>
                  <a:t>(F</a:t>
                </a:r>
                <a:r>
                  <a:rPr lang="en-US" sz="2800" baseline="30000" dirty="0"/>
                  <a:t>-</a:t>
                </a:r>
                <a:r>
                  <a:rPr lang="en-US" sz="2800" dirty="0"/>
                  <a:t>) = 2.9 x </a:t>
                </a:r>
                <a:r>
                  <a:rPr lang="en-US" sz="2800" dirty="0" smtClean="0"/>
                  <a:t>10</a:t>
                </a:r>
                <a:r>
                  <a:rPr lang="en-US" sz="2800" baseline="30000" dirty="0" smtClean="0"/>
                  <a:t>-11 </a:t>
                </a:r>
                <a:r>
                  <a:rPr lang="en-US" sz="2800" dirty="0" smtClean="0"/>
                  <a:t>M</a:t>
                </a:r>
                <a:endParaRPr lang="en-US" sz="2800" dirty="0"/>
              </a:p>
              <a:p>
                <a:pPr marL="514350" lvl="0" indent="-514350">
                  <a:buFont typeface="+mj-lt"/>
                  <a:buAutoNum type="alphaLcParenR"/>
                </a:pPr>
                <a:r>
                  <a:rPr lang="en-US" dirty="0" smtClean="0"/>
                  <a:t>Write </a:t>
                </a:r>
                <a:r>
                  <a:rPr lang="en-US" dirty="0"/>
                  <a:t>the chemical equation for the overall equilibrium and determine the corresponding equilibrium constant.</a:t>
                </a:r>
              </a:p>
              <a:p>
                <a:pPr marL="514350" lvl="0" indent="-514350">
                  <a:buFont typeface="+mj-lt"/>
                  <a:buAutoNum type="alphaLcParenR"/>
                </a:pPr>
                <a:r>
                  <a:rPr lang="en-US" dirty="0"/>
                  <a:t>Determine the solubility of calcium fluoride at pH = 7.0.</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926" t="-1752"/>
                </a:stretch>
              </a:blipFill>
            </p:spPr>
            <p:txBody>
              <a:bodyPr/>
              <a:lstStyle/>
              <a:p>
                <a:r>
                  <a:rPr lang="en-US">
                    <a:noFill/>
                  </a:rPr>
                  <a:t> </a:t>
                </a:r>
              </a:p>
            </p:txBody>
          </p:sp>
        </mc:Fallback>
      </mc:AlternateContent>
    </p:spTree>
    <p:extLst>
      <p:ext uri="{BB962C8B-B14F-4D97-AF65-F5344CB8AC3E}">
        <p14:creationId xmlns:p14="http://schemas.microsoft.com/office/powerpoint/2010/main" val="65152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t>Tro, Chemistry: A Molecular Approach</a:t>
            </a:r>
          </a:p>
        </p:txBody>
      </p:sp>
      <p:sp>
        <p:nvSpPr>
          <p:cNvPr id="7" name="Slide Number Placeholder 2"/>
          <p:cNvSpPr>
            <a:spLocks noGrp="1"/>
          </p:cNvSpPr>
          <p:nvPr>
            <p:ph type="sldNum" sz="quarter" idx="11"/>
          </p:nvPr>
        </p:nvSpPr>
        <p:spPr/>
        <p:txBody>
          <a:bodyPr/>
          <a:lstStyle/>
          <a:p>
            <a:fld id="{E0FC4564-F4F2-4051-99FC-8FE87EB80E80}" type="slidenum">
              <a:rPr lang="en-US"/>
              <a:pPr/>
              <a:t>68</a:t>
            </a:fld>
            <a:endParaRPr lang="en-US"/>
          </a:p>
        </p:txBody>
      </p:sp>
      <p:pic>
        <p:nvPicPr>
          <p:cNvPr id="158722" name="Picture 2" descr="16_13-08UN[1]"/>
          <p:cNvPicPr>
            <a:picLocks noChangeAspect="1" noChangeArrowheads="1"/>
          </p:cNvPicPr>
          <p:nvPr/>
        </p:nvPicPr>
        <p:blipFill>
          <a:blip r:embed="rId3" cstate="print"/>
          <a:srcRect/>
          <a:stretch>
            <a:fillRect/>
          </a:stretch>
        </p:blipFill>
        <p:spPr bwMode="auto">
          <a:xfrm>
            <a:off x="304800" y="457200"/>
            <a:ext cx="3806825" cy="4648200"/>
          </a:xfrm>
          <a:prstGeom prst="rect">
            <a:avLst/>
          </a:prstGeom>
          <a:noFill/>
        </p:spPr>
      </p:pic>
      <p:pic>
        <p:nvPicPr>
          <p:cNvPr id="158723" name="Picture 3" descr="16_14[1]"/>
          <p:cNvPicPr>
            <a:picLocks noChangeAspect="1" noChangeArrowheads="1"/>
          </p:cNvPicPr>
          <p:nvPr/>
        </p:nvPicPr>
        <p:blipFill>
          <a:blip r:embed="rId4" cstate="print"/>
          <a:srcRect/>
          <a:stretch>
            <a:fillRect/>
          </a:stretch>
        </p:blipFill>
        <p:spPr bwMode="auto">
          <a:xfrm>
            <a:off x="4114800" y="914400"/>
            <a:ext cx="4800600" cy="3808413"/>
          </a:xfrm>
          <a:prstGeom prst="rect">
            <a:avLst/>
          </a:prstGeom>
          <a:noFill/>
        </p:spPr>
      </p:pic>
      <p:sp>
        <p:nvSpPr>
          <p:cNvPr id="158724" name="Text Box 4"/>
          <p:cNvSpPr txBox="1">
            <a:spLocks noChangeArrowheads="1"/>
          </p:cNvSpPr>
          <p:nvPr/>
        </p:nvSpPr>
        <p:spPr bwMode="auto">
          <a:xfrm>
            <a:off x="381000" y="5257800"/>
            <a:ext cx="2743200" cy="822325"/>
          </a:xfrm>
          <a:prstGeom prst="rect">
            <a:avLst/>
          </a:prstGeom>
          <a:noFill/>
          <a:ln w="9525">
            <a:noFill/>
            <a:miter lim="800000"/>
            <a:headEnd/>
            <a:tailEnd/>
          </a:ln>
          <a:effectLst/>
        </p:spPr>
        <p:txBody>
          <a:bodyPr>
            <a:spAutoFit/>
          </a:bodyPr>
          <a:lstStyle/>
          <a:p>
            <a:pPr algn="ctr"/>
            <a:r>
              <a:rPr lang="en-US">
                <a:solidFill>
                  <a:schemeClr val="hlink"/>
                </a:solidFill>
              </a:rPr>
              <a:t>precipitation occurs if </a:t>
            </a:r>
            <a:r>
              <a:rPr lang="en-US" i="1">
                <a:solidFill>
                  <a:schemeClr val="hlink"/>
                </a:solidFill>
              </a:rPr>
              <a:t>Q</a:t>
            </a:r>
            <a:r>
              <a:rPr lang="en-US">
                <a:solidFill>
                  <a:schemeClr val="hlink"/>
                </a:solidFill>
              </a:rPr>
              <a:t> &gt; </a:t>
            </a:r>
            <a:r>
              <a:rPr lang="en-US" i="1">
                <a:solidFill>
                  <a:schemeClr val="hlink"/>
                </a:solidFill>
              </a:rPr>
              <a:t>K</a:t>
            </a:r>
            <a:r>
              <a:rPr lang="en-US" baseline="-25000">
                <a:solidFill>
                  <a:schemeClr val="hlink"/>
                </a:solidFill>
              </a:rPr>
              <a:t>sp</a:t>
            </a:r>
            <a:endParaRPr lang="en-US">
              <a:solidFill>
                <a:schemeClr val="hlink"/>
              </a:solidFill>
            </a:endParaRPr>
          </a:p>
        </p:txBody>
      </p:sp>
      <p:sp>
        <p:nvSpPr>
          <p:cNvPr id="158725" name="Text Box 5"/>
          <p:cNvSpPr txBox="1">
            <a:spLocks noChangeArrowheads="1"/>
          </p:cNvSpPr>
          <p:nvPr/>
        </p:nvSpPr>
        <p:spPr bwMode="auto">
          <a:xfrm>
            <a:off x="4191000" y="5029200"/>
            <a:ext cx="4572000" cy="822325"/>
          </a:xfrm>
          <a:prstGeom prst="rect">
            <a:avLst/>
          </a:prstGeom>
          <a:noFill/>
          <a:ln w="9525">
            <a:noFill/>
            <a:miter lim="800000"/>
            <a:headEnd/>
            <a:tailEnd/>
          </a:ln>
          <a:effectLst/>
        </p:spPr>
        <p:txBody>
          <a:bodyPr>
            <a:spAutoFit/>
          </a:bodyPr>
          <a:lstStyle/>
          <a:p>
            <a:pPr algn="ctr"/>
            <a:r>
              <a:rPr lang="en-US">
                <a:solidFill>
                  <a:schemeClr val="hlink"/>
                </a:solidFill>
              </a:rPr>
              <a:t>a supersaturated solution will precipitate if a seed crystal is added</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Precipitation </a:t>
            </a:r>
            <a:endParaRPr lang="en-US" sz="3000" dirty="0"/>
          </a:p>
        </p:txBody>
      </p:sp>
      <p:sp>
        <p:nvSpPr>
          <p:cNvPr id="3" name="Content Placeholder 2"/>
          <p:cNvSpPr>
            <a:spLocks noGrp="1"/>
          </p:cNvSpPr>
          <p:nvPr>
            <p:ph idx="1"/>
          </p:nvPr>
        </p:nvSpPr>
        <p:spPr>
          <a:xfrm>
            <a:off x="457200" y="1295400"/>
            <a:ext cx="8229600" cy="4525963"/>
          </a:xfrm>
        </p:spPr>
        <p:txBody>
          <a:bodyPr>
            <a:normAutofit/>
          </a:bodyPr>
          <a:lstStyle/>
          <a:p>
            <a:pPr algn="just">
              <a:buNone/>
            </a:pPr>
            <a:r>
              <a:rPr lang="en-US" sz="2800" dirty="0" smtClean="0"/>
              <a:t>	A solution is prepared by adding 750.0 mL of 	4.00 x 10</a:t>
            </a:r>
            <a:r>
              <a:rPr lang="en-US" sz="2800" baseline="30000" dirty="0" smtClean="0"/>
              <a:t>-3</a:t>
            </a:r>
            <a:r>
              <a:rPr lang="en-US" sz="2800" dirty="0" smtClean="0"/>
              <a:t> M cerium(III) nitrate to 300.0 mL of 	2.00 x 10</a:t>
            </a:r>
            <a:r>
              <a:rPr lang="en-US" sz="2800" baseline="30000" dirty="0" smtClean="0"/>
              <a:t>-2</a:t>
            </a:r>
            <a:r>
              <a:rPr lang="en-US" sz="2800" dirty="0" smtClean="0"/>
              <a:t> M potassium iodate.  Will the cerium(III) iodate </a:t>
            </a:r>
          </a:p>
          <a:p>
            <a:pPr algn="just">
              <a:buNone/>
            </a:pPr>
            <a:r>
              <a:rPr lang="en-US" sz="2800" dirty="0"/>
              <a:t>	</a:t>
            </a:r>
            <a:r>
              <a:rPr lang="en-US" sz="2800" dirty="0" smtClean="0"/>
              <a:t>(</a:t>
            </a:r>
            <a:r>
              <a:rPr lang="en-US" sz="2800" dirty="0" err="1" smtClean="0"/>
              <a:t>K</a:t>
            </a:r>
            <a:r>
              <a:rPr lang="en-US" sz="2800" baseline="-25000" dirty="0" err="1" smtClean="0"/>
              <a:t>sp</a:t>
            </a:r>
            <a:r>
              <a:rPr lang="en-US" sz="2800" dirty="0" smtClean="0"/>
              <a:t> = 1.9 x 10</a:t>
            </a:r>
            <a:r>
              <a:rPr lang="en-US" sz="2800" baseline="30000" dirty="0" smtClean="0"/>
              <a:t>-10</a:t>
            </a:r>
            <a:r>
              <a:rPr lang="en-US" sz="2800" dirty="0" smtClean="0"/>
              <a:t>) precipitate	from this solution?      </a:t>
            </a:r>
          </a:p>
          <a:p>
            <a:pPr algn="just">
              <a:buNone/>
            </a:pPr>
            <a:r>
              <a:rPr lang="en-US" sz="2800"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Aqueous Ionic Equilibrium Example – Common Ion</a:t>
            </a:r>
            <a:endParaRPr lang="en-US" sz="3600" dirty="0"/>
          </a:p>
        </p:txBody>
      </p:sp>
      <p:sp>
        <p:nvSpPr>
          <p:cNvPr id="3" name="Content Placeholder 2"/>
          <p:cNvSpPr>
            <a:spLocks noGrp="1"/>
          </p:cNvSpPr>
          <p:nvPr>
            <p:ph idx="1"/>
          </p:nvPr>
        </p:nvSpPr>
        <p:spPr/>
        <p:txBody>
          <a:bodyPr>
            <a:normAutofit/>
          </a:bodyPr>
          <a:lstStyle/>
          <a:p>
            <a:pPr algn="just">
              <a:buNone/>
            </a:pPr>
            <a:r>
              <a:rPr lang="en-US" dirty="0" smtClean="0"/>
              <a:t>	Calculate the pH of a solution containing 	0.75 M lactic acid (HC</a:t>
            </a:r>
            <a:r>
              <a:rPr lang="en-US" baseline="-25000" dirty="0" smtClean="0"/>
              <a:t>3</a:t>
            </a:r>
            <a:r>
              <a:rPr lang="en-US" dirty="0" smtClean="0"/>
              <a:t>H</a:t>
            </a:r>
            <a:r>
              <a:rPr lang="en-US" baseline="-25000" dirty="0" smtClean="0"/>
              <a:t>5</a:t>
            </a:r>
            <a:r>
              <a:rPr lang="en-US" dirty="0" smtClean="0"/>
              <a:t>O</a:t>
            </a:r>
            <a:r>
              <a:rPr lang="en-US" baseline="-25000" dirty="0" smtClean="0"/>
              <a:t>3</a:t>
            </a:r>
            <a:r>
              <a:rPr lang="en-US" dirty="0" smtClean="0"/>
              <a:t>, K</a:t>
            </a:r>
            <a:r>
              <a:rPr lang="en-US" baseline="-25000" dirty="0" smtClean="0"/>
              <a:t>a</a:t>
            </a:r>
            <a:r>
              <a:rPr lang="en-US" dirty="0" smtClean="0"/>
              <a:t> = 1.4 x 10</a:t>
            </a:r>
            <a:r>
              <a:rPr lang="en-US" baseline="30000" dirty="0" smtClean="0"/>
              <a:t>-4</a:t>
            </a:r>
            <a:r>
              <a:rPr lang="en-US" dirty="0" smtClean="0"/>
              <a:t>) and 0.25 M sodium lactate (NaC</a:t>
            </a:r>
            <a:r>
              <a:rPr lang="en-US" baseline="-25000" dirty="0" smtClean="0"/>
              <a:t>3</a:t>
            </a:r>
            <a:r>
              <a:rPr lang="en-US" dirty="0" smtClean="0"/>
              <a:t>H</a:t>
            </a:r>
            <a:r>
              <a:rPr lang="en-US" baseline="-25000" dirty="0" smtClean="0"/>
              <a:t>5</a:t>
            </a:r>
            <a:r>
              <a:rPr lang="en-US" dirty="0" smtClean="0"/>
              <a:t>O</a:t>
            </a:r>
            <a:r>
              <a:rPr lang="en-US" baseline="-25000" dirty="0" smtClean="0"/>
              <a:t>3</a:t>
            </a:r>
            <a:r>
              <a:rPr lang="en-US" dirty="0" smtClean="0"/>
              <a: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Precipitation </a:t>
            </a:r>
            <a:endParaRPr lang="en-US" sz="3000" dirty="0"/>
          </a:p>
        </p:txBody>
      </p:sp>
      <p:sp>
        <p:nvSpPr>
          <p:cNvPr id="3" name="Content Placeholder 2"/>
          <p:cNvSpPr>
            <a:spLocks noGrp="1"/>
          </p:cNvSpPr>
          <p:nvPr>
            <p:ph idx="1"/>
          </p:nvPr>
        </p:nvSpPr>
        <p:spPr>
          <a:xfrm>
            <a:off x="457200" y="1295400"/>
            <a:ext cx="8229600" cy="4525963"/>
          </a:xfrm>
        </p:spPr>
        <p:txBody>
          <a:bodyPr>
            <a:normAutofit/>
          </a:bodyPr>
          <a:lstStyle/>
          <a:p>
            <a:pPr algn="just">
              <a:buNone/>
            </a:pPr>
            <a:r>
              <a:rPr lang="en-US" sz="2800" dirty="0" smtClean="0"/>
              <a:t>	Calculate the equilibrium concentrations of lead(II) and iodide ions after 100.0 mL of 0.0500 	M lead(II) nitrate and 200.0 mL of 0.100 M sodium iodide solutions are mixed. </a:t>
            </a:r>
            <a:r>
              <a:rPr lang="en-US" sz="2800" dirty="0" err="1" smtClean="0"/>
              <a:t>K</a:t>
            </a:r>
            <a:r>
              <a:rPr lang="en-US" sz="2800" baseline="-25000" dirty="0" err="1" smtClean="0"/>
              <a:t>sp</a:t>
            </a:r>
            <a:r>
              <a:rPr lang="en-US" sz="2800" dirty="0" smtClean="0"/>
              <a:t> of lead(II) 	iodide is </a:t>
            </a:r>
          </a:p>
          <a:p>
            <a:pPr algn="just">
              <a:buNone/>
            </a:pPr>
            <a:r>
              <a:rPr lang="en-US" sz="2800" dirty="0"/>
              <a:t>	</a:t>
            </a:r>
            <a:r>
              <a:rPr lang="en-US" sz="2800" dirty="0" smtClean="0"/>
              <a:t>1.4 x 10</a:t>
            </a:r>
            <a:r>
              <a:rPr lang="en-US" sz="2800" baseline="30000" dirty="0" smtClean="0"/>
              <a:t>-8</a:t>
            </a:r>
            <a:r>
              <a:rPr lang="en-US" sz="2800" dirty="0" smtClean="0"/>
              <a:t>.    </a:t>
            </a:r>
          </a:p>
          <a:p>
            <a:pPr algn="just">
              <a:buNone/>
            </a:pPr>
            <a:r>
              <a:rPr lang="en-US" sz="2800" dirty="0" smtClean="0"/>
              <a:t>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Tro, Chemistry: A Molecular Approach</a:t>
            </a:r>
          </a:p>
        </p:txBody>
      </p:sp>
      <p:sp>
        <p:nvSpPr>
          <p:cNvPr id="5" name="Slide Number Placeholder 3"/>
          <p:cNvSpPr>
            <a:spLocks noGrp="1"/>
          </p:cNvSpPr>
          <p:nvPr>
            <p:ph type="sldNum" sz="quarter" idx="11"/>
          </p:nvPr>
        </p:nvSpPr>
        <p:spPr/>
        <p:txBody>
          <a:bodyPr/>
          <a:lstStyle/>
          <a:p>
            <a:fld id="{5C4C810A-29FB-4BE8-9CFF-CFF4C1C618C7}" type="slidenum">
              <a:rPr lang="en-US"/>
              <a:pPr/>
              <a:t>71</a:t>
            </a:fld>
            <a:endParaRPr lang="en-US"/>
          </a:p>
        </p:txBody>
      </p:sp>
      <p:sp>
        <p:nvSpPr>
          <p:cNvPr id="175106" name="Rectangle 2"/>
          <p:cNvSpPr>
            <a:spLocks noGrp="1" noChangeArrowheads="1"/>
          </p:cNvSpPr>
          <p:nvPr>
            <p:ph type="title"/>
          </p:nvPr>
        </p:nvSpPr>
        <p:spPr>
          <a:xfrm>
            <a:off x="381000" y="0"/>
            <a:ext cx="8458200" cy="1143000"/>
          </a:xfrm>
        </p:spPr>
        <p:txBody>
          <a:bodyPr/>
          <a:lstStyle/>
          <a:p>
            <a:r>
              <a:rPr lang="en-US"/>
              <a:t>Formation Constants</a:t>
            </a:r>
          </a:p>
        </p:txBody>
      </p:sp>
      <p:pic>
        <p:nvPicPr>
          <p:cNvPr id="175107" name="Picture 3" descr="16_T03[1]"/>
          <p:cNvPicPr>
            <a:picLocks noChangeAspect="1" noChangeArrowheads="1"/>
          </p:cNvPicPr>
          <p:nvPr/>
        </p:nvPicPr>
        <p:blipFill>
          <a:blip r:embed="rId3" cstate="print"/>
          <a:srcRect/>
          <a:stretch>
            <a:fillRect/>
          </a:stretch>
        </p:blipFill>
        <p:spPr bwMode="auto">
          <a:xfrm>
            <a:off x="228600" y="881063"/>
            <a:ext cx="8686800" cy="5249862"/>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Complex Ions</a:t>
            </a:r>
            <a:endParaRPr lang="en-US" sz="3000" dirty="0"/>
          </a:p>
        </p:txBody>
      </p:sp>
      <p:sp>
        <p:nvSpPr>
          <p:cNvPr id="3" name="Content Placeholder 2"/>
          <p:cNvSpPr>
            <a:spLocks noGrp="1"/>
          </p:cNvSpPr>
          <p:nvPr>
            <p:ph idx="1"/>
          </p:nvPr>
        </p:nvSpPr>
        <p:spPr>
          <a:xfrm>
            <a:off x="457200" y="1295400"/>
            <a:ext cx="8229600" cy="4525963"/>
          </a:xfrm>
        </p:spPr>
        <p:txBody>
          <a:bodyPr>
            <a:normAutofit lnSpcReduction="10000"/>
          </a:bodyPr>
          <a:lstStyle/>
          <a:p>
            <a:pPr algn="just">
              <a:buNone/>
            </a:pPr>
            <a:r>
              <a:rPr lang="en-US" sz="2800" dirty="0" smtClean="0"/>
              <a:t>	Consider a solution prepared by mixing 100.0 mL of 2.0 M ammonia (K</a:t>
            </a:r>
            <a:r>
              <a:rPr lang="en-US" sz="2800" baseline="-25000" dirty="0" smtClean="0"/>
              <a:t>b</a:t>
            </a:r>
            <a:r>
              <a:rPr lang="en-US" sz="2800" dirty="0" smtClean="0"/>
              <a:t> = 1.8 x 10</a:t>
            </a:r>
            <a:r>
              <a:rPr lang="en-US" sz="2800" baseline="30000" dirty="0" smtClean="0"/>
              <a:t>-5</a:t>
            </a:r>
            <a:r>
              <a:rPr lang="en-US" sz="2800" dirty="0" smtClean="0"/>
              <a:t>) with 100.0 mL	of 0.0010 M silver nitrate.   </a:t>
            </a:r>
          </a:p>
          <a:p>
            <a:pPr marL="1314450" lvl="2" indent="-514350" algn="just">
              <a:buFont typeface="+mj-lt"/>
              <a:buAutoNum type="alphaLcParenR"/>
            </a:pPr>
            <a:r>
              <a:rPr lang="en-US" sz="2800" dirty="0" smtClean="0"/>
              <a:t>What reactions occur in the solution?</a:t>
            </a:r>
          </a:p>
          <a:p>
            <a:pPr marL="1314450" lvl="2" indent="-514350" algn="just">
              <a:buFont typeface="+mj-lt"/>
              <a:buAutoNum type="alphaLcParenR"/>
            </a:pPr>
            <a:r>
              <a:rPr lang="en-US" sz="2800" dirty="0" smtClean="0"/>
              <a:t>What are the equilibrium concentrations of Ag</a:t>
            </a:r>
            <a:r>
              <a:rPr lang="en-US" sz="2800" baseline="30000" dirty="0" smtClean="0"/>
              <a:t>+</a:t>
            </a:r>
            <a:r>
              <a:rPr lang="en-US" sz="2800" dirty="0" smtClean="0"/>
              <a:t>, Ag(NH</a:t>
            </a:r>
            <a:r>
              <a:rPr lang="en-US" sz="2800" baseline="-25000" dirty="0" smtClean="0"/>
              <a:t>3</a:t>
            </a:r>
            <a:r>
              <a:rPr lang="en-US" sz="2800" dirty="0" smtClean="0"/>
              <a:t>)</a:t>
            </a:r>
            <a:r>
              <a:rPr lang="en-US" sz="2800" baseline="30000" dirty="0" smtClean="0"/>
              <a:t>+</a:t>
            </a:r>
            <a:r>
              <a:rPr lang="en-US" sz="2800" dirty="0" smtClean="0"/>
              <a:t>, and Ag(NH</a:t>
            </a:r>
            <a:r>
              <a:rPr lang="en-US" sz="2800" baseline="-25000" dirty="0" smtClean="0"/>
              <a:t>3</a:t>
            </a:r>
            <a:r>
              <a:rPr lang="en-US" sz="2800" dirty="0" smtClean="0"/>
              <a:t>)</a:t>
            </a:r>
            <a:r>
              <a:rPr lang="en-US" sz="2800" baseline="-25000" dirty="0" smtClean="0"/>
              <a:t>2</a:t>
            </a:r>
            <a:r>
              <a:rPr lang="en-US" sz="2800" baseline="30000" dirty="0" smtClean="0"/>
              <a:t>+</a:t>
            </a:r>
            <a:r>
              <a:rPr lang="en-US" sz="2800" dirty="0"/>
              <a:t>? Where K</a:t>
            </a:r>
            <a:r>
              <a:rPr lang="en-US" sz="2800" baseline="-25000" dirty="0"/>
              <a:t>1</a:t>
            </a:r>
            <a:r>
              <a:rPr lang="en-US" sz="2800" dirty="0"/>
              <a:t> = 2.1 x 10</a:t>
            </a:r>
            <a:r>
              <a:rPr lang="en-US" sz="2800" baseline="30000" dirty="0"/>
              <a:t>3</a:t>
            </a:r>
            <a:r>
              <a:rPr lang="en-US" sz="2800" dirty="0"/>
              <a:t> and K</a:t>
            </a:r>
            <a:r>
              <a:rPr lang="en-US" sz="2800" baseline="-25000" dirty="0"/>
              <a:t>2</a:t>
            </a:r>
            <a:r>
              <a:rPr lang="en-US" sz="2800" dirty="0"/>
              <a:t> = 8.2 x 10</a:t>
            </a:r>
            <a:r>
              <a:rPr lang="en-US" sz="2800" baseline="30000" dirty="0"/>
              <a:t>3</a:t>
            </a:r>
            <a:r>
              <a:rPr lang="en-US" sz="2800" dirty="0" smtClean="0"/>
              <a:t>. </a:t>
            </a:r>
          </a:p>
          <a:p>
            <a:pPr marL="1314450" lvl="2" indent="-514350" algn="just">
              <a:buFont typeface="+mj-lt"/>
              <a:buAutoNum type="alphaLcParenR"/>
            </a:pPr>
            <a:r>
              <a:rPr lang="en-US" sz="2800" dirty="0"/>
              <a:t>What is the total dissolved silver in the solution?</a:t>
            </a:r>
            <a:endParaRPr lang="en-US" sz="2800" dirty="0" smtClean="0"/>
          </a:p>
          <a:p>
            <a:pPr marL="800100" lvl="2" indent="0" algn="just">
              <a:buNone/>
            </a:pPr>
            <a:r>
              <a:rPr lang="en-US" sz="2800" dirty="0" smtClean="0"/>
              <a:t>			</a:t>
            </a:r>
          </a:p>
        </p:txBody>
      </p:sp>
    </p:spTree>
    <p:extLst>
      <p:ext uri="{BB962C8B-B14F-4D97-AF65-F5344CB8AC3E}">
        <p14:creationId xmlns:p14="http://schemas.microsoft.com/office/powerpoint/2010/main" val="28998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3C08D56-7221-402D-9FA5-FC818259681B}" type="slidenum">
              <a:rPr lang="en-US"/>
              <a:pPr/>
              <a:t>73</a:t>
            </a:fld>
            <a:endParaRPr lang="en-US"/>
          </a:p>
        </p:txBody>
      </p:sp>
      <p:pic>
        <p:nvPicPr>
          <p:cNvPr id="180226" name="Picture 2" descr="16_18[1]"/>
          <p:cNvPicPr>
            <a:picLocks noChangeAspect="1" noChangeArrowheads="1"/>
          </p:cNvPicPr>
          <p:nvPr/>
        </p:nvPicPr>
        <p:blipFill>
          <a:blip r:embed="rId3" cstate="print"/>
          <a:srcRect/>
          <a:stretch>
            <a:fillRect/>
          </a:stretch>
        </p:blipFill>
        <p:spPr bwMode="auto">
          <a:xfrm>
            <a:off x="2640013" y="166688"/>
            <a:ext cx="4651375" cy="6553200"/>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Aqueous Ionic Equilibrium </a:t>
            </a:r>
            <a:br>
              <a:rPr lang="en-US" sz="3000" dirty="0" smtClean="0"/>
            </a:br>
            <a:r>
              <a:rPr lang="en-US" sz="3000" dirty="0" smtClean="0"/>
              <a:t>Example – Complex Ions</a:t>
            </a:r>
            <a:endParaRPr lang="en-US" sz="3000" dirty="0"/>
          </a:p>
        </p:txBody>
      </p:sp>
      <p:sp>
        <p:nvSpPr>
          <p:cNvPr id="3" name="Content Placeholder 2"/>
          <p:cNvSpPr>
            <a:spLocks noGrp="1"/>
          </p:cNvSpPr>
          <p:nvPr>
            <p:ph idx="1"/>
          </p:nvPr>
        </p:nvSpPr>
        <p:spPr>
          <a:xfrm>
            <a:off x="457200" y="1295400"/>
            <a:ext cx="8229600" cy="4525963"/>
          </a:xfrm>
        </p:spPr>
        <p:txBody>
          <a:bodyPr>
            <a:normAutofit/>
          </a:bodyPr>
          <a:lstStyle/>
          <a:p>
            <a:pPr algn="just">
              <a:buNone/>
            </a:pPr>
            <a:r>
              <a:rPr lang="en-US" sz="2800" dirty="0" smtClean="0"/>
              <a:t>	Consider the solubility of silver chloride </a:t>
            </a:r>
          </a:p>
          <a:p>
            <a:pPr algn="just">
              <a:buNone/>
            </a:pPr>
            <a:r>
              <a:rPr lang="en-US" sz="2800" dirty="0"/>
              <a:t>	</a:t>
            </a:r>
            <a:r>
              <a:rPr lang="en-US" sz="2800" dirty="0" smtClean="0"/>
              <a:t>	(</a:t>
            </a:r>
            <a:r>
              <a:rPr lang="en-US" sz="2800" dirty="0" err="1" smtClean="0"/>
              <a:t>K</a:t>
            </a:r>
            <a:r>
              <a:rPr lang="en-US" sz="2800" baseline="-25000" dirty="0" err="1" smtClean="0"/>
              <a:t>sp</a:t>
            </a:r>
            <a:r>
              <a:rPr lang="en-US" sz="2800" dirty="0" smtClean="0"/>
              <a:t> = 1.8 x 10</a:t>
            </a:r>
            <a:r>
              <a:rPr lang="en-US" sz="2800" baseline="30000" dirty="0" smtClean="0"/>
              <a:t>-10</a:t>
            </a:r>
            <a:r>
              <a:rPr lang="en-US" sz="2800" dirty="0" smtClean="0"/>
              <a:t>).   </a:t>
            </a:r>
          </a:p>
          <a:p>
            <a:pPr algn="just">
              <a:buNone/>
            </a:pPr>
            <a:r>
              <a:rPr lang="en-US" sz="2800" dirty="0" smtClean="0"/>
              <a:t>	a.	What is the solubility of silver chloride? </a:t>
            </a:r>
          </a:p>
          <a:p>
            <a:pPr algn="just">
              <a:buNone/>
            </a:pPr>
            <a:r>
              <a:rPr lang="en-US" sz="2800" dirty="0" smtClean="0"/>
              <a:t>	b.	What is the solubility of silver chloride in 10.0 M 	ammonia</a:t>
            </a:r>
            <a:r>
              <a:rPr lang="en-US" sz="2800" dirty="0"/>
              <a:t>? </a:t>
            </a:r>
            <a:r>
              <a:rPr lang="en-US" sz="2800" dirty="0" smtClean="0"/>
              <a:t>K</a:t>
            </a:r>
            <a:r>
              <a:rPr lang="en-US" sz="2800" baseline="-25000" dirty="0" smtClean="0"/>
              <a:t>1</a:t>
            </a:r>
            <a:r>
              <a:rPr lang="en-US" sz="2800" dirty="0" smtClean="0"/>
              <a:t> </a:t>
            </a:r>
            <a:r>
              <a:rPr lang="en-US" sz="2800" dirty="0"/>
              <a:t>= </a:t>
            </a:r>
            <a:r>
              <a:rPr lang="en-US" sz="2800" dirty="0" smtClean="0"/>
              <a:t>2.1 </a:t>
            </a:r>
            <a:r>
              <a:rPr lang="en-US" sz="2800" dirty="0"/>
              <a:t>x </a:t>
            </a:r>
            <a:r>
              <a:rPr lang="en-US" sz="2800" dirty="0" smtClean="0"/>
              <a:t>10</a:t>
            </a:r>
            <a:r>
              <a:rPr lang="en-US" sz="2800" baseline="30000" dirty="0" smtClean="0"/>
              <a:t>3</a:t>
            </a:r>
            <a:r>
              <a:rPr lang="en-US" sz="2800" dirty="0" smtClean="0"/>
              <a:t> and K</a:t>
            </a:r>
            <a:r>
              <a:rPr lang="en-US" sz="2800" baseline="-25000" dirty="0" smtClean="0"/>
              <a:t>2</a:t>
            </a:r>
            <a:r>
              <a:rPr lang="en-US" sz="2800" dirty="0" smtClean="0"/>
              <a:t> </a:t>
            </a:r>
            <a:r>
              <a:rPr lang="en-US" sz="2800" dirty="0"/>
              <a:t>= </a:t>
            </a:r>
            <a:r>
              <a:rPr lang="en-US" sz="2800" dirty="0" smtClean="0"/>
              <a:t>8.2 </a:t>
            </a:r>
            <a:r>
              <a:rPr lang="en-US" sz="2800" dirty="0"/>
              <a:t>x </a:t>
            </a:r>
            <a:r>
              <a:rPr lang="en-US" sz="2800" dirty="0" smtClean="0"/>
              <a:t>10</a:t>
            </a:r>
            <a:r>
              <a:rPr lang="en-US" sz="2800" baseline="30000" dirty="0"/>
              <a:t>3</a:t>
            </a:r>
            <a:r>
              <a:rPr lang="en-US" sz="2800" dirty="0" smtClean="0"/>
              <a:t>  for 	the complex ion formation </a:t>
            </a:r>
            <a:r>
              <a:rPr lang="en-US" sz="2800" dirty="0"/>
              <a:t>of Ag(NH</a:t>
            </a:r>
            <a:r>
              <a:rPr lang="en-US" sz="2800" baseline="-25000" dirty="0"/>
              <a:t>3</a:t>
            </a:r>
            <a:r>
              <a:rPr lang="en-US" sz="2800" dirty="0"/>
              <a:t>)</a:t>
            </a:r>
            <a:r>
              <a:rPr lang="en-US" sz="2800" baseline="-25000" dirty="0"/>
              <a:t>2</a:t>
            </a:r>
            <a:r>
              <a:rPr lang="en-US" sz="2800" baseline="30000" dirty="0" smtClean="0"/>
              <a:t>+</a:t>
            </a:r>
            <a:r>
              <a:rPr lang="en-US" sz="2800" dirty="0" smtClean="0"/>
              <a:t>. Recall 	from the previous problem K = 3.1 x 10</a:t>
            </a:r>
            <a:r>
              <a:rPr lang="en-US" sz="2800" baseline="30000" dirty="0" smtClean="0"/>
              <a:t>-3</a:t>
            </a:r>
            <a:r>
              <a:rPr lang="en-US" sz="2800" dirty="0" smtClean="0"/>
              <a:t>.</a:t>
            </a:r>
          </a:p>
          <a:p>
            <a:pPr algn="just">
              <a:buNone/>
            </a:pPr>
            <a:r>
              <a:rPr lang="en-US" sz="2800" dirty="0" smtClean="0"/>
              <a:t>		</a:t>
            </a:r>
          </a:p>
        </p:txBody>
      </p:sp>
    </p:spTree>
    <p:extLst>
      <p:ext uri="{BB962C8B-B14F-4D97-AF65-F5344CB8AC3E}">
        <p14:creationId xmlns:p14="http://schemas.microsoft.com/office/powerpoint/2010/main" val="333402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r>
              <a:rPr lang="en-US"/>
              <a:t>Tro, Chemistry: A Molecular Approach</a:t>
            </a:r>
          </a:p>
        </p:txBody>
      </p:sp>
      <p:sp>
        <p:nvSpPr>
          <p:cNvPr id="4" name="Slide Number Placeholder 2"/>
          <p:cNvSpPr>
            <a:spLocks noGrp="1"/>
          </p:cNvSpPr>
          <p:nvPr>
            <p:ph type="sldNum" sz="quarter" idx="11"/>
          </p:nvPr>
        </p:nvSpPr>
        <p:spPr/>
        <p:txBody>
          <a:bodyPr/>
          <a:lstStyle/>
          <a:p>
            <a:fld id="{DB268BEE-9743-4421-BC54-AC1B3EAC7560}" type="slidenum">
              <a:rPr lang="en-US"/>
              <a:pPr/>
              <a:t>75</a:t>
            </a:fld>
            <a:endParaRPr lang="en-US"/>
          </a:p>
        </p:txBody>
      </p:sp>
      <p:pic>
        <p:nvPicPr>
          <p:cNvPr id="183298" name="Picture 2" descr="16_19[1]"/>
          <p:cNvPicPr>
            <a:picLocks noChangeAspect="1" noChangeArrowheads="1"/>
          </p:cNvPicPr>
          <p:nvPr/>
        </p:nvPicPr>
        <p:blipFill>
          <a:blip r:embed="rId3" cstate="print"/>
          <a:srcRect/>
          <a:stretch>
            <a:fillRect/>
          </a:stretch>
        </p:blipFill>
        <p:spPr bwMode="auto">
          <a:xfrm>
            <a:off x="279400" y="357188"/>
            <a:ext cx="8331200" cy="578485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Tro, Chemistry: A Molecular Approach</a:t>
            </a:r>
          </a:p>
        </p:txBody>
      </p:sp>
      <p:sp>
        <p:nvSpPr>
          <p:cNvPr id="5" name="Slide Number Placeholder 3"/>
          <p:cNvSpPr>
            <a:spLocks noGrp="1"/>
          </p:cNvSpPr>
          <p:nvPr>
            <p:ph type="sldNum" sz="quarter" idx="11"/>
          </p:nvPr>
        </p:nvSpPr>
        <p:spPr/>
        <p:txBody>
          <a:bodyPr/>
          <a:lstStyle/>
          <a:p>
            <a:fld id="{16D5832E-50DD-4982-99C9-A653A0EEA2A7}" type="slidenum">
              <a:rPr lang="en-US"/>
              <a:pPr/>
              <a:t>76</a:t>
            </a:fld>
            <a:endParaRPr lang="en-US"/>
          </a:p>
        </p:txBody>
      </p:sp>
      <p:sp>
        <p:nvSpPr>
          <p:cNvPr id="164866" name="Rectangle 2"/>
          <p:cNvSpPr>
            <a:spLocks noGrp="1" noChangeArrowheads="1"/>
          </p:cNvSpPr>
          <p:nvPr>
            <p:ph type="title"/>
          </p:nvPr>
        </p:nvSpPr>
        <p:spPr>
          <a:xfrm>
            <a:off x="457200" y="274638"/>
            <a:ext cx="8229600" cy="868362"/>
          </a:xfrm>
        </p:spPr>
        <p:txBody>
          <a:bodyPr/>
          <a:lstStyle/>
          <a:p>
            <a:r>
              <a:rPr lang="en-US" dirty="0" smtClean="0"/>
              <a:t>What is qualitative analysis?</a:t>
            </a:r>
            <a:endParaRPr lang="en-US" dirty="0"/>
          </a:p>
        </p:txBody>
      </p:sp>
      <p:pic>
        <p:nvPicPr>
          <p:cNvPr id="164867" name="Picture 3" descr="16_15[1]"/>
          <p:cNvPicPr>
            <a:picLocks noChangeAspect="1" noChangeArrowheads="1"/>
          </p:cNvPicPr>
          <p:nvPr/>
        </p:nvPicPr>
        <p:blipFill>
          <a:blip r:embed="rId3" cstate="print"/>
          <a:srcRect/>
          <a:stretch>
            <a:fillRect/>
          </a:stretch>
        </p:blipFill>
        <p:spPr bwMode="auto">
          <a:xfrm>
            <a:off x="533400" y="1295400"/>
            <a:ext cx="7874000" cy="375920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A21A33E-0567-4F06-88C0-A1ABB54ABB8D}" type="slidenum">
              <a:rPr lang="en-US"/>
              <a:pPr/>
              <a:t>77</a:t>
            </a:fld>
            <a:endParaRPr lang="en-US"/>
          </a:p>
        </p:txBody>
      </p:sp>
      <p:pic>
        <p:nvPicPr>
          <p:cNvPr id="165890" name="Picture 2" descr="16_16[1]"/>
          <p:cNvPicPr>
            <a:picLocks noChangeAspect="1" noChangeArrowheads="1"/>
          </p:cNvPicPr>
          <p:nvPr/>
        </p:nvPicPr>
        <p:blipFill>
          <a:blip r:embed="rId3" cstate="print"/>
          <a:srcRect/>
          <a:stretch>
            <a:fillRect/>
          </a:stretch>
        </p:blipFill>
        <p:spPr bwMode="auto">
          <a:xfrm>
            <a:off x="533400" y="304800"/>
            <a:ext cx="7924800" cy="6273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Aqueous Ionic Equilibrium</a:t>
            </a:r>
            <a:br>
              <a:rPr lang="en-US" sz="3600" dirty="0" smtClean="0"/>
            </a:br>
            <a:r>
              <a:rPr lang="en-US" sz="3600" dirty="0" smtClean="0"/>
              <a:t>Example – Common Ion</a:t>
            </a:r>
            <a:endParaRPr lang="en-US" sz="3600" dirty="0"/>
          </a:p>
        </p:txBody>
      </p:sp>
      <p:sp>
        <p:nvSpPr>
          <p:cNvPr id="3" name="Content Placeholder 2"/>
          <p:cNvSpPr>
            <a:spLocks noGrp="1"/>
          </p:cNvSpPr>
          <p:nvPr>
            <p:ph idx="1"/>
          </p:nvPr>
        </p:nvSpPr>
        <p:spPr/>
        <p:txBody>
          <a:bodyPr>
            <a:normAutofit/>
          </a:bodyPr>
          <a:lstStyle/>
          <a:p>
            <a:pPr algn="just">
              <a:buNone/>
            </a:pPr>
            <a:r>
              <a:rPr lang="en-US" dirty="0" smtClean="0"/>
              <a:t>	A buffered solution contains 0.50 M acetic acid (K</a:t>
            </a:r>
            <a:r>
              <a:rPr lang="en-US" baseline="-25000" dirty="0" smtClean="0"/>
              <a:t>a</a:t>
            </a:r>
            <a:r>
              <a:rPr lang="en-US" dirty="0" smtClean="0"/>
              <a:t> = 1.8 x 10</a:t>
            </a:r>
            <a:r>
              <a:rPr lang="en-US" baseline="30000" dirty="0" smtClean="0"/>
              <a:t>-5</a:t>
            </a:r>
            <a:r>
              <a:rPr lang="en-US" dirty="0" smtClean="0"/>
              <a:t>) and 0.50 M sodium acetate. Calculate the pH of this solution.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Aqueous Ionic Equilibrium </a:t>
            </a:r>
            <a:br>
              <a:rPr lang="en-US" sz="3600" dirty="0" smtClean="0"/>
            </a:br>
            <a:r>
              <a:rPr lang="en-US" sz="3600" dirty="0" smtClean="0"/>
              <a:t>Example – Common Ion</a:t>
            </a:r>
            <a:endParaRPr lang="en-US" sz="3600" dirty="0"/>
          </a:p>
        </p:txBody>
      </p:sp>
      <p:sp>
        <p:nvSpPr>
          <p:cNvPr id="3" name="Content Placeholder 2"/>
          <p:cNvSpPr>
            <a:spLocks noGrp="1"/>
          </p:cNvSpPr>
          <p:nvPr>
            <p:ph idx="1"/>
          </p:nvPr>
        </p:nvSpPr>
        <p:spPr/>
        <p:txBody>
          <a:bodyPr>
            <a:normAutofit/>
          </a:bodyPr>
          <a:lstStyle/>
          <a:p>
            <a:pPr algn="just">
              <a:buNone/>
            </a:pPr>
            <a:r>
              <a:rPr lang="en-US" dirty="0" smtClean="0"/>
              <a:t>	Calculate the change in pH that occurs when 0.010 mol of solid sodium hydroxide is added to 1.0 L of the buffered sodium acetate/acetic acid solution (0.50 M acetic 	acid (K</a:t>
            </a:r>
            <a:r>
              <a:rPr lang="en-US" baseline="-25000" dirty="0" smtClean="0"/>
              <a:t>a</a:t>
            </a:r>
            <a:r>
              <a:rPr lang="en-US" dirty="0" smtClean="0"/>
              <a:t> = 1.8 x 10</a:t>
            </a:r>
            <a:r>
              <a:rPr lang="en-US" baseline="30000" dirty="0" smtClean="0"/>
              <a:t>-5</a:t>
            </a:r>
            <a:r>
              <a:rPr lang="en-US" dirty="0" smtClean="0"/>
              <a:t>) and 0.50 M sodium 	acetate). Then compare the pH change 	with the one that occurs when 0.010 mol 	of solid sodium hydroxide is added to 1.0 L of water.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8246</TotalTime>
  <Words>2000</Words>
  <Application>Microsoft Office PowerPoint</Application>
  <PresentationFormat>On-screen Show (4:3)</PresentationFormat>
  <Paragraphs>660</Paragraphs>
  <Slides>77</Slides>
  <Notes>28</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8" baseType="lpstr">
      <vt:lpstr>Arial</vt:lpstr>
      <vt:lpstr>Calibri</vt:lpstr>
      <vt:lpstr>Cambria Math</vt:lpstr>
      <vt:lpstr>Geneva</vt:lpstr>
      <vt:lpstr>Symbol</vt:lpstr>
      <vt:lpstr>Times New Roman</vt:lpstr>
      <vt:lpstr>Times-Roman</vt:lpstr>
      <vt:lpstr>Wingdings</vt:lpstr>
      <vt:lpstr>Office Theme</vt:lpstr>
      <vt:lpstr>Chart</vt:lpstr>
      <vt:lpstr>ISIS/Draw Sketch</vt:lpstr>
      <vt:lpstr>Chemistry 142 Chapter 17: Aqueous Ionic Equilibrium </vt:lpstr>
      <vt:lpstr>Aqueous Ionic Equilibrium Example – Common Ion</vt:lpstr>
      <vt:lpstr>Aqueous Ionic Equilibrium Example – Common Ion</vt:lpstr>
      <vt:lpstr>How is an acid buffer made? </vt:lpstr>
      <vt:lpstr>How do buffers work? </vt:lpstr>
      <vt:lpstr>What is the common ion effect?</vt:lpstr>
      <vt:lpstr>Aqueous Ionic Equilibrium Example – Common Ion</vt:lpstr>
      <vt:lpstr>Aqueous Ionic Equilibrium Example – Common Ion</vt:lpstr>
      <vt:lpstr>Aqueous Ionic Equilibrium  Example – Common Ion</vt:lpstr>
      <vt:lpstr>PowerPoint Presentation</vt:lpstr>
      <vt:lpstr>What is a basic buffer? B:(aq) + H2O(l)  H:B+(aq) + OH−(aq)</vt:lpstr>
      <vt:lpstr>Aqueous Ionic Equilibrium Example – Common Ion</vt:lpstr>
      <vt:lpstr>Aqueous Ionic Equilibrium  Example – Common Ion</vt:lpstr>
      <vt:lpstr>Aqueous Ionic Equilibrium Example – Buffered Solutions</vt:lpstr>
      <vt:lpstr>What is an acid-base titration?</vt:lpstr>
      <vt:lpstr>Titration Curve: Unknown Strong Base Added to Strong Acid</vt:lpstr>
      <vt:lpstr>PowerPoint Presentation</vt:lpstr>
      <vt:lpstr>PowerPoint Presentation</vt:lpstr>
      <vt:lpstr>Aqueous Ionic Equilibrium  Example – Titration Curves: Strong Acid-Strong Base</vt:lpstr>
      <vt:lpstr>Aqueous Ionic Equilibrium  Example – Titration Curves: Strong Acid-Strong Base</vt:lpstr>
      <vt:lpstr>Aqueous Ionic Equilibrium  Example – Titration Curves: Strong Acid-Strong Base</vt:lpstr>
      <vt:lpstr>Aqueous Ionic Equilibrium  Example – Titration Curves: Strong Acid-Strong Base</vt:lpstr>
      <vt:lpstr>Chapter 16 – Aqueous Ionic Equilibrium  Example – Titration Curves: Strong Acid-Strong Base</vt:lpstr>
      <vt:lpstr>Chapter 16 – Aqueous Ionic Equilibrium  Example – Titration Curves: Strong Acid-Strong Base</vt:lpstr>
      <vt:lpstr>Aqueous Ionic Equilibrium  Example – Titration Curves: Strong Acid-Strong Base</vt:lpstr>
      <vt:lpstr>Aqueous Ionic Equilibrium  Example – Titration Curves: Strong Acid-Strong Base</vt:lpstr>
      <vt:lpstr>Aqueous Ionic Equilibrium  Example – Titration Curves: Strong Acid-Strong Base</vt:lpstr>
      <vt:lpstr>PowerPoint Presentation</vt:lpstr>
      <vt:lpstr>PowerPoint Presentation</vt:lpstr>
      <vt:lpstr>PowerPoint Presentation</vt:lpstr>
      <vt:lpstr>Aqueous Ionic Equilibrium  Example – Titration Curves: Weak Acid-Strong Base</vt:lpstr>
      <vt:lpstr>Aqueous Ionic Equilibrium  Example – Titration Curves: Weak Acid-Strong Base</vt:lpstr>
      <vt:lpstr>Aqueous Ionic Equilibrium  Example – Titration Curves: Weak Acid-Strong Base</vt:lpstr>
      <vt:lpstr>Aqueous Ionic Equilibrium  Example – Titration Curves: Weak Acid-Strong Base</vt:lpstr>
      <vt:lpstr>Aqueous Ionic Equilibrium  Example – Titration Curves: Weak Acid-Strong Base</vt:lpstr>
      <vt:lpstr>Aqueous Ionic Equilibrium  Example – Titration Curves: Weak Acid-Strong Base</vt:lpstr>
      <vt:lpstr>Aqueous Ionic Equilibrium  Example – Titration Curves: Weak Acid-Strong Base</vt:lpstr>
      <vt:lpstr>Aqueous Ionic Equilibrium  Example – Titration Curves: Weak Acid-Strong Base</vt:lpstr>
      <vt:lpstr>Chapter 16 – Aqueous Ionic Equilibrium  Example – Titration Curves: Weak Acid-Strong Base</vt:lpstr>
      <vt:lpstr>Aqueous Ionic Equilibrium  Example – Titration Curves: Weak Acid-Strong Base</vt:lpstr>
      <vt:lpstr>Titration Curve of a Weak Base with a Strong Acid</vt:lpstr>
      <vt:lpstr>Aqueous Ionic Equilibrium  Example – Titration Curves: Weak Base-Strong Acid</vt:lpstr>
      <vt:lpstr>Aqueous Ionic Equilibrium  Example – Titration Curves: Weak Base-Strong Acid</vt:lpstr>
      <vt:lpstr>What occurs in the titration of a polyprotic acid?</vt:lpstr>
      <vt:lpstr>How is pH monitored during a titration? </vt:lpstr>
      <vt:lpstr>Phenolphthalein</vt:lpstr>
      <vt:lpstr>Methyl Red</vt:lpstr>
      <vt:lpstr>Acid-Base Indicators</vt:lpstr>
      <vt:lpstr>Aqueous Ionic Equilibrium  Example – Indicator Color Change </vt:lpstr>
      <vt:lpstr>What is a saturated solution? </vt:lpstr>
      <vt:lpstr>What are the three types of solutions? </vt:lpstr>
      <vt:lpstr>How are solubility and temperature related? </vt:lpstr>
      <vt:lpstr>How are solubility and temperature related?</vt:lpstr>
      <vt:lpstr>How does the solubility of a solid change with increasing temperature?</vt:lpstr>
      <vt:lpstr>How does gas solubility change with increasing temperature?</vt:lpstr>
      <vt:lpstr>What happens to a supersaturated solution if more solute is added? </vt:lpstr>
      <vt:lpstr>PowerPoint Presentation</vt:lpstr>
      <vt:lpstr>Aqueous Ionic Equilibrium  Example – Solubility Equilibria </vt:lpstr>
      <vt:lpstr>How does a common ion effect solubility? </vt:lpstr>
      <vt:lpstr>Aqueous Ionic Equilibrium  Example – Solubility Equilibria</vt:lpstr>
      <vt:lpstr>Aqueous Ionic Equilibrium  Example – Solubility Equilibria </vt:lpstr>
      <vt:lpstr>Aqueous Ionic Equilibrium  Example – Solubility Equilibria and Titration </vt:lpstr>
      <vt:lpstr>Aqueous Ionic Equilibrium  Example – Molar Solubility </vt:lpstr>
      <vt:lpstr>Aqueous Ionic Equilibrium  Example – Molar Solubility </vt:lpstr>
      <vt:lpstr>Aqueous Ionic Equilibrium  Example – Common Ions and Solubility </vt:lpstr>
      <vt:lpstr>Aqueous Ionic Equilibrium  Example – Common Ions and Solubility </vt:lpstr>
      <vt:lpstr>Aqueous Ionic Equilibrium Example – Common Ion and pH</vt:lpstr>
      <vt:lpstr>PowerPoint Presentation</vt:lpstr>
      <vt:lpstr>Aqueous Ionic Equilibrium  Example – Precipitation </vt:lpstr>
      <vt:lpstr>Aqueous Ionic Equilibrium  Example – Precipitation </vt:lpstr>
      <vt:lpstr>Formation Constants</vt:lpstr>
      <vt:lpstr>Aqueous Ionic Equilibrium  Example – Complex Ions</vt:lpstr>
      <vt:lpstr>PowerPoint Presentation</vt:lpstr>
      <vt:lpstr>Aqueous Ionic Equilibrium  Example – Complex Ions</vt:lpstr>
      <vt:lpstr>PowerPoint Presentation</vt:lpstr>
      <vt:lpstr>What is qualitative analysis?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142 Chapter 16: Aqueous Ionic Equilibrium</dc:title>
  <dc:creator>Diana Vance</dc:creator>
  <cp:lastModifiedBy>Diana Vance</cp:lastModifiedBy>
  <cp:revision>234</cp:revision>
  <dcterms:created xsi:type="dcterms:W3CDTF">2009-06-20T17:44:17Z</dcterms:created>
  <dcterms:modified xsi:type="dcterms:W3CDTF">2017-09-28T19:48:53Z</dcterms:modified>
</cp:coreProperties>
</file>