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266" r:id="rId3"/>
    <p:sldId id="265" r:id="rId4"/>
    <p:sldId id="304" r:id="rId5"/>
    <p:sldId id="302" r:id="rId6"/>
    <p:sldId id="305" r:id="rId7"/>
    <p:sldId id="306" r:id="rId8"/>
    <p:sldId id="263" r:id="rId9"/>
    <p:sldId id="259" r:id="rId10"/>
    <p:sldId id="303" r:id="rId11"/>
    <p:sldId id="260" r:id="rId12"/>
    <p:sldId id="261" r:id="rId13"/>
    <p:sldId id="262" r:id="rId14"/>
    <p:sldId id="268" r:id="rId15"/>
    <p:sldId id="267" r:id="rId16"/>
    <p:sldId id="264" r:id="rId17"/>
    <p:sldId id="294" r:id="rId18"/>
    <p:sldId id="269" r:id="rId19"/>
    <p:sldId id="270" r:id="rId20"/>
    <p:sldId id="272" r:id="rId21"/>
    <p:sldId id="273" r:id="rId22"/>
    <p:sldId id="274" r:id="rId23"/>
    <p:sldId id="271" r:id="rId24"/>
    <p:sldId id="292" r:id="rId25"/>
    <p:sldId id="256" r:id="rId26"/>
    <p:sldId id="275" r:id="rId27"/>
    <p:sldId id="276" r:id="rId28"/>
    <p:sldId id="295" r:id="rId29"/>
    <p:sldId id="277" r:id="rId30"/>
    <p:sldId id="278" r:id="rId31"/>
    <p:sldId id="279" r:id="rId32"/>
    <p:sldId id="280" r:id="rId33"/>
    <p:sldId id="282" r:id="rId34"/>
    <p:sldId id="281" r:id="rId35"/>
    <p:sldId id="286" r:id="rId36"/>
    <p:sldId id="287" r:id="rId37"/>
    <p:sldId id="293" r:id="rId38"/>
    <p:sldId id="289" r:id="rId39"/>
    <p:sldId id="288" r:id="rId40"/>
    <p:sldId id="283" r:id="rId41"/>
    <p:sldId id="284" r:id="rId42"/>
    <p:sldId id="296" r:id="rId43"/>
    <p:sldId id="297" r:id="rId44"/>
    <p:sldId id="298" r:id="rId45"/>
    <p:sldId id="299" r:id="rId46"/>
    <p:sldId id="285" r:id="rId47"/>
    <p:sldId id="301" r:id="rId48"/>
    <p:sldId id="300" r:id="rId49"/>
    <p:sldId id="290" r:id="rId50"/>
    <p:sldId id="307" r:id="rId51"/>
    <p:sldId id="29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80001-C3B3-4A8C-B7DD-49377CC8684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49135-91C2-4092-836C-31B8B0854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32" charset="0"/>
              </a:defRPr>
            </a:lvl1pPr>
            <a:lvl2pPr marL="730766" indent="-281064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32" charset="0"/>
              </a:defRPr>
            </a:lvl2pPr>
            <a:lvl3pPr marL="1124255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32" charset="0"/>
              </a:defRPr>
            </a:lvl3pPr>
            <a:lvl4pPr marL="1573957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32" charset="0"/>
              </a:defRPr>
            </a:lvl4pPr>
            <a:lvl5pPr marL="2023659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32" charset="0"/>
              </a:defRPr>
            </a:lvl5pPr>
            <a:lvl6pPr marL="2473361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32" charset="0"/>
              </a:defRPr>
            </a:lvl6pPr>
            <a:lvl7pPr marL="2923062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32" charset="0"/>
              </a:defRPr>
            </a:lvl7pPr>
            <a:lvl8pPr marL="3372764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32" charset="0"/>
              </a:defRPr>
            </a:lvl8pPr>
            <a:lvl9pPr marL="3822466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32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FA5FFC-FB51-42A8-997E-27F033686846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7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E0C63-02E5-4136-95A7-162C040A310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2025" y="374650"/>
            <a:ext cx="3289300" cy="2466975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3303588"/>
            <a:ext cx="5027613" cy="685800"/>
          </a:xfrm>
          <a:noFill/>
          <a:ln/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mtClean="0">
                <a:latin typeface="Arial" charset="0"/>
              </a:rPr>
              <a:t>[Ti(H</a:t>
            </a:r>
            <a:r>
              <a:rPr lang="en-US" baseline="-25000" smtClean="0">
                <a:latin typeface="Arial" charset="0"/>
              </a:rPr>
              <a:t>2</a:t>
            </a:r>
            <a:r>
              <a:rPr lang="en-US" smtClean="0">
                <a:latin typeface="Arial" charset="0"/>
              </a:rPr>
              <a:t>O)</a:t>
            </a:r>
            <a:r>
              <a:rPr lang="en-US" baseline="-25000" smtClean="0">
                <a:latin typeface="Arial" charset="0"/>
              </a:rPr>
              <a:t>6</a:t>
            </a:r>
            <a:r>
              <a:rPr lang="en-US" smtClean="0">
                <a:latin typeface="Arial" charset="0"/>
              </a:rPr>
              <a:t>]</a:t>
            </a:r>
            <a:r>
              <a:rPr lang="en-US" baseline="30000" smtClean="0">
                <a:latin typeface="Arial" charset="0"/>
              </a:rPr>
              <a:t>3+</a:t>
            </a:r>
            <a:r>
              <a:rPr lang="en-US" smtClean="0">
                <a:latin typeface="Arial" charset="0"/>
              </a:rPr>
              <a:t> is violet. Electron transitions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72709" name="Picture 4" descr="E:\My Documents\142_Notes\Coordination_Chem\colorwheel_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0113" y="4803775"/>
            <a:ext cx="2805112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Line 5"/>
          <p:cNvSpPr>
            <a:spLocks noChangeShapeType="1"/>
          </p:cNvSpPr>
          <p:nvPr/>
        </p:nvSpPr>
        <p:spPr bwMode="auto">
          <a:xfrm flipV="1">
            <a:off x="3740150" y="4129088"/>
            <a:ext cx="374650" cy="127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1" name="Line 6"/>
          <p:cNvSpPr>
            <a:spLocks noChangeShapeType="1"/>
          </p:cNvSpPr>
          <p:nvPr/>
        </p:nvSpPr>
        <p:spPr bwMode="auto">
          <a:xfrm flipV="1">
            <a:off x="4189413" y="5480050"/>
            <a:ext cx="1271587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2" name="Line 7"/>
          <p:cNvSpPr>
            <a:spLocks noChangeShapeType="1"/>
          </p:cNvSpPr>
          <p:nvPr/>
        </p:nvSpPr>
        <p:spPr bwMode="auto">
          <a:xfrm>
            <a:off x="3965575" y="6380163"/>
            <a:ext cx="1570038" cy="135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3" name="Line 8"/>
          <p:cNvSpPr>
            <a:spLocks noChangeShapeType="1"/>
          </p:cNvSpPr>
          <p:nvPr/>
        </p:nvSpPr>
        <p:spPr bwMode="auto">
          <a:xfrm flipH="1">
            <a:off x="1646238" y="6456363"/>
            <a:ext cx="1495425" cy="150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4" name="Line 9"/>
          <p:cNvSpPr>
            <a:spLocks noChangeShapeType="1"/>
          </p:cNvSpPr>
          <p:nvPr/>
        </p:nvSpPr>
        <p:spPr bwMode="auto">
          <a:xfrm flipH="1">
            <a:off x="1420813" y="6080125"/>
            <a:ext cx="973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5" name="Line 10"/>
          <p:cNvSpPr>
            <a:spLocks noChangeShapeType="1"/>
          </p:cNvSpPr>
          <p:nvPr/>
        </p:nvSpPr>
        <p:spPr bwMode="auto">
          <a:xfrm flipH="1" flipV="1">
            <a:off x="1944688" y="4354513"/>
            <a:ext cx="1271587" cy="135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6" name="Text Box 11"/>
          <p:cNvSpPr txBox="1">
            <a:spLocks noChangeArrowheads="1"/>
          </p:cNvSpPr>
          <p:nvPr/>
        </p:nvSpPr>
        <p:spPr bwMode="auto">
          <a:xfrm>
            <a:off x="4338638" y="4278313"/>
            <a:ext cx="10477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50" tIns="44975" rIns="89950" bIns="44975">
            <a:spAutoFit/>
          </a:bodyPr>
          <a:lstStyle/>
          <a:p>
            <a:pPr defTabSz="900113">
              <a:spcBef>
                <a:spcPct val="50000"/>
              </a:spcBef>
            </a:pPr>
            <a:r>
              <a:rPr lang="en-US"/>
              <a:t>400nm</a:t>
            </a:r>
          </a:p>
        </p:txBody>
      </p:sp>
      <p:sp>
        <p:nvSpPr>
          <p:cNvPr id="72717" name="Text Box 12"/>
          <p:cNvSpPr txBox="1">
            <a:spLocks noChangeArrowheads="1"/>
          </p:cNvSpPr>
          <p:nvPr/>
        </p:nvSpPr>
        <p:spPr bwMode="auto">
          <a:xfrm>
            <a:off x="2843213" y="4052888"/>
            <a:ext cx="10477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50" tIns="44975" rIns="89950" bIns="44975">
            <a:spAutoFit/>
          </a:bodyPr>
          <a:lstStyle/>
          <a:p>
            <a:pPr defTabSz="900113">
              <a:spcBef>
                <a:spcPct val="50000"/>
              </a:spcBef>
            </a:pPr>
            <a:r>
              <a:rPr lang="en-US"/>
              <a:t>800nm</a:t>
            </a:r>
          </a:p>
        </p:txBody>
      </p:sp>
      <p:sp>
        <p:nvSpPr>
          <p:cNvPr id="72718" name="Text Box 13"/>
          <p:cNvSpPr txBox="1">
            <a:spLocks noChangeArrowheads="1"/>
          </p:cNvSpPr>
          <p:nvPr/>
        </p:nvSpPr>
        <p:spPr bwMode="auto">
          <a:xfrm>
            <a:off x="5535613" y="5329238"/>
            <a:ext cx="10477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50" tIns="44975" rIns="89950" bIns="44975">
            <a:spAutoFit/>
          </a:bodyPr>
          <a:lstStyle/>
          <a:p>
            <a:pPr defTabSz="900113">
              <a:spcBef>
                <a:spcPct val="50000"/>
              </a:spcBef>
            </a:pPr>
            <a:r>
              <a:rPr lang="en-US"/>
              <a:t>430nm</a:t>
            </a:r>
          </a:p>
        </p:txBody>
      </p:sp>
      <p:sp>
        <p:nvSpPr>
          <p:cNvPr id="72719" name="Text Box 14"/>
          <p:cNvSpPr txBox="1">
            <a:spLocks noChangeArrowheads="1"/>
          </p:cNvSpPr>
          <p:nvPr/>
        </p:nvSpPr>
        <p:spPr bwMode="auto">
          <a:xfrm>
            <a:off x="5087938" y="7731125"/>
            <a:ext cx="10461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50" tIns="44975" rIns="89950" bIns="44975">
            <a:spAutoFit/>
          </a:bodyPr>
          <a:lstStyle/>
          <a:p>
            <a:pPr defTabSz="900113">
              <a:spcBef>
                <a:spcPct val="50000"/>
              </a:spcBef>
            </a:pPr>
            <a:r>
              <a:rPr lang="en-US"/>
              <a:t>490nm</a:t>
            </a:r>
          </a:p>
        </p:txBody>
      </p:sp>
      <p:sp>
        <p:nvSpPr>
          <p:cNvPr id="72720" name="Text Box 15"/>
          <p:cNvSpPr txBox="1">
            <a:spLocks noChangeArrowheads="1"/>
          </p:cNvSpPr>
          <p:nvPr/>
        </p:nvSpPr>
        <p:spPr bwMode="auto">
          <a:xfrm>
            <a:off x="673100" y="7956550"/>
            <a:ext cx="10477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50" tIns="44975" rIns="89950" bIns="44975">
            <a:spAutoFit/>
          </a:bodyPr>
          <a:lstStyle/>
          <a:p>
            <a:pPr defTabSz="900113">
              <a:spcBef>
                <a:spcPct val="50000"/>
              </a:spcBef>
            </a:pPr>
            <a:r>
              <a:rPr lang="en-US"/>
              <a:t>560nm</a:t>
            </a:r>
          </a:p>
        </p:txBody>
      </p:sp>
      <p:sp>
        <p:nvSpPr>
          <p:cNvPr id="72721" name="Text Box 16"/>
          <p:cNvSpPr txBox="1">
            <a:spLocks noChangeArrowheads="1"/>
          </p:cNvSpPr>
          <p:nvPr/>
        </p:nvSpPr>
        <p:spPr bwMode="auto">
          <a:xfrm>
            <a:off x="374650" y="5854700"/>
            <a:ext cx="10461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50" tIns="44975" rIns="89950" bIns="44975">
            <a:spAutoFit/>
          </a:bodyPr>
          <a:lstStyle/>
          <a:p>
            <a:pPr defTabSz="900113">
              <a:spcBef>
                <a:spcPct val="50000"/>
              </a:spcBef>
            </a:pPr>
            <a:r>
              <a:rPr lang="en-US"/>
              <a:t>600nm</a:t>
            </a:r>
          </a:p>
        </p:txBody>
      </p:sp>
      <p:sp>
        <p:nvSpPr>
          <p:cNvPr id="72722" name="Text Box 17"/>
          <p:cNvSpPr txBox="1">
            <a:spLocks noChangeArrowheads="1"/>
          </p:cNvSpPr>
          <p:nvPr/>
        </p:nvSpPr>
        <p:spPr bwMode="auto">
          <a:xfrm>
            <a:off x="747713" y="4129088"/>
            <a:ext cx="10477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50" tIns="44975" rIns="89950" bIns="44975">
            <a:spAutoFit/>
          </a:bodyPr>
          <a:lstStyle/>
          <a:p>
            <a:pPr defTabSz="900113">
              <a:spcBef>
                <a:spcPct val="50000"/>
              </a:spcBef>
            </a:pPr>
            <a:r>
              <a:rPr lang="en-US"/>
              <a:t>650nm</a:t>
            </a:r>
          </a:p>
        </p:txBody>
      </p:sp>
    </p:spTree>
    <p:extLst>
      <p:ext uri="{BB962C8B-B14F-4D97-AF65-F5344CB8AC3E}">
        <p14:creationId xmlns:p14="http://schemas.microsoft.com/office/powerpoint/2010/main" val="1662488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E7831-41F9-4B6A-863E-D5C8AB1F6D7C}" type="slidenum">
              <a:rPr lang="en-US"/>
              <a:pPr/>
              <a:t>37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3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0C83B-5E2F-4DC2-AFF3-B113D03B40A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75" y="685800"/>
            <a:ext cx="2889250" cy="2166938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8" y="3078163"/>
            <a:ext cx="6359525" cy="5380037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i="1" dirty="0" smtClean="0">
                <a:latin typeface="Arial" charset="0"/>
              </a:rPr>
              <a:t>d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orbitals</a:t>
            </a:r>
            <a:r>
              <a:rPr lang="en-US" dirty="0" smtClean="0">
                <a:latin typeface="Arial" charset="0"/>
              </a:rPr>
              <a:t> repelled by </a:t>
            </a:r>
            <a:r>
              <a:rPr lang="en-US" dirty="0" err="1" smtClean="0">
                <a:latin typeface="Arial" charset="0"/>
              </a:rPr>
              <a:t>ligands</a:t>
            </a:r>
            <a:r>
              <a:rPr lang="en-US" dirty="0" smtClean="0">
                <a:latin typeface="Arial" charset="0"/>
              </a:rPr>
              <a:t> (electron pairs or charged ions)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>
                <a:latin typeface="Arial" charset="0"/>
              </a:rPr>
              <a:t>Crystal field splitting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Magnitude of splitting determined by color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Calculate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>
                <a:latin typeface="Arial" charset="0"/>
              </a:rPr>
              <a:t> from the absorbed wavelength of light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[Ti(H</a:t>
            </a:r>
            <a:r>
              <a:rPr lang="en-US" baseline="-25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O)</a:t>
            </a:r>
            <a:r>
              <a:rPr lang="en-US" baseline="-25000" dirty="0" smtClean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]</a:t>
            </a:r>
            <a:r>
              <a:rPr lang="en-US" baseline="30000" dirty="0" smtClean="0">
                <a:latin typeface="Arial" charset="0"/>
              </a:rPr>
              <a:t>3+</a:t>
            </a:r>
            <a:r>
              <a:rPr lang="en-US" dirty="0" smtClean="0">
                <a:latin typeface="Arial" charset="0"/>
              </a:rPr>
              <a:t> absorbs blue-green light, but is violet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err="1" smtClean="0">
                <a:latin typeface="Arial" charset="0"/>
              </a:rPr>
              <a:t>Spectrochemical</a:t>
            </a:r>
            <a:r>
              <a:rPr lang="en-US" b="1" dirty="0" smtClean="0">
                <a:latin typeface="Arial" charset="0"/>
              </a:rPr>
              <a:t> series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For a given </a:t>
            </a:r>
            <a:r>
              <a:rPr lang="en-US" dirty="0" err="1" smtClean="0">
                <a:latin typeface="Arial" charset="0"/>
              </a:rPr>
              <a:t>ligand</a:t>
            </a:r>
            <a:r>
              <a:rPr lang="en-US" dirty="0" smtClean="0">
                <a:latin typeface="Arial" charset="0"/>
              </a:rPr>
              <a:t> the color depends on the oxidation state of the metal</a:t>
            </a:r>
            <a:endParaRPr lang="en-US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For a given metal ion, the color depends on the </a:t>
            </a:r>
            <a:r>
              <a:rPr lang="en-US" dirty="0" err="1" smtClean="0">
                <a:latin typeface="Arial" charset="0"/>
              </a:rPr>
              <a:t>ligand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Because </a:t>
            </a:r>
            <a:r>
              <a:rPr lang="en-US" i="1" dirty="0" smtClean="0">
                <a:latin typeface="Arial" charset="0"/>
              </a:rPr>
              <a:t>d</a:t>
            </a:r>
            <a:r>
              <a:rPr lang="en-US" baseline="30000" dirty="0" smtClean="0">
                <a:latin typeface="Arial" charset="0"/>
              </a:rPr>
              <a:t>0</a:t>
            </a:r>
            <a:r>
              <a:rPr lang="en-US" dirty="0" smtClean="0">
                <a:latin typeface="Arial" charset="0"/>
              </a:rPr>
              <a:t> like Ti</a:t>
            </a:r>
            <a:r>
              <a:rPr lang="en-US" baseline="30000" dirty="0" smtClean="0">
                <a:latin typeface="Arial" charset="0"/>
              </a:rPr>
              <a:t>4+</a:t>
            </a:r>
            <a:r>
              <a:rPr lang="en-US" dirty="0" smtClean="0">
                <a:latin typeface="Arial" charset="0"/>
              </a:rPr>
              <a:t> and </a:t>
            </a:r>
            <a:r>
              <a:rPr lang="en-US" i="1" dirty="0" smtClean="0">
                <a:latin typeface="Arial" charset="0"/>
              </a:rPr>
              <a:t>d</a:t>
            </a:r>
            <a:r>
              <a:rPr lang="en-US" baseline="30000" dirty="0" smtClean="0">
                <a:latin typeface="Arial" charset="0"/>
              </a:rPr>
              <a:t>10</a:t>
            </a:r>
            <a:r>
              <a:rPr lang="en-US" dirty="0" smtClean="0">
                <a:latin typeface="Arial" charset="0"/>
              </a:rPr>
              <a:t> like Zn</a:t>
            </a:r>
            <a:r>
              <a:rPr lang="en-US" baseline="30000" dirty="0" smtClean="0">
                <a:latin typeface="Arial" charset="0"/>
              </a:rPr>
              <a:t>2+</a:t>
            </a:r>
            <a:r>
              <a:rPr lang="en-US" dirty="0" smtClean="0">
                <a:latin typeface="Arial" charset="0"/>
              </a:rPr>
              <a:t> don’t have partially filled </a:t>
            </a:r>
            <a:r>
              <a:rPr lang="en-US" i="1" dirty="0" smtClean="0">
                <a:latin typeface="Arial" charset="0"/>
              </a:rPr>
              <a:t>d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orbitals</a:t>
            </a:r>
            <a:r>
              <a:rPr lang="en-US" dirty="0" smtClean="0">
                <a:latin typeface="Arial" charset="0"/>
              </a:rPr>
              <a:t> there are no transitions and they are colorless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Main group elements are also colorless for same reason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Pairing energy vs. </a:t>
            </a:r>
            <a:r>
              <a:rPr lang="en-US" dirty="0" smtClean="0">
                <a:latin typeface="Symbol" pitchFamily="18" charset="2"/>
              </a:rPr>
              <a:t>D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Weak field = high spin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Strong field = low spin</a:t>
            </a:r>
            <a:endParaRPr lang="en-US" b="1" dirty="0" smtClean="0">
              <a:latin typeface="Arial" charset="0"/>
            </a:endParaRP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1746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38CFA-7699-437C-AE64-9BCD769A613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8" y="4343400"/>
            <a:ext cx="6359525" cy="451485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Magnitude of splitting determined by ligand.</a:t>
            </a:r>
          </a:p>
          <a:p>
            <a:pPr eaLnBrk="1" hangingPunct="1"/>
            <a:r>
              <a:rPr lang="en-US" smtClean="0">
                <a:latin typeface="Arial" charset="0"/>
              </a:rPr>
              <a:t>Size of 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smtClean="0">
                <a:latin typeface="Arial" charset="0"/>
              </a:rPr>
              <a:t> depends on ligand (Weak field vs. Strong Field)</a:t>
            </a:r>
          </a:p>
          <a:p>
            <a:pPr eaLnBrk="1" hangingPunct="1"/>
            <a:r>
              <a:rPr lang="en-US" smtClean="0"/>
              <a:t>Spectrochemical series:</a:t>
            </a:r>
            <a:br>
              <a:rPr lang="en-US" smtClean="0"/>
            </a:br>
            <a:r>
              <a:rPr lang="en-US" smtClean="0"/>
              <a:t>I</a:t>
            </a:r>
            <a:r>
              <a:rPr lang="en-US" baseline="30000" smtClean="0">
                <a:latin typeface="Arial" charset="0"/>
              </a:rPr>
              <a:t>–</a:t>
            </a:r>
            <a:r>
              <a:rPr lang="en-US" smtClean="0">
                <a:latin typeface="Arial" charset="0"/>
              </a:rPr>
              <a:t>&lt;Br</a:t>
            </a:r>
            <a:r>
              <a:rPr lang="en-US" baseline="30000" smtClean="0">
                <a:latin typeface="Arial" charset="0"/>
              </a:rPr>
              <a:t>–</a:t>
            </a:r>
            <a:r>
              <a:rPr lang="en-US" smtClean="0">
                <a:latin typeface="Arial" charset="0"/>
              </a:rPr>
              <a:t>&lt;Cl</a:t>
            </a:r>
            <a:r>
              <a:rPr lang="en-US" baseline="30000" smtClean="0">
                <a:latin typeface="Arial" charset="0"/>
              </a:rPr>
              <a:t>–</a:t>
            </a:r>
            <a:r>
              <a:rPr lang="en-US" smtClean="0">
                <a:latin typeface="Arial" charset="0"/>
              </a:rPr>
              <a:t>&lt;F</a:t>
            </a:r>
            <a:r>
              <a:rPr lang="en-US" baseline="30000" smtClean="0">
                <a:latin typeface="Arial" charset="0"/>
              </a:rPr>
              <a:t>–</a:t>
            </a:r>
            <a:r>
              <a:rPr lang="en-US" smtClean="0">
                <a:latin typeface="Arial" charset="0"/>
              </a:rPr>
              <a:t>&lt;OH</a:t>
            </a:r>
            <a:r>
              <a:rPr lang="en-US" baseline="30000" smtClean="0">
                <a:latin typeface="Arial" charset="0"/>
              </a:rPr>
              <a:t>–</a:t>
            </a:r>
            <a:r>
              <a:rPr lang="en-US" smtClean="0">
                <a:latin typeface="Arial" charset="0"/>
              </a:rPr>
              <a:t>&lt;H</a:t>
            </a:r>
            <a:r>
              <a:rPr lang="en-US" baseline="-25000" smtClean="0">
                <a:latin typeface="Arial" charset="0"/>
              </a:rPr>
              <a:t>2</a:t>
            </a:r>
            <a:r>
              <a:rPr lang="en-US" smtClean="0">
                <a:latin typeface="Arial" charset="0"/>
              </a:rPr>
              <a:t>O&lt;NH</a:t>
            </a:r>
            <a:r>
              <a:rPr lang="en-US" baseline="-25000" smtClean="0">
                <a:latin typeface="Arial" charset="0"/>
              </a:rPr>
              <a:t>3</a:t>
            </a:r>
            <a:r>
              <a:rPr lang="en-US" smtClean="0">
                <a:latin typeface="Arial" charset="0"/>
              </a:rPr>
              <a:t>&lt;en&lt;NO</a:t>
            </a:r>
            <a:r>
              <a:rPr lang="en-US" baseline="-25000" smtClean="0">
                <a:latin typeface="Arial" charset="0"/>
              </a:rPr>
              <a:t>2</a:t>
            </a:r>
            <a:r>
              <a:rPr lang="en-US" baseline="30000" smtClean="0">
                <a:latin typeface="Arial" charset="0"/>
              </a:rPr>
              <a:t>–</a:t>
            </a:r>
            <a:r>
              <a:rPr lang="en-US" smtClean="0">
                <a:latin typeface="Arial" charset="0"/>
              </a:rPr>
              <a:t>&lt;CN</a:t>
            </a:r>
            <a:r>
              <a:rPr lang="en-US" baseline="30000" smtClean="0">
                <a:latin typeface="Arial" charset="0"/>
              </a:rPr>
              <a:t>–</a:t>
            </a:r>
            <a:r>
              <a:rPr lang="en-US" smtClean="0">
                <a:latin typeface="Arial" charset="0"/>
              </a:rPr>
              <a:t>&lt;CO</a:t>
            </a:r>
          </a:p>
          <a:p>
            <a:pPr eaLnBrk="1" hangingPunct="1">
              <a:spcBef>
                <a:spcPts val="1800"/>
              </a:spcBef>
            </a:pPr>
            <a:r>
              <a:rPr lang="en-US" b="1" smtClean="0">
                <a:latin typeface="Arial" charset="0"/>
              </a:rPr>
              <a:t>Octahedral Complex</a:t>
            </a:r>
            <a:br>
              <a:rPr lang="en-US" b="1" smtClean="0">
                <a:latin typeface="Arial" charset="0"/>
              </a:rPr>
            </a:br>
            <a:r>
              <a:rPr lang="en-US" smtClean="0">
                <a:latin typeface="Arial" charset="0"/>
              </a:rPr>
              <a:t>For </a:t>
            </a:r>
            <a:r>
              <a:rPr lang="en-US" i="1" smtClean="0">
                <a:latin typeface="Arial" charset="0"/>
              </a:rPr>
              <a:t>d</a:t>
            </a:r>
            <a:r>
              <a:rPr lang="en-US" baseline="30000" smtClean="0">
                <a:latin typeface="Arial" charset="0"/>
              </a:rPr>
              <a:t>1–9</a:t>
            </a:r>
            <a:r>
              <a:rPr lang="en-US" smtClean="0">
                <a:latin typeface="Arial" charset="0"/>
              </a:rPr>
              <a:t> high/low spin possible for </a:t>
            </a:r>
            <a:r>
              <a:rPr lang="en-US" i="1" smtClean="0">
                <a:latin typeface="Arial" charset="0"/>
              </a:rPr>
              <a:t>d</a:t>
            </a:r>
            <a:r>
              <a:rPr lang="en-US" baseline="30000" smtClean="0">
                <a:latin typeface="Arial" charset="0"/>
              </a:rPr>
              <a:t>4–7</a:t>
            </a:r>
            <a:endParaRPr lang="en-US" smtClean="0">
              <a:latin typeface="Arial" charset="0"/>
            </a:endParaRPr>
          </a:p>
          <a:p>
            <a:pPr eaLnBrk="1" hangingPunct="1">
              <a:spcBef>
                <a:spcPts val="1800"/>
              </a:spcBef>
            </a:pPr>
            <a:r>
              <a:rPr lang="en-US" i="1" baseline="30000" smtClean="0">
                <a:latin typeface="Arial" charset="0"/>
              </a:rPr>
              <a:t>d</a:t>
            </a:r>
            <a:r>
              <a:rPr lang="en-US" baseline="30000" smtClean="0">
                <a:latin typeface="Arial" charset="0"/>
              </a:rPr>
              <a:t>1–3</a:t>
            </a:r>
            <a:r>
              <a:rPr lang="en-US" smtClean="0">
                <a:latin typeface="Arial" charset="0"/>
              </a:rPr>
              <a:t> always high spin (no need to pair)</a:t>
            </a:r>
          </a:p>
          <a:p>
            <a:pPr eaLnBrk="1" hangingPunct="1">
              <a:spcBef>
                <a:spcPts val="1800"/>
              </a:spcBef>
            </a:pPr>
            <a:r>
              <a:rPr lang="en-US" i="1" smtClean="0">
                <a:latin typeface="Arial" charset="0"/>
              </a:rPr>
              <a:t>d</a:t>
            </a:r>
            <a:r>
              <a:rPr lang="en-US" baseline="30000" smtClean="0">
                <a:latin typeface="Arial" charset="0"/>
              </a:rPr>
              <a:t>8–9</a:t>
            </a:r>
            <a:r>
              <a:rPr lang="en-US" smtClean="0">
                <a:latin typeface="Arial" charset="0"/>
              </a:rPr>
              <a:t> always high spin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1608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D5E58-2944-478A-B575-8988B378E545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b="1" smtClean="0">
                <a:latin typeface="Arial" charset="0"/>
              </a:rPr>
              <a:t>Tetrahedral Complexes</a:t>
            </a:r>
            <a:endParaRPr lang="en-US" smtClean="0">
              <a:latin typeface="Arial" charset="0"/>
            </a:endParaRPr>
          </a:p>
          <a:p>
            <a:pPr eaLnBrk="1" hangingPunct="1">
              <a:spcBef>
                <a:spcPts val="1800"/>
              </a:spcBef>
            </a:pPr>
            <a:r>
              <a:rPr lang="en-US" smtClean="0">
                <a:latin typeface="Arial" charset="0"/>
              </a:rPr>
              <a:t>Only high spin known because 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smtClean="0">
                <a:latin typeface="Arial" charset="0"/>
              </a:rPr>
              <a:t> small</a:t>
            </a:r>
          </a:p>
          <a:p>
            <a:pPr eaLnBrk="1" hangingPunct="1">
              <a:lnSpc>
                <a:spcPct val="115000"/>
              </a:lnSpc>
              <a:spcBef>
                <a:spcPts val="1800"/>
              </a:spcBef>
            </a:pPr>
            <a:r>
              <a:rPr lang="en-US" smtClean="0">
                <a:latin typeface="Arial" charset="0"/>
              </a:rPr>
              <a:t>[NiCl</a:t>
            </a:r>
            <a:r>
              <a:rPr lang="en-US" baseline="-25000" smtClean="0">
                <a:latin typeface="Arial" charset="0"/>
              </a:rPr>
              <a:t>4</a:t>
            </a:r>
            <a:r>
              <a:rPr lang="en-US" smtClean="0">
                <a:latin typeface="Arial" charset="0"/>
              </a:rPr>
              <a:t>]</a:t>
            </a:r>
            <a:r>
              <a:rPr lang="en-US" baseline="30000" smtClean="0">
                <a:latin typeface="Arial" charset="0"/>
              </a:rPr>
              <a:t>2–</a:t>
            </a:r>
            <a:r>
              <a:rPr lang="en-US" smtClean="0">
                <a:latin typeface="Arial" charset="0"/>
              </a:rPr>
              <a:t>, [FeCl</a:t>
            </a:r>
            <a:r>
              <a:rPr lang="en-US" baseline="-25000" smtClean="0">
                <a:latin typeface="Arial" charset="0"/>
              </a:rPr>
              <a:t>4</a:t>
            </a:r>
            <a:r>
              <a:rPr lang="en-US" smtClean="0">
                <a:latin typeface="Arial" charset="0"/>
              </a:rPr>
              <a:t>]–</a:t>
            </a:r>
          </a:p>
          <a:p>
            <a:pPr eaLnBrk="1" hangingPunct="1">
              <a:spcBef>
                <a:spcPts val="1800"/>
              </a:spcBef>
            </a:pPr>
            <a:r>
              <a:rPr lang="en-US" b="1" smtClean="0">
                <a:latin typeface="Arial" charset="0"/>
              </a:rPr>
              <a:t>Square Planar</a:t>
            </a:r>
            <a:endParaRPr lang="en-US" smtClean="0">
              <a:latin typeface="Arial" charset="0"/>
            </a:endParaRPr>
          </a:p>
          <a:p>
            <a:pPr eaLnBrk="1" hangingPunct="1">
              <a:spcBef>
                <a:spcPts val="1800"/>
              </a:spcBef>
            </a:pPr>
            <a:r>
              <a:rPr lang="en-US" smtClean="0">
                <a:latin typeface="Arial" charset="0"/>
              </a:rPr>
              <a:t>Most common for </a:t>
            </a:r>
            <a:r>
              <a:rPr lang="en-US" i="1" smtClean="0">
                <a:latin typeface="Arial" charset="0"/>
              </a:rPr>
              <a:t>d</a:t>
            </a:r>
            <a:r>
              <a:rPr lang="en-US" baseline="30000" smtClean="0">
                <a:latin typeface="Arial" charset="0"/>
              </a:rPr>
              <a:t>8</a:t>
            </a:r>
            <a:endParaRPr lang="en-US" smtClean="0">
              <a:latin typeface="Arial" charset="0"/>
            </a:endParaRPr>
          </a:p>
          <a:p>
            <a:pPr eaLnBrk="1" hangingPunct="1">
              <a:lnSpc>
                <a:spcPct val="115000"/>
              </a:lnSpc>
              <a:spcBef>
                <a:spcPts val="1800"/>
              </a:spcBef>
            </a:pPr>
            <a:r>
              <a:rPr lang="en-US" smtClean="0">
                <a:latin typeface="Arial" charset="0"/>
              </a:rPr>
              <a:t>[Ni(CN)</a:t>
            </a:r>
            <a:r>
              <a:rPr lang="en-US" baseline="-25000" smtClean="0">
                <a:latin typeface="Arial" charset="0"/>
              </a:rPr>
              <a:t>4</a:t>
            </a:r>
            <a:r>
              <a:rPr lang="en-US" smtClean="0">
                <a:latin typeface="Arial" charset="0"/>
              </a:rPr>
              <a:t>]</a:t>
            </a:r>
            <a:r>
              <a:rPr lang="en-US" baseline="30000" smtClean="0">
                <a:latin typeface="Arial" charset="0"/>
              </a:rPr>
              <a:t>2–</a:t>
            </a:r>
            <a:r>
              <a:rPr lang="en-US" smtClean="0">
                <a:latin typeface="Arial" charset="0"/>
              </a:rPr>
              <a:t>, [PdCl</a:t>
            </a:r>
            <a:r>
              <a:rPr lang="en-US" baseline="-25000" smtClean="0">
                <a:latin typeface="Arial" charset="0"/>
              </a:rPr>
              <a:t>4</a:t>
            </a:r>
            <a:r>
              <a:rPr lang="en-US" smtClean="0">
                <a:latin typeface="Arial" charset="0"/>
              </a:rPr>
              <a:t>]</a:t>
            </a:r>
            <a:r>
              <a:rPr lang="en-US" baseline="30000" smtClean="0">
                <a:latin typeface="Arial" charset="0"/>
              </a:rPr>
              <a:t>2–</a:t>
            </a:r>
            <a:r>
              <a:rPr lang="en-US" smtClean="0">
                <a:latin typeface="Arial" charset="0"/>
              </a:rPr>
              <a:t>, Pt(NH</a:t>
            </a:r>
            <a:r>
              <a:rPr lang="en-US" baseline="-25000" smtClean="0">
                <a:latin typeface="Arial" charset="0"/>
              </a:rPr>
              <a:t>3</a:t>
            </a:r>
            <a:r>
              <a:rPr lang="en-US" smtClean="0">
                <a:latin typeface="Arial" charset="0"/>
              </a:rPr>
              <a:t>)</a:t>
            </a:r>
            <a:r>
              <a:rPr lang="en-US" baseline="-25000" smtClean="0">
                <a:latin typeface="Arial" charset="0"/>
              </a:rPr>
              <a:t>2</a:t>
            </a:r>
            <a:r>
              <a:rPr lang="en-US" smtClean="0">
                <a:latin typeface="Arial" charset="0"/>
              </a:rPr>
              <a:t>Cl</a:t>
            </a:r>
            <a:r>
              <a:rPr lang="en-US" baseline="-25000" smtClean="0">
                <a:latin typeface="Arial" charset="0"/>
              </a:rPr>
              <a:t>2</a:t>
            </a:r>
            <a:endParaRPr lang="en-US" smtClean="0">
              <a:latin typeface="Arial" charset="0"/>
            </a:endParaRP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9428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49135-91C2-4092-836C-31B8B085445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27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32" charset="0"/>
              </a:defRPr>
            </a:lvl1pPr>
            <a:lvl2pPr marL="730766" indent="-281064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32" charset="0"/>
              </a:defRPr>
            </a:lvl2pPr>
            <a:lvl3pPr marL="1124255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32" charset="0"/>
              </a:defRPr>
            </a:lvl3pPr>
            <a:lvl4pPr marL="1573957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32" charset="0"/>
              </a:defRPr>
            </a:lvl4pPr>
            <a:lvl5pPr marL="2023659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32" charset="0"/>
              </a:defRPr>
            </a:lvl5pPr>
            <a:lvl6pPr marL="2473361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32" charset="0"/>
              </a:defRPr>
            </a:lvl6pPr>
            <a:lvl7pPr marL="2923062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32" charset="0"/>
              </a:defRPr>
            </a:lvl7pPr>
            <a:lvl8pPr marL="3372764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32" charset="0"/>
              </a:defRPr>
            </a:lvl8pPr>
            <a:lvl9pPr marL="3822466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32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CCB916-6EB9-43EA-96D3-EE89B12EE7F9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2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41B39A-16B0-497C-B15E-FCD64842A10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 eaLnBrk="1" hangingPunct="1">
              <a:spcBef>
                <a:spcPts val="1800"/>
              </a:spcBef>
            </a:pPr>
            <a:r>
              <a:rPr lang="en-US" smtClean="0">
                <a:latin typeface="Arial" charset="0"/>
              </a:rPr>
              <a:t>Density &amp; Radius?</a:t>
            </a:r>
          </a:p>
          <a:p>
            <a:pPr lvl="2" eaLnBrk="1" hangingPunct="1">
              <a:spcBef>
                <a:spcPts val="1800"/>
              </a:spcBef>
            </a:pPr>
            <a:r>
              <a:rPr lang="en-US" smtClean="0">
                <a:latin typeface="Arial" charset="0"/>
              </a:rPr>
              <a:t>Why 3</a:t>
            </a:r>
            <a:r>
              <a:rPr lang="en-US" baseline="30000" smtClean="0">
                <a:latin typeface="Arial" charset="0"/>
              </a:rPr>
              <a:t>rd</a:t>
            </a:r>
            <a:r>
              <a:rPr lang="en-US" smtClean="0">
                <a:latin typeface="Arial" charset="0"/>
              </a:rPr>
              <a:t> series higher?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9069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C1E14-C478-4CC1-BE11-E80BF509296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4343400"/>
            <a:ext cx="6208713" cy="411480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Left to right: </a:t>
            </a:r>
            <a:br>
              <a:rPr lang="en-US" dirty="0" smtClean="0"/>
            </a:br>
            <a:r>
              <a:rPr lang="en-US" dirty="0" smtClean="0">
                <a:latin typeface="Arial" charset="0"/>
              </a:rPr>
              <a:t>Mn</a:t>
            </a:r>
            <a:r>
              <a:rPr lang="en-US" baseline="30000" dirty="0" smtClean="0">
                <a:latin typeface="Arial" charset="0"/>
              </a:rPr>
              <a:t>2+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Mn</a:t>
            </a:r>
            <a:r>
              <a:rPr lang="en-US" dirty="0" smtClean="0">
                <a:latin typeface="Arial" charset="0"/>
              </a:rPr>
              <a:t>(OH)</a:t>
            </a:r>
            <a:r>
              <a:rPr lang="en-US" baseline="-25000" dirty="0" smtClean="0">
                <a:latin typeface="Arial" charset="0"/>
              </a:rPr>
              <a:t>3</a:t>
            </a:r>
            <a:r>
              <a:rPr lang="en-US" dirty="0" smtClean="0">
                <a:latin typeface="Arial" charset="0"/>
              </a:rPr>
              <a:t>(s), MnO</a:t>
            </a:r>
            <a:r>
              <a:rPr lang="en-US" baseline="-25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(s), MnO</a:t>
            </a:r>
            <a:r>
              <a:rPr lang="en-US" baseline="-25000" dirty="0" smtClean="0">
                <a:latin typeface="Arial" charset="0"/>
              </a:rPr>
              <a:t>4</a:t>
            </a:r>
            <a:r>
              <a:rPr lang="en-US" baseline="30000" dirty="0" smtClean="0">
                <a:latin typeface="Arial" charset="0"/>
              </a:rPr>
              <a:t>2–</a:t>
            </a:r>
            <a:r>
              <a:rPr lang="en-US" dirty="0" smtClean="0">
                <a:latin typeface="Arial" charset="0"/>
              </a:rPr>
              <a:t>(</a:t>
            </a:r>
            <a:r>
              <a:rPr lang="en-US" dirty="0" err="1" smtClean="0">
                <a:latin typeface="Arial" charset="0"/>
              </a:rPr>
              <a:t>aq</a:t>
            </a:r>
            <a:r>
              <a:rPr lang="en-US" dirty="0" smtClean="0">
                <a:latin typeface="Arial" charset="0"/>
              </a:rPr>
              <a:t>), MnO</a:t>
            </a:r>
            <a:r>
              <a:rPr lang="en-US" baseline="-25000" dirty="0" smtClean="0">
                <a:latin typeface="Arial" charset="0"/>
              </a:rPr>
              <a:t>4–</a:t>
            </a:r>
            <a:r>
              <a:rPr lang="en-US" dirty="0" smtClean="0">
                <a:latin typeface="Arial" charset="0"/>
              </a:rPr>
              <a:t>(</a:t>
            </a:r>
            <a:r>
              <a:rPr lang="en-US" dirty="0" err="1" smtClean="0">
                <a:latin typeface="Arial" charset="0"/>
              </a:rPr>
              <a:t>aq</a:t>
            </a:r>
            <a:r>
              <a:rPr lang="en-US" dirty="0" smtClean="0">
                <a:latin typeface="Arial" charset="0"/>
              </a:rPr>
              <a:t>)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238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01EB9-8931-4200-9039-388FD3C14CA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 eaLnBrk="1" hangingPunct="1">
              <a:spcBef>
                <a:spcPts val="1800"/>
              </a:spcBef>
            </a:pPr>
            <a:r>
              <a:rPr lang="en-US" i="1" dirty="0" err="1" smtClean="0">
                <a:latin typeface="Arial" charset="0"/>
              </a:rPr>
              <a:t>Z</a:t>
            </a:r>
            <a:r>
              <a:rPr lang="en-US" baseline="-25000" dirty="0" err="1" smtClean="0">
                <a:latin typeface="Arial" charset="0"/>
              </a:rPr>
              <a:t>eff</a:t>
            </a:r>
            <a:endParaRPr lang="en-US" dirty="0" smtClean="0">
              <a:latin typeface="Arial" charset="0"/>
            </a:endParaRPr>
          </a:p>
          <a:p>
            <a:pPr lvl="2" eaLnBrk="1" hangingPunct="1">
              <a:spcBef>
                <a:spcPts val="1800"/>
              </a:spcBef>
            </a:pPr>
            <a:r>
              <a:rPr lang="en-US" baseline="-25000" dirty="0" smtClean="0">
                <a:latin typeface="Arial" charset="0"/>
              </a:rPr>
              <a:t>Similar to previous periods</a:t>
            </a:r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1249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2F965F-F531-4FBA-A961-9CD348C143C3}" type="slidenum">
              <a:rPr lang="en-US"/>
              <a:pPr/>
              <a:t>17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89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D35624-FD6F-4A9C-8F78-4D858F9D463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 eaLnBrk="1" hangingPunct="1">
              <a:spcBef>
                <a:spcPts val="1800"/>
              </a:spcBef>
            </a:pPr>
            <a:r>
              <a:rPr lang="en-US" smtClean="0">
                <a:latin typeface="Arial" charset="0"/>
              </a:rPr>
              <a:t>EDTA</a:t>
            </a:r>
          </a:p>
          <a:p>
            <a:pPr lvl="2" eaLnBrk="1" hangingPunct="1">
              <a:spcBef>
                <a:spcPts val="1800"/>
              </a:spcBef>
            </a:pPr>
            <a:r>
              <a:rPr lang="en-US" smtClean="0">
                <a:latin typeface="Arial" charset="0"/>
              </a:rPr>
              <a:t>Ethylenediamine (en)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460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827C08-72F6-4638-B4DE-0ACB3D7A7ECF}" type="slidenum">
              <a:rPr lang="en-US"/>
              <a:pPr/>
              <a:t>28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27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05FBD9-7C10-4C13-80DA-587E0927F4A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Overlap of empty orbitals</a:t>
            </a:r>
          </a:p>
          <a:p>
            <a:pPr eaLnBrk="1" hangingPunct="1"/>
            <a:r>
              <a:rPr lang="en-US" smtClean="0"/>
              <a:t>Hybrids derived from geometry</a:t>
            </a:r>
            <a:endParaRPr lang="en-US" smtClean="0">
              <a:latin typeface="Arial" charset="0"/>
            </a:endParaRPr>
          </a:p>
          <a:p>
            <a:pPr lvl="2" eaLnBrk="1" hangingPunct="1">
              <a:spcBef>
                <a:spcPts val="1800"/>
              </a:spcBef>
            </a:pPr>
            <a:endParaRPr lang="en-US" smtClean="0">
              <a:latin typeface="Arial" charset="0"/>
            </a:endParaRPr>
          </a:p>
          <a:p>
            <a:pPr lvl="2" eaLnBrk="1" hangingPunct="1">
              <a:spcBef>
                <a:spcPts val="1800"/>
              </a:spcBef>
            </a:pPr>
            <a:r>
              <a:rPr lang="en-US" smtClean="0">
                <a:latin typeface="Arial" charset="0"/>
              </a:rPr>
              <a:t>[Cr(NH</a:t>
            </a:r>
            <a:r>
              <a:rPr lang="en-US" baseline="-25000" smtClean="0">
                <a:latin typeface="Arial" charset="0"/>
              </a:rPr>
              <a:t>3</a:t>
            </a:r>
            <a:r>
              <a:rPr lang="en-US" smtClean="0">
                <a:latin typeface="Arial" charset="0"/>
              </a:rPr>
              <a:t>)</a:t>
            </a:r>
            <a:r>
              <a:rPr lang="en-US" baseline="-25000" smtClean="0">
                <a:latin typeface="Arial" charset="0"/>
              </a:rPr>
              <a:t>6</a:t>
            </a:r>
            <a:r>
              <a:rPr lang="en-US" smtClean="0">
                <a:latin typeface="Arial" charset="0"/>
              </a:rPr>
              <a:t>]</a:t>
            </a:r>
            <a:r>
              <a:rPr lang="en-US" baseline="30000" smtClean="0">
                <a:latin typeface="Arial" charset="0"/>
              </a:rPr>
              <a:t>3+</a:t>
            </a:r>
            <a:r>
              <a:rPr lang="en-US" smtClean="0">
                <a:latin typeface="Arial" charset="0"/>
              </a:rPr>
              <a:t>, [Ni(CN)</a:t>
            </a:r>
            <a:r>
              <a:rPr lang="en-US" baseline="-25000" smtClean="0">
                <a:latin typeface="Arial" charset="0"/>
              </a:rPr>
              <a:t>4</a:t>
            </a:r>
            <a:r>
              <a:rPr lang="en-US" smtClean="0">
                <a:latin typeface="Arial" charset="0"/>
              </a:rPr>
              <a:t>]</a:t>
            </a:r>
            <a:r>
              <a:rPr lang="en-US" baseline="30000" smtClean="0">
                <a:latin typeface="Arial" charset="0"/>
              </a:rPr>
              <a:t>2–</a:t>
            </a:r>
            <a:r>
              <a:rPr lang="en-US" smtClean="0">
                <a:latin typeface="Arial" charset="0"/>
              </a:rPr>
              <a:t>, [Zn(OH)</a:t>
            </a:r>
            <a:r>
              <a:rPr lang="en-US" baseline="-25000" smtClean="0">
                <a:latin typeface="Arial" charset="0"/>
              </a:rPr>
              <a:t>4</a:t>
            </a:r>
            <a:r>
              <a:rPr lang="en-US" smtClean="0">
                <a:latin typeface="Arial" charset="0"/>
              </a:rPr>
              <a:t>]</a:t>
            </a:r>
            <a:r>
              <a:rPr lang="en-US" baseline="30000" smtClean="0">
                <a:latin typeface="Arial" charset="0"/>
              </a:rPr>
              <a:t>2–</a:t>
            </a:r>
            <a:endParaRPr lang="en-US" smtClean="0">
              <a:latin typeface="Arial" charset="0"/>
            </a:endParaRP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491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D678-0BE0-42EA-BF5E-B36AA4DD8AB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AB31-CD59-4731-BE80-F83C72894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D678-0BE0-42EA-BF5E-B36AA4DD8AB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AB31-CD59-4731-BE80-F83C72894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D678-0BE0-42EA-BF5E-B36AA4DD8AB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AB31-CD59-4731-BE80-F83C72894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520FD-4F35-4833-AD7F-1815D4EF7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D678-0BE0-42EA-BF5E-B36AA4DD8AB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AB31-CD59-4731-BE80-F83C72894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D678-0BE0-42EA-BF5E-B36AA4DD8AB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AB31-CD59-4731-BE80-F83C72894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D678-0BE0-42EA-BF5E-B36AA4DD8AB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AB31-CD59-4731-BE80-F83C72894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D678-0BE0-42EA-BF5E-B36AA4DD8AB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AB31-CD59-4731-BE80-F83C72894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D678-0BE0-42EA-BF5E-B36AA4DD8AB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AB31-CD59-4731-BE80-F83C72894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D678-0BE0-42EA-BF5E-B36AA4DD8AB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AB31-CD59-4731-BE80-F83C72894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D678-0BE0-42EA-BF5E-B36AA4DD8AB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AB31-CD59-4731-BE80-F83C72894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D678-0BE0-42EA-BF5E-B36AA4DD8AB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AB31-CD59-4731-BE80-F83C72894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1D678-0BE0-42EA-BF5E-B36AA4DD8AB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DAB31-CD59-4731-BE80-F83C72894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Chemistry 142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Chapter </a:t>
            </a:r>
            <a:r>
              <a:rPr lang="en-US" sz="4000" dirty="0" smtClean="0"/>
              <a:t>25</a:t>
            </a:r>
            <a:r>
              <a:rPr lang="en-US" sz="4000" dirty="0" smtClean="0"/>
              <a:t>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Transition Metals and Coordination Compounds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209800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Outline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Properties of Transition Metals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Coordination Compounds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Structure and Isomers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Nomenclature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Bonding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Applications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39" name="Picture 3" descr="FG05_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887413"/>
            <a:ext cx="7621587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FG05_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85800"/>
            <a:ext cx="7923212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the trends in ionization energy?</a:t>
            </a:r>
            <a:endParaRPr lang="en-US" sz="36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855F-0A13-4950-9807-602A2E66DE51}" type="slidenum">
              <a:rPr lang="en-US"/>
              <a:pPr/>
              <a:t>11</a:t>
            </a:fld>
            <a:endParaRPr lang="en-US"/>
          </a:p>
        </p:txBody>
      </p:sp>
      <p:pic>
        <p:nvPicPr>
          <p:cNvPr id="9221" name="Picture 5" descr="24_0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880" y="1295400"/>
            <a:ext cx="4826000" cy="393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the trends in electronegativity?</a:t>
            </a:r>
            <a:endParaRPr lang="en-US" sz="36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3B92-BF58-4283-81AA-44F350996CA3}" type="slidenum">
              <a:rPr lang="en-US"/>
              <a:pPr/>
              <a:t>12</a:t>
            </a:fld>
            <a:endParaRPr lang="en-US"/>
          </a:p>
        </p:txBody>
      </p:sp>
      <p:pic>
        <p:nvPicPr>
          <p:cNvPr id="10245" name="Picture 5" descr="24_0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066800"/>
            <a:ext cx="5029200" cy="419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o</a:t>
            </a:r>
            <a:r>
              <a:rPr lang="en-US" dirty="0" smtClean="0"/>
              <a:t>xidation </a:t>
            </a:r>
            <a:r>
              <a:rPr lang="en-US" dirty="0" smtClean="0"/>
              <a:t>s</a:t>
            </a:r>
            <a:r>
              <a:rPr lang="en-US" dirty="0" smtClean="0"/>
              <a:t>tates are found in period three transition metals? 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B91A-A76A-4230-B8F9-ACFA78828DB0}" type="slidenum">
              <a:rPr lang="en-US"/>
              <a:pPr/>
              <a:t>13</a:t>
            </a:fld>
            <a:endParaRPr lang="en-US"/>
          </a:p>
        </p:txBody>
      </p:sp>
      <p:pic>
        <p:nvPicPr>
          <p:cNvPr id="11269" name="Picture 5" descr="24_04[1]"/>
          <p:cNvPicPr>
            <a:picLocks noChangeAspect="1" noChangeArrowheads="1"/>
          </p:cNvPicPr>
          <p:nvPr/>
        </p:nvPicPr>
        <p:blipFill>
          <a:blip r:embed="rId2" cstate="print"/>
          <a:srcRect b="6219"/>
          <a:stretch>
            <a:fillRect/>
          </a:stretch>
        </p:blipFill>
        <p:spPr bwMode="auto">
          <a:xfrm>
            <a:off x="685800" y="1600200"/>
            <a:ext cx="74676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What are do the oxidation </a:t>
            </a:r>
            <a:r>
              <a:rPr lang="en-US" sz="2400" dirty="0"/>
              <a:t>s</a:t>
            </a:r>
            <a:r>
              <a:rPr lang="en-US" sz="2400" dirty="0" smtClean="0"/>
              <a:t>tates </a:t>
            </a:r>
            <a:r>
              <a:rPr lang="en-US" sz="2400" dirty="0" smtClean="0"/>
              <a:t>of </a:t>
            </a:r>
            <a:r>
              <a:rPr lang="en-US" sz="2400" dirty="0" err="1" smtClean="0"/>
              <a:t>Mn</a:t>
            </a:r>
            <a:r>
              <a:rPr lang="en-US" sz="2400" dirty="0" smtClean="0"/>
              <a:t> look like? </a:t>
            </a:r>
            <a:endParaRPr lang="en-US" sz="2400" dirty="0" smtClean="0"/>
          </a:p>
        </p:txBody>
      </p:sp>
      <p:pic>
        <p:nvPicPr>
          <p:cNvPr id="10243" name="Picture 5" descr="E:\My Documents\142_Notes\Coordination_Chem\oxidation_states_of_Mn_small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685800"/>
            <a:ext cx="6248400" cy="5537644"/>
          </a:xfr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00200"/>
            <a:ext cx="7924800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400" dirty="0" smtClean="0">
              <a:latin typeface="Arial" charset="0"/>
            </a:endParaRPr>
          </a:p>
          <a:p>
            <a:pPr>
              <a:buNone/>
            </a:pPr>
            <a:endParaRPr lang="en-US" sz="2400" dirty="0" smtClean="0">
              <a:latin typeface="Arial" charset="0"/>
            </a:endParaRPr>
          </a:p>
          <a:p>
            <a:pPr>
              <a:buNone/>
            </a:pPr>
            <a:endParaRPr lang="en-US" sz="2400" dirty="0" smtClean="0">
              <a:latin typeface="Arial" charset="0"/>
            </a:endParaRPr>
          </a:p>
          <a:p>
            <a:pPr>
              <a:buNone/>
            </a:pPr>
            <a:endParaRPr lang="en-US" sz="2400" dirty="0" smtClean="0">
              <a:latin typeface="Arial" charset="0"/>
            </a:endParaRPr>
          </a:p>
          <a:p>
            <a:pPr>
              <a:buNone/>
            </a:pPr>
            <a:endParaRPr lang="en-US" sz="2400" dirty="0" smtClean="0">
              <a:latin typeface="Arial" charset="0"/>
            </a:endParaRPr>
          </a:p>
          <a:p>
            <a:pPr>
              <a:buNone/>
            </a:pPr>
            <a:r>
              <a:rPr lang="en-US" sz="2400" dirty="0" smtClean="0">
                <a:latin typeface="Arial" charset="0"/>
              </a:rPr>
              <a:t>                Mn</a:t>
            </a:r>
            <a:r>
              <a:rPr lang="en-US" sz="2400" baseline="30000" dirty="0" smtClean="0">
                <a:latin typeface="Arial" charset="0"/>
              </a:rPr>
              <a:t>2+ </a:t>
            </a:r>
            <a:r>
              <a:rPr lang="en-US" sz="2400" baseline="-25000" dirty="0" smtClean="0">
                <a:latin typeface="Arial" charset="0"/>
              </a:rPr>
              <a:t>(</a:t>
            </a:r>
            <a:r>
              <a:rPr lang="en-US" sz="2400" baseline="-25000" dirty="0" err="1" smtClean="0">
                <a:latin typeface="Arial" charset="0"/>
              </a:rPr>
              <a:t>aq</a:t>
            </a:r>
            <a:r>
              <a:rPr lang="en-US" sz="2400" baseline="-25000" dirty="0" smtClean="0">
                <a:latin typeface="Arial" charset="0"/>
              </a:rPr>
              <a:t>)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Mn</a:t>
            </a:r>
            <a:r>
              <a:rPr lang="en-US" sz="2400" dirty="0" smtClean="0">
                <a:latin typeface="Arial" charset="0"/>
              </a:rPr>
              <a:t>(OH)</a:t>
            </a:r>
            <a:r>
              <a:rPr lang="en-US" sz="2400" baseline="-25000" dirty="0" smtClean="0">
                <a:latin typeface="Arial" charset="0"/>
              </a:rPr>
              <a:t>3 (s)</a:t>
            </a:r>
            <a:r>
              <a:rPr lang="en-US" sz="2400" dirty="0" smtClean="0">
                <a:latin typeface="Arial" charset="0"/>
              </a:rPr>
              <a:t>, MnO</a:t>
            </a:r>
            <a:r>
              <a:rPr lang="en-US" sz="2400" baseline="-25000" dirty="0" smtClean="0">
                <a:latin typeface="Arial" charset="0"/>
              </a:rPr>
              <a:t>2 (s)</a:t>
            </a:r>
            <a:r>
              <a:rPr lang="en-US" sz="2400" dirty="0" smtClean="0">
                <a:latin typeface="Arial" charset="0"/>
              </a:rPr>
              <a:t>, MnO</a:t>
            </a:r>
            <a:r>
              <a:rPr lang="en-US" sz="2400" baseline="-25000" dirty="0" smtClean="0">
                <a:latin typeface="Arial" charset="0"/>
              </a:rPr>
              <a:t>4</a:t>
            </a:r>
            <a:r>
              <a:rPr lang="en-US" sz="2400" baseline="30000" dirty="0" smtClean="0">
                <a:latin typeface="Arial" charset="0"/>
              </a:rPr>
              <a:t>2–</a:t>
            </a:r>
            <a:r>
              <a:rPr lang="en-US" sz="2400" baseline="-25000" dirty="0" smtClean="0">
                <a:latin typeface="Arial" charset="0"/>
              </a:rPr>
              <a:t>(</a:t>
            </a:r>
            <a:r>
              <a:rPr lang="en-US" sz="2400" baseline="-25000" dirty="0" err="1" smtClean="0">
                <a:latin typeface="Arial" charset="0"/>
              </a:rPr>
              <a:t>aq</a:t>
            </a:r>
            <a:r>
              <a:rPr lang="en-US" sz="2400" baseline="-25000" dirty="0" smtClean="0">
                <a:latin typeface="Arial" charset="0"/>
              </a:rPr>
              <a:t>)</a:t>
            </a:r>
            <a:r>
              <a:rPr lang="en-US" sz="2400" dirty="0" smtClean="0">
                <a:latin typeface="Arial" charset="0"/>
              </a:rPr>
              <a:t>, MnO</a:t>
            </a:r>
            <a:r>
              <a:rPr lang="en-US" sz="2400" baseline="-25000" dirty="0" smtClean="0">
                <a:latin typeface="Arial" charset="0"/>
              </a:rPr>
              <a:t>4 </a:t>
            </a:r>
            <a:r>
              <a:rPr lang="en-US" sz="2400" baseline="30000" dirty="0" smtClean="0">
                <a:latin typeface="Arial" charset="0"/>
              </a:rPr>
              <a:t>–</a:t>
            </a:r>
            <a:r>
              <a:rPr lang="en-US" sz="2400" baseline="-25000" dirty="0" smtClean="0">
                <a:latin typeface="Arial" charset="0"/>
              </a:rPr>
              <a:t> (</a:t>
            </a:r>
            <a:r>
              <a:rPr lang="en-US" sz="2400" baseline="-25000" dirty="0" err="1" smtClean="0">
                <a:latin typeface="Arial" charset="0"/>
              </a:rPr>
              <a:t>aq</a:t>
            </a:r>
            <a:r>
              <a:rPr lang="en-US" sz="2400" baseline="-25000" dirty="0" smtClean="0">
                <a:latin typeface="Arial" charset="0"/>
              </a:rPr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Relative Reducing Abilities of First Row Transition Metals in Aqueous Solution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pPr>
              <a:buNone/>
            </a:pPr>
            <a:r>
              <a:rPr lang="en-US" dirty="0" smtClean="0"/>
              <a:t>							     </a:t>
            </a:r>
            <a:r>
              <a:rPr lang="en-US" sz="2400" dirty="0" smtClean="0"/>
              <a:t>       </a:t>
            </a:r>
            <a:r>
              <a:rPr lang="en-US" sz="2000" dirty="0" smtClean="0"/>
              <a:t>reducing ability </a:t>
            </a: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1524000"/>
          <a:ext cx="5562601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25146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Half-Reaction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Potential</a:t>
                      </a:r>
                      <a:r>
                        <a:rPr lang="en-US" baseline="0" dirty="0" smtClean="0"/>
                        <a:t> (V)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</a:t>
                      </a:r>
                      <a:r>
                        <a:rPr lang="en-US" baseline="-25000" dirty="0" smtClean="0"/>
                        <a:t> (s)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 Sc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3+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 (</a:t>
                      </a:r>
                      <a:r>
                        <a:rPr lang="en-US" baseline="-25000" dirty="0" err="1" smtClean="0">
                          <a:sym typeface="Wingdings" pitchFamily="2" charset="2"/>
                        </a:rPr>
                        <a:t>aq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)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+ 3 e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Ti</a:t>
                      </a:r>
                      <a:r>
                        <a:rPr lang="en-US" baseline="-25000" dirty="0" smtClean="0"/>
                        <a:t> (s)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 Ti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2+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 (</a:t>
                      </a:r>
                      <a:r>
                        <a:rPr lang="en-US" baseline="-25000" dirty="0" err="1" smtClean="0">
                          <a:sym typeface="Wingdings" pitchFamily="2" charset="2"/>
                        </a:rPr>
                        <a:t>aq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)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+ 2 e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-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 (s)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 V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2+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 (</a:t>
                      </a:r>
                      <a:r>
                        <a:rPr lang="en-US" baseline="-25000" dirty="0" err="1" smtClean="0">
                          <a:sym typeface="Wingdings" pitchFamily="2" charset="2"/>
                        </a:rPr>
                        <a:t>aq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)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+ 2 e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-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Mn</a:t>
                      </a:r>
                      <a:r>
                        <a:rPr lang="en-US" baseline="-25000" dirty="0" smtClean="0"/>
                        <a:t> (s)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 Mn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2+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 (</a:t>
                      </a:r>
                      <a:r>
                        <a:rPr lang="en-US" baseline="-25000" dirty="0" err="1" smtClean="0">
                          <a:sym typeface="Wingdings" pitchFamily="2" charset="2"/>
                        </a:rPr>
                        <a:t>aq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)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+ 2 e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-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</a:t>
                      </a:r>
                      <a:r>
                        <a:rPr lang="en-US" baseline="-25000" dirty="0" smtClean="0"/>
                        <a:t> (s)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 Cr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2+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 (</a:t>
                      </a:r>
                      <a:r>
                        <a:rPr lang="en-US" baseline="-25000" dirty="0" err="1" smtClean="0">
                          <a:sym typeface="Wingdings" pitchFamily="2" charset="2"/>
                        </a:rPr>
                        <a:t>aq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)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+ 2 e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-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Zn</a:t>
                      </a:r>
                      <a:r>
                        <a:rPr lang="en-US" baseline="-25000" dirty="0" smtClean="0"/>
                        <a:t> (s)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 Zn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2+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 (</a:t>
                      </a:r>
                      <a:r>
                        <a:rPr lang="en-US" baseline="-25000" dirty="0" err="1" smtClean="0">
                          <a:sym typeface="Wingdings" pitchFamily="2" charset="2"/>
                        </a:rPr>
                        <a:t>aq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)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+ 2 e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</a:t>
                      </a:r>
                      <a:r>
                        <a:rPr lang="en-US" baseline="-25000" dirty="0" smtClean="0"/>
                        <a:t> (s)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 Fe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2+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 (</a:t>
                      </a:r>
                      <a:r>
                        <a:rPr lang="en-US" baseline="-25000" dirty="0" err="1" smtClean="0">
                          <a:sym typeface="Wingdings" pitchFamily="2" charset="2"/>
                        </a:rPr>
                        <a:t>aq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)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+ 2 e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-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</a:t>
                      </a:r>
                      <a:r>
                        <a:rPr lang="en-US" baseline="-25000" dirty="0" smtClean="0"/>
                        <a:t> (s)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 Co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2+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 (</a:t>
                      </a:r>
                      <a:r>
                        <a:rPr lang="en-US" baseline="-25000" dirty="0" err="1" smtClean="0">
                          <a:sym typeface="Wingdings" pitchFamily="2" charset="2"/>
                        </a:rPr>
                        <a:t>aq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)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+ 2 e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-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Ni</a:t>
                      </a:r>
                      <a:r>
                        <a:rPr lang="en-US" baseline="-25000" dirty="0" smtClean="0"/>
                        <a:t> (s)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 Ni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2+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 (</a:t>
                      </a:r>
                      <a:r>
                        <a:rPr lang="en-US" baseline="-25000" dirty="0" err="1" smtClean="0">
                          <a:sym typeface="Wingdings" pitchFamily="2" charset="2"/>
                        </a:rPr>
                        <a:t>aq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)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+ 2 e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-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</a:t>
                      </a:r>
                      <a:r>
                        <a:rPr lang="en-US" baseline="-25000" dirty="0" smtClean="0"/>
                        <a:t> (s)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 Cu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2+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 (</a:t>
                      </a:r>
                      <a:r>
                        <a:rPr lang="en-US" baseline="-25000" dirty="0" err="1" smtClean="0">
                          <a:sym typeface="Wingdings" pitchFamily="2" charset="2"/>
                        </a:rPr>
                        <a:t>aq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)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+ 2 e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-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-0.34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16200000" flipV="1">
            <a:off x="6134100" y="3771900"/>
            <a:ext cx="3352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What is the lanthanide contraction?</a:t>
            </a:r>
            <a:endParaRPr lang="en-US" dirty="0" smtClean="0"/>
          </a:p>
        </p:txBody>
      </p:sp>
      <p:pic>
        <p:nvPicPr>
          <p:cNvPr id="7171" name="Picture 5" descr="E:\My Documents\142_Notes\Coordination_Chem\lanthanide_contraction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066800"/>
            <a:ext cx="7772400" cy="2085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smtClean="0"/>
              <a:t>is a c</a:t>
            </a:r>
            <a:r>
              <a:rPr lang="en-US" dirty="0" smtClean="0"/>
              <a:t>omplex </a:t>
            </a:r>
            <a:r>
              <a:rPr lang="en-US" dirty="0" smtClean="0"/>
              <a:t>i</a:t>
            </a:r>
            <a:r>
              <a:rPr lang="en-US" dirty="0" smtClean="0"/>
              <a:t>on formed? </a:t>
            </a:r>
            <a:endParaRPr lang="en-US" dirty="0"/>
          </a:p>
        </p:txBody>
      </p:sp>
      <p:pic>
        <p:nvPicPr>
          <p:cNvPr id="6149" name="Picture 5" descr="figure 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097088"/>
            <a:ext cx="7772400" cy="3881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E5774D-5EC0-4EDC-B35E-39574EB1A554}" type="slidenum">
              <a:rPr lang="en-US"/>
              <a:pPr/>
              <a:t>18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762000"/>
          </a:xfrm>
        </p:spPr>
        <p:txBody>
          <a:bodyPr/>
          <a:lstStyle/>
          <a:p>
            <a:r>
              <a:rPr lang="en-US" dirty="0" smtClean="0"/>
              <a:t>What is a coordination </a:t>
            </a:r>
            <a:r>
              <a:rPr lang="en-US" dirty="0" smtClean="0"/>
              <a:t>c</a:t>
            </a:r>
            <a:r>
              <a:rPr lang="en-US" dirty="0" smtClean="0"/>
              <a:t>ompound? </a:t>
            </a:r>
            <a:endParaRPr lang="en-US" dirty="0"/>
          </a:p>
        </p:txBody>
      </p:sp>
      <p:pic>
        <p:nvPicPr>
          <p:cNvPr id="14341" name="Picture 5" descr="24_04-01UN[1]"/>
          <p:cNvPicPr>
            <a:picLocks noChangeAspect="1" noChangeArrowheads="1"/>
          </p:cNvPicPr>
          <p:nvPr/>
        </p:nvPicPr>
        <p:blipFill>
          <a:blip r:embed="rId2" cstate="print"/>
          <a:srcRect b="4892"/>
          <a:stretch>
            <a:fillRect/>
          </a:stretch>
        </p:blipFill>
        <p:spPr bwMode="auto">
          <a:xfrm>
            <a:off x="1905000" y="1295400"/>
            <a:ext cx="514985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CF1C1-2BC2-4DCE-90E8-76CB873F9FC8}" type="slidenum">
              <a:rPr lang="en-US"/>
              <a:pPr/>
              <a:t>19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Geometries in Complex Ions</a:t>
            </a:r>
          </a:p>
        </p:txBody>
      </p:sp>
      <p:pic>
        <p:nvPicPr>
          <p:cNvPr id="22534" name="Picture 6" descr="24_T03[1]"/>
          <p:cNvPicPr>
            <a:picLocks noChangeAspect="1" noChangeArrowheads="1"/>
          </p:cNvPicPr>
          <p:nvPr/>
        </p:nvPicPr>
        <p:blipFill>
          <a:blip r:embed="rId2" cstate="print"/>
          <a:srcRect b="4668"/>
          <a:stretch>
            <a:fillRect/>
          </a:stretch>
        </p:blipFill>
        <p:spPr bwMode="auto">
          <a:xfrm>
            <a:off x="533400" y="228600"/>
            <a:ext cx="79629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Chapter_24\Present\Images\24_T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6" y="1143000"/>
            <a:ext cx="9091674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What are som</a:t>
            </a:r>
            <a:r>
              <a:rPr lang="en-US" dirty="0" smtClean="0"/>
              <a:t>e common l</a:t>
            </a:r>
            <a:r>
              <a:rPr lang="en-US" dirty="0" smtClean="0"/>
              <a:t>igands?</a:t>
            </a:r>
            <a:endParaRPr lang="en-US" dirty="0" smtClean="0"/>
          </a:p>
        </p:txBody>
      </p:sp>
      <p:pic>
        <p:nvPicPr>
          <p:cNvPr id="22531" name="Picture 8" descr="E:\My Documents\142_Notes\Coordination_Chem\monodentate_ligands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447800"/>
            <a:ext cx="8610600" cy="4610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E:\My Documents\142_Notes\Coordination_Chem\bidentate_ligands.wmf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219200"/>
            <a:ext cx="8686800" cy="4322763"/>
          </a:xfr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smtClean="0"/>
              <a:t>What are some common ligands?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 chelate?</a:t>
            </a:r>
            <a:endParaRPr lang="en-US" dirty="0" smtClean="0"/>
          </a:p>
        </p:txBody>
      </p:sp>
      <p:pic>
        <p:nvPicPr>
          <p:cNvPr id="25603" name="Picture 8" descr="E:\My Documents\142_Notes\Coordination_Chem\chelates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9141830" cy="2904556"/>
          </a:xfr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953000"/>
            <a:ext cx="8001000" cy="1173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[Co(en)</a:t>
            </a:r>
            <a:r>
              <a:rPr lang="en-US" baseline="-25000" dirty="0" smtClean="0"/>
              <a:t>3</a:t>
            </a:r>
            <a:r>
              <a:rPr lang="en-US" dirty="0" smtClean="0"/>
              <a:t>]</a:t>
            </a:r>
            <a:r>
              <a:rPr lang="en-US" baseline="30000" dirty="0" smtClean="0"/>
              <a:t>3+</a:t>
            </a:r>
            <a:r>
              <a:rPr lang="en-US" dirty="0" smtClean="0"/>
              <a:t>			[Co(EDTA)]</a:t>
            </a:r>
            <a:r>
              <a:rPr lang="en-US" baseline="30000" dirty="0" smtClean="0"/>
              <a:t>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5EEB0-E33E-4E82-9CC9-2FAAAFB65916}" type="slidenum">
              <a:rPr lang="en-US"/>
              <a:pPr/>
              <a:t>23</a:t>
            </a:fld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r>
              <a:rPr lang="en-US" sz="4000" dirty="0"/>
              <a:t>Complex Ions with Polydentate Ligands</a:t>
            </a:r>
          </a:p>
        </p:txBody>
      </p:sp>
      <p:pic>
        <p:nvPicPr>
          <p:cNvPr id="20485" name="Picture 5" descr="24_0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629400" cy="4926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Chapter_24\Present\Images\24_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710" y="0"/>
            <a:ext cx="69265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hapter_24\Present\Images\24_T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240" y="0"/>
            <a:ext cx="53035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11E5BA-911A-4CBE-AD22-86C0D2C95A66}" type="slidenum">
              <a:rPr lang="en-US"/>
              <a:pPr/>
              <a:t>26</a:t>
            </a:fld>
            <a:endParaRPr lang="en-US"/>
          </a:p>
        </p:txBody>
      </p:sp>
      <p:pic>
        <p:nvPicPr>
          <p:cNvPr id="34822" name="Picture 6" descr="24_T06[1]"/>
          <p:cNvPicPr>
            <a:picLocks noChangeAspect="1" noChangeArrowheads="1"/>
          </p:cNvPicPr>
          <p:nvPr/>
        </p:nvPicPr>
        <p:blipFill>
          <a:blip r:embed="rId2" cstate="print"/>
          <a:srcRect r="16394"/>
          <a:stretch>
            <a:fillRect/>
          </a:stretch>
        </p:blipFill>
        <p:spPr bwMode="auto">
          <a:xfrm>
            <a:off x="4800600" y="914400"/>
            <a:ext cx="4343400" cy="2203450"/>
          </a:xfrm>
          <a:prstGeom prst="rect">
            <a:avLst/>
          </a:prstGeom>
          <a:noFill/>
        </p:spPr>
      </p:pic>
      <p:pic>
        <p:nvPicPr>
          <p:cNvPr id="34821" name="Picture 5" descr="24_07[1]"/>
          <p:cNvPicPr>
            <a:picLocks noChangeAspect="1" noChangeArrowheads="1"/>
          </p:cNvPicPr>
          <p:nvPr/>
        </p:nvPicPr>
        <p:blipFill>
          <a:blip r:embed="rId3" cstate="print"/>
          <a:srcRect b="4167"/>
          <a:stretch>
            <a:fillRect/>
          </a:stretch>
        </p:blipFill>
        <p:spPr bwMode="auto">
          <a:xfrm>
            <a:off x="0" y="838200"/>
            <a:ext cx="4918075" cy="5257800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</a:t>
            </a:r>
            <a:r>
              <a:rPr lang="en-US" dirty="0" smtClean="0"/>
              <a:t>t are l</a:t>
            </a:r>
            <a:r>
              <a:rPr lang="en-US" dirty="0" smtClean="0"/>
              <a:t>inkage </a:t>
            </a:r>
            <a:r>
              <a:rPr lang="en-US" dirty="0" smtClean="0"/>
              <a:t>i</a:t>
            </a:r>
            <a:r>
              <a:rPr lang="en-US" dirty="0" smtClean="0"/>
              <a:t>somers?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858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Geometric Isomers: </a:t>
            </a:r>
            <a:r>
              <a:rPr lang="en-US" sz="3200" dirty="0" err="1" smtClean="0"/>
              <a:t>Cis</a:t>
            </a:r>
            <a:r>
              <a:rPr lang="en-US" sz="3200" dirty="0" smtClean="0"/>
              <a:t>-Trans</a:t>
            </a:r>
            <a:br>
              <a:rPr lang="en-US" sz="3200" dirty="0" smtClean="0"/>
            </a:br>
            <a:r>
              <a:rPr lang="en-US" sz="3200" dirty="0" smtClean="0"/>
              <a:t>Square Planar Complex</a:t>
            </a:r>
            <a:br>
              <a:rPr lang="en-US" sz="3200" dirty="0" smtClean="0"/>
            </a:br>
            <a:r>
              <a:rPr lang="en-US" sz="3200" dirty="0" smtClean="0"/>
              <a:t>[Pt(NH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Cl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] </a:t>
            </a:r>
            <a:r>
              <a:rPr lang="en-US" sz="3200" dirty="0" err="1" smtClean="0"/>
              <a:t>diamminedichloroplatinum</a:t>
            </a:r>
            <a:r>
              <a:rPr lang="en-US" sz="3200" dirty="0" smtClean="0"/>
              <a:t>(II)</a:t>
            </a:r>
            <a:endParaRPr lang="en-US" sz="3200" dirty="0"/>
          </a:p>
        </p:txBody>
      </p:sp>
      <p:pic>
        <p:nvPicPr>
          <p:cNvPr id="36866" name="Picture 4" descr="E:\My Documents\142_Notes\Coordination_Chem\cisplat.wm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971800"/>
            <a:ext cx="7772400" cy="1927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Geometric Isomers: </a:t>
            </a:r>
            <a:r>
              <a:rPr lang="en-US" sz="2800" dirty="0" err="1" smtClean="0"/>
              <a:t>Cis</a:t>
            </a:r>
            <a:r>
              <a:rPr lang="en-US" sz="2800" dirty="0" smtClean="0"/>
              <a:t>-Trans Octahedral Complexes</a:t>
            </a:r>
            <a:br>
              <a:rPr lang="en-US" sz="2800" dirty="0" smtClean="0"/>
            </a:br>
            <a:r>
              <a:rPr lang="en-US" sz="2800" dirty="0" smtClean="0"/>
              <a:t>[Co(NH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Cl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]</a:t>
            </a:r>
            <a:r>
              <a:rPr lang="en-US" sz="2800" dirty="0" err="1" smtClean="0"/>
              <a:t>Cl</a:t>
            </a:r>
            <a:endParaRPr lang="en-US" sz="2800" dirty="0"/>
          </a:p>
        </p:txBody>
      </p:sp>
      <p:pic>
        <p:nvPicPr>
          <p:cNvPr id="38917" name="Picture 5" descr="figure 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439331"/>
            <a:ext cx="4572000" cy="5418669"/>
          </a:xfrm>
        </p:spPr>
      </p:pic>
      <p:pic>
        <p:nvPicPr>
          <p:cNvPr id="38918" name="Picture 6" descr="fig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75963"/>
            <a:ext cx="3962400" cy="5582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Geometric Isomers: </a:t>
            </a:r>
            <a:r>
              <a:rPr lang="en-US" sz="3600" dirty="0" err="1" smtClean="0"/>
              <a:t>Cis</a:t>
            </a:r>
            <a:r>
              <a:rPr lang="en-US" sz="3600" dirty="0" smtClean="0"/>
              <a:t>-Trans</a:t>
            </a:r>
            <a:br>
              <a:rPr lang="en-US" sz="3600" dirty="0" smtClean="0"/>
            </a:br>
            <a:r>
              <a:rPr lang="en-US" sz="3600" dirty="0" smtClean="0"/>
              <a:t>Octahedral Complex</a:t>
            </a:r>
            <a:br>
              <a:rPr lang="en-US" sz="3600" dirty="0" smtClean="0"/>
            </a:br>
            <a:r>
              <a:rPr lang="en-US" sz="3600" dirty="0" smtClean="0"/>
              <a:t>[Co(NH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)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Cl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]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</a:t>
            </a:r>
            <a:r>
              <a:rPr lang="en-US" sz="3600" dirty="0" err="1" smtClean="0"/>
              <a:t>tetraamminedichlorocobalt</a:t>
            </a:r>
            <a:r>
              <a:rPr lang="en-US" sz="3600" dirty="0" smtClean="0"/>
              <a:t>(II)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7890" name="Picture 4" descr="E:\My Documents\142_Notes\Coordination_Chem\cis_trans_a.wm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874837"/>
            <a:ext cx="7772400" cy="4983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What are some properties of transition metals? </a:t>
            </a:r>
            <a:endParaRPr lang="en-US" sz="2800" dirty="0" smtClean="0"/>
          </a:p>
        </p:txBody>
      </p:sp>
      <p:pic>
        <p:nvPicPr>
          <p:cNvPr id="3075" name="Picture 6" descr="E:\My Documents\142_Notes\Coordination_Chem\periodic_table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295400"/>
            <a:ext cx="7848600" cy="523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Geometric Isomers: </a:t>
            </a:r>
            <a:r>
              <a:rPr lang="en-US" sz="3600" dirty="0" err="1" smtClean="0"/>
              <a:t>Mer-Fac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Octahedral Complex</a:t>
            </a:r>
            <a:br>
              <a:rPr lang="en-US" sz="3600" dirty="0" smtClean="0"/>
            </a:br>
            <a:r>
              <a:rPr lang="en-US" sz="3600" dirty="0" smtClean="0"/>
              <a:t>[Co(NH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)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Cl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] </a:t>
            </a:r>
            <a:r>
              <a:rPr lang="en-US" sz="3600" dirty="0" err="1" smtClean="0"/>
              <a:t>triamminetrichlorocobalt</a:t>
            </a:r>
            <a:r>
              <a:rPr lang="en-US" sz="3600" dirty="0" smtClean="0"/>
              <a:t>(II)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8" descr="24_09[1]"/>
          <p:cNvPicPr>
            <a:picLocks noChangeAspect="1" noChangeArrowheads="1"/>
          </p:cNvPicPr>
          <p:nvPr/>
        </p:nvPicPr>
        <p:blipFill>
          <a:blip r:embed="rId2" cstate="print"/>
          <a:srcRect b="5103"/>
          <a:stretch>
            <a:fillRect/>
          </a:stretch>
        </p:blipFill>
        <p:spPr bwMode="auto">
          <a:xfrm>
            <a:off x="567118" y="1676400"/>
            <a:ext cx="7816906" cy="408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CHA56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534400" cy="6032500"/>
          </a:xfrm>
          <a:prstGeom prst="rect">
            <a:avLst/>
          </a:prstGeom>
          <a:noFill/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36157" y="166688"/>
            <a:ext cx="8935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How do optically active substances rotate polarized light? </a:t>
            </a:r>
            <a:endParaRPr lang="en-US" sz="2800" dirty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/>
              <a:t>22.4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Structures of [Co(en)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]</a:t>
            </a:r>
            <a:r>
              <a:rPr lang="en-US" sz="3200" baseline="30000" dirty="0" smtClean="0"/>
              <a:t>3+</a:t>
            </a:r>
            <a:r>
              <a:rPr lang="en-US" sz="3200" dirty="0" smtClean="0"/>
              <a:t> and [Co(NH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]</a:t>
            </a:r>
            <a:r>
              <a:rPr lang="en-US" sz="3200" baseline="30000" dirty="0" smtClean="0"/>
              <a:t>3+</a:t>
            </a:r>
            <a:endParaRPr lang="en-US" sz="3200" dirty="0"/>
          </a:p>
        </p:txBody>
      </p:sp>
      <p:pic>
        <p:nvPicPr>
          <p:cNvPr id="39938" name="Picture 4" descr="E:\My Documents\142_Notes\Coordination_Chem\chiral.wm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838200"/>
            <a:ext cx="8318310" cy="58054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What is Valence </a:t>
            </a:r>
            <a:r>
              <a:rPr lang="en-US" dirty="0" smtClean="0"/>
              <a:t>Bond </a:t>
            </a:r>
            <a:r>
              <a:rPr lang="en-US" dirty="0" smtClean="0"/>
              <a:t>Theory?</a:t>
            </a:r>
            <a:endParaRPr lang="en-US" dirty="0" smtClean="0"/>
          </a:p>
        </p:txBody>
      </p:sp>
      <p:pic>
        <p:nvPicPr>
          <p:cNvPr id="47107" name="Picture 4" descr="E:\My Documents\142_Notes\Coordination_Chem\hybrid_orbital_table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84582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 descr="E:\My Documents\142_Notes\Coordination_Chem\orbital_overlap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840" y="1143000"/>
            <a:ext cx="75136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297173-0B40-4065-8803-6F3C91ABD770}" type="slidenum">
              <a:rPr lang="en-US"/>
              <a:pPr/>
              <a:t>34</a:t>
            </a:fld>
            <a:endParaRPr lang="en-US"/>
          </a:p>
        </p:txBody>
      </p:sp>
      <p:pic>
        <p:nvPicPr>
          <p:cNvPr id="41988" name="Picture 4" descr="24_1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3400"/>
            <a:ext cx="7239000" cy="57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How is solution color related to electrons? </a:t>
            </a:r>
            <a:endParaRPr lang="en-US" sz="3600" dirty="0" smtClean="0"/>
          </a:p>
        </p:txBody>
      </p:sp>
      <p:pic>
        <p:nvPicPr>
          <p:cNvPr id="41987" name="Picture 8" descr="E:\My Documents\142_Notes\Coordination_Chem\color_solution_and_spectrum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990600"/>
            <a:ext cx="7596187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E:\My Documents\142_Notes\Coordination_Chem\colorwheel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295400"/>
            <a:ext cx="8610600" cy="3963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table 1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9800" y="16404"/>
            <a:ext cx="4267200" cy="68415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CD3B1-9FBC-4310-8E4A-593E08CE7AEC}" type="slidenum">
              <a:rPr lang="en-US"/>
              <a:pPr/>
              <a:t>38</a:t>
            </a:fld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strong </a:t>
            </a:r>
            <a:r>
              <a:rPr lang="en-US" dirty="0"/>
              <a:t>and </a:t>
            </a:r>
            <a:r>
              <a:rPr lang="en-US" dirty="0" smtClean="0"/>
              <a:t>weak </a:t>
            </a:r>
            <a:r>
              <a:rPr lang="en-US" dirty="0"/>
              <a:t>f</a:t>
            </a:r>
            <a:r>
              <a:rPr lang="en-US" dirty="0" smtClean="0"/>
              <a:t>ield </a:t>
            </a:r>
            <a:r>
              <a:rPr lang="en-US" dirty="0" smtClean="0"/>
              <a:t>s</a:t>
            </a:r>
            <a:r>
              <a:rPr lang="en-US" dirty="0" smtClean="0"/>
              <a:t>plitting?</a:t>
            </a:r>
            <a:endParaRPr lang="en-US" dirty="0"/>
          </a:p>
        </p:txBody>
      </p:sp>
      <p:pic>
        <p:nvPicPr>
          <p:cNvPr id="46085" name="Picture 5" descr="24_1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5562600" cy="53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E:\My Documents\142_Notes\Coordination_Chem\d_orbitals.wmf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04800"/>
            <a:ext cx="8382000" cy="6370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figure_07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233363"/>
            <a:ext cx="2682875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2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What </a:t>
            </a:r>
            <a:r>
              <a:rPr lang="en-US" sz="3600" dirty="0" smtClean="0"/>
              <a:t>is C</a:t>
            </a:r>
            <a:r>
              <a:rPr lang="en-US" sz="3600" dirty="0" smtClean="0"/>
              <a:t>rystal </a:t>
            </a:r>
            <a:r>
              <a:rPr lang="en-US" sz="3600" dirty="0" smtClean="0"/>
              <a:t>Field </a:t>
            </a:r>
            <a:r>
              <a:rPr lang="en-US" sz="3600" dirty="0" smtClean="0"/>
              <a:t>Theory?</a:t>
            </a:r>
            <a:br>
              <a:rPr lang="en-US" sz="3600" dirty="0" smtClean="0"/>
            </a:br>
            <a:r>
              <a:rPr lang="en-US" sz="3600" dirty="0" smtClean="0"/>
              <a:t>Octahedral Complexes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53250" name="Picture 5" descr="E:\My Documents\142_Notes\Coordination_Chem\octahedral_splitting.wm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066800"/>
            <a:ext cx="8534400" cy="4821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E:\My Documents\142_Notes\Coordination_Chem\ni_complexes_testubes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"/>
            <a:ext cx="32607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E:\My Documents\142_Notes\Coordination_Chem\ni_complexes_split_diagrams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962400"/>
            <a:ext cx="7513638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Coordination Chemistry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the strong field case of </a:t>
            </a:r>
            <a:r>
              <a:rPr lang="en-US" dirty="0" err="1" smtClean="0"/>
              <a:t>hexaamminecobalt</a:t>
            </a:r>
            <a:r>
              <a:rPr lang="en-US" dirty="0" smtClean="0"/>
              <a:t>(III) ion to the weak field case of </a:t>
            </a:r>
            <a:r>
              <a:rPr lang="en-US" dirty="0" err="1" smtClean="0"/>
              <a:t>hexafluorocobaltate</a:t>
            </a:r>
            <a:r>
              <a:rPr lang="en-US" dirty="0" smtClean="0"/>
              <a:t>(III) ion.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What is the oxidation state of each cobalt?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What do the orbital diagrams look like?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Are they high spin, low spin or neither?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What are the hybridized orbitals?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Coordination Chemistry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hexacyanoferrate</a:t>
            </a:r>
            <a:r>
              <a:rPr lang="en-US" dirty="0" smtClean="0"/>
              <a:t>(III) ion is known to have one unpaired electron. Does the cyanide ion produce a strong or weak field?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Coordination Chemistry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 the number of unpaired electrons in the complex ion </a:t>
            </a:r>
            <a:r>
              <a:rPr lang="en-US" dirty="0" err="1" smtClean="0"/>
              <a:t>hexacyanochromate</a:t>
            </a:r>
            <a:r>
              <a:rPr lang="en-US" dirty="0" smtClean="0"/>
              <a:t>(II).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Coordination Chemistry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complex ion </a:t>
            </a:r>
            <a:r>
              <a:rPr lang="en-US" dirty="0" err="1" smtClean="0"/>
              <a:t>hexaaquatitanium</a:t>
            </a:r>
            <a:r>
              <a:rPr lang="en-US" dirty="0" smtClean="0"/>
              <a:t>(III) absorbs light of wavelength 510 nm and has a reddish-violet color. What is the ligand field splitting in the complex?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Wha</a:t>
            </a:r>
            <a:r>
              <a:rPr lang="en-US" sz="3600" dirty="0" smtClean="0"/>
              <a:t>t is </a:t>
            </a:r>
            <a:r>
              <a:rPr lang="en-US" sz="3600" dirty="0" smtClean="0"/>
              <a:t>Crystal </a:t>
            </a:r>
            <a:r>
              <a:rPr lang="en-US" sz="3600" dirty="0" smtClean="0"/>
              <a:t>Field </a:t>
            </a:r>
            <a:r>
              <a:rPr lang="en-US" sz="3600" dirty="0" smtClean="0"/>
              <a:t>Theory?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Tetrahedral and Square Planar Complexes</a:t>
            </a:r>
            <a:endParaRPr lang="en-US" sz="3600" dirty="0"/>
          </a:p>
        </p:txBody>
      </p:sp>
      <p:pic>
        <p:nvPicPr>
          <p:cNvPr id="55298" name="Picture 5" descr="E:\My Documents\142_Notes\Coordination_Chem\tet_sqplan_splitting.wm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2796005"/>
            <a:ext cx="7848600" cy="4061995"/>
          </a:xfr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447800"/>
            <a:ext cx="25431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990600"/>
            <a:ext cx="21050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Coordination Chemistry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method for refining cobalt involves the formation of the complex ion </a:t>
            </a:r>
            <a:r>
              <a:rPr lang="en-US" dirty="0" err="1" smtClean="0"/>
              <a:t>tetrachlorocobaltate</a:t>
            </a:r>
            <a:r>
              <a:rPr lang="en-US" dirty="0" smtClean="0"/>
              <a:t>(II). This anion is tetrahedral. Is this complex paramagnetic or diamagnetic?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Coordination Chemistry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it that the </a:t>
            </a:r>
            <a:r>
              <a:rPr lang="en-US" dirty="0" err="1" smtClean="0"/>
              <a:t>tetracyanonickelate</a:t>
            </a:r>
            <a:r>
              <a:rPr lang="en-US" dirty="0" smtClean="0"/>
              <a:t>(II) ion is diamagnetic, but the </a:t>
            </a:r>
            <a:r>
              <a:rPr lang="en-US" dirty="0" err="1" smtClean="0"/>
              <a:t>tetrachloronickelate</a:t>
            </a:r>
            <a:r>
              <a:rPr lang="en-US" dirty="0" smtClean="0"/>
              <a:t>(II) ion </a:t>
            </a:r>
            <a:r>
              <a:rPr lang="en-US" smtClean="0"/>
              <a:t>is paramagnetic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Wha</a:t>
            </a:r>
            <a:r>
              <a:rPr lang="en-US" sz="2800" dirty="0" smtClean="0"/>
              <a:t>t are some a</a:t>
            </a:r>
            <a:r>
              <a:rPr lang="en-US" sz="2800" dirty="0" smtClean="0"/>
              <a:t>pplications </a:t>
            </a:r>
            <a:r>
              <a:rPr lang="en-US" sz="2800" dirty="0"/>
              <a:t>of </a:t>
            </a:r>
            <a:r>
              <a:rPr lang="en-US" sz="2800" dirty="0"/>
              <a:t>c</a:t>
            </a:r>
            <a:r>
              <a:rPr lang="en-US" sz="2800" dirty="0" smtClean="0"/>
              <a:t>oordination </a:t>
            </a:r>
            <a:r>
              <a:rPr lang="en-US" sz="2800" dirty="0" smtClean="0"/>
              <a:t>c</a:t>
            </a:r>
            <a:r>
              <a:rPr lang="en-US" sz="2800" dirty="0" smtClean="0"/>
              <a:t>ompounds? </a:t>
            </a:r>
            <a:endParaRPr lang="en-US" sz="28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791200" y="1752600"/>
            <a:ext cx="2895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9C4D-E920-42A5-AE9D-F1B2A7BF9155}" type="slidenum">
              <a:rPr lang="en-US"/>
              <a:pPr/>
              <a:t>49</a:t>
            </a:fld>
            <a:endParaRPr lang="en-US"/>
          </a:p>
        </p:txBody>
      </p:sp>
      <p:pic>
        <p:nvPicPr>
          <p:cNvPr id="57348" name="Picture 4" descr="24_2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1192" y="3492500"/>
            <a:ext cx="4724400" cy="2616200"/>
          </a:xfrm>
          <a:prstGeom prst="rect">
            <a:avLst/>
          </a:prstGeom>
          <a:noFill/>
        </p:spPr>
      </p:pic>
      <p:pic>
        <p:nvPicPr>
          <p:cNvPr id="57349" name="Picture 5" descr="24_2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" y="592137"/>
            <a:ext cx="4419600" cy="2997200"/>
          </a:xfrm>
          <a:prstGeom prst="rect">
            <a:avLst/>
          </a:prstGeom>
          <a:noFill/>
        </p:spPr>
      </p:pic>
      <p:pic>
        <p:nvPicPr>
          <p:cNvPr id="57350" name="Picture 6" descr="24_19-01UN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9337"/>
            <a:ext cx="4800600" cy="3268663"/>
          </a:xfrm>
          <a:prstGeom prst="rect">
            <a:avLst/>
          </a:prstGeom>
          <a:noFill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074920" y="609600"/>
            <a:ext cx="3721100" cy="3200400"/>
            <a:chOff x="2928" y="2112"/>
            <a:chExt cx="2344" cy="2016"/>
          </a:xfrm>
        </p:grpSpPr>
        <p:pic>
          <p:nvPicPr>
            <p:cNvPr id="57351" name="Picture 7" descr="24_22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" y="2112"/>
              <a:ext cx="1454" cy="2016"/>
            </a:xfrm>
            <a:prstGeom prst="rect">
              <a:avLst/>
            </a:prstGeom>
            <a:noFill/>
          </p:spPr>
        </p:pic>
        <p:sp>
          <p:nvSpPr>
            <p:cNvPr id="57352" name="Text Box 8"/>
            <p:cNvSpPr txBox="1">
              <a:spLocks noChangeArrowheads="1"/>
            </p:cNvSpPr>
            <p:nvPr/>
          </p:nvSpPr>
          <p:spPr bwMode="auto">
            <a:xfrm>
              <a:off x="4272" y="2688"/>
              <a:ext cx="10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hlink"/>
                  </a:solidFill>
                </a:rPr>
                <a:t>chlorophyll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57200" y="2743200"/>
            <a:ext cx="1112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porphryin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Expanded Periodic Table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21" y="1524000"/>
            <a:ext cx="75438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2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What are some applications </a:t>
            </a:r>
            <a:r>
              <a:rPr lang="en-US" sz="2800" dirty="0"/>
              <a:t>of c</a:t>
            </a:r>
            <a:r>
              <a:rPr lang="en-US" sz="2800" dirty="0" smtClean="0"/>
              <a:t>oordination compounds?</a:t>
            </a:r>
            <a:endParaRPr lang="en-US" sz="28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791200" y="1752600"/>
            <a:ext cx="2895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9C4D-E920-42A5-AE9D-F1B2A7BF9155}" type="slidenum">
              <a:rPr lang="en-US"/>
              <a:pPr/>
              <a:t>50</a:t>
            </a:fld>
            <a:endParaRPr lang="en-US"/>
          </a:p>
        </p:txBody>
      </p:sp>
      <p:pic>
        <p:nvPicPr>
          <p:cNvPr id="57348" name="Picture 4" descr="24_2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782401"/>
            <a:ext cx="4724400" cy="2616200"/>
          </a:xfrm>
          <a:prstGeom prst="rect">
            <a:avLst/>
          </a:prstGeom>
          <a:noFill/>
        </p:spPr>
      </p:pic>
      <p:pic>
        <p:nvPicPr>
          <p:cNvPr id="57349" name="Picture 5" descr="24_2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" y="592137"/>
            <a:ext cx="4419600" cy="2997200"/>
          </a:xfrm>
          <a:prstGeom prst="rect">
            <a:avLst/>
          </a:prstGeom>
          <a:noFill/>
        </p:spPr>
      </p:pic>
      <p:pic>
        <p:nvPicPr>
          <p:cNvPr id="57350" name="Picture 6" descr="24_19-01UN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23" y="3572231"/>
            <a:ext cx="4800600" cy="3268663"/>
          </a:xfrm>
          <a:prstGeom prst="rect">
            <a:avLst/>
          </a:prstGeom>
          <a:noFill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074920" y="609600"/>
            <a:ext cx="3721100" cy="3200400"/>
            <a:chOff x="2928" y="2112"/>
            <a:chExt cx="2344" cy="2016"/>
          </a:xfrm>
        </p:grpSpPr>
        <p:pic>
          <p:nvPicPr>
            <p:cNvPr id="57351" name="Picture 7" descr="24_22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" y="2112"/>
              <a:ext cx="1454" cy="2016"/>
            </a:xfrm>
            <a:prstGeom prst="rect">
              <a:avLst/>
            </a:prstGeom>
            <a:noFill/>
          </p:spPr>
        </p:pic>
        <p:sp>
          <p:nvSpPr>
            <p:cNvPr id="57352" name="Text Box 8"/>
            <p:cNvSpPr txBox="1">
              <a:spLocks noChangeArrowheads="1"/>
            </p:cNvSpPr>
            <p:nvPr/>
          </p:nvSpPr>
          <p:spPr bwMode="auto">
            <a:xfrm>
              <a:off x="4272" y="2688"/>
              <a:ext cx="10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hlink"/>
                  </a:solidFill>
                </a:rPr>
                <a:t>chlorophyll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57200" y="2743200"/>
            <a:ext cx="1112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porphryin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C61A70-45A6-4CDD-94B3-A19FB084A61F}" type="slidenum">
              <a:rPr lang="en-US"/>
              <a:pPr/>
              <a:t>51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2700" dirty="0" smtClean="0"/>
              <a:t>What are some applications </a:t>
            </a:r>
            <a:r>
              <a:rPr lang="en-US" sz="2700" dirty="0"/>
              <a:t>of </a:t>
            </a:r>
            <a:r>
              <a:rPr lang="en-US" sz="2700" dirty="0" smtClean="0"/>
              <a:t>coordination compounds?</a:t>
            </a:r>
            <a:endParaRPr lang="en-US" sz="27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33528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carbonic </a:t>
            </a:r>
            <a:r>
              <a:rPr lang="en-US" sz="2800" dirty="0" err="1" smtClean="0"/>
              <a:t>anhydrase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cisplatin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anticancer drug </a:t>
            </a:r>
            <a:endParaRPr lang="en-US" sz="2800" dirty="0"/>
          </a:p>
        </p:txBody>
      </p:sp>
      <p:pic>
        <p:nvPicPr>
          <p:cNvPr id="58372" name="Picture 4" descr="24_2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0600" y="1066800"/>
            <a:ext cx="5638800" cy="2784475"/>
          </a:xfrm>
          <a:prstGeom prst="rect">
            <a:avLst/>
          </a:prstGeom>
          <a:noFill/>
        </p:spPr>
      </p:pic>
      <p:pic>
        <p:nvPicPr>
          <p:cNvPr id="7" name="Picture 2" descr="22_ciap901a"/>
          <p:cNvPicPr>
            <a:picLocks noChangeAspect="1" noChangeArrowheads="1"/>
          </p:cNvPicPr>
          <p:nvPr/>
        </p:nvPicPr>
        <p:blipFill>
          <a:blip r:embed="rId4" cstate="print"/>
          <a:srcRect l="18124" t="2499" r="18124"/>
          <a:stretch>
            <a:fillRect/>
          </a:stretch>
        </p:blipFill>
        <p:spPr bwMode="auto">
          <a:xfrm>
            <a:off x="3048000" y="4069080"/>
            <a:ext cx="2235200" cy="2565621"/>
          </a:xfrm>
          <a:prstGeom prst="rect">
            <a:avLst/>
          </a:prstGeom>
          <a:noFill/>
        </p:spPr>
      </p:pic>
      <p:pic>
        <p:nvPicPr>
          <p:cNvPr id="8" name="Picture 3" descr="22_ciap901b"/>
          <p:cNvPicPr>
            <a:picLocks noChangeAspect="1" noChangeArrowheads="1"/>
          </p:cNvPicPr>
          <p:nvPr/>
        </p:nvPicPr>
        <p:blipFill>
          <a:blip r:embed="rId5" cstate="print"/>
          <a:srcRect l="22812" t="13750" r="21875"/>
          <a:stretch>
            <a:fillRect/>
          </a:stretch>
        </p:blipFill>
        <p:spPr bwMode="auto">
          <a:xfrm>
            <a:off x="5943600" y="3900098"/>
            <a:ext cx="2530475" cy="2957902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4800" y="997939"/>
            <a:ext cx="3352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800" dirty="0" smtClean="0"/>
              <a:t>carbonic anhydrase</a:t>
            </a:r>
          </a:p>
          <a:p>
            <a:pPr>
              <a:buFont typeface="Arial" pitchFamily="34" charset="0"/>
              <a:buNone/>
            </a:pPr>
            <a:endParaRPr lang="en-US" sz="2800" dirty="0" smtClean="0"/>
          </a:p>
          <a:p>
            <a:pPr>
              <a:buFont typeface="Arial" pitchFamily="34" charset="0"/>
              <a:buNone/>
            </a:pPr>
            <a:endParaRPr lang="en-US" sz="2800" dirty="0" smtClean="0"/>
          </a:p>
          <a:p>
            <a:pPr>
              <a:buFont typeface="Arial" pitchFamily="34" charset="0"/>
              <a:buNone/>
            </a:pPr>
            <a:endParaRPr lang="en-US" sz="2800" dirty="0" smtClean="0"/>
          </a:p>
          <a:p>
            <a:pPr>
              <a:buFont typeface="Arial" pitchFamily="34" charset="0"/>
              <a:buNone/>
            </a:pPr>
            <a:endParaRPr lang="en-US" sz="2800" dirty="0" smtClean="0"/>
          </a:p>
          <a:p>
            <a:pPr>
              <a:buFont typeface="Arial" pitchFamily="34" charset="0"/>
              <a:buNone/>
            </a:pPr>
            <a:endParaRPr lang="en-US" sz="2800" dirty="0" smtClean="0"/>
          </a:p>
          <a:p>
            <a:pPr>
              <a:buFont typeface="Arial" pitchFamily="34" charset="0"/>
              <a:buNone/>
            </a:pPr>
            <a:r>
              <a:rPr lang="en-US" sz="2800" dirty="0" smtClean="0"/>
              <a:t>cisplatin </a:t>
            </a:r>
          </a:p>
          <a:p>
            <a:pPr>
              <a:buFont typeface="Arial" pitchFamily="34" charset="0"/>
              <a:buNone/>
            </a:pPr>
            <a:r>
              <a:rPr lang="en-US" sz="2800" dirty="0" smtClean="0"/>
              <a:t>anticancer drug </a:t>
            </a:r>
            <a:endParaRPr lang="en-US" sz="2800" dirty="0"/>
          </a:p>
        </p:txBody>
      </p:sp>
      <p:pic>
        <p:nvPicPr>
          <p:cNvPr id="10" name="Picture 4" descr="24_2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0600" y="1074139"/>
            <a:ext cx="5638800" cy="278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gure_07_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17700"/>
            <a:ext cx="8531225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8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11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505200"/>
            <a:ext cx="7772400" cy="5461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b="0" cap="none" dirty="0" smtClean="0"/>
              <a:t>What are the trends in density?</a:t>
            </a:r>
            <a:endParaRPr lang="en-US" sz="2800" b="0" cap="none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0"/>
            <a:ext cx="7772400" cy="522287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What are the melting </a:t>
            </a:r>
            <a:r>
              <a:rPr lang="en-US" sz="2800" dirty="0" smtClean="0">
                <a:solidFill>
                  <a:schemeClr val="tx1"/>
                </a:solidFill>
              </a:rPr>
              <a:t>p</a:t>
            </a:r>
            <a:r>
              <a:rPr lang="en-US" sz="2800" dirty="0" smtClean="0">
                <a:solidFill>
                  <a:schemeClr val="tx1"/>
                </a:solidFill>
              </a:rPr>
              <a:t>oint trends?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195" name="Picture 5" descr="E:\My Documents\142_Notes\Coordination_Chem\relative_densities.wm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4102100"/>
            <a:ext cx="7772400" cy="2755900"/>
          </a:xfrm>
          <a:noFill/>
        </p:spPr>
      </p:pic>
      <p:pic>
        <p:nvPicPr>
          <p:cNvPr id="4" name="Picture 5" descr="E:\My Documents\142_Notes\Coordination_Chem\melting_point_trends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38200" y="685800"/>
            <a:ext cx="7772400" cy="288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Tro</a:t>
            </a:r>
            <a:r>
              <a:rPr lang="en-US" dirty="0"/>
              <a:t>, Chemistry: A Molecular Approach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91D412-78F3-4175-8266-44582AACF3B8}" type="slidenum">
              <a:rPr lang="en-US"/>
              <a:pPr/>
              <a:t>9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6080" y="838200"/>
            <a:ext cx="3048000" cy="23161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What are the trends in atomic </a:t>
            </a:r>
            <a:r>
              <a:rPr lang="en-US" sz="3600" dirty="0" smtClean="0"/>
              <a:t>s</a:t>
            </a:r>
            <a:r>
              <a:rPr lang="en-US" sz="3600" dirty="0" smtClean="0"/>
              <a:t>ize? </a:t>
            </a:r>
            <a:endParaRPr lang="en-US" sz="3600" dirty="0"/>
          </a:p>
        </p:txBody>
      </p:sp>
      <p:pic>
        <p:nvPicPr>
          <p:cNvPr id="8196" name="Picture 4" descr="24_0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52400"/>
            <a:ext cx="4635500" cy="3835400"/>
          </a:xfrm>
          <a:prstGeom prst="rect">
            <a:avLst/>
          </a:prstGeom>
          <a:noFill/>
        </p:spPr>
      </p:pic>
      <p:pic>
        <p:nvPicPr>
          <p:cNvPr id="8" name="Picture 5" descr="E:\My Documents\142_Notes\Coordination_Chem\atomic_radii_trends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962400"/>
            <a:ext cx="6926274" cy="2895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4321</TotalTime>
  <Words>946</Words>
  <Application>Microsoft Office PowerPoint</Application>
  <PresentationFormat>On-screen Show (4:3)</PresentationFormat>
  <Paragraphs>201</Paragraphs>
  <Slides>51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Chemistry 142 Chapter 25: Transition Metals and Coordination Compounds </vt:lpstr>
      <vt:lpstr>PowerPoint Presentation</vt:lpstr>
      <vt:lpstr>What are some properties of transition metals? </vt:lpstr>
      <vt:lpstr>PowerPoint Presentation</vt:lpstr>
      <vt:lpstr>Expanded Periodic Table</vt:lpstr>
      <vt:lpstr>PowerPoint Presentation</vt:lpstr>
      <vt:lpstr>PowerPoint Presentation</vt:lpstr>
      <vt:lpstr>What are the trends in density?</vt:lpstr>
      <vt:lpstr>What are the trends in atomic size? </vt:lpstr>
      <vt:lpstr>PowerPoint Presentation</vt:lpstr>
      <vt:lpstr>What are the trends in ionization energy?</vt:lpstr>
      <vt:lpstr>What are the trends in electronegativity?</vt:lpstr>
      <vt:lpstr>What oxidation states are found in period three transition metals? </vt:lpstr>
      <vt:lpstr>What are do the oxidation states of Mn look like? </vt:lpstr>
      <vt:lpstr>Relative Reducing Abilities of First Row Transition Metals in Aqueous Solution</vt:lpstr>
      <vt:lpstr>What is the lanthanide contraction?</vt:lpstr>
      <vt:lpstr>How is a complex ion formed? </vt:lpstr>
      <vt:lpstr>What is a coordination compound? </vt:lpstr>
      <vt:lpstr>Geometries in Complex Ions</vt:lpstr>
      <vt:lpstr>What are some common ligands?</vt:lpstr>
      <vt:lpstr>PowerPoint Presentation</vt:lpstr>
      <vt:lpstr>What is a chelate?</vt:lpstr>
      <vt:lpstr>Complex Ions with Polydentate Ligands</vt:lpstr>
      <vt:lpstr>PowerPoint Presentation</vt:lpstr>
      <vt:lpstr>PowerPoint Presentation</vt:lpstr>
      <vt:lpstr>What are linkage isomers?</vt:lpstr>
      <vt:lpstr>Geometric Isomers: Cis-Trans Square Planar Complex [Pt(NH3)2Cl2] diamminedichloroplatinum(II)</vt:lpstr>
      <vt:lpstr>Geometric Isomers: Cis-Trans Octahedral Complexes [Co(NH3)4Cl2]Cl</vt:lpstr>
      <vt:lpstr>Geometric Isomers: Cis-Trans Octahedral Complex [Co(NH3)4Cl2]+ tetraamminedichlorocobalt(II) </vt:lpstr>
      <vt:lpstr>Geometric Isomers: Mer-Fac Octahedral Complex [Co(NH3)3Cl3] triamminetrichlorocobalt(II) </vt:lpstr>
      <vt:lpstr>PowerPoint Presentation</vt:lpstr>
      <vt:lpstr>Structures of [Co(en)3]3+ and [Co(NH3)6]3+</vt:lpstr>
      <vt:lpstr>What is Valence Bond Theory?</vt:lpstr>
      <vt:lpstr>PowerPoint Presentation</vt:lpstr>
      <vt:lpstr>How is solution color related to electrons? </vt:lpstr>
      <vt:lpstr>PowerPoint Presentation</vt:lpstr>
      <vt:lpstr>PowerPoint Presentation</vt:lpstr>
      <vt:lpstr>What is strong and weak field splitting?</vt:lpstr>
      <vt:lpstr>PowerPoint Presentation</vt:lpstr>
      <vt:lpstr>What is Crystal Field Theory? Octahedral Complexes  </vt:lpstr>
      <vt:lpstr>PowerPoint Presentation</vt:lpstr>
      <vt:lpstr>Example – Coordination Chemistry</vt:lpstr>
      <vt:lpstr>Example – Coordination Chemistry</vt:lpstr>
      <vt:lpstr>Example – Coordination Chemistry</vt:lpstr>
      <vt:lpstr>Example – Coordination Chemistry</vt:lpstr>
      <vt:lpstr>What is Crystal Field Theory? Tetrahedral and Square Planar Complexes</vt:lpstr>
      <vt:lpstr>Example – Coordination Chemistry</vt:lpstr>
      <vt:lpstr>Example – Coordination Chemistry</vt:lpstr>
      <vt:lpstr>What are some applications of coordination compounds? </vt:lpstr>
      <vt:lpstr>What are some applications of coordination compounds?</vt:lpstr>
      <vt:lpstr>What are some applications of coordination compounds?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142 Chapter 24: Coordination Chemistry</dc:title>
  <dc:creator>Diana Vance</dc:creator>
  <cp:lastModifiedBy>Diana Vance</cp:lastModifiedBy>
  <cp:revision>75</cp:revision>
  <dcterms:created xsi:type="dcterms:W3CDTF">2009-07-14T15:57:03Z</dcterms:created>
  <dcterms:modified xsi:type="dcterms:W3CDTF">2017-08-29T04:38:30Z</dcterms:modified>
</cp:coreProperties>
</file>