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59" r:id="rId3"/>
    <p:sldId id="260" r:id="rId4"/>
    <p:sldId id="261" r:id="rId5"/>
    <p:sldId id="262" r:id="rId6"/>
    <p:sldId id="263" r:id="rId7"/>
    <p:sldId id="264" r:id="rId8"/>
    <p:sldId id="265" r:id="rId9"/>
    <p:sldId id="266" r:id="rId10"/>
    <p:sldId id="258" r:id="rId11"/>
    <p:sldId id="267" r:id="rId12"/>
    <p:sldId id="314" r:id="rId13"/>
    <p:sldId id="268" r:id="rId14"/>
    <p:sldId id="313" r:id="rId15"/>
    <p:sldId id="269" r:id="rId16"/>
    <p:sldId id="270" r:id="rId17"/>
    <p:sldId id="271" r:id="rId18"/>
    <p:sldId id="272" r:id="rId19"/>
    <p:sldId id="273" r:id="rId20"/>
    <p:sldId id="274" r:id="rId21"/>
    <p:sldId id="302" r:id="rId22"/>
    <p:sldId id="316" r:id="rId23"/>
    <p:sldId id="284" r:id="rId24"/>
    <p:sldId id="285" r:id="rId25"/>
    <p:sldId id="283" r:id="rId26"/>
    <p:sldId id="304" r:id="rId27"/>
    <p:sldId id="319" r:id="rId28"/>
    <p:sldId id="280" r:id="rId29"/>
    <p:sldId id="276" r:id="rId30"/>
    <p:sldId id="277" r:id="rId31"/>
    <p:sldId id="278" r:id="rId32"/>
    <p:sldId id="306" r:id="rId33"/>
    <p:sldId id="308" r:id="rId34"/>
    <p:sldId id="309" r:id="rId35"/>
    <p:sldId id="287" r:id="rId36"/>
    <p:sldId id="279" r:id="rId37"/>
    <p:sldId id="310" r:id="rId38"/>
    <p:sldId id="281" r:id="rId39"/>
    <p:sldId id="312" r:id="rId40"/>
    <p:sldId id="282" r:id="rId41"/>
    <p:sldId id="286" r:id="rId42"/>
    <p:sldId id="296" r:id="rId43"/>
    <p:sldId id="297" r:id="rId44"/>
    <p:sldId id="318" r:id="rId45"/>
    <p:sldId id="292" r:id="rId46"/>
    <p:sldId id="317" r:id="rId47"/>
    <p:sldId id="291" r:id="rId48"/>
    <p:sldId id="299" r:id="rId49"/>
    <p:sldId id="293" r:id="rId50"/>
    <p:sldId id="294" r:id="rId51"/>
    <p:sldId id="303" r:id="rId52"/>
    <p:sldId id="290" r:id="rId53"/>
    <p:sldId id="295" r:id="rId54"/>
    <p:sldId id="300" r:id="rId55"/>
    <p:sldId id="315" r:id="rId56"/>
    <p:sldId id="288" r:id="rId57"/>
    <p:sldId id="289" r:id="rId58"/>
    <p:sldId id="30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63" autoAdjust="0"/>
  </p:normalViewPr>
  <p:slideViewPr>
    <p:cSldViewPr>
      <p:cViewPr>
        <p:scale>
          <a:sx n="90" d="100"/>
          <a:sy n="90" d="100"/>
        </p:scale>
        <p:origin x="-14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55580-2010-4172-B35E-2F98F3467E55}" type="datetimeFigureOut">
              <a:rPr lang="en-US" smtClean="0"/>
              <a:pPr/>
              <a:t>10/19/2018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B795C-4E84-423D-9DC0-86E5483C2A7F}" type="slidenum">
              <a:rPr lang="en-US" smtClean="0"/>
              <a:pPr/>
              <a:t>‹#›</a:t>
            </a:fld>
            <a:endParaRPr lang="en-US"/>
          </a:p>
        </p:txBody>
      </p:sp>
    </p:spTree>
    <p:extLst>
      <p:ext uri="{BB962C8B-B14F-4D97-AF65-F5344CB8AC3E}">
        <p14:creationId xmlns:p14="http://schemas.microsoft.com/office/powerpoint/2010/main" val="398942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14437"/>
            <a:fld id="{96DF78D2-8655-470A-A323-8D0B9251EFAF}" type="slidenum">
              <a:rPr lang="en-US"/>
              <a:pPr defTabSz="914437"/>
              <a:t>6</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z="1800" dirty="0"/>
              <a:t>Which way for stronger oxidizing agent? Reducing agent?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722B08-3245-4F72-8B43-F89722E1FC98}" type="slidenum">
              <a:rPr lang="en-US"/>
              <a:pPr/>
              <a:t>29</a:t>
            </a:fld>
            <a:endParaRPr lang="en-US"/>
          </a:p>
        </p:txBody>
      </p:sp>
      <p:sp>
        <p:nvSpPr>
          <p:cNvPr id="77826"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77827" name="Rectangle 3"/>
          <p:cNvSpPr>
            <a:spLocks noGrp="1" noChangeArrowheads="1"/>
          </p:cNvSpPr>
          <p:nvPr>
            <p:ph type="body" idx="1"/>
          </p:nvPr>
        </p:nvSpPr>
        <p:spPr>
          <a:xfrm>
            <a:off x="914400" y="4343400"/>
            <a:ext cx="5029200" cy="4114800"/>
          </a:xfrm>
          <a:ln/>
        </p:spPr>
        <p:txBody>
          <a:bodyPr lIns="90488" tIns="44450" rIns="90488" bIns="44450"/>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5A950-90DA-44FF-8F31-C2DAB232E55A}" type="slidenum">
              <a:rPr lang="en-US"/>
              <a:pPr/>
              <a:t>30</a:t>
            </a:fld>
            <a:endParaRPr lang="en-US"/>
          </a:p>
        </p:txBody>
      </p:sp>
      <p:sp>
        <p:nvSpPr>
          <p:cNvPr id="7987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79875" name="Rectangle 3"/>
          <p:cNvSpPr>
            <a:spLocks noGrp="1" noChangeArrowheads="1"/>
          </p:cNvSpPr>
          <p:nvPr>
            <p:ph type="body" idx="1"/>
          </p:nvPr>
        </p:nvSpPr>
        <p:spPr>
          <a:xfrm>
            <a:off x="914400" y="4343400"/>
            <a:ext cx="5029200" cy="4114800"/>
          </a:xfrm>
          <a:ln/>
        </p:spPr>
        <p:txBody>
          <a:bodyPr lIns="90488" tIns="44450" rIns="90488" bIns="44450"/>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00DDD-776D-4D54-98D3-86C56879775A}" type="slidenum">
              <a:rPr lang="en-US"/>
              <a:pPr/>
              <a:t>31</a:t>
            </a:fld>
            <a:endParaRPr lang="en-US"/>
          </a:p>
        </p:txBody>
      </p:sp>
      <p:sp>
        <p:nvSpPr>
          <p:cNvPr id="81922"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81923" name="Rectangle 3"/>
          <p:cNvSpPr>
            <a:spLocks noGrp="1" noChangeArrowheads="1"/>
          </p:cNvSpPr>
          <p:nvPr>
            <p:ph type="body" idx="1"/>
          </p:nvPr>
        </p:nvSpPr>
        <p:spPr>
          <a:xfrm>
            <a:off x="914400" y="4343400"/>
            <a:ext cx="5029200" cy="4114800"/>
          </a:xfrm>
          <a:ln/>
        </p:spPr>
        <p:txBody>
          <a:bodyPr lIns="90488" tIns="44450" rIns="90488" bIns="44450"/>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080D022-271C-44BE-96E3-CC1A3A6D929C}" type="slidenum">
              <a:rPr lang="en-US"/>
              <a:pPr/>
              <a:t>32</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253CCFC-16C4-4C3E-96D3-D8B95EEBC786}" type="slidenum">
              <a:rPr lang="en-US"/>
              <a:pPr/>
              <a:t>33</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BD8FB98-464B-4075-916D-9F93B7D97407}" type="slidenum">
              <a:rPr lang="en-US"/>
              <a:pPr/>
              <a:t>34</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14437"/>
            <a:fld id="{A79B964C-738D-45DA-8539-D4AB6B0EDC61}" type="slidenum">
              <a:rPr lang="en-US"/>
              <a:pPr defTabSz="914437"/>
              <a:t>35</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374271" y="4342464"/>
            <a:ext cx="6134307" cy="4114487"/>
          </a:xfrm>
          <a:noFill/>
          <a:ln/>
        </p:spPr>
        <p:txBody>
          <a:bodyPr/>
          <a:lstStyle/>
          <a:p>
            <a:pPr eaLnBrk="1" hangingPunct="1">
              <a:spcBef>
                <a:spcPct val="0"/>
              </a:spcBef>
            </a:pPr>
            <a:r>
              <a:rPr lang="en-US" sz="1800" dirty="0" smtClean="0">
                <a:latin typeface="Arial" charset="0"/>
              </a:rPr>
              <a:t>Anode: Zn + 2OH– </a:t>
            </a:r>
            <a:r>
              <a:rPr lang="en-US" sz="1800" dirty="0" smtClean="0">
                <a:latin typeface="Symbol" pitchFamily="18" charset="2"/>
                <a:sym typeface="Symbol" pitchFamily="18" charset="2"/>
              </a:rPr>
              <a:t></a:t>
            </a:r>
            <a:r>
              <a:rPr lang="en-US" sz="1800" dirty="0" err="1" smtClean="0">
                <a:latin typeface="Arial" charset="0"/>
              </a:rPr>
              <a:t>ZnO</a:t>
            </a:r>
            <a:r>
              <a:rPr lang="en-US" sz="1800" dirty="0" smtClean="0">
                <a:latin typeface="Arial" charset="0"/>
              </a:rPr>
              <a:t>(s) + H</a:t>
            </a:r>
            <a:r>
              <a:rPr lang="en-US" sz="1800" baseline="-25000" dirty="0" smtClean="0">
                <a:latin typeface="Arial" charset="0"/>
              </a:rPr>
              <a:t>2</a:t>
            </a:r>
            <a:r>
              <a:rPr lang="en-US" sz="1800" dirty="0" smtClean="0">
                <a:latin typeface="Arial" charset="0"/>
              </a:rPr>
              <a:t>O(l) + 2e–</a:t>
            </a:r>
          </a:p>
          <a:p>
            <a:pPr eaLnBrk="1" hangingPunct="1">
              <a:spcBef>
                <a:spcPct val="0"/>
              </a:spcBef>
            </a:pPr>
            <a:r>
              <a:rPr lang="en-US" sz="1800" dirty="0" err="1" smtClean="0">
                <a:latin typeface="Arial" charset="0"/>
              </a:rPr>
              <a:t>HgO</a:t>
            </a:r>
            <a:r>
              <a:rPr lang="en-US" sz="1800" dirty="0" smtClean="0">
                <a:latin typeface="Arial" charset="0"/>
              </a:rPr>
              <a:t>(s) + H</a:t>
            </a:r>
            <a:r>
              <a:rPr lang="en-US" sz="1800" baseline="-25000" dirty="0" smtClean="0">
                <a:latin typeface="Arial" charset="0"/>
              </a:rPr>
              <a:t>2</a:t>
            </a:r>
            <a:r>
              <a:rPr lang="en-US" sz="1800" dirty="0" smtClean="0">
                <a:latin typeface="Arial" charset="0"/>
              </a:rPr>
              <a:t>O + 2e– </a:t>
            </a:r>
            <a:r>
              <a:rPr lang="en-US" sz="1800" dirty="0" smtClean="0">
                <a:latin typeface="Symbol" pitchFamily="18" charset="2"/>
                <a:sym typeface="Symbol" pitchFamily="18" charset="2"/>
              </a:rPr>
              <a:t></a:t>
            </a:r>
            <a:r>
              <a:rPr lang="en-US" sz="1800" dirty="0" smtClean="0">
                <a:latin typeface="Arial" charset="0"/>
              </a:rPr>
              <a:t> Hg(l) + 2OH–</a:t>
            </a:r>
          </a:p>
          <a:p>
            <a:pPr eaLnBrk="1" hangingPunct="1">
              <a:spcBef>
                <a:spcPct val="0"/>
              </a:spcBef>
            </a:pPr>
            <a:r>
              <a:rPr lang="en-US" sz="1800" dirty="0" smtClean="0">
                <a:latin typeface="Arial" charset="0"/>
              </a:rPr>
              <a:t>Stable voltage (1.3V)</a:t>
            </a:r>
          </a:p>
          <a:p>
            <a:pPr eaLnBrk="1" hangingPunct="1">
              <a:spcBef>
                <a:spcPct val="0"/>
              </a:spcBef>
            </a:pPr>
            <a:r>
              <a:rPr lang="en-US" sz="1800" dirty="0" smtClean="0">
                <a:latin typeface="Arial" charset="0"/>
              </a:rPr>
              <a:t>Small w/ large voltage</a:t>
            </a:r>
          </a:p>
          <a:p>
            <a:pPr eaLnBrk="1" hangingPunct="1">
              <a:spcBef>
                <a:spcPct val="0"/>
              </a:spcBef>
            </a:pPr>
            <a:r>
              <a:rPr lang="en-US" sz="1800" dirty="0" smtClean="0">
                <a:latin typeface="Arial" charset="0"/>
              </a:rPr>
              <a:t>Also Ag as in,</a:t>
            </a:r>
          </a:p>
          <a:p>
            <a:pPr eaLnBrk="1" hangingPunct="1">
              <a:spcBef>
                <a:spcPct val="0"/>
              </a:spcBef>
            </a:pPr>
            <a:r>
              <a:rPr lang="en-US" sz="1800" dirty="0" smtClean="0">
                <a:latin typeface="Arial" charset="0"/>
              </a:rPr>
              <a:t>Cathode: Ag</a:t>
            </a:r>
            <a:r>
              <a:rPr lang="en-US" sz="1800" baseline="-25000" dirty="0" smtClean="0">
                <a:latin typeface="Arial" charset="0"/>
              </a:rPr>
              <a:t>2</a:t>
            </a:r>
            <a:r>
              <a:rPr lang="en-US" sz="1800" dirty="0" smtClean="0">
                <a:latin typeface="Arial" charset="0"/>
              </a:rPr>
              <a:t>O + H</a:t>
            </a:r>
            <a:r>
              <a:rPr lang="en-US" sz="1800" baseline="-25000" dirty="0" smtClean="0">
                <a:latin typeface="Arial" charset="0"/>
              </a:rPr>
              <a:t>2</a:t>
            </a:r>
            <a:r>
              <a:rPr lang="en-US" sz="1800" dirty="0" smtClean="0">
                <a:latin typeface="Arial" charset="0"/>
              </a:rPr>
              <a:t>O</a:t>
            </a:r>
            <a:r>
              <a:rPr lang="en-US" sz="1800" baseline="-25000" dirty="0" smtClean="0">
                <a:latin typeface="Arial" charset="0"/>
              </a:rPr>
              <a:t>(l)</a:t>
            </a:r>
            <a:r>
              <a:rPr lang="en-US" sz="1800" dirty="0" smtClean="0">
                <a:latin typeface="Arial" charset="0"/>
              </a:rPr>
              <a:t> + 2e– </a:t>
            </a:r>
            <a:r>
              <a:rPr lang="en-US" sz="1800" dirty="0" smtClean="0">
                <a:latin typeface="Symbol" pitchFamily="18" charset="2"/>
                <a:sym typeface="Symbol" pitchFamily="18" charset="2"/>
              </a:rPr>
              <a:t></a:t>
            </a:r>
            <a:r>
              <a:rPr lang="en-US" sz="1800" dirty="0" smtClean="0">
                <a:latin typeface="Arial" charset="0"/>
              </a:rPr>
              <a:t>2Ag(s) + 2OH–</a:t>
            </a:r>
          </a:p>
          <a:p>
            <a:pPr eaLnBrk="1" hangingPunct="1">
              <a:spcBef>
                <a:spcPct val="0"/>
              </a:spcBef>
            </a:pPr>
            <a:r>
              <a:rPr lang="en-US" sz="1800" dirty="0" smtClean="0">
                <a:latin typeface="Arial" charset="0"/>
              </a:rPr>
              <a:t>Ag: cameras, pacemakers, hearing aids</a:t>
            </a:r>
          </a:p>
          <a:p>
            <a:pPr eaLnBrk="1" hangingPunct="1">
              <a:spcBef>
                <a:spcPct val="0"/>
              </a:spcBef>
            </a:pPr>
            <a:r>
              <a:rPr lang="en-US" sz="1800" dirty="0" smtClean="0">
                <a:latin typeface="Arial" charset="0"/>
              </a:rPr>
              <a:t>Hg: watched, calculators</a:t>
            </a:r>
          </a:p>
          <a:p>
            <a:pPr eaLnBrk="1" hangingPunct="1">
              <a:spcBef>
                <a:spcPct val="0"/>
              </a:spcBef>
            </a:pPr>
            <a:r>
              <a:rPr lang="en-US" sz="1800" dirty="0" smtClean="0">
                <a:latin typeface="Arial" charset="0"/>
              </a:rPr>
              <a:t>Ag more expensive</a:t>
            </a:r>
          </a:p>
          <a:p>
            <a:pPr eaLnBrk="1" hangingPunct="1">
              <a:spcBef>
                <a:spcPct val="0"/>
              </a:spcBef>
            </a:pPr>
            <a:r>
              <a:rPr lang="en-US" sz="1800" dirty="0" smtClean="0">
                <a:latin typeface="Arial" charset="0"/>
              </a:rPr>
              <a:t>Hg more toxic</a:t>
            </a:r>
          </a:p>
          <a:p>
            <a:pPr eaLnBrk="1" hangingPunct="1"/>
            <a:endParaRPr lang="en-US" sz="18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6C49B15-5B87-4AFD-8F41-00B3C00FDC07}" type="slidenum">
              <a:rPr lang="en-US"/>
              <a:pPr/>
              <a:t>37</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C903EB-452E-4BE5-AC27-5E733E003B5E}" type="slidenum">
              <a:rPr lang="en-US"/>
              <a:pPr/>
              <a:t>39</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14437"/>
            <a:fld id="{B9E48431-846D-471E-97DF-5874636B78DE}" type="slidenum">
              <a:rPr lang="en-US"/>
              <a:pPr defTabSz="914437"/>
              <a:t>41</a:t>
            </a:fld>
            <a:endParaRPr lang="en-US"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374271" y="4342464"/>
            <a:ext cx="6134307" cy="4114487"/>
          </a:xfrm>
          <a:noFill/>
          <a:ln/>
        </p:spPr>
        <p:txBody>
          <a:bodyPr/>
          <a:lstStyle/>
          <a:p>
            <a:pPr eaLnBrk="1" hangingPunct="1">
              <a:spcBef>
                <a:spcPct val="0"/>
              </a:spcBef>
            </a:pPr>
            <a:r>
              <a:rPr lang="en-US" sz="1800" dirty="0" smtClean="0">
                <a:latin typeface="Arial" charset="0"/>
              </a:rPr>
              <a:t>Anode: 2H</a:t>
            </a:r>
            <a:r>
              <a:rPr lang="en-US" sz="1800" baseline="-25000" dirty="0" smtClean="0">
                <a:latin typeface="Arial" charset="0"/>
              </a:rPr>
              <a:t>2</a:t>
            </a:r>
            <a:r>
              <a:rPr lang="en-US" sz="1800" dirty="0" smtClean="0">
                <a:latin typeface="Arial" charset="0"/>
              </a:rPr>
              <a:t>(g) + 4OH– </a:t>
            </a:r>
            <a:r>
              <a:rPr lang="en-US" sz="1800" dirty="0" smtClean="0">
                <a:latin typeface="Symbol" pitchFamily="18" charset="2"/>
                <a:sym typeface="Symbol" pitchFamily="18" charset="2"/>
              </a:rPr>
              <a:t></a:t>
            </a:r>
            <a:r>
              <a:rPr lang="en-US" sz="1800" dirty="0" smtClean="0">
                <a:latin typeface="Arial" charset="0"/>
              </a:rPr>
              <a:t> 4H</a:t>
            </a:r>
            <a:r>
              <a:rPr lang="en-US" sz="1800" baseline="-25000" dirty="0" smtClean="0">
                <a:latin typeface="Arial" charset="0"/>
              </a:rPr>
              <a:t>2</a:t>
            </a:r>
            <a:r>
              <a:rPr lang="en-US" sz="1800" dirty="0" smtClean="0">
                <a:latin typeface="Arial" charset="0"/>
              </a:rPr>
              <a:t>O(l) + 4e–</a:t>
            </a:r>
          </a:p>
          <a:p>
            <a:pPr eaLnBrk="1" hangingPunct="1">
              <a:spcBef>
                <a:spcPct val="0"/>
              </a:spcBef>
            </a:pPr>
            <a:r>
              <a:rPr lang="en-US" sz="1800" dirty="0" smtClean="0">
                <a:latin typeface="Arial" charset="0"/>
              </a:rPr>
              <a:t>Cathode: O</a:t>
            </a:r>
            <a:r>
              <a:rPr lang="en-US" sz="1800" baseline="-25000" dirty="0" smtClean="0">
                <a:latin typeface="Arial" charset="0"/>
              </a:rPr>
              <a:t>2</a:t>
            </a:r>
            <a:r>
              <a:rPr lang="en-US" sz="1800" dirty="0" smtClean="0">
                <a:latin typeface="Arial" charset="0"/>
              </a:rPr>
              <a:t>(g) + 2H</a:t>
            </a:r>
            <a:r>
              <a:rPr lang="en-US" sz="1800" baseline="-25000" dirty="0" smtClean="0">
                <a:latin typeface="Arial" charset="0"/>
              </a:rPr>
              <a:t>2</a:t>
            </a:r>
            <a:r>
              <a:rPr lang="en-US" sz="1800" dirty="0" smtClean="0">
                <a:latin typeface="Arial" charset="0"/>
              </a:rPr>
              <a:t>O(l) + 4e– </a:t>
            </a:r>
            <a:r>
              <a:rPr lang="en-US" sz="1800" dirty="0" smtClean="0">
                <a:latin typeface="Symbol" pitchFamily="18" charset="2"/>
                <a:sym typeface="Symbol" pitchFamily="18" charset="2"/>
              </a:rPr>
              <a:t></a:t>
            </a:r>
            <a:r>
              <a:rPr lang="en-US" sz="1800" dirty="0" smtClean="0">
                <a:latin typeface="Arial" charset="0"/>
              </a:rPr>
              <a:t> 4OH–</a:t>
            </a:r>
          </a:p>
          <a:p>
            <a:pPr eaLnBrk="1" hangingPunct="1">
              <a:spcBef>
                <a:spcPct val="0"/>
              </a:spcBef>
            </a:pPr>
            <a:r>
              <a:rPr lang="en-US" sz="1800" dirty="0" smtClean="0">
                <a:latin typeface="Arial" charset="0"/>
              </a:rPr>
              <a:t>Reactants must be continuously supplied</a:t>
            </a:r>
          </a:p>
          <a:p>
            <a:pPr eaLnBrk="1" hangingPunct="1">
              <a:spcBef>
                <a:spcPct val="0"/>
              </a:spcBef>
            </a:pPr>
            <a:r>
              <a:rPr lang="en-US" sz="1800" dirty="0" smtClean="0">
                <a:latin typeface="Arial" charset="0"/>
              </a:rPr>
              <a:t>Reactants don’t touch</a:t>
            </a:r>
          </a:p>
          <a:p>
            <a:pPr eaLnBrk="1" hangingPunct="1">
              <a:spcBef>
                <a:spcPct val="0"/>
              </a:spcBef>
            </a:pPr>
            <a:r>
              <a:rPr lang="en-US" sz="1800" dirty="0" smtClean="0">
                <a:latin typeface="Arial" charset="0"/>
              </a:rPr>
              <a:t>Porous carbon electrodes</a:t>
            </a:r>
          </a:p>
          <a:p>
            <a:pPr eaLnBrk="1" hangingPunct="1">
              <a:spcBef>
                <a:spcPct val="0"/>
              </a:spcBef>
            </a:pPr>
            <a:r>
              <a:rPr lang="en-US" sz="1800" dirty="0" smtClean="0">
                <a:latin typeface="Arial" charset="0"/>
              </a:rPr>
              <a:t>Very efficient 75% of bond energy to electricity (power plant 40%)</a:t>
            </a:r>
          </a:p>
          <a:p>
            <a:pPr eaLnBrk="1" hangingPunct="1">
              <a:spcBef>
                <a:spcPct val="0"/>
              </a:spcBef>
            </a:pPr>
            <a:r>
              <a:rPr lang="en-US" sz="1800" dirty="0" smtClean="0">
                <a:latin typeface="Arial" charset="0"/>
              </a:rPr>
              <a:t>Most yield no pollutants</a:t>
            </a:r>
          </a:p>
          <a:p>
            <a:pPr eaLnBrk="1" hangingPunct="1">
              <a:spcBef>
                <a:spcPct val="0"/>
              </a:spcBef>
            </a:pPr>
            <a:r>
              <a:rPr lang="en-US" sz="1800" dirty="0" smtClean="0">
                <a:latin typeface="Arial" charset="0"/>
              </a:rPr>
              <a:t>Expensive and bulky</a:t>
            </a:r>
          </a:p>
          <a:p>
            <a:pPr eaLnBrk="1" hangingPunct="1">
              <a:spcBef>
                <a:spcPct val="0"/>
              </a:spcBef>
            </a:pPr>
            <a:r>
              <a:rPr lang="en-US" sz="1800" dirty="0" smtClean="0">
                <a:latin typeface="Arial" charset="0"/>
              </a:rPr>
              <a:t>Other fuel cells: 2NH</a:t>
            </a:r>
            <a:r>
              <a:rPr lang="en-US" sz="1800" baseline="-25000" dirty="0" smtClean="0">
                <a:latin typeface="Arial" charset="0"/>
              </a:rPr>
              <a:t>3</a:t>
            </a:r>
            <a:r>
              <a:rPr lang="en-US" sz="1800" dirty="0" smtClean="0">
                <a:latin typeface="Arial" charset="0"/>
              </a:rPr>
              <a:t> + 1/2O</a:t>
            </a:r>
            <a:r>
              <a:rPr lang="en-US" sz="1800" baseline="-25000" dirty="0" smtClean="0">
                <a:latin typeface="Arial" charset="0"/>
              </a:rPr>
              <a:t>2</a:t>
            </a:r>
            <a:r>
              <a:rPr lang="en-US" sz="1800" dirty="0" smtClean="0">
                <a:latin typeface="Arial" charset="0"/>
              </a:rPr>
              <a:t> </a:t>
            </a:r>
            <a:r>
              <a:rPr lang="en-US" sz="1800" dirty="0" smtClean="0">
                <a:latin typeface="Symbol" pitchFamily="18" charset="2"/>
                <a:sym typeface="Symbol" pitchFamily="18" charset="2"/>
              </a:rPr>
              <a:t></a:t>
            </a:r>
            <a:r>
              <a:rPr lang="en-US" sz="1800" dirty="0" smtClean="0">
                <a:latin typeface="Arial" charset="0"/>
              </a:rPr>
              <a:t> N</a:t>
            </a:r>
            <a:r>
              <a:rPr lang="en-US" sz="1800" baseline="-25000" dirty="0" smtClean="0">
                <a:latin typeface="Arial" charset="0"/>
              </a:rPr>
              <a:t>2</a:t>
            </a:r>
            <a:r>
              <a:rPr lang="en-US" sz="1800" dirty="0" smtClean="0">
                <a:latin typeface="Arial" charset="0"/>
              </a:rPr>
              <a:t> + 3H</a:t>
            </a:r>
            <a:r>
              <a:rPr lang="en-US" sz="1800" baseline="-25000" dirty="0" smtClean="0">
                <a:latin typeface="Arial" charset="0"/>
              </a:rPr>
              <a:t>2</a:t>
            </a:r>
            <a:r>
              <a:rPr lang="en-US" sz="1800" dirty="0" smtClean="0">
                <a:latin typeface="Arial" charset="0"/>
              </a:rPr>
              <a:t>O</a:t>
            </a:r>
          </a:p>
          <a:p>
            <a:pPr eaLnBrk="1" hangingPunct="1">
              <a:spcBef>
                <a:spcPct val="0"/>
              </a:spcBef>
            </a:pPr>
            <a:r>
              <a:rPr lang="en-US" sz="1800" dirty="0" smtClean="0">
                <a:latin typeface="Arial" charset="0"/>
              </a:rPr>
              <a:t>CH</a:t>
            </a:r>
            <a:r>
              <a:rPr lang="en-US" sz="1800" baseline="-25000" dirty="0" smtClean="0">
                <a:latin typeface="Arial" charset="0"/>
              </a:rPr>
              <a:t>4</a:t>
            </a:r>
            <a:r>
              <a:rPr lang="en-US" sz="1800" dirty="0" smtClean="0">
                <a:latin typeface="Arial" charset="0"/>
              </a:rPr>
              <a:t> + 2O</a:t>
            </a:r>
            <a:r>
              <a:rPr lang="en-US" sz="1800" baseline="-25000" dirty="0" smtClean="0">
                <a:latin typeface="Arial" charset="0"/>
              </a:rPr>
              <a:t>2</a:t>
            </a:r>
            <a:r>
              <a:rPr lang="en-US" sz="1800" dirty="0" smtClean="0">
                <a:latin typeface="Arial" charset="0"/>
              </a:rPr>
              <a:t> </a:t>
            </a:r>
            <a:r>
              <a:rPr lang="en-US" sz="1800" dirty="0" smtClean="0">
                <a:latin typeface="Symbol" pitchFamily="18" charset="2"/>
                <a:sym typeface="Symbol" pitchFamily="18" charset="2"/>
              </a:rPr>
              <a:t></a:t>
            </a:r>
            <a:r>
              <a:rPr lang="en-US" sz="1800" dirty="0" smtClean="0">
                <a:latin typeface="Arial" charset="0"/>
              </a:rPr>
              <a:t> CO</a:t>
            </a:r>
            <a:r>
              <a:rPr lang="en-US" sz="1800" baseline="-25000" dirty="0" smtClean="0">
                <a:latin typeface="Arial" charset="0"/>
              </a:rPr>
              <a:t>2</a:t>
            </a:r>
            <a:r>
              <a:rPr lang="en-US" sz="1800" dirty="0" smtClean="0">
                <a:latin typeface="Arial" charset="0"/>
              </a:rPr>
              <a:t> + 2H</a:t>
            </a:r>
            <a:r>
              <a:rPr lang="en-US" sz="1800" baseline="-25000" dirty="0" smtClean="0">
                <a:latin typeface="Arial" charset="0"/>
              </a:rPr>
              <a:t>2</a:t>
            </a:r>
            <a:r>
              <a:rPr lang="en-US" sz="1800" dirty="0" smtClean="0">
                <a:latin typeface="Arial" charset="0"/>
              </a:rPr>
              <a:t>O</a:t>
            </a:r>
          </a:p>
          <a:p>
            <a:pPr eaLnBrk="1" hangingPunct="1">
              <a:spcBef>
                <a:spcPct val="0"/>
              </a:spcBef>
            </a:pPr>
            <a:r>
              <a:rPr lang="en-US" sz="1800" dirty="0" smtClean="0">
                <a:latin typeface="Arial" charset="0"/>
              </a:rPr>
              <a:t>N</a:t>
            </a:r>
            <a:r>
              <a:rPr lang="en-US" sz="1800" baseline="-25000" dirty="0" smtClean="0">
                <a:latin typeface="Arial" charset="0"/>
              </a:rPr>
              <a:t>2</a:t>
            </a:r>
            <a:r>
              <a:rPr lang="en-US" sz="1800" dirty="0" smtClean="0">
                <a:latin typeface="Arial" charset="0"/>
              </a:rPr>
              <a:t>H</a:t>
            </a:r>
            <a:r>
              <a:rPr lang="en-US" sz="1800" baseline="-25000" dirty="0" smtClean="0">
                <a:latin typeface="Arial" charset="0"/>
              </a:rPr>
              <a:t>4</a:t>
            </a:r>
            <a:r>
              <a:rPr lang="en-US" sz="1800" dirty="0" smtClean="0">
                <a:latin typeface="Arial" charset="0"/>
              </a:rPr>
              <a:t> + O</a:t>
            </a:r>
            <a:r>
              <a:rPr lang="en-US" sz="1800" baseline="-25000" dirty="0" smtClean="0">
                <a:latin typeface="Arial" charset="0"/>
              </a:rPr>
              <a:t>2</a:t>
            </a:r>
            <a:r>
              <a:rPr lang="en-US" sz="1800" dirty="0" smtClean="0">
                <a:latin typeface="Arial" charset="0"/>
              </a:rPr>
              <a:t> </a:t>
            </a:r>
            <a:r>
              <a:rPr lang="en-US" sz="1800" dirty="0" smtClean="0">
                <a:latin typeface="Symbol" pitchFamily="18" charset="2"/>
                <a:sym typeface="Symbol" pitchFamily="18" charset="2"/>
              </a:rPr>
              <a:t></a:t>
            </a:r>
            <a:r>
              <a:rPr lang="en-US" sz="1800" dirty="0" smtClean="0">
                <a:latin typeface="Symbol" pitchFamily="18" charset="2"/>
              </a:rPr>
              <a:t> </a:t>
            </a:r>
            <a:r>
              <a:rPr lang="en-US" sz="1800" dirty="0" smtClean="0">
                <a:latin typeface="Arial" charset="0"/>
              </a:rPr>
              <a:t>N</a:t>
            </a:r>
            <a:r>
              <a:rPr lang="en-US" sz="1800" baseline="-25000" dirty="0" smtClean="0">
                <a:latin typeface="Arial" charset="0"/>
              </a:rPr>
              <a:t>2</a:t>
            </a:r>
            <a:r>
              <a:rPr lang="en-US" sz="1800" dirty="0" smtClean="0">
                <a:latin typeface="Arial" charset="0"/>
              </a:rPr>
              <a:t> + 2H</a:t>
            </a:r>
            <a:r>
              <a:rPr lang="en-US" sz="1800" baseline="-25000" dirty="0" smtClean="0">
                <a:latin typeface="Arial" charset="0"/>
              </a:rPr>
              <a:t>2</a:t>
            </a:r>
            <a:r>
              <a:rPr lang="en-US" sz="1800" dirty="0" smtClean="0">
                <a:latin typeface="Arial" charset="0"/>
              </a:rPr>
              <a:t>O</a:t>
            </a:r>
          </a:p>
          <a:p>
            <a:pPr eaLnBrk="1" hangingPunct="1">
              <a:spcBef>
                <a:spcPct val="0"/>
              </a:spcBef>
            </a:pPr>
            <a:endParaRPr lang="en-US" sz="18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14437"/>
            <a:fld id="{9EB750DF-6C9A-4B87-9F59-ADEE0AA57F79}" type="slidenum">
              <a:rPr lang="en-US"/>
              <a:pPr defTabSz="914437"/>
              <a:t>7</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448815" y="4342464"/>
            <a:ext cx="5910677" cy="4064520"/>
          </a:xfrm>
          <a:noFill/>
          <a:ln/>
        </p:spPr>
        <p:txBody>
          <a:bodyPr/>
          <a:lstStyle/>
          <a:p>
            <a:pPr>
              <a:spcBef>
                <a:spcPts val="2368"/>
              </a:spcBef>
              <a:spcAft>
                <a:spcPts val="564"/>
              </a:spcAft>
            </a:pPr>
            <a:r>
              <a:rPr lang="en-US" sz="1800" b="1" i="1" dirty="0">
                <a:solidFill>
                  <a:srgbClr val="7F7F00"/>
                </a:solidFill>
                <a:latin typeface="Arial" charset="0"/>
              </a:rPr>
              <a:t>Relative strengths of ox and red agents</a:t>
            </a:r>
            <a:endParaRPr lang="en-US" sz="1800" dirty="0">
              <a:solidFill>
                <a:srgbClr val="7F7F00"/>
              </a:solidFill>
              <a:latin typeface="Arial" charset="0"/>
            </a:endParaRPr>
          </a:p>
          <a:p>
            <a:pPr>
              <a:spcBef>
                <a:spcPts val="1141"/>
              </a:spcBef>
            </a:pPr>
            <a:r>
              <a:rPr lang="en-US" sz="1800" dirty="0">
                <a:solidFill>
                  <a:srgbClr val="000000"/>
                </a:solidFill>
                <a:latin typeface="Arial" charset="0"/>
              </a:rPr>
              <a:t>The more positive E</a:t>
            </a:r>
            <a:r>
              <a:rPr lang="en-US" sz="1800" dirty="0">
                <a:solidFill>
                  <a:srgbClr val="000000"/>
                </a:solidFill>
                <a:latin typeface="Symbol" pitchFamily="18" charset="2"/>
                <a:sym typeface="Symbol" pitchFamily="18" charset="2"/>
              </a:rPr>
              <a:t></a:t>
            </a:r>
            <a:r>
              <a:rPr lang="en-US" sz="1800" dirty="0">
                <a:solidFill>
                  <a:srgbClr val="000000"/>
                </a:solidFill>
                <a:latin typeface="Arial" charset="0"/>
              </a:rPr>
              <a:t>, the more the reaction (as written) tends to occur</a:t>
            </a:r>
          </a:p>
          <a:p>
            <a:pPr>
              <a:spcBef>
                <a:spcPts val="1705"/>
              </a:spcBef>
            </a:pPr>
            <a:r>
              <a:rPr lang="en-US" sz="1800" dirty="0">
                <a:solidFill>
                  <a:srgbClr val="000000"/>
                </a:solidFill>
                <a:latin typeface="Arial" charset="0"/>
              </a:rPr>
              <a:t>What does this say about table as ordered by oxidizing agent? Reducing agent?</a:t>
            </a:r>
          </a:p>
          <a:p>
            <a:pPr>
              <a:spcBef>
                <a:spcPts val="1705"/>
              </a:spcBef>
            </a:pPr>
            <a:r>
              <a:rPr lang="en-US" sz="1800" dirty="0">
                <a:solidFill>
                  <a:srgbClr val="000000"/>
                </a:solidFill>
                <a:latin typeface="Arial" charset="0"/>
              </a:rPr>
              <a:t>How does this table compare to an activity series?</a:t>
            </a:r>
          </a:p>
          <a:p>
            <a:pPr>
              <a:spcBef>
                <a:spcPts val="1705"/>
              </a:spcBef>
            </a:pPr>
            <a:r>
              <a:rPr lang="en-US" sz="1800" b="1" dirty="0">
                <a:latin typeface="Arial" charset="0"/>
              </a:rPr>
              <a:t>Top to Bottom</a:t>
            </a:r>
          </a:p>
          <a:p>
            <a:pPr>
              <a:spcBef>
                <a:spcPts val="1705"/>
              </a:spcBef>
            </a:pPr>
            <a:r>
              <a:rPr lang="en-US" sz="1800" dirty="0">
                <a:latin typeface="Arial" charset="0"/>
              </a:rPr>
              <a:t>Oxidizing agents decreasing in strength (reactants)</a:t>
            </a:r>
            <a:endParaRPr lang="en-US" sz="1800" b="1" dirty="0">
              <a:latin typeface="Arial" charset="0"/>
            </a:endParaRPr>
          </a:p>
          <a:p>
            <a:pPr eaLnBrk="1" hangingPunct="1">
              <a:buFontTx/>
              <a:buNone/>
            </a:pPr>
            <a:r>
              <a:rPr lang="en-US" sz="1800" dirty="0">
                <a:latin typeface="Arial" charset="0"/>
              </a:rPr>
              <a:t>Reducing agents increasing in strength (products)</a:t>
            </a:r>
            <a:endParaRPr lang="en-US" sz="18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381760"/>
          </a:xfrm>
        </p:spPr>
        <p:txBody>
          <a:bodyPr>
            <a:normAutofit/>
          </a:bodyPr>
          <a:lstStyle/>
          <a:p>
            <a:r>
              <a:rPr lang="en-US" dirty="0" smtClean="0"/>
              <a:t>Page: 561</a:t>
            </a:r>
          </a:p>
          <a:p>
            <a:endParaRPr lang="en-US" dirty="0" smtClean="0"/>
          </a:p>
          <a:p>
            <a:r>
              <a:rPr lang="en-US" dirty="0" smtClean="0"/>
              <a:t>Figure 19-11 Electroplating. An electrolytic cell is used to add a coating of a relatively expensive metal to a less expensive base metal. The base metal for the Oscar statues shown here is </a:t>
            </a:r>
            <a:r>
              <a:rPr lang="en-US" dirty="0" err="1" smtClean="0"/>
              <a:t>brittanium</a:t>
            </a:r>
            <a:r>
              <a:rPr lang="en-US" dirty="0" smtClean="0"/>
              <a:t>, an alloy (solid solution) of tin, copper, and antimony. They are then sequentially electroplated with copper, nickel, silver, and, finally, 24-karat gold.</a:t>
            </a:r>
            <a:endParaRPr lang="en-US" dirty="0"/>
          </a:p>
        </p:txBody>
      </p:sp>
      <p:sp>
        <p:nvSpPr>
          <p:cNvPr id="4" name="Slide Number Placeholder 3"/>
          <p:cNvSpPr>
            <a:spLocks noGrp="1"/>
          </p:cNvSpPr>
          <p:nvPr>
            <p:ph type="sldNum" sz="quarter" idx="10"/>
          </p:nvPr>
        </p:nvSpPr>
        <p:spPr/>
        <p:txBody>
          <a:bodyPr/>
          <a:lstStyle/>
          <a:p>
            <a:fld id="{4475A0BC-9443-4E49-9EDF-96F60C1293E0}" type="slidenum">
              <a:rPr lang="en-US" smtClean="0"/>
              <a:pPr/>
              <a:t>44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14437"/>
            <a:fld id="{B886D0F7-9A3D-4E1B-B5EE-9863B417F535}" type="slidenum">
              <a:rPr lang="en-US"/>
              <a:pPr defTabSz="914437"/>
              <a:t>45</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a:spcBef>
                <a:spcPts val="1705"/>
              </a:spcBef>
            </a:pPr>
            <a:r>
              <a:rPr lang="en-US" sz="1800" dirty="0" smtClean="0">
                <a:latin typeface="Arial" charset="0"/>
              </a:rPr>
              <a:t>Downs Cell</a:t>
            </a:r>
          </a:p>
          <a:p>
            <a:pPr>
              <a:spcBef>
                <a:spcPts val="1705"/>
              </a:spcBef>
            </a:pPr>
            <a:r>
              <a:rPr lang="en-US" sz="1800" dirty="0" smtClean="0">
                <a:latin typeface="Arial" charset="0"/>
              </a:rPr>
              <a:t>Molten mix </a:t>
            </a:r>
            <a:r>
              <a:rPr lang="en-US" sz="1800" dirty="0" err="1" smtClean="0">
                <a:latin typeface="Arial" charset="0"/>
              </a:rPr>
              <a:t>oc</a:t>
            </a:r>
            <a:r>
              <a:rPr lang="en-US" sz="1800" dirty="0" smtClean="0">
                <a:latin typeface="Arial" charset="0"/>
              </a:rPr>
              <a:t> </a:t>
            </a:r>
            <a:r>
              <a:rPr lang="en-US" sz="1800" dirty="0" err="1" smtClean="0">
                <a:latin typeface="Arial" charset="0"/>
              </a:rPr>
              <a:t>NaCl</a:t>
            </a:r>
            <a:r>
              <a:rPr lang="en-US" sz="1800" dirty="0" smtClean="0">
                <a:latin typeface="Arial" charset="0"/>
              </a:rPr>
              <a:t> &amp; CaCl</a:t>
            </a:r>
            <a:r>
              <a:rPr lang="en-US" sz="1800" baseline="-25000" dirty="0" smtClean="0">
                <a:latin typeface="Arial" charset="0"/>
              </a:rPr>
              <a:t>2</a:t>
            </a:r>
            <a:r>
              <a:rPr lang="en-US" sz="1800" dirty="0" smtClean="0">
                <a:latin typeface="Arial" charset="0"/>
              </a:rPr>
              <a:t> (lowers melting point; 580 vs. 801</a:t>
            </a:r>
            <a:r>
              <a:rPr lang="en-US" sz="1800" dirty="0" smtClean="0">
                <a:latin typeface="Symbol" pitchFamily="18" charset="2"/>
                <a:sym typeface="Symbol" pitchFamily="18" charset="2"/>
              </a:rPr>
              <a:t></a:t>
            </a:r>
            <a:r>
              <a:rPr lang="en-US" sz="1800" dirty="0" smtClean="0">
                <a:latin typeface="Arial" charset="0"/>
              </a:rPr>
              <a:t>C)</a:t>
            </a:r>
          </a:p>
          <a:p>
            <a:pPr>
              <a:spcBef>
                <a:spcPts val="1705"/>
              </a:spcBef>
            </a:pPr>
            <a:r>
              <a:rPr lang="en-US" sz="1800" dirty="0" err="1" smtClean="0">
                <a:latin typeface="Arial" charset="0"/>
              </a:rPr>
              <a:t>Liq</a:t>
            </a:r>
            <a:r>
              <a:rPr lang="en-US" sz="1800" dirty="0" smtClean="0">
                <a:latin typeface="Arial" charset="0"/>
              </a:rPr>
              <a:t> Na less dense than molten salt and floats to top where drawn off.</a:t>
            </a:r>
          </a:p>
          <a:p>
            <a:pPr>
              <a:spcBef>
                <a:spcPts val="1705"/>
              </a:spcBef>
            </a:pPr>
            <a:r>
              <a:rPr lang="en-US" sz="1800" dirty="0" smtClean="0">
                <a:latin typeface="Arial" charset="0"/>
              </a:rPr>
              <a:t>Na and Cl</a:t>
            </a:r>
            <a:r>
              <a:rPr lang="en-US" sz="1800" baseline="-25000" dirty="0" smtClean="0">
                <a:latin typeface="Arial" charset="0"/>
              </a:rPr>
              <a:t>2</a:t>
            </a:r>
            <a:r>
              <a:rPr lang="en-US" sz="1800" dirty="0" smtClean="0">
                <a:latin typeface="Arial" charset="0"/>
              </a:rPr>
              <a:t> not allowed to contact</a:t>
            </a:r>
          </a:p>
          <a:p>
            <a:pPr>
              <a:spcBef>
                <a:spcPts val="1705"/>
              </a:spcBef>
            </a:pPr>
            <a:r>
              <a:rPr lang="en-US" sz="1800" dirty="0" smtClean="0">
                <a:latin typeface="Arial" charset="0"/>
              </a:rPr>
              <a:t>Requires 25,000–40,000 A</a:t>
            </a:r>
            <a:endParaRPr lang="en-US" sz="18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198880"/>
          </a:xfrm>
        </p:spPr>
        <p:txBody>
          <a:bodyPr>
            <a:normAutofit/>
          </a:bodyPr>
          <a:lstStyle/>
          <a:p>
            <a:r>
              <a:rPr lang="en-US" dirty="0" smtClean="0"/>
              <a:t>Page</a:t>
            </a:r>
            <a:r>
              <a:rPr lang="en-US" smtClean="0"/>
              <a:t>: 560</a:t>
            </a:r>
            <a:endParaRPr lang="en-US" dirty="0" smtClean="0"/>
          </a:p>
          <a:p>
            <a:endParaRPr lang="en-US" dirty="0" smtClean="0"/>
          </a:p>
          <a:p>
            <a:r>
              <a:rPr lang="en-US" smtClean="0"/>
              <a:t>Figure 19-10 Electrolysis of sodium chloride. Solid sodium chloride is heated past its melting point. A battery causes a flow of electric current, pumping electrons to the cathode, where sodium ions are reduced to sodium metal. Electrons are pumped from the anode, where chloride ions are oxidized to chlorine gas.</a:t>
            </a:r>
            <a:endParaRPr lang="en-US" dirty="0"/>
          </a:p>
        </p:txBody>
      </p:sp>
      <p:sp>
        <p:nvSpPr>
          <p:cNvPr id="4" name="Slide Number Placeholder 3"/>
          <p:cNvSpPr>
            <a:spLocks noGrp="1"/>
          </p:cNvSpPr>
          <p:nvPr>
            <p:ph type="sldNum" sz="quarter" idx="10"/>
          </p:nvPr>
        </p:nvSpPr>
        <p:spPr/>
        <p:txBody>
          <a:bodyPr/>
          <a:lstStyle/>
          <a:p>
            <a:fld id="{4475A0BC-9443-4E49-9EDF-96F60C1293E0}" type="slidenum">
              <a:rPr lang="en-US" smtClean="0"/>
              <a:pPr/>
              <a:t>46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defTabSz="914437"/>
            <a:fld id="{66308DF4-50C8-4489-82B7-8771FF37BA07}" type="slidenum">
              <a:rPr lang="en-US"/>
              <a:pPr defTabSz="914437"/>
              <a:t>47</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a:spcBef>
                <a:spcPts val="1705"/>
              </a:spcBef>
            </a:pPr>
            <a:r>
              <a:rPr lang="en-US" sz="1800" dirty="0" smtClean="0">
                <a:latin typeface="Arial" charset="0"/>
              </a:rPr>
              <a:t>Overvoltage</a:t>
            </a:r>
          </a:p>
          <a:p>
            <a:pPr>
              <a:spcBef>
                <a:spcPts val="1705"/>
              </a:spcBef>
            </a:pPr>
            <a:r>
              <a:rPr lang="en-US" sz="1800" dirty="0" smtClean="0">
                <a:latin typeface="Arial" charset="0"/>
              </a:rPr>
              <a:t>If aqueous </a:t>
            </a:r>
            <a:r>
              <a:rPr lang="en-US" sz="1800" dirty="0" err="1" smtClean="0">
                <a:latin typeface="Arial" charset="0"/>
              </a:rPr>
              <a:t>NaCl</a:t>
            </a:r>
            <a:r>
              <a:rPr lang="en-US" sz="1800" dirty="0" smtClean="0">
                <a:latin typeface="Arial" charset="0"/>
              </a:rPr>
              <a:t> then water is reduced as that potential is lower than Na</a:t>
            </a:r>
            <a:r>
              <a:rPr lang="en-US" sz="1800" baseline="30000" dirty="0" smtClean="0">
                <a:latin typeface="Arial" charset="0"/>
              </a:rPr>
              <a:t>+ </a:t>
            </a:r>
            <a:r>
              <a:rPr lang="en-US" sz="1800" dirty="0" smtClean="0">
                <a:latin typeface="Arial" charset="0"/>
              </a:rPr>
              <a:t>(–2.71 V –0.83 V)</a:t>
            </a:r>
          </a:p>
          <a:p>
            <a:pPr>
              <a:spcBef>
                <a:spcPts val="1705"/>
              </a:spcBef>
            </a:pPr>
            <a:r>
              <a:rPr lang="en-US" sz="1800" dirty="0" smtClean="0">
                <a:latin typeface="Arial" charset="0"/>
              </a:rPr>
              <a:t>Likewise </a:t>
            </a:r>
            <a:r>
              <a:rPr lang="en-US" sz="1800" dirty="0" err="1" smtClean="0">
                <a:latin typeface="Arial" charset="0"/>
              </a:rPr>
              <a:t>Cl</a:t>
            </a:r>
            <a:r>
              <a:rPr lang="en-US" sz="1800" dirty="0" smtClean="0">
                <a:latin typeface="Arial" charset="0"/>
              </a:rPr>
              <a:t> is reduced rather than water being oxidized to Cl</a:t>
            </a:r>
            <a:r>
              <a:rPr lang="en-US" sz="1800" baseline="-25000" dirty="0" smtClean="0">
                <a:latin typeface="Arial" charset="0"/>
              </a:rPr>
              <a:t>2</a:t>
            </a:r>
            <a:r>
              <a:rPr lang="en-US" sz="1800" dirty="0" smtClean="0">
                <a:latin typeface="Arial" charset="0"/>
              </a:rPr>
              <a:t> since water reduction is –1.23 V </a:t>
            </a:r>
            <a:r>
              <a:rPr lang="en-US" sz="1800" dirty="0" err="1" smtClean="0">
                <a:latin typeface="Arial" charset="0"/>
              </a:rPr>
              <a:t>vs</a:t>
            </a:r>
            <a:r>
              <a:rPr lang="en-US" sz="1800" dirty="0" smtClean="0">
                <a:latin typeface="Arial" charset="0"/>
              </a:rPr>
              <a:t> –1.36 V for that of </a:t>
            </a:r>
            <a:r>
              <a:rPr lang="en-US" sz="1800" dirty="0" err="1" smtClean="0">
                <a:latin typeface="Arial" charset="0"/>
              </a:rPr>
              <a:t>Cl</a:t>
            </a:r>
            <a:r>
              <a:rPr lang="en-US" sz="1800" dirty="0" smtClean="0">
                <a:latin typeface="Arial" charset="0"/>
              </a:rPr>
              <a:t>– going to Cl</a:t>
            </a:r>
            <a:r>
              <a:rPr lang="en-US" sz="1800" baseline="-25000" dirty="0" smtClean="0">
                <a:latin typeface="Arial" charset="0"/>
              </a:rPr>
              <a:t>2. </a:t>
            </a:r>
            <a:r>
              <a:rPr lang="en-US" sz="1800" dirty="0" smtClean="0">
                <a:latin typeface="Arial" charset="0"/>
              </a:rPr>
              <a:t>Due to overvoltage requirement, the </a:t>
            </a:r>
            <a:r>
              <a:rPr lang="en-US" sz="1800" dirty="0" err="1" smtClean="0">
                <a:latin typeface="Arial" charset="0"/>
              </a:rPr>
              <a:t>Cl</a:t>
            </a:r>
            <a:r>
              <a:rPr lang="en-US" sz="1800" dirty="0" smtClean="0">
                <a:latin typeface="Arial" charset="0"/>
              </a:rPr>
              <a:t> is oxidized rather than water.</a:t>
            </a:r>
          </a:p>
          <a:p>
            <a:pPr>
              <a:spcBef>
                <a:spcPts val="1705"/>
              </a:spcBef>
            </a:pPr>
            <a:r>
              <a:rPr lang="en-US" sz="1800" dirty="0" smtClean="0">
                <a:latin typeface="Arial" charset="0"/>
              </a:rPr>
              <a:t>When water </a:t>
            </a:r>
            <a:r>
              <a:rPr lang="en-US" sz="1800" dirty="0" err="1" smtClean="0">
                <a:latin typeface="Arial" charset="0"/>
              </a:rPr>
              <a:t>electolyzes</a:t>
            </a:r>
            <a:r>
              <a:rPr lang="en-US" sz="1800" dirty="0" smtClean="0">
                <a:latin typeface="Arial" charset="0"/>
              </a:rPr>
              <a:t> which process occurs at the anode? (2H</a:t>
            </a:r>
            <a:r>
              <a:rPr lang="en-US" sz="1800" baseline="-25000" dirty="0" smtClean="0">
                <a:latin typeface="Arial" charset="0"/>
              </a:rPr>
              <a:t>2</a:t>
            </a:r>
            <a:r>
              <a:rPr lang="en-US" sz="1800" dirty="0" smtClean="0">
                <a:latin typeface="Arial" charset="0"/>
              </a:rPr>
              <a:t>O </a:t>
            </a:r>
            <a:r>
              <a:rPr lang="en-US" sz="1800" dirty="0" smtClean="0">
                <a:latin typeface="Symbol" pitchFamily="18" charset="2"/>
                <a:sym typeface="Symbol" pitchFamily="18" charset="2"/>
              </a:rPr>
              <a:t></a:t>
            </a:r>
            <a:r>
              <a:rPr lang="en-US" sz="1800" dirty="0" smtClean="0">
                <a:latin typeface="Arial" charset="0"/>
              </a:rPr>
              <a:t>O</a:t>
            </a:r>
            <a:r>
              <a:rPr lang="en-US" sz="1800" baseline="-25000" dirty="0" smtClean="0">
                <a:latin typeface="Arial" charset="0"/>
              </a:rPr>
              <a:t>2</a:t>
            </a:r>
            <a:r>
              <a:rPr lang="en-US" sz="1800" dirty="0" smtClean="0">
                <a:latin typeface="Arial" charset="0"/>
              </a:rPr>
              <a:t> + 4H</a:t>
            </a:r>
            <a:r>
              <a:rPr lang="en-US" sz="1800" baseline="30000" dirty="0" smtClean="0">
                <a:latin typeface="Arial" charset="0"/>
              </a:rPr>
              <a:t>+</a:t>
            </a:r>
            <a:r>
              <a:rPr lang="en-US" sz="1800" dirty="0" smtClean="0">
                <a:latin typeface="Arial" charset="0"/>
              </a:rPr>
              <a:t> + 4e–) Cathode? (4H</a:t>
            </a:r>
            <a:r>
              <a:rPr lang="en-US" sz="1800" baseline="-25000" dirty="0" smtClean="0">
                <a:latin typeface="Arial" charset="0"/>
              </a:rPr>
              <a:t>2</a:t>
            </a:r>
            <a:r>
              <a:rPr lang="en-US" sz="1800" dirty="0" smtClean="0">
                <a:latin typeface="Arial" charset="0"/>
              </a:rPr>
              <a:t>O + 4e– </a:t>
            </a:r>
            <a:r>
              <a:rPr lang="en-US" sz="1800" dirty="0" smtClean="0">
                <a:latin typeface="Symbol" pitchFamily="18" charset="2"/>
                <a:sym typeface="Symbol" pitchFamily="18" charset="2"/>
              </a:rPr>
              <a:t></a:t>
            </a:r>
            <a:r>
              <a:rPr lang="en-US" sz="1800" dirty="0" smtClean="0">
                <a:latin typeface="Arial" charset="0"/>
              </a:rPr>
              <a:t> 2H</a:t>
            </a:r>
            <a:r>
              <a:rPr lang="en-US" sz="1800" baseline="-25000" dirty="0" smtClean="0">
                <a:latin typeface="Arial" charset="0"/>
              </a:rPr>
              <a:t>2</a:t>
            </a:r>
            <a:r>
              <a:rPr lang="en-US" sz="1800" dirty="0" smtClean="0">
                <a:latin typeface="Arial" charset="0"/>
              </a:rPr>
              <a:t> + 4OH–)</a:t>
            </a:r>
          </a:p>
          <a:p>
            <a:pPr eaLnBrk="1" hangingPunct="1"/>
            <a:endParaRPr lang="en-US" sz="18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defTabSz="914437"/>
            <a:fld id="{0F461920-BCF8-45C0-B477-421A9C84BD63}" type="slidenum">
              <a:rPr lang="en-US"/>
              <a:pPr defTabSz="914437"/>
              <a:t>49</a:t>
            </a:fld>
            <a:endParaRPr lang="en-US"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a:spcBef>
                <a:spcPts val="1705"/>
              </a:spcBef>
            </a:pPr>
            <a:r>
              <a:rPr lang="en-US" sz="1800" dirty="0" smtClean="0">
                <a:latin typeface="Arial" charset="0"/>
              </a:rPr>
              <a:t>Sat </a:t>
            </a:r>
            <a:r>
              <a:rPr lang="en-US" sz="1800" dirty="0" err="1" smtClean="0">
                <a:latin typeface="Arial" charset="0"/>
              </a:rPr>
              <a:t>sol’n</a:t>
            </a:r>
            <a:r>
              <a:rPr lang="en-US" sz="1800" dirty="0" smtClean="0">
                <a:latin typeface="Arial" charset="0"/>
              </a:rPr>
              <a:t> of </a:t>
            </a:r>
            <a:r>
              <a:rPr lang="en-US" sz="1800" dirty="0" err="1" smtClean="0">
                <a:latin typeface="Arial" charset="0"/>
              </a:rPr>
              <a:t>NaCl</a:t>
            </a:r>
            <a:r>
              <a:rPr lang="en-US" sz="1800" dirty="0" smtClean="0">
                <a:latin typeface="Arial" charset="0"/>
              </a:rPr>
              <a:t> flows into anode compartment where </a:t>
            </a:r>
            <a:r>
              <a:rPr lang="en-US" sz="1800" dirty="0" err="1" smtClean="0">
                <a:latin typeface="Arial" charset="0"/>
              </a:rPr>
              <a:t>Cl</a:t>
            </a:r>
            <a:r>
              <a:rPr lang="en-US" sz="1800" dirty="0" smtClean="0">
                <a:latin typeface="Arial" charset="0"/>
              </a:rPr>
              <a:t>– ox to Cl</a:t>
            </a:r>
            <a:r>
              <a:rPr lang="en-US" sz="1800" baseline="-25000" dirty="0" smtClean="0">
                <a:latin typeface="Arial" charset="0"/>
              </a:rPr>
              <a:t>2</a:t>
            </a:r>
            <a:endParaRPr lang="en-US" sz="1800" dirty="0" smtClean="0">
              <a:latin typeface="Arial" charset="0"/>
            </a:endParaRPr>
          </a:p>
          <a:p>
            <a:pPr>
              <a:spcBef>
                <a:spcPts val="1705"/>
              </a:spcBef>
            </a:pPr>
            <a:r>
              <a:rPr lang="en-US" sz="1800" dirty="0" smtClean="0">
                <a:latin typeface="Arial" charset="0"/>
              </a:rPr>
              <a:t>Water enters cathode compartment where converted to H</a:t>
            </a:r>
            <a:r>
              <a:rPr lang="en-US" sz="1800" baseline="-25000" dirty="0" smtClean="0">
                <a:latin typeface="Arial" charset="0"/>
              </a:rPr>
              <a:t>2</a:t>
            </a:r>
            <a:r>
              <a:rPr lang="en-US" sz="1800" dirty="0" smtClean="0">
                <a:latin typeface="Arial" charset="0"/>
              </a:rPr>
              <a:t> and OH–</a:t>
            </a:r>
          </a:p>
          <a:p>
            <a:pPr>
              <a:spcBef>
                <a:spcPts val="1705"/>
              </a:spcBef>
            </a:pPr>
            <a:r>
              <a:rPr lang="en-US" sz="1800" dirty="0" err="1" smtClean="0">
                <a:latin typeface="Arial" charset="0"/>
              </a:rPr>
              <a:t>Cation</a:t>
            </a:r>
            <a:r>
              <a:rPr lang="en-US" sz="1800" dirty="0" smtClean="0">
                <a:latin typeface="Arial" charset="0"/>
              </a:rPr>
              <a:t> </a:t>
            </a:r>
            <a:r>
              <a:rPr lang="en-US" sz="1800" dirty="0" err="1" smtClean="0">
                <a:latin typeface="Arial" charset="0"/>
              </a:rPr>
              <a:t>permaeable</a:t>
            </a:r>
            <a:r>
              <a:rPr lang="en-US" sz="1800" dirty="0" smtClean="0">
                <a:latin typeface="Arial" charset="0"/>
              </a:rPr>
              <a:t> membrane between compartments allows flow of Na</a:t>
            </a:r>
            <a:r>
              <a:rPr lang="en-US" sz="1800" baseline="30000" dirty="0" smtClean="0">
                <a:latin typeface="Arial" charset="0"/>
              </a:rPr>
              <a:t>+</a:t>
            </a:r>
            <a:r>
              <a:rPr lang="en-US" sz="1800" dirty="0" smtClean="0">
                <a:latin typeface="Arial" charset="0"/>
              </a:rPr>
              <a:t> into cathode compartment</a:t>
            </a:r>
          </a:p>
          <a:p>
            <a:pPr eaLnBrk="1" hangingPunct="1"/>
            <a:endParaRPr lang="en-US" sz="18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defTabSz="914437"/>
            <a:fld id="{A309B20A-4CE2-4D8C-8DFE-A81E36E57045}" type="slidenum">
              <a:rPr lang="en-US"/>
              <a:pPr defTabSz="914437"/>
              <a:t>50</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374271" y="4342464"/>
            <a:ext cx="6134307" cy="4114487"/>
          </a:xfrm>
          <a:noFill/>
          <a:ln/>
        </p:spPr>
        <p:txBody>
          <a:bodyPr/>
          <a:lstStyle/>
          <a:p>
            <a:pPr>
              <a:spcBef>
                <a:spcPts val="1705"/>
              </a:spcBef>
            </a:pPr>
            <a:r>
              <a:rPr lang="en-US" sz="1800" dirty="0" smtClean="0">
                <a:latin typeface="Arial" charset="0"/>
              </a:rPr>
              <a:t>1886 Hall &amp; </a:t>
            </a:r>
            <a:r>
              <a:rPr lang="en-US" sz="1800" dirty="0" err="1" smtClean="0">
                <a:latin typeface="Arial" charset="0"/>
              </a:rPr>
              <a:t>Heroult</a:t>
            </a:r>
            <a:endParaRPr lang="en-US" sz="1800" dirty="0" smtClean="0">
              <a:latin typeface="Arial" charset="0"/>
            </a:endParaRPr>
          </a:p>
          <a:p>
            <a:pPr>
              <a:spcBef>
                <a:spcPts val="1705"/>
              </a:spcBef>
            </a:pPr>
            <a:r>
              <a:rPr lang="en-US" sz="1800" dirty="0" smtClean="0">
                <a:latin typeface="Arial" charset="0"/>
              </a:rPr>
              <a:t>electrolysis of molten mix of Al</a:t>
            </a:r>
            <a:r>
              <a:rPr lang="en-US" sz="1800" baseline="-25000" dirty="0" smtClean="0">
                <a:latin typeface="Arial" charset="0"/>
              </a:rPr>
              <a:t>2</a:t>
            </a:r>
            <a:r>
              <a:rPr lang="en-US" sz="1800" dirty="0" smtClean="0">
                <a:latin typeface="Arial" charset="0"/>
              </a:rPr>
              <a:t>O</a:t>
            </a:r>
            <a:r>
              <a:rPr lang="en-US" sz="1800" baseline="-25000" dirty="0" smtClean="0">
                <a:latin typeface="Arial" charset="0"/>
              </a:rPr>
              <a:t>3</a:t>
            </a:r>
            <a:r>
              <a:rPr lang="en-US" sz="1800" dirty="0" smtClean="0">
                <a:latin typeface="Arial" charset="0"/>
              </a:rPr>
              <a:t> and </a:t>
            </a:r>
            <a:r>
              <a:rPr lang="en-US" sz="1800" dirty="0" err="1" smtClean="0">
                <a:latin typeface="Arial" charset="0"/>
              </a:rPr>
              <a:t>cryolite</a:t>
            </a:r>
            <a:r>
              <a:rPr lang="en-US" sz="1800" dirty="0" smtClean="0">
                <a:latin typeface="Arial" charset="0"/>
              </a:rPr>
              <a:t> (Na</a:t>
            </a:r>
            <a:r>
              <a:rPr lang="en-US" sz="1800" baseline="-25000" dirty="0" smtClean="0">
                <a:latin typeface="Arial" charset="0"/>
              </a:rPr>
              <a:t>3</a:t>
            </a:r>
            <a:r>
              <a:rPr lang="en-US" sz="1800" dirty="0" smtClean="0">
                <a:latin typeface="Arial" charset="0"/>
              </a:rPr>
              <a:t>AlF</a:t>
            </a:r>
            <a:r>
              <a:rPr lang="en-US" sz="1800" baseline="-25000" dirty="0" smtClean="0">
                <a:latin typeface="Arial" charset="0"/>
              </a:rPr>
              <a:t>6</a:t>
            </a:r>
            <a:r>
              <a:rPr lang="en-US" sz="1800" dirty="0" smtClean="0">
                <a:latin typeface="Arial" charset="0"/>
              </a:rPr>
              <a:t>) at 1000</a:t>
            </a:r>
            <a:r>
              <a:rPr lang="en-US" sz="1800" dirty="0" smtClean="0">
                <a:latin typeface="Symbol" pitchFamily="18" charset="2"/>
                <a:sym typeface="Symbol" pitchFamily="18" charset="2"/>
              </a:rPr>
              <a:t></a:t>
            </a:r>
            <a:r>
              <a:rPr lang="en-US" sz="1800" dirty="0" smtClean="0">
                <a:latin typeface="Arial" charset="0"/>
              </a:rPr>
              <a:t>C</a:t>
            </a:r>
          </a:p>
          <a:p>
            <a:pPr>
              <a:spcBef>
                <a:spcPts val="1705"/>
              </a:spcBef>
            </a:pPr>
            <a:r>
              <a:rPr lang="en-US" sz="1800" dirty="0" smtClean="0">
                <a:latin typeface="Arial" charset="0"/>
              </a:rPr>
              <a:t>Al</a:t>
            </a:r>
            <a:r>
              <a:rPr lang="en-US" sz="1800" baseline="-25000" dirty="0" smtClean="0">
                <a:latin typeface="Arial" charset="0"/>
              </a:rPr>
              <a:t>2</a:t>
            </a:r>
            <a:r>
              <a:rPr lang="en-US" sz="1800" dirty="0" smtClean="0">
                <a:latin typeface="Arial" charset="0"/>
              </a:rPr>
              <a:t>O</a:t>
            </a:r>
            <a:r>
              <a:rPr lang="en-US" sz="1800" baseline="-25000" dirty="0" smtClean="0">
                <a:latin typeface="Arial" charset="0"/>
              </a:rPr>
              <a:t>3 </a:t>
            </a:r>
            <a:r>
              <a:rPr lang="en-US" sz="1800" dirty="0" smtClean="0">
                <a:latin typeface="Arial" charset="0"/>
              </a:rPr>
              <a:t>melts at too high T, and Al</a:t>
            </a:r>
            <a:r>
              <a:rPr lang="en-US" sz="1800" baseline="30000" dirty="0" smtClean="0">
                <a:latin typeface="Arial" charset="0"/>
              </a:rPr>
              <a:t>3+</a:t>
            </a:r>
            <a:r>
              <a:rPr lang="en-US" sz="1800" dirty="0" smtClean="0">
                <a:latin typeface="Arial" charset="0"/>
              </a:rPr>
              <a:t> cannot be reduced due to preference for water.</a:t>
            </a:r>
          </a:p>
          <a:p>
            <a:pPr>
              <a:spcBef>
                <a:spcPts val="1705"/>
              </a:spcBef>
            </a:pPr>
            <a:r>
              <a:rPr lang="en-US" sz="1800" dirty="0" smtClean="0">
                <a:latin typeface="Arial" charset="0"/>
              </a:rPr>
              <a:t>Electrode reactions are not understood completely</a:t>
            </a:r>
          </a:p>
          <a:p>
            <a:pPr>
              <a:spcBef>
                <a:spcPts val="1705"/>
              </a:spcBef>
            </a:pPr>
            <a:r>
              <a:rPr lang="en-US" sz="1800" dirty="0" smtClean="0">
                <a:latin typeface="Arial" charset="0"/>
              </a:rPr>
              <a:t>O</a:t>
            </a:r>
            <a:r>
              <a:rPr lang="en-US" sz="1800" baseline="-25000" dirty="0" smtClean="0">
                <a:latin typeface="Arial" charset="0"/>
              </a:rPr>
              <a:t>2</a:t>
            </a:r>
            <a:r>
              <a:rPr lang="en-US" sz="1800" dirty="0" smtClean="0">
                <a:latin typeface="Arial" charset="0"/>
              </a:rPr>
              <a:t> and Al are produced at carbon anodes. O</a:t>
            </a:r>
            <a:r>
              <a:rPr lang="en-US" sz="1800" baseline="-25000" dirty="0" smtClean="0">
                <a:latin typeface="Arial" charset="0"/>
              </a:rPr>
              <a:t>2</a:t>
            </a:r>
            <a:r>
              <a:rPr lang="en-US" sz="1800" dirty="0" smtClean="0">
                <a:latin typeface="Arial" charset="0"/>
              </a:rPr>
              <a:t> reacts w/ C to give CO</a:t>
            </a:r>
            <a:r>
              <a:rPr lang="en-US" sz="1800" baseline="-25000" dirty="0" smtClean="0">
                <a:latin typeface="Arial" charset="0"/>
              </a:rPr>
              <a:t>2</a:t>
            </a:r>
            <a:r>
              <a:rPr lang="en-US" sz="1800" dirty="0" smtClean="0">
                <a:latin typeface="Arial" charset="0"/>
              </a:rPr>
              <a:t>, so anodes need to be periodically replaced</a:t>
            </a:r>
          </a:p>
          <a:p>
            <a:pPr>
              <a:spcBef>
                <a:spcPts val="1705"/>
              </a:spcBef>
            </a:pPr>
            <a:r>
              <a:rPr lang="en-US" sz="1800" dirty="0" smtClean="0">
                <a:latin typeface="Arial" charset="0"/>
              </a:rPr>
              <a:t>5–6 V at 250,000 A. Largest consumer of electricity in US</a:t>
            </a:r>
            <a:endParaRPr lang="en-US" sz="18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14437"/>
            <a:fld id="{A0D6CA1D-BD6A-4A26-A80B-58D589F10DB9}" type="slidenum">
              <a:rPr lang="en-US"/>
              <a:pPr defTabSz="914437"/>
              <a:t>52</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z="1800" dirty="0" smtClean="0"/>
              <a:t>Run galvanic cell in reverse</a:t>
            </a:r>
          </a:p>
          <a:p>
            <a:pPr eaLnBrk="1" hangingPunct="1"/>
            <a:r>
              <a:rPr lang="en-US" sz="1800" dirty="0" smtClean="0"/>
              <a:t>Many industrial applications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14437"/>
            <a:fld id="{F41956EF-5C61-48AD-86DD-F6C4C6EA8011}" type="slidenum">
              <a:rPr lang="en-US"/>
              <a:pPr defTabSz="914437"/>
              <a:t>53</a:t>
            </a:fld>
            <a:endParaRPr 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a:spcBef>
                <a:spcPts val="1705"/>
              </a:spcBef>
            </a:pPr>
            <a:r>
              <a:rPr lang="en-US" sz="1800" dirty="0" smtClean="0">
                <a:latin typeface="Arial" charset="0"/>
              </a:rPr>
              <a:t>At impure Cu anode, Cu is oxidized with more easily oxidized impurities (Ag, Au, Pt)</a:t>
            </a:r>
          </a:p>
          <a:p>
            <a:pPr>
              <a:spcBef>
                <a:spcPts val="1705"/>
              </a:spcBef>
            </a:pPr>
            <a:r>
              <a:rPr lang="en-US" sz="1800" dirty="0" smtClean="0">
                <a:latin typeface="Arial" charset="0"/>
              </a:rPr>
              <a:t>Anode mud</a:t>
            </a:r>
          </a:p>
          <a:p>
            <a:pPr>
              <a:spcBef>
                <a:spcPts val="1705"/>
              </a:spcBef>
            </a:pPr>
            <a:r>
              <a:rPr lang="en-US" sz="1800" dirty="0" smtClean="0">
                <a:latin typeface="Arial" charset="0"/>
              </a:rPr>
              <a:t>At cathode Cu</a:t>
            </a:r>
            <a:r>
              <a:rPr lang="en-US" sz="1800" baseline="30000" dirty="0" smtClean="0">
                <a:latin typeface="Arial" charset="0"/>
              </a:rPr>
              <a:t>2+</a:t>
            </a:r>
            <a:r>
              <a:rPr lang="en-US" sz="1800" dirty="0" smtClean="0">
                <a:latin typeface="Arial" charset="0"/>
              </a:rPr>
              <a:t> reduced to Cu while less easily reduced ions (Zn</a:t>
            </a:r>
            <a:r>
              <a:rPr lang="en-US" sz="1800" baseline="30000" dirty="0" smtClean="0">
                <a:latin typeface="Arial" charset="0"/>
              </a:rPr>
              <a:t>2</a:t>
            </a:r>
            <a:r>
              <a:rPr lang="en-US" sz="1800" dirty="0" smtClean="0">
                <a:latin typeface="Arial" charset="0"/>
              </a:rPr>
              <a:t>,</a:t>
            </a:r>
            <a:r>
              <a:rPr lang="en-US" sz="1800" baseline="30000" dirty="0" smtClean="0">
                <a:latin typeface="Arial" charset="0"/>
              </a:rPr>
              <a:t> </a:t>
            </a:r>
            <a:r>
              <a:rPr lang="en-US" sz="1800" dirty="0" smtClean="0">
                <a:latin typeface="Arial" charset="0"/>
              </a:rPr>
              <a:t>Fe</a:t>
            </a:r>
            <a:r>
              <a:rPr lang="en-US" sz="1800" baseline="30000" dirty="0" smtClean="0">
                <a:latin typeface="Arial" charset="0"/>
              </a:rPr>
              <a:t>2+</a:t>
            </a:r>
            <a:r>
              <a:rPr lang="en-US" sz="1800" dirty="0" smtClean="0">
                <a:latin typeface="Arial" charset="0"/>
              </a:rPr>
              <a:t>) remain in </a:t>
            </a:r>
            <a:r>
              <a:rPr lang="en-US" sz="1800" dirty="0" err="1" smtClean="0">
                <a:latin typeface="Arial" charset="0"/>
              </a:rPr>
              <a:t>sol’n</a:t>
            </a:r>
            <a:endParaRPr lang="en-US" sz="1800" dirty="0" smtClean="0">
              <a:latin typeface="Arial" charset="0"/>
            </a:endParaRPr>
          </a:p>
          <a:p>
            <a:pPr>
              <a:spcBef>
                <a:spcPts val="1705"/>
              </a:spcBef>
            </a:pPr>
            <a:r>
              <a:rPr lang="en-US" sz="1800" dirty="0" smtClean="0">
                <a:latin typeface="Arial" charset="0"/>
              </a:rPr>
              <a:t>99.95% pure</a:t>
            </a:r>
          </a:p>
          <a:p>
            <a:pPr>
              <a:spcBef>
                <a:spcPts val="1705"/>
              </a:spcBef>
            </a:pPr>
            <a:r>
              <a:rPr lang="en-US" sz="1800" b="1" dirty="0" smtClean="0">
                <a:latin typeface="Arial" charset="0"/>
              </a:rPr>
              <a:t>Electroplating</a:t>
            </a:r>
            <a:endParaRPr lang="en-US" sz="1800" dirty="0" smtClean="0">
              <a:latin typeface="Arial" charset="0"/>
            </a:endParaRPr>
          </a:p>
          <a:p>
            <a:pPr>
              <a:spcBef>
                <a:spcPts val="1705"/>
              </a:spcBef>
            </a:pPr>
            <a:r>
              <a:rPr lang="en-US" sz="1800" b="1" dirty="0" smtClean="0">
                <a:latin typeface="Arial" charset="0"/>
              </a:rPr>
              <a:t>Anodizing</a:t>
            </a:r>
            <a:endParaRPr lang="en-US" sz="18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14437"/>
            <a:fld id="{D9AE977E-90D5-46A2-BF40-F9C1A9037B59}" type="slidenum">
              <a:rPr lang="en-US"/>
              <a:pPr defTabSz="914437"/>
              <a:t>56</a:t>
            </a:fld>
            <a:endParaRPr lang="en-US" dirty="0"/>
          </a:p>
        </p:txBody>
      </p:sp>
      <p:sp>
        <p:nvSpPr>
          <p:cNvPr id="80899" name="Rectangle 2"/>
          <p:cNvSpPr>
            <a:spLocks noGrp="1" noRot="1" noChangeAspect="1" noChangeArrowheads="1" noTextEdit="1"/>
          </p:cNvSpPr>
          <p:nvPr>
            <p:ph type="sldImg"/>
          </p:nvPr>
        </p:nvSpPr>
        <p:spPr>
          <a:xfrm>
            <a:off x="2058988" y="600075"/>
            <a:ext cx="2586037" cy="1941513"/>
          </a:xfrm>
          <a:ln/>
        </p:spPr>
      </p:sp>
      <p:sp>
        <p:nvSpPr>
          <p:cNvPr id="80900" name="Rectangle 3"/>
          <p:cNvSpPr>
            <a:spLocks noGrp="1" noChangeArrowheads="1"/>
          </p:cNvSpPr>
          <p:nvPr>
            <p:ph type="body" idx="1"/>
          </p:nvPr>
        </p:nvSpPr>
        <p:spPr>
          <a:xfrm>
            <a:off x="299728" y="2852817"/>
            <a:ext cx="6208851" cy="6078823"/>
          </a:xfrm>
          <a:noFill/>
          <a:ln/>
        </p:spPr>
        <p:txBody>
          <a:bodyPr/>
          <a:lstStyle/>
          <a:p>
            <a:pPr eaLnBrk="1" hangingPunct="1">
              <a:spcBef>
                <a:spcPct val="0"/>
              </a:spcBef>
            </a:pPr>
            <a:r>
              <a:rPr lang="en-US" sz="1800" dirty="0" smtClean="0">
                <a:latin typeface="Arial" charset="0"/>
              </a:rPr>
              <a:t>~25% of steel produced for replacement</a:t>
            </a:r>
          </a:p>
          <a:p>
            <a:pPr eaLnBrk="1" hangingPunct="1">
              <a:spcBef>
                <a:spcPct val="0"/>
              </a:spcBef>
            </a:pPr>
            <a:r>
              <a:rPr lang="en-US" sz="1800" dirty="0" smtClean="0">
                <a:latin typeface="Arial" charset="0"/>
              </a:rPr>
              <a:t>Rusting causes pitting, but at different location from deposition of rust</a:t>
            </a:r>
          </a:p>
          <a:p>
            <a:pPr eaLnBrk="1" hangingPunct="1">
              <a:spcBef>
                <a:spcPct val="0"/>
              </a:spcBef>
            </a:pPr>
            <a:r>
              <a:rPr lang="en-US" sz="1800" dirty="0" smtClean="0">
                <a:latin typeface="Arial" charset="0"/>
              </a:rPr>
              <a:t>Inhomogeneous surface: impurities, mechanical </a:t>
            </a:r>
            <a:r>
              <a:rPr lang="en-US" sz="1800" dirty="0" err="1" smtClean="0">
                <a:latin typeface="Arial" charset="0"/>
              </a:rPr>
              <a:t>stree</a:t>
            </a:r>
            <a:r>
              <a:rPr lang="en-US" sz="1800" dirty="0" smtClean="0">
                <a:latin typeface="Arial" charset="0"/>
              </a:rPr>
              <a:t>, phase boundaries</a:t>
            </a:r>
          </a:p>
          <a:p>
            <a:pPr algn="ctr" eaLnBrk="1" hangingPunct="1">
              <a:spcBef>
                <a:spcPct val="0"/>
              </a:spcBef>
              <a:buFontTx/>
              <a:buNone/>
            </a:pPr>
            <a:r>
              <a:rPr lang="en-US" sz="1800" dirty="0" smtClean="0">
                <a:latin typeface="Arial" charset="0"/>
              </a:rPr>
              <a:t>Fe(s) </a:t>
            </a:r>
            <a:r>
              <a:rPr lang="en-US" sz="1800" dirty="0" smtClean="0">
                <a:latin typeface="Symbol" pitchFamily="18" charset="2"/>
                <a:sym typeface="Symbol" pitchFamily="18" charset="2"/>
              </a:rPr>
              <a:t></a:t>
            </a:r>
            <a:r>
              <a:rPr lang="en-US" sz="1800" dirty="0" smtClean="0">
                <a:latin typeface="Arial" charset="0"/>
              </a:rPr>
              <a:t> Fe</a:t>
            </a:r>
            <a:r>
              <a:rPr lang="en-US" sz="1800" baseline="30000" dirty="0" smtClean="0">
                <a:latin typeface="Arial" charset="0"/>
              </a:rPr>
              <a:t>2+</a:t>
            </a:r>
            <a:r>
              <a:rPr lang="en-US" sz="1800" dirty="0" smtClean="0">
                <a:latin typeface="Arial" charset="0"/>
              </a:rPr>
              <a:t> + 2e–     </a:t>
            </a:r>
            <a:r>
              <a:rPr lang="en-US" sz="1800" i="1" dirty="0" smtClean="0">
                <a:latin typeface="Arial" charset="0"/>
              </a:rPr>
              <a:t>E</a:t>
            </a:r>
            <a:r>
              <a:rPr lang="en-US" sz="1800" dirty="0" smtClean="0">
                <a:latin typeface="Symbol" pitchFamily="18" charset="2"/>
                <a:sym typeface="Symbol" pitchFamily="18" charset="2"/>
              </a:rPr>
              <a:t></a:t>
            </a:r>
            <a:r>
              <a:rPr lang="en-US" sz="1800" dirty="0" smtClean="0">
                <a:latin typeface="Arial" charset="0"/>
              </a:rPr>
              <a:t> = 0.45 V</a:t>
            </a:r>
          </a:p>
          <a:p>
            <a:pPr algn="ctr" eaLnBrk="1" hangingPunct="1">
              <a:spcBef>
                <a:spcPct val="0"/>
              </a:spcBef>
              <a:buFontTx/>
              <a:buNone/>
            </a:pPr>
            <a:r>
              <a:rPr lang="en-US" sz="1800" dirty="0" smtClean="0">
                <a:latin typeface="Arial" charset="0"/>
              </a:rPr>
              <a:t>O</a:t>
            </a:r>
            <a:r>
              <a:rPr lang="en-US" sz="1800" baseline="-25000" dirty="0" smtClean="0">
                <a:latin typeface="Arial" charset="0"/>
              </a:rPr>
              <a:t>2</a:t>
            </a:r>
            <a:r>
              <a:rPr lang="en-US" sz="1800" dirty="0" smtClean="0">
                <a:latin typeface="Arial" charset="0"/>
              </a:rPr>
              <a:t>(g) + 4H</a:t>
            </a:r>
            <a:r>
              <a:rPr lang="en-US" sz="1800" baseline="30000" dirty="0" smtClean="0">
                <a:latin typeface="Arial" charset="0"/>
              </a:rPr>
              <a:t>+</a:t>
            </a:r>
            <a:r>
              <a:rPr lang="en-US" sz="1800" dirty="0" smtClean="0">
                <a:latin typeface="Arial" charset="0"/>
              </a:rPr>
              <a:t> + 4e– </a:t>
            </a:r>
            <a:r>
              <a:rPr lang="en-US" sz="1800" dirty="0" smtClean="0">
                <a:latin typeface="Symbol" pitchFamily="18" charset="2"/>
                <a:sym typeface="Symbol" pitchFamily="18" charset="2"/>
              </a:rPr>
              <a:t></a:t>
            </a:r>
            <a:r>
              <a:rPr lang="en-US" sz="1800" dirty="0" smtClean="0">
                <a:latin typeface="Arial" charset="0"/>
              </a:rPr>
              <a:t> 2H</a:t>
            </a:r>
            <a:r>
              <a:rPr lang="en-US" sz="1800" baseline="-25000" dirty="0" smtClean="0">
                <a:latin typeface="Arial" charset="0"/>
              </a:rPr>
              <a:t>2</a:t>
            </a:r>
            <a:r>
              <a:rPr lang="en-US" sz="1800" dirty="0" smtClean="0">
                <a:latin typeface="Arial" charset="0"/>
              </a:rPr>
              <a:t>O(l)     </a:t>
            </a:r>
            <a:r>
              <a:rPr lang="en-US" sz="1800" i="1" dirty="0" smtClean="0">
                <a:latin typeface="Arial" charset="0"/>
              </a:rPr>
              <a:t>E</a:t>
            </a:r>
            <a:r>
              <a:rPr lang="en-US" sz="1800" dirty="0" smtClean="0">
                <a:latin typeface="Symbol" pitchFamily="18" charset="2"/>
                <a:sym typeface="Symbol" pitchFamily="18" charset="2"/>
              </a:rPr>
              <a:t></a:t>
            </a:r>
            <a:r>
              <a:rPr lang="en-US" sz="1800" dirty="0" smtClean="0">
                <a:latin typeface="Arial" charset="0"/>
              </a:rPr>
              <a:t> = 1.23 V</a:t>
            </a:r>
          </a:p>
          <a:p>
            <a:pPr eaLnBrk="1" hangingPunct="1">
              <a:spcBef>
                <a:spcPct val="0"/>
              </a:spcBef>
            </a:pPr>
            <a:r>
              <a:rPr lang="en-US" sz="1800" dirty="0" smtClean="0">
                <a:latin typeface="Arial" charset="0"/>
              </a:rPr>
              <a:t>Actual voltage less because not at std cond. for oxygen reaction. H</a:t>
            </a:r>
            <a:r>
              <a:rPr lang="en-US" sz="1800" baseline="30000" dirty="0" smtClean="0">
                <a:latin typeface="Arial" charset="0"/>
              </a:rPr>
              <a:t>+</a:t>
            </a:r>
            <a:r>
              <a:rPr lang="en-US" sz="1800" dirty="0" smtClean="0">
                <a:latin typeface="Arial" charset="0"/>
              </a:rPr>
              <a:t> not at 1M.</a:t>
            </a:r>
          </a:p>
          <a:p>
            <a:pPr eaLnBrk="1" hangingPunct="1">
              <a:spcBef>
                <a:spcPct val="0"/>
              </a:spcBef>
            </a:pPr>
            <a:r>
              <a:rPr lang="en-US" sz="1800" dirty="0" smtClean="0">
                <a:latin typeface="Arial" charset="0"/>
              </a:rPr>
              <a:t>When Fe</a:t>
            </a:r>
            <a:r>
              <a:rPr lang="en-US" sz="1800" baseline="30000" dirty="0" smtClean="0">
                <a:latin typeface="Arial" charset="0"/>
              </a:rPr>
              <a:t>2+</a:t>
            </a:r>
            <a:r>
              <a:rPr lang="en-US" sz="1800" dirty="0" smtClean="0">
                <a:latin typeface="Arial" charset="0"/>
              </a:rPr>
              <a:t> contact O</a:t>
            </a:r>
            <a:r>
              <a:rPr lang="en-US" sz="1800" baseline="-25000" dirty="0" smtClean="0">
                <a:latin typeface="Arial" charset="0"/>
              </a:rPr>
              <a:t>2</a:t>
            </a:r>
            <a:r>
              <a:rPr lang="en-US" sz="1800" dirty="0" smtClean="0">
                <a:latin typeface="Arial" charset="0"/>
              </a:rPr>
              <a:t> at the surface of droplet</a:t>
            </a:r>
          </a:p>
          <a:p>
            <a:pPr algn="ctr" eaLnBrk="1" hangingPunct="1">
              <a:spcBef>
                <a:spcPct val="0"/>
              </a:spcBef>
              <a:buFontTx/>
              <a:buNone/>
            </a:pPr>
            <a:r>
              <a:rPr lang="en-US" sz="1800" dirty="0" smtClean="0">
                <a:latin typeface="Arial" charset="0"/>
              </a:rPr>
              <a:t>4Fe</a:t>
            </a:r>
            <a:r>
              <a:rPr lang="en-US" sz="1800" baseline="30000" dirty="0" smtClean="0">
                <a:latin typeface="Arial" charset="0"/>
              </a:rPr>
              <a:t>2+</a:t>
            </a:r>
            <a:r>
              <a:rPr lang="en-US" sz="1800" dirty="0" smtClean="0">
                <a:latin typeface="Arial" charset="0"/>
              </a:rPr>
              <a:t> + O</a:t>
            </a:r>
            <a:r>
              <a:rPr lang="en-US" sz="1800" baseline="-25000" dirty="0" smtClean="0">
                <a:latin typeface="Arial" charset="0"/>
              </a:rPr>
              <a:t>2</a:t>
            </a:r>
            <a:r>
              <a:rPr lang="en-US" sz="1800" dirty="0" smtClean="0">
                <a:latin typeface="Arial" charset="0"/>
              </a:rPr>
              <a:t> + 4H</a:t>
            </a:r>
            <a:r>
              <a:rPr lang="en-US" sz="1800" baseline="30000" dirty="0" smtClean="0">
                <a:latin typeface="Arial" charset="0"/>
              </a:rPr>
              <a:t>+</a:t>
            </a:r>
            <a:r>
              <a:rPr lang="en-US" sz="1800" dirty="0" smtClean="0">
                <a:latin typeface="Arial" charset="0"/>
              </a:rPr>
              <a:t> </a:t>
            </a:r>
            <a:r>
              <a:rPr lang="en-US" sz="1800" dirty="0" smtClean="0">
                <a:latin typeface="Symbol" pitchFamily="18" charset="2"/>
                <a:sym typeface="Symbol" pitchFamily="18" charset="2"/>
              </a:rPr>
              <a:t></a:t>
            </a:r>
            <a:r>
              <a:rPr lang="en-US" sz="1800" dirty="0" smtClean="0">
                <a:latin typeface="Arial" charset="0"/>
              </a:rPr>
              <a:t> 4Fe</a:t>
            </a:r>
            <a:r>
              <a:rPr lang="en-US" sz="1800" baseline="30000" dirty="0" smtClean="0">
                <a:latin typeface="Arial" charset="0"/>
              </a:rPr>
              <a:t>3+</a:t>
            </a:r>
            <a:r>
              <a:rPr lang="en-US" sz="1800" dirty="0" smtClean="0">
                <a:latin typeface="Arial" charset="0"/>
              </a:rPr>
              <a:t> + 2H</a:t>
            </a:r>
            <a:r>
              <a:rPr lang="en-US" sz="1800" baseline="-25000" dirty="0" smtClean="0">
                <a:latin typeface="Arial" charset="0"/>
              </a:rPr>
              <a:t>2</a:t>
            </a:r>
            <a:r>
              <a:rPr lang="en-US" sz="1800" dirty="0" smtClean="0">
                <a:latin typeface="Arial" charset="0"/>
              </a:rPr>
              <a:t>O(l)</a:t>
            </a:r>
          </a:p>
          <a:p>
            <a:pPr algn="ctr" eaLnBrk="1" hangingPunct="1">
              <a:spcBef>
                <a:spcPct val="0"/>
              </a:spcBef>
              <a:buFontTx/>
              <a:buNone/>
            </a:pPr>
            <a:r>
              <a:rPr lang="en-US" sz="1800" dirty="0" smtClean="0">
                <a:latin typeface="Arial" charset="0"/>
              </a:rPr>
              <a:t>2Fe</a:t>
            </a:r>
            <a:r>
              <a:rPr lang="en-US" sz="1800" baseline="30000" dirty="0" smtClean="0">
                <a:latin typeface="Arial" charset="0"/>
              </a:rPr>
              <a:t>3+</a:t>
            </a:r>
            <a:r>
              <a:rPr lang="en-US" sz="1800" dirty="0" smtClean="0">
                <a:latin typeface="Arial" charset="0"/>
              </a:rPr>
              <a:t> + 4H</a:t>
            </a:r>
            <a:r>
              <a:rPr lang="en-US" sz="1800" baseline="-25000" dirty="0" smtClean="0">
                <a:latin typeface="Arial" charset="0"/>
              </a:rPr>
              <a:t>2</a:t>
            </a:r>
            <a:r>
              <a:rPr lang="en-US" sz="1800" dirty="0" smtClean="0">
                <a:latin typeface="Arial" charset="0"/>
              </a:rPr>
              <a:t>O(l) </a:t>
            </a:r>
            <a:r>
              <a:rPr lang="en-US" sz="1800" dirty="0" smtClean="0">
                <a:latin typeface="Symbol" pitchFamily="18" charset="2"/>
                <a:sym typeface="Symbol" pitchFamily="18" charset="2"/>
              </a:rPr>
              <a:t></a:t>
            </a:r>
            <a:r>
              <a:rPr lang="en-US" sz="1800" dirty="0" smtClean="0">
                <a:latin typeface="Arial" charset="0"/>
              </a:rPr>
              <a:t> Fe</a:t>
            </a:r>
            <a:r>
              <a:rPr lang="en-US" sz="1800" baseline="-25000" dirty="0" smtClean="0">
                <a:latin typeface="Arial" charset="0"/>
              </a:rPr>
              <a:t>2</a:t>
            </a:r>
            <a:r>
              <a:rPr lang="en-US" sz="1800" dirty="0" smtClean="0">
                <a:latin typeface="Arial" charset="0"/>
              </a:rPr>
              <a:t>O</a:t>
            </a:r>
            <a:r>
              <a:rPr lang="en-US" sz="1800" baseline="-25000" dirty="0" smtClean="0">
                <a:latin typeface="Arial" charset="0"/>
              </a:rPr>
              <a:t>3 </a:t>
            </a:r>
            <a:r>
              <a:rPr lang="en-US" sz="1800" dirty="0" smtClean="0">
                <a:latin typeface="Symbol" pitchFamily="18" charset="2"/>
                <a:sym typeface="Symbol" pitchFamily="18" charset="2"/>
              </a:rPr>
              <a:t></a:t>
            </a:r>
            <a:r>
              <a:rPr lang="en-US" sz="1800" dirty="0" smtClean="0">
                <a:latin typeface="Arial" charset="0"/>
              </a:rPr>
              <a:t> H</a:t>
            </a:r>
            <a:r>
              <a:rPr lang="en-US" sz="1800" baseline="-25000" dirty="0" smtClean="0">
                <a:latin typeface="Arial" charset="0"/>
              </a:rPr>
              <a:t>2</a:t>
            </a:r>
            <a:r>
              <a:rPr lang="en-US" sz="1800" dirty="0" smtClean="0">
                <a:latin typeface="Arial" charset="0"/>
              </a:rPr>
              <a:t>O(l) + 6H</a:t>
            </a:r>
            <a:r>
              <a:rPr lang="en-US" sz="1800" baseline="30000" dirty="0" smtClean="0">
                <a:latin typeface="Arial" charset="0"/>
              </a:rPr>
              <a:t>+</a:t>
            </a:r>
          </a:p>
          <a:p>
            <a:pPr>
              <a:spcBef>
                <a:spcPts val="1705"/>
              </a:spcBef>
            </a:pPr>
            <a:r>
              <a:rPr lang="en-US" sz="1800" dirty="0" smtClean="0">
                <a:latin typeface="Arial" charset="0"/>
              </a:rPr>
              <a:t>Salt on roads accelerate process due to increasing conductivity of water</a:t>
            </a:r>
          </a:p>
          <a:p>
            <a:pPr>
              <a:spcBef>
                <a:spcPts val="1705"/>
              </a:spcBef>
            </a:pPr>
            <a:r>
              <a:rPr lang="en-US" sz="1800" dirty="0" smtClean="0">
                <a:latin typeface="Arial" charset="0"/>
              </a:rPr>
              <a:t>O</a:t>
            </a:r>
            <a:r>
              <a:rPr lang="en-US" sz="1800" baseline="-25000" dirty="0" smtClean="0">
                <a:latin typeface="Arial" charset="0"/>
              </a:rPr>
              <a:t>2</a:t>
            </a:r>
            <a:r>
              <a:rPr lang="en-US" sz="1800" dirty="0" smtClean="0">
                <a:latin typeface="Arial" charset="0"/>
              </a:rPr>
              <a:t> / H</a:t>
            </a:r>
            <a:r>
              <a:rPr lang="en-US" sz="1800" baseline="-25000" dirty="0" smtClean="0">
                <a:latin typeface="Arial" charset="0"/>
              </a:rPr>
              <a:t>2</a:t>
            </a:r>
            <a:r>
              <a:rPr lang="en-US" sz="1800" dirty="0" smtClean="0">
                <a:latin typeface="Arial" charset="0"/>
              </a:rPr>
              <a:t>O half-reaction lies above </a:t>
            </a:r>
            <a:r>
              <a:rPr lang="en-US" sz="1800" dirty="0" err="1" smtClean="0">
                <a:latin typeface="Arial" charset="0"/>
              </a:rPr>
              <a:t>M</a:t>
            </a:r>
            <a:r>
              <a:rPr lang="en-US" sz="1800" baseline="30000" dirty="0" err="1" smtClean="0">
                <a:latin typeface="Arial" charset="0"/>
              </a:rPr>
              <a:t>n</a:t>
            </a:r>
            <a:r>
              <a:rPr lang="en-US" sz="1800" baseline="30000" dirty="0" smtClean="0">
                <a:latin typeface="Arial" charset="0"/>
              </a:rPr>
              <a:t>+</a:t>
            </a:r>
            <a:r>
              <a:rPr lang="en-US" sz="1800" dirty="0" smtClean="0">
                <a:latin typeface="Arial" charset="0"/>
              </a:rPr>
              <a:t> / M half-reaction for nearly all metals</a:t>
            </a:r>
          </a:p>
          <a:p>
            <a:pPr>
              <a:spcBef>
                <a:spcPts val="1705"/>
              </a:spcBef>
            </a:pPr>
            <a:r>
              <a:rPr lang="en-US" sz="1800" dirty="0" smtClean="0">
                <a:latin typeface="Arial" charset="0"/>
              </a:rPr>
              <a:t>O</a:t>
            </a:r>
            <a:r>
              <a:rPr lang="en-US" sz="1800" baseline="-25000" dirty="0" smtClean="0">
                <a:latin typeface="Arial" charset="0"/>
              </a:rPr>
              <a:t>2</a:t>
            </a:r>
            <a:r>
              <a:rPr lang="en-US" sz="1800" dirty="0" smtClean="0">
                <a:latin typeface="Arial" charset="0"/>
              </a:rPr>
              <a:t> can oxidize all metals except for Au, Pt</a:t>
            </a:r>
          </a:p>
          <a:p>
            <a:pPr>
              <a:spcBef>
                <a:spcPts val="1705"/>
              </a:spcBef>
            </a:pPr>
            <a:r>
              <a:rPr lang="en-US" sz="1800" dirty="0" smtClean="0">
                <a:latin typeface="Arial" charset="0"/>
              </a:rPr>
              <a:t>What about Al </a:t>
            </a:r>
            <a:r>
              <a:rPr lang="en-US" sz="1800" i="1" dirty="0" smtClean="0">
                <a:latin typeface="Arial" charset="0"/>
              </a:rPr>
              <a:t>E</a:t>
            </a:r>
            <a:r>
              <a:rPr lang="en-US" sz="1800" dirty="0" smtClean="0">
                <a:latin typeface="Symbol" pitchFamily="18" charset="2"/>
                <a:sym typeface="Symbol" pitchFamily="18" charset="2"/>
              </a:rPr>
              <a:t></a:t>
            </a:r>
            <a:r>
              <a:rPr lang="en-US" sz="1800" dirty="0" smtClean="0">
                <a:latin typeface="Arial" charset="0"/>
              </a:rPr>
              <a:t> = –1.66 V?</a:t>
            </a:r>
            <a:endParaRPr lang="en-US" sz="18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14437"/>
            <a:fld id="{595258B4-3539-4091-BFF7-CCE3AC044F10}" type="slidenum">
              <a:rPr lang="en-US"/>
              <a:pPr defTabSz="914437"/>
              <a:t>57</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a:spcBef>
                <a:spcPts val="1705"/>
              </a:spcBef>
            </a:pPr>
            <a:r>
              <a:rPr lang="en-US" sz="1800" dirty="0" smtClean="0">
                <a:latin typeface="Arial" charset="0"/>
              </a:rPr>
              <a:t>Galvanizing</a:t>
            </a:r>
          </a:p>
          <a:p>
            <a:pPr algn="ctr">
              <a:spcBef>
                <a:spcPts val="1705"/>
              </a:spcBef>
            </a:pPr>
            <a:r>
              <a:rPr lang="en-US" sz="1800" dirty="0" smtClean="0">
                <a:latin typeface="Arial" charset="0"/>
              </a:rPr>
              <a:t>Fe</a:t>
            </a:r>
            <a:r>
              <a:rPr lang="en-US" sz="1800" baseline="30000" dirty="0" smtClean="0">
                <a:latin typeface="Arial" charset="0"/>
              </a:rPr>
              <a:t>2+</a:t>
            </a:r>
            <a:r>
              <a:rPr lang="en-US" sz="1800" dirty="0" smtClean="0">
                <a:latin typeface="Arial" charset="0"/>
              </a:rPr>
              <a:t> + 2e– </a:t>
            </a:r>
            <a:r>
              <a:rPr lang="en-US" sz="1800" dirty="0" smtClean="0">
                <a:latin typeface="Symbol" pitchFamily="18" charset="2"/>
                <a:sym typeface="Symbol" pitchFamily="18" charset="2"/>
              </a:rPr>
              <a:t></a:t>
            </a:r>
            <a:r>
              <a:rPr lang="en-US" sz="1800" dirty="0" smtClean="0">
                <a:latin typeface="Arial" charset="0"/>
              </a:rPr>
              <a:t>Fe(s)     </a:t>
            </a:r>
            <a:r>
              <a:rPr lang="en-US" sz="1800" i="1" dirty="0" smtClean="0">
                <a:latin typeface="Arial" charset="0"/>
              </a:rPr>
              <a:t>E</a:t>
            </a:r>
            <a:r>
              <a:rPr lang="en-US" sz="1800" dirty="0" smtClean="0">
                <a:latin typeface="Symbol" pitchFamily="18" charset="2"/>
                <a:sym typeface="Symbol" pitchFamily="18" charset="2"/>
              </a:rPr>
              <a:t></a:t>
            </a:r>
            <a:r>
              <a:rPr lang="en-US" sz="1800" dirty="0" smtClean="0">
                <a:latin typeface="Arial" charset="0"/>
              </a:rPr>
              <a:t> = –0.45 V</a:t>
            </a:r>
          </a:p>
          <a:p>
            <a:pPr algn="ctr">
              <a:spcBef>
                <a:spcPts val="1705"/>
              </a:spcBef>
            </a:pPr>
            <a:r>
              <a:rPr lang="en-US" sz="1800" dirty="0" smtClean="0">
                <a:latin typeface="Arial" charset="0"/>
              </a:rPr>
              <a:t>Zn</a:t>
            </a:r>
            <a:r>
              <a:rPr lang="en-US" sz="1800" baseline="30000" dirty="0" smtClean="0">
                <a:latin typeface="Arial" charset="0"/>
              </a:rPr>
              <a:t>2+</a:t>
            </a:r>
            <a:r>
              <a:rPr lang="en-US" sz="1800" dirty="0" smtClean="0">
                <a:latin typeface="Arial" charset="0"/>
              </a:rPr>
              <a:t> + 2e– </a:t>
            </a:r>
            <a:r>
              <a:rPr lang="en-US" sz="1800" dirty="0" smtClean="0">
                <a:latin typeface="Symbol" pitchFamily="18" charset="2"/>
                <a:sym typeface="Symbol" pitchFamily="18" charset="2"/>
              </a:rPr>
              <a:t></a:t>
            </a:r>
            <a:r>
              <a:rPr lang="en-US" sz="1800" dirty="0" smtClean="0">
                <a:latin typeface="Arial" charset="0"/>
              </a:rPr>
              <a:t> Zn(s)     </a:t>
            </a:r>
            <a:r>
              <a:rPr lang="en-US" sz="1800" i="1" dirty="0" smtClean="0">
                <a:latin typeface="Arial" charset="0"/>
              </a:rPr>
              <a:t>E</a:t>
            </a:r>
            <a:r>
              <a:rPr lang="en-US" sz="1800" dirty="0" smtClean="0">
                <a:latin typeface="Symbol" pitchFamily="18" charset="2"/>
                <a:sym typeface="Symbol" pitchFamily="18" charset="2"/>
              </a:rPr>
              <a:t></a:t>
            </a:r>
            <a:r>
              <a:rPr lang="en-US" sz="1800" dirty="0" smtClean="0">
                <a:latin typeface="Arial" charset="0"/>
              </a:rPr>
              <a:t> = –0.76 V</a:t>
            </a:r>
          </a:p>
          <a:p>
            <a:pPr>
              <a:spcBef>
                <a:spcPts val="1705"/>
              </a:spcBef>
            </a:pPr>
            <a:r>
              <a:rPr lang="en-US" sz="1800" dirty="0" err="1" smtClean="0">
                <a:latin typeface="Arial" charset="0"/>
              </a:rPr>
              <a:t>Cathodic</a:t>
            </a:r>
            <a:r>
              <a:rPr lang="en-US" sz="1800" dirty="0" smtClean="0">
                <a:latin typeface="Arial" charset="0"/>
              </a:rPr>
              <a:t> protection</a:t>
            </a:r>
          </a:p>
          <a:p>
            <a:pPr>
              <a:spcBef>
                <a:spcPts val="1705"/>
              </a:spcBef>
            </a:pPr>
            <a:r>
              <a:rPr lang="en-US" sz="1800" dirty="0" smtClean="0">
                <a:latin typeface="Arial" charset="0"/>
              </a:rPr>
              <a:t>Sacrificial anode</a:t>
            </a:r>
          </a:p>
          <a:p>
            <a:pPr algn="ctr">
              <a:spcBef>
                <a:spcPts val="1705"/>
              </a:spcBef>
            </a:pPr>
            <a:r>
              <a:rPr lang="en-US" sz="1800" dirty="0" smtClean="0">
                <a:latin typeface="Arial" charset="0"/>
              </a:rPr>
              <a:t>Mg(s) </a:t>
            </a:r>
            <a:r>
              <a:rPr lang="en-US" sz="1800" dirty="0" smtClean="0">
                <a:latin typeface="Symbol" pitchFamily="18" charset="2"/>
                <a:sym typeface="Symbol" pitchFamily="18" charset="2"/>
              </a:rPr>
              <a:t></a:t>
            </a:r>
            <a:r>
              <a:rPr lang="en-US" sz="1800" dirty="0" smtClean="0">
                <a:latin typeface="Arial" charset="0"/>
              </a:rPr>
              <a:t> Mg</a:t>
            </a:r>
            <a:r>
              <a:rPr lang="en-US" sz="1800" baseline="30000" dirty="0" smtClean="0">
                <a:latin typeface="Arial" charset="0"/>
              </a:rPr>
              <a:t>2+</a:t>
            </a:r>
            <a:r>
              <a:rPr lang="en-US" sz="1800" dirty="0" smtClean="0">
                <a:latin typeface="Arial" charset="0"/>
              </a:rPr>
              <a:t> + 2e–</a:t>
            </a:r>
            <a:r>
              <a:rPr lang="en-US" sz="1800" baseline="30000" dirty="0" smtClean="0">
                <a:latin typeface="Arial" charset="0"/>
              </a:rPr>
              <a:t> </a:t>
            </a:r>
            <a:r>
              <a:rPr lang="en-US" sz="1800" i="1" dirty="0" smtClean="0">
                <a:latin typeface="Arial" charset="0"/>
              </a:rPr>
              <a:t>E</a:t>
            </a:r>
            <a:r>
              <a:rPr lang="en-US" sz="1800" dirty="0" smtClean="0">
                <a:latin typeface="Symbol" pitchFamily="18" charset="2"/>
                <a:sym typeface="Symbol" pitchFamily="18" charset="2"/>
              </a:rPr>
              <a:t></a:t>
            </a:r>
            <a:r>
              <a:rPr lang="en-US" sz="1800" dirty="0" smtClean="0">
                <a:latin typeface="Arial" charset="0"/>
              </a:rPr>
              <a:t> = 2.37 V</a:t>
            </a:r>
          </a:p>
          <a:p>
            <a:pPr algn="ctr">
              <a:spcBef>
                <a:spcPts val="1705"/>
              </a:spcBef>
            </a:pPr>
            <a:r>
              <a:rPr lang="en-US" sz="1800" dirty="0" smtClean="0">
                <a:latin typeface="Arial" charset="0"/>
              </a:rPr>
              <a:t>O</a:t>
            </a:r>
            <a:r>
              <a:rPr lang="en-US" sz="1800" baseline="-25000" dirty="0" smtClean="0">
                <a:latin typeface="Arial" charset="0"/>
              </a:rPr>
              <a:t>2</a:t>
            </a:r>
            <a:r>
              <a:rPr lang="en-US" sz="1800" dirty="0" smtClean="0">
                <a:latin typeface="Arial" charset="0"/>
              </a:rPr>
              <a:t>(g) + 4H</a:t>
            </a:r>
            <a:r>
              <a:rPr lang="en-US" sz="1800" baseline="30000" dirty="0" smtClean="0">
                <a:latin typeface="Arial" charset="0"/>
              </a:rPr>
              <a:t>+</a:t>
            </a:r>
            <a:r>
              <a:rPr lang="en-US" sz="1800" dirty="0" smtClean="0">
                <a:latin typeface="Arial" charset="0"/>
              </a:rPr>
              <a:t> + 4e– </a:t>
            </a:r>
            <a:r>
              <a:rPr lang="en-US" sz="1800" dirty="0" smtClean="0">
                <a:latin typeface="Symbol" pitchFamily="18" charset="2"/>
                <a:sym typeface="Symbol" pitchFamily="18" charset="2"/>
              </a:rPr>
              <a:t></a:t>
            </a:r>
            <a:r>
              <a:rPr lang="en-US" sz="1800" dirty="0" smtClean="0">
                <a:latin typeface="Arial" charset="0"/>
              </a:rPr>
              <a:t> 2H</a:t>
            </a:r>
            <a:r>
              <a:rPr lang="en-US" sz="1800" baseline="-25000" dirty="0" smtClean="0">
                <a:latin typeface="Arial" charset="0"/>
              </a:rPr>
              <a:t>2</a:t>
            </a:r>
            <a:r>
              <a:rPr lang="en-US" sz="1800" dirty="0" smtClean="0">
                <a:latin typeface="Arial" charset="0"/>
              </a:rPr>
              <a:t>O(l)     </a:t>
            </a:r>
            <a:r>
              <a:rPr lang="en-US" sz="1800" i="1" dirty="0" smtClean="0">
                <a:latin typeface="Arial" charset="0"/>
              </a:rPr>
              <a:t>E</a:t>
            </a:r>
            <a:r>
              <a:rPr lang="en-US" sz="1800" dirty="0" smtClean="0">
                <a:latin typeface="Symbol" pitchFamily="18" charset="2"/>
                <a:sym typeface="Symbol" pitchFamily="18" charset="2"/>
              </a:rPr>
              <a:t></a:t>
            </a:r>
            <a:r>
              <a:rPr lang="en-US" sz="1800" dirty="0" smtClean="0">
                <a:latin typeface="Arial" charset="0"/>
              </a:rPr>
              <a:t> = 1.23 V</a:t>
            </a:r>
          </a:p>
          <a:p>
            <a:pPr>
              <a:spcBef>
                <a:spcPts val="1705"/>
              </a:spcBef>
            </a:pPr>
            <a:r>
              <a:rPr lang="en-US" sz="1800" dirty="0" smtClean="0">
                <a:latin typeface="Arial" charset="0"/>
              </a:rPr>
              <a:t>Often used in maritime applications and pipelines.</a:t>
            </a:r>
            <a:endParaRPr lang="en-US" sz="18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14437"/>
            <a:fld id="{48B5C213-C3A8-4AC6-9CF0-D69C34EE3633}" type="slidenum">
              <a:rPr lang="en-US"/>
              <a:pPr defTabSz="914437"/>
              <a:t>8</a:t>
            </a:fld>
            <a:endParaRPr 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299727" y="4342464"/>
            <a:ext cx="6284947" cy="4114487"/>
          </a:xfrm>
          <a:noFill/>
          <a:ln/>
        </p:spPr>
        <p:txBody>
          <a:bodyPr>
            <a:normAutofit lnSpcReduction="10000"/>
          </a:bodyPr>
          <a:lstStyle/>
          <a:p>
            <a:pPr>
              <a:spcBef>
                <a:spcPts val="1705"/>
              </a:spcBef>
            </a:pPr>
            <a:r>
              <a:rPr lang="en-US" sz="1800" dirty="0">
                <a:latin typeface="Arial" charset="0"/>
              </a:rPr>
              <a:t>F = 96,500 C/mol e</a:t>
            </a:r>
            <a:r>
              <a:rPr lang="en-US" sz="1800" baseline="30000" dirty="0">
                <a:latin typeface="Arial" charset="0"/>
              </a:rPr>
              <a:t>–</a:t>
            </a:r>
            <a:r>
              <a:rPr lang="en-US" sz="1800" dirty="0">
                <a:latin typeface="Arial" charset="0"/>
              </a:rPr>
              <a:t> = Faraday constant</a:t>
            </a:r>
          </a:p>
          <a:p>
            <a:pPr>
              <a:spcBef>
                <a:spcPts val="1705"/>
              </a:spcBef>
            </a:pPr>
            <a:r>
              <a:rPr lang="en-US" sz="1800" dirty="0">
                <a:latin typeface="Arial" charset="0"/>
              </a:rPr>
              <a:t>Since free energy and cell potential are directly proportional a voltmeter can be considered a “free energy meter”</a:t>
            </a:r>
          </a:p>
          <a:p>
            <a:pPr>
              <a:spcBef>
                <a:spcPts val="1705"/>
              </a:spcBef>
            </a:pPr>
            <a:r>
              <a:rPr lang="en-US" sz="1800" dirty="0">
                <a:latin typeface="Symbol" pitchFamily="18" charset="2"/>
              </a:rPr>
              <a:t>D</a:t>
            </a:r>
            <a:r>
              <a:rPr lang="en-US" sz="1800" dirty="0">
                <a:latin typeface="Arial" charset="0"/>
              </a:rPr>
              <a:t>G = -</a:t>
            </a:r>
            <a:r>
              <a:rPr lang="en-US" sz="1800" dirty="0" err="1">
                <a:latin typeface="Arial" charset="0"/>
              </a:rPr>
              <a:t>w</a:t>
            </a:r>
            <a:r>
              <a:rPr lang="en-US" sz="1800" baseline="-25000" dirty="0" err="1">
                <a:latin typeface="Arial" charset="0"/>
              </a:rPr>
              <a:t>max</a:t>
            </a:r>
            <a:endParaRPr lang="en-US" sz="1800" dirty="0">
              <a:latin typeface="Arial" charset="0"/>
            </a:endParaRPr>
          </a:p>
          <a:p>
            <a:pPr>
              <a:spcBef>
                <a:spcPts val="1705"/>
              </a:spcBef>
            </a:pPr>
            <a:r>
              <a:rPr lang="en-US" sz="1800" dirty="0">
                <a:latin typeface="Arial" charset="0"/>
              </a:rPr>
              <a:t>work = (no. of coulombs) × (energy available / coulomb)</a:t>
            </a:r>
          </a:p>
          <a:p>
            <a:pPr>
              <a:spcBef>
                <a:spcPts val="1705"/>
              </a:spcBef>
            </a:pPr>
            <a:r>
              <a:rPr lang="en-US" sz="1800" dirty="0">
                <a:latin typeface="Arial" charset="0"/>
              </a:rPr>
              <a:t>no. of coulombs = </a:t>
            </a:r>
            <a:r>
              <a:rPr lang="en-US" sz="1800" i="1" dirty="0" err="1">
                <a:latin typeface="Arial" charset="0"/>
              </a:rPr>
              <a:t>nF</a:t>
            </a:r>
            <a:endParaRPr lang="en-US" sz="1800" dirty="0">
              <a:latin typeface="Arial" charset="0"/>
            </a:endParaRPr>
          </a:p>
          <a:p>
            <a:pPr>
              <a:spcBef>
                <a:spcPts val="1705"/>
              </a:spcBef>
            </a:pPr>
            <a:r>
              <a:rPr lang="en-US" sz="1800" i="1" dirty="0">
                <a:latin typeface="Arial" charset="0"/>
              </a:rPr>
              <a:t>energy available / coulomb = E (</a:t>
            </a:r>
            <a:r>
              <a:rPr lang="en-US" sz="1800" i="1" dirty="0" err="1">
                <a:latin typeface="Arial" charset="0"/>
              </a:rPr>
              <a:t>emf</a:t>
            </a:r>
            <a:r>
              <a:rPr lang="en-US" sz="1800" i="1" dirty="0">
                <a:latin typeface="Arial" charset="0"/>
              </a:rPr>
              <a:t>)</a:t>
            </a:r>
            <a:endParaRPr lang="en-US" sz="1800" dirty="0">
              <a:latin typeface="Arial" charset="0"/>
            </a:endParaRPr>
          </a:p>
          <a:p>
            <a:pPr>
              <a:spcBef>
                <a:spcPts val="1705"/>
              </a:spcBef>
            </a:pPr>
            <a:r>
              <a:rPr lang="en-US" sz="1800" i="1" dirty="0" err="1">
                <a:latin typeface="Arial" charset="0"/>
              </a:rPr>
              <a:t>w</a:t>
            </a:r>
            <a:r>
              <a:rPr lang="en-US" sz="1800" baseline="-25000" dirty="0" err="1">
                <a:latin typeface="Arial" charset="0"/>
              </a:rPr>
              <a:t>max</a:t>
            </a:r>
            <a:r>
              <a:rPr lang="en-US" sz="1800" dirty="0">
                <a:latin typeface="Arial" charset="0"/>
              </a:rPr>
              <a:t> = </a:t>
            </a:r>
            <a:r>
              <a:rPr lang="en-US" sz="1800" dirty="0" err="1">
                <a:latin typeface="Arial" charset="0"/>
              </a:rPr>
              <a:t>nFE</a:t>
            </a:r>
            <a:endParaRPr lang="en-US" sz="1800" dirty="0">
              <a:latin typeface="Arial" charset="0"/>
            </a:endParaRPr>
          </a:p>
          <a:p>
            <a:pPr>
              <a:spcBef>
                <a:spcPts val="1705"/>
              </a:spcBef>
            </a:pPr>
            <a:r>
              <a:rPr lang="en-US" sz="1800" dirty="0">
                <a:latin typeface="Arial" charset="0"/>
              </a:rPr>
              <a:t>joules = (moles of e–) × (coulombs / mole e–) × (joules / coulomb)</a:t>
            </a:r>
          </a:p>
          <a:p>
            <a:pPr eaLnBrk="1" hangingPunct="1">
              <a:buFontTx/>
              <a:buNone/>
            </a:pPr>
            <a:endParaRPr lang="en-US" sz="1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14437"/>
            <a:fld id="{E148D9C7-70FC-48D8-A2FD-8E5A8341676E}" type="slidenum">
              <a:rPr lang="en-US"/>
              <a:pPr defTabSz="914437"/>
              <a:t>23</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120000"/>
              </a:lnSpc>
            </a:pPr>
            <a:r>
              <a:rPr lang="en-US" sz="1800" dirty="0" err="1" smtClean="0"/>
              <a:t>E</a:t>
            </a:r>
            <a:r>
              <a:rPr lang="en-US" sz="1800" baseline="-25000" dirty="0" err="1" smtClean="0"/>
              <a:t>ion</a:t>
            </a:r>
            <a:r>
              <a:rPr lang="en-US" sz="1800" dirty="0" smtClean="0"/>
              <a:t> = </a:t>
            </a:r>
            <a:r>
              <a:rPr lang="en-US" sz="1800" i="1" dirty="0" smtClean="0"/>
              <a:t>RT/</a:t>
            </a:r>
            <a:r>
              <a:rPr lang="en-US" sz="1800" i="1" dirty="0" err="1" smtClean="0"/>
              <a:t>nF</a:t>
            </a:r>
            <a:r>
              <a:rPr lang="en-US" sz="1800" dirty="0" smtClean="0"/>
              <a:t> </a:t>
            </a:r>
            <a:r>
              <a:rPr lang="en-US" sz="1800" dirty="0" err="1" smtClean="0"/>
              <a:t>ln</a:t>
            </a:r>
            <a:r>
              <a:rPr lang="en-US" sz="1800" dirty="0" smtClean="0"/>
              <a:t> ([ion]</a:t>
            </a:r>
            <a:r>
              <a:rPr lang="en-US" sz="1800" baseline="-25000" dirty="0" smtClean="0"/>
              <a:t>outside</a:t>
            </a:r>
            <a:r>
              <a:rPr lang="en-US" sz="1800" dirty="0" smtClean="0"/>
              <a:t>/[ion]</a:t>
            </a:r>
            <a:r>
              <a:rPr lang="en-US" sz="1800" baseline="-25000" dirty="0" smtClean="0"/>
              <a:t>inside)</a:t>
            </a:r>
          </a:p>
          <a:p>
            <a:pPr eaLnBrk="1" hangingPunct="1">
              <a:lnSpc>
                <a:spcPct val="120000"/>
              </a:lnSpc>
            </a:pPr>
            <a:r>
              <a:rPr lang="en-US" sz="1800" dirty="0" smtClean="0"/>
              <a:t>Assume </a:t>
            </a:r>
            <a:r>
              <a:rPr lang="en-US" sz="1800" i="1" dirty="0" smtClean="0"/>
              <a:t>n</a:t>
            </a:r>
            <a:r>
              <a:rPr lang="en-US" sz="1800" dirty="0" smtClean="0"/>
              <a:t> = 1 and 37 </a:t>
            </a:r>
            <a:r>
              <a:rPr lang="en-US" sz="1800" dirty="0" smtClean="0">
                <a:cs typeface="Times New Roman" pitchFamily="18" charset="0"/>
              </a:rPr>
              <a:t>°</a:t>
            </a:r>
            <a:r>
              <a:rPr lang="en-US" sz="1800" dirty="0" smtClean="0"/>
              <a:t>C</a:t>
            </a:r>
          </a:p>
          <a:p>
            <a:pPr eaLnBrk="1" hangingPunct="1">
              <a:lnSpc>
                <a:spcPct val="120000"/>
              </a:lnSpc>
            </a:pPr>
            <a:r>
              <a:rPr lang="en-US" sz="1800" dirty="0" err="1" smtClean="0"/>
              <a:t>E</a:t>
            </a:r>
            <a:r>
              <a:rPr lang="en-US" sz="1800" baseline="-25000" dirty="0" err="1" smtClean="0"/>
              <a:t>ion</a:t>
            </a:r>
            <a:r>
              <a:rPr lang="en-US" sz="1800" dirty="0" smtClean="0"/>
              <a:t> = </a:t>
            </a:r>
            <a:r>
              <a:rPr lang="en-US" sz="1800" i="1" dirty="0" smtClean="0"/>
              <a:t>RT/</a:t>
            </a:r>
            <a:r>
              <a:rPr lang="en-US" sz="1800" i="1" dirty="0" err="1" smtClean="0"/>
              <a:t>nF</a:t>
            </a:r>
            <a:r>
              <a:rPr lang="en-US" sz="1800" dirty="0" smtClean="0"/>
              <a:t> </a:t>
            </a:r>
            <a:r>
              <a:rPr lang="en-US" sz="1800" dirty="0" err="1" smtClean="0"/>
              <a:t>ln</a:t>
            </a:r>
            <a:r>
              <a:rPr lang="en-US" sz="1800" dirty="0" smtClean="0"/>
              <a:t>(0.003/0.135)</a:t>
            </a:r>
          </a:p>
          <a:p>
            <a:pPr eaLnBrk="1" hangingPunct="1">
              <a:lnSpc>
                <a:spcPct val="120000"/>
              </a:lnSpc>
            </a:pPr>
            <a:r>
              <a:rPr lang="en-US" sz="1800" dirty="0" smtClean="0"/>
              <a:t>The cell has a potential 102 mV more negative on the inside than on the outside due to the much higher K</a:t>
            </a:r>
            <a:r>
              <a:rPr lang="en-US" sz="1800" baseline="30000" dirty="0" smtClean="0"/>
              <a:t>+</a:t>
            </a:r>
            <a:r>
              <a:rPr lang="en-US" sz="1800" dirty="0" smtClean="0"/>
              <a:t> concentration inside the cell.</a:t>
            </a:r>
          </a:p>
          <a:p>
            <a:pPr eaLnBrk="1" hangingPunct="1">
              <a:lnSpc>
                <a:spcPct val="120000"/>
              </a:lnSpc>
            </a:pPr>
            <a:r>
              <a:rPr lang="en-US" sz="1800" dirty="0" smtClean="0"/>
              <a:t>Ions on next page all contribute to resting potential of neuron.</a:t>
            </a:r>
          </a:p>
          <a:p>
            <a:pPr eaLnBrk="1" hangingPunct="1">
              <a:lnSpc>
                <a:spcPct val="120000"/>
              </a:lnSpc>
            </a:pPr>
            <a:r>
              <a:rPr lang="en-US" sz="1800" dirty="0" smtClean="0"/>
              <a:t>Resting potential -60 to -75 mV </a:t>
            </a:r>
            <a:r>
              <a:rPr lang="en-US" sz="1800" dirty="0" err="1" smtClean="0"/>
              <a:t>dpending</a:t>
            </a:r>
            <a:r>
              <a:rPr lang="en-US" sz="1800" dirty="0" smtClean="0"/>
              <a:t> on type. With the outside more positive.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14437"/>
            <a:fld id="{BBF3A50A-B71C-44B9-91DC-635E854E1644}" type="slidenum">
              <a:rPr lang="en-US"/>
              <a:pPr defTabSz="914437"/>
              <a:t>24</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z="1800" dirty="0" smtClean="0"/>
              <a:t>Generator potential vs. postsynaptic potential</a:t>
            </a:r>
          </a:p>
          <a:p>
            <a:pPr eaLnBrk="1" hangingPunct="1"/>
            <a:r>
              <a:rPr lang="en-US" sz="1800" dirty="0" smtClean="0"/>
              <a:t>Depolarize vs. hyperpolarize</a:t>
            </a:r>
          </a:p>
          <a:p>
            <a:pPr eaLnBrk="1" hangingPunct="1"/>
            <a:r>
              <a:rPr lang="en-US" sz="1800" dirty="0" smtClean="0"/>
              <a:t>Depolarizing are excitatory</a:t>
            </a:r>
          </a:p>
          <a:p>
            <a:pPr eaLnBrk="1" hangingPunct="1"/>
            <a:r>
              <a:rPr lang="en-US" sz="1800" dirty="0" smtClean="0"/>
              <a:t>Some inhibitory stimuli are hyperpolarizing</a:t>
            </a:r>
          </a:p>
          <a:p>
            <a:pPr eaLnBrk="1" hangingPunct="1"/>
            <a:r>
              <a:rPr lang="en-US" sz="1800" dirty="0" smtClean="0"/>
              <a:t>Depolarization (stimulation)—makes membrane more permeable to  Na</a:t>
            </a:r>
            <a:r>
              <a:rPr lang="en-US" sz="1800" baseline="30000" dirty="0" smtClean="0"/>
              <a:t>+</a:t>
            </a:r>
            <a:r>
              <a:rPr lang="en-US" sz="1800" dirty="0" smtClean="0"/>
              <a:t>. Inrush of sodium makes potential less negative. Then…</a:t>
            </a:r>
          </a:p>
          <a:p>
            <a:pPr eaLnBrk="1" hangingPunct="1"/>
            <a:r>
              <a:rPr lang="en-US" sz="1800" dirty="0" err="1" smtClean="0"/>
              <a:t>Hyperpolarization</a:t>
            </a:r>
            <a:r>
              <a:rPr lang="en-US" sz="1800" dirty="0" smtClean="0"/>
              <a:t>—increase permeability to K</a:t>
            </a:r>
            <a:r>
              <a:rPr lang="en-US" sz="1800" baseline="30000" dirty="0" smtClean="0"/>
              <a:t>+</a:t>
            </a:r>
            <a:r>
              <a:rPr lang="en-US" sz="1800" dirty="0" smtClean="0"/>
              <a:t> allowing potassium to flow out thus increasing negative potential.</a:t>
            </a:r>
          </a:p>
          <a:p>
            <a:pPr eaLnBrk="1" hangingPunct="1"/>
            <a:r>
              <a:rPr lang="en-US" sz="1800" dirty="0" smtClean="0"/>
              <a:t>Some inhibitory stimuli increase permeability of </a:t>
            </a:r>
            <a:r>
              <a:rPr lang="en-US" sz="1800" dirty="0" err="1" smtClean="0"/>
              <a:t>Cl</a:t>
            </a:r>
            <a:r>
              <a:rPr lang="en-US" sz="1800" baseline="30000" dirty="0" smtClean="0"/>
              <a:t>-</a:t>
            </a:r>
            <a:r>
              <a:rPr lang="en-US" sz="1800" dirty="0" smtClean="0"/>
              <a:t> which requires more Na</a:t>
            </a:r>
            <a:r>
              <a:rPr lang="en-US" sz="1800" baseline="30000" dirty="0" smtClean="0"/>
              <a:t>+</a:t>
            </a:r>
            <a:r>
              <a:rPr lang="en-US" sz="1800" dirty="0" smtClean="0"/>
              <a:t> to change the charge ratio thus increasing a required stimulus.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14437"/>
            <a:fld id="{ABCA1AD6-7C86-455E-9E1E-80177C01B317}" type="slidenum">
              <a:rPr lang="en-US"/>
              <a:pPr defTabSz="914437"/>
              <a:t>25</a:t>
            </a:fld>
            <a:endParaRPr lang="en-US" dirty="0"/>
          </a:p>
        </p:txBody>
      </p:sp>
      <p:sp>
        <p:nvSpPr>
          <p:cNvPr id="71683" name="Rectangle 2"/>
          <p:cNvSpPr>
            <a:spLocks noGrp="1" noRot="1" noChangeAspect="1" noChangeArrowheads="1" noTextEdit="1"/>
          </p:cNvSpPr>
          <p:nvPr>
            <p:ph type="sldImg"/>
          </p:nvPr>
        </p:nvSpPr>
        <p:spPr>
          <a:xfrm>
            <a:off x="2154238" y="450850"/>
            <a:ext cx="2500312" cy="1876425"/>
          </a:xfrm>
          <a:ln/>
        </p:spPr>
      </p:sp>
      <p:sp>
        <p:nvSpPr>
          <p:cNvPr id="71684" name="Rectangle 3"/>
          <p:cNvSpPr>
            <a:spLocks noGrp="1" noChangeArrowheads="1"/>
          </p:cNvSpPr>
          <p:nvPr>
            <p:ph type="body" idx="1"/>
          </p:nvPr>
        </p:nvSpPr>
        <p:spPr>
          <a:xfrm>
            <a:off x="225184" y="2627964"/>
            <a:ext cx="6208851" cy="6155336"/>
          </a:xfrm>
          <a:noFill/>
          <a:ln/>
        </p:spPr>
        <p:txBody>
          <a:bodyPr/>
          <a:lstStyle/>
          <a:p>
            <a:pPr eaLnBrk="1" hangingPunct="1">
              <a:lnSpc>
                <a:spcPct val="115000"/>
              </a:lnSpc>
            </a:pPr>
            <a:r>
              <a:rPr lang="en-US" sz="1800" dirty="0" smtClean="0"/>
              <a:t>Could measure pH with electrode, </a:t>
            </a:r>
            <a:br>
              <a:rPr lang="en-US" sz="1800" dirty="0" smtClean="0"/>
            </a:br>
            <a:r>
              <a:rPr lang="en-US" sz="1800" dirty="0" smtClean="0"/>
              <a:t>Pt | H</a:t>
            </a:r>
            <a:r>
              <a:rPr lang="en-US" sz="1800" baseline="-25000" dirty="0" smtClean="0"/>
              <a:t>2</a:t>
            </a:r>
            <a:r>
              <a:rPr lang="en-US" sz="1800" dirty="0" smtClean="0"/>
              <a:t>(1 </a:t>
            </a:r>
            <a:r>
              <a:rPr lang="en-US" sz="1800" dirty="0" err="1" smtClean="0"/>
              <a:t>atm</a:t>
            </a:r>
            <a:r>
              <a:rPr lang="en-US" sz="1800" dirty="0" smtClean="0"/>
              <a:t>) H</a:t>
            </a:r>
            <a:r>
              <a:rPr lang="en-US" sz="1800" baseline="30000" dirty="0" smtClean="0"/>
              <a:t>+</a:t>
            </a:r>
            <a:r>
              <a:rPr lang="en-US" sz="1800" dirty="0" smtClean="0"/>
              <a:t> (? </a:t>
            </a:r>
            <a:r>
              <a:rPr lang="en-US" sz="1800" i="1" dirty="0" smtClean="0"/>
              <a:t>M</a:t>
            </a:r>
            <a:r>
              <a:rPr lang="en-US" sz="1800" dirty="0" smtClean="0"/>
              <a:t>) || Reference cathode</a:t>
            </a:r>
          </a:p>
          <a:p>
            <a:pPr eaLnBrk="1" hangingPunct="1">
              <a:lnSpc>
                <a:spcPct val="115000"/>
              </a:lnSpc>
            </a:pPr>
            <a:r>
              <a:rPr lang="en-US" sz="1800" dirty="0" err="1" smtClean="0"/>
              <a:t>E</a:t>
            </a:r>
            <a:r>
              <a:rPr lang="en-US" sz="1800" baseline="-25000" dirty="0" err="1" smtClean="0"/>
              <a:t>cell</a:t>
            </a:r>
            <a:r>
              <a:rPr lang="en-US" sz="1800" dirty="0" smtClean="0"/>
              <a:t> = E</a:t>
            </a:r>
            <a:r>
              <a:rPr lang="en-US" sz="1800" baseline="-25000" dirty="0" smtClean="0"/>
              <a:t>H2 -&gt; H+</a:t>
            </a:r>
            <a:r>
              <a:rPr lang="en-US" sz="1800" dirty="0" smtClean="0"/>
              <a:t> + </a:t>
            </a:r>
            <a:r>
              <a:rPr lang="en-US" sz="1800" dirty="0" err="1" smtClean="0"/>
              <a:t>E</a:t>
            </a:r>
            <a:r>
              <a:rPr lang="en-US" sz="1800" baseline="-25000" dirty="0" err="1" smtClean="0"/>
              <a:t>ref</a:t>
            </a:r>
            <a:endParaRPr lang="en-US" sz="1800" dirty="0" smtClean="0"/>
          </a:p>
          <a:p>
            <a:pPr eaLnBrk="1" hangingPunct="1">
              <a:lnSpc>
                <a:spcPct val="115000"/>
              </a:lnSpc>
            </a:pPr>
            <a:r>
              <a:rPr lang="en-US" sz="1800" dirty="0" smtClean="0"/>
              <a:t>H</a:t>
            </a:r>
            <a:r>
              <a:rPr lang="en-US" sz="1800" baseline="-25000" dirty="0" smtClean="0"/>
              <a:t>2</a:t>
            </a:r>
            <a:r>
              <a:rPr lang="en-US" sz="1800" dirty="0" smtClean="0"/>
              <a:t> -&gt; 2H</a:t>
            </a:r>
            <a:r>
              <a:rPr lang="en-US" sz="1800" baseline="30000" dirty="0" smtClean="0"/>
              <a:t>+</a:t>
            </a:r>
            <a:r>
              <a:rPr lang="en-US" sz="1800" dirty="0" smtClean="0"/>
              <a:t> + 2e</a:t>
            </a:r>
            <a:r>
              <a:rPr lang="en-US" sz="1800" baseline="30000" dirty="0" smtClean="0"/>
              <a:t>-</a:t>
            </a:r>
            <a:endParaRPr lang="en-US" sz="1800" dirty="0" smtClean="0"/>
          </a:p>
          <a:p>
            <a:pPr eaLnBrk="1" hangingPunct="1">
              <a:lnSpc>
                <a:spcPct val="115000"/>
              </a:lnSpc>
            </a:pPr>
            <a:r>
              <a:rPr lang="en-US" sz="1800" dirty="0" smtClean="0"/>
              <a:t>E</a:t>
            </a:r>
            <a:r>
              <a:rPr lang="en-US" sz="1800" baseline="-25000" dirty="0" smtClean="0"/>
              <a:t>H2 -&gt; H+</a:t>
            </a:r>
            <a:r>
              <a:rPr lang="en-US" sz="1800" dirty="0" smtClean="0"/>
              <a:t> = E</a:t>
            </a:r>
            <a:r>
              <a:rPr lang="en-US" sz="1800" baseline="30000" dirty="0" smtClean="0"/>
              <a:t>o</a:t>
            </a:r>
            <a:r>
              <a:rPr lang="en-US" sz="1800" baseline="-25000" dirty="0" smtClean="0"/>
              <a:t>H2 -&gt; H+</a:t>
            </a:r>
            <a:r>
              <a:rPr lang="en-US" sz="1800" dirty="0" smtClean="0"/>
              <a:t> - RT/2F </a:t>
            </a:r>
            <a:r>
              <a:rPr lang="en-US" sz="1800" dirty="0" err="1" smtClean="0"/>
              <a:t>ln</a:t>
            </a:r>
            <a:r>
              <a:rPr lang="en-US" sz="1800" dirty="0" smtClean="0"/>
              <a:t>([H</a:t>
            </a:r>
            <a:r>
              <a:rPr lang="en-US" sz="1800" baseline="30000" dirty="0" smtClean="0"/>
              <a:t>+</a:t>
            </a:r>
            <a:r>
              <a:rPr lang="en-US" sz="1800" dirty="0" smtClean="0"/>
              <a:t>]</a:t>
            </a:r>
            <a:r>
              <a:rPr lang="en-US" sz="1800" baseline="30000" dirty="0" smtClean="0"/>
              <a:t>2</a:t>
            </a:r>
            <a:r>
              <a:rPr lang="en-US" sz="1800" dirty="0" smtClean="0"/>
              <a:t>/P</a:t>
            </a:r>
            <a:r>
              <a:rPr lang="en-US" sz="1800" baseline="-25000" dirty="0" smtClean="0"/>
              <a:t>H2</a:t>
            </a:r>
          </a:p>
          <a:p>
            <a:pPr eaLnBrk="1" hangingPunct="1">
              <a:lnSpc>
                <a:spcPct val="115000"/>
              </a:lnSpc>
            </a:pPr>
            <a:r>
              <a:rPr lang="en-US" sz="1800" dirty="0" smtClean="0"/>
              <a:t>E</a:t>
            </a:r>
            <a:r>
              <a:rPr lang="en-US" sz="1800" baseline="-25000" dirty="0" smtClean="0"/>
              <a:t>H2 -&gt; H+</a:t>
            </a:r>
            <a:r>
              <a:rPr lang="en-US" sz="1800" dirty="0" smtClean="0"/>
              <a:t> = -RT/2F </a:t>
            </a:r>
            <a:r>
              <a:rPr lang="en-US" sz="1800" dirty="0" err="1" smtClean="0"/>
              <a:t>ln</a:t>
            </a:r>
            <a:r>
              <a:rPr lang="en-US" sz="1800" dirty="0" smtClean="0"/>
              <a:t>[H</a:t>
            </a:r>
            <a:r>
              <a:rPr lang="en-US" sz="1800" baseline="30000" dirty="0" smtClean="0"/>
              <a:t>+</a:t>
            </a:r>
            <a:r>
              <a:rPr lang="en-US" sz="1800" dirty="0" smtClean="0"/>
              <a:t>]</a:t>
            </a:r>
            <a:r>
              <a:rPr lang="en-US" sz="1800" baseline="30000" dirty="0" smtClean="0"/>
              <a:t>2</a:t>
            </a:r>
            <a:r>
              <a:rPr lang="en-US" sz="1800" dirty="0" smtClean="0"/>
              <a:t>. Since  </a:t>
            </a:r>
            <a:r>
              <a:rPr lang="en-US" sz="1800" dirty="0" err="1" smtClean="0"/>
              <a:t>ln</a:t>
            </a:r>
            <a:r>
              <a:rPr lang="en-US" sz="1800" dirty="0" smtClean="0"/>
              <a:t>[H</a:t>
            </a:r>
            <a:r>
              <a:rPr lang="en-US" sz="1800" baseline="30000" dirty="0" smtClean="0"/>
              <a:t>+</a:t>
            </a:r>
            <a:r>
              <a:rPr lang="en-US" sz="1800" dirty="0" smtClean="0"/>
              <a:t>]</a:t>
            </a:r>
            <a:r>
              <a:rPr lang="en-US" sz="1800" baseline="30000" dirty="0" smtClean="0"/>
              <a:t>2</a:t>
            </a:r>
            <a:r>
              <a:rPr lang="en-US" sz="1800" dirty="0" smtClean="0"/>
              <a:t> = 2 </a:t>
            </a:r>
            <a:r>
              <a:rPr lang="en-US" sz="1800" dirty="0" err="1" smtClean="0"/>
              <a:t>ln</a:t>
            </a:r>
            <a:r>
              <a:rPr lang="en-US" sz="1800" dirty="0" smtClean="0"/>
              <a:t>[H</a:t>
            </a:r>
            <a:r>
              <a:rPr lang="en-US" sz="1800" baseline="30000" dirty="0" smtClean="0"/>
              <a:t>+</a:t>
            </a:r>
            <a:r>
              <a:rPr lang="en-US" sz="1800" dirty="0" smtClean="0"/>
              <a:t>],</a:t>
            </a:r>
          </a:p>
          <a:p>
            <a:pPr eaLnBrk="1" hangingPunct="1">
              <a:lnSpc>
                <a:spcPct val="115000"/>
              </a:lnSpc>
            </a:pPr>
            <a:r>
              <a:rPr lang="en-US" sz="1800" dirty="0" smtClean="0"/>
              <a:t>E</a:t>
            </a:r>
            <a:r>
              <a:rPr lang="en-US" sz="1800" baseline="-25000" dirty="0" smtClean="0"/>
              <a:t>H2 -&gt; H+</a:t>
            </a:r>
            <a:r>
              <a:rPr lang="en-US" sz="1800" dirty="0" smtClean="0"/>
              <a:t> = RT/F(-</a:t>
            </a:r>
            <a:r>
              <a:rPr lang="en-US" sz="1800" dirty="0" err="1" smtClean="0"/>
              <a:t>ln</a:t>
            </a:r>
            <a:r>
              <a:rPr lang="en-US" sz="1800" dirty="0" smtClean="0"/>
              <a:t>[H</a:t>
            </a:r>
            <a:r>
              <a:rPr lang="en-US" sz="1800" baseline="30000" dirty="0" smtClean="0"/>
              <a:t>+</a:t>
            </a:r>
            <a:r>
              <a:rPr lang="en-US" sz="1800" dirty="0" smtClean="0"/>
              <a:t>]) = RT/F(pH) + </a:t>
            </a:r>
            <a:r>
              <a:rPr lang="en-US" sz="1800" dirty="0" err="1" smtClean="0"/>
              <a:t>E</a:t>
            </a:r>
            <a:r>
              <a:rPr lang="en-US" sz="1800" baseline="-25000" dirty="0" err="1" smtClean="0"/>
              <a:t>ref</a:t>
            </a:r>
            <a:r>
              <a:rPr lang="en-US" sz="1800" dirty="0" smtClean="0"/>
              <a:t>; </a:t>
            </a:r>
            <a:br>
              <a:rPr lang="en-US" sz="1800" dirty="0" smtClean="0"/>
            </a:br>
            <a:r>
              <a:rPr lang="en-US" sz="1800" dirty="0" smtClean="0"/>
              <a:t>pH = (</a:t>
            </a:r>
            <a:r>
              <a:rPr lang="en-US" sz="1800" dirty="0" err="1" smtClean="0"/>
              <a:t>E</a:t>
            </a:r>
            <a:r>
              <a:rPr lang="en-US" sz="1800" baseline="-25000" dirty="0" err="1" smtClean="0"/>
              <a:t>cell</a:t>
            </a:r>
            <a:r>
              <a:rPr lang="en-US" sz="1800" dirty="0" smtClean="0"/>
              <a:t> - </a:t>
            </a:r>
            <a:r>
              <a:rPr lang="en-US" sz="1800" dirty="0" err="1" smtClean="0"/>
              <a:t>E</a:t>
            </a:r>
            <a:r>
              <a:rPr lang="en-US" sz="1800" baseline="-25000" dirty="0" err="1" smtClean="0"/>
              <a:t>ref</a:t>
            </a:r>
            <a:r>
              <a:rPr lang="en-US" sz="1800" dirty="0" smtClean="0"/>
              <a:t>)/(RT/F)</a:t>
            </a:r>
          </a:p>
          <a:p>
            <a:pPr eaLnBrk="1" hangingPunct="1"/>
            <a:r>
              <a:rPr lang="en-US" sz="1800" dirty="0" smtClean="0"/>
              <a:t>Hydrogen electrode is not convenient, so use calomel electrode for reference and glass electrode for measurement.</a:t>
            </a:r>
          </a:p>
          <a:p>
            <a:pPr eaLnBrk="1" hangingPunct="1"/>
            <a:r>
              <a:rPr lang="en-US" sz="1800" dirty="0" smtClean="0"/>
              <a:t>Glass electrode - Silver wire coated with </a:t>
            </a:r>
            <a:r>
              <a:rPr lang="en-US" sz="1800" dirty="0" err="1" smtClean="0"/>
              <a:t>AgCl</a:t>
            </a:r>
            <a:r>
              <a:rPr lang="en-US" sz="1800" dirty="0" smtClean="0"/>
              <a:t> that dips into </a:t>
            </a:r>
            <a:r>
              <a:rPr lang="en-US" sz="1800" dirty="0" err="1" smtClean="0"/>
              <a:t>HCl</a:t>
            </a:r>
            <a:r>
              <a:rPr lang="en-US" sz="1800" dirty="0" smtClean="0"/>
              <a:t> solution that is separated from solution by a thin glass membrane</a:t>
            </a:r>
          </a:p>
          <a:p>
            <a:pPr eaLnBrk="1" hangingPunct="1"/>
            <a:r>
              <a:rPr lang="en-US" sz="1800" dirty="0" smtClean="0"/>
              <a:t>Calomel electrode - Hg</a:t>
            </a:r>
            <a:r>
              <a:rPr lang="en-US" sz="1800" baseline="-25000" dirty="0" smtClean="0"/>
              <a:t>2</a:t>
            </a:r>
            <a:r>
              <a:rPr lang="en-US" sz="1800" dirty="0" smtClean="0"/>
              <a:t>Cl</a:t>
            </a:r>
            <a:r>
              <a:rPr lang="en-US" sz="1800" baseline="-25000" dirty="0" smtClean="0"/>
              <a:t>2</a:t>
            </a:r>
            <a:r>
              <a:rPr lang="en-US" sz="1800" dirty="0" smtClean="0"/>
              <a:t> in contact with Hg(l) and </a:t>
            </a:r>
            <a:r>
              <a:rPr lang="en-US" sz="1800" dirty="0" err="1" smtClean="0"/>
              <a:t>KCl</a:t>
            </a:r>
            <a:r>
              <a:rPr lang="en-US" sz="1800" dirty="0" smtClean="0"/>
              <a:t>(</a:t>
            </a:r>
            <a:r>
              <a:rPr lang="en-US" sz="1800" dirty="0" err="1" smtClean="0"/>
              <a:t>aq</a:t>
            </a:r>
            <a:r>
              <a:rPr lang="en-US" sz="1800" dirty="0" smtClean="0"/>
              <a:t>). </a:t>
            </a:r>
          </a:p>
          <a:p>
            <a:pPr eaLnBrk="1" hangingPunct="1"/>
            <a:r>
              <a:rPr lang="en-US" sz="1800" dirty="0" smtClean="0"/>
              <a:t>Potential depends on these two electrodes and concentration gradient across glass membrane.</a:t>
            </a:r>
          </a:p>
          <a:p>
            <a:pPr eaLnBrk="1" hangingPunct="1"/>
            <a:endParaRPr lang="en-US" sz="18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B305AB5-3F78-4222-BC78-826C74CFC1DD}" type="slidenum">
              <a:rPr lang="en-US">
                <a:solidFill>
                  <a:prstClr val="black"/>
                </a:solidFill>
              </a:rPr>
              <a:pPr/>
              <a:t>26</a:t>
            </a:fld>
            <a:endParaRPr lang="en-US">
              <a:solidFill>
                <a:prstClr val="black"/>
              </a:solidFill>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381760"/>
          </a:xfrm>
        </p:spPr>
        <p:txBody>
          <a:bodyPr>
            <a:normAutofit/>
          </a:bodyPr>
          <a:lstStyle/>
          <a:p>
            <a:r>
              <a:rPr lang="en-US" dirty="0" smtClean="0"/>
              <a:t>Page</a:t>
            </a:r>
            <a:r>
              <a:rPr lang="en-US" smtClean="0"/>
              <a:t>: 553</a:t>
            </a:r>
            <a:endParaRPr lang="en-US" dirty="0" smtClean="0"/>
          </a:p>
          <a:p>
            <a:endParaRPr lang="en-US" dirty="0" smtClean="0"/>
          </a:p>
          <a:p>
            <a:r>
              <a:rPr lang="en-US" smtClean="0"/>
              <a:t>All common batteries convert chemical energy into electrical energy by means of an oxidation–reduction reaction. A battery can be made by placing a strip of copper and a strip of zinc into a lemon! This lemon battery produces enough current to power a small clock. In this chapter, you will learn how a chemical reaction can generate an electric current.</a:t>
            </a:r>
            <a:endParaRPr lang="en-US" dirty="0"/>
          </a:p>
        </p:txBody>
      </p:sp>
      <p:sp>
        <p:nvSpPr>
          <p:cNvPr id="4" name="Slide Number Placeholder 3"/>
          <p:cNvSpPr>
            <a:spLocks noGrp="1"/>
          </p:cNvSpPr>
          <p:nvPr>
            <p:ph type="sldNum" sz="quarter" idx="10"/>
          </p:nvPr>
        </p:nvSpPr>
        <p:spPr/>
        <p:txBody>
          <a:bodyPr/>
          <a:lstStyle/>
          <a:p>
            <a:fld id="{4475A0BC-9443-4E49-9EDF-96F60C1293E0}" type="slidenum">
              <a:rPr lang="en-US" smtClean="0"/>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14437"/>
            <a:fld id="{552B4921-3AC2-48C1-88C4-043E00906846}" type="slidenum">
              <a:rPr lang="en-US"/>
              <a:pPr defTabSz="914437"/>
              <a:t>28</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z="18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FF427A-1B09-421D-A4BF-062B9001482D}"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C3E1D-EB89-49F5-B065-F65256A0B7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F427A-1B09-421D-A4BF-062B9001482D}"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C3E1D-EB89-49F5-B065-F65256A0B7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F427A-1B09-421D-A4BF-062B9001482D}"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C3E1D-EB89-49F5-B065-F65256A0B74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229C3FF-60EE-4166-8D28-1995A6A1453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C884BB-6A2C-45A1-9AEF-94B24BB66C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F427A-1B09-421D-A4BF-062B9001482D}"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C3E1D-EB89-49F5-B065-F65256A0B7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FF427A-1B09-421D-A4BF-062B9001482D}"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C3E1D-EB89-49F5-B065-F65256A0B7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FF427A-1B09-421D-A4BF-062B9001482D}" type="datetimeFigureOut">
              <a:rPr lang="en-US" smtClean="0"/>
              <a:pPr/>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C3E1D-EB89-49F5-B065-F65256A0B7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FF427A-1B09-421D-A4BF-062B9001482D}" type="datetimeFigureOut">
              <a:rPr lang="en-US" smtClean="0"/>
              <a:pPr/>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C3E1D-EB89-49F5-B065-F65256A0B7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FF427A-1B09-421D-A4BF-062B9001482D}" type="datetimeFigureOut">
              <a:rPr lang="en-US" smtClean="0"/>
              <a:pPr/>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5C3E1D-EB89-49F5-B065-F65256A0B7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F427A-1B09-421D-A4BF-062B9001482D}" type="datetimeFigureOut">
              <a:rPr lang="en-US" smtClean="0"/>
              <a:pPr/>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5C3E1D-EB89-49F5-B065-F65256A0B7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F427A-1B09-421D-A4BF-062B9001482D}" type="datetimeFigureOut">
              <a:rPr lang="en-US" smtClean="0"/>
              <a:pPr/>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C3E1D-EB89-49F5-B065-F65256A0B7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F427A-1B09-421D-A4BF-062B9001482D}" type="datetimeFigureOut">
              <a:rPr lang="en-US" smtClean="0"/>
              <a:pPr/>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C3E1D-EB89-49F5-B065-F65256A0B7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F427A-1B09-421D-A4BF-062B9001482D}" type="datetimeFigureOut">
              <a:rPr lang="en-US" smtClean="0"/>
              <a:pPr/>
              <a:t>10/19/2018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C3E1D-EB89-49F5-B065-F65256A0B7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wps.prenhall.com/wps/media/objects/1056/1081444/media/AACXJRS0.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12838"/>
          </a:xfrm>
        </p:spPr>
        <p:txBody>
          <a:bodyPr>
            <a:normAutofit fontScale="90000"/>
          </a:bodyPr>
          <a:lstStyle/>
          <a:p>
            <a:r>
              <a:rPr lang="en-US" dirty="0" smtClean="0"/>
              <a:t>Chemistry 142</a:t>
            </a:r>
            <a:br>
              <a:rPr lang="en-US" dirty="0" smtClean="0"/>
            </a:br>
            <a:r>
              <a:rPr lang="en-US" dirty="0" smtClean="0"/>
              <a:t>Chapter 19: Electrochemistry</a:t>
            </a:r>
            <a:endParaRPr lang="en-US" dirty="0"/>
          </a:p>
        </p:txBody>
      </p:sp>
      <p:sp>
        <p:nvSpPr>
          <p:cNvPr id="3" name="TextBox 2"/>
          <p:cNvSpPr txBox="1"/>
          <p:nvPr/>
        </p:nvSpPr>
        <p:spPr>
          <a:xfrm>
            <a:off x="1143000" y="2057400"/>
            <a:ext cx="3505200" cy="1477328"/>
          </a:xfrm>
          <a:prstGeom prst="rect">
            <a:avLst/>
          </a:prstGeom>
          <a:noFill/>
        </p:spPr>
        <p:txBody>
          <a:bodyPr wrap="square" rtlCol="0">
            <a:spAutoFit/>
          </a:bodyPr>
          <a:lstStyle/>
          <a:p>
            <a:r>
              <a:rPr lang="en-US" u="sng" dirty="0" smtClean="0"/>
              <a:t>Outline</a:t>
            </a:r>
          </a:p>
          <a:p>
            <a:pPr marL="400050" indent="-400050">
              <a:buFont typeface="+mj-lt"/>
              <a:buAutoNum type="romanUcPeriod"/>
            </a:pPr>
            <a:r>
              <a:rPr lang="en-US" dirty="0" smtClean="0"/>
              <a:t>Oxidation-Reduction Reactions</a:t>
            </a:r>
          </a:p>
          <a:p>
            <a:pPr marL="400050" indent="-400050">
              <a:buFont typeface="+mj-lt"/>
              <a:buAutoNum type="romanUcPeriod"/>
            </a:pPr>
            <a:r>
              <a:rPr lang="en-US" dirty="0" smtClean="0"/>
              <a:t>Voltaic (or Galvanic) Cells</a:t>
            </a:r>
          </a:p>
          <a:p>
            <a:pPr marL="400050" indent="-400050">
              <a:buFont typeface="+mj-lt"/>
              <a:buAutoNum type="romanUcPeriod"/>
            </a:pPr>
            <a:r>
              <a:rPr lang="en-US" dirty="0" smtClean="0"/>
              <a:t>Electrolysis</a:t>
            </a:r>
          </a:p>
          <a:p>
            <a:pPr marL="400050" indent="-400050">
              <a:buFont typeface="+mj-lt"/>
              <a:buAutoNum type="romanUcPeriod"/>
            </a:pPr>
            <a:r>
              <a:rPr lang="en-US" dirty="0" smtClean="0"/>
              <a:t>Corrosion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Electrochemistry</a:t>
            </a:r>
            <a:r>
              <a:rPr lang="en-US" sz="3600" dirty="0"/>
              <a:t/>
            </a:r>
            <a:br>
              <a:rPr lang="en-US" sz="3600" dirty="0"/>
            </a:br>
            <a:r>
              <a:rPr lang="en-US" sz="3600" dirty="0" smtClean="0"/>
              <a:t>Example – Cell Potential</a:t>
            </a:r>
            <a:endParaRPr lang="en-US" sz="3600" dirty="0"/>
          </a:p>
        </p:txBody>
      </p:sp>
      <p:sp>
        <p:nvSpPr>
          <p:cNvPr id="3" name="Content Placeholder 2"/>
          <p:cNvSpPr>
            <a:spLocks noGrp="1"/>
          </p:cNvSpPr>
          <p:nvPr>
            <p:ph idx="1"/>
          </p:nvPr>
        </p:nvSpPr>
        <p:spPr/>
        <p:txBody>
          <a:bodyPr/>
          <a:lstStyle/>
          <a:p>
            <a:pPr algn="just">
              <a:buNone/>
            </a:pPr>
            <a:r>
              <a:rPr lang="en-US" dirty="0" smtClean="0"/>
              <a:t>	Consider a Galvanic cell based on the reaction:</a:t>
            </a:r>
          </a:p>
          <a:p>
            <a:pPr algn="ctr">
              <a:buNone/>
            </a:pPr>
            <a:r>
              <a:rPr lang="en-US" dirty="0" smtClean="0"/>
              <a:t>Al</a:t>
            </a:r>
            <a:r>
              <a:rPr lang="en-US" baseline="30000" dirty="0" smtClean="0"/>
              <a:t>3+</a:t>
            </a:r>
            <a:r>
              <a:rPr lang="en-US" baseline="-25000" dirty="0" smtClean="0"/>
              <a:t> (</a:t>
            </a:r>
            <a:r>
              <a:rPr lang="en-US" baseline="-25000" dirty="0" err="1" smtClean="0"/>
              <a:t>aq</a:t>
            </a:r>
            <a:r>
              <a:rPr lang="en-US" baseline="-25000" dirty="0" smtClean="0"/>
              <a:t>)</a:t>
            </a:r>
            <a:r>
              <a:rPr lang="en-US" dirty="0" smtClean="0"/>
              <a:t> + Mg</a:t>
            </a:r>
            <a:r>
              <a:rPr lang="en-US" baseline="-25000" dirty="0" smtClean="0"/>
              <a:t> (s)</a:t>
            </a:r>
            <a:r>
              <a:rPr lang="en-US" dirty="0" smtClean="0"/>
              <a:t> </a:t>
            </a:r>
            <a:r>
              <a:rPr lang="en-US" dirty="0" smtClean="0">
                <a:sym typeface="Wingdings" pitchFamily="2" charset="2"/>
              </a:rPr>
              <a:t></a:t>
            </a:r>
            <a:r>
              <a:rPr lang="en-US" dirty="0" smtClean="0"/>
              <a:t> Al</a:t>
            </a:r>
            <a:r>
              <a:rPr lang="en-US" baseline="-25000" dirty="0" smtClean="0"/>
              <a:t> (s)</a:t>
            </a:r>
            <a:r>
              <a:rPr lang="en-US" dirty="0" smtClean="0"/>
              <a:t> + Mg</a:t>
            </a:r>
            <a:r>
              <a:rPr lang="en-US" baseline="30000" dirty="0" smtClean="0"/>
              <a:t>2+</a:t>
            </a:r>
            <a:r>
              <a:rPr lang="en-US" baseline="-25000" dirty="0" smtClean="0"/>
              <a:t> (</a:t>
            </a:r>
            <a:r>
              <a:rPr lang="en-US" baseline="-25000" dirty="0" err="1" smtClean="0"/>
              <a:t>aq</a:t>
            </a:r>
            <a:r>
              <a:rPr lang="en-US" baseline="-25000" dirty="0" smtClean="0"/>
              <a:t>)</a:t>
            </a:r>
            <a:r>
              <a:rPr lang="en-US" dirty="0" smtClean="0"/>
              <a:t> </a:t>
            </a:r>
          </a:p>
          <a:p>
            <a:pPr algn="just">
              <a:buNone/>
            </a:pPr>
            <a:r>
              <a:rPr lang="en-US" dirty="0" smtClean="0"/>
              <a:t>	Given the half reactions:</a:t>
            </a:r>
          </a:p>
          <a:p>
            <a:pPr algn="just">
              <a:buNone/>
            </a:pPr>
            <a:r>
              <a:rPr lang="en-US" dirty="0" smtClean="0"/>
              <a:t>		    Al</a:t>
            </a:r>
            <a:r>
              <a:rPr lang="en-US" baseline="30000" dirty="0" smtClean="0"/>
              <a:t>3+</a:t>
            </a:r>
            <a:r>
              <a:rPr lang="en-US" baseline="-25000" dirty="0" smtClean="0"/>
              <a:t> (</a:t>
            </a:r>
            <a:r>
              <a:rPr lang="en-US" baseline="-25000" dirty="0" err="1" smtClean="0"/>
              <a:t>aq</a:t>
            </a:r>
            <a:r>
              <a:rPr lang="en-US" baseline="-25000" dirty="0" smtClean="0"/>
              <a:t>)</a:t>
            </a:r>
            <a:r>
              <a:rPr lang="en-US" dirty="0" smtClean="0"/>
              <a:t> + 3 e</a:t>
            </a:r>
            <a:r>
              <a:rPr lang="en-US" baseline="30000" dirty="0" smtClean="0"/>
              <a:t>-</a:t>
            </a:r>
            <a:r>
              <a:rPr lang="en-US" dirty="0" smtClean="0"/>
              <a:t> </a:t>
            </a:r>
            <a:r>
              <a:rPr lang="en-US" dirty="0" smtClean="0">
                <a:sym typeface="Wingdings" pitchFamily="2" charset="2"/>
              </a:rPr>
              <a:t></a:t>
            </a:r>
            <a:r>
              <a:rPr lang="en-US" dirty="0" smtClean="0"/>
              <a:t> Al</a:t>
            </a:r>
            <a:r>
              <a:rPr lang="en-US" baseline="-25000" dirty="0" smtClean="0"/>
              <a:t> (s)</a:t>
            </a:r>
            <a:r>
              <a:rPr lang="en-US" dirty="0" smtClean="0"/>
              <a:t>	E˚ = -1.66 V</a:t>
            </a:r>
            <a:endParaRPr lang="en-US" baseline="-25000" dirty="0" smtClean="0"/>
          </a:p>
          <a:p>
            <a:pPr algn="just">
              <a:buNone/>
            </a:pPr>
            <a:r>
              <a:rPr lang="en-US" dirty="0" smtClean="0"/>
              <a:t>              Mg</a:t>
            </a:r>
            <a:r>
              <a:rPr lang="en-US" baseline="30000" dirty="0" smtClean="0"/>
              <a:t>2+</a:t>
            </a:r>
            <a:r>
              <a:rPr lang="en-US" baseline="-25000" dirty="0" smtClean="0"/>
              <a:t> (</a:t>
            </a:r>
            <a:r>
              <a:rPr lang="en-US" baseline="-25000" dirty="0" err="1" smtClean="0"/>
              <a:t>aq</a:t>
            </a:r>
            <a:r>
              <a:rPr lang="en-US" baseline="-25000" dirty="0" smtClean="0"/>
              <a:t>)</a:t>
            </a:r>
            <a:r>
              <a:rPr lang="en-US" dirty="0" smtClean="0"/>
              <a:t> + 2 e</a:t>
            </a:r>
            <a:r>
              <a:rPr lang="en-US" baseline="30000" dirty="0" smtClean="0"/>
              <a:t>-</a:t>
            </a:r>
            <a:r>
              <a:rPr lang="en-US" dirty="0" smtClean="0"/>
              <a:t> </a:t>
            </a:r>
            <a:r>
              <a:rPr lang="en-US" dirty="0" smtClean="0">
                <a:sym typeface="Wingdings" pitchFamily="2" charset="2"/>
              </a:rPr>
              <a:t> </a:t>
            </a:r>
            <a:r>
              <a:rPr lang="en-US" dirty="0" smtClean="0"/>
              <a:t>Mg</a:t>
            </a:r>
            <a:r>
              <a:rPr lang="en-US" baseline="-25000" dirty="0" smtClean="0"/>
              <a:t> (s)	</a:t>
            </a:r>
            <a:r>
              <a:rPr lang="en-US" dirty="0" smtClean="0"/>
              <a:t> E˚ = -2.37 V</a:t>
            </a:r>
          </a:p>
          <a:p>
            <a:pPr algn="just">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Electrochemistry</a:t>
            </a:r>
            <a:br>
              <a:rPr lang="en-US" sz="3600" dirty="0" smtClean="0"/>
            </a:br>
            <a:r>
              <a:rPr lang="en-US" sz="3600" dirty="0" smtClean="0"/>
              <a:t>Example – Cell Potential</a:t>
            </a:r>
            <a:endParaRPr lang="en-US" sz="3600" dirty="0"/>
          </a:p>
        </p:txBody>
      </p:sp>
      <p:sp>
        <p:nvSpPr>
          <p:cNvPr id="3" name="Content Placeholder 2"/>
          <p:cNvSpPr>
            <a:spLocks noGrp="1"/>
          </p:cNvSpPr>
          <p:nvPr>
            <p:ph idx="1"/>
          </p:nvPr>
        </p:nvSpPr>
        <p:spPr/>
        <p:txBody>
          <a:bodyPr>
            <a:normAutofit/>
          </a:bodyPr>
          <a:lstStyle/>
          <a:p>
            <a:pPr algn="just">
              <a:buNone/>
            </a:pPr>
            <a:r>
              <a:rPr lang="en-US" dirty="0" smtClean="0"/>
              <a:t>What is the cell potential of the following 	Galvanic cell?</a:t>
            </a:r>
          </a:p>
          <a:p>
            <a:pPr algn="just">
              <a:buNone/>
            </a:pPr>
            <a:r>
              <a:rPr lang="en-US" sz="2400" dirty="0" smtClean="0"/>
              <a:t>Pt</a:t>
            </a:r>
            <a:r>
              <a:rPr lang="en-US" sz="2400" baseline="-25000" dirty="0" smtClean="0"/>
              <a:t> (s)</a:t>
            </a:r>
            <a:r>
              <a:rPr lang="en-US" sz="2400" dirty="0" smtClean="0"/>
              <a:t>|ClO</a:t>
            </a:r>
            <a:r>
              <a:rPr lang="en-US" sz="2400" baseline="-25000" dirty="0" smtClean="0"/>
              <a:t>3</a:t>
            </a:r>
            <a:r>
              <a:rPr lang="en-US" sz="2400" baseline="30000" dirty="0" smtClean="0"/>
              <a:t>-</a:t>
            </a:r>
            <a:r>
              <a:rPr lang="en-US" sz="2400" baseline="-25000" dirty="0" smtClean="0"/>
              <a:t> (</a:t>
            </a:r>
            <a:r>
              <a:rPr lang="en-US" sz="2400" baseline="-25000" dirty="0" err="1" smtClean="0"/>
              <a:t>aq</a:t>
            </a:r>
            <a:r>
              <a:rPr lang="en-US" sz="2400" baseline="-25000" dirty="0" smtClean="0"/>
              <a:t>)</a:t>
            </a:r>
            <a:r>
              <a:rPr lang="en-US" sz="2400" dirty="0" smtClean="0"/>
              <a:t>, ClO</a:t>
            </a:r>
            <a:r>
              <a:rPr lang="en-US" sz="2400" baseline="-25000" dirty="0" smtClean="0"/>
              <a:t>4</a:t>
            </a:r>
            <a:r>
              <a:rPr lang="en-US" sz="2400" baseline="30000" dirty="0" smtClean="0"/>
              <a:t>-</a:t>
            </a:r>
            <a:r>
              <a:rPr lang="en-US" sz="2400" baseline="-25000" dirty="0" smtClean="0"/>
              <a:t> (</a:t>
            </a:r>
            <a:r>
              <a:rPr lang="en-US" sz="2400" baseline="-25000" dirty="0" err="1" smtClean="0"/>
              <a:t>aq</a:t>
            </a:r>
            <a:r>
              <a:rPr lang="en-US" sz="2400" baseline="-25000" dirty="0" smtClean="0"/>
              <a:t>)</a:t>
            </a:r>
            <a:r>
              <a:rPr lang="en-US" sz="2400" dirty="0" smtClean="0"/>
              <a:t>, H</a:t>
            </a:r>
            <a:r>
              <a:rPr lang="en-US" sz="2400" baseline="30000" dirty="0" smtClean="0"/>
              <a:t>+</a:t>
            </a:r>
            <a:r>
              <a:rPr lang="en-US" sz="2400" baseline="-25000" dirty="0" smtClean="0"/>
              <a:t> (</a:t>
            </a:r>
            <a:r>
              <a:rPr lang="en-US" sz="2400" baseline="-25000" dirty="0" err="1" smtClean="0"/>
              <a:t>aq</a:t>
            </a:r>
            <a:r>
              <a:rPr lang="en-US" sz="2400" baseline="-25000" dirty="0" smtClean="0"/>
              <a:t>)</a:t>
            </a:r>
            <a:r>
              <a:rPr lang="en-US" sz="2400" dirty="0" smtClean="0"/>
              <a:t>|| H</a:t>
            </a:r>
            <a:r>
              <a:rPr lang="en-US" sz="2400" baseline="30000" dirty="0" smtClean="0"/>
              <a:t>+</a:t>
            </a:r>
            <a:r>
              <a:rPr lang="en-US" sz="2400" baseline="-25000" dirty="0" smtClean="0"/>
              <a:t> (</a:t>
            </a:r>
            <a:r>
              <a:rPr lang="en-US" sz="2400" baseline="-25000" dirty="0" err="1" smtClean="0"/>
              <a:t>aq</a:t>
            </a:r>
            <a:r>
              <a:rPr lang="en-US" sz="2400" baseline="-25000" dirty="0" smtClean="0"/>
              <a:t>)</a:t>
            </a:r>
            <a:r>
              <a:rPr lang="en-US" sz="2400" dirty="0" smtClean="0"/>
              <a:t>, MnO</a:t>
            </a:r>
            <a:r>
              <a:rPr lang="en-US" sz="2400" baseline="-25000" dirty="0" smtClean="0"/>
              <a:t>4</a:t>
            </a:r>
            <a:r>
              <a:rPr lang="en-US" sz="2400" baseline="30000" dirty="0" smtClean="0"/>
              <a:t>-</a:t>
            </a:r>
            <a:r>
              <a:rPr lang="en-US" sz="2400" baseline="-25000" dirty="0" smtClean="0"/>
              <a:t> (</a:t>
            </a:r>
            <a:r>
              <a:rPr lang="en-US" sz="2400" baseline="-25000" dirty="0" err="1" smtClean="0"/>
              <a:t>aq</a:t>
            </a:r>
            <a:r>
              <a:rPr lang="en-US" sz="2400" baseline="-25000" dirty="0" smtClean="0"/>
              <a:t>)</a:t>
            </a:r>
            <a:r>
              <a:rPr lang="en-US" sz="2400" dirty="0" smtClean="0"/>
              <a:t>, Mn</a:t>
            </a:r>
            <a:r>
              <a:rPr lang="en-US" sz="2400" baseline="30000" dirty="0" smtClean="0"/>
              <a:t>2+</a:t>
            </a:r>
            <a:r>
              <a:rPr lang="en-US" sz="2400" baseline="-25000" dirty="0" smtClean="0"/>
              <a:t> (</a:t>
            </a:r>
            <a:r>
              <a:rPr lang="en-US" sz="2400" baseline="-25000" dirty="0" err="1" smtClean="0"/>
              <a:t>aq</a:t>
            </a:r>
            <a:r>
              <a:rPr lang="en-US" sz="2400" baseline="-25000" dirty="0" smtClean="0"/>
              <a:t>)</a:t>
            </a:r>
            <a:r>
              <a:rPr lang="en-US" sz="2400" dirty="0" smtClean="0"/>
              <a:t>|Pt</a:t>
            </a:r>
            <a:r>
              <a:rPr lang="en-US" sz="2400" baseline="-25000" dirty="0" smtClean="0"/>
              <a:t> (s)</a:t>
            </a:r>
            <a:endParaRPr lang="en-US" sz="2400" dirty="0" smtClean="0"/>
          </a:p>
          <a:p>
            <a:pPr algn="just">
              <a:buNone/>
            </a:pPr>
            <a:r>
              <a:rPr lang="en-US" dirty="0" smtClean="0"/>
              <a:t>Given the half-reactions:</a:t>
            </a:r>
          </a:p>
          <a:p>
            <a:pPr algn="ctr">
              <a:buNone/>
            </a:pPr>
            <a:r>
              <a:rPr lang="en-US" sz="2400" dirty="0" smtClean="0"/>
              <a:t>       MnO</a:t>
            </a:r>
            <a:r>
              <a:rPr lang="en-US" sz="2400" baseline="-25000" dirty="0" smtClean="0"/>
              <a:t>4</a:t>
            </a:r>
            <a:r>
              <a:rPr lang="en-US" sz="2400" baseline="30000" dirty="0" smtClean="0"/>
              <a:t>-</a:t>
            </a:r>
            <a:r>
              <a:rPr lang="en-US" sz="2400" baseline="-25000" dirty="0" smtClean="0"/>
              <a:t> (</a:t>
            </a:r>
            <a:r>
              <a:rPr lang="en-US" sz="2400" baseline="-25000" dirty="0" err="1" smtClean="0"/>
              <a:t>aq</a:t>
            </a:r>
            <a:r>
              <a:rPr lang="en-US" sz="2400" baseline="-25000" dirty="0" smtClean="0"/>
              <a:t>) </a:t>
            </a:r>
            <a:r>
              <a:rPr lang="en-US" sz="2400" dirty="0" smtClean="0"/>
              <a:t>+  8 H</a:t>
            </a:r>
            <a:r>
              <a:rPr lang="en-US" sz="2400" baseline="30000" dirty="0" smtClean="0"/>
              <a:t>+</a:t>
            </a:r>
            <a:r>
              <a:rPr lang="en-US" sz="2400" baseline="-25000" dirty="0" smtClean="0"/>
              <a:t> (</a:t>
            </a:r>
            <a:r>
              <a:rPr lang="en-US" sz="2400" baseline="-25000" dirty="0" err="1" smtClean="0"/>
              <a:t>aq</a:t>
            </a:r>
            <a:r>
              <a:rPr lang="en-US" sz="2400" baseline="-25000" dirty="0" smtClean="0"/>
              <a:t>)</a:t>
            </a:r>
            <a:r>
              <a:rPr lang="en-US" sz="2400" dirty="0" smtClean="0"/>
              <a:t> + 5 e</a:t>
            </a:r>
            <a:r>
              <a:rPr lang="en-US" sz="2400" baseline="30000" dirty="0" smtClean="0"/>
              <a:t>-</a:t>
            </a:r>
            <a:r>
              <a:rPr lang="en-US" sz="2400" dirty="0" smtClean="0"/>
              <a:t> </a:t>
            </a:r>
            <a:r>
              <a:rPr lang="en-US" sz="2400" dirty="0" smtClean="0">
                <a:sym typeface="Wingdings" pitchFamily="2" charset="2"/>
              </a:rPr>
              <a:t></a:t>
            </a:r>
            <a:r>
              <a:rPr lang="en-US" sz="2400" dirty="0" smtClean="0"/>
              <a:t> Mn</a:t>
            </a:r>
            <a:r>
              <a:rPr lang="en-US" sz="2400" baseline="30000" dirty="0" smtClean="0"/>
              <a:t>2+</a:t>
            </a:r>
            <a:r>
              <a:rPr lang="en-US" sz="2400" baseline="-25000" dirty="0" smtClean="0"/>
              <a:t> (</a:t>
            </a:r>
            <a:r>
              <a:rPr lang="en-US" sz="2400" baseline="-25000" dirty="0" err="1" smtClean="0"/>
              <a:t>aq</a:t>
            </a:r>
            <a:r>
              <a:rPr lang="en-US" sz="2400" baseline="-25000" dirty="0" smtClean="0"/>
              <a:t>)</a:t>
            </a:r>
            <a:r>
              <a:rPr lang="en-US" sz="2400" dirty="0" smtClean="0"/>
              <a:t> + 4 H</a:t>
            </a:r>
            <a:r>
              <a:rPr lang="en-US" sz="2400" baseline="-25000" dirty="0" smtClean="0"/>
              <a:t>2</a:t>
            </a:r>
            <a:r>
              <a:rPr lang="en-US" sz="2400" dirty="0" smtClean="0"/>
              <a:t>O</a:t>
            </a:r>
            <a:r>
              <a:rPr lang="en-US" sz="2400" baseline="-25000" dirty="0" smtClean="0"/>
              <a:t> (l)</a:t>
            </a:r>
            <a:r>
              <a:rPr lang="en-US" sz="2400" dirty="0" smtClean="0"/>
              <a:t>	E˚ = 1.51 V</a:t>
            </a:r>
            <a:endParaRPr lang="en-US" sz="2400" baseline="-25000" dirty="0" smtClean="0"/>
          </a:p>
          <a:p>
            <a:pPr algn="ctr">
              <a:buNone/>
            </a:pPr>
            <a:r>
              <a:rPr lang="en-US" sz="2400" dirty="0" smtClean="0"/>
              <a:t>              ClO</a:t>
            </a:r>
            <a:r>
              <a:rPr lang="en-US" sz="2400" baseline="-25000" dirty="0" smtClean="0"/>
              <a:t>4</a:t>
            </a:r>
            <a:r>
              <a:rPr lang="en-US" sz="2400" baseline="30000" dirty="0" smtClean="0"/>
              <a:t>-</a:t>
            </a:r>
            <a:r>
              <a:rPr lang="en-US" sz="2400" baseline="-25000" dirty="0" smtClean="0"/>
              <a:t> (</a:t>
            </a:r>
            <a:r>
              <a:rPr lang="en-US" sz="2400" baseline="-25000" dirty="0" err="1" smtClean="0"/>
              <a:t>aq</a:t>
            </a:r>
            <a:r>
              <a:rPr lang="en-US" sz="2400" baseline="-25000" dirty="0" smtClean="0"/>
              <a:t>) </a:t>
            </a:r>
            <a:r>
              <a:rPr lang="en-US" sz="2400" dirty="0" smtClean="0"/>
              <a:t>+ 2 H</a:t>
            </a:r>
            <a:r>
              <a:rPr lang="en-US" sz="2400" baseline="30000" dirty="0" smtClean="0"/>
              <a:t>+</a:t>
            </a:r>
            <a:r>
              <a:rPr lang="en-US" sz="2400" baseline="-25000" dirty="0" smtClean="0"/>
              <a:t> (</a:t>
            </a:r>
            <a:r>
              <a:rPr lang="en-US" sz="2400" baseline="-25000" dirty="0" err="1" smtClean="0"/>
              <a:t>aq</a:t>
            </a:r>
            <a:r>
              <a:rPr lang="en-US" sz="2400" baseline="-25000" dirty="0" smtClean="0"/>
              <a:t>)</a:t>
            </a:r>
            <a:r>
              <a:rPr lang="en-US" sz="2400" dirty="0" smtClean="0"/>
              <a:t> + 2 e</a:t>
            </a:r>
            <a:r>
              <a:rPr lang="en-US" sz="2400" baseline="30000" dirty="0" smtClean="0"/>
              <a:t>-</a:t>
            </a:r>
            <a:r>
              <a:rPr lang="en-US" sz="2400" dirty="0" smtClean="0"/>
              <a:t> </a:t>
            </a:r>
            <a:r>
              <a:rPr lang="en-US" sz="2400" dirty="0" smtClean="0">
                <a:sym typeface="Wingdings" pitchFamily="2" charset="2"/>
              </a:rPr>
              <a:t></a:t>
            </a:r>
            <a:r>
              <a:rPr lang="en-US" sz="2400" dirty="0" smtClean="0"/>
              <a:t> ClO</a:t>
            </a:r>
            <a:r>
              <a:rPr lang="en-US" sz="2400" baseline="-25000" dirty="0" smtClean="0"/>
              <a:t>3</a:t>
            </a:r>
            <a:r>
              <a:rPr lang="en-US" sz="2400" baseline="30000" dirty="0" smtClean="0"/>
              <a:t>-</a:t>
            </a:r>
            <a:r>
              <a:rPr lang="en-US" sz="2400" baseline="-25000" dirty="0" smtClean="0"/>
              <a:t> (</a:t>
            </a:r>
            <a:r>
              <a:rPr lang="en-US" sz="2400" baseline="-25000" dirty="0" err="1" smtClean="0"/>
              <a:t>aq</a:t>
            </a:r>
            <a:r>
              <a:rPr lang="en-US" sz="2400" baseline="-25000" dirty="0" smtClean="0"/>
              <a:t>)</a:t>
            </a:r>
            <a:r>
              <a:rPr lang="en-US" sz="2400" dirty="0" smtClean="0"/>
              <a:t> + H</a:t>
            </a:r>
            <a:r>
              <a:rPr lang="en-US" sz="2400" baseline="-25000" dirty="0" smtClean="0"/>
              <a:t>2</a:t>
            </a:r>
            <a:r>
              <a:rPr lang="en-US" sz="2400" dirty="0" smtClean="0"/>
              <a:t>O</a:t>
            </a:r>
            <a:r>
              <a:rPr lang="en-US" sz="2400" baseline="-25000" dirty="0" smtClean="0"/>
              <a:t> (l)</a:t>
            </a:r>
            <a:r>
              <a:rPr lang="en-US" sz="2400" dirty="0" smtClean="0"/>
              <a:t>	E˚ = 1.19 V</a:t>
            </a:r>
            <a:endParaRPr lang="en-US" sz="2400" baseline="-25000" dirty="0" smtClean="0"/>
          </a:p>
          <a:p>
            <a:pPr algn="just">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Electrochemistry</a:t>
            </a:r>
            <a:r>
              <a:rPr lang="en-US" sz="3600" dirty="0"/>
              <a:t> </a:t>
            </a:r>
            <a:r>
              <a:rPr lang="en-US" sz="3600" dirty="0" smtClean="0"/>
              <a:t/>
            </a:r>
            <a:br>
              <a:rPr lang="en-US" sz="3600" dirty="0" smtClean="0"/>
            </a:br>
            <a:r>
              <a:rPr lang="en-US" sz="3600" dirty="0" smtClean="0"/>
              <a:t>Example – Cell Potential</a:t>
            </a:r>
            <a:endParaRPr lang="en-US" sz="3600" dirty="0"/>
          </a:p>
        </p:txBody>
      </p:sp>
      <p:sp>
        <p:nvSpPr>
          <p:cNvPr id="3" name="Content Placeholder 2"/>
          <p:cNvSpPr>
            <a:spLocks noGrp="1"/>
          </p:cNvSpPr>
          <p:nvPr>
            <p:ph idx="1"/>
          </p:nvPr>
        </p:nvSpPr>
        <p:spPr/>
        <p:txBody>
          <a:bodyPr>
            <a:normAutofit/>
          </a:bodyPr>
          <a:lstStyle/>
          <a:p>
            <a:pPr algn="just">
              <a:buNone/>
            </a:pPr>
            <a:r>
              <a:rPr lang="en-US" dirty="0" smtClean="0"/>
              <a:t>	What is the cell potential of the following Galvanic cell?</a:t>
            </a:r>
          </a:p>
          <a:p>
            <a:pPr algn="just">
              <a:buNone/>
            </a:pPr>
            <a:r>
              <a:rPr lang="en-US" sz="2400" dirty="0" smtClean="0"/>
              <a:t>Pt</a:t>
            </a:r>
            <a:r>
              <a:rPr lang="en-US" sz="2400" baseline="-25000" dirty="0" smtClean="0"/>
              <a:t> (s)</a:t>
            </a:r>
            <a:r>
              <a:rPr lang="en-US" sz="2400" dirty="0" smtClean="0"/>
              <a:t>|ClO</a:t>
            </a:r>
            <a:r>
              <a:rPr lang="en-US" sz="2400" baseline="-25000" dirty="0" smtClean="0"/>
              <a:t>3</a:t>
            </a:r>
            <a:r>
              <a:rPr lang="en-US" sz="2400" baseline="30000" dirty="0" smtClean="0"/>
              <a:t>-</a:t>
            </a:r>
            <a:r>
              <a:rPr lang="en-US" sz="2400" baseline="-25000" dirty="0" smtClean="0"/>
              <a:t> (</a:t>
            </a:r>
            <a:r>
              <a:rPr lang="en-US" sz="2400" baseline="-25000" dirty="0" err="1" smtClean="0"/>
              <a:t>aq</a:t>
            </a:r>
            <a:r>
              <a:rPr lang="en-US" sz="2400" baseline="-25000" dirty="0" smtClean="0"/>
              <a:t>)</a:t>
            </a:r>
            <a:r>
              <a:rPr lang="en-US" sz="2400" dirty="0" smtClean="0"/>
              <a:t>, ClO</a:t>
            </a:r>
            <a:r>
              <a:rPr lang="en-US" sz="2400" baseline="-25000" dirty="0" smtClean="0"/>
              <a:t>4</a:t>
            </a:r>
            <a:r>
              <a:rPr lang="en-US" sz="2400" baseline="30000" dirty="0" smtClean="0"/>
              <a:t>-</a:t>
            </a:r>
            <a:r>
              <a:rPr lang="en-US" sz="2400" baseline="-25000" dirty="0" smtClean="0"/>
              <a:t> (</a:t>
            </a:r>
            <a:r>
              <a:rPr lang="en-US" sz="2400" baseline="-25000" dirty="0" err="1" smtClean="0"/>
              <a:t>aq</a:t>
            </a:r>
            <a:r>
              <a:rPr lang="en-US" sz="2400" baseline="-25000" dirty="0" smtClean="0"/>
              <a:t>)</a:t>
            </a:r>
            <a:r>
              <a:rPr lang="en-US" sz="2400" dirty="0" smtClean="0"/>
              <a:t>, H</a:t>
            </a:r>
            <a:r>
              <a:rPr lang="en-US" sz="2400" baseline="30000" dirty="0" smtClean="0"/>
              <a:t>+</a:t>
            </a:r>
            <a:r>
              <a:rPr lang="en-US" sz="2400" baseline="-25000" dirty="0" smtClean="0"/>
              <a:t> (</a:t>
            </a:r>
            <a:r>
              <a:rPr lang="en-US" sz="2400" baseline="-25000" dirty="0" err="1" smtClean="0"/>
              <a:t>aq</a:t>
            </a:r>
            <a:r>
              <a:rPr lang="en-US" sz="2400" baseline="-25000" dirty="0" smtClean="0"/>
              <a:t>)</a:t>
            </a:r>
            <a:r>
              <a:rPr lang="en-US" sz="2400" dirty="0" smtClean="0"/>
              <a:t>|| H</a:t>
            </a:r>
            <a:r>
              <a:rPr lang="en-US" sz="2400" baseline="30000" dirty="0" smtClean="0"/>
              <a:t>+</a:t>
            </a:r>
            <a:r>
              <a:rPr lang="en-US" sz="2400" baseline="-25000" dirty="0" smtClean="0"/>
              <a:t> (</a:t>
            </a:r>
            <a:r>
              <a:rPr lang="en-US" sz="2400" baseline="-25000" dirty="0" err="1" smtClean="0"/>
              <a:t>aq</a:t>
            </a:r>
            <a:r>
              <a:rPr lang="en-US" sz="2400" baseline="-25000" dirty="0" smtClean="0"/>
              <a:t>)</a:t>
            </a:r>
            <a:r>
              <a:rPr lang="en-US" sz="2400" dirty="0" smtClean="0"/>
              <a:t>, MnO</a:t>
            </a:r>
            <a:r>
              <a:rPr lang="en-US" sz="2400" baseline="-25000" dirty="0" smtClean="0"/>
              <a:t>4</a:t>
            </a:r>
            <a:r>
              <a:rPr lang="en-US" sz="2400" baseline="30000" dirty="0" smtClean="0"/>
              <a:t>-</a:t>
            </a:r>
            <a:r>
              <a:rPr lang="en-US" sz="2400" baseline="-25000" dirty="0" smtClean="0"/>
              <a:t> (</a:t>
            </a:r>
            <a:r>
              <a:rPr lang="en-US" sz="2400" baseline="-25000" dirty="0" err="1" smtClean="0"/>
              <a:t>aq</a:t>
            </a:r>
            <a:r>
              <a:rPr lang="en-US" sz="2400" baseline="-25000" dirty="0" smtClean="0"/>
              <a:t>)</a:t>
            </a:r>
            <a:r>
              <a:rPr lang="en-US" sz="2400" dirty="0" smtClean="0"/>
              <a:t>, Mn</a:t>
            </a:r>
            <a:r>
              <a:rPr lang="en-US" sz="2400" baseline="30000" dirty="0" smtClean="0"/>
              <a:t>2+</a:t>
            </a:r>
            <a:r>
              <a:rPr lang="en-US" sz="2400" baseline="-25000" dirty="0" smtClean="0"/>
              <a:t> (</a:t>
            </a:r>
            <a:r>
              <a:rPr lang="en-US" sz="2400" baseline="-25000" dirty="0" err="1" smtClean="0"/>
              <a:t>aq</a:t>
            </a:r>
            <a:r>
              <a:rPr lang="en-US" sz="2400" baseline="-25000" dirty="0" smtClean="0"/>
              <a:t>)</a:t>
            </a:r>
            <a:r>
              <a:rPr lang="en-US" sz="2400" dirty="0" smtClean="0"/>
              <a:t>|Pt</a:t>
            </a:r>
            <a:r>
              <a:rPr lang="en-US" sz="2400" baseline="-25000" dirty="0" smtClean="0"/>
              <a:t> (s)</a:t>
            </a:r>
            <a:endParaRPr lang="en-US" sz="2400" dirty="0" smtClean="0"/>
          </a:p>
          <a:p>
            <a:pPr algn="just">
              <a:buNone/>
            </a:pPr>
            <a:r>
              <a:rPr lang="en-US" dirty="0" smtClean="0"/>
              <a:t>	Given the cell potentials:</a:t>
            </a:r>
          </a:p>
          <a:p>
            <a:pPr algn="just">
              <a:buNone/>
            </a:pPr>
            <a:r>
              <a:rPr lang="en-US" dirty="0" smtClean="0"/>
              <a:t>	</a:t>
            </a:r>
            <a:r>
              <a:rPr lang="en-US" dirty="0" err="1" smtClean="0"/>
              <a:t>E</a:t>
            </a:r>
            <a:r>
              <a:rPr lang="en-US" baseline="-25000" dirty="0" err="1" smtClean="0"/>
              <a:t>oxidation</a:t>
            </a:r>
            <a:r>
              <a:rPr lang="en-US" dirty="0" smtClean="0"/>
              <a:t>˚ </a:t>
            </a:r>
            <a:r>
              <a:rPr lang="en-US" dirty="0"/>
              <a:t>= </a:t>
            </a:r>
            <a:r>
              <a:rPr lang="en-US" dirty="0" smtClean="0"/>
              <a:t>1.19 V </a:t>
            </a:r>
            <a:endParaRPr lang="en-US" baseline="-25000" dirty="0"/>
          </a:p>
          <a:p>
            <a:pPr algn="just">
              <a:buNone/>
            </a:pPr>
            <a:r>
              <a:rPr lang="en-US" dirty="0" smtClean="0"/>
              <a:t>	</a:t>
            </a:r>
            <a:r>
              <a:rPr lang="en-US" dirty="0" err="1" smtClean="0"/>
              <a:t>E</a:t>
            </a:r>
            <a:r>
              <a:rPr lang="en-US" baseline="-25000" dirty="0" err="1" smtClean="0"/>
              <a:t>reduction</a:t>
            </a:r>
            <a:r>
              <a:rPr lang="en-US" dirty="0" smtClean="0"/>
              <a:t>˚ </a:t>
            </a:r>
            <a:r>
              <a:rPr lang="en-US" dirty="0"/>
              <a:t>= 1.51 V</a:t>
            </a:r>
            <a:endParaRPr lang="en-US" baseline="-25000" dirty="0"/>
          </a:p>
          <a:p>
            <a:pPr algn="just">
              <a:buNone/>
            </a:pPr>
            <a:endParaRPr lang="en-US" dirty="0" smtClean="0"/>
          </a:p>
        </p:txBody>
      </p:sp>
    </p:spTree>
    <p:extLst>
      <p:ext uri="{BB962C8B-B14F-4D97-AF65-F5344CB8AC3E}">
        <p14:creationId xmlns:p14="http://schemas.microsoft.com/office/powerpoint/2010/main" val="3780969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Electrochemistry</a:t>
            </a:r>
            <a:br>
              <a:rPr lang="en-US" sz="3600" dirty="0" smtClean="0"/>
            </a:br>
            <a:r>
              <a:rPr lang="en-US" sz="3600" dirty="0" smtClean="0"/>
              <a:t>Example – Cell Potential</a:t>
            </a:r>
            <a:endParaRPr lang="en-US" sz="3600" dirty="0"/>
          </a:p>
        </p:txBody>
      </p:sp>
      <p:sp>
        <p:nvSpPr>
          <p:cNvPr id="3" name="Content Placeholder 2"/>
          <p:cNvSpPr>
            <a:spLocks noGrp="1"/>
          </p:cNvSpPr>
          <p:nvPr>
            <p:ph idx="1"/>
          </p:nvPr>
        </p:nvSpPr>
        <p:spPr/>
        <p:txBody>
          <a:bodyPr>
            <a:normAutofit/>
          </a:bodyPr>
          <a:lstStyle/>
          <a:p>
            <a:pPr algn="just">
              <a:buNone/>
            </a:pPr>
            <a:r>
              <a:rPr lang="en-US" dirty="0" smtClean="0"/>
              <a:t>	Describe completely the Galvanic cell based on the following half-reactions 	under standard conditions:</a:t>
            </a:r>
          </a:p>
          <a:p>
            <a:pPr algn="ctr">
              <a:buNone/>
            </a:pPr>
            <a:r>
              <a:rPr lang="en-US" sz="2400" dirty="0" smtClean="0"/>
              <a:t>Ag</a:t>
            </a:r>
            <a:r>
              <a:rPr lang="en-US" sz="2400" baseline="30000" dirty="0" smtClean="0"/>
              <a:t>+</a:t>
            </a:r>
            <a:r>
              <a:rPr lang="en-US" sz="2400" baseline="-25000" dirty="0" smtClean="0"/>
              <a:t> (</a:t>
            </a:r>
            <a:r>
              <a:rPr lang="en-US" sz="2400" baseline="-25000" dirty="0" err="1" smtClean="0"/>
              <a:t>aq</a:t>
            </a:r>
            <a:r>
              <a:rPr lang="en-US" sz="2400" baseline="-25000" dirty="0" smtClean="0"/>
              <a:t>)</a:t>
            </a:r>
            <a:r>
              <a:rPr lang="en-US" sz="2400" dirty="0" smtClean="0"/>
              <a:t> + e</a:t>
            </a:r>
            <a:r>
              <a:rPr lang="en-US" sz="2400" baseline="30000" dirty="0" smtClean="0"/>
              <a:t>-</a:t>
            </a:r>
            <a:r>
              <a:rPr lang="en-US" sz="2400" dirty="0" smtClean="0"/>
              <a:t> </a:t>
            </a:r>
            <a:r>
              <a:rPr lang="en-US" sz="2400" dirty="0" smtClean="0">
                <a:sym typeface="Wingdings" pitchFamily="2" charset="2"/>
              </a:rPr>
              <a:t></a:t>
            </a:r>
            <a:r>
              <a:rPr lang="en-US" sz="2400" dirty="0" smtClean="0"/>
              <a:t> Ag</a:t>
            </a:r>
            <a:r>
              <a:rPr lang="en-US" sz="2400" baseline="-25000" dirty="0" smtClean="0"/>
              <a:t> (s)</a:t>
            </a:r>
            <a:r>
              <a:rPr lang="en-US" sz="2400" dirty="0" smtClean="0"/>
              <a:t> 	E˚ = 0.80 V</a:t>
            </a:r>
            <a:endParaRPr lang="en-US" sz="2400" baseline="-25000" dirty="0" smtClean="0"/>
          </a:p>
          <a:p>
            <a:pPr algn="ctr">
              <a:buNone/>
            </a:pPr>
            <a:r>
              <a:rPr lang="en-US" sz="2400" dirty="0" smtClean="0"/>
              <a:t>Fe</a:t>
            </a:r>
            <a:r>
              <a:rPr lang="en-US" sz="2400" baseline="30000" dirty="0" smtClean="0"/>
              <a:t>3+</a:t>
            </a:r>
            <a:r>
              <a:rPr lang="en-US" sz="2400" baseline="-25000" dirty="0" smtClean="0"/>
              <a:t> (</a:t>
            </a:r>
            <a:r>
              <a:rPr lang="en-US" sz="2400" baseline="-25000" dirty="0" err="1" smtClean="0"/>
              <a:t>aq</a:t>
            </a:r>
            <a:r>
              <a:rPr lang="en-US" sz="2400" baseline="-25000" dirty="0" smtClean="0"/>
              <a:t>) </a:t>
            </a:r>
            <a:r>
              <a:rPr lang="en-US" sz="2400" dirty="0" smtClean="0"/>
              <a:t>+ e</a:t>
            </a:r>
            <a:r>
              <a:rPr lang="en-US" sz="2400" baseline="30000" dirty="0" smtClean="0"/>
              <a:t>-</a:t>
            </a:r>
            <a:r>
              <a:rPr lang="en-US" sz="2400" dirty="0" smtClean="0"/>
              <a:t> </a:t>
            </a:r>
            <a:r>
              <a:rPr lang="en-US" sz="2400" dirty="0" smtClean="0">
                <a:sym typeface="Wingdings" pitchFamily="2" charset="2"/>
              </a:rPr>
              <a:t></a:t>
            </a:r>
            <a:r>
              <a:rPr lang="en-US" sz="2400" dirty="0" smtClean="0"/>
              <a:t> Fe</a:t>
            </a:r>
            <a:r>
              <a:rPr lang="en-US" sz="2400" baseline="30000" dirty="0" smtClean="0"/>
              <a:t>2+</a:t>
            </a:r>
            <a:r>
              <a:rPr lang="en-US" sz="2400" baseline="-25000" dirty="0" smtClean="0"/>
              <a:t> (</a:t>
            </a:r>
            <a:r>
              <a:rPr lang="en-US" sz="2400" baseline="-25000" dirty="0" err="1" smtClean="0"/>
              <a:t>aq</a:t>
            </a:r>
            <a:r>
              <a:rPr lang="en-US" sz="2400" baseline="-25000" dirty="0" smtClean="0"/>
              <a:t>)</a:t>
            </a:r>
            <a:r>
              <a:rPr lang="en-US" sz="2400" dirty="0" smtClean="0"/>
              <a:t>	E˚ = 0.77 V</a:t>
            </a:r>
            <a:endParaRPr lang="en-US" sz="2400" baseline="-25000" dirty="0" smtClean="0"/>
          </a:p>
          <a:p>
            <a:pPr algn="just">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Electrochemistry</a:t>
            </a:r>
            <a:br>
              <a:rPr lang="en-US" sz="3600" dirty="0" smtClean="0"/>
            </a:br>
            <a:r>
              <a:rPr lang="en-US" sz="3600" dirty="0" smtClean="0"/>
              <a:t>Example – Cell Potential</a:t>
            </a:r>
            <a:endParaRPr lang="en-US" sz="3600" dirty="0"/>
          </a:p>
        </p:txBody>
      </p:sp>
      <p:sp>
        <p:nvSpPr>
          <p:cNvPr id="3" name="Content Placeholder 2"/>
          <p:cNvSpPr>
            <a:spLocks noGrp="1"/>
          </p:cNvSpPr>
          <p:nvPr>
            <p:ph idx="1"/>
          </p:nvPr>
        </p:nvSpPr>
        <p:spPr/>
        <p:txBody>
          <a:bodyPr>
            <a:normAutofit/>
          </a:bodyPr>
          <a:lstStyle/>
          <a:p>
            <a:pPr algn="just">
              <a:buNone/>
            </a:pPr>
            <a:r>
              <a:rPr lang="en-US" dirty="0" smtClean="0"/>
              <a:t>	Describe completely the Galvanic cell based on the following half-reactions 	under standard conditions:</a:t>
            </a:r>
          </a:p>
          <a:p>
            <a:pPr algn="ctr">
              <a:buNone/>
            </a:pPr>
            <a:r>
              <a:rPr lang="en-US" sz="2400" dirty="0" smtClean="0"/>
              <a:t>Fe</a:t>
            </a:r>
            <a:r>
              <a:rPr lang="en-US" sz="2400" baseline="30000" dirty="0" smtClean="0"/>
              <a:t>2+</a:t>
            </a:r>
            <a:r>
              <a:rPr lang="en-US" sz="2400" baseline="-25000" dirty="0" smtClean="0"/>
              <a:t> </a:t>
            </a:r>
            <a:r>
              <a:rPr lang="en-US" sz="2400" baseline="-25000" dirty="0"/>
              <a:t>(</a:t>
            </a:r>
            <a:r>
              <a:rPr lang="en-US" sz="2400" baseline="-25000" dirty="0" err="1"/>
              <a:t>aq</a:t>
            </a:r>
            <a:r>
              <a:rPr lang="en-US" sz="2400" baseline="-25000" dirty="0"/>
              <a:t>) </a:t>
            </a:r>
            <a:r>
              <a:rPr lang="en-US" sz="2400" dirty="0"/>
              <a:t>+ </a:t>
            </a:r>
            <a:r>
              <a:rPr lang="en-US" sz="2400" dirty="0" smtClean="0"/>
              <a:t>2 e</a:t>
            </a:r>
            <a:r>
              <a:rPr lang="en-US" sz="2400" baseline="30000" dirty="0" smtClean="0"/>
              <a:t>-</a:t>
            </a:r>
            <a:r>
              <a:rPr lang="en-US" sz="2400" dirty="0" smtClean="0"/>
              <a:t> </a:t>
            </a:r>
            <a:r>
              <a:rPr lang="en-US" sz="2400" dirty="0">
                <a:sym typeface="Wingdings" pitchFamily="2" charset="2"/>
              </a:rPr>
              <a:t></a:t>
            </a:r>
            <a:r>
              <a:rPr lang="en-US" sz="2400" dirty="0"/>
              <a:t> </a:t>
            </a:r>
            <a:r>
              <a:rPr lang="en-US" sz="2400" dirty="0" smtClean="0"/>
              <a:t>Fe</a:t>
            </a:r>
            <a:r>
              <a:rPr lang="en-US" sz="2400" baseline="-25000" dirty="0" smtClean="0"/>
              <a:t> (s)</a:t>
            </a:r>
            <a:r>
              <a:rPr lang="en-US" sz="2400" dirty="0"/>
              <a:t>	E˚ = </a:t>
            </a:r>
            <a:r>
              <a:rPr lang="en-US" sz="2400" dirty="0" smtClean="0"/>
              <a:t>-0.44 </a:t>
            </a:r>
            <a:r>
              <a:rPr lang="en-US" sz="2400" dirty="0"/>
              <a:t>V</a:t>
            </a:r>
            <a:endParaRPr lang="en-US" sz="2400" baseline="-25000" dirty="0"/>
          </a:p>
          <a:p>
            <a:pPr algn="ctr">
              <a:buNone/>
            </a:pPr>
            <a:r>
              <a:rPr lang="en-US" sz="2400" dirty="0"/>
              <a:t>MnO</a:t>
            </a:r>
            <a:r>
              <a:rPr lang="en-US" sz="2400" baseline="-25000" dirty="0"/>
              <a:t>4</a:t>
            </a:r>
            <a:r>
              <a:rPr lang="en-US" sz="2400" baseline="30000" dirty="0"/>
              <a:t>-</a:t>
            </a:r>
            <a:r>
              <a:rPr lang="en-US" sz="2400" baseline="-25000" dirty="0"/>
              <a:t> (</a:t>
            </a:r>
            <a:r>
              <a:rPr lang="en-US" sz="2400" baseline="-25000" dirty="0" err="1"/>
              <a:t>aq</a:t>
            </a:r>
            <a:r>
              <a:rPr lang="en-US" sz="2400" baseline="-25000" dirty="0"/>
              <a:t>) </a:t>
            </a:r>
            <a:r>
              <a:rPr lang="en-US" sz="2400" dirty="0"/>
              <a:t>+  8 H</a:t>
            </a:r>
            <a:r>
              <a:rPr lang="en-US" sz="2400" baseline="30000" dirty="0"/>
              <a:t>+</a:t>
            </a:r>
            <a:r>
              <a:rPr lang="en-US" sz="2400" baseline="-25000" dirty="0"/>
              <a:t> (</a:t>
            </a:r>
            <a:r>
              <a:rPr lang="en-US" sz="2400" baseline="-25000" dirty="0" err="1"/>
              <a:t>aq</a:t>
            </a:r>
            <a:r>
              <a:rPr lang="en-US" sz="2400" baseline="-25000" dirty="0"/>
              <a:t>)</a:t>
            </a:r>
            <a:r>
              <a:rPr lang="en-US" sz="2400" dirty="0"/>
              <a:t> + 5 e</a:t>
            </a:r>
            <a:r>
              <a:rPr lang="en-US" sz="2400" baseline="30000" dirty="0"/>
              <a:t>-</a:t>
            </a:r>
            <a:r>
              <a:rPr lang="en-US" sz="2400" dirty="0"/>
              <a:t> </a:t>
            </a:r>
            <a:r>
              <a:rPr lang="en-US" sz="2400" dirty="0">
                <a:sym typeface="Wingdings" pitchFamily="2" charset="2"/>
              </a:rPr>
              <a:t></a:t>
            </a:r>
            <a:r>
              <a:rPr lang="en-US" sz="2400" dirty="0"/>
              <a:t> Mn</a:t>
            </a:r>
            <a:r>
              <a:rPr lang="en-US" sz="2400" baseline="30000" dirty="0"/>
              <a:t>2+</a:t>
            </a:r>
            <a:r>
              <a:rPr lang="en-US" sz="2400" baseline="-25000" dirty="0"/>
              <a:t> (</a:t>
            </a:r>
            <a:r>
              <a:rPr lang="en-US" sz="2400" baseline="-25000" dirty="0" err="1"/>
              <a:t>aq</a:t>
            </a:r>
            <a:r>
              <a:rPr lang="en-US" sz="2400" baseline="-25000" dirty="0"/>
              <a:t>)</a:t>
            </a:r>
            <a:r>
              <a:rPr lang="en-US" sz="2400" dirty="0"/>
              <a:t> + 4 H</a:t>
            </a:r>
            <a:r>
              <a:rPr lang="en-US" sz="2400" baseline="-25000" dirty="0"/>
              <a:t>2</a:t>
            </a:r>
            <a:r>
              <a:rPr lang="en-US" sz="2400" dirty="0"/>
              <a:t>O</a:t>
            </a:r>
            <a:r>
              <a:rPr lang="en-US" sz="2400" baseline="-25000" dirty="0"/>
              <a:t> (l)</a:t>
            </a:r>
            <a:r>
              <a:rPr lang="en-US" sz="2400" dirty="0"/>
              <a:t>	E˚ = 1.51 V</a:t>
            </a:r>
            <a:endParaRPr lang="en-US" sz="2400" baseline="-25000" dirty="0"/>
          </a:p>
          <a:p>
            <a:pPr algn="just">
              <a:buNone/>
            </a:pPr>
            <a:endParaRPr lang="en-US" dirty="0" smtClean="0"/>
          </a:p>
        </p:txBody>
      </p:sp>
    </p:spTree>
    <p:extLst>
      <p:ext uri="{BB962C8B-B14F-4D97-AF65-F5344CB8AC3E}">
        <p14:creationId xmlns:p14="http://schemas.microsoft.com/office/powerpoint/2010/main" val="452464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Electrochemistry</a:t>
            </a:r>
            <a:br>
              <a:rPr lang="en-US" sz="3600" dirty="0" smtClean="0"/>
            </a:br>
            <a:r>
              <a:rPr lang="en-US" sz="3600" dirty="0" smtClean="0"/>
              <a:t>Example – Cell Potential</a:t>
            </a:r>
            <a:endParaRPr lang="en-US" sz="3600" dirty="0"/>
          </a:p>
        </p:txBody>
      </p:sp>
      <p:sp>
        <p:nvSpPr>
          <p:cNvPr id="3" name="Content Placeholder 2"/>
          <p:cNvSpPr>
            <a:spLocks noGrp="1"/>
          </p:cNvSpPr>
          <p:nvPr>
            <p:ph idx="1"/>
          </p:nvPr>
        </p:nvSpPr>
        <p:spPr/>
        <p:txBody>
          <a:bodyPr>
            <a:normAutofit/>
          </a:bodyPr>
          <a:lstStyle/>
          <a:p>
            <a:pPr algn="just">
              <a:buNone/>
            </a:pPr>
            <a:r>
              <a:rPr lang="en-US" dirty="0" smtClean="0"/>
              <a:t>	What is the efficiency of a Galvanic cell that has a maximum potential of 2.50 V, if 1.33 moles of electrons is passed through	a cell with an average potential of 2.10 V?</a:t>
            </a:r>
          </a:p>
          <a:p>
            <a:pPr algn="just">
              <a:buNone/>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Electrochemistry</a:t>
            </a:r>
            <a:br>
              <a:rPr lang="en-US" sz="3600" dirty="0" smtClean="0"/>
            </a:br>
            <a:r>
              <a:rPr lang="en-US" sz="3600" dirty="0" smtClean="0"/>
              <a:t>Example – Cell Potential and Free Energy</a:t>
            </a:r>
            <a:endParaRPr lang="en-US" sz="3600" dirty="0"/>
          </a:p>
        </p:txBody>
      </p:sp>
      <p:sp>
        <p:nvSpPr>
          <p:cNvPr id="3" name="Content Placeholder 2"/>
          <p:cNvSpPr>
            <a:spLocks noGrp="1"/>
          </p:cNvSpPr>
          <p:nvPr>
            <p:ph idx="1"/>
          </p:nvPr>
        </p:nvSpPr>
        <p:spPr/>
        <p:txBody>
          <a:bodyPr>
            <a:normAutofit/>
          </a:bodyPr>
          <a:lstStyle/>
          <a:p>
            <a:pPr algn="just">
              <a:buNone/>
            </a:pPr>
            <a:r>
              <a:rPr lang="en-US" dirty="0" smtClean="0"/>
              <a:t>	The following process is used to deposit copper metal from copper ore, calculate 	</a:t>
            </a:r>
            <a:r>
              <a:rPr lang="el-GR" dirty="0" smtClean="0"/>
              <a:t>Δ</a:t>
            </a:r>
            <a:r>
              <a:rPr lang="en-US" dirty="0" smtClean="0"/>
              <a:t>G˚ for:</a:t>
            </a:r>
          </a:p>
          <a:p>
            <a:pPr algn="ctr">
              <a:buNone/>
            </a:pPr>
            <a:r>
              <a:rPr lang="en-US" dirty="0" smtClean="0"/>
              <a:t>Cu</a:t>
            </a:r>
            <a:r>
              <a:rPr lang="en-US" baseline="30000" dirty="0" smtClean="0"/>
              <a:t>2+</a:t>
            </a:r>
            <a:r>
              <a:rPr lang="en-US" baseline="-25000" dirty="0" smtClean="0"/>
              <a:t> (</a:t>
            </a:r>
            <a:r>
              <a:rPr lang="en-US" baseline="-25000" dirty="0" err="1" smtClean="0"/>
              <a:t>aq</a:t>
            </a:r>
            <a:r>
              <a:rPr lang="en-US" baseline="-25000" dirty="0" smtClean="0"/>
              <a:t>)</a:t>
            </a:r>
            <a:r>
              <a:rPr lang="en-US" dirty="0" smtClean="0"/>
              <a:t> + Fe</a:t>
            </a:r>
            <a:r>
              <a:rPr lang="en-US" baseline="-25000" dirty="0" smtClean="0"/>
              <a:t> (s)</a:t>
            </a:r>
            <a:r>
              <a:rPr lang="en-US" dirty="0" smtClean="0"/>
              <a:t> </a:t>
            </a:r>
            <a:r>
              <a:rPr lang="en-US" dirty="0" smtClean="0">
                <a:sym typeface="Wingdings" pitchFamily="2" charset="2"/>
              </a:rPr>
              <a:t> Fe</a:t>
            </a:r>
            <a:r>
              <a:rPr lang="en-US" baseline="30000" dirty="0" smtClean="0"/>
              <a:t>2+</a:t>
            </a:r>
            <a:r>
              <a:rPr lang="en-US" baseline="-25000" dirty="0" smtClean="0"/>
              <a:t> (</a:t>
            </a:r>
            <a:r>
              <a:rPr lang="en-US" baseline="-25000" dirty="0" err="1" smtClean="0"/>
              <a:t>aq</a:t>
            </a:r>
            <a:r>
              <a:rPr lang="en-US" baseline="-25000" dirty="0" smtClean="0"/>
              <a:t>)</a:t>
            </a:r>
            <a:r>
              <a:rPr lang="en-US" dirty="0" smtClean="0"/>
              <a:t> + Cu</a:t>
            </a:r>
            <a:r>
              <a:rPr lang="en-US" baseline="-25000" dirty="0" smtClean="0"/>
              <a:t> (s)</a:t>
            </a:r>
            <a:r>
              <a:rPr lang="en-US" dirty="0" smtClean="0"/>
              <a:t> </a:t>
            </a:r>
          </a:p>
          <a:p>
            <a:pPr algn="just">
              <a:buNone/>
            </a:pPr>
            <a:r>
              <a:rPr lang="en-US" dirty="0" smtClean="0"/>
              <a:t>	Is the reaction spontaneous?  Given:</a:t>
            </a:r>
          </a:p>
          <a:p>
            <a:pPr algn="ctr">
              <a:buNone/>
            </a:pPr>
            <a:r>
              <a:rPr lang="en-US" dirty="0" smtClean="0"/>
              <a:t>Cu</a:t>
            </a:r>
            <a:r>
              <a:rPr lang="en-US" baseline="30000" dirty="0" smtClean="0"/>
              <a:t>2+</a:t>
            </a:r>
            <a:r>
              <a:rPr lang="en-US" baseline="-25000" dirty="0" smtClean="0"/>
              <a:t> (</a:t>
            </a:r>
            <a:r>
              <a:rPr lang="en-US" baseline="-25000" dirty="0" err="1" smtClean="0"/>
              <a:t>aq</a:t>
            </a:r>
            <a:r>
              <a:rPr lang="en-US" baseline="-25000" dirty="0" smtClean="0"/>
              <a:t>)</a:t>
            </a:r>
            <a:r>
              <a:rPr lang="en-US" dirty="0" smtClean="0"/>
              <a:t> + 2 e</a:t>
            </a:r>
            <a:r>
              <a:rPr lang="en-US" baseline="30000" dirty="0" smtClean="0"/>
              <a:t>-</a:t>
            </a:r>
            <a:r>
              <a:rPr lang="en-US" dirty="0" smtClean="0"/>
              <a:t> </a:t>
            </a:r>
            <a:r>
              <a:rPr lang="en-US" dirty="0" smtClean="0">
                <a:sym typeface="Wingdings" pitchFamily="2" charset="2"/>
              </a:rPr>
              <a:t></a:t>
            </a:r>
            <a:r>
              <a:rPr lang="en-US" dirty="0" smtClean="0"/>
              <a:t> Cu</a:t>
            </a:r>
            <a:r>
              <a:rPr lang="en-US" baseline="-25000" dirty="0" smtClean="0"/>
              <a:t> (s)</a:t>
            </a:r>
            <a:r>
              <a:rPr lang="en-US" dirty="0" smtClean="0"/>
              <a:t> 	E˚ = 0.34 V</a:t>
            </a:r>
            <a:endParaRPr lang="en-US" baseline="-25000" dirty="0" smtClean="0"/>
          </a:p>
          <a:p>
            <a:pPr algn="ctr">
              <a:buNone/>
            </a:pPr>
            <a:r>
              <a:rPr lang="en-US" dirty="0" smtClean="0"/>
              <a:t>Fe</a:t>
            </a:r>
            <a:r>
              <a:rPr lang="en-US" baseline="30000" dirty="0" smtClean="0"/>
              <a:t>2+</a:t>
            </a:r>
            <a:r>
              <a:rPr lang="en-US" baseline="-25000" dirty="0" smtClean="0"/>
              <a:t> (</a:t>
            </a:r>
            <a:r>
              <a:rPr lang="en-US" baseline="-25000" dirty="0" err="1" smtClean="0"/>
              <a:t>aq</a:t>
            </a:r>
            <a:r>
              <a:rPr lang="en-US" baseline="-25000" dirty="0" smtClean="0"/>
              <a:t>) </a:t>
            </a:r>
            <a:r>
              <a:rPr lang="en-US" dirty="0" smtClean="0"/>
              <a:t>+ 2 e</a:t>
            </a:r>
            <a:r>
              <a:rPr lang="en-US" baseline="30000" dirty="0" smtClean="0"/>
              <a:t>-</a:t>
            </a:r>
            <a:r>
              <a:rPr lang="en-US" dirty="0" smtClean="0"/>
              <a:t> </a:t>
            </a:r>
            <a:r>
              <a:rPr lang="en-US" dirty="0" smtClean="0">
                <a:sym typeface="Wingdings" pitchFamily="2" charset="2"/>
              </a:rPr>
              <a:t></a:t>
            </a:r>
            <a:r>
              <a:rPr lang="en-US" dirty="0" smtClean="0"/>
              <a:t> Fe</a:t>
            </a:r>
            <a:r>
              <a:rPr lang="en-US" baseline="-25000" dirty="0" smtClean="0"/>
              <a:t> (s) </a:t>
            </a:r>
            <a:r>
              <a:rPr lang="en-US" dirty="0" smtClean="0"/>
              <a:t>	E˚ = -0.44 V</a:t>
            </a:r>
            <a:endParaRPr lang="en-US" baseline="-25000" dirty="0" smtClean="0"/>
          </a:p>
          <a:p>
            <a:pPr algn="just">
              <a:buNone/>
            </a:pPr>
            <a:endParaRPr lang="en-US" dirty="0" smtClean="0"/>
          </a:p>
          <a:p>
            <a:pPr algn="ctr">
              <a:buNone/>
            </a:pPr>
            <a:endParaRPr lang="en-US" baseline="-25000" dirty="0" smtClean="0"/>
          </a:p>
          <a:p>
            <a:pPr algn="just">
              <a:buNone/>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p:txBody>
          <a:bodyPr/>
          <a:lstStyle/>
          <a:p>
            <a:r>
              <a:rPr lang="en-US"/>
              <a:t>Tro, Chemistry: A Molecular Approach</a:t>
            </a:r>
          </a:p>
        </p:txBody>
      </p:sp>
      <p:sp>
        <p:nvSpPr>
          <p:cNvPr id="11" name="Slide Number Placeholder 3"/>
          <p:cNvSpPr>
            <a:spLocks noGrp="1"/>
          </p:cNvSpPr>
          <p:nvPr>
            <p:ph type="sldNum" sz="quarter" idx="11"/>
          </p:nvPr>
        </p:nvSpPr>
        <p:spPr/>
        <p:txBody>
          <a:bodyPr/>
          <a:lstStyle/>
          <a:p>
            <a:fld id="{4850D823-2DE4-45CF-9EA6-3539370A7982}" type="slidenum">
              <a:rPr lang="en-US"/>
              <a:pPr/>
              <a:t>17</a:t>
            </a:fld>
            <a:endParaRPr lang="en-US"/>
          </a:p>
        </p:txBody>
      </p:sp>
      <p:pic>
        <p:nvPicPr>
          <p:cNvPr id="71686" name="Picture 6" descr="18_12[1]"/>
          <p:cNvPicPr>
            <a:picLocks noChangeAspect="1" noChangeArrowheads="1"/>
          </p:cNvPicPr>
          <p:nvPr/>
        </p:nvPicPr>
        <p:blipFill>
          <a:blip r:embed="rId2" cstate="print"/>
          <a:srcRect t="5910" r="51755" b="5109"/>
          <a:stretch>
            <a:fillRect/>
          </a:stretch>
        </p:blipFill>
        <p:spPr bwMode="auto">
          <a:xfrm>
            <a:off x="381000" y="1143000"/>
            <a:ext cx="4191000" cy="4589463"/>
          </a:xfrm>
          <a:prstGeom prst="rect">
            <a:avLst/>
          </a:prstGeom>
          <a:noFill/>
        </p:spPr>
      </p:pic>
      <p:sp>
        <p:nvSpPr>
          <p:cNvPr id="71684" name="Rectangle 4"/>
          <p:cNvSpPr>
            <a:spLocks noGrp="1" noChangeArrowheads="1"/>
          </p:cNvSpPr>
          <p:nvPr>
            <p:ph type="title"/>
          </p:nvPr>
        </p:nvSpPr>
        <p:spPr>
          <a:xfrm>
            <a:off x="304800" y="152400"/>
            <a:ext cx="8458200" cy="1143000"/>
          </a:xfrm>
        </p:spPr>
        <p:txBody>
          <a:bodyPr/>
          <a:lstStyle/>
          <a:p>
            <a:r>
              <a:rPr lang="en-US" dirty="0" smtClean="0"/>
              <a:t>What is a concentration cell?</a:t>
            </a:r>
            <a:endParaRPr lang="en-US" dirty="0"/>
          </a:p>
        </p:txBody>
      </p:sp>
      <p:pic>
        <p:nvPicPr>
          <p:cNvPr id="71685" name="Picture 5" descr="18_12[1]"/>
          <p:cNvPicPr>
            <a:picLocks noChangeAspect="1" noChangeArrowheads="1"/>
          </p:cNvPicPr>
          <p:nvPr/>
        </p:nvPicPr>
        <p:blipFill>
          <a:blip r:embed="rId2" cstate="print"/>
          <a:srcRect l="50000" t="5910" b="5109"/>
          <a:stretch>
            <a:fillRect/>
          </a:stretch>
        </p:blipFill>
        <p:spPr bwMode="auto">
          <a:xfrm>
            <a:off x="4419600" y="1066800"/>
            <a:ext cx="4343400" cy="4589463"/>
          </a:xfrm>
          <a:prstGeom prst="rect">
            <a:avLst/>
          </a:prstGeom>
          <a:noFill/>
        </p:spPr>
      </p:pic>
      <p:sp>
        <p:nvSpPr>
          <p:cNvPr id="71690" name="Text Box 10"/>
          <p:cNvSpPr txBox="1">
            <a:spLocks noChangeArrowheads="1"/>
          </p:cNvSpPr>
          <p:nvPr/>
        </p:nvSpPr>
        <p:spPr bwMode="auto">
          <a:xfrm>
            <a:off x="2353362" y="5562600"/>
            <a:ext cx="4913525" cy="369332"/>
          </a:xfrm>
          <a:prstGeom prst="rect">
            <a:avLst/>
          </a:prstGeom>
          <a:noFill/>
          <a:ln w="9525">
            <a:noFill/>
            <a:miter lim="800000"/>
            <a:headEnd/>
            <a:tailEnd/>
          </a:ln>
          <a:effectLst/>
        </p:spPr>
        <p:txBody>
          <a:bodyPr wrap="none">
            <a:spAutoFit/>
          </a:bodyPr>
          <a:lstStyle/>
          <a:p>
            <a:pPr algn="ctr"/>
            <a:r>
              <a:rPr lang="en-US" dirty="0">
                <a:solidFill>
                  <a:schemeClr val="hlink"/>
                </a:solidFill>
              </a:rPr>
              <a:t>Cu(</a:t>
            </a:r>
            <a:r>
              <a:rPr lang="en-US" i="1" dirty="0">
                <a:solidFill>
                  <a:schemeClr val="hlink"/>
                </a:solidFill>
              </a:rPr>
              <a:t>s</a:t>
            </a:r>
            <a:r>
              <a:rPr lang="en-US" dirty="0">
                <a:solidFill>
                  <a:schemeClr val="hlink"/>
                </a:solidFill>
              </a:rPr>
              <a:t>)</a:t>
            </a:r>
            <a:r>
              <a:rPr lang="en-US" dirty="0">
                <a:solidFill>
                  <a:schemeClr val="hlink"/>
                </a:solidFill>
                <a:sym typeface="Symbol" pitchFamily="18" charset="2"/>
              </a:rPr>
              <a:t> Cu</a:t>
            </a:r>
            <a:r>
              <a:rPr lang="en-US" baseline="30000" dirty="0">
                <a:solidFill>
                  <a:schemeClr val="hlink"/>
                </a:solidFill>
                <a:sym typeface="Symbol" pitchFamily="18" charset="2"/>
              </a:rPr>
              <a:t>2+</a:t>
            </a:r>
            <a:r>
              <a:rPr lang="en-US" baseline="-25000" dirty="0">
                <a:solidFill>
                  <a:schemeClr val="hlink"/>
                </a:solidFill>
                <a:sym typeface="Symbol" pitchFamily="18" charset="2"/>
              </a:rPr>
              <a:t>(</a:t>
            </a:r>
            <a:r>
              <a:rPr lang="en-US" i="1" baseline="-25000" dirty="0" err="1">
                <a:solidFill>
                  <a:schemeClr val="hlink"/>
                </a:solidFill>
                <a:sym typeface="Symbol" pitchFamily="18" charset="2"/>
              </a:rPr>
              <a:t>aq</a:t>
            </a:r>
            <a:r>
              <a:rPr lang="en-US" baseline="-25000" dirty="0">
                <a:solidFill>
                  <a:schemeClr val="hlink"/>
                </a:solidFill>
                <a:sym typeface="Symbol" pitchFamily="18" charset="2"/>
              </a:rPr>
              <a:t>)</a:t>
            </a:r>
            <a:r>
              <a:rPr lang="en-US" dirty="0">
                <a:solidFill>
                  <a:schemeClr val="hlink"/>
                </a:solidFill>
                <a:sym typeface="Symbol" pitchFamily="18" charset="2"/>
              </a:rPr>
              <a:t> (0.010 M)  Cu</a:t>
            </a:r>
            <a:r>
              <a:rPr lang="en-US" baseline="30000" dirty="0">
                <a:solidFill>
                  <a:schemeClr val="hlink"/>
                </a:solidFill>
                <a:sym typeface="Symbol" pitchFamily="18" charset="2"/>
              </a:rPr>
              <a:t>2+</a:t>
            </a:r>
            <a:r>
              <a:rPr lang="en-US" baseline="-25000" dirty="0">
                <a:solidFill>
                  <a:schemeClr val="hlink"/>
                </a:solidFill>
                <a:sym typeface="Symbol" pitchFamily="18" charset="2"/>
              </a:rPr>
              <a:t>(</a:t>
            </a:r>
            <a:r>
              <a:rPr lang="en-US" i="1" baseline="-25000" dirty="0" err="1">
                <a:solidFill>
                  <a:schemeClr val="hlink"/>
                </a:solidFill>
                <a:sym typeface="Symbol" pitchFamily="18" charset="2"/>
              </a:rPr>
              <a:t>aq</a:t>
            </a:r>
            <a:r>
              <a:rPr lang="en-US" baseline="-25000" dirty="0">
                <a:solidFill>
                  <a:schemeClr val="hlink"/>
                </a:solidFill>
                <a:sym typeface="Symbol" pitchFamily="18" charset="2"/>
              </a:rPr>
              <a:t>)</a:t>
            </a:r>
            <a:r>
              <a:rPr lang="en-US" dirty="0">
                <a:solidFill>
                  <a:schemeClr val="hlink"/>
                </a:solidFill>
                <a:sym typeface="Symbol" pitchFamily="18" charset="2"/>
              </a:rPr>
              <a:t> (2.0 M) </a:t>
            </a:r>
            <a:r>
              <a:rPr lang="en-US" dirty="0">
                <a:solidFill>
                  <a:schemeClr val="hlink"/>
                </a:solidFill>
              </a:rPr>
              <a:t>Cu(</a:t>
            </a:r>
            <a:r>
              <a:rPr lang="en-US" i="1" dirty="0">
                <a:solidFill>
                  <a:schemeClr val="hlink"/>
                </a:solidFill>
              </a:rPr>
              <a:t>s</a:t>
            </a:r>
            <a:r>
              <a:rPr lang="en-US" dirty="0">
                <a:solidFill>
                  <a:schemeClr va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90"/>
                                        </p:tgtEl>
                                        <p:attrNameLst>
                                          <p:attrName>style.visibility</p:attrName>
                                        </p:attrNameLst>
                                      </p:cBhvr>
                                      <p:to>
                                        <p:strVal val="visible"/>
                                      </p:to>
                                    </p:set>
                                    <p:animEffect transition="in" filter="dissolve">
                                      <p:cBhvr>
                                        <p:cTn id="7" dur="500"/>
                                        <p:tgtEl>
                                          <p:spTgt spid="71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Electrochemistry</a:t>
            </a:r>
            <a:br>
              <a:rPr lang="en-US" sz="3600" dirty="0" smtClean="0"/>
            </a:br>
            <a:r>
              <a:rPr lang="en-US" sz="3600" dirty="0" smtClean="0"/>
              <a:t>Example – Concentration Cell</a:t>
            </a:r>
            <a:endParaRPr lang="en-US" sz="3600" dirty="0"/>
          </a:p>
        </p:txBody>
      </p:sp>
      <p:sp>
        <p:nvSpPr>
          <p:cNvPr id="3" name="Content Placeholder 2"/>
          <p:cNvSpPr>
            <a:spLocks noGrp="1"/>
          </p:cNvSpPr>
          <p:nvPr>
            <p:ph idx="1"/>
          </p:nvPr>
        </p:nvSpPr>
        <p:spPr/>
        <p:txBody>
          <a:bodyPr>
            <a:normAutofit/>
          </a:bodyPr>
          <a:lstStyle/>
          <a:p>
            <a:pPr algn="just">
              <a:buNone/>
            </a:pPr>
            <a:r>
              <a:rPr lang="en-US" sz="2800" dirty="0" smtClean="0"/>
              <a:t>	For the reaction:</a:t>
            </a:r>
          </a:p>
          <a:p>
            <a:pPr algn="ctr">
              <a:buNone/>
            </a:pPr>
            <a:r>
              <a:rPr lang="en-US" sz="2800" dirty="0" smtClean="0"/>
              <a:t>2 Al</a:t>
            </a:r>
            <a:r>
              <a:rPr lang="en-US" sz="2800" baseline="-25000" dirty="0" smtClean="0"/>
              <a:t> (s) </a:t>
            </a:r>
            <a:r>
              <a:rPr lang="en-US" sz="2800" dirty="0" smtClean="0"/>
              <a:t>+ 3 Mn</a:t>
            </a:r>
            <a:r>
              <a:rPr lang="en-US" sz="2800" baseline="30000" dirty="0" smtClean="0"/>
              <a:t>2+</a:t>
            </a:r>
            <a:r>
              <a:rPr lang="en-US" sz="2800" baseline="-25000" dirty="0" smtClean="0"/>
              <a:t> (</a:t>
            </a:r>
            <a:r>
              <a:rPr lang="en-US" sz="2800" baseline="-25000" dirty="0" err="1" smtClean="0"/>
              <a:t>aq</a:t>
            </a:r>
            <a:r>
              <a:rPr lang="en-US" sz="2800" baseline="-25000" dirty="0" smtClean="0"/>
              <a:t>)</a:t>
            </a:r>
            <a:r>
              <a:rPr lang="en-US" sz="2800" dirty="0" smtClean="0"/>
              <a:t> </a:t>
            </a:r>
            <a:r>
              <a:rPr lang="en-US" sz="2800" dirty="0" smtClean="0">
                <a:sym typeface="Wingdings" pitchFamily="2" charset="2"/>
              </a:rPr>
              <a:t> 2 Al</a:t>
            </a:r>
            <a:r>
              <a:rPr lang="en-US" sz="2800" baseline="30000" dirty="0" smtClean="0"/>
              <a:t>3+</a:t>
            </a:r>
            <a:r>
              <a:rPr lang="en-US" sz="2800" baseline="-25000" dirty="0" smtClean="0"/>
              <a:t> (</a:t>
            </a:r>
            <a:r>
              <a:rPr lang="en-US" sz="2800" baseline="-25000" dirty="0" err="1" smtClean="0"/>
              <a:t>aq</a:t>
            </a:r>
            <a:r>
              <a:rPr lang="en-US" sz="2800" baseline="-25000" dirty="0" smtClean="0"/>
              <a:t>)</a:t>
            </a:r>
            <a:r>
              <a:rPr lang="en-US" sz="2800" dirty="0" smtClean="0"/>
              <a:t> + 3 </a:t>
            </a:r>
            <a:r>
              <a:rPr lang="en-US" sz="2800" dirty="0" err="1" smtClean="0"/>
              <a:t>Mn</a:t>
            </a:r>
            <a:r>
              <a:rPr lang="en-US" sz="2800" baseline="-25000" dirty="0" smtClean="0"/>
              <a:t> (s)</a:t>
            </a:r>
            <a:r>
              <a:rPr lang="en-US" sz="2800" dirty="0" smtClean="0"/>
              <a:t> </a:t>
            </a:r>
            <a:r>
              <a:rPr lang="en-US" sz="2800" dirty="0" err="1" smtClean="0"/>
              <a:t>E</a:t>
            </a:r>
            <a:r>
              <a:rPr lang="en-US" sz="2800" baseline="-25000" dirty="0" err="1" smtClean="0"/>
              <a:t>cell</a:t>
            </a:r>
            <a:r>
              <a:rPr lang="en-US" sz="2800" dirty="0" smtClean="0"/>
              <a:t>˚ = 0.48 V</a:t>
            </a:r>
          </a:p>
          <a:p>
            <a:pPr algn="just">
              <a:buNone/>
            </a:pPr>
            <a:r>
              <a:rPr lang="en-US" sz="2800" dirty="0" smtClean="0"/>
              <a:t>		Predict the larger or small </a:t>
            </a:r>
            <a:r>
              <a:rPr lang="en-US" sz="2800" dirty="0" err="1" smtClean="0"/>
              <a:t>E</a:t>
            </a:r>
            <a:r>
              <a:rPr lang="en-US" sz="2800" baseline="-25000" dirty="0" err="1" smtClean="0"/>
              <a:t>cell</a:t>
            </a:r>
            <a:r>
              <a:rPr lang="en-US" sz="2800" dirty="0" smtClean="0"/>
              <a:t>˚ given :</a:t>
            </a:r>
          </a:p>
          <a:p>
            <a:pPr algn="just">
              <a:buNone/>
            </a:pPr>
            <a:r>
              <a:rPr lang="en-US" sz="2800" dirty="0" smtClean="0"/>
              <a:t>		a.	[</a:t>
            </a:r>
            <a:r>
              <a:rPr lang="en-US" sz="2800" dirty="0" smtClean="0">
                <a:sym typeface="Wingdings" pitchFamily="2" charset="2"/>
              </a:rPr>
              <a:t>Al</a:t>
            </a:r>
            <a:r>
              <a:rPr lang="en-US" sz="2800" baseline="30000" dirty="0" smtClean="0"/>
              <a:t>3+</a:t>
            </a:r>
            <a:r>
              <a:rPr lang="en-US" sz="2800" dirty="0" smtClean="0"/>
              <a:t>] = 2.0 M and [Mn</a:t>
            </a:r>
            <a:r>
              <a:rPr lang="en-US" sz="2800" baseline="30000" dirty="0" smtClean="0"/>
              <a:t>2+</a:t>
            </a:r>
            <a:r>
              <a:rPr lang="en-US" sz="2800" dirty="0" smtClean="0"/>
              <a:t>] = 1.0 M </a:t>
            </a:r>
          </a:p>
          <a:p>
            <a:pPr algn="just">
              <a:buNone/>
            </a:pPr>
            <a:r>
              <a:rPr lang="en-US" sz="2800" dirty="0" smtClean="0"/>
              <a:t>		b.	[</a:t>
            </a:r>
            <a:r>
              <a:rPr lang="en-US" sz="2800" dirty="0" smtClean="0">
                <a:sym typeface="Wingdings" pitchFamily="2" charset="2"/>
              </a:rPr>
              <a:t>Al</a:t>
            </a:r>
            <a:r>
              <a:rPr lang="en-US" sz="2800" baseline="30000" dirty="0" smtClean="0"/>
              <a:t>3+</a:t>
            </a:r>
            <a:r>
              <a:rPr lang="en-US" sz="2800" dirty="0" smtClean="0"/>
              <a:t>] = 1.0 M and [Mn</a:t>
            </a:r>
            <a:r>
              <a:rPr lang="en-US" sz="2800" baseline="30000" dirty="0" smtClean="0"/>
              <a:t>2+</a:t>
            </a:r>
            <a:r>
              <a:rPr lang="en-US" sz="2800" dirty="0" smtClean="0"/>
              <a:t>] = 3.0 M </a:t>
            </a:r>
          </a:p>
          <a:p>
            <a:pPr algn="just">
              <a:buNone/>
            </a:pPr>
            <a:r>
              <a:rPr lang="en-US" dirty="0" smtClean="0"/>
              <a:t>		</a:t>
            </a:r>
          </a:p>
          <a:p>
            <a:pPr algn="ctr">
              <a:buNone/>
            </a:pPr>
            <a:endParaRPr lang="en-US" baseline="-25000" dirty="0" smtClean="0"/>
          </a:p>
          <a:p>
            <a:pPr algn="just">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Electrochemistry</a:t>
            </a:r>
            <a:br>
              <a:rPr lang="en-US" sz="3600" dirty="0" smtClean="0"/>
            </a:br>
            <a:r>
              <a:rPr lang="en-US" sz="3600" dirty="0" smtClean="0"/>
              <a:t>Example – Concentration Cell</a:t>
            </a:r>
            <a:endParaRPr lang="en-US" sz="3600" dirty="0"/>
          </a:p>
        </p:txBody>
      </p:sp>
      <p:sp>
        <p:nvSpPr>
          <p:cNvPr id="3" name="Content Placeholder 2"/>
          <p:cNvSpPr>
            <a:spLocks noGrp="1"/>
          </p:cNvSpPr>
          <p:nvPr>
            <p:ph idx="1"/>
          </p:nvPr>
        </p:nvSpPr>
        <p:spPr/>
        <p:txBody>
          <a:bodyPr>
            <a:normAutofit/>
          </a:bodyPr>
          <a:lstStyle/>
          <a:p>
            <a:pPr algn="just">
              <a:buNone/>
            </a:pPr>
            <a:r>
              <a:rPr lang="en-US" sz="2800" dirty="0" smtClean="0"/>
              <a:t>	</a:t>
            </a:r>
            <a:r>
              <a:rPr lang="en-US" sz="2800" dirty="0" err="1" smtClean="0"/>
              <a:t>E</a:t>
            </a:r>
            <a:r>
              <a:rPr lang="en-US" sz="2800" baseline="-25000" dirty="0" err="1" smtClean="0"/>
              <a:t>cell</a:t>
            </a:r>
            <a:r>
              <a:rPr lang="en-US" sz="2800" dirty="0" smtClean="0"/>
              <a:t>˚ is 0.48 V for the Galvanic cell based on the reaction below:</a:t>
            </a:r>
          </a:p>
          <a:p>
            <a:pPr algn="ctr">
              <a:buNone/>
            </a:pPr>
            <a:r>
              <a:rPr lang="en-US" sz="2800" dirty="0" smtClean="0"/>
              <a:t>2 Al</a:t>
            </a:r>
            <a:r>
              <a:rPr lang="en-US" sz="2800" baseline="-25000" dirty="0" smtClean="0"/>
              <a:t> (s) </a:t>
            </a:r>
            <a:r>
              <a:rPr lang="en-US" sz="2800" dirty="0" smtClean="0"/>
              <a:t>+ 3 Mn</a:t>
            </a:r>
            <a:r>
              <a:rPr lang="en-US" sz="2800" baseline="30000" dirty="0" smtClean="0"/>
              <a:t>2+</a:t>
            </a:r>
            <a:r>
              <a:rPr lang="en-US" sz="2800" baseline="-25000" dirty="0" smtClean="0"/>
              <a:t> (</a:t>
            </a:r>
            <a:r>
              <a:rPr lang="en-US" sz="2800" baseline="-25000" dirty="0" err="1" smtClean="0"/>
              <a:t>aq</a:t>
            </a:r>
            <a:r>
              <a:rPr lang="en-US" sz="2800" baseline="-25000" dirty="0" smtClean="0"/>
              <a:t>)</a:t>
            </a:r>
            <a:r>
              <a:rPr lang="en-US" sz="2800" dirty="0" smtClean="0"/>
              <a:t> </a:t>
            </a:r>
            <a:r>
              <a:rPr lang="en-US" sz="2800" dirty="0" smtClean="0">
                <a:sym typeface="Wingdings" pitchFamily="2" charset="2"/>
              </a:rPr>
              <a:t> 2 Al</a:t>
            </a:r>
            <a:r>
              <a:rPr lang="en-US" sz="2800" baseline="30000" dirty="0" smtClean="0"/>
              <a:t>3+</a:t>
            </a:r>
            <a:r>
              <a:rPr lang="en-US" sz="2800" baseline="-25000" dirty="0" smtClean="0"/>
              <a:t> (</a:t>
            </a:r>
            <a:r>
              <a:rPr lang="en-US" sz="2800" baseline="-25000" dirty="0" err="1" smtClean="0"/>
              <a:t>aq</a:t>
            </a:r>
            <a:r>
              <a:rPr lang="en-US" sz="2800" baseline="-25000" dirty="0" smtClean="0"/>
              <a:t>)</a:t>
            </a:r>
            <a:r>
              <a:rPr lang="en-US" sz="2800" dirty="0" smtClean="0"/>
              <a:t> + 3 </a:t>
            </a:r>
            <a:r>
              <a:rPr lang="en-US" sz="2800" dirty="0" err="1" smtClean="0"/>
              <a:t>Mn</a:t>
            </a:r>
            <a:r>
              <a:rPr lang="en-US" sz="2800" baseline="-25000" dirty="0" smtClean="0"/>
              <a:t> (s)</a:t>
            </a:r>
            <a:r>
              <a:rPr lang="en-US" sz="2800" dirty="0" smtClean="0"/>
              <a:t> </a:t>
            </a:r>
          </a:p>
          <a:p>
            <a:pPr algn="just">
              <a:buNone/>
            </a:pPr>
            <a:r>
              <a:rPr lang="en-US" sz="2800" dirty="0" smtClean="0"/>
              <a:t>	Consider a cell in which [</a:t>
            </a:r>
            <a:r>
              <a:rPr lang="en-US" sz="2800" dirty="0" smtClean="0">
                <a:sym typeface="Wingdings" pitchFamily="2" charset="2"/>
              </a:rPr>
              <a:t>Al</a:t>
            </a:r>
            <a:r>
              <a:rPr lang="en-US" sz="2800" baseline="30000" dirty="0" smtClean="0"/>
              <a:t>3+</a:t>
            </a:r>
            <a:r>
              <a:rPr lang="en-US" sz="2800" dirty="0" smtClean="0"/>
              <a:t>] = 1.50 M and [Mn</a:t>
            </a:r>
            <a:r>
              <a:rPr lang="en-US" sz="2800" baseline="30000" dirty="0" smtClean="0"/>
              <a:t>2+</a:t>
            </a:r>
            <a:r>
              <a:rPr lang="en-US" sz="2800" dirty="0" smtClean="0"/>
              <a:t>] = 0.50 M. Calculate the cell potential, </a:t>
            </a:r>
            <a:r>
              <a:rPr lang="en-US" sz="2800" dirty="0" err="1" smtClean="0"/>
              <a:t>E</a:t>
            </a:r>
            <a:r>
              <a:rPr lang="en-US" sz="2800" baseline="-25000" dirty="0" err="1" smtClean="0"/>
              <a:t>cell</a:t>
            </a:r>
            <a:r>
              <a:rPr lang="en-US" sz="2800" dirty="0" smtClean="0"/>
              <a:t>, at 25 ˚C.</a:t>
            </a:r>
          </a:p>
          <a:p>
            <a:pPr algn="just">
              <a:buNone/>
            </a:pPr>
            <a:r>
              <a:rPr lang="en-US" dirty="0" smtClean="0"/>
              <a:t>		</a:t>
            </a:r>
          </a:p>
          <a:p>
            <a:pPr algn="ctr">
              <a:buNone/>
            </a:pPr>
            <a:endParaRPr lang="en-US" baseline="-25000" dirty="0" smtClean="0"/>
          </a:p>
          <a:p>
            <a:pPr algn="just">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AEB74839-73F9-4551-9381-9B101D8A3369}" type="slidenum">
              <a:rPr lang="en-US"/>
              <a:pPr/>
              <a:t>2</a:t>
            </a:fld>
            <a:endParaRPr lang="en-US"/>
          </a:p>
        </p:txBody>
      </p:sp>
      <p:sp>
        <p:nvSpPr>
          <p:cNvPr id="38916" name="Rectangle 4"/>
          <p:cNvSpPr>
            <a:spLocks noGrp="1" noChangeArrowheads="1"/>
          </p:cNvSpPr>
          <p:nvPr>
            <p:ph type="title"/>
          </p:nvPr>
        </p:nvSpPr>
        <p:spPr>
          <a:xfrm>
            <a:off x="304800" y="228600"/>
            <a:ext cx="8458200" cy="685800"/>
          </a:xfrm>
        </p:spPr>
        <p:txBody>
          <a:bodyPr>
            <a:normAutofit/>
          </a:bodyPr>
          <a:lstStyle/>
          <a:p>
            <a:r>
              <a:rPr lang="en-US" sz="2800" dirty="0" smtClean="0"/>
              <a:t>How does electric </a:t>
            </a:r>
            <a:r>
              <a:rPr lang="en-US" sz="2800" dirty="0"/>
              <a:t>c</a:t>
            </a:r>
            <a:r>
              <a:rPr lang="en-US" sz="2800" dirty="0" smtClean="0"/>
              <a:t>urrent flow directly </a:t>
            </a:r>
            <a:r>
              <a:rPr lang="en-US" sz="2800" dirty="0"/>
              <a:t>b</a:t>
            </a:r>
            <a:r>
              <a:rPr lang="en-US" sz="2800" dirty="0" smtClean="0"/>
              <a:t>etween </a:t>
            </a:r>
            <a:r>
              <a:rPr lang="en-US" sz="2800" dirty="0"/>
              <a:t>a</a:t>
            </a:r>
            <a:r>
              <a:rPr lang="en-US" sz="2800" dirty="0" smtClean="0"/>
              <a:t>toms?</a:t>
            </a:r>
            <a:endParaRPr lang="en-US" sz="2800" dirty="0"/>
          </a:p>
        </p:txBody>
      </p:sp>
      <p:pic>
        <p:nvPicPr>
          <p:cNvPr id="38917" name="Picture 5" descr="18_01[1]"/>
          <p:cNvPicPr>
            <a:picLocks noChangeAspect="1" noChangeArrowheads="1"/>
          </p:cNvPicPr>
          <p:nvPr/>
        </p:nvPicPr>
        <p:blipFill>
          <a:blip r:embed="rId2" cstate="print"/>
          <a:srcRect/>
          <a:stretch>
            <a:fillRect/>
          </a:stretch>
        </p:blipFill>
        <p:spPr bwMode="auto">
          <a:xfrm>
            <a:off x="2060944" y="990600"/>
            <a:ext cx="4876800" cy="4876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Electrochemistry</a:t>
            </a:r>
            <a:br>
              <a:rPr lang="en-US" sz="3600" dirty="0" smtClean="0"/>
            </a:br>
            <a:r>
              <a:rPr lang="en-US" sz="3600" dirty="0" smtClean="0"/>
              <a:t>Example – Concentration Cell</a:t>
            </a:r>
            <a:endParaRPr lang="en-US" sz="3600" dirty="0"/>
          </a:p>
        </p:txBody>
      </p:sp>
      <p:sp>
        <p:nvSpPr>
          <p:cNvPr id="3" name="Content Placeholder 2"/>
          <p:cNvSpPr>
            <a:spLocks noGrp="1"/>
          </p:cNvSpPr>
          <p:nvPr>
            <p:ph idx="1"/>
          </p:nvPr>
        </p:nvSpPr>
        <p:spPr/>
        <p:txBody>
          <a:bodyPr>
            <a:normAutofit/>
          </a:bodyPr>
          <a:lstStyle/>
          <a:p>
            <a:pPr algn="just">
              <a:buNone/>
            </a:pPr>
            <a:r>
              <a:rPr lang="en-US" sz="2800" dirty="0" smtClean="0"/>
              <a:t>	Consider the following Galvanic cell at 25 ˚C with a </a:t>
            </a:r>
            <a:r>
              <a:rPr lang="en-US" sz="2800" dirty="0" err="1" smtClean="0"/>
              <a:t>E</a:t>
            </a:r>
            <a:r>
              <a:rPr lang="en-US" sz="2800" baseline="-25000" dirty="0" err="1" smtClean="0"/>
              <a:t>cell</a:t>
            </a:r>
            <a:r>
              <a:rPr lang="en-US" sz="2800" dirty="0" smtClean="0"/>
              <a:t> of 0.58 V:</a:t>
            </a:r>
          </a:p>
          <a:p>
            <a:pPr algn="ctr">
              <a:buNone/>
            </a:pPr>
            <a:r>
              <a:rPr lang="en-US" sz="2800" dirty="0" smtClean="0"/>
              <a:t>Zn</a:t>
            </a:r>
            <a:r>
              <a:rPr lang="en-US" sz="2800" baseline="-25000" dirty="0" smtClean="0"/>
              <a:t> (s)</a:t>
            </a:r>
            <a:r>
              <a:rPr lang="en-US" sz="2800" dirty="0" smtClean="0"/>
              <a:t>|Zn</a:t>
            </a:r>
            <a:r>
              <a:rPr lang="en-US" sz="2800" baseline="30000" dirty="0" smtClean="0"/>
              <a:t>2+</a:t>
            </a:r>
            <a:r>
              <a:rPr lang="en-US" sz="2800" baseline="-25000" dirty="0" smtClean="0"/>
              <a:t> (</a:t>
            </a:r>
            <a:r>
              <a:rPr lang="en-US" sz="2800" baseline="-25000" dirty="0" err="1" smtClean="0"/>
              <a:t>aq</a:t>
            </a:r>
            <a:r>
              <a:rPr lang="en-US" sz="2800" baseline="-25000" dirty="0" smtClean="0"/>
              <a:t>)</a:t>
            </a:r>
            <a:r>
              <a:rPr lang="en-US" sz="2800" dirty="0" smtClean="0"/>
              <a:t> (1 M)|| 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 M)| H</a:t>
            </a:r>
            <a:r>
              <a:rPr lang="en-US" sz="2800" baseline="-25000" dirty="0" smtClean="0"/>
              <a:t>2 (g)</a:t>
            </a:r>
            <a:r>
              <a:rPr lang="en-US" sz="2800" dirty="0" smtClean="0"/>
              <a:t> (1 </a:t>
            </a:r>
            <a:r>
              <a:rPr lang="en-US" sz="2800" dirty="0" err="1" smtClean="0"/>
              <a:t>atm</a:t>
            </a:r>
            <a:r>
              <a:rPr lang="en-US" sz="2800" dirty="0" smtClean="0"/>
              <a:t>)|Pt</a:t>
            </a:r>
            <a:r>
              <a:rPr lang="en-US" sz="2800" baseline="-25000" dirty="0" smtClean="0"/>
              <a:t> (s)</a:t>
            </a:r>
            <a:endParaRPr lang="en-US" sz="2800" dirty="0" smtClean="0"/>
          </a:p>
          <a:p>
            <a:pPr algn="just">
              <a:buNone/>
            </a:pPr>
            <a:r>
              <a:rPr lang="en-US" sz="2800" dirty="0" smtClean="0"/>
              <a:t>	What is the pH of the solution? Given the two 	half-reactions:</a:t>
            </a:r>
          </a:p>
          <a:p>
            <a:pPr algn="just">
              <a:buNone/>
            </a:pPr>
            <a:r>
              <a:rPr lang="en-US" sz="2800" dirty="0" smtClean="0"/>
              <a:t>			2 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+ 2 e</a:t>
            </a:r>
            <a:r>
              <a:rPr lang="en-US" sz="2800" baseline="30000" dirty="0" smtClean="0"/>
              <a:t>-</a:t>
            </a:r>
            <a:r>
              <a:rPr lang="en-US" sz="2800" dirty="0" smtClean="0"/>
              <a:t> </a:t>
            </a:r>
            <a:r>
              <a:rPr lang="en-US" sz="2800" dirty="0" smtClean="0">
                <a:sym typeface="Wingdings" pitchFamily="2" charset="2"/>
              </a:rPr>
              <a:t></a:t>
            </a:r>
            <a:r>
              <a:rPr lang="en-US" sz="2800" dirty="0" smtClean="0"/>
              <a:t> H</a:t>
            </a:r>
            <a:r>
              <a:rPr lang="en-US" sz="2800" baseline="-25000" dirty="0" smtClean="0"/>
              <a:t>2 (g)</a:t>
            </a:r>
            <a:r>
              <a:rPr lang="en-US" sz="2800" dirty="0" smtClean="0"/>
              <a:t>	E˚ = 0 V</a:t>
            </a:r>
            <a:endParaRPr lang="en-US" sz="2800" baseline="-25000" dirty="0" smtClean="0"/>
          </a:p>
          <a:p>
            <a:pPr algn="just">
              <a:buNone/>
            </a:pPr>
            <a:r>
              <a:rPr lang="en-US" sz="2800" dirty="0" smtClean="0"/>
              <a:t>			Zn</a:t>
            </a:r>
            <a:r>
              <a:rPr lang="en-US" sz="2800" baseline="30000" dirty="0" smtClean="0"/>
              <a:t>2+</a:t>
            </a:r>
            <a:r>
              <a:rPr lang="en-US" sz="2800" baseline="-25000" dirty="0" smtClean="0"/>
              <a:t> (</a:t>
            </a:r>
            <a:r>
              <a:rPr lang="en-US" sz="2800" baseline="-25000" dirty="0" err="1" smtClean="0"/>
              <a:t>aq</a:t>
            </a:r>
            <a:r>
              <a:rPr lang="en-US" sz="2800" baseline="-25000" dirty="0" smtClean="0"/>
              <a:t>)</a:t>
            </a:r>
            <a:r>
              <a:rPr lang="en-US" sz="2800" dirty="0" smtClean="0"/>
              <a:t> + 2 e</a:t>
            </a:r>
            <a:r>
              <a:rPr lang="en-US" sz="2800" baseline="30000" dirty="0" smtClean="0"/>
              <a:t>-</a:t>
            </a:r>
            <a:r>
              <a:rPr lang="en-US" sz="2800" dirty="0" smtClean="0"/>
              <a:t> </a:t>
            </a:r>
            <a:r>
              <a:rPr lang="en-US" sz="2800" dirty="0" smtClean="0">
                <a:sym typeface="Wingdings" pitchFamily="2" charset="2"/>
              </a:rPr>
              <a:t> Zn</a:t>
            </a:r>
            <a:r>
              <a:rPr lang="en-US" sz="2800" baseline="-25000" dirty="0" smtClean="0"/>
              <a:t> (s)	</a:t>
            </a:r>
            <a:r>
              <a:rPr lang="en-US" sz="2800" dirty="0" smtClean="0"/>
              <a:t>E˚ = -0.76 V</a:t>
            </a:r>
          </a:p>
          <a:p>
            <a:pPr algn="just">
              <a:buNone/>
            </a:pPr>
            <a:endParaRPr lang="en-US" sz="2800" dirty="0" smtClean="0"/>
          </a:p>
          <a:p>
            <a:pPr algn="just">
              <a:buNone/>
            </a:pPr>
            <a:endParaRPr lang="en-US" sz="2800" dirty="0" smtClean="0"/>
          </a:p>
          <a:p>
            <a:pPr algn="just">
              <a:buNone/>
            </a:pPr>
            <a:endParaRPr lang="en-US" dirty="0" smtClean="0"/>
          </a:p>
          <a:p>
            <a:pPr algn="ctr">
              <a:buNone/>
            </a:pPr>
            <a:endParaRPr lang="en-US" baseline="-25000" dirty="0" smtClean="0"/>
          </a:p>
          <a:p>
            <a:pPr algn="just">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Electrochemistry</a:t>
            </a:r>
            <a:br>
              <a:rPr lang="en-US" sz="3600" dirty="0" smtClean="0"/>
            </a:br>
            <a:r>
              <a:rPr lang="en-US" sz="3600" dirty="0" smtClean="0"/>
              <a:t>Example – Concentration Cell</a:t>
            </a:r>
            <a:endParaRPr lang="en-US" sz="3600" dirty="0"/>
          </a:p>
        </p:txBody>
      </p:sp>
      <p:sp>
        <p:nvSpPr>
          <p:cNvPr id="3" name="Content Placeholder 2"/>
          <p:cNvSpPr>
            <a:spLocks noGrp="1"/>
          </p:cNvSpPr>
          <p:nvPr>
            <p:ph idx="1"/>
          </p:nvPr>
        </p:nvSpPr>
        <p:spPr/>
        <p:txBody>
          <a:bodyPr>
            <a:normAutofit/>
          </a:bodyPr>
          <a:lstStyle/>
          <a:p>
            <a:pPr algn="just">
              <a:buNone/>
            </a:pPr>
            <a:r>
              <a:rPr lang="en-US" sz="2800" dirty="0" smtClean="0"/>
              <a:t>	For the unbalanced redox reaction below 	calculate E</a:t>
            </a:r>
            <a:r>
              <a:rPr lang="en-US" sz="2800" baseline="30000" dirty="0" smtClean="0"/>
              <a:t>°</a:t>
            </a:r>
            <a:r>
              <a:rPr lang="en-US" sz="2800" dirty="0" smtClean="0"/>
              <a:t> and K at 25 °C. </a:t>
            </a:r>
          </a:p>
          <a:p>
            <a:pPr algn="ctr">
              <a:buNone/>
            </a:pPr>
            <a:r>
              <a:rPr lang="en-US" sz="2800" dirty="0" smtClean="0"/>
              <a:t>S</a:t>
            </a:r>
            <a:r>
              <a:rPr lang="en-US" sz="2800" baseline="-25000" dirty="0" smtClean="0"/>
              <a:t>4</a:t>
            </a:r>
            <a:r>
              <a:rPr lang="en-US" sz="2800" dirty="0" smtClean="0"/>
              <a:t>O</a:t>
            </a:r>
            <a:r>
              <a:rPr lang="en-US" sz="2800" baseline="-25000" dirty="0" smtClean="0"/>
              <a:t>6</a:t>
            </a:r>
            <a:r>
              <a:rPr lang="en-US" sz="2800" baseline="30000" dirty="0" smtClean="0"/>
              <a:t>2-</a:t>
            </a:r>
            <a:r>
              <a:rPr lang="en-US" sz="2800" dirty="0" smtClean="0"/>
              <a:t> </a:t>
            </a:r>
            <a:r>
              <a:rPr lang="en-US" sz="2800" baseline="-25000" dirty="0" smtClean="0"/>
              <a:t>(</a:t>
            </a:r>
            <a:r>
              <a:rPr lang="en-US" sz="2800" baseline="-25000" dirty="0" err="1" smtClean="0"/>
              <a:t>aq</a:t>
            </a:r>
            <a:r>
              <a:rPr lang="en-US" sz="2800" baseline="-25000" dirty="0" smtClean="0"/>
              <a:t>)</a:t>
            </a:r>
            <a:r>
              <a:rPr lang="en-US" sz="2800" dirty="0" smtClean="0"/>
              <a:t> + Cr</a:t>
            </a:r>
            <a:r>
              <a:rPr lang="en-US" sz="2800" baseline="30000" dirty="0" smtClean="0"/>
              <a:t>2+ </a:t>
            </a:r>
            <a:r>
              <a:rPr lang="en-US" sz="2800" baseline="-25000" dirty="0" smtClean="0"/>
              <a:t>(</a:t>
            </a:r>
            <a:r>
              <a:rPr lang="en-US" sz="2800" baseline="-25000" dirty="0" err="1" smtClean="0"/>
              <a:t>aq</a:t>
            </a:r>
            <a:r>
              <a:rPr lang="en-US" sz="2800" baseline="-25000" dirty="0" smtClean="0"/>
              <a:t>) </a:t>
            </a:r>
            <a:r>
              <a:rPr lang="en-US" sz="2800" dirty="0" smtClean="0">
                <a:sym typeface="Wingdings" pitchFamily="2" charset="2"/>
              </a:rPr>
              <a:t> Cr</a:t>
            </a:r>
            <a:r>
              <a:rPr lang="en-US" sz="2800" baseline="30000" dirty="0" smtClean="0">
                <a:sym typeface="Wingdings" pitchFamily="2" charset="2"/>
              </a:rPr>
              <a:t>3+ </a:t>
            </a:r>
            <a:r>
              <a:rPr lang="en-US" sz="2800" baseline="-25000" dirty="0" smtClean="0">
                <a:sym typeface="Wingdings" pitchFamily="2" charset="2"/>
              </a:rPr>
              <a:t>(</a:t>
            </a:r>
            <a:r>
              <a:rPr lang="en-US" sz="2800" baseline="-25000" dirty="0" err="1" smtClean="0">
                <a:sym typeface="Wingdings" pitchFamily="2" charset="2"/>
              </a:rPr>
              <a:t>aq</a:t>
            </a:r>
            <a:r>
              <a:rPr lang="en-US" sz="2800" baseline="-25000" dirty="0" smtClean="0">
                <a:sym typeface="Wingdings" pitchFamily="2" charset="2"/>
              </a:rPr>
              <a:t>) </a:t>
            </a:r>
            <a:r>
              <a:rPr lang="en-US" sz="2800" dirty="0" smtClean="0">
                <a:sym typeface="Wingdings" pitchFamily="2" charset="2"/>
              </a:rPr>
              <a:t>+ S</a:t>
            </a:r>
            <a:r>
              <a:rPr lang="en-US" sz="2800" baseline="-25000" dirty="0" smtClean="0">
                <a:sym typeface="Wingdings" pitchFamily="2" charset="2"/>
              </a:rPr>
              <a:t>2</a:t>
            </a:r>
            <a:r>
              <a:rPr lang="en-US" sz="2800" dirty="0" smtClean="0">
                <a:sym typeface="Wingdings" pitchFamily="2" charset="2"/>
              </a:rPr>
              <a:t>O</a:t>
            </a:r>
            <a:r>
              <a:rPr lang="en-US" sz="2800" baseline="-25000" dirty="0" smtClean="0">
                <a:sym typeface="Wingdings" pitchFamily="2" charset="2"/>
              </a:rPr>
              <a:t>3</a:t>
            </a:r>
            <a:r>
              <a:rPr lang="en-US" sz="2800" baseline="30000" dirty="0" smtClean="0">
                <a:sym typeface="Wingdings" pitchFamily="2" charset="2"/>
              </a:rPr>
              <a:t>2-</a:t>
            </a:r>
            <a:r>
              <a:rPr lang="en-US" sz="2800" dirty="0" smtClean="0">
                <a:sym typeface="Wingdings" pitchFamily="2" charset="2"/>
              </a:rPr>
              <a:t> </a:t>
            </a:r>
            <a:r>
              <a:rPr lang="en-US" sz="2800" baseline="-25000" dirty="0" smtClean="0">
                <a:sym typeface="Wingdings" pitchFamily="2" charset="2"/>
              </a:rPr>
              <a:t>(</a:t>
            </a:r>
            <a:r>
              <a:rPr lang="en-US" sz="2800" baseline="-25000" dirty="0" err="1" smtClean="0">
                <a:sym typeface="Wingdings" pitchFamily="2" charset="2"/>
              </a:rPr>
              <a:t>aq</a:t>
            </a:r>
            <a:r>
              <a:rPr lang="en-US" sz="2800" baseline="-25000" dirty="0" smtClean="0">
                <a:sym typeface="Wingdings" pitchFamily="2" charset="2"/>
              </a:rPr>
              <a:t>)</a:t>
            </a:r>
          </a:p>
          <a:p>
            <a:pPr algn="just">
              <a:buNone/>
            </a:pPr>
            <a:r>
              <a:rPr lang="en-US" sz="2800" dirty="0" smtClean="0">
                <a:sym typeface="Wingdings" pitchFamily="2" charset="2"/>
              </a:rPr>
              <a:t>	Given the half-reactions:</a:t>
            </a:r>
            <a:endParaRPr lang="en-US" sz="2800" dirty="0" smtClean="0"/>
          </a:p>
          <a:p>
            <a:pPr algn="just">
              <a:buNone/>
            </a:pPr>
            <a:r>
              <a:rPr lang="en-US" sz="2800" dirty="0" smtClean="0"/>
              <a:t>			S</a:t>
            </a:r>
            <a:r>
              <a:rPr lang="en-US" sz="2800" baseline="-25000" dirty="0" smtClean="0"/>
              <a:t>4</a:t>
            </a:r>
            <a:r>
              <a:rPr lang="en-US" sz="2800" dirty="0" smtClean="0"/>
              <a:t>O</a:t>
            </a:r>
            <a:r>
              <a:rPr lang="en-US" sz="2800" baseline="-25000" dirty="0" smtClean="0"/>
              <a:t>6</a:t>
            </a:r>
            <a:r>
              <a:rPr lang="en-US" sz="2800" baseline="30000" dirty="0" smtClean="0"/>
              <a:t>2-</a:t>
            </a:r>
            <a:r>
              <a:rPr lang="en-US" sz="2800" dirty="0" smtClean="0"/>
              <a:t> </a:t>
            </a:r>
            <a:r>
              <a:rPr lang="en-US" sz="2800" baseline="-25000" dirty="0" smtClean="0"/>
              <a:t>(</a:t>
            </a:r>
            <a:r>
              <a:rPr lang="en-US" sz="2800" baseline="-25000" dirty="0" err="1" smtClean="0"/>
              <a:t>aq</a:t>
            </a:r>
            <a:r>
              <a:rPr lang="en-US" sz="2800" baseline="-25000" dirty="0" smtClean="0"/>
              <a:t>)</a:t>
            </a:r>
            <a:r>
              <a:rPr lang="en-US" sz="2800" dirty="0" smtClean="0"/>
              <a:t> + 2 e</a:t>
            </a:r>
            <a:r>
              <a:rPr lang="en-US" sz="2800" baseline="30000" dirty="0" smtClean="0"/>
              <a:t>-</a:t>
            </a:r>
            <a:r>
              <a:rPr lang="en-US" sz="2800" dirty="0" smtClean="0"/>
              <a:t> </a:t>
            </a:r>
            <a:r>
              <a:rPr lang="en-US" sz="2800" dirty="0" smtClean="0">
                <a:sym typeface="Wingdings" pitchFamily="2" charset="2"/>
              </a:rPr>
              <a:t> S</a:t>
            </a:r>
            <a:r>
              <a:rPr lang="en-US" sz="2800" baseline="-25000" dirty="0" smtClean="0">
                <a:sym typeface="Wingdings" pitchFamily="2" charset="2"/>
              </a:rPr>
              <a:t>2</a:t>
            </a:r>
            <a:r>
              <a:rPr lang="en-US" sz="2800" dirty="0" smtClean="0">
                <a:sym typeface="Wingdings" pitchFamily="2" charset="2"/>
              </a:rPr>
              <a:t>O</a:t>
            </a:r>
            <a:r>
              <a:rPr lang="en-US" sz="2800" baseline="-25000" dirty="0" smtClean="0">
                <a:sym typeface="Wingdings" pitchFamily="2" charset="2"/>
              </a:rPr>
              <a:t>3</a:t>
            </a:r>
            <a:r>
              <a:rPr lang="en-US" sz="2800" baseline="30000" dirty="0" smtClean="0">
                <a:sym typeface="Wingdings" pitchFamily="2" charset="2"/>
              </a:rPr>
              <a:t>2-</a:t>
            </a:r>
            <a:r>
              <a:rPr lang="en-US" sz="2800" dirty="0" smtClean="0">
                <a:sym typeface="Wingdings" pitchFamily="2" charset="2"/>
              </a:rPr>
              <a:t> </a:t>
            </a:r>
            <a:r>
              <a:rPr lang="en-US" sz="2800" baseline="-25000" dirty="0" smtClean="0">
                <a:sym typeface="Wingdings" pitchFamily="2" charset="2"/>
              </a:rPr>
              <a:t>(</a:t>
            </a:r>
            <a:r>
              <a:rPr lang="en-US" sz="2800" baseline="-25000" dirty="0" err="1" smtClean="0">
                <a:sym typeface="Wingdings" pitchFamily="2" charset="2"/>
              </a:rPr>
              <a:t>aq</a:t>
            </a:r>
            <a:r>
              <a:rPr lang="en-US" sz="2800" baseline="-25000" dirty="0" smtClean="0">
                <a:sym typeface="Wingdings" pitchFamily="2" charset="2"/>
              </a:rPr>
              <a:t>)</a:t>
            </a:r>
            <a:r>
              <a:rPr lang="en-US" sz="2800" dirty="0" smtClean="0">
                <a:sym typeface="Wingdings" pitchFamily="2" charset="2"/>
              </a:rPr>
              <a:t>     </a:t>
            </a:r>
            <a:r>
              <a:rPr lang="en-US" sz="2800" dirty="0" smtClean="0"/>
              <a:t>E˚ = 0.17 V</a:t>
            </a:r>
            <a:endParaRPr lang="en-US" sz="2800" baseline="-25000" dirty="0" smtClean="0">
              <a:sym typeface="Wingdings" pitchFamily="2" charset="2"/>
            </a:endParaRPr>
          </a:p>
          <a:p>
            <a:pPr algn="just">
              <a:buNone/>
            </a:pPr>
            <a:r>
              <a:rPr lang="en-US" sz="2800" dirty="0" smtClean="0">
                <a:sym typeface="Wingdings" pitchFamily="2" charset="2"/>
              </a:rPr>
              <a:t>			Cr</a:t>
            </a:r>
            <a:r>
              <a:rPr lang="en-US" sz="2800" baseline="30000" dirty="0" smtClean="0">
                <a:sym typeface="Wingdings" pitchFamily="2" charset="2"/>
              </a:rPr>
              <a:t>3+ </a:t>
            </a:r>
            <a:r>
              <a:rPr lang="en-US" sz="2800" baseline="-25000" dirty="0" smtClean="0">
                <a:sym typeface="Wingdings" pitchFamily="2" charset="2"/>
              </a:rPr>
              <a:t>(</a:t>
            </a:r>
            <a:r>
              <a:rPr lang="en-US" sz="2800" baseline="-25000" dirty="0" err="1" smtClean="0">
                <a:sym typeface="Wingdings" pitchFamily="2" charset="2"/>
              </a:rPr>
              <a:t>aq</a:t>
            </a:r>
            <a:r>
              <a:rPr lang="en-US" sz="2800" baseline="-25000" dirty="0" smtClean="0">
                <a:sym typeface="Wingdings" pitchFamily="2" charset="2"/>
              </a:rPr>
              <a:t>) </a:t>
            </a:r>
            <a:r>
              <a:rPr lang="en-US" sz="2800" dirty="0" smtClean="0">
                <a:sym typeface="Wingdings" pitchFamily="2" charset="2"/>
              </a:rPr>
              <a:t> + </a:t>
            </a:r>
            <a:r>
              <a:rPr lang="en-US" sz="2800" dirty="0" smtClean="0"/>
              <a:t>e</a:t>
            </a:r>
            <a:r>
              <a:rPr lang="en-US" sz="2800" baseline="30000" dirty="0" smtClean="0"/>
              <a:t>-</a:t>
            </a:r>
            <a:r>
              <a:rPr lang="en-US" sz="2800" dirty="0" smtClean="0"/>
              <a:t> </a:t>
            </a:r>
            <a:r>
              <a:rPr lang="en-US" sz="2800" dirty="0" smtClean="0">
                <a:sym typeface="Wingdings" pitchFamily="2" charset="2"/>
              </a:rPr>
              <a:t> </a:t>
            </a:r>
            <a:r>
              <a:rPr lang="en-US" sz="2800" dirty="0" smtClean="0"/>
              <a:t>Cr</a:t>
            </a:r>
            <a:r>
              <a:rPr lang="en-US" sz="2800" baseline="30000" dirty="0" smtClean="0"/>
              <a:t>2+ </a:t>
            </a:r>
            <a:r>
              <a:rPr lang="en-US" sz="2800" baseline="-25000" dirty="0" smtClean="0"/>
              <a:t>(</a:t>
            </a:r>
            <a:r>
              <a:rPr lang="en-US" sz="2800" baseline="-25000" dirty="0" err="1" smtClean="0"/>
              <a:t>aq</a:t>
            </a:r>
            <a:r>
              <a:rPr lang="en-US" sz="2800" baseline="-25000" dirty="0" smtClean="0"/>
              <a:t>) 	 </a:t>
            </a:r>
            <a:r>
              <a:rPr lang="en-US" sz="2800" dirty="0" smtClean="0"/>
              <a:t>        E˚ = -0.50 V</a:t>
            </a:r>
            <a:endParaRPr lang="en-US" sz="2800" baseline="-25000" dirty="0" smtClean="0"/>
          </a:p>
          <a:p>
            <a:pPr algn="just">
              <a:buNone/>
            </a:pPr>
            <a:r>
              <a:rPr lang="en-US" sz="2800" dirty="0" smtClean="0"/>
              <a:t>			</a:t>
            </a:r>
          </a:p>
          <a:p>
            <a:pPr algn="just">
              <a:buNone/>
            </a:pPr>
            <a:endParaRPr lang="en-US" sz="2800" dirty="0" smtClean="0"/>
          </a:p>
          <a:p>
            <a:pPr algn="just">
              <a:buNone/>
            </a:pPr>
            <a:endParaRPr lang="en-US" sz="2800" dirty="0" smtClean="0"/>
          </a:p>
          <a:p>
            <a:pPr algn="just">
              <a:buNone/>
            </a:pPr>
            <a:endParaRPr lang="en-US" dirty="0" smtClean="0"/>
          </a:p>
          <a:p>
            <a:pPr algn="ctr">
              <a:buNone/>
            </a:pPr>
            <a:endParaRPr lang="en-US" baseline="-25000" dirty="0" smtClean="0"/>
          </a:p>
          <a:p>
            <a:pPr algn="just">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electrolysis contribute to the discoveries of the elements?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1785 – </a:t>
            </a:r>
            <a:r>
              <a:rPr lang="en-US" dirty="0" err="1" smtClean="0"/>
              <a:t>Martinus</a:t>
            </a:r>
            <a:r>
              <a:rPr lang="en-US" dirty="0" smtClean="0"/>
              <a:t> van </a:t>
            </a:r>
            <a:r>
              <a:rPr lang="en-US" dirty="0" err="1" smtClean="0"/>
              <a:t>Marum</a:t>
            </a:r>
            <a:r>
              <a:rPr lang="en-US" dirty="0" smtClean="0"/>
              <a:t> used electrolysis to reduce tin, zinc, and antimony from their salts. </a:t>
            </a:r>
          </a:p>
          <a:p>
            <a:r>
              <a:rPr lang="en-US" dirty="0" smtClean="0"/>
              <a:t>1800 – William Nicholson and Anthony Carlisle decomposed water into its elements. </a:t>
            </a:r>
          </a:p>
          <a:p>
            <a:r>
              <a:rPr lang="en-US" dirty="0" smtClean="0"/>
              <a:t>1807 – Sir Humphrey Davis discovered potassium, barium, sodium, calcium, and magnesium using electrolysis.</a:t>
            </a:r>
          </a:p>
          <a:p>
            <a:r>
              <a:rPr lang="en-US" dirty="0" smtClean="0"/>
              <a:t>1875 – Paul </a:t>
            </a:r>
            <a:r>
              <a:rPr lang="en-US" dirty="0" err="1" smtClean="0"/>
              <a:t>Émile</a:t>
            </a:r>
            <a:r>
              <a:rPr lang="en-US" dirty="0" smtClean="0"/>
              <a:t> </a:t>
            </a:r>
            <a:r>
              <a:rPr lang="en-US" dirty="0" err="1" smtClean="0"/>
              <a:t>Lecoq</a:t>
            </a:r>
            <a:r>
              <a:rPr lang="en-US" dirty="0" smtClean="0"/>
              <a:t> de </a:t>
            </a:r>
            <a:r>
              <a:rPr lang="en-US" dirty="0" err="1" smtClean="0"/>
              <a:t>Bolsbaudran</a:t>
            </a:r>
            <a:r>
              <a:rPr lang="en-US" dirty="0" smtClean="0"/>
              <a:t> discovered gallium using electrolysis. </a:t>
            </a:r>
          </a:p>
          <a:p>
            <a:r>
              <a:rPr lang="en-US" dirty="0" smtClean="0"/>
              <a:t>1886 – Henri Moissan discovered fluorine</a:t>
            </a:r>
          </a:p>
          <a:p>
            <a:r>
              <a:rPr lang="en-US" dirty="0" smtClean="0"/>
              <a:t>1886 – The Hall-</a:t>
            </a:r>
            <a:r>
              <a:rPr lang="en-US" dirty="0" err="1" smtClean="0"/>
              <a:t>Hérolt</a:t>
            </a:r>
            <a:r>
              <a:rPr lang="en-US" dirty="0" smtClean="0"/>
              <a:t> process developed for making aluminum. </a:t>
            </a:r>
          </a:p>
          <a:p>
            <a:pPr marL="0" indent="0">
              <a:buNone/>
            </a:pPr>
            <a:endParaRPr lang="en-US" dirty="0" smtClean="0"/>
          </a:p>
        </p:txBody>
      </p:sp>
    </p:spTree>
    <p:extLst>
      <p:ext uri="{BB962C8B-B14F-4D97-AF65-F5344CB8AC3E}">
        <p14:creationId xmlns:p14="http://schemas.microsoft.com/office/powerpoint/2010/main" val="359397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685800" y="304800"/>
            <a:ext cx="7772400" cy="990600"/>
          </a:xfrm>
        </p:spPr>
        <p:txBody>
          <a:bodyPr/>
          <a:lstStyle/>
          <a:p>
            <a:pPr eaLnBrk="1" hangingPunct="1"/>
            <a:r>
              <a:rPr lang="en-US" dirty="0" smtClean="0"/>
              <a:t>What is neuron potential?</a:t>
            </a:r>
          </a:p>
        </p:txBody>
      </p:sp>
      <p:pic>
        <p:nvPicPr>
          <p:cNvPr id="25603" name="Picture 8" descr="neuron_wall_closeup"/>
          <p:cNvPicPr>
            <a:picLocks noGrp="1" noChangeAspect="1" noChangeArrowheads="1"/>
          </p:cNvPicPr>
          <p:nvPr>
            <p:ph idx="1"/>
          </p:nvPr>
        </p:nvPicPr>
        <p:blipFill>
          <a:blip r:embed="rId3" cstate="print"/>
          <a:srcRect/>
          <a:stretch>
            <a:fillRect/>
          </a:stretch>
        </p:blipFill>
        <p:spPr>
          <a:xfrm>
            <a:off x="1333500" y="1524000"/>
            <a:ext cx="6477000" cy="4830763"/>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neuron_wall"/>
          <p:cNvPicPr>
            <a:picLocks noGrp="1" noChangeAspect="1" noChangeArrowheads="1"/>
          </p:cNvPicPr>
          <p:nvPr>
            <p:ph idx="1"/>
          </p:nvPr>
        </p:nvPicPr>
        <p:blipFill>
          <a:blip r:embed="rId3" cstate="print"/>
          <a:srcRect/>
          <a:stretch>
            <a:fillRect/>
          </a:stretch>
        </p:blipFill>
        <p:spPr>
          <a:xfrm>
            <a:off x="228600" y="3962400"/>
            <a:ext cx="8686800" cy="2509838"/>
          </a:xfrm>
          <a:noFill/>
        </p:spPr>
      </p:pic>
      <p:graphicFrame>
        <p:nvGraphicFramePr>
          <p:cNvPr id="174143" name="Group 63"/>
          <p:cNvGraphicFramePr>
            <a:graphicFrameLocks noGrp="1"/>
          </p:cNvGraphicFramePr>
          <p:nvPr/>
        </p:nvGraphicFramePr>
        <p:xfrm>
          <a:off x="304800" y="762000"/>
          <a:ext cx="8229600" cy="2651760"/>
        </p:xfrm>
        <a:graphic>
          <a:graphicData uri="http://schemas.openxmlformats.org/drawingml/2006/table">
            <a:tbl>
              <a:tblPr/>
              <a:tblGrid>
                <a:gridCol w="990600"/>
                <a:gridCol w="2057400"/>
                <a:gridCol w="2743200"/>
                <a:gridCol w="24384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Intracellular conc. (m</a:t>
                      </a:r>
                      <a:r>
                        <a:rPr kumimoji="0" lang="en-US" sz="2400" b="1" i="1" u="none" strike="noStrike" cap="none" normalizeH="0" baseline="0" smtClean="0">
                          <a:ln>
                            <a:noFill/>
                          </a:ln>
                          <a:solidFill>
                            <a:schemeClr val="tx1"/>
                          </a:solidFill>
                          <a:effectLst/>
                          <a:latin typeface="Arial" charset="0"/>
                        </a:rPr>
                        <a:t>M</a:t>
                      </a:r>
                      <a:r>
                        <a:rPr kumimoji="0" lang="en-US" sz="2400" b="1"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Extracellular conc. (m</a:t>
                      </a:r>
                      <a:r>
                        <a:rPr kumimoji="0" lang="en-US" sz="2400" b="1" i="1" u="none" strike="noStrike" cap="none" normalizeH="0" baseline="0" smtClean="0">
                          <a:ln>
                            <a:noFill/>
                          </a:ln>
                          <a:solidFill>
                            <a:schemeClr val="tx1"/>
                          </a:solidFill>
                          <a:effectLst/>
                          <a:latin typeface="Arial" charset="0"/>
                        </a:rPr>
                        <a:t>M</a:t>
                      </a:r>
                      <a:r>
                        <a:rPr kumimoji="0" lang="en-US" sz="2400" b="1"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Potential (mV)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Na</a:t>
                      </a:r>
                      <a:r>
                        <a:rPr kumimoji="0" lang="en-US" sz="2400" b="0" i="0" u="none" strike="noStrike" cap="none" normalizeH="0" baseline="30000" smtClean="0">
                          <a:ln>
                            <a:noFill/>
                          </a:ln>
                          <a:solidFill>
                            <a:schemeClr val="tx1"/>
                          </a:solidFill>
                          <a:effectLst/>
                          <a:latin typeface="Arial"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K</a:t>
                      </a:r>
                      <a:r>
                        <a:rPr kumimoji="0" lang="en-US" sz="2400" b="0" i="0" u="none" strike="noStrike" cap="none" normalizeH="0" baseline="30000" smtClean="0">
                          <a:ln>
                            <a:noFill/>
                          </a:ln>
                          <a:solidFill>
                            <a:schemeClr val="tx1"/>
                          </a:solidFill>
                          <a:effectLst/>
                          <a:latin typeface="Arial"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Cl</a:t>
                      </a:r>
                      <a:r>
                        <a:rPr kumimoji="0" lang="en-US" sz="2400" b="0" i="0" u="none" strike="noStrike" cap="none" normalizeH="0" baseline="30000" smtClean="0">
                          <a:ln>
                            <a:noFill/>
                          </a:ln>
                          <a:solidFill>
                            <a:schemeClr val="tx1"/>
                          </a:solidFill>
                          <a:effectLst/>
                          <a:latin typeface="Arial" charset="0"/>
                          <a:cs typeface="Arial" charset="0"/>
                        </a:rPr>
                        <a:t>–</a:t>
                      </a:r>
                      <a:endParaRPr kumimoji="0" lang="en-US" sz="2400" b="0" i="0" u="none" strike="noStrike" cap="none" normalizeH="0" baseline="3000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Ca</a:t>
                      </a:r>
                      <a:r>
                        <a:rPr kumimoji="0" lang="en-US" sz="2400" b="0" i="0" u="none" strike="noStrike" cap="none" normalizeH="0" baseline="3000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0.0001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7772400" cy="838200"/>
          </a:xfrm>
        </p:spPr>
        <p:txBody>
          <a:bodyPr/>
          <a:lstStyle/>
          <a:p>
            <a:pPr eaLnBrk="1" hangingPunct="1"/>
            <a:r>
              <a:rPr lang="en-US" dirty="0" smtClean="0"/>
              <a:t>The pH Electrode</a:t>
            </a:r>
          </a:p>
        </p:txBody>
      </p:sp>
      <p:pic>
        <p:nvPicPr>
          <p:cNvPr id="27651" name="Picture 5" descr="ph_electrode"/>
          <p:cNvPicPr>
            <a:picLocks noGrp="1" noChangeAspect="1" noChangeArrowheads="1"/>
          </p:cNvPicPr>
          <p:nvPr>
            <p:ph idx="1"/>
          </p:nvPr>
        </p:nvPicPr>
        <p:blipFill>
          <a:blip r:embed="rId3" cstate="print"/>
          <a:srcRect/>
          <a:stretch>
            <a:fillRect/>
          </a:stretch>
        </p:blipFill>
        <p:spPr>
          <a:xfrm>
            <a:off x="1295400" y="1219200"/>
            <a:ext cx="6705600" cy="542290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609600"/>
          </a:xfrm>
        </p:spPr>
        <p:txBody>
          <a:bodyPr>
            <a:normAutofit fontScale="90000"/>
          </a:bodyPr>
          <a:lstStyle/>
          <a:p>
            <a:r>
              <a:rPr lang="en-US" dirty="0" smtClean="0"/>
              <a:t>What are the cell types?</a:t>
            </a:r>
            <a:endParaRPr lang="en-US" dirty="0"/>
          </a:p>
        </p:txBody>
      </p:sp>
      <p:pic>
        <p:nvPicPr>
          <p:cNvPr id="14341" name="Picture 5" descr="figure 18"/>
          <p:cNvPicPr>
            <a:picLocks noChangeAspect="1" noChangeArrowheads="1"/>
          </p:cNvPicPr>
          <p:nvPr/>
        </p:nvPicPr>
        <p:blipFill>
          <a:blip r:embed="rId3" cstate="print"/>
          <a:srcRect/>
          <a:stretch>
            <a:fillRect/>
          </a:stretch>
        </p:blipFill>
        <p:spPr bwMode="auto">
          <a:xfrm>
            <a:off x="303213" y="1066800"/>
            <a:ext cx="8535987" cy="5786438"/>
          </a:xfrm>
          <a:prstGeom prst="rect">
            <a:avLst/>
          </a:prstGeom>
          <a:noFill/>
        </p:spPr>
      </p:pic>
    </p:spTree>
    <p:extLst>
      <p:ext uri="{BB962C8B-B14F-4D97-AF65-F5344CB8AC3E}">
        <p14:creationId xmlns:p14="http://schemas.microsoft.com/office/powerpoint/2010/main" val="1182044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9250_19_CO.jpg"/>
          <p:cNvPicPr>
            <a:picLocks noChangeAspect="1"/>
          </p:cNvPicPr>
          <p:nvPr/>
        </p:nvPicPr>
        <p:blipFill>
          <a:blip r:embed="rId3" cstate="print"/>
          <a:stretch>
            <a:fillRect/>
          </a:stretch>
        </p:blipFill>
        <p:spPr>
          <a:xfrm>
            <a:off x="2362200" y="838199"/>
            <a:ext cx="4600200" cy="5592539"/>
          </a:xfrm>
          <a:prstGeom prst="rect">
            <a:avLst/>
          </a:prstGeom>
        </p:spPr>
      </p:pic>
      <p:sp>
        <p:nvSpPr>
          <p:cNvPr id="2" name="Title 1"/>
          <p:cNvSpPr>
            <a:spLocks noGrp="1"/>
          </p:cNvSpPr>
          <p:nvPr>
            <p:ph type="title"/>
          </p:nvPr>
        </p:nvSpPr>
        <p:spPr>
          <a:xfrm>
            <a:off x="457200" y="274638"/>
            <a:ext cx="8229600" cy="563562"/>
          </a:xfrm>
        </p:spPr>
        <p:txBody>
          <a:bodyPr>
            <a:normAutofit fontScale="90000"/>
          </a:bodyPr>
          <a:lstStyle/>
          <a:p>
            <a:r>
              <a:rPr lang="en-US" dirty="0" smtClean="0"/>
              <a:t>How can a simple battery be made? </a:t>
            </a:r>
            <a:endParaRPr lang="en-US" dirty="0"/>
          </a:p>
        </p:txBody>
      </p:sp>
    </p:spTree>
    <p:extLst>
      <p:ext uri="{BB962C8B-B14F-4D97-AF65-F5344CB8AC3E}">
        <p14:creationId xmlns:p14="http://schemas.microsoft.com/office/powerpoint/2010/main" val="632905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685800" y="609600"/>
            <a:ext cx="7772400" cy="533400"/>
          </a:xfrm>
        </p:spPr>
        <p:txBody>
          <a:bodyPr>
            <a:normAutofit/>
          </a:bodyPr>
          <a:lstStyle/>
          <a:p>
            <a:pPr eaLnBrk="1" hangingPunct="1"/>
            <a:r>
              <a:rPr lang="en-US" sz="2400" dirty="0" smtClean="0"/>
              <a:t>What are some characteristic </a:t>
            </a:r>
            <a:r>
              <a:rPr lang="en-US" sz="2400" dirty="0"/>
              <a:t>v</a:t>
            </a:r>
            <a:r>
              <a:rPr lang="en-US" sz="2400" dirty="0" smtClean="0"/>
              <a:t>oltage of common cells?</a:t>
            </a:r>
          </a:p>
        </p:txBody>
      </p:sp>
      <p:graphicFrame>
        <p:nvGraphicFramePr>
          <p:cNvPr id="147497" name="Group 41"/>
          <p:cNvGraphicFramePr>
            <a:graphicFrameLocks noGrp="1"/>
          </p:cNvGraphicFramePr>
          <p:nvPr>
            <p:ph type="tbl" idx="1"/>
            <p:extLst>
              <p:ext uri="{D42A27DB-BD31-4B8C-83A1-F6EECF244321}">
                <p14:modId xmlns:p14="http://schemas.microsoft.com/office/powerpoint/2010/main" val="787973206"/>
              </p:ext>
            </p:extLst>
          </p:nvPr>
        </p:nvGraphicFramePr>
        <p:xfrm>
          <a:off x="685800" y="1371600"/>
          <a:ext cx="8153400" cy="4114800"/>
        </p:xfrm>
        <a:graphic>
          <a:graphicData uri="http://schemas.openxmlformats.org/drawingml/2006/table">
            <a:tbl>
              <a:tblPr/>
              <a:tblGrid>
                <a:gridCol w="6619875"/>
                <a:gridCol w="1533525"/>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Voltaic Cell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Voltage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Common alkaline battery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1.5V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Lead-acid storage battery (6 cells = 12V)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Mercury calculator battery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1.3V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Electric eel (5000 cells = 750V)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0.15V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Nerve of giant squid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0.070V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Tro, Chemistry: A Molecular Approach</a:t>
            </a:r>
          </a:p>
        </p:txBody>
      </p:sp>
      <p:sp>
        <p:nvSpPr>
          <p:cNvPr id="6" name="Slide Number Placeholder 4"/>
          <p:cNvSpPr>
            <a:spLocks noGrp="1"/>
          </p:cNvSpPr>
          <p:nvPr>
            <p:ph type="sldNum" sz="quarter" idx="11"/>
          </p:nvPr>
        </p:nvSpPr>
        <p:spPr/>
        <p:txBody>
          <a:bodyPr/>
          <a:lstStyle/>
          <a:p>
            <a:fld id="{F55597AB-EFAA-422C-9EAF-049262F91EB3}" type="slidenum">
              <a:rPr lang="en-US"/>
              <a:pPr/>
              <a:t>29</a:t>
            </a:fld>
            <a:endParaRPr lang="en-US"/>
          </a:p>
        </p:txBody>
      </p:sp>
      <p:sp>
        <p:nvSpPr>
          <p:cNvPr id="76802" name="Rectangle 2"/>
          <p:cNvSpPr>
            <a:spLocks noGrp="1" noChangeArrowheads="1"/>
          </p:cNvSpPr>
          <p:nvPr>
            <p:ph type="title"/>
          </p:nvPr>
        </p:nvSpPr>
        <p:spPr>
          <a:xfrm>
            <a:off x="609600" y="152400"/>
            <a:ext cx="7772400" cy="762000"/>
          </a:xfrm>
          <a:noFill/>
          <a:ln/>
        </p:spPr>
        <p:txBody>
          <a:bodyPr lIns="90488" tIns="44450" rIns="90488" bIns="44450"/>
          <a:lstStyle/>
          <a:p>
            <a:r>
              <a:rPr lang="en-US"/>
              <a:t>LeClanche’ Acidic </a:t>
            </a:r>
            <a:r>
              <a:rPr lang="en-US">
                <a:hlinkClick r:id="rId3"/>
              </a:rPr>
              <a:t>Dry Cell</a:t>
            </a:r>
            <a:endParaRPr lang="en-US"/>
          </a:p>
        </p:txBody>
      </p:sp>
      <p:sp>
        <p:nvSpPr>
          <p:cNvPr id="76803" name="Rectangle 3"/>
          <p:cNvSpPr>
            <a:spLocks noGrp="1" noChangeArrowheads="1"/>
          </p:cNvSpPr>
          <p:nvPr>
            <p:ph type="body" idx="1"/>
          </p:nvPr>
        </p:nvSpPr>
        <p:spPr>
          <a:xfrm>
            <a:off x="76200" y="990600"/>
            <a:ext cx="6096000" cy="5181600"/>
          </a:xfrm>
          <a:noFill/>
          <a:ln/>
        </p:spPr>
        <p:txBody>
          <a:bodyPr lIns="90488" tIns="44450" rIns="90488" bIns="44450"/>
          <a:lstStyle/>
          <a:p>
            <a:pPr>
              <a:lnSpc>
                <a:spcPct val="90000"/>
              </a:lnSpc>
            </a:pPr>
            <a:r>
              <a:rPr lang="en-US" sz="2800"/>
              <a:t>electrolyte in paste form</a:t>
            </a:r>
          </a:p>
          <a:p>
            <a:pPr lvl="1">
              <a:lnSpc>
                <a:spcPct val="90000"/>
              </a:lnSpc>
            </a:pPr>
            <a:r>
              <a:rPr lang="en-US" sz="2400"/>
              <a:t>ZnCl</a:t>
            </a:r>
            <a:r>
              <a:rPr lang="en-US" sz="2400" baseline="-25000"/>
              <a:t>2</a:t>
            </a:r>
            <a:r>
              <a:rPr lang="en-US" sz="2400"/>
              <a:t> + NH</a:t>
            </a:r>
            <a:r>
              <a:rPr lang="en-US" sz="2400" baseline="-25000"/>
              <a:t>4</a:t>
            </a:r>
            <a:r>
              <a:rPr lang="en-US" sz="2400"/>
              <a:t>Cl</a:t>
            </a:r>
          </a:p>
          <a:p>
            <a:pPr lvl="2">
              <a:lnSpc>
                <a:spcPct val="90000"/>
              </a:lnSpc>
            </a:pPr>
            <a:r>
              <a:rPr lang="en-US" sz="2000"/>
              <a:t>or MgBr</a:t>
            </a:r>
            <a:r>
              <a:rPr lang="en-US" sz="2000" baseline="-25000"/>
              <a:t>2</a:t>
            </a:r>
            <a:endParaRPr lang="en-US" sz="2000"/>
          </a:p>
          <a:p>
            <a:pPr>
              <a:lnSpc>
                <a:spcPct val="90000"/>
              </a:lnSpc>
            </a:pPr>
            <a:r>
              <a:rPr lang="en-US" sz="2800"/>
              <a:t>anode = Zn (or Mg)</a:t>
            </a:r>
          </a:p>
          <a:p>
            <a:pPr lvl="1" algn="ctr">
              <a:lnSpc>
                <a:spcPct val="90000"/>
              </a:lnSpc>
              <a:buFont typeface="Wingdings" pitchFamily="2" charset="2"/>
              <a:buNone/>
            </a:pPr>
            <a:r>
              <a:rPr lang="en-US" sz="2400"/>
              <a:t>Zn(s) </a:t>
            </a:r>
            <a:r>
              <a:rPr lang="en-US" sz="2400">
                <a:latin typeface="Symbol" pitchFamily="18" charset="2"/>
              </a:rPr>
              <a:t>®</a:t>
            </a:r>
            <a:r>
              <a:rPr lang="en-US" sz="2400" b="1"/>
              <a:t> </a:t>
            </a:r>
            <a:r>
              <a:rPr lang="en-US" sz="2400"/>
              <a:t>Zn</a:t>
            </a:r>
            <a:r>
              <a:rPr lang="en-US" sz="2400" baseline="30000"/>
              <a:t>2+</a:t>
            </a:r>
            <a:r>
              <a:rPr lang="en-US" sz="2400"/>
              <a:t>(aq) + 2 e</a:t>
            </a:r>
            <a:r>
              <a:rPr lang="en-US" sz="2400" baseline="30000"/>
              <a:t>-	</a:t>
            </a:r>
          </a:p>
          <a:p>
            <a:pPr>
              <a:lnSpc>
                <a:spcPct val="90000"/>
              </a:lnSpc>
            </a:pPr>
            <a:r>
              <a:rPr lang="en-US" sz="2800"/>
              <a:t>cathode  = graphite rod</a:t>
            </a:r>
          </a:p>
          <a:p>
            <a:pPr>
              <a:lnSpc>
                <a:spcPct val="90000"/>
              </a:lnSpc>
            </a:pPr>
            <a:r>
              <a:rPr lang="en-US" sz="2800"/>
              <a:t>MnO</a:t>
            </a:r>
            <a:r>
              <a:rPr lang="en-US" sz="2800" baseline="-25000"/>
              <a:t>2 </a:t>
            </a:r>
            <a:r>
              <a:rPr lang="en-US" sz="2800"/>
              <a:t>is reduced</a:t>
            </a:r>
          </a:p>
          <a:p>
            <a:pPr algn="ctr">
              <a:lnSpc>
                <a:spcPct val="90000"/>
              </a:lnSpc>
              <a:buFontTx/>
              <a:buNone/>
            </a:pPr>
            <a:r>
              <a:rPr lang="en-US" sz="1800"/>
              <a:t>2 MnO</a:t>
            </a:r>
            <a:r>
              <a:rPr lang="en-US" sz="1800" baseline="-25000"/>
              <a:t>2</a:t>
            </a:r>
            <a:r>
              <a:rPr lang="en-US" sz="1800"/>
              <a:t>(s) + 2 NH</a:t>
            </a:r>
            <a:r>
              <a:rPr lang="en-US" sz="1800" baseline="-25000"/>
              <a:t>4</a:t>
            </a:r>
            <a:r>
              <a:rPr lang="en-US" sz="1800" baseline="30000"/>
              <a:t>+</a:t>
            </a:r>
            <a:r>
              <a:rPr lang="en-US" sz="1800"/>
              <a:t>(aq) + 2 H</a:t>
            </a:r>
            <a:r>
              <a:rPr lang="en-US" sz="1800" baseline="-25000"/>
              <a:t>2</a:t>
            </a:r>
            <a:r>
              <a:rPr lang="en-US" sz="1800"/>
              <a:t>O(</a:t>
            </a:r>
            <a:r>
              <a:rPr lang="en-US" sz="1800" i="1"/>
              <a:t>l</a:t>
            </a:r>
            <a:r>
              <a:rPr lang="en-US" sz="1800"/>
              <a:t>) + 2 e</a:t>
            </a:r>
            <a:r>
              <a:rPr lang="en-US" sz="1800" baseline="30000"/>
              <a:t>- </a:t>
            </a:r>
          </a:p>
          <a:p>
            <a:pPr algn="ctr">
              <a:lnSpc>
                <a:spcPct val="90000"/>
              </a:lnSpc>
              <a:buFontTx/>
              <a:buNone/>
            </a:pPr>
            <a:r>
              <a:rPr lang="en-US" sz="1800">
                <a:latin typeface="Symbol" pitchFamily="18" charset="2"/>
              </a:rPr>
              <a:t>®</a:t>
            </a:r>
            <a:r>
              <a:rPr lang="en-US" sz="1800"/>
              <a:t> 2 NH</a:t>
            </a:r>
            <a:r>
              <a:rPr lang="en-US" sz="1800" baseline="-25000"/>
              <a:t>4</a:t>
            </a:r>
            <a:r>
              <a:rPr lang="en-US" sz="1800"/>
              <a:t>OH(aq) + 2 Mn(O)OH(s)</a:t>
            </a:r>
            <a:endParaRPr lang="en-US" sz="1900"/>
          </a:p>
          <a:p>
            <a:pPr>
              <a:lnSpc>
                <a:spcPct val="90000"/>
              </a:lnSpc>
            </a:pPr>
            <a:r>
              <a:rPr lang="en-US" sz="2800"/>
              <a:t>cell voltage = 1.5 v</a:t>
            </a:r>
          </a:p>
          <a:p>
            <a:pPr>
              <a:lnSpc>
                <a:spcPct val="90000"/>
              </a:lnSpc>
            </a:pPr>
            <a:r>
              <a:rPr lang="en-US" sz="2800"/>
              <a:t>expensive, nonrechargeable, heavy, easily corroded</a:t>
            </a:r>
          </a:p>
        </p:txBody>
      </p:sp>
      <p:pic>
        <p:nvPicPr>
          <p:cNvPr id="76805" name="Picture 5" descr="18_15ab[1]"/>
          <p:cNvPicPr>
            <a:picLocks noChangeAspect="1" noChangeArrowheads="1"/>
          </p:cNvPicPr>
          <p:nvPr/>
        </p:nvPicPr>
        <p:blipFill>
          <a:blip r:embed="rId4" cstate="print"/>
          <a:srcRect l="17403" r="13216" b="72501"/>
          <a:stretch>
            <a:fillRect/>
          </a:stretch>
        </p:blipFill>
        <p:spPr bwMode="auto">
          <a:xfrm>
            <a:off x="5562600" y="1676400"/>
            <a:ext cx="3581400" cy="2967038"/>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wipe(left)">
                                      <p:cBhvr>
                                        <p:cTn id="7" dur="500"/>
                                        <p:tgtEl>
                                          <p:spTgt spid="7680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6803">
                                            <p:txEl>
                                              <p:pRg st="1" end="1"/>
                                            </p:txEl>
                                          </p:spTgt>
                                        </p:tgtEl>
                                        <p:attrNameLst>
                                          <p:attrName>style.visibility</p:attrName>
                                        </p:attrNameLst>
                                      </p:cBhvr>
                                      <p:to>
                                        <p:strVal val="visible"/>
                                      </p:to>
                                    </p:set>
                                    <p:animEffect transition="in" filter="wipe(left)">
                                      <p:cBhvr>
                                        <p:cTn id="10" dur="500"/>
                                        <p:tgtEl>
                                          <p:spTgt spid="7680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Effect transition="in" filter="wipe(left)">
                                      <p:cBhvr>
                                        <p:cTn id="13" dur="500"/>
                                        <p:tgtEl>
                                          <p:spTgt spid="7680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6803">
                                            <p:txEl>
                                              <p:pRg st="3" end="3"/>
                                            </p:txEl>
                                          </p:spTgt>
                                        </p:tgtEl>
                                        <p:attrNameLst>
                                          <p:attrName>style.visibility</p:attrName>
                                        </p:attrNameLst>
                                      </p:cBhvr>
                                      <p:to>
                                        <p:strVal val="visible"/>
                                      </p:to>
                                    </p:set>
                                    <p:animEffect transition="in" filter="wipe(left)">
                                      <p:cBhvr>
                                        <p:cTn id="18" dur="500"/>
                                        <p:tgtEl>
                                          <p:spTgt spid="7680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6803">
                                            <p:txEl>
                                              <p:pRg st="4" end="4"/>
                                            </p:txEl>
                                          </p:spTgt>
                                        </p:tgtEl>
                                        <p:attrNameLst>
                                          <p:attrName>style.visibility</p:attrName>
                                        </p:attrNameLst>
                                      </p:cBhvr>
                                      <p:to>
                                        <p:strVal val="visible"/>
                                      </p:to>
                                    </p:set>
                                    <p:animEffect transition="in" filter="wipe(left)">
                                      <p:cBhvr>
                                        <p:cTn id="21" dur="500"/>
                                        <p:tgtEl>
                                          <p:spTgt spid="7680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6803">
                                            <p:txEl>
                                              <p:pRg st="5" end="5"/>
                                            </p:txEl>
                                          </p:spTgt>
                                        </p:tgtEl>
                                        <p:attrNameLst>
                                          <p:attrName>style.visibility</p:attrName>
                                        </p:attrNameLst>
                                      </p:cBhvr>
                                      <p:to>
                                        <p:strVal val="visible"/>
                                      </p:to>
                                    </p:set>
                                    <p:animEffect transition="in" filter="wipe(left)">
                                      <p:cBhvr>
                                        <p:cTn id="26" dur="500"/>
                                        <p:tgtEl>
                                          <p:spTgt spid="7680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6803">
                                            <p:txEl>
                                              <p:pRg st="6" end="6"/>
                                            </p:txEl>
                                          </p:spTgt>
                                        </p:tgtEl>
                                        <p:attrNameLst>
                                          <p:attrName>style.visibility</p:attrName>
                                        </p:attrNameLst>
                                      </p:cBhvr>
                                      <p:to>
                                        <p:strVal val="visible"/>
                                      </p:to>
                                    </p:set>
                                    <p:animEffect transition="in" filter="wipe(left)">
                                      <p:cBhvr>
                                        <p:cTn id="31" dur="500"/>
                                        <p:tgtEl>
                                          <p:spTgt spid="7680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6803">
                                            <p:txEl>
                                              <p:pRg st="7" end="7"/>
                                            </p:txEl>
                                          </p:spTgt>
                                        </p:tgtEl>
                                        <p:attrNameLst>
                                          <p:attrName>style.visibility</p:attrName>
                                        </p:attrNameLst>
                                      </p:cBhvr>
                                      <p:to>
                                        <p:strVal val="visible"/>
                                      </p:to>
                                    </p:set>
                                    <p:animEffect transition="in" filter="wipe(left)">
                                      <p:cBhvr>
                                        <p:cTn id="36" dur="500"/>
                                        <p:tgtEl>
                                          <p:spTgt spid="7680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6803">
                                            <p:txEl>
                                              <p:pRg st="8" end="8"/>
                                            </p:txEl>
                                          </p:spTgt>
                                        </p:tgtEl>
                                        <p:attrNameLst>
                                          <p:attrName>style.visibility</p:attrName>
                                        </p:attrNameLst>
                                      </p:cBhvr>
                                      <p:to>
                                        <p:strVal val="visible"/>
                                      </p:to>
                                    </p:set>
                                    <p:animEffect transition="in" filter="wipe(left)">
                                      <p:cBhvr>
                                        <p:cTn id="41" dur="500"/>
                                        <p:tgtEl>
                                          <p:spTgt spid="7680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6803">
                                            <p:txEl>
                                              <p:pRg st="9" end="9"/>
                                            </p:txEl>
                                          </p:spTgt>
                                        </p:tgtEl>
                                        <p:attrNameLst>
                                          <p:attrName>style.visibility</p:attrName>
                                        </p:attrNameLst>
                                      </p:cBhvr>
                                      <p:to>
                                        <p:strVal val="visible"/>
                                      </p:to>
                                    </p:set>
                                    <p:animEffect transition="in" filter="wipe(left)">
                                      <p:cBhvr>
                                        <p:cTn id="46" dur="500"/>
                                        <p:tgtEl>
                                          <p:spTgt spid="7680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6803">
                                            <p:txEl>
                                              <p:pRg st="10" end="10"/>
                                            </p:txEl>
                                          </p:spTgt>
                                        </p:tgtEl>
                                        <p:attrNameLst>
                                          <p:attrName>style.visibility</p:attrName>
                                        </p:attrNameLst>
                                      </p:cBhvr>
                                      <p:to>
                                        <p:strVal val="visible"/>
                                      </p:to>
                                    </p:set>
                                    <p:animEffect transition="in" filter="wipe(left)">
                                      <p:cBhvr>
                                        <p:cTn id="51" dur="500"/>
                                        <p:tgtEl>
                                          <p:spTgt spid="768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3F2DCA26-B962-4325-A1B0-93CE8EE80A44}" type="slidenum">
              <a:rPr lang="en-US"/>
              <a:pPr/>
              <a:t>3</a:t>
            </a:fld>
            <a:endParaRPr lang="en-US"/>
          </a:p>
        </p:txBody>
      </p:sp>
      <p:pic>
        <p:nvPicPr>
          <p:cNvPr id="40965" name="Picture 5" descr="18_02[1]"/>
          <p:cNvPicPr>
            <a:picLocks noChangeAspect="1" noChangeArrowheads="1"/>
          </p:cNvPicPr>
          <p:nvPr/>
        </p:nvPicPr>
        <p:blipFill>
          <a:blip r:embed="rId2" cstate="print"/>
          <a:srcRect/>
          <a:stretch>
            <a:fillRect/>
          </a:stretch>
        </p:blipFill>
        <p:spPr bwMode="auto">
          <a:xfrm>
            <a:off x="806893" y="838200"/>
            <a:ext cx="7518400" cy="4876800"/>
          </a:xfrm>
          <a:prstGeom prst="rect">
            <a:avLst/>
          </a:prstGeom>
          <a:noFill/>
        </p:spPr>
      </p:pic>
      <p:sp>
        <p:nvSpPr>
          <p:cNvPr id="40964" name="Rectangle 4"/>
          <p:cNvSpPr>
            <a:spLocks noGrp="1" noChangeArrowheads="1"/>
          </p:cNvSpPr>
          <p:nvPr>
            <p:ph type="title"/>
          </p:nvPr>
        </p:nvSpPr>
        <p:spPr>
          <a:xfrm>
            <a:off x="304800" y="228600"/>
            <a:ext cx="8458200" cy="609600"/>
          </a:xfrm>
        </p:spPr>
        <p:txBody>
          <a:bodyPr>
            <a:normAutofit/>
          </a:bodyPr>
          <a:lstStyle/>
          <a:p>
            <a:r>
              <a:rPr lang="en-US" sz="2400" dirty="0" smtClean="0"/>
              <a:t>How does electric </a:t>
            </a:r>
            <a:r>
              <a:rPr lang="en-US" sz="2400" dirty="0"/>
              <a:t>c</a:t>
            </a:r>
            <a:r>
              <a:rPr lang="en-US" sz="2400" dirty="0" smtClean="0"/>
              <a:t>urrent flow indirectly between atoms?</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Tro, Chemistry: A Molecular Approach</a:t>
            </a:r>
          </a:p>
        </p:txBody>
      </p:sp>
      <p:sp>
        <p:nvSpPr>
          <p:cNvPr id="6" name="Slide Number Placeholder 4"/>
          <p:cNvSpPr>
            <a:spLocks noGrp="1"/>
          </p:cNvSpPr>
          <p:nvPr>
            <p:ph type="sldNum" sz="quarter" idx="11"/>
          </p:nvPr>
        </p:nvSpPr>
        <p:spPr/>
        <p:txBody>
          <a:bodyPr/>
          <a:lstStyle/>
          <a:p>
            <a:fld id="{1CB51BAE-25D5-4A81-99BD-74A116144A1E}" type="slidenum">
              <a:rPr lang="en-US"/>
              <a:pPr/>
              <a:t>30</a:t>
            </a:fld>
            <a:endParaRPr lang="en-US"/>
          </a:p>
        </p:txBody>
      </p:sp>
      <p:pic>
        <p:nvPicPr>
          <p:cNvPr id="78852" name="Picture 4" descr="18_15ab[1]"/>
          <p:cNvPicPr>
            <a:picLocks noChangeAspect="1" noChangeArrowheads="1"/>
          </p:cNvPicPr>
          <p:nvPr/>
        </p:nvPicPr>
        <p:blipFill>
          <a:blip r:embed="rId3" cstate="print"/>
          <a:srcRect t="31250" r="13477" b="7500"/>
          <a:stretch>
            <a:fillRect/>
          </a:stretch>
        </p:blipFill>
        <p:spPr bwMode="auto">
          <a:xfrm>
            <a:off x="5867400" y="1143000"/>
            <a:ext cx="3141663" cy="4648200"/>
          </a:xfrm>
          <a:prstGeom prst="rect">
            <a:avLst/>
          </a:prstGeom>
          <a:noFill/>
        </p:spPr>
      </p:pic>
      <p:sp>
        <p:nvSpPr>
          <p:cNvPr id="78850" name="Rectangle 2"/>
          <p:cNvSpPr>
            <a:spLocks noGrp="1" noChangeArrowheads="1"/>
          </p:cNvSpPr>
          <p:nvPr>
            <p:ph type="title"/>
          </p:nvPr>
        </p:nvSpPr>
        <p:spPr>
          <a:xfrm>
            <a:off x="685800" y="152400"/>
            <a:ext cx="7772400" cy="762000"/>
          </a:xfrm>
          <a:noFill/>
          <a:ln/>
        </p:spPr>
        <p:txBody>
          <a:bodyPr lIns="90488" tIns="44450" rIns="90488" bIns="44450"/>
          <a:lstStyle/>
          <a:p>
            <a:r>
              <a:rPr lang="en-US" dirty="0"/>
              <a:t>Alkaline Dry Cell</a:t>
            </a:r>
          </a:p>
        </p:txBody>
      </p:sp>
      <p:sp>
        <p:nvSpPr>
          <p:cNvPr id="78851" name="Rectangle 3"/>
          <p:cNvSpPr>
            <a:spLocks noGrp="1" noChangeArrowheads="1"/>
          </p:cNvSpPr>
          <p:nvPr>
            <p:ph type="body" idx="1"/>
          </p:nvPr>
        </p:nvSpPr>
        <p:spPr>
          <a:xfrm>
            <a:off x="152400" y="838200"/>
            <a:ext cx="7010400" cy="5791200"/>
          </a:xfrm>
          <a:noFill/>
          <a:ln/>
        </p:spPr>
        <p:txBody>
          <a:bodyPr lIns="90488" tIns="44450" rIns="90488" bIns="44450"/>
          <a:lstStyle/>
          <a:p>
            <a:r>
              <a:rPr lang="en-US" sz="2800" dirty="0"/>
              <a:t>same basic cell as acidic dry cell, except electrolyte is alkaline KOH paste</a:t>
            </a:r>
          </a:p>
          <a:p>
            <a:r>
              <a:rPr lang="en-US" sz="2800" dirty="0"/>
              <a:t>anode = Zn (or Mg)</a:t>
            </a:r>
          </a:p>
          <a:p>
            <a:pPr lvl="1" algn="ctr">
              <a:buFont typeface="Wingdings" pitchFamily="2" charset="2"/>
              <a:buNone/>
            </a:pPr>
            <a:r>
              <a:rPr lang="en-US" sz="2400" dirty="0"/>
              <a:t>Zn(s) </a:t>
            </a:r>
            <a:r>
              <a:rPr lang="en-US" sz="2400" dirty="0">
                <a:latin typeface="Symbol" pitchFamily="18" charset="2"/>
              </a:rPr>
              <a:t>®</a:t>
            </a:r>
            <a:r>
              <a:rPr lang="en-US" sz="2400" b="1" dirty="0"/>
              <a:t> </a:t>
            </a:r>
            <a:r>
              <a:rPr lang="en-US" sz="2400" dirty="0"/>
              <a:t>Zn</a:t>
            </a:r>
            <a:r>
              <a:rPr lang="en-US" sz="2400" baseline="30000" dirty="0"/>
              <a:t>2+</a:t>
            </a:r>
            <a:r>
              <a:rPr lang="en-US" sz="2400" dirty="0"/>
              <a:t>(</a:t>
            </a:r>
            <a:r>
              <a:rPr lang="en-US" sz="2400" dirty="0" err="1"/>
              <a:t>aq</a:t>
            </a:r>
            <a:r>
              <a:rPr lang="en-US" sz="2400" dirty="0"/>
              <a:t>) + 2 e</a:t>
            </a:r>
            <a:r>
              <a:rPr lang="en-US" sz="2400" baseline="30000" dirty="0"/>
              <a:t>-	</a:t>
            </a:r>
            <a:endParaRPr lang="en-US" sz="2400" dirty="0"/>
          </a:p>
          <a:p>
            <a:r>
              <a:rPr lang="en-US" sz="2800" dirty="0"/>
              <a:t>cathode  = brass rod</a:t>
            </a:r>
          </a:p>
          <a:p>
            <a:r>
              <a:rPr lang="en-US" sz="2800" dirty="0"/>
              <a:t>MnO</a:t>
            </a:r>
            <a:r>
              <a:rPr lang="en-US" sz="2800" baseline="-25000" dirty="0"/>
              <a:t>2 </a:t>
            </a:r>
            <a:r>
              <a:rPr lang="en-US" sz="2800" dirty="0"/>
              <a:t>is </a:t>
            </a:r>
            <a:r>
              <a:rPr lang="en-US" sz="2800" dirty="0" smtClean="0"/>
              <a:t>reduced</a:t>
            </a:r>
          </a:p>
          <a:p>
            <a:pPr>
              <a:buNone/>
            </a:pPr>
            <a:r>
              <a:rPr lang="en-US" sz="1700" dirty="0" smtClean="0"/>
              <a:t>2 </a:t>
            </a:r>
            <a:r>
              <a:rPr lang="en-US" sz="1700" dirty="0"/>
              <a:t>MnO</a:t>
            </a:r>
            <a:r>
              <a:rPr lang="en-US" sz="1700" baseline="-25000" dirty="0"/>
              <a:t>2</a:t>
            </a:r>
            <a:r>
              <a:rPr lang="en-US" sz="1700" dirty="0"/>
              <a:t>(s) + 2 NH</a:t>
            </a:r>
            <a:r>
              <a:rPr lang="en-US" sz="1700" baseline="-25000" dirty="0"/>
              <a:t>4</a:t>
            </a:r>
            <a:r>
              <a:rPr lang="en-US" sz="1700" baseline="30000" dirty="0"/>
              <a:t>+</a:t>
            </a:r>
            <a:r>
              <a:rPr lang="en-US" sz="1700" dirty="0"/>
              <a:t>(</a:t>
            </a:r>
            <a:r>
              <a:rPr lang="en-US" sz="1700" dirty="0" err="1"/>
              <a:t>aq</a:t>
            </a:r>
            <a:r>
              <a:rPr lang="en-US" sz="1700" dirty="0"/>
              <a:t>) + 2 H</a:t>
            </a:r>
            <a:r>
              <a:rPr lang="en-US" sz="1700" baseline="-25000" dirty="0"/>
              <a:t>2</a:t>
            </a:r>
            <a:r>
              <a:rPr lang="en-US" sz="1700" dirty="0"/>
              <a:t>O(</a:t>
            </a:r>
            <a:r>
              <a:rPr lang="en-US" sz="1700" i="1" dirty="0"/>
              <a:t>l</a:t>
            </a:r>
            <a:r>
              <a:rPr lang="en-US" sz="1700" dirty="0"/>
              <a:t>) + 2 e</a:t>
            </a:r>
            <a:r>
              <a:rPr lang="en-US" sz="1700" baseline="30000" dirty="0"/>
              <a:t>- </a:t>
            </a:r>
            <a:r>
              <a:rPr lang="en-US" sz="1700" dirty="0" smtClean="0">
                <a:latin typeface="Symbol" pitchFamily="18" charset="2"/>
              </a:rPr>
              <a:t>®</a:t>
            </a:r>
            <a:r>
              <a:rPr lang="en-US" sz="1700" dirty="0" smtClean="0"/>
              <a:t> </a:t>
            </a:r>
            <a:r>
              <a:rPr lang="en-US" sz="1700" dirty="0"/>
              <a:t>2 NH</a:t>
            </a:r>
            <a:r>
              <a:rPr lang="en-US" sz="1700" baseline="-25000" dirty="0"/>
              <a:t>4</a:t>
            </a:r>
            <a:r>
              <a:rPr lang="en-US" sz="1700" dirty="0"/>
              <a:t>OH(</a:t>
            </a:r>
            <a:r>
              <a:rPr lang="en-US" sz="1700" dirty="0" err="1"/>
              <a:t>aq</a:t>
            </a:r>
            <a:r>
              <a:rPr lang="en-US" sz="1700" dirty="0"/>
              <a:t>) + 2 </a:t>
            </a:r>
            <a:r>
              <a:rPr lang="en-US" sz="1700" dirty="0" err="1"/>
              <a:t>Mn</a:t>
            </a:r>
            <a:r>
              <a:rPr lang="en-US" sz="1700" dirty="0"/>
              <a:t>(O)OH(s)</a:t>
            </a:r>
          </a:p>
          <a:p>
            <a:r>
              <a:rPr lang="en-US" sz="2800" dirty="0"/>
              <a:t>cell voltage = 1.54 v</a:t>
            </a:r>
          </a:p>
          <a:p>
            <a:r>
              <a:rPr lang="en-US" sz="2800" dirty="0"/>
              <a:t>longer shelf life than acidic dry cells and rechargeable, little corrosion of zinc</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left)">
                                      <p:cBhvr>
                                        <p:cTn id="7" dur="500"/>
                                        <p:tgtEl>
                                          <p:spTgt spid="78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wipe(left)">
                                      <p:cBhvr>
                                        <p:cTn id="12" dur="500"/>
                                        <p:tgtEl>
                                          <p:spTgt spid="788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8851">
                                            <p:txEl>
                                              <p:pRg st="2" end="2"/>
                                            </p:txEl>
                                          </p:spTgt>
                                        </p:tgtEl>
                                        <p:attrNameLst>
                                          <p:attrName>style.visibility</p:attrName>
                                        </p:attrNameLst>
                                      </p:cBhvr>
                                      <p:to>
                                        <p:strVal val="visible"/>
                                      </p:to>
                                    </p:set>
                                    <p:animEffect transition="in" filter="wipe(left)">
                                      <p:cBhvr>
                                        <p:cTn id="15" dur="500"/>
                                        <p:tgtEl>
                                          <p:spTgt spid="788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8851">
                                            <p:txEl>
                                              <p:pRg st="3" end="3"/>
                                            </p:txEl>
                                          </p:spTgt>
                                        </p:tgtEl>
                                        <p:attrNameLst>
                                          <p:attrName>style.visibility</p:attrName>
                                        </p:attrNameLst>
                                      </p:cBhvr>
                                      <p:to>
                                        <p:strVal val="visible"/>
                                      </p:to>
                                    </p:set>
                                    <p:animEffect transition="in" filter="wipe(left)">
                                      <p:cBhvr>
                                        <p:cTn id="20" dur="500"/>
                                        <p:tgtEl>
                                          <p:spTgt spid="788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8851">
                                            <p:txEl>
                                              <p:pRg st="4" end="4"/>
                                            </p:txEl>
                                          </p:spTgt>
                                        </p:tgtEl>
                                        <p:attrNameLst>
                                          <p:attrName>style.visibility</p:attrName>
                                        </p:attrNameLst>
                                      </p:cBhvr>
                                      <p:to>
                                        <p:strVal val="visible"/>
                                      </p:to>
                                    </p:set>
                                    <p:animEffect transition="in" filter="wipe(left)">
                                      <p:cBhvr>
                                        <p:cTn id="25" dur="500"/>
                                        <p:tgtEl>
                                          <p:spTgt spid="788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8851">
                                            <p:txEl>
                                              <p:pRg st="5" end="5"/>
                                            </p:txEl>
                                          </p:spTgt>
                                        </p:tgtEl>
                                        <p:attrNameLst>
                                          <p:attrName>style.visibility</p:attrName>
                                        </p:attrNameLst>
                                      </p:cBhvr>
                                      <p:to>
                                        <p:strVal val="visible"/>
                                      </p:to>
                                    </p:set>
                                    <p:animEffect transition="in" filter="wipe(left)">
                                      <p:cBhvr>
                                        <p:cTn id="30" dur="500"/>
                                        <p:tgtEl>
                                          <p:spTgt spid="7885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8851">
                                            <p:txEl>
                                              <p:pRg st="6" end="6"/>
                                            </p:txEl>
                                          </p:spTgt>
                                        </p:tgtEl>
                                        <p:attrNameLst>
                                          <p:attrName>style.visibility</p:attrName>
                                        </p:attrNameLst>
                                      </p:cBhvr>
                                      <p:to>
                                        <p:strVal val="visible"/>
                                      </p:to>
                                    </p:set>
                                    <p:animEffect transition="in" filter="wipe(left)">
                                      <p:cBhvr>
                                        <p:cTn id="35" dur="500"/>
                                        <p:tgtEl>
                                          <p:spTgt spid="7885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8851">
                                            <p:txEl>
                                              <p:pRg st="7" end="7"/>
                                            </p:txEl>
                                          </p:spTgt>
                                        </p:tgtEl>
                                        <p:attrNameLst>
                                          <p:attrName>style.visibility</p:attrName>
                                        </p:attrNameLst>
                                      </p:cBhvr>
                                      <p:to>
                                        <p:strVal val="visible"/>
                                      </p:to>
                                    </p:set>
                                    <p:animEffect transition="in" filter="wipe(left)">
                                      <p:cBhvr>
                                        <p:cTn id="40" dur="500"/>
                                        <p:tgtEl>
                                          <p:spTgt spid="788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Tro, Chemistry: A Molecular Approach</a:t>
            </a:r>
          </a:p>
        </p:txBody>
      </p:sp>
      <p:sp>
        <p:nvSpPr>
          <p:cNvPr id="6" name="Slide Number Placeholder 4"/>
          <p:cNvSpPr>
            <a:spLocks noGrp="1"/>
          </p:cNvSpPr>
          <p:nvPr>
            <p:ph type="sldNum" sz="quarter" idx="11"/>
          </p:nvPr>
        </p:nvSpPr>
        <p:spPr/>
        <p:txBody>
          <a:bodyPr/>
          <a:lstStyle/>
          <a:p>
            <a:fld id="{2E1DF881-0554-405C-8A65-1FB95F8A4E8C}" type="slidenum">
              <a:rPr lang="en-US"/>
              <a:pPr/>
              <a:t>31</a:t>
            </a:fld>
            <a:endParaRPr lang="en-US"/>
          </a:p>
        </p:txBody>
      </p:sp>
      <p:pic>
        <p:nvPicPr>
          <p:cNvPr id="80901" name="Picture 5" descr="18_16[1]"/>
          <p:cNvPicPr>
            <a:picLocks noChangeAspect="1" noChangeArrowheads="1"/>
          </p:cNvPicPr>
          <p:nvPr/>
        </p:nvPicPr>
        <p:blipFill>
          <a:blip r:embed="rId3" cstate="print"/>
          <a:srcRect/>
          <a:stretch>
            <a:fillRect/>
          </a:stretch>
        </p:blipFill>
        <p:spPr bwMode="auto">
          <a:xfrm>
            <a:off x="4419600" y="1066800"/>
            <a:ext cx="4572000" cy="2574925"/>
          </a:xfrm>
          <a:prstGeom prst="rect">
            <a:avLst/>
          </a:prstGeom>
          <a:noFill/>
        </p:spPr>
      </p:pic>
      <p:sp>
        <p:nvSpPr>
          <p:cNvPr id="80899" name="Rectangle 3"/>
          <p:cNvSpPr>
            <a:spLocks noGrp="1" noChangeArrowheads="1"/>
          </p:cNvSpPr>
          <p:nvPr>
            <p:ph type="title"/>
          </p:nvPr>
        </p:nvSpPr>
        <p:spPr>
          <a:xfrm>
            <a:off x="304800" y="228600"/>
            <a:ext cx="7772400" cy="838200"/>
          </a:xfrm>
          <a:noFill/>
          <a:ln/>
        </p:spPr>
        <p:txBody>
          <a:bodyPr lIns="90488" tIns="44450" rIns="90488" bIns="44450"/>
          <a:lstStyle/>
          <a:p>
            <a:r>
              <a:rPr lang="en-US"/>
              <a:t>Lead Storage Battery</a:t>
            </a:r>
          </a:p>
        </p:txBody>
      </p:sp>
      <p:sp>
        <p:nvSpPr>
          <p:cNvPr id="80900" name="Rectangle 4"/>
          <p:cNvSpPr>
            <a:spLocks noGrp="1" noChangeArrowheads="1"/>
          </p:cNvSpPr>
          <p:nvPr>
            <p:ph type="body" idx="1"/>
          </p:nvPr>
        </p:nvSpPr>
        <p:spPr>
          <a:xfrm>
            <a:off x="152400" y="1371600"/>
            <a:ext cx="8763000" cy="5029200"/>
          </a:xfrm>
          <a:noFill/>
          <a:ln/>
        </p:spPr>
        <p:txBody>
          <a:bodyPr lIns="90488" tIns="44450" rIns="90488" bIns="44450"/>
          <a:lstStyle/>
          <a:p>
            <a:r>
              <a:rPr lang="en-US" sz="2800" dirty="0"/>
              <a:t>6 cells in series</a:t>
            </a:r>
          </a:p>
          <a:p>
            <a:r>
              <a:rPr lang="en-US" sz="2800" dirty="0"/>
              <a:t>electrolyte = 30% H</a:t>
            </a:r>
            <a:r>
              <a:rPr lang="en-US" sz="2800" baseline="-25000" dirty="0"/>
              <a:t>2</a:t>
            </a:r>
            <a:r>
              <a:rPr lang="en-US" sz="2800" dirty="0"/>
              <a:t>SO</a:t>
            </a:r>
            <a:r>
              <a:rPr lang="en-US" sz="2800" baseline="-25000" dirty="0"/>
              <a:t>4</a:t>
            </a:r>
            <a:endParaRPr lang="en-US" sz="2800" dirty="0"/>
          </a:p>
          <a:p>
            <a:r>
              <a:rPr lang="en-US" sz="2800" dirty="0"/>
              <a:t>anode = </a:t>
            </a:r>
            <a:r>
              <a:rPr lang="en-US" sz="2800" dirty="0" err="1"/>
              <a:t>Pb</a:t>
            </a:r>
            <a:endParaRPr lang="en-US" sz="2800" dirty="0"/>
          </a:p>
          <a:p>
            <a:pPr>
              <a:buFontTx/>
              <a:buNone/>
            </a:pPr>
            <a:r>
              <a:rPr lang="en-US" sz="2400" dirty="0"/>
              <a:t>	</a:t>
            </a:r>
            <a:r>
              <a:rPr lang="en-US" sz="2400" dirty="0" err="1"/>
              <a:t>Pb</a:t>
            </a:r>
            <a:r>
              <a:rPr lang="en-US" sz="2400" dirty="0"/>
              <a:t>(s) + SO</a:t>
            </a:r>
            <a:r>
              <a:rPr lang="en-US" sz="2400" baseline="-25000" dirty="0"/>
              <a:t>4</a:t>
            </a:r>
            <a:r>
              <a:rPr lang="en-US" sz="2400" baseline="30000" dirty="0"/>
              <a:t>2-</a:t>
            </a:r>
            <a:r>
              <a:rPr lang="en-US" sz="2400" dirty="0"/>
              <a:t>(</a:t>
            </a:r>
            <a:r>
              <a:rPr lang="en-US" sz="2400" dirty="0" err="1"/>
              <a:t>aq</a:t>
            </a:r>
            <a:r>
              <a:rPr lang="en-US" sz="2400" dirty="0"/>
              <a:t>) </a:t>
            </a:r>
            <a:r>
              <a:rPr lang="en-US" sz="2400" dirty="0">
                <a:latin typeface="Symbol" pitchFamily="18" charset="2"/>
              </a:rPr>
              <a:t>®</a:t>
            </a:r>
            <a:r>
              <a:rPr lang="en-US" sz="2400" b="1" dirty="0"/>
              <a:t> </a:t>
            </a:r>
            <a:r>
              <a:rPr lang="en-US" sz="2400" dirty="0"/>
              <a:t>PbSO</a:t>
            </a:r>
            <a:r>
              <a:rPr lang="en-US" sz="2400" baseline="-25000" dirty="0"/>
              <a:t>4</a:t>
            </a:r>
            <a:r>
              <a:rPr lang="en-US" sz="2400" dirty="0"/>
              <a:t>(s) + 2 e</a:t>
            </a:r>
            <a:r>
              <a:rPr lang="en-US" sz="2400" baseline="30000" dirty="0"/>
              <a:t>-	</a:t>
            </a:r>
            <a:endParaRPr lang="en-US" sz="2800" dirty="0"/>
          </a:p>
          <a:p>
            <a:r>
              <a:rPr lang="en-US" sz="2800" dirty="0"/>
              <a:t>cathode  = </a:t>
            </a:r>
            <a:r>
              <a:rPr lang="en-US" sz="2800" dirty="0" err="1"/>
              <a:t>Pb</a:t>
            </a:r>
            <a:r>
              <a:rPr lang="en-US" sz="2800" dirty="0"/>
              <a:t> coated with PbO</a:t>
            </a:r>
            <a:r>
              <a:rPr lang="en-US" sz="2800" baseline="-25000" dirty="0"/>
              <a:t>2</a:t>
            </a:r>
            <a:endParaRPr lang="en-US" sz="2800" dirty="0"/>
          </a:p>
          <a:p>
            <a:r>
              <a:rPr lang="en-US" sz="2800" dirty="0"/>
              <a:t>PbO</a:t>
            </a:r>
            <a:r>
              <a:rPr lang="en-US" sz="2800" baseline="-25000" dirty="0"/>
              <a:t>2 </a:t>
            </a:r>
            <a:r>
              <a:rPr lang="en-US" sz="2800" dirty="0"/>
              <a:t>is </a:t>
            </a:r>
            <a:r>
              <a:rPr lang="en-US" sz="2800" dirty="0" smtClean="0"/>
              <a:t>reduced</a:t>
            </a:r>
          </a:p>
          <a:p>
            <a:pPr>
              <a:buNone/>
            </a:pPr>
            <a:r>
              <a:rPr lang="en-US" sz="2000" dirty="0" smtClean="0"/>
              <a:t>	PbO</a:t>
            </a:r>
            <a:r>
              <a:rPr lang="en-US" sz="2000" baseline="-25000" dirty="0" smtClean="0"/>
              <a:t>2</a:t>
            </a:r>
            <a:r>
              <a:rPr lang="en-US" sz="2000" dirty="0" smtClean="0"/>
              <a:t>(s</a:t>
            </a:r>
            <a:r>
              <a:rPr lang="en-US" sz="2000" dirty="0"/>
              <a:t>) + 4 H</a:t>
            </a:r>
            <a:r>
              <a:rPr lang="en-US" sz="2000" baseline="30000" dirty="0"/>
              <a:t>+</a:t>
            </a:r>
            <a:r>
              <a:rPr lang="en-US" sz="2000" dirty="0"/>
              <a:t>(</a:t>
            </a:r>
            <a:r>
              <a:rPr lang="en-US" sz="2000" dirty="0" err="1"/>
              <a:t>aq</a:t>
            </a:r>
            <a:r>
              <a:rPr lang="en-US" sz="2000" dirty="0"/>
              <a:t>) + SO</a:t>
            </a:r>
            <a:r>
              <a:rPr lang="en-US" sz="2000" baseline="-25000" dirty="0"/>
              <a:t>4</a:t>
            </a:r>
            <a:r>
              <a:rPr lang="en-US" sz="2000" baseline="30000" dirty="0"/>
              <a:t>2-</a:t>
            </a:r>
            <a:r>
              <a:rPr lang="en-US" sz="2000" dirty="0"/>
              <a:t>(</a:t>
            </a:r>
            <a:r>
              <a:rPr lang="en-US" sz="2000" dirty="0" err="1"/>
              <a:t>aq</a:t>
            </a:r>
            <a:r>
              <a:rPr lang="en-US" sz="2000" dirty="0"/>
              <a:t>) + 2 </a:t>
            </a:r>
            <a:r>
              <a:rPr lang="en-US" sz="2000" dirty="0" smtClean="0"/>
              <a:t>e</a:t>
            </a:r>
            <a:r>
              <a:rPr lang="en-US" sz="2000" baseline="30000" dirty="0" smtClean="0"/>
              <a:t>- </a:t>
            </a:r>
            <a:r>
              <a:rPr lang="en-US" sz="2000" dirty="0">
                <a:latin typeface="Symbol" pitchFamily="18" charset="2"/>
              </a:rPr>
              <a:t>®</a:t>
            </a:r>
            <a:r>
              <a:rPr lang="en-US" sz="2000" dirty="0"/>
              <a:t> PbSO</a:t>
            </a:r>
            <a:r>
              <a:rPr lang="en-US" sz="2000" baseline="-25000" dirty="0"/>
              <a:t>4</a:t>
            </a:r>
            <a:r>
              <a:rPr lang="en-US" sz="2000" dirty="0"/>
              <a:t>(s) + 2 H</a:t>
            </a:r>
            <a:r>
              <a:rPr lang="en-US" sz="2000" baseline="-25000" dirty="0"/>
              <a:t>2</a:t>
            </a:r>
            <a:r>
              <a:rPr lang="en-US" sz="2000" dirty="0"/>
              <a:t>O(</a:t>
            </a:r>
            <a:r>
              <a:rPr lang="en-US" sz="2000" i="1" dirty="0"/>
              <a:t>l</a:t>
            </a:r>
            <a:r>
              <a:rPr lang="en-US" sz="2000" dirty="0"/>
              <a:t>)  	</a:t>
            </a:r>
            <a:endParaRPr lang="en-US" sz="1900" dirty="0"/>
          </a:p>
          <a:p>
            <a:r>
              <a:rPr lang="en-US" sz="2800" dirty="0"/>
              <a:t>cell voltage = 2.09 v</a:t>
            </a:r>
          </a:p>
          <a:p>
            <a:r>
              <a:rPr lang="en-US" sz="2800" dirty="0"/>
              <a:t>rechargeable, heavy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animEffect transition="in" filter="wipe(left)">
                                      <p:cBhvr>
                                        <p:cTn id="7" dur="500"/>
                                        <p:tgtEl>
                                          <p:spTgt spid="809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900">
                                            <p:txEl>
                                              <p:pRg st="1" end="1"/>
                                            </p:txEl>
                                          </p:spTgt>
                                        </p:tgtEl>
                                        <p:attrNameLst>
                                          <p:attrName>style.visibility</p:attrName>
                                        </p:attrNameLst>
                                      </p:cBhvr>
                                      <p:to>
                                        <p:strVal val="visible"/>
                                      </p:to>
                                    </p:set>
                                    <p:animEffect transition="in" filter="wipe(left)">
                                      <p:cBhvr>
                                        <p:cTn id="12" dur="500"/>
                                        <p:tgtEl>
                                          <p:spTgt spid="809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900">
                                            <p:txEl>
                                              <p:pRg st="2" end="2"/>
                                            </p:txEl>
                                          </p:spTgt>
                                        </p:tgtEl>
                                        <p:attrNameLst>
                                          <p:attrName>style.visibility</p:attrName>
                                        </p:attrNameLst>
                                      </p:cBhvr>
                                      <p:to>
                                        <p:strVal val="visible"/>
                                      </p:to>
                                    </p:set>
                                    <p:animEffect transition="in" filter="wipe(left)">
                                      <p:cBhvr>
                                        <p:cTn id="17" dur="500"/>
                                        <p:tgtEl>
                                          <p:spTgt spid="809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900">
                                            <p:txEl>
                                              <p:pRg st="3" end="3"/>
                                            </p:txEl>
                                          </p:spTgt>
                                        </p:tgtEl>
                                        <p:attrNameLst>
                                          <p:attrName>style.visibility</p:attrName>
                                        </p:attrNameLst>
                                      </p:cBhvr>
                                      <p:to>
                                        <p:strVal val="visible"/>
                                      </p:to>
                                    </p:set>
                                    <p:animEffect transition="in" filter="wipe(left)">
                                      <p:cBhvr>
                                        <p:cTn id="22" dur="500"/>
                                        <p:tgtEl>
                                          <p:spTgt spid="809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0900">
                                            <p:txEl>
                                              <p:pRg st="4" end="4"/>
                                            </p:txEl>
                                          </p:spTgt>
                                        </p:tgtEl>
                                        <p:attrNameLst>
                                          <p:attrName>style.visibility</p:attrName>
                                        </p:attrNameLst>
                                      </p:cBhvr>
                                      <p:to>
                                        <p:strVal val="visible"/>
                                      </p:to>
                                    </p:set>
                                    <p:animEffect transition="in" filter="wipe(left)">
                                      <p:cBhvr>
                                        <p:cTn id="27" dur="500"/>
                                        <p:tgtEl>
                                          <p:spTgt spid="809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0900">
                                            <p:txEl>
                                              <p:pRg st="5" end="5"/>
                                            </p:txEl>
                                          </p:spTgt>
                                        </p:tgtEl>
                                        <p:attrNameLst>
                                          <p:attrName>style.visibility</p:attrName>
                                        </p:attrNameLst>
                                      </p:cBhvr>
                                      <p:to>
                                        <p:strVal val="visible"/>
                                      </p:to>
                                    </p:set>
                                    <p:animEffect transition="in" filter="wipe(left)">
                                      <p:cBhvr>
                                        <p:cTn id="32" dur="500"/>
                                        <p:tgtEl>
                                          <p:spTgt spid="809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0900">
                                            <p:txEl>
                                              <p:pRg st="6" end="6"/>
                                            </p:txEl>
                                          </p:spTgt>
                                        </p:tgtEl>
                                        <p:attrNameLst>
                                          <p:attrName>style.visibility</p:attrName>
                                        </p:attrNameLst>
                                      </p:cBhvr>
                                      <p:to>
                                        <p:strVal val="visible"/>
                                      </p:to>
                                    </p:set>
                                    <p:animEffect transition="in" filter="wipe(left)">
                                      <p:cBhvr>
                                        <p:cTn id="37" dur="500"/>
                                        <p:tgtEl>
                                          <p:spTgt spid="8090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0900">
                                            <p:txEl>
                                              <p:pRg st="7" end="7"/>
                                            </p:txEl>
                                          </p:spTgt>
                                        </p:tgtEl>
                                        <p:attrNameLst>
                                          <p:attrName>style.visibility</p:attrName>
                                        </p:attrNameLst>
                                      </p:cBhvr>
                                      <p:to>
                                        <p:strVal val="visible"/>
                                      </p:to>
                                    </p:set>
                                    <p:animEffect transition="in" filter="wipe(left)">
                                      <p:cBhvr>
                                        <p:cTn id="42" dur="500"/>
                                        <p:tgtEl>
                                          <p:spTgt spid="8090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0900">
                                            <p:txEl>
                                              <p:pRg st="8" end="8"/>
                                            </p:txEl>
                                          </p:spTgt>
                                        </p:tgtEl>
                                        <p:attrNameLst>
                                          <p:attrName>style.visibility</p:attrName>
                                        </p:attrNameLst>
                                      </p:cBhvr>
                                      <p:to>
                                        <p:strVal val="visible"/>
                                      </p:to>
                                    </p:set>
                                    <p:animEffect transition="in" filter="wipe(left)">
                                      <p:cBhvr>
                                        <p:cTn id="47" dur="500"/>
                                        <p:tgtEl>
                                          <p:spTgt spid="8090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7772400" cy="914400"/>
          </a:xfrm>
        </p:spPr>
        <p:txBody>
          <a:bodyPr/>
          <a:lstStyle/>
          <a:p>
            <a:r>
              <a:rPr lang="en-US"/>
              <a:t>The Lead-acid Battery in Cars</a:t>
            </a:r>
          </a:p>
        </p:txBody>
      </p:sp>
      <p:pic>
        <p:nvPicPr>
          <p:cNvPr id="15363" name="Picture 3" descr="17_13"/>
          <p:cNvPicPr>
            <a:picLocks noChangeAspect="1" noChangeArrowheads="1"/>
          </p:cNvPicPr>
          <p:nvPr/>
        </p:nvPicPr>
        <p:blipFill>
          <a:blip r:embed="rId3" cstate="print"/>
          <a:srcRect/>
          <a:stretch>
            <a:fillRect/>
          </a:stretch>
        </p:blipFill>
        <p:spPr bwMode="auto">
          <a:xfrm>
            <a:off x="571500" y="1382713"/>
            <a:ext cx="7810500" cy="5246687"/>
          </a:xfrm>
          <a:prstGeom prst="rect">
            <a:avLst/>
          </a:prstGeom>
          <a:noFill/>
          <a:ln w="9525">
            <a:noFill/>
            <a:miter lim="800000"/>
            <a:headEnd/>
            <a:tailEnd/>
          </a:ln>
          <a:effectLst/>
        </p:spPr>
      </p:pic>
    </p:spTree>
    <p:extLst>
      <p:ext uri="{BB962C8B-B14F-4D97-AF65-F5344CB8AC3E}">
        <p14:creationId xmlns:p14="http://schemas.microsoft.com/office/powerpoint/2010/main" val="4118485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685800" y="304800"/>
            <a:ext cx="7772400" cy="1066800"/>
          </a:xfrm>
        </p:spPr>
        <p:txBody>
          <a:bodyPr/>
          <a:lstStyle/>
          <a:p>
            <a:r>
              <a:rPr lang="en-US" sz="4000"/>
              <a:t>Discharge of a Lead-acid Battery</a:t>
            </a:r>
          </a:p>
        </p:txBody>
      </p:sp>
      <p:pic>
        <p:nvPicPr>
          <p:cNvPr id="12294" name="Picture 6" descr="figure 18"/>
          <p:cNvPicPr>
            <a:picLocks noChangeAspect="1" noChangeArrowheads="1"/>
          </p:cNvPicPr>
          <p:nvPr/>
        </p:nvPicPr>
        <p:blipFill>
          <a:blip r:embed="rId3" cstate="print"/>
          <a:srcRect/>
          <a:stretch>
            <a:fillRect/>
          </a:stretch>
        </p:blipFill>
        <p:spPr bwMode="auto">
          <a:xfrm>
            <a:off x="1676400" y="1570038"/>
            <a:ext cx="5748338" cy="5059362"/>
          </a:xfrm>
          <a:prstGeom prst="rect">
            <a:avLst/>
          </a:prstGeom>
          <a:noFill/>
        </p:spPr>
      </p:pic>
    </p:spTree>
    <p:extLst>
      <p:ext uri="{BB962C8B-B14F-4D97-AF65-F5344CB8AC3E}">
        <p14:creationId xmlns:p14="http://schemas.microsoft.com/office/powerpoint/2010/main" val="18054445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17_09"/>
          <p:cNvPicPr>
            <a:picLocks noChangeAspect="1" noChangeArrowheads="1"/>
          </p:cNvPicPr>
          <p:nvPr/>
        </p:nvPicPr>
        <p:blipFill>
          <a:blip r:embed="rId3" cstate="print"/>
          <a:srcRect/>
          <a:stretch>
            <a:fillRect/>
          </a:stretch>
        </p:blipFill>
        <p:spPr bwMode="auto">
          <a:xfrm>
            <a:off x="304800" y="152400"/>
            <a:ext cx="6775450" cy="6629400"/>
          </a:xfrm>
          <a:prstGeom prst="rect">
            <a:avLst/>
          </a:prstGeom>
          <a:noFill/>
          <a:ln w="9525">
            <a:noFill/>
            <a:miter lim="800000"/>
            <a:headEnd/>
            <a:tailEnd/>
          </a:ln>
          <a:effectLst/>
        </p:spPr>
      </p:pic>
      <p:sp>
        <p:nvSpPr>
          <p:cNvPr id="11266" name="Rectangle 2"/>
          <p:cNvSpPr>
            <a:spLocks noGrp="1" noChangeArrowheads="1"/>
          </p:cNvSpPr>
          <p:nvPr>
            <p:ph type="title"/>
          </p:nvPr>
        </p:nvSpPr>
        <p:spPr>
          <a:xfrm>
            <a:off x="4267200" y="609600"/>
            <a:ext cx="4191000" cy="1524000"/>
          </a:xfrm>
        </p:spPr>
        <p:txBody>
          <a:bodyPr/>
          <a:lstStyle/>
          <a:p>
            <a:r>
              <a:rPr lang="en-US"/>
              <a:t>Nickel-metal Hydride Battery</a:t>
            </a:r>
          </a:p>
        </p:txBody>
      </p:sp>
    </p:spTree>
    <p:extLst>
      <p:ext uri="{BB962C8B-B14F-4D97-AF65-F5344CB8AC3E}">
        <p14:creationId xmlns:p14="http://schemas.microsoft.com/office/powerpoint/2010/main" val="1963425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Mercury Button Cell</a:t>
            </a:r>
          </a:p>
        </p:txBody>
      </p:sp>
      <p:pic>
        <p:nvPicPr>
          <p:cNvPr id="33795" name="Picture 5" descr="mercury_battery"/>
          <p:cNvPicPr>
            <a:picLocks noGrp="1" noChangeAspect="1" noChangeArrowheads="1"/>
          </p:cNvPicPr>
          <p:nvPr>
            <p:ph idx="1"/>
          </p:nvPr>
        </p:nvPicPr>
        <p:blipFill>
          <a:blip r:embed="rId3" cstate="print"/>
          <a:srcRect/>
          <a:stretch>
            <a:fillRect/>
          </a:stretch>
        </p:blipFill>
        <p:spPr>
          <a:xfrm>
            <a:off x="685800" y="2119313"/>
            <a:ext cx="7772400" cy="3838575"/>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Tro, Chemistry: A Molecular Approach</a:t>
            </a:r>
          </a:p>
        </p:txBody>
      </p:sp>
      <p:sp>
        <p:nvSpPr>
          <p:cNvPr id="6" name="Slide Number Placeholder 4"/>
          <p:cNvSpPr>
            <a:spLocks noGrp="1"/>
          </p:cNvSpPr>
          <p:nvPr>
            <p:ph type="sldNum" sz="quarter" idx="11"/>
          </p:nvPr>
        </p:nvSpPr>
        <p:spPr/>
        <p:txBody>
          <a:bodyPr/>
          <a:lstStyle/>
          <a:p>
            <a:fld id="{8C1CFBE8-381C-43FE-9480-EF2D377D6732}" type="slidenum">
              <a:rPr lang="en-US"/>
              <a:pPr/>
              <a:t>36</a:t>
            </a:fld>
            <a:endParaRPr lang="en-US"/>
          </a:p>
        </p:txBody>
      </p:sp>
      <p:pic>
        <p:nvPicPr>
          <p:cNvPr id="86020" name="Picture 4" descr="18_17[1]"/>
          <p:cNvPicPr>
            <a:picLocks noChangeAspect="1" noChangeArrowheads="1"/>
          </p:cNvPicPr>
          <p:nvPr/>
        </p:nvPicPr>
        <p:blipFill>
          <a:blip r:embed="rId2" cstate="print"/>
          <a:srcRect/>
          <a:stretch>
            <a:fillRect/>
          </a:stretch>
        </p:blipFill>
        <p:spPr bwMode="auto">
          <a:xfrm>
            <a:off x="5562600" y="762000"/>
            <a:ext cx="3316288" cy="5181600"/>
          </a:xfrm>
          <a:prstGeom prst="rect">
            <a:avLst/>
          </a:prstGeom>
          <a:noFill/>
        </p:spPr>
      </p:pic>
      <p:sp>
        <p:nvSpPr>
          <p:cNvPr id="86018" name="Rectangle 2"/>
          <p:cNvSpPr>
            <a:spLocks noGrp="1" noChangeArrowheads="1"/>
          </p:cNvSpPr>
          <p:nvPr>
            <p:ph type="title"/>
          </p:nvPr>
        </p:nvSpPr>
        <p:spPr>
          <a:xfrm>
            <a:off x="152400" y="304800"/>
            <a:ext cx="8458200" cy="1143000"/>
          </a:xfrm>
        </p:spPr>
        <p:txBody>
          <a:bodyPr/>
          <a:lstStyle/>
          <a:p>
            <a:r>
              <a:rPr lang="en-US"/>
              <a:t>Lithium Ion Battery</a:t>
            </a:r>
          </a:p>
        </p:txBody>
      </p:sp>
      <p:sp>
        <p:nvSpPr>
          <p:cNvPr id="86019" name="Rectangle 3"/>
          <p:cNvSpPr>
            <a:spLocks noGrp="1" noChangeArrowheads="1"/>
          </p:cNvSpPr>
          <p:nvPr>
            <p:ph type="body" idx="1"/>
          </p:nvPr>
        </p:nvSpPr>
        <p:spPr>
          <a:xfrm>
            <a:off x="304800" y="1371600"/>
            <a:ext cx="5181600" cy="4724400"/>
          </a:xfrm>
        </p:spPr>
        <p:txBody>
          <a:bodyPr/>
          <a:lstStyle/>
          <a:p>
            <a:pPr>
              <a:lnSpc>
                <a:spcPct val="80000"/>
              </a:lnSpc>
            </a:pPr>
            <a:r>
              <a:rPr lang="en-US" sz="2400" dirty="0" smtClean="0"/>
              <a:t>electrolyte is concentrated KOH solution</a:t>
            </a:r>
          </a:p>
          <a:p>
            <a:pPr>
              <a:lnSpc>
                <a:spcPct val="80000"/>
              </a:lnSpc>
            </a:pPr>
            <a:r>
              <a:rPr lang="en-US" sz="2400" dirty="0" smtClean="0"/>
              <a:t>anode = graphite impregnated with Li ions</a:t>
            </a:r>
          </a:p>
          <a:p>
            <a:pPr>
              <a:lnSpc>
                <a:spcPct val="80000"/>
              </a:lnSpc>
            </a:pPr>
            <a:r>
              <a:rPr lang="en-US" sz="2400" dirty="0" smtClean="0"/>
              <a:t>cathode  = Li - transition metal oxide</a:t>
            </a:r>
          </a:p>
          <a:p>
            <a:pPr lvl="1">
              <a:lnSpc>
                <a:spcPct val="80000"/>
              </a:lnSpc>
            </a:pPr>
            <a:r>
              <a:rPr lang="en-US" sz="2000" dirty="0" smtClean="0"/>
              <a:t>reduction of transition metal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609600"/>
            <a:ext cx="7772400" cy="838200"/>
          </a:xfrm>
        </p:spPr>
        <p:txBody>
          <a:bodyPr/>
          <a:lstStyle/>
          <a:p>
            <a:r>
              <a:rPr lang="en-US"/>
              <a:t>Lithium-Ion Batteries</a:t>
            </a:r>
          </a:p>
        </p:txBody>
      </p:sp>
      <p:pic>
        <p:nvPicPr>
          <p:cNvPr id="104454" name="Picture 6" descr="figure 18"/>
          <p:cNvPicPr>
            <a:picLocks noGrp="1" noChangeAspect="1" noChangeArrowheads="1"/>
          </p:cNvPicPr>
          <p:nvPr>
            <p:ph idx="1"/>
          </p:nvPr>
        </p:nvPicPr>
        <p:blipFill>
          <a:blip r:embed="rId3" cstate="print"/>
          <a:srcRect/>
          <a:stretch>
            <a:fillRect/>
          </a:stretch>
        </p:blipFill>
        <p:spPr>
          <a:xfrm>
            <a:off x="1676400" y="1754188"/>
            <a:ext cx="5943600" cy="4691062"/>
          </a:xfrm>
        </p:spPr>
      </p:pic>
    </p:spTree>
    <p:extLst>
      <p:ext uri="{BB962C8B-B14F-4D97-AF65-F5344CB8AC3E}">
        <p14:creationId xmlns:p14="http://schemas.microsoft.com/office/powerpoint/2010/main" val="27775801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US"/>
              <a:t>Tro, Chemistry: A Molecular Approach</a:t>
            </a:r>
          </a:p>
        </p:txBody>
      </p:sp>
      <p:sp>
        <p:nvSpPr>
          <p:cNvPr id="4" name="Slide Number Placeholder 2"/>
          <p:cNvSpPr>
            <a:spLocks noGrp="1"/>
          </p:cNvSpPr>
          <p:nvPr>
            <p:ph type="sldNum" sz="quarter" idx="11"/>
          </p:nvPr>
        </p:nvSpPr>
        <p:spPr/>
        <p:txBody>
          <a:bodyPr/>
          <a:lstStyle/>
          <a:p>
            <a:fld id="{D13FC9AB-BA03-48B6-BFF6-1CDC56B6B98E}" type="slidenum">
              <a:rPr lang="en-US"/>
              <a:pPr/>
              <a:t>38</a:t>
            </a:fld>
            <a:endParaRPr lang="en-US"/>
          </a:p>
        </p:txBody>
      </p:sp>
      <p:pic>
        <p:nvPicPr>
          <p:cNvPr id="90116" name="Picture 4" descr="18_T02[1]"/>
          <p:cNvPicPr>
            <a:picLocks noChangeAspect="1" noChangeArrowheads="1"/>
          </p:cNvPicPr>
          <p:nvPr/>
        </p:nvPicPr>
        <p:blipFill>
          <a:blip r:embed="rId2" cstate="print"/>
          <a:srcRect/>
          <a:stretch>
            <a:fillRect/>
          </a:stretch>
        </p:blipFill>
        <p:spPr bwMode="auto">
          <a:xfrm>
            <a:off x="381000" y="1143000"/>
            <a:ext cx="8331200" cy="37655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685800" y="304800"/>
            <a:ext cx="7772400" cy="914400"/>
          </a:xfrm>
        </p:spPr>
        <p:txBody>
          <a:bodyPr/>
          <a:lstStyle/>
          <a:p>
            <a:r>
              <a:rPr lang="en-US"/>
              <a:t>Fuel Cell Example</a:t>
            </a:r>
          </a:p>
        </p:txBody>
      </p:sp>
      <p:pic>
        <p:nvPicPr>
          <p:cNvPr id="17413" name="Picture 5" descr="figure 18"/>
          <p:cNvPicPr>
            <a:picLocks noChangeAspect="1" noChangeArrowheads="1"/>
          </p:cNvPicPr>
          <p:nvPr/>
        </p:nvPicPr>
        <p:blipFill>
          <a:blip r:embed="rId3" cstate="print"/>
          <a:srcRect/>
          <a:stretch>
            <a:fillRect/>
          </a:stretch>
        </p:blipFill>
        <p:spPr bwMode="auto">
          <a:xfrm>
            <a:off x="2209800" y="1447800"/>
            <a:ext cx="5129213" cy="5410200"/>
          </a:xfrm>
          <a:prstGeom prst="rect">
            <a:avLst/>
          </a:prstGeom>
          <a:noFill/>
        </p:spPr>
      </p:pic>
    </p:spTree>
    <p:extLst>
      <p:ext uri="{BB962C8B-B14F-4D97-AF65-F5344CB8AC3E}">
        <p14:creationId xmlns:p14="http://schemas.microsoft.com/office/powerpoint/2010/main" val="3044839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Tro, Chemistry: A Molecular Approach</a:t>
            </a:r>
          </a:p>
        </p:txBody>
      </p:sp>
      <p:sp>
        <p:nvSpPr>
          <p:cNvPr id="5" name="Slide Number Placeholder 2"/>
          <p:cNvSpPr>
            <a:spLocks noGrp="1"/>
          </p:cNvSpPr>
          <p:nvPr>
            <p:ph type="sldNum" sz="quarter" idx="11"/>
          </p:nvPr>
        </p:nvSpPr>
        <p:spPr/>
        <p:txBody>
          <a:bodyPr/>
          <a:lstStyle/>
          <a:p>
            <a:fld id="{7B317BCB-D1CF-4BF9-8ABA-5F73F3283134}" type="slidenum">
              <a:rPr lang="en-US"/>
              <a:pPr/>
              <a:t>4</a:t>
            </a:fld>
            <a:endParaRPr lang="en-US"/>
          </a:p>
        </p:txBody>
      </p:sp>
      <p:pic>
        <p:nvPicPr>
          <p:cNvPr id="51204" name="Picture 4" descr="18_04[1]"/>
          <p:cNvPicPr>
            <a:picLocks noChangeAspect="1" noChangeArrowheads="1"/>
          </p:cNvPicPr>
          <p:nvPr/>
        </p:nvPicPr>
        <p:blipFill>
          <a:blip r:embed="rId2" cstate="print"/>
          <a:srcRect/>
          <a:stretch>
            <a:fillRect/>
          </a:stretch>
        </p:blipFill>
        <p:spPr bwMode="auto">
          <a:xfrm>
            <a:off x="1828800" y="381000"/>
            <a:ext cx="5715000" cy="5072063"/>
          </a:xfrm>
          <a:prstGeom prst="rect">
            <a:avLst/>
          </a:prstGeom>
          <a:noFill/>
        </p:spPr>
      </p:pic>
      <p:sp>
        <p:nvSpPr>
          <p:cNvPr id="51206" name="Text Box 6"/>
          <p:cNvSpPr txBox="1">
            <a:spLocks noChangeArrowheads="1"/>
          </p:cNvSpPr>
          <p:nvPr/>
        </p:nvSpPr>
        <p:spPr bwMode="auto">
          <a:xfrm>
            <a:off x="762000" y="5486400"/>
            <a:ext cx="7899400" cy="519113"/>
          </a:xfrm>
          <a:prstGeom prst="rect">
            <a:avLst/>
          </a:prstGeom>
          <a:noFill/>
          <a:ln w="9525">
            <a:noFill/>
            <a:miter lim="800000"/>
            <a:headEnd/>
            <a:tailEnd/>
          </a:ln>
          <a:effectLst/>
        </p:spPr>
        <p:txBody>
          <a:bodyPr wrap="none">
            <a:spAutoFit/>
          </a:bodyPr>
          <a:lstStyle/>
          <a:p>
            <a:r>
              <a:rPr lang="en-US" sz="2800">
                <a:solidFill>
                  <a:schemeClr val="hlink"/>
                </a:solidFill>
              </a:rPr>
              <a:t>Fe(s) </a:t>
            </a:r>
            <a:r>
              <a:rPr lang="en-US" sz="2800">
                <a:solidFill>
                  <a:schemeClr val="hlink"/>
                </a:solidFill>
                <a:cs typeface="Times New Roman" pitchFamily="18" charset="0"/>
              </a:rPr>
              <a:t>| Fe</a:t>
            </a:r>
            <a:r>
              <a:rPr lang="en-US" sz="2800" baseline="30000">
                <a:solidFill>
                  <a:schemeClr val="hlink"/>
                </a:solidFill>
                <a:cs typeface="Times New Roman" pitchFamily="18" charset="0"/>
              </a:rPr>
              <a:t>2+</a:t>
            </a:r>
            <a:r>
              <a:rPr lang="en-US" sz="2800">
                <a:solidFill>
                  <a:schemeClr val="hlink"/>
                </a:solidFill>
                <a:cs typeface="Times New Roman" pitchFamily="18" charset="0"/>
              </a:rPr>
              <a:t>(</a:t>
            </a:r>
            <a:r>
              <a:rPr lang="en-US" sz="2800" i="1">
                <a:solidFill>
                  <a:schemeClr val="hlink"/>
                </a:solidFill>
                <a:cs typeface="Times New Roman" pitchFamily="18" charset="0"/>
              </a:rPr>
              <a:t>aq</a:t>
            </a:r>
            <a:r>
              <a:rPr lang="en-US" sz="2800">
                <a:solidFill>
                  <a:schemeClr val="hlink"/>
                </a:solidFill>
                <a:cs typeface="Times New Roman" pitchFamily="18" charset="0"/>
              </a:rPr>
              <a:t>) || MnO</a:t>
            </a:r>
            <a:r>
              <a:rPr lang="en-US" sz="2800" baseline="-25000">
                <a:solidFill>
                  <a:schemeClr val="hlink"/>
                </a:solidFill>
                <a:cs typeface="Times New Roman" pitchFamily="18" charset="0"/>
              </a:rPr>
              <a:t>4</a:t>
            </a:r>
            <a:r>
              <a:rPr lang="en-US" sz="2800" baseline="30000">
                <a:solidFill>
                  <a:schemeClr val="hlink"/>
                </a:solidFill>
                <a:cs typeface="Times New Roman" pitchFamily="18" charset="0"/>
                <a:sym typeface="Symbol" pitchFamily="18" charset="2"/>
              </a:rPr>
              <a:t></a:t>
            </a:r>
            <a:r>
              <a:rPr lang="en-US" sz="2800">
                <a:solidFill>
                  <a:schemeClr val="hlink"/>
                </a:solidFill>
                <a:cs typeface="Times New Roman" pitchFamily="18" charset="0"/>
                <a:sym typeface="Symbol" pitchFamily="18" charset="2"/>
              </a:rPr>
              <a:t>(</a:t>
            </a:r>
            <a:r>
              <a:rPr lang="en-US" sz="2800" i="1">
                <a:solidFill>
                  <a:schemeClr val="hlink"/>
                </a:solidFill>
                <a:cs typeface="Times New Roman" pitchFamily="18" charset="0"/>
                <a:sym typeface="Symbol" pitchFamily="18" charset="2"/>
              </a:rPr>
              <a:t>aq</a:t>
            </a:r>
            <a:r>
              <a:rPr lang="en-US" sz="2800">
                <a:solidFill>
                  <a:schemeClr val="hlink"/>
                </a:solidFill>
                <a:cs typeface="Times New Roman" pitchFamily="18" charset="0"/>
                <a:sym typeface="Symbol" pitchFamily="18" charset="2"/>
              </a:rPr>
              <a:t>), Mn</a:t>
            </a:r>
            <a:r>
              <a:rPr lang="en-US" sz="2800" baseline="30000">
                <a:solidFill>
                  <a:schemeClr val="hlink"/>
                </a:solidFill>
                <a:cs typeface="Times New Roman" pitchFamily="18" charset="0"/>
                <a:sym typeface="Symbol" pitchFamily="18" charset="2"/>
              </a:rPr>
              <a:t>2+</a:t>
            </a:r>
            <a:r>
              <a:rPr lang="en-US" sz="2800">
                <a:solidFill>
                  <a:schemeClr val="hlink"/>
                </a:solidFill>
                <a:cs typeface="Times New Roman" pitchFamily="18" charset="0"/>
                <a:sym typeface="Symbol" pitchFamily="18" charset="2"/>
              </a:rPr>
              <a:t>(</a:t>
            </a:r>
            <a:r>
              <a:rPr lang="en-US" sz="2800" i="1">
                <a:solidFill>
                  <a:schemeClr val="hlink"/>
                </a:solidFill>
                <a:cs typeface="Times New Roman" pitchFamily="18" charset="0"/>
                <a:sym typeface="Symbol" pitchFamily="18" charset="2"/>
              </a:rPr>
              <a:t>aq</a:t>
            </a:r>
            <a:r>
              <a:rPr lang="en-US" sz="2800">
                <a:solidFill>
                  <a:schemeClr val="hlink"/>
                </a:solidFill>
                <a:cs typeface="Times New Roman" pitchFamily="18" charset="0"/>
                <a:sym typeface="Symbol" pitchFamily="18" charset="2"/>
              </a:rPr>
              <a:t>), H</a:t>
            </a:r>
            <a:r>
              <a:rPr lang="en-US" sz="2800" baseline="30000">
                <a:solidFill>
                  <a:schemeClr val="hlink"/>
                </a:solidFill>
                <a:cs typeface="Times New Roman" pitchFamily="18" charset="0"/>
                <a:sym typeface="Symbol" pitchFamily="18" charset="2"/>
              </a:rPr>
              <a:t>+</a:t>
            </a:r>
            <a:r>
              <a:rPr lang="en-US" sz="2800">
                <a:solidFill>
                  <a:schemeClr val="hlink"/>
                </a:solidFill>
                <a:cs typeface="Times New Roman" pitchFamily="18" charset="0"/>
                <a:sym typeface="Symbol" pitchFamily="18" charset="2"/>
              </a:rPr>
              <a:t>(</a:t>
            </a:r>
            <a:r>
              <a:rPr lang="en-US" sz="2800" i="1">
                <a:solidFill>
                  <a:schemeClr val="hlink"/>
                </a:solidFill>
                <a:cs typeface="Times New Roman" pitchFamily="18" charset="0"/>
                <a:sym typeface="Symbol" pitchFamily="18" charset="2"/>
              </a:rPr>
              <a:t>aq</a:t>
            </a:r>
            <a:r>
              <a:rPr lang="en-US" sz="2800">
                <a:solidFill>
                  <a:schemeClr val="hlink"/>
                </a:solidFill>
                <a:cs typeface="Times New Roman" pitchFamily="18" charset="0"/>
                <a:sym typeface="Symbol" pitchFamily="18" charset="2"/>
              </a:rPr>
              <a:t>) | Pt(</a:t>
            </a:r>
            <a:r>
              <a:rPr lang="en-US" sz="2800" i="1">
                <a:solidFill>
                  <a:schemeClr val="hlink"/>
                </a:solidFill>
                <a:cs typeface="Times New Roman" pitchFamily="18" charset="0"/>
                <a:sym typeface="Symbol" pitchFamily="18" charset="2"/>
              </a:rPr>
              <a:t>s</a:t>
            </a:r>
            <a:r>
              <a:rPr lang="en-US" sz="2800">
                <a:solidFill>
                  <a:schemeClr val="hlink"/>
                </a:solidFill>
                <a:cs typeface="Times New Roman" pitchFamily="18" charset="0"/>
                <a:sym typeface="Symbol" pitchFamily="18" charset="2"/>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Tro, Chemistry: A Molecular Approach</a:t>
            </a:r>
          </a:p>
        </p:txBody>
      </p:sp>
      <p:sp>
        <p:nvSpPr>
          <p:cNvPr id="6" name="Slide Number Placeholder 4"/>
          <p:cNvSpPr>
            <a:spLocks noGrp="1"/>
          </p:cNvSpPr>
          <p:nvPr>
            <p:ph type="sldNum" sz="quarter" idx="11"/>
          </p:nvPr>
        </p:nvSpPr>
        <p:spPr/>
        <p:txBody>
          <a:bodyPr/>
          <a:lstStyle/>
          <a:p>
            <a:fld id="{FF7A4673-977B-4E81-BDA3-55FDBE606D59}" type="slidenum">
              <a:rPr lang="en-US"/>
              <a:pPr/>
              <a:t>40</a:t>
            </a:fld>
            <a:endParaRPr lang="en-US"/>
          </a:p>
        </p:txBody>
      </p:sp>
      <p:sp>
        <p:nvSpPr>
          <p:cNvPr id="84995" name="Rectangle 3"/>
          <p:cNvSpPr>
            <a:spLocks noGrp="1" noChangeArrowheads="1"/>
          </p:cNvSpPr>
          <p:nvPr>
            <p:ph type="title"/>
          </p:nvPr>
        </p:nvSpPr>
        <p:spPr>
          <a:xfrm>
            <a:off x="685800" y="152400"/>
            <a:ext cx="7772400" cy="762000"/>
          </a:xfrm>
        </p:spPr>
        <p:txBody>
          <a:bodyPr>
            <a:normAutofit/>
          </a:bodyPr>
          <a:lstStyle/>
          <a:p>
            <a:r>
              <a:rPr lang="en-US" sz="3200" dirty="0"/>
              <a:t>Fuel Cells</a:t>
            </a:r>
          </a:p>
        </p:txBody>
      </p:sp>
      <p:pic>
        <p:nvPicPr>
          <p:cNvPr id="84998" name="Picture 6" descr="18_18[1]"/>
          <p:cNvPicPr>
            <a:picLocks noChangeAspect="1" noChangeArrowheads="1"/>
          </p:cNvPicPr>
          <p:nvPr/>
        </p:nvPicPr>
        <p:blipFill>
          <a:blip r:embed="rId2" cstate="print"/>
          <a:srcRect/>
          <a:stretch>
            <a:fillRect/>
          </a:stretch>
        </p:blipFill>
        <p:spPr bwMode="auto">
          <a:xfrm>
            <a:off x="1752600" y="838200"/>
            <a:ext cx="6019800" cy="551423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609600"/>
          </a:xfrm>
        </p:spPr>
        <p:txBody>
          <a:bodyPr>
            <a:normAutofit fontScale="90000"/>
          </a:bodyPr>
          <a:lstStyle/>
          <a:p>
            <a:pPr eaLnBrk="1" hangingPunct="1"/>
            <a:r>
              <a:rPr lang="en-US" smtClean="0"/>
              <a:t>Fuel Cell</a:t>
            </a:r>
          </a:p>
        </p:txBody>
      </p:sp>
      <p:pic>
        <p:nvPicPr>
          <p:cNvPr id="35843" name="Picture 5" descr="fuel_cell"/>
          <p:cNvPicPr>
            <a:picLocks noGrp="1" noChangeAspect="1" noChangeArrowheads="1"/>
          </p:cNvPicPr>
          <p:nvPr>
            <p:ph idx="1"/>
          </p:nvPr>
        </p:nvPicPr>
        <p:blipFill>
          <a:blip r:embed="rId3" cstate="print"/>
          <a:srcRect/>
          <a:stretch>
            <a:fillRect/>
          </a:stretch>
        </p:blipFill>
        <p:spPr>
          <a:xfrm>
            <a:off x="685800" y="1066800"/>
            <a:ext cx="7848600" cy="5484813"/>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US"/>
              <a:t>Tro, Chemistry: A Molecular Approach</a:t>
            </a:r>
          </a:p>
        </p:txBody>
      </p:sp>
      <p:sp>
        <p:nvSpPr>
          <p:cNvPr id="4" name="Slide Number Placeholder 2"/>
          <p:cNvSpPr>
            <a:spLocks noGrp="1"/>
          </p:cNvSpPr>
          <p:nvPr>
            <p:ph type="sldNum" sz="quarter" idx="11"/>
          </p:nvPr>
        </p:nvSpPr>
        <p:spPr/>
        <p:txBody>
          <a:bodyPr/>
          <a:lstStyle/>
          <a:p>
            <a:fld id="{5391D1E5-9692-457E-B327-9DE1E0CE672C}" type="slidenum">
              <a:rPr lang="en-US"/>
              <a:pPr/>
              <a:t>42</a:t>
            </a:fld>
            <a:endParaRPr lang="en-US"/>
          </a:p>
        </p:txBody>
      </p:sp>
      <p:pic>
        <p:nvPicPr>
          <p:cNvPr id="95236" name="Picture 4" descr="18_22[1]"/>
          <p:cNvPicPr>
            <a:picLocks noChangeAspect="1" noChangeArrowheads="1"/>
          </p:cNvPicPr>
          <p:nvPr/>
        </p:nvPicPr>
        <p:blipFill>
          <a:blip r:embed="rId2" cstate="print"/>
          <a:srcRect/>
          <a:stretch>
            <a:fillRect/>
          </a:stretch>
        </p:blipFill>
        <p:spPr bwMode="auto">
          <a:xfrm>
            <a:off x="50800" y="914400"/>
            <a:ext cx="9093200" cy="469265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a:t>Tro, Chemistry: A Molecular Approach</a:t>
            </a:r>
          </a:p>
        </p:txBody>
      </p:sp>
      <p:sp>
        <p:nvSpPr>
          <p:cNvPr id="6" name="Slide Number Placeholder 3"/>
          <p:cNvSpPr>
            <a:spLocks noGrp="1"/>
          </p:cNvSpPr>
          <p:nvPr>
            <p:ph type="sldNum" sz="quarter" idx="11"/>
          </p:nvPr>
        </p:nvSpPr>
        <p:spPr/>
        <p:txBody>
          <a:bodyPr/>
          <a:lstStyle/>
          <a:p>
            <a:fld id="{F58AA650-13EE-4817-9E5A-B20B475E5A53}" type="slidenum">
              <a:rPr lang="en-US"/>
              <a:pPr/>
              <a:t>43</a:t>
            </a:fld>
            <a:endParaRPr lang="en-US"/>
          </a:p>
        </p:txBody>
      </p:sp>
      <p:sp>
        <p:nvSpPr>
          <p:cNvPr id="96260" name="Rectangle 4"/>
          <p:cNvSpPr>
            <a:spLocks noGrp="1" noChangeArrowheads="1"/>
          </p:cNvSpPr>
          <p:nvPr>
            <p:ph type="title"/>
          </p:nvPr>
        </p:nvSpPr>
        <p:spPr>
          <a:xfrm>
            <a:off x="304800" y="0"/>
            <a:ext cx="8458200" cy="1143000"/>
          </a:xfrm>
        </p:spPr>
        <p:txBody>
          <a:bodyPr>
            <a:normAutofit/>
          </a:bodyPr>
          <a:lstStyle/>
          <a:p>
            <a:r>
              <a:rPr lang="en-US" sz="3200" dirty="0" smtClean="0"/>
              <a:t>Electroplating </a:t>
            </a:r>
            <a:endParaRPr lang="en-US" sz="3200" dirty="0"/>
          </a:p>
        </p:txBody>
      </p:sp>
      <p:pic>
        <p:nvPicPr>
          <p:cNvPr id="96261" name="Picture 5" descr="18_21[1]"/>
          <p:cNvPicPr>
            <a:picLocks noChangeAspect="1" noChangeArrowheads="1"/>
          </p:cNvPicPr>
          <p:nvPr/>
        </p:nvPicPr>
        <p:blipFill>
          <a:blip r:embed="rId2" cstate="print"/>
          <a:srcRect/>
          <a:stretch>
            <a:fillRect/>
          </a:stretch>
        </p:blipFill>
        <p:spPr bwMode="auto">
          <a:xfrm>
            <a:off x="2362200" y="838113"/>
            <a:ext cx="4681538" cy="6019887"/>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9250_19_F11.jpg"/>
          <p:cNvPicPr>
            <a:picLocks noChangeAspect="1"/>
          </p:cNvPicPr>
          <p:nvPr/>
        </p:nvPicPr>
        <p:blipFill>
          <a:blip r:embed="rId3" cstate="print"/>
          <a:stretch>
            <a:fillRect/>
          </a:stretch>
        </p:blipFill>
        <p:spPr>
          <a:xfrm>
            <a:off x="2362200" y="990600"/>
            <a:ext cx="6210659" cy="4953000"/>
          </a:xfrm>
          <a:prstGeom prst="rect">
            <a:avLst/>
          </a:prstGeom>
        </p:spPr>
      </p:pic>
      <p:sp>
        <p:nvSpPr>
          <p:cNvPr id="2" name="Title 1"/>
          <p:cNvSpPr>
            <a:spLocks noGrp="1"/>
          </p:cNvSpPr>
          <p:nvPr>
            <p:ph type="title"/>
          </p:nvPr>
        </p:nvSpPr>
        <p:spPr>
          <a:xfrm>
            <a:off x="457200" y="274638"/>
            <a:ext cx="8229600" cy="639762"/>
          </a:xfrm>
        </p:spPr>
        <p:txBody>
          <a:bodyPr>
            <a:normAutofit fontScale="90000"/>
          </a:bodyPr>
          <a:lstStyle/>
          <a:p>
            <a:r>
              <a:rPr lang="en-US" sz="3600" dirty="0" smtClean="0"/>
              <a:t>How the Oscar statues platted? </a:t>
            </a:r>
            <a:endParaRPr lang="en-US" sz="3600" dirty="0"/>
          </a:p>
        </p:txBody>
      </p:sp>
      <p:sp>
        <p:nvSpPr>
          <p:cNvPr id="4" name="TextBox 3"/>
          <p:cNvSpPr txBox="1"/>
          <p:nvPr/>
        </p:nvSpPr>
        <p:spPr>
          <a:xfrm>
            <a:off x="533400" y="1295400"/>
            <a:ext cx="1676399" cy="3139321"/>
          </a:xfrm>
          <a:prstGeom prst="rect">
            <a:avLst/>
          </a:prstGeom>
          <a:noFill/>
        </p:spPr>
        <p:txBody>
          <a:bodyPr wrap="square" rtlCol="0">
            <a:spAutoFit/>
          </a:bodyPr>
          <a:lstStyle/>
          <a:p>
            <a:r>
              <a:rPr lang="en-US" dirty="0" err="1" smtClean="0"/>
              <a:t>Brittanium</a:t>
            </a:r>
            <a:r>
              <a:rPr lang="en-US" dirty="0"/>
              <a:t>, an alloy </a:t>
            </a:r>
            <a:r>
              <a:rPr lang="en-US" dirty="0" smtClean="0"/>
              <a:t>of </a:t>
            </a:r>
            <a:r>
              <a:rPr lang="en-US" dirty="0"/>
              <a:t>tin, copper, and </a:t>
            </a:r>
            <a:r>
              <a:rPr lang="en-US" dirty="0" smtClean="0"/>
              <a:t>antimony is sequentially </a:t>
            </a:r>
            <a:r>
              <a:rPr lang="en-US" dirty="0"/>
              <a:t>electroplated with copper, nickel, silver, and, finally, 24-karat gold.</a:t>
            </a:r>
          </a:p>
          <a:p>
            <a:endParaRPr lang="en-US" dirty="0"/>
          </a:p>
        </p:txBody>
      </p:sp>
    </p:spTree>
    <p:extLst>
      <p:ext uri="{BB962C8B-B14F-4D97-AF65-F5344CB8AC3E}">
        <p14:creationId xmlns:p14="http://schemas.microsoft.com/office/powerpoint/2010/main" val="1468761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81000"/>
            <a:ext cx="7772400" cy="838200"/>
          </a:xfrm>
        </p:spPr>
        <p:txBody>
          <a:bodyPr/>
          <a:lstStyle/>
          <a:p>
            <a:pPr eaLnBrk="1" hangingPunct="1"/>
            <a:r>
              <a:rPr lang="en-US" smtClean="0"/>
              <a:t>Production of Na</a:t>
            </a:r>
          </a:p>
        </p:txBody>
      </p:sp>
      <p:pic>
        <p:nvPicPr>
          <p:cNvPr id="40963" name="Picture 5" descr="production_na"/>
          <p:cNvPicPr>
            <a:picLocks noGrp="1" noChangeAspect="1" noChangeArrowheads="1"/>
          </p:cNvPicPr>
          <p:nvPr>
            <p:ph idx="1"/>
          </p:nvPr>
        </p:nvPicPr>
        <p:blipFill>
          <a:blip r:embed="rId3" cstate="print"/>
          <a:srcRect/>
          <a:stretch>
            <a:fillRect/>
          </a:stretch>
        </p:blipFill>
        <p:spPr>
          <a:xfrm>
            <a:off x="990600" y="1219200"/>
            <a:ext cx="7696200" cy="5438775"/>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9250_19_F10.jpg"/>
          <p:cNvPicPr>
            <a:picLocks noChangeAspect="1"/>
          </p:cNvPicPr>
          <p:nvPr/>
        </p:nvPicPr>
        <p:blipFill>
          <a:blip r:embed="rId3" cstate="print"/>
          <a:stretch>
            <a:fillRect/>
          </a:stretch>
        </p:blipFill>
        <p:spPr>
          <a:xfrm>
            <a:off x="152400" y="489793"/>
            <a:ext cx="8839200" cy="5878413"/>
          </a:xfrm>
          <a:prstGeom prst="rect">
            <a:avLst/>
          </a:prstGeom>
        </p:spPr>
      </p:pic>
    </p:spTree>
    <p:extLst>
      <p:ext uri="{BB962C8B-B14F-4D97-AF65-F5344CB8AC3E}">
        <p14:creationId xmlns:p14="http://schemas.microsoft.com/office/powerpoint/2010/main" val="562204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81000"/>
            <a:ext cx="7772400" cy="762000"/>
          </a:xfrm>
        </p:spPr>
        <p:txBody>
          <a:bodyPr/>
          <a:lstStyle/>
          <a:p>
            <a:pPr eaLnBrk="1" hangingPunct="1"/>
            <a:r>
              <a:rPr lang="en-US" smtClean="0"/>
              <a:t>Molten NaCl</a:t>
            </a:r>
          </a:p>
        </p:txBody>
      </p:sp>
      <p:pic>
        <p:nvPicPr>
          <p:cNvPr id="39939" name="Picture 5" descr="molten_nacl"/>
          <p:cNvPicPr>
            <a:picLocks noGrp="1" noChangeAspect="1" noChangeArrowheads="1"/>
          </p:cNvPicPr>
          <p:nvPr>
            <p:ph idx="1"/>
          </p:nvPr>
        </p:nvPicPr>
        <p:blipFill>
          <a:blip r:embed="rId3" cstate="print"/>
          <a:srcRect/>
          <a:stretch>
            <a:fillRect/>
          </a:stretch>
        </p:blipFill>
        <p:spPr>
          <a:xfrm>
            <a:off x="990600" y="1219200"/>
            <a:ext cx="7467600" cy="5351463"/>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8530BE00-C20A-47E4-A765-769D92EFA8DD}" type="slidenum">
              <a:rPr lang="en-US"/>
              <a:pPr/>
              <a:t>48</a:t>
            </a:fld>
            <a:endParaRPr lang="en-US"/>
          </a:p>
        </p:txBody>
      </p:sp>
      <p:pic>
        <p:nvPicPr>
          <p:cNvPr id="98309" name="Picture 5" descr="18_20[1]"/>
          <p:cNvPicPr>
            <a:picLocks noChangeAspect="1" noChangeArrowheads="1"/>
          </p:cNvPicPr>
          <p:nvPr/>
        </p:nvPicPr>
        <p:blipFill>
          <a:blip r:embed="rId2" cstate="print"/>
          <a:srcRect t="6757" b="4054"/>
          <a:stretch>
            <a:fillRect/>
          </a:stretch>
        </p:blipFill>
        <p:spPr bwMode="auto">
          <a:xfrm>
            <a:off x="2044700" y="838200"/>
            <a:ext cx="5422900" cy="5395913"/>
          </a:xfrm>
          <a:prstGeom prst="rect">
            <a:avLst/>
          </a:prstGeom>
          <a:noFill/>
        </p:spPr>
      </p:pic>
      <p:sp>
        <p:nvSpPr>
          <p:cNvPr id="98308" name="Rectangle 4"/>
          <p:cNvSpPr>
            <a:spLocks noGrp="1" noChangeArrowheads="1"/>
          </p:cNvSpPr>
          <p:nvPr>
            <p:ph type="title"/>
          </p:nvPr>
        </p:nvSpPr>
        <p:spPr>
          <a:xfrm>
            <a:off x="304800" y="0"/>
            <a:ext cx="8458200" cy="1143000"/>
          </a:xfrm>
        </p:spPr>
        <p:txBody>
          <a:bodyPr/>
          <a:lstStyle/>
          <a:p>
            <a:r>
              <a:rPr lang="en-US"/>
              <a:t>Electrolysis of Water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04800"/>
            <a:ext cx="7772400" cy="685800"/>
          </a:xfrm>
        </p:spPr>
        <p:txBody>
          <a:bodyPr>
            <a:normAutofit fontScale="90000"/>
          </a:bodyPr>
          <a:lstStyle/>
          <a:p>
            <a:pPr eaLnBrk="1" hangingPunct="1">
              <a:lnSpc>
                <a:spcPct val="115000"/>
              </a:lnSpc>
            </a:pPr>
            <a:r>
              <a:rPr lang="en-US" smtClean="0"/>
              <a:t>Production of Cl</a:t>
            </a:r>
            <a:r>
              <a:rPr lang="en-US" baseline="-25000" smtClean="0"/>
              <a:t>2</a:t>
            </a:r>
            <a:endParaRPr lang="en-US" smtClean="0"/>
          </a:p>
        </p:txBody>
      </p:sp>
      <p:pic>
        <p:nvPicPr>
          <p:cNvPr id="41987" name="Picture 5" descr="production_NaOH_Cl2"/>
          <p:cNvPicPr>
            <a:picLocks noGrp="1" noChangeAspect="1" noChangeArrowheads="1"/>
          </p:cNvPicPr>
          <p:nvPr>
            <p:ph idx="1"/>
          </p:nvPr>
        </p:nvPicPr>
        <p:blipFill>
          <a:blip r:embed="rId3" cstate="print"/>
          <a:srcRect/>
          <a:stretch>
            <a:fillRect/>
          </a:stretch>
        </p:blipFill>
        <p:spPr>
          <a:xfrm>
            <a:off x="228600" y="1219200"/>
            <a:ext cx="8458200" cy="56388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US"/>
              <a:t>Tro, Chemistry: A Molecular Approach</a:t>
            </a:r>
          </a:p>
        </p:txBody>
      </p:sp>
      <p:sp>
        <p:nvSpPr>
          <p:cNvPr id="4" name="Slide Number Placeholder 2"/>
          <p:cNvSpPr>
            <a:spLocks noGrp="1"/>
          </p:cNvSpPr>
          <p:nvPr>
            <p:ph type="sldNum" sz="quarter" idx="11"/>
          </p:nvPr>
        </p:nvSpPr>
        <p:spPr/>
        <p:txBody>
          <a:bodyPr/>
          <a:lstStyle/>
          <a:p>
            <a:fld id="{C9EAB9D1-C0AC-411C-B49C-DE290DF8AC62}" type="slidenum">
              <a:rPr lang="en-US"/>
              <a:pPr/>
              <a:t>5</a:t>
            </a:fld>
            <a:endParaRPr lang="en-US"/>
          </a:p>
        </p:txBody>
      </p:sp>
      <p:pic>
        <p:nvPicPr>
          <p:cNvPr id="53252" name="Picture 4" descr="18_07[1]"/>
          <p:cNvPicPr>
            <a:picLocks noChangeAspect="1" noChangeArrowheads="1"/>
          </p:cNvPicPr>
          <p:nvPr/>
        </p:nvPicPr>
        <p:blipFill>
          <a:blip r:embed="rId2" cstate="print"/>
          <a:srcRect/>
          <a:stretch>
            <a:fillRect/>
          </a:stretch>
        </p:blipFill>
        <p:spPr bwMode="auto">
          <a:xfrm>
            <a:off x="381000" y="762000"/>
            <a:ext cx="8331200" cy="528637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Production of Al</a:t>
            </a:r>
          </a:p>
        </p:txBody>
      </p:sp>
      <p:pic>
        <p:nvPicPr>
          <p:cNvPr id="43011" name="Picture 5" descr="production_Al"/>
          <p:cNvPicPr>
            <a:picLocks noGrp="1" noChangeAspect="1" noChangeArrowheads="1"/>
          </p:cNvPicPr>
          <p:nvPr>
            <p:ph idx="1"/>
          </p:nvPr>
        </p:nvPicPr>
        <p:blipFill>
          <a:blip r:embed="rId3" cstate="print"/>
          <a:srcRect/>
          <a:stretch>
            <a:fillRect/>
          </a:stretch>
        </p:blipFill>
        <p:spPr>
          <a:xfrm>
            <a:off x="685800" y="2185988"/>
            <a:ext cx="7772400" cy="3703637"/>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Electrochemistry</a:t>
            </a:r>
            <a:br>
              <a:rPr lang="en-US" sz="3600" dirty="0" smtClean="0"/>
            </a:br>
            <a:r>
              <a:rPr lang="en-US" sz="3600" dirty="0" smtClean="0"/>
              <a:t>Example – Electrolytic Cell</a:t>
            </a:r>
            <a:endParaRPr lang="en-US" sz="3600" dirty="0"/>
          </a:p>
        </p:txBody>
      </p:sp>
      <p:sp>
        <p:nvSpPr>
          <p:cNvPr id="3" name="Content Placeholder 2"/>
          <p:cNvSpPr>
            <a:spLocks noGrp="1"/>
          </p:cNvSpPr>
          <p:nvPr>
            <p:ph idx="1"/>
          </p:nvPr>
        </p:nvSpPr>
        <p:spPr/>
        <p:txBody>
          <a:bodyPr>
            <a:normAutofit/>
          </a:bodyPr>
          <a:lstStyle/>
          <a:p>
            <a:pPr algn="just">
              <a:buNone/>
            </a:pPr>
            <a:r>
              <a:rPr lang="en-US" sz="2800" dirty="0" smtClean="0"/>
              <a:t>	How much copper can plate out when 10.0 amps (1 A = 1 C/s) of current is used over a 30.0 minute period through a solution of 1.00 M cupric ions (cupric sulfate solution) with a power source greater than 1.10 V?</a:t>
            </a:r>
          </a:p>
          <a:p>
            <a:pPr algn="ctr">
              <a:buNone/>
            </a:pPr>
            <a:r>
              <a:rPr lang="en-US" sz="2800" dirty="0" smtClean="0">
                <a:sym typeface="Wingdings" pitchFamily="2" charset="2"/>
              </a:rPr>
              <a:t>Cu</a:t>
            </a:r>
            <a:r>
              <a:rPr lang="en-US" sz="2800" baseline="-25000" dirty="0" smtClean="0"/>
              <a:t> (s) </a:t>
            </a:r>
            <a:r>
              <a:rPr lang="en-US" sz="2800" dirty="0" smtClean="0"/>
              <a:t>+ Zn</a:t>
            </a:r>
            <a:r>
              <a:rPr lang="en-US" sz="2800" baseline="30000" dirty="0" smtClean="0"/>
              <a:t>2+</a:t>
            </a:r>
            <a:r>
              <a:rPr lang="en-US" sz="2800" baseline="-25000" dirty="0" smtClean="0"/>
              <a:t> (</a:t>
            </a:r>
            <a:r>
              <a:rPr lang="en-US" sz="2800" baseline="-25000" dirty="0" err="1" smtClean="0"/>
              <a:t>aq</a:t>
            </a:r>
            <a:r>
              <a:rPr lang="en-US" sz="2800" baseline="-25000" dirty="0" smtClean="0"/>
              <a:t>)</a:t>
            </a:r>
            <a:r>
              <a:rPr lang="en-US" sz="2800" dirty="0" smtClean="0"/>
              <a:t> </a:t>
            </a:r>
            <a:r>
              <a:rPr lang="en-US" sz="2800" dirty="0" smtClean="0">
                <a:sym typeface="Wingdings" pitchFamily="2" charset="2"/>
              </a:rPr>
              <a:t> Zn</a:t>
            </a:r>
            <a:r>
              <a:rPr lang="en-US" sz="2800" baseline="-25000" dirty="0" smtClean="0"/>
              <a:t> (s) </a:t>
            </a:r>
            <a:r>
              <a:rPr lang="en-US" sz="2800" dirty="0" smtClean="0"/>
              <a:t>+ Cu</a:t>
            </a:r>
            <a:r>
              <a:rPr lang="en-US" sz="2800" baseline="30000" dirty="0" smtClean="0"/>
              <a:t>2+</a:t>
            </a:r>
            <a:r>
              <a:rPr lang="en-US" sz="2800" baseline="-25000" dirty="0" smtClean="0"/>
              <a:t> (</a:t>
            </a:r>
            <a:r>
              <a:rPr lang="en-US" sz="2800" baseline="-25000" dirty="0" err="1" smtClean="0"/>
              <a:t>aq</a:t>
            </a:r>
            <a:r>
              <a:rPr lang="en-US" sz="2800" baseline="-25000" dirty="0" smtClean="0"/>
              <a:t>)	</a:t>
            </a:r>
          </a:p>
          <a:p>
            <a:pPr algn="just">
              <a:buNone/>
            </a:pPr>
            <a:endParaRPr lang="en-US" sz="2800" dirty="0" smtClean="0"/>
          </a:p>
          <a:p>
            <a:pPr algn="just">
              <a:buNone/>
            </a:pPr>
            <a:endParaRPr lang="en-US" sz="2800" dirty="0" smtClean="0"/>
          </a:p>
          <a:p>
            <a:pPr algn="just">
              <a:buNone/>
            </a:pPr>
            <a:endParaRPr lang="en-US" sz="2800" dirty="0" smtClean="0"/>
          </a:p>
          <a:p>
            <a:pPr algn="just">
              <a:buNone/>
            </a:pPr>
            <a:endParaRPr lang="en-US" dirty="0" smtClean="0"/>
          </a:p>
          <a:p>
            <a:pPr algn="ctr">
              <a:buNone/>
            </a:pPr>
            <a:endParaRPr lang="en-US" baseline="-25000" dirty="0" smtClean="0"/>
          </a:p>
          <a:p>
            <a:pPr algn="just">
              <a:buNone/>
            </a:pP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Electrolytic Cells</a:t>
            </a:r>
          </a:p>
        </p:txBody>
      </p:sp>
      <p:pic>
        <p:nvPicPr>
          <p:cNvPr id="38915" name="Picture 5" descr="delta_g_elec_vs_galv"/>
          <p:cNvPicPr>
            <a:picLocks noGrp="1" noChangeAspect="1" noChangeArrowheads="1"/>
          </p:cNvPicPr>
          <p:nvPr>
            <p:ph idx="1"/>
          </p:nvPr>
        </p:nvPicPr>
        <p:blipFill>
          <a:blip r:embed="rId3" cstate="print"/>
          <a:srcRect/>
          <a:stretch>
            <a:fillRect/>
          </a:stretch>
        </p:blipFill>
        <p:spPr>
          <a:xfrm>
            <a:off x="685800" y="2586038"/>
            <a:ext cx="7772400" cy="2903537"/>
          </a:xfr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81000"/>
            <a:ext cx="7772400" cy="762000"/>
          </a:xfrm>
        </p:spPr>
        <p:txBody>
          <a:bodyPr/>
          <a:lstStyle/>
          <a:p>
            <a:pPr eaLnBrk="1" hangingPunct="1"/>
            <a:r>
              <a:rPr lang="en-US" smtClean="0"/>
              <a:t>Electrorefining</a:t>
            </a:r>
          </a:p>
        </p:txBody>
      </p:sp>
      <p:pic>
        <p:nvPicPr>
          <p:cNvPr id="44035" name="Picture 5" descr="Cu_electrorefining"/>
          <p:cNvPicPr>
            <a:picLocks noGrp="1" noChangeAspect="1" noChangeArrowheads="1"/>
          </p:cNvPicPr>
          <p:nvPr>
            <p:ph idx="1"/>
          </p:nvPr>
        </p:nvPicPr>
        <p:blipFill>
          <a:blip r:embed="rId3" cstate="print"/>
          <a:srcRect/>
          <a:stretch>
            <a:fillRect/>
          </a:stretch>
        </p:blipFill>
        <p:spPr>
          <a:xfrm>
            <a:off x="685800" y="1295400"/>
            <a:ext cx="7924800" cy="5372100"/>
          </a:xfr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Electrochemistry</a:t>
            </a:r>
            <a:br>
              <a:rPr lang="en-US" sz="3600" dirty="0" smtClean="0"/>
            </a:br>
            <a:r>
              <a:rPr lang="en-US" sz="3600" dirty="0" smtClean="0"/>
              <a:t>Example – Electrolysis of Ions</a:t>
            </a:r>
            <a:endParaRPr lang="en-US" sz="3600" dirty="0"/>
          </a:p>
        </p:txBody>
      </p:sp>
      <p:sp>
        <p:nvSpPr>
          <p:cNvPr id="3" name="Content Placeholder 2"/>
          <p:cNvSpPr>
            <a:spLocks noGrp="1"/>
          </p:cNvSpPr>
          <p:nvPr>
            <p:ph idx="1"/>
          </p:nvPr>
        </p:nvSpPr>
        <p:spPr/>
        <p:txBody>
          <a:bodyPr>
            <a:normAutofit/>
          </a:bodyPr>
          <a:lstStyle/>
          <a:p>
            <a:pPr algn="just">
              <a:buNone/>
            </a:pPr>
            <a:r>
              <a:rPr lang="en-US" sz="2800" dirty="0" smtClean="0"/>
              <a:t>	If a solution contains Cu</a:t>
            </a:r>
            <a:r>
              <a:rPr lang="en-US" sz="2800" baseline="30000" dirty="0" smtClean="0"/>
              <a:t>2+</a:t>
            </a:r>
            <a:r>
              <a:rPr lang="en-US" sz="2800" dirty="0" smtClean="0"/>
              <a:t>, Ag</a:t>
            </a:r>
            <a:r>
              <a:rPr lang="en-US" sz="2800" baseline="30000" dirty="0" smtClean="0"/>
              <a:t>+</a:t>
            </a:r>
            <a:r>
              <a:rPr lang="en-US" sz="2800" dirty="0" smtClean="0"/>
              <a:t>, and Zn</a:t>
            </a:r>
            <a:r>
              <a:rPr lang="en-US" sz="2800" baseline="30000" dirty="0" smtClean="0"/>
              <a:t>2+ </a:t>
            </a:r>
            <a:r>
              <a:rPr lang="en-US" sz="2800" dirty="0" smtClean="0"/>
              <a:t>and the voltage starts out low and is gradually turned up in which order will the metals plate? Given:</a:t>
            </a:r>
          </a:p>
          <a:p>
            <a:pPr algn="just">
              <a:buNone/>
            </a:pPr>
            <a:r>
              <a:rPr lang="en-US" sz="2800" dirty="0" smtClean="0"/>
              <a:t>			Ag</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 e</a:t>
            </a:r>
            <a:r>
              <a:rPr lang="en-US" sz="2800" baseline="30000" dirty="0" smtClean="0"/>
              <a:t>-</a:t>
            </a:r>
            <a:r>
              <a:rPr lang="en-US" sz="2800" dirty="0" smtClean="0"/>
              <a:t> </a:t>
            </a:r>
            <a:r>
              <a:rPr lang="en-US" sz="2800" dirty="0" smtClean="0">
                <a:sym typeface="Wingdings" pitchFamily="2" charset="2"/>
              </a:rPr>
              <a:t></a:t>
            </a:r>
            <a:r>
              <a:rPr lang="en-US" sz="2800" dirty="0" smtClean="0"/>
              <a:t> Ag</a:t>
            </a:r>
            <a:r>
              <a:rPr lang="en-US" sz="2800" baseline="-25000" dirty="0" smtClean="0"/>
              <a:t> (s)</a:t>
            </a:r>
            <a:r>
              <a:rPr lang="en-US" sz="2800" dirty="0" smtClean="0"/>
              <a:t>		E˚ = 0.80 V</a:t>
            </a:r>
            <a:endParaRPr lang="en-US" sz="2800" baseline="-25000" dirty="0" smtClean="0"/>
          </a:p>
          <a:p>
            <a:pPr algn="just">
              <a:buNone/>
            </a:pPr>
            <a:r>
              <a:rPr lang="en-US" sz="2800" dirty="0" smtClean="0"/>
              <a:t>			Cu</a:t>
            </a:r>
            <a:r>
              <a:rPr lang="en-US" sz="2800" baseline="30000" dirty="0" smtClean="0"/>
              <a:t>2+</a:t>
            </a:r>
            <a:r>
              <a:rPr lang="en-US" sz="2800" baseline="-25000" dirty="0" smtClean="0"/>
              <a:t> (</a:t>
            </a:r>
            <a:r>
              <a:rPr lang="en-US" sz="2800" baseline="-25000" dirty="0" err="1" smtClean="0"/>
              <a:t>aq</a:t>
            </a:r>
            <a:r>
              <a:rPr lang="en-US" sz="2800" baseline="-25000" dirty="0" smtClean="0"/>
              <a:t>)</a:t>
            </a:r>
            <a:r>
              <a:rPr lang="en-US" sz="2800" dirty="0" smtClean="0"/>
              <a:t> + 2 e</a:t>
            </a:r>
            <a:r>
              <a:rPr lang="en-US" sz="2800" baseline="30000" dirty="0" smtClean="0"/>
              <a:t>-</a:t>
            </a:r>
            <a:r>
              <a:rPr lang="en-US" sz="2800" dirty="0" smtClean="0"/>
              <a:t> </a:t>
            </a:r>
            <a:r>
              <a:rPr lang="en-US" sz="2800" dirty="0" smtClean="0">
                <a:sym typeface="Wingdings" pitchFamily="2" charset="2"/>
              </a:rPr>
              <a:t> Cu</a:t>
            </a:r>
            <a:r>
              <a:rPr lang="en-US" sz="2800" baseline="-25000" dirty="0" smtClean="0"/>
              <a:t> (s)	</a:t>
            </a:r>
            <a:r>
              <a:rPr lang="en-US" sz="2800" dirty="0" smtClean="0"/>
              <a:t>E˚ = 0.34 V</a:t>
            </a:r>
          </a:p>
          <a:p>
            <a:pPr algn="just">
              <a:buNone/>
            </a:pPr>
            <a:r>
              <a:rPr lang="en-US" sz="2800" dirty="0" smtClean="0"/>
              <a:t>			Zn</a:t>
            </a:r>
            <a:r>
              <a:rPr lang="en-US" sz="2800" baseline="30000" dirty="0" smtClean="0"/>
              <a:t>2+</a:t>
            </a:r>
            <a:r>
              <a:rPr lang="en-US" sz="2800" baseline="-25000" dirty="0" smtClean="0"/>
              <a:t> (</a:t>
            </a:r>
            <a:r>
              <a:rPr lang="en-US" sz="2800" baseline="-25000" dirty="0" err="1" smtClean="0"/>
              <a:t>aq</a:t>
            </a:r>
            <a:r>
              <a:rPr lang="en-US" sz="2800" baseline="-25000" dirty="0" smtClean="0"/>
              <a:t>)</a:t>
            </a:r>
            <a:r>
              <a:rPr lang="en-US" sz="2800" dirty="0" smtClean="0"/>
              <a:t> + 2 e</a:t>
            </a:r>
            <a:r>
              <a:rPr lang="en-US" sz="2800" baseline="30000" dirty="0" smtClean="0"/>
              <a:t>-</a:t>
            </a:r>
            <a:r>
              <a:rPr lang="en-US" sz="2800" dirty="0" smtClean="0"/>
              <a:t> </a:t>
            </a:r>
            <a:r>
              <a:rPr lang="en-US" sz="2800" dirty="0" smtClean="0">
                <a:sym typeface="Wingdings" pitchFamily="2" charset="2"/>
              </a:rPr>
              <a:t> Zn</a:t>
            </a:r>
            <a:r>
              <a:rPr lang="en-US" sz="2800" baseline="-25000" dirty="0" smtClean="0"/>
              <a:t> (s)	</a:t>
            </a:r>
            <a:r>
              <a:rPr lang="en-US" sz="2800" dirty="0" smtClean="0"/>
              <a:t>E˚ = -0.76 V</a:t>
            </a:r>
          </a:p>
          <a:p>
            <a:pPr algn="just">
              <a:buNone/>
            </a:pPr>
            <a:endParaRPr lang="en-US" sz="2800" dirty="0" smtClean="0"/>
          </a:p>
          <a:p>
            <a:pPr algn="just">
              <a:buNone/>
            </a:pPr>
            <a:endParaRPr lang="en-US" sz="2800" dirty="0" smtClean="0"/>
          </a:p>
          <a:p>
            <a:pPr algn="just">
              <a:buNone/>
            </a:pPr>
            <a:endParaRPr lang="en-US" dirty="0" smtClean="0"/>
          </a:p>
          <a:p>
            <a:pPr algn="ctr">
              <a:buNone/>
            </a:pPr>
            <a:endParaRPr lang="en-US" baseline="-25000" dirty="0" smtClean="0"/>
          </a:p>
          <a:p>
            <a:pPr algn="just">
              <a:buNone/>
            </a:pP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Electrochemistry</a:t>
            </a:r>
            <a:br>
              <a:rPr lang="en-US" sz="3600" dirty="0" smtClean="0"/>
            </a:br>
            <a:r>
              <a:rPr lang="en-US" sz="3600" dirty="0" smtClean="0"/>
              <a:t>Example – Electrolysis of Ions</a:t>
            </a:r>
            <a:endParaRPr lang="en-US" sz="3600" dirty="0"/>
          </a:p>
        </p:txBody>
      </p:sp>
      <p:sp>
        <p:nvSpPr>
          <p:cNvPr id="3" name="Content Placeholder 2"/>
          <p:cNvSpPr>
            <a:spLocks noGrp="1"/>
          </p:cNvSpPr>
          <p:nvPr>
            <p:ph idx="1"/>
          </p:nvPr>
        </p:nvSpPr>
        <p:spPr/>
        <p:txBody>
          <a:bodyPr>
            <a:normAutofit/>
          </a:bodyPr>
          <a:lstStyle/>
          <a:p>
            <a:pPr algn="just">
              <a:buNone/>
            </a:pPr>
            <a:r>
              <a:rPr lang="en-US" sz="2800" dirty="0" smtClean="0"/>
              <a:t>	To electrodeposit all of the Cu and Cd from a solution of CuSO</a:t>
            </a:r>
            <a:r>
              <a:rPr lang="en-US" sz="2800" baseline="-25000" dirty="0" smtClean="0"/>
              <a:t>4</a:t>
            </a:r>
            <a:r>
              <a:rPr lang="en-US" sz="2800" dirty="0" smtClean="0"/>
              <a:t> and CdSO</a:t>
            </a:r>
            <a:r>
              <a:rPr lang="en-US" sz="2800" baseline="-25000" dirty="0" smtClean="0"/>
              <a:t>4</a:t>
            </a:r>
            <a:r>
              <a:rPr lang="en-US" sz="2800" dirty="0" smtClean="0"/>
              <a:t> required 1.20 F of electricity (1 F = 1 </a:t>
            </a:r>
            <a:r>
              <a:rPr lang="en-US" sz="2800" dirty="0" err="1" smtClean="0"/>
              <a:t>mol</a:t>
            </a:r>
            <a:r>
              <a:rPr lang="en-US" sz="2800" dirty="0" smtClean="0"/>
              <a:t> e</a:t>
            </a:r>
            <a:r>
              <a:rPr lang="en-US" sz="2800" baseline="30000" dirty="0" smtClean="0"/>
              <a:t>-</a:t>
            </a:r>
            <a:r>
              <a:rPr lang="en-US" sz="2800" dirty="0" smtClean="0"/>
              <a:t>). The mixture of Cu and Cd that was deposited had a mass of 50.36 g. What mass of CdSO</a:t>
            </a:r>
            <a:r>
              <a:rPr lang="en-US" sz="2800" baseline="-25000" dirty="0" smtClean="0"/>
              <a:t>4</a:t>
            </a:r>
            <a:r>
              <a:rPr lang="en-US" sz="2800" dirty="0" smtClean="0"/>
              <a:t> was present in the original mixture?</a:t>
            </a:r>
          </a:p>
          <a:p>
            <a:pPr algn="just">
              <a:buNone/>
            </a:pPr>
            <a:endParaRPr lang="en-US" sz="2800" dirty="0" smtClean="0"/>
          </a:p>
          <a:p>
            <a:pPr algn="just">
              <a:buNone/>
            </a:pPr>
            <a:endParaRPr lang="en-US" dirty="0" smtClean="0"/>
          </a:p>
          <a:p>
            <a:pPr algn="ctr">
              <a:buNone/>
            </a:pPr>
            <a:endParaRPr lang="en-US" baseline="-25000" dirty="0" smtClean="0"/>
          </a:p>
          <a:p>
            <a:pPr algn="just">
              <a:buNone/>
            </a:pPr>
            <a:endParaRPr lang="en-US" dirty="0" smtClean="0"/>
          </a:p>
        </p:txBody>
      </p:sp>
    </p:spTree>
    <p:extLst>
      <p:ext uri="{BB962C8B-B14F-4D97-AF65-F5344CB8AC3E}">
        <p14:creationId xmlns:p14="http://schemas.microsoft.com/office/powerpoint/2010/main" val="8623141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792162"/>
          </a:xfrm>
        </p:spPr>
        <p:txBody>
          <a:bodyPr/>
          <a:lstStyle/>
          <a:p>
            <a:pPr eaLnBrk="1" hangingPunct="1"/>
            <a:r>
              <a:rPr lang="en-US" dirty="0" smtClean="0"/>
              <a:t>What causes corrosion?</a:t>
            </a:r>
          </a:p>
        </p:txBody>
      </p:sp>
      <p:pic>
        <p:nvPicPr>
          <p:cNvPr id="36867" name="Picture 5" descr="rust_mech"/>
          <p:cNvPicPr>
            <a:picLocks noGrp="1" noChangeAspect="1" noChangeArrowheads="1"/>
          </p:cNvPicPr>
          <p:nvPr>
            <p:ph idx="1"/>
          </p:nvPr>
        </p:nvPicPr>
        <p:blipFill>
          <a:blip r:embed="rId3" cstate="print"/>
          <a:srcRect/>
          <a:stretch>
            <a:fillRect/>
          </a:stretch>
        </p:blipFill>
        <p:spPr>
          <a:xfrm>
            <a:off x="1066800" y="914400"/>
            <a:ext cx="7239000" cy="4818063"/>
          </a:xfr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457200"/>
            <a:ext cx="7772400" cy="838200"/>
          </a:xfrm>
        </p:spPr>
        <p:txBody>
          <a:bodyPr/>
          <a:lstStyle/>
          <a:p>
            <a:pPr eaLnBrk="1" hangingPunct="1"/>
            <a:r>
              <a:rPr lang="en-US" dirty="0" smtClean="0"/>
              <a:t>How can rust be prevented?</a:t>
            </a:r>
          </a:p>
        </p:txBody>
      </p:sp>
      <p:pic>
        <p:nvPicPr>
          <p:cNvPr id="37891" name="Picture 5" descr="galvanizing"/>
          <p:cNvPicPr>
            <a:picLocks noGrp="1" noChangeAspect="1" noChangeArrowheads="1"/>
          </p:cNvPicPr>
          <p:nvPr>
            <p:ph idx="1"/>
          </p:nvPr>
        </p:nvPicPr>
        <p:blipFill>
          <a:blip r:embed="rId3" cstate="print"/>
          <a:srcRect/>
          <a:stretch>
            <a:fillRect/>
          </a:stretch>
        </p:blipFill>
        <p:spPr>
          <a:xfrm>
            <a:off x="914400" y="1295400"/>
            <a:ext cx="7315200" cy="4876800"/>
          </a:xfr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023ECFC1-C287-4EA1-966B-4E12C6B49942}" type="slidenum">
              <a:rPr lang="en-US"/>
              <a:pPr/>
              <a:t>58</a:t>
            </a:fld>
            <a:endParaRPr lang="en-US"/>
          </a:p>
        </p:txBody>
      </p:sp>
      <p:pic>
        <p:nvPicPr>
          <p:cNvPr id="112644" name="Picture 4" descr="18_27-02EOC[1]"/>
          <p:cNvPicPr>
            <a:picLocks noChangeAspect="1" noChangeArrowheads="1"/>
          </p:cNvPicPr>
          <p:nvPr/>
        </p:nvPicPr>
        <p:blipFill>
          <a:blip r:embed="rId2" cstate="print"/>
          <a:srcRect/>
          <a:stretch>
            <a:fillRect/>
          </a:stretch>
        </p:blipFill>
        <p:spPr bwMode="auto">
          <a:xfrm>
            <a:off x="1371600" y="1219200"/>
            <a:ext cx="6197600" cy="4581525"/>
          </a:xfrm>
          <a:prstGeom prst="rect">
            <a:avLst/>
          </a:prstGeom>
          <a:noFill/>
        </p:spPr>
      </p:pic>
      <p:sp>
        <p:nvSpPr>
          <p:cNvPr id="112645" name="Rectangle 5"/>
          <p:cNvSpPr>
            <a:spLocks noGrp="1" noChangeArrowheads="1"/>
          </p:cNvSpPr>
          <p:nvPr>
            <p:ph type="title"/>
          </p:nvPr>
        </p:nvSpPr>
        <p:spPr>
          <a:xfrm>
            <a:off x="304800" y="304800"/>
            <a:ext cx="8458200" cy="685800"/>
          </a:xfrm>
        </p:spPr>
        <p:txBody>
          <a:bodyPr>
            <a:normAutofit fontScale="90000"/>
          </a:bodyPr>
          <a:lstStyle/>
          <a:p>
            <a:r>
              <a:rPr lang="en-US" dirty="0" smtClean="0"/>
              <a:t>What is a sacrificial anode?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std_red_pot_no_ox_red_agent"/>
          <p:cNvPicPr>
            <a:picLocks noGrp="1" noChangeAspect="1" noChangeArrowheads="1"/>
          </p:cNvPicPr>
          <p:nvPr>
            <p:ph/>
          </p:nvPr>
        </p:nvPicPr>
        <p:blipFill>
          <a:blip r:embed="rId3" cstate="print"/>
          <a:srcRect/>
          <a:stretch>
            <a:fillRect/>
          </a:stretch>
        </p:blipFill>
        <p:spPr>
          <a:xfrm>
            <a:off x="228600" y="381000"/>
            <a:ext cx="8686800" cy="5792788"/>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std_red_pot_no_red_agent"/>
          <p:cNvPicPr>
            <a:picLocks noGrp="1" noChangeAspect="1" noChangeArrowheads="1"/>
          </p:cNvPicPr>
          <p:nvPr>
            <p:ph/>
          </p:nvPr>
        </p:nvPicPr>
        <p:blipFill>
          <a:blip r:embed="rId3" cstate="print"/>
          <a:srcRect/>
          <a:stretch>
            <a:fillRect/>
          </a:stretch>
        </p:blipFill>
        <p:spPr>
          <a:xfrm>
            <a:off x="228600" y="381000"/>
            <a:ext cx="8686800" cy="5792788"/>
          </a:xfrm>
          <a:noFill/>
        </p:spPr>
      </p:pic>
      <p:sp>
        <p:nvSpPr>
          <p:cNvPr id="17411" name="Text Box 5"/>
          <p:cNvSpPr txBox="1">
            <a:spLocks noChangeArrowheads="1"/>
          </p:cNvSpPr>
          <p:nvPr/>
        </p:nvSpPr>
        <p:spPr bwMode="auto">
          <a:xfrm>
            <a:off x="6781800" y="6172200"/>
            <a:ext cx="2133600" cy="457200"/>
          </a:xfrm>
          <a:prstGeom prst="rect">
            <a:avLst/>
          </a:prstGeom>
          <a:noFill/>
          <a:ln w="9525">
            <a:noFill/>
            <a:miter lim="800000"/>
            <a:headEnd/>
            <a:tailEnd/>
          </a:ln>
        </p:spPr>
        <p:txBody>
          <a:bodyPr>
            <a:spAutoFit/>
          </a:bodyPr>
          <a:lstStyle/>
          <a:p>
            <a:pPr>
              <a:spcBef>
                <a:spcPct val="50000"/>
              </a:spcBef>
            </a:pPr>
            <a:r>
              <a:rPr lang="en-US">
                <a:latin typeface="Arial" charset="0"/>
                <a:hlinkClick r:id="" action="ppaction://noaction"/>
              </a:rPr>
              <a:t>Activity Series</a:t>
            </a:r>
            <a:endParaRPr lang="en-US">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td_red_pot"/>
          <p:cNvPicPr>
            <a:picLocks noGrp="1" noChangeAspect="1" noChangeArrowheads="1"/>
          </p:cNvPicPr>
          <p:nvPr>
            <p:ph/>
          </p:nvPr>
        </p:nvPicPr>
        <p:blipFill>
          <a:blip r:embed="rId3" cstate="print"/>
          <a:srcRect/>
          <a:stretch>
            <a:fillRect/>
          </a:stretch>
        </p:blipFill>
        <p:spPr>
          <a:xfrm>
            <a:off x="228600" y="533400"/>
            <a:ext cx="8686800" cy="57912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activity_series"/>
          <p:cNvPicPr>
            <a:picLocks noGrp="1" noChangeAspect="1" noChangeArrowheads="1"/>
          </p:cNvPicPr>
          <p:nvPr>
            <p:ph/>
          </p:nvPr>
        </p:nvPicPr>
        <p:blipFill>
          <a:blip r:embed="rId2" cstate="print"/>
          <a:srcRect/>
          <a:stretch>
            <a:fillRect/>
          </a:stretch>
        </p:blipFill>
        <p:spPr>
          <a:xfrm>
            <a:off x="1219200" y="228600"/>
            <a:ext cx="6934200" cy="6251575"/>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2863</TotalTime>
  <Words>1706</Words>
  <Application>Microsoft Office PowerPoint</Application>
  <PresentationFormat>On-screen Show (4:3)</PresentationFormat>
  <Paragraphs>373</Paragraphs>
  <Slides>58</Slides>
  <Notes>29</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Chemistry 142 Chapter 19: Electrochemistry</vt:lpstr>
      <vt:lpstr>How does electric current flow directly between atoms?</vt:lpstr>
      <vt:lpstr>How does electric current flow indirectly between atoms?</vt:lpstr>
      <vt:lpstr>PowerPoint Presentation</vt:lpstr>
      <vt:lpstr>PowerPoint Presentation</vt:lpstr>
      <vt:lpstr>PowerPoint Presentation</vt:lpstr>
      <vt:lpstr>PowerPoint Presentation</vt:lpstr>
      <vt:lpstr>PowerPoint Presentation</vt:lpstr>
      <vt:lpstr>PowerPoint Presentation</vt:lpstr>
      <vt:lpstr>Electrochemistry Example – Cell Potential</vt:lpstr>
      <vt:lpstr>Electrochemistry Example – Cell Potential</vt:lpstr>
      <vt:lpstr>Electrochemistry  Example – Cell Potential</vt:lpstr>
      <vt:lpstr>Electrochemistry Example – Cell Potential</vt:lpstr>
      <vt:lpstr>Electrochemistry Example – Cell Potential</vt:lpstr>
      <vt:lpstr>Electrochemistry Example – Cell Potential</vt:lpstr>
      <vt:lpstr>Electrochemistry Example – Cell Potential and Free Energy</vt:lpstr>
      <vt:lpstr>What is a concentration cell?</vt:lpstr>
      <vt:lpstr>Electrochemistry Example – Concentration Cell</vt:lpstr>
      <vt:lpstr>Electrochemistry Example – Concentration Cell</vt:lpstr>
      <vt:lpstr>Electrochemistry Example – Concentration Cell</vt:lpstr>
      <vt:lpstr>Electrochemistry Example – Concentration Cell</vt:lpstr>
      <vt:lpstr>How did electrolysis contribute to the discoveries of the elements? </vt:lpstr>
      <vt:lpstr>What is neuron potential?</vt:lpstr>
      <vt:lpstr>PowerPoint Presentation</vt:lpstr>
      <vt:lpstr>The pH Electrode</vt:lpstr>
      <vt:lpstr>What are the cell types?</vt:lpstr>
      <vt:lpstr>How can a simple battery be made? </vt:lpstr>
      <vt:lpstr>What are some characteristic voltage of common cells?</vt:lpstr>
      <vt:lpstr>LeClanche’ Acidic Dry Cell</vt:lpstr>
      <vt:lpstr>Alkaline Dry Cell</vt:lpstr>
      <vt:lpstr>Lead Storage Battery</vt:lpstr>
      <vt:lpstr>The Lead-acid Battery in Cars</vt:lpstr>
      <vt:lpstr>Discharge of a Lead-acid Battery</vt:lpstr>
      <vt:lpstr>Nickel-metal Hydride Battery</vt:lpstr>
      <vt:lpstr>Mercury Button Cell</vt:lpstr>
      <vt:lpstr>Lithium Ion Battery</vt:lpstr>
      <vt:lpstr>Lithium-Ion Batteries</vt:lpstr>
      <vt:lpstr>PowerPoint Presentation</vt:lpstr>
      <vt:lpstr>Fuel Cell Example</vt:lpstr>
      <vt:lpstr>Fuel Cells</vt:lpstr>
      <vt:lpstr>Fuel Cell</vt:lpstr>
      <vt:lpstr>PowerPoint Presentation</vt:lpstr>
      <vt:lpstr>Electroplating </vt:lpstr>
      <vt:lpstr>How the Oscar statues platted? </vt:lpstr>
      <vt:lpstr>Production of Na</vt:lpstr>
      <vt:lpstr>PowerPoint Presentation</vt:lpstr>
      <vt:lpstr>Molten NaCl</vt:lpstr>
      <vt:lpstr>Electrolysis of Water</vt:lpstr>
      <vt:lpstr>Production of Cl2</vt:lpstr>
      <vt:lpstr>Production of Al</vt:lpstr>
      <vt:lpstr>Electrochemistry Example – Electrolytic Cell</vt:lpstr>
      <vt:lpstr>Electrolytic Cells</vt:lpstr>
      <vt:lpstr>Electrorefining</vt:lpstr>
      <vt:lpstr>Electrochemistry Example – Electrolysis of Ions</vt:lpstr>
      <vt:lpstr>Electrochemistry Example – Electrolysis of Ions</vt:lpstr>
      <vt:lpstr>What causes corrosion?</vt:lpstr>
      <vt:lpstr>How can rust be prevented?</vt:lpstr>
      <vt:lpstr>What is a sacrificial anode?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142 Chapter 17: Electrochemistry</dc:title>
  <dc:creator>Diana Vance</dc:creator>
  <cp:lastModifiedBy>Diana Vance</cp:lastModifiedBy>
  <cp:revision>110</cp:revision>
  <dcterms:created xsi:type="dcterms:W3CDTF">2009-07-09T16:05:39Z</dcterms:created>
  <dcterms:modified xsi:type="dcterms:W3CDTF">2018-10-19T20:35:02Z</dcterms:modified>
</cp:coreProperties>
</file>