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2"/>
  </p:notesMasterIdLst>
  <p:sldIdLst>
    <p:sldId id="257" r:id="rId2"/>
    <p:sldId id="341" r:id="rId3"/>
    <p:sldId id="342" r:id="rId4"/>
    <p:sldId id="344" r:id="rId5"/>
    <p:sldId id="343" r:id="rId6"/>
    <p:sldId id="345" r:id="rId7"/>
    <p:sldId id="317" r:id="rId8"/>
    <p:sldId id="266" r:id="rId9"/>
    <p:sldId id="322" r:id="rId10"/>
    <p:sldId id="323" r:id="rId11"/>
    <p:sldId id="259" r:id="rId12"/>
    <p:sldId id="310" r:id="rId13"/>
    <p:sldId id="311" r:id="rId14"/>
    <p:sldId id="312" r:id="rId15"/>
    <p:sldId id="306" r:id="rId16"/>
    <p:sldId id="260" r:id="rId17"/>
    <p:sldId id="267" r:id="rId18"/>
    <p:sldId id="271" r:id="rId19"/>
    <p:sldId id="261" r:id="rId20"/>
    <p:sldId id="264" r:id="rId21"/>
    <p:sldId id="263" r:id="rId22"/>
    <p:sldId id="262" r:id="rId23"/>
    <p:sldId id="268" r:id="rId24"/>
    <p:sldId id="270" r:id="rId25"/>
    <p:sldId id="319" r:id="rId26"/>
    <p:sldId id="269" r:id="rId27"/>
    <p:sldId id="332" r:id="rId28"/>
    <p:sldId id="272" r:id="rId29"/>
    <p:sldId id="258" r:id="rId30"/>
    <p:sldId id="274" r:id="rId31"/>
    <p:sldId id="275" r:id="rId32"/>
    <p:sldId id="321" r:id="rId33"/>
    <p:sldId id="308" r:id="rId34"/>
    <p:sldId id="309" r:id="rId35"/>
    <p:sldId id="339" r:id="rId36"/>
    <p:sldId id="289" r:id="rId37"/>
    <p:sldId id="290" r:id="rId38"/>
    <p:sldId id="327" r:id="rId39"/>
    <p:sldId id="298" r:id="rId40"/>
    <p:sldId id="300" r:id="rId41"/>
    <p:sldId id="333" r:id="rId42"/>
    <p:sldId id="302" r:id="rId43"/>
    <p:sldId id="303" r:id="rId44"/>
    <p:sldId id="324" r:id="rId45"/>
    <p:sldId id="328" r:id="rId46"/>
    <p:sldId id="304" r:id="rId47"/>
    <p:sldId id="330" r:id="rId48"/>
    <p:sldId id="301" r:id="rId49"/>
    <p:sldId id="285" r:id="rId50"/>
    <p:sldId id="299" r:id="rId51"/>
    <p:sldId id="278" r:id="rId52"/>
    <p:sldId id="279" r:id="rId53"/>
    <p:sldId id="280" r:id="rId54"/>
    <p:sldId id="281" r:id="rId55"/>
    <p:sldId id="336" r:id="rId56"/>
    <p:sldId id="291" r:id="rId57"/>
    <p:sldId id="292" r:id="rId58"/>
    <p:sldId id="293" r:id="rId59"/>
    <p:sldId id="335" r:id="rId60"/>
    <p:sldId id="334" r:id="rId61"/>
    <p:sldId id="282" r:id="rId62"/>
    <p:sldId id="283" r:id="rId63"/>
    <p:sldId id="284" r:id="rId64"/>
    <p:sldId id="294" r:id="rId65"/>
    <p:sldId id="307" r:id="rId66"/>
    <p:sldId id="305" r:id="rId67"/>
    <p:sldId id="295" r:id="rId68"/>
    <p:sldId id="256" r:id="rId69"/>
    <p:sldId id="273" r:id="rId70"/>
    <p:sldId id="297" r:id="rId71"/>
    <p:sldId id="338" r:id="rId72"/>
    <p:sldId id="340" r:id="rId73"/>
    <p:sldId id="320" r:id="rId74"/>
    <p:sldId id="325" r:id="rId75"/>
    <p:sldId id="296" r:id="rId76"/>
    <p:sldId id="314" r:id="rId77"/>
    <p:sldId id="315" r:id="rId78"/>
    <p:sldId id="337" r:id="rId79"/>
    <p:sldId id="331" r:id="rId80"/>
    <p:sldId id="316" r:id="rId8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806" autoAdjust="0"/>
    <p:restoredTop sz="90476" autoAdjust="0"/>
  </p:normalViewPr>
  <p:slideViewPr>
    <p:cSldViewPr>
      <p:cViewPr varScale="1">
        <p:scale>
          <a:sx n="105" d="100"/>
          <a:sy n="105" d="100"/>
        </p:scale>
        <p:origin x="2070" y="108"/>
      </p:cViewPr>
      <p:guideLst>
        <p:guide orient="horz" pos="2160"/>
        <p:guide pos="2880"/>
      </p:guideLst>
    </p:cSldViewPr>
  </p:slideViewPr>
  <p:notesTextViewPr>
    <p:cViewPr>
      <p:scale>
        <a:sx n="100" d="100"/>
        <a:sy n="100" d="100"/>
      </p:scale>
      <p:origin x="0" y="0"/>
    </p:cViewPr>
  </p:notesTextViewPr>
  <p:sorterViewPr>
    <p:cViewPr>
      <p:scale>
        <a:sx n="60" d="100"/>
        <a:sy n="60" d="100"/>
      </p:scale>
      <p:origin x="0" y="4458"/>
    </p:cViewPr>
  </p:sorterViewPr>
  <p:notesViewPr>
    <p:cSldViewPr>
      <p:cViewPr varScale="1">
        <p:scale>
          <a:sx n="83" d="100"/>
          <a:sy n="83" d="100"/>
        </p:scale>
        <p:origin x="-1992" y="-6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87EC328-09D5-4910-82D7-2CA587C98E43}" type="datetimeFigureOut">
              <a:rPr lang="en-US" smtClean="0"/>
              <a:pPr/>
              <a:t>11/14/2018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99E17F4-69C3-4816-8DD2-F7809EBD06F2}" type="slidenum">
              <a:rPr lang="en-US" smtClean="0"/>
              <a:pPr/>
              <a:t>‹#›</a:t>
            </a:fld>
            <a:endParaRPr lang="en-US"/>
          </a:p>
        </p:txBody>
      </p:sp>
    </p:spTree>
    <p:extLst>
      <p:ext uri="{BB962C8B-B14F-4D97-AF65-F5344CB8AC3E}">
        <p14:creationId xmlns:p14="http://schemas.microsoft.com/office/powerpoint/2010/main" val="4169988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9E17F4-69C3-4816-8DD2-F7809EBD06F2}" type="slidenum">
              <a:rPr lang="en-US" smtClean="0"/>
              <a:pPr/>
              <a:t>1</a:t>
            </a:fld>
            <a:endParaRPr lang="en-US"/>
          </a:p>
        </p:txBody>
      </p:sp>
    </p:spTree>
    <p:extLst>
      <p:ext uri="{BB962C8B-B14F-4D97-AF65-F5344CB8AC3E}">
        <p14:creationId xmlns:p14="http://schemas.microsoft.com/office/powerpoint/2010/main" val="22468755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9E5B7D-8FBB-4AA4-967D-940D60649162}" type="slidenum">
              <a:rPr lang="en-US"/>
              <a:pPr/>
              <a:t>16</a:t>
            </a:fld>
            <a:endParaRPr lang="en-US"/>
          </a:p>
        </p:txBody>
      </p:sp>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6270308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6315E315-19FD-4A62-B0CE-70FE319F0F5C}" type="slidenum">
              <a:rPr lang="en-US"/>
              <a:pPr/>
              <a:t>17</a:t>
            </a:fld>
            <a:endParaRPr lang="en-US"/>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pPr eaLnBrk="1" hangingPunct="1"/>
            <a:r>
              <a:rPr lang="en-US" b="1" smtClean="0"/>
              <a:t>α particle decomposition</a:t>
            </a:r>
            <a:r>
              <a:rPr lang="en-US" smtClean="0"/>
              <a:t> results in a reduction of the mass number by 4 and the atomic number is reduced by 2</a:t>
            </a:r>
          </a:p>
          <a:p>
            <a:pPr eaLnBrk="1" hangingPunct="1"/>
            <a:r>
              <a:rPr lang="en-US" b="1" smtClean="0"/>
              <a:t>β particle decomposition</a:t>
            </a:r>
            <a:r>
              <a:rPr lang="en-US" smtClean="0"/>
              <a:t> results in an increase in the atomic number and no change in the mass number.</a:t>
            </a:r>
          </a:p>
          <a:p>
            <a:pPr eaLnBrk="1" hangingPunct="1"/>
            <a:r>
              <a:rPr lang="en-US" b="1" smtClean="0"/>
              <a:t>γ rays</a:t>
            </a:r>
            <a:r>
              <a:rPr lang="en-US" smtClean="0"/>
              <a:t> do not result in any mass changes in the nucleus. They often, however, are accompanied by other forms of nuclear decomposition.</a:t>
            </a:r>
          </a:p>
          <a:p>
            <a:pPr eaLnBrk="1" hangingPunct="1"/>
            <a:r>
              <a:rPr lang="en-US" b="1" smtClean="0"/>
              <a:t>β + (positron) particle decomposition</a:t>
            </a:r>
            <a:r>
              <a:rPr lang="en-US" smtClean="0"/>
              <a:t> does not result in any mass number change, but the atomic number is decreased by one.</a:t>
            </a:r>
          </a:p>
        </p:txBody>
      </p:sp>
    </p:spTree>
    <p:extLst>
      <p:ext uri="{BB962C8B-B14F-4D97-AF65-F5344CB8AC3E}">
        <p14:creationId xmlns:p14="http://schemas.microsoft.com/office/powerpoint/2010/main" val="14170566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9E17F4-69C3-4816-8DD2-F7809EBD06F2}" type="slidenum">
              <a:rPr lang="en-US" smtClean="0"/>
              <a:pPr/>
              <a:t>18</a:t>
            </a:fld>
            <a:endParaRPr lang="en-US"/>
          </a:p>
        </p:txBody>
      </p:sp>
    </p:spTree>
    <p:extLst>
      <p:ext uri="{BB962C8B-B14F-4D97-AF65-F5344CB8AC3E}">
        <p14:creationId xmlns:p14="http://schemas.microsoft.com/office/powerpoint/2010/main" val="3553393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489B149C-7B4F-4978-9D82-22F05549C56C}" type="slidenum">
              <a:rPr lang="en-US">
                <a:latin typeface="Times New Roman" pitchFamily="18" charset="0"/>
              </a:rPr>
              <a:pPr/>
              <a:t>19</a:t>
            </a:fld>
            <a:endParaRPr lang="en-US">
              <a:latin typeface="Times New Roman" pitchFamily="18" charset="0"/>
            </a:endParaRPr>
          </a:p>
        </p:txBody>
      </p:sp>
      <p:sp>
        <p:nvSpPr>
          <p:cNvPr id="58371" name="Rectangle 2"/>
          <p:cNvSpPr>
            <a:spLocks noGrp="1" noRot="1" noChangeAspect="1" noChangeArrowheads="1" noTextEdit="1"/>
          </p:cNvSpPr>
          <p:nvPr>
            <p:ph type="sldImg"/>
          </p:nvPr>
        </p:nvSpPr>
        <p:spPr>
          <a:xfrm>
            <a:off x="1663700" y="609600"/>
            <a:ext cx="3149600" cy="2363788"/>
          </a:xfrm>
          <a:ln/>
        </p:spPr>
      </p:sp>
      <p:sp>
        <p:nvSpPr>
          <p:cNvPr id="58372" name="Rectangle 3"/>
          <p:cNvSpPr>
            <a:spLocks noGrp="1" noChangeArrowheads="1"/>
          </p:cNvSpPr>
          <p:nvPr>
            <p:ph type="body" idx="1"/>
          </p:nvPr>
        </p:nvSpPr>
        <p:spPr>
          <a:xfrm>
            <a:off x="229120" y="3277890"/>
            <a:ext cx="6399761" cy="5637784"/>
          </a:xfrm>
          <a:noFill/>
          <a:ln/>
        </p:spPr>
        <p:txBody>
          <a:bodyPr/>
          <a:lstStyle/>
          <a:p>
            <a:pPr marL="337311" indent="-337311">
              <a:spcBef>
                <a:spcPts val="1771"/>
              </a:spcBef>
            </a:pPr>
            <a:r>
              <a:rPr lang="en-US" dirty="0" smtClean="0">
                <a:latin typeface="Arial" pitchFamily="34" charset="0"/>
              </a:rPr>
              <a:t>Stability means measurable half-life</a:t>
            </a:r>
          </a:p>
          <a:p>
            <a:pPr marL="337311" indent="-337311">
              <a:spcBef>
                <a:spcPts val="1771"/>
              </a:spcBef>
            </a:pPr>
            <a:r>
              <a:rPr lang="en-US" dirty="0" smtClean="0">
                <a:latin typeface="Arial" pitchFamily="34" charset="0"/>
              </a:rPr>
              <a:t>Nonradioactive = indefinitely stable</a:t>
            </a:r>
          </a:p>
          <a:p>
            <a:pPr marL="337311" indent="-337311">
              <a:spcBef>
                <a:spcPts val="1771"/>
              </a:spcBef>
            </a:pPr>
            <a:r>
              <a:rPr lang="en-US" dirty="0" smtClean="0">
                <a:latin typeface="Arial" pitchFamily="34" charset="0"/>
              </a:rPr>
              <a:t>When 3000 known are plotted, fall within “band”</a:t>
            </a:r>
          </a:p>
          <a:p>
            <a:pPr marL="337311" indent="-337311">
              <a:spcBef>
                <a:spcPts val="1771"/>
              </a:spcBef>
            </a:pPr>
            <a:r>
              <a:rPr lang="en-US" dirty="0" smtClean="0">
                <a:latin typeface="Arial" pitchFamily="34" charset="0"/>
              </a:rPr>
              <a:t>Within “band” all but 264 disintegrate spontaneously</a:t>
            </a:r>
          </a:p>
          <a:p>
            <a:pPr marL="337311" indent="-337311">
              <a:spcBef>
                <a:spcPts val="885"/>
              </a:spcBef>
              <a:buFontTx/>
              <a:buAutoNum type="arabicPeriod"/>
            </a:pPr>
            <a:r>
              <a:rPr lang="en-US" dirty="0" smtClean="0">
                <a:latin typeface="Arial" pitchFamily="34" charset="0"/>
              </a:rPr>
              <a:t>Every element has at least 1 radioactive isotope</a:t>
            </a:r>
          </a:p>
          <a:p>
            <a:pPr marL="337311" indent="-337311">
              <a:spcBef>
                <a:spcPts val="885"/>
              </a:spcBef>
              <a:buFontTx/>
              <a:buAutoNum type="arabicPeriod"/>
            </a:pPr>
            <a:r>
              <a:rPr lang="en-US" dirty="0" smtClean="0">
                <a:latin typeface="Arial" pitchFamily="34" charset="0"/>
              </a:rPr>
              <a:t>H is only element whose most abundant isotope contains more protons than neutrons</a:t>
            </a:r>
          </a:p>
          <a:p>
            <a:pPr marL="337311" indent="-337311">
              <a:spcBef>
                <a:spcPts val="885"/>
              </a:spcBef>
              <a:buFontTx/>
              <a:buAutoNum type="arabicPeriod"/>
            </a:pPr>
            <a:r>
              <a:rPr lang="en-US" dirty="0" smtClean="0">
                <a:latin typeface="Arial" pitchFamily="34" charset="0"/>
              </a:rPr>
              <a:t>Ratio of neutrons to protons gradually increases for elements heavier than Ca (curved band)</a:t>
            </a:r>
          </a:p>
          <a:p>
            <a:pPr marL="337311" indent="-337311">
              <a:spcBef>
                <a:spcPts val="885"/>
              </a:spcBef>
              <a:buFontTx/>
              <a:buAutoNum type="arabicPeriod"/>
            </a:pPr>
            <a:r>
              <a:rPr lang="en-US" dirty="0" smtClean="0">
                <a:latin typeface="Arial" pitchFamily="34" charset="0"/>
              </a:rPr>
              <a:t>All isotopes heavier than Bi-209 are radioactive</a:t>
            </a:r>
          </a:p>
          <a:p>
            <a:pPr marL="337311" indent="-337311">
              <a:spcBef>
                <a:spcPts val="787"/>
              </a:spcBef>
              <a:buFontTx/>
              <a:buAutoNum type="arabicPeriod"/>
            </a:pPr>
            <a:r>
              <a:rPr lang="en-US" dirty="0" smtClean="0">
                <a:latin typeface="Arial" pitchFamily="34" charset="0"/>
              </a:rPr>
              <a:t>Of 264 nonradioactive 207 have even number of neutrons. Most have even protons &amp; neutrons (156), 51 have an even number of neutrons but odd number of protons, and only 4 have odd both protons &amp; neutrons</a:t>
            </a:r>
          </a:p>
          <a:p>
            <a:pPr marL="337311" indent="-337311"/>
            <a:endParaRPr lang="en-US" dirty="0" smtClean="0">
              <a:latin typeface="Times New Roman" pitchFamily="18" charset="0"/>
            </a:endParaRPr>
          </a:p>
        </p:txBody>
      </p:sp>
    </p:spTree>
    <p:extLst>
      <p:ext uri="{BB962C8B-B14F-4D97-AF65-F5344CB8AC3E}">
        <p14:creationId xmlns:p14="http://schemas.microsoft.com/office/powerpoint/2010/main" val="11425615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A4E00E-B472-4880-8B86-CF6B8FCC0BF7}" type="slidenum">
              <a:rPr lang="en-US"/>
              <a:pPr/>
              <a:t>20</a:t>
            </a:fld>
            <a:endParaRPr lang="en-US"/>
          </a:p>
        </p:txBody>
      </p:sp>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5654688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65332579-370C-49A3-978E-5EA9207960DB}" type="slidenum">
              <a:rPr lang="en-US">
                <a:latin typeface="Times New Roman" pitchFamily="18" charset="0"/>
              </a:rPr>
              <a:pPr/>
              <a:t>21</a:t>
            </a:fld>
            <a:endParaRPr lang="en-US">
              <a:latin typeface="Times New Roman" pitchFamily="18" charset="0"/>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pPr marL="337311" indent="-337311">
              <a:spcBef>
                <a:spcPts val="1771"/>
              </a:spcBef>
            </a:pPr>
            <a:r>
              <a:rPr lang="en-US" dirty="0" smtClean="0">
                <a:latin typeface="Arial" pitchFamily="34" charset="0"/>
              </a:rPr>
              <a:t>Neutrons are nuclear “glue”. The more protons the more neutrons required</a:t>
            </a:r>
          </a:p>
          <a:p>
            <a:pPr marL="337311" indent="-337311">
              <a:spcBef>
                <a:spcPts val="1771"/>
              </a:spcBef>
            </a:pPr>
            <a:r>
              <a:rPr lang="en-US" dirty="0" smtClean="0">
                <a:latin typeface="Arial" pitchFamily="34" charset="0"/>
              </a:rPr>
              <a:t>Analogous to octet rule</a:t>
            </a:r>
          </a:p>
          <a:p>
            <a:pPr marL="337311" indent="-337311">
              <a:spcBef>
                <a:spcPts val="1771"/>
              </a:spcBef>
            </a:pPr>
            <a:r>
              <a:rPr lang="en-US" dirty="0" smtClean="0">
                <a:latin typeface="Arial" pitchFamily="34" charset="0"/>
              </a:rPr>
              <a:t>Radioactive nuclei with higher n / p ratios tend to emit beta particles, while nuclei with lower p / n tend toward positron, EC or alpha emission.</a:t>
            </a:r>
          </a:p>
          <a:p>
            <a:pPr marL="337311" indent="-337311"/>
            <a:endParaRPr lang="en-US" dirty="0" smtClean="0">
              <a:latin typeface="Times New Roman" pitchFamily="18" charset="0"/>
            </a:endParaRPr>
          </a:p>
        </p:txBody>
      </p:sp>
    </p:spTree>
    <p:extLst>
      <p:ext uri="{BB962C8B-B14F-4D97-AF65-F5344CB8AC3E}">
        <p14:creationId xmlns:p14="http://schemas.microsoft.com/office/powerpoint/2010/main" val="25458902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E877E66E-E435-4CCE-B119-7C84F9CF5B57}" type="slidenum">
              <a:rPr lang="en-US">
                <a:latin typeface="Times New Roman" pitchFamily="18" charset="0"/>
              </a:rPr>
              <a:pPr/>
              <a:t>22</a:t>
            </a:fld>
            <a:endParaRPr lang="en-US">
              <a:latin typeface="Times New Roman" pitchFamily="18" charset="0"/>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pPr eaLnBrk="1" hangingPunct="1"/>
            <a:endParaRPr lang="en-US" smtClean="0">
              <a:latin typeface="Times New Roman" pitchFamily="18" charset="0"/>
            </a:endParaRPr>
          </a:p>
        </p:txBody>
      </p:sp>
    </p:spTree>
    <p:extLst>
      <p:ext uri="{BB962C8B-B14F-4D97-AF65-F5344CB8AC3E}">
        <p14:creationId xmlns:p14="http://schemas.microsoft.com/office/powerpoint/2010/main" val="25416973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D5227E1-7741-4B05-8A0B-14C39FA52C9C}" type="slidenum">
              <a:rPr lang="en-US"/>
              <a:pPr/>
              <a:t>23</a:t>
            </a:fld>
            <a:endParaRPr lang="en-US"/>
          </a:p>
        </p:txBody>
      </p:sp>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553528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3D936B-F479-49CD-BC86-B90A4F37F74B}" type="slidenum">
              <a:rPr lang="en-US"/>
              <a:pPr/>
              <a:t>24</a:t>
            </a:fld>
            <a:endParaRPr lang="en-US"/>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p:txBody>
          <a:bodyPr/>
          <a:lstStyle/>
          <a:p>
            <a:pPr algn="l">
              <a:buFont typeface="Arial" pitchFamily="34" charset="0"/>
              <a:buChar char="•"/>
            </a:pPr>
            <a:r>
              <a:rPr lang="en-US" dirty="0" smtClean="0"/>
              <a:t>When charged, the metal foils spread apart due to</a:t>
            </a:r>
            <a:r>
              <a:rPr lang="en-US" baseline="0" dirty="0" smtClean="0"/>
              <a:t> </a:t>
            </a:r>
            <a:r>
              <a:rPr lang="en-US" dirty="0" smtClean="0"/>
              <a:t>like charge repulsion</a:t>
            </a:r>
          </a:p>
          <a:p>
            <a:pPr algn="l">
              <a:buFont typeface="Arial" pitchFamily="34" charset="0"/>
              <a:buChar char="•"/>
            </a:pPr>
            <a:r>
              <a:rPr lang="en-US" dirty="0" smtClean="0"/>
              <a:t>When exposed to ionizing radiation, the radiation knocks electrons off the air molecules, which jump onto the foils and discharge them, causing  them to drop down.</a:t>
            </a:r>
          </a:p>
          <a:p>
            <a:pPr algn="l"/>
            <a:endParaRPr lang="en-US" dirty="0" smtClean="0"/>
          </a:p>
          <a:p>
            <a:endParaRPr lang="en-US" dirty="0"/>
          </a:p>
        </p:txBody>
      </p:sp>
    </p:spTree>
    <p:extLst>
      <p:ext uri="{BB962C8B-B14F-4D97-AF65-F5344CB8AC3E}">
        <p14:creationId xmlns:p14="http://schemas.microsoft.com/office/powerpoint/2010/main" val="24703160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1198880"/>
          </a:xfrm>
        </p:spPr>
        <p:txBody>
          <a:bodyPr>
            <a:normAutofit/>
          </a:bodyPr>
          <a:lstStyle/>
          <a:p>
            <a:r>
              <a:rPr lang="en-US" dirty="0" smtClean="0"/>
              <a:t>Page</a:t>
            </a:r>
            <a:r>
              <a:rPr lang="en-US" smtClean="0"/>
              <a:t>: 585</a:t>
            </a:r>
            <a:endParaRPr lang="en-US" dirty="0" smtClean="0"/>
          </a:p>
          <a:p>
            <a:endParaRPr lang="en-US" dirty="0" smtClean="0"/>
          </a:p>
          <a:p>
            <a:r>
              <a:rPr lang="en-US" smtClean="0"/>
              <a:t>Figure 20-6 Scintillation counter. This instrument is especially useful for detecting gamma radiation because it uses a high-density transparent solid, in contrast with the low-density gas in a Geiger counter. Radiation interacts with the solid, resulting in flashes of light, which are counted by a detector.</a:t>
            </a:r>
            <a:endParaRPr lang="en-US" dirty="0"/>
          </a:p>
        </p:txBody>
      </p:sp>
      <p:sp>
        <p:nvSpPr>
          <p:cNvPr id="4" name="Slide Number Placeholder 3"/>
          <p:cNvSpPr>
            <a:spLocks noGrp="1"/>
          </p:cNvSpPr>
          <p:nvPr>
            <p:ph type="sldNum" sz="quarter" idx="10"/>
          </p:nvPr>
        </p:nvSpPr>
        <p:spPr/>
        <p:txBody>
          <a:bodyPr/>
          <a:lstStyle/>
          <a:p>
            <a:fld id="{4475A0BC-9443-4E49-9EDF-96F60C1293E0}" type="slidenum">
              <a:rPr lang="en-US" smtClean="0"/>
              <a:pPr/>
              <a:t>25</a:t>
            </a:fld>
            <a:endParaRPr lang="en-US"/>
          </a:p>
        </p:txBody>
      </p:sp>
    </p:spTree>
    <p:extLst>
      <p:ext uri="{BB962C8B-B14F-4D97-AF65-F5344CB8AC3E}">
        <p14:creationId xmlns:p14="http://schemas.microsoft.com/office/powerpoint/2010/main" val="3444842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TextEdit="1"/>
          </p:cNvSpPr>
          <p:nvPr>
            <p:ph type="sldImg"/>
          </p:nvPr>
        </p:nvSpPr>
        <p:spPr bwMode="auto">
          <a:noFill/>
          <a:ln>
            <a:solidFill>
              <a:srgbClr val="000000"/>
            </a:solidFill>
            <a:miter lim="800000"/>
            <a:headEnd/>
            <a:tailEnd/>
          </a:ln>
        </p:spPr>
      </p:sp>
      <p:sp>
        <p:nvSpPr>
          <p:cNvPr id="1741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John Dalton (1766–1844) devised the atomic theory while trying to formulate a hypothesis to explain the Law of Multiple Proportions</a:t>
            </a:r>
          </a:p>
        </p:txBody>
      </p:sp>
      <p:sp>
        <p:nvSpPr>
          <p:cNvPr id="17411" name="Slide Number Placeholder 3"/>
          <p:cNvSpPr>
            <a:spLocks noGrp="1"/>
          </p:cNvSpPr>
          <p:nvPr>
            <p:ph type="sldNum" sz="quarter" idx="5"/>
          </p:nvPr>
        </p:nvSpPr>
        <p:spPr bwMode="auto">
          <a:noFill/>
          <a:ln>
            <a:miter lim="800000"/>
            <a:headEnd/>
            <a:tailEnd/>
          </a:ln>
        </p:spPr>
        <p:txBody>
          <a:bodyPr/>
          <a:lstStyle/>
          <a:p>
            <a:fld id="{77729ED8-57F6-4EE3-98D9-07D23D62D604}" type="slidenum">
              <a:rPr lang="en-US"/>
              <a:pPr/>
              <a:t>2</a:t>
            </a:fld>
            <a:endParaRPr lang="en-US"/>
          </a:p>
        </p:txBody>
      </p:sp>
    </p:spTree>
    <p:extLst>
      <p:ext uri="{BB962C8B-B14F-4D97-AF65-F5344CB8AC3E}">
        <p14:creationId xmlns:p14="http://schemas.microsoft.com/office/powerpoint/2010/main" val="9153987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06E84D-2A78-4607-9F3F-8B0FFB414176}" type="slidenum">
              <a:rPr lang="en-US"/>
              <a:pPr/>
              <a:t>26</a:t>
            </a:fld>
            <a:endParaRPr lang="en-US"/>
          </a:p>
        </p:txBody>
      </p:sp>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7810395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833119"/>
          </a:xfrm>
        </p:spPr>
        <p:txBody>
          <a:bodyPr>
            <a:normAutofit/>
          </a:bodyPr>
          <a:lstStyle/>
          <a:p>
            <a:r>
              <a:rPr lang="en-US" dirty="0" smtClean="0"/>
              <a:t>Page</a:t>
            </a:r>
            <a:r>
              <a:rPr lang="en-US" smtClean="0"/>
              <a:t>: 606a</a:t>
            </a:r>
            <a:endParaRPr lang="en-US" dirty="0" smtClean="0"/>
          </a:p>
          <a:p>
            <a:endParaRPr lang="en-US" dirty="0" smtClean="0"/>
          </a:p>
          <a:p>
            <a:r>
              <a:rPr lang="en-US" smtClean="0"/>
              <a:t>Remotely operated robotic arms are used to maneuver dangerously radioactive samples.</a:t>
            </a:r>
            <a:endParaRPr lang="en-US" dirty="0"/>
          </a:p>
        </p:txBody>
      </p:sp>
      <p:sp>
        <p:nvSpPr>
          <p:cNvPr id="4" name="Slide Number Placeholder 3"/>
          <p:cNvSpPr>
            <a:spLocks noGrp="1"/>
          </p:cNvSpPr>
          <p:nvPr>
            <p:ph type="sldNum" sz="quarter" idx="10"/>
          </p:nvPr>
        </p:nvSpPr>
        <p:spPr/>
        <p:txBody>
          <a:bodyPr/>
          <a:lstStyle/>
          <a:p>
            <a:fld id="{4475A0BC-9443-4E49-9EDF-96F60C1293E0}" type="slidenum">
              <a:rPr lang="en-US" smtClean="0"/>
              <a:pPr/>
              <a:t>27</a:t>
            </a:fld>
            <a:endParaRPr lang="en-US"/>
          </a:p>
        </p:txBody>
      </p:sp>
    </p:spTree>
    <p:extLst>
      <p:ext uri="{BB962C8B-B14F-4D97-AF65-F5344CB8AC3E}">
        <p14:creationId xmlns:p14="http://schemas.microsoft.com/office/powerpoint/2010/main" val="15337700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389C7C-6F0A-4962-80FA-89DF5FE553E9}" type="slidenum">
              <a:rPr lang="en-US"/>
              <a:pPr/>
              <a:t>28</a:t>
            </a:fld>
            <a:endParaRPr lang="en-US"/>
          </a:p>
        </p:txBody>
      </p:sp>
      <p:sp>
        <p:nvSpPr>
          <p:cNvPr id="182274"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572252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9E17F4-69C3-4816-8DD2-F7809EBD06F2}" type="slidenum">
              <a:rPr lang="en-US" smtClean="0"/>
              <a:pPr/>
              <a:t>29</a:t>
            </a:fld>
            <a:endParaRPr lang="en-US"/>
          </a:p>
        </p:txBody>
      </p:sp>
    </p:spTree>
    <p:extLst>
      <p:ext uri="{BB962C8B-B14F-4D97-AF65-F5344CB8AC3E}">
        <p14:creationId xmlns:p14="http://schemas.microsoft.com/office/powerpoint/2010/main" val="25706562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9E17F4-69C3-4816-8DD2-F7809EBD06F2}" type="slidenum">
              <a:rPr lang="en-US" smtClean="0"/>
              <a:pPr/>
              <a:t>30</a:t>
            </a:fld>
            <a:endParaRPr lang="en-US"/>
          </a:p>
        </p:txBody>
      </p:sp>
    </p:spTree>
    <p:extLst>
      <p:ext uri="{BB962C8B-B14F-4D97-AF65-F5344CB8AC3E}">
        <p14:creationId xmlns:p14="http://schemas.microsoft.com/office/powerpoint/2010/main" val="6113717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9E17F4-69C3-4816-8DD2-F7809EBD06F2}" type="slidenum">
              <a:rPr lang="en-US" smtClean="0"/>
              <a:pPr/>
              <a:t>31</a:t>
            </a:fld>
            <a:endParaRPr lang="en-US"/>
          </a:p>
        </p:txBody>
      </p:sp>
    </p:spTree>
    <p:extLst>
      <p:ext uri="{BB962C8B-B14F-4D97-AF65-F5344CB8AC3E}">
        <p14:creationId xmlns:p14="http://schemas.microsoft.com/office/powerpoint/2010/main" val="11978741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833119"/>
          </a:xfrm>
        </p:spPr>
        <p:txBody>
          <a:bodyPr>
            <a:normAutofit/>
          </a:bodyPr>
          <a:lstStyle/>
          <a:p>
            <a:r>
              <a:rPr lang="en-US" dirty="0" smtClean="0"/>
              <a:t>Page</a:t>
            </a:r>
            <a:r>
              <a:rPr lang="en-US" smtClean="0"/>
              <a:t>: 590</a:t>
            </a:r>
            <a:endParaRPr lang="en-US" dirty="0" smtClean="0"/>
          </a:p>
          <a:p>
            <a:endParaRPr lang="en-US" dirty="0" smtClean="0"/>
          </a:p>
          <a:p>
            <a:r>
              <a:rPr lang="en-US" smtClean="0"/>
              <a:t>Figure 20-12 Willard Libby (1908–1980) was awarded the 1960 Nobel Prize in Chemistry for leading the team of scientists that developed radiocarbon dating.</a:t>
            </a:r>
            <a:endParaRPr lang="en-US" dirty="0"/>
          </a:p>
        </p:txBody>
      </p:sp>
      <p:sp>
        <p:nvSpPr>
          <p:cNvPr id="4" name="Slide Number Placeholder 3"/>
          <p:cNvSpPr>
            <a:spLocks noGrp="1"/>
          </p:cNvSpPr>
          <p:nvPr>
            <p:ph type="sldNum" sz="quarter" idx="10"/>
          </p:nvPr>
        </p:nvSpPr>
        <p:spPr/>
        <p:txBody>
          <a:bodyPr/>
          <a:lstStyle/>
          <a:p>
            <a:fld id="{4475A0BC-9443-4E49-9EDF-96F60C1293E0}" type="slidenum">
              <a:rPr lang="en-US" smtClean="0"/>
              <a:pPr/>
              <a:t>32</a:t>
            </a:fld>
            <a:endParaRPr lang="en-US"/>
          </a:p>
        </p:txBody>
      </p:sp>
    </p:spTree>
    <p:extLst>
      <p:ext uri="{BB962C8B-B14F-4D97-AF65-F5344CB8AC3E}">
        <p14:creationId xmlns:p14="http://schemas.microsoft.com/office/powerpoint/2010/main" val="38773219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C9A34B63-4F36-4FED-A31C-FD24CBE317FC}" type="slidenum">
              <a:rPr lang="en-US"/>
              <a:pPr/>
              <a:t>33</a:t>
            </a:fld>
            <a:endParaRPr lang="en-US"/>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708566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448E49BA-A14B-4455-8134-98E54EEBE510}" type="slidenum">
              <a:rPr lang="en-US"/>
              <a:pPr/>
              <a:t>34</a:t>
            </a:fld>
            <a:endParaRPr lang="en-US"/>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1114302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1198880"/>
          </a:xfrm>
        </p:spPr>
        <p:txBody>
          <a:bodyPr>
            <a:normAutofit/>
          </a:bodyPr>
          <a:lstStyle/>
          <a:p>
            <a:r>
              <a:rPr lang="en-US" dirty="0" smtClean="0"/>
              <a:t>Page: 591</a:t>
            </a:r>
          </a:p>
          <a:p>
            <a:endParaRPr lang="en-US" dirty="0" smtClean="0"/>
          </a:p>
          <a:p>
            <a:r>
              <a:rPr lang="en-US" dirty="0" smtClean="0"/>
              <a:t>Figure 20-13 </a:t>
            </a:r>
            <a:r>
              <a:rPr lang="en-US" dirty="0" err="1" smtClean="0"/>
              <a:t>Ötzi</a:t>
            </a:r>
            <a:r>
              <a:rPr lang="en-US" dirty="0" smtClean="0"/>
              <a:t> the Iceman. He was found in a glacier in the Tyrolean Alps near the Austrian/ Italian border in 1991. He is believed to have lived in about 3300 BCE. He was so well preserved that scientists were able to examine the contents of his digestive system, finding that he was an omnivore.</a:t>
            </a:r>
            <a:endParaRPr lang="en-US" dirty="0"/>
          </a:p>
        </p:txBody>
      </p:sp>
      <p:sp>
        <p:nvSpPr>
          <p:cNvPr id="4" name="Slide Number Placeholder 3"/>
          <p:cNvSpPr>
            <a:spLocks noGrp="1"/>
          </p:cNvSpPr>
          <p:nvPr>
            <p:ph type="sldNum" sz="quarter" idx="10"/>
          </p:nvPr>
        </p:nvSpPr>
        <p:spPr/>
        <p:txBody>
          <a:bodyPr/>
          <a:lstStyle/>
          <a:p>
            <a:fld id="{4475A0BC-9443-4E49-9EDF-96F60C1293E0}" type="slidenum">
              <a:rPr lang="en-US" smtClean="0"/>
              <a:pPr/>
              <a:t>35</a:t>
            </a:fld>
            <a:endParaRPr lang="en-US"/>
          </a:p>
        </p:txBody>
      </p:sp>
    </p:spTree>
    <p:extLst>
      <p:ext uri="{BB962C8B-B14F-4D97-AF65-F5344CB8AC3E}">
        <p14:creationId xmlns:p14="http://schemas.microsoft.com/office/powerpoint/2010/main" val="19350950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noTextEdit="1"/>
          </p:cNvSpPr>
          <p:nvPr>
            <p:ph type="sldImg"/>
          </p:nvPr>
        </p:nvSpPr>
        <p:spPr bwMode="auto">
          <a:noFill/>
          <a:ln>
            <a:solidFill>
              <a:srgbClr val="000000"/>
            </a:solidFill>
            <a:miter lim="800000"/>
            <a:headEnd/>
            <a:tailEnd/>
          </a:ln>
        </p:spPr>
      </p:sp>
      <p:sp>
        <p:nvSpPr>
          <p:cNvPr id="3379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J. J. Thomson (1856–1940) (left) dis-covered the electron, and Ernest Rutherford (1871–1937) (right) dis-covered the proton</a:t>
            </a:r>
          </a:p>
        </p:txBody>
      </p:sp>
      <p:sp>
        <p:nvSpPr>
          <p:cNvPr id="33795" name="Slide Number Placeholder 3"/>
          <p:cNvSpPr>
            <a:spLocks noGrp="1"/>
          </p:cNvSpPr>
          <p:nvPr>
            <p:ph type="sldNum" sz="quarter" idx="5"/>
          </p:nvPr>
        </p:nvSpPr>
        <p:spPr bwMode="auto">
          <a:noFill/>
          <a:ln>
            <a:miter lim="800000"/>
            <a:headEnd/>
            <a:tailEnd/>
          </a:ln>
        </p:spPr>
        <p:txBody>
          <a:bodyPr/>
          <a:lstStyle/>
          <a:p>
            <a:fld id="{84178F5A-DFB2-4D35-9DF7-53AA75D72A9F}" type="slidenum">
              <a:rPr lang="en-US"/>
              <a:pPr/>
              <a:t>3</a:t>
            </a:fld>
            <a:endParaRPr lang="en-US"/>
          </a:p>
        </p:txBody>
      </p:sp>
    </p:spTree>
    <p:extLst>
      <p:ext uri="{BB962C8B-B14F-4D97-AF65-F5344CB8AC3E}">
        <p14:creationId xmlns:p14="http://schemas.microsoft.com/office/powerpoint/2010/main" val="22331034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9E17F4-69C3-4816-8DD2-F7809EBD06F2}" type="slidenum">
              <a:rPr lang="en-US" smtClean="0"/>
              <a:pPr/>
              <a:t>36</a:t>
            </a:fld>
            <a:endParaRPr lang="en-US"/>
          </a:p>
        </p:txBody>
      </p:sp>
    </p:spTree>
    <p:extLst>
      <p:ext uri="{BB962C8B-B14F-4D97-AF65-F5344CB8AC3E}">
        <p14:creationId xmlns:p14="http://schemas.microsoft.com/office/powerpoint/2010/main" val="28448561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9E17F4-69C3-4816-8DD2-F7809EBD06F2}" type="slidenum">
              <a:rPr lang="en-US" smtClean="0"/>
              <a:pPr/>
              <a:t>37</a:t>
            </a:fld>
            <a:endParaRPr lang="en-US"/>
          </a:p>
        </p:txBody>
      </p:sp>
    </p:spTree>
    <p:extLst>
      <p:ext uri="{BB962C8B-B14F-4D97-AF65-F5344CB8AC3E}">
        <p14:creationId xmlns:p14="http://schemas.microsoft.com/office/powerpoint/2010/main" val="6999115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1381760"/>
          </a:xfrm>
        </p:spPr>
        <p:txBody>
          <a:bodyPr>
            <a:normAutofit/>
          </a:bodyPr>
          <a:lstStyle/>
          <a:p>
            <a:r>
              <a:rPr lang="en-US" dirty="0" smtClean="0"/>
              <a:t>Page</a:t>
            </a:r>
            <a:r>
              <a:rPr lang="en-US" smtClean="0"/>
              <a:t>: 599</a:t>
            </a:r>
            <a:endParaRPr lang="en-US" dirty="0" smtClean="0"/>
          </a:p>
          <a:p>
            <a:endParaRPr lang="en-US" dirty="0" smtClean="0"/>
          </a:p>
          <a:p>
            <a:r>
              <a:rPr lang="en-US" smtClean="0"/>
              <a:t>Figure 20-23 Thyroid gland imaging. (a) A healthy thyroid gland, located in the lower neck, is shaped like a bow tie. This image was produced by injecting the patient with a solution containing technetium-99m and scanning the neck with a gamma camera. (b) Hyperthyroidism, an overactive thyroid gland, is a common disease that has many causes. It can be treated with drugs, radioactive iodine treatment, or surgery.</a:t>
            </a:r>
            <a:endParaRPr lang="en-US" dirty="0"/>
          </a:p>
        </p:txBody>
      </p:sp>
      <p:sp>
        <p:nvSpPr>
          <p:cNvPr id="4" name="Slide Number Placeholder 3"/>
          <p:cNvSpPr>
            <a:spLocks noGrp="1"/>
          </p:cNvSpPr>
          <p:nvPr>
            <p:ph type="sldNum" sz="quarter" idx="10"/>
          </p:nvPr>
        </p:nvSpPr>
        <p:spPr/>
        <p:txBody>
          <a:bodyPr/>
          <a:lstStyle/>
          <a:p>
            <a:fld id="{4475A0BC-9443-4E49-9EDF-96F60C1293E0}" type="slidenum">
              <a:rPr lang="en-US" smtClean="0"/>
              <a:pPr/>
              <a:t>38</a:t>
            </a:fld>
            <a:endParaRPr lang="en-US"/>
          </a:p>
        </p:txBody>
      </p:sp>
    </p:spTree>
    <p:extLst>
      <p:ext uri="{BB962C8B-B14F-4D97-AF65-F5344CB8AC3E}">
        <p14:creationId xmlns:p14="http://schemas.microsoft.com/office/powerpoint/2010/main" val="6339320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81418F-1961-4130-8979-EED31D306337}" type="slidenum">
              <a:rPr lang="en-US"/>
              <a:pPr/>
              <a:t>39</a:t>
            </a:fld>
            <a:endParaRPr lang="en-US"/>
          </a:p>
        </p:txBody>
      </p:sp>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40437719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9E17F4-69C3-4816-8DD2-F7809EBD06F2}" type="slidenum">
              <a:rPr lang="en-US" smtClean="0"/>
              <a:pPr/>
              <a:t>40</a:t>
            </a:fld>
            <a:endParaRPr lang="en-US"/>
          </a:p>
        </p:txBody>
      </p:sp>
    </p:spTree>
    <p:extLst>
      <p:ext uri="{BB962C8B-B14F-4D97-AF65-F5344CB8AC3E}">
        <p14:creationId xmlns:p14="http://schemas.microsoft.com/office/powerpoint/2010/main" val="31166935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833119"/>
          </a:xfrm>
        </p:spPr>
        <p:txBody>
          <a:bodyPr>
            <a:normAutofit/>
          </a:bodyPr>
          <a:lstStyle/>
          <a:p>
            <a:r>
              <a:rPr lang="en-US" dirty="0" smtClean="0"/>
              <a:t>Page</a:t>
            </a:r>
            <a:r>
              <a:rPr lang="en-US" smtClean="0"/>
              <a:t>: 603</a:t>
            </a:r>
            <a:endParaRPr lang="en-US" dirty="0" smtClean="0"/>
          </a:p>
          <a:p>
            <a:endParaRPr lang="en-US" dirty="0" smtClean="0"/>
          </a:p>
          <a:p>
            <a:r>
              <a:rPr lang="en-US" smtClean="0"/>
              <a:t>Figure 20-30 The sun. The fundamental energy source of the sun is a series of reactions that can be summarized as the conversion of hydrogen into helium.</a:t>
            </a:r>
            <a:endParaRPr lang="en-US" dirty="0"/>
          </a:p>
        </p:txBody>
      </p:sp>
      <p:sp>
        <p:nvSpPr>
          <p:cNvPr id="4" name="Slide Number Placeholder 3"/>
          <p:cNvSpPr>
            <a:spLocks noGrp="1"/>
          </p:cNvSpPr>
          <p:nvPr>
            <p:ph type="sldNum" sz="quarter" idx="10"/>
          </p:nvPr>
        </p:nvSpPr>
        <p:spPr/>
        <p:txBody>
          <a:bodyPr/>
          <a:lstStyle/>
          <a:p>
            <a:fld id="{4475A0BC-9443-4E49-9EDF-96F60C1293E0}" type="slidenum">
              <a:rPr lang="en-US" smtClean="0"/>
              <a:pPr/>
              <a:t>41</a:t>
            </a:fld>
            <a:endParaRPr lang="en-US"/>
          </a:p>
        </p:txBody>
      </p:sp>
    </p:spTree>
    <p:extLst>
      <p:ext uri="{BB962C8B-B14F-4D97-AF65-F5344CB8AC3E}">
        <p14:creationId xmlns:p14="http://schemas.microsoft.com/office/powerpoint/2010/main" val="19330065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B37251-DFC2-4D60-AD74-D573B30D3D15}" type="slidenum">
              <a:rPr lang="en-US"/>
              <a:pPr/>
              <a:t>42</a:t>
            </a:fld>
            <a:endParaRPr lang="en-US"/>
          </a:p>
        </p:txBody>
      </p:sp>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7898086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95DED6-9EF9-49BB-8EDC-3FE8D17B1D96}" type="slidenum">
              <a:rPr lang="en-US"/>
              <a:pPr/>
              <a:t>43</a:t>
            </a:fld>
            <a:endParaRPr lang="en-US"/>
          </a:p>
        </p:txBody>
      </p:sp>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6360271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1016000"/>
          </a:xfrm>
        </p:spPr>
        <p:txBody>
          <a:bodyPr>
            <a:normAutofit/>
          </a:bodyPr>
          <a:lstStyle/>
          <a:p>
            <a:r>
              <a:rPr lang="en-US" dirty="0" smtClean="0"/>
              <a:t>Page</a:t>
            </a:r>
            <a:r>
              <a:rPr lang="en-US" smtClean="0"/>
              <a:t>: 596</a:t>
            </a:r>
            <a:endParaRPr lang="en-US" dirty="0" smtClean="0"/>
          </a:p>
          <a:p>
            <a:endParaRPr lang="en-US" dirty="0" smtClean="0"/>
          </a:p>
          <a:p>
            <a:r>
              <a:rPr lang="en-US" smtClean="0"/>
              <a:t>Figure 20-18 Particle accelerator at Argonne National Laboratory near Chicago. The outer ring, which is nearly the combined length of four football fields in diameter, houses experiments for as many as 300 scientists at one time.</a:t>
            </a:r>
            <a:endParaRPr lang="en-US" dirty="0"/>
          </a:p>
        </p:txBody>
      </p:sp>
      <p:sp>
        <p:nvSpPr>
          <p:cNvPr id="4" name="Slide Number Placeholder 3"/>
          <p:cNvSpPr>
            <a:spLocks noGrp="1"/>
          </p:cNvSpPr>
          <p:nvPr>
            <p:ph type="sldNum" sz="quarter" idx="10"/>
          </p:nvPr>
        </p:nvSpPr>
        <p:spPr/>
        <p:txBody>
          <a:bodyPr/>
          <a:lstStyle/>
          <a:p>
            <a:fld id="{4475A0BC-9443-4E49-9EDF-96F60C1293E0}" type="slidenum">
              <a:rPr lang="en-US" smtClean="0"/>
              <a:pPr/>
              <a:t>44</a:t>
            </a:fld>
            <a:endParaRPr lang="en-US"/>
          </a:p>
        </p:txBody>
      </p:sp>
    </p:spTree>
    <p:extLst>
      <p:ext uri="{BB962C8B-B14F-4D97-AF65-F5344CB8AC3E}">
        <p14:creationId xmlns:p14="http://schemas.microsoft.com/office/powerpoint/2010/main" val="39274784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833119"/>
          </a:xfrm>
        </p:spPr>
        <p:txBody>
          <a:bodyPr>
            <a:normAutofit/>
          </a:bodyPr>
          <a:lstStyle/>
          <a:p>
            <a:r>
              <a:rPr lang="en-US" dirty="0" smtClean="0"/>
              <a:t>Page</a:t>
            </a:r>
            <a:r>
              <a:rPr lang="en-US" smtClean="0"/>
              <a:t>: 606b</a:t>
            </a:r>
            <a:endParaRPr lang="en-US" dirty="0" smtClean="0"/>
          </a:p>
          <a:p>
            <a:endParaRPr lang="en-US" dirty="0" smtClean="0"/>
          </a:p>
          <a:p>
            <a:r>
              <a:rPr lang="en-US" smtClean="0"/>
              <a:t>A cyclotron is a particle accelerator in which particles travel in a nearly circular path. The cyclotron shown is emitting a proton beam.</a:t>
            </a:r>
            <a:endParaRPr lang="en-US" dirty="0"/>
          </a:p>
        </p:txBody>
      </p:sp>
      <p:sp>
        <p:nvSpPr>
          <p:cNvPr id="4" name="Slide Number Placeholder 3"/>
          <p:cNvSpPr>
            <a:spLocks noGrp="1"/>
          </p:cNvSpPr>
          <p:nvPr>
            <p:ph type="sldNum" sz="quarter" idx="10"/>
          </p:nvPr>
        </p:nvSpPr>
        <p:spPr/>
        <p:txBody>
          <a:bodyPr/>
          <a:lstStyle/>
          <a:p>
            <a:fld id="{4475A0BC-9443-4E49-9EDF-96F60C1293E0}" type="slidenum">
              <a:rPr lang="en-US" smtClean="0"/>
              <a:pPr/>
              <a:t>45</a:t>
            </a:fld>
            <a:endParaRPr lang="en-US"/>
          </a:p>
        </p:txBody>
      </p:sp>
    </p:spTree>
    <p:extLst>
      <p:ext uri="{BB962C8B-B14F-4D97-AF65-F5344CB8AC3E}">
        <p14:creationId xmlns:p14="http://schemas.microsoft.com/office/powerpoint/2010/main" val="27647932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noTextEdit="1"/>
          </p:cNvSpPr>
          <p:nvPr>
            <p:ph type="sldImg"/>
          </p:nvPr>
        </p:nvSpPr>
        <p:spPr bwMode="auto">
          <a:noFill/>
          <a:ln>
            <a:solidFill>
              <a:srgbClr val="000000"/>
            </a:solidFill>
            <a:miter lim="800000"/>
            <a:headEnd/>
            <a:tailEnd/>
          </a:ln>
        </p:spPr>
      </p:sp>
      <p:sp>
        <p:nvSpPr>
          <p:cNvPr id="3174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31747" name="Slide Number Placeholder 3"/>
          <p:cNvSpPr>
            <a:spLocks noGrp="1"/>
          </p:cNvSpPr>
          <p:nvPr>
            <p:ph type="sldNum" sz="quarter" idx="5"/>
          </p:nvPr>
        </p:nvSpPr>
        <p:spPr bwMode="auto">
          <a:noFill/>
          <a:ln>
            <a:miter lim="800000"/>
            <a:headEnd/>
            <a:tailEnd/>
          </a:ln>
        </p:spPr>
        <p:txBody>
          <a:bodyPr/>
          <a:lstStyle/>
          <a:p>
            <a:fld id="{FBA4EDAF-D695-4CCA-BEDF-0333B49ABFE7}" type="slidenum">
              <a:rPr lang="en-US"/>
              <a:pPr/>
              <a:t>4</a:t>
            </a:fld>
            <a:endParaRPr lang="en-US"/>
          </a:p>
        </p:txBody>
      </p:sp>
    </p:spTree>
    <p:extLst>
      <p:ext uri="{BB962C8B-B14F-4D97-AF65-F5344CB8AC3E}">
        <p14:creationId xmlns:p14="http://schemas.microsoft.com/office/powerpoint/2010/main" val="4940066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C64B262-D92C-45E5-820A-C7312C2DAA03}" type="slidenum">
              <a:rPr lang="en-US"/>
              <a:pPr/>
              <a:t>46</a:t>
            </a:fld>
            <a:endParaRPr lang="en-US"/>
          </a:p>
        </p:txBody>
      </p:sp>
      <p:sp>
        <p:nvSpPr>
          <p:cNvPr id="193538" name="Rectangle 2"/>
          <p:cNvSpPr>
            <a:spLocks noGrp="1" noRot="1" noChangeAspect="1" noChangeArrowheads="1" noTextEdit="1"/>
          </p:cNvSpPr>
          <p:nvPr>
            <p:ph type="sldImg"/>
          </p:nvPr>
        </p:nvSpPr>
        <p:spPr>
          <a:ln/>
        </p:spPr>
      </p:sp>
      <p:sp>
        <p:nvSpPr>
          <p:cNvPr id="19353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8137959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833119"/>
          </a:xfrm>
        </p:spPr>
        <p:txBody>
          <a:bodyPr>
            <a:normAutofit/>
          </a:bodyPr>
          <a:lstStyle/>
          <a:p>
            <a:r>
              <a:rPr lang="en-US" dirty="0" smtClean="0"/>
              <a:t>Page</a:t>
            </a:r>
            <a:r>
              <a:rPr lang="en-US" smtClean="0"/>
              <a:t>: 606b</a:t>
            </a:r>
            <a:endParaRPr lang="en-US" dirty="0" smtClean="0"/>
          </a:p>
          <a:p>
            <a:endParaRPr lang="en-US" dirty="0" smtClean="0"/>
          </a:p>
          <a:p>
            <a:r>
              <a:rPr lang="en-US" smtClean="0"/>
              <a:t>Small-scale fusion reactions are possible with today’s technology. The photo shows the reaction of hydrogen-2 and hydrogen-3 in a 1-mm capsule.</a:t>
            </a:r>
            <a:endParaRPr lang="en-US" dirty="0"/>
          </a:p>
        </p:txBody>
      </p:sp>
      <p:sp>
        <p:nvSpPr>
          <p:cNvPr id="4" name="Slide Number Placeholder 3"/>
          <p:cNvSpPr>
            <a:spLocks noGrp="1"/>
          </p:cNvSpPr>
          <p:nvPr>
            <p:ph type="sldNum" sz="quarter" idx="10"/>
          </p:nvPr>
        </p:nvSpPr>
        <p:spPr/>
        <p:txBody>
          <a:bodyPr/>
          <a:lstStyle/>
          <a:p>
            <a:fld id="{4475A0BC-9443-4E49-9EDF-96F60C1293E0}" type="slidenum">
              <a:rPr lang="en-US" smtClean="0"/>
              <a:pPr/>
              <a:t>47</a:t>
            </a:fld>
            <a:endParaRPr lang="en-US"/>
          </a:p>
        </p:txBody>
      </p:sp>
    </p:spTree>
    <p:extLst>
      <p:ext uri="{BB962C8B-B14F-4D97-AF65-F5344CB8AC3E}">
        <p14:creationId xmlns:p14="http://schemas.microsoft.com/office/powerpoint/2010/main" val="27084347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BE4F6A-6FF2-48D7-8EB7-265A101097D2}" type="slidenum">
              <a:rPr lang="en-US"/>
              <a:pPr/>
              <a:t>48</a:t>
            </a:fld>
            <a:endParaRPr lang="en-US"/>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0355007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9E17F4-69C3-4816-8DD2-F7809EBD06F2}" type="slidenum">
              <a:rPr lang="en-US" smtClean="0"/>
              <a:pPr/>
              <a:t>49</a:t>
            </a:fld>
            <a:endParaRPr lang="en-US"/>
          </a:p>
        </p:txBody>
      </p:sp>
    </p:spTree>
    <p:extLst>
      <p:ext uri="{BB962C8B-B14F-4D97-AF65-F5344CB8AC3E}">
        <p14:creationId xmlns:p14="http://schemas.microsoft.com/office/powerpoint/2010/main" val="21486393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C98820-66B7-41FD-B34A-3303E117551C}" type="slidenum">
              <a:rPr lang="en-US"/>
              <a:pPr/>
              <a:t>50</a:t>
            </a:fld>
            <a:endParaRPr lang="en-US"/>
          </a:p>
        </p:txBody>
      </p:sp>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1683429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9E17F4-69C3-4816-8DD2-F7809EBD06F2}" type="slidenum">
              <a:rPr lang="en-US" smtClean="0"/>
              <a:pPr/>
              <a:t>51</a:t>
            </a:fld>
            <a:endParaRPr lang="en-US"/>
          </a:p>
        </p:txBody>
      </p:sp>
    </p:spTree>
    <p:extLst>
      <p:ext uri="{BB962C8B-B14F-4D97-AF65-F5344CB8AC3E}">
        <p14:creationId xmlns:p14="http://schemas.microsoft.com/office/powerpoint/2010/main" val="17353043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9E17F4-69C3-4816-8DD2-F7809EBD06F2}" type="slidenum">
              <a:rPr lang="en-US" smtClean="0"/>
              <a:pPr/>
              <a:t>52</a:t>
            </a:fld>
            <a:endParaRPr lang="en-US"/>
          </a:p>
        </p:txBody>
      </p:sp>
    </p:spTree>
    <p:extLst>
      <p:ext uri="{BB962C8B-B14F-4D97-AF65-F5344CB8AC3E}">
        <p14:creationId xmlns:p14="http://schemas.microsoft.com/office/powerpoint/2010/main" val="24649267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9E17F4-69C3-4816-8DD2-F7809EBD06F2}" type="slidenum">
              <a:rPr lang="en-US" smtClean="0"/>
              <a:pPr/>
              <a:t>53</a:t>
            </a:fld>
            <a:endParaRPr lang="en-US"/>
          </a:p>
        </p:txBody>
      </p:sp>
    </p:spTree>
    <p:extLst>
      <p:ext uri="{BB962C8B-B14F-4D97-AF65-F5344CB8AC3E}">
        <p14:creationId xmlns:p14="http://schemas.microsoft.com/office/powerpoint/2010/main" val="115801424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9E17F4-69C3-4816-8DD2-F7809EBD06F2}" type="slidenum">
              <a:rPr lang="en-US" smtClean="0"/>
              <a:pPr/>
              <a:t>54</a:t>
            </a:fld>
            <a:endParaRPr lang="en-US"/>
          </a:p>
        </p:txBody>
      </p:sp>
    </p:spTree>
    <p:extLst>
      <p:ext uri="{BB962C8B-B14F-4D97-AF65-F5344CB8AC3E}">
        <p14:creationId xmlns:p14="http://schemas.microsoft.com/office/powerpoint/2010/main" val="96497845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1016000"/>
          </a:xfrm>
        </p:spPr>
        <p:txBody>
          <a:bodyPr>
            <a:normAutofit/>
          </a:bodyPr>
          <a:lstStyle/>
          <a:p>
            <a:r>
              <a:rPr lang="en-US" dirty="0" smtClean="0"/>
              <a:t>Page: 602</a:t>
            </a:r>
          </a:p>
          <a:p>
            <a:endParaRPr lang="en-US" dirty="0" smtClean="0"/>
          </a:p>
          <a:p>
            <a:r>
              <a:rPr lang="en-US" dirty="0" smtClean="0"/>
              <a:t>Figure 20-28 Percentage of electricity from nuclear power by country. The United States relies on nonnuclear sources of electrical energy much more than many of the other nations of the world.</a:t>
            </a:r>
            <a:endParaRPr lang="en-US" dirty="0"/>
          </a:p>
        </p:txBody>
      </p:sp>
      <p:sp>
        <p:nvSpPr>
          <p:cNvPr id="4" name="Slide Number Placeholder 3"/>
          <p:cNvSpPr>
            <a:spLocks noGrp="1"/>
          </p:cNvSpPr>
          <p:nvPr>
            <p:ph type="sldNum" sz="quarter" idx="10"/>
          </p:nvPr>
        </p:nvSpPr>
        <p:spPr/>
        <p:txBody>
          <a:bodyPr/>
          <a:lstStyle/>
          <a:p>
            <a:fld id="{4475A0BC-9443-4E49-9EDF-96F60C1293E0}" type="slidenum">
              <a:rPr lang="en-US" smtClean="0"/>
              <a:pPr/>
              <a:t>55</a:t>
            </a:fld>
            <a:endParaRPr lang="en-US"/>
          </a:p>
        </p:txBody>
      </p:sp>
    </p:spTree>
    <p:extLst>
      <p:ext uri="{BB962C8B-B14F-4D97-AF65-F5344CB8AC3E}">
        <p14:creationId xmlns:p14="http://schemas.microsoft.com/office/powerpoint/2010/main" val="10765739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noTextEdit="1"/>
          </p:cNvSpPr>
          <p:nvPr>
            <p:ph type="sldImg"/>
          </p:nvPr>
        </p:nvSpPr>
        <p:spPr bwMode="auto">
          <a:noFill/>
          <a:ln>
            <a:solidFill>
              <a:srgbClr val="000000"/>
            </a:solidFill>
            <a:miter lim="800000"/>
            <a:headEnd/>
            <a:tailEnd/>
          </a:ln>
        </p:spPr>
      </p:sp>
      <p:sp>
        <p:nvSpPr>
          <p:cNvPr id="3993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Figure 5.4 Relative sizes of an atom and its nucleus. The diameter of an atom is approximately 10,000 times the diameter of its nucleus.</a:t>
            </a:r>
          </a:p>
        </p:txBody>
      </p:sp>
      <p:sp>
        <p:nvSpPr>
          <p:cNvPr id="39939" name="Slide Number Placeholder 3"/>
          <p:cNvSpPr>
            <a:spLocks noGrp="1"/>
          </p:cNvSpPr>
          <p:nvPr>
            <p:ph type="sldNum" sz="quarter" idx="5"/>
          </p:nvPr>
        </p:nvSpPr>
        <p:spPr bwMode="auto">
          <a:noFill/>
          <a:ln>
            <a:miter lim="800000"/>
            <a:headEnd/>
            <a:tailEnd/>
          </a:ln>
        </p:spPr>
        <p:txBody>
          <a:bodyPr/>
          <a:lstStyle/>
          <a:p>
            <a:fld id="{0E55C847-C158-4809-84C6-B274330178BA}" type="slidenum">
              <a:rPr lang="en-US"/>
              <a:pPr/>
              <a:t>5</a:t>
            </a:fld>
            <a:endParaRPr lang="en-US"/>
          </a:p>
        </p:txBody>
      </p:sp>
    </p:spTree>
    <p:extLst>
      <p:ext uri="{BB962C8B-B14F-4D97-AF65-F5344CB8AC3E}">
        <p14:creationId xmlns:p14="http://schemas.microsoft.com/office/powerpoint/2010/main" val="63880855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540F0F-0ABF-47B6-9650-2E068C0917C9}" type="slidenum">
              <a:rPr lang="en-US"/>
              <a:pPr/>
              <a:t>56</a:t>
            </a:fld>
            <a:endParaRPr lang="en-US"/>
          </a:p>
        </p:txBody>
      </p:sp>
      <p:sp>
        <p:nvSpPr>
          <p:cNvPr id="182274"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59495038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871FCB-3660-4E9F-B4EA-1B4F02C43F8F}" type="slidenum">
              <a:rPr lang="en-US"/>
              <a:pPr/>
              <a:t>57</a:t>
            </a:fld>
            <a:endParaRPr lang="en-US"/>
          </a:p>
        </p:txBody>
      </p:sp>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97137034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D90E54-E44A-4013-AB95-31CAE843EED8}" type="slidenum">
              <a:rPr lang="en-US"/>
              <a:pPr/>
              <a:t>58</a:t>
            </a:fld>
            <a:endParaRPr lang="en-US"/>
          </a:p>
        </p:txBody>
      </p:sp>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7126957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1016000"/>
          </a:xfrm>
        </p:spPr>
        <p:txBody>
          <a:bodyPr>
            <a:normAutofit/>
          </a:bodyPr>
          <a:lstStyle/>
          <a:p>
            <a:r>
              <a:rPr lang="en-US" dirty="0" smtClean="0"/>
              <a:t>Page</a:t>
            </a:r>
            <a:r>
              <a:rPr lang="en-US" smtClean="0"/>
              <a:t>: 601</a:t>
            </a:r>
            <a:endParaRPr lang="en-US" dirty="0" smtClean="0"/>
          </a:p>
          <a:p>
            <a:endParaRPr lang="en-US" dirty="0" smtClean="0"/>
          </a:p>
          <a:p>
            <a:r>
              <a:rPr lang="en-US" smtClean="0"/>
              <a:t>Figure 20-25 Nuclear fuel. After mining, uranium is usually enriched to 3.5% 235 92U in the form of uranium oxide, UO2, powder. The powder is pressed into pellets, which are then inserted into tubes called fuel rods.</a:t>
            </a:r>
            <a:endParaRPr lang="en-US" dirty="0"/>
          </a:p>
        </p:txBody>
      </p:sp>
      <p:sp>
        <p:nvSpPr>
          <p:cNvPr id="4" name="Slide Number Placeholder 3"/>
          <p:cNvSpPr>
            <a:spLocks noGrp="1"/>
          </p:cNvSpPr>
          <p:nvPr>
            <p:ph type="sldNum" sz="quarter" idx="10"/>
          </p:nvPr>
        </p:nvSpPr>
        <p:spPr/>
        <p:txBody>
          <a:bodyPr/>
          <a:lstStyle/>
          <a:p>
            <a:fld id="{4475A0BC-9443-4E49-9EDF-96F60C1293E0}" type="slidenum">
              <a:rPr lang="en-US" smtClean="0"/>
              <a:pPr/>
              <a:t>59</a:t>
            </a:fld>
            <a:endParaRPr lang="en-US"/>
          </a:p>
        </p:txBody>
      </p:sp>
    </p:spTree>
    <p:extLst>
      <p:ext uri="{BB962C8B-B14F-4D97-AF65-F5344CB8AC3E}">
        <p14:creationId xmlns:p14="http://schemas.microsoft.com/office/powerpoint/2010/main" val="88738214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1198880"/>
          </a:xfrm>
        </p:spPr>
        <p:txBody>
          <a:bodyPr>
            <a:normAutofit/>
          </a:bodyPr>
          <a:lstStyle/>
          <a:p>
            <a:r>
              <a:rPr lang="en-US" dirty="0" smtClean="0"/>
              <a:t>Page</a:t>
            </a:r>
            <a:r>
              <a:rPr lang="en-US" smtClean="0"/>
              <a:t>: 603</a:t>
            </a:r>
            <a:endParaRPr lang="en-US" dirty="0" smtClean="0"/>
          </a:p>
          <a:p>
            <a:endParaRPr lang="en-US" dirty="0" smtClean="0"/>
          </a:p>
          <a:p>
            <a:r>
              <a:rPr lang="en-US" smtClean="0"/>
              <a:t>Figure 20-29 Vitrification is one technique for storing nuclear waste. The liquid waste is heated to a high temperature and mixed with substances that form a glassy solid when cooled. This prevents problems associated with storing liquids in tanks that may leak.</a:t>
            </a:r>
            <a:endParaRPr lang="en-US" dirty="0"/>
          </a:p>
        </p:txBody>
      </p:sp>
      <p:sp>
        <p:nvSpPr>
          <p:cNvPr id="4" name="Slide Number Placeholder 3"/>
          <p:cNvSpPr>
            <a:spLocks noGrp="1"/>
          </p:cNvSpPr>
          <p:nvPr>
            <p:ph type="sldNum" sz="quarter" idx="10"/>
          </p:nvPr>
        </p:nvSpPr>
        <p:spPr/>
        <p:txBody>
          <a:bodyPr/>
          <a:lstStyle/>
          <a:p>
            <a:fld id="{4475A0BC-9443-4E49-9EDF-96F60C1293E0}" type="slidenum">
              <a:rPr lang="en-US" smtClean="0"/>
              <a:pPr/>
              <a:t>60</a:t>
            </a:fld>
            <a:endParaRPr lang="en-US"/>
          </a:p>
        </p:txBody>
      </p:sp>
    </p:spTree>
    <p:extLst>
      <p:ext uri="{BB962C8B-B14F-4D97-AF65-F5344CB8AC3E}">
        <p14:creationId xmlns:p14="http://schemas.microsoft.com/office/powerpoint/2010/main" val="422407203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9E17F4-69C3-4816-8DD2-F7809EBD06F2}" type="slidenum">
              <a:rPr lang="en-US" smtClean="0"/>
              <a:pPr/>
              <a:t>61</a:t>
            </a:fld>
            <a:endParaRPr lang="en-US"/>
          </a:p>
        </p:txBody>
      </p:sp>
    </p:spTree>
    <p:extLst>
      <p:ext uri="{BB962C8B-B14F-4D97-AF65-F5344CB8AC3E}">
        <p14:creationId xmlns:p14="http://schemas.microsoft.com/office/powerpoint/2010/main" val="94431589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9E17F4-69C3-4816-8DD2-F7809EBD06F2}" type="slidenum">
              <a:rPr lang="en-US" smtClean="0"/>
              <a:pPr/>
              <a:t>62</a:t>
            </a:fld>
            <a:endParaRPr lang="en-US"/>
          </a:p>
        </p:txBody>
      </p:sp>
    </p:spTree>
    <p:extLst>
      <p:ext uri="{BB962C8B-B14F-4D97-AF65-F5344CB8AC3E}">
        <p14:creationId xmlns:p14="http://schemas.microsoft.com/office/powerpoint/2010/main" val="96746491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9E17F4-69C3-4816-8DD2-F7809EBD06F2}" type="slidenum">
              <a:rPr lang="en-US" smtClean="0"/>
              <a:pPr/>
              <a:t>63</a:t>
            </a:fld>
            <a:endParaRPr lang="en-US"/>
          </a:p>
        </p:txBody>
      </p:sp>
    </p:spTree>
    <p:extLst>
      <p:ext uri="{BB962C8B-B14F-4D97-AF65-F5344CB8AC3E}">
        <p14:creationId xmlns:p14="http://schemas.microsoft.com/office/powerpoint/2010/main" val="293803804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26F0C1FB-7D82-4BE7-BF0B-68EACEB596F7}" type="slidenum">
              <a:rPr lang="en-US"/>
              <a:pPr/>
              <a:t>64</a:t>
            </a:fld>
            <a:endParaRPr lang="en-US"/>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43180751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D7128C92-B74A-4BB6-9E79-E12402E109E0}" type="slidenum">
              <a:rPr lang="en-US"/>
              <a:pPr/>
              <a:t>65</a:t>
            </a:fld>
            <a:endParaRPr lang="en-US"/>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5733144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3D936B-F479-49CD-BC86-B90A4F37F74B}" type="slidenum">
              <a:rPr lang="en-US"/>
              <a:pPr/>
              <a:t>8</a:t>
            </a:fld>
            <a:endParaRPr lang="en-US"/>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p:txBody>
          <a:bodyPr/>
          <a:lstStyle/>
          <a:p>
            <a:pPr algn="l"/>
            <a:endParaRPr lang="en-US" dirty="0" smtClean="0"/>
          </a:p>
          <a:p>
            <a:endParaRPr lang="en-US" dirty="0"/>
          </a:p>
        </p:txBody>
      </p:sp>
    </p:spTree>
    <p:extLst>
      <p:ext uri="{BB962C8B-B14F-4D97-AF65-F5344CB8AC3E}">
        <p14:creationId xmlns:p14="http://schemas.microsoft.com/office/powerpoint/2010/main" val="285132001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DA57E905-D295-4C90-AE33-C047CA4298B6}" type="slidenum">
              <a:rPr lang="en-US"/>
              <a:pPr/>
              <a:t>66</a:t>
            </a:fld>
            <a:endParaRPr lang="en-US"/>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2075159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C97D55-6838-4698-872F-863B7F48BC1D}" type="slidenum">
              <a:rPr lang="en-US"/>
              <a:pPr/>
              <a:t>67</a:t>
            </a:fld>
            <a:endParaRPr lang="en-US"/>
          </a:p>
        </p:txBody>
      </p:sp>
      <p:sp>
        <p:nvSpPr>
          <p:cNvPr id="200706" name="Rectangle 2"/>
          <p:cNvSpPr>
            <a:spLocks noGrp="1" noRot="1" noChangeAspect="1" noChangeArrowheads="1" noTextEdit="1"/>
          </p:cNvSpPr>
          <p:nvPr>
            <p:ph type="sldImg"/>
          </p:nvPr>
        </p:nvSpPr>
        <p:spPr>
          <a:ln/>
        </p:spPr>
      </p:sp>
      <p:sp>
        <p:nvSpPr>
          <p:cNvPr id="20070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0612232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9E17F4-69C3-4816-8DD2-F7809EBD06F2}" type="slidenum">
              <a:rPr lang="en-US" smtClean="0"/>
              <a:pPr/>
              <a:t>68</a:t>
            </a:fld>
            <a:endParaRPr lang="en-US"/>
          </a:p>
        </p:txBody>
      </p:sp>
    </p:spTree>
    <p:extLst>
      <p:ext uri="{BB962C8B-B14F-4D97-AF65-F5344CB8AC3E}">
        <p14:creationId xmlns:p14="http://schemas.microsoft.com/office/powerpoint/2010/main" val="89891083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BA462904-999D-4B80-8E75-D63C283FDD35}" type="slidenum">
              <a:rPr lang="en-US"/>
              <a:pPr/>
              <a:t>69</a:t>
            </a:fld>
            <a:endParaRPr lang="en-US"/>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319063686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E70DCF3-C22D-46F0-94DB-67A2A9A921E7}" type="slidenum">
              <a:rPr lang="en-US"/>
              <a:pPr/>
              <a:t>70</a:t>
            </a:fld>
            <a:endParaRPr lang="en-US"/>
          </a:p>
        </p:txBody>
      </p:sp>
      <p:sp>
        <p:nvSpPr>
          <p:cNvPr id="204802" name="Rectangle 2"/>
          <p:cNvSpPr>
            <a:spLocks noGrp="1" noRot="1" noChangeAspect="1" noChangeArrowheads="1" noTextEdit="1"/>
          </p:cNvSpPr>
          <p:nvPr>
            <p:ph type="sldImg"/>
          </p:nvPr>
        </p:nvSpPr>
        <p:spPr>
          <a:ln/>
        </p:spPr>
      </p:sp>
      <p:sp>
        <p:nvSpPr>
          <p:cNvPr id="2048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284621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1381760"/>
          </a:xfrm>
        </p:spPr>
        <p:txBody>
          <a:bodyPr>
            <a:normAutofit/>
          </a:bodyPr>
          <a:lstStyle/>
          <a:p>
            <a:r>
              <a:rPr lang="en-US" dirty="0" smtClean="0"/>
              <a:t>Page: 599</a:t>
            </a:r>
          </a:p>
          <a:p>
            <a:endParaRPr lang="en-US" dirty="0" smtClean="0"/>
          </a:p>
          <a:p>
            <a:r>
              <a:rPr lang="en-US" dirty="0" smtClean="0"/>
              <a:t>Figure 20-22 Radioisotope generator. The most widely used radioisotope generator converts molybdenum-99 to technetium-99m, in which the m indicates that the isotope is metastable, which means that the nucleus is in a temporary high-energy state. The excess energy is given off in the form of gamma radiation, which is used for diagnostic procedures.</a:t>
            </a:r>
            <a:endParaRPr lang="en-US" dirty="0"/>
          </a:p>
        </p:txBody>
      </p:sp>
      <p:sp>
        <p:nvSpPr>
          <p:cNvPr id="4" name="Slide Number Placeholder 3"/>
          <p:cNvSpPr>
            <a:spLocks noGrp="1"/>
          </p:cNvSpPr>
          <p:nvPr>
            <p:ph type="sldNum" sz="quarter" idx="10"/>
          </p:nvPr>
        </p:nvSpPr>
        <p:spPr/>
        <p:txBody>
          <a:bodyPr/>
          <a:lstStyle/>
          <a:p>
            <a:fld id="{4475A0BC-9443-4E49-9EDF-96F60C1293E0}" type="slidenum">
              <a:rPr lang="en-US" smtClean="0"/>
              <a:pPr/>
              <a:t>71</a:t>
            </a:fld>
            <a:endParaRPr lang="en-US"/>
          </a:p>
        </p:txBody>
      </p:sp>
    </p:spTree>
    <p:extLst>
      <p:ext uri="{BB962C8B-B14F-4D97-AF65-F5344CB8AC3E}">
        <p14:creationId xmlns:p14="http://schemas.microsoft.com/office/powerpoint/2010/main" val="208234968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1381760"/>
          </a:xfrm>
        </p:spPr>
        <p:txBody>
          <a:bodyPr>
            <a:normAutofit/>
          </a:bodyPr>
          <a:lstStyle/>
          <a:p>
            <a:r>
              <a:rPr lang="en-US" dirty="0" smtClean="0"/>
              <a:t>Page: 581</a:t>
            </a:r>
          </a:p>
          <a:p>
            <a:endParaRPr lang="en-US" dirty="0" smtClean="0"/>
          </a:p>
          <a:p>
            <a:r>
              <a:rPr lang="en-US" dirty="0" smtClean="0"/>
              <a:t>Nuclear chemistry has many medicinal applications. This is a gamma camera scan of the hands of a person with extensive arthritis. A radioactive substance was injected into the hands before the scan. This substance concentrates in inflamed tissue. The brighter areas indicate greater radiation emission. Notice how the right hand is more severely affected than the left.</a:t>
            </a:r>
            <a:endParaRPr lang="en-US" dirty="0"/>
          </a:p>
        </p:txBody>
      </p:sp>
      <p:sp>
        <p:nvSpPr>
          <p:cNvPr id="4" name="Slide Number Placeholder 3"/>
          <p:cNvSpPr>
            <a:spLocks noGrp="1"/>
          </p:cNvSpPr>
          <p:nvPr>
            <p:ph type="sldNum" sz="quarter" idx="10"/>
          </p:nvPr>
        </p:nvSpPr>
        <p:spPr/>
        <p:txBody>
          <a:bodyPr/>
          <a:lstStyle/>
          <a:p>
            <a:fld id="{4475A0BC-9443-4E49-9EDF-96F60C1293E0}" type="slidenum">
              <a:rPr lang="en-US" smtClean="0"/>
              <a:pPr/>
              <a:t>72</a:t>
            </a:fld>
            <a:endParaRPr lang="en-US"/>
          </a:p>
        </p:txBody>
      </p:sp>
    </p:spTree>
    <p:extLst>
      <p:ext uri="{BB962C8B-B14F-4D97-AF65-F5344CB8AC3E}">
        <p14:creationId xmlns:p14="http://schemas.microsoft.com/office/powerpoint/2010/main" val="317576644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1016000"/>
          </a:xfrm>
        </p:spPr>
        <p:txBody>
          <a:bodyPr>
            <a:normAutofit/>
          </a:bodyPr>
          <a:lstStyle/>
          <a:p>
            <a:r>
              <a:rPr lang="en-US" dirty="0" smtClean="0"/>
              <a:t>Page</a:t>
            </a:r>
            <a:r>
              <a:rPr lang="en-US" smtClean="0"/>
              <a:t>: 586</a:t>
            </a:r>
            <a:endParaRPr lang="en-US" dirty="0" smtClean="0"/>
          </a:p>
          <a:p>
            <a:endParaRPr lang="en-US" dirty="0" smtClean="0"/>
          </a:p>
          <a:p>
            <a:r>
              <a:rPr lang="en-US" smtClean="0"/>
              <a:t>Figure 20-9 Radiation therapy. A cobalt-60 radiation source emits gamma radiation, which is directed at a cancerous tumor. The beam is rotated to minimize the destruction of healthy tissue and concentrate the radiation at the tumor.</a:t>
            </a:r>
            <a:endParaRPr lang="en-US" dirty="0"/>
          </a:p>
        </p:txBody>
      </p:sp>
      <p:sp>
        <p:nvSpPr>
          <p:cNvPr id="4" name="Slide Number Placeholder 3"/>
          <p:cNvSpPr>
            <a:spLocks noGrp="1"/>
          </p:cNvSpPr>
          <p:nvPr>
            <p:ph type="sldNum" sz="quarter" idx="10"/>
          </p:nvPr>
        </p:nvSpPr>
        <p:spPr/>
        <p:txBody>
          <a:bodyPr/>
          <a:lstStyle/>
          <a:p>
            <a:fld id="{4475A0BC-9443-4E49-9EDF-96F60C1293E0}" type="slidenum">
              <a:rPr lang="en-US" smtClean="0"/>
              <a:pPr/>
              <a:t>73</a:t>
            </a:fld>
            <a:endParaRPr lang="en-US"/>
          </a:p>
        </p:txBody>
      </p:sp>
    </p:spTree>
    <p:extLst>
      <p:ext uri="{BB962C8B-B14F-4D97-AF65-F5344CB8AC3E}">
        <p14:creationId xmlns:p14="http://schemas.microsoft.com/office/powerpoint/2010/main" val="263300503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1381760"/>
          </a:xfrm>
        </p:spPr>
        <p:txBody>
          <a:bodyPr>
            <a:normAutofit/>
          </a:bodyPr>
          <a:lstStyle/>
          <a:p>
            <a:r>
              <a:rPr lang="en-US" dirty="0" smtClean="0"/>
              <a:t>Page</a:t>
            </a:r>
            <a:r>
              <a:rPr lang="en-US" smtClean="0"/>
              <a:t>: 597</a:t>
            </a:r>
            <a:endParaRPr lang="en-US" dirty="0" smtClean="0"/>
          </a:p>
          <a:p>
            <a:endParaRPr lang="en-US" dirty="0" smtClean="0"/>
          </a:p>
          <a:p>
            <a:r>
              <a:rPr lang="en-US" smtClean="0"/>
              <a:t>Figure 20-19 Smoke detector. The radioactive source in a smoke detector is americium-241 oxide, embedded in a gold foil matrix. Americium is an alpha and gamma emitter. The radiation ionizes the air in the ionization chamber, producing an electric current. When smoke particles interact with the ions, the current is reduced, and the alarm is triggered.</a:t>
            </a:r>
            <a:endParaRPr lang="en-US" dirty="0"/>
          </a:p>
        </p:txBody>
      </p:sp>
      <p:sp>
        <p:nvSpPr>
          <p:cNvPr id="4" name="Slide Number Placeholder 3"/>
          <p:cNvSpPr>
            <a:spLocks noGrp="1"/>
          </p:cNvSpPr>
          <p:nvPr>
            <p:ph type="sldNum" sz="quarter" idx="10"/>
          </p:nvPr>
        </p:nvSpPr>
        <p:spPr/>
        <p:txBody>
          <a:bodyPr/>
          <a:lstStyle/>
          <a:p>
            <a:fld id="{4475A0BC-9443-4E49-9EDF-96F60C1293E0}" type="slidenum">
              <a:rPr lang="en-US" smtClean="0"/>
              <a:pPr/>
              <a:t>74</a:t>
            </a:fld>
            <a:endParaRPr lang="en-US"/>
          </a:p>
        </p:txBody>
      </p:sp>
    </p:spTree>
    <p:extLst>
      <p:ext uri="{BB962C8B-B14F-4D97-AF65-F5344CB8AC3E}">
        <p14:creationId xmlns:p14="http://schemas.microsoft.com/office/powerpoint/2010/main" val="403466642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9E17F4-69C3-4816-8DD2-F7809EBD06F2}" type="slidenum">
              <a:rPr lang="en-US" smtClean="0"/>
              <a:pPr/>
              <a:t>75</a:t>
            </a:fld>
            <a:endParaRPr lang="en-US"/>
          </a:p>
        </p:txBody>
      </p:sp>
    </p:spTree>
    <p:extLst>
      <p:ext uri="{BB962C8B-B14F-4D97-AF65-F5344CB8AC3E}">
        <p14:creationId xmlns:p14="http://schemas.microsoft.com/office/powerpoint/2010/main" val="26233161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1747520"/>
          </a:xfrm>
        </p:spPr>
        <p:txBody>
          <a:bodyPr>
            <a:normAutofit/>
          </a:bodyPr>
          <a:lstStyle/>
          <a:p>
            <a:r>
              <a:rPr lang="en-US" dirty="0" smtClean="0"/>
              <a:t>Page</a:t>
            </a:r>
            <a:r>
              <a:rPr lang="en-US" smtClean="0"/>
              <a:t>: 594</a:t>
            </a:r>
            <a:endParaRPr lang="en-US" dirty="0" smtClean="0"/>
          </a:p>
          <a:p>
            <a:endParaRPr lang="en-US" dirty="0" smtClean="0"/>
          </a:p>
          <a:p>
            <a:r>
              <a:rPr lang="en-US" smtClean="0"/>
              <a:t>Figure 20-16 Marie Curie (1867–1934), who was awarded the 1903 Nobel Prize in Physics (with husband Pierre and Henri Becquerel) for the discovery of radioactivity and the 1911 Nobel Prize in Chemistry for the isolation of pure radium. She was the mother of Irene and Eve (Irene Curie-Joliot shared with her husband, Frederic, the 1935 Nobel Prize in Chemistry). Marie Curie was the first woman to teach at the Sorbonne (1906) and the first woman to be appointed as a full professor at the Sorbonne (1908).</a:t>
            </a:r>
            <a:endParaRPr lang="en-US" dirty="0"/>
          </a:p>
        </p:txBody>
      </p:sp>
      <p:sp>
        <p:nvSpPr>
          <p:cNvPr id="4" name="Slide Number Placeholder 3"/>
          <p:cNvSpPr>
            <a:spLocks noGrp="1"/>
          </p:cNvSpPr>
          <p:nvPr>
            <p:ph type="sldNum" sz="quarter" idx="10"/>
          </p:nvPr>
        </p:nvSpPr>
        <p:spPr/>
        <p:txBody>
          <a:bodyPr/>
          <a:lstStyle/>
          <a:p>
            <a:fld id="{4475A0BC-9443-4E49-9EDF-96F60C1293E0}" type="slidenum">
              <a:rPr lang="en-US" smtClean="0"/>
              <a:pPr/>
              <a:t>9</a:t>
            </a:fld>
            <a:endParaRPr lang="en-US"/>
          </a:p>
        </p:txBody>
      </p:sp>
    </p:spTree>
    <p:extLst>
      <p:ext uri="{BB962C8B-B14F-4D97-AF65-F5344CB8AC3E}">
        <p14:creationId xmlns:p14="http://schemas.microsoft.com/office/powerpoint/2010/main" val="302194276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833119"/>
          </a:xfrm>
        </p:spPr>
        <p:txBody>
          <a:bodyPr>
            <a:normAutofit/>
          </a:bodyPr>
          <a:lstStyle/>
          <a:p>
            <a:r>
              <a:rPr lang="en-US" dirty="0" smtClean="0"/>
              <a:t>Page</a:t>
            </a:r>
            <a:r>
              <a:rPr lang="en-US" smtClean="0"/>
              <a:t>: 606</a:t>
            </a:r>
            <a:endParaRPr lang="en-US" dirty="0" smtClean="0"/>
          </a:p>
          <a:p>
            <a:endParaRPr lang="en-US" dirty="0" smtClean="0"/>
          </a:p>
          <a:p>
            <a:r>
              <a:rPr lang="en-US" smtClean="0"/>
              <a:t>The United States Environmental Protection Agency estimates that radon exposure causes over 20,000 cancer deaths per year. All homes should be tested for radon.</a:t>
            </a:r>
            <a:endParaRPr lang="en-US" dirty="0"/>
          </a:p>
        </p:txBody>
      </p:sp>
      <p:sp>
        <p:nvSpPr>
          <p:cNvPr id="4" name="Slide Number Placeholder 3"/>
          <p:cNvSpPr>
            <a:spLocks noGrp="1"/>
          </p:cNvSpPr>
          <p:nvPr>
            <p:ph type="sldNum" sz="quarter" idx="10"/>
          </p:nvPr>
        </p:nvSpPr>
        <p:spPr/>
        <p:txBody>
          <a:bodyPr/>
          <a:lstStyle/>
          <a:p>
            <a:fld id="{4475A0BC-9443-4E49-9EDF-96F60C1293E0}" type="slidenum">
              <a:rPr lang="en-US" smtClean="0"/>
              <a:pPr/>
              <a:t>78</a:t>
            </a:fld>
            <a:endParaRPr lang="en-US"/>
          </a:p>
        </p:txBody>
      </p:sp>
    </p:spTree>
    <p:extLst>
      <p:ext uri="{BB962C8B-B14F-4D97-AF65-F5344CB8AC3E}">
        <p14:creationId xmlns:p14="http://schemas.microsoft.com/office/powerpoint/2010/main" val="181487490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833119"/>
          </a:xfrm>
        </p:spPr>
        <p:txBody>
          <a:bodyPr>
            <a:normAutofit/>
          </a:bodyPr>
          <a:lstStyle/>
          <a:p>
            <a:r>
              <a:rPr lang="en-US" dirty="0" smtClean="0"/>
              <a:t>Page: 606c</a:t>
            </a:r>
          </a:p>
          <a:p>
            <a:endParaRPr lang="en-US" dirty="0" smtClean="0"/>
          </a:p>
          <a:p>
            <a:r>
              <a:rPr lang="en-US" dirty="0" smtClean="0"/>
              <a:t>The energy released by burning huge quantities of coal is equal to the energy released by the fission of a relatively tiny quantity of uranium.</a:t>
            </a:r>
            <a:endParaRPr lang="en-US" dirty="0"/>
          </a:p>
        </p:txBody>
      </p:sp>
      <p:sp>
        <p:nvSpPr>
          <p:cNvPr id="4" name="Slide Number Placeholder 3"/>
          <p:cNvSpPr>
            <a:spLocks noGrp="1"/>
          </p:cNvSpPr>
          <p:nvPr>
            <p:ph type="sldNum" sz="quarter" idx="10"/>
          </p:nvPr>
        </p:nvSpPr>
        <p:spPr/>
        <p:txBody>
          <a:bodyPr/>
          <a:lstStyle/>
          <a:p>
            <a:fld id="{4475A0BC-9443-4E49-9EDF-96F60C1293E0}" type="slidenum">
              <a:rPr lang="en-US" smtClean="0"/>
              <a:pPr/>
              <a:t>79</a:t>
            </a:fld>
            <a:endParaRPr lang="en-US"/>
          </a:p>
        </p:txBody>
      </p:sp>
    </p:spTree>
    <p:extLst>
      <p:ext uri="{BB962C8B-B14F-4D97-AF65-F5344CB8AC3E}">
        <p14:creationId xmlns:p14="http://schemas.microsoft.com/office/powerpoint/2010/main" val="29354368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499633C3-820D-4C34-964C-00D243D4C087}" type="slidenum">
              <a:rPr lang="en-US">
                <a:latin typeface="Times New Roman" pitchFamily="18" charset="0"/>
              </a:rPr>
              <a:pPr/>
              <a:t>11</a:t>
            </a:fld>
            <a:endParaRPr lang="en-US">
              <a:latin typeface="Times New Roman" pitchFamily="18" charset="0"/>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pPr eaLnBrk="1" hangingPunct="1"/>
            <a:r>
              <a:rPr lang="en-US" b="1" smtClean="0">
                <a:latin typeface="Times New Roman" pitchFamily="18" charset="0"/>
              </a:rPr>
              <a:t>Alpha Particle</a:t>
            </a:r>
            <a:r>
              <a:rPr lang="en-US" smtClean="0">
                <a:latin typeface="Times New Roman" pitchFamily="18" charset="0"/>
              </a:rPr>
              <a:t> </a:t>
            </a:r>
            <a:r>
              <a:rPr lang="en-US" b="1" smtClean="0">
                <a:latin typeface="Times New Roman" pitchFamily="18" charset="0"/>
              </a:rPr>
              <a:t>–</a:t>
            </a:r>
            <a:r>
              <a:rPr lang="en-US" smtClean="0">
                <a:latin typeface="Times New Roman" pitchFamily="18" charset="0"/>
              </a:rPr>
              <a:t> Identical to He nucleus. Contain 2 protons and 2 neutrons. Travels at 10% of the speed of light. Stopped by paper and clothing.</a:t>
            </a:r>
          </a:p>
          <a:p>
            <a:pPr eaLnBrk="1" hangingPunct="1"/>
            <a:r>
              <a:rPr lang="en-US" b="1" smtClean="0">
                <a:latin typeface="Times New Roman" pitchFamily="18" charset="0"/>
              </a:rPr>
              <a:t>Beta Particle –</a:t>
            </a:r>
            <a:r>
              <a:rPr lang="en-US" smtClean="0">
                <a:latin typeface="Times New Roman" pitchFamily="18" charset="0"/>
              </a:rPr>
              <a:t> Identical to an electron. Travels at approximately 90% of the speed of light. Stopped by aluminum foil, several cm of wood, or ~1 cm of flesh.</a:t>
            </a:r>
          </a:p>
          <a:p>
            <a:pPr eaLnBrk="1" hangingPunct="1"/>
            <a:r>
              <a:rPr lang="en-US" b="1" smtClean="0">
                <a:latin typeface="Times New Roman" pitchFamily="18" charset="0"/>
              </a:rPr>
              <a:t>Gamma Ray –</a:t>
            </a:r>
            <a:r>
              <a:rPr lang="en-US" smtClean="0">
                <a:latin typeface="Times New Roman" pitchFamily="18" charset="0"/>
              </a:rPr>
              <a:t> Similar to X-rays, but more powerful. Travels at the speed of light. Can be stopped by 10 cm of lead or 30 cm of concrete.</a:t>
            </a:r>
          </a:p>
          <a:p>
            <a:pPr eaLnBrk="1" hangingPunct="1"/>
            <a:r>
              <a:rPr lang="en-US" b="1" smtClean="0">
                <a:latin typeface="Times New Roman" pitchFamily="18" charset="0"/>
              </a:rPr>
              <a:t>Positron Particle –</a:t>
            </a:r>
            <a:r>
              <a:rPr lang="en-US" smtClean="0">
                <a:latin typeface="Times New Roman" pitchFamily="18" charset="0"/>
              </a:rPr>
              <a:t> This particle is similar to a beta particle, it is positively charged.</a:t>
            </a:r>
          </a:p>
        </p:txBody>
      </p:sp>
    </p:spTree>
    <p:extLst>
      <p:ext uri="{BB962C8B-B14F-4D97-AF65-F5344CB8AC3E}">
        <p14:creationId xmlns:p14="http://schemas.microsoft.com/office/powerpoint/2010/main" val="24229703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D8FB524D-FC6E-4AE1-BE94-518704853844}" type="slidenum">
              <a:rPr lang="en-US"/>
              <a:pPr/>
              <a:t>15</a:t>
            </a:fld>
            <a:endParaRPr lang="en-US"/>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535681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0589035-57E1-4BAB-89F3-DE6B9F450688}" type="datetimeFigureOut">
              <a:rPr lang="en-US" smtClean="0"/>
              <a:pPr/>
              <a:t>11/14/2018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075A09-0D56-4074-98BF-0673C57B099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0589035-57E1-4BAB-89F3-DE6B9F450688}" type="datetimeFigureOut">
              <a:rPr lang="en-US" smtClean="0"/>
              <a:pPr/>
              <a:t>11/14/2018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075A09-0D56-4074-98BF-0673C57B099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0589035-57E1-4BAB-89F3-DE6B9F450688}" type="datetimeFigureOut">
              <a:rPr lang="en-US" smtClean="0"/>
              <a:pPr/>
              <a:t>11/14/2018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075A09-0D56-4074-98BF-0673C57B0992}"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9F7688D-CFBC-4E1B-9997-24AA21739226}"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B08A57B-D098-44BC-8430-32DE61BE41A5}"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68580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C3FFC4B9-1483-4758-9D67-21259594B3F5}"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00826F2-4DE5-410A-BEC7-3311445BE019}" type="slidenum">
              <a:rPr lang="en-US"/>
              <a:pPr>
                <a:defRPr/>
              </a:pPr>
              <a:t>‹#›</a:t>
            </a:fld>
            <a:endParaRPr lang="en-US"/>
          </a:p>
        </p:txBody>
      </p:sp>
    </p:spTree>
    <p:extLst>
      <p:ext uri="{BB962C8B-B14F-4D97-AF65-F5344CB8AC3E}">
        <p14:creationId xmlns:p14="http://schemas.microsoft.com/office/powerpoint/2010/main" val="29945674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0589035-57E1-4BAB-89F3-DE6B9F450688}" type="datetimeFigureOut">
              <a:rPr lang="en-US" smtClean="0"/>
              <a:pPr/>
              <a:t>11/14/2018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075A09-0D56-4074-98BF-0673C57B099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0589035-57E1-4BAB-89F3-DE6B9F450688}" type="datetimeFigureOut">
              <a:rPr lang="en-US" smtClean="0"/>
              <a:pPr/>
              <a:t>11/14/2018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075A09-0D56-4074-98BF-0673C57B099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0589035-57E1-4BAB-89F3-DE6B9F450688}" type="datetimeFigureOut">
              <a:rPr lang="en-US" smtClean="0"/>
              <a:pPr/>
              <a:t>11/14/2018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075A09-0D56-4074-98BF-0673C57B099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0589035-57E1-4BAB-89F3-DE6B9F450688}" type="datetimeFigureOut">
              <a:rPr lang="en-US" smtClean="0"/>
              <a:pPr/>
              <a:t>11/14/2018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075A09-0D56-4074-98BF-0673C57B099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0589035-57E1-4BAB-89F3-DE6B9F450688}" type="datetimeFigureOut">
              <a:rPr lang="en-US" smtClean="0"/>
              <a:pPr/>
              <a:t>11/14/2018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075A09-0D56-4074-98BF-0673C57B099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589035-57E1-4BAB-89F3-DE6B9F450688}" type="datetimeFigureOut">
              <a:rPr lang="en-US" smtClean="0"/>
              <a:pPr/>
              <a:t>11/14/2018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075A09-0D56-4074-98BF-0673C57B099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0589035-57E1-4BAB-89F3-DE6B9F450688}" type="datetimeFigureOut">
              <a:rPr lang="en-US" smtClean="0"/>
              <a:pPr/>
              <a:t>11/14/2018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075A09-0D56-4074-98BF-0673C57B099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0589035-57E1-4BAB-89F3-DE6B9F450688}" type="datetimeFigureOut">
              <a:rPr lang="en-US" smtClean="0"/>
              <a:pPr/>
              <a:t>11/14/2018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075A09-0D56-4074-98BF-0673C57B099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589035-57E1-4BAB-89F3-DE6B9F450688}" type="datetimeFigureOut">
              <a:rPr lang="en-US" smtClean="0"/>
              <a:pPr/>
              <a:t>11/14/2018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075A09-0D56-4074-98BF-0673C57B099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28.jpeg"/></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31.jpeg"/></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36.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5.xml"/><Relationship Id="rId1" Type="http://schemas.openxmlformats.org/officeDocument/2006/relationships/slideLayout" Target="../slideLayouts/slideLayout14.xml"/><Relationship Id="rId4" Type="http://schemas.openxmlformats.org/officeDocument/2006/relationships/image" Target="../media/image54.jpeg"/></Relationships>
</file>

<file path=ppt/slides/_rels/slide5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4.xml"/><Relationship Id="rId1" Type="http://schemas.openxmlformats.org/officeDocument/2006/relationships/slideLayout" Target="../slideLayouts/slideLayout6.xml"/><Relationship Id="rId4" Type="http://schemas.openxmlformats.org/officeDocument/2006/relationships/image" Target="../media/image71.jpeg"/></Relationships>
</file>

<file path=ppt/slides/_rels/slide7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12838"/>
          </a:xfrm>
        </p:spPr>
        <p:txBody>
          <a:bodyPr>
            <a:normAutofit fontScale="90000"/>
          </a:bodyPr>
          <a:lstStyle/>
          <a:p>
            <a:r>
              <a:rPr lang="en-US" dirty="0" smtClean="0"/>
              <a:t>Chemistry 142</a:t>
            </a:r>
            <a:br>
              <a:rPr lang="en-US" dirty="0" smtClean="0"/>
            </a:br>
            <a:r>
              <a:rPr lang="en-US" sz="3600" dirty="0" smtClean="0"/>
              <a:t>Chapter 20: Radioactivity and Nuclear Chemistry </a:t>
            </a:r>
            <a:endParaRPr lang="en-US" sz="3600" dirty="0"/>
          </a:p>
        </p:txBody>
      </p:sp>
      <p:sp>
        <p:nvSpPr>
          <p:cNvPr id="3" name="TextBox 2"/>
          <p:cNvSpPr txBox="1"/>
          <p:nvPr/>
        </p:nvSpPr>
        <p:spPr>
          <a:xfrm>
            <a:off x="829340" y="1981200"/>
            <a:ext cx="3962400" cy="1477328"/>
          </a:xfrm>
          <a:prstGeom prst="rect">
            <a:avLst/>
          </a:prstGeom>
          <a:noFill/>
        </p:spPr>
        <p:txBody>
          <a:bodyPr wrap="square" rtlCol="0">
            <a:spAutoFit/>
          </a:bodyPr>
          <a:lstStyle/>
          <a:p>
            <a:r>
              <a:rPr lang="en-US" u="sng" dirty="0" smtClean="0"/>
              <a:t>Outline</a:t>
            </a:r>
            <a:endParaRPr lang="en-US" dirty="0" smtClean="0"/>
          </a:p>
          <a:p>
            <a:pPr marL="400050" indent="-400050">
              <a:buFont typeface="+mj-lt"/>
              <a:buAutoNum type="romanUcPeriod"/>
            </a:pPr>
            <a:r>
              <a:rPr lang="en-US" dirty="0" smtClean="0"/>
              <a:t>Types of Radiation</a:t>
            </a:r>
          </a:p>
          <a:p>
            <a:pPr marL="400050" indent="-400050">
              <a:buFont typeface="+mj-lt"/>
              <a:buAutoNum type="romanUcPeriod"/>
            </a:pPr>
            <a:r>
              <a:rPr lang="en-US" dirty="0" smtClean="0"/>
              <a:t>Nuclear Equations</a:t>
            </a:r>
            <a:endParaRPr lang="en-US" dirty="0"/>
          </a:p>
          <a:p>
            <a:pPr marL="400050" indent="-400050">
              <a:buFont typeface="+mj-lt"/>
              <a:buAutoNum type="romanUcPeriod"/>
            </a:pPr>
            <a:r>
              <a:rPr lang="en-US" dirty="0" smtClean="0"/>
              <a:t>Radioactive Decay</a:t>
            </a:r>
          </a:p>
          <a:p>
            <a:pPr marL="400050" indent="-400050">
              <a:buFont typeface="+mj-lt"/>
              <a:buAutoNum type="romanUcPeriod"/>
            </a:pPr>
            <a:r>
              <a:rPr lang="en-US" dirty="0" smtClean="0"/>
              <a:t>Applications of Radioactivity</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smtClean="0"/>
              <a:t>Marie, Irene, and Pierre Curie</a:t>
            </a:r>
            <a:endParaRPr lang="en-US" dirty="0"/>
          </a:p>
        </p:txBody>
      </p:sp>
      <p:pic>
        <p:nvPicPr>
          <p:cNvPr id="3" name="Picture 2" descr="79250_20_F17.jpg"/>
          <p:cNvPicPr>
            <a:picLocks noChangeAspect="1"/>
          </p:cNvPicPr>
          <p:nvPr/>
        </p:nvPicPr>
        <p:blipFill>
          <a:blip r:embed="rId2" cstate="print"/>
          <a:stretch>
            <a:fillRect/>
          </a:stretch>
        </p:blipFill>
        <p:spPr>
          <a:xfrm>
            <a:off x="1600200" y="990600"/>
            <a:ext cx="6377776" cy="5304754"/>
          </a:xfrm>
          <a:prstGeom prst="rect">
            <a:avLst/>
          </a:prstGeom>
        </p:spPr>
      </p:pic>
    </p:spTree>
    <p:extLst>
      <p:ext uri="{BB962C8B-B14F-4D97-AF65-F5344CB8AC3E}">
        <p14:creationId xmlns:p14="http://schemas.microsoft.com/office/powerpoint/2010/main" val="425968900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274638"/>
            <a:ext cx="8229600" cy="715962"/>
          </a:xfrm>
        </p:spPr>
        <p:txBody>
          <a:bodyPr>
            <a:normAutofit/>
          </a:bodyPr>
          <a:lstStyle/>
          <a:p>
            <a:pPr eaLnBrk="1" hangingPunct="1"/>
            <a:r>
              <a:rPr lang="en-US" sz="2400" dirty="0" smtClean="0"/>
              <a:t>What are the types of radiation and their </a:t>
            </a:r>
            <a:r>
              <a:rPr lang="en-US" sz="2400" dirty="0"/>
              <a:t>p</a:t>
            </a:r>
            <a:r>
              <a:rPr lang="en-US" sz="2400" dirty="0" smtClean="0"/>
              <a:t>enetrating abilities? </a:t>
            </a:r>
          </a:p>
        </p:txBody>
      </p:sp>
      <p:pic>
        <p:nvPicPr>
          <p:cNvPr id="6147" name="Picture 5" descr="E:\My Documents\115\115_spring_2001\Notes\nuclear\alpha_beta_gamma.wmf"/>
          <p:cNvPicPr>
            <a:picLocks noGrp="1" noChangeAspect="1" noChangeArrowheads="1"/>
          </p:cNvPicPr>
          <p:nvPr>
            <p:ph idx="1"/>
          </p:nvPr>
        </p:nvPicPr>
        <p:blipFill>
          <a:blip r:embed="rId4" cstate="print"/>
          <a:srcRect/>
          <a:stretch>
            <a:fillRect/>
          </a:stretch>
        </p:blipFill>
        <p:spPr>
          <a:xfrm>
            <a:off x="228600" y="914400"/>
            <a:ext cx="8686800" cy="2265363"/>
          </a:xfrm>
          <a:noFill/>
        </p:spPr>
      </p:pic>
      <p:sp>
        <p:nvSpPr>
          <p:cNvPr id="4" name="AutoShape 3"/>
          <p:cNvSpPr>
            <a:spLocks noChangeArrowheads="1"/>
          </p:cNvSpPr>
          <p:nvPr/>
        </p:nvSpPr>
        <p:spPr bwMode="auto">
          <a:xfrm>
            <a:off x="844550" y="3906837"/>
            <a:ext cx="1587500" cy="1358900"/>
          </a:xfrm>
          <a:prstGeom prst="cube">
            <a:avLst>
              <a:gd name="adj" fmla="val 24995"/>
            </a:avLst>
          </a:prstGeom>
          <a:solidFill>
            <a:srgbClr val="A2C1FE"/>
          </a:solidFill>
          <a:ln w="12700">
            <a:solidFill>
              <a:schemeClr val="tx1"/>
            </a:solidFill>
            <a:miter lim="800000"/>
            <a:headEnd/>
            <a:tailEnd/>
          </a:ln>
          <a:effectLst/>
        </p:spPr>
        <p:txBody>
          <a:bodyPr wrap="none" anchor="ctr"/>
          <a:lstStyle/>
          <a:p>
            <a:endParaRPr lang="en-US"/>
          </a:p>
        </p:txBody>
      </p:sp>
      <p:sp>
        <p:nvSpPr>
          <p:cNvPr id="5" name="Oval 4"/>
          <p:cNvSpPr>
            <a:spLocks noChangeArrowheads="1"/>
          </p:cNvSpPr>
          <p:nvPr/>
        </p:nvSpPr>
        <p:spPr bwMode="auto">
          <a:xfrm>
            <a:off x="1530350" y="4592637"/>
            <a:ext cx="139700" cy="215900"/>
          </a:xfrm>
          <a:prstGeom prst="ellipse">
            <a:avLst/>
          </a:prstGeom>
          <a:solidFill>
            <a:srgbClr val="FCFEB9"/>
          </a:solidFill>
          <a:ln w="12700">
            <a:solidFill>
              <a:schemeClr val="tx1"/>
            </a:solidFill>
            <a:round/>
            <a:headEnd/>
            <a:tailEnd/>
          </a:ln>
          <a:effectLst/>
        </p:spPr>
        <p:txBody>
          <a:bodyPr wrap="none" anchor="ctr"/>
          <a:lstStyle/>
          <a:p>
            <a:endParaRPr lang="en-US"/>
          </a:p>
        </p:txBody>
      </p:sp>
      <p:sp>
        <p:nvSpPr>
          <p:cNvPr id="6" name="Line 5"/>
          <p:cNvSpPr>
            <a:spLocks noChangeShapeType="1"/>
          </p:cNvSpPr>
          <p:nvPr/>
        </p:nvSpPr>
        <p:spPr bwMode="auto">
          <a:xfrm>
            <a:off x="4038600" y="3595687"/>
            <a:ext cx="0" cy="1752600"/>
          </a:xfrm>
          <a:prstGeom prst="line">
            <a:avLst/>
          </a:prstGeom>
          <a:noFill/>
          <a:ln w="12700">
            <a:solidFill>
              <a:schemeClr val="tx1"/>
            </a:solidFill>
            <a:round/>
            <a:headEnd/>
            <a:tailEnd/>
          </a:ln>
          <a:effectLst/>
        </p:spPr>
        <p:txBody>
          <a:bodyPr/>
          <a:lstStyle/>
          <a:p>
            <a:endParaRPr lang="en-US"/>
          </a:p>
        </p:txBody>
      </p:sp>
      <p:sp>
        <p:nvSpPr>
          <p:cNvPr id="7" name="Line 6"/>
          <p:cNvSpPr>
            <a:spLocks noChangeShapeType="1"/>
          </p:cNvSpPr>
          <p:nvPr/>
        </p:nvSpPr>
        <p:spPr bwMode="auto">
          <a:xfrm>
            <a:off x="5791200" y="3595687"/>
            <a:ext cx="0" cy="1752600"/>
          </a:xfrm>
          <a:prstGeom prst="line">
            <a:avLst/>
          </a:prstGeom>
          <a:noFill/>
          <a:ln w="127000">
            <a:solidFill>
              <a:schemeClr val="tx1"/>
            </a:solidFill>
            <a:round/>
            <a:headEnd/>
            <a:tailEnd/>
          </a:ln>
          <a:effectLst/>
        </p:spPr>
        <p:txBody>
          <a:bodyPr/>
          <a:lstStyle/>
          <a:p>
            <a:endParaRPr lang="en-US"/>
          </a:p>
        </p:txBody>
      </p:sp>
      <p:sp>
        <p:nvSpPr>
          <p:cNvPr id="8" name="Rectangle 7"/>
          <p:cNvSpPr>
            <a:spLocks noChangeArrowheads="1"/>
          </p:cNvSpPr>
          <p:nvPr/>
        </p:nvSpPr>
        <p:spPr bwMode="auto">
          <a:xfrm>
            <a:off x="7245350" y="3602037"/>
            <a:ext cx="673100" cy="1739900"/>
          </a:xfrm>
          <a:prstGeom prst="rect">
            <a:avLst/>
          </a:prstGeom>
          <a:gradFill rotWithShape="0">
            <a:gsLst>
              <a:gs pos="0">
                <a:srgbClr val="919191"/>
              </a:gs>
              <a:gs pos="100000">
                <a:srgbClr val="919191">
                  <a:gamma/>
                  <a:shade val="29804"/>
                  <a:invGamma/>
                </a:srgbClr>
              </a:gs>
            </a:gsLst>
            <a:lin ang="0" scaled="1"/>
          </a:gradFill>
          <a:ln w="12700">
            <a:solidFill>
              <a:schemeClr val="tx1"/>
            </a:solidFill>
            <a:miter lim="800000"/>
            <a:headEnd/>
            <a:tailEnd/>
          </a:ln>
          <a:effectLst/>
        </p:spPr>
        <p:txBody>
          <a:bodyPr wrap="none" anchor="ctr"/>
          <a:lstStyle/>
          <a:p>
            <a:endParaRPr lang="en-US"/>
          </a:p>
        </p:txBody>
      </p:sp>
      <p:grpSp>
        <p:nvGrpSpPr>
          <p:cNvPr id="9" name="Group 8"/>
          <p:cNvGrpSpPr>
            <a:grpSpLocks/>
          </p:cNvGrpSpPr>
          <p:nvPr/>
        </p:nvGrpSpPr>
        <p:grpSpPr bwMode="auto">
          <a:xfrm>
            <a:off x="1676400" y="4038600"/>
            <a:ext cx="2286000" cy="547687"/>
            <a:chOff x="1008" y="2055"/>
            <a:chExt cx="1440" cy="345"/>
          </a:xfrm>
        </p:grpSpPr>
        <p:sp>
          <p:nvSpPr>
            <p:cNvPr id="10" name="Line 9"/>
            <p:cNvSpPr>
              <a:spLocks noChangeShapeType="1"/>
            </p:cNvSpPr>
            <p:nvPr/>
          </p:nvSpPr>
          <p:spPr bwMode="auto">
            <a:xfrm>
              <a:off x="1008" y="2400"/>
              <a:ext cx="1440" cy="0"/>
            </a:xfrm>
            <a:prstGeom prst="line">
              <a:avLst/>
            </a:prstGeom>
            <a:noFill/>
            <a:ln w="12700">
              <a:solidFill>
                <a:schemeClr val="tx2"/>
              </a:solidFill>
              <a:round/>
              <a:headEnd/>
              <a:tailEnd type="triangle" w="med" len="med"/>
            </a:ln>
            <a:effectLst/>
          </p:spPr>
          <p:txBody>
            <a:bodyPr/>
            <a:lstStyle/>
            <a:p>
              <a:endParaRPr lang="en-US"/>
            </a:p>
          </p:txBody>
        </p:sp>
        <p:sp>
          <p:nvSpPr>
            <p:cNvPr id="11" name="Rectangle 10"/>
            <p:cNvSpPr>
              <a:spLocks noChangeArrowheads="1"/>
            </p:cNvSpPr>
            <p:nvPr/>
          </p:nvSpPr>
          <p:spPr bwMode="auto">
            <a:xfrm>
              <a:off x="1863" y="2055"/>
              <a:ext cx="235" cy="286"/>
            </a:xfrm>
            <a:prstGeom prst="rect">
              <a:avLst/>
            </a:prstGeom>
            <a:noFill/>
            <a:ln w="12700">
              <a:noFill/>
              <a:miter lim="800000"/>
              <a:headEnd/>
              <a:tailEnd/>
            </a:ln>
            <a:effectLst/>
          </p:spPr>
          <p:txBody>
            <a:bodyPr wrap="none" lIns="90488" tIns="44450" rIns="90488" bIns="44450">
              <a:spAutoFit/>
            </a:bodyPr>
            <a:lstStyle/>
            <a:p>
              <a:pPr eaLnBrk="0" hangingPunct="0"/>
              <a:r>
                <a:rPr lang="en-US">
                  <a:solidFill>
                    <a:schemeClr val="tx2"/>
                  </a:solidFill>
                  <a:latin typeface="Symbol" pitchFamily="18" charset="2"/>
                </a:rPr>
                <a:t>a</a:t>
              </a:r>
            </a:p>
          </p:txBody>
        </p:sp>
      </p:grpSp>
      <p:grpSp>
        <p:nvGrpSpPr>
          <p:cNvPr id="12" name="Group 11"/>
          <p:cNvGrpSpPr>
            <a:grpSpLocks/>
          </p:cNvGrpSpPr>
          <p:nvPr/>
        </p:nvGrpSpPr>
        <p:grpSpPr bwMode="auto">
          <a:xfrm>
            <a:off x="1676400" y="4267200"/>
            <a:ext cx="4038600" cy="454025"/>
            <a:chOff x="1008" y="2199"/>
            <a:chExt cx="2544" cy="286"/>
          </a:xfrm>
        </p:grpSpPr>
        <p:sp>
          <p:nvSpPr>
            <p:cNvPr id="13" name="Line 12"/>
            <p:cNvSpPr>
              <a:spLocks noChangeShapeType="1"/>
            </p:cNvSpPr>
            <p:nvPr/>
          </p:nvSpPr>
          <p:spPr bwMode="auto">
            <a:xfrm>
              <a:off x="1008" y="2448"/>
              <a:ext cx="2544" cy="0"/>
            </a:xfrm>
            <a:prstGeom prst="line">
              <a:avLst/>
            </a:prstGeom>
            <a:noFill/>
            <a:ln w="12700">
              <a:solidFill>
                <a:schemeClr val="hlink"/>
              </a:solidFill>
              <a:round/>
              <a:headEnd/>
              <a:tailEnd type="triangle" w="med" len="med"/>
            </a:ln>
            <a:effectLst/>
          </p:spPr>
          <p:txBody>
            <a:bodyPr/>
            <a:lstStyle/>
            <a:p>
              <a:endParaRPr lang="en-US"/>
            </a:p>
          </p:txBody>
        </p:sp>
        <p:sp>
          <p:nvSpPr>
            <p:cNvPr id="14" name="Rectangle 13"/>
            <p:cNvSpPr>
              <a:spLocks noChangeArrowheads="1"/>
            </p:cNvSpPr>
            <p:nvPr/>
          </p:nvSpPr>
          <p:spPr bwMode="auto">
            <a:xfrm>
              <a:off x="2919" y="2199"/>
              <a:ext cx="219" cy="286"/>
            </a:xfrm>
            <a:prstGeom prst="rect">
              <a:avLst/>
            </a:prstGeom>
            <a:noFill/>
            <a:ln w="12700">
              <a:noFill/>
              <a:miter lim="800000"/>
              <a:headEnd/>
              <a:tailEnd/>
            </a:ln>
            <a:effectLst/>
          </p:spPr>
          <p:txBody>
            <a:bodyPr wrap="none" lIns="90488" tIns="44450" rIns="90488" bIns="44450">
              <a:spAutoFit/>
            </a:bodyPr>
            <a:lstStyle/>
            <a:p>
              <a:pPr eaLnBrk="0" hangingPunct="0"/>
              <a:r>
                <a:rPr lang="en-US" dirty="0">
                  <a:solidFill>
                    <a:schemeClr val="hlink"/>
                  </a:solidFill>
                  <a:latin typeface="Symbol" pitchFamily="18" charset="2"/>
                </a:rPr>
                <a:t>b</a:t>
              </a:r>
            </a:p>
          </p:txBody>
        </p:sp>
      </p:grpSp>
      <p:grpSp>
        <p:nvGrpSpPr>
          <p:cNvPr id="15" name="Group 14"/>
          <p:cNvGrpSpPr>
            <a:grpSpLocks/>
          </p:cNvGrpSpPr>
          <p:nvPr/>
        </p:nvGrpSpPr>
        <p:grpSpPr bwMode="auto">
          <a:xfrm>
            <a:off x="1600200" y="4100512"/>
            <a:ext cx="5645150" cy="638175"/>
            <a:chOff x="960" y="2094"/>
            <a:chExt cx="4416" cy="402"/>
          </a:xfrm>
        </p:grpSpPr>
        <p:sp>
          <p:nvSpPr>
            <p:cNvPr id="16" name="Line 15"/>
            <p:cNvSpPr>
              <a:spLocks noChangeShapeType="1"/>
            </p:cNvSpPr>
            <p:nvPr/>
          </p:nvSpPr>
          <p:spPr bwMode="auto">
            <a:xfrm>
              <a:off x="960" y="2496"/>
              <a:ext cx="4416" cy="0"/>
            </a:xfrm>
            <a:prstGeom prst="line">
              <a:avLst/>
            </a:prstGeom>
            <a:noFill/>
            <a:ln w="12700">
              <a:solidFill>
                <a:schemeClr val="folHlink"/>
              </a:solidFill>
              <a:round/>
              <a:headEnd/>
              <a:tailEnd type="triangle" w="med" len="med"/>
            </a:ln>
            <a:effectLst/>
          </p:spPr>
          <p:txBody>
            <a:bodyPr/>
            <a:lstStyle/>
            <a:p>
              <a:endParaRPr lang="en-US"/>
            </a:p>
          </p:txBody>
        </p:sp>
        <p:sp>
          <p:nvSpPr>
            <p:cNvPr id="17" name="Rectangle 16"/>
            <p:cNvSpPr>
              <a:spLocks noChangeArrowheads="1"/>
            </p:cNvSpPr>
            <p:nvPr/>
          </p:nvSpPr>
          <p:spPr bwMode="auto">
            <a:xfrm>
              <a:off x="5031" y="2094"/>
              <a:ext cx="219" cy="363"/>
            </a:xfrm>
            <a:prstGeom prst="rect">
              <a:avLst/>
            </a:prstGeom>
            <a:noFill/>
            <a:ln w="12700">
              <a:noFill/>
              <a:miter lim="800000"/>
              <a:headEnd/>
              <a:tailEnd/>
            </a:ln>
            <a:effectLst/>
          </p:spPr>
          <p:txBody>
            <a:bodyPr wrap="none" lIns="90488" tIns="44450" rIns="90488" bIns="44450">
              <a:spAutoFit/>
            </a:bodyPr>
            <a:lstStyle/>
            <a:p>
              <a:pPr eaLnBrk="0" hangingPunct="0"/>
              <a:r>
                <a:rPr lang="en-US" sz="3200">
                  <a:solidFill>
                    <a:schemeClr val="folHlink"/>
                  </a:solidFill>
                  <a:latin typeface="Symbol" pitchFamily="18" charset="2"/>
                </a:rPr>
                <a:t>g</a:t>
              </a:r>
            </a:p>
          </p:txBody>
        </p:sp>
      </p:grpSp>
      <p:sp>
        <p:nvSpPr>
          <p:cNvPr id="18" name="Rectangle 17"/>
          <p:cNvSpPr>
            <a:spLocks noChangeArrowheads="1"/>
          </p:cNvSpPr>
          <p:nvPr/>
        </p:nvSpPr>
        <p:spPr bwMode="auto">
          <a:xfrm>
            <a:off x="3643313" y="5410200"/>
            <a:ext cx="4724400" cy="454025"/>
          </a:xfrm>
          <a:prstGeom prst="rect">
            <a:avLst/>
          </a:prstGeom>
          <a:noFill/>
          <a:ln w="12700">
            <a:noFill/>
            <a:miter lim="800000"/>
            <a:headEnd/>
            <a:tailEnd/>
          </a:ln>
          <a:effectLst/>
        </p:spPr>
        <p:txBody>
          <a:bodyPr wrap="none" lIns="90488" tIns="44450" rIns="90488" bIns="44450">
            <a:spAutoFit/>
          </a:bodyPr>
          <a:lstStyle/>
          <a:p>
            <a:pPr eaLnBrk="0" hangingPunct="0"/>
            <a:r>
              <a:rPr lang="en-US">
                <a:solidFill>
                  <a:schemeClr val="tx2"/>
                </a:solidFill>
              </a:rPr>
              <a:t>0.01 mm          1 mm             100 mm</a:t>
            </a:r>
          </a:p>
        </p:txBody>
      </p:sp>
      <p:sp>
        <p:nvSpPr>
          <p:cNvPr id="19" name="Text Box 18"/>
          <p:cNvSpPr txBox="1">
            <a:spLocks noChangeArrowheads="1"/>
          </p:cNvSpPr>
          <p:nvPr/>
        </p:nvSpPr>
        <p:spPr bwMode="auto">
          <a:xfrm>
            <a:off x="4876800" y="6186487"/>
            <a:ext cx="1976438" cy="457200"/>
          </a:xfrm>
          <a:prstGeom prst="rect">
            <a:avLst/>
          </a:prstGeom>
          <a:noFill/>
          <a:ln w="9525">
            <a:noFill/>
            <a:miter lim="800000"/>
            <a:headEnd/>
            <a:tailEnd/>
          </a:ln>
          <a:effectLst/>
        </p:spPr>
        <p:txBody>
          <a:bodyPr wrap="none">
            <a:spAutoFit/>
          </a:bodyPr>
          <a:lstStyle/>
          <a:p>
            <a:r>
              <a:rPr lang="en-US">
                <a:solidFill>
                  <a:schemeClr val="hlink"/>
                </a:solidFill>
              </a:rPr>
              <a:t>Pieces of Lead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subTnLst>
                                    <p:audio>
                                      <p:cMediaNode>
                                        <p:cTn display="0" masterRel="sameClick">
                                          <p:stCondLst>
                                            <p:cond evt="begin" delay="0">
                                              <p:tn val="10"/>
                                            </p:cond>
                                          </p:stCondLst>
                                          <p:endCondLst>
                                            <p:cond evt="onStopAudio" delay="0">
                                              <p:tgtEl>
                                                <p:sldTgt/>
                                              </p:tgtEl>
                                            </p:cond>
                                          </p:endCondLst>
                                        </p:cTn>
                                        <p:tgtEl>
                                          <p:sndTgt r:embed="rId3" name="laser.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subTnLst>
                                    <p:audio>
                                      <p:cMediaNode>
                                        <p:cTn display="0" masterRel="sameClick">
                                          <p:stCondLst>
                                            <p:cond evt="begin" delay="0">
                                              <p:tn val="15"/>
                                            </p:cond>
                                          </p:stCondLst>
                                          <p:endCondLst>
                                            <p:cond evt="onStopAudio" delay="0">
                                              <p:tgtEl>
                                                <p:sldTgt/>
                                              </p:tgtEl>
                                            </p:cond>
                                          </p:endCondLst>
                                        </p:cTn>
                                        <p:tgtEl>
                                          <p:sndTgt r:embed="rId3"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57200" y="274638"/>
            <a:ext cx="8229600" cy="563562"/>
          </a:xfrm>
        </p:spPr>
        <p:txBody>
          <a:bodyPr>
            <a:normAutofit fontScale="90000"/>
          </a:bodyPr>
          <a:lstStyle/>
          <a:p>
            <a:pPr eaLnBrk="1" hangingPunct="1"/>
            <a:r>
              <a:rPr lang="en-US" sz="4000" dirty="0" smtClean="0"/>
              <a:t>What are the types of radioactive decay?</a:t>
            </a:r>
          </a:p>
        </p:txBody>
      </p:sp>
      <p:sp>
        <p:nvSpPr>
          <p:cNvPr id="15363" name="Rectangle 3"/>
          <p:cNvSpPr>
            <a:spLocks noGrp="1" noChangeArrowheads="1"/>
          </p:cNvSpPr>
          <p:nvPr>
            <p:ph type="body" sz="half" idx="1"/>
          </p:nvPr>
        </p:nvSpPr>
        <p:spPr>
          <a:xfrm>
            <a:off x="457200" y="990600"/>
            <a:ext cx="4038600" cy="1219200"/>
          </a:xfrm>
        </p:spPr>
        <p:txBody>
          <a:bodyPr/>
          <a:lstStyle/>
          <a:p>
            <a:pPr eaLnBrk="1" hangingPunct="1">
              <a:lnSpc>
                <a:spcPct val="90000"/>
              </a:lnSpc>
            </a:pPr>
            <a:r>
              <a:rPr lang="en-US" sz="3600" dirty="0" smtClean="0"/>
              <a:t>alpha particle emission</a:t>
            </a:r>
          </a:p>
        </p:txBody>
      </p:sp>
      <p:pic>
        <p:nvPicPr>
          <p:cNvPr id="15364" name="Picture 5" descr="FG17_04-01un"/>
          <p:cNvPicPr>
            <a:picLocks noChangeAspect="1" noChangeArrowheads="1"/>
          </p:cNvPicPr>
          <p:nvPr/>
        </p:nvPicPr>
        <p:blipFill>
          <a:blip r:embed="rId2" cstate="print"/>
          <a:srcRect/>
          <a:stretch>
            <a:fillRect/>
          </a:stretch>
        </p:blipFill>
        <p:spPr bwMode="auto">
          <a:xfrm>
            <a:off x="3962400" y="762000"/>
            <a:ext cx="2024063" cy="2438400"/>
          </a:xfrm>
          <a:prstGeom prst="rect">
            <a:avLst/>
          </a:prstGeom>
          <a:noFill/>
          <a:ln w="9525">
            <a:noFill/>
            <a:miter lim="800000"/>
            <a:headEnd/>
            <a:tailEnd/>
          </a:ln>
        </p:spPr>
      </p:pic>
      <p:pic>
        <p:nvPicPr>
          <p:cNvPr id="15365" name="Picture 6" descr="FG17_04"/>
          <p:cNvPicPr>
            <a:picLocks noChangeAspect="1" noChangeArrowheads="1"/>
          </p:cNvPicPr>
          <p:nvPr/>
        </p:nvPicPr>
        <p:blipFill>
          <a:blip r:embed="rId3" cstate="print"/>
          <a:srcRect/>
          <a:stretch>
            <a:fillRect/>
          </a:stretch>
        </p:blipFill>
        <p:spPr bwMode="auto">
          <a:xfrm>
            <a:off x="457200" y="3200400"/>
            <a:ext cx="8039803" cy="3657600"/>
          </a:xfrm>
          <a:prstGeom prst="rect">
            <a:avLst/>
          </a:prstGeom>
          <a:noFill/>
          <a:ln w="9525">
            <a:noFill/>
            <a:miter lim="800000"/>
            <a:headEnd/>
            <a:tailEnd/>
          </a:ln>
        </p:spPr>
      </p:pic>
    </p:spTree>
    <p:extLst>
      <p:ext uri="{BB962C8B-B14F-4D97-AF65-F5344CB8AC3E}">
        <p14:creationId xmlns:p14="http://schemas.microsoft.com/office/powerpoint/2010/main" val="419140193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639762"/>
          </a:xfrm>
        </p:spPr>
        <p:txBody>
          <a:bodyPr>
            <a:normAutofit fontScale="90000"/>
          </a:bodyPr>
          <a:lstStyle/>
          <a:p>
            <a:pPr eaLnBrk="1" hangingPunct="1"/>
            <a:r>
              <a:rPr lang="en-US" sz="4000" dirty="0" smtClean="0"/>
              <a:t>What are the types of radioactive decay?</a:t>
            </a:r>
          </a:p>
        </p:txBody>
      </p:sp>
      <p:sp>
        <p:nvSpPr>
          <p:cNvPr id="18435" name="Rectangle 3"/>
          <p:cNvSpPr>
            <a:spLocks noGrp="1" noChangeArrowheads="1"/>
          </p:cNvSpPr>
          <p:nvPr>
            <p:ph type="body" idx="1"/>
          </p:nvPr>
        </p:nvSpPr>
        <p:spPr>
          <a:xfrm>
            <a:off x="457200" y="914400"/>
            <a:ext cx="3505200" cy="4191000"/>
          </a:xfrm>
        </p:spPr>
        <p:txBody>
          <a:bodyPr/>
          <a:lstStyle/>
          <a:p>
            <a:pPr eaLnBrk="1" hangingPunct="1">
              <a:lnSpc>
                <a:spcPct val="80000"/>
              </a:lnSpc>
            </a:pPr>
            <a:r>
              <a:rPr lang="en-US" sz="3600" dirty="0" smtClean="0"/>
              <a:t>beta emission </a:t>
            </a:r>
          </a:p>
          <a:p>
            <a:pPr eaLnBrk="1" hangingPunct="1">
              <a:lnSpc>
                <a:spcPct val="80000"/>
              </a:lnSpc>
            </a:pPr>
            <a:endParaRPr lang="en-US" sz="2000" dirty="0" smtClean="0"/>
          </a:p>
        </p:txBody>
      </p:sp>
      <p:pic>
        <p:nvPicPr>
          <p:cNvPr id="18436" name="Picture 4" descr="FG17_05"/>
          <p:cNvPicPr>
            <a:picLocks noChangeAspect="1" noChangeArrowheads="1"/>
          </p:cNvPicPr>
          <p:nvPr/>
        </p:nvPicPr>
        <p:blipFill>
          <a:blip r:embed="rId2" cstate="print"/>
          <a:srcRect/>
          <a:stretch>
            <a:fillRect/>
          </a:stretch>
        </p:blipFill>
        <p:spPr bwMode="auto">
          <a:xfrm>
            <a:off x="2362200" y="1371600"/>
            <a:ext cx="6324600" cy="5329430"/>
          </a:xfrm>
          <a:prstGeom prst="rect">
            <a:avLst/>
          </a:prstGeom>
          <a:noFill/>
          <a:ln w="9525">
            <a:noFill/>
            <a:miter lim="800000"/>
            <a:headEnd/>
            <a:tailEnd/>
          </a:ln>
        </p:spPr>
      </p:pic>
    </p:spTree>
    <p:extLst>
      <p:ext uri="{BB962C8B-B14F-4D97-AF65-F5344CB8AC3E}">
        <p14:creationId xmlns:p14="http://schemas.microsoft.com/office/powerpoint/2010/main" val="15023679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457200" y="274638"/>
            <a:ext cx="8229600" cy="639762"/>
          </a:xfrm>
        </p:spPr>
        <p:txBody>
          <a:bodyPr>
            <a:normAutofit fontScale="90000"/>
          </a:bodyPr>
          <a:lstStyle/>
          <a:p>
            <a:pPr eaLnBrk="1" hangingPunct="1"/>
            <a:r>
              <a:rPr lang="en-US" sz="4000" dirty="0" smtClean="0"/>
              <a:t>What are the types of radioactive decay?</a:t>
            </a:r>
          </a:p>
        </p:txBody>
      </p:sp>
      <p:sp>
        <p:nvSpPr>
          <p:cNvPr id="19459" name="Rectangle 3"/>
          <p:cNvSpPr>
            <a:spLocks noGrp="1" noChangeArrowheads="1"/>
          </p:cNvSpPr>
          <p:nvPr>
            <p:ph type="body" idx="1"/>
          </p:nvPr>
        </p:nvSpPr>
        <p:spPr>
          <a:xfrm>
            <a:off x="533400" y="990600"/>
            <a:ext cx="3657600" cy="1143000"/>
          </a:xfrm>
        </p:spPr>
        <p:txBody>
          <a:bodyPr/>
          <a:lstStyle/>
          <a:p>
            <a:pPr eaLnBrk="1" hangingPunct="1">
              <a:lnSpc>
                <a:spcPct val="80000"/>
              </a:lnSpc>
            </a:pPr>
            <a:r>
              <a:rPr lang="en-US" sz="4000" dirty="0" smtClean="0"/>
              <a:t>positron emission</a:t>
            </a:r>
          </a:p>
        </p:txBody>
      </p:sp>
      <p:pic>
        <p:nvPicPr>
          <p:cNvPr id="19460" name="Picture 4" descr="FG17_06"/>
          <p:cNvPicPr>
            <a:picLocks noChangeAspect="1" noChangeArrowheads="1"/>
          </p:cNvPicPr>
          <p:nvPr/>
        </p:nvPicPr>
        <p:blipFill>
          <a:blip r:embed="rId2" cstate="print"/>
          <a:srcRect/>
          <a:stretch>
            <a:fillRect/>
          </a:stretch>
        </p:blipFill>
        <p:spPr bwMode="auto">
          <a:xfrm>
            <a:off x="1371600" y="1982787"/>
            <a:ext cx="6231842" cy="4875213"/>
          </a:xfrm>
          <a:prstGeom prst="rect">
            <a:avLst/>
          </a:prstGeom>
          <a:noFill/>
          <a:ln w="9525">
            <a:noFill/>
            <a:miter lim="800000"/>
            <a:headEnd/>
            <a:tailEnd/>
          </a:ln>
        </p:spPr>
      </p:pic>
    </p:spTree>
    <p:extLst>
      <p:ext uri="{BB962C8B-B14F-4D97-AF65-F5344CB8AC3E}">
        <p14:creationId xmlns:p14="http://schemas.microsoft.com/office/powerpoint/2010/main" val="84644090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685800" y="304800"/>
            <a:ext cx="7772400" cy="1143000"/>
          </a:xfrm>
        </p:spPr>
        <p:txBody>
          <a:bodyPr/>
          <a:lstStyle/>
          <a:p>
            <a:r>
              <a:rPr lang="en-US" dirty="0"/>
              <a:t>Biological Effect of Radiation</a:t>
            </a:r>
          </a:p>
        </p:txBody>
      </p:sp>
      <p:pic>
        <p:nvPicPr>
          <p:cNvPr id="33799" name="Picture 7" descr="figure 20"/>
          <p:cNvPicPr>
            <a:picLocks noChangeAspect="1" noChangeArrowheads="1"/>
          </p:cNvPicPr>
          <p:nvPr/>
        </p:nvPicPr>
        <p:blipFill>
          <a:blip r:embed="rId3" cstate="print"/>
          <a:srcRect/>
          <a:stretch>
            <a:fillRect/>
          </a:stretch>
        </p:blipFill>
        <p:spPr bwMode="auto">
          <a:xfrm>
            <a:off x="1447800" y="1420813"/>
            <a:ext cx="6357938" cy="5360987"/>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C8A94AB3-6682-4C2F-BD6D-C4565AA60073}" type="slidenum">
              <a:rPr lang="en-US"/>
              <a:pPr/>
              <a:t>16</a:t>
            </a:fld>
            <a:endParaRPr lang="en-US"/>
          </a:p>
        </p:txBody>
      </p:sp>
      <p:pic>
        <p:nvPicPr>
          <p:cNvPr id="6148" name="Picture 4" descr="19_T01[1]"/>
          <p:cNvPicPr>
            <a:picLocks noChangeAspect="1" noChangeArrowheads="1"/>
          </p:cNvPicPr>
          <p:nvPr/>
        </p:nvPicPr>
        <p:blipFill>
          <a:blip r:embed="rId3" cstate="print"/>
          <a:srcRect b="4472"/>
          <a:stretch>
            <a:fillRect/>
          </a:stretch>
        </p:blipFill>
        <p:spPr bwMode="auto">
          <a:xfrm>
            <a:off x="457200" y="-2494"/>
            <a:ext cx="8300432" cy="6860494"/>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descr="E:\My Documents\115\115_spring_2001\Notes\nuclear\radioactive_decay_table.wmf"/>
          <p:cNvPicPr>
            <a:picLocks noGrp="1" noChangeAspect="1" noChangeArrowheads="1"/>
          </p:cNvPicPr>
          <p:nvPr>
            <p:ph/>
          </p:nvPr>
        </p:nvPicPr>
        <p:blipFill>
          <a:blip r:embed="rId3" cstate="print"/>
          <a:srcRect/>
          <a:stretch>
            <a:fillRect/>
          </a:stretch>
        </p:blipFill>
        <p:spPr>
          <a:xfrm>
            <a:off x="228600" y="1524000"/>
            <a:ext cx="8686800" cy="3584575"/>
          </a:xfr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 Box 3"/>
          <p:cNvSpPr txBox="1">
            <a:spLocks noChangeArrowheads="1"/>
          </p:cNvSpPr>
          <p:nvPr/>
        </p:nvSpPr>
        <p:spPr bwMode="auto">
          <a:xfrm>
            <a:off x="8389938" y="6384925"/>
            <a:ext cx="677862" cy="396875"/>
          </a:xfrm>
          <a:prstGeom prst="rect">
            <a:avLst/>
          </a:prstGeom>
          <a:noFill/>
          <a:ln w="9525">
            <a:noFill/>
            <a:miter lim="800000"/>
            <a:headEnd/>
            <a:tailEnd/>
          </a:ln>
          <a:effectLst/>
        </p:spPr>
        <p:txBody>
          <a:bodyPr wrap="none">
            <a:spAutoFit/>
          </a:bodyPr>
          <a:lstStyle/>
          <a:p>
            <a:pPr algn="r"/>
            <a:r>
              <a:rPr lang="en-US" sz="2000"/>
              <a:t>23.1</a:t>
            </a:r>
          </a:p>
        </p:txBody>
      </p:sp>
      <p:pic>
        <p:nvPicPr>
          <p:cNvPr id="6150" name="Picture 6" descr="23_01"/>
          <p:cNvPicPr>
            <a:picLocks noChangeAspect="1" noChangeArrowheads="1"/>
          </p:cNvPicPr>
          <p:nvPr/>
        </p:nvPicPr>
        <p:blipFill>
          <a:blip r:embed="rId3" cstate="print"/>
          <a:srcRect t="2710"/>
          <a:stretch>
            <a:fillRect/>
          </a:stretch>
        </p:blipFill>
        <p:spPr bwMode="auto">
          <a:xfrm>
            <a:off x="0" y="990600"/>
            <a:ext cx="9144000" cy="5016500"/>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685800" y="609600"/>
            <a:ext cx="7772400" cy="838200"/>
          </a:xfrm>
        </p:spPr>
        <p:txBody>
          <a:bodyPr>
            <a:normAutofit fontScale="90000"/>
          </a:bodyPr>
          <a:lstStyle/>
          <a:p>
            <a:pPr eaLnBrk="1" hangingPunct="1"/>
            <a:r>
              <a:rPr lang="en-US" dirty="0" smtClean="0"/>
              <a:t>What causes a nuclide to be stable? </a:t>
            </a:r>
          </a:p>
        </p:txBody>
      </p:sp>
      <p:pic>
        <p:nvPicPr>
          <p:cNvPr id="12291" name="Picture 5" descr="E:\My Documents\142_Notes\nuclear_chem\band_of_stability_1.wmf"/>
          <p:cNvPicPr>
            <a:picLocks noGrp="1" noChangeAspect="1" noChangeArrowheads="1"/>
          </p:cNvPicPr>
          <p:nvPr>
            <p:ph idx="1"/>
          </p:nvPr>
        </p:nvPicPr>
        <p:blipFill>
          <a:blip r:embed="rId3" cstate="print"/>
          <a:srcRect/>
          <a:stretch>
            <a:fillRect/>
          </a:stretch>
        </p:blipFill>
        <p:spPr>
          <a:xfrm>
            <a:off x="1676400" y="1524000"/>
            <a:ext cx="5476875" cy="4640263"/>
          </a:xfr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p:cNvPicPr>
          <p:nvPr/>
        </p:nvPicPr>
        <p:blipFill>
          <a:blip r:embed="rId3" cstate="print"/>
          <a:srcRect/>
          <a:stretch>
            <a:fillRect/>
          </a:stretch>
        </p:blipFill>
        <p:spPr bwMode="auto">
          <a:xfrm>
            <a:off x="457200" y="1167384"/>
            <a:ext cx="3238500" cy="5047343"/>
          </a:xfrm>
          <a:prstGeom prst="rect">
            <a:avLst/>
          </a:prstGeom>
          <a:noFill/>
          <a:ln w="9525">
            <a:noFill/>
            <a:miter lim="800000"/>
            <a:headEnd/>
            <a:tailEnd/>
          </a:ln>
        </p:spPr>
      </p:pic>
      <p:sp>
        <p:nvSpPr>
          <p:cNvPr id="16386" name="TextBox 2"/>
          <p:cNvSpPr txBox="1">
            <a:spLocks noChangeArrowheads="1"/>
          </p:cNvSpPr>
          <p:nvPr/>
        </p:nvSpPr>
        <p:spPr bwMode="auto">
          <a:xfrm>
            <a:off x="8570913" y="6604000"/>
            <a:ext cx="573087" cy="274638"/>
          </a:xfrm>
          <a:prstGeom prst="rect">
            <a:avLst/>
          </a:prstGeom>
          <a:noFill/>
          <a:ln w="9525">
            <a:noFill/>
            <a:miter lim="800000"/>
            <a:headEnd/>
            <a:tailEnd/>
          </a:ln>
        </p:spPr>
        <p:txBody>
          <a:bodyPr wrap="none">
            <a:spAutoFit/>
          </a:bodyPr>
          <a:lstStyle/>
          <a:p>
            <a:pPr algn="r"/>
            <a:r>
              <a:rPr lang="en-US" sz="1200" b="1">
                <a:latin typeface="Arial" pitchFamily="34" charset="0"/>
              </a:rPr>
              <a:t> p124</a:t>
            </a:r>
          </a:p>
        </p:txBody>
      </p:sp>
      <p:sp>
        <p:nvSpPr>
          <p:cNvPr id="2" name="Title 1"/>
          <p:cNvSpPr>
            <a:spLocks noGrp="1"/>
          </p:cNvSpPr>
          <p:nvPr>
            <p:ph type="title"/>
          </p:nvPr>
        </p:nvSpPr>
        <p:spPr>
          <a:xfrm>
            <a:off x="457200" y="228600"/>
            <a:ext cx="8382000" cy="914400"/>
          </a:xfrm>
        </p:spPr>
        <p:txBody>
          <a:bodyPr>
            <a:normAutofit/>
          </a:bodyPr>
          <a:lstStyle/>
          <a:p>
            <a:r>
              <a:rPr lang="en-US" sz="3600" dirty="0" smtClean="0"/>
              <a:t>What was John Dalton’s Atomic Theory? </a:t>
            </a:r>
            <a:endParaRPr lang="en-US" sz="3600" dirty="0"/>
          </a:p>
        </p:txBody>
      </p:sp>
      <p:pic>
        <p:nvPicPr>
          <p:cNvPr id="5" name="Picture 1"/>
          <p:cNvPicPr>
            <a:picLocks/>
          </p:cNvPicPr>
          <p:nvPr/>
        </p:nvPicPr>
        <p:blipFill>
          <a:blip r:embed="rId4" cstate="print"/>
          <a:srcRect/>
          <a:stretch>
            <a:fillRect/>
          </a:stretch>
        </p:blipFill>
        <p:spPr bwMode="auto">
          <a:xfrm>
            <a:off x="3810000" y="1524000"/>
            <a:ext cx="5156200" cy="3086100"/>
          </a:xfrm>
          <a:prstGeom prst="rect">
            <a:avLst/>
          </a:prstGeom>
          <a:noFill/>
          <a:ln w="9525">
            <a:noFill/>
            <a:miter lim="800000"/>
            <a:headEnd/>
            <a:tailEnd/>
          </a:ln>
        </p:spPr>
      </p:pic>
    </p:spTree>
    <p:extLst>
      <p:ext uri="{BB962C8B-B14F-4D97-AF65-F5344CB8AC3E}">
        <p14:creationId xmlns:p14="http://schemas.microsoft.com/office/powerpoint/2010/main" val="165375133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2"/>
          <p:cNvSpPr>
            <a:spLocks noGrp="1"/>
          </p:cNvSpPr>
          <p:nvPr>
            <p:ph type="ftr" sz="quarter" idx="10"/>
          </p:nvPr>
        </p:nvSpPr>
        <p:spPr/>
        <p:txBody>
          <a:bodyPr/>
          <a:lstStyle/>
          <a:p>
            <a:r>
              <a:rPr lang="en-US"/>
              <a:t>Tro, Chemistry: A Molecular Approach</a:t>
            </a:r>
          </a:p>
        </p:txBody>
      </p:sp>
      <p:sp>
        <p:nvSpPr>
          <p:cNvPr id="9" name="Slide Number Placeholder 3"/>
          <p:cNvSpPr>
            <a:spLocks noGrp="1"/>
          </p:cNvSpPr>
          <p:nvPr>
            <p:ph type="sldNum" sz="quarter" idx="11"/>
          </p:nvPr>
        </p:nvSpPr>
        <p:spPr/>
        <p:txBody>
          <a:bodyPr/>
          <a:lstStyle/>
          <a:p>
            <a:fld id="{5B81D1B9-A404-41A4-A7DE-5AA83B9C8E65}" type="slidenum">
              <a:rPr lang="en-US"/>
              <a:pPr/>
              <a:t>20</a:t>
            </a:fld>
            <a:endParaRPr lang="en-US"/>
          </a:p>
        </p:txBody>
      </p:sp>
      <p:sp>
        <p:nvSpPr>
          <p:cNvPr id="45060" name="Rectangle 4"/>
          <p:cNvSpPr>
            <a:spLocks noGrp="1" noChangeArrowheads="1"/>
          </p:cNvSpPr>
          <p:nvPr>
            <p:ph type="title"/>
          </p:nvPr>
        </p:nvSpPr>
        <p:spPr>
          <a:xfrm>
            <a:off x="5257800" y="152400"/>
            <a:ext cx="3505200" cy="762000"/>
          </a:xfrm>
        </p:spPr>
        <p:txBody>
          <a:bodyPr>
            <a:normAutofit/>
          </a:bodyPr>
          <a:lstStyle/>
          <a:p>
            <a:r>
              <a:rPr lang="en-US" sz="2800" dirty="0"/>
              <a:t>Valley of Stability</a:t>
            </a:r>
          </a:p>
        </p:txBody>
      </p:sp>
      <p:pic>
        <p:nvPicPr>
          <p:cNvPr id="45061" name="Picture 5" descr="19_05[1]"/>
          <p:cNvPicPr>
            <a:picLocks noChangeAspect="1" noChangeArrowheads="1"/>
          </p:cNvPicPr>
          <p:nvPr/>
        </p:nvPicPr>
        <p:blipFill>
          <a:blip r:embed="rId3" cstate="print"/>
          <a:srcRect t="6271" b="4146"/>
          <a:stretch>
            <a:fillRect/>
          </a:stretch>
        </p:blipFill>
        <p:spPr bwMode="auto">
          <a:xfrm>
            <a:off x="457200" y="137540"/>
            <a:ext cx="4724400" cy="6720460"/>
          </a:xfrm>
          <a:prstGeom prst="rect">
            <a:avLst/>
          </a:prstGeom>
          <a:noFill/>
        </p:spPr>
      </p:pic>
      <p:sp>
        <p:nvSpPr>
          <p:cNvPr id="45062" name="Text Box 6"/>
          <p:cNvSpPr txBox="1">
            <a:spLocks noChangeArrowheads="1"/>
          </p:cNvSpPr>
          <p:nvPr/>
        </p:nvSpPr>
        <p:spPr bwMode="auto">
          <a:xfrm>
            <a:off x="5715000" y="1447800"/>
            <a:ext cx="2187575" cy="822325"/>
          </a:xfrm>
          <a:prstGeom prst="rect">
            <a:avLst/>
          </a:prstGeom>
          <a:noFill/>
          <a:ln w="9525">
            <a:noFill/>
            <a:miter lim="800000"/>
            <a:headEnd/>
            <a:tailEnd/>
          </a:ln>
          <a:effectLst/>
        </p:spPr>
        <p:txBody>
          <a:bodyPr wrap="none">
            <a:spAutoFit/>
          </a:bodyPr>
          <a:lstStyle/>
          <a:p>
            <a:pPr algn="ctr"/>
            <a:r>
              <a:rPr lang="en-US">
                <a:solidFill>
                  <a:schemeClr val="hlink"/>
                </a:solidFill>
              </a:rPr>
              <a:t>for Z = 1 </a:t>
            </a:r>
            <a:r>
              <a:rPr lang="en-US">
                <a:solidFill>
                  <a:schemeClr val="hlink"/>
                </a:solidFill>
                <a:sym typeface="Symbol" pitchFamily="18" charset="2"/>
              </a:rPr>
              <a:t> 20, </a:t>
            </a:r>
          </a:p>
          <a:p>
            <a:pPr algn="ctr"/>
            <a:r>
              <a:rPr lang="en-US">
                <a:solidFill>
                  <a:schemeClr val="hlink"/>
                </a:solidFill>
                <a:sym typeface="Symbol" pitchFamily="18" charset="2"/>
              </a:rPr>
              <a:t>stable N/Z </a:t>
            </a:r>
            <a:r>
              <a:rPr lang="en-US">
                <a:solidFill>
                  <a:schemeClr val="hlink"/>
                </a:solidFill>
                <a:cs typeface="Times New Roman" pitchFamily="18" charset="0"/>
                <a:sym typeface="Symbol" pitchFamily="18" charset="2"/>
              </a:rPr>
              <a:t>≈ 1</a:t>
            </a:r>
          </a:p>
        </p:txBody>
      </p:sp>
      <p:sp>
        <p:nvSpPr>
          <p:cNvPr id="45063" name="Text Box 7"/>
          <p:cNvSpPr txBox="1">
            <a:spLocks noChangeArrowheads="1"/>
          </p:cNvSpPr>
          <p:nvPr/>
        </p:nvSpPr>
        <p:spPr bwMode="auto">
          <a:xfrm>
            <a:off x="5051425" y="2514600"/>
            <a:ext cx="3516313" cy="822325"/>
          </a:xfrm>
          <a:prstGeom prst="rect">
            <a:avLst/>
          </a:prstGeom>
          <a:noFill/>
          <a:ln w="9525">
            <a:noFill/>
            <a:miter lim="800000"/>
            <a:headEnd/>
            <a:tailEnd/>
          </a:ln>
          <a:effectLst/>
        </p:spPr>
        <p:txBody>
          <a:bodyPr wrap="none">
            <a:spAutoFit/>
          </a:bodyPr>
          <a:lstStyle/>
          <a:p>
            <a:pPr algn="ctr"/>
            <a:r>
              <a:rPr lang="en-US">
                <a:solidFill>
                  <a:schemeClr val="hlink"/>
                </a:solidFill>
              </a:rPr>
              <a:t>for Z = 20 </a:t>
            </a:r>
            <a:r>
              <a:rPr lang="en-US">
                <a:solidFill>
                  <a:schemeClr val="hlink"/>
                </a:solidFill>
                <a:sym typeface="Symbol" pitchFamily="18" charset="2"/>
              </a:rPr>
              <a:t> 40, </a:t>
            </a:r>
          </a:p>
          <a:p>
            <a:pPr algn="ctr"/>
            <a:r>
              <a:rPr lang="en-US">
                <a:solidFill>
                  <a:schemeClr val="hlink"/>
                </a:solidFill>
                <a:sym typeface="Symbol" pitchFamily="18" charset="2"/>
              </a:rPr>
              <a:t>stable N/Z </a:t>
            </a:r>
            <a:r>
              <a:rPr lang="en-US">
                <a:solidFill>
                  <a:schemeClr val="hlink"/>
                </a:solidFill>
                <a:cs typeface="Times New Roman" pitchFamily="18" charset="0"/>
                <a:sym typeface="Symbol" pitchFamily="18" charset="2"/>
              </a:rPr>
              <a:t>approaches 1.25</a:t>
            </a:r>
          </a:p>
        </p:txBody>
      </p:sp>
      <p:sp>
        <p:nvSpPr>
          <p:cNvPr id="45064" name="Text Box 8"/>
          <p:cNvSpPr txBox="1">
            <a:spLocks noChangeArrowheads="1"/>
          </p:cNvSpPr>
          <p:nvPr/>
        </p:nvSpPr>
        <p:spPr bwMode="auto">
          <a:xfrm>
            <a:off x="5127625" y="3581400"/>
            <a:ext cx="3363913" cy="822325"/>
          </a:xfrm>
          <a:prstGeom prst="rect">
            <a:avLst/>
          </a:prstGeom>
          <a:noFill/>
          <a:ln w="9525">
            <a:noFill/>
            <a:miter lim="800000"/>
            <a:headEnd/>
            <a:tailEnd/>
          </a:ln>
          <a:effectLst/>
        </p:spPr>
        <p:txBody>
          <a:bodyPr wrap="none">
            <a:spAutoFit/>
          </a:bodyPr>
          <a:lstStyle/>
          <a:p>
            <a:pPr algn="ctr"/>
            <a:r>
              <a:rPr lang="en-US">
                <a:solidFill>
                  <a:schemeClr val="hlink"/>
                </a:solidFill>
              </a:rPr>
              <a:t>for Z = 40 </a:t>
            </a:r>
            <a:r>
              <a:rPr lang="en-US">
                <a:solidFill>
                  <a:schemeClr val="hlink"/>
                </a:solidFill>
                <a:sym typeface="Symbol" pitchFamily="18" charset="2"/>
              </a:rPr>
              <a:t> 80, </a:t>
            </a:r>
          </a:p>
          <a:p>
            <a:pPr algn="ctr"/>
            <a:r>
              <a:rPr lang="en-US">
                <a:solidFill>
                  <a:schemeClr val="hlink"/>
                </a:solidFill>
                <a:sym typeface="Symbol" pitchFamily="18" charset="2"/>
              </a:rPr>
              <a:t>stable N/Z </a:t>
            </a:r>
            <a:r>
              <a:rPr lang="en-US">
                <a:solidFill>
                  <a:schemeClr val="hlink"/>
                </a:solidFill>
                <a:cs typeface="Times New Roman" pitchFamily="18" charset="0"/>
                <a:sym typeface="Symbol" pitchFamily="18" charset="2"/>
              </a:rPr>
              <a:t>approaches 1.5</a:t>
            </a:r>
          </a:p>
        </p:txBody>
      </p:sp>
      <p:sp>
        <p:nvSpPr>
          <p:cNvPr id="45065" name="Text Box 9"/>
          <p:cNvSpPr txBox="1">
            <a:spLocks noChangeArrowheads="1"/>
          </p:cNvSpPr>
          <p:nvPr/>
        </p:nvSpPr>
        <p:spPr bwMode="auto">
          <a:xfrm>
            <a:off x="5197475" y="4648200"/>
            <a:ext cx="3225800" cy="822325"/>
          </a:xfrm>
          <a:prstGeom prst="rect">
            <a:avLst/>
          </a:prstGeom>
          <a:noFill/>
          <a:ln w="9525">
            <a:noFill/>
            <a:miter lim="800000"/>
            <a:headEnd/>
            <a:tailEnd/>
          </a:ln>
          <a:effectLst/>
        </p:spPr>
        <p:txBody>
          <a:bodyPr wrap="none">
            <a:spAutoFit/>
          </a:bodyPr>
          <a:lstStyle/>
          <a:p>
            <a:pPr algn="ctr"/>
            <a:r>
              <a:rPr lang="en-US">
                <a:solidFill>
                  <a:schemeClr val="hlink"/>
                </a:solidFill>
              </a:rPr>
              <a:t>for Z &gt; </a:t>
            </a:r>
            <a:r>
              <a:rPr lang="en-US">
                <a:solidFill>
                  <a:schemeClr val="hlink"/>
                </a:solidFill>
                <a:sym typeface="Symbol" pitchFamily="18" charset="2"/>
              </a:rPr>
              <a:t>83, </a:t>
            </a:r>
          </a:p>
          <a:p>
            <a:pPr algn="ctr"/>
            <a:r>
              <a:rPr lang="en-US">
                <a:solidFill>
                  <a:schemeClr val="hlink"/>
                </a:solidFill>
                <a:sym typeface="Symbol" pitchFamily="18" charset="2"/>
              </a:rPr>
              <a:t>there are no stable nuclei</a:t>
            </a:r>
            <a:endParaRPr lang="en-US">
              <a:solidFill>
                <a:schemeClr val="hlink"/>
              </a:solidFill>
              <a:cs typeface="Times New Roman" pitchFamily="18" charset="0"/>
              <a:sym typeface="Symbol" pitchFamily="18" charset="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5062"/>
                                        </p:tgtEl>
                                        <p:attrNameLst>
                                          <p:attrName>style.visibility</p:attrName>
                                        </p:attrNameLst>
                                      </p:cBhvr>
                                      <p:to>
                                        <p:strVal val="visible"/>
                                      </p:to>
                                    </p:set>
                                    <p:animEffect transition="in" filter="dissolve">
                                      <p:cBhvr>
                                        <p:cTn id="7" dur="500"/>
                                        <p:tgtEl>
                                          <p:spTgt spid="4506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5063"/>
                                        </p:tgtEl>
                                        <p:attrNameLst>
                                          <p:attrName>style.visibility</p:attrName>
                                        </p:attrNameLst>
                                      </p:cBhvr>
                                      <p:to>
                                        <p:strVal val="visible"/>
                                      </p:to>
                                    </p:set>
                                    <p:animEffect transition="in" filter="dissolve">
                                      <p:cBhvr>
                                        <p:cTn id="12" dur="500"/>
                                        <p:tgtEl>
                                          <p:spTgt spid="4506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5064"/>
                                        </p:tgtEl>
                                        <p:attrNameLst>
                                          <p:attrName>style.visibility</p:attrName>
                                        </p:attrNameLst>
                                      </p:cBhvr>
                                      <p:to>
                                        <p:strVal val="visible"/>
                                      </p:to>
                                    </p:set>
                                    <p:animEffect transition="in" filter="dissolve">
                                      <p:cBhvr>
                                        <p:cTn id="17" dur="500"/>
                                        <p:tgtEl>
                                          <p:spTgt spid="4506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5065"/>
                                        </p:tgtEl>
                                        <p:attrNameLst>
                                          <p:attrName>style.visibility</p:attrName>
                                        </p:attrNameLst>
                                      </p:cBhvr>
                                      <p:to>
                                        <p:strVal val="visible"/>
                                      </p:to>
                                    </p:set>
                                    <p:animEffect transition="in" filter="dissolve">
                                      <p:cBhvr>
                                        <p:cTn id="22" dur="500"/>
                                        <p:tgtEl>
                                          <p:spTgt spid="450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2" grpId="0"/>
      <p:bldP spid="45063" grpId="0"/>
      <p:bldP spid="45064" grpId="0"/>
      <p:bldP spid="4506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descr="E:\My Documents\142_Notes\nuclear_chem\band_of_stability_2.wmf"/>
          <p:cNvPicPr>
            <a:picLocks noGrp="1" noChangeAspect="1" noChangeArrowheads="1"/>
          </p:cNvPicPr>
          <p:nvPr>
            <p:ph/>
          </p:nvPr>
        </p:nvPicPr>
        <p:blipFill>
          <a:blip r:embed="rId3" cstate="print"/>
          <a:srcRect/>
          <a:stretch>
            <a:fillRect/>
          </a:stretch>
        </p:blipFill>
        <p:spPr>
          <a:xfrm>
            <a:off x="2209800" y="304800"/>
            <a:ext cx="4702175" cy="6248400"/>
          </a:xfr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descr="H:\142_Notes\nuclear_chem\ratio_proton_neutron.wmf"/>
          <p:cNvPicPr>
            <a:picLocks noGrp="1" noChangeAspect="1" noChangeArrowheads="1"/>
          </p:cNvPicPr>
          <p:nvPr>
            <p:ph/>
          </p:nvPr>
        </p:nvPicPr>
        <p:blipFill>
          <a:blip r:embed="rId3" cstate="print"/>
          <a:srcRect/>
          <a:stretch>
            <a:fillRect/>
          </a:stretch>
        </p:blipFill>
        <p:spPr>
          <a:xfrm>
            <a:off x="0" y="1066800"/>
            <a:ext cx="5124450" cy="5486400"/>
          </a:xfrm>
          <a:noFill/>
        </p:spPr>
      </p:pic>
      <p:pic>
        <p:nvPicPr>
          <p:cNvPr id="3" name="Picture 4" descr="19_T02[1]"/>
          <p:cNvPicPr>
            <a:picLocks noChangeAspect="1" noChangeArrowheads="1"/>
          </p:cNvPicPr>
          <p:nvPr/>
        </p:nvPicPr>
        <p:blipFill>
          <a:blip r:embed="rId4" cstate="print"/>
          <a:srcRect/>
          <a:stretch>
            <a:fillRect/>
          </a:stretch>
        </p:blipFill>
        <p:spPr bwMode="auto">
          <a:xfrm>
            <a:off x="3172629" y="457200"/>
            <a:ext cx="5564971" cy="2971800"/>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2"/>
          <p:cNvSpPr>
            <a:spLocks noGrp="1"/>
          </p:cNvSpPr>
          <p:nvPr>
            <p:ph type="ftr" sz="quarter" idx="10"/>
          </p:nvPr>
        </p:nvSpPr>
        <p:spPr/>
        <p:txBody>
          <a:bodyPr/>
          <a:lstStyle/>
          <a:p>
            <a:r>
              <a:rPr lang="en-US"/>
              <a:t>Tro, Chemistry: A Molecular Approach</a:t>
            </a:r>
          </a:p>
        </p:txBody>
      </p:sp>
      <p:sp>
        <p:nvSpPr>
          <p:cNvPr id="12" name="Slide Number Placeholder 3"/>
          <p:cNvSpPr>
            <a:spLocks noGrp="1"/>
          </p:cNvSpPr>
          <p:nvPr>
            <p:ph type="sldNum" sz="quarter" idx="11"/>
          </p:nvPr>
        </p:nvSpPr>
        <p:spPr/>
        <p:txBody>
          <a:bodyPr/>
          <a:lstStyle/>
          <a:p>
            <a:fld id="{5A26D050-FC83-4D12-A1C2-6F4666D1047A}" type="slidenum">
              <a:rPr lang="en-US"/>
              <a:pPr/>
              <a:t>23</a:t>
            </a:fld>
            <a:endParaRPr lang="en-US"/>
          </a:p>
        </p:txBody>
      </p:sp>
      <p:pic>
        <p:nvPicPr>
          <p:cNvPr id="50180" name="Picture 4" descr="19_06[1]"/>
          <p:cNvPicPr>
            <a:picLocks noChangeAspect="1" noChangeArrowheads="1"/>
          </p:cNvPicPr>
          <p:nvPr/>
        </p:nvPicPr>
        <p:blipFill>
          <a:blip r:embed="rId3" cstate="print"/>
          <a:srcRect/>
          <a:stretch>
            <a:fillRect/>
          </a:stretch>
        </p:blipFill>
        <p:spPr bwMode="auto">
          <a:xfrm>
            <a:off x="4887221" y="0"/>
            <a:ext cx="3927230" cy="6858000"/>
          </a:xfrm>
          <a:prstGeom prst="rect">
            <a:avLst/>
          </a:prstGeom>
          <a:noFill/>
        </p:spPr>
      </p:pic>
      <p:sp>
        <p:nvSpPr>
          <p:cNvPr id="50181" name="Rectangle 5"/>
          <p:cNvSpPr>
            <a:spLocks noGrp="1" noChangeArrowheads="1"/>
          </p:cNvSpPr>
          <p:nvPr>
            <p:ph type="title"/>
          </p:nvPr>
        </p:nvSpPr>
        <p:spPr>
          <a:xfrm>
            <a:off x="304800" y="228600"/>
            <a:ext cx="3505200" cy="1143000"/>
          </a:xfrm>
        </p:spPr>
        <p:txBody>
          <a:bodyPr>
            <a:normAutofit fontScale="90000"/>
          </a:bodyPr>
          <a:lstStyle/>
          <a:p>
            <a:r>
              <a:rPr lang="en-US" sz="4000"/>
              <a:t>U-238 </a:t>
            </a:r>
            <a:br>
              <a:rPr lang="en-US" sz="4000"/>
            </a:br>
            <a:r>
              <a:rPr lang="en-US" sz="4000"/>
              <a:t>Decay Series</a:t>
            </a:r>
          </a:p>
        </p:txBody>
      </p:sp>
      <p:sp>
        <p:nvSpPr>
          <p:cNvPr id="50182" name="Text Box 6"/>
          <p:cNvSpPr txBox="1">
            <a:spLocks noChangeArrowheads="1"/>
          </p:cNvSpPr>
          <p:nvPr/>
        </p:nvSpPr>
        <p:spPr bwMode="auto">
          <a:xfrm>
            <a:off x="1828800" y="1497013"/>
            <a:ext cx="407988" cy="2225675"/>
          </a:xfrm>
          <a:prstGeom prst="rect">
            <a:avLst/>
          </a:prstGeom>
          <a:noFill/>
          <a:ln w="9525">
            <a:noFill/>
            <a:miter lim="800000"/>
            <a:headEnd/>
            <a:tailEnd/>
          </a:ln>
          <a:effectLst/>
        </p:spPr>
        <p:txBody>
          <a:bodyPr wrap="none">
            <a:spAutoFit/>
          </a:bodyPr>
          <a:lstStyle/>
          <a:p>
            <a:r>
              <a:rPr lang="en-US" sz="2000">
                <a:latin typeface="Symbol" pitchFamily="18" charset="2"/>
              </a:rPr>
              <a:t>a </a:t>
            </a:r>
          </a:p>
          <a:p>
            <a:r>
              <a:rPr lang="en-US" sz="2000">
                <a:latin typeface="Symbol" pitchFamily="18" charset="2"/>
              </a:rPr>
              <a:t>b </a:t>
            </a:r>
          </a:p>
          <a:p>
            <a:r>
              <a:rPr lang="en-US" sz="2000">
                <a:latin typeface="Symbol" pitchFamily="18" charset="2"/>
              </a:rPr>
              <a:t>b </a:t>
            </a:r>
          </a:p>
          <a:p>
            <a:r>
              <a:rPr lang="en-US" sz="2000">
                <a:latin typeface="Symbol" pitchFamily="18" charset="2"/>
              </a:rPr>
              <a:t>a </a:t>
            </a:r>
          </a:p>
          <a:p>
            <a:r>
              <a:rPr lang="en-US" sz="2000">
                <a:latin typeface="Symbol" pitchFamily="18" charset="2"/>
              </a:rPr>
              <a:t>a </a:t>
            </a:r>
          </a:p>
          <a:p>
            <a:r>
              <a:rPr lang="en-US" sz="2000">
                <a:latin typeface="Symbol" pitchFamily="18" charset="2"/>
              </a:rPr>
              <a:t>a </a:t>
            </a:r>
          </a:p>
          <a:p>
            <a:r>
              <a:rPr lang="en-US" sz="2000">
                <a:latin typeface="Symbol" pitchFamily="18" charset="2"/>
              </a:rPr>
              <a:t>a</a:t>
            </a:r>
          </a:p>
        </p:txBody>
      </p:sp>
      <p:sp>
        <p:nvSpPr>
          <p:cNvPr id="50183" name="Line 7"/>
          <p:cNvSpPr>
            <a:spLocks noChangeShapeType="1"/>
          </p:cNvSpPr>
          <p:nvPr/>
        </p:nvSpPr>
        <p:spPr bwMode="auto">
          <a:xfrm flipH="1">
            <a:off x="1447800" y="3657600"/>
            <a:ext cx="381000" cy="304800"/>
          </a:xfrm>
          <a:prstGeom prst="line">
            <a:avLst/>
          </a:prstGeom>
          <a:noFill/>
          <a:ln w="9525">
            <a:solidFill>
              <a:schemeClr val="tx1"/>
            </a:solidFill>
            <a:round/>
            <a:headEnd/>
            <a:tailEnd type="triangle" w="med" len="med"/>
          </a:ln>
          <a:effectLst/>
        </p:spPr>
        <p:txBody>
          <a:bodyPr/>
          <a:lstStyle/>
          <a:p>
            <a:endParaRPr lang="en-US"/>
          </a:p>
        </p:txBody>
      </p:sp>
      <p:sp>
        <p:nvSpPr>
          <p:cNvPr id="50184" name="Line 8"/>
          <p:cNvSpPr>
            <a:spLocks noChangeShapeType="1"/>
          </p:cNvSpPr>
          <p:nvPr/>
        </p:nvSpPr>
        <p:spPr bwMode="auto">
          <a:xfrm>
            <a:off x="2209800" y="3657600"/>
            <a:ext cx="381000" cy="304800"/>
          </a:xfrm>
          <a:prstGeom prst="line">
            <a:avLst/>
          </a:prstGeom>
          <a:noFill/>
          <a:ln w="9525">
            <a:solidFill>
              <a:schemeClr val="tx1"/>
            </a:solidFill>
            <a:round/>
            <a:headEnd/>
            <a:tailEnd type="triangle" w="med" len="med"/>
          </a:ln>
          <a:effectLst/>
        </p:spPr>
        <p:txBody>
          <a:bodyPr/>
          <a:lstStyle/>
          <a:p>
            <a:endParaRPr lang="en-US"/>
          </a:p>
        </p:txBody>
      </p:sp>
      <p:sp>
        <p:nvSpPr>
          <p:cNvPr id="50185" name="Text Box 9"/>
          <p:cNvSpPr txBox="1">
            <a:spLocks noChangeArrowheads="1"/>
          </p:cNvSpPr>
          <p:nvPr/>
        </p:nvSpPr>
        <p:spPr bwMode="auto">
          <a:xfrm>
            <a:off x="1066800" y="3886200"/>
            <a:ext cx="344488" cy="2225675"/>
          </a:xfrm>
          <a:prstGeom prst="rect">
            <a:avLst/>
          </a:prstGeom>
          <a:noFill/>
          <a:ln w="9525">
            <a:noFill/>
            <a:miter lim="800000"/>
            <a:headEnd/>
            <a:tailEnd/>
          </a:ln>
          <a:effectLst/>
        </p:spPr>
        <p:txBody>
          <a:bodyPr wrap="none">
            <a:spAutoFit/>
          </a:bodyPr>
          <a:lstStyle/>
          <a:p>
            <a:r>
              <a:rPr lang="en-US" sz="2000">
                <a:latin typeface="Symbol" pitchFamily="18" charset="2"/>
              </a:rPr>
              <a:t>b</a:t>
            </a:r>
          </a:p>
          <a:p>
            <a:r>
              <a:rPr lang="en-US" sz="2000">
                <a:latin typeface="Symbol" pitchFamily="18" charset="2"/>
              </a:rPr>
              <a:t>a</a:t>
            </a:r>
          </a:p>
          <a:p>
            <a:r>
              <a:rPr lang="en-US" sz="2000">
                <a:latin typeface="Symbol" pitchFamily="18" charset="2"/>
              </a:rPr>
              <a:t>b</a:t>
            </a:r>
          </a:p>
          <a:p>
            <a:r>
              <a:rPr lang="en-US" sz="2000">
                <a:latin typeface="Symbol" pitchFamily="18" charset="2"/>
              </a:rPr>
              <a:t>a</a:t>
            </a:r>
          </a:p>
          <a:p>
            <a:r>
              <a:rPr lang="en-US" sz="2000">
                <a:latin typeface="Symbol" pitchFamily="18" charset="2"/>
              </a:rPr>
              <a:t>b</a:t>
            </a:r>
          </a:p>
          <a:p>
            <a:r>
              <a:rPr lang="en-US" sz="2000">
                <a:latin typeface="Symbol" pitchFamily="18" charset="2"/>
              </a:rPr>
              <a:t>b</a:t>
            </a:r>
          </a:p>
          <a:p>
            <a:r>
              <a:rPr lang="en-US" sz="2000">
                <a:latin typeface="Symbol" pitchFamily="18" charset="2"/>
              </a:rPr>
              <a:t>a</a:t>
            </a:r>
          </a:p>
        </p:txBody>
      </p:sp>
      <p:sp>
        <p:nvSpPr>
          <p:cNvPr id="50186" name="Text Box 10"/>
          <p:cNvSpPr txBox="1">
            <a:spLocks noChangeArrowheads="1"/>
          </p:cNvSpPr>
          <p:nvPr/>
        </p:nvSpPr>
        <p:spPr bwMode="auto">
          <a:xfrm>
            <a:off x="1736725" y="3851275"/>
            <a:ext cx="438150" cy="457200"/>
          </a:xfrm>
          <a:prstGeom prst="rect">
            <a:avLst/>
          </a:prstGeom>
          <a:noFill/>
          <a:ln w="9525">
            <a:noFill/>
            <a:miter lim="800000"/>
            <a:headEnd/>
            <a:tailEnd/>
          </a:ln>
          <a:effectLst/>
        </p:spPr>
        <p:txBody>
          <a:bodyPr wrap="none">
            <a:spAutoFit/>
          </a:bodyPr>
          <a:lstStyle/>
          <a:p>
            <a:r>
              <a:rPr lang="en-US">
                <a:solidFill>
                  <a:schemeClr val="accent2"/>
                </a:solidFill>
              </a:rPr>
              <a:t>or</a:t>
            </a:r>
          </a:p>
        </p:txBody>
      </p:sp>
      <p:sp>
        <p:nvSpPr>
          <p:cNvPr id="50187" name="Text Box 11"/>
          <p:cNvSpPr txBox="1">
            <a:spLocks noChangeArrowheads="1"/>
          </p:cNvSpPr>
          <p:nvPr/>
        </p:nvSpPr>
        <p:spPr bwMode="auto">
          <a:xfrm>
            <a:off x="2667000" y="3886200"/>
            <a:ext cx="344488" cy="2225675"/>
          </a:xfrm>
          <a:prstGeom prst="rect">
            <a:avLst/>
          </a:prstGeom>
          <a:noFill/>
          <a:ln w="9525">
            <a:noFill/>
            <a:miter lim="800000"/>
            <a:headEnd/>
            <a:tailEnd/>
          </a:ln>
          <a:effectLst/>
        </p:spPr>
        <p:txBody>
          <a:bodyPr wrap="none">
            <a:spAutoFit/>
          </a:bodyPr>
          <a:lstStyle/>
          <a:p>
            <a:r>
              <a:rPr lang="en-US" sz="2000">
                <a:latin typeface="Symbol" pitchFamily="18" charset="2"/>
              </a:rPr>
              <a:t>a</a:t>
            </a:r>
          </a:p>
          <a:p>
            <a:r>
              <a:rPr lang="en-US" sz="2000">
                <a:latin typeface="Symbol" pitchFamily="18" charset="2"/>
              </a:rPr>
              <a:t>b</a:t>
            </a:r>
          </a:p>
          <a:p>
            <a:r>
              <a:rPr lang="en-US" sz="2000">
                <a:latin typeface="Symbol" pitchFamily="18" charset="2"/>
              </a:rPr>
              <a:t>a</a:t>
            </a:r>
          </a:p>
          <a:p>
            <a:r>
              <a:rPr lang="en-US" sz="2000">
                <a:latin typeface="Symbol" pitchFamily="18" charset="2"/>
              </a:rPr>
              <a:t>b</a:t>
            </a:r>
          </a:p>
          <a:p>
            <a:r>
              <a:rPr lang="en-US" sz="2000">
                <a:latin typeface="Symbol" pitchFamily="18" charset="2"/>
              </a:rPr>
              <a:t>b</a:t>
            </a:r>
          </a:p>
          <a:p>
            <a:r>
              <a:rPr lang="en-US" sz="2000">
                <a:latin typeface="Symbol" pitchFamily="18" charset="2"/>
              </a:rPr>
              <a:t>a</a:t>
            </a:r>
          </a:p>
          <a:p>
            <a:r>
              <a:rPr lang="en-US" sz="2000">
                <a:latin typeface="Symbol" pitchFamily="18" charset="2"/>
              </a:rPr>
              <a:t>b</a:t>
            </a:r>
          </a:p>
        </p:txBody>
      </p:sp>
      <p:sp>
        <p:nvSpPr>
          <p:cNvPr id="50188" name="Text Box 12"/>
          <p:cNvSpPr txBox="1">
            <a:spLocks noChangeArrowheads="1"/>
          </p:cNvSpPr>
          <p:nvPr/>
        </p:nvSpPr>
        <p:spPr bwMode="auto">
          <a:xfrm>
            <a:off x="3124200" y="4267200"/>
            <a:ext cx="1905000" cy="822325"/>
          </a:xfrm>
          <a:prstGeom prst="rect">
            <a:avLst/>
          </a:prstGeom>
          <a:noFill/>
          <a:ln w="9525">
            <a:noFill/>
            <a:miter lim="800000"/>
            <a:headEnd/>
            <a:tailEnd/>
          </a:ln>
          <a:effectLst/>
        </p:spPr>
        <p:txBody>
          <a:bodyPr>
            <a:spAutoFit/>
          </a:bodyPr>
          <a:lstStyle/>
          <a:p>
            <a:pPr algn="ctr"/>
            <a:r>
              <a:rPr lang="en-US">
                <a:solidFill>
                  <a:schemeClr val="hlink"/>
                </a:solidFill>
              </a:rPr>
              <a:t>or other combinations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0182"/>
                                        </p:tgtEl>
                                        <p:attrNameLst>
                                          <p:attrName>style.visibility</p:attrName>
                                        </p:attrNameLst>
                                      </p:cBhvr>
                                      <p:to>
                                        <p:strVal val="visible"/>
                                      </p:to>
                                    </p:set>
                                    <p:animEffect transition="in" filter="wipe(up)">
                                      <p:cBhvr>
                                        <p:cTn id="7" dur="500"/>
                                        <p:tgtEl>
                                          <p:spTgt spid="5018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50183"/>
                                        </p:tgtEl>
                                        <p:attrNameLst>
                                          <p:attrName>style.visibility</p:attrName>
                                        </p:attrNameLst>
                                      </p:cBhvr>
                                      <p:to>
                                        <p:strVal val="visible"/>
                                      </p:to>
                                    </p:set>
                                    <p:animEffect transition="in" filter="wipe(right)">
                                      <p:cBhvr>
                                        <p:cTn id="12" dur="500"/>
                                        <p:tgtEl>
                                          <p:spTgt spid="50183"/>
                                        </p:tgtEl>
                                      </p:cBhvr>
                                    </p:animEffect>
                                  </p:childTnLst>
                                </p:cTn>
                              </p:par>
                            </p:childTnLst>
                          </p:cTn>
                        </p:par>
                        <p:par>
                          <p:cTn id="13" fill="hold">
                            <p:stCondLst>
                              <p:cond delay="500"/>
                            </p:stCondLst>
                            <p:childTnLst>
                              <p:par>
                                <p:cTn id="14" presetID="22" presetClass="entr" presetSubtype="1" fill="hold" grpId="0" nodeType="afterEffect">
                                  <p:stCondLst>
                                    <p:cond delay="1000"/>
                                  </p:stCondLst>
                                  <p:childTnLst>
                                    <p:set>
                                      <p:cBhvr>
                                        <p:cTn id="15" dur="1" fill="hold">
                                          <p:stCondLst>
                                            <p:cond delay="0"/>
                                          </p:stCondLst>
                                        </p:cTn>
                                        <p:tgtEl>
                                          <p:spTgt spid="50185"/>
                                        </p:tgtEl>
                                        <p:attrNameLst>
                                          <p:attrName>style.visibility</p:attrName>
                                        </p:attrNameLst>
                                      </p:cBhvr>
                                      <p:to>
                                        <p:strVal val="visible"/>
                                      </p:to>
                                    </p:set>
                                    <p:animEffect transition="in" filter="wipe(up)">
                                      <p:cBhvr>
                                        <p:cTn id="16" dur="500"/>
                                        <p:tgtEl>
                                          <p:spTgt spid="50185"/>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50186"/>
                                        </p:tgtEl>
                                        <p:attrNameLst>
                                          <p:attrName>style.visibility</p:attrName>
                                        </p:attrNameLst>
                                      </p:cBhvr>
                                      <p:to>
                                        <p:strVal val="visible"/>
                                      </p:to>
                                    </p:set>
                                    <p:animEffect transition="in" filter="dissolve">
                                      <p:cBhvr>
                                        <p:cTn id="21" dur="500"/>
                                        <p:tgtEl>
                                          <p:spTgt spid="50186"/>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50184"/>
                                        </p:tgtEl>
                                        <p:attrNameLst>
                                          <p:attrName>style.visibility</p:attrName>
                                        </p:attrNameLst>
                                      </p:cBhvr>
                                      <p:to>
                                        <p:strVal val="visible"/>
                                      </p:to>
                                    </p:set>
                                    <p:animEffect transition="in" filter="wipe(left)">
                                      <p:cBhvr>
                                        <p:cTn id="24" dur="500"/>
                                        <p:tgtEl>
                                          <p:spTgt spid="50184"/>
                                        </p:tgtEl>
                                      </p:cBhvr>
                                    </p:animEffect>
                                  </p:childTnLst>
                                </p:cTn>
                              </p:par>
                            </p:childTnLst>
                          </p:cTn>
                        </p:par>
                        <p:par>
                          <p:cTn id="25" fill="hold">
                            <p:stCondLst>
                              <p:cond delay="500"/>
                            </p:stCondLst>
                            <p:childTnLst>
                              <p:par>
                                <p:cTn id="26" presetID="22" presetClass="entr" presetSubtype="1" fill="hold" grpId="0" nodeType="afterEffect">
                                  <p:stCondLst>
                                    <p:cond delay="1000"/>
                                  </p:stCondLst>
                                  <p:childTnLst>
                                    <p:set>
                                      <p:cBhvr>
                                        <p:cTn id="27" dur="1" fill="hold">
                                          <p:stCondLst>
                                            <p:cond delay="0"/>
                                          </p:stCondLst>
                                        </p:cTn>
                                        <p:tgtEl>
                                          <p:spTgt spid="50187"/>
                                        </p:tgtEl>
                                        <p:attrNameLst>
                                          <p:attrName>style.visibility</p:attrName>
                                        </p:attrNameLst>
                                      </p:cBhvr>
                                      <p:to>
                                        <p:strVal val="visible"/>
                                      </p:to>
                                    </p:set>
                                    <p:animEffect transition="in" filter="wipe(up)">
                                      <p:cBhvr>
                                        <p:cTn id="28" dur="500"/>
                                        <p:tgtEl>
                                          <p:spTgt spid="50187"/>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50188"/>
                                        </p:tgtEl>
                                        <p:attrNameLst>
                                          <p:attrName>style.visibility</p:attrName>
                                        </p:attrNameLst>
                                      </p:cBhvr>
                                      <p:to>
                                        <p:strVal val="visible"/>
                                      </p:to>
                                    </p:set>
                                    <p:animEffect transition="in" filter="dissolve">
                                      <p:cBhvr>
                                        <p:cTn id="33" dur="500"/>
                                        <p:tgtEl>
                                          <p:spTgt spid="501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2" grpId="0"/>
      <p:bldP spid="50183" grpId="0" animBg="1"/>
      <p:bldP spid="50184" grpId="0" animBg="1"/>
      <p:bldP spid="50185" grpId="0"/>
      <p:bldP spid="50186" grpId="0"/>
      <p:bldP spid="50187" grpId="0"/>
      <p:bldP spid="5018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noFill/>
          <a:ln/>
        </p:spPr>
        <p:txBody>
          <a:bodyPr lIns="90488" tIns="44450" rIns="90488" bIns="44450">
            <a:normAutofit fontScale="90000"/>
          </a:bodyPr>
          <a:lstStyle/>
          <a:p>
            <a:r>
              <a:rPr lang="en-US" sz="3200" dirty="0" smtClean="0"/>
              <a:t>What methods can be used to detect radioactivity?  </a:t>
            </a:r>
            <a:br>
              <a:rPr lang="en-US" sz="3200" dirty="0" smtClean="0"/>
            </a:br>
            <a:r>
              <a:rPr lang="en-US" sz="3200" dirty="0" smtClean="0"/>
              <a:t>Film Badge                         Electroscope</a:t>
            </a:r>
            <a:endParaRPr lang="en-US" sz="3200" dirty="0"/>
          </a:p>
        </p:txBody>
      </p:sp>
      <p:sp>
        <p:nvSpPr>
          <p:cNvPr id="39" name="Footer Placeholder 2"/>
          <p:cNvSpPr>
            <a:spLocks noGrp="1"/>
          </p:cNvSpPr>
          <p:nvPr>
            <p:ph type="ftr" sz="quarter" idx="11"/>
          </p:nvPr>
        </p:nvSpPr>
        <p:spPr/>
        <p:txBody>
          <a:bodyPr/>
          <a:lstStyle/>
          <a:p>
            <a:r>
              <a:rPr lang="en-US"/>
              <a:t>Tro, Chemistry: A Molecular Approach</a:t>
            </a:r>
          </a:p>
        </p:txBody>
      </p:sp>
      <p:sp>
        <p:nvSpPr>
          <p:cNvPr id="40" name="Slide Number Placeholder 3"/>
          <p:cNvSpPr>
            <a:spLocks noGrp="1"/>
          </p:cNvSpPr>
          <p:nvPr>
            <p:ph type="sldNum" sz="quarter" idx="12"/>
          </p:nvPr>
        </p:nvSpPr>
        <p:spPr/>
        <p:txBody>
          <a:bodyPr/>
          <a:lstStyle/>
          <a:p>
            <a:fld id="{5549A6C8-1ED9-4C37-9D08-80ADDF7E7C59}" type="slidenum">
              <a:rPr lang="en-US"/>
              <a:pPr/>
              <a:t>24</a:t>
            </a:fld>
            <a:endParaRPr lang="en-US"/>
          </a:p>
        </p:txBody>
      </p:sp>
      <p:grpSp>
        <p:nvGrpSpPr>
          <p:cNvPr id="2" name="Group 4"/>
          <p:cNvGrpSpPr>
            <a:grpSpLocks/>
          </p:cNvGrpSpPr>
          <p:nvPr/>
        </p:nvGrpSpPr>
        <p:grpSpPr bwMode="auto">
          <a:xfrm>
            <a:off x="4114800" y="1752600"/>
            <a:ext cx="2165350" cy="4089400"/>
            <a:chOff x="724" y="1104"/>
            <a:chExt cx="1364" cy="2576"/>
          </a:xfrm>
        </p:grpSpPr>
        <p:sp>
          <p:nvSpPr>
            <p:cNvPr id="10245" name="Freeform 5"/>
            <p:cNvSpPr>
              <a:spLocks/>
            </p:cNvSpPr>
            <p:nvPr/>
          </p:nvSpPr>
          <p:spPr bwMode="auto">
            <a:xfrm>
              <a:off x="724" y="1445"/>
              <a:ext cx="1358" cy="2229"/>
            </a:xfrm>
            <a:custGeom>
              <a:avLst/>
              <a:gdLst/>
              <a:ahLst/>
              <a:cxnLst>
                <a:cxn ang="0">
                  <a:pos x="822" y="0"/>
                </a:cxn>
                <a:cxn ang="0">
                  <a:pos x="813" y="6"/>
                </a:cxn>
                <a:cxn ang="0">
                  <a:pos x="793" y="14"/>
                </a:cxn>
                <a:cxn ang="0">
                  <a:pos x="762" y="24"/>
                </a:cxn>
                <a:cxn ang="0">
                  <a:pos x="715" y="30"/>
                </a:cxn>
                <a:cxn ang="0">
                  <a:pos x="658" y="33"/>
                </a:cxn>
                <a:cxn ang="0">
                  <a:pos x="614" y="31"/>
                </a:cxn>
                <a:cxn ang="0">
                  <a:pos x="579" y="23"/>
                </a:cxn>
                <a:cxn ang="0">
                  <a:pos x="554" y="14"/>
                </a:cxn>
                <a:cxn ang="0">
                  <a:pos x="539" y="6"/>
                </a:cxn>
                <a:cxn ang="0">
                  <a:pos x="533" y="5"/>
                </a:cxn>
                <a:cxn ang="0">
                  <a:pos x="528" y="978"/>
                </a:cxn>
                <a:cxn ang="0">
                  <a:pos x="499" y="1008"/>
                </a:cxn>
                <a:cxn ang="0">
                  <a:pos x="451" y="1034"/>
                </a:cxn>
                <a:cxn ang="0">
                  <a:pos x="388" y="1060"/>
                </a:cxn>
                <a:cxn ang="0">
                  <a:pos x="318" y="1091"/>
                </a:cxn>
                <a:cxn ang="0">
                  <a:pos x="244" y="1131"/>
                </a:cxn>
                <a:cxn ang="0">
                  <a:pos x="171" y="1185"/>
                </a:cxn>
                <a:cxn ang="0">
                  <a:pos x="106" y="1258"/>
                </a:cxn>
                <a:cxn ang="0">
                  <a:pos x="51" y="1353"/>
                </a:cxn>
                <a:cxn ang="0">
                  <a:pos x="15" y="1476"/>
                </a:cxn>
                <a:cxn ang="0">
                  <a:pos x="0" y="1632"/>
                </a:cxn>
                <a:cxn ang="0">
                  <a:pos x="6" y="1731"/>
                </a:cxn>
                <a:cxn ang="0">
                  <a:pos x="25" y="1824"/>
                </a:cxn>
                <a:cxn ang="0">
                  <a:pos x="56" y="1909"/>
                </a:cxn>
                <a:cxn ang="0">
                  <a:pos x="100" y="1984"/>
                </a:cxn>
                <a:cxn ang="0">
                  <a:pos x="155" y="2050"/>
                </a:cxn>
                <a:cxn ang="0">
                  <a:pos x="223" y="2106"/>
                </a:cxn>
                <a:cxn ang="0">
                  <a:pos x="301" y="2153"/>
                </a:cxn>
                <a:cxn ang="0">
                  <a:pos x="389" y="2189"/>
                </a:cxn>
                <a:cxn ang="0">
                  <a:pos x="489" y="2214"/>
                </a:cxn>
                <a:cxn ang="0">
                  <a:pos x="597" y="2226"/>
                </a:cxn>
                <a:cxn ang="0">
                  <a:pos x="714" y="2228"/>
                </a:cxn>
                <a:cxn ang="0">
                  <a:pos x="826" y="2218"/>
                </a:cxn>
                <a:cxn ang="0">
                  <a:pos x="930" y="2196"/>
                </a:cxn>
                <a:cxn ang="0">
                  <a:pos x="1022" y="2164"/>
                </a:cxn>
                <a:cxn ang="0">
                  <a:pos x="1104" y="2120"/>
                </a:cxn>
                <a:cxn ang="0">
                  <a:pos x="1176" y="2067"/>
                </a:cxn>
                <a:cxn ang="0">
                  <a:pos x="1237" y="2004"/>
                </a:cxn>
                <a:cxn ang="0">
                  <a:pos x="1284" y="1931"/>
                </a:cxn>
                <a:cxn ang="0">
                  <a:pos x="1321" y="1848"/>
                </a:cxn>
                <a:cxn ang="0">
                  <a:pos x="1345" y="1757"/>
                </a:cxn>
                <a:cxn ang="0">
                  <a:pos x="1356" y="1658"/>
                </a:cxn>
                <a:cxn ang="0">
                  <a:pos x="1351" y="1518"/>
                </a:cxn>
                <a:cxn ang="0">
                  <a:pos x="1322" y="1387"/>
                </a:cxn>
                <a:cxn ang="0">
                  <a:pos x="1273" y="1287"/>
                </a:cxn>
                <a:cxn ang="0">
                  <a:pos x="1212" y="1209"/>
                </a:cxn>
                <a:cxn ang="0">
                  <a:pos x="1140" y="1151"/>
                </a:cxn>
                <a:cxn ang="0">
                  <a:pos x="1066" y="1107"/>
                </a:cxn>
                <a:cxn ang="0">
                  <a:pos x="993" y="1075"/>
                </a:cxn>
                <a:cxn ang="0">
                  <a:pos x="927" y="1047"/>
                </a:cxn>
                <a:cxn ang="0">
                  <a:pos x="874" y="1021"/>
                </a:cxn>
                <a:cxn ang="0">
                  <a:pos x="837" y="991"/>
                </a:cxn>
                <a:cxn ang="0">
                  <a:pos x="824" y="953"/>
                </a:cxn>
                <a:cxn ang="0">
                  <a:pos x="824" y="151"/>
                </a:cxn>
              </a:cxnLst>
              <a:rect l="0" t="0" r="r" b="b"/>
              <a:pathLst>
                <a:path w="1358" h="2229">
                  <a:moveTo>
                    <a:pt x="824" y="0"/>
                  </a:moveTo>
                  <a:lnTo>
                    <a:pt x="823" y="0"/>
                  </a:lnTo>
                  <a:lnTo>
                    <a:pt x="822" y="0"/>
                  </a:lnTo>
                  <a:lnTo>
                    <a:pt x="820" y="1"/>
                  </a:lnTo>
                  <a:lnTo>
                    <a:pt x="817" y="3"/>
                  </a:lnTo>
                  <a:lnTo>
                    <a:pt x="813" y="6"/>
                  </a:lnTo>
                  <a:lnTo>
                    <a:pt x="808" y="8"/>
                  </a:lnTo>
                  <a:lnTo>
                    <a:pt x="801" y="11"/>
                  </a:lnTo>
                  <a:lnTo>
                    <a:pt x="793" y="14"/>
                  </a:lnTo>
                  <a:lnTo>
                    <a:pt x="785" y="18"/>
                  </a:lnTo>
                  <a:lnTo>
                    <a:pt x="774" y="21"/>
                  </a:lnTo>
                  <a:lnTo>
                    <a:pt x="762" y="24"/>
                  </a:lnTo>
                  <a:lnTo>
                    <a:pt x="748" y="26"/>
                  </a:lnTo>
                  <a:lnTo>
                    <a:pt x="732" y="29"/>
                  </a:lnTo>
                  <a:lnTo>
                    <a:pt x="715" y="30"/>
                  </a:lnTo>
                  <a:lnTo>
                    <a:pt x="696" y="32"/>
                  </a:lnTo>
                  <a:lnTo>
                    <a:pt x="674" y="32"/>
                  </a:lnTo>
                  <a:lnTo>
                    <a:pt x="658" y="33"/>
                  </a:lnTo>
                  <a:lnTo>
                    <a:pt x="642" y="33"/>
                  </a:lnTo>
                  <a:lnTo>
                    <a:pt x="627" y="33"/>
                  </a:lnTo>
                  <a:lnTo>
                    <a:pt x="614" y="31"/>
                  </a:lnTo>
                  <a:lnTo>
                    <a:pt x="601" y="29"/>
                  </a:lnTo>
                  <a:lnTo>
                    <a:pt x="589" y="26"/>
                  </a:lnTo>
                  <a:lnTo>
                    <a:pt x="579" y="23"/>
                  </a:lnTo>
                  <a:lnTo>
                    <a:pt x="569" y="20"/>
                  </a:lnTo>
                  <a:lnTo>
                    <a:pt x="562" y="17"/>
                  </a:lnTo>
                  <a:lnTo>
                    <a:pt x="554" y="14"/>
                  </a:lnTo>
                  <a:lnTo>
                    <a:pt x="548" y="11"/>
                  </a:lnTo>
                  <a:lnTo>
                    <a:pt x="543" y="8"/>
                  </a:lnTo>
                  <a:lnTo>
                    <a:pt x="539" y="6"/>
                  </a:lnTo>
                  <a:lnTo>
                    <a:pt x="536" y="5"/>
                  </a:lnTo>
                  <a:lnTo>
                    <a:pt x="534" y="4"/>
                  </a:lnTo>
                  <a:lnTo>
                    <a:pt x="533" y="5"/>
                  </a:lnTo>
                  <a:lnTo>
                    <a:pt x="533" y="952"/>
                  </a:lnTo>
                  <a:lnTo>
                    <a:pt x="532" y="966"/>
                  </a:lnTo>
                  <a:lnTo>
                    <a:pt x="528" y="978"/>
                  </a:lnTo>
                  <a:lnTo>
                    <a:pt x="520" y="988"/>
                  </a:lnTo>
                  <a:lnTo>
                    <a:pt x="511" y="998"/>
                  </a:lnTo>
                  <a:lnTo>
                    <a:pt x="499" y="1008"/>
                  </a:lnTo>
                  <a:lnTo>
                    <a:pt x="485" y="1017"/>
                  </a:lnTo>
                  <a:lnTo>
                    <a:pt x="468" y="1025"/>
                  </a:lnTo>
                  <a:lnTo>
                    <a:pt x="451" y="1034"/>
                  </a:lnTo>
                  <a:lnTo>
                    <a:pt x="431" y="1042"/>
                  </a:lnTo>
                  <a:lnTo>
                    <a:pt x="410" y="1051"/>
                  </a:lnTo>
                  <a:lnTo>
                    <a:pt x="388" y="1060"/>
                  </a:lnTo>
                  <a:lnTo>
                    <a:pt x="365" y="1069"/>
                  </a:lnTo>
                  <a:lnTo>
                    <a:pt x="342" y="1080"/>
                  </a:lnTo>
                  <a:lnTo>
                    <a:pt x="318" y="1091"/>
                  </a:lnTo>
                  <a:lnTo>
                    <a:pt x="294" y="1103"/>
                  </a:lnTo>
                  <a:lnTo>
                    <a:pt x="269" y="1116"/>
                  </a:lnTo>
                  <a:lnTo>
                    <a:pt x="244" y="1131"/>
                  </a:lnTo>
                  <a:lnTo>
                    <a:pt x="219" y="1147"/>
                  </a:lnTo>
                  <a:lnTo>
                    <a:pt x="195" y="1165"/>
                  </a:lnTo>
                  <a:lnTo>
                    <a:pt x="171" y="1185"/>
                  </a:lnTo>
                  <a:lnTo>
                    <a:pt x="148" y="1207"/>
                  </a:lnTo>
                  <a:lnTo>
                    <a:pt x="126" y="1231"/>
                  </a:lnTo>
                  <a:lnTo>
                    <a:pt x="106" y="1258"/>
                  </a:lnTo>
                  <a:lnTo>
                    <a:pt x="86" y="1287"/>
                  </a:lnTo>
                  <a:lnTo>
                    <a:pt x="68" y="1318"/>
                  </a:lnTo>
                  <a:lnTo>
                    <a:pt x="51" y="1353"/>
                  </a:lnTo>
                  <a:lnTo>
                    <a:pt x="37" y="1391"/>
                  </a:lnTo>
                  <a:lnTo>
                    <a:pt x="25" y="1432"/>
                  </a:lnTo>
                  <a:lnTo>
                    <a:pt x="15" y="1476"/>
                  </a:lnTo>
                  <a:lnTo>
                    <a:pt x="7" y="1524"/>
                  </a:lnTo>
                  <a:lnTo>
                    <a:pt x="2" y="1576"/>
                  </a:lnTo>
                  <a:lnTo>
                    <a:pt x="0" y="1632"/>
                  </a:lnTo>
                  <a:lnTo>
                    <a:pt x="1" y="1666"/>
                  </a:lnTo>
                  <a:lnTo>
                    <a:pt x="3" y="1699"/>
                  </a:lnTo>
                  <a:lnTo>
                    <a:pt x="6" y="1731"/>
                  </a:lnTo>
                  <a:lnTo>
                    <a:pt x="11" y="1763"/>
                  </a:lnTo>
                  <a:lnTo>
                    <a:pt x="17" y="1794"/>
                  </a:lnTo>
                  <a:lnTo>
                    <a:pt x="25" y="1824"/>
                  </a:lnTo>
                  <a:lnTo>
                    <a:pt x="34" y="1853"/>
                  </a:lnTo>
                  <a:lnTo>
                    <a:pt x="44" y="1881"/>
                  </a:lnTo>
                  <a:lnTo>
                    <a:pt x="56" y="1909"/>
                  </a:lnTo>
                  <a:lnTo>
                    <a:pt x="70" y="1935"/>
                  </a:lnTo>
                  <a:lnTo>
                    <a:pt x="85" y="1960"/>
                  </a:lnTo>
                  <a:lnTo>
                    <a:pt x="100" y="1984"/>
                  </a:lnTo>
                  <a:lnTo>
                    <a:pt x="117" y="2007"/>
                  </a:lnTo>
                  <a:lnTo>
                    <a:pt x="135" y="2030"/>
                  </a:lnTo>
                  <a:lnTo>
                    <a:pt x="155" y="2050"/>
                  </a:lnTo>
                  <a:lnTo>
                    <a:pt x="177" y="2070"/>
                  </a:lnTo>
                  <a:lnTo>
                    <a:pt x="199" y="2089"/>
                  </a:lnTo>
                  <a:lnTo>
                    <a:pt x="223" y="2106"/>
                  </a:lnTo>
                  <a:lnTo>
                    <a:pt x="248" y="2123"/>
                  </a:lnTo>
                  <a:lnTo>
                    <a:pt x="274" y="2139"/>
                  </a:lnTo>
                  <a:lnTo>
                    <a:pt x="301" y="2153"/>
                  </a:lnTo>
                  <a:lnTo>
                    <a:pt x="330" y="2166"/>
                  </a:lnTo>
                  <a:lnTo>
                    <a:pt x="359" y="2178"/>
                  </a:lnTo>
                  <a:lnTo>
                    <a:pt x="389" y="2189"/>
                  </a:lnTo>
                  <a:lnTo>
                    <a:pt x="421" y="2198"/>
                  </a:lnTo>
                  <a:lnTo>
                    <a:pt x="454" y="2207"/>
                  </a:lnTo>
                  <a:lnTo>
                    <a:pt x="489" y="2214"/>
                  </a:lnTo>
                  <a:lnTo>
                    <a:pt x="524" y="2219"/>
                  </a:lnTo>
                  <a:lnTo>
                    <a:pt x="560" y="2223"/>
                  </a:lnTo>
                  <a:lnTo>
                    <a:pt x="597" y="2226"/>
                  </a:lnTo>
                  <a:lnTo>
                    <a:pt x="635" y="2228"/>
                  </a:lnTo>
                  <a:lnTo>
                    <a:pt x="674" y="2228"/>
                  </a:lnTo>
                  <a:lnTo>
                    <a:pt x="714" y="2228"/>
                  </a:lnTo>
                  <a:lnTo>
                    <a:pt x="753" y="2226"/>
                  </a:lnTo>
                  <a:lnTo>
                    <a:pt x="791" y="2222"/>
                  </a:lnTo>
                  <a:lnTo>
                    <a:pt x="826" y="2218"/>
                  </a:lnTo>
                  <a:lnTo>
                    <a:pt x="862" y="2212"/>
                  </a:lnTo>
                  <a:lnTo>
                    <a:pt x="896" y="2205"/>
                  </a:lnTo>
                  <a:lnTo>
                    <a:pt x="930" y="2196"/>
                  </a:lnTo>
                  <a:lnTo>
                    <a:pt x="962" y="2187"/>
                  </a:lnTo>
                  <a:lnTo>
                    <a:pt x="993" y="2176"/>
                  </a:lnTo>
                  <a:lnTo>
                    <a:pt x="1022" y="2164"/>
                  </a:lnTo>
                  <a:lnTo>
                    <a:pt x="1051" y="2151"/>
                  </a:lnTo>
                  <a:lnTo>
                    <a:pt x="1078" y="2136"/>
                  </a:lnTo>
                  <a:lnTo>
                    <a:pt x="1104" y="2120"/>
                  </a:lnTo>
                  <a:lnTo>
                    <a:pt x="1130" y="2104"/>
                  </a:lnTo>
                  <a:lnTo>
                    <a:pt x="1154" y="2086"/>
                  </a:lnTo>
                  <a:lnTo>
                    <a:pt x="1176" y="2067"/>
                  </a:lnTo>
                  <a:lnTo>
                    <a:pt x="1198" y="2047"/>
                  </a:lnTo>
                  <a:lnTo>
                    <a:pt x="1218" y="2026"/>
                  </a:lnTo>
                  <a:lnTo>
                    <a:pt x="1237" y="2004"/>
                  </a:lnTo>
                  <a:lnTo>
                    <a:pt x="1253" y="1981"/>
                  </a:lnTo>
                  <a:lnTo>
                    <a:pt x="1270" y="1956"/>
                  </a:lnTo>
                  <a:lnTo>
                    <a:pt x="1284" y="1931"/>
                  </a:lnTo>
                  <a:lnTo>
                    <a:pt x="1298" y="1904"/>
                  </a:lnTo>
                  <a:lnTo>
                    <a:pt x="1310" y="1877"/>
                  </a:lnTo>
                  <a:lnTo>
                    <a:pt x="1321" y="1848"/>
                  </a:lnTo>
                  <a:lnTo>
                    <a:pt x="1331" y="1819"/>
                  </a:lnTo>
                  <a:lnTo>
                    <a:pt x="1339" y="1788"/>
                  </a:lnTo>
                  <a:lnTo>
                    <a:pt x="1345" y="1757"/>
                  </a:lnTo>
                  <a:lnTo>
                    <a:pt x="1350" y="1724"/>
                  </a:lnTo>
                  <a:lnTo>
                    <a:pt x="1354" y="1691"/>
                  </a:lnTo>
                  <a:lnTo>
                    <a:pt x="1356" y="1658"/>
                  </a:lnTo>
                  <a:lnTo>
                    <a:pt x="1357" y="1623"/>
                  </a:lnTo>
                  <a:lnTo>
                    <a:pt x="1355" y="1568"/>
                  </a:lnTo>
                  <a:lnTo>
                    <a:pt x="1351" y="1518"/>
                  </a:lnTo>
                  <a:lnTo>
                    <a:pt x="1344" y="1471"/>
                  </a:lnTo>
                  <a:lnTo>
                    <a:pt x="1334" y="1427"/>
                  </a:lnTo>
                  <a:lnTo>
                    <a:pt x="1322" y="1387"/>
                  </a:lnTo>
                  <a:lnTo>
                    <a:pt x="1308" y="1350"/>
                  </a:lnTo>
                  <a:lnTo>
                    <a:pt x="1291" y="1316"/>
                  </a:lnTo>
                  <a:lnTo>
                    <a:pt x="1273" y="1287"/>
                  </a:lnTo>
                  <a:lnTo>
                    <a:pt x="1254" y="1258"/>
                  </a:lnTo>
                  <a:lnTo>
                    <a:pt x="1234" y="1232"/>
                  </a:lnTo>
                  <a:lnTo>
                    <a:pt x="1212" y="1209"/>
                  </a:lnTo>
                  <a:lnTo>
                    <a:pt x="1189" y="1188"/>
                  </a:lnTo>
                  <a:lnTo>
                    <a:pt x="1165" y="1168"/>
                  </a:lnTo>
                  <a:lnTo>
                    <a:pt x="1140" y="1151"/>
                  </a:lnTo>
                  <a:lnTo>
                    <a:pt x="1116" y="1135"/>
                  </a:lnTo>
                  <a:lnTo>
                    <a:pt x="1091" y="1120"/>
                  </a:lnTo>
                  <a:lnTo>
                    <a:pt x="1066" y="1107"/>
                  </a:lnTo>
                  <a:lnTo>
                    <a:pt x="1041" y="1096"/>
                  </a:lnTo>
                  <a:lnTo>
                    <a:pt x="1017" y="1085"/>
                  </a:lnTo>
                  <a:lnTo>
                    <a:pt x="993" y="1075"/>
                  </a:lnTo>
                  <a:lnTo>
                    <a:pt x="970" y="1065"/>
                  </a:lnTo>
                  <a:lnTo>
                    <a:pt x="948" y="1056"/>
                  </a:lnTo>
                  <a:lnTo>
                    <a:pt x="927" y="1047"/>
                  </a:lnTo>
                  <a:lnTo>
                    <a:pt x="908" y="1039"/>
                  </a:lnTo>
                  <a:lnTo>
                    <a:pt x="890" y="1030"/>
                  </a:lnTo>
                  <a:lnTo>
                    <a:pt x="874" y="1021"/>
                  </a:lnTo>
                  <a:lnTo>
                    <a:pt x="859" y="1011"/>
                  </a:lnTo>
                  <a:lnTo>
                    <a:pt x="847" y="1002"/>
                  </a:lnTo>
                  <a:lnTo>
                    <a:pt x="837" y="991"/>
                  </a:lnTo>
                  <a:lnTo>
                    <a:pt x="830" y="979"/>
                  </a:lnTo>
                  <a:lnTo>
                    <a:pt x="826" y="967"/>
                  </a:lnTo>
                  <a:lnTo>
                    <a:pt x="824" y="953"/>
                  </a:lnTo>
                  <a:lnTo>
                    <a:pt x="824" y="600"/>
                  </a:lnTo>
                  <a:lnTo>
                    <a:pt x="824" y="342"/>
                  </a:lnTo>
                  <a:lnTo>
                    <a:pt x="824" y="151"/>
                  </a:lnTo>
                  <a:lnTo>
                    <a:pt x="824" y="0"/>
                  </a:lnTo>
                </a:path>
              </a:pathLst>
            </a:custGeom>
            <a:solidFill>
              <a:srgbClr val="B760F9"/>
            </a:solidFill>
            <a:ln w="12700" cap="rnd" cmpd="sng">
              <a:noFill/>
              <a:prstDash val="solid"/>
              <a:round/>
              <a:headEnd type="none" w="med" len="med"/>
              <a:tailEnd type="none" w="med" len="med"/>
            </a:ln>
            <a:effectLst/>
          </p:spPr>
          <p:txBody>
            <a:bodyPr/>
            <a:lstStyle/>
            <a:p>
              <a:endParaRPr lang="en-US"/>
            </a:p>
          </p:txBody>
        </p:sp>
        <p:sp>
          <p:nvSpPr>
            <p:cNvPr id="10246" name="Freeform 6"/>
            <p:cNvSpPr>
              <a:spLocks/>
            </p:cNvSpPr>
            <p:nvPr/>
          </p:nvSpPr>
          <p:spPr bwMode="auto">
            <a:xfrm>
              <a:off x="724" y="1445"/>
              <a:ext cx="1364" cy="2235"/>
            </a:xfrm>
            <a:custGeom>
              <a:avLst/>
              <a:gdLst/>
              <a:ahLst/>
              <a:cxnLst>
                <a:cxn ang="0">
                  <a:pos x="827" y="0"/>
                </a:cxn>
                <a:cxn ang="0">
                  <a:pos x="821" y="3"/>
                </a:cxn>
                <a:cxn ang="0">
                  <a:pos x="805" y="11"/>
                </a:cxn>
                <a:cxn ang="0">
                  <a:pos x="777" y="21"/>
                </a:cxn>
                <a:cxn ang="0">
                  <a:pos x="735" y="29"/>
                </a:cxn>
                <a:cxn ang="0">
                  <a:pos x="677" y="32"/>
                </a:cxn>
                <a:cxn ang="0">
                  <a:pos x="630" y="33"/>
                </a:cxn>
                <a:cxn ang="0">
                  <a:pos x="592" y="26"/>
                </a:cxn>
                <a:cxn ang="0">
                  <a:pos x="564" y="17"/>
                </a:cxn>
                <a:cxn ang="0">
                  <a:pos x="545" y="8"/>
                </a:cxn>
                <a:cxn ang="0">
                  <a:pos x="536" y="4"/>
                </a:cxn>
                <a:cxn ang="0">
                  <a:pos x="534" y="969"/>
                </a:cxn>
                <a:cxn ang="0">
                  <a:pos x="513" y="1001"/>
                </a:cxn>
                <a:cxn ang="0">
                  <a:pos x="470" y="1028"/>
                </a:cxn>
                <a:cxn ang="0">
                  <a:pos x="412" y="1054"/>
                </a:cxn>
                <a:cxn ang="0">
                  <a:pos x="344" y="1083"/>
                </a:cxn>
                <a:cxn ang="0">
                  <a:pos x="270" y="1119"/>
                </a:cxn>
                <a:cxn ang="0">
                  <a:pos x="196" y="1168"/>
                </a:cxn>
                <a:cxn ang="0">
                  <a:pos x="127" y="1234"/>
                </a:cxn>
                <a:cxn ang="0">
                  <a:pos x="68" y="1322"/>
                </a:cxn>
                <a:cxn ang="0">
                  <a:pos x="25" y="1436"/>
                </a:cxn>
                <a:cxn ang="0">
                  <a:pos x="2" y="1580"/>
                </a:cxn>
                <a:cxn ang="0">
                  <a:pos x="3" y="1704"/>
                </a:cxn>
                <a:cxn ang="0">
                  <a:pos x="17" y="1799"/>
                </a:cxn>
                <a:cxn ang="0">
                  <a:pos x="44" y="1886"/>
                </a:cxn>
                <a:cxn ang="0">
                  <a:pos x="85" y="1965"/>
                </a:cxn>
                <a:cxn ang="0">
                  <a:pos x="136" y="2035"/>
                </a:cxn>
                <a:cxn ang="0">
                  <a:pos x="200" y="2095"/>
                </a:cxn>
                <a:cxn ang="0">
                  <a:pos x="275" y="2145"/>
                </a:cxn>
                <a:cxn ang="0">
                  <a:pos x="361" y="2184"/>
                </a:cxn>
                <a:cxn ang="0">
                  <a:pos x="456" y="2213"/>
                </a:cxn>
                <a:cxn ang="0">
                  <a:pos x="562" y="2229"/>
                </a:cxn>
                <a:cxn ang="0">
                  <a:pos x="677" y="2234"/>
                </a:cxn>
                <a:cxn ang="0">
                  <a:pos x="794" y="2228"/>
                </a:cxn>
                <a:cxn ang="0">
                  <a:pos x="900" y="2211"/>
                </a:cxn>
                <a:cxn ang="0">
                  <a:pos x="997" y="2182"/>
                </a:cxn>
                <a:cxn ang="0">
                  <a:pos x="1083" y="2142"/>
                </a:cxn>
                <a:cxn ang="0">
                  <a:pos x="1159" y="2092"/>
                </a:cxn>
                <a:cxn ang="0">
                  <a:pos x="1223" y="2031"/>
                </a:cxn>
                <a:cxn ang="0">
                  <a:pos x="1276" y="1961"/>
                </a:cxn>
                <a:cxn ang="0">
                  <a:pos x="1316" y="1882"/>
                </a:cxn>
                <a:cxn ang="0">
                  <a:pos x="1345" y="1793"/>
                </a:cxn>
                <a:cxn ang="0">
                  <a:pos x="1360" y="1696"/>
                </a:cxn>
                <a:cxn ang="0">
                  <a:pos x="1361" y="1572"/>
                </a:cxn>
                <a:cxn ang="0">
                  <a:pos x="1340" y="1431"/>
                </a:cxn>
                <a:cxn ang="0">
                  <a:pos x="1297" y="1320"/>
                </a:cxn>
                <a:cxn ang="0">
                  <a:pos x="1239" y="1235"/>
                </a:cxn>
                <a:cxn ang="0">
                  <a:pos x="1170" y="1171"/>
                </a:cxn>
                <a:cxn ang="0">
                  <a:pos x="1096" y="1123"/>
                </a:cxn>
                <a:cxn ang="0">
                  <a:pos x="1021" y="1088"/>
                </a:cxn>
                <a:cxn ang="0">
                  <a:pos x="952" y="1059"/>
                </a:cxn>
                <a:cxn ang="0">
                  <a:pos x="894" y="1033"/>
                </a:cxn>
                <a:cxn ang="0">
                  <a:pos x="851" y="1005"/>
                </a:cxn>
                <a:cxn ang="0">
                  <a:pos x="830" y="970"/>
                </a:cxn>
                <a:cxn ang="0">
                  <a:pos x="828" y="343"/>
                </a:cxn>
              </a:cxnLst>
              <a:rect l="0" t="0" r="r" b="b"/>
              <a:pathLst>
                <a:path w="1364" h="2235">
                  <a:moveTo>
                    <a:pt x="828" y="0"/>
                  </a:moveTo>
                  <a:lnTo>
                    <a:pt x="828" y="0"/>
                  </a:lnTo>
                  <a:lnTo>
                    <a:pt x="827" y="0"/>
                  </a:lnTo>
                  <a:lnTo>
                    <a:pt x="826" y="0"/>
                  </a:lnTo>
                  <a:lnTo>
                    <a:pt x="824" y="1"/>
                  </a:lnTo>
                  <a:lnTo>
                    <a:pt x="821" y="3"/>
                  </a:lnTo>
                  <a:lnTo>
                    <a:pt x="817" y="6"/>
                  </a:lnTo>
                  <a:lnTo>
                    <a:pt x="812" y="8"/>
                  </a:lnTo>
                  <a:lnTo>
                    <a:pt x="805" y="11"/>
                  </a:lnTo>
                  <a:lnTo>
                    <a:pt x="797" y="14"/>
                  </a:lnTo>
                  <a:lnTo>
                    <a:pt x="788" y="18"/>
                  </a:lnTo>
                  <a:lnTo>
                    <a:pt x="777" y="21"/>
                  </a:lnTo>
                  <a:lnTo>
                    <a:pt x="765" y="24"/>
                  </a:lnTo>
                  <a:lnTo>
                    <a:pt x="751" y="26"/>
                  </a:lnTo>
                  <a:lnTo>
                    <a:pt x="735" y="29"/>
                  </a:lnTo>
                  <a:lnTo>
                    <a:pt x="718" y="30"/>
                  </a:lnTo>
                  <a:lnTo>
                    <a:pt x="699" y="32"/>
                  </a:lnTo>
                  <a:lnTo>
                    <a:pt x="677" y="32"/>
                  </a:lnTo>
                  <a:lnTo>
                    <a:pt x="661" y="33"/>
                  </a:lnTo>
                  <a:lnTo>
                    <a:pt x="645" y="33"/>
                  </a:lnTo>
                  <a:lnTo>
                    <a:pt x="630" y="33"/>
                  </a:lnTo>
                  <a:lnTo>
                    <a:pt x="617" y="31"/>
                  </a:lnTo>
                  <a:lnTo>
                    <a:pt x="604" y="29"/>
                  </a:lnTo>
                  <a:lnTo>
                    <a:pt x="592" y="26"/>
                  </a:lnTo>
                  <a:lnTo>
                    <a:pt x="582" y="23"/>
                  </a:lnTo>
                  <a:lnTo>
                    <a:pt x="572" y="20"/>
                  </a:lnTo>
                  <a:lnTo>
                    <a:pt x="564" y="17"/>
                  </a:lnTo>
                  <a:lnTo>
                    <a:pt x="556" y="14"/>
                  </a:lnTo>
                  <a:lnTo>
                    <a:pt x="550" y="11"/>
                  </a:lnTo>
                  <a:lnTo>
                    <a:pt x="545" y="8"/>
                  </a:lnTo>
                  <a:lnTo>
                    <a:pt x="541" y="6"/>
                  </a:lnTo>
                  <a:lnTo>
                    <a:pt x="538" y="5"/>
                  </a:lnTo>
                  <a:lnTo>
                    <a:pt x="536" y="4"/>
                  </a:lnTo>
                  <a:lnTo>
                    <a:pt x="535" y="5"/>
                  </a:lnTo>
                  <a:lnTo>
                    <a:pt x="535" y="955"/>
                  </a:lnTo>
                  <a:lnTo>
                    <a:pt x="534" y="969"/>
                  </a:lnTo>
                  <a:lnTo>
                    <a:pt x="530" y="981"/>
                  </a:lnTo>
                  <a:lnTo>
                    <a:pt x="522" y="991"/>
                  </a:lnTo>
                  <a:lnTo>
                    <a:pt x="513" y="1001"/>
                  </a:lnTo>
                  <a:lnTo>
                    <a:pt x="501" y="1011"/>
                  </a:lnTo>
                  <a:lnTo>
                    <a:pt x="487" y="1020"/>
                  </a:lnTo>
                  <a:lnTo>
                    <a:pt x="470" y="1028"/>
                  </a:lnTo>
                  <a:lnTo>
                    <a:pt x="453" y="1037"/>
                  </a:lnTo>
                  <a:lnTo>
                    <a:pt x="433" y="1045"/>
                  </a:lnTo>
                  <a:lnTo>
                    <a:pt x="412" y="1054"/>
                  </a:lnTo>
                  <a:lnTo>
                    <a:pt x="390" y="1063"/>
                  </a:lnTo>
                  <a:lnTo>
                    <a:pt x="367" y="1072"/>
                  </a:lnTo>
                  <a:lnTo>
                    <a:pt x="344" y="1083"/>
                  </a:lnTo>
                  <a:lnTo>
                    <a:pt x="319" y="1094"/>
                  </a:lnTo>
                  <a:lnTo>
                    <a:pt x="295" y="1106"/>
                  </a:lnTo>
                  <a:lnTo>
                    <a:pt x="270" y="1119"/>
                  </a:lnTo>
                  <a:lnTo>
                    <a:pt x="245" y="1134"/>
                  </a:lnTo>
                  <a:lnTo>
                    <a:pt x="220" y="1150"/>
                  </a:lnTo>
                  <a:lnTo>
                    <a:pt x="196" y="1168"/>
                  </a:lnTo>
                  <a:lnTo>
                    <a:pt x="172" y="1188"/>
                  </a:lnTo>
                  <a:lnTo>
                    <a:pt x="149" y="1210"/>
                  </a:lnTo>
                  <a:lnTo>
                    <a:pt x="127" y="1234"/>
                  </a:lnTo>
                  <a:lnTo>
                    <a:pt x="106" y="1261"/>
                  </a:lnTo>
                  <a:lnTo>
                    <a:pt x="86" y="1290"/>
                  </a:lnTo>
                  <a:lnTo>
                    <a:pt x="68" y="1322"/>
                  </a:lnTo>
                  <a:lnTo>
                    <a:pt x="51" y="1357"/>
                  </a:lnTo>
                  <a:lnTo>
                    <a:pt x="37" y="1395"/>
                  </a:lnTo>
                  <a:lnTo>
                    <a:pt x="25" y="1436"/>
                  </a:lnTo>
                  <a:lnTo>
                    <a:pt x="15" y="1480"/>
                  </a:lnTo>
                  <a:lnTo>
                    <a:pt x="7" y="1528"/>
                  </a:lnTo>
                  <a:lnTo>
                    <a:pt x="2" y="1580"/>
                  </a:lnTo>
                  <a:lnTo>
                    <a:pt x="0" y="1636"/>
                  </a:lnTo>
                  <a:lnTo>
                    <a:pt x="1" y="1670"/>
                  </a:lnTo>
                  <a:lnTo>
                    <a:pt x="3" y="1704"/>
                  </a:lnTo>
                  <a:lnTo>
                    <a:pt x="6" y="1736"/>
                  </a:lnTo>
                  <a:lnTo>
                    <a:pt x="11" y="1768"/>
                  </a:lnTo>
                  <a:lnTo>
                    <a:pt x="17" y="1799"/>
                  </a:lnTo>
                  <a:lnTo>
                    <a:pt x="25" y="1829"/>
                  </a:lnTo>
                  <a:lnTo>
                    <a:pt x="34" y="1858"/>
                  </a:lnTo>
                  <a:lnTo>
                    <a:pt x="44" y="1886"/>
                  </a:lnTo>
                  <a:lnTo>
                    <a:pt x="56" y="1914"/>
                  </a:lnTo>
                  <a:lnTo>
                    <a:pt x="70" y="1940"/>
                  </a:lnTo>
                  <a:lnTo>
                    <a:pt x="85" y="1965"/>
                  </a:lnTo>
                  <a:lnTo>
                    <a:pt x="100" y="1989"/>
                  </a:lnTo>
                  <a:lnTo>
                    <a:pt x="118" y="2012"/>
                  </a:lnTo>
                  <a:lnTo>
                    <a:pt x="136" y="2035"/>
                  </a:lnTo>
                  <a:lnTo>
                    <a:pt x="156" y="2056"/>
                  </a:lnTo>
                  <a:lnTo>
                    <a:pt x="178" y="2076"/>
                  </a:lnTo>
                  <a:lnTo>
                    <a:pt x="200" y="2095"/>
                  </a:lnTo>
                  <a:lnTo>
                    <a:pt x="224" y="2112"/>
                  </a:lnTo>
                  <a:lnTo>
                    <a:pt x="249" y="2129"/>
                  </a:lnTo>
                  <a:lnTo>
                    <a:pt x="275" y="2145"/>
                  </a:lnTo>
                  <a:lnTo>
                    <a:pt x="302" y="2159"/>
                  </a:lnTo>
                  <a:lnTo>
                    <a:pt x="331" y="2172"/>
                  </a:lnTo>
                  <a:lnTo>
                    <a:pt x="361" y="2184"/>
                  </a:lnTo>
                  <a:lnTo>
                    <a:pt x="391" y="2195"/>
                  </a:lnTo>
                  <a:lnTo>
                    <a:pt x="423" y="2204"/>
                  </a:lnTo>
                  <a:lnTo>
                    <a:pt x="456" y="2213"/>
                  </a:lnTo>
                  <a:lnTo>
                    <a:pt x="491" y="2220"/>
                  </a:lnTo>
                  <a:lnTo>
                    <a:pt x="526" y="2225"/>
                  </a:lnTo>
                  <a:lnTo>
                    <a:pt x="562" y="2229"/>
                  </a:lnTo>
                  <a:lnTo>
                    <a:pt x="600" y="2232"/>
                  </a:lnTo>
                  <a:lnTo>
                    <a:pt x="638" y="2234"/>
                  </a:lnTo>
                  <a:lnTo>
                    <a:pt x="677" y="2234"/>
                  </a:lnTo>
                  <a:lnTo>
                    <a:pt x="717" y="2234"/>
                  </a:lnTo>
                  <a:lnTo>
                    <a:pt x="756" y="2232"/>
                  </a:lnTo>
                  <a:lnTo>
                    <a:pt x="794" y="2228"/>
                  </a:lnTo>
                  <a:lnTo>
                    <a:pt x="830" y="2224"/>
                  </a:lnTo>
                  <a:lnTo>
                    <a:pt x="866" y="2218"/>
                  </a:lnTo>
                  <a:lnTo>
                    <a:pt x="900" y="2211"/>
                  </a:lnTo>
                  <a:lnTo>
                    <a:pt x="934" y="2202"/>
                  </a:lnTo>
                  <a:lnTo>
                    <a:pt x="966" y="2193"/>
                  </a:lnTo>
                  <a:lnTo>
                    <a:pt x="997" y="2182"/>
                  </a:lnTo>
                  <a:lnTo>
                    <a:pt x="1027" y="2170"/>
                  </a:lnTo>
                  <a:lnTo>
                    <a:pt x="1056" y="2157"/>
                  </a:lnTo>
                  <a:lnTo>
                    <a:pt x="1083" y="2142"/>
                  </a:lnTo>
                  <a:lnTo>
                    <a:pt x="1109" y="2126"/>
                  </a:lnTo>
                  <a:lnTo>
                    <a:pt x="1135" y="2110"/>
                  </a:lnTo>
                  <a:lnTo>
                    <a:pt x="1159" y="2092"/>
                  </a:lnTo>
                  <a:lnTo>
                    <a:pt x="1181" y="2073"/>
                  </a:lnTo>
                  <a:lnTo>
                    <a:pt x="1203" y="2053"/>
                  </a:lnTo>
                  <a:lnTo>
                    <a:pt x="1223" y="2031"/>
                  </a:lnTo>
                  <a:lnTo>
                    <a:pt x="1242" y="2009"/>
                  </a:lnTo>
                  <a:lnTo>
                    <a:pt x="1259" y="1986"/>
                  </a:lnTo>
                  <a:lnTo>
                    <a:pt x="1276" y="1961"/>
                  </a:lnTo>
                  <a:lnTo>
                    <a:pt x="1290" y="1936"/>
                  </a:lnTo>
                  <a:lnTo>
                    <a:pt x="1304" y="1909"/>
                  </a:lnTo>
                  <a:lnTo>
                    <a:pt x="1316" y="1882"/>
                  </a:lnTo>
                  <a:lnTo>
                    <a:pt x="1327" y="1853"/>
                  </a:lnTo>
                  <a:lnTo>
                    <a:pt x="1337" y="1824"/>
                  </a:lnTo>
                  <a:lnTo>
                    <a:pt x="1345" y="1793"/>
                  </a:lnTo>
                  <a:lnTo>
                    <a:pt x="1351" y="1762"/>
                  </a:lnTo>
                  <a:lnTo>
                    <a:pt x="1356" y="1729"/>
                  </a:lnTo>
                  <a:lnTo>
                    <a:pt x="1360" y="1696"/>
                  </a:lnTo>
                  <a:lnTo>
                    <a:pt x="1362" y="1662"/>
                  </a:lnTo>
                  <a:lnTo>
                    <a:pt x="1363" y="1627"/>
                  </a:lnTo>
                  <a:lnTo>
                    <a:pt x="1361" y="1572"/>
                  </a:lnTo>
                  <a:lnTo>
                    <a:pt x="1357" y="1522"/>
                  </a:lnTo>
                  <a:lnTo>
                    <a:pt x="1350" y="1475"/>
                  </a:lnTo>
                  <a:lnTo>
                    <a:pt x="1340" y="1431"/>
                  </a:lnTo>
                  <a:lnTo>
                    <a:pt x="1328" y="1391"/>
                  </a:lnTo>
                  <a:lnTo>
                    <a:pt x="1314" y="1354"/>
                  </a:lnTo>
                  <a:lnTo>
                    <a:pt x="1297" y="1320"/>
                  </a:lnTo>
                  <a:lnTo>
                    <a:pt x="1279" y="1290"/>
                  </a:lnTo>
                  <a:lnTo>
                    <a:pt x="1260" y="1261"/>
                  </a:lnTo>
                  <a:lnTo>
                    <a:pt x="1239" y="1235"/>
                  </a:lnTo>
                  <a:lnTo>
                    <a:pt x="1217" y="1212"/>
                  </a:lnTo>
                  <a:lnTo>
                    <a:pt x="1194" y="1191"/>
                  </a:lnTo>
                  <a:lnTo>
                    <a:pt x="1170" y="1171"/>
                  </a:lnTo>
                  <a:lnTo>
                    <a:pt x="1145" y="1154"/>
                  </a:lnTo>
                  <a:lnTo>
                    <a:pt x="1121" y="1138"/>
                  </a:lnTo>
                  <a:lnTo>
                    <a:pt x="1096" y="1123"/>
                  </a:lnTo>
                  <a:lnTo>
                    <a:pt x="1071" y="1110"/>
                  </a:lnTo>
                  <a:lnTo>
                    <a:pt x="1046" y="1099"/>
                  </a:lnTo>
                  <a:lnTo>
                    <a:pt x="1021" y="1088"/>
                  </a:lnTo>
                  <a:lnTo>
                    <a:pt x="997" y="1078"/>
                  </a:lnTo>
                  <a:lnTo>
                    <a:pt x="974" y="1068"/>
                  </a:lnTo>
                  <a:lnTo>
                    <a:pt x="952" y="1059"/>
                  </a:lnTo>
                  <a:lnTo>
                    <a:pt x="931" y="1050"/>
                  </a:lnTo>
                  <a:lnTo>
                    <a:pt x="912" y="1042"/>
                  </a:lnTo>
                  <a:lnTo>
                    <a:pt x="894" y="1033"/>
                  </a:lnTo>
                  <a:lnTo>
                    <a:pt x="878" y="1024"/>
                  </a:lnTo>
                  <a:lnTo>
                    <a:pt x="863" y="1014"/>
                  </a:lnTo>
                  <a:lnTo>
                    <a:pt x="851" y="1005"/>
                  </a:lnTo>
                  <a:lnTo>
                    <a:pt x="841" y="994"/>
                  </a:lnTo>
                  <a:lnTo>
                    <a:pt x="834" y="982"/>
                  </a:lnTo>
                  <a:lnTo>
                    <a:pt x="830" y="970"/>
                  </a:lnTo>
                  <a:lnTo>
                    <a:pt x="828" y="956"/>
                  </a:lnTo>
                  <a:lnTo>
                    <a:pt x="828" y="602"/>
                  </a:lnTo>
                  <a:lnTo>
                    <a:pt x="828" y="343"/>
                  </a:lnTo>
                  <a:lnTo>
                    <a:pt x="828" y="151"/>
                  </a:lnTo>
                  <a:lnTo>
                    <a:pt x="828" y="0"/>
                  </a:lnTo>
                </a:path>
              </a:pathLst>
            </a:custGeom>
            <a:noFill/>
            <a:ln w="12700" cap="rnd" cmpd="sng">
              <a:solidFill>
                <a:srgbClr val="000000"/>
              </a:solidFill>
              <a:prstDash val="solid"/>
              <a:round/>
              <a:headEnd type="none" w="med" len="med"/>
              <a:tailEnd type="none" w="med" len="med"/>
            </a:ln>
            <a:effectLst/>
          </p:spPr>
          <p:txBody>
            <a:bodyPr/>
            <a:lstStyle/>
            <a:p>
              <a:endParaRPr lang="en-US"/>
            </a:p>
          </p:txBody>
        </p:sp>
        <p:sp>
          <p:nvSpPr>
            <p:cNvPr id="10247" name="Freeform 7"/>
            <p:cNvSpPr>
              <a:spLocks/>
            </p:cNvSpPr>
            <p:nvPr/>
          </p:nvSpPr>
          <p:spPr bwMode="auto">
            <a:xfrm>
              <a:off x="1138" y="3540"/>
              <a:ext cx="497" cy="109"/>
            </a:xfrm>
            <a:custGeom>
              <a:avLst/>
              <a:gdLst/>
              <a:ahLst/>
              <a:cxnLst>
                <a:cxn ang="0">
                  <a:pos x="261" y="0"/>
                </a:cxn>
                <a:cxn ang="0">
                  <a:pos x="298" y="2"/>
                </a:cxn>
                <a:cxn ang="0">
                  <a:pos x="333" y="4"/>
                </a:cxn>
                <a:cxn ang="0">
                  <a:pos x="366" y="7"/>
                </a:cxn>
                <a:cxn ang="0">
                  <a:pos x="396" y="11"/>
                </a:cxn>
                <a:cxn ang="0">
                  <a:pos x="423" y="16"/>
                </a:cxn>
                <a:cxn ang="0">
                  <a:pos x="447" y="22"/>
                </a:cxn>
                <a:cxn ang="0">
                  <a:pos x="466" y="28"/>
                </a:cxn>
                <a:cxn ang="0">
                  <a:pos x="481" y="36"/>
                </a:cxn>
                <a:cxn ang="0">
                  <a:pos x="491" y="43"/>
                </a:cxn>
                <a:cxn ang="0">
                  <a:pos x="496" y="51"/>
                </a:cxn>
                <a:cxn ang="0">
                  <a:pos x="495" y="60"/>
                </a:cxn>
                <a:cxn ang="0">
                  <a:pos x="488" y="68"/>
                </a:cxn>
                <a:cxn ang="0">
                  <a:pos x="477" y="75"/>
                </a:cxn>
                <a:cxn ang="0">
                  <a:pos x="460" y="82"/>
                </a:cxn>
                <a:cxn ang="0">
                  <a:pos x="439" y="89"/>
                </a:cxn>
                <a:cxn ang="0">
                  <a:pos x="415" y="94"/>
                </a:cxn>
                <a:cxn ang="0">
                  <a:pos x="387" y="99"/>
                </a:cxn>
                <a:cxn ang="0">
                  <a:pos x="355" y="103"/>
                </a:cxn>
                <a:cxn ang="0">
                  <a:pos x="322" y="106"/>
                </a:cxn>
                <a:cxn ang="0">
                  <a:pos x="286" y="107"/>
                </a:cxn>
                <a:cxn ang="0">
                  <a:pos x="248" y="108"/>
                </a:cxn>
                <a:cxn ang="0">
                  <a:pos x="210" y="107"/>
                </a:cxn>
                <a:cxn ang="0">
                  <a:pos x="175" y="106"/>
                </a:cxn>
                <a:cxn ang="0">
                  <a:pos x="141" y="103"/>
                </a:cxn>
                <a:cxn ang="0">
                  <a:pos x="110" y="99"/>
                </a:cxn>
                <a:cxn ang="0">
                  <a:pos x="82" y="94"/>
                </a:cxn>
                <a:cxn ang="0">
                  <a:pos x="57" y="89"/>
                </a:cxn>
                <a:cxn ang="0">
                  <a:pos x="36" y="82"/>
                </a:cxn>
                <a:cxn ang="0">
                  <a:pos x="20" y="75"/>
                </a:cxn>
                <a:cxn ang="0">
                  <a:pos x="8" y="68"/>
                </a:cxn>
                <a:cxn ang="0">
                  <a:pos x="1" y="60"/>
                </a:cxn>
                <a:cxn ang="0">
                  <a:pos x="0" y="51"/>
                </a:cxn>
                <a:cxn ang="0">
                  <a:pos x="5" y="43"/>
                </a:cxn>
                <a:cxn ang="0">
                  <a:pos x="15" y="36"/>
                </a:cxn>
                <a:cxn ang="0">
                  <a:pos x="30" y="28"/>
                </a:cxn>
                <a:cxn ang="0">
                  <a:pos x="50" y="22"/>
                </a:cxn>
                <a:cxn ang="0">
                  <a:pos x="73" y="16"/>
                </a:cxn>
                <a:cxn ang="0">
                  <a:pos x="100" y="11"/>
                </a:cxn>
                <a:cxn ang="0">
                  <a:pos x="130" y="7"/>
                </a:cxn>
                <a:cxn ang="0">
                  <a:pos x="163" y="4"/>
                </a:cxn>
                <a:cxn ang="0">
                  <a:pos x="198" y="2"/>
                </a:cxn>
                <a:cxn ang="0">
                  <a:pos x="236" y="0"/>
                </a:cxn>
              </a:cxnLst>
              <a:rect l="0" t="0" r="r" b="b"/>
              <a:pathLst>
                <a:path w="497" h="109">
                  <a:moveTo>
                    <a:pt x="248" y="0"/>
                  </a:moveTo>
                  <a:lnTo>
                    <a:pt x="248" y="0"/>
                  </a:lnTo>
                  <a:lnTo>
                    <a:pt x="261" y="0"/>
                  </a:lnTo>
                  <a:lnTo>
                    <a:pt x="273" y="1"/>
                  </a:lnTo>
                  <a:lnTo>
                    <a:pt x="286" y="1"/>
                  </a:lnTo>
                  <a:lnTo>
                    <a:pt x="298" y="2"/>
                  </a:lnTo>
                  <a:lnTo>
                    <a:pt x="310" y="2"/>
                  </a:lnTo>
                  <a:lnTo>
                    <a:pt x="322" y="3"/>
                  </a:lnTo>
                  <a:lnTo>
                    <a:pt x="333" y="4"/>
                  </a:lnTo>
                  <a:lnTo>
                    <a:pt x="344" y="5"/>
                  </a:lnTo>
                  <a:lnTo>
                    <a:pt x="355" y="6"/>
                  </a:lnTo>
                  <a:lnTo>
                    <a:pt x="366" y="7"/>
                  </a:lnTo>
                  <a:lnTo>
                    <a:pt x="376" y="8"/>
                  </a:lnTo>
                  <a:lnTo>
                    <a:pt x="387" y="9"/>
                  </a:lnTo>
                  <a:lnTo>
                    <a:pt x="396" y="11"/>
                  </a:lnTo>
                  <a:lnTo>
                    <a:pt x="406" y="13"/>
                  </a:lnTo>
                  <a:lnTo>
                    <a:pt x="415" y="14"/>
                  </a:lnTo>
                  <a:lnTo>
                    <a:pt x="423" y="16"/>
                  </a:lnTo>
                  <a:lnTo>
                    <a:pt x="432" y="18"/>
                  </a:lnTo>
                  <a:lnTo>
                    <a:pt x="439" y="20"/>
                  </a:lnTo>
                  <a:lnTo>
                    <a:pt x="447" y="22"/>
                  </a:lnTo>
                  <a:lnTo>
                    <a:pt x="454" y="24"/>
                  </a:lnTo>
                  <a:lnTo>
                    <a:pt x="460" y="26"/>
                  </a:lnTo>
                  <a:lnTo>
                    <a:pt x="466" y="28"/>
                  </a:lnTo>
                  <a:lnTo>
                    <a:pt x="472" y="31"/>
                  </a:lnTo>
                  <a:lnTo>
                    <a:pt x="477" y="33"/>
                  </a:lnTo>
                  <a:lnTo>
                    <a:pt x="481" y="36"/>
                  </a:lnTo>
                  <a:lnTo>
                    <a:pt x="485" y="38"/>
                  </a:lnTo>
                  <a:lnTo>
                    <a:pt x="488" y="41"/>
                  </a:lnTo>
                  <a:lnTo>
                    <a:pt x="491" y="43"/>
                  </a:lnTo>
                  <a:lnTo>
                    <a:pt x="493" y="46"/>
                  </a:lnTo>
                  <a:lnTo>
                    <a:pt x="495" y="49"/>
                  </a:lnTo>
                  <a:lnTo>
                    <a:pt x="496" y="51"/>
                  </a:lnTo>
                  <a:lnTo>
                    <a:pt x="496" y="54"/>
                  </a:lnTo>
                  <a:lnTo>
                    <a:pt x="496" y="57"/>
                  </a:lnTo>
                  <a:lnTo>
                    <a:pt x="495" y="60"/>
                  </a:lnTo>
                  <a:lnTo>
                    <a:pt x="493" y="62"/>
                  </a:lnTo>
                  <a:lnTo>
                    <a:pt x="491" y="65"/>
                  </a:lnTo>
                  <a:lnTo>
                    <a:pt x="488" y="68"/>
                  </a:lnTo>
                  <a:lnTo>
                    <a:pt x="485" y="70"/>
                  </a:lnTo>
                  <a:lnTo>
                    <a:pt x="481" y="73"/>
                  </a:lnTo>
                  <a:lnTo>
                    <a:pt x="477" y="75"/>
                  </a:lnTo>
                  <a:lnTo>
                    <a:pt x="472" y="78"/>
                  </a:lnTo>
                  <a:lnTo>
                    <a:pt x="466" y="80"/>
                  </a:lnTo>
                  <a:lnTo>
                    <a:pt x="460" y="82"/>
                  </a:lnTo>
                  <a:lnTo>
                    <a:pt x="454" y="84"/>
                  </a:lnTo>
                  <a:lnTo>
                    <a:pt x="447" y="86"/>
                  </a:lnTo>
                  <a:lnTo>
                    <a:pt x="439" y="89"/>
                  </a:lnTo>
                  <a:lnTo>
                    <a:pt x="432" y="90"/>
                  </a:lnTo>
                  <a:lnTo>
                    <a:pt x="423" y="92"/>
                  </a:lnTo>
                  <a:lnTo>
                    <a:pt x="415" y="94"/>
                  </a:lnTo>
                  <a:lnTo>
                    <a:pt x="406" y="96"/>
                  </a:lnTo>
                  <a:lnTo>
                    <a:pt x="396" y="97"/>
                  </a:lnTo>
                  <a:lnTo>
                    <a:pt x="387" y="99"/>
                  </a:lnTo>
                  <a:lnTo>
                    <a:pt x="376" y="100"/>
                  </a:lnTo>
                  <a:lnTo>
                    <a:pt x="366" y="101"/>
                  </a:lnTo>
                  <a:lnTo>
                    <a:pt x="355" y="103"/>
                  </a:lnTo>
                  <a:lnTo>
                    <a:pt x="344" y="104"/>
                  </a:lnTo>
                  <a:lnTo>
                    <a:pt x="333" y="105"/>
                  </a:lnTo>
                  <a:lnTo>
                    <a:pt x="322" y="106"/>
                  </a:lnTo>
                  <a:lnTo>
                    <a:pt x="310" y="106"/>
                  </a:lnTo>
                  <a:lnTo>
                    <a:pt x="298" y="107"/>
                  </a:lnTo>
                  <a:lnTo>
                    <a:pt x="286" y="107"/>
                  </a:lnTo>
                  <a:lnTo>
                    <a:pt x="273" y="108"/>
                  </a:lnTo>
                  <a:lnTo>
                    <a:pt x="261" y="108"/>
                  </a:lnTo>
                  <a:lnTo>
                    <a:pt x="248" y="108"/>
                  </a:lnTo>
                  <a:lnTo>
                    <a:pt x="236" y="108"/>
                  </a:lnTo>
                  <a:lnTo>
                    <a:pt x="223" y="108"/>
                  </a:lnTo>
                  <a:lnTo>
                    <a:pt x="210" y="107"/>
                  </a:lnTo>
                  <a:lnTo>
                    <a:pt x="198" y="107"/>
                  </a:lnTo>
                  <a:lnTo>
                    <a:pt x="186" y="106"/>
                  </a:lnTo>
                  <a:lnTo>
                    <a:pt x="175" y="106"/>
                  </a:lnTo>
                  <a:lnTo>
                    <a:pt x="163" y="105"/>
                  </a:lnTo>
                  <a:lnTo>
                    <a:pt x="152" y="104"/>
                  </a:lnTo>
                  <a:lnTo>
                    <a:pt x="141" y="103"/>
                  </a:lnTo>
                  <a:lnTo>
                    <a:pt x="130" y="101"/>
                  </a:lnTo>
                  <a:lnTo>
                    <a:pt x="120" y="100"/>
                  </a:lnTo>
                  <a:lnTo>
                    <a:pt x="110" y="99"/>
                  </a:lnTo>
                  <a:lnTo>
                    <a:pt x="100" y="97"/>
                  </a:lnTo>
                  <a:lnTo>
                    <a:pt x="91" y="96"/>
                  </a:lnTo>
                  <a:lnTo>
                    <a:pt x="82" y="94"/>
                  </a:lnTo>
                  <a:lnTo>
                    <a:pt x="73" y="92"/>
                  </a:lnTo>
                  <a:lnTo>
                    <a:pt x="65" y="90"/>
                  </a:lnTo>
                  <a:lnTo>
                    <a:pt x="57" y="89"/>
                  </a:lnTo>
                  <a:lnTo>
                    <a:pt x="50" y="86"/>
                  </a:lnTo>
                  <a:lnTo>
                    <a:pt x="43" y="84"/>
                  </a:lnTo>
                  <a:lnTo>
                    <a:pt x="36" y="82"/>
                  </a:lnTo>
                  <a:lnTo>
                    <a:pt x="30" y="80"/>
                  </a:lnTo>
                  <a:lnTo>
                    <a:pt x="25" y="78"/>
                  </a:lnTo>
                  <a:lnTo>
                    <a:pt x="20" y="75"/>
                  </a:lnTo>
                  <a:lnTo>
                    <a:pt x="15" y="73"/>
                  </a:lnTo>
                  <a:lnTo>
                    <a:pt x="11" y="70"/>
                  </a:lnTo>
                  <a:lnTo>
                    <a:pt x="8" y="68"/>
                  </a:lnTo>
                  <a:lnTo>
                    <a:pt x="5" y="65"/>
                  </a:lnTo>
                  <a:lnTo>
                    <a:pt x="3" y="62"/>
                  </a:lnTo>
                  <a:lnTo>
                    <a:pt x="1" y="60"/>
                  </a:lnTo>
                  <a:lnTo>
                    <a:pt x="0" y="57"/>
                  </a:lnTo>
                  <a:lnTo>
                    <a:pt x="0" y="54"/>
                  </a:lnTo>
                  <a:lnTo>
                    <a:pt x="0" y="51"/>
                  </a:lnTo>
                  <a:lnTo>
                    <a:pt x="1" y="49"/>
                  </a:lnTo>
                  <a:lnTo>
                    <a:pt x="3" y="46"/>
                  </a:lnTo>
                  <a:lnTo>
                    <a:pt x="5" y="43"/>
                  </a:lnTo>
                  <a:lnTo>
                    <a:pt x="8" y="41"/>
                  </a:lnTo>
                  <a:lnTo>
                    <a:pt x="11" y="38"/>
                  </a:lnTo>
                  <a:lnTo>
                    <a:pt x="15" y="36"/>
                  </a:lnTo>
                  <a:lnTo>
                    <a:pt x="20" y="33"/>
                  </a:lnTo>
                  <a:lnTo>
                    <a:pt x="25" y="31"/>
                  </a:lnTo>
                  <a:lnTo>
                    <a:pt x="30" y="28"/>
                  </a:lnTo>
                  <a:lnTo>
                    <a:pt x="36" y="26"/>
                  </a:lnTo>
                  <a:lnTo>
                    <a:pt x="43" y="24"/>
                  </a:lnTo>
                  <a:lnTo>
                    <a:pt x="50" y="22"/>
                  </a:lnTo>
                  <a:lnTo>
                    <a:pt x="57" y="20"/>
                  </a:lnTo>
                  <a:lnTo>
                    <a:pt x="65" y="18"/>
                  </a:lnTo>
                  <a:lnTo>
                    <a:pt x="73" y="16"/>
                  </a:lnTo>
                  <a:lnTo>
                    <a:pt x="82" y="14"/>
                  </a:lnTo>
                  <a:lnTo>
                    <a:pt x="91" y="13"/>
                  </a:lnTo>
                  <a:lnTo>
                    <a:pt x="100" y="11"/>
                  </a:lnTo>
                  <a:lnTo>
                    <a:pt x="110" y="9"/>
                  </a:lnTo>
                  <a:lnTo>
                    <a:pt x="120" y="8"/>
                  </a:lnTo>
                  <a:lnTo>
                    <a:pt x="130" y="7"/>
                  </a:lnTo>
                  <a:lnTo>
                    <a:pt x="141" y="6"/>
                  </a:lnTo>
                  <a:lnTo>
                    <a:pt x="152" y="5"/>
                  </a:lnTo>
                  <a:lnTo>
                    <a:pt x="163" y="4"/>
                  </a:lnTo>
                  <a:lnTo>
                    <a:pt x="175" y="3"/>
                  </a:lnTo>
                  <a:lnTo>
                    <a:pt x="186" y="2"/>
                  </a:lnTo>
                  <a:lnTo>
                    <a:pt x="198" y="2"/>
                  </a:lnTo>
                  <a:lnTo>
                    <a:pt x="210" y="1"/>
                  </a:lnTo>
                  <a:lnTo>
                    <a:pt x="223" y="1"/>
                  </a:lnTo>
                  <a:lnTo>
                    <a:pt x="236" y="0"/>
                  </a:lnTo>
                  <a:lnTo>
                    <a:pt x="248" y="0"/>
                  </a:lnTo>
                </a:path>
              </a:pathLst>
            </a:custGeom>
            <a:noFill/>
            <a:ln w="12700" cap="rnd" cmpd="sng">
              <a:solidFill>
                <a:srgbClr val="B2B2B2"/>
              </a:solidFill>
              <a:prstDash val="solid"/>
              <a:round/>
              <a:headEnd type="none" w="med" len="med"/>
              <a:tailEnd type="none" w="med" len="med"/>
            </a:ln>
            <a:effectLst/>
          </p:spPr>
          <p:txBody>
            <a:bodyPr/>
            <a:lstStyle/>
            <a:p>
              <a:endParaRPr lang="en-US"/>
            </a:p>
          </p:txBody>
        </p:sp>
        <p:sp>
          <p:nvSpPr>
            <p:cNvPr id="10248" name="Freeform 8"/>
            <p:cNvSpPr>
              <a:spLocks/>
            </p:cNvSpPr>
            <p:nvPr/>
          </p:nvSpPr>
          <p:spPr bwMode="auto">
            <a:xfrm>
              <a:off x="761" y="1483"/>
              <a:ext cx="559" cy="2164"/>
            </a:xfrm>
            <a:custGeom>
              <a:avLst/>
              <a:gdLst/>
              <a:ahLst/>
              <a:cxnLst>
                <a:cxn ang="0">
                  <a:pos x="514" y="929"/>
                </a:cxn>
                <a:cxn ang="0">
                  <a:pos x="494" y="966"/>
                </a:cxn>
                <a:cxn ang="0">
                  <a:pos x="453" y="997"/>
                </a:cxn>
                <a:cxn ang="0">
                  <a:pos x="397" y="1024"/>
                </a:cxn>
                <a:cxn ang="0">
                  <a:pos x="330" y="1054"/>
                </a:cxn>
                <a:cxn ang="0">
                  <a:pos x="259" y="1090"/>
                </a:cxn>
                <a:cxn ang="0">
                  <a:pos x="188" y="1138"/>
                </a:cxn>
                <a:cxn ang="0">
                  <a:pos x="122" y="1202"/>
                </a:cxn>
                <a:cxn ang="0">
                  <a:pos x="65" y="1286"/>
                </a:cxn>
                <a:cxn ang="0">
                  <a:pos x="24" y="1396"/>
                </a:cxn>
                <a:cxn ang="0">
                  <a:pos x="2" y="1537"/>
                </a:cxn>
                <a:cxn ang="0">
                  <a:pos x="4" y="1674"/>
                </a:cxn>
                <a:cxn ang="0">
                  <a:pos x="22" y="1782"/>
                </a:cxn>
                <a:cxn ang="0">
                  <a:pos x="54" y="1872"/>
                </a:cxn>
                <a:cxn ang="0">
                  <a:pos x="98" y="1946"/>
                </a:cxn>
                <a:cxn ang="0">
                  <a:pos x="149" y="2004"/>
                </a:cxn>
                <a:cxn ang="0">
                  <a:pos x="207" y="2051"/>
                </a:cxn>
                <a:cxn ang="0">
                  <a:pos x="267" y="2087"/>
                </a:cxn>
                <a:cxn ang="0">
                  <a:pos x="328" y="2115"/>
                </a:cxn>
                <a:cxn ang="0">
                  <a:pos x="387" y="2135"/>
                </a:cxn>
                <a:cxn ang="0">
                  <a:pos x="440" y="2151"/>
                </a:cxn>
                <a:cxn ang="0">
                  <a:pos x="487" y="2163"/>
                </a:cxn>
                <a:cxn ang="0">
                  <a:pos x="425" y="2139"/>
                </a:cxn>
                <a:cxn ang="0">
                  <a:pos x="365" y="2113"/>
                </a:cxn>
                <a:cxn ang="0">
                  <a:pos x="307" y="2083"/>
                </a:cxn>
                <a:cxn ang="0">
                  <a:pos x="251" y="2048"/>
                </a:cxn>
                <a:cxn ang="0">
                  <a:pos x="201" y="2006"/>
                </a:cxn>
                <a:cxn ang="0">
                  <a:pos x="155" y="1958"/>
                </a:cxn>
                <a:cxn ang="0">
                  <a:pos x="117" y="1900"/>
                </a:cxn>
                <a:cxn ang="0">
                  <a:pos x="86" y="1831"/>
                </a:cxn>
                <a:cxn ang="0">
                  <a:pos x="64" y="1751"/>
                </a:cxn>
                <a:cxn ang="0">
                  <a:pos x="52" y="1657"/>
                </a:cxn>
                <a:cxn ang="0">
                  <a:pos x="53" y="1536"/>
                </a:cxn>
                <a:cxn ang="0">
                  <a:pos x="76" y="1400"/>
                </a:cxn>
                <a:cxn ang="0">
                  <a:pos x="118" y="1293"/>
                </a:cxn>
                <a:cxn ang="0">
                  <a:pos x="173" y="1211"/>
                </a:cxn>
                <a:cxn ang="0">
                  <a:pos x="238" y="1148"/>
                </a:cxn>
                <a:cxn ang="0">
                  <a:pos x="309" y="1100"/>
                </a:cxn>
                <a:cxn ang="0">
                  <a:pos x="378" y="1062"/>
                </a:cxn>
                <a:cxn ang="0">
                  <a:pos x="442" y="1031"/>
                </a:cxn>
                <a:cxn ang="0">
                  <a:pos x="497" y="1001"/>
                </a:cxn>
                <a:cxn ang="0">
                  <a:pos x="536" y="969"/>
                </a:cxn>
                <a:cxn ang="0">
                  <a:pos x="556" y="929"/>
                </a:cxn>
                <a:cxn ang="0">
                  <a:pos x="515" y="0"/>
                </a:cxn>
              </a:cxnLst>
              <a:rect l="0" t="0" r="r" b="b"/>
              <a:pathLst>
                <a:path w="559" h="2164">
                  <a:moveTo>
                    <a:pt x="515" y="0"/>
                  </a:moveTo>
                  <a:lnTo>
                    <a:pt x="515" y="913"/>
                  </a:lnTo>
                  <a:lnTo>
                    <a:pt x="514" y="929"/>
                  </a:lnTo>
                  <a:lnTo>
                    <a:pt x="510" y="942"/>
                  </a:lnTo>
                  <a:lnTo>
                    <a:pt x="503" y="955"/>
                  </a:lnTo>
                  <a:lnTo>
                    <a:pt x="494" y="966"/>
                  </a:lnTo>
                  <a:lnTo>
                    <a:pt x="482" y="977"/>
                  </a:lnTo>
                  <a:lnTo>
                    <a:pt x="468" y="987"/>
                  </a:lnTo>
                  <a:lnTo>
                    <a:pt x="453" y="997"/>
                  </a:lnTo>
                  <a:lnTo>
                    <a:pt x="435" y="1006"/>
                  </a:lnTo>
                  <a:lnTo>
                    <a:pt x="417" y="1015"/>
                  </a:lnTo>
                  <a:lnTo>
                    <a:pt x="397" y="1024"/>
                  </a:lnTo>
                  <a:lnTo>
                    <a:pt x="376" y="1034"/>
                  </a:lnTo>
                  <a:lnTo>
                    <a:pt x="354" y="1044"/>
                  </a:lnTo>
                  <a:lnTo>
                    <a:pt x="330" y="1054"/>
                  </a:lnTo>
                  <a:lnTo>
                    <a:pt x="308" y="1065"/>
                  </a:lnTo>
                  <a:lnTo>
                    <a:pt x="284" y="1077"/>
                  </a:lnTo>
                  <a:lnTo>
                    <a:pt x="259" y="1090"/>
                  </a:lnTo>
                  <a:lnTo>
                    <a:pt x="235" y="1105"/>
                  </a:lnTo>
                  <a:lnTo>
                    <a:pt x="212" y="1120"/>
                  </a:lnTo>
                  <a:lnTo>
                    <a:pt x="188" y="1138"/>
                  </a:lnTo>
                  <a:lnTo>
                    <a:pt x="165" y="1157"/>
                  </a:lnTo>
                  <a:lnTo>
                    <a:pt x="142" y="1178"/>
                  </a:lnTo>
                  <a:lnTo>
                    <a:pt x="122" y="1202"/>
                  </a:lnTo>
                  <a:lnTo>
                    <a:pt x="102" y="1228"/>
                  </a:lnTo>
                  <a:lnTo>
                    <a:pt x="82" y="1256"/>
                  </a:lnTo>
                  <a:lnTo>
                    <a:pt x="65" y="1286"/>
                  </a:lnTo>
                  <a:lnTo>
                    <a:pt x="49" y="1319"/>
                  </a:lnTo>
                  <a:lnTo>
                    <a:pt x="36" y="1356"/>
                  </a:lnTo>
                  <a:lnTo>
                    <a:pt x="24" y="1396"/>
                  </a:lnTo>
                  <a:lnTo>
                    <a:pt x="14" y="1440"/>
                  </a:lnTo>
                  <a:lnTo>
                    <a:pt x="7" y="1487"/>
                  </a:lnTo>
                  <a:lnTo>
                    <a:pt x="2" y="1537"/>
                  </a:lnTo>
                  <a:lnTo>
                    <a:pt x="0" y="1592"/>
                  </a:lnTo>
                  <a:lnTo>
                    <a:pt x="1" y="1634"/>
                  </a:lnTo>
                  <a:lnTo>
                    <a:pt x="4" y="1674"/>
                  </a:lnTo>
                  <a:lnTo>
                    <a:pt x="8" y="1712"/>
                  </a:lnTo>
                  <a:lnTo>
                    <a:pt x="14" y="1748"/>
                  </a:lnTo>
                  <a:lnTo>
                    <a:pt x="22" y="1782"/>
                  </a:lnTo>
                  <a:lnTo>
                    <a:pt x="32" y="1814"/>
                  </a:lnTo>
                  <a:lnTo>
                    <a:pt x="43" y="1844"/>
                  </a:lnTo>
                  <a:lnTo>
                    <a:pt x="54" y="1872"/>
                  </a:lnTo>
                  <a:lnTo>
                    <a:pt x="67" y="1899"/>
                  </a:lnTo>
                  <a:lnTo>
                    <a:pt x="82" y="1923"/>
                  </a:lnTo>
                  <a:lnTo>
                    <a:pt x="98" y="1946"/>
                  </a:lnTo>
                  <a:lnTo>
                    <a:pt x="114" y="1967"/>
                  </a:lnTo>
                  <a:lnTo>
                    <a:pt x="132" y="1986"/>
                  </a:lnTo>
                  <a:lnTo>
                    <a:pt x="149" y="2004"/>
                  </a:lnTo>
                  <a:lnTo>
                    <a:pt x="168" y="2021"/>
                  </a:lnTo>
                  <a:lnTo>
                    <a:pt x="187" y="2037"/>
                  </a:lnTo>
                  <a:lnTo>
                    <a:pt x="207" y="2051"/>
                  </a:lnTo>
                  <a:lnTo>
                    <a:pt x="227" y="2064"/>
                  </a:lnTo>
                  <a:lnTo>
                    <a:pt x="246" y="2076"/>
                  </a:lnTo>
                  <a:lnTo>
                    <a:pt x="267" y="2087"/>
                  </a:lnTo>
                  <a:lnTo>
                    <a:pt x="288" y="2097"/>
                  </a:lnTo>
                  <a:lnTo>
                    <a:pt x="308" y="2106"/>
                  </a:lnTo>
                  <a:lnTo>
                    <a:pt x="328" y="2115"/>
                  </a:lnTo>
                  <a:lnTo>
                    <a:pt x="348" y="2122"/>
                  </a:lnTo>
                  <a:lnTo>
                    <a:pt x="368" y="2129"/>
                  </a:lnTo>
                  <a:lnTo>
                    <a:pt x="387" y="2135"/>
                  </a:lnTo>
                  <a:lnTo>
                    <a:pt x="406" y="2141"/>
                  </a:lnTo>
                  <a:lnTo>
                    <a:pt x="423" y="2146"/>
                  </a:lnTo>
                  <a:lnTo>
                    <a:pt x="440" y="2151"/>
                  </a:lnTo>
                  <a:lnTo>
                    <a:pt x="457" y="2155"/>
                  </a:lnTo>
                  <a:lnTo>
                    <a:pt x="473" y="2159"/>
                  </a:lnTo>
                  <a:lnTo>
                    <a:pt x="487" y="2163"/>
                  </a:lnTo>
                  <a:lnTo>
                    <a:pt x="467" y="2155"/>
                  </a:lnTo>
                  <a:lnTo>
                    <a:pt x="446" y="2147"/>
                  </a:lnTo>
                  <a:lnTo>
                    <a:pt x="425" y="2139"/>
                  </a:lnTo>
                  <a:lnTo>
                    <a:pt x="406" y="2131"/>
                  </a:lnTo>
                  <a:lnTo>
                    <a:pt x="385" y="2122"/>
                  </a:lnTo>
                  <a:lnTo>
                    <a:pt x="365" y="2113"/>
                  </a:lnTo>
                  <a:lnTo>
                    <a:pt x="345" y="2103"/>
                  </a:lnTo>
                  <a:lnTo>
                    <a:pt x="326" y="2093"/>
                  </a:lnTo>
                  <a:lnTo>
                    <a:pt x="307" y="2083"/>
                  </a:lnTo>
                  <a:lnTo>
                    <a:pt x="288" y="2071"/>
                  </a:lnTo>
                  <a:lnTo>
                    <a:pt x="269" y="2060"/>
                  </a:lnTo>
                  <a:lnTo>
                    <a:pt x="251" y="2048"/>
                  </a:lnTo>
                  <a:lnTo>
                    <a:pt x="233" y="2035"/>
                  </a:lnTo>
                  <a:lnTo>
                    <a:pt x="217" y="2021"/>
                  </a:lnTo>
                  <a:lnTo>
                    <a:pt x="201" y="2006"/>
                  </a:lnTo>
                  <a:lnTo>
                    <a:pt x="185" y="1991"/>
                  </a:lnTo>
                  <a:lnTo>
                    <a:pt x="169" y="1975"/>
                  </a:lnTo>
                  <a:lnTo>
                    <a:pt x="155" y="1958"/>
                  </a:lnTo>
                  <a:lnTo>
                    <a:pt x="141" y="1939"/>
                  </a:lnTo>
                  <a:lnTo>
                    <a:pt x="129" y="1920"/>
                  </a:lnTo>
                  <a:lnTo>
                    <a:pt x="117" y="1900"/>
                  </a:lnTo>
                  <a:lnTo>
                    <a:pt x="105" y="1878"/>
                  </a:lnTo>
                  <a:lnTo>
                    <a:pt x="95" y="1855"/>
                  </a:lnTo>
                  <a:lnTo>
                    <a:pt x="86" y="1831"/>
                  </a:lnTo>
                  <a:lnTo>
                    <a:pt x="77" y="1806"/>
                  </a:lnTo>
                  <a:lnTo>
                    <a:pt x="70" y="1779"/>
                  </a:lnTo>
                  <a:lnTo>
                    <a:pt x="64" y="1751"/>
                  </a:lnTo>
                  <a:lnTo>
                    <a:pt x="58" y="1721"/>
                  </a:lnTo>
                  <a:lnTo>
                    <a:pt x="55" y="1690"/>
                  </a:lnTo>
                  <a:lnTo>
                    <a:pt x="52" y="1657"/>
                  </a:lnTo>
                  <a:lnTo>
                    <a:pt x="51" y="1623"/>
                  </a:lnTo>
                  <a:lnTo>
                    <a:pt x="51" y="1588"/>
                  </a:lnTo>
                  <a:lnTo>
                    <a:pt x="53" y="1536"/>
                  </a:lnTo>
                  <a:lnTo>
                    <a:pt x="58" y="1487"/>
                  </a:lnTo>
                  <a:lnTo>
                    <a:pt x="66" y="1442"/>
                  </a:lnTo>
                  <a:lnTo>
                    <a:pt x="76" y="1400"/>
                  </a:lnTo>
                  <a:lnTo>
                    <a:pt x="88" y="1362"/>
                  </a:lnTo>
                  <a:lnTo>
                    <a:pt x="102" y="1326"/>
                  </a:lnTo>
                  <a:lnTo>
                    <a:pt x="118" y="1293"/>
                  </a:lnTo>
                  <a:lnTo>
                    <a:pt x="135" y="1263"/>
                  </a:lnTo>
                  <a:lnTo>
                    <a:pt x="153" y="1237"/>
                  </a:lnTo>
                  <a:lnTo>
                    <a:pt x="173" y="1211"/>
                  </a:lnTo>
                  <a:lnTo>
                    <a:pt x="194" y="1188"/>
                  </a:lnTo>
                  <a:lnTo>
                    <a:pt x="216" y="1167"/>
                  </a:lnTo>
                  <a:lnTo>
                    <a:pt x="238" y="1148"/>
                  </a:lnTo>
                  <a:lnTo>
                    <a:pt x="262" y="1130"/>
                  </a:lnTo>
                  <a:lnTo>
                    <a:pt x="285" y="1114"/>
                  </a:lnTo>
                  <a:lnTo>
                    <a:pt x="309" y="1100"/>
                  </a:lnTo>
                  <a:lnTo>
                    <a:pt x="332" y="1086"/>
                  </a:lnTo>
                  <a:lnTo>
                    <a:pt x="355" y="1074"/>
                  </a:lnTo>
                  <a:lnTo>
                    <a:pt x="378" y="1062"/>
                  </a:lnTo>
                  <a:lnTo>
                    <a:pt x="400" y="1051"/>
                  </a:lnTo>
                  <a:lnTo>
                    <a:pt x="421" y="1041"/>
                  </a:lnTo>
                  <a:lnTo>
                    <a:pt x="442" y="1031"/>
                  </a:lnTo>
                  <a:lnTo>
                    <a:pt x="462" y="1021"/>
                  </a:lnTo>
                  <a:lnTo>
                    <a:pt x="480" y="1011"/>
                  </a:lnTo>
                  <a:lnTo>
                    <a:pt x="497" y="1001"/>
                  </a:lnTo>
                  <a:lnTo>
                    <a:pt x="512" y="991"/>
                  </a:lnTo>
                  <a:lnTo>
                    <a:pt x="525" y="980"/>
                  </a:lnTo>
                  <a:lnTo>
                    <a:pt x="536" y="969"/>
                  </a:lnTo>
                  <a:lnTo>
                    <a:pt x="545" y="956"/>
                  </a:lnTo>
                  <a:lnTo>
                    <a:pt x="552" y="943"/>
                  </a:lnTo>
                  <a:lnTo>
                    <a:pt x="556" y="929"/>
                  </a:lnTo>
                  <a:lnTo>
                    <a:pt x="557" y="913"/>
                  </a:lnTo>
                  <a:lnTo>
                    <a:pt x="558" y="10"/>
                  </a:lnTo>
                  <a:lnTo>
                    <a:pt x="515" y="0"/>
                  </a:lnTo>
                </a:path>
              </a:pathLst>
            </a:custGeom>
            <a:solidFill>
              <a:srgbClr val="CCFFFF"/>
            </a:solidFill>
            <a:ln w="12700" cap="rnd" cmpd="sng">
              <a:noFill/>
              <a:prstDash val="solid"/>
              <a:round/>
              <a:headEnd type="none" w="med" len="med"/>
              <a:tailEnd type="none" w="med" len="med"/>
            </a:ln>
            <a:effectLst/>
          </p:spPr>
          <p:txBody>
            <a:bodyPr/>
            <a:lstStyle/>
            <a:p>
              <a:endParaRPr lang="en-US"/>
            </a:p>
          </p:txBody>
        </p:sp>
        <p:sp>
          <p:nvSpPr>
            <p:cNvPr id="10249" name="Freeform 9"/>
            <p:cNvSpPr>
              <a:spLocks/>
            </p:cNvSpPr>
            <p:nvPr/>
          </p:nvSpPr>
          <p:spPr bwMode="auto">
            <a:xfrm>
              <a:off x="1495" y="1493"/>
              <a:ext cx="31" cy="921"/>
            </a:xfrm>
            <a:custGeom>
              <a:avLst/>
              <a:gdLst/>
              <a:ahLst/>
              <a:cxnLst>
                <a:cxn ang="0">
                  <a:pos x="30" y="0"/>
                </a:cxn>
                <a:cxn ang="0">
                  <a:pos x="0" y="0"/>
                </a:cxn>
                <a:cxn ang="0">
                  <a:pos x="0" y="920"/>
                </a:cxn>
                <a:cxn ang="0">
                  <a:pos x="30" y="920"/>
                </a:cxn>
                <a:cxn ang="0">
                  <a:pos x="30" y="0"/>
                </a:cxn>
              </a:cxnLst>
              <a:rect l="0" t="0" r="r" b="b"/>
              <a:pathLst>
                <a:path w="31" h="921">
                  <a:moveTo>
                    <a:pt x="30" y="0"/>
                  </a:moveTo>
                  <a:lnTo>
                    <a:pt x="0" y="0"/>
                  </a:lnTo>
                  <a:lnTo>
                    <a:pt x="0" y="920"/>
                  </a:lnTo>
                  <a:lnTo>
                    <a:pt x="30" y="920"/>
                  </a:lnTo>
                  <a:lnTo>
                    <a:pt x="30" y="0"/>
                  </a:lnTo>
                </a:path>
              </a:pathLst>
            </a:custGeom>
            <a:solidFill>
              <a:srgbClr val="E5E5E5"/>
            </a:solidFill>
            <a:ln w="12700" cap="rnd" cmpd="sng">
              <a:noFill/>
              <a:prstDash val="solid"/>
              <a:round/>
              <a:headEnd type="none" w="med" len="med"/>
              <a:tailEnd type="none" w="med" len="med"/>
            </a:ln>
            <a:effectLst/>
          </p:spPr>
          <p:txBody>
            <a:bodyPr/>
            <a:lstStyle/>
            <a:p>
              <a:endParaRPr lang="en-US"/>
            </a:p>
          </p:txBody>
        </p:sp>
        <p:sp>
          <p:nvSpPr>
            <p:cNvPr id="10250" name="Freeform 10"/>
            <p:cNvSpPr>
              <a:spLocks/>
            </p:cNvSpPr>
            <p:nvPr/>
          </p:nvSpPr>
          <p:spPr bwMode="auto">
            <a:xfrm>
              <a:off x="1586" y="2877"/>
              <a:ext cx="468" cy="742"/>
            </a:xfrm>
            <a:custGeom>
              <a:avLst/>
              <a:gdLst/>
              <a:ahLst/>
              <a:cxnLst>
                <a:cxn ang="0">
                  <a:pos x="10" y="739"/>
                </a:cxn>
                <a:cxn ang="0">
                  <a:pos x="32" y="734"/>
                </a:cxn>
                <a:cxn ang="0">
                  <a:pos x="59" y="727"/>
                </a:cxn>
                <a:cxn ang="0">
                  <a:pos x="91" y="717"/>
                </a:cxn>
                <a:cxn ang="0">
                  <a:pos x="125" y="705"/>
                </a:cxn>
                <a:cxn ang="0">
                  <a:pos x="163" y="689"/>
                </a:cxn>
                <a:cxn ang="0">
                  <a:pos x="201" y="671"/>
                </a:cxn>
                <a:cxn ang="0">
                  <a:pos x="241" y="646"/>
                </a:cxn>
                <a:cxn ang="0">
                  <a:pos x="279" y="618"/>
                </a:cxn>
                <a:cxn ang="0">
                  <a:pos x="317" y="584"/>
                </a:cxn>
                <a:cxn ang="0">
                  <a:pos x="352" y="545"/>
                </a:cxn>
                <a:cxn ang="0">
                  <a:pos x="385" y="499"/>
                </a:cxn>
                <a:cxn ang="0">
                  <a:pos x="413" y="446"/>
                </a:cxn>
                <a:cxn ang="0">
                  <a:pos x="436" y="388"/>
                </a:cxn>
                <a:cxn ang="0">
                  <a:pos x="454" y="320"/>
                </a:cxn>
                <a:cxn ang="0">
                  <a:pos x="464" y="245"/>
                </a:cxn>
                <a:cxn ang="0">
                  <a:pos x="467" y="191"/>
                </a:cxn>
                <a:cxn ang="0">
                  <a:pos x="466" y="167"/>
                </a:cxn>
                <a:cxn ang="0">
                  <a:pos x="464" y="141"/>
                </a:cxn>
                <a:cxn ang="0">
                  <a:pos x="459" y="115"/>
                </a:cxn>
                <a:cxn ang="0">
                  <a:pos x="454" y="90"/>
                </a:cxn>
                <a:cxn ang="0">
                  <a:pos x="447" y="64"/>
                </a:cxn>
                <a:cxn ang="0">
                  <a:pos x="440" y="39"/>
                </a:cxn>
                <a:cxn ang="0">
                  <a:pos x="432" y="13"/>
                </a:cxn>
                <a:cxn ang="0">
                  <a:pos x="427" y="48"/>
                </a:cxn>
                <a:cxn ang="0">
                  <a:pos x="426" y="145"/>
                </a:cxn>
                <a:cxn ang="0">
                  <a:pos x="422" y="224"/>
                </a:cxn>
                <a:cxn ang="0">
                  <a:pos x="415" y="283"/>
                </a:cxn>
                <a:cxn ang="0">
                  <a:pos x="404" y="337"/>
                </a:cxn>
                <a:cxn ang="0">
                  <a:pos x="389" y="387"/>
                </a:cxn>
                <a:cxn ang="0">
                  <a:pos x="372" y="432"/>
                </a:cxn>
                <a:cxn ang="0">
                  <a:pos x="352" y="474"/>
                </a:cxn>
                <a:cxn ang="0">
                  <a:pos x="330" y="512"/>
                </a:cxn>
                <a:cxn ang="0">
                  <a:pos x="304" y="547"/>
                </a:cxn>
                <a:cxn ang="0">
                  <a:pos x="275" y="578"/>
                </a:cxn>
                <a:cxn ang="0">
                  <a:pos x="245" y="607"/>
                </a:cxn>
                <a:cxn ang="0">
                  <a:pos x="212" y="633"/>
                </a:cxn>
                <a:cxn ang="0">
                  <a:pos x="178" y="657"/>
                </a:cxn>
                <a:cxn ang="0">
                  <a:pos x="141" y="679"/>
                </a:cxn>
                <a:cxn ang="0">
                  <a:pos x="103" y="698"/>
                </a:cxn>
                <a:cxn ang="0">
                  <a:pos x="63" y="716"/>
                </a:cxn>
                <a:cxn ang="0">
                  <a:pos x="22" y="733"/>
                </a:cxn>
              </a:cxnLst>
              <a:rect l="0" t="0" r="r" b="b"/>
              <a:pathLst>
                <a:path w="468" h="742">
                  <a:moveTo>
                    <a:pt x="0" y="741"/>
                  </a:moveTo>
                  <a:lnTo>
                    <a:pt x="10" y="739"/>
                  </a:lnTo>
                  <a:lnTo>
                    <a:pt x="20" y="737"/>
                  </a:lnTo>
                  <a:lnTo>
                    <a:pt x="32" y="734"/>
                  </a:lnTo>
                  <a:lnTo>
                    <a:pt x="44" y="731"/>
                  </a:lnTo>
                  <a:lnTo>
                    <a:pt x="59" y="727"/>
                  </a:lnTo>
                  <a:lnTo>
                    <a:pt x="74" y="722"/>
                  </a:lnTo>
                  <a:lnTo>
                    <a:pt x="91" y="717"/>
                  </a:lnTo>
                  <a:lnTo>
                    <a:pt x="108" y="711"/>
                  </a:lnTo>
                  <a:lnTo>
                    <a:pt x="125" y="705"/>
                  </a:lnTo>
                  <a:lnTo>
                    <a:pt x="144" y="697"/>
                  </a:lnTo>
                  <a:lnTo>
                    <a:pt x="163" y="689"/>
                  </a:lnTo>
                  <a:lnTo>
                    <a:pt x="182" y="680"/>
                  </a:lnTo>
                  <a:lnTo>
                    <a:pt x="201" y="671"/>
                  </a:lnTo>
                  <a:lnTo>
                    <a:pt x="221" y="659"/>
                  </a:lnTo>
                  <a:lnTo>
                    <a:pt x="241" y="646"/>
                  </a:lnTo>
                  <a:lnTo>
                    <a:pt x="261" y="633"/>
                  </a:lnTo>
                  <a:lnTo>
                    <a:pt x="279" y="618"/>
                  </a:lnTo>
                  <a:lnTo>
                    <a:pt x="298" y="601"/>
                  </a:lnTo>
                  <a:lnTo>
                    <a:pt x="317" y="584"/>
                  </a:lnTo>
                  <a:lnTo>
                    <a:pt x="335" y="565"/>
                  </a:lnTo>
                  <a:lnTo>
                    <a:pt x="352" y="545"/>
                  </a:lnTo>
                  <a:lnTo>
                    <a:pt x="369" y="523"/>
                  </a:lnTo>
                  <a:lnTo>
                    <a:pt x="385" y="499"/>
                  </a:lnTo>
                  <a:lnTo>
                    <a:pt x="400" y="474"/>
                  </a:lnTo>
                  <a:lnTo>
                    <a:pt x="413" y="446"/>
                  </a:lnTo>
                  <a:lnTo>
                    <a:pt x="426" y="418"/>
                  </a:lnTo>
                  <a:lnTo>
                    <a:pt x="436" y="388"/>
                  </a:lnTo>
                  <a:lnTo>
                    <a:pt x="446" y="355"/>
                  </a:lnTo>
                  <a:lnTo>
                    <a:pt x="454" y="320"/>
                  </a:lnTo>
                  <a:lnTo>
                    <a:pt x="460" y="284"/>
                  </a:lnTo>
                  <a:lnTo>
                    <a:pt x="464" y="245"/>
                  </a:lnTo>
                  <a:lnTo>
                    <a:pt x="467" y="204"/>
                  </a:lnTo>
                  <a:lnTo>
                    <a:pt x="467" y="191"/>
                  </a:lnTo>
                  <a:lnTo>
                    <a:pt x="467" y="179"/>
                  </a:lnTo>
                  <a:lnTo>
                    <a:pt x="466" y="167"/>
                  </a:lnTo>
                  <a:lnTo>
                    <a:pt x="465" y="154"/>
                  </a:lnTo>
                  <a:lnTo>
                    <a:pt x="464" y="141"/>
                  </a:lnTo>
                  <a:lnTo>
                    <a:pt x="462" y="128"/>
                  </a:lnTo>
                  <a:lnTo>
                    <a:pt x="459" y="115"/>
                  </a:lnTo>
                  <a:lnTo>
                    <a:pt x="457" y="102"/>
                  </a:lnTo>
                  <a:lnTo>
                    <a:pt x="454" y="90"/>
                  </a:lnTo>
                  <a:lnTo>
                    <a:pt x="451" y="77"/>
                  </a:lnTo>
                  <a:lnTo>
                    <a:pt x="447" y="64"/>
                  </a:lnTo>
                  <a:lnTo>
                    <a:pt x="444" y="52"/>
                  </a:lnTo>
                  <a:lnTo>
                    <a:pt x="440" y="39"/>
                  </a:lnTo>
                  <a:lnTo>
                    <a:pt x="436" y="26"/>
                  </a:lnTo>
                  <a:lnTo>
                    <a:pt x="432" y="13"/>
                  </a:lnTo>
                  <a:lnTo>
                    <a:pt x="428" y="0"/>
                  </a:lnTo>
                  <a:lnTo>
                    <a:pt x="427" y="48"/>
                  </a:lnTo>
                  <a:lnTo>
                    <a:pt x="427" y="96"/>
                  </a:lnTo>
                  <a:lnTo>
                    <a:pt x="426" y="145"/>
                  </a:lnTo>
                  <a:lnTo>
                    <a:pt x="424" y="192"/>
                  </a:lnTo>
                  <a:lnTo>
                    <a:pt x="422" y="224"/>
                  </a:lnTo>
                  <a:lnTo>
                    <a:pt x="418" y="254"/>
                  </a:lnTo>
                  <a:lnTo>
                    <a:pt x="415" y="283"/>
                  </a:lnTo>
                  <a:lnTo>
                    <a:pt x="409" y="310"/>
                  </a:lnTo>
                  <a:lnTo>
                    <a:pt x="404" y="337"/>
                  </a:lnTo>
                  <a:lnTo>
                    <a:pt x="397" y="362"/>
                  </a:lnTo>
                  <a:lnTo>
                    <a:pt x="389" y="387"/>
                  </a:lnTo>
                  <a:lnTo>
                    <a:pt x="381" y="410"/>
                  </a:lnTo>
                  <a:lnTo>
                    <a:pt x="372" y="432"/>
                  </a:lnTo>
                  <a:lnTo>
                    <a:pt x="362" y="453"/>
                  </a:lnTo>
                  <a:lnTo>
                    <a:pt x="352" y="474"/>
                  </a:lnTo>
                  <a:lnTo>
                    <a:pt x="342" y="493"/>
                  </a:lnTo>
                  <a:lnTo>
                    <a:pt x="330" y="512"/>
                  </a:lnTo>
                  <a:lnTo>
                    <a:pt x="317" y="530"/>
                  </a:lnTo>
                  <a:lnTo>
                    <a:pt x="304" y="547"/>
                  </a:lnTo>
                  <a:lnTo>
                    <a:pt x="290" y="562"/>
                  </a:lnTo>
                  <a:lnTo>
                    <a:pt x="275" y="578"/>
                  </a:lnTo>
                  <a:lnTo>
                    <a:pt x="261" y="593"/>
                  </a:lnTo>
                  <a:lnTo>
                    <a:pt x="245" y="607"/>
                  </a:lnTo>
                  <a:lnTo>
                    <a:pt x="229" y="620"/>
                  </a:lnTo>
                  <a:lnTo>
                    <a:pt x="212" y="633"/>
                  </a:lnTo>
                  <a:lnTo>
                    <a:pt x="195" y="646"/>
                  </a:lnTo>
                  <a:lnTo>
                    <a:pt x="178" y="657"/>
                  </a:lnTo>
                  <a:lnTo>
                    <a:pt x="160" y="668"/>
                  </a:lnTo>
                  <a:lnTo>
                    <a:pt x="141" y="679"/>
                  </a:lnTo>
                  <a:lnTo>
                    <a:pt x="122" y="688"/>
                  </a:lnTo>
                  <a:lnTo>
                    <a:pt x="103" y="698"/>
                  </a:lnTo>
                  <a:lnTo>
                    <a:pt x="83" y="707"/>
                  </a:lnTo>
                  <a:lnTo>
                    <a:pt x="63" y="716"/>
                  </a:lnTo>
                  <a:lnTo>
                    <a:pt x="42" y="725"/>
                  </a:lnTo>
                  <a:lnTo>
                    <a:pt x="22" y="733"/>
                  </a:lnTo>
                  <a:lnTo>
                    <a:pt x="0" y="741"/>
                  </a:lnTo>
                </a:path>
              </a:pathLst>
            </a:custGeom>
            <a:solidFill>
              <a:srgbClr val="FFFFFF"/>
            </a:solidFill>
            <a:ln w="12700" cap="rnd" cmpd="sng">
              <a:noFill/>
              <a:prstDash val="solid"/>
              <a:round/>
              <a:headEnd type="none" w="med" len="med"/>
              <a:tailEnd type="none" w="med" len="med"/>
            </a:ln>
            <a:effectLst/>
          </p:spPr>
          <p:txBody>
            <a:bodyPr/>
            <a:lstStyle/>
            <a:p>
              <a:endParaRPr lang="en-US"/>
            </a:p>
          </p:txBody>
        </p:sp>
        <p:grpSp>
          <p:nvGrpSpPr>
            <p:cNvPr id="3" name="Group 11"/>
            <p:cNvGrpSpPr>
              <a:grpSpLocks/>
            </p:cNvGrpSpPr>
            <p:nvPr/>
          </p:nvGrpSpPr>
          <p:grpSpPr bwMode="auto">
            <a:xfrm>
              <a:off x="1296" y="1441"/>
              <a:ext cx="289" cy="48"/>
              <a:chOff x="1296" y="1441"/>
              <a:chExt cx="289" cy="48"/>
            </a:xfrm>
          </p:grpSpPr>
          <p:sp>
            <p:nvSpPr>
              <p:cNvPr id="10252" name="Arc 12"/>
              <p:cNvSpPr>
                <a:spLocks/>
              </p:cNvSpPr>
              <p:nvPr/>
            </p:nvSpPr>
            <p:spPr bwMode="auto">
              <a:xfrm rot="10800000">
                <a:off x="1296" y="1441"/>
                <a:ext cx="144" cy="4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0800" cap="rnd">
                <a:solidFill>
                  <a:schemeClr val="tx1"/>
                </a:solidFill>
                <a:round/>
                <a:headEnd/>
                <a:tailEnd/>
              </a:ln>
              <a:effectLst/>
            </p:spPr>
            <p:txBody>
              <a:bodyPr/>
              <a:lstStyle/>
              <a:p>
                <a:endParaRPr lang="en-US"/>
              </a:p>
            </p:txBody>
          </p:sp>
          <p:sp>
            <p:nvSpPr>
              <p:cNvPr id="10253" name="Arc 13"/>
              <p:cNvSpPr>
                <a:spLocks/>
              </p:cNvSpPr>
              <p:nvPr/>
            </p:nvSpPr>
            <p:spPr bwMode="auto">
              <a:xfrm rot="10800000">
                <a:off x="1441" y="1441"/>
                <a:ext cx="144" cy="48"/>
              </a:xfrm>
              <a:custGeom>
                <a:avLst/>
                <a:gdLst>
                  <a:gd name="G0" fmla="+- 21600 0 0"/>
                  <a:gd name="G1" fmla="+- 21599 0 0"/>
                  <a:gd name="G2" fmla="+- 21600 0 0"/>
                  <a:gd name="T0" fmla="*/ 0 w 21600"/>
                  <a:gd name="T1" fmla="*/ 21599 h 21599"/>
                  <a:gd name="T2" fmla="*/ 21450 w 21600"/>
                  <a:gd name="T3" fmla="*/ 0 h 21599"/>
                  <a:gd name="T4" fmla="*/ 21600 w 21600"/>
                  <a:gd name="T5" fmla="*/ 21599 h 21599"/>
                </a:gdLst>
                <a:ahLst/>
                <a:cxnLst>
                  <a:cxn ang="0">
                    <a:pos x="T0" y="T1"/>
                  </a:cxn>
                  <a:cxn ang="0">
                    <a:pos x="T2" y="T3"/>
                  </a:cxn>
                  <a:cxn ang="0">
                    <a:pos x="T4" y="T5"/>
                  </a:cxn>
                </a:cxnLst>
                <a:rect l="0" t="0" r="r" b="b"/>
                <a:pathLst>
                  <a:path w="21600" h="21599" fill="none" extrusionOk="0">
                    <a:moveTo>
                      <a:pt x="0" y="21599"/>
                    </a:moveTo>
                    <a:cubicBezTo>
                      <a:pt x="0" y="9728"/>
                      <a:pt x="9579" y="81"/>
                      <a:pt x="21449" y="-1"/>
                    </a:cubicBezTo>
                  </a:path>
                  <a:path w="21600" h="21599" stroke="0" extrusionOk="0">
                    <a:moveTo>
                      <a:pt x="0" y="21599"/>
                    </a:moveTo>
                    <a:cubicBezTo>
                      <a:pt x="0" y="9728"/>
                      <a:pt x="9579" y="81"/>
                      <a:pt x="21449" y="-1"/>
                    </a:cubicBezTo>
                    <a:lnTo>
                      <a:pt x="21600" y="21599"/>
                    </a:lnTo>
                    <a:close/>
                  </a:path>
                </a:pathLst>
              </a:custGeom>
              <a:noFill/>
              <a:ln w="50800" cap="rnd">
                <a:solidFill>
                  <a:schemeClr val="tx1"/>
                </a:solidFill>
                <a:round/>
                <a:headEnd/>
                <a:tailEnd/>
              </a:ln>
              <a:effectLst/>
            </p:spPr>
            <p:txBody>
              <a:bodyPr/>
              <a:lstStyle/>
              <a:p>
                <a:endParaRPr lang="en-US"/>
              </a:p>
            </p:txBody>
          </p:sp>
        </p:grpSp>
        <p:sp>
          <p:nvSpPr>
            <p:cNvPr id="10254" name="Line 14"/>
            <p:cNvSpPr>
              <a:spLocks noChangeShapeType="1"/>
            </p:cNvSpPr>
            <p:nvPr/>
          </p:nvSpPr>
          <p:spPr bwMode="auto">
            <a:xfrm>
              <a:off x="1344" y="1104"/>
              <a:ext cx="0" cy="1680"/>
            </a:xfrm>
            <a:prstGeom prst="line">
              <a:avLst/>
            </a:prstGeom>
            <a:noFill/>
            <a:ln w="50800">
              <a:solidFill>
                <a:schemeClr val="accent2"/>
              </a:solidFill>
              <a:round/>
              <a:headEnd/>
              <a:tailEnd/>
            </a:ln>
            <a:effectLst/>
          </p:spPr>
          <p:txBody>
            <a:bodyPr/>
            <a:lstStyle/>
            <a:p>
              <a:endParaRPr lang="en-US"/>
            </a:p>
          </p:txBody>
        </p:sp>
        <p:sp>
          <p:nvSpPr>
            <p:cNvPr id="10255" name="Line 15"/>
            <p:cNvSpPr>
              <a:spLocks noChangeShapeType="1"/>
            </p:cNvSpPr>
            <p:nvPr/>
          </p:nvSpPr>
          <p:spPr bwMode="auto">
            <a:xfrm>
              <a:off x="1488" y="1104"/>
              <a:ext cx="0" cy="1680"/>
            </a:xfrm>
            <a:prstGeom prst="line">
              <a:avLst/>
            </a:prstGeom>
            <a:noFill/>
            <a:ln w="50800">
              <a:solidFill>
                <a:schemeClr val="accent2"/>
              </a:solidFill>
              <a:round/>
              <a:headEnd/>
              <a:tailEnd/>
            </a:ln>
            <a:effectLst/>
          </p:spPr>
          <p:txBody>
            <a:bodyPr/>
            <a:lstStyle/>
            <a:p>
              <a:endParaRPr lang="en-US"/>
            </a:p>
          </p:txBody>
        </p:sp>
        <p:sp>
          <p:nvSpPr>
            <p:cNvPr id="10256" name="AutoShape 16"/>
            <p:cNvSpPr>
              <a:spLocks noChangeArrowheads="1"/>
            </p:cNvSpPr>
            <p:nvPr/>
          </p:nvSpPr>
          <p:spPr bwMode="auto">
            <a:xfrm rot="-10800000" flipH="1" flipV="1">
              <a:off x="1252" y="1300"/>
              <a:ext cx="328" cy="280"/>
            </a:xfrm>
            <a:custGeom>
              <a:avLst/>
              <a:gdLst>
                <a:gd name="G0" fmla="+- 5399 0 0"/>
                <a:gd name="G1" fmla="+- 21600 0 5399"/>
                <a:gd name="G2" fmla="*/ 5399 1 2"/>
                <a:gd name="G3" fmla="+- 21600 0 G2"/>
                <a:gd name="G4" fmla="+/ 5399 21600 2"/>
                <a:gd name="G5" fmla="+/ G1 0 2"/>
                <a:gd name="G6" fmla="*/ 21600 21600 5399"/>
                <a:gd name="G7" fmla="*/ G6 1 2"/>
                <a:gd name="G8" fmla="+- 21600 0 G7"/>
                <a:gd name="G9" fmla="*/ 21600 1 2"/>
                <a:gd name="G10" fmla="+- 5399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399" y="21600"/>
                  </a:lnTo>
                  <a:lnTo>
                    <a:pt x="16201" y="21600"/>
                  </a:lnTo>
                  <a:lnTo>
                    <a:pt x="21600" y="0"/>
                  </a:lnTo>
                  <a:close/>
                </a:path>
              </a:pathLst>
            </a:custGeom>
            <a:gradFill rotWithShape="0">
              <a:gsLst>
                <a:gs pos="0">
                  <a:srgbClr val="AD6900">
                    <a:gamma/>
                    <a:tint val="20000"/>
                    <a:invGamma/>
                  </a:srgbClr>
                </a:gs>
                <a:gs pos="100000">
                  <a:srgbClr val="AD6900"/>
                </a:gs>
              </a:gsLst>
              <a:lin ang="0" scaled="1"/>
            </a:gradFill>
            <a:ln w="12700">
              <a:solidFill>
                <a:schemeClr val="tx1"/>
              </a:solidFill>
              <a:miter lim="800000"/>
              <a:headEnd/>
              <a:tailEnd/>
            </a:ln>
            <a:effectLst/>
          </p:spPr>
          <p:txBody>
            <a:bodyPr wrap="none" anchor="ctr"/>
            <a:lstStyle/>
            <a:p>
              <a:endParaRPr lang="en-US"/>
            </a:p>
          </p:txBody>
        </p:sp>
        <p:sp>
          <p:nvSpPr>
            <p:cNvPr id="10257" name="AutoShape 17"/>
            <p:cNvSpPr>
              <a:spLocks noChangeArrowheads="1"/>
            </p:cNvSpPr>
            <p:nvPr/>
          </p:nvSpPr>
          <p:spPr bwMode="auto">
            <a:xfrm rot="1080000">
              <a:off x="1060" y="2788"/>
              <a:ext cx="232" cy="520"/>
            </a:xfrm>
            <a:prstGeom prst="parallelogram">
              <a:avLst>
                <a:gd name="adj" fmla="val 69162"/>
              </a:avLst>
            </a:prstGeom>
            <a:solidFill>
              <a:srgbClr val="B3B900"/>
            </a:solidFill>
            <a:ln w="12700">
              <a:solidFill>
                <a:schemeClr val="hlink"/>
              </a:solidFill>
              <a:miter lim="800000"/>
              <a:headEnd/>
              <a:tailEnd/>
            </a:ln>
            <a:effectLst/>
          </p:spPr>
          <p:txBody>
            <a:bodyPr wrap="none" anchor="ctr"/>
            <a:lstStyle/>
            <a:p>
              <a:endParaRPr lang="en-US"/>
            </a:p>
          </p:txBody>
        </p:sp>
        <p:sp>
          <p:nvSpPr>
            <p:cNvPr id="10258" name="AutoShape 18"/>
            <p:cNvSpPr>
              <a:spLocks noChangeArrowheads="1"/>
            </p:cNvSpPr>
            <p:nvPr/>
          </p:nvSpPr>
          <p:spPr bwMode="auto">
            <a:xfrm rot="20520000" flipH="1">
              <a:off x="1540" y="2788"/>
              <a:ext cx="232" cy="520"/>
            </a:xfrm>
            <a:prstGeom prst="parallelogram">
              <a:avLst>
                <a:gd name="adj" fmla="val 69162"/>
              </a:avLst>
            </a:prstGeom>
            <a:solidFill>
              <a:srgbClr val="B3B900"/>
            </a:solidFill>
            <a:ln w="12700">
              <a:solidFill>
                <a:schemeClr val="hlink"/>
              </a:solidFill>
              <a:miter lim="800000"/>
              <a:headEnd/>
              <a:tailEnd/>
            </a:ln>
            <a:effectLst/>
          </p:spPr>
          <p:txBody>
            <a:bodyPr wrap="none" anchor="ctr"/>
            <a:lstStyle/>
            <a:p>
              <a:endParaRPr lang="en-US"/>
            </a:p>
          </p:txBody>
        </p:sp>
        <p:sp>
          <p:nvSpPr>
            <p:cNvPr id="10259" name="Rectangle 19"/>
            <p:cNvSpPr>
              <a:spLocks noChangeArrowheads="1"/>
            </p:cNvSpPr>
            <p:nvPr/>
          </p:nvSpPr>
          <p:spPr bwMode="auto">
            <a:xfrm rot="18360000">
              <a:off x="850" y="2794"/>
              <a:ext cx="492" cy="325"/>
            </a:xfrm>
            <a:prstGeom prst="rect">
              <a:avLst/>
            </a:prstGeom>
            <a:noFill/>
            <a:ln w="12700">
              <a:noFill/>
              <a:miter lim="800000"/>
              <a:headEnd/>
              <a:tailEnd/>
            </a:ln>
            <a:effectLst/>
          </p:spPr>
          <p:txBody>
            <a:bodyPr wrap="none" lIns="90488" tIns="44450" rIns="90488" bIns="44450">
              <a:spAutoFit/>
            </a:bodyPr>
            <a:lstStyle/>
            <a:p>
              <a:pPr eaLnBrk="0" hangingPunct="0"/>
              <a:r>
                <a:rPr lang="en-US" sz="2800">
                  <a:solidFill>
                    <a:srgbClr val="FAFD00"/>
                  </a:solidFill>
                </a:rPr>
                <a:t>+++</a:t>
              </a:r>
            </a:p>
          </p:txBody>
        </p:sp>
        <p:sp>
          <p:nvSpPr>
            <p:cNvPr id="10260" name="Rectangle 20"/>
            <p:cNvSpPr>
              <a:spLocks noChangeArrowheads="1"/>
            </p:cNvSpPr>
            <p:nvPr/>
          </p:nvSpPr>
          <p:spPr bwMode="auto">
            <a:xfrm rot="3240000" flipH="1">
              <a:off x="1528" y="2836"/>
              <a:ext cx="492" cy="325"/>
            </a:xfrm>
            <a:prstGeom prst="rect">
              <a:avLst/>
            </a:prstGeom>
            <a:noFill/>
            <a:ln w="12700">
              <a:noFill/>
              <a:miter lim="800000"/>
              <a:headEnd/>
              <a:tailEnd/>
            </a:ln>
            <a:effectLst/>
          </p:spPr>
          <p:txBody>
            <a:bodyPr wrap="none" lIns="90488" tIns="44450" rIns="90488" bIns="44450">
              <a:spAutoFit/>
            </a:bodyPr>
            <a:lstStyle/>
            <a:p>
              <a:pPr eaLnBrk="0" hangingPunct="0"/>
              <a:r>
                <a:rPr lang="en-US" sz="2800" dirty="0">
                  <a:solidFill>
                    <a:srgbClr val="FAFD00"/>
                  </a:solidFill>
                </a:rPr>
                <a:t>+++</a:t>
              </a:r>
            </a:p>
          </p:txBody>
        </p:sp>
      </p:grpSp>
      <p:grpSp>
        <p:nvGrpSpPr>
          <p:cNvPr id="4" name="Group 23"/>
          <p:cNvGrpSpPr>
            <a:grpSpLocks/>
          </p:cNvGrpSpPr>
          <p:nvPr/>
        </p:nvGrpSpPr>
        <p:grpSpPr bwMode="auto">
          <a:xfrm>
            <a:off x="6629400" y="1828800"/>
            <a:ext cx="2165350" cy="4089400"/>
            <a:chOff x="3460" y="1056"/>
            <a:chExt cx="1364" cy="2576"/>
          </a:xfrm>
        </p:grpSpPr>
        <p:sp>
          <p:nvSpPr>
            <p:cNvPr id="10264" name="Freeform 24"/>
            <p:cNvSpPr>
              <a:spLocks/>
            </p:cNvSpPr>
            <p:nvPr/>
          </p:nvSpPr>
          <p:spPr bwMode="auto">
            <a:xfrm>
              <a:off x="3460" y="1397"/>
              <a:ext cx="1358" cy="2229"/>
            </a:xfrm>
            <a:custGeom>
              <a:avLst/>
              <a:gdLst/>
              <a:ahLst/>
              <a:cxnLst>
                <a:cxn ang="0">
                  <a:pos x="822" y="0"/>
                </a:cxn>
                <a:cxn ang="0">
                  <a:pos x="813" y="6"/>
                </a:cxn>
                <a:cxn ang="0">
                  <a:pos x="793" y="14"/>
                </a:cxn>
                <a:cxn ang="0">
                  <a:pos x="762" y="24"/>
                </a:cxn>
                <a:cxn ang="0">
                  <a:pos x="715" y="30"/>
                </a:cxn>
                <a:cxn ang="0">
                  <a:pos x="658" y="33"/>
                </a:cxn>
                <a:cxn ang="0">
                  <a:pos x="614" y="31"/>
                </a:cxn>
                <a:cxn ang="0">
                  <a:pos x="579" y="23"/>
                </a:cxn>
                <a:cxn ang="0">
                  <a:pos x="554" y="14"/>
                </a:cxn>
                <a:cxn ang="0">
                  <a:pos x="539" y="6"/>
                </a:cxn>
                <a:cxn ang="0">
                  <a:pos x="533" y="5"/>
                </a:cxn>
                <a:cxn ang="0">
                  <a:pos x="528" y="978"/>
                </a:cxn>
                <a:cxn ang="0">
                  <a:pos x="499" y="1008"/>
                </a:cxn>
                <a:cxn ang="0">
                  <a:pos x="451" y="1034"/>
                </a:cxn>
                <a:cxn ang="0">
                  <a:pos x="388" y="1060"/>
                </a:cxn>
                <a:cxn ang="0">
                  <a:pos x="318" y="1091"/>
                </a:cxn>
                <a:cxn ang="0">
                  <a:pos x="244" y="1131"/>
                </a:cxn>
                <a:cxn ang="0">
                  <a:pos x="171" y="1185"/>
                </a:cxn>
                <a:cxn ang="0">
                  <a:pos x="106" y="1258"/>
                </a:cxn>
                <a:cxn ang="0">
                  <a:pos x="51" y="1353"/>
                </a:cxn>
                <a:cxn ang="0">
                  <a:pos x="15" y="1476"/>
                </a:cxn>
                <a:cxn ang="0">
                  <a:pos x="0" y="1632"/>
                </a:cxn>
                <a:cxn ang="0">
                  <a:pos x="6" y="1731"/>
                </a:cxn>
                <a:cxn ang="0">
                  <a:pos x="25" y="1824"/>
                </a:cxn>
                <a:cxn ang="0">
                  <a:pos x="56" y="1909"/>
                </a:cxn>
                <a:cxn ang="0">
                  <a:pos x="100" y="1984"/>
                </a:cxn>
                <a:cxn ang="0">
                  <a:pos x="155" y="2050"/>
                </a:cxn>
                <a:cxn ang="0">
                  <a:pos x="223" y="2106"/>
                </a:cxn>
                <a:cxn ang="0">
                  <a:pos x="301" y="2153"/>
                </a:cxn>
                <a:cxn ang="0">
                  <a:pos x="389" y="2189"/>
                </a:cxn>
                <a:cxn ang="0">
                  <a:pos x="489" y="2214"/>
                </a:cxn>
                <a:cxn ang="0">
                  <a:pos x="597" y="2226"/>
                </a:cxn>
                <a:cxn ang="0">
                  <a:pos x="714" y="2228"/>
                </a:cxn>
                <a:cxn ang="0">
                  <a:pos x="826" y="2218"/>
                </a:cxn>
                <a:cxn ang="0">
                  <a:pos x="930" y="2196"/>
                </a:cxn>
                <a:cxn ang="0">
                  <a:pos x="1022" y="2164"/>
                </a:cxn>
                <a:cxn ang="0">
                  <a:pos x="1104" y="2120"/>
                </a:cxn>
                <a:cxn ang="0">
                  <a:pos x="1176" y="2067"/>
                </a:cxn>
                <a:cxn ang="0">
                  <a:pos x="1237" y="2004"/>
                </a:cxn>
                <a:cxn ang="0">
                  <a:pos x="1284" y="1931"/>
                </a:cxn>
                <a:cxn ang="0">
                  <a:pos x="1321" y="1848"/>
                </a:cxn>
                <a:cxn ang="0">
                  <a:pos x="1345" y="1757"/>
                </a:cxn>
                <a:cxn ang="0">
                  <a:pos x="1356" y="1658"/>
                </a:cxn>
                <a:cxn ang="0">
                  <a:pos x="1351" y="1518"/>
                </a:cxn>
                <a:cxn ang="0">
                  <a:pos x="1322" y="1387"/>
                </a:cxn>
                <a:cxn ang="0">
                  <a:pos x="1273" y="1287"/>
                </a:cxn>
                <a:cxn ang="0">
                  <a:pos x="1212" y="1209"/>
                </a:cxn>
                <a:cxn ang="0">
                  <a:pos x="1140" y="1151"/>
                </a:cxn>
                <a:cxn ang="0">
                  <a:pos x="1066" y="1107"/>
                </a:cxn>
                <a:cxn ang="0">
                  <a:pos x="993" y="1075"/>
                </a:cxn>
                <a:cxn ang="0">
                  <a:pos x="927" y="1047"/>
                </a:cxn>
                <a:cxn ang="0">
                  <a:pos x="874" y="1021"/>
                </a:cxn>
                <a:cxn ang="0">
                  <a:pos x="837" y="991"/>
                </a:cxn>
                <a:cxn ang="0">
                  <a:pos x="824" y="953"/>
                </a:cxn>
                <a:cxn ang="0">
                  <a:pos x="824" y="151"/>
                </a:cxn>
              </a:cxnLst>
              <a:rect l="0" t="0" r="r" b="b"/>
              <a:pathLst>
                <a:path w="1358" h="2229">
                  <a:moveTo>
                    <a:pt x="824" y="0"/>
                  </a:moveTo>
                  <a:lnTo>
                    <a:pt x="823" y="0"/>
                  </a:lnTo>
                  <a:lnTo>
                    <a:pt x="822" y="0"/>
                  </a:lnTo>
                  <a:lnTo>
                    <a:pt x="820" y="1"/>
                  </a:lnTo>
                  <a:lnTo>
                    <a:pt x="817" y="3"/>
                  </a:lnTo>
                  <a:lnTo>
                    <a:pt x="813" y="6"/>
                  </a:lnTo>
                  <a:lnTo>
                    <a:pt x="808" y="8"/>
                  </a:lnTo>
                  <a:lnTo>
                    <a:pt x="801" y="11"/>
                  </a:lnTo>
                  <a:lnTo>
                    <a:pt x="793" y="14"/>
                  </a:lnTo>
                  <a:lnTo>
                    <a:pt x="785" y="18"/>
                  </a:lnTo>
                  <a:lnTo>
                    <a:pt x="774" y="21"/>
                  </a:lnTo>
                  <a:lnTo>
                    <a:pt x="762" y="24"/>
                  </a:lnTo>
                  <a:lnTo>
                    <a:pt x="748" y="26"/>
                  </a:lnTo>
                  <a:lnTo>
                    <a:pt x="732" y="29"/>
                  </a:lnTo>
                  <a:lnTo>
                    <a:pt x="715" y="30"/>
                  </a:lnTo>
                  <a:lnTo>
                    <a:pt x="696" y="32"/>
                  </a:lnTo>
                  <a:lnTo>
                    <a:pt x="674" y="32"/>
                  </a:lnTo>
                  <a:lnTo>
                    <a:pt x="658" y="33"/>
                  </a:lnTo>
                  <a:lnTo>
                    <a:pt x="642" y="33"/>
                  </a:lnTo>
                  <a:lnTo>
                    <a:pt x="627" y="33"/>
                  </a:lnTo>
                  <a:lnTo>
                    <a:pt x="614" y="31"/>
                  </a:lnTo>
                  <a:lnTo>
                    <a:pt x="601" y="29"/>
                  </a:lnTo>
                  <a:lnTo>
                    <a:pt x="589" y="26"/>
                  </a:lnTo>
                  <a:lnTo>
                    <a:pt x="579" y="23"/>
                  </a:lnTo>
                  <a:lnTo>
                    <a:pt x="569" y="20"/>
                  </a:lnTo>
                  <a:lnTo>
                    <a:pt x="562" y="17"/>
                  </a:lnTo>
                  <a:lnTo>
                    <a:pt x="554" y="14"/>
                  </a:lnTo>
                  <a:lnTo>
                    <a:pt x="548" y="11"/>
                  </a:lnTo>
                  <a:lnTo>
                    <a:pt x="543" y="8"/>
                  </a:lnTo>
                  <a:lnTo>
                    <a:pt x="539" y="6"/>
                  </a:lnTo>
                  <a:lnTo>
                    <a:pt x="536" y="5"/>
                  </a:lnTo>
                  <a:lnTo>
                    <a:pt x="534" y="4"/>
                  </a:lnTo>
                  <a:lnTo>
                    <a:pt x="533" y="5"/>
                  </a:lnTo>
                  <a:lnTo>
                    <a:pt x="533" y="952"/>
                  </a:lnTo>
                  <a:lnTo>
                    <a:pt x="532" y="966"/>
                  </a:lnTo>
                  <a:lnTo>
                    <a:pt x="528" y="978"/>
                  </a:lnTo>
                  <a:lnTo>
                    <a:pt x="520" y="988"/>
                  </a:lnTo>
                  <a:lnTo>
                    <a:pt x="511" y="998"/>
                  </a:lnTo>
                  <a:lnTo>
                    <a:pt x="499" y="1008"/>
                  </a:lnTo>
                  <a:lnTo>
                    <a:pt x="485" y="1017"/>
                  </a:lnTo>
                  <a:lnTo>
                    <a:pt x="468" y="1025"/>
                  </a:lnTo>
                  <a:lnTo>
                    <a:pt x="451" y="1034"/>
                  </a:lnTo>
                  <a:lnTo>
                    <a:pt x="431" y="1042"/>
                  </a:lnTo>
                  <a:lnTo>
                    <a:pt x="410" y="1051"/>
                  </a:lnTo>
                  <a:lnTo>
                    <a:pt x="388" y="1060"/>
                  </a:lnTo>
                  <a:lnTo>
                    <a:pt x="365" y="1069"/>
                  </a:lnTo>
                  <a:lnTo>
                    <a:pt x="342" y="1080"/>
                  </a:lnTo>
                  <a:lnTo>
                    <a:pt x="318" y="1091"/>
                  </a:lnTo>
                  <a:lnTo>
                    <a:pt x="294" y="1103"/>
                  </a:lnTo>
                  <a:lnTo>
                    <a:pt x="269" y="1116"/>
                  </a:lnTo>
                  <a:lnTo>
                    <a:pt x="244" y="1131"/>
                  </a:lnTo>
                  <a:lnTo>
                    <a:pt x="219" y="1147"/>
                  </a:lnTo>
                  <a:lnTo>
                    <a:pt x="195" y="1165"/>
                  </a:lnTo>
                  <a:lnTo>
                    <a:pt x="171" y="1185"/>
                  </a:lnTo>
                  <a:lnTo>
                    <a:pt x="148" y="1207"/>
                  </a:lnTo>
                  <a:lnTo>
                    <a:pt x="126" y="1231"/>
                  </a:lnTo>
                  <a:lnTo>
                    <a:pt x="106" y="1258"/>
                  </a:lnTo>
                  <a:lnTo>
                    <a:pt x="86" y="1287"/>
                  </a:lnTo>
                  <a:lnTo>
                    <a:pt x="68" y="1318"/>
                  </a:lnTo>
                  <a:lnTo>
                    <a:pt x="51" y="1353"/>
                  </a:lnTo>
                  <a:lnTo>
                    <a:pt x="37" y="1391"/>
                  </a:lnTo>
                  <a:lnTo>
                    <a:pt x="25" y="1432"/>
                  </a:lnTo>
                  <a:lnTo>
                    <a:pt x="15" y="1476"/>
                  </a:lnTo>
                  <a:lnTo>
                    <a:pt x="7" y="1524"/>
                  </a:lnTo>
                  <a:lnTo>
                    <a:pt x="2" y="1576"/>
                  </a:lnTo>
                  <a:lnTo>
                    <a:pt x="0" y="1632"/>
                  </a:lnTo>
                  <a:lnTo>
                    <a:pt x="1" y="1666"/>
                  </a:lnTo>
                  <a:lnTo>
                    <a:pt x="3" y="1699"/>
                  </a:lnTo>
                  <a:lnTo>
                    <a:pt x="6" y="1731"/>
                  </a:lnTo>
                  <a:lnTo>
                    <a:pt x="11" y="1763"/>
                  </a:lnTo>
                  <a:lnTo>
                    <a:pt x="17" y="1794"/>
                  </a:lnTo>
                  <a:lnTo>
                    <a:pt x="25" y="1824"/>
                  </a:lnTo>
                  <a:lnTo>
                    <a:pt x="34" y="1853"/>
                  </a:lnTo>
                  <a:lnTo>
                    <a:pt x="44" y="1881"/>
                  </a:lnTo>
                  <a:lnTo>
                    <a:pt x="56" y="1909"/>
                  </a:lnTo>
                  <a:lnTo>
                    <a:pt x="70" y="1935"/>
                  </a:lnTo>
                  <a:lnTo>
                    <a:pt x="85" y="1960"/>
                  </a:lnTo>
                  <a:lnTo>
                    <a:pt x="100" y="1984"/>
                  </a:lnTo>
                  <a:lnTo>
                    <a:pt x="117" y="2007"/>
                  </a:lnTo>
                  <a:lnTo>
                    <a:pt x="135" y="2030"/>
                  </a:lnTo>
                  <a:lnTo>
                    <a:pt x="155" y="2050"/>
                  </a:lnTo>
                  <a:lnTo>
                    <a:pt x="177" y="2070"/>
                  </a:lnTo>
                  <a:lnTo>
                    <a:pt x="199" y="2089"/>
                  </a:lnTo>
                  <a:lnTo>
                    <a:pt x="223" y="2106"/>
                  </a:lnTo>
                  <a:lnTo>
                    <a:pt x="248" y="2123"/>
                  </a:lnTo>
                  <a:lnTo>
                    <a:pt x="274" y="2139"/>
                  </a:lnTo>
                  <a:lnTo>
                    <a:pt x="301" y="2153"/>
                  </a:lnTo>
                  <a:lnTo>
                    <a:pt x="330" y="2166"/>
                  </a:lnTo>
                  <a:lnTo>
                    <a:pt x="359" y="2178"/>
                  </a:lnTo>
                  <a:lnTo>
                    <a:pt x="389" y="2189"/>
                  </a:lnTo>
                  <a:lnTo>
                    <a:pt x="421" y="2198"/>
                  </a:lnTo>
                  <a:lnTo>
                    <a:pt x="454" y="2207"/>
                  </a:lnTo>
                  <a:lnTo>
                    <a:pt x="489" y="2214"/>
                  </a:lnTo>
                  <a:lnTo>
                    <a:pt x="524" y="2219"/>
                  </a:lnTo>
                  <a:lnTo>
                    <a:pt x="560" y="2223"/>
                  </a:lnTo>
                  <a:lnTo>
                    <a:pt x="597" y="2226"/>
                  </a:lnTo>
                  <a:lnTo>
                    <a:pt x="635" y="2228"/>
                  </a:lnTo>
                  <a:lnTo>
                    <a:pt x="674" y="2228"/>
                  </a:lnTo>
                  <a:lnTo>
                    <a:pt x="714" y="2228"/>
                  </a:lnTo>
                  <a:lnTo>
                    <a:pt x="753" y="2226"/>
                  </a:lnTo>
                  <a:lnTo>
                    <a:pt x="791" y="2222"/>
                  </a:lnTo>
                  <a:lnTo>
                    <a:pt x="826" y="2218"/>
                  </a:lnTo>
                  <a:lnTo>
                    <a:pt x="862" y="2212"/>
                  </a:lnTo>
                  <a:lnTo>
                    <a:pt x="896" y="2205"/>
                  </a:lnTo>
                  <a:lnTo>
                    <a:pt x="930" y="2196"/>
                  </a:lnTo>
                  <a:lnTo>
                    <a:pt x="962" y="2187"/>
                  </a:lnTo>
                  <a:lnTo>
                    <a:pt x="993" y="2176"/>
                  </a:lnTo>
                  <a:lnTo>
                    <a:pt x="1022" y="2164"/>
                  </a:lnTo>
                  <a:lnTo>
                    <a:pt x="1051" y="2151"/>
                  </a:lnTo>
                  <a:lnTo>
                    <a:pt x="1078" y="2136"/>
                  </a:lnTo>
                  <a:lnTo>
                    <a:pt x="1104" y="2120"/>
                  </a:lnTo>
                  <a:lnTo>
                    <a:pt x="1130" y="2104"/>
                  </a:lnTo>
                  <a:lnTo>
                    <a:pt x="1154" y="2086"/>
                  </a:lnTo>
                  <a:lnTo>
                    <a:pt x="1176" y="2067"/>
                  </a:lnTo>
                  <a:lnTo>
                    <a:pt x="1198" y="2047"/>
                  </a:lnTo>
                  <a:lnTo>
                    <a:pt x="1218" y="2026"/>
                  </a:lnTo>
                  <a:lnTo>
                    <a:pt x="1237" y="2004"/>
                  </a:lnTo>
                  <a:lnTo>
                    <a:pt x="1253" y="1981"/>
                  </a:lnTo>
                  <a:lnTo>
                    <a:pt x="1270" y="1956"/>
                  </a:lnTo>
                  <a:lnTo>
                    <a:pt x="1284" y="1931"/>
                  </a:lnTo>
                  <a:lnTo>
                    <a:pt x="1298" y="1904"/>
                  </a:lnTo>
                  <a:lnTo>
                    <a:pt x="1310" y="1877"/>
                  </a:lnTo>
                  <a:lnTo>
                    <a:pt x="1321" y="1848"/>
                  </a:lnTo>
                  <a:lnTo>
                    <a:pt x="1331" y="1819"/>
                  </a:lnTo>
                  <a:lnTo>
                    <a:pt x="1339" y="1788"/>
                  </a:lnTo>
                  <a:lnTo>
                    <a:pt x="1345" y="1757"/>
                  </a:lnTo>
                  <a:lnTo>
                    <a:pt x="1350" y="1724"/>
                  </a:lnTo>
                  <a:lnTo>
                    <a:pt x="1354" y="1691"/>
                  </a:lnTo>
                  <a:lnTo>
                    <a:pt x="1356" y="1658"/>
                  </a:lnTo>
                  <a:lnTo>
                    <a:pt x="1357" y="1623"/>
                  </a:lnTo>
                  <a:lnTo>
                    <a:pt x="1355" y="1568"/>
                  </a:lnTo>
                  <a:lnTo>
                    <a:pt x="1351" y="1518"/>
                  </a:lnTo>
                  <a:lnTo>
                    <a:pt x="1344" y="1471"/>
                  </a:lnTo>
                  <a:lnTo>
                    <a:pt x="1334" y="1427"/>
                  </a:lnTo>
                  <a:lnTo>
                    <a:pt x="1322" y="1387"/>
                  </a:lnTo>
                  <a:lnTo>
                    <a:pt x="1308" y="1350"/>
                  </a:lnTo>
                  <a:lnTo>
                    <a:pt x="1291" y="1316"/>
                  </a:lnTo>
                  <a:lnTo>
                    <a:pt x="1273" y="1287"/>
                  </a:lnTo>
                  <a:lnTo>
                    <a:pt x="1254" y="1258"/>
                  </a:lnTo>
                  <a:lnTo>
                    <a:pt x="1234" y="1232"/>
                  </a:lnTo>
                  <a:lnTo>
                    <a:pt x="1212" y="1209"/>
                  </a:lnTo>
                  <a:lnTo>
                    <a:pt x="1189" y="1188"/>
                  </a:lnTo>
                  <a:lnTo>
                    <a:pt x="1165" y="1168"/>
                  </a:lnTo>
                  <a:lnTo>
                    <a:pt x="1140" y="1151"/>
                  </a:lnTo>
                  <a:lnTo>
                    <a:pt x="1116" y="1135"/>
                  </a:lnTo>
                  <a:lnTo>
                    <a:pt x="1091" y="1120"/>
                  </a:lnTo>
                  <a:lnTo>
                    <a:pt x="1066" y="1107"/>
                  </a:lnTo>
                  <a:lnTo>
                    <a:pt x="1041" y="1096"/>
                  </a:lnTo>
                  <a:lnTo>
                    <a:pt x="1017" y="1085"/>
                  </a:lnTo>
                  <a:lnTo>
                    <a:pt x="993" y="1075"/>
                  </a:lnTo>
                  <a:lnTo>
                    <a:pt x="970" y="1065"/>
                  </a:lnTo>
                  <a:lnTo>
                    <a:pt x="948" y="1056"/>
                  </a:lnTo>
                  <a:lnTo>
                    <a:pt x="927" y="1047"/>
                  </a:lnTo>
                  <a:lnTo>
                    <a:pt x="908" y="1039"/>
                  </a:lnTo>
                  <a:lnTo>
                    <a:pt x="890" y="1030"/>
                  </a:lnTo>
                  <a:lnTo>
                    <a:pt x="874" y="1021"/>
                  </a:lnTo>
                  <a:lnTo>
                    <a:pt x="859" y="1011"/>
                  </a:lnTo>
                  <a:lnTo>
                    <a:pt x="847" y="1002"/>
                  </a:lnTo>
                  <a:lnTo>
                    <a:pt x="837" y="991"/>
                  </a:lnTo>
                  <a:lnTo>
                    <a:pt x="830" y="979"/>
                  </a:lnTo>
                  <a:lnTo>
                    <a:pt x="826" y="967"/>
                  </a:lnTo>
                  <a:lnTo>
                    <a:pt x="824" y="953"/>
                  </a:lnTo>
                  <a:lnTo>
                    <a:pt x="824" y="600"/>
                  </a:lnTo>
                  <a:lnTo>
                    <a:pt x="824" y="342"/>
                  </a:lnTo>
                  <a:lnTo>
                    <a:pt x="824" y="151"/>
                  </a:lnTo>
                  <a:lnTo>
                    <a:pt x="824" y="0"/>
                  </a:lnTo>
                </a:path>
              </a:pathLst>
            </a:custGeom>
            <a:solidFill>
              <a:srgbClr val="B760F9"/>
            </a:solidFill>
            <a:ln w="12700" cap="rnd" cmpd="sng">
              <a:noFill/>
              <a:prstDash val="solid"/>
              <a:round/>
              <a:headEnd type="none" w="med" len="med"/>
              <a:tailEnd type="none" w="med" len="med"/>
            </a:ln>
            <a:effectLst/>
          </p:spPr>
          <p:txBody>
            <a:bodyPr/>
            <a:lstStyle/>
            <a:p>
              <a:endParaRPr lang="en-US"/>
            </a:p>
          </p:txBody>
        </p:sp>
        <p:sp>
          <p:nvSpPr>
            <p:cNvPr id="10265" name="Freeform 25"/>
            <p:cNvSpPr>
              <a:spLocks/>
            </p:cNvSpPr>
            <p:nvPr/>
          </p:nvSpPr>
          <p:spPr bwMode="auto">
            <a:xfrm>
              <a:off x="3460" y="1397"/>
              <a:ext cx="1364" cy="2235"/>
            </a:xfrm>
            <a:custGeom>
              <a:avLst/>
              <a:gdLst/>
              <a:ahLst/>
              <a:cxnLst>
                <a:cxn ang="0">
                  <a:pos x="827" y="0"/>
                </a:cxn>
                <a:cxn ang="0">
                  <a:pos x="821" y="3"/>
                </a:cxn>
                <a:cxn ang="0">
                  <a:pos x="805" y="11"/>
                </a:cxn>
                <a:cxn ang="0">
                  <a:pos x="777" y="21"/>
                </a:cxn>
                <a:cxn ang="0">
                  <a:pos x="735" y="29"/>
                </a:cxn>
                <a:cxn ang="0">
                  <a:pos x="677" y="32"/>
                </a:cxn>
                <a:cxn ang="0">
                  <a:pos x="630" y="33"/>
                </a:cxn>
                <a:cxn ang="0">
                  <a:pos x="592" y="26"/>
                </a:cxn>
                <a:cxn ang="0">
                  <a:pos x="564" y="17"/>
                </a:cxn>
                <a:cxn ang="0">
                  <a:pos x="545" y="8"/>
                </a:cxn>
                <a:cxn ang="0">
                  <a:pos x="536" y="4"/>
                </a:cxn>
                <a:cxn ang="0">
                  <a:pos x="534" y="969"/>
                </a:cxn>
                <a:cxn ang="0">
                  <a:pos x="513" y="1001"/>
                </a:cxn>
                <a:cxn ang="0">
                  <a:pos x="470" y="1028"/>
                </a:cxn>
                <a:cxn ang="0">
                  <a:pos x="412" y="1054"/>
                </a:cxn>
                <a:cxn ang="0">
                  <a:pos x="344" y="1083"/>
                </a:cxn>
                <a:cxn ang="0">
                  <a:pos x="270" y="1119"/>
                </a:cxn>
                <a:cxn ang="0">
                  <a:pos x="196" y="1168"/>
                </a:cxn>
                <a:cxn ang="0">
                  <a:pos x="127" y="1234"/>
                </a:cxn>
                <a:cxn ang="0">
                  <a:pos x="68" y="1322"/>
                </a:cxn>
                <a:cxn ang="0">
                  <a:pos x="25" y="1436"/>
                </a:cxn>
                <a:cxn ang="0">
                  <a:pos x="2" y="1580"/>
                </a:cxn>
                <a:cxn ang="0">
                  <a:pos x="3" y="1704"/>
                </a:cxn>
                <a:cxn ang="0">
                  <a:pos x="17" y="1799"/>
                </a:cxn>
                <a:cxn ang="0">
                  <a:pos x="44" y="1886"/>
                </a:cxn>
                <a:cxn ang="0">
                  <a:pos x="85" y="1965"/>
                </a:cxn>
                <a:cxn ang="0">
                  <a:pos x="136" y="2035"/>
                </a:cxn>
                <a:cxn ang="0">
                  <a:pos x="200" y="2095"/>
                </a:cxn>
                <a:cxn ang="0">
                  <a:pos x="275" y="2145"/>
                </a:cxn>
                <a:cxn ang="0">
                  <a:pos x="361" y="2184"/>
                </a:cxn>
                <a:cxn ang="0">
                  <a:pos x="456" y="2213"/>
                </a:cxn>
                <a:cxn ang="0">
                  <a:pos x="562" y="2229"/>
                </a:cxn>
                <a:cxn ang="0">
                  <a:pos x="677" y="2234"/>
                </a:cxn>
                <a:cxn ang="0">
                  <a:pos x="794" y="2228"/>
                </a:cxn>
                <a:cxn ang="0">
                  <a:pos x="900" y="2211"/>
                </a:cxn>
                <a:cxn ang="0">
                  <a:pos x="997" y="2182"/>
                </a:cxn>
                <a:cxn ang="0">
                  <a:pos x="1083" y="2142"/>
                </a:cxn>
                <a:cxn ang="0">
                  <a:pos x="1159" y="2092"/>
                </a:cxn>
                <a:cxn ang="0">
                  <a:pos x="1223" y="2031"/>
                </a:cxn>
                <a:cxn ang="0">
                  <a:pos x="1276" y="1961"/>
                </a:cxn>
                <a:cxn ang="0">
                  <a:pos x="1316" y="1882"/>
                </a:cxn>
                <a:cxn ang="0">
                  <a:pos x="1345" y="1793"/>
                </a:cxn>
                <a:cxn ang="0">
                  <a:pos x="1360" y="1696"/>
                </a:cxn>
                <a:cxn ang="0">
                  <a:pos x="1361" y="1572"/>
                </a:cxn>
                <a:cxn ang="0">
                  <a:pos x="1340" y="1431"/>
                </a:cxn>
                <a:cxn ang="0">
                  <a:pos x="1297" y="1320"/>
                </a:cxn>
                <a:cxn ang="0">
                  <a:pos x="1239" y="1235"/>
                </a:cxn>
                <a:cxn ang="0">
                  <a:pos x="1170" y="1171"/>
                </a:cxn>
                <a:cxn ang="0">
                  <a:pos x="1096" y="1123"/>
                </a:cxn>
                <a:cxn ang="0">
                  <a:pos x="1021" y="1088"/>
                </a:cxn>
                <a:cxn ang="0">
                  <a:pos x="952" y="1059"/>
                </a:cxn>
                <a:cxn ang="0">
                  <a:pos x="894" y="1033"/>
                </a:cxn>
                <a:cxn ang="0">
                  <a:pos x="851" y="1005"/>
                </a:cxn>
                <a:cxn ang="0">
                  <a:pos x="830" y="970"/>
                </a:cxn>
                <a:cxn ang="0">
                  <a:pos x="828" y="343"/>
                </a:cxn>
              </a:cxnLst>
              <a:rect l="0" t="0" r="r" b="b"/>
              <a:pathLst>
                <a:path w="1364" h="2235">
                  <a:moveTo>
                    <a:pt x="828" y="0"/>
                  </a:moveTo>
                  <a:lnTo>
                    <a:pt x="828" y="0"/>
                  </a:lnTo>
                  <a:lnTo>
                    <a:pt x="827" y="0"/>
                  </a:lnTo>
                  <a:lnTo>
                    <a:pt x="826" y="0"/>
                  </a:lnTo>
                  <a:lnTo>
                    <a:pt x="824" y="1"/>
                  </a:lnTo>
                  <a:lnTo>
                    <a:pt x="821" y="3"/>
                  </a:lnTo>
                  <a:lnTo>
                    <a:pt x="817" y="6"/>
                  </a:lnTo>
                  <a:lnTo>
                    <a:pt x="812" y="8"/>
                  </a:lnTo>
                  <a:lnTo>
                    <a:pt x="805" y="11"/>
                  </a:lnTo>
                  <a:lnTo>
                    <a:pt x="797" y="14"/>
                  </a:lnTo>
                  <a:lnTo>
                    <a:pt x="788" y="18"/>
                  </a:lnTo>
                  <a:lnTo>
                    <a:pt x="777" y="21"/>
                  </a:lnTo>
                  <a:lnTo>
                    <a:pt x="765" y="24"/>
                  </a:lnTo>
                  <a:lnTo>
                    <a:pt x="751" y="26"/>
                  </a:lnTo>
                  <a:lnTo>
                    <a:pt x="735" y="29"/>
                  </a:lnTo>
                  <a:lnTo>
                    <a:pt x="718" y="30"/>
                  </a:lnTo>
                  <a:lnTo>
                    <a:pt x="699" y="32"/>
                  </a:lnTo>
                  <a:lnTo>
                    <a:pt x="677" y="32"/>
                  </a:lnTo>
                  <a:lnTo>
                    <a:pt x="661" y="33"/>
                  </a:lnTo>
                  <a:lnTo>
                    <a:pt x="645" y="33"/>
                  </a:lnTo>
                  <a:lnTo>
                    <a:pt x="630" y="33"/>
                  </a:lnTo>
                  <a:lnTo>
                    <a:pt x="617" y="31"/>
                  </a:lnTo>
                  <a:lnTo>
                    <a:pt x="604" y="29"/>
                  </a:lnTo>
                  <a:lnTo>
                    <a:pt x="592" y="26"/>
                  </a:lnTo>
                  <a:lnTo>
                    <a:pt x="582" y="23"/>
                  </a:lnTo>
                  <a:lnTo>
                    <a:pt x="572" y="20"/>
                  </a:lnTo>
                  <a:lnTo>
                    <a:pt x="564" y="17"/>
                  </a:lnTo>
                  <a:lnTo>
                    <a:pt x="556" y="14"/>
                  </a:lnTo>
                  <a:lnTo>
                    <a:pt x="550" y="11"/>
                  </a:lnTo>
                  <a:lnTo>
                    <a:pt x="545" y="8"/>
                  </a:lnTo>
                  <a:lnTo>
                    <a:pt x="541" y="6"/>
                  </a:lnTo>
                  <a:lnTo>
                    <a:pt x="538" y="5"/>
                  </a:lnTo>
                  <a:lnTo>
                    <a:pt x="536" y="4"/>
                  </a:lnTo>
                  <a:lnTo>
                    <a:pt x="535" y="5"/>
                  </a:lnTo>
                  <a:lnTo>
                    <a:pt x="535" y="955"/>
                  </a:lnTo>
                  <a:lnTo>
                    <a:pt x="534" y="969"/>
                  </a:lnTo>
                  <a:lnTo>
                    <a:pt x="530" y="981"/>
                  </a:lnTo>
                  <a:lnTo>
                    <a:pt x="522" y="991"/>
                  </a:lnTo>
                  <a:lnTo>
                    <a:pt x="513" y="1001"/>
                  </a:lnTo>
                  <a:lnTo>
                    <a:pt x="501" y="1011"/>
                  </a:lnTo>
                  <a:lnTo>
                    <a:pt x="487" y="1020"/>
                  </a:lnTo>
                  <a:lnTo>
                    <a:pt x="470" y="1028"/>
                  </a:lnTo>
                  <a:lnTo>
                    <a:pt x="453" y="1037"/>
                  </a:lnTo>
                  <a:lnTo>
                    <a:pt x="433" y="1045"/>
                  </a:lnTo>
                  <a:lnTo>
                    <a:pt x="412" y="1054"/>
                  </a:lnTo>
                  <a:lnTo>
                    <a:pt x="390" y="1063"/>
                  </a:lnTo>
                  <a:lnTo>
                    <a:pt x="367" y="1072"/>
                  </a:lnTo>
                  <a:lnTo>
                    <a:pt x="344" y="1083"/>
                  </a:lnTo>
                  <a:lnTo>
                    <a:pt x="319" y="1094"/>
                  </a:lnTo>
                  <a:lnTo>
                    <a:pt x="295" y="1106"/>
                  </a:lnTo>
                  <a:lnTo>
                    <a:pt x="270" y="1119"/>
                  </a:lnTo>
                  <a:lnTo>
                    <a:pt x="245" y="1134"/>
                  </a:lnTo>
                  <a:lnTo>
                    <a:pt x="220" y="1150"/>
                  </a:lnTo>
                  <a:lnTo>
                    <a:pt x="196" y="1168"/>
                  </a:lnTo>
                  <a:lnTo>
                    <a:pt x="172" y="1188"/>
                  </a:lnTo>
                  <a:lnTo>
                    <a:pt x="149" y="1210"/>
                  </a:lnTo>
                  <a:lnTo>
                    <a:pt x="127" y="1234"/>
                  </a:lnTo>
                  <a:lnTo>
                    <a:pt x="106" y="1261"/>
                  </a:lnTo>
                  <a:lnTo>
                    <a:pt x="86" y="1290"/>
                  </a:lnTo>
                  <a:lnTo>
                    <a:pt x="68" y="1322"/>
                  </a:lnTo>
                  <a:lnTo>
                    <a:pt x="51" y="1357"/>
                  </a:lnTo>
                  <a:lnTo>
                    <a:pt x="37" y="1395"/>
                  </a:lnTo>
                  <a:lnTo>
                    <a:pt x="25" y="1436"/>
                  </a:lnTo>
                  <a:lnTo>
                    <a:pt x="15" y="1480"/>
                  </a:lnTo>
                  <a:lnTo>
                    <a:pt x="7" y="1528"/>
                  </a:lnTo>
                  <a:lnTo>
                    <a:pt x="2" y="1580"/>
                  </a:lnTo>
                  <a:lnTo>
                    <a:pt x="0" y="1636"/>
                  </a:lnTo>
                  <a:lnTo>
                    <a:pt x="1" y="1670"/>
                  </a:lnTo>
                  <a:lnTo>
                    <a:pt x="3" y="1704"/>
                  </a:lnTo>
                  <a:lnTo>
                    <a:pt x="6" y="1736"/>
                  </a:lnTo>
                  <a:lnTo>
                    <a:pt x="11" y="1768"/>
                  </a:lnTo>
                  <a:lnTo>
                    <a:pt x="17" y="1799"/>
                  </a:lnTo>
                  <a:lnTo>
                    <a:pt x="25" y="1829"/>
                  </a:lnTo>
                  <a:lnTo>
                    <a:pt x="34" y="1858"/>
                  </a:lnTo>
                  <a:lnTo>
                    <a:pt x="44" y="1886"/>
                  </a:lnTo>
                  <a:lnTo>
                    <a:pt x="56" y="1914"/>
                  </a:lnTo>
                  <a:lnTo>
                    <a:pt x="70" y="1940"/>
                  </a:lnTo>
                  <a:lnTo>
                    <a:pt x="85" y="1965"/>
                  </a:lnTo>
                  <a:lnTo>
                    <a:pt x="100" y="1989"/>
                  </a:lnTo>
                  <a:lnTo>
                    <a:pt x="118" y="2012"/>
                  </a:lnTo>
                  <a:lnTo>
                    <a:pt x="136" y="2035"/>
                  </a:lnTo>
                  <a:lnTo>
                    <a:pt x="156" y="2056"/>
                  </a:lnTo>
                  <a:lnTo>
                    <a:pt x="178" y="2076"/>
                  </a:lnTo>
                  <a:lnTo>
                    <a:pt x="200" y="2095"/>
                  </a:lnTo>
                  <a:lnTo>
                    <a:pt x="224" y="2112"/>
                  </a:lnTo>
                  <a:lnTo>
                    <a:pt x="249" y="2129"/>
                  </a:lnTo>
                  <a:lnTo>
                    <a:pt x="275" y="2145"/>
                  </a:lnTo>
                  <a:lnTo>
                    <a:pt x="302" y="2159"/>
                  </a:lnTo>
                  <a:lnTo>
                    <a:pt x="331" y="2172"/>
                  </a:lnTo>
                  <a:lnTo>
                    <a:pt x="361" y="2184"/>
                  </a:lnTo>
                  <a:lnTo>
                    <a:pt x="391" y="2195"/>
                  </a:lnTo>
                  <a:lnTo>
                    <a:pt x="423" y="2204"/>
                  </a:lnTo>
                  <a:lnTo>
                    <a:pt x="456" y="2213"/>
                  </a:lnTo>
                  <a:lnTo>
                    <a:pt x="491" y="2220"/>
                  </a:lnTo>
                  <a:lnTo>
                    <a:pt x="526" y="2225"/>
                  </a:lnTo>
                  <a:lnTo>
                    <a:pt x="562" y="2229"/>
                  </a:lnTo>
                  <a:lnTo>
                    <a:pt x="600" y="2232"/>
                  </a:lnTo>
                  <a:lnTo>
                    <a:pt x="638" y="2234"/>
                  </a:lnTo>
                  <a:lnTo>
                    <a:pt x="677" y="2234"/>
                  </a:lnTo>
                  <a:lnTo>
                    <a:pt x="717" y="2234"/>
                  </a:lnTo>
                  <a:lnTo>
                    <a:pt x="756" y="2232"/>
                  </a:lnTo>
                  <a:lnTo>
                    <a:pt x="794" y="2228"/>
                  </a:lnTo>
                  <a:lnTo>
                    <a:pt x="830" y="2224"/>
                  </a:lnTo>
                  <a:lnTo>
                    <a:pt x="866" y="2218"/>
                  </a:lnTo>
                  <a:lnTo>
                    <a:pt x="900" y="2211"/>
                  </a:lnTo>
                  <a:lnTo>
                    <a:pt x="934" y="2202"/>
                  </a:lnTo>
                  <a:lnTo>
                    <a:pt x="966" y="2193"/>
                  </a:lnTo>
                  <a:lnTo>
                    <a:pt x="997" y="2182"/>
                  </a:lnTo>
                  <a:lnTo>
                    <a:pt x="1027" y="2170"/>
                  </a:lnTo>
                  <a:lnTo>
                    <a:pt x="1056" y="2157"/>
                  </a:lnTo>
                  <a:lnTo>
                    <a:pt x="1083" y="2142"/>
                  </a:lnTo>
                  <a:lnTo>
                    <a:pt x="1109" y="2126"/>
                  </a:lnTo>
                  <a:lnTo>
                    <a:pt x="1135" y="2110"/>
                  </a:lnTo>
                  <a:lnTo>
                    <a:pt x="1159" y="2092"/>
                  </a:lnTo>
                  <a:lnTo>
                    <a:pt x="1181" y="2073"/>
                  </a:lnTo>
                  <a:lnTo>
                    <a:pt x="1203" y="2053"/>
                  </a:lnTo>
                  <a:lnTo>
                    <a:pt x="1223" y="2031"/>
                  </a:lnTo>
                  <a:lnTo>
                    <a:pt x="1242" y="2009"/>
                  </a:lnTo>
                  <a:lnTo>
                    <a:pt x="1259" y="1986"/>
                  </a:lnTo>
                  <a:lnTo>
                    <a:pt x="1276" y="1961"/>
                  </a:lnTo>
                  <a:lnTo>
                    <a:pt x="1290" y="1936"/>
                  </a:lnTo>
                  <a:lnTo>
                    <a:pt x="1304" y="1909"/>
                  </a:lnTo>
                  <a:lnTo>
                    <a:pt x="1316" y="1882"/>
                  </a:lnTo>
                  <a:lnTo>
                    <a:pt x="1327" y="1853"/>
                  </a:lnTo>
                  <a:lnTo>
                    <a:pt x="1337" y="1824"/>
                  </a:lnTo>
                  <a:lnTo>
                    <a:pt x="1345" y="1793"/>
                  </a:lnTo>
                  <a:lnTo>
                    <a:pt x="1351" y="1762"/>
                  </a:lnTo>
                  <a:lnTo>
                    <a:pt x="1356" y="1729"/>
                  </a:lnTo>
                  <a:lnTo>
                    <a:pt x="1360" y="1696"/>
                  </a:lnTo>
                  <a:lnTo>
                    <a:pt x="1362" y="1662"/>
                  </a:lnTo>
                  <a:lnTo>
                    <a:pt x="1363" y="1627"/>
                  </a:lnTo>
                  <a:lnTo>
                    <a:pt x="1361" y="1572"/>
                  </a:lnTo>
                  <a:lnTo>
                    <a:pt x="1357" y="1522"/>
                  </a:lnTo>
                  <a:lnTo>
                    <a:pt x="1350" y="1475"/>
                  </a:lnTo>
                  <a:lnTo>
                    <a:pt x="1340" y="1431"/>
                  </a:lnTo>
                  <a:lnTo>
                    <a:pt x="1328" y="1391"/>
                  </a:lnTo>
                  <a:lnTo>
                    <a:pt x="1314" y="1354"/>
                  </a:lnTo>
                  <a:lnTo>
                    <a:pt x="1297" y="1320"/>
                  </a:lnTo>
                  <a:lnTo>
                    <a:pt x="1279" y="1290"/>
                  </a:lnTo>
                  <a:lnTo>
                    <a:pt x="1260" y="1261"/>
                  </a:lnTo>
                  <a:lnTo>
                    <a:pt x="1239" y="1235"/>
                  </a:lnTo>
                  <a:lnTo>
                    <a:pt x="1217" y="1212"/>
                  </a:lnTo>
                  <a:lnTo>
                    <a:pt x="1194" y="1191"/>
                  </a:lnTo>
                  <a:lnTo>
                    <a:pt x="1170" y="1171"/>
                  </a:lnTo>
                  <a:lnTo>
                    <a:pt x="1145" y="1154"/>
                  </a:lnTo>
                  <a:lnTo>
                    <a:pt x="1121" y="1138"/>
                  </a:lnTo>
                  <a:lnTo>
                    <a:pt x="1096" y="1123"/>
                  </a:lnTo>
                  <a:lnTo>
                    <a:pt x="1071" y="1110"/>
                  </a:lnTo>
                  <a:lnTo>
                    <a:pt x="1046" y="1099"/>
                  </a:lnTo>
                  <a:lnTo>
                    <a:pt x="1021" y="1088"/>
                  </a:lnTo>
                  <a:lnTo>
                    <a:pt x="997" y="1078"/>
                  </a:lnTo>
                  <a:lnTo>
                    <a:pt x="974" y="1068"/>
                  </a:lnTo>
                  <a:lnTo>
                    <a:pt x="952" y="1059"/>
                  </a:lnTo>
                  <a:lnTo>
                    <a:pt x="931" y="1050"/>
                  </a:lnTo>
                  <a:lnTo>
                    <a:pt x="912" y="1042"/>
                  </a:lnTo>
                  <a:lnTo>
                    <a:pt x="894" y="1033"/>
                  </a:lnTo>
                  <a:lnTo>
                    <a:pt x="878" y="1024"/>
                  </a:lnTo>
                  <a:lnTo>
                    <a:pt x="863" y="1014"/>
                  </a:lnTo>
                  <a:lnTo>
                    <a:pt x="851" y="1005"/>
                  </a:lnTo>
                  <a:lnTo>
                    <a:pt x="841" y="994"/>
                  </a:lnTo>
                  <a:lnTo>
                    <a:pt x="834" y="982"/>
                  </a:lnTo>
                  <a:lnTo>
                    <a:pt x="830" y="970"/>
                  </a:lnTo>
                  <a:lnTo>
                    <a:pt x="828" y="956"/>
                  </a:lnTo>
                  <a:lnTo>
                    <a:pt x="828" y="602"/>
                  </a:lnTo>
                  <a:lnTo>
                    <a:pt x="828" y="343"/>
                  </a:lnTo>
                  <a:lnTo>
                    <a:pt x="828" y="151"/>
                  </a:lnTo>
                  <a:lnTo>
                    <a:pt x="828" y="0"/>
                  </a:lnTo>
                </a:path>
              </a:pathLst>
            </a:custGeom>
            <a:solidFill>
              <a:srgbClr val="B760F9"/>
            </a:solidFill>
            <a:ln w="12700" cap="rnd" cmpd="sng">
              <a:solidFill>
                <a:schemeClr val="tx1"/>
              </a:solidFill>
              <a:prstDash val="solid"/>
              <a:round/>
              <a:headEnd type="none" w="med" len="med"/>
              <a:tailEnd type="none" w="med" len="med"/>
            </a:ln>
            <a:effectLst/>
          </p:spPr>
          <p:txBody>
            <a:bodyPr/>
            <a:lstStyle/>
            <a:p>
              <a:endParaRPr lang="en-US"/>
            </a:p>
          </p:txBody>
        </p:sp>
        <p:sp>
          <p:nvSpPr>
            <p:cNvPr id="10266" name="Freeform 26"/>
            <p:cNvSpPr>
              <a:spLocks/>
            </p:cNvSpPr>
            <p:nvPr/>
          </p:nvSpPr>
          <p:spPr bwMode="auto">
            <a:xfrm>
              <a:off x="3874" y="3492"/>
              <a:ext cx="497" cy="109"/>
            </a:xfrm>
            <a:custGeom>
              <a:avLst/>
              <a:gdLst/>
              <a:ahLst/>
              <a:cxnLst>
                <a:cxn ang="0">
                  <a:pos x="261" y="0"/>
                </a:cxn>
                <a:cxn ang="0">
                  <a:pos x="298" y="2"/>
                </a:cxn>
                <a:cxn ang="0">
                  <a:pos x="333" y="4"/>
                </a:cxn>
                <a:cxn ang="0">
                  <a:pos x="366" y="7"/>
                </a:cxn>
                <a:cxn ang="0">
                  <a:pos x="396" y="11"/>
                </a:cxn>
                <a:cxn ang="0">
                  <a:pos x="423" y="16"/>
                </a:cxn>
                <a:cxn ang="0">
                  <a:pos x="447" y="22"/>
                </a:cxn>
                <a:cxn ang="0">
                  <a:pos x="466" y="28"/>
                </a:cxn>
                <a:cxn ang="0">
                  <a:pos x="481" y="36"/>
                </a:cxn>
                <a:cxn ang="0">
                  <a:pos x="491" y="43"/>
                </a:cxn>
                <a:cxn ang="0">
                  <a:pos x="496" y="51"/>
                </a:cxn>
                <a:cxn ang="0">
                  <a:pos x="495" y="60"/>
                </a:cxn>
                <a:cxn ang="0">
                  <a:pos x="488" y="68"/>
                </a:cxn>
                <a:cxn ang="0">
                  <a:pos x="477" y="75"/>
                </a:cxn>
                <a:cxn ang="0">
                  <a:pos x="460" y="82"/>
                </a:cxn>
                <a:cxn ang="0">
                  <a:pos x="439" y="89"/>
                </a:cxn>
                <a:cxn ang="0">
                  <a:pos x="415" y="94"/>
                </a:cxn>
                <a:cxn ang="0">
                  <a:pos x="387" y="99"/>
                </a:cxn>
                <a:cxn ang="0">
                  <a:pos x="355" y="103"/>
                </a:cxn>
                <a:cxn ang="0">
                  <a:pos x="322" y="106"/>
                </a:cxn>
                <a:cxn ang="0">
                  <a:pos x="286" y="107"/>
                </a:cxn>
                <a:cxn ang="0">
                  <a:pos x="248" y="108"/>
                </a:cxn>
                <a:cxn ang="0">
                  <a:pos x="210" y="107"/>
                </a:cxn>
                <a:cxn ang="0">
                  <a:pos x="175" y="106"/>
                </a:cxn>
                <a:cxn ang="0">
                  <a:pos x="141" y="103"/>
                </a:cxn>
                <a:cxn ang="0">
                  <a:pos x="110" y="99"/>
                </a:cxn>
                <a:cxn ang="0">
                  <a:pos x="82" y="94"/>
                </a:cxn>
                <a:cxn ang="0">
                  <a:pos x="57" y="89"/>
                </a:cxn>
                <a:cxn ang="0">
                  <a:pos x="36" y="82"/>
                </a:cxn>
                <a:cxn ang="0">
                  <a:pos x="20" y="75"/>
                </a:cxn>
                <a:cxn ang="0">
                  <a:pos x="8" y="68"/>
                </a:cxn>
                <a:cxn ang="0">
                  <a:pos x="1" y="60"/>
                </a:cxn>
                <a:cxn ang="0">
                  <a:pos x="0" y="51"/>
                </a:cxn>
                <a:cxn ang="0">
                  <a:pos x="5" y="43"/>
                </a:cxn>
                <a:cxn ang="0">
                  <a:pos x="15" y="36"/>
                </a:cxn>
                <a:cxn ang="0">
                  <a:pos x="30" y="28"/>
                </a:cxn>
                <a:cxn ang="0">
                  <a:pos x="50" y="22"/>
                </a:cxn>
                <a:cxn ang="0">
                  <a:pos x="73" y="16"/>
                </a:cxn>
                <a:cxn ang="0">
                  <a:pos x="100" y="11"/>
                </a:cxn>
                <a:cxn ang="0">
                  <a:pos x="130" y="7"/>
                </a:cxn>
                <a:cxn ang="0">
                  <a:pos x="163" y="4"/>
                </a:cxn>
                <a:cxn ang="0">
                  <a:pos x="198" y="2"/>
                </a:cxn>
                <a:cxn ang="0">
                  <a:pos x="236" y="0"/>
                </a:cxn>
              </a:cxnLst>
              <a:rect l="0" t="0" r="r" b="b"/>
              <a:pathLst>
                <a:path w="497" h="109">
                  <a:moveTo>
                    <a:pt x="248" y="0"/>
                  </a:moveTo>
                  <a:lnTo>
                    <a:pt x="248" y="0"/>
                  </a:lnTo>
                  <a:lnTo>
                    <a:pt x="261" y="0"/>
                  </a:lnTo>
                  <a:lnTo>
                    <a:pt x="273" y="1"/>
                  </a:lnTo>
                  <a:lnTo>
                    <a:pt x="286" y="1"/>
                  </a:lnTo>
                  <a:lnTo>
                    <a:pt x="298" y="2"/>
                  </a:lnTo>
                  <a:lnTo>
                    <a:pt x="310" y="2"/>
                  </a:lnTo>
                  <a:lnTo>
                    <a:pt x="322" y="3"/>
                  </a:lnTo>
                  <a:lnTo>
                    <a:pt x="333" y="4"/>
                  </a:lnTo>
                  <a:lnTo>
                    <a:pt x="344" y="5"/>
                  </a:lnTo>
                  <a:lnTo>
                    <a:pt x="355" y="6"/>
                  </a:lnTo>
                  <a:lnTo>
                    <a:pt x="366" y="7"/>
                  </a:lnTo>
                  <a:lnTo>
                    <a:pt x="376" y="8"/>
                  </a:lnTo>
                  <a:lnTo>
                    <a:pt x="387" y="9"/>
                  </a:lnTo>
                  <a:lnTo>
                    <a:pt x="396" y="11"/>
                  </a:lnTo>
                  <a:lnTo>
                    <a:pt x="406" y="13"/>
                  </a:lnTo>
                  <a:lnTo>
                    <a:pt x="415" y="14"/>
                  </a:lnTo>
                  <a:lnTo>
                    <a:pt x="423" y="16"/>
                  </a:lnTo>
                  <a:lnTo>
                    <a:pt x="432" y="18"/>
                  </a:lnTo>
                  <a:lnTo>
                    <a:pt x="439" y="20"/>
                  </a:lnTo>
                  <a:lnTo>
                    <a:pt x="447" y="22"/>
                  </a:lnTo>
                  <a:lnTo>
                    <a:pt x="454" y="24"/>
                  </a:lnTo>
                  <a:lnTo>
                    <a:pt x="460" y="26"/>
                  </a:lnTo>
                  <a:lnTo>
                    <a:pt x="466" y="28"/>
                  </a:lnTo>
                  <a:lnTo>
                    <a:pt x="472" y="31"/>
                  </a:lnTo>
                  <a:lnTo>
                    <a:pt x="477" y="33"/>
                  </a:lnTo>
                  <a:lnTo>
                    <a:pt x="481" y="36"/>
                  </a:lnTo>
                  <a:lnTo>
                    <a:pt x="485" y="38"/>
                  </a:lnTo>
                  <a:lnTo>
                    <a:pt x="488" y="41"/>
                  </a:lnTo>
                  <a:lnTo>
                    <a:pt x="491" y="43"/>
                  </a:lnTo>
                  <a:lnTo>
                    <a:pt x="493" y="46"/>
                  </a:lnTo>
                  <a:lnTo>
                    <a:pt x="495" y="49"/>
                  </a:lnTo>
                  <a:lnTo>
                    <a:pt x="496" y="51"/>
                  </a:lnTo>
                  <a:lnTo>
                    <a:pt x="496" y="54"/>
                  </a:lnTo>
                  <a:lnTo>
                    <a:pt x="496" y="57"/>
                  </a:lnTo>
                  <a:lnTo>
                    <a:pt x="495" y="60"/>
                  </a:lnTo>
                  <a:lnTo>
                    <a:pt x="493" y="62"/>
                  </a:lnTo>
                  <a:lnTo>
                    <a:pt x="491" y="65"/>
                  </a:lnTo>
                  <a:lnTo>
                    <a:pt x="488" y="68"/>
                  </a:lnTo>
                  <a:lnTo>
                    <a:pt x="485" y="70"/>
                  </a:lnTo>
                  <a:lnTo>
                    <a:pt x="481" y="73"/>
                  </a:lnTo>
                  <a:lnTo>
                    <a:pt x="477" y="75"/>
                  </a:lnTo>
                  <a:lnTo>
                    <a:pt x="472" y="78"/>
                  </a:lnTo>
                  <a:lnTo>
                    <a:pt x="466" y="80"/>
                  </a:lnTo>
                  <a:lnTo>
                    <a:pt x="460" y="82"/>
                  </a:lnTo>
                  <a:lnTo>
                    <a:pt x="454" y="84"/>
                  </a:lnTo>
                  <a:lnTo>
                    <a:pt x="447" y="86"/>
                  </a:lnTo>
                  <a:lnTo>
                    <a:pt x="439" y="89"/>
                  </a:lnTo>
                  <a:lnTo>
                    <a:pt x="432" y="90"/>
                  </a:lnTo>
                  <a:lnTo>
                    <a:pt x="423" y="92"/>
                  </a:lnTo>
                  <a:lnTo>
                    <a:pt x="415" y="94"/>
                  </a:lnTo>
                  <a:lnTo>
                    <a:pt x="406" y="96"/>
                  </a:lnTo>
                  <a:lnTo>
                    <a:pt x="396" y="97"/>
                  </a:lnTo>
                  <a:lnTo>
                    <a:pt x="387" y="99"/>
                  </a:lnTo>
                  <a:lnTo>
                    <a:pt x="376" y="100"/>
                  </a:lnTo>
                  <a:lnTo>
                    <a:pt x="366" y="101"/>
                  </a:lnTo>
                  <a:lnTo>
                    <a:pt x="355" y="103"/>
                  </a:lnTo>
                  <a:lnTo>
                    <a:pt x="344" y="104"/>
                  </a:lnTo>
                  <a:lnTo>
                    <a:pt x="333" y="105"/>
                  </a:lnTo>
                  <a:lnTo>
                    <a:pt x="322" y="106"/>
                  </a:lnTo>
                  <a:lnTo>
                    <a:pt x="310" y="106"/>
                  </a:lnTo>
                  <a:lnTo>
                    <a:pt x="298" y="107"/>
                  </a:lnTo>
                  <a:lnTo>
                    <a:pt x="286" y="107"/>
                  </a:lnTo>
                  <a:lnTo>
                    <a:pt x="273" y="108"/>
                  </a:lnTo>
                  <a:lnTo>
                    <a:pt x="261" y="108"/>
                  </a:lnTo>
                  <a:lnTo>
                    <a:pt x="248" y="108"/>
                  </a:lnTo>
                  <a:lnTo>
                    <a:pt x="236" y="108"/>
                  </a:lnTo>
                  <a:lnTo>
                    <a:pt x="223" y="108"/>
                  </a:lnTo>
                  <a:lnTo>
                    <a:pt x="210" y="107"/>
                  </a:lnTo>
                  <a:lnTo>
                    <a:pt x="198" y="107"/>
                  </a:lnTo>
                  <a:lnTo>
                    <a:pt x="186" y="106"/>
                  </a:lnTo>
                  <a:lnTo>
                    <a:pt x="175" y="106"/>
                  </a:lnTo>
                  <a:lnTo>
                    <a:pt x="163" y="105"/>
                  </a:lnTo>
                  <a:lnTo>
                    <a:pt x="152" y="104"/>
                  </a:lnTo>
                  <a:lnTo>
                    <a:pt x="141" y="103"/>
                  </a:lnTo>
                  <a:lnTo>
                    <a:pt x="130" y="101"/>
                  </a:lnTo>
                  <a:lnTo>
                    <a:pt x="120" y="100"/>
                  </a:lnTo>
                  <a:lnTo>
                    <a:pt x="110" y="99"/>
                  </a:lnTo>
                  <a:lnTo>
                    <a:pt x="100" y="97"/>
                  </a:lnTo>
                  <a:lnTo>
                    <a:pt x="91" y="96"/>
                  </a:lnTo>
                  <a:lnTo>
                    <a:pt x="82" y="94"/>
                  </a:lnTo>
                  <a:lnTo>
                    <a:pt x="73" y="92"/>
                  </a:lnTo>
                  <a:lnTo>
                    <a:pt x="65" y="90"/>
                  </a:lnTo>
                  <a:lnTo>
                    <a:pt x="57" y="89"/>
                  </a:lnTo>
                  <a:lnTo>
                    <a:pt x="50" y="86"/>
                  </a:lnTo>
                  <a:lnTo>
                    <a:pt x="43" y="84"/>
                  </a:lnTo>
                  <a:lnTo>
                    <a:pt x="36" y="82"/>
                  </a:lnTo>
                  <a:lnTo>
                    <a:pt x="30" y="80"/>
                  </a:lnTo>
                  <a:lnTo>
                    <a:pt x="25" y="78"/>
                  </a:lnTo>
                  <a:lnTo>
                    <a:pt x="20" y="75"/>
                  </a:lnTo>
                  <a:lnTo>
                    <a:pt x="15" y="73"/>
                  </a:lnTo>
                  <a:lnTo>
                    <a:pt x="11" y="70"/>
                  </a:lnTo>
                  <a:lnTo>
                    <a:pt x="8" y="68"/>
                  </a:lnTo>
                  <a:lnTo>
                    <a:pt x="5" y="65"/>
                  </a:lnTo>
                  <a:lnTo>
                    <a:pt x="3" y="62"/>
                  </a:lnTo>
                  <a:lnTo>
                    <a:pt x="1" y="60"/>
                  </a:lnTo>
                  <a:lnTo>
                    <a:pt x="0" y="57"/>
                  </a:lnTo>
                  <a:lnTo>
                    <a:pt x="0" y="54"/>
                  </a:lnTo>
                  <a:lnTo>
                    <a:pt x="0" y="51"/>
                  </a:lnTo>
                  <a:lnTo>
                    <a:pt x="1" y="49"/>
                  </a:lnTo>
                  <a:lnTo>
                    <a:pt x="3" y="46"/>
                  </a:lnTo>
                  <a:lnTo>
                    <a:pt x="5" y="43"/>
                  </a:lnTo>
                  <a:lnTo>
                    <a:pt x="8" y="41"/>
                  </a:lnTo>
                  <a:lnTo>
                    <a:pt x="11" y="38"/>
                  </a:lnTo>
                  <a:lnTo>
                    <a:pt x="15" y="36"/>
                  </a:lnTo>
                  <a:lnTo>
                    <a:pt x="20" y="33"/>
                  </a:lnTo>
                  <a:lnTo>
                    <a:pt x="25" y="31"/>
                  </a:lnTo>
                  <a:lnTo>
                    <a:pt x="30" y="28"/>
                  </a:lnTo>
                  <a:lnTo>
                    <a:pt x="36" y="26"/>
                  </a:lnTo>
                  <a:lnTo>
                    <a:pt x="43" y="24"/>
                  </a:lnTo>
                  <a:lnTo>
                    <a:pt x="50" y="22"/>
                  </a:lnTo>
                  <a:lnTo>
                    <a:pt x="57" y="20"/>
                  </a:lnTo>
                  <a:lnTo>
                    <a:pt x="65" y="18"/>
                  </a:lnTo>
                  <a:lnTo>
                    <a:pt x="73" y="16"/>
                  </a:lnTo>
                  <a:lnTo>
                    <a:pt x="82" y="14"/>
                  </a:lnTo>
                  <a:lnTo>
                    <a:pt x="91" y="13"/>
                  </a:lnTo>
                  <a:lnTo>
                    <a:pt x="100" y="11"/>
                  </a:lnTo>
                  <a:lnTo>
                    <a:pt x="110" y="9"/>
                  </a:lnTo>
                  <a:lnTo>
                    <a:pt x="120" y="8"/>
                  </a:lnTo>
                  <a:lnTo>
                    <a:pt x="130" y="7"/>
                  </a:lnTo>
                  <a:lnTo>
                    <a:pt x="141" y="6"/>
                  </a:lnTo>
                  <a:lnTo>
                    <a:pt x="152" y="5"/>
                  </a:lnTo>
                  <a:lnTo>
                    <a:pt x="163" y="4"/>
                  </a:lnTo>
                  <a:lnTo>
                    <a:pt x="175" y="3"/>
                  </a:lnTo>
                  <a:lnTo>
                    <a:pt x="186" y="2"/>
                  </a:lnTo>
                  <a:lnTo>
                    <a:pt x="198" y="2"/>
                  </a:lnTo>
                  <a:lnTo>
                    <a:pt x="210" y="1"/>
                  </a:lnTo>
                  <a:lnTo>
                    <a:pt x="223" y="1"/>
                  </a:lnTo>
                  <a:lnTo>
                    <a:pt x="236" y="0"/>
                  </a:lnTo>
                  <a:lnTo>
                    <a:pt x="248" y="0"/>
                  </a:lnTo>
                </a:path>
              </a:pathLst>
            </a:custGeom>
            <a:solidFill>
              <a:srgbClr val="B760F9"/>
            </a:solidFill>
            <a:ln w="12700" cap="rnd" cmpd="sng">
              <a:solidFill>
                <a:srgbClr val="B2B2B2"/>
              </a:solidFill>
              <a:prstDash val="solid"/>
              <a:round/>
              <a:headEnd type="none" w="med" len="med"/>
              <a:tailEnd type="none" w="med" len="med"/>
            </a:ln>
            <a:effectLst/>
          </p:spPr>
          <p:txBody>
            <a:bodyPr/>
            <a:lstStyle/>
            <a:p>
              <a:endParaRPr lang="en-US"/>
            </a:p>
          </p:txBody>
        </p:sp>
        <p:sp>
          <p:nvSpPr>
            <p:cNvPr id="10267" name="Freeform 27"/>
            <p:cNvSpPr>
              <a:spLocks/>
            </p:cNvSpPr>
            <p:nvPr/>
          </p:nvSpPr>
          <p:spPr bwMode="auto">
            <a:xfrm>
              <a:off x="3497" y="1435"/>
              <a:ext cx="559" cy="2164"/>
            </a:xfrm>
            <a:custGeom>
              <a:avLst/>
              <a:gdLst/>
              <a:ahLst/>
              <a:cxnLst>
                <a:cxn ang="0">
                  <a:pos x="514" y="929"/>
                </a:cxn>
                <a:cxn ang="0">
                  <a:pos x="494" y="966"/>
                </a:cxn>
                <a:cxn ang="0">
                  <a:pos x="453" y="997"/>
                </a:cxn>
                <a:cxn ang="0">
                  <a:pos x="397" y="1024"/>
                </a:cxn>
                <a:cxn ang="0">
                  <a:pos x="330" y="1054"/>
                </a:cxn>
                <a:cxn ang="0">
                  <a:pos x="259" y="1090"/>
                </a:cxn>
                <a:cxn ang="0">
                  <a:pos x="188" y="1138"/>
                </a:cxn>
                <a:cxn ang="0">
                  <a:pos x="122" y="1202"/>
                </a:cxn>
                <a:cxn ang="0">
                  <a:pos x="65" y="1286"/>
                </a:cxn>
                <a:cxn ang="0">
                  <a:pos x="24" y="1396"/>
                </a:cxn>
                <a:cxn ang="0">
                  <a:pos x="2" y="1537"/>
                </a:cxn>
                <a:cxn ang="0">
                  <a:pos x="4" y="1674"/>
                </a:cxn>
                <a:cxn ang="0">
                  <a:pos x="22" y="1782"/>
                </a:cxn>
                <a:cxn ang="0">
                  <a:pos x="54" y="1872"/>
                </a:cxn>
                <a:cxn ang="0">
                  <a:pos x="98" y="1946"/>
                </a:cxn>
                <a:cxn ang="0">
                  <a:pos x="149" y="2004"/>
                </a:cxn>
                <a:cxn ang="0">
                  <a:pos x="207" y="2051"/>
                </a:cxn>
                <a:cxn ang="0">
                  <a:pos x="267" y="2087"/>
                </a:cxn>
                <a:cxn ang="0">
                  <a:pos x="328" y="2115"/>
                </a:cxn>
                <a:cxn ang="0">
                  <a:pos x="387" y="2135"/>
                </a:cxn>
                <a:cxn ang="0">
                  <a:pos x="440" y="2151"/>
                </a:cxn>
                <a:cxn ang="0">
                  <a:pos x="487" y="2163"/>
                </a:cxn>
                <a:cxn ang="0">
                  <a:pos x="425" y="2139"/>
                </a:cxn>
                <a:cxn ang="0">
                  <a:pos x="365" y="2113"/>
                </a:cxn>
                <a:cxn ang="0">
                  <a:pos x="307" y="2083"/>
                </a:cxn>
                <a:cxn ang="0">
                  <a:pos x="251" y="2048"/>
                </a:cxn>
                <a:cxn ang="0">
                  <a:pos x="201" y="2006"/>
                </a:cxn>
                <a:cxn ang="0">
                  <a:pos x="155" y="1958"/>
                </a:cxn>
                <a:cxn ang="0">
                  <a:pos x="117" y="1900"/>
                </a:cxn>
                <a:cxn ang="0">
                  <a:pos x="86" y="1831"/>
                </a:cxn>
                <a:cxn ang="0">
                  <a:pos x="64" y="1751"/>
                </a:cxn>
                <a:cxn ang="0">
                  <a:pos x="52" y="1657"/>
                </a:cxn>
                <a:cxn ang="0">
                  <a:pos x="53" y="1536"/>
                </a:cxn>
                <a:cxn ang="0">
                  <a:pos x="76" y="1400"/>
                </a:cxn>
                <a:cxn ang="0">
                  <a:pos x="118" y="1293"/>
                </a:cxn>
                <a:cxn ang="0">
                  <a:pos x="173" y="1211"/>
                </a:cxn>
                <a:cxn ang="0">
                  <a:pos x="238" y="1148"/>
                </a:cxn>
                <a:cxn ang="0">
                  <a:pos x="309" y="1100"/>
                </a:cxn>
                <a:cxn ang="0">
                  <a:pos x="378" y="1062"/>
                </a:cxn>
                <a:cxn ang="0">
                  <a:pos x="442" y="1031"/>
                </a:cxn>
                <a:cxn ang="0">
                  <a:pos x="497" y="1001"/>
                </a:cxn>
                <a:cxn ang="0">
                  <a:pos x="536" y="969"/>
                </a:cxn>
                <a:cxn ang="0">
                  <a:pos x="556" y="929"/>
                </a:cxn>
                <a:cxn ang="0">
                  <a:pos x="515" y="0"/>
                </a:cxn>
              </a:cxnLst>
              <a:rect l="0" t="0" r="r" b="b"/>
              <a:pathLst>
                <a:path w="559" h="2164">
                  <a:moveTo>
                    <a:pt x="515" y="0"/>
                  </a:moveTo>
                  <a:lnTo>
                    <a:pt x="515" y="913"/>
                  </a:lnTo>
                  <a:lnTo>
                    <a:pt x="514" y="929"/>
                  </a:lnTo>
                  <a:lnTo>
                    <a:pt x="510" y="942"/>
                  </a:lnTo>
                  <a:lnTo>
                    <a:pt x="503" y="955"/>
                  </a:lnTo>
                  <a:lnTo>
                    <a:pt x="494" y="966"/>
                  </a:lnTo>
                  <a:lnTo>
                    <a:pt x="482" y="977"/>
                  </a:lnTo>
                  <a:lnTo>
                    <a:pt x="468" y="987"/>
                  </a:lnTo>
                  <a:lnTo>
                    <a:pt x="453" y="997"/>
                  </a:lnTo>
                  <a:lnTo>
                    <a:pt x="435" y="1006"/>
                  </a:lnTo>
                  <a:lnTo>
                    <a:pt x="417" y="1015"/>
                  </a:lnTo>
                  <a:lnTo>
                    <a:pt x="397" y="1024"/>
                  </a:lnTo>
                  <a:lnTo>
                    <a:pt x="376" y="1034"/>
                  </a:lnTo>
                  <a:lnTo>
                    <a:pt x="354" y="1044"/>
                  </a:lnTo>
                  <a:lnTo>
                    <a:pt x="330" y="1054"/>
                  </a:lnTo>
                  <a:lnTo>
                    <a:pt x="308" y="1065"/>
                  </a:lnTo>
                  <a:lnTo>
                    <a:pt x="284" y="1077"/>
                  </a:lnTo>
                  <a:lnTo>
                    <a:pt x="259" y="1090"/>
                  </a:lnTo>
                  <a:lnTo>
                    <a:pt x="235" y="1105"/>
                  </a:lnTo>
                  <a:lnTo>
                    <a:pt x="212" y="1120"/>
                  </a:lnTo>
                  <a:lnTo>
                    <a:pt x="188" y="1138"/>
                  </a:lnTo>
                  <a:lnTo>
                    <a:pt x="165" y="1157"/>
                  </a:lnTo>
                  <a:lnTo>
                    <a:pt x="142" y="1178"/>
                  </a:lnTo>
                  <a:lnTo>
                    <a:pt x="122" y="1202"/>
                  </a:lnTo>
                  <a:lnTo>
                    <a:pt x="102" y="1228"/>
                  </a:lnTo>
                  <a:lnTo>
                    <a:pt x="82" y="1256"/>
                  </a:lnTo>
                  <a:lnTo>
                    <a:pt x="65" y="1286"/>
                  </a:lnTo>
                  <a:lnTo>
                    <a:pt x="49" y="1319"/>
                  </a:lnTo>
                  <a:lnTo>
                    <a:pt x="36" y="1356"/>
                  </a:lnTo>
                  <a:lnTo>
                    <a:pt x="24" y="1396"/>
                  </a:lnTo>
                  <a:lnTo>
                    <a:pt x="14" y="1440"/>
                  </a:lnTo>
                  <a:lnTo>
                    <a:pt x="7" y="1487"/>
                  </a:lnTo>
                  <a:lnTo>
                    <a:pt x="2" y="1537"/>
                  </a:lnTo>
                  <a:lnTo>
                    <a:pt x="0" y="1592"/>
                  </a:lnTo>
                  <a:lnTo>
                    <a:pt x="1" y="1634"/>
                  </a:lnTo>
                  <a:lnTo>
                    <a:pt x="4" y="1674"/>
                  </a:lnTo>
                  <a:lnTo>
                    <a:pt x="8" y="1712"/>
                  </a:lnTo>
                  <a:lnTo>
                    <a:pt x="14" y="1748"/>
                  </a:lnTo>
                  <a:lnTo>
                    <a:pt x="22" y="1782"/>
                  </a:lnTo>
                  <a:lnTo>
                    <a:pt x="32" y="1814"/>
                  </a:lnTo>
                  <a:lnTo>
                    <a:pt x="43" y="1844"/>
                  </a:lnTo>
                  <a:lnTo>
                    <a:pt x="54" y="1872"/>
                  </a:lnTo>
                  <a:lnTo>
                    <a:pt x="67" y="1899"/>
                  </a:lnTo>
                  <a:lnTo>
                    <a:pt x="82" y="1923"/>
                  </a:lnTo>
                  <a:lnTo>
                    <a:pt x="98" y="1946"/>
                  </a:lnTo>
                  <a:lnTo>
                    <a:pt x="114" y="1967"/>
                  </a:lnTo>
                  <a:lnTo>
                    <a:pt x="132" y="1986"/>
                  </a:lnTo>
                  <a:lnTo>
                    <a:pt x="149" y="2004"/>
                  </a:lnTo>
                  <a:lnTo>
                    <a:pt x="168" y="2021"/>
                  </a:lnTo>
                  <a:lnTo>
                    <a:pt x="187" y="2037"/>
                  </a:lnTo>
                  <a:lnTo>
                    <a:pt x="207" y="2051"/>
                  </a:lnTo>
                  <a:lnTo>
                    <a:pt x="227" y="2064"/>
                  </a:lnTo>
                  <a:lnTo>
                    <a:pt x="246" y="2076"/>
                  </a:lnTo>
                  <a:lnTo>
                    <a:pt x="267" y="2087"/>
                  </a:lnTo>
                  <a:lnTo>
                    <a:pt x="288" y="2097"/>
                  </a:lnTo>
                  <a:lnTo>
                    <a:pt x="308" y="2106"/>
                  </a:lnTo>
                  <a:lnTo>
                    <a:pt x="328" y="2115"/>
                  </a:lnTo>
                  <a:lnTo>
                    <a:pt x="348" y="2122"/>
                  </a:lnTo>
                  <a:lnTo>
                    <a:pt x="368" y="2129"/>
                  </a:lnTo>
                  <a:lnTo>
                    <a:pt x="387" y="2135"/>
                  </a:lnTo>
                  <a:lnTo>
                    <a:pt x="406" y="2141"/>
                  </a:lnTo>
                  <a:lnTo>
                    <a:pt x="423" y="2146"/>
                  </a:lnTo>
                  <a:lnTo>
                    <a:pt x="440" y="2151"/>
                  </a:lnTo>
                  <a:lnTo>
                    <a:pt x="457" y="2155"/>
                  </a:lnTo>
                  <a:lnTo>
                    <a:pt x="473" y="2159"/>
                  </a:lnTo>
                  <a:lnTo>
                    <a:pt x="487" y="2163"/>
                  </a:lnTo>
                  <a:lnTo>
                    <a:pt x="467" y="2155"/>
                  </a:lnTo>
                  <a:lnTo>
                    <a:pt x="446" y="2147"/>
                  </a:lnTo>
                  <a:lnTo>
                    <a:pt x="425" y="2139"/>
                  </a:lnTo>
                  <a:lnTo>
                    <a:pt x="406" y="2131"/>
                  </a:lnTo>
                  <a:lnTo>
                    <a:pt x="385" y="2122"/>
                  </a:lnTo>
                  <a:lnTo>
                    <a:pt x="365" y="2113"/>
                  </a:lnTo>
                  <a:lnTo>
                    <a:pt x="345" y="2103"/>
                  </a:lnTo>
                  <a:lnTo>
                    <a:pt x="326" y="2093"/>
                  </a:lnTo>
                  <a:lnTo>
                    <a:pt x="307" y="2083"/>
                  </a:lnTo>
                  <a:lnTo>
                    <a:pt x="288" y="2071"/>
                  </a:lnTo>
                  <a:lnTo>
                    <a:pt x="269" y="2060"/>
                  </a:lnTo>
                  <a:lnTo>
                    <a:pt x="251" y="2048"/>
                  </a:lnTo>
                  <a:lnTo>
                    <a:pt x="233" y="2035"/>
                  </a:lnTo>
                  <a:lnTo>
                    <a:pt x="217" y="2021"/>
                  </a:lnTo>
                  <a:lnTo>
                    <a:pt x="201" y="2006"/>
                  </a:lnTo>
                  <a:lnTo>
                    <a:pt x="185" y="1991"/>
                  </a:lnTo>
                  <a:lnTo>
                    <a:pt x="169" y="1975"/>
                  </a:lnTo>
                  <a:lnTo>
                    <a:pt x="155" y="1958"/>
                  </a:lnTo>
                  <a:lnTo>
                    <a:pt x="141" y="1939"/>
                  </a:lnTo>
                  <a:lnTo>
                    <a:pt x="129" y="1920"/>
                  </a:lnTo>
                  <a:lnTo>
                    <a:pt x="117" y="1900"/>
                  </a:lnTo>
                  <a:lnTo>
                    <a:pt x="105" y="1878"/>
                  </a:lnTo>
                  <a:lnTo>
                    <a:pt x="95" y="1855"/>
                  </a:lnTo>
                  <a:lnTo>
                    <a:pt x="86" y="1831"/>
                  </a:lnTo>
                  <a:lnTo>
                    <a:pt x="77" y="1806"/>
                  </a:lnTo>
                  <a:lnTo>
                    <a:pt x="70" y="1779"/>
                  </a:lnTo>
                  <a:lnTo>
                    <a:pt x="64" y="1751"/>
                  </a:lnTo>
                  <a:lnTo>
                    <a:pt x="58" y="1721"/>
                  </a:lnTo>
                  <a:lnTo>
                    <a:pt x="55" y="1690"/>
                  </a:lnTo>
                  <a:lnTo>
                    <a:pt x="52" y="1657"/>
                  </a:lnTo>
                  <a:lnTo>
                    <a:pt x="51" y="1623"/>
                  </a:lnTo>
                  <a:lnTo>
                    <a:pt x="51" y="1588"/>
                  </a:lnTo>
                  <a:lnTo>
                    <a:pt x="53" y="1536"/>
                  </a:lnTo>
                  <a:lnTo>
                    <a:pt x="58" y="1487"/>
                  </a:lnTo>
                  <a:lnTo>
                    <a:pt x="66" y="1442"/>
                  </a:lnTo>
                  <a:lnTo>
                    <a:pt x="76" y="1400"/>
                  </a:lnTo>
                  <a:lnTo>
                    <a:pt x="88" y="1362"/>
                  </a:lnTo>
                  <a:lnTo>
                    <a:pt x="102" y="1326"/>
                  </a:lnTo>
                  <a:lnTo>
                    <a:pt x="118" y="1293"/>
                  </a:lnTo>
                  <a:lnTo>
                    <a:pt x="135" y="1263"/>
                  </a:lnTo>
                  <a:lnTo>
                    <a:pt x="153" y="1237"/>
                  </a:lnTo>
                  <a:lnTo>
                    <a:pt x="173" y="1211"/>
                  </a:lnTo>
                  <a:lnTo>
                    <a:pt x="194" y="1188"/>
                  </a:lnTo>
                  <a:lnTo>
                    <a:pt x="216" y="1167"/>
                  </a:lnTo>
                  <a:lnTo>
                    <a:pt x="238" y="1148"/>
                  </a:lnTo>
                  <a:lnTo>
                    <a:pt x="262" y="1130"/>
                  </a:lnTo>
                  <a:lnTo>
                    <a:pt x="285" y="1114"/>
                  </a:lnTo>
                  <a:lnTo>
                    <a:pt x="309" y="1100"/>
                  </a:lnTo>
                  <a:lnTo>
                    <a:pt x="332" y="1086"/>
                  </a:lnTo>
                  <a:lnTo>
                    <a:pt x="355" y="1074"/>
                  </a:lnTo>
                  <a:lnTo>
                    <a:pt x="378" y="1062"/>
                  </a:lnTo>
                  <a:lnTo>
                    <a:pt x="400" y="1051"/>
                  </a:lnTo>
                  <a:lnTo>
                    <a:pt x="421" y="1041"/>
                  </a:lnTo>
                  <a:lnTo>
                    <a:pt x="442" y="1031"/>
                  </a:lnTo>
                  <a:lnTo>
                    <a:pt x="462" y="1021"/>
                  </a:lnTo>
                  <a:lnTo>
                    <a:pt x="480" y="1011"/>
                  </a:lnTo>
                  <a:lnTo>
                    <a:pt x="497" y="1001"/>
                  </a:lnTo>
                  <a:lnTo>
                    <a:pt x="512" y="991"/>
                  </a:lnTo>
                  <a:lnTo>
                    <a:pt x="525" y="980"/>
                  </a:lnTo>
                  <a:lnTo>
                    <a:pt x="536" y="969"/>
                  </a:lnTo>
                  <a:lnTo>
                    <a:pt x="545" y="956"/>
                  </a:lnTo>
                  <a:lnTo>
                    <a:pt x="552" y="943"/>
                  </a:lnTo>
                  <a:lnTo>
                    <a:pt x="556" y="929"/>
                  </a:lnTo>
                  <a:lnTo>
                    <a:pt x="557" y="913"/>
                  </a:lnTo>
                  <a:lnTo>
                    <a:pt x="558" y="10"/>
                  </a:lnTo>
                  <a:lnTo>
                    <a:pt x="515" y="0"/>
                  </a:lnTo>
                </a:path>
              </a:pathLst>
            </a:custGeom>
            <a:solidFill>
              <a:srgbClr val="B760F9"/>
            </a:solidFill>
            <a:ln w="12700" cap="rnd" cmpd="sng">
              <a:noFill/>
              <a:prstDash val="solid"/>
              <a:round/>
              <a:headEnd type="none" w="med" len="med"/>
              <a:tailEnd type="none" w="med" len="med"/>
            </a:ln>
            <a:effectLst/>
          </p:spPr>
          <p:txBody>
            <a:bodyPr/>
            <a:lstStyle/>
            <a:p>
              <a:endParaRPr lang="en-US"/>
            </a:p>
          </p:txBody>
        </p:sp>
        <p:sp>
          <p:nvSpPr>
            <p:cNvPr id="10268" name="Freeform 28"/>
            <p:cNvSpPr>
              <a:spLocks/>
            </p:cNvSpPr>
            <p:nvPr/>
          </p:nvSpPr>
          <p:spPr bwMode="auto">
            <a:xfrm>
              <a:off x="4231" y="1445"/>
              <a:ext cx="31" cy="921"/>
            </a:xfrm>
            <a:custGeom>
              <a:avLst/>
              <a:gdLst/>
              <a:ahLst/>
              <a:cxnLst>
                <a:cxn ang="0">
                  <a:pos x="30" y="0"/>
                </a:cxn>
                <a:cxn ang="0">
                  <a:pos x="0" y="0"/>
                </a:cxn>
                <a:cxn ang="0">
                  <a:pos x="0" y="920"/>
                </a:cxn>
                <a:cxn ang="0">
                  <a:pos x="30" y="920"/>
                </a:cxn>
                <a:cxn ang="0">
                  <a:pos x="30" y="0"/>
                </a:cxn>
              </a:cxnLst>
              <a:rect l="0" t="0" r="r" b="b"/>
              <a:pathLst>
                <a:path w="31" h="921">
                  <a:moveTo>
                    <a:pt x="30" y="0"/>
                  </a:moveTo>
                  <a:lnTo>
                    <a:pt x="0" y="0"/>
                  </a:lnTo>
                  <a:lnTo>
                    <a:pt x="0" y="920"/>
                  </a:lnTo>
                  <a:lnTo>
                    <a:pt x="30" y="920"/>
                  </a:lnTo>
                  <a:lnTo>
                    <a:pt x="30" y="0"/>
                  </a:lnTo>
                </a:path>
              </a:pathLst>
            </a:custGeom>
            <a:solidFill>
              <a:srgbClr val="B760F9"/>
            </a:solidFill>
            <a:ln w="12700" cap="rnd" cmpd="sng">
              <a:noFill/>
              <a:prstDash val="solid"/>
              <a:round/>
              <a:headEnd type="none" w="med" len="med"/>
              <a:tailEnd type="none" w="med" len="med"/>
            </a:ln>
            <a:effectLst/>
          </p:spPr>
          <p:txBody>
            <a:bodyPr/>
            <a:lstStyle/>
            <a:p>
              <a:endParaRPr lang="en-US"/>
            </a:p>
          </p:txBody>
        </p:sp>
        <p:sp>
          <p:nvSpPr>
            <p:cNvPr id="10269" name="Freeform 29"/>
            <p:cNvSpPr>
              <a:spLocks/>
            </p:cNvSpPr>
            <p:nvPr/>
          </p:nvSpPr>
          <p:spPr bwMode="auto">
            <a:xfrm>
              <a:off x="4322" y="2829"/>
              <a:ext cx="468" cy="742"/>
            </a:xfrm>
            <a:custGeom>
              <a:avLst/>
              <a:gdLst/>
              <a:ahLst/>
              <a:cxnLst>
                <a:cxn ang="0">
                  <a:pos x="10" y="739"/>
                </a:cxn>
                <a:cxn ang="0">
                  <a:pos x="32" y="734"/>
                </a:cxn>
                <a:cxn ang="0">
                  <a:pos x="59" y="727"/>
                </a:cxn>
                <a:cxn ang="0">
                  <a:pos x="91" y="717"/>
                </a:cxn>
                <a:cxn ang="0">
                  <a:pos x="125" y="705"/>
                </a:cxn>
                <a:cxn ang="0">
                  <a:pos x="163" y="689"/>
                </a:cxn>
                <a:cxn ang="0">
                  <a:pos x="201" y="671"/>
                </a:cxn>
                <a:cxn ang="0">
                  <a:pos x="241" y="646"/>
                </a:cxn>
                <a:cxn ang="0">
                  <a:pos x="279" y="618"/>
                </a:cxn>
                <a:cxn ang="0">
                  <a:pos x="317" y="584"/>
                </a:cxn>
                <a:cxn ang="0">
                  <a:pos x="352" y="545"/>
                </a:cxn>
                <a:cxn ang="0">
                  <a:pos x="385" y="499"/>
                </a:cxn>
                <a:cxn ang="0">
                  <a:pos x="413" y="446"/>
                </a:cxn>
                <a:cxn ang="0">
                  <a:pos x="436" y="388"/>
                </a:cxn>
                <a:cxn ang="0">
                  <a:pos x="454" y="320"/>
                </a:cxn>
                <a:cxn ang="0">
                  <a:pos x="464" y="245"/>
                </a:cxn>
                <a:cxn ang="0">
                  <a:pos x="467" y="191"/>
                </a:cxn>
                <a:cxn ang="0">
                  <a:pos x="466" y="167"/>
                </a:cxn>
                <a:cxn ang="0">
                  <a:pos x="464" y="141"/>
                </a:cxn>
                <a:cxn ang="0">
                  <a:pos x="459" y="115"/>
                </a:cxn>
                <a:cxn ang="0">
                  <a:pos x="454" y="90"/>
                </a:cxn>
                <a:cxn ang="0">
                  <a:pos x="447" y="64"/>
                </a:cxn>
                <a:cxn ang="0">
                  <a:pos x="440" y="39"/>
                </a:cxn>
                <a:cxn ang="0">
                  <a:pos x="432" y="13"/>
                </a:cxn>
                <a:cxn ang="0">
                  <a:pos x="427" y="48"/>
                </a:cxn>
                <a:cxn ang="0">
                  <a:pos x="426" y="145"/>
                </a:cxn>
                <a:cxn ang="0">
                  <a:pos x="422" y="224"/>
                </a:cxn>
                <a:cxn ang="0">
                  <a:pos x="415" y="283"/>
                </a:cxn>
                <a:cxn ang="0">
                  <a:pos x="404" y="337"/>
                </a:cxn>
                <a:cxn ang="0">
                  <a:pos x="389" y="387"/>
                </a:cxn>
                <a:cxn ang="0">
                  <a:pos x="372" y="432"/>
                </a:cxn>
                <a:cxn ang="0">
                  <a:pos x="352" y="474"/>
                </a:cxn>
                <a:cxn ang="0">
                  <a:pos x="330" y="512"/>
                </a:cxn>
                <a:cxn ang="0">
                  <a:pos x="304" y="547"/>
                </a:cxn>
                <a:cxn ang="0">
                  <a:pos x="275" y="578"/>
                </a:cxn>
                <a:cxn ang="0">
                  <a:pos x="245" y="607"/>
                </a:cxn>
                <a:cxn ang="0">
                  <a:pos x="212" y="633"/>
                </a:cxn>
                <a:cxn ang="0">
                  <a:pos x="178" y="657"/>
                </a:cxn>
                <a:cxn ang="0">
                  <a:pos x="141" y="679"/>
                </a:cxn>
                <a:cxn ang="0">
                  <a:pos x="103" y="698"/>
                </a:cxn>
                <a:cxn ang="0">
                  <a:pos x="63" y="716"/>
                </a:cxn>
                <a:cxn ang="0">
                  <a:pos x="22" y="733"/>
                </a:cxn>
              </a:cxnLst>
              <a:rect l="0" t="0" r="r" b="b"/>
              <a:pathLst>
                <a:path w="468" h="742">
                  <a:moveTo>
                    <a:pt x="0" y="741"/>
                  </a:moveTo>
                  <a:lnTo>
                    <a:pt x="10" y="739"/>
                  </a:lnTo>
                  <a:lnTo>
                    <a:pt x="20" y="737"/>
                  </a:lnTo>
                  <a:lnTo>
                    <a:pt x="32" y="734"/>
                  </a:lnTo>
                  <a:lnTo>
                    <a:pt x="44" y="731"/>
                  </a:lnTo>
                  <a:lnTo>
                    <a:pt x="59" y="727"/>
                  </a:lnTo>
                  <a:lnTo>
                    <a:pt x="74" y="722"/>
                  </a:lnTo>
                  <a:lnTo>
                    <a:pt x="91" y="717"/>
                  </a:lnTo>
                  <a:lnTo>
                    <a:pt x="108" y="711"/>
                  </a:lnTo>
                  <a:lnTo>
                    <a:pt x="125" y="705"/>
                  </a:lnTo>
                  <a:lnTo>
                    <a:pt x="144" y="697"/>
                  </a:lnTo>
                  <a:lnTo>
                    <a:pt x="163" y="689"/>
                  </a:lnTo>
                  <a:lnTo>
                    <a:pt x="182" y="680"/>
                  </a:lnTo>
                  <a:lnTo>
                    <a:pt x="201" y="671"/>
                  </a:lnTo>
                  <a:lnTo>
                    <a:pt x="221" y="659"/>
                  </a:lnTo>
                  <a:lnTo>
                    <a:pt x="241" y="646"/>
                  </a:lnTo>
                  <a:lnTo>
                    <a:pt x="261" y="633"/>
                  </a:lnTo>
                  <a:lnTo>
                    <a:pt x="279" y="618"/>
                  </a:lnTo>
                  <a:lnTo>
                    <a:pt x="298" y="601"/>
                  </a:lnTo>
                  <a:lnTo>
                    <a:pt x="317" y="584"/>
                  </a:lnTo>
                  <a:lnTo>
                    <a:pt x="335" y="565"/>
                  </a:lnTo>
                  <a:lnTo>
                    <a:pt x="352" y="545"/>
                  </a:lnTo>
                  <a:lnTo>
                    <a:pt x="369" y="523"/>
                  </a:lnTo>
                  <a:lnTo>
                    <a:pt x="385" y="499"/>
                  </a:lnTo>
                  <a:lnTo>
                    <a:pt x="400" y="474"/>
                  </a:lnTo>
                  <a:lnTo>
                    <a:pt x="413" y="446"/>
                  </a:lnTo>
                  <a:lnTo>
                    <a:pt x="426" y="418"/>
                  </a:lnTo>
                  <a:lnTo>
                    <a:pt x="436" y="388"/>
                  </a:lnTo>
                  <a:lnTo>
                    <a:pt x="446" y="355"/>
                  </a:lnTo>
                  <a:lnTo>
                    <a:pt x="454" y="320"/>
                  </a:lnTo>
                  <a:lnTo>
                    <a:pt x="460" y="284"/>
                  </a:lnTo>
                  <a:lnTo>
                    <a:pt x="464" y="245"/>
                  </a:lnTo>
                  <a:lnTo>
                    <a:pt x="467" y="204"/>
                  </a:lnTo>
                  <a:lnTo>
                    <a:pt x="467" y="191"/>
                  </a:lnTo>
                  <a:lnTo>
                    <a:pt x="467" y="179"/>
                  </a:lnTo>
                  <a:lnTo>
                    <a:pt x="466" y="167"/>
                  </a:lnTo>
                  <a:lnTo>
                    <a:pt x="465" y="154"/>
                  </a:lnTo>
                  <a:lnTo>
                    <a:pt x="464" y="141"/>
                  </a:lnTo>
                  <a:lnTo>
                    <a:pt x="462" y="128"/>
                  </a:lnTo>
                  <a:lnTo>
                    <a:pt x="459" y="115"/>
                  </a:lnTo>
                  <a:lnTo>
                    <a:pt x="457" y="102"/>
                  </a:lnTo>
                  <a:lnTo>
                    <a:pt x="454" y="90"/>
                  </a:lnTo>
                  <a:lnTo>
                    <a:pt x="451" y="77"/>
                  </a:lnTo>
                  <a:lnTo>
                    <a:pt x="447" y="64"/>
                  </a:lnTo>
                  <a:lnTo>
                    <a:pt x="444" y="52"/>
                  </a:lnTo>
                  <a:lnTo>
                    <a:pt x="440" y="39"/>
                  </a:lnTo>
                  <a:lnTo>
                    <a:pt x="436" y="26"/>
                  </a:lnTo>
                  <a:lnTo>
                    <a:pt x="432" y="13"/>
                  </a:lnTo>
                  <a:lnTo>
                    <a:pt x="428" y="0"/>
                  </a:lnTo>
                  <a:lnTo>
                    <a:pt x="427" y="48"/>
                  </a:lnTo>
                  <a:lnTo>
                    <a:pt x="427" y="96"/>
                  </a:lnTo>
                  <a:lnTo>
                    <a:pt x="426" y="145"/>
                  </a:lnTo>
                  <a:lnTo>
                    <a:pt x="424" y="192"/>
                  </a:lnTo>
                  <a:lnTo>
                    <a:pt x="422" y="224"/>
                  </a:lnTo>
                  <a:lnTo>
                    <a:pt x="418" y="254"/>
                  </a:lnTo>
                  <a:lnTo>
                    <a:pt x="415" y="283"/>
                  </a:lnTo>
                  <a:lnTo>
                    <a:pt x="409" y="310"/>
                  </a:lnTo>
                  <a:lnTo>
                    <a:pt x="404" y="337"/>
                  </a:lnTo>
                  <a:lnTo>
                    <a:pt x="397" y="362"/>
                  </a:lnTo>
                  <a:lnTo>
                    <a:pt x="389" y="387"/>
                  </a:lnTo>
                  <a:lnTo>
                    <a:pt x="381" y="410"/>
                  </a:lnTo>
                  <a:lnTo>
                    <a:pt x="372" y="432"/>
                  </a:lnTo>
                  <a:lnTo>
                    <a:pt x="362" y="453"/>
                  </a:lnTo>
                  <a:lnTo>
                    <a:pt x="352" y="474"/>
                  </a:lnTo>
                  <a:lnTo>
                    <a:pt x="342" y="493"/>
                  </a:lnTo>
                  <a:lnTo>
                    <a:pt x="330" y="512"/>
                  </a:lnTo>
                  <a:lnTo>
                    <a:pt x="317" y="530"/>
                  </a:lnTo>
                  <a:lnTo>
                    <a:pt x="304" y="547"/>
                  </a:lnTo>
                  <a:lnTo>
                    <a:pt x="290" y="562"/>
                  </a:lnTo>
                  <a:lnTo>
                    <a:pt x="275" y="578"/>
                  </a:lnTo>
                  <a:lnTo>
                    <a:pt x="261" y="593"/>
                  </a:lnTo>
                  <a:lnTo>
                    <a:pt x="245" y="607"/>
                  </a:lnTo>
                  <a:lnTo>
                    <a:pt x="229" y="620"/>
                  </a:lnTo>
                  <a:lnTo>
                    <a:pt x="212" y="633"/>
                  </a:lnTo>
                  <a:lnTo>
                    <a:pt x="195" y="646"/>
                  </a:lnTo>
                  <a:lnTo>
                    <a:pt x="178" y="657"/>
                  </a:lnTo>
                  <a:lnTo>
                    <a:pt x="160" y="668"/>
                  </a:lnTo>
                  <a:lnTo>
                    <a:pt x="141" y="679"/>
                  </a:lnTo>
                  <a:lnTo>
                    <a:pt x="122" y="688"/>
                  </a:lnTo>
                  <a:lnTo>
                    <a:pt x="103" y="698"/>
                  </a:lnTo>
                  <a:lnTo>
                    <a:pt x="83" y="707"/>
                  </a:lnTo>
                  <a:lnTo>
                    <a:pt x="63" y="716"/>
                  </a:lnTo>
                  <a:lnTo>
                    <a:pt x="42" y="725"/>
                  </a:lnTo>
                  <a:lnTo>
                    <a:pt x="22" y="733"/>
                  </a:lnTo>
                  <a:lnTo>
                    <a:pt x="0" y="741"/>
                  </a:lnTo>
                </a:path>
              </a:pathLst>
            </a:custGeom>
            <a:solidFill>
              <a:srgbClr val="B760F9"/>
            </a:solidFill>
            <a:ln w="12700" cap="rnd" cmpd="sng">
              <a:noFill/>
              <a:prstDash val="solid"/>
              <a:round/>
              <a:headEnd type="none" w="med" len="med"/>
              <a:tailEnd type="none" w="med" len="med"/>
            </a:ln>
            <a:effectLst/>
          </p:spPr>
          <p:txBody>
            <a:bodyPr/>
            <a:lstStyle/>
            <a:p>
              <a:endParaRPr lang="en-US"/>
            </a:p>
          </p:txBody>
        </p:sp>
        <p:grpSp>
          <p:nvGrpSpPr>
            <p:cNvPr id="5" name="Group 30"/>
            <p:cNvGrpSpPr>
              <a:grpSpLocks/>
            </p:cNvGrpSpPr>
            <p:nvPr/>
          </p:nvGrpSpPr>
          <p:grpSpPr bwMode="auto">
            <a:xfrm>
              <a:off x="4032" y="1393"/>
              <a:ext cx="289" cy="48"/>
              <a:chOff x="4032" y="1393"/>
              <a:chExt cx="289" cy="48"/>
            </a:xfrm>
          </p:grpSpPr>
          <p:sp>
            <p:nvSpPr>
              <p:cNvPr id="10271" name="Arc 31"/>
              <p:cNvSpPr>
                <a:spLocks/>
              </p:cNvSpPr>
              <p:nvPr/>
            </p:nvSpPr>
            <p:spPr bwMode="auto">
              <a:xfrm rot="10800000">
                <a:off x="4032" y="1393"/>
                <a:ext cx="144" cy="4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B760F9"/>
              </a:solidFill>
              <a:ln w="50800" cap="rnd">
                <a:solidFill>
                  <a:schemeClr val="tx1"/>
                </a:solidFill>
                <a:round/>
                <a:headEnd/>
                <a:tailEnd/>
              </a:ln>
              <a:effectLst/>
            </p:spPr>
            <p:txBody>
              <a:bodyPr/>
              <a:lstStyle/>
              <a:p>
                <a:endParaRPr lang="en-US"/>
              </a:p>
            </p:txBody>
          </p:sp>
          <p:sp>
            <p:nvSpPr>
              <p:cNvPr id="10272" name="Arc 32"/>
              <p:cNvSpPr>
                <a:spLocks/>
              </p:cNvSpPr>
              <p:nvPr/>
            </p:nvSpPr>
            <p:spPr bwMode="auto">
              <a:xfrm rot="10800000">
                <a:off x="4177" y="1393"/>
                <a:ext cx="144" cy="48"/>
              </a:xfrm>
              <a:custGeom>
                <a:avLst/>
                <a:gdLst>
                  <a:gd name="G0" fmla="+- 21600 0 0"/>
                  <a:gd name="G1" fmla="+- 21599 0 0"/>
                  <a:gd name="G2" fmla="+- 21600 0 0"/>
                  <a:gd name="T0" fmla="*/ 0 w 21600"/>
                  <a:gd name="T1" fmla="*/ 21599 h 21599"/>
                  <a:gd name="T2" fmla="*/ 21450 w 21600"/>
                  <a:gd name="T3" fmla="*/ 0 h 21599"/>
                  <a:gd name="T4" fmla="*/ 21600 w 21600"/>
                  <a:gd name="T5" fmla="*/ 21599 h 21599"/>
                </a:gdLst>
                <a:ahLst/>
                <a:cxnLst>
                  <a:cxn ang="0">
                    <a:pos x="T0" y="T1"/>
                  </a:cxn>
                  <a:cxn ang="0">
                    <a:pos x="T2" y="T3"/>
                  </a:cxn>
                  <a:cxn ang="0">
                    <a:pos x="T4" y="T5"/>
                  </a:cxn>
                </a:cxnLst>
                <a:rect l="0" t="0" r="r" b="b"/>
                <a:pathLst>
                  <a:path w="21600" h="21599" fill="none" extrusionOk="0">
                    <a:moveTo>
                      <a:pt x="0" y="21599"/>
                    </a:moveTo>
                    <a:cubicBezTo>
                      <a:pt x="0" y="9728"/>
                      <a:pt x="9579" y="81"/>
                      <a:pt x="21449" y="-1"/>
                    </a:cubicBezTo>
                  </a:path>
                  <a:path w="21600" h="21599" stroke="0" extrusionOk="0">
                    <a:moveTo>
                      <a:pt x="0" y="21599"/>
                    </a:moveTo>
                    <a:cubicBezTo>
                      <a:pt x="0" y="9728"/>
                      <a:pt x="9579" y="81"/>
                      <a:pt x="21449" y="-1"/>
                    </a:cubicBezTo>
                    <a:lnTo>
                      <a:pt x="21600" y="21599"/>
                    </a:lnTo>
                    <a:close/>
                  </a:path>
                </a:pathLst>
              </a:custGeom>
              <a:solidFill>
                <a:srgbClr val="B760F9"/>
              </a:solidFill>
              <a:ln w="50800" cap="rnd">
                <a:solidFill>
                  <a:schemeClr val="tx1"/>
                </a:solidFill>
                <a:round/>
                <a:headEnd/>
                <a:tailEnd/>
              </a:ln>
              <a:effectLst/>
            </p:spPr>
            <p:txBody>
              <a:bodyPr/>
              <a:lstStyle/>
              <a:p>
                <a:endParaRPr lang="en-US"/>
              </a:p>
            </p:txBody>
          </p:sp>
        </p:grpSp>
        <p:sp>
          <p:nvSpPr>
            <p:cNvPr id="10273" name="Line 33"/>
            <p:cNvSpPr>
              <a:spLocks noChangeShapeType="1"/>
            </p:cNvSpPr>
            <p:nvPr/>
          </p:nvSpPr>
          <p:spPr bwMode="auto">
            <a:xfrm>
              <a:off x="4080" y="1056"/>
              <a:ext cx="0" cy="1680"/>
            </a:xfrm>
            <a:prstGeom prst="line">
              <a:avLst/>
            </a:prstGeom>
            <a:noFill/>
            <a:ln w="50800">
              <a:solidFill>
                <a:schemeClr val="accent2"/>
              </a:solidFill>
              <a:round/>
              <a:headEnd/>
              <a:tailEnd/>
            </a:ln>
            <a:effectLst/>
          </p:spPr>
          <p:txBody>
            <a:bodyPr/>
            <a:lstStyle/>
            <a:p>
              <a:endParaRPr lang="en-US"/>
            </a:p>
          </p:txBody>
        </p:sp>
        <p:sp>
          <p:nvSpPr>
            <p:cNvPr id="10274" name="Line 34"/>
            <p:cNvSpPr>
              <a:spLocks noChangeShapeType="1"/>
            </p:cNvSpPr>
            <p:nvPr/>
          </p:nvSpPr>
          <p:spPr bwMode="auto">
            <a:xfrm>
              <a:off x="4224" y="1056"/>
              <a:ext cx="0" cy="1680"/>
            </a:xfrm>
            <a:prstGeom prst="line">
              <a:avLst/>
            </a:prstGeom>
            <a:noFill/>
            <a:ln w="50800">
              <a:solidFill>
                <a:schemeClr val="accent2"/>
              </a:solidFill>
              <a:round/>
              <a:headEnd/>
              <a:tailEnd/>
            </a:ln>
            <a:effectLst/>
          </p:spPr>
          <p:txBody>
            <a:bodyPr/>
            <a:lstStyle/>
            <a:p>
              <a:endParaRPr lang="en-US"/>
            </a:p>
          </p:txBody>
        </p:sp>
        <p:sp>
          <p:nvSpPr>
            <p:cNvPr id="10275" name="AutoShape 35"/>
            <p:cNvSpPr>
              <a:spLocks noChangeArrowheads="1"/>
            </p:cNvSpPr>
            <p:nvPr/>
          </p:nvSpPr>
          <p:spPr bwMode="auto">
            <a:xfrm rot="-10800000" flipH="1" flipV="1">
              <a:off x="3988" y="1252"/>
              <a:ext cx="328" cy="280"/>
            </a:xfrm>
            <a:custGeom>
              <a:avLst/>
              <a:gdLst>
                <a:gd name="G0" fmla="+- 5399 0 0"/>
                <a:gd name="G1" fmla="+- 21600 0 5399"/>
                <a:gd name="G2" fmla="*/ 5399 1 2"/>
                <a:gd name="G3" fmla="+- 21600 0 G2"/>
                <a:gd name="G4" fmla="+/ 5399 21600 2"/>
                <a:gd name="G5" fmla="+/ G1 0 2"/>
                <a:gd name="G6" fmla="*/ 21600 21600 5399"/>
                <a:gd name="G7" fmla="*/ G6 1 2"/>
                <a:gd name="G8" fmla="+- 21600 0 G7"/>
                <a:gd name="G9" fmla="*/ 21600 1 2"/>
                <a:gd name="G10" fmla="+- 5399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399" y="21600"/>
                  </a:lnTo>
                  <a:lnTo>
                    <a:pt x="16201" y="21600"/>
                  </a:lnTo>
                  <a:lnTo>
                    <a:pt x="21600" y="0"/>
                  </a:lnTo>
                  <a:close/>
                </a:path>
              </a:pathLst>
            </a:custGeom>
            <a:gradFill rotWithShape="0">
              <a:gsLst>
                <a:gs pos="0">
                  <a:srgbClr val="F6BF69"/>
                </a:gs>
                <a:gs pos="100000">
                  <a:srgbClr val="F6BF69">
                    <a:gamma/>
                    <a:shade val="29804"/>
                    <a:invGamma/>
                  </a:srgbClr>
                </a:gs>
              </a:gsLst>
              <a:lin ang="0" scaled="1"/>
            </a:gradFill>
            <a:ln w="12700">
              <a:solidFill>
                <a:schemeClr val="tx1"/>
              </a:solidFill>
              <a:miter lim="800000"/>
              <a:headEnd/>
              <a:tailEnd/>
            </a:ln>
            <a:effectLst/>
          </p:spPr>
          <p:txBody>
            <a:bodyPr wrap="none" anchor="ctr"/>
            <a:lstStyle/>
            <a:p>
              <a:endParaRPr lang="en-US"/>
            </a:p>
          </p:txBody>
        </p:sp>
        <p:sp>
          <p:nvSpPr>
            <p:cNvPr id="10276" name="Rectangle 36"/>
            <p:cNvSpPr>
              <a:spLocks noChangeArrowheads="1"/>
            </p:cNvSpPr>
            <p:nvPr/>
          </p:nvSpPr>
          <p:spPr bwMode="auto">
            <a:xfrm>
              <a:off x="4036" y="2740"/>
              <a:ext cx="88" cy="568"/>
            </a:xfrm>
            <a:prstGeom prst="rect">
              <a:avLst/>
            </a:prstGeom>
            <a:solidFill>
              <a:srgbClr val="B3B900"/>
            </a:solidFill>
            <a:ln w="12700">
              <a:solidFill>
                <a:schemeClr val="tx1"/>
              </a:solidFill>
              <a:miter lim="800000"/>
              <a:headEnd/>
              <a:tailEnd/>
            </a:ln>
            <a:effectLst/>
          </p:spPr>
          <p:txBody>
            <a:bodyPr wrap="none" anchor="ctr"/>
            <a:lstStyle/>
            <a:p>
              <a:endParaRPr lang="en-US"/>
            </a:p>
          </p:txBody>
        </p:sp>
        <p:sp>
          <p:nvSpPr>
            <p:cNvPr id="10277" name="Rectangle 37"/>
            <p:cNvSpPr>
              <a:spLocks noChangeArrowheads="1"/>
            </p:cNvSpPr>
            <p:nvPr/>
          </p:nvSpPr>
          <p:spPr bwMode="auto">
            <a:xfrm>
              <a:off x="4180" y="2740"/>
              <a:ext cx="88" cy="568"/>
            </a:xfrm>
            <a:prstGeom prst="rect">
              <a:avLst/>
            </a:prstGeom>
            <a:solidFill>
              <a:srgbClr val="B3B900"/>
            </a:solidFill>
            <a:ln w="12700">
              <a:solidFill>
                <a:schemeClr val="tx1"/>
              </a:solidFill>
              <a:miter lim="800000"/>
              <a:headEnd/>
              <a:tailEnd/>
            </a:ln>
            <a:effectLst/>
          </p:spPr>
          <p:txBody>
            <a:bodyPr wrap="none" anchor="ctr"/>
            <a:lstStyle/>
            <a:p>
              <a:endParaRPr lang="en-US"/>
            </a:p>
          </p:txBody>
        </p:sp>
      </p:grpSp>
      <p:pic>
        <p:nvPicPr>
          <p:cNvPr id="43" name="Picture 4" descr="17_07a1"/>
          <p:cNvPicPr>
            <a:picLocks noChangeAspect="1" noChangeArrowheads="1"/>
          </p:cNvPicPr>
          <p:nvPr/>
        </p:nvPicPr>
        <p:blipFill>
          <a:blip r:embed="rId3" cstate="print"/>
          <a:srcRect b="12920"/>
          <a:stretch>
            <a:fillRect/>
          </a:stretch>
        </p:blipFill>
        <p:spPr bwMode="auto">
          <a:xfrm>
            <a:off x="358776" y="1246981"/>
            <a:ext cx="2552816" cy="2105820"/>
          </a:xfrm>
          <a:prstGeom prst="rect">
            <a:avLst/>
          </a:prstGeom>
          <a:noFill/>
        </p:spPr>
      </p:pic>
      <p:pic>
        <p:nvPicPr>
          <p:cNvPr id="38" name="Picture 37" descr="79250_20_F04.jpg"/>
          <p:cNvPicPr>
            <a:picLocks noChangeAspect="1"/>
          </p:cNvPicPr>
          <p:nvPr/>
        </p:nvPicPr>
        <p:blipFill>
          <a:blip r:embed="rId4" cstate="print"/>
          <a:stretch>
            <a:fillRect/>
          </a:stretch>
        </p:blipFill>
        <p:spPr>
          <a:xfrm>
            <a:off x="407556" y="3389282"/>
            <a:ext cx="2477028" cy="3332193"/>
          </a:xfrm>
          <a:prstGeom prst="rect">
            <a:avLst/>
          </a:prstGeom>
        </p:spPr>
      </p:pic>
    </p:spTree>
  </p:cSld>
  <p:clrMapOvr>
    <a:masterClrMapping/>
  </p:clrMapOvr>
  <p:transition>
    <p:fade thruBlk="1"/>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79250_20_F06.jpg"/>
          <p:cNvPicPr>
            <a:picLocks noChangeAspect="1"/>
          </p:cNvPicPr>
          <p:nvPr/>
        </p:nvPicPr>
        <p:blipFill>
          <a:blip r:embed="rId3" cstate="print"/>
          <a:stretch>
            <a:fillRect/>
          </a:stretch>
        </p:blipFill>
        <p:spPr>
          <a:xfrm>
            <a:off x="467436" y="990600"/>
            <a:ext cx="8305800" cy="5974172"/>
          </a:xfrm>
          <a:prstGeom prst="rect">
            <a:avLst/>
          </a:prstGeom>
        </p:spPr>
      </p:pic>
      <p:sp>
        <p:nvSpPr>
          <p:cNvPr id="2" name="Title 1"/>
          <p:cNvSpPr>
            <a:spLocks noGrp="1"/>
          </p:cNvSpPr>
          <p:nvPr>
            <p:ph type="title"/>
          </p:nvPr>
        </p:nvSpPr>
        <p:spPr>
          <a:xfrm>
            <a:off x="457200" y="274638"/>
            <a:ext cx="8229600" cy="868362"/>
          </a:xfrm>
        </p:spPr>
        <p:txBody>
          <a:bodyPr/>
          <a:lstStyle/>
          <a:p>
            <a:r>
              <a:rPr lang="en-US" dirty="0" smtClean="0"/>
              <a:t>Scintillation Counter </a:t>
            </a:r>
            <a:endParaRPr lang="en-US" dirty="0"/>
          </a:p>
        </p:txBody>
      </p:sp>
    </p:spTree>
    <p:extLst>
      <p:ext uri="{BB962C8B-B14F-4D97-AF65-F5344CB8AC3E}">
        <p14:creationId xmlns:p14="http://schemas.microsoft.com/office/powerpoint/2010/main" val="264619118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noAutofit/>
          </a:bodyPr>
          <a:lstStyle/>
          <a:p>
            <a:r>
              <a:rPr lang="en-US" sz="2800" dirty="0" smtClean="0"/>
              <a:t>What methods can be used to detect radioactivity? </a:t>
            </a:r>
            <a:br>
              <a:rPr lang="en-US" sz="2800" dirty="0" smtClean="0"/>
            </a:br>
            <a:r>
              <a:rPr lang="en-US" sz="2800" dirty="0" smtClean="0"/>
              <a:t>Geiger-Müller Counter (Geiger Counter) </a:t>
            </a:r>
            <a:endParaRPr lang="en-US" sz="2800" dirty="0"/>
          </a:p>
        </p:txBody>
      </p:sp>
      <p:sp>
        <p:nvSpPr>
          <p:cNvPr id="5" name="Footer Placeholder 3"/>
          <p:cNvSpPr>
            <a:spLocks noGrp="1"/>
          </p:cNvSpPr>
          <p:nvPr>
            <p:ph type="ftr" sz="quarter" idx="11"/>
          </p:nvPr>
        </p:nvSpPr>
        <p:spPr/>
        <p:txBody>
          <a:bodyPr/>
          <a:lstStyle/>
          <a:p>
            <a:r>
              <a:rPr lang="en-US"/>
              <a:t>Tro's Introductory Chemistry, Chapter 17</a:t>
            </a:r>
          </a:p>
        </p:txBody>
      </p:sp>
      <p:sp>
        <p:nvSpPr>
          <p:cNvPr id="6" name="Slide Number Placeholder 4"/>
          <p:cNvSpPr>
            <a:spLocks noGrp="1"/>
          </p:cNvSpPr>
          <p:nvPr>
            <p:ph type="sldNum" sz="quarter" idx="12"/>
          </p:nvPr>
        </p:nvSpPr>
        <p:spPr/>
        <p:txBody>
          <a:bodyPr/>
          <a:lstStyle/>
          <a:p>
            <a:fld id="{733DD4B4-1A91-48E6-8463-20D685D5649A}" type="slidenum">
              <a:rPr lang="en-US"/>
              <a:pPr/>
              <a:t>26</a:t>
            </a:fld>
            <a:endParaRPr lang="en-US"/>
          </a:p>
        </p:txBody>
      </p:sp>
      <p:pic>
        <p:nvPicPr>
          <p:cNvPr id="53252" name="Picture 4" descr="19_08b[1]"/>
          <p:cNvPicPr>
            <a:picLocks noChangeAspect="1" noChangeArrowheads="1"/>
          </p:cNvPicPr>
          <p:nvPr/>
        </p:nvPicPr>
        <p:blipFill>
          <a:blip r:embed="rId3" cstate="print"/>
          <a:srcRect/>
          <a:stretch>
            <a:fillRect/>
          </a:stretch>
        </p:blipFill>
        <p:spPr bwMode="auto">
          <a:xfrm>
            <a:off x="0" y="1600200"/>
            <a:ext cx="9144000" cy="3916590"/>
          </a:xfrm>
          <a:prstGeom prst="rect">
            <a:avLst/>
          </a:prstGeom>
          <a:noFill/>
        </p:spPr>
      </p:pic>
    </p:spTree>
  </p:cSld>
  <p:clrMapOvr>
    <a:masterClrMapping/>
  </p:clrMapOvr>
  <p:transition>
    <p:fade thruBlk="1"/>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79250_20_UNF03.jpg"/>
          <p:cNvPicPr>
            <a:picLocks noChangeAspect="1"/>
          </p:cNvPicPr>
          <p:nvPr/>
        </p:nvPicPr>
        <p:blipFill>
          <a:blip r:embed="rId3" cstate="print"/>
          <a:stretch>
            <a:fillRect/>
          </a:stretch>
        </p:blipFill>
        <p:spPr>
          <a:xfrm>
            <a:off x="2668060" y="1544162"/>
            <a:ext cx="3807880" cy="5284268"/>
          </a:xfrm>
          <a:prstGeom prst="rect">
            <a:avLst/>
          </a:prstGeom>
        </p:spPr>
      </p:pic>
      <p:sp>
        <p:nvSpPr>
          <p:cNvPr id="2" name="Title 1"/>
          <p:cNvSpPr>
            <a:spLocks noGrp="1"/>
          </p:cNvSpPr>
          <p:nvPr>
            <p:ph type="title"/>
          </p:nvPr>
        </p:nvSpPr>
        <p:spPr/>
        <p:txBody>
          <a:bodyPr>
            <a:normAutofit fontScale="90000"/>
          </a:bodyPr>
          <a:lstStyle/>
          <a:p>
            <a:r>
              <a:rPr lang="en-US" dirty="0" smtClean="0"/>
              <a:t>Why are robotic arms used to work with radioactive samples? </a:t>
            </a:r>
            <a:endParaRPr lang="en-US" dirty="0"/>
          </a:p>
        </p:txBody>
      </p:sp>
    </p:spTree>
    <p:extLst>
      <p:ext uri="{BB962C8B-B14F-4D97-AF65-F5344CB8AC3E}">
        <p14:creationId xmlns:p14="http://schemas.microsoft.com/office/powerpoint/2010/main" val="181194928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2"/>
          <p:cNvSpPr>
            <a:spLocks noGrp="1"/>
          </p:cNvSpPr>
          <p:nvPr>
            <p:ph type="ftr" sz="quarter" idx="10"/>
          </p:nvPr>
        </p:nvSpPr>
        <p:spPr/>
        <p:txBody>
          <a:bodyPr/>
          <a:lstStyle/>
          <a:p>
            <a:r>
              <a:rPr lang="en-US"/>
              <a:t>Tro, Chemistry: A Molecular Approach</a:t>
            </a:r>
          </a:p>
        </p:txBody>
      </p:sp>
      <p:sp>
        <p:nvSpPr>
          <p:cNvPr id="5" name="Slide Number Placeholder 3"/>
          <p:cNvSpPr>
            <a:spLocks noGrp="1"/>
          </p:cNvSpPr>
          <p:nvPr>
            <p:ph type="sldNum" sz="quarter" idx="11"/>
          </p:nvPr>
        </p:nvSpPr>
        <p:spPr/>
        <p:txBody>
          <a:bodyPr/>
          <a:lstStyle/>
          <a:p>
            <a:fld id="{AB874236-E548-49B1-9BE0-40B4BE0A90A6}" type="slidenum">
              <a:rPr lang="en-US"/>
              <a:pPr/>
              <a:t>28</a:t>
            </a:fld>
            <a:endParaRPr lang="en-US"/>
          </a:p>
        </p:txBody>
      </p:sp>
      <p:sp>
        <p:nvSpPr>
          <p:cNvPr id="61444" name="Rectangle 4"/>
          <p:cNvSpPr>
            <a:spLocks noGrp="1" noChangeArrowheads="1"/>
          </p:cNvSpPr>
          <p:nvPr>
            <p:ph type="title"/>
          </p:nvPr>
        </p:nvSpPr>
        <p:spPr>
          <a:xfrm>
            <a:off x="304800" y="76200"/>
            <a:ext cx="8458200" cy="685800"/>
          </a:xfrm>
        </p:spPr>
        <p:txBody>
          <a:bodyPr>
            <a:noAutofit/>
          </a:bodyPr>
          <a:lstStyle/>
          <a:p>
            <a:r>
              <a:rPr lang="en-US" sz="3200" dirty="0" smtClean="0"/>
              <a:t>Is the half-life </a:t>
            </a:r>
            <a:r>
              <a:rPr lang="en-US" sz="3200" dirty="0"/>
              <a:t>of a </a:t>
            </a:r>
            <a:r>
              <a:rPr lang="en-US" sz="3200" dirty="0" smtClean="0"/>
              <a:t>first-order </a:t>
            </a:r>
            <a:r>
              <a:rPr lang="en-US" sz="3200" dirty="0"/>
              <a:t>r</a:t>
            </a:r>
            <a:r>
              <a:rPr lang="en-US" sz="3200" dirty="0" smtClean="0"/>
              <a:t>eaction constant?</a:t>
            </a:r>
            <a:endParaRPr lang="en-US" sz="3200" dirty="0"/>
          </a:p>
        </p:txBody>
      </p:sp>
      <p:pic>
        <p:nvPicPr>
          <p:cNvPr id="61445" name="Picture 5" descr="13_11[1]"/>
          <p:cNvPicPr>
            <a:picLocks noChangeAspect="1" noChangeArrowheads="1"/>
          </p:cNvPicPr>
          <p:nvPr/>
        </p:nvPicPr>
        <p:blipFill>
          <a:blip r:embed="rId3" cstate="print"/>
          <a:srcRect/>
          <a:stretch>
            <a:fillRect/>
          </a:stretch>
        </p:blipFill>
        <p:spPr bwMode="auto">
          <a:xfrm>
            <a:off x="21265" y="914400"/>
            <a:ext cx="3853560" cy="4054493"/>
          </a:xfrm>
          <a:prstGeom prst="rect">
            <a:avLst/>
          </a:prstGeom>
          <a:noFill/>
        </p:spPr>
      </p:pic>
      <p:pic>
        <p:nvPicPr>
          <p:cNvPr id="6" name="Picture 3" descr="19_09[1]"/>
          <p:cNvPicPr>
            <a:picLocks noChangeAspect="1" noChangeArrowheads="1"/>
          </p:cNvPicPr>
          <p:nvPr/>
        </p:nvPicPr>
        <p:blipFill>
          <a:blip r:embed="rId4" cstate="print"/>
          <a:srcRect/>
          <a:stretch>
            <a:fillRect/>
          </a:stretch>
        </p:blipFill>
        <p:spPr bwMode="auto">
          <a:xfrm>
            <a:off x="3897862" y="838200"/>
            <a:ext cx="5181600" cy="3886200"/>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Nuclear Chemistry</a:t>
            </a:r>
            <a:br>
              <a:rPr lang="en-US" sz="3600" dirty="0" smtClean="0"/>
            </a:br>
            <a:r>
              <a:rPr lang="en-US" sz="3600" dirty="0" smtClean="0"/>
              <a:t>Example – Half-Life</a:t>
            </a:r>
            <a:endParaRPr lang="en-US" sz="3600" dirty="0"/>
          </a:p>
        </p:txBody>
      </p:sp>
      <p:sp>
        <p:nvSpPr>
          <p:cNvPr id="3" name="Content Placeholder 2"/>
          <p:cNvSpPr>
            <a:spLocks noGrp="1"/>
          </p:cNvSpPr>
          <p:nvPr>
            <p:ph idx="1"/>
          </p:nvPr>
        </p:nvSpPr>
        <p:spPr/>
        <p:txBody>
          <a:bodyPr>
            <a:normAutofit/>
          </a:bodyPr>
          <a:lstStyle/>
          <a:p>
            <a:pPr algn="just">
              <a:buNone/>
            </a:pPr>
            <a:r>
              <a:rPr lang="en-US" dirty="0" smtClean="0"/>
              <a:t>	Technetium-99m is used to form pictures of internal organs in the body; Particularly to assess heart damage. The rate 	constant, k, for Tc-99m is 1.16 x 10</a:t>
            </a:r>
            <a:r>
              <a:rPr lang="en-US" baseline="30000" dirty="0" smtClean="0"/>
              <a:t>-1</a:t>
            </a:r>
            <a:r>
              <a:rPr lang="en-US" dirty="0" smtClean="0"/>
              <a:t> hr</a:t>
            </a:r>
            <a:r>
              <a:rPr lang="en-US" baseline="30000" dirty="0" smtClean="0"/>
              <a:t>-1</a:t>
            </a:r>
            <a:r>
              <a:rPr lang="en-US" dirty="0" smtClean="0"/>
              <a:t>, 	what is the half-life?</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1"/>
          <p:cNvPicPr>
            <a:picLocks/>
          </p:cNvPicPr>
          <p:nvPr/>
        </p:nvPicPr>
        <p:blipFill>
          <a:blip r:embed="rId3" cstate="print"/>
          <a:srcRect/>
          <a:stretch>
            <a:fillRect/>
          </a:stretch>
        </p:blipFill>
        <p:spPr bwMode="auto">
          <a:xfrm>
            <a:off x="118836" y="1130843"/>
            <a:ext cx="3523456" cy="4677229"/>
          </a:xfrm>
          <a:prstGeom prst="rect">
            <a:avLst/>
          </a:prstGeom>
          <a:noFill/>
          <a:ln w="9525">
            <a:noFill/>
            <a:miter lim="800000"/>
            <a:headEnd/>
            <a:tailEnd/>
          </a:ln>
        </p:spPr>
      </p:pic>
      <p:sp>
        <p:nvSpPr>
          <p:cNvPr id="32770" name="TextBox 2"/>
          <p:cNvSpPr txBox="1">
            <a:spLocks noChangeArrowheads="1"/>
          </p:cNvSpPr>
          <p:nvPr/>
        </p:nvSpPr>
        <p:spPr bwMode="auto">
          <a:xfrm>
            <a:off x="8570913" y="6604000"/>
            <a:ext cx="573087" cy="274638"/>
          </a:xfrm>
          <a:prstGeom prst="rect">
            <a:avLst/>
          </a:prstGeom>
          <a:noFill/>
          <a:ln w="9525">
            <a:noFill/>
            <a:miter lim="800000"/>
            <a:headEnd/>
            <a:tailEnd/>
          </a:ln>
        </p:spPr>
        <p:txBody>
          <a:bodyPr wrap="none">
            <a:spAutoFit/>
          </a:bodyPr>
          <a:lstStyle/>
          <a:p>
            <a:pPr algn="r"/>
            <a:r>
              <a:rPr lang="en-US" sz="1200" b="1">
                <a:latin typeface="Arial" pitchFamily="34" charset="0"/>
              </a:rPr>
              <a:t> p126</a:t>
            </a:r>
          </a:p>
        </p:txBody>
      </p:sp>
      <p:sp>
        <p:nvSpPr>
          <p:cNvPr id="2" name="Title 1"/>
          <p:cNvSpPr>
            <a:spLocks noGrp="1"/>
          </p:cNvSpPr>
          <p:nvPr>
            <p:ph type="title"/>
          </p:nvPr>
        </p:nvSpPr>
        <p:spPr>
          <a:xfrm>
            <a:off x="457199" y="381000"/>
            <a:ext cx="8305799" cy="653379"/>
          </a:xfrm>
        </p:spPr>
        <p:txBody>
          <a:bodyPr>
            <a:normAutofit fontScale="90000"/>
          </a:bodyPr>
          <a:lstStyle/>
          <a:p>
            <a:r>
              <a:rPr lang="en-US" sz="2800" dirty="0" smtClean="0"/>
              <a:t>What did J</a:t>
            </a:r>
            <a:r>
              <a:rPr lang="en-US" sz="2800" dirty="0" smtClean="0"/>
              <a:t>. J. Thomson and Ernest </a:t>
            </a:r>
            <a:r>
              <a:rPr lang="en-US" sz="2800" dirty="0" smtClean="0"/>
              <a:t>Rutherford contribute to our understanding of the structure of the atom? </a:t>
            </a:r>
            <a:endParaRPr lang="en-US" sz="2800" dirty="0"/>
          </a:p>
        </p:txBody>
      </p:sp>
      <p:pic>
        <p:nvPicPr>
          <p:cNvPr id="5" name="Picture 1"/>
          <p:cNvPicPr>
            <a:picLocks noChangeAspect="1" noChangeArrowheads="1"/>
          </p:cNvPicPr>
          <p:nvPr/>
        </p:nvPicPr>
        <p:blipFill>
          <a:blip r:embed="rId4" cstate="print"/>
          <a:srcRect/>
          <a:stretch>
            <a:fillRect/>
          </a:stretch>
        </p:blipFill>
        <p:spPr bwMode="auto">
          <a:xfrm>
            <a:off x="3840448" y="1130843"/>
            <a:ext cx="2383349" cy="2533650"/>
          </a:xfrm>
          <a:prstGeom prst="rect">
            <a:avLst/>
          </a:prstGeom>
          <a:noFill/>
          <a:ln w="25400">
            <a:noFill/>
            <a:miter lim="800000"/>
            <a:headEnd/>
            <a:tailEnd/>
          </a:ln>
          <a:effectLst/>
        </p:spPr>
      </p:pic>
      <p:pic>
        <p:nvPicPr>
          <p:cNvPr id="6" name="Picture 2" descr="FG04_04"/>
          <p:cNvPicPr>
            <a:picLocks noChangeAspect="1" noChangeArrowheads="1"/>
          </p:cNvPicPr>
          <p:nvPr/>
        </p:nvPicPr>
        <p:blipFill>
          <a:blip r:embed="rId5" cstate="print"/>
          <a:srcRect/>
          <a:stretch>
            <a:fillRect/>
          </a:stretch>
        </p:blipFill>
        <p:spPr bwMode="auto">
          <a:xfrm>
            <a:off x="3840448" y="4038600"/>
            <a:ext cx="2613167" cy="1822776"/>
          </a:xfrm>
          <a:prstGeom prst="rect">
            <a:avLst/>
          </a:prstGeom>
          <a:noFill/>
          <a:ln w="9525">
            <a:noFill/>
            <a:miter lim="800000"/>
            <a:headEnd/>
            <a:tailEnd/>
          </a:ln>
        </p:spPr>
      </p:pic>
      <p:pic>
        <p:nvPicPr>
          <p:cNvPr id="7" name="Picture 2" descr="FG04_05"/>
          <p:cNvPicPr>
            <a:picLocks noChangeAspect="1" noChangeArrowheads="1"/>
          </p:cNvPicPr>
          <p:nvPr/>
        </p:nvPicPr>
        <p:blipFill>
          <a:blip r:embed="rId6" cstate="print"/>
          <a:srcRect/>
          <a:stretch>
            <a:fillRect/>
          </a:stretch>
        </p:blipFill>
        <p:spPr bwMode="auto">
          <a:xfrm>
            <a:off x="6620110" y="1034379"/>
            <a:ext cx="2511698" cy="4595277"/>
          </a:xfrm>
          <a:prstGeom prst="rect">
            <a:avLst/>
          </a:prstGeom>
          <a:noFill/>
          <a:ln w="9525">
            <a:noFill/>
            <a:miter lim="800000"/>
            <a:headEnd/>
            <a:tailEnd/>
          </a:ln>
        </p:spPr>
      </p:pic>
    </p:spTree>
    <p:extLst>
      <p:ext uri="{BB962C8B-B14F-4D97-AF65-F5344CB8AC3E}">
        <p14:creationId xmlns:p14="http://schemas.microsoft.com/office/powerpoint/2010/main" val="2550150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Nuclear Chemistry</a:t>
            </a:r>
            <a:br>
              <a:rPr lang="en-US" sz="3600" dirty="0" smtClean="0"/>
            </a:br>
            <a:r>
              <a:rPr lang="en-US" sz="3600" dirty="0" smtClean="0"/>
              <a:t>Example – Half-Life</a:t>
            </a:r>
            <a:endParaRPr lang="en-US" sz="3600" dirty="0"/>
          </a:p>
        </p:txBody>
      </p:sp>
      <p:sp>
        <p:nvSpPr>
          <p:cNvPr id="3" name="Content Placeholder 2"/>
          <p:cNvSpPr>
            <a:spLocks noGrp="1"/>
          </p:cNvSpPr>
          <p:nvPr>
            <p:ph idx="1"/>
          </p:nvPr>
        </p:nvSpPr>
        <p:spPr/>
        <p:txBody>
          <a:bodyPr>
            <a:normAutofit/>
          </a:bodyPr>
          <a:lstStyle/>
          <a:p>
            <a:pPr algn="just">
              <a:buNone/>
            </a:pPr>
            <a:r>
              <a:rPr lang="en-US" dirty="0"/>
              <a:t>	</a:t>
            </a:r>
            <a:r>
              <a:rPr lang="en-US" dirty="0" smtClean="0"/>
              <a:t>The half-life of molybdenum-99 is 67.0 hours. How much of a 1.000 mg sample of 	Mo-99 is left after 335 hours?  </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Nuclear Chemistry</a:t>
            </a:r>
            <a:br>
              <a:rPr lang="en-US" sz="3600" dirty="0" smtClean="0"/>
            </a:br>
            <a:r>
              <a:rPr lang="en-US" sz="3600" dirty="0" smtClean="0"/>
              <a:t>Example – Half-Life</a:t>
            </a:r>
            <a:endParaRPr lang="en-US" sz="3600" dirty="0"/>
          </a:p>
        </p:txBody>
      </p:sp>
      <p:sp>
        <p:nvSpPr>
          <p:cNvPr id="3" name="Content Placeholder 2"/>
          <p:cNvSpPr>
            <a:spLocks noGrp="1"/>
          </p:cNvSpPr>
          <p:nvPr>
            <p:ph idx="1"/>
          </p:nvPr>
        </p:nvSpPr>
        <p:spPr/>
        <p:txBody>
          <a:bodyPr>
            <a:noAutofit/>
          </a:bodyPr>
          <a:lstStyle/>
          <a:p>
            <a:pPr algn="just">
              <a:buNone/>
            </a:pPr>
            <a:r>
              <a:rPr lang="en-US" sz="2800" dirty="0" smtClean="0"/>
              <a:t>	Sodium-24 decays by positron emission, has a 	half-life of 60 hours, and an atomic mass of 23.9909633 </a:t>
            </a:r>
            <a:r>
              <a:rPr lang="en-US" sz="2800" dirty="0" err="1" smtClean="0"/>
              <a:t>amu</a:t>
            </a:r>
            <a:r>
              <a:rPr lang="en-US" sz="2800" dirty="0" smtClean="0"/>
              <a:t>. Suppose that a patient is injected with 80. mg of sodium-24 to measure their sodium electrolyte balance. </a:t>
            </a:r>
          </a:p>
          <a:p>
            <a:pPr marL="1314450" lvl="2" indent="-514350" algn="just">
              <a:buFont typeface="+mj-lt"/>
              <a:buAutoNum type="alphaLcPeriod"/>
            </a:pPr>
            <a:r>
              <a:rPr lang="en-US" sz="2600" dirty="0" smtClean="0"/>
              <a:t>How much remains after 75 hours?</a:t>
            </a:r>
          </a:p>
          <a:p>
            <a:pPr marL="1314450" lvl="2" indent="-514350" algn="just">
              <a:buFont typeface="+mj-lt"/>
              <a:buAutoNum type="alphaLcPeriod"/>
            </a:pPr>
            <a:r>
              <a:rPr lang="en-US" sz="2600" dirty="0" smtClean="0"/>
              <a:t>How many positron emissions occur in 75 hours?</a:t>
            </a:r>
          </a:p>
          <a:p>
            <a:pPr marL="1314450" lvl="2" indent="-514350" algn="just">
              <a:buFont typeface="+mj-lt"/>
              <a:buAutoNum type="alphaLcPeriod"/>
            </a:pPr>
            <a:r>
              <a:rPr lang="en-US" sz="2600" dirty="0" smtClean="0"/>
              <a:t>What dose of radiation (in </a:t>
            </a:r>
            <a:r>
              <a:rPr lang="en-US" sz="2600" dirty="0" err="1" smtClean="0"/>
              <a:t>Ci</a:t>
            </a:r>
            <a:r>
              <a:rPr lang="en-US" sz="2600" dirty="0" smtClean="0"/>
              <a:t>) is the person exposed to?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79250_20_F12.jpg"/>
          <p:cNvPicPr>
            <a:picLocks noChangeAspect="1"/>
          </p:cNvPicPr>
          <p:nvPr/>
        </p:nvPicPr>
        <p:blipFill>
          <a:blip r:embed="rId3" cstate="print"/>
          <a:stretch>
            <a:fillRect/>
          </a:stretch>
        </p:blipFill>
        <p:spPr>
          <a:xfrm>
            <a:off x="2667000" y="76200"/>
            <a:ext cx="5913660" cy="6553199"/>
          </a:xfrm>
          <a:prstGeom prst="rect">
            <a:avLst/>
          </a:prstGeom>
        </p:spPr>
      </p:pic>
      <p:sp>
        <p:nvSpPr>
          <p:cNvPr id="2" name="Title 1"/>
          <p:cNvSpPr>
            <a:spLocks noGrp="1"/>
          </p:cNvSpPr>
          <p:nvPr>
            <p:ph type="title"/>
          </p:nvPr>
        </p:nvSpPr>
        <p:spPr>
          <a:xfrm>
            <a:off x="457200" y="838200"/>
            <a:ext cx="1905000" cy="1143000"/>
          </a:xfrm>
        </p:spPr>
        <p:txBody>
          <a:bodyPr>
            <a:normAutofit fontScale="90000"/>
          </a:bodyPr>
          <a:lstStyle/>
          <a:p>
            <a:r>
              <a:rPr lang="en-US" dirty="0" smtClean="0"/>
              <a:t>Willard Libby</a:t>
            </a:r>
            <a:endParaRPr lang="en-US" dirty="0"/>
          </a:p>
        </p:txBody>
      </p:sp>
    </p:spTree>
    <p:extLst>
      <p:ext uri="{BB962C8B-B14F-4D97-AF65-F5344CB8AC3E}">
        <p14:creationId xmlns:p14="http://schemas.microsoft.com/office/powerpoint/2010/main" val="184701905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685800" y="304800"/>
            <a:ext cx="7772400" cy="838200"/>
          </a:xfrm>
        </p:spPr>
        <p:txBody>
          <a:bodyPr>
            <a:normAutofit/>
          </a:bodyPr>
          <a:lstStyle/>
          <a:p>
            <a:r>
              <a:rPr lang="en-US" sz="4000" dirty="0" smtClean="0"/>
              <a:t>Radiocarbon </a:t>
            </a:r>
            <a:r>
              <a:rPr lang="en-US" sz="4000" dirty="0"/>
              <a:t>Dating of Artifacts</a:t>
            </a:r>
          </a:p>
        </p:txBody>
      </p:sp>
      <p:pic>
        <p:nvPicPr>
          <p:cNvPr id="36868" name="Picture 4" descr="02_24"/>
          <p:cNvPicPr>
            <a:picLocks noGrp="1" noChangeAspect="1" noChangeArrowheads="1"/>
          </p:cNvPicPr>
          <p:nvPr>
            <p:ph type="body" idx="1"/>
          </p:nvPr>
        </p:nvPicPr>
        <p:blipFill>
          <a:blip r:embed="rId3" cstate="print"/>
          <a:srcRect/>
          <a:stretch>
            <a:fillRect/>
          </a:stretch>
        </p:blipFill>
        <p:spPr>
          <a:xfrm>
            <a:off x="1143000" y="1260475"/>
            <a:ext cx="6705600" cy="5314950"/>
          </a:xfrm>
          <a:noFill/>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685800" y="228600"/>
            <a:ext cx="7772400" cy="838200"/>
          </a:xfrm>
        </p:spPr>
        <p:txBody>
          <a:bodyPr>
            <a:normAutofit/>
          </a:bodyPr>
          <a:lstStyle/>
          <a:p>
            <a:r>
              <a:rPr lang="en-US" sz="3200" dirty="0"/>
              <a:t>Calibration Curves for Radiocarbon Dating</a:t>
            </a:r>
          </a:p>
        </p:txBody>
      </p:sp>
      <p:pic>
        <p:nvPicPr>
          <p:cNvPr id="37895" name="Picture 7" descr="figure 20"/>
          <p:cNvPicPr>
            <a:picLocks noChangeAspect="1" noChangeArrowheads="1"/>
          </p:cNvPicPr>
          <p:nvPr/>
        </p:nvPicPr>
        <p:blipFill>
          <a:blip r:embed="rId3" cstate="print"/>
          <a:srcRect/>
          <a:stretch>
            <a:fillRect/>
          </a:stretch>
        </p:blipFill>
        <p:spPr bwMode="auto">
          <a:xfrm>
            <a:off x="1295400" y="990600"/>
            <a:ext cx="6303963" cy="5072062"/>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79250_20_F13.jpg"/>
          <p:cNvPicPr>
            <a:picLocks noChangeAspect="1"/>
          </p:cNvPicPr>
          <p:nvPr/>
        </p:nvPicPr>
        <p:blipFill>
          <a:blip r:embed="rId3" cstate="print"/>
          <a:stretch>
            <a:fillRect/>
          </a:stretch>
        </p:blipFill>
        <p:spPr>
          <a:xfrm>
            <a:off x="3886200" y="152400"/>
            <a:ext cx="4796842" cy="6553199"/>
          </a:xfrm>
          <a:prstGeom prst="rect">
            <a:avLst/>
          </a:prstGeom>
        </p:spPr>
      </p:pic>
      <p:sp>
        <p:nvSpPr>
          <p:cNvPr id="2" name="Title 1"/>
          <p:cNvSpPr>
            <a:spLocks noGrp="1"/>
          </p:cNvSpPr>
          <p:nvPr>
            <p:ph type="title"/>
          </p:nvPr>
        </p:nvSpPr>
        <p:spPr>
          <a:xfrm>
            <a:off x="457200" y="274638"/>
            <a:ext cx="3200400" cy="5211762"/>
          </a:xfrm>
        </p:spPr>
        <p:txBody>
          <a:bodyPr>
            <a:normAutofit/>
          </a:bodyPr>
          <a:lstStyle/>
          <a:p>
            <a:r>
              <a:rPr lang="en-US" sz="2400" dirty="0" err="1"/>
              <a:t>Ötzi</a:t>
            </a:r>
            <a:r>
              <a:rPr lang="en-US" sz="2400" dirty="0"/>
              <a:t> the Iceman. He was found in a glacier in the Tyrolean Alps near the Austrian/ Italian border in 1991. He is believed to have lived in about 3300 BCE. He was so well preserved that scientists were able to examine the contents of his digestive system, finding that he was an omnivore.</a:t>
            </a:r>
          </a:p>
        </p:txBody>
      </p:sp>
    </p:spTree>
    <p:extLst>
      <p:ext uri="{BB962C8B-B14F-4D97-AF65-F5344CB8AC3E}">
        <p14:creationId xmlns:p14="http://schemas.microsoft.com/office/powerpoint/2010/main" val="277539696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Nuclear Chemistry</a:t>
            </a:r>
            <a:br>
              <a:rPr lang="en-US" sz="3600" dirty="0" smtClean="0"/>
            </a:br>
            <a:r>
              <a:rPr lang="en-US" sz="3600" dirty="0" smtClean="0"/>
              <a:t>Example – Radioactive Dating</a:t>
            </a:r>
            <a:endParaRPr lang="en-US" sz="3600" dirty="0"/>
          </a:p>
        </p:txBody>
      </p:sp>
      <p:sp>
        <p:nvSpPr>
          <p:cNvPr id="3" name="Content Placeholder 2"/>
          <p:cNvSpPr>
            <a:spLocks noGrp="1"/>
          </p:cNvSpPr>
          <p:nvPr>
            <p:ph idx="1"/>
          </p:nvPr>
        </p:nvSpPr>
        <p:spPr/>
        <p:txBody>
          <a:bodyPr>
            <a:normAutofit/>
          </a:bodyPr>
          <a:lstStyle/>
          <a:p>
            <a:pPr algn="just">
              <a:buNone/>
            </a:pPr>
            <a:r>
              <a:rPr lang="en-US" dirty="0" smtClean="0"/>
              <a:t>	The remnants of an ancient fire in a cave in Africa showed a carbon-14 decay rate of 	3.1 counts per minutes per gram of carbon. Assuming that the decay rate of carbon-14 in freshly cut wood is 13.6 counts per minutes per gram of carbon, calculate the age of the remnants (t</a:t>
            </a:r>
            <a:r>
              <a:rPr lang="en-US" baseline="-25000" dirty="0" smtClean="0"/>
              <a:t>1/2</a:t>
            </a:r>
            <a:r>
              <a:rPr lang="en-US" dirty="0" smtClean="0"/>
              <a:t> C-14 	is 5730 years).  </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Nuclear Chemistry</a:t>
            </a:r>
            <a:br>
              <a:rPr lang="en-US" sz="3600" dirty="0" smtClean="0"/>
            </a:br>
            <a:r>
              <a:rPr lang="en-US" sz="3600" dirty="0" smtClean="0"/>
              <a:t>Example – Radioactive Dating</a:t>
            </a:r>
            <a:endParaRPr lang="en-US" sz="3600" dirty="0"/>
          </a:p>
        </p:txBody>
      </p:sp>
      <p:sp>
        <p:nvSpPr>
          <p:cNvPr id="3" name="Content Placeholder 2"/>
          <p:cNvSpPr>
            <a:spLocks noGrp="1"/>
          </p:cNvSpPr>
          <p:nvPr>
            <p:ph idx="1"/>
          </p:nvPr>
        </p:nvSpPr>
        <p:spPr/>
        <p:txBody>
          <a:bodyPr>
            <a:normAutofit fontScale="92500" lnSpcReduction="10000"/>
          </a:bodyPr>
          <a:lstStyle/>
          <a:p>
            <a:pPr algn="just">
              <a:buNone/>
            </a:pPr>
            <a:r>
              <a:rPr lang="en-US" dirty="0" smtClean="0"/>
              <a:t>	A rock containing uranium-238 and lead-206 	was examined to determine its approximate age. Analysis showed the ratio of lead-206 	atoms to uranium-238 atoms to be 0.115. Assuming no lead was originally present, that 	all the lead-206 formed over the years has 	remained in the rock and that the number of nuclides in intermediate stages of decay between uranium-238 and lead-206 is negligible, calculate the age of the rock </a:t>
            </a:r>
          </a:p>
          <a:p>
            <a:pPr algn="just">
              <a:buNone/>
            </a:pPr>
            <a:r>
              <a:rPr lang="en-US" dirty="0" smtClean="0"/>
              <a:t>	(t</a:t>
            </a:r>
            <a:r>
              <a:rPr lang="en-US" baseline="-25000" dirty="0" smtClean="0"/>
              <a:t>1/2</a:t>
            </a:r>
            <a:r>
              <a:rPr lang="en-US" dirty="0" smtClean="0"/>
              <a:t> U-238 is 4.5 x 10</a:t>
            </a:r>
            <a:r>
              <a:rPr lang="en-US" baseline="30000" dirty="0" smtClean="0"/>
              <a:t>9</a:t>
            </a:r>
            <a:r>
              <a:rPr lang="en-US" dirty="0" smtClean="0"/>
              <a:t> years).  </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79250_20_F23.jpg"/>
          <p:cNvPicPr>
            <a:picLocks noChangeAspect="1"/>
          </p:cNvPicPr>
          <p:nvPr/>
        </p:nvPicPr>
        <p:blipFill>
          <a:blip r:embed="rId3" cstate="print"/>
          <a:stretch>
            <a:fillRect/>
          </a:stretch>
        </p:blipFill>
        <p:spPr>
          <a:xfrm>
            <a:off x="3886200" y="239381"/>
            <a:ext cx="4879690" cy="6553200"/>
          </a:xfrm>
          <a:prstGeom prst="rect">
            <a:avLst/>
          </a:prstGeom>
        </p:spPr>
      </p:pic>
      <p:sp>
        <p:nvSpPr>
          <p:cNvPr id="2" name="Title 1"/>
          <p:cNvSpPr>
            <a:spLocks noGrp="1"/>
          </p:cNvSpPr>
          <p:nvPr>
            <p:ph type="title"/>
          </p:nvPr>
        </p:nvSpPr>
        <p:spPr>
          <a:xfrm>
            <a:off x="457200" y="274638"/>
            <a:ext cx="3124200" cy="1143000"/>
          </a:xfrm>
        </p:spPr>
        <p:txBody>
          <a:bodyPr>
            <a:normAutofit/>
          </a:bodyPr>
          <a:lstStyle/>
          <a:p>
            <a:r>
              <a:rPr lang="en-US" dirty="0" err="1" smtClean="0"/>
              <a:t>Lise</a:t>
            </a:r>
            <a:r>
              <a:rPr lang="en-US" dirty="0" smtClean="0"/>
              <a:t> Meitner</a:t>
            </a:r>
            <a:endParaRPr lang="en-US" dirty="0"/>
          </a:p>
        </p:txBody>
      </p:sp>
    </p:spTree>
    <p:extLst>
      <p:ext uri="{BB962C8B-B14F-4D97-AF65-F5344CB8AC3E}">
        <p14:creationId xmlns:p14="http://schemas.microsoft.com/office/powerpoint/2010/main" val="228673021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8229600" cy="715962"/>
          </a:xfrm>
        </p:spPr>
        <p:txBody>
          <a:bodyPr>
            <a:normAutofit fontScale="90000"/>
          </a:bodyPr>
          <a:lstStyle/>
          <a:p>
            <a:r>
              <a:rPr lang="en-US" dirty="0" smtClean="0"/>
              <a:t>What is fission? </a:t>
            </a:r>
            <a:endParaRPr lang="en-US" dirty="0"/>
          </a:p>
        </p:txBody>
      </p:sp>
      <p:sp>
        <p:nvSpPr>
          <p:cNvPr id="3" name="Footer Placeholder 1"/>
          <p:cNvSpPr>
            <a:spLocks noGrp="1"/>
          </p:cNvSpPr>
          <p:nvPr>
            <p:ph type="ftr" sz="quarter" idx="11"/>
          </p:nvPr>
        </p:nvSpPr>
        <p:spPr/>
        <p:txBody>
          <a:bodyPr/>
          <a:lstStyle/>
          <a:p>
            <a:r>
              <a:rPr lang="en-US"/>
              <a:t>Tro, Chemistry: A Molecular Approach</a:t>
            </a:r>
          </a:p>
        </p:txBody>
      </p:sp>
      <p:sp>
        <p:nvSpPr>
          <p:cNvPr id="4" name="Slide Number Placeholder 2"/>
          <p:cNvSpPr>
            <a:spLocks noGrp="1"/>
          </p:cNvSpPr>
          <p:nvPr>
            <p:ph type="sldNum" sz="quarter" idx="12"/>
          </p:nvPr>
        </p:nvSpPr>
        <p:spPr/>
        <p:txBody>
          <a:bodyPr/>
          <a:lstStyle/>
          <a:p>
            <a:fld id="{5AF0D5B9-69C4-4876-B7C8-D89C3421DFEB}" type="slidenum">
              <a:rPr lang="en-US"/>
              <a:pPr/>
              <a:t>39</a:t>
            </a:fld>
            <a:endParaRPr lang="en-US"/>
          </a:p>
        </p:txBody>
      </p:sp>
      <p:pic>
        <p:nvPicPr>
          <p:cNvPr id="71684" name="Picture 4" descr="19_09-10UN[1]"/>
          <p:cNvPicPr>
            <a:picLocks noChangeAspect="1" noChangeArrowheads="1"/>
          </p:cNvPicPr>
          <p:nvPr/>
        </p:nvPicPr>
        <p:blipFill>
          <a:blip r:embed="rId3" cstate="print"/>
          <a:srcRect/>
          <a:stretch>
            <a:fillRect/>
          </a:stretch>
        </p:blipFill>
        <p:spPr bwMode="auto">
          <a:xfrm>
            <a:off x="395177" y="1143000"/>
            <a:ext cx="8026400" cy="3302000"/>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1"/>
          <p:cNvPicPr>
            <a:picLocks/>
          </p:cNvPicPr>
          <p:nvPr/>
        </p:nvPicPr>
        <p:blipFill>
          <a:blip r:embed="rId3" cstate="print"/>
          <a:srcRect/>
          <a:stretch>
            <a:fillRect/>
          </a:stretch>
        </p:blipFill>
        <p:spPr bwMode="auto">
          <a:xfrm>
            <a:off x="232229" y="1371600"/>
            <a:ext cx="8636000" cy="1905000"/>
          </a:xfrm>
          <a:prstGeom prst="rect">
            <a:avLst/>
          </a:prstGeom>
          <a:noFill/>
          <a:ln w="9525">
            <a:noFill/>
            <a:miter lim="800000"/>
            <a:headEnd/>
            <a:tailEnd/>
          </a:ln>
        </p:spPr>
      </p:pic>
      <p:sp>
        <p:nvSpPr>
          <p:cNvPr id="30722" name="TextBox 2"/>
          <p:cNvSpPr txBox="1">
            <a:spLocks noChangeArrowheads="1"/>
          </p:cNvSpPr>
          <p:nvPr/>
        </p:nvSpPr>
        <p:spPr bwMode="auto">
          <a:xfrm>
            <a:off x="7916863" y="6604000"/>
            <a:ext cx="1235075" cy="274638"/>
          </a:xfrm>
          <a:prstGeom prst="rect">
            <a:avLst/>
          </a:prstGeom>
          <a:noFill/>
          <a:ln w="9525">
            <a:noFill/>
            <a:miter lim="800000"/>
            <a:headEnd/>
            <a:tailEnd/>
          </a:ln>
        </p:spPr>
        <p:txBody>
          <a:bodyPr wrap="none">
            <a:spAutoFit/>
          </a:bodyPr>
          <a:lstStyle/>
          <a:p>
            <a:pPr algn="r"/>
            <a:r>
              <a:rPr lang="en-US" sz="1200" b="1">
                <a:latin typeface="Arial" pitchFamily="34" charset="0"/>
              </a:rPr>
              <a:t>Table 5-1 p126</a:t>
            </a:r>
          </a:p>
        </p:txBody>
      </p:sp>
      <p:sp>
        <p:nvSpPr>
          <p:cNvPr id="2" name="Title 1"/>
          <p:cNvSpPr>
            <a:spLocks noGrp="1"/>
          </p:cNvSpPr>
          <p:nvPr>
            <p:ph type="title"/>
          </p:nvPr>
        </p:nvSpPr>
        <p:spPr/>
        <p:txBody>
          <a:bodyPr>
            <a:normAutofit fontScale="90000"/>
          </a:bodyPr>
          <a:lstStyle/>
          <a:p>
            <a:r>
              <a:rPr lang="en-US" dirty="0" smtClean="0"/>
              <a:t>What do we know about atoms so far? </a:t>
            </a:r>
            <a:endParaRPr lang="en-US" dirty="0"/>
          </a:p>
        </p:txBody>
      </p:sp>
    </p:spTree>
    <p:extLst>
      <p:ext uri="{BB962C8B-B14F-4D97-AF65-F5344CB8AC3E}">
        <p14:creationId xmlns:p14="http://schemas.microsoft.com/office/powerpoint/2010/main" val="357207850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3263900" y="65088"/>
            <a:ext cx="2640013" cy="519112"/>
          </a:xfrm>
          <a:prstGeom prst="rect">
            <a:avLst/>
          </a:prstGeom>
          <a:noFill/>
          <a:ln w="9525">
            <a:noFill/>
            <a:miter lim="800000"/>
            <a:headEnd/>
            <a:tailEnd/>
          </a:ln>
          <a:effectLst/>
        </p:spPr>
        <p:txBody>
          <a:bodyPr wrap="none">
            <a:spAutoFit/>
          </a:bodyPr>
          <a:lstStyle/>
          <a:p>
            <a:r>
              <a:rPr lang="en-US" sz="2800" dirty="0"/>
              <a:t>Nuclear Fission</a:t>
            </a:r>
          </a:p>
        </p:txBody>
      </p:sp>
      <p:sp>
        <p:nvSpPr>
          <p:cNvPr id="19459" name="Text Box 3"/>
          <p:cNvSpPr txBox="1">
            <a:spLocks noChangeArrowheads="1"/>
          </p:cNvSpPr>
          <p:nvPr/>
        </p:nvSpPr>
        <p:spPr bwMode="auto">
          <a:xfrm>
            <a:off x="8389938" y="6384925"/>
            <a:ext cx="677862" cy="396875"/>
          </a:xfrm>
          <a:prstGeom prst="rect">
            <a:avLst/>
          </a:prstGeom>
          <a:noFill/>
          <a:ln w="9525">
            <a:noFill/>
            <a:miter lim="800000"/>
            <a:headEnd/>
            <a:tailEnd/>
          </a:ln>
          <a:effectLst/>
        </p:spPr>
        <p:txBody>
          <a:bodyPr wrap="none">
            <a:spAutoFit/>
          </a:bodyPr>
          <a:lstStyle/>
          <a:p>
            <a:pPr algn="r"/>
            <a:r>
              <a:rPr lang="en-US" sz="2000"/>
              <a:t>23.5</a:t>
            </a:r>
          </a:p>
        </p:txBody>
      </p:sp>
      <p:grpSp>
        <p:nvGrpSpPr>
          <p:cNvPr id="2" name="Group 4"/>
          <p:cNvGrpSpPr>
            <a:grpSpLocks/>
          </p:cNvGrpSpPr>
          <p:nvPr/>
        </p:nvGrpSpPr>
        <p:grpSpPr bwMode="auto">
          <a:xfrm>
            <a:off x="1619250" y="1255717"/>
            <a:ext cx="5969001" cy="534988"/>
            <a:chOff x="864" y="2448"/>
            <a:chExt cx="3760" cy="337"/>
          </a:xfrm>
        </p:grpSpPr>
        <p:sp>
          <p:nvSpPr>
            <p:cNvPr id="19461" name="Text Box 5"/>
            <p:cNvSpPr txBox="1">
              <a:spLocks noChangeArrowheads="1"/>
            </p:cNvSpPr>
            <p:nvPr/>
          </p:nvSpPr>
          <p:spPr bwMode="auto">
            <a:xfrm>
              <a:off x="864" y="2448"/>
              <a:ext cx="3760" cy="291"/>
            </a:xfrm>
            <a:prstGeom prst="rect">
              <a:avLst/>
            </a:prstGeom>
            <a:noFill/>
            <a:ln w="9525">
              <a:noFill/>
              <a:miter lim="800000"/>
              <a:headEnd/>
              <a:tailEnd/>
            </a:ln>
            <a:effectLst/>
          </p:spPr>
          <p:txBody>
            <a:bodyPr wrap="none">
              <a:spAutoFit/>
            </a:bodyPr>
            <a:lstStyle/>
            <a:p>
              <a:r>
                <a:rPr lang="en-US" sz="2400" baseline="30000" dirty="0">
                  <a:latin typeface="Arial" pitchFamily="34" charset="0"/>
                  <a:cs typeface="Arial" pitchFamily="34" charset="0"/>
                </a:rPr>
                <a:t>235</a:t>
              </a:r>
              <a:r>
                <a:rPr lang="en-US" sz="2400" dirty="0">
                  <a:latin typeface="Arial" pitchFamily="34" charset="0"/>
                  <a:cs typeface="Arial" pitchFamily="34" charset="0"/>
                </a:rPr>
                <a:t>U + </a:t>
              </a:r>
              <a:r>
                <a:rPr lang="en-US" sz="2400" baseline="30000" dirty="0">
                  <a:latin typeface="Arial" pitchFamily="34" charset="0"/>
                  <a:cs typeface="Arial" pitchFamily="34" charset="0"/>
                </a:rPr>
                <a:t>1</a:t>
              </a:r>
              <a:r>
                <a:rPr lang="en-US" sz="2400" dirty="0">
                  <a:latin typeface="Arial" pitchFamily="34" charset="0"/>
                  <a:cs typeface="Arial" pitchFamily="34" charset="0"/>
                </a:rPr>
                <a:t>n          </a:t>
              </a:r>
              <a:r>
                <a:rPr lang="en-US" sz="2400" baseline="30000" dirty="0">
                  <a:latin typeface="Arial" pitchFamily="34" charset="0"/>
                  <a:cs typeface="Arial" pitchFamily="34" charset="0"/>
                </a:rPr>
                <a:t>90</a:t>
              </a:r>
              <a:r>
                <a:rPr lang="en-US" sz="2400" dirty="0">
                  <a:latin typeface="Arial" pitchFamily="34" charset="0"/>
                  <a:cs typeface="Arial" pitchFamily="34" charset="0"/>
                </a:rPr>
                <a:t>Sr + </a:t>
              </a:r>
              <a:r>
                <a:rPr lang="en-US" sz="2400" baseline="30000" dirty="0">
                  <a:latin typeface="Arial" pitchFamily="34" charset="0"/>
                  <a:cs typeface="Arial" pitchFamily="34" charset="0"/>
                </a:rPr>
                <a:t>143</a:t>
              </a:r>
              <a:r>
                <a:rPr lang="en-US" sz="2400" dirty="0">
                  <a:latin typeface="Arial" pitchFamily="34" charset="0"/>
                  <a:cs typeface="Arial" pitchFamily="34" charset="0"/>
                </a:rPr>
                <a:t>Xe + 3</a:t>
              </a:r>
              <a:r>
                <a:rPr lang="en-US" sz="2400" baseline="30000" dirty="0">
                  <a:latin typeface="Arial" pitchFamily="34" charset="0"/>
                  <a:cs typeface="Arial" pitchFamily="34" charset="0"/>
                </a:rPr>
                <a:t>1</a:t>
              </a:r>
              <a:r>
                <a:rPr lang="en-US" sz="2400" dirty="0">
                  <a:latin typeface="Arial" pitchFamily="34" charset="0"/>
                  <a:cs typeface="Arial" pitchFamily="34" charset="0"/>
                </a:rPr>
                <a:t>n + Energy</a:t>
              </a:r>
              <a:endParaRPr lang="en-US" sz="2400" baseline="30000" dirty="0">
                <a:latin typeface="Arial" pitchFamily="34" charset="0"/>
                <a:cs typeface="Arial" pitchFamily="34" charset="0"/>
              </a:endParaRPr>
            </a:p>
          </p:txBody>
        </p:sp>
        <p:sp>
          <p:nvSpPr>
            <p:cNvPr id="19462" name="Text Box 6"/>
            <p:cNvSpPr txBox="1">
              <a:spLocks noChangeArrowheads="1"/>
            </p:cNvSpPr>
            <p:nvPr/>
          </p:nvSpPr>
          <p:spPr bwMode="auto">
            <a:xfrm>
              <a:off x="936" y="2572"/>
              <a:ext cx="260" cy="213"/>
            </a:xfrm>
            <a:prstGeom prst="rect">
              <a:avLst/>
            </a:prstGeom>
            <a:noFill/>
            <a:ln w="9525">
              <a:noFill/>
              <a:miter lim="800000"/>
              <a:headEnd/>
              <a:tailEnd/>
            </a:ln>
            <a:effectLst/>
          </p:spPr>
          <p:txBody>
            <a:bodyPr wrap="none">
              <a:spAutoFit/>
            </a:bodyPr>
            <a:lstStyle/>
            <a:p>
              <a:r>
                <a:rPr lang="en-US" sz="1600" dirty="0">
                  <a:latin typeface="Arial" pitchFamily="34" charset="0"/>
                  <a:cs typeface="Arial" pitchFamily="34" charset="0"/>
                </a:rPr>
                <a:t>92</a:t>
              </a:r>
            </a:p>
          </p:txBody>
        </p:sp>
        <p:sp>
          <p:nvSpPr>
            <p:cNvPr id="19463" name="Text Box 7"/>
            <p:cNvSpPr txBox="1">
              <a:spLocks noChangeArrowheads="1"/>
            </p:cNvSpPr>
            <p:nvPr/>
          </p:nvSpPr>
          <p:spPr bwMode="auto">
            <a:xfrm>
              <a:off x="2767" y="2568"/>
              <a:ext cx="260" cy="213"/>
            </a:xfrm>
            <a:prstGeom prst="rect">
              <a:avLst/>
            </a:prstGeom>
            <a:noFill/>
            <a:ln w="9525">
              <a:noFill/>
              <a:miter lim="800000"/>
              <a:headEnd/>
              <a:tailEnd/>
            </a:ln>
            <a:effectLst/>
          </p:spPr>
          <p:txBody>
            <a:bodyPr wrap="none">
              <a:spAutoFit/>
            </a:bodyPr>
            <a:lstStyle/>
            <a:p>
              <a:r>
                <a:rPr lang="en-US" sz="1600" dirty="0">
                  <a:latin typeface="Arial" pitchFamily="34" charset="0"/>
                  <a:cs typeface="Arial" pitchFamily="34" charset="0"/>
                </a:rPr>
                <a:t>54</a:t>
              </a:r>
            </a:p>
          </p:txBody>
        </p:sp>
        <p:sp>
          <p:nvSpPr>
            <p:cNvPr id="19464" name="Text Box 8"/>
            <p:cNvSpPr txBox="1">
              <a:spLocks noChangeArrowheads="1"/>
            </p:cNvSpPr>
            <p:nvPr/>
          </p:nvSpPr>
          <p:spPr bwMode="auto">
            <a:xfrm>
              <a:off x="2152" y="2560"/>
              <a:ext cx="260" cy="213"/>
            </a:xfrm>
            <a:prstGeom prst="rect">
              <a:avLst/>
            </a:prstGeom>
            <a:noFill/>
            <a:ln w="9525">
              <a:noFill/>
              <a:miter lim="800000"/>
              <a:headEnd/>
              <a:tailEnd/>
            </a:ln>
            <a:effectLst/>
          </p:spPr>
          <p:txBody>
            <a:bodyPr wrap="none">
              <a:spAutoFit/>
            </a:bodyPr>
            <a:lstStyle/>
            <a:p>
              <a:r>
                <a:rPr lang="en-US" sz="1600" dirty="0">
                  <a:latin typeface="Arial" pitchFamily="34" charset="0"/>
                  <a:cs typeface="Arial" pitchFamily="34" charset="0"/>
                </a:rPr>
                <a:t>38</a:t>
              </a:r>
            </a:p>
          </p:txBody>
        </p:sp>
        <p:sp>
          <p:nvSpPr>
            <p:cNvPr id="19465" name="Text Box 9"/>
            <p:cNvSpPr txBox="1">
              <a:spLocks noChangeArrowheads="1"/>
            </p:cNvSpPr>
            <p:nvPr/>
          </p:nvSpPr>
          <p:spPr bwMode="auto">
            <a:xfrm>
              <a:off x="1432" y="2560"/>
              <a:ext cx="188" cy="213"/>
            </a:xfrm>
            <a:prstGeom prst="rect">
              <a:avLst/>
            </a:prstGeom>
            <a:noFill/>
            <a:ln w="9525">
              <a:noFill/>
              <a:miter lim="800000"/>
              <a:headEnd/>
              <a:tailEnd/>
            </a:ln>
            <a:effectLst/>
          </p:spPr>
          <p:txBody>
            <a:bodyPr wrap="none">
              <a:spAutoFit/>
            </a:bodyPr>
            <a:lstStyle/>
            <a:p>
              <a:r>
                <a:rPr lang="en-US" sz="1600" dirty="0">
                  <a:latin typeface="Arial" pitchFamily="34" charset="0"/>
                  <a:cs typeface="Arial" pitchFamily="34" charset="0"/>
                </a:rPr>
                <a:t>0</a:t>
              </a:r>
            </a:p>
          </p:txBody>
        </p:sp>
        <p:sp>
          <p:nvSpPr>
            <p:cNvPr id="19466" name="Text Box 10"/>
            <p:cNvSpPr txBox="1">
              <a:spLocks noChangeArrowheads="1"/>
            </p:cNvSpPr>
            <p:nvPr/>
          </p:nvSpPr>
          <p:spPr bwMode="auto">
            <a:xfrm>
              <a:off x="3472" y="2560"/>
              <a:ext cx="188" cy="213"/>
            </a:xfrm>
            <a:prstGeom prst="rect">
              <a:avLst/>
            </a:prstGeom>
            <a:noFill/>
            <a:ln w="9525">
              <a:noFill/>
              <a:miter lim="800000"/>
              <a:headEnd/>
              <a:tailEnd/>
            </a:ln>
            <a:effectLst/>
          </p:spPr>
          <p:txBody>
            <a:bodyPr wrap="none">
              <a:spAutoFit/>
            </a:bodyPr>
            <a:lstStyle/>
            <a:p>
              <a:r>
                <a:rPr lang="en-US" sz="1600" dirty="0">
                  <a:latin typeface="Arial" pitchFamily="34" charset="0"/>
                  <a:cs typeface="Arial" pitchFamily="34" charset="0"/>
                </a:rPr>
                <a:t>0</a:t>
              </a:r>
            </a:p>
          </p:txBody>
        </p:sp>
        <p:sp>
          <p:nvSpPr>
            <p:cNvPr id="19467" name="Line 11"/>
            <p:cNvSpPr>
              <a:spLocks noChangeShapeType="1"/>
            </p:cNvSpPr>
            <p:nvPr/>
          </p:nvSpPr>
          <p:spPr bwMode="auto">
            <a:xfrm>
              <a:off x="1720" y="2600"/>
              <a:ext cx="432" cy="0"/>
            </a:xfrm>
            <a:prstGeom prst="line">
              <a:avLst/>
            </a:prstGeom>
            <a:noFill/>
            <a:ln w="28575">
              <a:solidFill>
                <a:schemeClr val="tx1"/>
              </a:solidFill>
              <a:round/>
              <a:headEnd/>
              <a:tailEnd type="triangle" w="med" len="med"/>
            </a:ln>
            <a:effectLst/>
          </p:spPr>
          <p:txBody>
            <a:bodyPr/>
            <a:lstStyle/>
            <a:p>
              <a:endParaRPr lang="en-US" sz="2400">
                <a:latin typeface="Arial" pitchFamily="34" charset="0"/>
                <a:cs typeface="Arial" pitchFamily="34" charset="0"/>
              </a:endParaRPr>
            </a:p>
          </p:txBody>
        </p:sp>
      </p:grpSp>
      <p:sp>
        <p:nvSpPr>
          <p:cNvPr id="19468" name="Text Box 12"/>
          <p:cNvSpPr txBox="1">
            <a:spLocks noChangeArrowheads="1"/>
          </p:cNvSpPr>
          <p:nvPr/>
        </p:nvSpPr>
        <p:spPr bwMode="auto">
          <a:xfrm>
            <a:off x="2346325" y="685800"/>
            <a:ext cx="4080348" cy="461665"/>
          </a:xfrm>
          <a:prstGeom prst="rect">
            <a:avLst/>
          </a:prstGeom>
          <a:noFill/>
          <a:ln w="9525">
            <a:noFill/>
            <a:miter lim="800000"/>
            <a:headEnd/>
            <a:tailEnd/>
          </a:ln>
          <a:effectLst/>
        </p:spPr>
        <p:txBody>
          <a:bodyPr wrap="none">
            <a:spAutoFit/>
          </a:bodyPr>
          <a:lstStyle/>
          <a:p>
            <a:r>
              <a:rPr lang="en-US" sz="2400" b="1" dirty="0"/>
              <a:t>Representative</a:t>
            </a:r>
            <a:r>
              <a:rPr lang="en-US" sz="2400" dirty="0"/>
              <a:t> fission reaction</a:t>
            </a:r>
          </a:p>
        </p:txBody>
      </p:sp>
      <p:pic>
        <p:nvPicPr>
          <p:cNvPr id="19470" name="Picture 14" descr="23_07"/>
          <p:cNvPicPr>
            <a:picLocks noChangeAspect="1" noChangeArrowheads="1"/>
          </p:cNvPicPr>
          <p:nvPr/>
        </p:nvPicPr>
        <p:blipFill>
          <a:blip r:embed="rId3" cstate="print"/>
          <a:srcRect t="3226"/>
          <a:stretch>
            <a:fillRect/>
          </a:stretch>
        </p:blipFill>
        <p:spPr bwMode="auto">
          <a:xfrm>
            <a:off x="2555875" y="1981200"/>
            <a:ext cx="4032250" cy="4572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79250_20_F30.jpg"/>
          <p:cNvPicPr>
            <a:picLocks noChangeAspect="1"/>
          </p:cNvPicPr>
          <p:nvPr/>
        </p:nvPicPr>
        <p:blipFill>
          <a:blip r:embed="rId3" cstate="print"/>
          <a:stretch>
            <a:fillRect/>
          </a:stretch>
        </p:blipFill>
        <p:spPr>
          <a:xfrm>
            <a:off x="2317531" y="1143000"/>
            <a:ext cx="4508937" cy="5448299"/>
          </a:xfrm>
          <a:prstGeom prst="rect">
            <a:avLst/>
          </a:prstGeom>
        </p:spPr>
      </p:pic>
      <p:sp>
        <p:nvSpPr>
          <p:cNvPr id="2" name="Title 1"/>
          <p:cNvSpPr>
            <a:spLocks noGrp="1"/>
          </p:cNvSpPr>
          <p:nvPr>
            <p:ph type="title"/>
          </p:nvPr>
        </p:nvSpPr>
        <p:spPr>
          <a:xfrm>
            <a:off x="457200" y="274638"/>
            <a:ext cx="8229600" cy="868362"/>
          </a:xfrm>
        </p:spPr>
        <p:txBody>
          <a:bodyPr/>
          <a:lstStyle/>
          <a:p>
            <a:r>
              <a:rPr lang="en-US" dirty="0" smtClean="0"/>
              <a:t>What is nuclear fusion?</a:t>
            </a:r>
            <a:endParaRPr lang="en-US" dirty="0"/>
          </a:p>
        </p:txBody>
      </p:sp>
    </p:spTree>
    <p:extLst>
      <p:ext uri="{BB962C8B-B14F-4D97-AF65-F5344CB8AC3E}">
        <p14:creationId xmlns:p14="http://schemas.microsoft.com/office/powerpoint/2010/main" val="114784179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2"/>
          <p:cNvSpPr>
            <a:spLocks noGrp="1"/>
          </p:cNvSpPr>
          <p:nvPr>
            <p:ph type="ftr" sz="quarter" idx="10"/>
          </p:nvPr>
        </p:nvSpPr>
        <p:spPr/>
        <p:txBody>
          <a:bodyPr/>
          <a:lstStyle/>
          <a:p>
            <a:r>
              <a:rPr lang="en-US"/>
              <a:t>Tro, Chemistry: A Molecular Approach</a:t>
            </a:r>
          </a:p>
        </p:txBody>
      </p:sp>
      <p:sp>
        <p:nvSpPr>
          <p:cNvPr id="5" name="Slide Number Placeholder 3"/>
          <p:cNvSpPr>
            <a:spLocks noGrp="1"/>
          </p:cNvSpPr>
          <p:nvPr>
            <p:ph type="sldNum" sz="quarter" idx="11"/>
          </p:nvPr>
        </p:nvSpPr>
        <p:spPr/>
        <p:txBody>
          <a:bodyPr/>
          <a:lstStyle/>
          <a:p>
            <a:fld id="{D56DCC89-6002-49F9-B94D-C9C10D3B24B6}" type="slidenum">
              <a:rPr lang="en-US"/>
              <a:pPr/>
              <a:t>42</a:t>
            </a:fld>
            <a:endParaRPr lang="en-US"/>
          </a:p>
        </p:txBody>
      </p:sp>
      <p:sp>
        <p:nvSpPr>
          <p:cNvPr id="91138" name="Rectangle 2"/>
          <p:cNvSpPr>
            <a:spLocks noGrp="1" noChangeArrowheads="1"/>
          </p:cNvSpPr>
          <p:nvPr>
            <p:ph type="title"/>
          </p:nvPr>
        </p:nvSpPr>
        <p:spPr>
          <a:xfrm>
            <a:off x="304800" y="228600"/>
            <a:ext cx="8458200" cy="1143000"/>
          </a:xfrm>
        </p:spPr>
        <p:txBody>
          <a:bodyPr/>
          <a:lstStyle/>
          <a:p>
            <a:r>
              <a:rPr lang="en-US"/>
              <a:t>Tokamak Fusion Reactor</a:t>
            </a:r>
          </a:p>
        </p:txBody>
      </p:sp>
      <p:pic>
        <p:nvPicPr>
          <p:cNvPr id="91140" name="Picture 4" descr="19_14[1]"/>
          <p:cNvPicPr>
            <a:picLocks noChangeAspect="1" noChangeArrowheads="1"/>
          </p:cNvPicPr>
          <p:nvPr/>
        </p:nvPicPr>
        <p:blipFill>
          <a:blip r:embed="rId3" cstate="print"/>
          <a:srcRect t="10001"/>
          <a:stretch>
            <a:fillRect/>
          </a:stretch>
        </p:blipFill>
        <p:spPr bwMode="auto">
          <a:xfrm>
            <a:off x="2133600" y="1371600"/>
            <a:ext cx="4876800" cy="4533900"/>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2"/>
          <p:cNvSpPr>
            <a:spLocks noGrp="1"/>
          </p:cNvSpPr>
          <p:nvPr>
            <p:ph type="ftr" sz="quarter" idx="10"/>
          </p:nvPr>
        </p:nvSpPr>
        <p:spPr/>
        <p:txBody>
          <a:bodyPr/>
          <a:lstStyle/>
          <a:p>
            <a:r>
              <a:rPr lang="en-US"/>
              <a:t>Tro, Chemistry: A Molecular Approach</a:t>
            </a:r>
          </a:p>
        </p:txBody>
      </p:sp>
      <p:sp>
        <p:nvSpPr>
          <p:cNvPr id="5" name="Slide Number Placeholder 3"/>
          <p:cNvSpPr>
            <a:spLocks noGrp="1"/>
          </p:cNvSpPr>
          <p:nvPr>
            <p:ph type="sldNum" sz="quarter" idx="11"/>
          </p:nvPr>
        </p:nvSpPr>
        <p:spPr/>
        <p:txBody>
          <a:bodyPr/>
          <a:lstStyle/>
          <a:p>
            <a:fld id="{4B802507-662F-4A1C-8C36-6DDEF5AE4A34}" type="slidenum">
              <a:rPr lang="en-US"/>
              <a:pPr/>
              <a:t>43</a:t>
            </a:fld>
            <a:endParaRPr lang="en-US"/>
          </a:p>
        </p:txBody>
      </p:sp>
      <p:sp>
        <p:nvSpPr>
          <p:cNvPr id="96260" name="Rectangle 4"/>
          <p:cNvSpPr>
            <a:spLocks noGrp="1" noChangeArrowheads="1"/>
          </p:cNvSpPr>
          <p:nvPr>
            <p:ph type="title"/>
          </p:nvPr>
        </p:nvSpPr>
        <p:spPr>
          <a:xfrm>
            <a:off x="304800" y="304800"/>
            <a:ext cx="8458200" cy="1143000"/>
          </a:xfrm>
        </p:spPr>
        <p:txBody>
          <a:bodyPr/>
          <a:lstStyle/>
          <a:p>
            <a:r>
              <a:rPr lang="en-US"/>
              <a:t>Cyclotron</a:t>
            </a:r>
          </a:p>
        </p:txBody>
      </p:sp>
      <p:pic>
        <p:nvPicPr>
          <p:cNvPr id="96261" name="Picture 5" descr="19_16[1]"/>
          <p:cNvPicPr>
            <a:picLocks noChangeAspect="1" noChangeArrowheads="1"/>
          </p:cNvPicPr>
          <p:nvPr/>
        </p:nvPicPr>
        <p:blipFill>
          <a:blip r:embed="rId3" cstate="print"/>
          <a:srcRect/>
          <a:stretch>
            <a:fillRect/>
          </a:stretch>
        </p:blipFill>
        <p:spPr bwMode="auto">
          <a:xfrm>
            <a:off x="990600" y="1295400"/>
            <a:ext cx="7315200" cy="4713288"/>
          </a:xfrm>
          <a:prstGeom prst="rect">
            <a:avLst/>
          </a:prstGeo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79250_20_F18.jpg"/>
          <p:cNvPicPr>
            <a:picLocks noChangeAspect="1"/>
          </p:cNvPicPr>
          <p:nvPr/>
        </p:nvPicPr>
        <p:blipFill>
          <a:blip r:embed="rId3" cstate="print"/>
          <a:stretch>
            <a:fillRect/>
          </a:stretch>
        </p:blipFill>
        <p:spPr>
          <a:xfrm>
            <a:off x="152401" y="1600200"/>
            <a:ext cx="8839198" cy="4316015"/>
          </a:xfrm>
          <a:prstGeom prst="rect">
            <a:avLst/>
          </a:prstGeom>
        </p:spPr>
      </p:pic>
      <p:sp>
        <p:nvSpPr>
          <p:cNvPr id="2" name="Title 1"/>
          <p:cNvSpPr>
            <a:spLocks noGrp="1"/>
          </p:cNvSpPr>
          <p:nvPr>
            <p:ph type="title"/>
          </p:nvPr>
        </p:nvSpPr>
        <p:spPr/>
        <p:txBody>
          <a:bodyPr>
            <a:normAutofit fontScale="90000"/>
          </a:bodyPr>
          <a:lstStyle/>
          <a:p>
            <a:r>
              <a:rPr lang="en-US" dirty="0" smtClean="0"/>
              <a:t>Particle Accelerator at Argonne National Laboratory near Chicago</a:t>
            </a:r>
            <a:endParaRPr lang="en-US" dirty="0"/>
          </a:p>
        </p:txBody>
      </p:sp>
    </p:spTree>
    <p:extLst>
      <p:ext uri="{BB962C8B-B14F-4D97-AF65-F5344CB8AC3E}">
        <p14:creationId xmlns:p14="http://schemas.microsoft.com/office/powerpoint/2010/main" val="363735804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79250_20_UNF04.jpg"/>
          <p:cNvPicPr>
            <a:picLocks noChangeAspect="1"/>
          </p:cNvPicPr>
          <p:nvPr/>
        </p:nvPicPr>
        <p:blipFill>
          <a:blip r:embed="rId3" cstate="print"/>
          <a:stretch>
            <a:fillRect/>
          </a:stretch>
        </p:blipFill>
        <p:spPr>
          <a:xfrm>
            <a:off x="2514600" y="1525604"/>
            <a:ext cx="5599110" cy="5179995"/>
          </a:xfrm>
          <a:prstGeom prst="rect">
            <a:avLst/>
          </a:prstGeom>
        </p:spPr>
      </p:pic>
      <p:sp>
        <p:nvSpPr>
          <p:cNvPr id="2" name="Title 1"/>
          <p:cNvSpPr>
            <a:spLocks noGrp="1"/>
          </p:cNvSpPr>
          <p:nvPr>
            <p:ph type="title"/>
          </p:nvPr>
        </p:nvSpPr>
        <p:spPr/>
        <p:txBody>
          <a:bodyPr>
            <a:normAutofit/>
          </a:bodyPr>
          <a:lstStyle/>
          <a:p>
            <a:r>
              <a:rPr lang="en-US" dirty="0" smtClean="0"/>
              <a:t>Where is the beam of protons? </a:t>
            </a:r>
            <a:endParaRPr lang="en-US" dirty="0"/>
          </a:p>
        </p:txBody>
      </p:sp>
    </p:spTree>
    <p:extLst>
      <p:ext uri="{BB962C8B-B14F-4D97-AF65-F5344CB8AC3E}">
        <p14:creationId xmlns:p14="http://schemas.microsoft.com/office/powerpoint/2010/main" val="208294439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2"/>
          <p:cNvSpPr>
            <a:spLocks noGrp="1"/>
          </p:cNvSpPr>
          <p:nvPr>
            <p:ph type="ftr" sz="quarter" idx="10"/>
          </p:nvPr>
        </p:nvSpPr>
        <p:spPr/>
        <p:txBody>
          <a:bodyPr/>
          <a:lstStyle/>
          <a:p>
            <a:r>
              <a:rPr lang="en-US"/>
              <a:t>Tro, Chemistry: A Molecular Approach</a:t>
            </a:r>
          </a:p>
        </p:txBody>
      </p:sp>
      <p:sp>
        <p:nvSpPr>
          <p:cNvPr id="5" name="Slide Number Placeholder 3"/>
          <p:cNvSpPr>
            <a:spLocks noGrp="1"/>
          </p:cNvSpPr>
          <p:nvPr>
            <p:ph type="sldNum" sz="quarter" idx="11"/>
          </p:nvPr>
        </p:nvSpPr>
        <p:spPr/>
        <p:txBody>
          <a:bodyPr/>
          <a:lstStyle/>
          <a:p>
            <a:fld id="{A59FED4D-E429-4BD8-962D-E5CB8EF52FED}" type="slidenum">
              <a:rPr lang="en-US"/>
              <a:pPr/>
              <a:t>46</a:t>
            </a:fld>
            <a:endParaRPr lang="en-US"/>
          </a:p>
        </p:txBody>
      </p:sp>
      <p:sp>
        <p:nvSpPr>
          <p:cNvPr id="94210" name="Rectangle 2"/>
          <p:cNvSpPr>
            <a:spLocks noGrp="1" noChangeArrowheads="1"/>
          </p:cNvSpPr>
          <p:nvPr>
            <p:ph type="title"/>
          </p:nvPr>
        </p:nvSpPr>
        <p:spPr/>
        <p:txBody>
          <a:bodyPr/>
          <a:lstStyle/>
          <a:p>
            <a:r>
              <a:rPr lang="en-US"/>
              <a:t>Linear Accelerator</a:t>
            </a:r>
          </a:p>
        </p:txBody>
      </p:sp>
      <p:pic>
        <p:nvPicPr>
          <p:cNvPr id="94212" name="Picture 4" descr="19_15[1]"/>
          <p:cNvPicPr>
            <a:picLocks noChangeAspect="1" noChangeArrowheads="1"/>
          </p:cNvPicPr>
          <p:nvPr/>
        </p:nvPicPr>
        <p:blipFill>
          <a:blip r:embed="rId3" cstate="print"/>
          <a:srcRect/>
          <a:stretch>
            <a:fillRect/>
          </a:stretch>
        </p:blipFill>
        <p:spPr bwMode="auto">
          <a:xfrm>
            <a:off x="1524000" y="1676400"/>
            <a:ext cx="6400800" cy="3394075"/>
          </a:xfrm>
          <a:prstGeom prst="rect">
            <a:avLst/>
          </a:prstGeom>
          <a:noFill/>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79250_20_UNF05.jpg"/>
          <p:cNvPicPr>
            <a:picLocks noChangeAspect="1"/>
          </p:cNvPicPr>
          <p:nvPr/>
        </p:nvPicPr>
        <p:blipFill>
          <a:blip r:embed="rId3" cstate="print"/>
          <a:stretch>
            <a:fillRect/>
          </a:stretch>
        </p:blipFill>
        <p:spPr>
          <a:xfrm>
            <a:off x="2514600" y="1450075"/>
            <a:ext cx="4394553" cy="4994384"/>
          </a:xfrm>
          <a:prstGeom prst="rect">
            <a:avLst/>
          </a:prstGeom>
        </p:spPr>
      </p:pic>
      <p:sp>
        <p:nvSpPr>
          <p:cNvPr id="2" name="Title 1"/>
          <p:cNvSpPr>
            <a:spLocks noGrp="1"/>
          </p:cNvSpPr>
          <p:nvPr>
            <p:ph type="title"/>
          </p:nvPr>
        </p:nvSpPr>
        <p:spPr>
          <a:xfrm>
            <a:off x="457200" y="274638"/>
            <a:ext cx="8686800" cy="1173162"/>
          </a:xfrm>
        </p:spPr>
        <p:txBody>
          <a:bodyPr>
            <a:normAutofit/>
          </a:bodyPr>
          <a:lstStyle/>
          <a:p>
            <a:r>
              <a:rPr lang="en-US" sz="3200" dirty="0" smtClean="0"/>
              <a:t>Small-scale fusion reaction:</a:t>
            </a:r>
            <a:br>
              <a:rPr lang="en-US" sz="3200" dirty="0" smtClean="0"/>
            </a:br>
            <a:r>
              <a:rPr lang="en-US" sz="3200" dirty="0" smtClean="0"/>
              <a:t>hydrogen-2 and hydrogen-3 in a 1 mm capsule </a:t>
            </a:r>
            <a:endParaRPr lang="en-US" sz="3200" dirty="0"/>
          </a:p>
        </p:txBody>
      </p:sp>
    </p:spTree>
    <p:extLst>
      <p:ext uri="{BB962C8B-B14F-4D97-AF65-F5344CB8AC3E}">
        <p14:creationId xmlns:p14="http://schemas.microsoft.com/office/powerpoint/2010/main" val="267258209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76211900-4476-4743-92FB-A2F5800BF2FF}" type="slidenum">
              <a:rPr lang="en-US"/>
              <a:pPr/>
              <a:t>48</a:t>
            </a:fld>
            <a:endParaRPr lang="en-US"/>
          </a:p>
        </p:txBody>
      </p:sp>
      <p:pic>
        <p:nvPicPr>
          <p:cNvPr id="87044" name="Picture 4" descr="19_12[1]"/>
          <p:cNvPicPr>
            <a:picLocks noChangeAspect="1" noChangeArrowheads="1"/>
          </p:cNvPicPr>
          <p:nvPr/>
        </p:nvPicPr>
        <p:blipFill>
          <a:blip r:embed="rId3" cstate="print"/>
          <a:srcRect/>
          <a:stretch>
            <a:fillRect/>
          </a:stretch>
        </p:blipFill>
        <p:spPr bwMode="auto">
          <a:xfrm>
            <a:off x="533400" y="152400"/>
            <a:ext cx="7848600" cy="6503988"/>
          </a:xfrm>
          <a:prstGeom prst="rect">
            <a:avLst/>
          </a:prstGeom>
          <a:noFill/>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Nuclear Chemistry</a:t>
            </a:r>
            <a:br>
              <a:rPr lang="en-US" sz="3600" dirty="0" smtClean="0"/>
            </a:br>
            <a:r>
              <a:rPr lang="en-US" sz="3600" dirty="0" smtClean="0"/>
              <a:t>Example – Binding Energy</a:t>
            </a:r>
            <a:endParaRPr lang="en-US" sz="3600" dirty="0"/>
          </a:p>
        </p:txBody>
      </p:sp>
      <p:sp>
        <p:nvSpPr>
          <p:cNvPr id="3" name="Content Placeholder 2"/>
          <p:cNvSpPr>
            <a:spLocks noGrp="1"/>
          </p:cNvSpPr>
          <p:nvPr>
            <p:ph idx="1"/>
          </p:nvPr>
        </p:nvSpPr>
        <p:spPr/>
        <p:txBody>
          <a:bodyPr>
            <a:normAutofit/>
          </a:bodyPr>
          <a:lstStyle/>
          <a:p>
            <a:pPr algn="just">
              <a:buNone/>
            </a:pPr>
            <a:r>
              <a:rPr lang="en-US" dirty="0"/>
              <a:t>	</a:t>
            </a:r>
            <a:r>
              <a:rPr lang="en-US" dirty="0" smtClean="0"/>
              <a:t>Calculate the binding energy per nucleon 	for the helium-4 nucleus. Given the atomic mass of helium-4 is 4.0026 </a:t>
            </a:r>
            <a:r>
              <a:rPr lang="en-US" dirty="0" err="1" smtClean="0"/>
              <a:t>amu</a:t>
            </a:r>
            <a:r>
              <a:rPr lang="en-US" dirty="0" smtClean="0"/>
              <a:t>, a proton is 1.67493 x 10</a:t>
            </a:r>
            <a:r>
              <a:rPr lang="en-US" baseline="30000" dirty="0" smtClean="0"/>
              <a:t>-24</a:t>
            </a:r>
            <a:r>
              <a:rPr lang="en-US" dirty="0" smtClean="0"/>
              <a:t> g and a neutron is 	1.67266 x 10</a:t>
            </a:r>
            <a:r>
              <a:rPr lang="en-US" baseline="30000" dirty="0" smtClean="0"/>
              <a:t>-24</a:t>
            </a:r>
            <a:r>
              <a:rPr lang="en-US" dirty="0" smtClean="0"/>
              <a:t> g. </a:t>
            </a:r>
          </a:p>
          <a:p>
            <a:pPr algn="just">
              <a:buNone/>
            </a:pPr>
            <a:r>
              <a:rPr lang="en-US" dirty="0" smtClean="0"/>
              <a:t>          (1 </a:t>
            </a:r>
            <a:r>
              <a:rPr lang="en-US" dirty="0" err="1" smtClean="0"/>
              <a:t>amu</a:t>
            </a:r>
            <a:r>
              <a:rPr lang="en-US" dirty="0" smtClean="0"/>
              <a:t> = 1.66053873 x 10</a:t>
            </a:r>
            <a:r>
              <a:rPr lang="en-US" baseline="30000" dirty="0" smtClean="0"/>
              <a:t>-24</a:t>
            </a:r>
            <a:r>
              <a:rPr lang="en-US" dirty="0" smtClean="0"/>
              <a:t> g)</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1"/>
          <p:cNvPicPr>
            <a:picLocks/>
          </p:cNvPicPr>
          <p:nvPr/>
        </p:nvPicPr>
        <p:blipFill>
          <a:blip r:embed="rId3" cstate="print"/>
          <a:srcRect/>
          <a:stretch>
            <a:fillRect/>
          </a:stretch>
        </p:blipFill>
        <p:spPr bwMode="auto">
          <a:xfrm>
            <a:off x="4213225" y="274638"/>
            <a:ext cx="4279900" cy="6350000"/>
          </a:xfrm>
          <a:prstGeom prst="rect">
            <a:avLst/>
          </a:prstGeom>
          <a:noFill/>
          <a:ln w="9525">
            <a:noFill/>
            <a:miter lim="800000"/>
            <a:headEnd/>
            <a:tailEnd/>
          </a:ln>
        </p:spPr>
      </p:pic>
      <p:sp>
        <p:nvSpPr>
          <p:cNvPr id="38914" name="TextBox 2"/>
          <p:cNvSpPr txBox="1">
            <a:spLocks noChangeArrowheads="1"/>
          </p:cNvSpPr>
          <p:nvPr/>
        </p:nvSpPr>
        <p:spPr bwMode="auto">
          <a:xfrm>
            <a:off x="7842250" y="6604000"/>
            <a:ext cx="1301750" cy="274638"/>
          </a:xfrm>
          <a:prstGeom prst="rect">
            <a:avLst/>
          </a:prstGeom>
          <a:noFill/>
          <a:ln w="9525">
            <a:noFill/>
            <a:miter lim="800000"/>
            <a:headEnd/>
            <a:tailEnd/>
          </a:ln>
        </p:spPr>
        <p:txBody>
          <a:bodyPr wrap="none">
            <a:spAutoFit/>
          </a:bodyPr>
          <a:lstStyle/>
          <a:p>
            <a:pPr algn="r"/>
            <a:r>
              <a:rPr lang="en-US" sz="1200" b="1">
                <a:latin typeface="Arial" pitchFamily="34" charset="0"/>
              </a:rPr>
              <a:t>Figure 5-4 p127</a:t>
            </a:r>
          </a:p>
        </p:txBody>
      </p:sp>
      <p:sp>
        <p:nvSpPr>
          <p:cNvPr id="2" name="Title 1"/>
          <p:cNvSpPr>
            <a:spLocks noGrp="1"/>
          </p:cNvSpPr>
          <p:nvPr>
            <p:ph type="title"/>
          </p:nvPr>
        </p:nvSpPr>
        <p:spPr>
          <a:xfrm>
            <a:off x="457200" y="274638"/>
            <a:ext cx="4114800" cy="2544762"/>
          </a:xfrm>
        </p:spPr>
        <p:txBody>
          <a:bodyPr>
            <a:normAutofit fontScale="90000"/>
          </a:bodyPr>
          <a:lstStyle/>
          <a:p>
            <a:r>
              <a:rPr lang="en-US" dirty="0" smtClean="0"/>
              <a:t>What is the size of an atom versus a nucleus? </a:t>
            </a:r>
            <a:endParaRPr lang="en-US" dirty="0"/>
          </a:p>
        </p:txBody>
      </p:sp>
    </p:spTree>
    <p:extLst>
      <p:ext uri="{BB962C8B-B14F-4D97-AF65-F5344CB8AC3E}">
        <p14:creationId xmlns:p14="http://schemas.microsoft.com/office/powerpoint/2010/main" val="305864909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1"/>
          <p:cNvSpPr>
            <a:spLocks noGrp="1"/>
          </p:cNvSpPr>
          <p:nvPr>
            <p:ph type="ftr" sz="quarter" idx="10"/>
          </p:nvPr>
        </p:nvSpPr>
        <p:spPr/>
        <p:txBody>
          <a:bodyPr/>
          <a:lstStyle/>
          <a:p>
            <a:r>
              <a:rPr lang="en-US"/>
              <a:t>Tro, Chemistry: A Molecular Approach</a:t>
            </a:r>
          </a:p>
        </p:txBody>
      </p:sp>
      <p:sp>
        <p:nvSpPr>
          <p:cNvPr id="4" name="Slide Number Placeholder 2"/>
          <p:cNvSpPr>
            <a:spLocks noGrp="1"/>
          </p:cNvSpPr>
          <p:nvPr>
            <p:ph type="sldNum" sz="quarter" idx="11"/>
          </p:nvPr>
        </p:nvSpPr>
        <p:spPr/>
        <p:txBody>
          <a:bodyPr/>
          <a:lstStyle/>
          <a:p>
            <a:fld id="{CA5CDDBA-AAF4-46EF-89B7-7F003386ECBE}" type="slidenum">
              <a:rPr lang="en-US"/>
              <a:pPr/>
              <a:t>50</a:t>
            </a:fld>
            <a:endParaRPr lang="en-US"/>
          </a:p>
        </p:txBody>
      </p:sp>
      <p:pic>
        <p:nvPicPr>
          <p:cNvPr id="73732" name="Picture 4" descr="19_10[1]"/>
          <p:cNvPicPr>
            <a:picLocks noChangeAspect="1" noChangeArrowheads="1"/>
          </p:cNvPicPr>
          <p:nvPr/>
        </p:nvPicPr>
        <p:blipFill>
          <a:blip r:embed="rId3" cstate="print"/>
          <a:srcRect/>
          <a:stretch>
            <a:fillRect/>
          </a:stretch>
        </p:blipFill>
        <p:spPr bwMode="auto">
          <a:xfrm>
            <a:off x="1447800" y="566738"/>
            <a:ext cx="6248400" cy="5724525"/>
          </a:xfrm>
          <a:prstGeom prst="rect">
            <a:avLst/>
          </a:prstGeom>
          <a:no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r>
              <a:rPr lang="en-US" smtClean="0"/>
              <a:t>Fat Man and Little Boy</a:t>
            </a:r>
          </a:p>
        </p:txBody>
      </p:sp>
      <p:pic>
        <p:nvPicPr>
          <p:cNvPr id="34819" name="Picture 7" descr="E:\My Documents\115\115_spring_2001\Notes\nuclear\fat_man.jpg"/>
          <p:cNvPicPr>
            <a:picLocks noGrp="1" noChangeAspect="1" noChangeArrowheads="1"/>
          </p:cNvPicPr>
          <p:nvPr>
            <p:ph sz="quarter" idx="1"/>
          </p:nvPr>
        </p:nvPicPr>
        <p:blipFill>
          <a:blip r:embed="rId3" cstate="print"/>
          <a:srcRect/>
          <a:stretch>
            <a:fillRect/>
          </a:stretch>
        </p:blipFill>
        <p:spPr>
          <a:xfrm>
            <a:off x="228600" y="2514600"/>
            <a:ext cx="4191000" cy="2752725"/>
          </a:xfrm>
          <a:noFill/>
        </p:spPr>
      </p:pic>
      <p:pic>
        <p:nvPicPr>
          <p:cNvPr id="34820" name="Picture 9" descr="E:\My Documents\115\115_spring_2001\Notes\nuclear\little_boy.jpg"/>
          <p:cNvPicPr>
            <a:picLocks noGrp="1" noChangeAspect="1" noChangeArrowheads="1"/>
          </p:cNvPicPr>
          <p:nvPr>
            <p:ph sz="quarter" idx="2"/>
          </p:nvPr>
        </p:nvPicPr>
        <p:blipFill>
          <a:blip r:embed="rId4" cstate="print"/>
          <a:srcRect/>
          <a:stretch>
            <a:fillRect/>
          </a:stretch>
        </p:blipFill>
        <p:spPr>
          <a:xfrm>
            <a:off x="4724400" y="2286000"/>
            <a:ext cx="4191000" cy="3189288"/>
          </a:xfrm>
          <a:noFill/>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4" descr="E:\My Documents\115\115_spring_2001\Notes\nuclear\fat_man_2.jpg"/>
          <p:cNvPicPr>
            <a:picLocks noGrp="1" noChangeAspect="1" noChangeArrowheads="1"/>
          </p:cNvPicPr>
          <p:nvPr>
            <p:ph/>
          </p:nvPr>
        </p:nvPicPr>
        <p:blipFill>
          <a:blip r:embed="rId3" cstate="print"/>
          <a:srcRect/>
          <a:stretch>
            <a:fillRect/>
          </a:stretch>
        </p:blipFill>
        <p:spPr>
          <a:xfrm>
            <a:off x="812800" y="609600"/>
            <a:ext cx="7516813" cy="5486400"/>
          </a:xfrm>
          <a:noFill/>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descr="E:\My Documents\115\115_spring_2001\Notes\nuclear\Baker8.jpg"/>
          <p:cNvPicPr>
            <a:picLocks noGrp="1" noChangeAspect="1" noChangeArrowheads="1"/>
          </p:cNvPicPr>
          <p:nvPr>
            <p:ph/>
          </p:nvPr>
        </p:nvPicPr>
        <p:blipFill>
          <a:blip r:embed="rId3" cstate="print"/>
          <a:srcRect/>
          <a:stretch>
            <a:fillRect/>
          </a:stretch>
        </p:blipFill>
        <p:spPr>
          <a:xfrm>
            <a:off x="381000" y="265113"/>
            <a:ext cx="8382000" cy="6176962"/>
          </a:xfrm>
          <a:noFill/>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685800" y="304800"/>
            <a:ext cx="7772400" cy="609600"/>
          </a:xfrm>
        </p:spPr>
        <p:txBody>
          <a:bodyPr>
            <a:normAutofit fontScale="90000"/>
          </a:bodyPr>
          <a:lstStyle/>
          <a:p>
            <a:pPr eaLnBrk="1" hangingPunct="1"/>
            <a:r>
              <a:rPr lang="en-US" smtClean="0"/>
              <a:t>Nuclear Power Use</a:t>
            </a:r>
          </a:p>
        </p:txBody>
      </p:sp>
      <p:pic>
        <p:nvPicPr>
          <p:cNvPr id="38915" name="Content Placeholder 6" descr="FG22_10.JPG"/>
          <p:cNvPicPr>
            <a:picLocks noGrp="1" noChangeAspect="1"/>
          </p:cNvPicPr>
          <p:nvPr>
            <p:ph idx="1"/>
          </p:nvPr>
        </p:nvPicPr>
        <p:blipFill>
          <a:blip r:embed="rId3" cstate="print"/>
          <a:srcRect/>
          <a:stretch>
            <a:fillRect/>
          </a:stretch>
        </p:blipFill>
        <p:spPr>
          <a:xfrm>
            <a:off x="1066800" y="1066800"/>
            <a:ext cx="7165975" cy="5791200"/>
          </a:xfrm>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79250_20_F28.jpg"/>
          <p:cNvPicPr>
            <a:picLocks noChangeAspect="1"/>
          </p:cNvPicPr>
          <p:nvPr/>
        </p:nvPicPr>
        <p:blipFill>
          <a:blip r:embed="rId3" cstate="print"/>
          <a:stretch>
            <a:fillRect/>
          </a:stretch>
        </p:blipFill>
        <p:spPr>
          <a:xfrm>
            <a:off x="5486400" y="152400"/>
            <a:ext cx="1532670" cy="6553200"/>
          </a:xfrm>
          <a:prstGeom prst="rect">
            <a:avLst/>
          </a:prstGeom>
        </p:spPr>
      </p:pic>
      <p:sp>
        <p:nvSpPr>
          <p:cNvPr id="2" name="Title 1"/>
          <p:cNvSpPr>
            <a:spLocks noGrp="1"/>
          </p:cNvSpPr>
          <p:nvPr>
            <p:ph type="title"/>
          </p:nvPr>
        </p:nvSpPr>
        <p:spPr>
          <a:xfrm>
            <a:off x="457200" y="274638"/>
            <a:ext cx="5029200" cy="1143000"/>
          </a:xfrm>
        </p:spPr>
        <p:txBody>
          <a:bodyPr/>
          <a:lstStyle/>
          <a:p>
            <a:r>
              <a:rPr lang="en-US" dirty="0" smtClean="0"/>
              <a:t>Nuclear Power Use</a:t>
            </a:r>
            <a:endParaRPr lang="en-US" dirty="0"/>
          </a:p>
        </p:txBody>
      </p:sp>
    </p:spTree>
    <p:extLst>
      <p:ext uri="{BB962C8B-B14F-4D97-AF65-F5344CB8AC3E}">
        <p14:creationId xmlns:p14="http://schemas.microsoft.com/office/powerpoint/2010/main" val="302255175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1"/>
          <p:cNvSpPr>
            <a:spLocks noGrp="1"/>
          </p:cNvSpPr>
          <p:nvPr>
            <p:ph type="ftr" sz="quarter" idx="10"/>
          </p:nvPr>
        </p:nvSpPr>
        <p:spPr/>
        <p:txBody>
          <a:bodyPr/>
          <a:lstStyle/>
          <a:p>
            <a:r>
              <a:rPr lang="en-US"/>
              <a:t>Tro, Chemistry: A Molecular Approach</a:t>
            </a:r>
          </a:p>
        </p:txBody>
      </p:sp>
      <p:sp>
        <p:nvSpPr>
          <p:cNvPr id="4" name="Slide Number Placeholder 2"/>
          <p:cNvSpPr>
            <a:spLocks noGrp="1"/>
          </p:cNvSpPr>
          <p:nvPr>
            <p:ph type="sldNum" sz="quarter" idx="11"/>
          </p:nvPr>
        </p:nvSpPr>
        <p:spPr/>
        <p:txBody>
          <a:bodyPr/>
          <a:lstStyle/>
          <a:p>
            <a:fld id="{9B00F527-684E-4E54-8ADD-B14FD179952F}" type="slidenum">
              <a:rPr lang="en-US"/>
              <a:pPr/>
              <a:t>56</a:t>
            </a:fld>
            <a:endParaRPr lang="en-US"/>
          </a:p>
        </p:txBody>
      </p:sp>
      <p:pic>
        <p:nvPicPr>
          <p:cNvPr id="82948" name="Picture 4" descr="19_11[1]"/>
          <p:cNvPicPr>
            <a:picLocks noChangeAspect="1" noChangeArrowheads="1"/>
          </p:cNvPicPr>
          <p:nvPr/>
        </p:nvPicPr>
        <p:blipFill>
          <a:blip r:embed="rId3" cstate="print"/>
          <a:srcRect/>
          <a:stretch>
            <a:fillRect/>
          </a:stretch>
        </p:blipFill>
        <p:spPr bwMode="auto">
          <a:xfrm>
            <a:off x="914400" y="457200"/>
            <a:ext cx="7404100" cy="5915025"/>
          </a:xfrm>
          <a:prstGeom prst="rect">
            <a:avLst/>
          </a:prstGeom>
          <a:noFill/>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Slide Number Placeholder 3"/>
          <p:cNvSpPr>
            <a:spLocks noGrp="1"/>
          </p:cNvSpPr>
          <p:nvPr>
            <p:ph type="sldNum" sz="quarter" idx="11"/>
          </p:nvPr>
        </p:nvSpPr>
        <p:spPr/>
        <p:txBody>
          <a:bodyPr/>
          <a:lstStyle/>
          <a:p>
            <a:fld id="{79409AFB-D07A-46A1-B6FE-802BC70D23D0}" type="slidenum">
              <a:rPr lang="en-US"/>
              <a:pPr/>
              <a:t>57</a:t>
            </a:fld>
            <a:endParaRPr lang="en-US"/>
          </a:p>
        </p:txBody>
      </p:sp>
      <p:sp>
        <p:nvSpPr>
          <p:cNvPr id="80898" name="Rectangle 2"/>
          <p:cNvSpPr>
            <a:spLocks noChangeArrowheads="1"/>
          </p:cNvSpPr>
          <p:nvPr/>
        </p:nvSpPr>
        <p:spPr bwMode="ltGray">
          <a:xfrm>
            <a:off x="3025775" y="3511550"/>
            <a:ext cx="1082675" cy="1816100"/>
          </a:xfrm>
          <a:prstGeom prst="rect">
            <a:avLst/>
          </a:prstGeom>
          <a:solidFill>
            <a:srgbClr val="0066FF"/>
          </a:solidFill>
          <a:ln w="12700">
            <a:noFill/>
            <a:miter lim="800000"/>
            <a:headEnd/>
            <a:tailEnd/>
          </a:ln>
          <a:effectLst/>
        </p:spPr>
        <p:txBody>
          <a:bodyPr wrap="none" anchor="ctr"/>
          <a:lstStyle/>
          <a:p>
            <a:endParaRPr lang="en-US"/>
          </a:p>
        </p:txBody>
      </p:sp>
      <p:sp>
        <p:nvSpPr>
          <p:cNvPr id="80899" name="Freeform 3"/>
          <p:cNvSpPr>
            <a:spLocks/>
          </p:cNvSpPr>
          <p:nvPr/>
        </p:nvSpPr>
        <p:spPr bwMode="gray">
          <a:xfrm>
            <a:off x="1414463" y="5072063"/>
            <a:ext cx="2786062" cy="977900"/>
          </a:xfrm>
          <a:custGeom>
            <a:avLst/>
            <a:gdLst/>
            <a:ahLst/>
            <a:cxnLst>
              <a:cxn ang="0">
                <a:pos x="1665" y="0"/>
              </a:cxn>
              <a:cxn ang="0">
                <a:pos x="1755" y="162"/>
              </a:cxn>
              <a:cxn ang="0">
                <a:pos x="1755" y="387"/>
              </a:cxn>
              <a:cxn ang="0">
                <a:pos x="1755" y="612"/>
              </a:cxn>
              <a:cxn ang="0">
                <a:pos x="1332" y="612"/>
              </a:cxn>
              <a:cxn ang="0">
                <a:pos x="495" y="612"/>
              </a:cxn>
              <a:cxn ang="0">
                <a:pos x="0" y="612"/>
              </a:cxn>
              <a:cxn ang="0">
                <a:pos x="0" y="198"/>
              </a:cxn>
            </a:cxnLst>
            <a:rect l="0" t="0" r="r" b="b"/>
            <a:pathLst>
              <a:path w="1755" h="616">
                <a:moveTo>
                  <a:pt x="1665" y="0"/>
                </a:moveTo>
                <a:cubicBezTo>
                  <a:pt x="1686" y="3"/>
                  <a:pt x="1629" y="144"/>
                  <a:pt x="1755" y="162"/>
                </a:cubicBezTo>
                <a:cubicBezTo>
                  <a:pt x="1755" y="270"/>
                  <a:pt x="1755" y="288"/>
                  <a:pt x="1755" y="387"/>
                </a:cubicBezTo>
                <a:cubicBezTo>
                  <a:pt x="1755" y="486"/>
                  <a:pt x="1755" y="450"/>
                  <a:pt x="1755" y="612"/>
                </a:cubicBezTo>
                <a:cubicBezTo>
                  <a:pt x="1548" y="612"/>
                  <a:pt x="1636" y="608"/>
                  <a:pt x="1332" y="612"/>
                </a:cubicBezTo>
                <a:cubicBezTo>
                  <a:pt x="1028" y="616"/>
                  <a:pt x="963" y="612"/>
                  <a:pt x="495" y="612"/>
                </a:cubicBezTo>
                <a:cubicBezTo>
                  <a:pt x="27" y="612"/>
                  <a:pt x="243" y="612"/>
                  <a:pt x="0" y="612"/>
                </a:cubicBezTo>
                <a:cubicBezTo>
                  <a:pt x="0" y="459"/>
                  <a:pt x="0" y="339"/>
                  <a:pt x="0" y="198"/>
                </a:cubicBezTo>
              </a:path>
            </a:pathLst>
          </a:custGeom>
          <a:noFill/>
          <a:ln w="152400" cap="flat" cmpd="sng">
            <a:solidFill>
              <a:srgbClr val="B0FF89"/>
            </a:solidFill>
            <a:prstDash val="solid"/>
            <a:round/>
            <a:headEnd/>
            <a:tailEnd/>
          </a:ln>
          <a:effectLst/>
        </p:spPr>
        <p:txBody>
          <a:bodyPr wrap="none" anchor="ctr"/>
          <a:lstStyle/>
          <a:p>
            <a:endParaRPr lang="en-US"/>
          </a:p>
        </p:txBody>
      </p:sp>
      <p:sp>
        <p:nvSpPr>
          <p:cNvPr id="80900" name="Freeform 4"/>
          <p:cNvSpPr>
            <a:spLocks/>
          </p:cNvSpPr>
          <p:nvPr/>
        </p:nvSpPr>
        <p:spPr bwMode="gray">
          <a:xfrm>
            <a:off x="1524000" y="3060700"/>
            <a:ext cx="1647825" cy="2071688"/>
          </a:xfrm>
          <a:custGeom>
            <a:avLst/>
            <a:gdLst/>
            <a:ahLst/>
            <a:cxnLst>
              <a:cxn ang="0">
                <a:pos x="0" y="0"/>
              </a:cxn>
              <a:cxn ang="0">
                <a:pos x="678" y="7"/>
              </a:cxn>
              <a:cxn ang="0">
                <a:pos x="678" y="637"/>
              </a:cxn>
              <a:cxn ang="0">
                <a:pos x="678" y="1303"/>
              </a:cxn>
              <a:cxn ang="0">
                <a:pos x="858" y="1303"/>
              </a:cxn>
              <a:cxn ang="0">
                <a:pos x="1038" y="1294"/>
              </a:cxn>
            </a:cxnLst>
            <a:rect l="0" t="0" r="r" b="b"/>
            <a:pathLst>
              <a:path w="1038" h="1305">
                <a:moveTo>
                  <a:pt x="0" y="0"/>
                </a:moveTo>
                <a:cubicBezTo>
                  <a:pt x="464" y="7"/>
                  <a:pt x="444" y="7"/>
                  <a:pt x="678" y="7"/>
                </a:cubicBezTo>
                <a:cubicBezTo>
                  <a:pt x="675" y="216"/>
                  <a:pt x="678" y="421"/>
                  <a:pt x="678" y="637"/>
                </a:cubicBezTo>
                <a:cubicBezTo>
                  <a:pt x="674" y="788"/>
                  <a:pt x="678" y="1042"/>
                  <a:pt x="678" y="1303"/>
                </a:cubicBezTo>
                <a:cubicBezTo>
                  <a:pt x="777" y="1303"/>
                  <a:pt x="805" y="1305"/>
                  <a:pt x="858" y="1303"/>
                </a:cubicBezTo>
                <a:cubicBezTo>
                  <a:pt x="911" y="1301"/>
                  <a:pt x="1013" y="1299"/>
                  <a:pt x="1038" y="1294"/>
                </a:cubicBezTo>
              </a:path>
            </a:pathLst>
          </a:custGeom>
          <a:noFill/>
          <a:ln w="152400" cap="flat" cmpd="sng">
            <a:solidFill>
              <a:srgbClr val="B0FF89"/>
            </a:solidFill>
            <a:prstDash val="solid"/>
            <a:round/>
            <a:headEnd/>
            <a:tailEnd/>
          </a:ln>
          <a:effectLst/>
        </p:spPr>
        <p:txBody>
          <a:bodyPr wrap="none" anchor="ctr"/>
          <a:lstStyle/>
          <a:p>
            <a:endParaRPr lang="en-US"/>
          </a:p>
        </p:txBody>
      </p:sp>
      <p:sp>
        <p:nvSpPr>
          <p:cNvPr id="80901" name="AutoShape 5"/>
          <p:cNvSpPr>
            <a:spLocks noChangeArrowheads="1"/>
          </p:cNvSpPr>
          <p:nvPr/>
        </p:nvSpPr>
        <p:spPr bwMode="auto">
          <a:xfrm>
            <a:off x="5111750" y="5949950"/>
            <a:ext cx="2578100" cy="749300"/>
          </a:xfrm>
          <a:prstGeom prst="roundRect">
            <a:avLst>
              <a:gd name="adj" fmla="val 29787"/>
            </a:avLst>
          </a:prstGeom>
          <a:solidFill>
            <a:srgbClr val="00CC99"/>
          </a:solidFill>
          <a:ln w="12700">
            <a:solidFill>
              <a:schemeClr val="tx1"/>
            </a:solidFill>
            <a:round/>
            <a:headEnd/>
            <a:tailEnd/>
          </a:ln>
          <a:effectLst/>
        </p:spPr>
        <p:txBody>
          <a:bodyPr wrap="none" anchor="ctr"/>
          <a:lstStyle/>
          <a:p>
            <a:endParaRPr lang="en-US"/>
          </a:p>
        </p:txBody>
      </p:sp>
      <p:grpSp>
        <p:nvGrpSpPr>
          <p:cNvPr id="2" name="Group 6"/>
          <p:cNvGrpSpPr>
            <a:grpSpLocks/>
          </p:cNvGrpSpPr>
          <p:nvPr/>
        </p:nvGrpSpPr>
        <p:grpSpPr bwMode="auto">
          <a:xfrm>
            <a:off x="5805488" y="3038475"/>
            <a:ext cx="1066800" cy="1381125"/>
            <a:chOff x="3657" y="1914"/>
            <a:chExt cx="672" cy="870"/>
          </a:xfrm>
        </p:grpSpPr>
        <p:grpSp>
          <p:nvGrpSpPr>
            <p:cNvPr id="3" name="Group 7"/>
            <p:cNvGrpSpPr>
              <a:grpSpLocks/>
            </p:cNvGrpSpPr>
            <p:nvPr/>
          </p:nvGrpSpPr>
          <p:grpSpPr bwMode="auto">
            <a:xfrm>
              <a:off x="3663" y="1914"/>
              <a:ext cx="660" cy="624"/>
              <a:chOff x="192" y="336"/>
              <a:chExt cx="672" cy="624"/>
            </a:xfrm>
          </p:grpSpPr>
          <p:sp>
            <p:nvSpPr>
              <p:cNvPr id="80904" name="Arc 8" descr="Blue tissue paper"/>
              <p:cNvSpPr>
                <a:spLocks/>
              </p:cNvSpPr>
              <p:nvPr/>
            </p:nvSpPr>
            <p:spPr bwMode="auto">
              <a:xfrm rot="10800000">
                <a:off x="192" y="336"/>
                <a:ext cx="240" cy="240"/>
              </a:xfrm>
              <a:custGeom>
                <a:avLst/>
                <a:gdLst>
                  <a:gd name="G0" fmla="+- 0 0 0"/>
                  <a:gd name="G1" fmla="+- 0 0 0"/>
                  <a:gd name="G2" fmla="+- 21600 0 0"/>
                  <a:gd name="T0" fmla="*/ 21600 w 21600"/>
                  <a:gd name="T1" fmla="*/ 0 h 21600"/>
                  <a:gd name="T2" fmla="*/ 0 w 21600"/>
                  <a:gd name="T3" fmla="*/ 21600 h 21600"/>
                  <a:gd name="T4" fmla="*/ 0 w 21600"/>
                  <a:gd name="T5" fmla="*/ 0 h 21600"/>
                </a:gdLst>
                <a:ahLst/>
                <a:cxnLst>
                  <a:cxn ang="0">
                    <a:pos x="T0" y="T1"/>
                  </a:cxn>
                  <a:cxn ang="0">
                    <a:pos x="T2" y="T3"/>
                  </a:cxn>
                  <a:cxn ang="0">
                    <a:pos x="T4" y="T5"/>
                  </a:cxn>
                </a:cxnLst>
                <a:rect l="0" t="0" r="r" b="b"/>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blipFill dpi="0" rotWithShape="0">
                <a:blip r:embed="rId3" cstate="print"/>
                <a:srcRect/>
                <a:tile tx="0" ty="0" sx="100000" sy="100000" flip="none" algn="tl"/>
              </a:blipFill>
              <a:ln w="25400" cap="rnd">
                <a:solidFill>
                  <a:schemeClr val="tx1"/>
                </a:solidFill>
                <a:round/>
                <a:headEnd/>
                <a:tailEnd/>
              </a:ln>
              <a:effectLst/>
            </p:spPr>
            <p:txBody>
              <a:bodyPr/>
              <a:lstStyle/>
              <a:p>
                <a:endParaRPr lang="en-US"/>
              </a:p>
            </p:txBody>
          </p:sp>
          <p:sp>
            <p:nvSpPr>
              <p:cNvPr id="80905" name="Line 9" descr="Blue tissue paper"/>
              <p:cNvSpPr>
                <a:spLocks noChangeShapeType="1"/>
              </p:cNvSpPr>
              <p:nvPr/>
            </p:nvSpPr>
            <p:spPr bwMode="auto">
              <a:xfrm>
                <a:off x="192" y="576"/>
                <a:ext cx="0" cy="384"/>
              </a:xfrm>
              <a:prstGeom prst="line">
                <a:avLst/>
              </a:prstGeom>
              <a:noFill/>
              <a:ln w="25400">
                <a:solidFill>
                  <a:schemeClr val="tx1"/>
                </a:solidFill>
                <a:round/>
                <a:headEnd/>
                <a:tailEnd/>
              </a:ln>
              <a:effectLst/>
            </p:spPr>
            <p:txBody>
              <a:bodyPr wrap="none" anchor="ctr"/>
              <a:lstStyle/>
              <a:p>
                <a:endParaRPr lang="en-US"/>
              </a:p>
            </p:txBody>
          </p:sp>
          <p:sp>
            <p:nvSpPr>
              <p:cNvPr id="80906" name="Line 10" descr="Blue tissue paper"/>
              <p:cNvSpPr>
                <a:spLocks noChangeShapeType="1"/>
              </p:cNvSpPr>
              <p:nvPr/>
            </p:nvSpPr>
            <p:spPr bwMode="auto">
              <a:xfrm>
                <a:off x="192" y="960"/>
                <a:ext cx="672" cy="0"/>
              </a:xfrm>
              <a:prstGeom prst="line">
                <a:avLst/>
              </a:prstGeom>
              <a:noFill/>
              <a:ln w="25400">
                <a:solidFill>
                  <a:schemeClr val="tx1"/>
                </a:solidFill>
                <a:round/>
                <a:headEnd/>
                <a:tailEnd/>
              </a:ln>
              <a:effectLst/>
            </p:spPr>
            <p:txBody>
              <a:bodyPr wrap="none" anchor="ctr"/>
              <a:lstStyle/>
              <a:p>
                <a:endParaRPr lang="en-US"/>
              </a:p>
            </p:txBody>
          </p:sp>
          <p:sp>
            <p:nvSpPr>
              <p:cNvPr id="80907" name="Arc 11" descr="Blue tissue paper"/>
              <p:cNvSpPr>
                <a:spLocks/>
              </p:cNvSpPr>
              <p:nvPr/>
            </p:nvSpPr>
            <p:spPr bwMode="auto">
              <a:xfrm rot="10800000" flipH="1">
                <a:off x="624" y="336"/>
                <a:ext cx="240" cy="240"/>
              </a:xfrm>
              <a:custGeom>
                <a:avLst/>
                <a:gdLst>
                  <a:gd name="G0" fmla="+- 0 0 0"/>
                  <a:gd name="G1" fmla="+- 0 0 0"/>
                  <a:gd name="G2" fmla="+- 21600 0 0"/>
                  <a:gd name="T0" fmla="*/ 21600 w 21600"/>
                  <a:gd name="T1" fmla="*/ 0 h 21600"/>
                  <a:gd name="T2" fmla="*/ 0 w 21600"/>
                  <a:gd name="T3" fmla="*/ 21600 h 21600"/>
                  <a:gd name="T4" fmla="*/ 0 w 21600"/>
                  <a:gd name="T5" fmla="*/ 0 h 21600"/>
                </a:gdLst>
                <a:ahLst/>
                <a:cxnLst>
                  <a:cxn ang="0">
                    <a:pos x="T0" y="T1"/>
                  </a:cxn>
                  <a:cxn ang="0">
                    <a:pos x="T2" y="T3"/>
                  </a:cxn>
                  <a:cxn ang="0">
                    <a:pos x="T4" y="T5"/>
                  </a:cxn>
                </a:cxnLst>
                <a:rect l="0" t="0" r="r" b="b"/>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blipFill dpi="0" rotWithShape="0">
                <a:blip r:embed="rId3" cstate="print"/>
                <a:srcRect/>
                <a:tile tx="0" ty="0" sx="100000" sy="100000" flip="none" algn="tl"/>
              </a:blipFill>
              <a:ln w="25400" cap="rnd">
                <a:solidFill>
                  <a:schemeClr val="tx1"/>
                </a:solidFill>
                <a:round/>
                <a:headEnd/>
                <a:tailEnd/>
              </a:ln>
              <a:effectLst/>
            </p:spPr>
            <p:txBody>
              <a:bodyPr/>
              <a:lstStyle/>
              <a:p>
                <a:endParaRPr lang="en-US"/>
              </a:p>
            </p:txBody>
          </p:sp>
          <p:sp>
            <p:nvSpPr>
              <p:cNvPr id="80908" name="Line 12" descr="Blue tissue paper"/>
              <p:cNvSpPr>
                <a:spLocks noChangeShapeType="1"/>
              </p:cNvSpPr>
              <p:nvPr/>
            </p:nvSpPr>
            <p:spPr bwMode="auto">
              <a:xfrm>
                <a:off x="864" y="576"/>
                <a:ext cx="0" cy="384"/>
              </a:xfrm>
              <a:prstGeom prst="line">
                <a:avLst/>
              </a:prstGeom>
              <a:noFill/>
              <a:ln w="25400">
                <a:solidFill>
                  <a:schemeClr val="tx1"/>
                </a:solidFill>
                <a:round/>
                <a:headEnd/>
                <a:tailEnd/>
              </a:ln>
              <a:effectLst/>
            </p:spPr>
            <p:txBody>
              <a:bodyPr wrap="none" anchor="ctr"/>
              <a:lstStyle/>
              <a:p>
                <a:endParaRPr lang="en-US"/>
              </a:p>
            </p:txBody>
          </p:sp>
          <p:sp>
            <p:nvSpPr>
              <p:cNvPr id="80909" name="Line 13" descr="Blue tissue paper"/>
              <p:cNvSpPr>
                <a:spLocks noChangeShapeType="1"/>
              </p:cNvSpPr>
              <p:nvPr/>
            </p:nvSpPr>
            <p:spPr bwMode="auto">
              <a:xfrm>
                <a:off x="432" y="336"/>
                <a:ext cx="192" cy="0"/>
              </a:xfrm>
              <a:prstGeom prst="line">
                <a:avLst/>
              </a:prstGeom>
              <a:noFill/>
              <a:ln w="25400">
                <a:solidFill>
                  <a:schemeClr val="tx1"/>
                </a:solidFill>
                <a:round/>
                <a:headEnd/>
                <a:tailEnd/>
              </a:ln>
              <a:effectLst/>
            </p:spPr>
            <p:txBody>
              <a:bodyPr wrap="none" anchor="ctr"/>
              <a:lstStyle/>
              <a:p>
                <a:endParaRPr lang="en-US"/>
              </a:p>
            </p:txBody>
          </p:sp>
        </p:grpSp>
        <p:sp>
          <p:nvSpPr>
            <p:cNvPr id="80910" name="Rectangle 14" descr="Blue tissue paper"/>
            <p:cNvSpPr>
              <a:spLocks noChangeArrowheads="1"/>
            </p:cNvSpPr>
            <p:nvPr/>
          </p:nvSpPr>
          <p:spPr bwMode="auto">
            <a:xfrm>
              <a:off x="3657" y="2106"/>
              <a:ext cx="672" cy="678"/>
            </a:xfrm>
            <a:prstGeom prst="rect">
              <a:avLst/>
            </a:prstGeom>
            <a:blipFill dpi="0" rotWithShape="0">
              <a:blip r:embed="rId3" cstate="print"/>
              <a:srcRect/>
              <a:tile tx="0" ty="0" sx="100000" sy="100000" flip="none" algn="tl"/>
            </a:blipFill>
            <a:ln w="12700">
              <a:noFill/>
              <a:miter lim="800000"/>
              <a:headEnd/>
              <a:tailEnd/>
            </a:ln>
            <a:effectLst/>
          </p:spPr>
          <p:txBody>
            <a:bodyPr wrap="none" anchor="ctr"/>
            <a:lstStyle/>
            <a:p>
              <a:endParaRPr lang="en-US"/>
            </a:p>
          </p:txBody>
        </p:sp>
        <p:sp>
          <p:nvSpPr>
            <p:cNvPr id="80911" name="Rectangle 15" descr="Blue tissue paper"/>
            <p:cNvSpPr>
              <a:spLocks noChangeArrowheads="1"/>
            </p:cNvSpPr>
            <p:nvPr/>
          </p:nvSpPr>
          <p:spPr bwMode="auto">
            <a:xfrm>
              <a:off x="3899" y="1914"/>
              <a:ext cx="189" cy="192"/>
            </a:xfrm>
            <a:prstGeom prst="rect">
              <a:avLst/>
            </a:prstGeom>
            <a:blipFill dpi="0" rotWithShape="0">
              <a:blip r:embed="rId3" cstate="print"/>
              <a:srcRect/>
              <a:tile tx="0" ty="0" sx="100000" sy="100000" flip="none" algn="tl"/>
            </a:blipFill>
            <a:ln w="12700">
              <a:noFill/>
              <a:miter lim="800000"/>
              <a:headEnd/>
              <a:tailEnd/>
            </a:ln>
            <a:effectLst/>
          </p:spPr>
          <p:txBody>
            <a:bodyPr wrap="none" anchor="ctr"/>
            <a:lstStyle/>
            <a:p>
              <a:endParaRPr lang="en-US"/>
            </a:p>
          </p:txBody>
        </p:sp>
      </p:grpSp>
      <p:grpSp>
        <p:nvGrpSpPr>
          <p:cNvPr id="4" name="Group 16"/>
          <p:cNvGrpSpPr>
            <a:grpSpLocks/>
          </p:cNvGrpSpPr>
          <p:nvPr/>
        </p:nvGrpSpPr>
        <p:grpSpPr bwMode="auto">
          <a:xfrm>
            <a:off x="5867400" y="3733800"/>
            <a:ext cx="914400" cy="685800"/>
            <a:chOff x="3696" y="2352"/>
            <a:chExt cx="576" cy="432"/>
          </a:xfrm>
        </p:grpSpPr>
        <p:sp>
          <p:nvSpPr>
            <p:cNvPr id="80913" name="AutoShape 17"/>
            <p:cNvSpPr>
              <a:spLocks noChangeArrowheads="1"/>
            </p:cNvSpPr>
            <p:nvPr/>
          </p:nvSpPr>
          <p:spPr bwMode="auto">
            <a:xfrm rot="-1258754">
              <a:off x="3792" y="2352"/>
              <a:ext cx="96" cy="432"/>
            </a:xfrm>
            <a:prstGeom prst="roundRect">
              <a:avLst>
                <a:gd name="adj" fmla="val 50000"/>
              </a:avLst>
            </a:prstGeom>
            <a:gradFill rotWithShape="0">
              <a:gsLst>
                <a:gs pos="0">
                  <a:srgbClr val="00CC99">
                    <a:gamma/>
                    <a:shade val="63529"/>
                    <a:invGamma/>
                  </a:srgbClr>
                </a:gs>
                <a:gs pos="100000">
                  <a:srgbClr val="00CC99"/>
                </a:gs>
              </a:gsLst>
              <a:lin ang="0" scaled="1"/>
            </a:gradFill>
            <a:ln w="12700">
              <a:noFill/>
              <a:round/>
              <a:headEnd/>
              <a:tailEnd/>
            </a:ln>
            <a:effectLst/>
          </p:spPr>
          <p:txBody>
            <a:bodyPr wrap="none" anchor="ctr"/>
            <a:lstStyle/>
            <a:p>
              <a:endParaRPr lang="en-US"/>
            </a:p>
          </p:txBody>
        </p:sp>
        <p:sp>
          <p:nvSpPr>
            <p:cNvPr id="80914" name="AutoShape 18"/>
            <p:cNvSpPr>
              <a:spLocks noChangeArrowheads="1"/>
            </p:cNvSpPr>
            <p:nvPr/>
          </p:nvSpPr>
          <p:spPr bwMode="auto">
            <a:xfrm rot="862183">
              <a:off x="3696" y="2352"/>
              <a:ext cx="96" cy="432"/>
            </a:xfrm>
            <a:prstGeom prst="roundRect">
              <a:avLst>
                <a:gd name="adj" fmla="val 50000"/>
              </a:avLst>
            </a:prstGeom>
            <a:solidFill>
              <a:srgbClr val="00CC99"/>
            </a:solidFill>
            <a:ln w="12700">
              <a:noFill/>
              <a:round/>
              <a:headEnd/>
              <a:tailEnd/>
            </a:ln>
            <a:effectLst/>
          </p:spPr>
          <p:txBody>
            <a:bodyPr wrap="none" anchor="ctr"/>
            <a:lstStyle/>
            <a:p>
              <a:endParaRPr lang="en-US"/>
            </a:p>
          </p:txBody>
        </p:sp>
        <p:sp>
          <p:nvSpPr>
            <p:cNvPr id="80915" name="AutoShape 19"/>
            <p:cNvSpPr>
              <a:spLocks noChangeArrowheads="1"/>
            </p:cNvSpPr>
            <p:nvPr/>
          </p:nvSpPr>
          <p:spPr bwMode="auto">
            <a:xfrm rot="-1258754">
              <a:off x="3984" y="2352"/>
              <a:ext cx="96" cy="432"/>
            </a:xfrm>
            <a:prstGeom prst="roundRect">
              <a:avLst>
                <a:gd name="adj" fmla="val 50000"/>
              </a:avLst>
            </a:prstGeom>
            <a:gradFill rotWithShape="0">
              <a:gsLst>
                <a:gs pos="0">
                  <a:srgbClr val="00CC99">
                    <a:gamma/>
                    <a:shade val="63529"/>
                    <a:invGamma/>
                  </a:srgbClr>
                </a:gs>
                <a:gs pos="100000">
                  <a:srgbClr val="00CC99"/>
                </a:gs>
              </a:gsLst>
              <a:lin ang="0" scaled="1"/>
            </a:gradFill>
            <a:ln w="12700">
              <a:noFill/>
              <a:round/>
              <a:headEnd/>
              <a:tailEnd/>
            </a:ln>
            <a:effectLst/>
          </p:spPr>
          <p:txBody>
            <a:bodyPr wrap="none" anchor="ctr"/>
            <a:lstStyle/>
            <a:p>
              <a:endParaRPr lang="en-US"/>
            </a:p>
          </p:txBody>
        </p:sp>
        <p:sp>
          <p:nvSpPr>
            <p:cNvPr id="80916" name="AutoShape 20"/>
            <p:cNvSpPr>
              <a:spLocks noChangeArrowheads="1"/>
            </p:cNvSpPr>
            <p:nvPr/>
          </p:nvSpPr>
          <p:spPr bwMode="auto">
            <a:xfrm rot="862183">
              <a:off x="3888" y="2352"/>
              <a:ext cx="96" cy="432"/>
            </a:xfrm>
            <a:prstGeom prst="roundRect">
              <a:avLst>
                <a:gd name="adj" fmla="val 50000"/>
              </a:avLst>
            </a:prstGeom>
            <a:solidFill>
              <a:srgbClr val="00CC99"/>
            </a:solidFill>
            <a:ln w="12700">
              <a:noFill/>
              <a:round/>
              <a:headEnd/>
              <a:tailEnd/>
            </a:ln>
            <a:effectLst/>
          </p:spPr>
          <p:txBody>
            <a:bodyPr wrap="none" anchor="ctr"/>
            <a:lstStyle/>
            <a:p>
              <a:endParaRPr lang="en-US"/>
            </a:p>
          </p:txBody>
        </p:sp>
        <p:sp>
          <p:nvSpPr>
            <p:cNvPr id="80917" name="AutoShape 21"/>
            <p:cNvSpPr>
              <a:spLocks noChangeArrowheads="1"/>
            </p:cNvSpPr>
            <p:nvPr/>
          </p:nvSpPr>
          <p:spPr bwMode="auto">
            <a:xfrm rot="-1258754">
              <a:off x="4176" y="2352"/>
              <a:ext cx="96" cy="432"/>
            </a:xfrm>
            <a:prstGeom prst="roundRect">
              <a:avLst>
                <a:gd name="adj" fmla="val 50000"/>
              </a:avLst>
            </a:prstGeom>
            <a:gradFill rotWithShape="0">
              <a:gsLst>
                <a:gs pos="0">
                  <a:srgbClr val="00CC99">
                    <a:gamma/>
                    <a:shade val="63529"/>
                    <a:invGamma/>
                  </a:srgbClr>
                </a:gs>
                <a:gs pos="100000">
                  <a:srgbClr val="00CC99"/>
                </a:gs>
              </a:gsLst>
              <a:lin ang="0" scaled="1"/>
            </a:gradFill>
            <a:ln w="12700">
              <a:noFill/>
              <a:round/>
              <a:headEnd/>
              <a:tailEnd/>
            </a:ln>
            <a:effectLst/>
          </p:spPr>
          <p:txBody>
            <a:bodyPr wrap="none" anchor="ctr"/>
            <a:lstStyle/>
            <a:p>
              <a:endParaRPr lang="en-US"/>
            </a:p>
          </p:txBody>
        </p:sp>
        <p:sp>
          <p:nvSpPr>
            <p:cNvPr id="80918" name="AutoShape 22"/>
            <p:cNvSpPr>
              <a:spLocks noChangeArrowheads="1"/>
            </p:cNvSpPr>
            <p:nvPr/>
          </p:nvSpPr>
          <p:spPr bwMode="auto">
            <a:xfrm rot="862183">
              <a:off x="4080" y="2352"/>
              <a:ext cx="96" cy="432"/>
            </a:xfrm>
            <a:prstGeom prst="roundRect">
              <a:avLst>
                <a:gd name="adj" fmla="val 50000"/>
              </a:avLst>
            </a:prstGeom>
            <a:solidFill>
              <a:srgbClr val="00CC99"/>
            </a:solidFill>
            <a:ln w="12700">
              <a:noFill/>
              <a:round/>
              <a:headEnd/>
              <a:tailEnd/>
            </a:ln>
            <a:effectLst/>
          </p:spPr>
          <p:txBody>
            <a:bodyPr wrap="none" anchor="ctr"/>
            <a:lstStyle/>
            <a:p>
              <a:endParaRPr lang="en-US"/>
            </a:p>
          </p:txBody>
        </p:sp>
      </p:grpSp>
      <p:sp>
        <p:nvSpPr>
          <p:cNvPr id="80919" name="Freeform 23"/>
          <p:cNvSpPr>
            <a:spLocks/>
          </p:cNvSpPr>
          <p:nvPr/>
        </p:nvSpPr>
        <p:spPr bwMode="gray">
          <a:xfrm>
            <a:off x="5572125" y="4108450"/>
            <a:ext cx="257175" cy="2163763"/>
          </a:xfrm>
          <a:custGeom>
            <a:avLst/>
            <a:gdLst/>
            <a:ahLst/>
            <a:cxnLst>
              <a:cxn ang="0">
                <a:pos x="162" y="148"/>
              </a:cxn>
              <a:cxn ang="0">
                <a:pos x="9" y="202"/>
              </a:cxn>
              <a:cxn ang="0">
                <a:pos x="9" y="1363"/>
              </a:cxn>
            </a:cxnLst>
            <a:rect l="0" t="0" r="r" b="b"/>
            <a:pathLst>
              <a:path w="162" h="1363">
                <a:moveTo>
                  <a:pt x="162" y="148"/>
                </a:moveTo>
                <a:cubicBezTo>
                  <a:pt x="138" y="157"/>
                  <a:pt x="34" y="0"/>
                  <a:pt x="9" y="202"/>
                </a:cubicBezTo>
                <a:cubicBezTo>
                  <a:pt x="0" y="427"/>
                  <a:pt x="9" y="1121"/>
                  <a:pt x="9" y="1363"/>
                </a:cubicBezTo>
              </a:path>
            </a:pathLst>
          </a:custGeom>
          <a:noFill/>
          <a:ln w="152400" cap="flat" cmpd="sng">
            <a:solidFill>
              <a:srgbClr val="00CC99"/>
            </a:solidFill>
            <a:prstDash val="solid"/>
            <a:round/>
            <a:headEnd/>
            <a:tailEnd/>
          </a:ln>
          <a:effectLst/>
        </p:spPr>
        <p:txBody>
          <a:bodyPr wrap="none" anchor="ctr"/>
          <a:lstStyle/>
          <a:p>
            <a:endParaRPr lang="en-US"/>
          </a:p>
        </p:txBody>
      </p:sp>
      <p:sp>
        <p:nvSpPr>
          <p:cNvPr id="80920" name="Line 24"/>
          <p:cNvSpPr>
            <a:spLocks noChangeShapeType="1"/>
          </p:cNvSpPr>
          <p:nvPr/>
        </p:nvSpPr>
        <p:spPr bwMode="gray">
          <a:xfrm>
            <a:off x="6324600" y="2209800"/>
            <a:ext cx="0" cy="838200"/>
          </a:xfrm>
          <a:prstGeom prst="line">
            <a:avLst/>
          </a:prstGeom>
          <a:noFill/>
          <a:ln w="190500">
            <a:solidFill>
              <a:srgbClr val="CCECFF"/>
            </a:solidFill>
            <a:round/>
            <a:headEnd/>
            <a:tailEnd/>
          </a:ln>
          <a:effectLst/>
        </p:spPr>
        <p:txBody>
          <a:bodyPr wrap="none" anchor="ctr"/>
          <a:lstStyle/>
          <a:p>
            <a:endParaRPr lang="en-US"/>
          </a:p>
        </p:txBody>
      </p:sp>
      <p:sp>
        <p:nvSpPr>
          <p:cNvPr id="80921" name="Freeform 25"/>
          <p:cNvSpPr>
            <a:spLocks/>
          </p:cNvSpPr>
          <p:nvPr/>
        </p:nvSpPr>
        <p:spPr bwMode="gray">
          <a:xfrm>
            <a:off x="3527425" y="957263"/>
            <a:ext cx="2759075" cy="1600200"/>
          </a:xfrm>
          <a:custGeom>
            <a:avLst/>
            <a:gdLst/>
            <a:ahLst/>
            <a:cxnLst>
              <a:cxn ang="0">
                <a:pos x="1" y="1008"/>
              </a:cxn>
              <a:cxn ang="0">
                <a:pos x="1" y="522"/>
              </a:cxn>
              <a:cxn ang="0">
                <a:pos x="1" y="0"/>
              </a:cxn>
              <a:cxn ang="0">
                <a:pos x="874" y="0"/>
              </a:cxn>
              <a:cxn ang="0">
                <a:pos x="1738" y="0"/>
              </a:cxn>
              <a:cxn ang="0">
                <a:pos x="1738" y="513"/>
              </a:cxn>
            </a:cxnLst>
            <a:rect l="0" t="0" r="r" b="b"/>
            <a:pathLst>
              <a:path w="1738" h="1008">
                <a:moveTo>
                  <a:pt x="1" y="1008"/>
                </a:moveTo>
                <a:cubicBezTo>
                  <a:pt x="0" y="934"/>
                  <a:pt x="0" y="682"/>
                  <a:pt x="1" y="522"/>
                </a:cubicBezTo>
                <a:cubicBezTo>
                  <a:pt x="2" y="362"/>
                  <a:pt x="1" y="450"/>
                  <a:pt x="1" y="0"/>
                </a:cubicBezTo>
                <a:cubicBezTo>
                  <a:pt x="253" y="9"/>
                  <a:pt x="562" y="0"/>
                  <a:pt x="874" y="0"/>
                </a:cubicBezTo>
                <a:cubicBezTo>
                  <a:pt x="1186" y="0"/>
                  <a:pt x="1486" y="0"/>
                  <a:pt x="1738" y="0"/>
                </a:cubicBezTo>
                <a:cubicBezTo>
                  <a:pt x="1738" y="279"/>
                  <a:pt x="1738" y="406"/>
                  <a:pt x="1738" y="513"/>
                </a:cubicBezTo>
              </a:path>
            </a:pathLst>
          </a:custGeom>
          <a:noFill/>
          <a:ln w="190500" cap="flat" cmpd="sng">
            <a:solidFill>
              <a:srgbClr val="CCECFF"/>
            </a:solidFill>
            <a:prstDash val="solid"/>
            <a:round/>
            <a:headEnd/>
            <a:tailEnd/>
          </a:ln>
          <a:effectLst/>
        </p:spPr>
        <p:txBody>
          <a:bodyPr wrap="none" anchor="ctr"/>
          <a:lstStyle/>
          <a:p>
            <a:endParaRPr lang="en-US"/>
          </a:p>
        </p:txBody>
      </p:sp>
      <p:sp>
        <p:nvSpPr>
          <p:cNvPr id="80922" name="Oval 26"/>
          <p:cNvSpPr>
            <a:spLocks noChangeArrowheads="1"/>
          </p:cNvSpPr>
          <p:nvPr/>
        </p:nvSpPr>
        <p:spPr bwMode="auto">
          <a:xfrm>
            <a:off x="6767513" y="4995863"/>
            <a:ext cx="520700" cy="444500"/>
          </a:xfrm>
          <a:prstGeom prst="ellipse">
            <a:avLst/>
          </a:prstGeom>
          <a:solidFill>
            <a:srgbClr val="00CC99"/>
          </a:solidFill>
          <a:ln w="12700">
            <a:solidFill>
              <a:schemeClr val="tx1"/>
            </a:solidFill>
            <a:round/>
            <a:headEnd/>
            <a:tailEnd/>
          </a:ln>
          <a:effectLst/>
        </p:spPr>
        <p:txBody>
          <a:bodyPr wrap="none" anchor="ctr"/>
          <a:lstStyle/>
          <a:p>
            <a:endParaRPr lang="en-US"/>
          </a:p>
        </p:txBody>
      </p:sp>
      <p:sp>
        <p:nvSpPr>
          <p:cNvPr id="80923" name="Rectangle 27"/>
          <p:cNvSpPr>
            <a:spLocks noChangeArrowheads="1"/>
          </p:cNvSpPr>
          <p:nvPr/>
        </p:nvSpPr>
        <p:spPr bwMode="ltGray">
          <a:xfrm>
            <a:off x="5791200" y="4419600"/>
            <a:ext cx="1066800" cy="533400"/>
          </a:xfrm>
          <a:prstGeom prst="rect">
            <a:avLst/>
          </a:prstGeom>
          <a:solidFill>
            <a:srgbClr val="0066FF"/>
          </a:solidFill>
          <a:ln w="12700">
            <a:noFill/>
            <a:miter lim="800000"/>
            <a:headEnd/>
            <a:tailEnd/>
          </a:ln>
          <a:effectLst/>
        </p:spPr>
        <p:txBody>
          <a:bodyPr wrap="none" anchor="ctr"/>
          <a:lstStyle/>
          <a:p>
            <a:endParaRPr lang="en-US"/>
          </a:p>
        </p:txBody>
      </p:sp>
      <p:sp>
        <p:nvSpPr>
          <p:cNvPr id="80924" name="Oval 28"/>
          <p:cNvSpPr>
            <a:spLocks noChangeArrowheads="1"/>
          </p:cNvSpPr>
          <p:nvPr/>
        </p:nvSpPr>
        <p:spPr bwMode="auto">
          <a:xfrm>
            <a:off x="5568950" y="5340350"/>
            <a:ext cx="368300" cy="520700"/>
          </a:xfrm>
          <a:prstGeom prst="ellipse">
            <a:avLst/>
          </a:prstGeom>
          <a:solidFill>
            <a:srgbClr val="0066FF"/>
          </a:solidFill>
          <a:ln w="12700">
            <a:solidFill>
              <a:schemeClr val="tx1"/>
            </a:solidFill>
            <a:round/>
            <a:headEnd/>
            <a:tailEnd/>
          </a:ln>
          <a:effectLst/>
        </p:spPr>
        <p:txBody>
          <a:bodyPr wrap="none" anchor="ctr"/>
          <a:lstStyle/>
          <a:p>
            <a:endParaRPr lang="en-US"/>
          </a:p>
        </p:txBody>
      </p:sp>
      <p:sp>
        <p:nvSpPr>
          <p:cNvPr id="80925" name="Rectangle 29"/>
          <p:cNvSpPr>
            <a:spLocks noChangeArrowheads="1"/>
          </p:cNvSpPr>
          <p:nvPr/>
        </p:nvSpPr>
        <p:spPr bwMode="ltGray">
          <a:xfrm>
            <a:off x="3429000" y="5486400"/>
            <a:ext cx="2819400" cy="228600"/>
          </a:xfrm>
          <a:prstGeom prst="rect">
            <a:avLst/>
          </a:prstGeom>
          <a:solidFill>
            <a:srgbClr val="0066FF"/>
          </a:solidFill>
          <a:ln w="12700">
            <a:noFill/>
            <a:miter lim="800000"/>
            <a:headEnd/>
            <a:tailEnd/>
          </a:ln>
          <a:effectLst/>
        </p:spPr>
        <p:txBody>
          <a:bodyPr wrap="none" anchor="ctr"/>
          <a:lstStyle/>
          <a:p>
            <a:endParaRPr lang="en-US"/>
          </a:p>
        </p:txBody>
      </p:sp>
      <p:sp>
        <p:nvSpPr>
          <p:cNvPr id="80926" name="Rectangle 30"/>
          <p:cNvSpPr>
            <a:spLocks noGrp="1" noChangeArrowheads="1"/>
          </p:cNvSpPr>
          <p:nvPr>
            <p:ph type="title"/>
          </p:nvPr>
        </p:nvSpPr>
        <p:spPr>
          <a:xfrm>
            <a:off x="685800" y="76200"/>
            <a:ext cx="7772400" cy="914400"/>
          </a:xfrm>
          <a:noFill/>
          <a:ln/>
        </p:spPr>
        <p:txBody>
          <a:bodyPr lIns="90488" tIns="44450" rIns="90488" bIns="44450"/>
          <a:lstStyle/>
          <a:p>
            <a:r>
              <a:rPr lang="en-US"/>
              <a:t>PLWR</a:t>
            </a:r>
          </a:p>
        </p:txBody>
      </p:sp>
      <p:grpSp>
        <p:nvGrpSpPr>
          <p:cNvPr id="5" name="Group 31"/>
          <p:cNvGrpSpPr>
            <a:grpSpLocks/>
          </p:cNvGrpSpPr>
          <p:nvPr/>
        </p:nvGrpSpPr>
        <p:grpSpPr bwMode="auto">
          <a:xfrm>
            <a:off x="404813" y="1447800"/>
            <a:ext cx="4462462" cy="4953000"/>
            <a:chOff x="255" y="912"/>
            <a:chExt cx="2811" cy="3120"/>
          </a:xfrm>
        </p:grpSpPr>
        <p:sp>
          <p:nvSpPr>
            <p:cNvPr id="80928" name="Arc 32"/>
            <p:cNvSpPr>
              <a:spLocks/>
            </p:cNvSpPr>
            <p:nvPr/>
          </p:nvSpPr>
          <p:spPr bwMode="auto">
            <a:xfrm>
              <a:off x="1632" y="912"/>
              <a:ext cx="1392" cy="12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cap="rnd">
              <a:solidFill>
                <a:schemeClr val="tx1"/>
              </a:solidFill>
              <a:round/>
              <a:headEnd/>
              <a:tailEnd/>
            </a:ln>
            <a:effectLst/>
          </p:spPr>
          <p:txBody>
            <a:bodyPr/>
            <a:lstStyle/>
            <a:p>
              <a:endParaRPr lang="en-US"/>
            </a:p>
          </p:txBody>
        </p:sp>
        <p:sp>
          <p:nvSpPr>
            <p:cNvPr id="80929" name="Arc 33"/>
            <p:cNvSpPr>
              <a:spLocks/>
            </p:cNvSpPr>
            <p:nvPr/>
          </p:nvSpPr>
          <p:spPr bwMode="auto">
            <a:xfrm>
              <a:off x="289" y="913"/>
              <a:ext cx="1392" cy="1200"/>
            </a:xfrm>
            <a:custGeom>
              <a:avLst/>
              <a:gdLst>
                <a:gd name="G0" fmla="+- 21600 0 0"/>
                <a:gd name="G1" fmla="+- 21600 0 0"/>
                <a:gd name="G2" fmla="+- 21600 0 0"/>
                <a:gd name="T0" fmla="*/ 0 w 21600"/>
                <a:gd name="T1" fmla="*/ 21600 h 21600"/>
                <a:gd name="T2" fmla="*/ 21584 w 21600"/>
                <a:gd name="T3" fmla="*/ 0 h 21600"/>
                <a:gd name="T4" fmla="*/ 21600 w 21600"/>
                <a:gd name="T5" fmla="*/ 21600 h 21600"/>
              </a:gdLst>
              <a:ahLst/>
              <a:cxnLst>
                <a:cxn ang="0">
                  <a:pos x="T0" y="T1"/>
                </a:cxn>
                <a:cxn ang="0">
                  <a:pos x="T2" y="T3"/>
                </a:cxn>
                <a:cxn ang="0">
                  <a:pos x="T4" y="T5"/>
                </a:cxn>
              </a:cxnLst>
              <a:rect l="0" t="0" r="r" b="b"/>
              <a:pathLst>
                <a:path w="21600" h="21600" fill="none" extrusionOk="0">
                  <a:moveTo>
                    <a:pt x="0" y="21600"/>
                  </a:moveTo>
                  <a:cubicBezTo>
                    <a:pt x="0" y="9676"/>
                    <a:pt x="9660" y="8"/>
                    <a:pt x="21584" y="0"/>
                  </a:cubicBezTo>
                </a:path>
                <a:path w="21600" h="21600" stroke="0" extrusionOk="0">
                  <a:moveTo>
                    <a:pt x="0" y="21600"/>
                  </a:moveTo>
                  <a:cubicBezTo>
                    <a:pt x="0" y="9676"/>
                    <a:pt x="9660" y="8"/>
                    <a:pt x="21584" y="0"/>
                  </a:cubicBezTo>
                  <a:lnTo>
                    <a:pt x="21600" y="21600"/>
                  </a:lnTo>
                  <a:close/>
                </a:path>
              </a:pathLst>
            </a:custGeom>
            <a:noFill/>
            <a:ln w="127000" cap="rnd">
              <a:solidFill>
                <a:schemeClr val="tx1"/>
              </a:solidFill>
              <a:round/>
              <a:headEnd/>
              <a:tailEnd/>
            </a:ln>
            <a:effectLst/>
          </p:spPr>
          <p:txBody>
            <a:bodyPr/>
            <a:lstStyle/>
            <a:p>
              <a:endParaRPr lang="en-US"/>
            </a:p>
          </p:txBody>
        </p:sp>
        <p:sp>
          <p:nvSpPr>
            <p:cNvPr id="80930" name="Line 34"/>
            <p:cNvSpPr>
              <a:spLocks noChangeShapeType="1"/>
            </p:cNvSpPr>
            <p:nvPr/>
          </p:nvSpPr>
          <p:spPr bwMode="auto">
            <a:xfrm>
              <a:off x="288" y="2064"/>
              <a:ext cx="0" cy="1968"/>
            </a:xfrm>
            <a:prstGeom prst="line">
              <a:avLst/>
            </a:prstGeom>
            <a:noFill/>
            <a:ln w="127000">
              <a:solidFill>
                <a:schemeClr val="tx1"/>
              </a:solidFill>
              <a:round/>
              <a:headEnd/>
              <a:tailEnd/>
            </a:ln>
            <a:effectLst/>
          </p:spPr>
          <p:txBody>
            <a:bodyPr/>
            <a:lstStyle/>
            <a:p>
              <a:endParaRPr lang="en-US"/>
            </a:p>
          </p:txBody>
        </p:sp>
        <p:sp>
          <p:nvSpPr>
            <p:cNvPr id="80931" name="Line 35"/>
            <p:cNvSpPr>
              <a:spLocks noChangeShapeType="1"/>
            </p:cNvSpPr>
            <p:nvPr/>
          </p:nvSpPr>
          <p:spPr bwMode="auto">
            <a:xfrm>
              <a:off x="3024" y="2112"/>
              <a:ext cx="0" cy="1920"/>
            </a:xfrm>
            <a:prstGeom prst="line">
              <a:avLst/>
            </a:prstGeom>
            <a:noFill/>
            <a:ln w="127000">
              <a:solidFill>
                <a:schemeClr val="tx1"/>
              </a:solidFill>
              <a:round/>
              <a:headEnd/>
              <a:tailEnd/>
            </a:ln>
            <a:effectLst/>
          </p:spPr>
          <p:txBody>
            <a:bodyPr/>
            <a:lstStyle/>
            <a:p>
              <a:endParaRPr lang="en-US"/>
            </a:p>
          </p:txBody>
        </p:sp>
        <p:sp>
          <p:nvSpPr>
            <p:cNvPr id="80932" name="Line 36"/>
            <p:cNvSpPr>
              <a:spLocks noChangeShapeType="1"/>
            </p:cNvSpPr>
            <p:nvPr/>
          </p:nvSpPr>
          <p:spPr bwMode="auto">
            <a:xfrm flipV="1">
              <a:off x="255" y="4032"/>
              <a:ext cx="2811" cy="0"/>
            </a:xfrm>
            <a:prstGeom prst="line">
              <a:avLst/>
            </a:prstGeom>
            <a:noFill/>
            <a:ln w="127000">
              <a:solidFill>
                <a:schemeClr val="tx1"/>
              </a:solidFill>
              <a:round/>
              <a:headEnd/>
              <a:tailEnd/>
            </a:ln>
            <a:effectLst/>
          </p:spPr>
          <p:txBody>
            <a:bodyPr/>
            <a:lstStyle/>
            <a:p>
              <a:endParaRPr lang="en-US"/>
            </a:p>
          </p:txBody>
        </p:sp>
      </p:grpSp>
      <p:grpSp>
        <p:nvGrpSpPr>
          <p:cNvPr id="6" name="Group 37"/>
          <p:cNvGrpSpPr>
            <a:grpSpLocks/>
          </p:cNvGrpSpPr>
          <p:nvPr/>
        </p:nvGrpSpPr>
        <p:grpSpPr bwMode="auto">
          <a:xfrm>
            <a:off x="3282950" y="3587750"/>
            <a:ext cx="749300" cy="673100"/>
            <a:chOff x="2068" y="2260"/>
            <a:chExt cx="472" cy="424"/>
          </a:xfrm>
        </p:grpSpPr>
        <p:sp>
          <p:nvSpPr>
            <p:cNvPr id="80934" name="Oval 38"/>
            <p:cNvSpPr>
              <a:spLocks noChangeArrowheads="1"/>
            </p:cNvSpPr>
            <p:nvPr/>
          </p:nvSpPr>
          <p:spPr bwMode="auto">
            <a:xfrm>
              <a:off x="2068" y="2308"/>
              <a:ext cx="88" cy="88"/>
            </a:xfrm>
            <a:prstGeom prst="ellipse">
              <a:avLst/>
            </a:prstGeom>
            <a:solidFill>
              <a:schemeClr val="bg1"/>
            </a:solidFill>
            <a:ln w="12700">
              <a:solidFill>
                <a:schemeClr val="tx1"/>
              </a:solidFill>
              <a:round/>
              <a:headEnd/>
              <a:tailEnd/>
            </a:ln>
            <a:effectLst/>
          </p:spPr>
          <p:txBody>
            <a:bodyPr wrap="none" anchor="ctr"/>
            <a:lstStyle/>
            <a:p>
              <a:endParaRPr lang="en-US"/>
            </a:p>
          </p:txBody>
        </p:sp>
        <p:sp>
          <p:nvSpPr>
            <p:cNvPr id="80935" name="Oval 39"/>
            <p:cNvSpPr>
              <a:spLocks noChangeArrowheads="1"/>
            </p:cNvSpPr>
            <p:nvPr/>
          </p:nvSpPr>
          <p:spPr bwMode="auto">
            <a:xfrm>
              <a:off x="2068" y="2596"/>
              <a:ext cx="88" cy="88"/>
            </a:xfrm>
            <a:prstGeom prst="ellipse">
              <a:avLst/>
            </a:prstGeom>
            <a:solidFill>
              <a:schemeClr val="bg1"/>
            </a:solidFill>
            <a:ln w="12700">
              <a:solidFill>
                <a:schemeClr val="tx1"/>
              </a:solidFill>
              <a:round/>
              <a:headEnd/>
              <a:tailEnd/>
            </a:ln>
            <a:effectLst/>
          </p:spPr>
          <p:txBody>
            <a:bodyPr wrap="none" anchor="ctr"/>
            <a:lstStyle/>
            <a:p>
              <a:endParaRPr lang="en-US"/>
            </a:p>
          </p:txBody>
        </p:sp>
        <p:sp>
          <p:nvSpPr>
            <p:cNvPr id="80936" name="Oval 40"/>
            <p:cNvSpPr>
              <a:spLocks noChangeArrowheads="1"/>
            </p:cNvSpPr>
            <p:nvPr/>
          </p:nvSpPr>
          <p:spPr bwMode="auto">
            <a:xfrm>
              <a:off x="2260" y="2308"/>
              <a:ext cx="88" cy="88"/>
            </a:xfrm>
            <a:prstGeom prst="ellipse">
              <a:avLst/>
            </a:prstGeom>
            <a:solidFill>
              <a:schemeClr val="bg1"/>
            </a:solidFill>
            <a:ln w="12700">
              <a:solidFill>
                <a:schemeClr val="tx1"/>
              </a:solidFill>
              <a:round/>
              <a:headEnd/>
              <a:tailEnd/>
            </a:ln>
            <a:effectLst/>
          </p:spPr>
          <p:txBody>
            <a:bodyPr wrap="none" anchor="ctr"/>
            <a:lstStyle/>
            <a:p>
              <a:endParaRPr lang="en-US"/>
            </a:p>
          </p:txBody>
        </p:sp>
        <p:sp>
          <p:nvSpPr>
            <p:cNvPr id="80937" name="Oval 41"/>
            <p:cNvSpPr>
              <a:spLocks noChangeArrowheads="1"/>
            </p:cNvSpPr>
            <p:nvPr/>
          </p:nvSpPr>
          <p:spPr bwMode="auto">
            <a:xfrm>
              <a:off x="2356" y="2500"/>
              <a:ext cx="88" cy="88"/>
            </a:xfrm>
            <a:prstGeom prst="ellipse">
              <a:avLst/>
            </a:prstGeom>
            <a:solidFill>
              <a:schemeClr val="bg1"/>
            </a:solidFill>
            <a:ln w="12700">
              <a:solidFill>
                <a:schemeClr val="tx1"/>
              </a:solidFill>
              <a:round/>
              <a:headEnd/>
              <a:tailEnd/>
            </a:ln>
            <a:effectLst/>
          </p:spPr>
          <p:txBody>
            <a:bodyPr wrap="none" anchor="ctr"/>
            <a:lstStyle/>
            <a:p>
              <a:endParaRPr lang="en-US"/>
            </a:p>
          </p:txBody>
        </p:sp>
        <p:sp>
          <p:nvSpPr>
            <p:cNvPr id="80938" name="Oval 42"/>
            <p:cNvSpPr>
              <a:spLocks noChangeArrowheads="1"/>
            </p:cNvSpPr>
            <p:nvPr/>
          </p:nvSpPr>
          <p:spPr bwMode="auto">
            <a:xfrm>
              <a:off x="2212" y="2500"/>
              <a:ext cx="88" cy="88"/>
            </a:xfrm>
            <a:prstGeom prst="ellipse">
              <a:avLst/>
            </a:prstGeom>
            <a:solidFill>
              <a:schemeClr val="bg1"/>
            </a:solidFill>
            <a:ln w="12700">
              <a:solidFill>
                <a:schemeClr val="tx1"/>
              </a:solidFill>
              <a:round/>
              <a:headEnd/>
              <a:tailEnd/>
            </a:ln>
            <a:effectLst/>
          </p:spPr>
          <p:txBody>
            <a:bodyPr wrap="none" anchor="ctr"/>
            <a:lstStyle/>
            <a:p>
              <a:endParaRPr lang="en-US"/>
            </a:p>
          </p:txBody>
        </p:sp>
        <p:sp>
          <p:nvSpPr>
            <p:cNvPr id="80939" name="Oval 43"/>
            <p:cNvSpPr>
              <a:spLocks noChangeArrowheads="1"/>
            </p:cNvSpPr>
            <p:nvPr/>
          </p:nvSpPr>
          <p:spPr bwMode="auto">
            <a:xfrm>
              <a:off x="2452" y="2260"/>
              <a:ext cx="88" cy="88"/>
            </a:xfrm>
            <a:prstGeom prst="ellipse">
              <a:avLst/>
            </a:prstGeom>
            <a:solidFill>
              <a:schemeClr val="bg1"/>
            </a:solidFill>
            <a:ln w="12700">
              <a:solidFill>
                <a:schemeClr val="tx1"/>
              </a:solidFill>
              <a:round/>
              <a:headEnd/>
              <a:tailEnd/>
            </a:ln>
            <a:effectLst/>
          </p:spPr>
          <p:txBody>
            <a:bodyPr wrap="none" anchor="ctr"/>
            <a:lstStyle/>
            <a:p>
              <a:endParaRPr lang="en-US"/>
            </a:p>
          </p:txBody>
        </p:sp>
      </p:grpSp>
      <p:grpSp>
        <p:nvGrpSpPr>
          <p:cNvPr id="7" name="Group 44"/>
          <p:cNvGrpSpPr>
            <a:grpSpLocks/>
          </p:cNvGrpSpPr>
          <p:nvPr/>
        </p:nvGrpSpPr>
        <p:grpSpPr bwMode="auto">
          <a:xfrm>
            <a:off x="7467600" y="687388"/>
            <a:ext cx="1516063" cy="1751012"/>
            <a:chOff x="4704" y="433"/>
            <a:chExt cx="955" cy="1103"/>
          </a:xfrm>
        </p:grpSpPr>
        <p:sp>
          <p:nvSpPr>
            <p:cNvPr id="80941" name="Freeform 45"/>
            <p:cNvSpPr>
              <a:spLocks/>
            </p:cNvSpPr>
            <p:nvPr/>
          </p:nvSpPr>
          <p:spPr bwMode="auto">
            <a:xfrm>
              <a:off x="4883" y="540"/>
              <a:ext cx="773" cy="390"/>
            </a:xfrm>
            <a:custGeom>
              <a:avLst/>
              <a:gdLst/>
              <a:ahLst/>
              <a:cxnLst>
                <a:cxn ang="0">
                  <a:pos x="0" y="389"/>
                </a:cxn>
                <a:cxn ang="0">
                  <a:pos x="468" y="6"/>
                </a:cxn>
                <a:cxn ang="0">
                  <a:pos x="772" y="0"/>
                </a:cxn>
              </a:cxnLst>
              <a:rect l="0" t="0" r="r" b="b"/>
              <a:pathLst>
                <a:path w="773" h="390">
                  <a:moveTo>
                    <a:pt x="0" y="389"/>
                  </a:moveTo>
                  <a:lnTo>
                    <a:pt x="468" y="6"/>
                  </a:lnTo>
                  <a:lnTo>
                    <a:pt x="772" y="0"/>
                  </a:lnTo>
                </a:path>
              </a:pathLst>
            </a:custGeom>
            <a:noFill/>
            <a:ln w="12700" cap="rnd" cmpd="sng">
              <a:solidFill>
                <a:schemeClr val="tx1"/>
              </a:solidFill>
              <a:prstDash val="solid"/>
              <a:round/>
              <a:headEnd type="none" w="med" len="med"/>
              <a:tailEnd type="none" w="med" len="med"/>
            </a:ln>
            <a:effectLst/>
          </p:spPr>
          <p:txBody>
            <a:bodyPr/>
            <a:lstStyle/>
            <a:p>
              <a:endParaRPr lang="en-US"/>
            </a:p>
          </p:txBody>
        </p:sp>
        <p:grpSp>
          <p:nvGrpSpPr>
            <p:cNvPr id="8" name="Group 46"/>
            <p:cNvGrpSpPr>
              <a:grpSpLocks/>
            </p:cNvGrpSpPr>
            <p:nvPr/>
          </p:nvGrpSpPr>
          <p:grpSpPr bwMode="auto">
            <a:xfrm>
              <a:off x="4704" y="433"/>
              <a:ext cx="955" cy="573"/>
              <a:chOff x="4704" y="433"/>
              <a:chExt cx="955" cy="573"/>
            </a:xfrm>
          </p:grpSpPr>
          <p:grpSp>
            <p:nvGrpSpPr>
              <p:cNvPr id="9" name="Group 47"/>
              <p:cNvGrpSpPr>
                <a:grpSpLocks/>
              </p:cNvGrpSpPr>
              <p:nvPr/>
            </p:nvGrpSpPr>
            <p:grpSpPr bwMode="auto">
              <a:xfrm>
                <a:off x="4704" y="835"/>
                <a:ext cx="955" cy="171"/>
                <a:chOff x="4704" y="835"/>
                <a:chExt cx="955" cy="171"/>
              </a:xfrm>
            </p:grpSpPr>
            <p:sp>
              <p:nvSpPr>
                <p:cNvPr id="80944" name="Freeform 48"/>
                <p:cNvSpPr>
                  <a:spLocks/>
                </p:cNvSpPr>
                <p:nvPr/>
              </p:nvSpPr>
              <p:spPr bwMode="auto">
                <a:xfrm>
                  <a:off x="4704" y="844"/>
                  <a:ext cx="955" cy="162"/>
                </a:xfrm>
                <a:custGeom>
                  <a:avLst/>
                  <a:gdLst/>
                  <a:ahLst/>
                  <a:cxnLst>
                    <a:cxn ang="0">
                      <a:pos x="0" y="71"/>
                    </a:cxn>
                    <a:cxn ang="0">
                      <a:pos x="222" y="0"/>
                    </a:cxn>
                    <a:cxn ang="0">
                      <a:pos x="954" y="161"/>
                    </a:cxn>
                  </a:cxnLst>
                  <a:rect l="0" t="0" r="r" b="b"/>
                  <a:pathLst>
                    <a:path w="955" h="162">
                      <a:moveTo>
                        <a:pt x="0" y="71"/>
                      </a:moveTo>
                      <a:lnTo>
                        <a:pt x="222" y="0"/>
                      </a:lnTo>
                      <a:lnTo>
                        <a:pt x="954" y="161"/>
                      </a:lnTo>
                    </a:path>
                  </a:pathLst>
                </a:custGeom>
                <a:noFill/>
                <a:ln w="12700" cap="rnd" cmpd="sng">
                  <a:solidFill>
                    <a:schemeClr val="tx1"/>
                  </a:solidFill>
                  <a:prstDash val="solid"/>
                  <a:round/>
                  <a:headEnd type="none" w="med" len="med"/>
                  <a:tailEnd type="none" w="med" len="med"/>
                </a:ln>
                <a:effectLst/>
              </p:spPr>
              <p:txBody>
                <a:bodyPr/>
                <a:lstStyle/>
                <a:p>
                  <a:endParaRPr lang="en-US"/>
                </a:p>
              </p:txBody>
            </p:sp>
            <p:sp>
              <p:nvSpPr>
                <p:cNvPr id="80945" name="Freeform 49"/>
                <p:cNvSpPr>
                  <a:spLocks/>
                </p:cNvSpPr>
                <p:nvPr/>
              </p:nvSpPr>
              <p:spPr bwMode="auto">
                <a:xfrm>
                  <a:off x="4705" y="872"/>
                  <a:ext cx="954" cy="116"/>
                </a:xfrm>
                <a:custGeom>
                  <a:avLst/>
                  <a:gdLst/>
                  <a:ahLst/>
                  <a:cxnLst>
                    <a:cxn ang="0">
                      <a:pos x="0" y="77"/>
                    </a:cxn>
                    <a:cxn ang="0">
                      <a:pos x="222" y="0"/>
                    </a:cxn>
                    <a:cxn ang="0">
                      <a:pos x="348" y="35"/>
                    </a:cxn>
                    <a:cxn ang="0">
                      <a:pos x="953" y="115"/>
                    </a:cxn>
                  </a:cxnLst>
                  <a:rect l="0" t="0" r="r" b="b"/>
                  <a:pathLst>
                    <a:path w="954" h="116">
                      <a:moveTo>
                        <a:pt x="0" y="77"/>
                      </a:moveTo>
                      <a:lnTo>
                        <a:pt x="222" y="0"/>
                      </a:lnTo>
                      <a:lnTo>
                        <a:pt x="348" y="35"/>
                      </a:lnTo>
                      <a:lnTo>
                        <a:pt x="953" y="115"/>
                      </a:lnTo>
                    </a:path>
                  </a:pathLst>
                </a:custGeom>
                <a:noFill/>
                <a:ln w="12700" cap="rnd" cmpd="sng">
                  <a:solidFill>
                    <a:schemeClr val="tx1"/>
                  </a:solidFill>
                  <a:prstDash val="solid"/>
                  <a:round/>
                  <a:headEnd type="none" w="med" len="med"/>
                  <a:tailEnd type="none" w="med" len="med"/>
                </a:ln>
                <a:effectLst/>
              </p:spPr>
              <p:txBody>
                <a:bodyPr/>
                <a:lstStyle/>
                <a:p>
                  <a:endParaRPr lang="en-US"/>
                </a:p>
              </p:txBody>
            </p:sp>
            <p:sp>
              <p:nvSpPr>
                <p:cNvPr id="80946" name="Freeform 50"/>
                <p:cNvSpPr>
                  <a:spLocks/>
                </p:cNvSpPr>
                <p:nvPr/>
              </p:nvSpPr>
              <p:spPr bwMode="auto">
                <a:xfrm>
                  <a:off x="4705" y="835"/>
                  <a:ext cx="954" cy="126"/>
                </a:xfrm>
                <a:custGeom>
                  <a:avLst/>
                  <a:gdLst/>
                  <a:ahLst/>
                  <a:cxnLst>
                    <a:cxn ang="0">
                      <a:pos x="953" y="71"/>
                    </a:cxn>
                    <a:cxn ang="0">
                      <a:pos x="697" y="0"/>
                    </a:cxn>
                    <a:cxn ang="0">
                      <a:pos x="0" y="125"/>
                    </a:cxn>
                  </a:cxnLst>
                  <a:rect l="0" t="0" r="r" b="b"/>
                  <a:pathLst>
                    <a:path w="954" h="126">
                      <a:moveTo>
                        <a:pt x="953" y="71"/>
                      </a:moveTo>
                      <a:lnTo>
                        <a:pt x="697" y="0"/>
                      </a:lnTo>
                      <a:lnTo>
                        <a:pt x="0" y="125"/>
                      </a:lnTo>
                    </a:path>
                  </a:pathLst>
                </a:custGeom>
                <a:noFill/>
                <a:ln w="12700" cap="rnd" cmpd="sng">
                  <a:solidFill>
                    <a:schemeClr val="tx1"/>
                  </a:solidFill>
                  <a:prstDash val="solid"/>
                  <a:round/>
                  <a:headEnd type="none" w="med" len="med"/>
                  <a:tailEnd type="none" w="med" len="med"/>
                </a:ln>
                <a:effectLst/>
              </p:spPr>
              <p:txBody>
                <a:bodyPr/>
                <a:lstStyle/>
                <a:p>
                  <a:endParaRPr lang="en-US"/>
                </a:p>
              </p:txBody>
            </p:sp>
            <p:sp>
              <p:nvSpPr>
                <p:cNvPr id="80947" name="Freeform 51"/>
                <p:cNvSpPr>
                  <a:spLocks/>
                </p:cNvSpPr>
                <p:nvPr/>
              </p:nvSpPr>
              <p:spPr bwMode="auto">
                <a:xfrm>
                  <a:off x="4704" y="863"/>
                  <a:ext cx="955" cy="125"/>
                </a:xfrm>
                <a:custGeom>
                  <a:avLst/>
                  <a:gdLst/>
                  <a:ahLst/>
                  <a:cxnLst>
                    <a:cxn ang="0">
                      <a:pos x="954" y="62"/>
                    </a:cxn>
                    <a:cxn ang="0">
                      <a:pos x="699" y="0"/>
                    </a:cxn>
                    <a:cxn ang="0">
                      <a:pos x="330" y="62"/>
                    </a:cxn>
                    <a:cxn ang="0">
                      <a:pos x="0" y="124"/>
                    </a:cxn>
                  </a:cxnLst>
                  <a:rect l="0" t="0" r="r" b="b"/>
                  <a:pathLst>
                    <a:path w="955" h="125">
                      <a:moveTo>
                        <a:pt x="954" y="62"/>
                      </a:moveTo>
                      <a:lnTo>
                        <a:pt x="699" y="0"/>
                      </a:lnTo>
                      <a:lnTo>
                        <a:pt x="330" y="62"/>
                      </a:lnTo>
                      <a:lnTo>
                        <a:pt x="0" y="124"/>
                      </a:lnTo>
                    </a:path>
                  </a:pathLst>
                </a:custGeom>
                <a:noFill/>
                <a:ln w="12700" cap="rnd" cmpd="sng">
                  <a:solidFill>
                    <a:schemeClr val="tx1"/>
                  </a:solidFill>
                  <a:prstDash val="solid"/>
                  <a:round/>
                  <a:headEnd type="none" w="med" len="med"/>
                  <a:tailEnd type="none" w="med" len="med"/>
                </a:ln>
                <a:effectLst/>
              </p:spPr>
              <p:txBody>
                <a:bodyPr/>
                <a:lstStyle/>
                <a:p>
                  <a:endParaRPr lang="en-US"/>
                </a:p>
              </p:txBody>
            </p:sp>
            <p:sp>
              <p:nvSpPr>
                <p:cNvPr id="80948" name="Freeform 52"/>
                <p:cNvSpPr>
                  <a:spLocks/>
                </p:cNvSpPr>
                <p:nvPr/>
              </p:nvSpPr>
              <p:spPr bwMode="auto">
                <a:xfrm>
                  <a:off x="4704" y="881"/>
                  <a:ext cx="955" cy="121"/>
                </a:xfrm>
                <a:custGeom>
                  <a:avLst/>
                  <a:gdLst/>
                  <a:ahLst/>
                  <a:cxnLst>
                    <a:cxn ang="0">
                      <a:pos x="0" y="120"/>
                    </a:cxn>
                    <a:cxn ang="0">
                      <a:pos x="461" y="0"/>
                    </a:cxn>
                    <a:cxn ang="0">
                      <a:pos x="591" y="43"/>
                    </a:cxn>
                    <a:cxn ang="0">
                      <a:pos x="954" y="78"/>
                    </a:cxn>
                  </a:cxnLst>
                  <a:rect l="0" t="0" r="r" b="b"/>
                  <a:pathLst>
                    <a:path w="955" h="121">
                      <a:moveTo>
                        <a:pt x="0" y="120"/>
                      </a:moveTo>
                      <a:lnTo>
                        <a:pt x="461" y="0"/>
                      </a:lnTo>
                      <a:lnTo>
                        <a:pt x="591" y="43"/>
                      </a:lnTo>
                      <a:lnTo>
                        <a:pt x="954" y="78"/>
                      </a:lnTo>
                    </a:path>
                  </a:pathLst>
                </a:custGeom>
                <a:noFill/>
                <a:ln w="12700" cap="rnd" cmpd="sng">
                  <a:solidFill>
                    <a:schemeClr val="tx1"/>
                  </a:solidFill>
                  <a:prstDash val="solid"/>
                  <a:round/>
                  <a:headEnd type="none" w="med" len="med"/>
                  <a:tailEnd type="none" w="med" len="med"/>
                </a:ln>
                <a:effectLst/>
              </p:spPr>
              <p:txBody>
                <a:bodyPr/>
                <a:lstStyle/>
                <a:p>
                  <a:endParaRPr lang="en-US"/>
                </a:p>
              </p:txBody>
            </p:sp>
            <p:sp>
              <p:nvSpPr>
                <p:cNvPr id="80949" name="Freeform 53"/>
                <p:cNvSpPr>
                  <a:spLocks/>
                </p:cNvSpPr>
                <p:nvPr/>
              </p:nvSpPr>
              <p:spPr bwMode="auto">
                <a:xfrm>
                  <a:off x="4705" y="853"/>
                  <a:ext cx="954" cy="126"/>
                </a:xfrm>
                <a:custGeom>
                  <a:avLst/>
                  <a:gdLst/>
                  <a:ahLst/>
                  <a:cxnLst>
                    <a:cxn ang="0">
                      <a:pos x="0" y="118"/>
                    </a:cxn>
                    <a:cxn ang="0">
                      <a:pos x="331" y="44"/>
                    </a:cxn>
                    <a:cxn ang="0">
                      <a:pos x="457" y="0"/>
                    </a:cxn>
                    <a:cxn ang="0">
                      <a:pos x="594" y="44"/>
                    </a:cxn>
                    <a:cxn ang="0">
                      <a:pos x="953" y="125"/>
                    </a:cxn>
                  </a:cxnLst>
                  <a:rect l="0" t="0" r="r" b="b"/>
                  <a:pathLst>
                    <a:path w="954" h="126">
                      <a:moveTo>
                        <a:pt x="0" y="118"/>
                      </a:moveTo>
                      <a:lnTo>
                        <a:pt x="331" y="44"/>
                      </a:lnTo>
                      <a:lnTo>
                        <a:pt x="457" y="0"/>
                      </a:lnTo>
                      <a:lnTo>
                        <a:pt x="594" y="44"/>
                      </a:lnTo>
                      <a:lnTo>
                        <a:pt x="953" y="125"/>
                      </a:lnTo>
                    </a:path>
                  </a:pathLst>
                </a:custGeom>
                <a:noFill/>
                <a:ln w="12700" cap="rnd" cmpd="sng">
                  <a:solidFill>
                    <a:schemeClr val="tx1"/>
                  </a:solidFill>
                  <a:prstDash val="solid"/>
                  <a:round/>
                  <a:headEnd type="none" w="med" len="med"/>
                  <a:tailEnd type="none" w="med" len="med"/>
                </a:ln>
                <a:effectLst/>
              </p:spPr>
              <p:txBody>
                <a:bodyPr/>
                <a:lstStyle/>
                <a:p>
                  <a:endParaRPr lang="en-US"/>
                </a:p>
              </p:txBody>
            </p:sp>
          </p:grpSp>
          <p:sp>
            <p:nvSpPr>
              <p:cNvPr id="80950" name="Freeform 54"/>
              <p:cNvSpPr>
                <a:spLocks/>
              </p:cNvSpPr>
              <p:nvPr/>
            </p:nvSpPr>
            <p:spPr bwMode="auto">
              <a:xfrm>
                <a:off x="4846" y="433"/>
                <a:ext cx="810" cy="237"/>
              </a:xfrm>
              <a:custGeom>
                <a:avLst/>
                <a:gdLst/>
                <a:ahLst/>
                <a:cxnLst>
                  <a:cxn ang="0">
                    <a:pos x="0" y="236"/>
                  </a:cxn>
                  <a:cxn ang="0">
                    <a:pos x="114" y="114"/>
                  </a:cxn>
                  <a:cxn ang="0">
                    <a:pos x="809" y="0"/>
                  </a:cxn>
                </a:cxnLst>
                <a:rect l="0" t="0" r="r" b="b"/>
                <a:pathLst>
                  <a:path w="810" h="237">
                    <a:moveTo>
                      <a:pt x="0" y="236"/>
                    </a:moveTo>
                    <a:lnTo>
                      <a:pt x="114" y="114"/>
                    </a:lnTo>
                    <a:lnTo>
                      <a:pt x="809" y="0"/>
                    </a:lnTo>
                  </a:path>
                </a:pathLst>
              </a:custGeom>
              <a:noFill/>
              <a:ln w="12700" cap="rnd" cmpd="sng">
                <a:solidFill>
                  <a:schemeClr val="tx1"/>
                </a:solidFill>
                <a:prstDash val="solid"/>
                <a:round/>
                <a:headEnd type="none" w="med" len="med"/>
                <a:tailEnd type="none" w="med" len="med"/>
              </a:ln>
              <a:effectLst/>
            </p:spPr>
            <p:txBody>
              <a:bodyPr/>
              <a:lstStyle/>
              <a:p>
                <a:endParaRPr lang="en-US"/>
              </a:p>
            </p:txBody>
          </p:sp>
        </p:grpSp>
        <p:grpSp>
          <p:nvGrpSpPr>
            <p:cNvPr id="10" name="Group 55"/>
            <p:cNvGrpSpPr>
              <a:grpSpLocks/>
            </p:cNvGrpSpPr>
            <p:nvPr/>
          </p:nvGrpSpPr>
          <p:grpSpPr bwMode="auto">
            <a:xfrm>
              <a:off x="4807" y="538"/>
              <a:ext cx="699" cy="998"/>
              <a:chOff x="4807" y="538"/>
              <a:chExt cx="699" cy="998"/>
            </a:xfrm>
          </p:grpSpPr>
          <p:grpSp>
            <p:nvGrpSpPr>
              <p:cNvPr id="11" name="Group 56"/>
              <p:cNvGrpSpPr>
                <a:grpSpLocks/>
              </p:cNvGrpSpPr>
              <p:nvPr/>
            </p:nvGrpSpPr>
            <p:grpSpPr bwMode="auto">
              <a:xfrm>
                <a:off x="5070" y="1142"/>
                <a:ext cx="201" cy="184"/>
                <a:chOff x="5070" y="1142"/>
                <a:chExt cx="201" cy="184"/>
              </a:xfrm>
            </p:grpSpPr>
            <p:sp>
              <p:nvSpPr>
                <p:cNvPr id="80953" name="Freeform 57"/>
                <p:cNvSpPr>
                  <a:spLocks/>
                </p:cNvSpPr>
                <p:nvPr/>
              </p:nvSpPr>
              <p:spPr bwMode="auto">
                <a:xfrm>
                  <a:off x="5070" y="1318"/>
                  <a:ext cx="201" cy="8"/>
                </a:xfrm>
                <a:custGeom>
                  <a:avLst/>
                  <a:gdLst/>
                  <a:ahLst/>
                  <a:cxnLst>
                    <a:cxn ang="0">
                      <a:pos x="0" y="0"/>
                    </a:cxn>
                    <a:cxn ang="0">
                      <a:pos x="200" y="0"/>
                    </a:cxn>
                    <a:cxn ang="0">
                      <a:pos x="148" y="7"/>
                    </a:cxn>
                    <a:cxn ang="0">
                      <a:pos x="57" y="7"/>
                    </a:cxn>
                    <a:cxn ang="0">
                      <a:pos x="0" y="0"/>
                    </a:cxn>
                  </a:cxnLst>
                  <a:rect l="0" t="0" r="r" b="b"/>
                  <a:pathLst>
                    <a:path w="201" h="8">
                      <a:moveTo>
                        <a:pt x="0" y="0"/>
                      </a:moveTo>
                      <a:lnTo>
                        <a:pt x="200" y="0"/>
                      </a:lnTo>
                      <a:lnTo>
                        <a:pt x="148" y="7"/>
                      </a:lnTo>
                      <a:lnTo>
                        <a:pt x="57" y="7"/>
                      </a:lnTo>
                      <a:lnTo>
                        <a:pt x="0" y="0"/>
                      </a:lnTo>
                    </a:path>
                  </a:pathLst>
                </a:custGeom>
                <a:noFill/>
                <a:ln w="12700" cap="rnd" cmpd="sng">
                  <a:solidFill>
                    <a:schemeClr val="tx1"/>
                  </a:solidFill>
                  <a:prstDash val="solid"/>
                  <a:round/>
                  <a:headEnd type="none" w="med" len="med"/>
                  <a:tailEnd type="none" w="med" len="med"/>
                </a:ln>
                <a:effectLst/>
              </p:spPr>
              <p:txBody>
                <a:bodyPr/>
                <a:lstStyle/>
                <a:p>
                  <a:endParaRPr lang="en-US"/>
                </a:p>
              </p:txBody>
            </p:sp>
            <p:sp>
              <p:nvSpPr>
                <p:cNvPr id="80954" name="Freeform 58"/>
                <p:cNvSpPr>
                  <a:spLocks/>
                </p:cNvSpPr>
                <p:nvPr/>
              </p:nvSpPr>
              <p:spPr bwMode="auto">
                <a:xfrm>
                  <a:off x="5087" y="1142"/>
                  <a:ext cx="161" cy="10"/>
                </a:xfrm>
                <a:custGeom>
                  <a:avLst/>
                  <a:gdLst/>
                  <a:ahLst/>
                  <a:cxnLst>
                    <a:cxn ang="0">
                      <a:pos x="0" y="9"/>
                    </a:cxn>
                    <a:cxn ang="0">
                      <a:pos x="40" y="0"/>
                    </a:cxn>
                    <a:cxn ang="0">
                      <a:pos x="160" y="0"/>
                    </a:cxn>
                    <a:cxn ang="0">
                      <a:pos x="120" y="9"/>
                    </a:cxn>
                    <a:cxn ang="0">
                      <a:pos x="0" y="9"/>
                    </a:cxn>
                  </a:cxnLst>
                  <a:rect l="0" t="0" r="r" b="b"/>
                  <a:pathLst>
                    <a:path w="161" h="10">
                      <a:moveTo>
                        <a:pt x="0" y="9"/>
                      </a:moveTo>
                      <a:lnTo>
                        <a:pt x="40" y="0"/>
                      </a:lnTo>
                      <a:lnTo>
                        <a:pt x="160" y="0"/>
                      </a:lnTo>
                      <a:lnTo>
                        <a:pt x="120" y="9"/>
                      </a:lnTo>
                      <a:lnTo>
                        <a:pt x="0" y="9"/>
                      </a:lnTo>
                    </a:path>
                  </a:pathLst>
                </a:custGeom>
                <a:noFill/>
                <a:ln w="12700" cap="rnd" cmpd="sng">
                  <a:solidFill>
                    <a:schemeClr val="tx1"/>
                  </a:solidFill>
                  <a:prstDash val="solid"/>
                  <a:round/>
                  <a:headEnd type="none" w="med" len="med"/>
                  <a:tailEnd type="none" w="med" len="med"/>
                </a:ln>
                <a:effectLst/>
              </p:spPr>
              <p:txBody>
                <a:bodyPr/>
                <a:lstStyle/>
                <a:p>
                  <a:endParaRPr lang="en-US"/>
                </a:p>
              </p:txBody>
            </p:sp>
          </p:grpSp>
          <p:grpSp>
            <p:nvGrpSpPr>
              <p:cNvPr id="12" name="Group 59"/>
              <p:cNvGrpSpPr>
                <a:grpSpLocks/>
              </p:cNvGrpSpPr>
              <p:nvPr/>
            </p:nvGrpSpPr>
            <p:grpSpPr bwMode="auto">
              <a:xfrm>
                <a:off x="5052" y="1142"/>
                <a:ext cx="247" cy="394"/>
                <a:chOff x="5052" y="1142"/>
                <a:chExt cx="247" cy="394"/>
              </a:xfrm>
            </p:grpSpPr>
            <p:sp>
              <p:nvSpPr>
                <p:cNvPr id="80956" name="Line 60"/>
                <p:cNvSpPr>
                  <a:spLocks noChangeShapeType="1"/>
                </p:cNvSpPr>
                <p:nvPr/>
              </p:nvSpPr>
              <p:spPr bwMode="auto">
                <a:xfrm flipH="1">
                  <a:off x="5052" y="1151"/>
                  <a:ext cx="35" cy="368"/>
                </a:xfrm>
                <a:prstGeom prst="line">
                  <a:avLst/>
                </a:prstGeom>
                <a:noFill/>
                <a:ln w="12700">
                  <a:solidFill>
                    <a:schemeClr val="tx1"/>
                  </a:solidFill>
                  <a:round/>
                  <a:headEnd/>
                  <a:tailEnd/>
                </a:ln>
                <a:effectLst/>
              </p:spPr>
              <p:txBody>
                <a:bodyPr/>
                <a:lstStyle/>
                <a:p>
                  <a:endParaRPr lang="en-US"/>
                </a:p>
              </p:txBody>
            </p:sp>
            <p:sp>
              <p:nvSpPr>
                <p:cNvPr id="80957" name="Line 61"/>
                <p:cNvSpPr>
                  <a:spLocks noChangeShapeType="1"/>
                </p:cNvSpPr>
                <p:nvPr/>
              </p:nvSpPr>
              <p:spPr bwMode="auto">
                <a:xfrm flipH="1">
                  <a:off x="5110" y="1151"/>
                  <a:ext cx="17" cy="368"/>
                </a:xfrm>
                <a:prstGeom prst="line">
                  <a:avLst/>
                </a:prstGeom>
                <a:noFill/>
                <a:ln w="12700">
                  <a:solidFill>
                    <a:schemeClr val="tx1"/>
                  </a:solidFill>
                  <a:round/>
                  <a:headEnd/>
                  <a:tailEnd/>
                </a:ln>
                <a:effectLst/>
              </p:spPr>
              <p:txBody>
                <a:bodyPr/>
                <a:lstStyle/>
                <a:p>
                  <a:endParaRPr lang="en-US"/>
                </a:p>
              </p:txBody>
            </p:sp>
            <p:sp>
              <p:nvSpPr>
                <p:cNvPr id="80958" name="Line 62"/>
                <p:cNvSpPr>
                  <a:spLocks noChangeShapeType="1"/>
                </p:cNvSpPr>
                <p:nvPr/>
              </p:nvSpPr>
              <p:spPr bwMode="auto">
                <a:xfrm>
                  <a:off x="5206" y="1151"/>
                  <a:ext cx="29" cy="385"/>
                </a:xfrm>
                <a:prstGeom prst="line">
                  <a:avLst/>
                </a:prstGeom>
                <a:noFill/>
                <a:ln w="12700">
                  <a:solidFill>
                    <a:schemeClr val="tx1"/>
                  </a:solidFill>
                  <a:round/>
                  <a:headEnd/>
                  <a:tailEnd/>
                </a:ln>
                <a:effectLst/>
              </p:spPr>
              <p:txBody>
                <a:bodyPr/>
                <a:lstStyle/>
                <a:p>
                  <a:endParaRPr lang="en-US"/>
                </a:p>
              </p:txBody>
            </p:sp>
            <p:sp>
              <p:nvSpPr>
                <p:cNvPr id="80959" name="Line 63"/>
                <p:cNvSpPr>
                  <a:spLocks noChangeShapeType="1"/>
                </p:cNvSpPr>
                <p:nvPr/>
              </p:nvSpPr>
              <p:spPr bwMode="auto">
                <a:xfrm>
                  <a:off x="5247" y="1142"/>
                  <a:ext cx="52" cy="385"/>
                </a:xfrm>
                <a:prstGeom prst="line">
                  <a:avLst/>
                </a:prstGeom>
                <a:noFill/>
                <a:ln w="12700">
                  <a:solidFill>
                    <a:schemeClr val="tx1"/>
                  </a:solidFill>
                  <a:round/>
                  <a:headEnd/>
                  <a:tailEnd/>
                </a:ln>
                <a:effectLst/>
              </p:spPr>
              <p:txBody>
                <a:bodyPr/>
                <a:lstStyle/>
                <a:p>
                  <a:endParaRPr lang="en-US"/>
                </a:p>
              </p:txBody>
            </p:sp>
          </p:grpSp>
          <p:sp>
            <p:nvSpPr>
              <p:cNvPr id="80960" name="Line 64"/>
              <p:cNvSpPr>
                <a:spLocks noChangeShapeType="1"/>
              </p:cNvSpPr>
              <p:nvPr/>
            </p:nvSpPr>
            <p:spPr bwMode="auto">
              <a:xfrm flipH="1">
                <a:off x="5121" y="1151"/>
                <a:ext cx="92" cy="166"/>
              </a:xfrm>
              <a:prstGeom prst="line">
                <a:avLst/>
              </a:prstGeom>
              <a:noFill/>
              <a:ln w="12700">
                <a:solidFill>
                  <a:schemeClr val="tx1"/>
                </a:solidFill>
                <a:round/>
                <a:headEnd/>
                <a:tailEnd/>
              </a:ln>
              <a:effectLst/>
            </p:spPr>
            <p:txBody>
              <a:bodyPr/>
              <a:lstStyle/>
              <a:p>
                <a:endParaRPr lang="en-US"/>
              </a:p>
            </p:txBody>
          </p:sp>
          <p:sp>
            <p:nvSpPr>
              <p:cNvPr id="80961" name="Freeform 65"/>
              <p:cNvSpPr>
                <a:spLocks/>
              </p:cNvSpPr>
              <p:nvPr/>
            </p:nvSpPr>
            <p:spPr bwMode="auto">
              <a:xfrm>
                <a:off x="5125" y="1142"/>
                <a:ext cx="146" cy="378"/>
              </a:xfrm>
              <a:custGeom>
                <a:avLst/>
                <a:gdLst/>
                <a:ahLst/>
                <a:cxnLst>
                  <a:cxn ang="0">
                    <a:pos x="0" y="58"/>
                  </a:cxn>
                  <a:cxn ang="0">
                    <a:pos x="31" y="0"/>
                  </a:cxn>
                  <a:cxn ang="0">
                    <a:pos x="145" y="175"/>
                  </a:cxn>
                  <a:cxn ang="0">
                    <a:pos x="99" y="254"/>
                  </a:cxn>
                  <a:cxn ang="0">
                    <a:pos x="65" y="377"/>
                  </a:cxn>
                  <a:cxn ang="0">
                    <a:pos x="31" y="263"/>
                  </a:cxn>
                </a:cxnLst>
                <a:rect l="0" t="0" r="r" b="b"/>
                <a:pathLst>
                  <a:path w="146" h="378">
                    <a:moveTo>
                      <a:pt x="0" y="58"/>
                    </a:moveTo>
                    <a:lnTo>
                      <a:pt x="31" y="0"/>
                    </a:lnTo>
                    <a:lnTo>
                      <a:pt x="145" y="175"/>
                    </a:lnTo>
                    <a:lnTo>
                      <a:pt x="99" y="254"/>
                    </a:lnTo>
                    <a:lnTo>
                      <a:pt x="65" y="377"/>
                    </a:lnTo>
                    <a:lnTo>
                      <a:pt x="31" y="263"/>
                    </a:lnTo>
                  </a:path>
                </a:pathLst>
              </a:custGeom>
              <a:noFill/>
              <a:ln w="12700" cap="rnd" cmpd="sng">
                <a:solidFill>
                  <a:schemeClr val="tx1"/>
                </a:solidFill>
                <a:prstDash val="solid"/>
                <a:round/>
                <a:headEnd type="none" w="med" len="med"/>
                <a:tailEnd type="none" w="med" len="med"/>
              </a:ln>
              <a:effectLst/>
            </p:spPr>
            <p:txBody>
              <a:bodyPr/>
              <a:lstStyle/>
              <a:p>
                <a:endParaRPr lang="en-US"/>
              </a:p>
            </p:txBody>
          </p:sp>
          <p:sp>
            <p:nvSpPr>
              <p:cNvPr id="80962" name="Freeform 66"/>
              <p:cNvSpPr>
                <a:spLocks/>
              </p:cNvSpPr>
              <p:nvPr/>
            </p:nvSpPr>
            <p:spPr bwMode="auto">
              <a:xfrm>
                <a:off x="5127" y="1405"/>
                <a:ext cx="65" cy="115"/>
              </a:xfrm>
              <a:custGeom>
                <a:avLst/>
                <a:gdLst/>
                <a:ahLst/>
                <a:cxnLst>
                  <a:cxn ang="0">
                    <a:pos x="0" y="0"/>
                  </a:cxn>
                  <a:cxn ang="0">
                    <a:pos x="29" y="114"/>
                  </a:cxn>
                  <a:cxn ang="0">
                    <a:pos x="64" y="0"/>
                  </a:cxn>
                </a:cxnLst>
                <a:rect l="0" t="0" r="r" b="b"/>
                <a:pathLst>
                  <a:path w="65" h="115">
                    <a:moveTo>
                      <a:pt x="0" y="0"/>
                    </a:moveTo>
                    <a:lnTo>
                      <a:pt x="29" y="114"/>
                    </a:lnTo>
                    <a:lnTo>
                      <a:pt x="64" y="0"/>
                    </a:lnTo>
                  </a:path>
                </a:pathLst>
              </a:custGeom>
              <a:noFill/>
              <a:ln w="12700" cap="rnd" cmpd="sng">
                <a:solidFill>
                  <a:schemeClr val="tx1"/>
                </a:solidFill>
                <a:prstDash val="solid"/>
                <a:round/>
                <a:headEnd type="none" w="med" len="med"/>
                <a:tailEnd type="none" w="med" len="med"/>
              </a:ln>
              <a:effectLst/>
            </p:spPr>
            <p:txBody>
              <a:bodyPr/>
              <a:lstStyle/>
              <a:p>
                <a:endParaRPr lang="en-US"/>
              </a:p>
            </p:txBody>
          </p:sp>
          <p:sp>
            <p:nvSpPr>
              <p:cNvPr id="80963" name="Freeform 67"/>
              <p:cNvSpPr>
                <a:spLocks/>
              </p:cNvSpPr>
              <p:nvPr/>
            </p:nvSpPr>
            <p:spPr bwMode="auto">
              <a:xfrm>
                <a:off x="5062" y="1151"/>
                <a:ext cx="150" cy="360"/>
              </a:xfrm>
              <a:custGeom>
                <a:avLst/>
                <a:gdLst/>
                <a:ahLst/>
                <a:cxnLst>
                  <a:cxn ang="0">
                    <a:pos x="20" y="359"/>
                  </a:cxn>
                  <a:cxn ang="0">
                    <a:pos x="0" y="271"/>
                  </a:cxn>
                  <a:cxn ang="0">
                    <a:pos x="37" y="210"/>
                  </a:cxn>
                  <a:cxn ang="0">
                    <a:pos x="8" y="166"/>
                  </a:cxn>
                  <a:cxn ang="0">
                    <a:pos x="117" y="0"/>
                  </a:cxn>
                  <a:cxn ang="0">
                    <a:pos x="149" y="50"/>
                  </a:cxn>
                </a:cxnLst>
                <a:rect l="0" t="0" r="r" b="b"/>
                <a:pathLst>
                  <a:path w="150" h="360">
                    <a:moveTo>
                      <a:pt x="20" y="359"/>
                    </a:moveTo>
                    <a:lnTo>
                      <a:pt x="0" y="271"/>
                    </a:lnTo>
                    <a:lnTo>
                      <a:pt x="37" y="210"/>
                    </a:lnTo>
                    <a:lnTo>
                      <a:pt x="8" y="166"/>
                    </a:lnTo>
                    <a:lnTo>
                      <a:pt x="117" y="0"/>
                    </a:lnTo>
                    <a:lnTo>
                      <a:pt x="149" y="50"/>
                    </a:lnTo>
                  </a:path>
                </a:pathLst>
              </a:custGeom>
              <a:noFill/>
              <a:ln w="12700" cap="rnd" cmpd="sng">
                <a:solidFill>
                  <a:schemeClr val="tx1"/>
                </a:solidFill>
                <a:prstDash val="solid"/>
                <a:round/>
                <a:headEnd type="none" w="med" len="med"/>
                <a:tailEnd type="none" w="med" len="med"/>
              </a:ln>
              <a:effectLst/>
            </p:spPr>
            <p:txBody>
              <a:bodyPr/>
              <a:lstStyle/>
              <a:p>
                <a:endParaRPr lang="en-US"/>
              </a:p>
            </p:txBody>
          </p:sp>
          <p:sp>
            <p:nvSpPr>
              <p:cNvPr id="80964" name="Line 68"/>
              <p:cNvSpPr>
                <a:spLocks noChangeShapeType="1"/>
              </p:cNvSpPr>
              <p:nvPr/>
            </p:nvSpPr>
            <p:spPr bwMode="auto">
              <a:xfrm>
                <a:off x="5065" y="1405"/>
                <a:ext cx="217" cy="0"/>
              </a:xfrm>
              <a:prstGeom prst="line">
                <a:avLst/>
              </a:prstGeom>
              <a:noFill/>
              <a:ln w="12700">
                <a:solidFill>
                  <a:schemeClr val="tx1"/>
                </a:solidFill>
                <a:round/>
                <a:headEnd/>
                <a:tailEnd/>
              </a:ln>
              <a:effectLst/>
            </p:spPr>
            <p:txBody>
              <a:bodyPr/>
              <a:lstStyle/>
              <a:p>
                <a:endParaRPr lang="en-US"/>
              </a:p>
            </p:txBody>
          </p:sp>
          <p:sp>
            <p:nvSpPr>
              <p:cNvPr id="80965" name="Line 69"/>
              <p:cNvSpPr>
                <a:spLocks noChangeShapeType="1"/>
              </p:cNvSpPr>
              <p:nvPr/>
            </p:nvSpPr>
            <p:spPr bwMode="auto">
              <a:xfrm>
                <a:off x="5110" y="1256"/>
                <a:ext cx="46" cy="0"/>
              </a:xfrm>
              <a:prstGeom prst="line">
                <a:avLst/>
              </a:prstGeom>
              <a:noFill/>
              <a:ln w="12700">
                <a:solidFill>
                  <a:schemeClr val="tx1"/>
                </a:solidFill>
                <a:round/>
                <a:headEnd/>
                <a:tailEnd/>
              </a:ln>
              <a:effectLst/>
            </p:spPr>
            <p:txBody>
              <a:bodyPr/>
              <a:lstStyle/>
              <a:p>
                <a:endParaRPr lang="en-US"/>
              </a:p>
            </p:txBody>
          </p:sp>
          <p:sp>
            <p:nvSpPr>
              <p:cNvPr id="80966" name="Line 70"/>
              <p:cNvSpPr>
                <a:spLocks noChangeShapeType="1"/>
              </p:cNvSpPr>
              <p:nvPr/>
            </p:nvSpPr>
            <p:spPr bwMode="auto">
              <a:xfrm>
                <a:off x="5184" y="1256"/>
                <a:ext cx="31" cy="0"/>
              </a:xfrm>
              <a:prstGeom prst="line">
                <a:avLst/>
              </a:prstGeom>
              <a:noFill/>
              <a:ln w="12700">
                <a:solidFill>
                  <a:schemeClr val="tx1"/>
                </a:solidFill>
                <a:round/>
                <a:headEnd/>
                <a:tailEnd/>
              </a:ln>
              <a:effectLst/>
            </p:spPr>
            <p:txBody>
              <a:bodyPr/>
              <a:lstStyle/>
              <a:p>
                <a:endParaRPr lang="en-US"/>
              </a:p>
            </p:txBody>
          </p:sp>
          <p:sp>
            <p:nvSpPr>
              <p:cNvPr id="80967" name="Freeform 71"/>
              <p:cNvSpPr>
                <a:spLocks/>
              </p:cNvSpPr>
              <p:nvPr/>
            </p:nvSpPr>
            <p:spPr bwMode="auto">
              <a:xfrm>
                <a:off x="5052" y="1457"/>
                <a:ext cx="41" cy="63"/>
              </a:xfrm>
              <a:custGeom>
                <a:avLst/>
                <a:gdLst/>
                <a:ahLst/>
                <a:cxnLst>
                  <a:cxn ang="0">
                    <a:pos x="6" y="0"/>
                  </a:cxn>
                  <a:cxn ang="0">
                    <a:pos x="40" y="0"/>
                  </a:cxn>
                  <a:cxn ang="0">
                    <a:pos x="0" y="62"/>
                  </a:cxn>
                </a:cxnLst>
                <a:rect l="0" t="0" r="r" b="b"/>
                <a:pathLst>
                  <a:path w="41" h="63">
                    <a:moveTo>
                      <a:pt x="6" y="0"/>
                    </a:moveTo>
                    <a:lnTo>
                      <a:pt x="40" y="0"/>
                    </a:lnTo>
                    <a:lnTo>
                      <a:pt x="0" y="62"/>
                    </a:lnTo>
                  </a:path>
                </a:pathLst>
              </a:custGeom>
              <a:noFill/>
              <a:ln w="12700" cap="rnd" cmpd="sng">
                <a:solidFill>
                  <a:schemeClr val="tx1"/>
                </a:solidFill>
                <a:prstDash val="solid"/>
                <a:round/>
                <a:headEnd type="none" w="med" len="med"/>
                <a:tailEnd type="none" w="med" len="med"/>
              </a:ln>
              <a:effectLst/>
            </p:spPr>
            <p:txBody>
              <a:bodyPr/>
              <a:lstStyle/>
              <a:p>
                <a:endParaRPr lang="en-US"/>
              </a:p>
            </p:txBody>
          </p:sp>
          <p:sp>
            <p:nvSpPr>
              <p:cNvPr id="80968" name="Freeform 72"/>
              <p:cNvSpPr>
                <a:spLocks/>
              </p:cNvSpPr>
              <p:nvPr/>
            </p:nvSpPr>
            <p:spPr bwMode="auto">
              <a:xfrm>
                <a:off x="5218" y="1413"/>
                <a:ext cx="67" cy="98"/>
              </a:xfrm>
              <a:custGeom>
                <a:avLst/>
                <a:gdLst/>
                <a:ahLst/>
                <a:cxnLst>
                  <a:cxn ang="0">
                    <a:pos x="0" y="3"/>
                  </a:cxn>
                  <a:cxn ang="0">
                    <a:pos x="42" y="97"/>
                  </a:cxn>
                  <a:cxn ang="0">
                    <a:pos x="66" y="0"/>
                  </a:cxn>
                </a:cxnLst>
                <a:rect l="0" t="0" r="r" b="b"/>
                <a:pathLst>
                  <a:path w="67" h="98">
                    <a:moveTo>
                      <a:pt x="0" y="3"/>
                    </a:moveTo>
                    <a:lnTo>
                      <a:pt x="42" y="97"/>
                    </a:lnTo>
                    <a:lnTo>
                      <a:pt x="66" y="0"/>
                    </a:lnTo>
                  </a:path>
                </a:pathLst>
              </a:custGeom>
              <a:noFill/>
              <a:ln w="12700" cap="rnd" cmpd="sng">
                <a:solidFill>
                  <a:schemeClr val="tx1"/>
                </a:solidFill>
                <a:prstDash val="solid"/>
                <a:round/>
                <a:headEnd type="none" w="med" len="med"/>
                <a:tailEnd type="none" w="med" len="med"/>
              </a:ln>
              <a:effectLst/>
            </p:spPr>
            <p:txBody>
              <a:bodyPr/>
              <a:lstStyle/>
              <a:p>
                <a:endParaRPr lang="en-US"/>
              </a:p>
            </p:txBody>
          </p:sp>
          <p:sp>
            <p:nvSpPr>
              <p:cNvPr id="80969" name="Line 73"/>
              <p:cNvSpPr>
                <a:spLocks noChangeShapeType="1"/>
              </p:cNvSpPr>
              <p:nvPr/>
            </p:nvSpPr>
            <p:spPr bwMode="auto">
              <a:xfrm>
                <a:off x="5133" y="1325"/>
                <a:ext cx="40" cy="80"/>
              </a:xfrm>
              <a:prstGeom prst="line">
                <a:avLst/>
              </a:prstGeom>
              <a:noFill/>
              <a:ln w="12700">
                <a:solidFill>
                  <a:schemeClr val="tx1"/>
                </a:solidFill>
                <a:round/>
                <a:headEnd/>
                <a:tailEnd/>
              </a:ln>
              <a:effectLst/>
            </p:spPr>
            <p:txBody>
              <a:bodyPr/>
              <a:lstStyle/>
              <a:p>
                <a:endParaRPr lang="en-US"/>
              </a:p>
            </p:txBody>
          </p:sp>
          <p:sp>
            <p:nvSpPr>
              <p:cNvPr id="80970" name="Line 74"/>
              <p:cNvSpPr>
                <a:spLocks noChangeShapeType="1"/>
              </p:cNvSpPr>
              <p:nvPr/>
            </p:nvSpPr>
            <p:spPr bwMode="auto">
              <a:xfrm flipH="1">
                <a:off x="5178" y="1325"/>
                <a:ext cx="40" cy="80"/>
              </a:xfrm>
              <a:prstGeom prst="line">
                <a:avLst/>
              </a:prstGeom>
              <a:noFill/>
              <a:ln w="12700">
                <a:solidFill>
                  <a:schemeClr val="tx1"/>
                </a:solidFill>
                <a:round/>
                <a:headEnd/>
                <a:tailEnd/>
              </a:ln>
              <a:effectLst/>
            </p:spPr>
            <p:txBody>
              <a:bodyPr/>
              <a:lstStyle/>
              <a:p>
                <a:endParaRPr lang="en-US"/>
              </a:p>
            </p:txBody>
          </p:sp>
          <p:sp>
            <p:nvSpPr>
              <p:cNvPr id="80971" name="Line 75"/>
              <p:cNvSpPr>
                <a:spLocks noChangeShapeType="1"/>
              </p:cNvSpPr>
              <p:nvPr/>
            </p:nvSpPr>
            <p:spPr bwMode="auto">
              <a:xfrm flipH="1">
                <a:off x="5092" y="1325"/>
                <a:ext cx="24" cy="88"/>
              </a:xfrm>
              <a:prstGeom prst="line">
                <a:avLst/>
              </a:prstGeom>
              <a:noFill/>
              <a:ln w="12700">
                <a:solidFill>
                  <a:schemeClr val="tx1"/>
                </a:solidFill>
                <a:round/>
                <a:headEnd/>
                <a:tailEnd/>
              </a:ln>
              <a:effectLst/>
            </p:spPr>
            <p:txBody>
              <a:bodyPr/>
              <a:lstStyle/>
              <a:p>
                <a:endParaRPr lang="en-US"/>
              </a:p>
            </p:txBody>
          </p:sp>
          <p:sp>
            <p:nvSpPr>
              <p:cNvPr id="80972" name="Line 76"/>
              <p:cNvSpPr>
                <a:spLocks noChangeShapeType="1"/>
              </p:cNvSpPr>
              <p:nvPr/>
            </p:nvSpPr>
            <p:spPr bwMode="auto">
              <a:xfrm>
                <a:off x="5218" y="1325"/>
                <a:ext cx="24" cy="80"/>
              </a:xfrm>
              <a:prstGeom prst="line">
                <a:avLst/>
              </a:prstGeom>
              <a:noFill/>
              <a:ln w="12700">
                <a:solidFill>
                  <a:schemeClr val="tx1"/>
                </a:solidFill>
                <a:round/>
                <a:headEnd/>
                <a:tailEnd/>
              </a:ln>
              <a:effectLst/>
            </p:spPr>
            <p:txBody>
              <a:bodyPr/>
              <a:lstStyle/>
              <a:p>
                <a:endParaRPr lang="en-US"/>
              </a:p>
            </p:txBody>
          </p:sp>
          <p:sp>
            <p:nvSpPr>
              <p:cNvPr id="80973" name="Freeform 77"/>
              <p:cNvSpPr>
                <a:spLocks/>
              </p:cNvSpPr>
              <p:nvPr/>
            </p:nvSpPr>
            <p:spPr bwMode="auto">
              <a:xfrm>
                <a:off x="5235" y="1318"/>
                <a:ext cx="48" cy="213"/>
              </a:xfrm>
              <a:custGeom>
                <a:avLst/>
                <a:gdLst/>
                <a:ahLst/>
                <a:cxnLst>
                  <a:cxn ang="0">
                    <a:pos x="0" y="212"/>
                  </a:cxn>
                  <a:cxn ang="0">
                    <a:pos x="7" y="0"/>
                  </a:cxn>
                  <a:cxn ang="0">
                    <a:pos x="47" y="200"/>
                  </a:cxn>
                </a:cxnLst>
                <a:rect l="0" t="0" r="r" b="b"/>
                <a:pathLst>
                  <a:path w="48" h="213">
                    <a:moveTo>
                      <a:pt x="0" y="212"/>
                    </a:moveTo>
                    <a:lnTo>
                      <a:pt x="7" y="0"/>
                    </a:lnTo>
                    <a:lnTo>
                      <a:pt x="47" y="200"/>
                    </a:lnTo>
                  </a:path>
                </a:pathLst>
              </a:custGeom>
              <a:noFill/>
              <a:ln w="12700" cap="rnd" cmpd="sng">
                <a:solidFill>
                  <a:schemeClr val="tx1"/>
                </a:solidFill>
                <a:prstDash val="solid"/>
                <a:round/>
                <a:headEnd type="none" w="med" len="med"/>
                <a:tailEnd type="none" w="med" len="med"/>
              </a:ln>
              <a:effectLst/>
            </p:spPr>
            <p:txBody>
              <a:bodyPr/>
              <a:lstStyle/>
              <a:p>
                <a:endParaRPr lang="en-US"/>
              </a:p>
            </p:txBody>
          </p:sp>
          <p:sp>
            <p:nvSpPr>
              <p:cNvPr id="80974" name="Freeform 78"/>
              <p:cNvSpPr>
                <a:spLocks/>
              </p:cNvSpPr>
              <p:nvPr/>
            </p:nvSpPr>
            <p:spPr bwMode="auto">
              <a:xfrm>
                <a:off x="5065" y="1320"/>
                <a:ext cx="28" cy="191"/>
              </a:xfrm>
              <a:custGeom>
                <a:avLst/>
                <a:gdLst/>
                <a:ahLst/>
                <a:cxnLst>
                  <a:cxn ang="0">
                    <a:pos x="0" y="190"/>
                  </a:cxn>
                  <a:cxn ang="0">
                    <a:pos x="27" y="0"/>
                  </a:cxn>
                  <a:cxn ang="0">
                    <a:pos x="27" y="190"/>
                  </a:cxn>
                </a:cxnLst>
                <a:rect l="0" t="0" r="r" b="b"/>
                <a:pathLst>
                  <a:path w="28" h="191">
                    <a:moveTo>
                      <a:pt x="0" y="190"/>
                    </a:moveTo>
                    <a:lnTo>
                      <a:pt x="27" y="0"/>
                    </a:lnTo>
                    <a:lnTo>
                      <a:pt x="27" y="190"/>
                    </a:lnTo>
                  </a:path>
                </a:pathLst>
              </a:custGeom>
              <a:noFill/>
              <a:ln w="12700" cap="rnd" cmpd="sng">
                <a:solidFill>
                  <a:schemeClr val="tx1"/>
                </a:solidFill>
                <a:prstDash val="solid"/>
                <a:round/>
                <a:headEnd type="none" w="med" len="med"/>
                <a:tailEnd type="none" w="med" len="med"/>
              </a:ln>
              <a:effectLst/>
            </p:spPr>
            <p:txBody>
              <a:bodyPr/>
              <a:lstStyle/>
              <a:p>
                <a:endParaRPr lang="en-US"/>
              </a:p>
            </p:txBody>
          </p:sp>
          <p:sp>
            <p:nvSpPr>
              <p:cNvPr id="80975" name="Freeform 79"/>
              <p:cNvSpPr>
                <a:spLocks/>
              </p:cNvSpPr>
              <p:nvPr/>
            </p:nvSpPr>
            <p:spPr bwMode="auto">
              <a:xfrm>
                <a:off x="5076" y="1151"/>
                <a:ext cx="81" cy="159"/>
              </a:xfrm>
              <a:custGeom>
                <a:avLst/>
                <a:gdLst/>
                <a:ahLst/>
                <a:cxnLst>
                  <a:cxn ang="0">
                    <a:pos x="0" y="158"/>
                  </a:cxn>
                  <a:cxn ang="0">
                    <a:pos x="40" y="0"/>
                  </a:cxn>
                  <a:cxn ang="0">
                    <a:pos x="52" y="53"/>
                  </a:cxn>
                  <a:cxn ang="0">
                    <a:pos x="80" y="114"/>
                  </a:cxn>
                  <a:cxn ang="0">
                    <a:pos x="75" y="114"/>
                  </a:cxn>
                </a:cxnLst>
                <a:rect l="0" t="0" r="r" b="b"/>
                <a:pathLst>
                  <a:path w="81" h="159">
                    <a:moveTo>
                      <a:pt x="0" y="158"/>
                    </a:moveTo>
                    <a:lnTo>
                      <a:pt x="40" y="0"/>
                    </a:lnTo>
                    <a:lnTo>
                      <a:pt x="52" y="53"/>
                    </a:lnTo>
                    <a:lnTo>
                      <a:pt x="80" y="114"/>
                    </a:lnTo>
                    <a:lnTo>
                      <a:pt x="75" y="114"/>
                    </a:lnTo>
                  </a:path>
                </a:pathLst>
              </a:custGeom>
              <a:noFill/>
              <a:ln w="12700" cap="rnd" cmpd="sng">
                <a:solidFill>
                  <a:schemeClr val="tx1"/>
                </a:solidFill>
                <a:prstDash val="solid"/>
                <a:round/>
                <a:headEnd type="none" w="med" len="med"/>
                <a:tailEnd type="none" w="med" len="med"/>
              </a:ln>
              <a:effectLst/>
            </p:spPr>
            <p:txBody>
              <a:bodyPr/>
              <a:lstStyle/>
              <a:p>
                <a:endParaRPr lang="en-US"/>
              </a:p>
            </p:txBody>
          </p:sp>
          <p:sp>
            <p:nvSpPr>
              <p:cNvPr id="80976" name="Freeform 80"/>
              <p:cNvSpPr>
                <a:spLocks/>
              </p:cNvSpPr>
              <p:nvPr/>
            </p:nvSpPr>
            <p:spPr bwMode="auto">
              <a:xfrm>
                <a:off x="5078" y="1151"/>
                <a:ext cx="193" cy="260"/>
              </a:xfrm>
              <a:custGeom>
                <a:avLst/>
                <a:gdLst/>
                <a:ahLst/>
                <a:cxnLst>
                  <a:cxn ang="0">
                    <a:pos x="0" y="113"/>
                  </a:cxn>
                  <a:cxn ang="0">
                    <a:pos x="10" y="113"/>
                  </a:cxn>
                  <a:cxn ang="0">
                    <a:pos x="5" y="53"/>
                  </a:cxn>
                  <a:cxn ang="0">
                    <a:pos x="21" y="0"/>
                  </a:cxn>
                  <a:cxn ang="0">
                    <a:pos x="44" y="165"/>
                  </a:cxn>
                  <a:cxn ang="0">
                    <a:pos x="135" y="0"/>
                  </a:cxn>
                  <a:cxn ang="0">
                    <a:pos x="192" y="165"/>
                  </a:cxn>
                  <a:cxn ang="0">
                    <a:pos x="182" y="259"/>
                  </a:cxn>
                </a:cxnLst>
                <a:rect l="0" t="0" r="r" b="b"/>
                <a:pathLst>
                  <a:path w="193" h="260">
                    <a:moveTo>
                      <a:pt x="0" y="113"/>
                    </a:moveTo>
                    <a:lnTo>
                      <a:pt x="10" y="113"/>
                    </a:lnTo>
                    <a:lnTo>
                      <a:pt x="5" y="53"/>
                    </a:lnTo>
                    <a:lnTo>
                      <a:pt x="21" y="0"/>
                    </a:lnTo>
                    <a:lnTo>
                      <a:pt x="44" y="165"/>
                    </a:lnTo>
                    <a:lnTo>
                      <a:pt x="135" y="0"/>
                    </a:lnTo>
                    <a:lnTo>
                      <a:pt x="192" y="165"/>
                    </a:lnTo>
                    <a:lnTo>
                      <a:pt x="182" y="259"/>
                    </a:lnTo>
                  </a:path>
                </a:pathLst>
              </a:custGeom>
              <a:noFill/>
              <a:ln w="12700" cap="rnd" cmpd="sng">
                <a:solidFill>
                  <a:schemeClr val="tx1"/>
                </a:solidFill>
                <a:prstDash val="solid"/>
                <a:round/>
                <a:headEnd type="none" w="med" len="med"/>
                <a:tailEnd type="none" w="med" len="med"/>
              </a:ln>
              <a:effectLst/>
            </p:spPr>
            <p:txBody>
              <a:bodyPr/>
              <a:lstStyle/>
              <a:p>
                <a:endParaRPr lang="en-US"/>
              </a:p>
            </p:txBody>
          </p:sp>
          <p:sp>
            <p:nvSpPr>
              <p:cNvPr id="80977" name="Freeform 81"/>
              <p:cNvSpPr>
                <a:spLocks/>
              </p:cNvSpPr>
              <p:nvPr/>
            </p:nvSpPr>
            <p:spPr bwMode="auto">
              <a:xfrm>
                <a:off x="5184" y="1201"/>
                <a:ext cx="41" cy="65"/>
              </a:xfrm>
              <a:custGeom>
                <a:avLst/>
                <a:gdLst/>
                <a:ahLst/>
                <a:cxnLst>
                  <a:cxn ang="0">
                    <a:pos x="32" y="64"/>
                  </a:cxn>
                  <a:cxn ang="0">
                    <a:pos x="40" y="63"/>
                  </a:cxn>
                  <a:cxn ang="0">
                    <a:pos x="27" y="0"/>
                  </a:cxn>
                  <a:cxn ang="0">
                    <a:pos x="0" y="55"/>
                  </a:cxn>
                </a:cxnLst>
                <a:rect l="0" t="0" r="r" b="b"/>
                <a:pathLst>
                  <a:path w="41" h="65">
                    <a:moveTo>
                      <a:pt x="32" y="64"/>
                    </a:moveTo>
                    <a:lnTo>
                      <a:pt x="40" y="63"/>
                    </a:lnTo>
                    <a:lnTo>
                      <a:pt x="27" y="0"/>
                    </a:lnTo>
                    <a:lnTo>
                      <a:pt x="0" y="55"/>
                    </a:lnTo>
                  </a:path>
                </a:pathLst>
              </a:custGeom>
              <a:noFill/>
              <a:ln w="12700" cap="rnd" cmpd="sng">
                <a:solidFill>
                  <a:schemeClr val="tx1"/>
                </a:solidFill>
                <a:prstDash val="solid"/>
                <a:round/>
                <a:headEnd type="none" w="med" len="med"/>
                <a:tailEnd type="none" w="med" len="med"/>
              </a:ln>
              <a:effectLst/>
            </p:spPr>
            <p:txBody>
              <a:bodyPr/>
              <a:lstStyle/>
              <a:p>
                <a:endParaRPr lang="en-US"/>
              </a:p>
            </p:txBody>
          </p:sp>
          <p:sp>
            <p:nvSpPr>
              <p:cNvPr id="80978" name="Freeform 82"/>
              <p:cNvSpPr>
                <a:spLocks/>
              </p:cNvSpPr>
              <p:nvPr/>
            </p:nvSpPr>
            <p:spPr bwMode="auto">
              <a:xfrm>
                <a:off x="5112" y="1466"/>
                <a:ext cx="32" cy="54"/>
              </a:xfrm>
              <a:custGeom>
                <a:avLst/>
                <a:gdLst/>
                <a:ahLst/>
                <a:cxnLst>
                  <a:cxn ang="0">
                    <a:pos x="0" y="0"/>
                  </a:cxn>
                  <a:cxn ang="0">
                    <a:pos x="31" y="0"/>
                  </a:cxn>
                  <a:cxn ang="0">
                    <a:pos x="6" y="53"/>
                  </a:cxn>
                </a:cxnLst>
                <a:rect l="0" t="0" r="r" b="b"/>
                <a:pathLst>
                  <a:path w="32" h="54">
                    <a:moveTo>
                      <a:pt x="0" y="0"/>
                    </a:moveTo>
                    <a:lnTo>
                      <a:pt x="31" y="0"/>
                    </a:lnTo>
                    <a:lnTo>
                      <a:pt x="6" y="53"/>
                    </a:lnTo>
                  </a:path>
                </a:pathLst>
              </a:custGeom>
              <a:noFill/>
              <a:ln w="12700" cap="rnd" cmpd="sng">
                <a:solidFill>
                  <a:schemeClr val="tx1"/>
                </a:solidFill>
                <a:prstDash val="solid"/>
                <a:round/>
                <a:headEnd type="none" w="med" len="med"/>
                <a:tailEnd type="none" w="med" len="med"/>
              </a:ln>
              <a:effectLst/>
            </p:spPr>
            <p:txBody>
              <a:bodyPr/>
              <a:lstStyle/>
              <a:p>
                <a:endParaRPr lang="en-US"/>
              </a:p>
            </p:txBody>
          </p:sp>
          <p:sp>
            <p:nvSpPr>
              <p:cNvPr id="80979" name="Freeform 83"/>
              <p:cNvSpPr>
                <a:spLocks/>
              </p:cNvSpPr>
              <p:nvPr/>
            </p:nvSpPr>
            <p:spPr bwMode="auto">
              <a:xfrm>
                <a:off x="5205" y="1465"/>
                <a:ext cx="31" cy="61"/>
              </a:xfrm>
              <a:custGeom>
                <a:avLst/>
                <a:gdLst/>
                <a:ahLst/>
                <a:cxnLst>
                  <a:cxn ang="0">
                    <a:pos x="25" y="1"/>
                  </a:cxn>
                  <a:cxn ang="0">
                    <a:pos x="0" y="0"/>
                  </a:cxn>
                  <a:cxn ang="0">
                    <a:pos x="30" y="60"/>
                  </a:cxn>
                </a:cxnLst>
                <a:rect l="0" t="0" r="r" b="b"/>
                <a:pathLst>
                  <a:path w="31" h="61">
                    <a:moveTo>
                      <a:pt x="25" y="1"/>
                    </a:moveTo>
                    <a:lnTo>
                      <a:pt x="0" y="0"/>
                    </a:lnTo>
                    <a:lnTo>
                      <a:pt x="30" y="60"/>
                    </a:lnTo>
                  </a:path>
                </a:pathLst>
              </a:custGeom>
              <a:noFill/>
              <a:ln w="12700" cap="rnd" cmpd="sng">
                <a:solidFill>
                  <a:schemeClr val="tx1"/>
                </a:solidFill>
                <a:prstDash val="solid"/>
                <a:round/>
                <a:headEnd type="none" w="med" len="med"/>
                <a:tailEnd type="none" w="med" len="med"/>
              </a:ln>
              <a:effectLst/>
            </p:spPr>
            <p:txBody>
              <a:bodyPr/>
              <a:lstStyle/>
              <a:p>
                <a:endParaRPr lang="en-US"/>
              </a:p>
            </p:txBody>
          </p:sp>
          <p:sp>
            <p:nvSpPr>
              <p:cNvPr id="80980" name="Freeform 84"/>
              <p:cNvSpPr>
                <a:spLocks/>
              </p:cNvSpPr>
              <p:nvPr/>
            </p:nvSpPr>
            <p:spPr bwMode="auto">
              <a:xfrm>
                <a:off x="5133" y="1325"/>
                <a:ext cx="74" cy="81"/>
              </a:xfrm>
              <a:custGeom>
                <a:avLst/>
                <a:gdLst/>
                <a:ahLst/>
                <a:cxnLst>
                  <a:cxn ang="0">
                    <a:pos x="0" y="80"/>
                  </a:cxn>
                  <a:cxn ang="0">
                    <a:pos x="39" y="0"/>
                  </a:cxn>
                  <a:cxn ang="0">
                    <a:pos x="73" y="80"/>
                  </a:cxn>
                </a:cxnLst>
                <a:rect l="0" t="0" r="r" b="b"/>
                <a:pathLst>
                  <a:path w="74" h="81">
                    <a:moveTo>
                      <a:pt x="0" y="80"/>
                    </a:moveTo>
                    <a:lnTo>
                      <a:pt x="39" y="0"/>
                    </a:lnTo>
                    <a:lnTo>
                      <a:pt x="73" y="80"/>
                    </a:lnTo>
                  </a:path>
                </a:pathLst>
              </a:custGeom>
              <a:noFill/>
              <a:ln w="12700" cap="rnd" cmpd="sng">
                <a:solidFill>
                  <a:schemeClr val="tx1"/>
                </a:solidFill>
                <a:prstDash val="solid"/>
                <a:round/>
                <a:headEnd type="none" w="med" len="med"/>
                <a:tailEnd type="none" w="med" len="med"/>
              </a:ln>
              <a:effectLst/>
            </p:spPr>
            <p:txBody>
              <a:bodyPr/>
              <a:lstStyle/>
              <a:p>
                <a:endParaRPr lang="en-US"/>
              </a:p>
            </p:txBody>
          </p:sp>
          <p:sp>
            <p:nvSpPr>
              <p:cNvPr id="80981" name="Line 85"/>
              <p:cNvSpPr>
                <a:spLocks noChangeShapeType="1"/>
              </p:cNvSpPr>
              <p:nvPr/>
            </p:nvSpPr>
            <p:spPr bwMode="auto">
              <a:xfrm flipH="1" flipV="1">
                <a:off x="5070" y="1318"/>
                <a:ext cx="46" cy="69"/>
              </a:xfrm>
              <a:prstGeom prst="line">
                <a:avLst/>
              </a:prstGeom>
              <a:noFill/>
              <a:ln w="12700">
                <a:solidFill>
                  <a:schemeClr val="tx1"/>
                </a:solidFill>
                <a:round/>
                <a:headEnd/>
                <a:tailEnd/>
              </a:ln>
              <a:effectLst/>
            </p:spPr>
            <p:txBody>
              <a:bodyPr/>
              <a:lstStyle/>
              <a:p>
                <a:endParaRPr lang="en-US"/>
              </a:p>
            </p:txBody>
          </p:sp>
          <p:sp>
            <p:nvSpPr>
              <p:cNvPr id="80982" name="Line 86"/>
              <p:cNvSpPr>
                <a:spLocks noChangeShapeType="1"/>
              </p:cNvSpPr>
              <p:nvPr/>
            </p:nvSpPr>
            <p:spPr bwMode="auto">
              <a:xfrm>
                <a:off x="5070" y="1335"/>
                <a:ext cx="22" cy="122"/>
              </a:xfrm>
              <a:prstGeom prst="line">
                <a:avLst/>
              </a:prstGeom>
              <a:noFill/>
              <a:ln w="12700">
                <a:solidFill>
                  <a:schemeClr val="tx1"/>
                </a:solidFill>
                <a:round/>
                <a:headEnd/>
                <a:tailEnd/>
              </a:ln>
              <a:effectLst/>
            </p:spPr>
            <p:txBody>
              <a:bodyPr/>
              <a:lstStyle/>
              <a:p>
                <a:endParaRPr lang="en-US"/>
              </a:p>
            </p:txBody>
          </p:sp>
          <p:sp>
            <p:nvSpPr>
              <p:cNvPr id="80983" name="Line 87"/>
              <p:cNvSpPr>
                <a:spLocks noChangeShapeType="1"/>
              </p:cNvSpPr>
              <p:nvPr/>
            </p:nvSpPr>
            <p:spPr bwMode="auto">
              <a:xfrm>
                <a:off x="5270" y="1457"/>
                <a:ext cx="19" cy="0"/>
              </a:xfrm>
              <a:prstGeom prst="line">
                <a:avLst/>
              </a:prstGeom>
              <a:noFill/>
              <a:ln w="12700">
                <a:solidFill>
                  <a:schemeClr val="tx1"/>
                </a:solidFill>
                <a:round/>
                <a:headEnd/>
                <a:tailEnd/>
              </a:ln>
              <a:effectLst/>
            </p:spPr>
            <p:txBody>
              <a:bodyPr/>
              <a:lstStyle/>
              <a:p>
                <a:endParaRPr lang="en-US"/>
              </a:p>
            </p:txBody>
          </p:sp>
          <p:sp>
            <p:nvSpPr>
              <p:cNvPr id="80984" name="Line 88"/>
              <p:cNvSpPr>
                <a:spLocks noChangeShapeType="1"/>
              </p:cNvSpPr>
              <p:nvPr/>
            </p:nvSpPr>
            <p:spPr bwMode="auto">
              <a:xfrm flipH="1" flipV="1">
                <a:off x="5242" y="1359"/>
                <a:ext cx="41" cy="54"/>
              </a:xfrm>
              <a:prstGeom prst="line">
                <a:avLst/>
              </a:prstGeom>
              <a:noFill/>
              <a:ln w="12700">
                <a:solidFill>
                  <a:schemeClr val="tx1"/>
                </a:solidFill>
                <a:round/>
                <a:headEnd/>
                <a:tailEnd/>
              </a:ln>
              <a:effectLst/>
            </p:spPr>
            <p:txBody>
              <a:bodyPr/>
              <a:lstStyle/>
              <a:p>
                <a:endParaRPr lang="en-US"/>
              </a:p>
            </p:txBody>
          </p:sp>
          <p:sp>
            <p:nvSpPr>
              <p:cNvPr id="80985" name="Line 89"/>
              <p:cNvSpPr>
                <a:spLocks noChangeShapeType="1"/>
              </p:cNvSpPr>
              <p:nvPr/>
            </p:nvSpPr>
            <p:spPr bwMode="auto">
              <a:xfrm>
                <a:off x="5066" y="1369"/>
                <a:ext cx="26" cy="0"/>
              </a:xfrm>
              <a:prstGeom prst="line">
                <a:avLst/>
              </a:prstGeom>
              <a:noFill/>
              <a:ln w="12700">
                <a:solidFill>
                  <a:schemeClr val="tx1"/>
                </a:solidFill>
                <a:round/>
                <a:headEnd/>
                <a:tailEnd/>
              </a:ln>
              <a:effectLst/>
            </p:spPr>
            <p:txBody>
              <a:bodyPr/>
              <a:lstStyle/>
              <a:p>
                <a:endParaRPr lang="en-US"/>
              </a:p>
            </p:txBody>
          </p:sp>
          <p:sp>
            <p:nvSpPr>
              <p:cNvPr id="80986" name="Line 90"/>
              <p:cNvSpPr>
                <a:spLocks noChangeShapeType="1"/>
              </p:cNvSpPr>
              <p:nvPr/>
            </p:nvSpPr>
            <p:spPr bwMode="auto">
              <a:xfrm>
                <a:off x="5270" y="1457"/>
                <a:ext cx="27" cy="57"/>
              </a:xfrm>
              <a:prstGeom prst="line">
                <a:avLst/>
              </a:prstGeom>
              <a:noFill/>
              <a:ln w="12700">
                <a:solidFill>
                  <a:schemeClr val="tx1"/>
                </a:solidFill>
                <a:round/>
                <a:headEnd/>
                <a:tailEnd/>
              </a:ln>
              <a:effectLst/>
            </p:spPr>
            <p:txBody>
              <a:bodyPr/>
              <a:lstStyle/>
              <a:p>
                <a:endParaRPr lang="en-US"/>
              </a:p>
            </p:txBody>
          </p:sp>
          <p:sp>
            <p:nvSpPr>
              <p:cNvPr id="80987" name="Line 91"/>
              <p:cNvSpPr>
                <a:spLocks noChangeShapeType="1"/>
              </p:cNvSpPr>
              <p:nvPr/>
            </p:nvSpPr>
            <p:spPr bwMode="auto">
              <a:xfrm>
                <a:off x="5127" y="1169"/>
                <a:ext cx="86" cy="148"/>
              </a:xfrm>
              <a:prstGeom prst="line">
                <a:avLst/>
              </a:prstGeom>
              <a:noFill/>
              <a:ln w="12700">
                <a:solidFill>
                  <a:schemeClr val="tx1"/>
                </a:solidFill>
                <a:round/>
                <a:headEnd/>
                <a:tailEnd/>
              </a:ln>
              <a:effectLst/>
            </p:spPr>
            <p:txBody>
              <a:bodyPr/>
              <a:lstStyle/>
              <a:p>
                <a:endParaRPr lang="en-US"/>
              </a:p>
            </p:txBody>
          </p:sp>
          <p:sp>
            <p:nvSpPr>
              <p:cNvPr id="80988" name="Freeform 92"/>
              <p:cNvSpPr>
                <a:spLocks/>
              </p:cNvSpPr>
              <p:nvPr/>
            </p:nvSpPr>
            <p:spPr bwMode="auto">
              <a:xfrm>
                <a:off x="5218" y="1142"/>
                <a:ext cx="25" cy="246"/>
              </a:xfrm>
              <a:custGeom>
                <a:avLst/>
                <a:gdLst/>
                <a:ahLst/>
                <a:cxnLst>
                  <a:cxn ang="0">
                    <a:pos x="0" y="166"/>
                  </a:cxn>
                  <a:cxn ang="0">
                    <a:pos x="24" y="0"/>
                  </a:cxn>
                  <a:cxn ang="0">
                    <a:pos x="6" y="245"/>
                  </a:cxn>
                </a:cxnLst>
                <a:rect l="0" t="0" r="r" b="b"/>
                <a:pathLst>
                  <a:path w="25" h="246">
                    <a:moveTo>
                      <a:pt x="0" y="166"/>
                    </a:moveTo>
                    <a:lnTo>
                      <a:pt x="24" y="0"/>
                    </a:lnTo>
                    <a:lnTo>
                      <a:pt x="6" y="245"/>
                    </a:lnTo>
                  </a:path>
                </a:pathLst>
              </a:custGeom>
              <a:noFill/>
              <a:ln w="12700" cap="rnd" cmpd="sng">
                <a:solidFill>
                  <a:schemeClr val="tx1"/>
                </a:solidFill>
                <a:prstDash val="solid"/>
                <a:round/>
                <a:headEnd type="none" w="med" len="med"/>
                <a:tailEnd type="none" w="med" len="med"/>
              </a:ln>
              <a:effectLst/>
            </p:spPr>
            <p:txBody>
              <a:bodyPr/>
              <a:lstStyle/>
              <a:p>
                <a:endParaRPr lang="en-US"/>
              </a:p>
            </p:txBody>
          </p:sp>
          <p:sp>
            <p:nvSpPr>
              <p:cNvPr id="80989" name="Freeform 93"/>
              <p:cNvSpPr>
                <a:spLocks/>
              </p:cNvSpPr>
              <p:nvPr/>
            </p:nvSpPr>
            <p:spPr bwMode="auto">
              <a:xfrm>
                <a:off x="5223" y="1148"/>
                <a:ext cx="41" cy="109"/>
              </a:xfrm>
              <a:custGeom>
                <a:avLst/>
                <a:gdLst/>
                <a:ahLst/>
                <a:cxnLst>
                  <a:cxn ang="0">
                    <a:pos x="0" y="0"/>
                  </a:cxn>
                  <a:cxn ang="0">
                    <a:pos x="31" y="47"/>
                  </a:cxn>
                  <a:cxn ang="0">
                    <a:pos x="7" y="108"/>
                  </a:cxn>
                  <a:cxn ang="0">
                    <a:pos x="40" y="108"/>
                  </a:cxn>
                </a:cxnLst>
                <a:rect l="0" t="0" r="r" b="b"/>
                <a:pathLst>
                  <a:path w="41" h="109">
                    <a:moveTo>
                      <a:pt x="0" y="0"/>
                    </a:moveTo>
                    <a:lnTo>
                      <a:pt x="31" y="47"/>
                    </a:lnTo>
                    <a:lnTo>
                      <a:pt x="7" y="108"/>
                    </a:lnTo>
                    <a:lnTo>
                      <a:pt x="40" y="108"/>
                    </a:lnTo>
                  </a:path>
                </a:pathLst>
              </a:custGeom>
              <a:noFill/>
              <a:ln w="12700" cap="rnd" cmpd="sng">
                <a:solidFill>
                  <a:schemeClr val="tx1"/>
                </a:solidFill>
                <a:prstDash val="solid"/>
                <a:round/>
                <a:headEnd type="none" w="med" len="med"/>
                <a:tailEnd type="none" w="med" len="med"/>
              </a:ln>
              <a:effectLst/>
            </p:spPr>
            <p:txBody>
              <a:bodyPr/>
              <a:lstStyle/>
              <a:p>
                <a:endParaRPr lang="en-US"/>
              </a:p>
            </p:txBody>
          </p:sp>
          <p:sp>
            <p:nvSpPr>
              <p:cNvPr id="80990" name="Freeform 94"/>
              <p:cNvSpPr>
                <a:spLocks/>
              </p:cNvSpPr>
              <p:nvPr/>
            </p:nvSpPr>
            <p:spPr bwMode="auto">
              <a:xfrm>
                <a:off x="5233" y="1146"/>
                <a:ext cx="21" cy="110"/>
              </a:xfrm>
              <a:custGeom>
                <a:avLst/>
                <a:gdLst/>
                <a:ahLst/>
                <a:cxnLst>
                  <a:cxn ang="0">
                    <a:pos x="0" y="0"/>
                  </a:cxn>
                  <a:cxn ang="0">
                    <a:pos x="20" y="45"/>
                  </a:cxn>
                  <a:cxn ang="0">
                    <a:pos x="16" y="109"/>
                  </a:cxn>
                </a:cxnLst>
                <a:rect l="0" t="0" r="r" b="b"/>
                <a:pathLst>
                  <a:path w="21" h="110">
                    <a:moveTo>
                      <a:pt x="0" y="0"/>
                    </a:moveTo>
                    <a:lnTo>
                      <a:pt x="20" y="45"/>
                    </a:lnTo>
                    <a:lnTo>
                      <a:pt x="16" y="109"/>
                    </a:lnTo>
                  </a:path>
                </a:pathLst>
              </a:custGeom>
              <a:noFill/>
              <a:ln w="12700" cap="rnd" cmpd="sng">
                <a:solidFill>
                  <a:schemeClr val="tx1"/>
                </a:solidFill>
                <a:prstDash val="solid"/>
                <a:round/>
                <a:headEnd type="none" w="med" len="med"/>
                <a:tailEnd type="none" w="med" len="med"/>
              </a:ln>
              <a:effectLst/>
            </p:spPr>
            <p:txBody>
              <a:bodyPr/>
              <a:lstStyle/>
              <a:p>
                <a:endParaRPr lang="en-US"/>
              </a:p>
            </p:txBody>
          </p:sp>
          <p:sp>
            <p:nvSpPr>
              <p:cNvPr id="80991" name="Freeform 95"/>
              <p:cNvSpPr>
                <a:spLocks/>
              </p:cNvSpPr>
              <p:nvPr/>
            </p:nvSpPr>
            <p:spPr bwMode="auto">
              <a:xfrm>
                <a:off x="5082" y="1151"/>
                <a:ext cx="35" cy="114"/>
              </a:xfrm>
              <a:custGeom>
                <a:avLst/>
                <a:gdLst/>
                <a:ahLst/>
                <a:cxnLst>
                  <a:cxn ang="0">
                    <a:pos x="34" y="0"/>
                  </a:cxn>
                  <a:cxn ang="0">
                    <a:pos x="0" y="61"/>
                  </a:cxn>
                  <a:cxn ang="0">
                    <a:pos x="22" y="113"/>
                  </a:cxn>
                </a:cxnLst>
                <a:rect l="0" t="0" r="r" b="b"/>
                <a:pathLst>
                  <a:path w="35" h="114">
                    <a:moveTo>
                      <a:pt x="34" y="0"/>
                    </a:moveTo>
                    <a:lnTo>
                      <a:pt x="0" y="61"/>
                    </a:lnTo>
                    <a:lnTo>
                      <a:pt x="22" y="113"/>
                    </a:lnTo>
                  </a:path>
                </a:pathLst>
              </a:custGeom>
              <a:noFill/>
              <a:ln w="12700" cap="rnd" cmpd="sng">
                <a:solidFill>
                  <a:schemeClr val="tx1"/>
                </a:solidFill>
                <a:prstDash val="solid"/>
                <a:round/>
                <a:headEnd type="none" w="med" len="med"/>
                <a:tailEnd type="none" w="med" len="med"/>
              </a:ln>
              <a:effectLst/>
            </p:spPr>
            <p:txBody>
              <a:bodyPr/>
              <a:lstStyle/>
              <a:p>
                <a:endParaRPr lang="en-US"/>
              </a:p>
            </p:txBody>
          </p:sp>
          <p:sp>
            <p:nvSpPr>
              <p:cNvPr id="80992" name="Line 96"/>
              <p:cNvSpPr>
                <a:spLocks noChangeShapeType="1"/>
              </p:cNvSpPr>
              <p:nvPr/>
            </p:nvSpPr>
            <p:spPr bwMode="auto">
              <a:xfrm flipH="1" flipV="1">
                <a:off x="5121" y="1028"/>
                <a:ext cx="126" cy="114"/>
              </a:xfrm>
              <a:prstGeom prst="line">
                <a:avLst/>
              </a:prstGeom>
              <a:noFill/>
              <a:ln w="12700">
                <a:solidFill>
                  <a:schemeClr val="tx1"/>
                </a:solidFill>
                <a:round/>
                <a:headEnd/>
                <a:tailEnd/>
              </a:ln>
              <a:effectLst/>
            </p:spPr>
            <p:txBody>
              <a:bodyPr/>
              <a:lstStyle/>
              <a:p>
                <a:endParaRPr lang="en-US"/>
              </a:p>
            </p:txBody>
          </p:sp>
          <p:sp>
            <p:nvSpPr>
              <p:cNvPr id="80993" name="Freeform 97"/>
              <p:cNvSpPr>
                <a:spLocks/>
              </p:cNvSpPr>
              <p:nvPr/>
            </p:nvSpPr>
            <p:spPr bwMode="auto">
              <a:xfrm>
                <a:off x="5087" y="1028"/>
                <a:ext cx="186" cy="124"/>
              </a:xfrm>
              <a:custGeom>
                <a:avLst/>
                <a:gdLst/>
                <a:ahLst/>
                <a:cxnLst>
                  <a:cxn ang="0">
                    <a:pos x="0" y="123"/>
                  </a:cxn>
                  <a:cxn ang="0">
                    <a:pos x="120" y="8"/>
                  </a:cxn>
                  <a:cxn ang="0">
                    <a:pos x="148" y="0"/>
                  </a:cxn>
                  <a:cxn ang="0">
                    <a:pos x="185" y="0"/>
                  </a:cxn>
                  <a:cxn ang="0">
                    <a:pos x="160" y="114"/>
                  </a:cxn>
                </a:cxnLst>
                <a:rect l="0" t="0" r="r" b="b"/>
                <a:pathLst>
                  <a:path w="186" h="124">
                    <a:moveTo>
                      <a:pt x="0" y="123"/>
                    </a:moveTo>
                    <a:lnTo>
                      <a:pt x="120" y="8"/>
                    </a:lnTo>
                    <a:lnTo>
                      <a:pt x="148" y="0"/>
                    </a:lnTo>
                    <a:lnTo>
                      <a:pt x="185" y="0"/>
                    </a:lnTo>
                    <a:lnTo>
                      <a:pt x="160" y="114"/>
                    </a:lnTo>
                  </a:path>
                </a:pathLst>
              </a:custGeom>
              <a:noFill/>
              <a:ln w="12700" cap="rnd" cmpd="sng">
                <a:solidFill>
                  <a:schemeClr val="tx1"/>
                </a:solidFill>
                <a:prstDash val="solid"/>
                <a:round/>
                <a:headEnd type="none" w="med" len="med"/>
                <a:tailEnd type="none" w="med" len="med"/>
              </a:ln>
              <a:effectLst/>
            </p:spPr>
            <p:txBody>
              <a:bodyPr/>
              <a:lstStyle/>
              <a:p>
                <a:endParaRPr lang="en-US"/>
              </a:p>
            </p:txBody>
          </p:sp>
          <p:sp>
            <p:nvSpPr>
              <p:cNvPr id="80994" name="Line 98"/>
              <p:cNvSpPr>
                <a:spLocks noChangeShapeType="1"/>
              </p:cNvSpPr>
              <p:nvPr/>
            </p:nvSpPr>
            <p:spPr bwMode="auto">
              <a:xfrm flipH="1" flipV="1">
                <a:off x="4990" y="688"/>
                <a:ext cx="137" cy="454"/>
              </a:xfrm>
              <a:prstGeom prst="line">
                <a:avLst/>
              </a:prstGeom>
              <a:noFill/>
              <a:ln w="12700">
                <a:solidFill>
                  <a:schemeClr val="tx1"/>
                </a:solidFill>
                <a:round/>
                <a:headEnd/>
                <a:tailEnd/>
              </a:ln>
              <a:effectLst/>
            </p:spPr>
            <p:txBody>
              <a:bodyPr/>
              <a:lstStyle/>
              <a:p>
                <a:endParaRPr lang="en-US"/>
              </a:p>
            </p:txBody>
          </p:sp>
          <p:sp>
            <p:nvSpPr>
              <p:cNvPr id="80995" name="Freeform 99"/>
              <p:cNvSpPr>
                <a:spLocks/>
              </p:cNvSpPr>
              <p:nvPr/>
            </p:nvSpPr>
            <p:spPr bwMode="auto">
              <a:xfrm>
                <a:off x="4966" y="547"/>
                <a:ext cx="122" cy="605"/>
              </a:xfrm>
              <a:custGeom>
                <a:avLst/>
                <a:gdLst/>
                <a:ahLst/>
                <a:cxnLst>
                  <a:cxn ang="0">
                    <a:pos x="0" y="0"/>
                  </a:cxn>
                  <a:cxn ang="0">
                    <a:pos x="11" y="139"/>
                  </a:cxn>
                  <a:cxn ang="0">
                    <a:pos x="121" y="604"/>
                  </a:cxn>
                </a:cxnLst>
                <a:rect l="0" t="0" r="r" b="b"/>
                <a:pathLst>
                  <a:path w="122" h="605">
                    <a:moveTo>
                      <a:pt x="0" y="0"/>
                    </a:moveTo>
                    <a:lnTo>
                      <a:pt x="11" y="139"/>
                    </a:lnTo>
                    <a:lnTo>
                      <a:pt x="121" y="604"/>
                    </a:lnTo>
                  </a:path>
                </a:pathLst>
              </a:custGeom>
              <a:noFill/>
              <a:ln w="12700" cap="rnd" cmpd="sng">
                <a:solidFill>
                  <a:schemeClr val="tx1"/>
                </a:solidFill>
                <a:prstDash val="solid"/>
                <a:round/>
                <a:headEnd type="none" w="med" len="med"/>
                <a:tailEnd type="none" w="med" len="med"/>
              </a:ln>
              <a:effectLst/>
            </p:spPr>
            <p:txBody>
              <a:bodyPr/>
              <a:lstStyle/>
              <a:p>
                <a:endParaRPr lang="en-US"/>
              </a:p>
            </p:txBody>
          </p:sp>
          <p:sp>
            <p:nvSpPr>
              <p:cNvPr id="80996" name="Freeform 100"/>
              <p:cNvSpPr>
                <a:spLocks/>
              </p:cNvSpPr>
              <p:nvPr/>
            </p:nvSpPr>
            <p:spPr bwMode="auto">
              <a:xfrm>
                <a:off x="5065" y="987"/>
                <a:ext cx="34" cy="165"/>
              </a:xfrm>
              <a:custGeom>
                <a:avLst/>
                <a:gdLst/>
                <a:ahLst/>
                <a:cxnLst>
                  <a:cxn ang="0">
                    <a:pos x="22" y="164"/>
                  </a:cxn>
                  <a:cxn ang="0">
                    <a:pos x="33" y="85"/>
                  </a:cxn>
                  <a:cxn ang="0">
                    <a:pos x="0" y="67"/>
                  </a:cxn>
                  <a:cxn ang="0">
                    <a:pos x="5" y="0"/>
                  </a:cxn>
                </a:cxnLst>
                <a:rect l="0" t="0" r="r" b="b"/>
                <a:pathLst>
                  <a:path w="34" h="165">
                    <a:moveTo>
                      <a:pt x="22" y="164"/>
                    </a:moveTo>
                    <a:lnTo>
                      <a:pt x="33" y="85"/>
                    </a:lnTo>
                    <a:lnTo>
                      <a:pt x="0" y="67"/>
                    </a:lnTo>
                    <a:lnTo>
                      <a:pt x="5" y="0"/>
                    </a:lnTo>
                  </a:path>
                </a:pathLst>
              </a:custGeom>
              <a:noFill/>
              <a:ln w="12700" cap="rnd" cmpd="sng">
                <a:solidFill>
                  <a:schemeClr val="tx1"/>
                </a:solidFill>
                <a:prstDash val="solid"/>
                <a:round/>
                <a:headEnd type="none" w="med" len="med"/>
                <a:tailEnd type="none" w="med" len="med"/>
              </a:ln>
              <a:effectLst/>
            </p:spPr>
            <p:txBody>
              <a:bodyPr/>
              <a:lstStyle/>
              <a:p>
                <a:endParaRPr lang="en-US"/>
              </a:p>
            </p:txBody>
          </p:sp>
          <p:sp>
            <p:nvSpPr>
              <p:cNvPr id="80997" name="Freeform 101"/>
              <p:cNvSpPr>
                <a:spLocks/>
              </p:cNvSpPr>
              <p:nvPr/>
            </p:nvSpPr>
            <p:spPr bwMode="auto">
              <a:xfrm>
                <a:off x="5178" y="1033"/>
                <a:ext cx="46" cy="57"/>
              </a:xfrm>
              <a:custGeom>
                <a:avLst/>
                <a:gdLst/>
                <a:ahLst/>
                <a:cxnLst>
                  <a:cxn ang="0">
                    <a:pos x="1" y="29"/>
                  </a:cxn>
                  <a:cxn ang="0">
                    <a:pos x="45" y="0"/>
                  </a:cxn>
                  <a:cxn ang="0">
                    <a:pos x="0" y="56"/>
                  </a:cxn>
                </a:cxnLst>
                <a:rect l="0" t="0" r="r" b="b"/>
                <a:pathLst>
                  <a:path w="46" h="57">
                    <a:moveTo>
                      <a:pt x="1" y="29"/>
                    </a:moveTo>
                    <a:lnTo>
                      <a:pt x="45" y="0"/>
                    </a:lnTo>
                    <a:lnTo>
                      <a:pt x="0" y="56"/>
                    </a:lnTo>
                  </a:path>
                </a:pathLst>
              </a:custGeom>
              <a:noFill/>
              <a:ln w="12700" cap="rnd" cmpd="sng">
                <a:solidFill>
                  <a:schemeClr val="tx1"/>
                </a:solidFill>
                <a:prstDash val="solid"/>
                <a:round/>
                <a:headEnd type="none" w="med" len="med"/>
                <a:tailEnd type="none" w="med" len="med"/>
              </a:ln>
              <a:effectLst/>
            </p:spPr>
            <p:txBody>
              <a:bodyPr/>
              <a:lstStyle/>
              <a:p>
                <a:endParaRPr lang="en-US"/>
              </a:p>
            </p:txBody>
          </p:sp>
          <p:sp>
            <p:nvSpPr>
              <p:cNvPr id="80998" name="Line 102"/>
              <p:cNvSpPr>
                <a:spLocks noChangeShapeType="1"/>
              </p:cNvSpPr>
              <p:nvPr/>
            </p:nvSpPr>
            <p:spPr bwMode="auto">
              <a:xfrm flipV="1">
                <a:off x="5127" y="1028"/>
                <a:ext cx="115" cy="114"/>
              </a:xfrm>
              <a:prstGeom prst="line">
                <a:avLst/>
              </a:prstGeom>
              <a:noFill/>
              <a:ln w="12700">
                <a:solidFill>
                  <a:schemeClr val="tx1"/>
                </a:solidFill>
                <a:round/>
                <a:headEnd/>
                <a:tailEnd/>
              </a:ln>
              <a:effectLst/>
            </p:spPr>
            <p:txBody>
              <a:bodyPr/>
              <a:lstStyle/>
              <a:p>
                <a:endParaRPr lang="en-US"/>
              </a:p>
            </p:txBody>
          </p:sp>
          <p:sp>
            <p:nvSpPr>
              <p:cNvPr id="80999" name="Freeform 103"/>
              <p:cNvSpPr>
                <a:spLocks/>
              </p:cNvSpPr>
              <p:nvPr/>
            </p:nvSpPr>
            <p:spPr bwMode="auto">
              <a:xfrm>
                <a:off x="5030" y="661"/>
                <a:ext cx="167" cy="481"/>
              </a:xfrm>
              <a:custGeom>
                <a:avLst/>
                <a:gdLst/>
                <a:ahLst/>
                <a:cxnLst>
                  <a:cxn ang="0">
                    <a:pos x="166" y="480"/>
                  </a:cxn>
                  <a:cxn ang="0">
                    <a:pos x="47" y="363"/>
                  </a:cxn>
                  <a:cxn ang="0">
                    <a:pos x="2" y="252"/>
                  </a:cxn>
                  <a:cxn ang="0">
                    <a:pos x="0" y="0"/>
                  </a:cxn>
                </a:cxnLst>
                <a:rect l="0" t="0" r="r" b="b"/>
                <a:pathLst>
                  <a:path w="167" h="481">
                    <a:moveTo>
                      <a:pt x="166" y="480"/>
                    </a:moveTo>
                    <a:lnTo>
                      <a:pt x="47" y="363"/>
                    </a:lnTo>
                    <a:lnTo>
                      <a:pt x="2" y="252"/>
                    </a:lnTo>
                    <a:lnTo>
                      <a:pt x="0" y="0"/>
                    </a:lnTo>
                  </a:path>
                </a:pathLst>
              </a:custGeom>
              <a:noFill/>
              <a:ln w="12700" cap="rnd" cmpd="sng">
                <a:solidFill>
                  <a:schemeClr val="tx1"/>
                </a:solidFill>
                <a:prstDash val="solid"/>
                <a:round/>
                <a:headEnd type="none" w="med" len="med"/>
                <a:tailEnd type="none" w="med" len="med"/>
              </a:ln>
              <a:effectLst/>
            </p:spPr>
            <p:txBody>
              <a:bodyPr/>
              <a:lstStyle/>
              <a:p>
                <a:endParaRPr lang="en-US"/>
              </a:p>
            </p:txBody>
          </p:sp>
          <p:sp>
            <p:nvSpPr>
              <p:cNvPr id="81000" name="Freeform 104"/>
              <p:cNvSpPr>
                <a:spLocks/>
              </p:cNvSpPr>
              <p:nvPr/>
            </p:nvSpPr>
            <p:spPr bwMode="auto">
              <a:xfrm>
                <a:off x="5041" y="688"/>
                <a:ext cx="93" cy="454"/>
              </a:xfrm>
              <a:custGeom>
                <a:avLst/>
                <a:gdLst/>
                <a:ahLst/>
                <a:cxnLst>
                  <a:cxn ang="0">
                    <a:pos x="0" y="0"/>
                  </a:cxn>
                  <a:cxn ang="0">
                    <a:pos x="10" y="308"/>
                  </a:cxn>
                  <a:cxn ang="0">
                    <a:pos x="92" y="453"/>
                  </a:cxn>
                </a:cxnLst>
                <a:rect l="0" t="0" r="r" b="b"/>
                <a:pathLst>
                  <a:path w="93" h="454">
                    <a:moveTo>
                      <a:pt x="0" y="0"/>
                    </a:moveTo>
                    <a:lnTo>
                      <a:pt x="10" y="308"/>
                    </a:lnTo>
                    <a:lnTo>
                      <a:pt x="92" y="453"/>
                    </a:lnTo>
                  </a:path>
                </a:pathLst>
              </a:custGeom>
              <a:noFill/>
              <a:ln w="12700" cap="rnd" cmpd="sng">
                <a:solidFill>
                  <a:schemeClr val="tx1"/>
                </a:solidFill>
                <a:prstDash val="solid"/>
                <a:round/>
                <a:headEnd type="none" w="med" len="med"/>
                <a:tailEnd type="none" w="med" len="med"/>
              </a:ln>
              <a:effectLst/>
            </p:spPr>
            <p:txBody>
              <a:bodyPr/>
              <a:lstStyle/>
              <a:p>
                <a:endParaRPr lang="en-US"/>
              </a:p>
            </p:txBody>
          </p:sp>
          <p:sp>
            <p:nvSpPr>
              <p:cNvPr id="81001" name="Freeform 105"/>
              <p:cNvSpPr>
                <a:spLocks/>
              </p:cNvSpPr>
              <p:nvPr/>
            </p:nvSpPr>
            <p:spPr bwMode="auto">
              <a:xfrm>
                <a:off x="5076" y="1042"/>
                <a:ext cx="38" cy="57"/>
              </a:xfrm>
              <a:custGeom>
                <a:avLst/>
                <a:gdLst/>
                <a:ahLst/>
                <a:cxnLst>
                  <a:cxn ang="0">
                    <a:pos x="20" y="0"/>
                  </a:cxn>
                  <a:cxn ang="0">
                    <a:pos x="0" y="56"/>
                  </a:cxn>
                  <a:cxn ang="0">
                    <a:pos x="37" y="55"/>
                  </a:cxn>
                </a:cxnLst>
                <a:rect l="0" t="0" r="r" b="b"/>
                <a:pathLst>
                  <a:path w="38" h="57">
                    <a:moveTo>
                      <a:pt x="20" y="0"/>
                    </a:moveTo>
                    <a:lnTo>
                      <a:pt x="0" y="56"/>
                    </a:lnTo>
                    <a:lnTo>
                      <a:pt x="37" y="55"/>
                    </a:lnTo>
                  </a:path>
                </a:pathLst>
              </a:custGeom>
              <a:noFill/>
              <a:ln w="12700" cap="rnd" cmpd="sng">
                <a:solidFill>
                  <a:schemeClr val="tx1"/>
                </a:solidFill>
                <a:prstDash val="solid"/>
                <a:round/>
                <a:headEnd type="none" w="med" len="med"/>
                <a:tailEnd type="none" w="med" len="med"/>
              </a:ln>
              <a:effectLst/>
            </p:spPr>
            <p:txBody>
              <a:bodyPr/>
              <a:lstStyle/>
              <a:p>
                <a:endParaRPr lang="en-US"/>
              </a:p>
            </p:txBody>
          </p:sp>
          <p:sp>
            <p:nvSpPr>
              <p:cNvPr id="81002" name="Freeform 106"/>
              <p:cNvSpPr>
                <a:spLocks/>
              </p:cNvSpPr>
              <p:nvPr/>
            </p:nvSpPr>
            <p:spPr bwMode="auto">
              <a:xfrm>
                <a:off x="5258" y="547"/>
                <a:ext cx="93" cy="491"/>
              </a:xfrm>
              <a:custGeom>
                <a:avLst/>
                <a:gdLst/>
                <a:ahLst/>
                <a:cxnLst>
                  <a:cxn ang="0">
                    <a:pos x="92" y="0"/>
                  </a:cxn>
                  <a:cxn ang="0">
                    <a:pos x="86" y="149"/>
                  </a:cxn>
                  <a:cxn ang="0">
                    <a:pos x="12" y="490"/>
                  </a:cxn>
                  <a:cxn ang="0">
                    <a:pos x="0" y="446"/>
                  </a:cxn>
                  <a:cxn ang="0">
                    <a:pos x="23" y="438"/>
                  </a:cxn>
                  <a:cxn ang="0">
                    <a:pos x="23" y="394"/>
                  </a:cxn>
                  <a:cxn ang="0">
                    <a:pos x="34" y="394"/>
                  </a:cxn>
                  <a:cxn ang="0">
                    <a:pos x="29" y="376"/>
                  </a:cxn>
                  <a:cxn ang="0">
                    <a:pos x="17" y="376"/>
                  </a:cxn>
                  <a:cxn ang="0">
                    <a:pos x="17" y="359"/>
                  </a:cxn>
                  <a:cxn ang="0">
                    <a:pos x="52" y="306"/>
                  </a:cxn>
                  <a:cxn ang="0">
                    <a:pos x="46" y="254"/>
                  </a:cxn>
                  <a:cxn ang="0">
                    <a:pos x="80" y="184"/>
                  </a:cxn>
                </a:cxnLst>
                <a:rect l="0" t="0" r="r" b="b"/>
                <a:pathLst>
                  <a:path w="93" h="491">
                    <a:moveTo>
                      <a:pt x="92" y="0"/>
                    </a:moveTo>
                    <a:lnTo>
                      <a:pt x="86" y="149"/>
                    </a:lnTo>
                    <a:lnTo>
                      <a:pt x="12" y="490"/>
                    </a:lnTo>
                    <a:lnTo>
                      <a:pt x="0" y="446"/>
                    </a:lnTo>
                    <a:lnTo>
                      <a:pt x="23" y="438"/>
                    </a:lnTo>
                    <a:lnTo>
                      <a:pt x="23" y="394"/>
                    </a:lnTo>
                    <a:lnTo>
                      <a:pt x="34" y="394"/>
                    </a:lnTo>
                    <a:lnTo>
                      <a:pt x="29" y="376"/>
                    </a:lnTo>
                    <a:lnTo>
                      <a:pt x="17" y="376"/>
                    </a:lnTo>
                    <a:lnTo>
                      <a:pt x="17" y="359"/>
                    </a:lnTo>
                    <a:lnTo>
                      <a:pt x="52" y="306"/>
                    </a:lnTo>
                    <a:lnTo>
                      <a:pt x="46" y="254"/>
                    </a:lnTo>
                    <a:lnTo>
                      <a:pt x="80" y="184"/>
                    </a:lnTo>
                  </a:path>
                </a:pathLst>
              </a:custGeom>
              <a:noFill/>
              <a:ln w="12700" cap="rnd" cmpd="sng">
                <a:solidFill>
                  <a:schemeClr val="tx1"/>
                </a:solidFill>
                <a:prstDash val="solid"/>
                <a:round/>
                <a:headEnd type="none" w="med" len="med"/>
                <a:tailEnd type="none" w="med" len="med"/>
              </a:ln>
              <a:effectLst/>
            </p:spPr>
            <p:txBody>
              <a:bodyPr/>
              <a:lstStyle/>
              <a:p>
                <a:endParaRPr lang="en-US"/>
              </a:p>
            </p:txBody>
          </p:sp>
          <p:sp>
            <p:nvSpPr>
              <p:cNvPr id="81003" name="Freeform 107"/>
              <p:cNvSpPr>
                <a:spLocks/>
              </p:cNvSpPr>
              <p:nvPr/>
            </p:nvSpPr>
            <p:spPr bwMode="auto">
              <a:xfrm>
                <a:off x="5206" y="547"/>
                <a:ext cx="145" cy="595"/>
              </a:xfrm>
              <a:custGeom>
                <a:avLst/>
                <a:gdLst/>
                <a:ahLst/>
                <a:cxnLst>
                  <a:cxn ang="0">
                    <a:pos x="144" y="0"/>
                  </a:cxn>
                  <a:cxn ang="0">
                    <a:pos x="127" y="149"/>
                  </a:cxn>
                  <a:cxn ang="0">
                    <a:pos x="0" y="594"/>
                  </a:cxn>
                </a:cxnLst>
                <a:rect l="0" t="0" r="r" b="b"/>
                <a:pathLst>
                  <a:path w="145" h="595">
                    <a:moveTo>
                      <a:pt x="144" y="0"/>
                    </a:moveTo>
                    <a:lnTo>
                      <a:pt x="127" y="149"/>
                    </a:lnTo>
                    <a:lnTo>
                      <a:pt x="0" y="594"/>
                    </a:lnTo>
                  </a:path>
                </a:pathLst>
              </a:custGeom>
              <a:noFill/>
              <a:ln w="12700" cap="rnd" cmpd="sng">
                <a:solidFill>
                  <a:schemeClr val="tx1"/>
                </a:solidFill>
                <a:prstDash val="solid"/>
                <a:round/>
                <a:headEnd type="none" w="med" len="med"/>
                <a:tailEnd type="none" w="med" len="med"/>
              </a:ln>
              <a:effectLst/>
            </p:spPr>
            <p:txBody>
              <a:bodyPr/>
              <a:lstStyle/>
              <a:p>
                <a:endParaRPr lang="en-US"/>
              </a:p>
            </p:txBody>
          </p:sp>
          <p:sp>
            <p:nvSpPr>
              <p:cNvPr id="81004" name="Freeform 108"/>
              <p:cNvSpPr>
                <a:spLocks/>
              </p:cNvSpPr>
              <p:nvPr/>
            </p:nvSpPr>
            <p:spPr bwMode="auto">
              <a:xfrm>
                <a:off x="5206" y="545"/>
                <a:ext cx="145" cy="598"/>
              </a:xfrm>
              <a:custGeom>
                <a:avLst/>
                <a:gdLst/>
                <a:ahLst/>
                <a:cxnLst>
                  <a:cxn ang="0">
                    <a:pos x="0" y="597"/>
                  </a:cxn>
                  <a:cxn ang="0">
                    <a:pos x="69" y="440"/>
                  </a:cxn>
                  <a:cxn ang="0">
                    <a:pos x="75" y="149"/>
                  </a:cxn>
                  <a:cxn ang="0">
                    <a:pos x="144" y="0"/>
                  </a:cxn>
                </a:cxnLst>
                <a:rect l="0" t="0" r="r" b="b"/>
                <a:pathLst>
                  <a:path w="145" h="598">
                    <a:moveTo>
                      <a:pt x="0" y="597"/>
                    </a:moveTo>
                    <a:lnTo>
                      <a:pt x="69" y="440"/>
                    </a:lnTo>
                    <a:lnTo>
                      <a:pt x="75" y="149"/>
                    </a:lnTo>
                    <a:lnTo>
                      <a:pt x="144" y="0"/>
                    </a:lnTo>
                  </a:path>
                </a:pathLst>
              </a:custGeom>
              <a:noFill/>
              <a:ln w="12700" cap="rnd" cmpd="sng">
                <a:solidFill>
                  <a:schemeClr val="tx1"/>
                </a:solidFill>
                <a:prstDash val="solid"/>
                <a:round/>
                <a:headEnd type="none" w="med" len="med"/>
                <a:tailEnd type="none" w="med" len="med"/>
              </a:ln>
              <a:effectLst/>
            </p:spPr>
            <p:txBody>
              <a:bodyPr/>
              <a:lstStyle/>
              <a:p>
                <a:endParaRPr lang="en-US"/>
              </a:p>
            </p:txBody>
          </p:sp>
          <p:sp>
            <p:nvSpPr>
              <p:cNvPr id="81005" name="Freeform 109"/>
              <p:cNvSpPr>
                <a:spLocks/>
              </p:cNvSpPr>
              <p:nvPr/>
            </p:nvSpPr>
            <p:spPr bwMode="auto">
              <a:xfrm>
                <a:off x="5292" y="547"/>
                <a:ext cx="59" cy="344"/>
              </a:xfrm>
              <a:custGeom>
                <a:avLst/>
                <a:gdLst/>
                <a:ahLst/>
                <a:cxnLst>
                  <a:cxn ang="0">
                    <a:pos x="58" y="0"/>
                  </a:cxn>
                  <a:cxn ang="0">
                    <a:pos x="0" y="149"/>
                  </a:cxn>
                  <a:cxn ang="0">
                    <a:pos x="10" y="343"/>
                  </a:cxn>
                </a:cxnLst>
                <a:rect l="0" t="0" r="r" b="b"/>
                <a:pathLst>
                  <a:path w="59" h="344">
                    <a:moveTo>
                      <a:pt x="58" y="0"/>
                    </a:moveTo>
                    <a:lnTo>
                      <a:pt x="0" y="149"/>
                    </a:lnTo>
                    <a:lnTo>
                      <a:pt x="10" y="343"/>
                    </a:lnTo>
                  </a:path>
                </a:pathLst>
              </a:custGeom>
              <a:noFill/>
              <a:ln w="12700" cap="rnd" cmpd="sng">
                <a:solidFill>
                  <a:schemeClr val="tx1"/>
                </a:solidFill>
                <a:prstDash val="solid"/>
                <a:round/>
                <a:headEnd type="none" w="med" len="med"/>
                <a:tailEnd type="none" w="med" len="med"/>
              </a:ln>
              <a:effectLst/>
            </p:spPr>
            <p:txBody>
              <a:bodyPr/>
              <a:lstStyle/>
              <a:p>
                <a:endParaRPr lang="en-US"/>
              </a:p>
            </p:txBody>
          </p:sp>
          <p:sp>
            <p:nvSpPr>
              <p:cNvPr id="81006" name="Freeform 110"/>
              <p:cNvSpPr>
                <a:spLocks/>
              </p:cNvSpPr>
              <p:nvPr/>
            </p:nvSpPr>
            <p:spPr bwMode="auto">
              <a:xfrm>
                <a:off x="5282" y="722"/>
                <a:ext cx="18" cy="123"/>
              </a:xfrm>
              <a:custGeom>
                <a:avLst/>
                <a:gdLst/>
                <a:ahLst/>
                <a:cxnLst>
                  <a:cxn ang="0">
                    <a:pos x="0" y="0"/>
                  </a:cxn>
                  <a:cxn ang="0">
                    <a:pos x="17" y="26"/>
                  </a:cxn>
                  <a:cxn ang="0">
                    <a:pos x="0" y="26"/>
                  </a:cxn>
                  <a:cxn ang="0">
                    <a:pos x="17" y="79"/>
                  </a:cxn>
                  <a:cxn ang="0">
                    <a:pos x="0" y="122"/>
                  </a:cxn>
                </a:cxnLst>
                <a:rect l="0" t="0" r="r" b="b"/>
                <a:pathLst>
                  <a:path w="18" h="123">
                    <a:moveTo>
                      <a:pt x="0" y="0"/>
                    </a:moveTo>
                    <a:lnTo>
                      <a:pt x="17" y="26"/>
                    </a:lnTo>
                    <a:lnTo>
                      <a:pt x="0" y="26"/>
                    </a:lnTo>
                    <a:lnTo>
                      <a:pt x="17" y="79"/>
                    </a:lnTo>
                    <a:lnTo>
                      <a:pt x="0" y="122"/>
                    </a:lnTo>
                  </a:path>
                </a:pathLst>
              </a:custGeom>
              <a:noFill/>
              <a:ln w="12700" cap="rnd" cmpd="sng">
                <a:solidFill>
                  <a:schemeClr val="tx1"/>
                </a:solidFill>
                <a:prstDash val="solid"/>
                <a:round/>
                <a:headEnd type="none" w="med" len="med"/>
                <a:tailEnd type="none" w="med" len="med"/>
              </a:ln>
              <a:effectLst/>
            </p:spPr>
            <p:txBody>
              <a:bodyPr/>
              <a:lstStyle/>
              <a:p>
                <a:endParaRPr lang="en-US"/>
              </a:p>
            </p:txBody>
          </p:sp>
          <p:sp>
            <p:nvSpPr>
              <p:cNvPr id="81007" name="Freeform 111"/>
              <p:cNvSpPr>
                <a:spLocks/>
              </p:cNvSpPr>
              <p:nvPr/>
            </p:nvSpPr>
            <p:spPr bwMode="auto">
              <a:xfrm>
                <a:off x="5020" y="704"/>
                <a:ext cx="27" cy="141"/>
              </a:xfrm>
              <a:custGeom>
                <a:avLst/>
                <a:gdLst/>
                <a:ahLst/>
                <a:cxnLst>
                  <a:cxn ang="0">
                    <a:pos x="0" y="0"/>
                  </a:cxn>
                  <a:cxn ang="0">
                    <a:pos x="23" y="35"/>
                  </a:cxn>
                  <a:cxn ang="0">
                    <a:pos x="6" y="35"/>
                  </a:cxn>
                  <a:cxn ang="0">
                    <a:pos x="23" y="78"/>
                  </a:cxn>
                  <a:cxn ang="0">
                    <a:pos x="6" y="78"/>
                  </a:cxn>
                  <a:cxn ang="0">
                    <a:pos x="26" y="139"/>
                  </a:cxn>
                  <a:cxn ang="0">
                    <a:pos x="7" y="140"/>
                  </a:cxn>
                </a:cxnLst>
                <a:rect l="0" t="0" r="r" b="b"/>
                <a:pathLst>
                  <a:path w="27" h="141">
                    <a:moveTo>
                      <a:pt x="0" y="0"/>
                    </a:moveTo>
                    <a:lnTo>
                      <a:pt x="23" y="35"/>
                    </a:lnTo>
                    <a:lnTo>
                      <a:pt x="6" y="35"/>
                    </a:lnTo>
                    <a:lnTo>
                      <a:pt x="23" y="78"/>
                    </a:lnTo>
                    <a:lnTo>
                      <a:pt x="6" y="78"/>
                    </a:lnTo>
                    <a:lnTo>
                      <a:pt x="26" y="139"/>
                    </a:lnTo>
                    <a:lnTo>
                      <a:pt x="7" y="140"/>
                    </a:lnTo>
                  </a:path>
                </a:pathLst>
              </a:custGeom>
              <a:noFill/>
              <a:ln w="12700" cap="rnd" cmpd="sng">
                <a:solidFill>
                  <a:schemeClr val="tx1"/>
                </a:solidFill>
                <a:prstDash val="solid"/>
                <a:round/>
                <a:headEnd type="none" w="med" len="med"/>
                <a:tailEnd type="none" w="med" len="med"/>
              </a:ln>
              <a:effectLst/>
            </p:spPr>
            <p:txBody>
              <a:bodyPr/>
              <a:lstStyle/>
              <a:p>
                <a:endParaRPr lang="en-US"/>
              </a:p>
            </p:txBody>
          </p:sp>
          <p:sp>
            <p:nvSpPr>
              <p:cNvPr id="81008" name="Freeform 112"/>
              <p:cNvSpPr>
                <a:spLocks/>
              </p:cNvSpPr>
              <p:nvPr/>
            </p:nvSpPr>
            <p:spPr bwMode="auto">
              <a:xfrm>
                <a:off x="5018" y="783"/>
                <a:ext cx="35" cy="115"/>
              </a:xfrm>
              <a:custGeom>
                <a:avLst/>
                <a:gdLst/>
                <a:ahLst/>
                <a:cxnLst>
                  <a:cxn ang="0">
                    <a:pos x="34" y="114"/>
                  </a:cxn>
                  <a:cxn ang="0">
                    <a:pos x="0" y="43"/>
                  </a:cxn>
                  <a:cxn ang="0">
                    <a:pos x="0" y="0"/>
                  </a:cxn>
                </a:cxnLst>
                <a:rect l="0" t="0" r="r" b="b"/>
                <a:pathLst>
                  <a:path w="35" h="115">
                    <a:moveTo>
                      <a:pt x="34" y="114"/>
                    </a:moveTo>
                    <a:lnTo>
                      <a:pt x="0" y="43"/>
                    </a:lnTo>
                    <a:lnTo>
                      <a:pt x="0" y="0"/>
                    </a:lnTo>
                  </a:path>
                </a:pathLst>
              </a:custGeom>
              <a:noFill/>
              <a:ln w="12700" cap="rnd" cmpd="sng">
                <a:solidFill>
                  <a:schemeClr val="tx1"/>
                </a:solidFill>
                <a:prstDash val="solid"/>
                <a:round/>
                <a:headEnd type="none" w="med" len="med"/>
                <a:tailEnd type="none" w="med" len="med"/>
              </a:ln>
              <a:effectLst/>
            </p:spPr>
            <p:txBody>
              <a:bodyPr/>
              <a:lstStyle/>
              <a:p>
                <a:endParaRPr lang="en-US"/>
              </a:p>
            </p:txBody>
          </p:sp>
          <p:sp>
            <p:nvSpPr>
              <p:cNvPr id="81009" name="Line 113"/>
              <p:cNvSpPr>
                <a:spLocks noChangeShapeType="1"/>
              </p:cNvSpPr>
              <p:nvPr/>
            </p:nvSpPr>
            <p:spPr bwMode="auto">
              <a:xfrm flipV="1">
                <a:off x="5143" y="1059"/>
                <a:ext cx="13" cy="40"/>
              </a:xfrm>
              <a:prstGeom prst="line">
                <a:avLst/>
              </a:prstGeom>
              <a:noFill/>
              <a:ln w="12700">
                <a:solidFill>
                  <a:schemeClr val="tx1"/>
                </a:solidFill>
                <a:round/>
                <a:headEnd/>
                <a:tailEnd/>
              </a:ln>
              <a:effectLst/>
            </p:spPr>
            <p:txBody>
              <a:bodyPr/>
              <a:lstStyle/>
              <a:p>
                <a:endParaRPr lang="en-US"/>
              </a:p>
            </p:txBody>
          </p:sp>
          <p:sp>
            <p:nvSpPr>
              <p:cNvPr id="81010" name="Freeform 114"/>
              <p:cNvSpPr>
                <a:spLocks/>
              </p:cNvSpPr>
              <p:nvPr/>
            </p:nvSpPr>
            <p:spPr bwMode="auto">
              <a:xfrm>
                <a:off x="5058" y="914"/>
                <a:ext cx="88" cy="176"/>
              </a:xfrm>
              <a:custGeom>
                <a:avLst/>
                <a:gdLst/>
                <a:ahLst/>
                <a:cxnLst>
                  <a:cxn ang="0">
                    <a:pos x="87" y="175"/>
                  </a:cxn>
                  <a:cxn ang="0">
                    <a:pos x="64" y="114"/>
                  </a:cxn>
                  <a:cxn ang="0">
                    <a:pos x="29" y="44"/>
                  </a:cxn>
                  <a:cxn ang="0">
                    <a:pos x="0" y="0"/>
                  </a:cxn>
                </a:cxnLst>
                <a:rect l="0" t="0" r="r" b="b"/>
                <a:pathLst>
                  <a:path w="88" h="176">
                    <a:moveTo>
                      <a:pt x="87" y="175"/>
                    </a:moveTo>
                    <a:lnTo>
                      <a:pt x="64" y="114"/>
                    </a:lnTo>
                    <a:lnTo>
                      <a:pt x="29" y="44"/>
                    </a:lnTo>
                    <a:lnTo>
                      <a:pt x="0" y="0"/>
                    </a:lnTo>
                  </a:path>
                </a:pathLst>
              </a:custGeom>
              <a:noFill/>
              <a:ln w="12700" cap="rnd" cmpd="sng">
                <a:solidFill>
                  <a:schemeClr val="tx1"/>
                </a:solidFill>
                <a:prstDash val="solid"/>
                <a:round/>
                <a:headEnd type="none" w="med" len="med"/>
                <a:tailEnd type="none" w="med" len="med"/>
              </a:ln>
              <a:effectLst/>
            </p:spPr>
            <p:txBody>
              <a:bodyPr/>
              <a:lstStyle/>
              <a:p>
                <a:endParaRPr lang="en-US"/>
              </a:p>
            </p:txBody>
          </p:sp>
          <p:sp>
            <p:nvSpPr>
              <p:cNvPr id="81011" name="Line 115"/>
              <p:cNvSpPr>
                <a:spLocks noChangeShapeType="1"/>
              </p:cNvSpPr>
              <p:nvPr/>
            </p:nvSpPr>
            <p:spPr bwMode="auto">
              <a:xfrm>
                <a:off x="5030" y="906"/>
                <a:ext cx="68" cy="141"/>
              </a:xfrm>
              <a:prstGeom prst="line">
                <a:avLst/>
              </a:prstGeom>
              <a:noFill/>
              <a:ln w="12700">
                <a:solidFill>
                  <a:schemeClr val="tx1"/>
                </a:solidFill>
                <a:round/>
                <a:headEnd/>
                <a:tailEnd/>
              </a:ln>
              <a:effectLst/>
            </p:spPr>
            <p:txBody>
              <a:bodyPr/>
              <a:lstStyle/>
              <a:p>
                <a:endParaRPr lang="en-US"/>
              </a:p>
            </p:txBody>
          </p:sp>
          <p:sp>
            <p:nvSpPr>
              <p:cNvPr id="81012" name="Freeform 116"/>
              <p:cNvSpPr>
                <a:spLocks/>
              </p:cNvSpPr>
              <p:nvPr/>
            </p:nvSpPr>
            <p:spPr bwMode="auto">
              <a:xfrm>
                <a:off x="5047" y="922"/>
                <a:ext cx="52" cy="107"/>
              </a:xfrm>
              <a:custGeom>
                <a:avLst/>
                <a:gdLst/>
                <a:ahLst/>
                <a:cxnLst>
                  <a:cxn ang="0">
                    <a:pos x="51" y="62"/>
                  </a:cxn>
                  <a:cxn ang="0">
                    <a:pos x="45" y="106"/>
                  </a:cxn>
                  <a:cxn ang="0">
                    <a:pos x="40" y="44"/>
                  </a:cxn>
                  <a:cxn ang="0">
                    <a:pos x="0" y="0"/>
                  </a:cxn>
                </a:cxnLst>
                <a:rect l="0" t="0" r="r" b="b"/>
                <a:pathLst>
                  <a:path w="52" h="107">
                    <a:moveTo>
                      <a:pt x="51" y="62"/>
                    </a:moveTo>
                    <a:lnTo>
                      <a:pt x="45" y="106"/>
                    </a:lnTo>
                    <a:lnTo>
                      <a:pt x="40" y="44"/>
                    </a:lnTo>
                    <a:lnTo>
                      <a:pt x="0" y="0"/>
                    </a:lnTo>
                  </a:path>
                </a:pathLst>
              </a:custGeom>
              <a:noFill/>
              <a:ln w="12700" cap="rnd" cmpd="sng">
                <a:solidFill>
                  <a:schemeClr val="tx1"/>
                </a:solidFill>
                <a:prstDash val="solid"/>
                <a:round/>
                <a:headEnd type="none" w="med" len="med"/>
                <a:tailEnd type="none" w="med" len="med"/>
              </a:ln>
              <a:effectLst/>
            </p:spPr>
            <p:txBody>
              <a:bodyPr/>
              <a:lstStyle/>
              <a:p>
                <a:endParaRPr lang="en-US"/>
              </a:p>
            </p:txBody>
          </p:sp>
          <p:sp>
            <p:nvSpPr>
              <p:cNvPr id="81013" name="Line 117"/>
              <p:cNvSpPr>
                <a:spLocks noChangeShapeType="1"/>
              </p:cNvSpPr>
              <p:nvPr/>
            </p:nvSpPr>
            <p:spPr bwMode="auto">
              <a:xfrm flipV="1">
                <a:off x="5206" y="914"/>
                <a:ext cx="64" cy="123"/>
              </a:xfrm>
              <a:prstGeom prst="line">
                <a:avLst/>
              </a:prstGeom>
              <a:noFill/>
              <a:ln w="12700">
                <a:solidFill>
                  <a:schemeClr val="tx1"/>
                </a:solidFill>
                <a:round/>
                <a:headEnd/>
                <a:tailEnd/>
              </a:ln>
              <a:effectLst/>
            </p:spPr>
            <p:txBody>
              <a:bodyPr/>
              <a:lstStyle/>
              <a:p>
                <a:endParaRPr lang="en-US"/>
              </a:p>
            </p:txBody>
          </p:sp>
          <p:sp>
            <p:nvSpPr>
              <p:cNvPr id="81014" name="Freeform 118"/>
              <p:cNvSpPr>
                <a:spLocks/>
              </p:cNvSpPr>
              <p:nvPr/>
            </p:nvSpPr>
            <p:spPr bwMode="auto">
              <a:xfrm>
                <a:off x="5206" y="950"/>
                <a:ext cx="72" cy="88"/>
              </a:xfrm>
              <a:custGeom>
                <a:avLst/>
                <a:gdLst/>
                <a:ahLst/>
                <a:cxnLst>
                  <a:cxn ang="0">
                    <a:pos x="0" y="87"/>
                  </a:cxn>
                  <a:cxn ang="0">
                    <a:pos x="46" y="35"/>
                  </a:cxn>
                  <a:cxn ang="0">
                    <a:pos x="46" y="0"/>
                  </a:cxn>
                  <a:cxn ang="0">
                    <a:pos x="71" y="0"/>
                  </a:cxn>
                </a:cxnLst>
                <a:rect l="0" t="0" r="r" b="b"/>
                <a:pathLst>
                  <a:path w="72" h="88">
                    <a:moveTo>
                      <a:pt x="0" y="87"/>
                    </a:moveTo>
                    <a:lnTo>
                      <a:pt x="46" y="35"/>
                    </a:lnTo>
                    <a:lnTo>
                      <a:pt x="46" y="0"/>
                    </a:lnTo>
                    <a:lnTo>
                      <a:pt x="71" y="0"/>
                    </a:lnTo>
                  </a:path>
                </a:pathLst>
              </a:custGeom>
              <a:noFill/>
              <a:ln w="12700" cap="rnd" cmpd="sng">
                <a:solidFill>
                  <a:schemeClr val="tx1"/>
                </a:solidFill>
                <a:prstDash val="solid"/>
                <a:round/>
                <a:headEnd type="none" w="med" len="med"/>
                <a:tailEnd type="none" w="med" len="med"/>
              </a:ln>
              <a:effectLst/>
            </p:spPr>
            <p:txBody>
              <a:bodyPr/>
              <a:lstStyle/>
              <a:p>
                <a:endParaRPr lang="en-US"/>
              </a:p>
            </p:txBody>
          </p:sp>
          <p:sp>
            <p:nvSpPr>
              <p:cNvPr id="81015" name="Freeform 119"/>
              <p:cNvSpPr>
                <a:spLocks/>
              </p:cNvSpPr>
              <p:nvPr/>
            </p:nvSpPr>
            <p:spPr bwMode="auto">
              <a:xfrm>
                <a:off x="5235" y="959"/>
                <a:ext cx="24" cy="131"/>
              </a:xfrm>
              <a:custGeom>
                <a:avLst/>
                <a:gdLst/>
                <a:ahLst/>
                <a:cxnLst>
                  <a:cxn ang="0">
                    <a:pos x="23" y="0"/>
                  </a:cxn>
                  <a:cxn ang="0">
                    <a:pos x="6" y="18"/>
                  </a:cxn>
                  <a:cxn ang="0">
                    <a:pos x="0" y="69"/>
                  </a:cxn>
                  <a:cxn ang="0">
                    <a:pos x="23" y="130"/>
                  </a:cxn>
                </a:cxnLst>
                <a:rect l="0" t="0" r="r" b="b"/>
                <a:pathLst>
                  <a:path w="24" h="131">
                    <a:moveTo>
                      <a:pt x="23" y="0"/>
                    </a:moveTo>
                    <a:lnTo>
                      <a:pt x="6" y="18"/>
                    </a:lnTo>
                    <a:lnTo>
                      <a:pt x="0" y="69"/>
                    </a:lnTo>
                    <a:lnTo>
                      <a:pt x="23" y="130"/>
                    </a:lnTo>
                  </a:path>
                </a:pathLst>
              </a:custGeom>
              <a:noFill/>
              <a:ln w="12700" cap="rnd" cmpd="sng">
                <a:solidFill>
                  <a:schemeClr val="tx1"/>
                </a:solidFill>
                <a:prstDash val="solid"/>
                <a:round/>
                <a:headEnd type="none" w="med" len="med"/>
                <a:tailEnd type="none" w="med" len="med"/>
              </a:ln>
              <a:effectLst/>
            </p:spPr>
            <p:txBody>
              <a:bodyPr/>
              <a:lstStyle/>
              <a:p>
                <a:endParaRPr lang="en-US"/>
              </a:p>
            </p:txBody>
          </p:sp>
          <p:sp>
            <p:nvSpPr>
              <p:cNvPr id="81016" name="Line 120"/>
              <p:cNvSpPr>
                <a:spLocks noChangeShapeType="1"/>
              </p:cNvSpPr>
              <p:nvPr/>
            </p:nvSpPr>
            <p:spPr bwMode="auto">
              <a:xfrm flipV="1">
                <a:off x="5242" y="950"/>
                <a:ext cx="11" cy="192"/>
              </a:xfrm>
              <a:prstGeom prst="line">
                <a:avLst/>
              </a:prstGeom>
              <a:noFill/>
              <a:ln w="12700">
                <a:solidFill>
                  <a:schemeClr val="tx1"/>
                </a:solidFill>
                <a:round/>
                <a:headEnd/>
                <a:tailEnd/>
              </a:ln>
              <a:effectLst/>
            </p:spPr>
            <p:txBody>
              <a:bodyPr/>
              <a:lstStyle/>
              <a:p>
                <a:endParaRPr lang="en-US"/>
              </a:p>
            </p:txBody>
          </p:sp>
          <p:sp>
            <p:nvSpPr>
              <p:cNvPr id="81017" name="Line 121"/>
              <p:cNvSpPr>
                <a:spLocks noChangeShapeType="1"/>
              </p:cNvSpPr>
              <p:nvPr/>
            </p:nvSpPr>
            <p:spPr bwMode="auto">
              <a:xfrm flipH="1" flipV="1">
                <a:off x="5286" y="676"/>
                <a:ext cx="47" cy="72"/>
              </a:xfrm>
              <a:prstGeom prst="line">
                <a:avLst/>
              </a:prstGeom>
              <a:noFill/>
              <a:ln w="12700">
                <a:solidFill>
                  <a:schemeClr val="tx1"/>
                </a:solidFill>
                <a:round/>
                <a:headEnd/>
                <a:tailEnd/>
              </a:ln>
              <a:effectLst/>
            </p:spPr>
            <p:txBody>
              <a:bodyPr/>
              <a:lstStyle/>
              <a:p>
                <a:endParaRPr lang="en-US"/>
              </a:p>
            </p:txBody>
          </p:sp>
          <p:sp>
            <p:nvSpPr>
              <p:cNvPr id="81018" name="Freeform 122"/>
              <p:cNvSpPr>
                <a:spLocks/>
              </p:cNvSpPr>
              <p:nvPr/>
            </p:nvSpPr>
            <p:spPr bwMode="auto">
              <a:xfrm>
                <a:off x="4966" y="538"/>
                <a:ext cx="65" cy="209"/>
              </a:xfrm>
              <a:custGeom>
                <a:avLst/>
                <a:gdLst/>
                <a:ahLst/>
                <a:cxnLst>
                  <a:cxn ang="0">
                    <a:pos x="26" y="208"/>
                  </a:cxn>
                  <a:cxn ang="0">
                    <a:pos x="64" y="149"/>
                  </a:cxn>
                  <a:cxn ang="0">
                    <a:pos x="0" y="0"/>
                  </a:cxn>
                </a:cxnLst>
                <a:rect l="0" t="0" r="r" b="b"/>
                <a:pathLst>
                  <a:path w="65" h="209">
                    <a:moveTo>
                      <a:pt x="26" y="208"/>
                    </a:moveTo>
                    <a:lnTo>
                      <a:pt x="64" y="149"/>
                    </a:lnTo>
                    <a:lnTo>
                      <a:pt x="0" y="0"/>
                    </a:lnTo>
                  </a:path>
                </a:pathLst>
              </a:custGeom>
              <a:noFill/>
              <a:ln w="12700" cap="rnd" cmpd="sng">
                <a:solidFill>
                  <a:schemeClr val="tx1"/>
                </a:solidFill>
                <a:prstDash val="solid"/>
                <a:round/>
                <a:headEnd type="none" w="med" len="med"/>
                <a:tailEnd type="none" w="med" len="med"/>
              </a:ln>
              <a:effectLst/>
            </p:spPr>
            <p:txBody>
              <a:bodyPr/>
              <a:lstStyle/>
              <a:p>
                <a:endParaRPr lang="en-US"/>
              </a:p>
            </p:txBody>
          </p:sp>
          <p:sp>
            <p:nvSpPr>
              <p:cNvPr id="81019" name="Freeform 123"/>
              <p:cNvSpPr>
                <a:spLocks/>
              </p:cNvSpPr>
              <p:nvPr/>
            </p:nvSpPr>
            <p:spPr bwMode="auto">
              <a:xfrm>
                <a:off x="4966" y="538"/>
                <a:ext cx="127" cy="238"/>
              </a:xfrm>
              <a:custGeom>
                <a:avLst/>
                <a:gdLst/>
                <a:ahLst/>
                <a:cxnLst>
                  <a:cxn ang="0">
                    <a:pos x="0" y="0"/>
                  </a:cxn>
                  <a:cxn ang="0">
                    <a:pos x="74" y="149"/>
                  </a:cxn>
                  <a:cxn ang="0">
                    <a:pos x="126" y="237"/>
                  </a:cxn>
                </a:cxnLst>
                <a:rect l="0" t="0" r="r" b="b"/>
                <a:pathLst>
                  <a:path w="127" h="238">
                    <a:moveTo>
                      <a:pt x="0" y="0"/>
                    </a:moveTo>
                    <a:lnTo>
                      <a:pt x="74" y="149"/>
                    </a:lnTo>
                    <a:lnTo>
                      <a:pt x="126" y="237"/>
                    </a:lnTo>
                  </a:path>
                </a:pathLst>
              </a:custGeom>
              <a:noFill/>
              <a:ln w="12700" cap="rnd" cmpd="sng">
                <a:solidFill>
                  <a:schemeClr val="tx1"/>
                </a:solidFill>
                <a:prstDash val="solid"/>
                <a:round/>
                <a:headEnd type="none" w="med" len="med"/>
                <a:tailEnd type="none" w="med" len="med"/>
              </a:ln>
              <a:effectLst/>
            </p:spPr>
            <p:txBody>
              <a:bodyPr/>
              <a:lstStyle/>
              <a:p>
                <a:endParaRPr lang="en-US"/>
              </a:p>
            </p:txBody>
          </p:sp>
          <p:sp>
            <p:nvSpPr>
              <p:cNvPr id="81020" name="Line 124"/>
              <p:cNvSpPr>
                <a:spLocks noChangeShapeType="1"/>
              </p:cNvSpPr>
              <p:nvPr/>
            </p:nvSpPr>
            <p:spPr bwMode="auto">
              <a:xfrm flipV="1">
                <a:off x="5230" y="696"/>
                <a:ext cx="52" cy="79"/>
              </a:xfrm>
              <a:prstGeom prst="line">
                <a:avLst/>
              </a:prstGeom>
              <a:noFill/>
              <a:ln w="12700">
                <a:solidFill>
                  <a:schemeClr val="tx1"/>
                </a:solidFill>
                <a:round/>
                <a:headEnd/>
                <a:tailEnd/>
              </a:ln>
              <a:effectLst/>
            </p:spPr>
            <p:txBody>
              <a:bodyPr/>
              <a:lstStyle/>
              <a:p>
                <a:endParaRPr lang="en-US"/>
              </a:p>
            </p:txBody>
          </p:sp>
          <p:sp>
            <p:nvSpPr>
              <p:cNvPr id="81021" name="Line 125"/>
              <p:cNvSpPr>
                <a:spLocks noChangeShapeType="1"/>
              </p:cNvSpPr>
              <p:nvPr/>
            </p:nvSpPr>
            <p:spPr bwMode="auto">
              <a:xfrm flipH="1" flipV="1">
                <a:off x="4807" y="688"/>
                <a:ext cx="51" cy="78"/>
              </a:xfrm>
              <a:prstGeom prst="line">
                <a:avLst/>
              </a:prstGeom>
              <a:noFill/>
              <a:ln w="12700">
                <a:solidFill>
                  <a:schemeClr val="tx1"/>
                </a:solidFill>
                <a:round/>
                <a:headEnd/>
                <a:tailEnd/>
              </a:ln>
              <a:effectLst/>
            </p:spPr>
            <p:txBody>
              <a:bodyPr/>
              <a:lstStyle/>
              <a:p>
                <a:endParaRPr lang="en-US"/>
              </a:p>
            </p:txBody>
          </p:sp>
          <p:sp>
            <p:nvSpPr>
              <p:cNvPr id="81022" name="Line 126"/>
              <p:cNvSpPr>
                <a:spLocks noChangeShapeType="1"/>
              </p:cNvSpPr>
              <p:nvPr/>
            </p:nvSpPr>
            <p:spPr bwMode="auto">
              <a:xfrm>
                <a:off x="4807" y="688"/>
                <a:ext cx="698" cy="0"/>
              </a:xfrm>
              <a:prstGeom prst="line">
                <a:avLst/>
              </a:prstGeom>
              <a:noFill/>
              <a:ln w="12700">
                <a:solidFill>
                  <a:schemeClr val="tx1"/>
                </a:solidFill>
                <a:round/>
                <a:headEnd/>
                <a:tailEnd/>
              </a:ln>
              <a:effectLst/>
            </p:spPr>
            <p:txBody>
              <a:bodyPr/>
              <a:lstStyle/>
              <a:p>
                <a:endParaRPr lang="en-US"/>
              </a:p>
            </p:txBody>
          </p:sp>
          <p:sp>
            <p:nvSpPr>
              <p:cNvPr id="81023" name="Line 127"/>
              <p:cNvSpPr>
                <a:spLocks noChangeShapeType="1"/>
              </p:cNvSpPr>
              <p:nvPr/>
            </p:nvSpPr>
            <p:spPr bwMode="auto">
              <a:xfrm flipH="1">
                <a:off x="5459" y="688"/>
                <a:ext cx="46" cy="69"/>
              </a:xfrm>
              <a:prstGeom prst="line">
                <a:avLst/>
              </a:prstGeom>
              <a:noFill/>
              <a:ln w="12700">
                <a:solidFill>
                  <a:schemeClr val="tx1"/>
                </a:solidFill>
                <a:round/>
                <a:headEnd/>
                <a:tailEnd/>
              </a:ln>
              <a:effectLst/>
            </p:spPr>
            <p:txBody>
              <a:bodyPr/>
              <a:lstStyle/>
              <a:p>
                <a:endParaRPr lang="en-US"/>
              </a:p>
            </p:txBody>
          </p:sp>
          <p:sp>
            <p:nvSpPr>
              <p:cNvPr id="81024" name="Freeform 128"/>
              <p:cNvSpPr>
                <a:spLocks/>
              </p:cNvSpPr>
              <p:nvPr/>
            </p:nvSpPr>
            <p:spPr bwMode="auto">
              <a:xfrm>
                <a:off x="4807" y="617"/>
                <a:ext cx="699" cy="72"/>
              </a:xfrm>
              <a:custGeom>
                <a:avLst/>
                <a:gdLst/>
                <a:ahLst/>
                <a:cxnLst>
                  <a:cxn ang="0">
                    <a:pos x="698" y="71"/>
                  </a:cxn>
                  <a:cxn ang="0">
                    <a:pos x="544" y="9"/>
                  </a:cxn>
                  <a:cxn ang="0">
                    <a:pos x="509" y="26"/>
                  </a:cxn>
                  <a:cxn ang="0">
                    <a:pos x="218" y="27"/>
                  </a:cxn>
                  <a:cxn ang="0">
                    <a:pos x="172" y="0"/>
                  </a:cxn>
                  <a:cxn ang="0">
                    <a:pos x="0" y="71"/>
                  </a:cxn>
                </a:cxnLst>
                <a:rect l="0" t="0" r="r" b="b"/>
                <a:pathLst>
                  <a:path w="699" h="72">
                    <a:moveTo>
                      <a:pt x="698" y="71"/>
                    </a:moveTo>
                    <a:lnTo>
                      <a:pt x="544" y="9"/>
                    </a:lnTo>
                    <a:lnTo>
                      <a:pt x="509" y="26"/>
                    </a:lnTo>
                    <a:lnTo>
                      <a:pt x="218" y="27"/>
                    </a:lnTo>
                    <a:lnTo>
                      <a:pt x="172" y="0"/>
                    </a:lnTo>
                    <a:lnTo>
                      <a:pt x="0" y="71"/>
                    </a:lnTo>
                  </a:path>
                </a:pathLst>
              </a:custGeom>
              <a:noFill/>
              <a:ln w="12700" cap="rnd" cmpd="sng">
                <a:solidFill>
                  <a:schemeClr val="tx1"/>
                </a:solidFill>
                <a:prstDash val="solid"/>
                <a:round/>
                <a:headEnd type="none" w="med" len="med"/>
                <a:tailEnd type="none" w="med" len="med"/>
              </a:ln>
              <a:effectLst/>
            </p:spPr>
            <p:txBody>
              <a:bodyPr/>
              <a:lstStyle/>
              <a:p>
                <a:endParaRPr lang="en-US"/>
              </a:p>
            </p:txBody>
          </p:sp>
          <p:sp>
            <p:nvSpPr>
              <p:cNvPr id="81025" name="Line 129"/>
              <p:cNvSpPr>
                <a:spLocks noChangeShapeType="1"/>
              </p:cNvSpPr>
              <p:nvPr/>
            </p:nvSpPr>
            <p:spPr bwMode="auto">
              <a:xfrm flipH="1" flipV="1">
                <a:off x="4966" y="538"/>
                <a:ext cx="24" cy="150"/>
              </a:xfrm>
              <a:prstGeom prst="line">
                <a:avLst/>
              </a:prstGeom>
              <a:noFill/>
              <a:ln w="12700">
                <a:solidFill>
                  <a:schemeClr val="tx1"/>
                </a:solidFill>
                <a:round/>
                <a:headEnd/>
                <a:tailEnd/>
              </a:ln>
              <a:effectLst/>
            </p:spPr>
            <p:txBody>
              <a:bodyPr/>
              <a:lstStyle/>
              <a:p>
                <a:endParaRPr lang="en-US"/>
              </a:p>
            </p:txBody>
          </p:sp>
          <p:sp>
            <p:nvSpPr>
              <p:cNvPr id="81026" name="Freeform 130"/>
              <p:cNvSpPr>
                <a:spLocks/>
              </p:cNvSpPr>
              <p:nvPr/>
            </p:nvSpPr>
            <p:spPr bwMode="auto">
              <a:xfrm>
                <a:off x="4840" y="635"/>
                <a:ext cx="631" cy="54"/>
              </a:xfrm>
              <a:custGeom>
                <a:avLst/>
                <a:gdLst/>
                <a:ahLst/>
                <a:cxnLst>
                  <a:cxn ang="0">
                    <a:pos x="0" y="53"/>
                  </a:cxn>
                  <a:cxn ang="0">
                    <a:pos x="6" y="35"/>
                  </a:cxn>
                  <a:cxn ang="0">
                    <a:pos x="29" y="53"/>
                  </a:cxn>
                  <a:cxn ang="0">
                    <a:pos x="29" y="35"/>
                  </a:cxn>
                  <a:cxn ang="0">
                    <a:pos x="52" y="44"/>
                  </a:cxn>
                  <a:cxn ang="0">
                    <a:pos x="52" y="17"/>
                  </a:cxn>
                  <a:cxn ang="0">
                    <a:pos x="80" y="44"/>
                  </a:cxn>
                  <a:cxn ang="0">
                    <a:pos x="63" y="9"/>
                  </a:cxn>
                  <a:cxn ang="0">
                    <a:pos x="109" y="53"/>
                  </a:cxn>
                  <a:cxn ang="0">
                    <a:pos x="98" y="0"/>
                  </a:cxn>
                  <a:cxn ang="0">
                    <a:pos x="149" y="53"/>
                  </a:cxn>
                  <a:cxn ang="0">
                    <a:pos x="190" y="8"/>
                  </a:cxn>
                  <a:cxn ang="0">
                    <a:pos x="206" y="53"/>
                  </a:cxn>
                  <a:cxn ang="0">
                    <a:pos x="229" y="8"/>
                  </a:cxn>
                  <a:cxn ang="0">
                    <a:pos x="247" y="53"/>
                  </a:cxn>
                  <a:cxn ang="0">
                    <a:pos x="270" y="8"/>
                  </a:cxn>
                  <a:cxn ang="0">
                    <a:pos x="293" y="53"/>
                  </a:cxn>
                  <a:cxn ang="0">
                    <a:pos x="310" y="9"/>
                  </a:cxn>
                  <a:cxn ang="0">
                    <a:pos x="333" y="53"/>
                  </a:cxn>
                  <a:cxn ang="0">
                    <a:pos x="355" y="9"/>
                  </a:cxn>
                  <a:cxn ang="0">
                    <a:pos x="373" y="53"/>
                  </a:cxn>
                  <a:cxn ang="0">
                    <a:pos x="395" y="9"/>
                  </a:cxn>
                  <a:cxn ang="0">
                    <a:pos x="413" y="53"/>
                  </a:cxn>
                  <a:cxn ang="0">
                    <a:pos x="436" y="9"/>
                  </a:cxn>
                  <a:cxn ang="0">
                    <a:pos x="459" y="53"/>
                  </a:cxn>
                  <a:cxn ang="0">
                    <a:pos x="476" y="9"/>
                  </a:cxn>
                  <a:cxn ang="0">
                    <a:pos x="505" y="53"/>
                  </a:cxn>
                  <a:cxn ang="0">
                    <a:pos x="573" y="17"/>
                  </a:cxn>
                  <a:cxn ang="0">
                    <a:pos x="573" y="53"/>
                  </a:cxn>
                  <a:cxn ang="0">
                    <a:pos x="602" y="26"/>
                  </a:cxn>
                  <a:cxn ang="0">
                    <a:pos x="602" y="53"/>
                  </a:cxn>
                  <a:cxn ang="0">
                    <a:pos x="615" y="32"/>
                  </a:cxn>
                  <a:cxn ang="0">
                    <a:pos x="619" y="53"/>
                  </a:cxn>
                  <a:cxn ang="0">
                    <a:pos x="630" y="40"/>
                  </a:cxn>
                </a:cxnLst>
                <a:rect l="0" t="0" r="r" b="b"/>
                <a:pathLst>
                  <a:path w="631" h="54">
                    <a:moveTo>
                      <a:pt x="0" y="53"/>
                    </a:moveTo>
                    <a:lnTo>
                      <a:pt x="6" y="35"/>
                    </a:lnTo>
                    <a:lnTo>
                      <a:pt x="29" y="53"/>
                    </a:lnTo>
                    <a:lnTo>
                      <a:pt x="29" y="35"/>
                    </a:lnTo>
                    <a:lnTo>
                      <a:pt x="52" y="44"/>
                    </a:lnTo>
                    <a:lnTo>
                      <a:pt x="52" y="17"/>
                    </a:lnTo>
                    <a:lnTo>
                      <a:pt x="80" y="44"/>
                    </a:lnTo>
                    <a:lnTo>
                      <a:pt x="63" y="9"/>
                    </a:lnTo>
                    <a:lnTo>
                      <a:pt x="109" y="53"/>
                    </a:lnTo>
                    <a:lnTo>
                      <a:pt x="98" y="0"/>
                    </a:lnTo>
                    <a:lnTo>
                      <a:pt x="149" y="53"/>
                    </a:lnTo>
                    <a:lnTo>
                      <a:pt x="190" y="8"/>
                    </a:lnTo>
                    <a:lnTo>
                      <a:pt x="206" y="53"/>
                    </a:lnTo>
                    <a:lnTo>
                      <a:pt x="229" y="8"/>
                    </a:lnTo>
                    <a:lnTo>
                      <a:pt x="247" y="53"/>
                    </a:lnTo>
                    <a:lnTo>
                      <a:pt x="270" y="8"/>
                    </a:lnTo>
                    <a:lnTo>
                      <a:pt x="293" y="53"/>
                    </a:lnTo>
                    <a:lnTo>
                      <a:pt x="310" y="9"/>
                    </a:lnTo>
                    <a:lnTo>
                      <a:pt x="333" y="53"/>
                    </a:lnTo>
                    <a:lnTo>
                      <a:pt x="355" y="9"/>
                    </a:lnTo>
                    <a:lnTo>
                      <a:pt x="373" y="53"/>
                    </a:lnTo>
                    <a:lnTo>
                      <a:pt x="395" y="9"/>
                    </a:lnTo>
                    <a:lnTo>
                      <a:pt x="413" y="53"/>
                    </a:lnTo>
                    <a:lnTo>
                      <a:pt x="436" y="9"/>
                    </a:lnTo>
                    <a:lnTo>
                      <a:pt x="459" y="53"/>
                    </a:lnTo>
                    <a:lnTo>
                      <a:pt x="476" y="9"/>
                    </a:lnTo>
                    <a:lnTo>
                      <a:pt x="505" y="53"/>
                    </a:lnTo>
                    <a:lnTo>
                      <a:pt x="573" y="17"/>
                    </a:lnTo>
                    <a:lnTo>
                      <a:pt x="573" y="53"/>
                    </a:lnTo>
                    <a:lnTo>
                      <a:pt x="602" y="26"/>
                    </a:lnTo>
                    <a:lnTo>
                      <a:pt x="602" y="53"/>
                    </a:lnTo>
                    <a:lnTo>
                      <a:pt x="615" y="32"/>
                    </a:lnTo>
                    <a:lnTo>
                      <a:pt x="619" y="53"/>
                    </a:lnTo>
                    <a:lnTo>
                      <a:pt x="630" y="40"/>
                    </a:lnTo>
                  </a:path>
                </a:pathLst>
              </a:custGeom>
              <a:noFill/>
              <a:ln w="12700" cap="rnd" cmpd="sng">
                <a:solidFill>
                  <a:schemeClr val="tx1"/>
                </a:solidFill>
                <a:prstDash val="solid"/>
                <a:round/>
                <a:headEnd type="none" w="med" len="med"/>
                <a:tailEnd type="none" w="med" len="med"/>
              </a:ln>
              <a:effectLst/>
            </p:spPr>
            <p:txBody>
              <a:bodyPr/>
              <a:lstStyle/>
              <a:p>
                <a:endParaRPr lang="en-US"/>
              </a:p>
            </p:txBody>
          </p:sp>
          <p:sp>
            <p:nvSpPr>
              <p:cNvPr id="81027" name="Freeform 131"/>
              <p:cNvSpPr>
                <a:spLocks/>
              </p:cNvSpPr>
              <p:nvPr/>
            </p:nvSpPr>
            <p:spPr bwMode="auto">
              <a:xfrm>
                <a:off x="4853" y="634"/>
                <a:ext cx="637" cy="55"/>
              </a:xfrm>
              <a:custGeom>
                <a:avLst/>
                <a:gdLst/>
                <a:ahLst/>
                <a:cxnLst>
                  <a:cxn ang="0">
                    <a:pos x="636" y="53"/>
                  </a:cxn>
                  <a:cxn ang="0">
                    <a:pos x="631" y="45"/>
                  </a:cxn>
                  <a:cxn ang="0">
                    <a:pos x="607" y="53"/>
                  </a:cxn>
                  <a:cxn ang="0">
                    <a:pos x="607" y="36"/>
                  </a:cxn>
                  <a:cxn ang="0">
                    <a:pos x="579" y="53"/>
                  </a:cxn>
                  <a:cxn ang="0">
                    <a:pos x="585" y="27"/>
                  </a:cxn>
                  <a:cxn ang="0">
                    <a:pos x="551" y="54"/>
                  </a:cxn>
                  <a:cxn ang="0">
                    <a:pos x="572" y="20"/>
                  </a:cxn>
                  <a:cxn ang="0">
                    <a:pos x="528" y="53"/>
                  </a:cxn>
                  <a:cxn ang="0">
                    <a:pos x="533" y="6"/>
                  </a:cxn>
                  <a:cxn ang="0">
                    <a:pos x="487" y="53"/>
                  </a:cxn>
                  <a:cxn ang="0">
                    <a:pos x="447" y="9"/>
                  </a:cxn>
                  <a:cxn ang="0">
                    <a:pos x="430" y="53"/>
                  </a:cxn>
                  <a:cxn ang="0">
                    <a:pos x="407" y="9"/>
                  </a:cxn>
                  <a:cxn ang="0">
                    <a:pos x="390" y="53"/>
                  </a:cxn>
                  <a:cxn ang="0">
                    <a:pos x="367" y="9"/>
                  </a:cxn>
                  <a:cxn ang="0">
                    <a:pos x="344" y="53"/>
                  </a:cxn>
                  <a:cxn ang="0">
                    <a:pos x="327" y="10"/>
                  </a:cxn>
                  <a:cxn ang="0">
                    <a:pos x="304" y="53"/>
                  </a:cxn>
                  <a:cxn ang="0">
                    <a:pos x="281" y="10"/>
                  </a:cxn>
                  <a:cxn ang="0">
                    <a:pos x="264" y="53"/>
                  </a:cxn>
                  <a:cxn ang="0">
                    <a:pos x="241" y="10"/>
                  </a:cxn>
                  <a:cxn ang="0">
                    <a:pos x="223" y="53"/>
                  </a:cxn>
                  <a:cxn ang="0">
                    <a:pos x="201" y="10"/>
                  </a:cxn>
                  <a:cxn ang="0">
                    <a:pos x="178" y="53"/>
                  </a:cxn>
                  <a:cxn ang="0">
                    <a:pos x="156" y="0"/>
                  </a:cxn>
                  <a:cxn ang="0">
                    <a:pos x="121" y="45"/>
                  </a:cxn>
                  <a:cxn ang="0">
                    <a:pos x="63" y="18"/>
                  </a:cxn>
                  <a:cxn ang="0">
                    <a:pos x="63" y="53"/>
                  </a:cxn>
                  <a:cxn ang="0">
                    <a:pos x="34" y="27"/>
                  </a:cxn>
                  <a:cxn ang="0">
                    <a:pos x="34" y="53"/>
                  </a:cxn>
                  <a:cxn ang="0">
                    <a:pos x="29" y="45"/>
                  </a:cxn>
                  <a:cxn ang="0">
                    <a:pos x="23" y="36"/>
                  </a:cxn>
                  <a:cxn ang="0">
                    <a:pos x="17" y="53"/>
                  </a:cxn>
                  <a:cxn ang="0">
                    <a:pos x="0" y="45"/>
                  </a:cxn>
                </a:cxnLst>
                <a:rect l="0" t="0" r="r" b="b"/>
                <a:pathLst>
                  <a:path w="637" h="55">
                    <a:moveTo>
                      <a:pt x="636" y="53"/>
                    </a:moveTo>
                    <a:lnTo>
                      <a:pt x="631" y="45"/>
                    </a:lnTo>
                    <a:lnTo>
                      <a:pt x="607" y="53"/>
                    </a:lnTo>
                    <a:lnTo>
                      <a:pt x="607" y="36"/>
                    </a:lnTo>
                    <a:lnTo>
                      <a:pt x="579" y="53"/>
                    </a:lnTo>
                    <a:lnTo>
                      <a:pt x="585" y="27"/>
                    </a:lnTo>
                    <a:lnTo>
                      <a:pt x="551" y="54"/>
                    </a:lnTo>
                    <a:lnTo>
                      <a:pt x="572" y="20"/>
                    </a:lnTo>
                    <a:lnTo>
                      <a:pt x="528" y="53"/>
                    </a:lnTo>
                    <a:lnTo>
                      <a:pt x="533" y="6"/>
                    </a:lnTo>
                    <a:lnTo>
                      <a:pt x="487" y="53"/>
                    </a:lnTo>
                    <a:lnTo>
                      <a:pt x="447" y="9"/>
                    </a:lnTo>
                    <a:lnTo>
                      <a:pt x="430" y="53"/>
                    </a:lnTo>
                    <a:lnTo>
                      <a:pt x="407" y="9"/>
                    </a:lnTo>
                    <a:lnTo>
                      <a:pt x="390" y="53"/>
                    </a:lnTo>
                    <a:lnTo>
                      <a:pt x="367" y="9"/>
                    </a:lnTo>
                    <a:lnTo>
                      <a:pt x="344" y="53"/>
                    </a:lnTo>
                    <a:lnTo>
                      <a:pt x="327" y="10"/>
                    </a:lnTo>
                    <a:lnTo>
                      <a:pt x="304" y="53"/>
                    </a:lnTo>
                    <a:lnTo>
                      <a:pt x="281" y="10"/>
                    </a:lnTo>
                    <a:lnTo>
                      <a:pt x="264" y="53"/>
                    </a:lnTo>
                    <a:lnTo>
                      <a:pt x="241" y="10"/>
                    </a:lnTo>
                    <a:lnTo>
                      <a:pt x="223" y="53"/>
                    </a:lnTo>
                    <a:lnTo>
                      <a:pt x="201" y="10"/>
                    </a:lnTo>
                    <a:lnTo>
                      <a:pt x="178" y="53"/>
                    </a:lnTo>
                    <a:lnTo>
                      <a:pt x="156" y="0"/>
                    </a:lnTo>
                    <a:lnTo>
                      <a:pt x="121" y="45"/>
                    </a:lnTo>
                    <a:lnTo>
                      <a:pt x="63" y="18"/>
                    </a:lnTo>
                    <a:lnTo>
                      <a:pt x="63" y="53"/>
                    </a:lnTo>
                    <a:lnTo>
                      <a:pt x="34" y="27"/>
                    </a:lnTo>
                    <a:lnTo>
                      <a:pt x="34" y="53"/>
                    </a:lnTo>
                    <a:lnTo>
                      <a:pt x="29" y="45"/>
                    </a:lnTo>
                    <a:lnTo>
                      <a:pt x="23" y="36"/>
                    </a:lnTo>
                    <a:lnTo>
                      <a:pt x="17" y="53"/>
                    </a:lnTo>
                    <a:lnTo>
                      <a:pt x="0" y="45"/>
                    </a:lnTo>
                  </a:path>
                </a:pathLst>
              </a:custGeom>
              <a:noFill/>
              <a:ln w="12700" cap="rnd" cmpd="sng">
                <a:solidFill>
                  <a:schemeClr val="tx1"/>
                </a:solidFill>
                <a:prstDash val="solid"/>
                <a:round/>
                <a:headEnd type="none" w="med" len="med"/>
                <a:tailEnd type="none" w="med" len="med"/>
              </a:ln>
              <a:effectLst/>
            </p:spPr>
            <p:txBody>
              <a:bodyPr/>
              <a:lstStyle/>
              <a:p>
                <a:endParaRPr lang="en-US"/>
              </a:p>
            </p:txBody>
          </p:sp>
          <p:grpSp>
            <p:nvGrpSpPr>
              <p:cNvPr id="13" name="Group 132"/>
              <p:cNvGrpSpPr>
                <a:grpSpLocks/>
              </p:cNvGrpSpPr>
              <p:nvPr/>
            </p:nvGrpSpPr>
            <p:grpSpPr bwMode="auto">
              <a:xfrm>
                <a:off x="4853" y="751"/>
                <a:ext cx="611" cy="108"/>
                <a:chOff x="4853" y="751"/>
                <a:chExt cx="611" cy="108"/>
              </a:xfrm>
            </p:grpSpPr>
            <p:grpSp>
              <p:nvGrpSpPr>
                <p:cNvPr id="14" name="Group 133"/>
                <p:cNvGrpSpPr>
                  <a:grpSpLocks/>
                </p:cNvGrpSpPr>
                <p:nvPr/>
              </p:nvGrpSpPr>
              <p:grpSpPr bwMode="auto">
                <a:xfrm>
                  <a:off x="4853" y="751"/>
                  <a:ext cx="134" cy="89"/>
                  <a:chOff x="4853" y="751"/>
                  <a:chExt cx="134" cy="89"/>
                </a:xfrm>
              </p:grpSpPr>
              <p:sp>
                <p:nvSpPr>
                  <p:cNvPr id="81030" name="Freeform 134"/>
                  <p:cNvSpPr>
                    <a:spLocks/>
                  </p:cNvSpPr>
                  <p:nvPr/>
                </p:nvSpPr>
                <p:spPr bwMode="auto">
                  <a:xfrm>
                    <a:off x="4853" y="760"/>
                    <a:ext cx="69" cy="80"/>
                  </a:xfrm>
                  <a:custGeom>
                    <a:avLst/>
                    <a:gdLst/>
                    <a:ahLst/>
                    <a:cxnLst>
                      <a:cxn ang="0">
                        <a:pos x="0" y="4"/>
                      </a:cxn>
                      <a:cxn ang="0">
                        <a:pos x="66" y="79"/>
                      </a:cxn>
                      <a:cxn ang="0">
                        <a:pos x="68" y="72"/>
                      </a:cxn>
                      <a:cxn ang="0">
                        <a:pos x="3" y="0"/>
                      </a:cxn>
                      <a:cxn ang="0">
                        <a:pos x="0" y="4"/>
                      </a:cxn>
                    </a:cxnLst>
                    <a:rect l="0" t="0" r="r" b="b"/>
                    <a:pathLst>
                      <a:path w="69" h="80">
                        <a:moveTo>
                          <a:pt x="0" y="4"/>
                        </a:moveTo>
                        <a:lnTo>
                          <a:pt x="66" y="79"/>
                        </a:lnTo>
                        <a:lnTo>
                          <a:pt x="68" y="72"/>
                        </a:lnTo>
                        <a:lnTo>
                          <a:pt x="3" y="0"/>
                        </a:lnTo>
                        <a:lnTo>
                          <a:pt x="0" y="4"/>
                        </a:lnTo>
                      </a:path>
                    </a:pathLst>
                  </a:custGeom>
                  <a:solidFill>
                    <a:srgbClr val="202020"/>
                  </a:solidFill>
                  <a:ln w="12700" cap="rnd" cmpd="sng">
                    <a:solidFill>
                      <a:schemeClr val="tx1"/>
                    </a:solidFill>
                    <a:prstDash val="solid"/>
                    <a:round/>
                    <a:headEnd type="none" w="med" len="med"/>
                    <a:tailEnd type="none" w="med" len="med"/>
                  </a:ln>
                  <a:effectLst/>
                </p:spPr>
                <p:txBody>
                  <a:bodyPr/>
                  <a:lstStyle/>
                  <a:p>
                    <a:endParaRPr lang="en-US"/>
                  </a:p>
                </p:txBody>
              </p:sp>
              <p:sp>
                <p:nvSpPr>
                  <p:cNvPr id="81031" name="Freeform 135"/>
                  <p:cNvSpPr>
                    <a:spLocks/>
                  </p:cNvSpPr>
                  <p:nvPr/>
                </p:nvSpPr>
                <p:spPr bwMode="auto">
                  <a:xfrm>
                    <a:off x="4926" y="751"/>
                    <a:ext cx="61" cy="85"/>
                  </a:xfrm>
                  <a:custGeom>
                    <a:avLst/>
                    <a:gdLst/>
                    <a:ahLst/>
                    <a:cxnLst>
                      <a:cxn ang="0">
                        <a:pos x="60" y="4"/>
                      </a:cxn>
                      <a:cxn ang="0">
                        <a:pos x="2" y="84"/>
                      </a:cxn>
                      <a:cxn ang="0">
                        <a:pos x="0" y="79"/>
                      </a:cxn>
                      <a:cxn ang="0">
                        <a:pos x="57" y="0"/>
                      </a:cxn>
                      <a:cxn ang="0">
                        <a:pos x="60" y="4"/>
                      </a:cxn>
                    </a:cxnLst>
                    <a:rect l="0" t="0" r="r" b="b"/>
                    <a:pathLst>
                      <a:path w="61" h="85">
                        <a:moveTo>
                          <a:pt x="60" y="4"/>
                        </a:moveTo>
                        <a:lnTo>
                          <a:pt x="2" y="84"/>
                        </a:lnTo>
                        <a:lnTo>
                          <a:pt x="0" y="79"/>
                        </a:lnTo>
                        <a:lnTo>
                          <a:pt x="57" y="0"/>
                        </a:lnTo>
                        <a:lnTo>
                          <a:pt x="60" y="4"/>
                        </a:lnTo>
                      </a:path>
                    </a:pathLst>
                  </a:custGeom>
                  <a:solidFill>
                    <a:srgbClr val="202020"/>
                  </a:solidFill>
                  <a:ln w="12700" cap="rnd" cmpd="sng">
                    <a:solidFill>
                      <a:schemeClr val="tx1"/>
                    </a:solidFill>
                    <a:prstDash val="solid"/>
                    <a:round/>
                    <a:headEnd type="none" w="med" len="med"/>
                    <a:tailEnd type="none" w="med" len="med"/>
                  </a:ln>
                  <a:effectLst/>
                </p:spPr>
                <p:txBody>
                  <a:bodyPr/>
                  <a:lstStyle/>
                  <a:p>
                    <a:endParaRPr lang="en-US"/>
                  </a:p>
                </p:txBody>
              </p:sp>
            </p:grpSp>
            <p:grpSp>
              <p:nvGrpSpPr>
                <p:cNvPr id="15" name="Group 136"/>
                <p:cNvGrpSpPr>
                  <a:grpSpLocks/>
                </p:cNvGrpSpPr>
                <p:nvPr/>
              </p:nvGrpSpPr>
              <p:grpSpPr bwMode="auto">
                <a:xfrm>
                  <a:off x="5091" y="768"/>
                  <a:ext cx="141" cy="91"/>
                  <a:chOff x="5091" y="768"/>
                  <a:chExt cx="141" cy="91"/>
                </a:xfrm>
              </p:grpSpPr>
              <p:sp>
                <p:nvSpPr>
                  <p:cNvPr id="81033" name="Freeform 137"/>
                  <p:cNvSpPr>
                    <a:spLocks/>
                  </p:cNvSpPr>
                  <p:nvPr/>
                </p:nvSpPr>
                <p:spPr bwMode="auto">
                  <a:xfrm>
                    <a:off x="5091" y="775"/>
                    <a:ext cx="68" cy="84"/>
                  </a:xfrm>
                  <a:custGeom>
                    <a:avLst/>
                    <a:gdLst/>
                    <a:ahLst/>
                    <a:cxnLst>
                      <a:cxn ang="0">
                        <a:pos x="0" y="4"/>
                      </a:cxn>
                      <a:cxn ang="0">
                        <a:pos x="65" y="83"/>
                      </a:cxn>
                      <a:cxn ang="0">
                        <a:pos x="67" y="76"/>
                      </a:cxn>
                      <a:cxn ang="0">
                        <a:pos x="4" y="0"/>
                      </a:cxn>
                      <a:cxn ang="0">
                        <a:pos x="0" y="4"/>
                      </a:cxn>
                    </a:cxnLst>
                    <a:rect l="0" t="0" r="r" b="b"/>
                    <a:pathLst>
                      <a:path w="68" h="84">
                        <a:moveTo>
                          <a:pt x="0" y="4"/>
                        </a:moveTo>
                        <a:lnTo>
                          <a:pt x="65" y="83"/>
                        </a:lnTo>
                        <a:lnTo>
                          <a:pt x="67" y="76"/>
                        </a:lnTo>
                        <a:lnTo>
                          <a:pt x="4" y="0"/>
                        </a:lnTo>
                        <a:lnTo>
                          <a:pt x="0" y="4"/>
                        </a:lnTo>
                      </a:path>
                    </a:pathLst>
                  </a:custGeom>
                  <a:solidFill>
                    <a:srgbClr val="202020"/>
                  </a:solidFill>
                  <a:ln w="12700" cap="rnd" cmpd="sng">
                    <a:solidFill>
                      <a:schemeClr val="tx1"/>
                    </a:solidFill>
                    <a:prstDash val="solid"/>
                    <a:round/>
                    <a:headEnd type="none" w="med" len="med"/>
                    <a:tailEnd type="none" w="med" len="med"/>
                  </a:ln>
                  <a:effectLst/>
                </p:spPr>
                <p:txBody>
                  <a:bodyPr/>
                  <a:lstStyle/>
                  <a:p>
                    <a:endParaRPr lang="en-US"/>
                  </a:p>
                </p:txBody>
              </p:sp>
              <p:sp>
                <p:nvSpPr>
                  <p:cNvPr id="81034" name="Freeform 138"/>
                  <p:cNvSpPr>
                    <a:spLocks/>
                  </p:cNvSpPr>
                  <p:nvPr/>
                </p:nvSpPr>
                <p:spPr bwMode="auto">
                  <a:xfrm>
                    <a:off x="5171" y="768"/>
                    <a:ext cx="61" cy="86"/>
                  </a:xfrm>
                  <a:custGeom>
                    <a:avLst/>
                    <a:gdLst/>
                    <a:ahLst/>
                    <a:cxnLst>
                      <a:cxn ang="0">
                        <a:pos x="60" y="5"/>
                      </a:cxn>
                      <a:cxn ang="0">
                        <a:pos x="3" y="85"/>
                      </a:cxn>
                      <a:cxn ang="0">
                        <a:pos x="0" y="80"/>
                      </a:cxn>
                      <a:cxn ang="0">
                        <a:pos x="57" y="0"/>
                      </a:cxn>
                      <a:cxn ang="0">
                        <a:pos x="60" y="5"/>
                      </a:cxn>
                    </a:cxnLst>
                    <a:rect l="0" t="0" r="r" b="b"/>
                    <a:pathLst>
                      <a:path w="61" h="86">
                        <a:moveTo>
                          <a:pt x="60" y="5"/>
                        </a:moveTo>
                        <a:lnTo>
                          <a:pt x="3" y="85"/>
                        </a:lnTo>
                        <a:lnTo>
                          <a:pt x="0" y="80"/>
                        </a:lnTo>
                        <a:lnTo>
                          <a:pt x="57" y="0"/>
                        </a:lnTo>
                        <a:lnTo>
                          <a:pt x="60" y="5"/>
                        </a:lnTo>
                      </a:path>
                    </a:pathLst>
                  </a:custGeom>
                  <a:solidFill>
                    <a:srgbClr val="202020"/>
                  </a:solidFill>
                  <a:ln w="12700" cap="rnd" cmpd="sng">
                    <a:solidFill>
                      <a:schemeClr val="tx1"/>
                    </a:solidFill>
                    <a:prstDash val="solid"/>
                    <a:round/>
                    <a:headEnd type="none" w="med" len="med"/>
                    <a:tailEnd type="none" w="med" len="med"/>
                  </a:ln>
                  <a:effectLst/>
                </p:spPr>
                <p:txBody>
                  <a:bodyPr/>
                  <a:lstStyle/>
                  <a:p>
                    <a:endParaRPr lang="en-US"/>
                  </a:p>
                </p:txBody>
              </p:sp>
            </p:grpSp>
            <p:grpSp>
              <p:nvGrpSpPr>
                <p:cNvPr id="16" name="Group 139"/>
                <p:cNvGrpSpPr>
                  <a:grpSpLocks/>
                </p:cNvGrpSpPr>
                <p:nvPr/>
              </p:nvGrpSpPr>
              <p:grpSpPr bwMode="auto">
                <a:xfrm>
                  <a:off x="5332" y="751"/>
                  <a:ext cx="132" cy="89"/>
                  <a:chOff x="5332" y="751"/>
                  <a:chExt cx="132" cy="89"/>
                </a:xfrm>
              </p:grpSpPr>
              <p:sp>
                <p:nvSpPr>
                  <p:cNvPr id="81036" name="Freeform 140"/>
                  <p:cNvSpPr>
                    <a:spLocks/>
                  </p:cNvSpPr>
                  <p:nvPr/>
                </p:nvSpPr>
                <p:spPr bwMode="auto">
                  <a:xfrm>
                    <a:off x="5332" y="751"/>
                    <a:ext cx="67" cy="89"/>
                  </a:xfrm>
                  <a:custGeom>
                    <a:avLst/>
                    <a:gdLst/>
                    <a:ahLst/>
                    <a:cxnLst>
                      <a:cxn ang="0">
                        <a:pos x="0" y="5"/>
                      </a:cxn>
                      <a:cxn ang="0">
                        <a:pos x="64" y="88"/>
                      </a:cxn>
                      <a:cxn ang="0">
                        <a:pos x="66" y="80"/>
                      </a:cxn>
                      <a:cxn ang="0">
                        <a:pos x="4" y="0"/>
                      </a:cxn>
                      <a:cxn ang="0">
                        <a:pos x="0" y="5"/>
                      </a:cxn>
                    </a:cxnLst>
                    <a:rect l="0" t="0" r="r" b="b"/>
                    <a:pathLst>
                      <a:path w="67" h="89">
                        <a:moveTo>
                          <a:pt x="0" y="5"/>
                        </a:moveTo>
                        <a:lnTo>
                          <a:pt x="64" y="88"/>
                        </a:lnTo>
                        <a:lnTo>
                          <a:pt x="66" y="80"/>
                        </a:lnTo>
                        <a:lnTo>
                          <a:pt x="4" y="0"/>
                        </a:lnTo>
                        <a:lnTo>
                          <a:pt x="0" y="5"/>
                        </a:lnTo>
                      </a:path>
                    </a:pathLst>
                  </a:custGeom>
                  <a:solidFill>
                    <a:srgbClr val="202020"/>
                  </a:solidFill>
                  <a:ln w="12700" cap="rnd" cmpd="sng">
                    <a:solidFill>
                      <a:schemeClr val="tx1"/>
                    </a:solidFill>
                    <a:prstDash val="solid"/>
                    <a:round/>
                    <a:headEnd type="none" w="med" len="med"/>
                    <a:tailEnd type="none" w="med" len="med"/>
                  </a:ln>
                  <a:effectLst/>
                </p:spPr>
                <p:txBody>
                  <a:bodyPr/>
                  <a:lstStyle/>
                  <a:p>
                    <a:endParaRPr lang="en-US"/>
                  </a:p>
                </p:txBody>
              </p:sp>
              <p:sp>
                <p:nvSpPr>
                  <p:cNvPr id="81037" name="Freeform 141"/>
                  <p:cNvSpPr>
                    <a:spLocks/>
                  </p:cNvSpPr>
                  <p:nvPr/>
                </p:nvSpPr>
                <p:spPr bwMode="auto">
                  <a:xfrm>
                    <a:off x="5403" y="751"/>
                    <a:ext cx="61" cy="85"/>
                  </a:xfrm>
                  <a:custGeom>
                    <a:avLst/>
                    <a:gdLst/>
                    <a:ahLst/>
                    <a:cxnLst>
                      <a:cxn ang="0">
                        <a:pos x="60" y="4"/>
                      </a:cxn>
                      <a:cxn ang="0">
                        <a:pos x="3" y="84"/>
                      </a:cxn>
                      <a:cxn ang="0">
                        <a:pos x="0" y="79"/>
                      </a:cxn>
                      <a:cxn ang="0">
                        <a:pos x="57" y="0"/>
                      </a:cxn>
                      <a:cxn ang="0">
                        <a:pos x="60" y="4"/>
                      </a:cxn>
                    </a:cxnLst>
                    <a:rect l="0" t="0" r="r" b="b"/>
                    <a:pathLst>
                      <a:path w="61" h="85">
                        <a:moveTo>
                          <a:pt x="60" y="4"/>
                        </a:moveTo>
                        <a:lnTo>
                          <a:pt x="3" y="84"/>
                        </a:lnTo>
                        <a:lnTo>
                          <a:pt x="0" y="79"/>
                        </a:lnTo>
                        <a:lnTo>
                          <a:pt x="57" y="0"/>
                        </a:lnTo>
                        <a:lnTo>
                          <a:pt x="60" y="4"/>
                        </a:lnTo>
                      </a:path>
                    </a:pathLst>
                  </a:custGeom>
                  <a:solidFill>
                    <a:srgbClr val="202020"/>
                  </a:solidFill>
                  <a:ln w="12700" cap="rnd" cmpd="sng">
                    <a:solidFill>
                      <a:schemeClr val="tx1"/>
                    </a:solidFill>
                    <a:prstDash val="solid"/>
                    <a:round/>
                    <a:headEnd type="none" w="med" len="med"/>
                    <a:tailEnd type="none" w="med" len="med"/>
                  </a:ln>
                  <a:effectLst/>
                </p:spPr>
                <p:txBody>
                  <a:bodyPr/>
                  <a:lstStyle/>
                  <a:p>
                    <a:endParaRPr lang="en-US"/>
                  </a:p>
                </p:txBody>
              </p:sp>
            </p:grpSp>
          </p:grpSp>
          <p:sp>
            <p:nvSpPr>
              <p:cNvPr id="81038" name="Line 142"/>
              <p:cNvSpPr>
                <a:spLocks noChangeShapeType="1"/>
              </p:cNvSpPr>
              <p:nvPr/>
            </p:nvSpPr>
            <p:spPr bwMode="auto">
              <a:xfrm>
                <a:off x="5350" y="627"/>
                <a:ext cx="18" cy="60"/>
              </a:xfrm>
              <a:prstGeom prst="line">
                <a:avLst/>
              </a:prstGeom>
              <a:noFill/>
              <a:ln w="12700">
                <a:solidFill>
                  <a:schemeClr val="tx1"/>
                </a:solidFill>
                <a:round/>
                <a:headEnd/>
                <a:tailEnd/>
              </a:ln>
              <a:effectLst/>
            </p:spPr>
            <p:txBody>
              <a:bodyPr/>
              <a:lstStyle/>
              <a:p>
                <a:endParaRPr lang="en-US"/>
              </a:p>
            </p:txBody>
          </p:sp>
        </p:grpSp>
      </p:grpSp>
      <p:sp>
        <p:nvSpPr>
          <p:cNvPr id="81039" name="Line 143"/>
          <p:cNvSpPr>
            <a:spLocks noChangeShapeType="1"/>
          </p:cNvSpPr>
          <p:nvPr/>
        </p:nvSpPr>
        <p:spPr bwMode="auto">
          <a:xfrm flipH="1">
            <a:off x="3024188" y="3514725"/>
            <a:ext cx="4762" cy="1819275"/>
          </a:xfrm>
          <a:prstGeom prst="line">
            <a:avLst/>
          </a:prstGeom>
          <a:noFill/>
          <a:ln w="12700">
            <a:solidFill>
              <a:schemeClr val="tx1"/>
            </a:solidFill>
            <a:round/>
            <a:headEnd/>
            <a:tailEnd/>
          </a:ln>
          <a:effectLst/>
        </p:spPr>
        <p:txBody>
          <a:bodyPr/>
          <a:lstStyle/>
          <a:p>
            <a:endParaRPr lang="en-US"/>
          </a:p>
        </p:txBody>
      </p:sp>
      <p:sp>
        <p:nvSpPr>
          <p:cNvPr id="81040" name="Rectangle 144"/>
          <p:cNvSpPr>
            <a:spLocks noChangeArrowheads="1"/>
          </p:cNvSpPr>
          <p:nvPr/>
        </p:nvSpPr>
        <p:spPr bwMode="ltGray">
          <a:xfrm>
            <a:off x="3429000" y="5334000"/>
            <a:ext cx="304800" cy="381000"/>
          </a:xfrm>
          <a:prstGeom prst="rect">
            <a:avLst/>
          </a:prstGeom>
          <a:solidFill>
            <a:srgbClr val="0066FF"/>
          </a:solidFill>
          <a:ln w="12700">
            <a:noFill/>
            <a:miter lim="800000"/>
            <a:headEnd/>
            <a:tailEnd/>
          </a:ln>
          <a:effectLst/>
        </p:spPr>
        <p:txBody>
          <a:bodyPr wrap="none" anchor="ctr"/>
          <a:lstStyle/>
          <a:p>
            <a:endParaRPr lang="en-US"/>
          </a:p>
        </p:txBody>
      </p:sp>
      <p:sp>
        <p:nvSpPr>
          <p:cNvPr id="81041" name="Line 145"/>
          <p:cNvSpPr>
            <a:spLocks noChangeShapeType="1"/>
          </p:cNvSpPr>
          <p:nvPr/>
        </p:nvSpPr>
        <p:spPr bwMode="auto">
          <a:xfrm>
            <a:off x="3733800" y="5334000"/>
            <a:ext cx="381000" cy="0"/>
          </a:xfrm>
          <a:prstGeom prst="line">
            <a:avLst/>
          </a:prstGeom>
          <a:noFill/>
          <a:ln w="12700">
            <a:solidFill>
              <a:schemeClr val="tx1"/>
            </a:solidFill>
            <a:round/>
            <a:headEnd/>
            <a:tailEnd/>
          </a:ln>
          <a:effectLst/>
        </p:spPr>
        <p:txBody>
          <a:bodyPr/>
          <a:lstStyle/>
          <a:p>
            <a:endParaRPr lang="en-US"/>
          </a:p>
        </p:txBody>
      </p:sp>
      <p:sp>
        <p:nvSpPr>
          <p:cNvPr id="81042" name="Line 146"/>
          <p:cNvSpPr>
            <a:spLocks noChangeShapeType="1"/>
          </p:cNvSpPr>
          <p:nvPr/>
        </p:nvSpPr>
        <p:spPr bwMode="auto">
          <a:xfrm>
            <a:off x="3733800" y="5334000"/>
            <a:ext cx="0" cy="152400"/>
          </a:xfrm>
          <a:prstGeom prst="line">
            <a:avLst/>
          </a:prstGeom>
          <a:noFill/>
          <a:ln w="12700">
            <a:solidFill>
              <a:schemeClr val="tx1"/>
            </a:solidFill>
            <a:round/>
            <a:headEnd/>
            <a:tailEnd/>
          </a:ln>
          <a:effectLst/>
        </p:spPr>
        <p:txBody>
          <a:bodyPr/>
          <a:lstStyle/>
          <a:p>
            <a:endParaRPr lang="en-US"/>
          </a:p>
        </p:txBody>
      </p:sp>
      <p:sp>
        <p:nvSpPr>
          <p:cNvPr id="81043" name="Line 147"/>
          <p:cNvSpPr>
            <a:spLocks noChangeShapeType="1"/>
          </p:cNvSpPr>
          <p:nvPr/>
        </p:nvSpPr>
        <p:spPr bwMode="auto">
          <a:xfrm>
            <a:off x="3733800" y="5486400"/>
            <a:ext cx="381000" cy="0"/>
          </a:xfrm>
          <a:prstGeom prst="line">
            <a:avLst/>
          </a:prstGeom>
          <a:noFill/>
          <a:ln w="12700">
            <a:solidFill>
              <a:schemeClr val="tx1"/>
            </a:solidFill>
            <a:round/>
            <a:headEnd/>
            <a:tailEnd/>
          </a:ln>
          <a:effectLst/>
        </p:spPr>
        <p:txBody>
          <a:bodyPr/>
          <a:lstStyle/>
          <a:p>
            <a:endParaRPr lang="en-US"/>
          </a:p>
        </p:txBody>
      </p:sp>
      <p:sp>
        <p:nvSpPr>
          <p:cNvPr id="81044" name="Line 148"/>
          <p:cNvSpPr>
            <a:spLocks noChangeShapeType="1"/>
          </p:cNvSpPr>
          <p:nvPr/>
        </p:nvSpPr>
        <p:spPr bwMode="auto">
          <a:xfrm>
            <a:off x="3048000" y="5334000"/>
            <a:ext cx="381000" cy="0"/>
          </a:xfrm>
          <a:prstGeom prst="line">
            <a:avLst/>
          </a:prstGeom>
          <a:noFill/>
          <a:ln w="12700">
            <a:solidFill>
              <a:schemeClr val="tx1"/>
            </a:solidFill>
            <a:round/>
            <a:headEnd/>
            <a:tailEnd/>
          </a:ln>
          <a:effectLst/>
        </p:spPr>
        <p:txBody>
          <a:bodyPr/>
          <a:lstStyle/>
          <a:p>
            <a:endParaRPr lang="en-US"/>
          </a:p>
        </p:txBody>
      </p:sp>
      <p:sp>
        <p:nvSpPr>
          <p:cNvPr id="81045" name="Line 149"/>
          <p:cNvSpPr>
            <a:spLocks noChangeShapeType="1"/>
          </p:cNvSpPr>
          <p:nvPr/>
        </p:nvSpPr>
        <p:spPr bwMode="auto">
          <a:xfrm>
            <a:off x="3429000" y="5334000"/>
            <a:ext cx="0" cy="381000"/>
          </a:xfrm>
          <a:prstGeom prst="line">
            <a:avLst/>
          </a:prstGeom>
          <a:noFill/>
          <a:ln w="12700">
            <a:solidFill>
              <a:schemeClr val="tx1"/>
            </a:solidFill>
            <a:round/>
            <a:headEnd/>
            <a:tailEnd/>
          </a:ln>
          <a:effectLst/>
        </p:spPr>
        <p:txBody>
          <a:bodyPr/>
          <a:lstStyle/>
          <a:p>
            <a:endParaRPr lang="en-US"/>
          </a:p>
        </p:txBody>
      </p:sp>
      <p:sp>
        <p:nvSpPr>
          <p:cNvPr id="81046" name="Line 150"/>
          <p:cNvSpPr>
            <a:spLocks noChangeShapeType="1"/>
          </p:cNvSpPr>
          <p:nvPr/>
        </p:nvSpPr>
        <p:spPr bwMode="auto">
          <a:xfrm>
            <a:off x="3429000" y="5715000"/>
            <a:ext cx="685800" cy="0"/>
          </a:xfrm>
          <a:prstGeom prst="line">
            <a:avLst/>
          </a:prstGeom>
          <a:noFill/>
          <a:ln w="12700">
            <a:solidFill>
              <a:schemeClr val="tx1"/>
            </a:solidFill>
            <a:round/>
            <a:headEnd/>
            <a:tailEnd/>
          </a:ln>
          <a:effectLst/>
        </p:spPr>
        <p:txBody>
          <a:bodyPr/>
          <a:lstStyle/>
          <a:p>
            <a:endParaRPr lang="en-US"/>
          </a:p>
        </p:txBody>
      </p:sp>
      <p:sp>
        <p:nvSpPr>
          <p:cNvPr id="81047" name="Rectangle 151"/>
          <p:cNvSpPr>
            <a:spLocks noChangeArrowheads="1"/>
          </p:cNvSpPr>
          <p:nvPr/>
        </p:nvSpPr>
        <p:spPr bwMode="ltGray">
          <a:xfrm>
            <a:off x="6248400" y="4953000"/>
            <a:ext cx="228600" cy="762000"/>
          </a:xfrm>
          <a:prstGeom prst="rect">
            <a:avLst/>
          </a:prstGeom>
          <a:solidFill>
            <a:srgbClr val="0066FF"/>
          </a:solidFill>
          <a:ln w="12700">
            <a:noFill/>
            <a:miter lim="800000"/>
            <a:headEnd/>
            <a:tailEnd/>
          </a:ln>
          <a:effectLst/>
        </p:spPr>
        <p:txBody>
          <a:bodyPr wrap="none" anchor="ctr"/>
          <a:lstStyle/>
          <a:p>
            <a:endParaRPr lang="en-US"/>
          </a:p>
        </p:txBody>
      </p:sp>
      <p:sp>
        <p:nvSpPr>
          <p:cNvPr id="81048" name="Line 152"/>
          <p:cNvSpPr>
            <a:spLocks noChangeShapeType="1"/>
          </p:cNvSpPr>
          <p:nvPr/>
        </p:nvSpPr>
        <p:spPr bwMode="auto">
          <a:xfrm>
            <a:off x="4267200" y="5486400"/>
            <a:ext cx="1295400" cy="0"/>
          </a:xfrm>
          <a:prstGeom prst="line">
            <a:avLst/>
          </a:prstGeom>
          <a:noFill/>
          <a:ln w="12700">
            <a:solidFill>
              <a:schemeClr val="tx1"/>
            </a:solidFill>
            <a:round/>
            <a:headEnd/>
            <a:tailEnd/>
          </a:ln>
          <a:effectLst/>
        </p:spPr>
        <p:txBody>
          <a:bodyPr/>
          <a:lstStyle/>
          <a:p>
            <a:endParaRPr lang="en-US"/>
          </a:p>
        </p:txBody>
      </p:sp>
      <p:sp>
        <p:nvSpPr>
          <p:cNvPr id="81049" name="Line 153"/>
          <p:cNvSpPr>
            <a:spLocks noChangeShapeType="1"/>
          </p:cNvSpPr>
          <p:nvPr/>
        </p:nvSpPr>
        <p:spPr bwMode="auto">
          <a:xfrm>
            <a:off x="4267200" y="5715000"/>
            <a:ext cx="1295400" cy="0"/>
          </a:xfrm>
          <a:prstGeom prst="line">
            <a:avLst/>
          </a:prstGeom>
          <a:noFill/>
          <a:ln w="12700">
            <a:solidFill>
              <a:schemeClr val="tx1"/>
            </a:solidFill>
            <a:round/>
            <a:headEnd/>
            <a:tailEnd/>
          </a:ln>
          <a:effectLst/>
        </p:spPr>
        <p:txBody>
          <a:bodyPr/>
          <a:lstStyle/>
          <a:p>
            <a:endParaRPr lang="en-US"/>
          </a:p>
        </p:txBody>
      </p:sp>
      <p:sp>
        <p:nvSpPr>
          <p:cNvPr id="81050" name="Line 154"/>
          <p:cNvSpPr>
            <a:spLocks noChangeShapeType="1"/>
          </p:cNvSpPr>
          <p:nvPr/>
        </p:nvSpPr>
        <p:spPr bwMode="auto">
          <a:xfrm>
            <a:off x="5943600" y="5486400"/>
            <a:ext cx="304800" cy="0"/>
          </a:xfrm>
          <a:prstGeom prst="line">
            <a:avLst/>
          </a:prstGeom>
          <a:noFill/>
          <a:ln w="12700">
            <a:solidFill>
              <a:schemeClr val="tx1"/>
            </a:solidFill>
            <a:round/>
            <a:headEnd/>
            <a:tailEnd/>
          </a:ln>
          <a:effectLst/>
        </p:spPr>
        <p:txBody>
          <a:bodyPr/>
          <a:lstStyle/>
          <a:p>
            <a:endParaRPr lang="en-US"/>
          </a:p>
        </p:txBody>
      </p:sp>
      <p:sp>
        <p:nvSpPr>
          <p:cNvPr id="81051" name="Line 155"/>
          <p:cNvSpPr>
            <a:spLocks noChangeShapeType="1"/>
          </p:cNvSpPr>
          <p:nvPr/>
        </p:nvSpPr>
        <p:spPr bwMode="auto">
          <a:xfrm>
            <a:off x="5943600" y="5715000"/>
            <a:ext cx="533400" cy="0"/>
          </a:xfrm>
          <a:prstGeom prst="line">
            <a:avLst/>
          </a:prstGeom>
          <a:noFill/>
          <a:ln w="12700">
            <a:solidFill>
              <a:schemeClr val="tx1"/>
            </a:solidFill>
            <a:round/>
            <a:headEnd/>
            <a:tailEnd/>
          </a:ln>
          <a:effectLst/>
        </p:spPr>
        <p:txBody>
          <a:bodyPr/>
          <a:lstStyle/>
          <a:p>
            <a:endParaRPr lang="en-US"/>
          </a:p>
        </p:txBody>
      </p:sp>
      <p:sp>
        <p:nvSpPr>
          <p:cNvPr id="81052" name="Line 156"/>
          <p:cNvSpPr>
            <a:spLocks noChangeShapeType="1"/>
          </p:cNvSpPr>
          <p:nvPr/>
        </p:nvSpPr>
        <p:spPr bwMode="auto">
          <a:xfrm flipV="1">
            <a:off x="6248400" y="4953000"/>
            <a:ext cx="0" cy="533400"/>
          </a:xfrm>
          <a:prstGeom prst="line">
            <a:avLst/>
          </a:prstGeom>
          <a:noFill/>
          <a:ln w="12700">
            <a:solidFill>
              <a:schemeClr val="tx1"/>
            </a:solidFill>
            <a:round/>
            <a:headEnd/>
            <a:tailEnd/>
          </a:ln>
          <a:effectLst/>
        </p:spPr>
        <p:txBody>
          <a:bodyPr/>
          <a:lstStyle/>
          <a:p>
            <a:endParaRPr lang="en-US"/>
          </a:p>
        </p:txBody>
      </p:sp>
      <p:sp>
        <p:nvSpPr>
          <p:cNvPr id="81053" name="Line 157"/>
          <p:cNvSpPr>
            <a:spLocks noChangeShapeType="1"/>
          </p:cNvSpPr>
          <p:nvPr/>
        </p:nvSpPr>
        <p:spPr bwMode="auto">
          <a:xfrm flipV="1">
            <a:off x="6477000" y="4953000"/>
            <a:ext cx="0" cy="762000"/>
          </a:xfrm>
          <a:prstGeom prst="line">
            <a:avLst/>
          </a:prstGeom>
          <a:noFill/>
          <a:ln w="12700">
            <a:solidFill>
              <a:schemeClr val="tx1"/>
            </a:solidFill>
            <a:round/>
            <a:headEnd/>
            <a:tailEnd/>
          </a:ln>
          <a:effectLst/>
        </p:spPr>
        <p:txBody>
          <a:bodyPr/>
          <a:lstStyle/>
          <a:p>
            <a:endParaRPr lang="en-US"/>
          </a:p>
        </p:txBody>
      </p:sp>
      <p:sp>
        <p:nvSpPr>
          <p:cNvPr id="81054" name="Line 158"/>
          <p:cNvSpPr>
            <a:spLocks noChangeShapeType="1"/>
          </p:cNvSpPr>
          <p:nvPr/>
        </p:nvSpPr>
        <p:spPr bwMode="auto">
          <a:xfrm>
            <a:off x="6858000" y="4419600"/>
            <a:ext cx="0" cy="533400"/>
          </a:xfrm>
          <a:prstGeom prst="line">
            <a:avLst/>
          </a:prstGeom>
          <a:noFill/>
          <a:ln w="12700">
            <a:solidFill>
              <a:schemeClr val="tx1"/>
            </a:solidFill>
            <a:round/>
            <a:headEnd/>
            <a:tailEnd/>
          </a:ln>
          <a:effectLst/>
        </p:spPr>
        <p:txBody>
          <a:bodyPr/>
          <a:lstStyle/>
          <a:p>
            <a:endParaRPr lang="en-US"/>
          </a:p>
        </p:txBody>
      </p:sp>
      <p:sp>
        <p:nvSpPr>
          <p:cNvPr id="81055" name="Line 159"/>
          <p:cNvSpPr>
            <a:spLocks noChangeShapeType="1"/>
          </p:cNvSpPr>
          <p:nvPr/>
        </p:nvSpPr>
        <p:spPr bwMode="auto">
          <a:xfrm>
            <a:off x="5805488" y="4419600"/>
            <a:ext cx="0" cy="533400"/>
          </a:xfrm>
          <a:prstGeom prst="line">
            <a:avLst/>
          </a:prstGeom>
          <a:noFill/>
          <a:ln w="12700">
            <a:solidFill>
              <a:schemeClr val="tx1"/>
            </a:solidFill>
            <a:round/>
            <a:headEnd/>
            <a:tailEnd/>
          </a:ln>
          <a:effectLst/>
        </p:spPr>
        <p:txBody>
          <a:bodyPr/>
          <a:lstStyle/>
          <a:p>
            <a:endParaRPr lang="en-US"/>
          </a:p>
        </p:txBody>
      </p:sp>
      <p:sp>
        <p:nvSpPr>
          <p:cNvPr id="81056" name="Line 160"/>
          <p:cNvSpPr>
            <a:spLocks noChangeShapeType="1"/>
          </p:cNvSpPr>
          <p:nvPr/>
        </p:nvSpPr>
        <p:spPr bwMode="auto">
          <a:xfrm>
            <a:off x="6477000" y="4953000"/>
            <a:ext cx="381000" cy="0"/>
          </a:xfrm>
          <a:prstGeom prst="line">
            <a:avLst/>
          </a:prstGeom>
          <a:noFill/>
          <a:ln w="12700">
            <a:solidFill>
              <a:schemeClr val="tx1"/>
            </a:solidFill>
            <a:round/>
            <a:headEnd/>
            <a:tailEnd/>
          </a:ln>
          <a:effectLst/>
        </p:spPr>
        <p:txBody>
          <a:bodyPr/>
          <a:lstStyle/>
          <a:p>
            <a:endParaRPr lang="en-US"/>
          </a:p>
        </p:txBody>
      </p:sp>
      <p:sp>
        <p:nvSpPr>
          <p:cNvPr id="81057" name="Line 161"/>
          <p:cNvSpPr>
            <a:spLocks noChangeShapeType="1"/>
          </p:cNvSpPr>
          <p:nvPr/>
        </p:nvSpPr>
        <p:spPr bwMode="auto">
          <a:xfrm>
            <a:off x="5791200" y="4953000"/>
            <a:ext cx="457200" cy="0"/>
          </a:xfrm>
          <a:prstGeom prst="line">
            <a:avLst/>
          </a:prstGeom>
          <a:noFill/>
          <a:ln w="12700">
            <a:solidFill>
              <a:schemeClr val="tx1"/>
            </a:solidFill>
            <a:round/>
            <a:headEnd/>
            <a:tailEnd/>
          </a:ln>
          <a:effectLst/>
        </p:spPr>
        <p:txBody>
          <a:bodyPr/>
          <a:lstStyle/>
          <a:p>
            <a:endParaRPr lang="en-US"/>
          </a:p>
        </p:txBody>
      </p:sp>
      <p:sp>
        <p:nvSpPr>
          <p:cNvPr id="81058" name="AutoShape 162"/>
          <p:cNvSpPr>
            <a:spLocks noChangeArrowheads="1"/>
          </p:cNvSpPr>
          <p:nvPr/>
        </p:nvSpPr>
        <p:spPr bwMode="auto">
          <a:xfrm>
            <a:off x="774700" y="2984500"/>
            <a:ext cx="1346200" cy="2489200"/>
          </a:xfrm>
          <a:prstGeom prst="roundRect">
            <a:avLst>
              <a:gd name="adj" fmla="val 39694"/>
            </a:avLst>
          </a:prstGeom>
          <a:solidFill>
            <a:srgbClr val="B0FF89"/>
          </a:solidFill>
          <a:ln w="25400">
            <a:noFill/>
            <a:round/>
            <a:headEnd/>
            <a:tailEnd/>
          </a:ln>
          <a:effectLst/>
        </p:spPr>
        <p:txBody>
          <a:bodyPr wrap="none" anchor="ctr"/>
          <a:lstStyle/>
          <a:p>
            <a:endParaRPr lang="en-US"/>
          </a:p>
        </p:txBody>
      </p:sp>
      <p:sp>
        <p:nvSpPr>
          <p:cNvPr id="81059" name="Oval 163"/>
          <p:cNvSpPr>
            <a:spLocks noChangeArrowheads="1"/>
          </p:cNvSpPr>
          <p:nvPr/>
        </p:nvSpPr>
        <p:spPr bwMode="auto">
          <a:xfrm>
            <a:off x="2597150" y="5826125"/>
            <a:ext cx="368300" cy="368300"/>
          </a:xfrm>
          <a:prstGeom prst="ellipse">
            <a:avLst/>
          </a:prstGeom>
          <a:solidFill>
            <a:srgbClr val="B0FF89"/>
          </a:solidFill>
          <a:ln w="12700">
            <a:solidFill>
              <a:schemeClr val="tx1"/>
            </a:solidFill>
            <a:round/>
            <a:headEnd/>
            <a:tailEnd/>
          </a:ln>
          <a:effectLst/>
        </p:spPr>
        <p:txBody>
          <a:bodyPr wrap="none" anchor="ctr"/>
          <a:lstStyle/>
          <a:p>
            <a:endParaRPr lang="en-US"/>
          </a:p>
        </p:txBody>
      </p:sp>
      <p:sp>
        <p:nvSpPr>
          <p:cNvPr id="81060" name="AutoShape 164"/>
          <p:cNvSpPr>
            <a:spLocks noChangeArrowheads="1"/>
          </p:cNvSpPr>
          <p:nvPr/>
        </p:nvSpPr>
        <p:spPr bwMode="ltGray">
          <a:xfrm rot="5400000" flipV="1">
            <a:off x="5873750" y="1225550"/>
            <a:ext cx="749300" cy="1511300"/>
          </a:xfrm>
          <a:custGeom>
            <a:avLst/>
            <a:gdLst>
              <a:gd name="G0" fmla="+- 5399 0 0"/>
              <a:gd name="G1" fmla="+- 21600 0 5399"/>
              <a:gd name="G2" fmla="*/ 5399 1 2"/>
              <a:gd name="G3" fmla="+- 21600 0 G2"/>
              <a:gd name="G4" fmla="+/ 5399 21600 2"/>
              <a:gd name="G5" fmla="+/ G1 0 2"/>
              <a:gd name="G6" fmla="*/ 21600 21600 5399"/>
              <a:gd name="G7" fmla="*/ G6 1 2"/>
              <a:gd name="G8" fmla="+- 21600 0 G7"/>
              <a:gd name="G9" fmla="*/ 21600 1 2"/>
              <a:gd name="G10" fmla="+- 5399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399" y="21600"/>
                </a:lnTo>
                <a:lnTo>
                  <a:pt x="16201" y="21600"/>
                </a:lnTo>
                <a:lnTo>
                  <a:pt x="21600" y="0"/>
                </a:lnTo>
                <a:close/>
              </a:path>
            </a:pathLst>
          </a:custGeom>
          <a:gradFill rotWithShape="0">
            <a:gsLst>
              <a:gs pos="0">
                <a:srgbClr val="919191"/>
              </a:gs>
              <a:gs pos="100000">
                <a:srgbClr val="919191">
                  <a:gamma/>
                  <a:shade val="89804"/>
                  <a:invGamma/>
                </a:srgbClr>
              </a:gs>
            </a:gsLst>
            <a:path path="rect">
              <a:fillToRect r="100000" b="100000"/>
            </a:path>
          </a:gradFill>
          <a:ln w="12700">
            <a:solidFill>
              <a:schemeClr val="tx1"/>
            </a:solidFill>
            <a:miter lim="800000"/>
            <a:headEnd/>
            <a:tailEnd/>
          </a:ln>
          <a:effectLst/>
        </p:spPr>
        <p:txBody>
          <a:bodyPr wrap="none" anchor="ctr"/>
          <a:lstStyle/>
          <a:p>
            <a:endParaRPr lang="en-US"/>
          </a:p>
        </p:txBody>
      </p:sp>
      <p:sp>
        <p:nvSpPr>
          <p:cNvPr id="81061" name="Arc 165"/>
          <p:cNvSpPr>
            <a:spLocks/>
          </p:cNvSpPr>
          <p:nvPr/>
        </p:nvSpPr>
        <p:spPr bwMode="auto">
          <a:xfrm>
            <a:off x="7010400" y="838200"/>
            <a:ext cx="914400" cy="990600"/>
          </a:xfrm>
          <a:custGeom>
            <a:avLst/>
            <a:gdLst>
              <a:gd name="G0" fmla="+- 0 0 0"/>
              <a:gd name="G1" fmla="+- 0 0 0"/>
              <a:gd name="G2" fmla="+- 21600 0 0"/>
              <a:gd name="T0" fmla="*/ 21600 w 21600"/>
              <a:gd name="T1" fmla="*/ 0 h 21600"/>
              <a:gd name="T2" fmla="*/ 0 w 21600"/>
              <a:gd name="T3" fmla="*/ 21600 h 21600"/>
              <a:gd name="T4" fmla="*/ 0 w 21600"/>
              <a:gd name="T5" fmla="*/ 0 h 21600"/>
            </a:gdLst>
            <a:ahLst/>
            <a:cxnLst>
              <a:cxn ang="0">
                <a:pos x="T0" y="T1"/>
              </a:cxn>
              <a:cxn ang="0">
                <a:pos x="T2" y="T3"/>
              </a:cxn>
              <a:cxn ang="0">
                <a:pos x="T4" y="T5"/>
              </a:cxn>
            </a:cxnLst>
            <a:rect l="0" t="0" r="r" b="b"/>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12700" cap="rnd">
            <a:solidFill>
              <a:schemeClr val="tx1"/>
            </a:solidFill>
            <a:round/>
            <a:headEnd/>
            <a:tailEnd/>
          </a:ln>
          <a:effectLst/>
        </p:spPr>
        <p:txBody>
          <a:bodyPr/>
          <a:lstStyle/>
          <a:p>
            <a:endParaRPr lang="en-US"/>
          </a:p>
        </p:txBody>
      </p:sp>
      <p:sp>
        <p:nvSpPr>
          <p:cNvPr id="81062" name="Arc 166"/>
          <p:cNvSpPr>
            <a:spLocks/>
          </p:cNvSpPr>
          <p:nvPr/>
        </p:nvSpPr>
        <p:spPr bwMode="auto">
          <a:xfrm>
            <a:off x="7010400" y="914400"/>
            <a:ext cx="1447800" cy="1143000"/>
          </a:xfrm>
          <a:custGeom>
            <a:avLst/>
            <a:gdLst>
              <a:gd name="G0" fmla="+- 0 0 0"/>
              <a:gd name="G1" fmla="+- 0 0 0"/>
              <a:gd name="G2" fmla="+- 21600 0 0"/>
              <a:gd name="T0" fmla="*/ 21600 w 21600"/>
              <a:gd name="T1" fmla="*/ 0 h 21600"/>
              <a:gd name="T2" fmla="*/ 0 w 21600"/>
              <a:gd name="T3" fmla="*/ 21600 h 21600"/>
              <a:gd name="T4" fmla="*/ 0 w 21600"/>
              <a:gd name="T5" fmla="*/ 0 h 21600"/>
            </a:gdLst>
            <a:ahLst/>
            <a:cxnLst>
              <a:cxn ang="0">
                <a:pos x="T0" y="T1"/>
              </a:cxn>
              <a:cxn ang="0">
                <a:pos x="T2" y="T3"/>
              </a:cxn>
              <a:cxn ang="0">
                <a:pos x="T4" y="T5"/>
              </a:cxn>
            </a:cxnLst>
            <a:rect l="0" t="0" r="r" b="b"/>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12700" cap="rnd">
            <a:solidFill>
              <a:schemeClr val="tx1"/>
            </a:solidFill>
            <a:round/>
            <a:headEnd/>
            <a:tailEnd/>
          </a:ln>
          <a:effectLst/>
        </p:spPr>
        <p:txBody>
          <a:bodyPr/>
          <a:lstStyle/>
          <a:p>
            <a:endParaRPr lang="en-US"/>
          </a:p>
        </p:txBody>
      </p:sp>
      <p:sp>
        <p:nvSpPr>
          <p:cNvPr id="81063" name="Rectangle 167"/>
          <p:cNvSpPr>
            <a:spLocks noChangeArrowheads="1"/>
          </p:cNvSpPr>
          <p:nvPr/>
        </p:nvSpPr>
        <p:spPr bwMode="auto">
          <a:xfrm>
            <a:off x="990600" y="3886200"/>
            <a:ext cx="871538" cy="515938"/>
          </a:xfrm>
          <a:prstGeom prst="rect">
            <a:avLst/>
          </a:prstGeom>
          <a:noFill/>
          <a:ln w="12700">
            <a:noFill/>
            <a:miter lim="800000"/>
            <a:headEnd/>
            <a:tailEnd/>
          </a:ln>
          <a:effectLst/>
        </p:spPr>
        <p:txBody>
          <a:bodyPr wrap="none" lIns="90488" tIns="44450" rIns="90488" bIns="44450">
            <a:spAutoFit/>
          </a:bodyPr>
          <a:lstStyle/>
          <a:p>
            <a:pPr eaLnBrk="0" hangingPunct="0"/>
            <a:r>
              <a:rPr lang="en-US" sz="2800">
                <a:solidFill>
                  <a:srgbClr val="FC0128"/>
                </a:solidFill>
              </a:rPr>
              <a:t>Core</a:t>
            </a:r>
          </a:p>
        </p:txBody>
      </p:sp>
      <p:sp>
        <p:nvSpPr>
          <p:cNvPr id="81064" name="Rectangle 168"/>
          <p:cNvSpPr>
            <a:spLocks noChangeArrowheads="1"/>
          </p:cNvSpPr>
          <p:nvPr/>
        </p:nvSpPr>
        <p:spPr bwMode="auto">
          <a:xfrm>
            <a:off x="1358900" y="473075"/>
            <a:ext cx="2014538" cy="942975"/>
          </a:xfrm>
          <a:prstGeom prst="rect">
            <a:avLst/>
          </a:prstGeom>
          <a:noFill/>
          <a:ln w="12700">
            <a:noFill/>
            <a:miter lim="800000"/>
            <a:headEnd/>
            <a:tailEnd/>
          </a:ln>
          <a:effectLst/>
        </p:spPr>
        <p:txBody>
          <a:bodyPr wrap="none" lIns="90488" tIns="44450" rIns="90488" bIns="44450">
            <a:spAutoFit/>
          </a:bodyPr>
          <a:lstStyle/>
          <a:p>
            <a:pPr algn="ctr" eaLnBrk="0" hangingPunct="0"/>
            <a:r>
              <a:rPr lang="en-US" sz="2800">
                <a:solidFill>
                  <a:schemeClr val="hlink"/>
                </a:solidFill>
              </a:rPr>
              <a:t>Containment</a:t>
            </a:r>
          </a:p>
          <a:p>
            <a:pPr algn="ctr" eaLnBrk="0" hangingPunct="0"/>
            <a:r>
              <a:rPr lang="en-US" sz="2800">
                <a:solidFill>
                  <a:schemeClr val="hlink"/>
                </a:solidFill>
              </a:rPr>
              <a:t>Building</a:t>
            </a:r>
          </a:p>
        </p:txBody>
      </p:sp>
      <p:sp>
        <p:nvSpPr>
          <p:cNvPr id="81065" name="Rectangle 169"/>
          <p:cNvSpPr>
            <a:spLocks noChangeArrowheads="1"/>
          </p:cNvSpPr>
          <p:nvPr/>
        </p:nvSpPr>
        <p:spPr bwMode="auto">
          <a:xfrm>
            <a:off x="5548313" y="1692275"/>
            <a:ext cx="1308100" cy="515938"/>
          </a:xfrm>
          <a:prstGeom prst="rect">
            <a:avLst/>
          </a:prstGeom>
          <a:noFill/>
          <a:ln w="12700">
            <a:noFill/>
            <a:miter lim="800000"/>
            <a:headEnd/>
            <a:tailEnd/>
          </a:ln>
          <a:effectLst/>
        </p:spPr>
        <p:txBody>
          <a:bodyPr lIns="90488" tIns="44450" rIns="90488" bIns="44450">
            <a:spAutoFit/>
          </a:bodyPr>
          <a:lstStyle/>
          <a:p>
            <a:pPr eaLnBrk="0" hangingPunct="0"/>
            <a:r>
              <a:rPr lang="en-US" sz="2800">
                <a:solidFill>
                  <a:srgbClr val="A2FFA3"/>
                </a:solidFill>
              </a:rPr>
              <a:t>Turbine</a:t>
            </a:r>
          </a:p>
        </p:txBody>
      </p:sp>
      <p:sp>
        <p:nvSpPr>
          <p:cNvPr id="81066" name="Rectangle 170"/>
          <p:cNvSpPr>
            <a:spLocks noChangeArrowheads="1"/>
          </p:cNvSpPr>
          <p:nvPr/>
        </p:nvSpPr>
        <p:spPr bwMode="auto">
          <a:xfrm>
            <a:off x="6843713" y="3063875"/>
            <a:ext cx="1700212" cy="515938"/>
          </a:xfrm>
          <a:prstGeom prst="rect">
            <a:avLst/>
          </a:prstGeom>
          <a:noFill/>
          <a:ln w="12700">
            <a:noFill/>
            <a:miter lim="800000"/>
            <a:headEnd/>
            <a:tailEnd/>
          </a:ln>
          <a:effectLst/>
        </p:spPr>
        <p:txBody>
          <a:bodyPr wrap="none" lIns="90488" tIns="44450" rIns="90488" bIns="44450">
            <a:spAutoFit/>
          </a:bodyPr>
          <a:lstStyle/>
          <a:p>
            <a:pPr eaLnBrk="0" hangingPunct="0"/>
            <a:r>
              <a:rPr lang="en-US" sz="2800">
                <a:solidFill>
                  <a:schemeClr val="hlink"/>
                </a:solidFill>
              </a:rPr>
              <a:t>Condenser</a:t>
            </a:r>
          </a:p>
        </p:txBody>
      </p:sp>
      <p:sp>
        <p:nvSpPr>
          <p:cNvPr id="81067" name="Rectangle 171"/>
          <p:cNvSpPr>
            <a:spLocks noChangeArrowheads="1"/>
          </p:cNvSpPr>
          <p:nvPr/>
        </p:nvSpPr>
        <p:spPr bwMode="auto">
          <a:xfrm>
            <a:off x="5853113" y="5883275"/>
            <a:ext cx="1047750" cy="942975"/>
          </a:xfrm>
          <a:prstGeom prst="rect">
            <a:avLst/>
          </a:prstGeom>
          <a:noFill/>
          <a:ln w="12700">
            <a:noFill/>
            <a:miter lim="800000"/>
            <a:headEnd/>
            <a:tailEnd/>
          </a:ln>
          <a:effectLst/>
        </p:spPr>
        <p:txBody>
          <a:bodyPr wrap="none" lIns="90488" tIns="44450" rIns="90488" bIns="44450">
            <a:spAutoFit/>
          </a:bodyPr>
          <a:lstStyle/>
          <a:p>
            <a:pPr algn="ctr" eaLnBrk="0" hangingPunct="0"/>
            <a:r>
              <a:rPr lang="en-US" sz="2800">
                <a:solidFill>
                  <a:srgbClr val="0033CC"/>
                </a:solidFill>
              </a:rPr>
              <a:t>Cold</a:t>
            </a:r>
          </a:p>
          <a:p>
            <a:pPr algn="ctr" eaLnBrk="0" hangingPunct="0"/>
            <a:r>
              <a:rPr lang="en-US" sz="2800">
                <a:solidFill>
                  <a:srgbClr val="0033CC"/>
                </a:solidFill>
              </a:rPr>
              <a:t>Water</a:t>
            </a:r>
          </a:p>
        </p:txBody>
      </p:sp>
      <p:sp>
        <p:nvSpPr>
          <p:cNvPr id="81068" name="Line 172"/>
          <p:cNvSpPr>
            <a:spLocks noChangeShapeType="1"/>
          </p:cNvSpPr>
          <p:nvPr/>
        </p:nvSpPr>
        <p:spPr bwMode="auto">
          <a:xfrm>
            <a:off x="1600200" y="3048000"/>
            <a:ext cx="609600" cy="0"/>
          </a:xfrm>
          <a:prstGeom prst="line">
            <a:avLst/>
          </a:prstGeom>
          <a:noFill/>
          <a:ln w="25400">
            <a:solidFill>
              <a:srgbClr val="FF0000"/>
            </a:solidFill>
            <a:round/>
            <a:headEnd/>
            <a:tailEnd type="triangle" w="med" len="med"/>
          </a:ln>
          <a:effectLst/>
        </p:spPr>
        <p:txBody>
          <a:bodyPr wrap="none" anchor="ctr"/>
          <a:lstStyle/>
          <a:p>
            <a:endParaRPr lang="en-US"/>
          </a:p>
        </p:txBody>
      </p:sp>
      <p:sp>
        <p:nvSpPr>
          <p:cNvPr id="81069" name="Line 173"/>
          <p:cNvSpPr>
            <a:spLocks noChangeShapeType="1"/>
          </p:cNvSpPr>
          <p:nvPr/>
        </p:nvSpPr>
        <p:spPr bwMode="auto">
          <a:xfrm>
            <a:off x="2605088" y="3695700"/>
            <a:ext cx="0" cy="1143000"/>
          </a:xfrm>
          <a:prstGeom prst="line">
            <a:avLst/>
          </a:prstGeom>
          <a:noFill/>
          <a:ln w="12700">
            <a:solidFill>
              <a:srgbClr val="FC0128"/>
            </a:solidFill>
            <a:round/>
            <a:headEnd/>
            <a:tailEnd type="triangle" w="med" len="med"/>
          </a:ln>
          <a:effectLst/>
        </p:spPr>
        <p:txBody>
          <a:bodyPr/>
          <a:lstStyle/>
          <a:p>
            <a:endParaRPr lang="en-US"/>
          </a:p>
        </p:txBody>
      </p:sp>
      <p:sp>
        <p:nvSpPr>
          <p:cNvPr id="81070" name="Line 174"/>
          <p:cNvSpPr>
            <a:spLocks noChangeShapeType="1"/>
          </p:cNvSpPr>
          <p:nvPr/>
        </p:nvSpPr>
        <p:spPr bwMode="auto">
          <a:xfrm flipH="1">
            <a:off x="4481513" y="5586413"/>
            <a:ext cx="838200" cy="0"/>
          </a:xfrm>
          <a:prstGeom prst="line">
            <a:avLst/>
          </a:prstGeom>
          <a:noFill/>
          <a:ln w="12700">
            <a:solidFill>
              <a:schemeClr val="hlink"/>
            </a:solidFill>
            <a:round/>
            <a:headEnd/>
            <a:tailEnd type="triangle" w="med" len="med"/>
          </a:ln>
          <a:effectLst/>
        </p:spPr>
        <p:txBody>
          <a:bodyPr/>
          <a:lstStyle/>
          <a:p>
            <a:endParaRPr lang="en-US"/>
          </a:p>
        </p:txBody>
      </p:sp>
      <p:sp>
        <p:nvSpPr>
          <p:cNvPr id="81071" name="Line 175"/>
          <p:cNvSpPr>
            <a:spLocks noChangeShapeType="1"/>
          </p:cNvSpPr>
          <p:nvPr/>
        </p:nvSpPr>
        <p:spPr bwMode="auto">
          <a:xfrm>
            <a:off x="5605463" y="4538663"/>
            <a:ext cx="0" cy="609600"/>
          </a:xfrm>
          <a:prstGeom prst="line">
            <a:avLst/>
          </a:prstGeom>
          <a:noFill/>
          <a:ln w="12700">
            <a:solidFill>
              <a:srgbClr val="FC0128"/>
            </a:solidFill>
            <a:round/>
            <a:headEnd/>
            <a:tailEnd type="triangle" w="med" len="med"/>
          </a:ln>
          <a:effectLst/>
        </p:spPr>
        <p:txBody>
          <a:bodyPr/>
          <a:lstStyle/>
          <a:p>
            <a:endParaRPr lang="en-US"/>
          </a:p>
        </p:txBody>
      </p:sp>
      <p:sp>
        <p:nvSpPr>
          <p:cNvPr id="81072" name="Line 176"/>
          <p:cNvSpPr>
            <a:spLocks noChangeShapeType="1"/>
          </p:cNvSpPr>
          <p:nvPr/>
        </p:nvSpPr>
        <p:spPr bwMode="auto">
          <a:xfrm>
            <a:off x="5581650" y="5795963"/>
            <a:ext cx="0" cy="533400"/>
          </a:xfrm>
          <a:prstGeom prst="line">
            <a:avLst/>
          </a:prstGeom>
          <a:noFill/>
          <a:ln w="12700">
            <a:solidFill>
              <a:srgbClr val="FC0128"/>
            </a:solidFill>
            <a:round/>
            <a:headEnd/>
            <a:tailEnd type="triangle" w="med" len="med"/>
          </a:ln>
          <a:effectLst/>
        </p:spPr>
        <p:txBody>
          <a:bodyPr/>
          <a:lstStyle/>
          <a:p>
            <a:endParaRPr lang="en-US"/>
          </a:p>
        </p:txBody>
      </p:sp>
      <p:sp>
        <p:nvSpPr>
          <p:cNvPr id="81073" name="Line 177"/>
          <p:cNvSpPr>
            <a:spLocks noChangeShapeType="1"/>
          </p:cNvSpPr>
          <p:nvPr/>
        </p:nvSpPr>
        <p:spPr bwMode="auto">
          <a:xfrm>
            <a:off x="4462463" y="942975"/>
            <a:ext cx="914400" cy="0"/>
          </a:xfrm>
          <a:prstGeom prst="line">
            <a:avLst/>
          </a:prstGeom>
          <a:noFill/>
          <a:ln w="38100">
            <a:solidFill>
              <a:srgbClr val="DC0081"/>
            </a:solidFill>
            <a:round/>
            <a:headEnd/>
            <a:tailEnd type="triangle" w="med" len="med"/>
          </a:ln>
          <a:effectLst/>
        </p:spPr>
        <p:txBody>
          <a:bodyPr/>
          <a:lstStyle/>
          <a:p>
            <a:endParaRPr lang="en-US"/>
          </a:p>
        </p:txBody>
      </p:sp>
      <p:sp>
        <p:nvSpPr>
          <p:cNvPr id="81074" name="AutoShape 178"/>
          <p:cNvSpPr>
            <a:spLocks noChangeArrowheads="1"/>
          </p:cNvSpPr>
          <p:nvPr/>
        </p:nvSpPr>
        <p:spPr bwMode="auto">
          <a:xfrm>
            <a:off x="5340350" y="1758950"/>
            <a:ext cx="139700" cy="520700"/>
          </a:xfrm>
          <a:prstGeom prst="roundRect">
            <a:avLst>
              <a:gd name="adj" fmla="val 12495"/>
            </a:avLst>
          </a:prstGeom>
          <a:gradFill rotWithShape="0">
            <a:gsLst>
              <a:gs pos="0">
                <a:srgbClr val="919191"/>
              </a:gs>
              <a:gs pos="100000">
                <a:srgbClr val="919191">
                  <a:gamma/>
                  <a:shade val="29804"/>
                  <a:invGamma/>
                </a:srgbClr>
              </a:gs>
            </a:gsLst>
            <a:lin ang="0" scaled="1"/>
          </a:gradFill>
          <a:ln w="12700">
            <a:solidFill>
              <a:schemeClr val="tx1"/>
            </a:solidFill>
            <a:round/>
            <a:headEnd/>
            <a:tailEnd/>
          </a:ln>
          <a:effectLst/>
        </p:spPr>
        <p:txBody>
          <a:bodyPr wrap="none" anchor="ctr"/>
          <a:lstStyle/>
          <a:p>
            <a:endParaRPr lang="en-US"/>
          </a:p>
        </p:txBody>
      </p:sp>
      <p:grpSp>
        <p:nvGrpSpPr>
          <p:cNvPr id="17" name="Group 179"/>
          <p:cNvGrpSpPr>
            <a:grpSpLocks/>
          </p:cNvGrpSpPr>
          <p:nvPr/>
        </p:nvGrpSpPr>
        <p:grpSpPr bwMode="auto">
          <a:xfrm>
            <a:off x="3124200" y="4495800"/>
            <a:ext cx="914400" cy="685800"/>
            <a:chOff x="4800" y="3120"/>
            <a:chExt cx="576" cy="432"/>
          </a:xfrm>
        </p:grpSpPr>
        <p:sp>
          <p:nvSpPr>
            <p:cNvPr id="81076" name="AutoShape 180"/>
            <p:cNvSpPr>
              <a:spLocks noChangeArrowheads="1"/>
            </p:cNvSpPr>
            <p:nvPr/>
          </p:nvSpPr>
          <p:spPr bwMode="auto">
            <a:xfrm rot="-1258754">
              <a:off x="4896" y="3120"/>
              <a:ext cx="96" cy="432"/>
            </a:xfrm>
            <a:prstGeom prst="roundRect">
              <a:avLst>
                <a:gd name="adj" fmla="val 50000"/>
              </a:avLst>
            </a:prstGeom>
            <a:gradFill rotWithShape="0">
              <a:gsLst>
                <a:gs pos="0">
                  <a:srgbClr val="B0FF89">
                    <a:gamma/>
                    <a:shade val="63529"/>
                    <a:invGamma/>
                  </a:srgbClr>
                </a:gs>
                <a:gs pos="100000">
                  <a:srgbClr val="B0FF89"/>
                </a:gs>
              </a:gsLst>
              <a:lin ang="0" scaled="1"/>
            </a:gradFill>
            <a:ln w="12700">
              <a:noFill/>
              <a:round/>
              <a:headEnd/>
              <a:tailEnd/>
            </a:ln>
            <a:effectLst/>
          </p:spPr>
          <p:txBody>
            <a:bodyPr wrap="none" anchor="ctr"/>
            <a:lstStyle/>
            <a:p>
              <a:endParaRPr lang="en-US"/>
            </a:p>
          </p:txBody>
        </p:sp>
        <p:sp>
          <p:nvSpPr>
            <p:cNvPr id="81077" name="AutoShape 181"/>
            <p:cNvSpPr>
              <a:spLocks noChangeArrowheads="1"/>
            </p:cNvSpPr>
            <p:nvPr/>
          </p:nvSpPr>
          <p:spPr bwMode="auto">
            <a:xfrm rot="862183">
              <a:off x="4800" y="3120"/>
              <a:ext cx="96" cy="432"/>
            </a:xfrm>
            <a:prstGeom prst="roundRect">
              <a:avLst>
                <a:gd name="adj" fmla="val 50000"/>
              </a:avLst>
            </a:prstGeom>
            <a:solidFill>
              <a:srgbClr val="B0FF89"/>
            </a:solidFill>
            <a:ln w="12700">
              <a:noFill/>
              <a:round/>
              <a:headEnd/>
              <a:tailEnd/>
            </a:ln>
            <a:effectLst/>
          </p:spPr>
          <p:txBody>
            <a:bodyPr wrap="none" anchor="ctr"/>
            <a:lstStyle/>
            <a:p>
              <a:endParaRPr lang="en-US"/>
            </a:p>
          </p:txBody>
        </p:sp>
        <p:sp>
          <p:nvSpPr>
            <p:cNvPr id="81078" name="AutoShape 182"/>
            <p:cNvSpPr>
              <a:spLocks noChangeArrowheads="1"/>
            </p:cNvSpPr>
            <p:nvPr/>
          </p:nvSpPr>
          <p:spPr bwMode="auto">
            <a:xfrm rot="-1258754">
              <a:off x="5088" y="3120"/>
              <a:ext cx="96" cy="432"/>
            </a:xfrm>
            <a:prstGeom prst="roundRect">
              <a:avLst>
                <a:gd name="adj" fmla="val 50000"/>
              </a:avLst>
            </a:prstGeom>
            <a:gradFill rotWithShape="0">
              <a:gsLst>
                <a:gs pos="0">
                  <a:srgbClr val="B0FF89">
                    <a:gamma/>
                    <a:shade val="63529"/>
                    <a:invGamma/>
                  </a:srgbClr>
                </a:gs>
                <a:gs pos="100000">
                  <a:srgbClr val="B0FF89"/>
                </a:gs>
              </a:gsLst>
              <a:lin ang="0" scaled="1"/>
            </a:gradFill>
            <a:ln w="12700">
              <a:noFill/>
              <a:round/>
              <a:headEnd/>
              <a:tailEnd/>
            </a:ln>
            <a:effectLst/>
          </p:spPr>
          <p:txBody>
            <a:bodyPr wrap="none" anchor="ctr"/>
            <a:lstStyle/>
            <a:p>
              <a:endParaRPr lang="en-US"/>
            </a:p>
          </p:txBody>
        </p:sp>
        <p:sp>
          <p:nvSpPr>
            <p:cNvPr id="81079" name="AutoShape 183"/>
            <p:cNvSpPr>
              <a:spLocks noChangeArrowheads="1"/>
            </p:cNvSpPr>
            <p:nvPr/>
          </p:nvSpPr>
          <p:spPr bwMode="auto">
            <a:xfrm rot="862183">
              <a:off x="4992" y="3120"/>
              <a:ext cx="96" cy="432"/>
            </a:xfrm>
            <a:prstGeom prst="roundRect">
              <a:avLst>
                <a:gd name="adj" fmla="val 50000"/>
              </a:avLst>
            </a:prstGeom>
            <a:solidFill>
              <a:srgbClr val="B0FF89"/>
            </a:solidFill>
            <a:ln w="12700">
              <a:noFill/>
              <a:round/>
              <a:headEnd/>
              <a:tailEnd/>
            </a:ln>
            <a:effectLst/>
          </p:spPr>
          <p:txBody>
            <a:bodyPr wrap="none" anchor="ctr"/>
            <a:lstStyle/>
            <a:p>
              <a:endParaRPr lang="en-US"/>
            </a:p>
          </p:txBody>
        </p:sp>
        <p:sp>
          <p:nvSpPr>
            <p:cNvPr id="81080" name="AutoShape 184"/>
            <p:cNvSpPr>
              <a:spLocks noChangeArrowheads="1"/>
            </p:cNvSpPr>
            <p:nvPr/>
          </p:nvSpPr>
          <p:spPr bwMode="auto">
            <a:xfrm rot="-1258754">
              <a:off x="5280" y="3120"/>
              <a:ext cx="96" cy="432"/>
            </a:xfrm>
            <a:prstGeom prst="roundRect">
              <a:avLst>
                <a:gd name="adj" fmla="val 50000"/>
              </a:avLst>
            </a:prstGeom>
            <a:gradFill rotWithShape="0">
              <a:gsLst>
                <a:gs pos="0">
                  <a:srgbClr val="B0FF89">
                    <a:gamma/>
                    <a:shade val="63529"/>
                    <a:invGamma/>
                  </a:srgbClr>
                </a:gs>
                <a:gs pos="100000">
                  <a:srgbClr val="B0FF89"/>
                </a:gs>
              </a:gsLst>
              <a:lin ang="0" scaled="1"/>
            </a:gradFill>
            <a:ln w="12700">
              <a:noFill/>
              <a:round/>
              <a:headEnd/>
              <a:tailEnd/>
            </a:ln>
            <a:effectLst/>
          </p:spPr>
          <p:txBody>
            <a:bodyPr wrap="none" anchor="ctr"/>
            <a:lstStyle/>
            <a:p>
              <a:endParaRPr lang="en-US"/>
            </a:p>
          </p:txBody>
        </p:sp>
        <p:sp>
          <p:nvSpPr>
            <p:cNvPr id="81081" name="AutoShape 185"/>
            <p:cNvSpPr>
              <a:spLocks noChangeArrowheads="1"/>
            </p:cNvSpPr>
            <p:nvPr/>
          </p:nvSpPr>
          <p:spPr bwMode="auto">
            <a:xfrm rot="862183">
              <a:off x="5184" y="3120"/>
              <a:ext cx="96" cy="432"/>
            </a:xfrm>
            <a:prstGeom prst="roundRect">
              <a:avLst>
                <a:gd name="adj" fmla="val 50000"/>
              </a:avLst>
            </a:prstGeom>
            <a:solidFill>
              <a:srgbClr val="B0FF89"/>
            </a:solidFill>
            <a:ln w="12700">
              <a:noFill/>
              <a:round/>
              <a:headEnd/>
              <a:tailEnd/>
            </a:ln>
            <a:effectLst/>
          </p:spPr>
          <p:txBody>
            <a:bodyPr wrap="none" anchor="ctr"/>
            <a:lstStyle/>
            <a:p>
              <a:endParaRPr lang="en-US"/>
            </a:p>
          </p:txBody>
        </p:sp>
      </p:grpSp>
      <p:sp>
        <p:nvSpPr>
          <p:cNvPr id="81082" name="Line 186"/>
          <p:cNvSpPr>
            <a:spLocks noChangeShapeType="1"/>
          </p:cNvSpPr>
          <p:nvPr/>
        </p:nvSpPr>
        <p:spPr bwMode="auto">
          <a:xfrm flipV="1">
            <a:off x="1447800" y="4648200"/>
            <a:ext cx="0" cy="990600"/>
          </a:xfrm>
          <a:prstGeom prst="line">
            <a:avLst/>
          </a:prstGeom>
          <a:noFill/>
          <a:ln w="12700">
            <a:solidFill>
              <a:srgbClr val="FC0128"/>
            </a:solidFill>
            <a:round/>
            <a:headEnd/>
            <a:tailEnd type="triangle" w="med" len="med"/>
          </a:ln>
          <a:effectLst/>
        </p:spPr>
        <p:txBody>
          <a:bodyPr/>
          <a:lstStyle/>
          <a:p>
            <a:endParaRPr lang="en-US"/>
          </a:p>
        </p:txBody>
      </p:sp>
      <p:sp>
        <p:nvSpPr>
          <p:cNvPr id="81083" name="Line 187"/>
          <p:cNvSpPr>
            <a:spLocks noChangeShapeType="1"/>
          </p:cNvSpPr>
          <p:nvPr/>
        </p:nvSpPr>
        <p:spPr bwMode="auto">
          <a:xfrm flipH="1">
            <a:off x="2314575" y="6043613"/>
            <a:ext cx="914400" cy="0"/>
          </a:xfrm>
          <a:prstGeom prst="line">
            <a:avLst/>
          </a:prstGeom>
          <a:noFill/>
          <a:ln w="12700">
            <a:solidFill>
              <a:srgbClr val="FC0128"/>
            </a:solidFill>
            <a:round/>
            <a:headEnd/>
            <a:tailEnd type="triangle" w="med" len="med"/>
          </a:ln>
          <a:effectLst/>
        </p:spPr>
        <p:txBody>
          <a:bodyPr/>
          <a:lstStyle/>
          <a:p>
            <a:endParaRPr lang="en-US"/>
          </a:p>
        </p:txBody>
      </p:sp>
      <p:sp>
        <p:nvSpPr>
          <p:cNvPr id="81084" name="Line 188"/>
          <p:cNvSpPr>
            <a:spLocks noChangeShapeType="1"/>
          </p:cNvSpPr>
          <p:nvPr/>
        </p:nvSpPr>
        <p:spPr bwMode="auto">
          <a:xfrm>
            <a:off x="4191000" y="5257800"/>
            <a:ext cx="0" cy="609600"/>
          </a:xfrm>
          <a:prstGeom prst="line">
            <a:avLst/>
          </a:prstGeom>
          <a:noFill/>
          <a:ln w="12700">
            <a:solidFill>
              <a:srgbClr val="FC0128"/>
            </a:solidFill>
            <a:round/>
            <a:headEnd/>
            <a:tailEnd type="triangle" w="med" len="med"/>
          </a:ln>
          <a:effectLst/>
        </p:spPr>
        <p:txBody>
          <a:bodyPr/>
          <a:lstStyle/>
          <a:p>
            <a:endParaRPr lang="en-US"/>
          </a:p>
        </p:txBody>
      </p:sp>
      <p:grpSp>
        <p:nvGrpSpPr>
          <p:cNvPr id="18" name="Group 189"/>
          <p:cNvGrpSpPr>
            <a:grpSpLocks/>
          </p:cNvGrpSpPr>
          <p:nvPr/>
        </p:nvGrpSpPr>
        <p:grpSpPr bwMode="auto">
          <a:xfrm>
            <a:off x="3048000" y="2514600"/>
            <a:ext cx="1033463" cy="990600"/>
            <a:chOff x="1920" y="1584"/>
            <a:chExt cx="651" cy="624"/>
          </a:xfrm>
        </p:grpSpPr>
        <p:grpSp>
          <p:nvGrpSpPr>
            <p:cNvPr id="19" name="Group 190"/>
            <p:cNvGrpSpPr>
              <a:grpSpLocks/>
            </p:cNvGrpSpPr>
            <p:nvPr/>
          </p:nvGrpSpPr>
          <p:grpSpPr bwMode="auto">
            <a:xfrm>
              <a:off x="1920" y="1584"/>
              <a:ext cx="651" cy="624"/>
              <a:chOff x="192" y="336"/>
              <a:chExt cx="672" cy="624"/>
            </a:xfrm>
          </p:grpSpPr>
          <p:sp>
            <p:nvSpPr>
              <p:cNvPr id="81087" name="Arc 191" descr="Blue tissue paper"/>
              <p:cNvSpPr>
                <a:spLocks/>
              </p:cNvSpPr>
              <p:nvPr/>
            </p:nvSpPr>
            <p:spPr bwMode="auto">
              <a:xfrm rot="10800000">
                <a:off x="192" y="336"/>
                <a:ext cx="240" cy="240"/>
              </a:xfrm>
              <a:custGeom>
                <a:avLst/>
                <a:gdLst>
                  <a:gd name="G0" fmla="+- 0 0 0"/>
                  <a:gd name="G1" fmla="+- 0 0 0"/>
                  <a:gd name="G2" fmla="+- 21600 0 0"/>
                  <a:gd name="T0" fmla="*/ 21600 w 21600"/>
                  <a:gd name="T1" fmla="*/ 0 h 21600"/>
                  <a:gd name="T2" fmla="*/ 0 w 21600"/>
                  <a:gd name="T3" fmla="*/ 21600 h 21600"/>
                  <a:gd name="T4" fmla="*/ 0 w 21600"/>
                  <a:gd name="T5" fmla="*/ 0 h 21600"/>
                </a:gdLst>
                <a:ahLst/>
                <a:cxnLst>
                  <a:cxn ang="0">
                    <a:pos x="T0" y="T1"/>
                  </a:cxn>
                  <a:cxn ang="0">
                    <a:pos x="T2" y="T3"/>
                  </a:cxn>
                  <a:cxn ang="0">
                    <a:pos x="T4" y="T5"/>
                  </a:cxn>
                </a:cxnLst>
                <a:rect l="0" t="0" r="r" b="b"/>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blipFill dpi="0" rotWithShape="0">
                <a:blip r:embed="rId3" cstate="print"/>
                <a:srcRect/>
                <a:tile tx="0" ty="0" sx="100000" sy="100000" flip="none" algn="tl"/>
              </a:blipFill>
              <a:ln w="25400" cap="rnd">
                <a:solidFill>
                  <a:schemeClr val="tx1"/>
                </a:solidFill>
                <a:round/>
                <a:headEnd/>
                <a:tailEnd/>
              </a:ln>
              <a:effectLst/>
            </p:spPr>
            <p:txBody>
              <a:bodyPr/>
              <a:lstStyle/>
              <a:p>
                <a:endParaRPr lang="en-US"/>
              </a:p>
            </p:txBody>
          </p:sp>
          <p:sp>
            <p:nvSpPr>
              <p:cNvPr id="81088" name="Line 192" descr="Blue tissue paper"/>
              <p:cNvSpPr>
                <a:spLocks noChangeShapeType="1"/>
              </p:cNvSpPr>
              <p:nvPr/>
            </p:nvSpPr>
            <p:spPr bwMode="auto">
              <a:xfrm>
                <a:off x="192" y="576"/>
                <a:ext cx="0" cy="384"/>
              </a:xfrm>
              <a:prstGeom prst="line">
                <a:avLst/>
              </a:prstGeom>
              <a:noFill/>
              <a:ln w="25400">
                <a:solidFill>
                  <a:schemeClr val="tx1"/>
                </a:solidFill>
                <a:round/>
                <a:headEnd/>
                <a:tailEnd/>
              </a:ln>
              <a:effectLst/>
            </p:spPr>
            <p:txBody>
              <a:bodyPr wrap="none" anchor="ctr"/>
              <a:lstStyle/>
              <a:p>
                <a:endParaRPr lang="en-US"/>
              </a:p>
            </p:txBody>
          </p:sp>
          <p:sp>
            <p:nvSpPr>
              <p:cNvPr id="81089" name="Line 193" descr="Blue tissue paper"/>
              <p:cNvSpPr>
                <a:spLocks noChangeShapeType="1"/>
              </p:cNvSpPr>
              <p:nvPr/>
            </p:nvSpPr>
            <p:spPr bwMode="auto">
              <a:xfrm>
                <a:off x="192" y="960"/>
                <a:ext cx="672" cy="0"/>
              </a:xfrm>
              <a:prstGeom prst="line">
                <a:avLst/>
              </a:prstGeom>
              <a:noFill/>
              <a:ln w="25400">
                <a:solidFill>
                  <a:schemeClr val="tx1"/>
                </a:solidFill>
                <a:round/>
                <a:headEnd/>
                <a:tailEnd/>
              </a:ln>
              <a:effectLst/>
            </p:spPr>
            <p:txBody>
              <a:bodyPr wrap="none" anchor="ctr"/>
              <a:lstStyle/>
              <a:p>
                <a:endParaRPr lang="en-US"/>
              </a:p>
            </p:txBody>
          </p:sp>
          <p:sp>
            <p:nvSpPr>
              <p:cNvPr id="81090" name="Arc 194" descr="Blue tissue paper"/>
              <p:cNvSpPr>
                <a:spLocks/>
              </p:cNvSpPr>
              <p:nvPr/>
            </p:nvSpPr>
            <p:spPr bwMode="auto">
              <a:xfrm rot="10800000" flipH="1">
                <a:off x="624" y="336"/>
                <a:ext cx="240" cy="240"/>
              </a:xfrm>
              <a:custGeom>
                <a:avLst/>
                <a:gdLst>
                  <a:gd name="G0" fmla="+- 0 0 0"/>
                  <a:gd name="G1" fmla="+- 0 0 0"/>
                  <a:gd name="G2" fmla="+- 21600 0 0"/>
                  <a:gd name="T0" fmla="*/ 21600 w 21600"/>
                  <a:gd name="T1" fmla="*/ 0 h 21600"/>
                  <a:gd name="T2" fmla="*/ 0 w 21600"/>
                  <a:gd name="T3" fmla="*/ 21600 h 21600"/>
                  <a:gd name="T4" fmla="*/ 0 w 21600"/>
                  <a:gd name="T5" fmla="*/ 0 h 21600"/>
                </a:gdLst>
                <a:ahLst/>
                <a:cxnLst>
                  <a:cxn ang="0">
                    <a:pos x="T0" y="T1"/>
                  </a:cxn>
                  <a:cxn ang="0">
                    <a:pos x="T2" y="T3"/>
                  </a:cxn>
                  <a:cxn ang="0">
                    <a:pos x="T4" y="T5"/>
                  </a:cxn>
                </a:cxnLst>
                <a:rect l="0" t="0" r="r" b="b"/>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blipFill dpi="0" rotWithShape="0">
                <a:blip r:embed="rId3" cstate="print"/>
                <a:srcRect/>
                <a:tile tx="0" ty="0" sx="100000" sy="100000" flip="none" algn="tl"/>
              </a:blipFill>
              <a:ln w="25400" cap="rnd">
                <a:solidFill>
                  <a:schemeClr val="tx1"/>
                </a:solidFill>
                <a:round/>
                <a:headEnd/>
                <a:tailEnd/>
              </a:ln>
              <a:effectLst/>
            </p:spPr>
            <p:txBody>
              <a:bodyPr/>
              <a:lstStyle/>
              <a:p>
                <a:endParaRPr lang="en-US"/>
              </a:p>
            </p:txBody>
          </p:sp>
          <p:sp>
            <p:nvSpPr>
              <p:cNvPr id="81091" name="Line 195" descr="Blue tissue paper"/>
              <p:cNvSpPr>
                <a:spLocks noChangeShapeType="1"/>
              </p:cNvSpPr>
              <p:nvPr/>
            </p:nvSpPr>
            <p:spPr bwMode="auto">
              <a:xfrm>
                <a:off x="864" y="576"/>
                <a:ext cx="0" cy="384"/>
              </a:xfrm>
              <a:prstGeom prst="line">
                <a:avLst/>
              </a:prstGeom>
              <a:noFill/>
              <a:ln w="25400">
                <a:solidFill>
                  <a:schemeClr val="tx1"/>
                </a:solidFill>
                <a:round/>
                <a:headEnd/>
                <a:tailEnd/>
              </a:ln>
              <a:effectLst/>
            </p:spPr>
            <p:txBody>
              <a:bodyPr wrap="none" anchor="ctr"/>
              <a:lstStyle/>
              <a:p>
                <a:endParaRPr lang="en-US"/>
              </a:p>
            </p:txBody>
          </p:sp>
          <p:sp>
            <p:nvSpPr>
              <p:cNvPr id="81092" name="Line 196" descr="Blue tissue paper"/>
              <p:cNvSpPr>
                <a:spLocks noChangeShapeType="1"/>
              </p:cNvSpPr>
              <p:nvPr/>
            </p:nvSpPr>
            <p:spPr bwMode="auto">
              <a:xfrm>
                <a:off x="432" y="336"/>
                <a:ext cx="192" cy="0"/>
              </a:xfrm>
              <a:prstGeom prst="line">
                <a:avLst/>
              </a:prstGeom>
              <a:noFill/>
              <a:ln w="25400">
                <a:solidFill>
                  <a:schemeClr val="tx1"/>
                </a:solidFill>
                <a:round/>
                <a:headEnd/>
                <a:tailEnd/>
              </a:ln>
              <a:effectLst/>
            </p:spPr>
            <p:txBody>
              <a:bodyPr wrap="none" anchor="ctr"/>
              <a:lstStyle/>
              <a:p>
                <a:endParaRPr lang="en-US"/>
              </a:p>
            </p:txBody>
          </p:sp>
        </p:grpSp>
        <p:sp>
          <p:nvSpPr>
            <p:cNvPr id="81093" name="Rectangle 197" descr="Blue tissue paper"/>
            <p:cNvSpPr>
              <a:spLocks noChangeArrowheads="1"/>
            </p:cNvSpPr>
            <p:nvPr/>
          </p:nvSpPr>
          <p:spPr bwMode="auto">
            <a:xfrm>
              <a:off x="1920" y="1776"/>
              <a:ext cx="651" cy="432"/>
            </a:xfrm>
            <a:prstGeom prst="rect">
              <a:avLst/>
            </a:prstGeom>
            <a:blipFill dpi="0" rotWithShape="0">
              <a:blip r:embed="rId3" cstate="print"/>
              <a:srcRect/>
              <a:tile tx="0" ty="0" sx="100000" sy="100000" flip="none" algn="tl"/>
            </a:blipFill>
            <a:ln w="12700">
              <a:noFill/>
              <a:miter lim="800000"/>
              <a:headEnd/>
              <a:tailEnd/>
            </a:ln>
            <a:effectLst/>
          </p:spPr>
          <p:txBody>
            <a:bodyPr wrap="none" anchor="ctr"/>
            <a:lstStyle/>
            <a:p>
              <a:endParaRPr lang="en-US"/>
            </a:p>
          </p:txBody>
        </p:sp>
        <p:sp>
          <p:nvSpPr>
            <p:cNvPr id="81094" name="Rectangle 198" descr="Blue tissue paper"/>
            <p:cNvSpPr>
              <a:spLocks noChangeArrowheads="1"/>
            </p:cNvSpPr>
            <p:nvPr/>
          </p:nvSpPr>
          <p:spPr bwMode="auto">
            <a:xfrm>
              <a:off x="2153" y="1584"/>
              <a:ext cx="186" cy="192"/>
            </a:xfrm>
            <a:prstGeom prst="rect">
              <a:avLst/>
            </a:prstGeom>
            <a:blipFill dpi="0" rotWithShape="0">
              <a:blip r:embed="rId3" cstate="print"/>
              <a:srcRect/>
              <a:tile tx="0" ty="0" sx="100000" sy="100000" flip="none" algn="tl"/>
            </a:blipFill>
            <a:ln w="12700">
              <a:noFill/>
              <a:miter lim="800000"/>
              <a:headEnd/>
              <a:tailEnd/>
            </a:ln>
            <a:effectLst/>
          </p:spPr>
          <p:txBody>
            <a:bodyPr wrap="none" anchor="ctr"/>
            <a:lstStyle/>
            <a:p>
              <a:endParaRPr lang="en-US"/>
            </a:p>
          </p:txBody>
        </p:sp>
      </p:grpSp>
      <p:sp>
        <p:nvSpPr>
          <p:cNvPr id="81095" name="Line 199"/>
          <p:cNvSpPr>
            <a:spLocks noChangeShapeType="1"/>
          </p:cNvSpPr>
          <p:nvPr/>
        </p:nvSpPr>
        <p:spPr bwMode="auto">
          <a:xfrm rot="20321589" flipV="1">
            <a:off x="2986088" y="4667250"/>
            <a:ext cx="381000" cy="457200"/>
          </a:xfrm>
          <a:prstGeom prst="line">
            <a:avLst/>
          </a:prstGeom>
          <a:noFill/>
          <a:ln w="12700">
            <a:solidFill>
              <a:srgbClr val="FC0128"/>
            </a:solidFill>
            <a:round/>
            <a:headEnd/>
            <a:tailEnd type="triangle" w="med" len="med"/>
          </a:ln>
          <a:effectLst/>
        </p:spPr>
        <p:txBody>
          <a:bodyPr/>
          <a:lstStyle/>
          <a:p>
            <a:endParaRPr lang="en-US"/>
          </a:p>
        </p:txBody>
      </p:sp>
      <p:sp>
        <p:nvSpPr>
          <p:cNvPr id="81096" name="Line 200"/>
          <p:cNvSpPr>
            <a:spLocks noChangeShapeType="1"/>
          </p:cNvSpPr>
          <p:nvPr/>
        </p:nvSpPr>
        <p:spPr bwMode="auto">
          <a:xfrm flipV="1">
            <a:off x="3543300" y="2266950"/>
            <a:ext cx="0" cy="838200"/>
          </a:xfrm>
          <a:prstGeom prst="line">
            <a:avLst/>
          </a:prstGeom>
          <a:noFill/>
          <a:ln w="38100">
            <a:solidFill>
              <a:srgbClr val="DC0081"/>
            </a:solidFill>
            <a:round/>
            <a:headEnd/>
            <a:tailEnd type="triangle" w="med" len="med"/>
          </a:ln>
          <a:effectLst/>
        </p:spPr>
        <p:txBody>
          <a:bodyPr/>
          <a:lstStyle/>
          <a:p>
            <a:endParaRPr lang="en-US"/>
          </a:p>
        </p:txBody>
      </p:sp>
      <p:sp>
        <p:nvSpPr>
          <p:cNvPr id="81097" name="Rectangle 201"/>
          <p:cNvSpPr>
            <a:spLocks noChangeArrowheads="1"/>
          </p:cNvSpPr>
          <p:nvPr/>
        </p:nvSpPr>
        <p:spPr bwMode="auto">
          <a:xfrm>
            <a:off x="3048000" y="3081338"/>
            <a:ext cx="1068388" cy="515937"/>
          </a:xfrm>
          <a:prstGeom prst="rect">
            <a:avLst/>
          </a:prstGeom>
          <a:noFill/>
          <a:ln w="12700">
            <a:noFill/>
            <a:miter lim="800000"/>
            <a:headEnd/>
            <a:tailEnd/>
          </a:ln>
          <a:effectLst/>
        </p:spPr>
        <p:txBody>
          <a:bodyPr wrap="none" lIns="90488" tIns="44450" rIns="90488" bIns="44450">
            <a:spAutoFit/>
          </a:bodyPr>
          <a:lstStyle/>
          <a:p>
            <a:pPr eaLnBrk="0" hangingPunct="0"/>
            <a:r>
              <a:rPr lang="en-US" sz="2800">
                <a:solidFill>
                  <a:srgbClr val="FF0000"/>
                </a:solidFill>
              </a:rPr>
              <a:t>Boiler</a:t>
            </a:r>
          </a:p>
        </p:txBody>
      </p:sp>
      <p:sp>
        <p:nvSpPr>
          <p:cNvPr id="81098" name="Oval 202"/>
          <p:cNvSpPr>
            <a:spLocks noChangeArrowheads="1"/>
          </p:cNvSpPr>
          <p:nvPr/>
        </p:nvSpPr>
        <p:spPr bwMode="auto">
          <a:xfrm>
            <a:off x="5943600" y="4114800"/>
            <a:ext cx="63500" cy="215900"/>
          </a:xfrm>
          <a:prstGeom prst="ellipse">
            <a:avLst/>
          </a:prstGeom>
          <a:solidFill>
            <a:srgbClr val="00279F"/>
          </a:solidFill>
          <a:ln w="12700">
            <a:solidFill>
              <a:schemeClr val="tx1"/>
            </a:solidFill>
            <a:round/>
            <a:headEnd/>
            <a:tailEnd/>
          </a:ln>
          <a:effectLst/>
        </p:spPr>
        <p:txBody>
          <a:bodyPr wrap="none" anchor="ctr"/>
          <a:lstStyle/>
          <a:p>
            <a:endParaRPr lang="en-US"/>
          </a:p>
        </p:txBody>
      </p:sp>
      <p:sp>
        <p:nvSpPr>
          <p:cNvPr id="81099" name="Oval 203"/>
          <p:cNvSpPr>
            <a:spLocks noChangeArrowheads="1"/>
          </p:cNvSpPr>
          <p:nvPr/>
        </p:nvSpPr>
        <p:spPr bwMode="auto">
          <a:xfrm>
            <a:off x="6553200" y="4191000"/>
            <a:ext cx="63500" cy="215900"/>
          </a:xfrm>
          <a:prstGeom prst="ellipse">
            <a:avLst/>
          </a:prstGeom>
          <a:solidFill>
            <a:srgbClr val="00279F"/>
          </a:solidFill>
          <a:ln w="12700">
            <a:solidFill>
              <a:schemeClr val="tx1"/>
            </a:solidFill>
            <a:round/>
            <a:headEnd/>
            <a:tailEnd/>
          </a:ln>
          <a:effectLst/>
        </p:spPr>
        <p:txBody>
          <a:bodyPr wrap="none" anchor="ctr"/>
          <a:lstStyle/>
          <a:p>
            <a:endParaRPr lang="en-US"/>
          </a:p>
        </p:txBody>
      </p:sp>
      <p:sp>
        <p:nvSpPr>
          <p:cNvPr id="81100" name="Oval 204"/>
          <p:cNvSpPr>
            <a:spLocks noChangeArrowheads="1"/>
          </p:cNvSpPr>
          <p:nvPr/>
        </p:nvSpPr>
        <p:spPr bwMode="auto">
          <a:xfrm>
            <a:off x="6248400" y="3886200"/>
            <a:ext cx="63500" cy="215900"/>
          </a:xfrm>
          <a:prstGeom prst="ellipse">
            <a:avLst/>
          </a:prstGeom>
          <a:solidFill>
            <a:srgbClr val="00279F"/>
          </a:solidFill>
          <a:ln w="12700">
            <a:solidFill>
              <a:schemeClr val="tx1"/>
            </a:solidFill>
            <a:round/>
            <a:headEnd/>
            <a:tailEnd/>
          </a:ln>
          <a:effectLst/>
        </p:spPr>
        <p:txBody>
          <a:bodyPr wrap="none" anchor="ctr"/>
          <a:lstStyle/>
          <a:p>
            <a:endParaRPr lang="en-US"/>
          </a:p>
        </p:txBody>
      </p:sp>
      <p:sp>
        <p:nvSpPr>
          <p:cNvPr id="81101" name="Line 205"/>
          <p:cNvSpPr>
            <a:spLocks noChangeShapeType="1"/>
          </p:cNvSpPr>
          <p:nvPr/>
        </p:nvSpPr>
        <p:spPr bwMode="gray">
          <a:xfrm>
            <a:off x="6348413" y="2328863"/>
            <a:ext cx="0" cy="1219200"/>
          </a:xfrm>
          <a:prstGeom prst="line">
            <a:avLst/>
          </a:prstGeom>
          <a:noFill/>
          <a:ln w="38100">
            <a:solidFill>
              <a:srgbClr val="FF0000"/>
            </a:solidFill>
            <a:round/>
            <a:headEnd/>
            <a:tailEnd type="triangle" w="med" len="med"/>
          </a:ln>
          <a:effectLst/>
        </p:spPr>
        <p:txBody>
          <a:bodyPr/>
          <a:lstStyle/>
          <a:p>
            <a:endParaRPr lang="en-US"/>
          </a:p>
        </p:txBody>
      </p:sp>
      <p:sp>
        <p:nvSpPr>
          <p:cNvPr id="81102" name="Line 206"/>
          <p:cNvSpPr>
            <a:spLocks noChangeShapeType="1"/>
          </p:cNvSpPr>
          <p:nvPr/>
        </p:nvSpPr>
        <p:spPr bwMode="auto">
          <a:xfrm rot="1278411">
            <a:off x="3910013" y="4819650"/>
            <a:ext cx="228600" cy="228600"/>
          </a:xfrm>
          <a:prstGeom prst="line">
            <a:avLst/>
          </a:prstGeom>
          <a:noFill/>
          <a:ln w="12700">
            <a:solidFill>
              <a:srgbClr val="FC0128"/>
            </a:solidFill>
            <a:round/>
            <a:headEnd/>
            <a:tailEnd type="triangle" w="med" len="med"/>
          </a:ln>
          <a:effectLst/>
        </p:spPr>
        <p:txBody>
          <a:bodyPr/>
          <a:lstStyle/>
          <a:p>
            <a:endParaRPr lang="en-US"/>
          </a:p>
        </p:txBody>
      </p:sp>
      <p:sp>
        <p:nvSpPr>
          <p:cNvPr id="81103" name="Line 207"/>
          <p:cNvSpPr>
            <a:spLocks noChangeShapeType="1"/>
          </p:cNvSpPr>
          <p:nvPr/>
        </p:nvSpPr>
        <p:spPr bwMode="auto">
          <a:xfrm rot="20321589" flipV="1">
            <a:off x="5726113" y="3906838"/>
            <a:ext cx="357187" cy="393700"/>
          </a:xfrm>
          <a:prstGeom prst="line">
            <a:avLst/>
          </a:prstGeom>
          <a:noFill/>
          <a:ln w="12700">
            <a:solidFill>
              <a:srgbClr val="FC0128"/>
            </a:solidFill>
            <a:round/>
            <a:headEnd type="triangle" w="med" len="med"/>
            <a:tailEnd/>
          </a:ln>
          <a:effectLst/>
        </p:spPr>
        <p:txBody>
          <a:bodyPr/>
          <a:lstStyle/>
          <a:p>
            <a:endParaRPr lang="en-US"/>
          </a:p>
        </p:txBody>
      </p:sp>
      <p:sp>
        <p:nvSpPr>
          <p:cNvPr id="81104" name="Freeform 208"/>
          <p:cNvSpPr>
            <a:spLocks/>
          </p:cNvSpPr>
          <p:nvPr/>
        </p:nvSpPr>
        <p:spPr bwMode="gray">
          <a:xfrm flipH="1">
            <a:off x="6781800" y="4114800"/>
            <a:ext cx="257175" cy="2163763"/>
          </a:xfrm>
          <a:custGeom>
            <a:avLst/>
            <a:gdLst/>
            <a:ahLst/>
            <a:cxnLst>
              <a:cxn ang="0">
                <a:pos x="162" y="148"/>
              </a:cxn>
              <a:cxn ang="0">
                <a:pos x="9" y="202"/>
              </a:cxn>
              <a:cxn ang="0">
                <a:pos x="9" y="1363"/>
              </a:cxn>
            </a:cxnLst>
            <a:rect l="0" t="0" r="r" b="b"/>
            <a:pathLst>
              <a:path w="162" h="1363">
                <a:moveTo>
                  <a:pt x="162" y="148"/>
                </a:moveTo>
                <a:cubicBezTo>
                  <a:pt x="138" y="157"/>
                  <a:pt x="34" y="0"/>
                  <a:pt x="9" y="202"/>
                </a:cubicBezTo>
                <a:cubicBezTo>
                  <a:pt x="0" y="427"/>
                  <a:pt x="9" y="1121"/>
                  <a:pt x="9" y="1363"/>
                </a:cubicBezTo>
              </a:path>
            </a:pathLst>
          </a:custGeom>
          <a:noFill/>
          <a:ln w="152400" cap="flat" cmpd="sng">
            <a:solidFill>
              <a:srgbClr val="00CC99"/>
            </a:solidFill>
            <a:prstDash val="solid"/>
            <a:round/>
            <a:headEnd/>
            <a:tailEnd/>
          </a:ln>
          <a:effectLst/>
        </p:spPr>
        <p:txBody>
          <a:bodyPr wrap="none" anchor="ctr"/>
          <a:lstStyle/>
          <a:p>
            <a:endParaRPr lang="en-US"/>
          </a:p>
        </p:txBody>
      </p:sp>
      <p:sp>
        <p:nvSpPr>
          <p:cNvPr id="81105" name="Line 209"/>
          <p:cNvSpPr>
            <a:spLocks noChangeShapeType="1"/>
          </p:cNvSpPr>
          <p:nvPr/>
        </p:nvSpPr>
        <p:spPr bwMode="auto">
          <a:xfrm flipV="1">
            <a:off x="7024688" y="5614988"/>
            <a:ext cx="0" cy="914400"/>
          </a:xfrm>
          <a:prstGeom prst="line">
            <a:avLst/>
          </a:prstGeom>
          <a:noFill/>
          <a:ln w="12700">
            <a:solidFill>
              <a:srgbClr val="FC0128"/>
            </a:solidFill>
            <a:round/>
            <a:headEnd/>
            <a:tailEnd type="triangle" w="med" len="med"/>
          </a:ln>
          <a:effectLst/>
        </p:spPr>
        <p:txBody>
          <a:bodyPr/>
          <a:lstStyle/>
          <a:p>
            <a:endParaRPr lang="en-US"/>
          </a:p>
        </p:txBody>
      </p:sp>
      <p:sp>
        <p:nvSpPr>
          <p:cNvPr id="81106" name="Line 210"/>
          <p:cNvSpPr>
            <a:spLocks noChangeShapeType="1"/>
          </p:cNvSpPr>
          <p:nvPr/>
        </p:nvSpPr>
        <p:spPr bwMode="auto">
          <a:xfrm flipH="1" flipV="1">
            <a:off x="6705600" y="4114800"/>
            <a:ext cx="228600" cy="304800"/>
          </a:xfrm>
          <a:prstGeom prst="line">
            <a:avLst/>
          </a:prstGeom>
          <a:noFill/>
          <a:ln w="12700">
            <a:solidFill>
              <a:srgbClr val="FC0128"/>
            </a:solidFill>
            <a:round/>
            <a:headEnd/>
            <a:tailEnd type="triangle" w="med" len="med"/>
          </a:ln>
          <a:effectLst/>
        </p:spPr>
        <p:txBody>
          <a:bodyPr/>
          <a:lstStyle/>
          <a:p>
            <a:endParaRPr lang="en-US"/>
          </a:p>
        </p:txBody>
      </p:sp>
      <p:sp>
        <p:nvSpPr>
          <p:cNvPr id="81107" name="Line 211"/>
          <p:cNvSpPr>
            <a:spLocks noChangeShapeType="1"/>
          </p:cNvSpPr>
          <p:nvPr/>
        </p:nvSpPr>
        <p:spPr bwMode="auto">
          <a:xfrm rot="16200000" flipH="1">
            <a:off x="5919788" y="5129213"/>
            <a:ext cx="838200" cy="0"/>
          </a:xfrm>
          <a:prstGeom prst="line">
            <a:avLst/>
          </a:prstGeom>
          <a:noFill/>
          <a:ln w="12700">
            <a:solidFill>
              <a:schemeClr val="hlink"/>
            </a:solidFill>
            <a:round/>
            <a:headEnd/>
            <a:tailEnd type="triangle" w="med" len="med"/>
          </a:ln>
          <a:effectLst/>
        </p:spPr>
        <p:txBody>
          <a:bodyPr/>
          <a:lstStyle/>
          <a:p>
            <a:endParaRPr lang="en-US"/>
          </a:p>
        </p:txBody>
      </p:sp>
      <p:sp>
        <p:nvSpPr>
          <p:cNvPr id="81108" name="Line 212"/>
          <p:cNvSpPr>
            <a:spLocks noChangeShapeType="1"/>
          </p:cNvSpPr>
          <p:nvPr/>
        </p:nvSpPr>
        <p:spPr bwMode="auto">
          <a:xfrm rot="5400000" flipH="1" flipV="1">
            <a:off x="3390900" y="5372100"/>
            <a:ext cx="381000" cy="0"/>
          </a:xfrm>
          <a:prstGeom prst="line">
            <a:avLst/>
          </a:prstGeom>
          <a:noFill/>
          <a:ln w="12700">
            <a:solidFill>
              <a:schemeClr val="hlink"/>
            </a:solidFill>
            <a:round/>
            <a:headEnd/>
            <a:tailEnd type="triangle" w="med" len="med"/>
          </a:ln>
          <a:effectLst/>
        </p:spPr>
        <p:txBody>
          <a:bodyPr/>
          <a:lstStyle/>
          <a:p>
            <a:endParaRPr lang="en-US"/>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1082"/>
                                        </p:tgtEl>
                                        <p:attrNameLst>
                                          <p:attrName>style.visibility</p:attrName>
                                        </p:attrNameLst>
                                      </p:cBhvr>
                                      <p:to>
                                        <p:strVal val="visible"/>
                                      </p:to>
                                    </p:set>
                                    <p:animEffect transition="in" filter="wipe(down)">
                                      <p:cBhvr>
                                        <p:cTn id="7" dur="500"/>
                                        <p:tgtEl>
                                          <p:spTgt spid="8108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1068"/>
                                        </p:tgtEl>
                                        <p:attrNameLst>
                                          <p:attrName>style.visibility</p:attrName>
                                        </p:attrNameLst>
                                      </p:cBhvr>
                                      <p:to>
                                        <p:strVal val="visible"/>
                                      </p:to>
                                    </p:set>
                                    <p:animEffect transition="in" filter="wipe(left)">
                                      <p:cBhvr>
                                        <p:cTn id="12" dur="500"/>
                                        <p:tgtEl>
                                          <p:spTgt spid="8106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81069"/>
                                        </p:tgtEl>
                                        <p:attrNameLst>
                                          <p:attrName>style.visibility</p:attrName>
                                        </p:attrNameLst>
                                      </p:cBhvr>
                                      <p:to>
                                        <p:strVal val="visible"/>
                                      </p:to>
                                    </p:set>
                                    <p:animEffect transition="in" filter="wipe(up)">
                                      <p:cBhvr>
                                        <p:cTn id="17" dur="500"/>
                                        <p:tgtEl>
                                          <p:spTgt spid="8106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1095"/>
                                        </p:tgtEl>
                                        <p:attrNameLst>
                                          <p:attrName>style.visibility</p:attrName>
                                        </p:attrNameLst>
                                      </p:cBhvr>
                                      <p:to>
                                        <p:strVal val="visible"/>
                                      </p:to>
                                    </p:set>
                                    <p:animEffect transition="in" filter="wipe(down)">
                                      <p:cBhvr>
                                        <p:cTn id="22" dur="500"/>
                                        <p:tgtEl>
                                          <p:spTgt spid="8109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81102"/>
                                        </p:tgtEl>
                                        <p:attrNameLst>
                                          <p:attrName>style.visibility</p:attrName>
                                        </p:attrNameLst>
                                      </p:cBhvr>
                                      <p:to>
                                        <p:strVal val="visible"/>
                                      </p:to>
                                    </p:set>
                                    <p:animEffect transition="in" filter="wipe(up)">
                                      <p:cBhvr>
                                        <p:cTn id="27" dur="500"/>
                                        <p:tgtEl>
                                          <p:spTgt spid="8110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up)">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81084"/>
                                        </p:tgtEl>
                                        <p:attrNameLst>
                                          <p:attrName>style.visibility</p:attrName>
                                        </p:attrNameLst>
                                      </p:cBhvr>
                                      <p:to>
                                        <p:strVal val="visible"/>
                                      </p:to>
                                    </p:set>
                                    <p:animEffect transition="in" filter="wipe(up)">
                                      <p:cBhvr>
                                        <p:cTn id="37" dur="500"/>
                                        <p:tgtEl>
                                          <p:spTgt spid="8108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2" fill="hold" grpId="0" nodeType="clickEffect">
                                  <p:stCondLst>
                                    <p:cond delay="0"/>
                                  </p:stCondLst>
                                  <p:childTnLst>
                                    <p:set>
                                      <p:cBhvr>
                                        <p:cTn id="41" dur="1" fill="hold">
                                          <p:stCondLst>
                                            <p:cond delay="0"/>
                                          </p:stCondLst>
                                        </p:cTn>
                                        <p:tgtEl>
                                          <p:spTgt spid="81083"/>
                                        </p:tgtEl>
                                        <p:attrNameLst>
                                          <p:attrName>style.visibility</p:attrName>
                                        </p:attrNameLst>
                                      </p:cBhvr>
                                      <p:to>
                                        <p:strVal val="visible"/>
                                      </p:to>
                                    </p:set>
                                    <p:animEffect transition="in" filter="wipe(right)">
                                      <p:cBhvr>
                                        <p:cTn id="42" dur="500"/>
                                        <p:tgtEl>
                                          <p:spTgt spid="8108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81096"/>
                                        </p:tgtEl>
                                        <p:attrNameLst>
                                          <p:attrName>style.visibility</p:attrName>
                                        </p:attrNameLst>
                                      </p:cBhvr>
                                      <p:to>
                                        <p:strVal val="visible"/>
                                      </p:to>
                                    </p:set>
                                    <p:animEffect transition="in" filter="wipe(down)">
                                      <p:cBhvr>
                                        <p:cTn id="47" dur="500"/>
                                        <p:tgtEl>
                                          <p:spTgt spid="8109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81073"/>
                                        </p:tgtEl>
                                        <p:attrNameLst>
                                          <p:attrName>style.visibility</p:attrName>
                                        </p:attrNameLst>
                                      </p:cBhvr>
                                      <p:to>
                                        <p:strVal val="visible"/>
                                      </p:to>
                                    </p:set>
                                    <p:animEffect transition="in" filter="wipe(left)">
                                      <p:cBhvr>
                                        <p:cTn id="52" dur="500"/>
                                        <p:tgtEl>
                                          <p:spTgt spid="81073"/>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grpId="0" nodeType="clickEffect">
                                  <p:stCondLst>
                                    <p:cond delay="0"/>
                                  </p:stCondLst>
                                  <p:childTnLst>
                                    <p:set>
                                      <p:cBhvr>
                                        <p:cTn id="56" dur="1" fill="hold">
                                          <p:stCondLst>
                                            <p:cond delay="0"/>
                                          </p:stCondLst>
                                        </p:cTn>
                                        <p:tgtEl>
                                          <p:spTgt spid="81101"/>
                                        </p:tgtEl>
                                        <p:attrNameLst>
                                          <p:attrName>style.visibility</p:attrName>
                                        </p:attrNameLst>
                                      </p:cBhvr>
                                      <p:to>
                                        <p:strVal val="visible"/>
                                      </p:to>
                                    </p:set>
                                    <p:animEffect transition="in" filter="wipe(up)">
                                      <p:cBhvr>
                                        <p:cTn id="57" dur="500"/>
                                        <p:tgtEl>
                                          <p:spTgt spid="81101"/>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81105"/>
                                        </p:tgtEl>
                                        <p:attrNameLst>
                                          <p:attrName>style.visibility</p:attrName>
                                        </p:attrNameLst>
                                      </p:cBhvr>
                                      <p:to>
                                        <p:strVal val="visible"/>
                                      </p:to>
                                    </p:set>
                                    <p:animEffect transition="in" filter="wipe(down)">
                                      <p:cBhvr>
                                        <p:cTn id="62" dur="500"/>
                                        <p:tgtEl>
                                          <p:spTgt spid="81105"/>
                                        </p:tgtEl>
                                      </p:cBhvr>
                                    </p:animEffect>
                                  </p:childTnLst>
                                </p:cTn>
                              </p:par>
                            </p:childTnLst>
                          </p:cTn>
                        </p:par>
                        <p:par>
                          <p:cTn id="63" fill="hold">
                            <p:stCondLst>
                              <p:cond delay="500"/>
                            </p:stCondLst>
                            <p:childTnLst>
                              <p:par>
                                <p:cTn id="64" presetID="22" presetClass="entr" presetSubtype="4" fill="hold" grpId="0" nodeType="afterEffect">
                                  <p:stCondLst>
                                    <p:cond delay="250"/>
                                  </p:stCondLst>
                                  <p:childTnLst>
                                    <p:set>
                                      <p:cBhvr>
                                        <p:cTn id="65" dur="1" fill="hold">
                                          <p:stCondLst>
                                            <p:cond delay="0"/>
                                          </p:stCondLst>
                                        </p:cTn>
                                        <p:tgtEl>
                                          <p:spTgt spid="81106"/>
                                        </p:tgtEl>
                                        <p:attrNameLst>
                                          <p:attrName>style.visibility</p:attrName>
                                        </p:attrNameLst>
                                      </p:cBhvr>
                                      <p:to>
                                        <p:strVal val="visible"/>
                                      </p:to>
                                    </p:set>
                                    <p:animEffect transition="in" filter="wipe(down)">
                                      <p:cBhvr>
                                        <p:cTn id="66" dur="500"/>
                                        <p:tgtEl>
                                          <p:spTgt spid="81106"/>
                                        </p:tgtEl>
                                      </p:cBhvr>
                                    </p:animEffect>
                                  </p:childTnLst>
                                </p:cTn>
                              </p:par>
                            </p:childTnLst>
                          </p:cTn>
                        </p:par>
                        <p:par>
                          <p:cTn id="67" fill="hold">
                            <p:stCondLst>
                              <p:cond delay="1250"/>
                            </p:stCondLst>
                            <p:childTnLst>
                              <p:par>
                                <p:cTn id="68" presetID="22" presetClass="entr" presetSubtype="4" fill="hold" grpId="0" nodeType="afterEffect">
                                  <p:stCondLst>
                                    <p:cond delay="200"/>
                                  </p:stCondLst>
                                  <p:childTnLst>
                                    <p:set>
                                      <p:cBhvr>
                                        <p:cTn id="69" dur="1" fill="hold">
                                          <p:stCondLst>
                                            <p:cond delay="0"/>
                                          </p:stCondLst>
                                        </p:cTn>
                                        <p:tgtEl>
                                          <p:spTgt spid="81103"/>
                                        </p:tgtEl>
                                        <p:attrNameLst>
                                          <p:attrName>style.visibility</p:attrName>
                                        </p:attrNameLst>
                                      </p:cBhvr>
                                      <p:to>
                                        <p:strVal val="visible"/>
                                      </p:to>
                                    </p:set>
                                    <p:animEffect transition="in" filter="wipe(down)">
                                      <p:cBhvr>
                                        <p:cTn id="70" dur="500"/>
                                        <p:tgtEl>
                                          <p:spTgt spid="81103"/>
                                        </p:tgtEl>
                                      </p:cBhvr>
                                    </p:animEffect>
                                  </p:childTnLst>
                                </p:cTn>
                              </p:par>
                            </p:childTnLst>
                          </p:cTn>
                        </p:par>
                        <p:par>
                          <p:cTn id="71" fill="hold">
                            <p:stCondLst>
                              <p:cond delay="1950"/>
                            </p:stCondLst>
                            <p:childTnLst>
                              <p:par>
                                <p:cTn id="72" presetID="22" presetClass="entr" presetSubtype="1" fill="hold" grpId="0" nodeType="afterEffect">
                                  <p:stCondLst>
                                    <p:cond delay="250"/>
                                  </p:stCondLst>
                                  <p:childTnLst>
                                    <p:set>
                                      <p:cBhvr>
                                        <p:cTn id="73" dur="1" fill="hold">
                                          <p:stCondLst>
                                            <p:cond delay="0"/>
                                          </p:stCondLst>
                                        </p:cTn>
                                        <p:tgtEl>
                                          <p:spTgt spid="81071"/>
                                        </p:tgtEl>
                                        <p:attrNameLst>
                                          <p:attrName>style.visibility</p:attrName>
                                        </p:attrNameLst>
                                      </p:cBhvr>
                                      <p:to>
                                        <p:strVal val="visible"/>
                                      </p:to>
                                    </p:set>
                                    <p:animEffect transition="in" filter="wipe(up)">
                                      <p:cBhvr>
                                        <p:cTn id="74" dur="500"/>
                                        <p:tgtEl>
                                          <p:spTgt spid="81071"/>
                                        </p:tgtEl>
                                      </p:cBhvr>
                                    </p:animEffect>
                                  </p:childTnLst>
                                </p:cTn>
                              </p:par>
                            </p:childTnLst>
                          </p:cTn>
                        </p:par>
                        <p:par>
                          <p:cTn id="75" fill="hold">
                            <p:stCondLst>
                              <p:cond delay="2700"/>
                            </p:stCondLst>
                            <p:childTnLst>
                              <p:par>
                                <p:cTn id="76" presetID="22" presetClass="entr" presetSubtype="1" fill="hold" grpId="0" nodeType="afterEffect">
                                  <p:stCondLst>
                                    <p:cond delay="250"/>
                                  </p:stCondLst>
                                  <p:childTnLst>
                                    <p:set>
                                      <p:cBhvr>
                                        <p:cTn id="77" dur="1" fill="hold">
                                          <p:stCondLst>
                                            <p:cond delay="0"/>
                                          </p:stCondLst>
                                        </p:cTn>
                                        <p:tgtEl>
                                          <p:spTgt spid="81072"/>
                                        </p:tgtEl>
                                        <p:attrNameLst>
                                          <p:attrName>style.visibility</p:attrName>
                                        </p:attrNameLst>
                                      </p:cBhvr>
                                      <p:to>
                                        <p:strVal val="visible"/>
                                      </p:to>
                                    </p:set>
                                    <p:animEffect transition="in" filter="wipe(up)">
                                      <p:cBhvr>
                                        <p:cTn id="78" dur="500"/>
                                        <p:tgtEl>
                                          <p:spTgt spid="81072"/>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1" fill="hold" grpId="0" nodeType="clickEffect">
                                  <p:stCondLst>
                                    <p:cond delay="0"/>
                                  </p:stCondLst>
                                  <p:childTnLst>
                                    <p:set>
                                      <p:cBhvr>
                                        <p:cTn id="82" dur="1" fill="hold">
                                          <p:stCondLst>
                                            <p:cond delay="0"/>
                                          </p:stCondLst>
                                        </p:cTn>
                                        <p:tgtEl>
                                          <p:spTgt spid="81107"/>
                                        </p:tgtEl>
                                        <p:attrNameLst>
                                          <p:attrName>style.visibility</p:attrName>
                                        </p:attrNameLst>
                                      </p:cBhvr>
                                      <p:to>
                                        <p:strVal val="visible"/>
                                      </p:to>
                                    </p:set>
                                    <p:animEffect transition="in" filter="wipe(up)">
                                      <p:cBhvr>
                                        <p:cTn id="83" dur="500"/>
                                        <p:tgtEl>
                                          <p:spTgt spid="81107"/>
                                        </p:tgtEl>
                                      </p:cBhvr>
                                    </p:animEffect>
                                  </p:childTnLst>
                                </p:cTn>
                              </p:par>
                            </p:childTnLst>
                          </p:cTn>
                        </p:par>
                        <p:par>
                          <p:cTn id="84" fill="hold">
                            <p:stCondLst>
                              <p:cond delay="500"/>
                            </p:stCondLst>
                            <p:childTnLst>
                              <p:par>
                                <p:cTn id="85" presetID="22" presetClass="entr" presetSubtype="2" fill="hold" grpId="0" nodeType="afterEffect">
                                  <p:stCondLst>
                                    <p:cond delay="200"/>
                                  </p:stCondLst>
                                  <p:childTnLst>
                                    <p:set>
                                      <p:cBhvr>
                                        <p:cTn id="86" dur="1" fill="hold">
                                          <p:stCondLst>
                                            <p:cond delay="0"/>
                                          </p:stCondLst>
                                        </p:cTn>
                                        <p:tgtEl>
                                          <p:spTgt spid="81070"/>
                                        </p:tgtEl>
                                        <p:attrNameLst>
                                          <p:attrName>style.visibility</p:attrName>
                                        </p:attrNameLst>
                                      </p:cBhvr>
                                      <p:to>
                                        <p:strVal val="visible"/>
                                      </p:to>
                                    </p:set>
                                    <p:animEffect transition="in" filter="wipe(right)">
                                      <p:cBhvr>
                                        <p:cTn id="87" dur="500"/>
                                        <p:tgtEl>
                                          <p:spTgt spid="81070"/>
                                        </p:tgtEl>
                                      </p:cBhvr>
                                    </p:animEffect>
                                  </p:childTnLst>
                                </p:cTn>
                              </p:par>
                            </p:childTnLst>
                          </p:cTn>
                        </p:par>
                        <p:par>
                          <p:cTn id="88" fill="hold">
                            <p:stCondLst>
                              <p:cond delay="1200"/>
                            </p:stCondLst>
                            <p:childTnLst>
                              <p:par>
                                <p:cTn id="89" presetID="22" presetClass="entr" presetSubtype="4" fill="hold" grpId="0" nodeType="afterEffect">
                                  <p:stCondLst>
                                    <p:cond delay="200"/>
                                  </p:stCondLst>
                                  <p:childTnLst>
                                    <p:set>
                                      <p:cBhvr>
                                        <p:cTn id="90" dur="1" fill="hold">
                                          <p:stCondLst>
                                            <p:cond delay="0"/>
                                          </p:stCondLst>
                                        </p:cTn>
                                        <p:tgtEl>
                                          <p:spTgt spid="81108"/>
                                        </p:tgtEl>
                                        <p:attrNameLst>
                                          <p:attrName>style.visibility</p:attrName>
                                        </p:attrNameLst>
                                      </p:cBhvr>
                                      <p:to>
                                        <p:strVal val="visible"/>
                                      </p:to>
                                    </p:set>
                                    <p:animEffect transition="in" filter="wipe(down)">
                                      <p:cBhvr>
                                        <p:cTn id="91" dur="500"/>
                                        <p:tgtEl>
                                          <p:spTgt spid="81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068" grpId="0" animBg="1"/>
      <p:bldP spid="81069" grpId="0" animBg="1"/>
      <p:bldP spid="81070" grpId="0" animBg="1"/>
      <p:bldP spid="81071" grpId="0" animBg="1"/>
      <p:bldP spid="81072" grpId="0" animBg="1"/>
      <p:bldP spid="81073" grpId="0" animBg="1"/>
      <p:bldP spid="81082" grpId="0" animBg="1"/>
      <p:bldP spid="81083" grpId="0" animBg="1"/>
      <p:bldP spid="81084" grpId="0" animBg="1"/>
      <p:bldP spid="81095" grpId="0" animBg="1"/>
      <p:bldP spid="81096" grpId="0" animBg="1"/>
      <p:bldP spid="81101" grpId="0" animBg="1"/>
      <p:bldP spid="81102" grpId="0" animBg="1"/>
      <p:bldP spid="81103" grpId="0" animBg="1"/>
      <p:bldP spid="81105" grpId="0" animBg="1"/>
      <p:bldP spid="81106" grpId="0" animBg="1"/>
      <p:bldP spid="81107" grpId="0" animBg="1"/>
      <p:bldP spid="8110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Slide Number Placeholder 3"/>
          <p:cNvSpPr>
            <a:spLocks noGrp="1"/>
          </p:cNvSpPr>
          <p:nvPr>
            <p:ph type="sldNum" sz="quarter" idx="11"/>
          </p:nvPr>
        </p:nvSpPr>
        <p:spPr/>
        <p:txBody>
          <a:bodyPr/>
          <a:lstStyle/>
          <a:p>
            <a:fld id="{45C70B42-DD48-4C8B-8367-C0EE8E6CF8B5}" type="slidenum">
              <a:rPr lang="en-US"/>
              <a:pPr/>
              <a:t>58</a:t>
            </a:fld>
            <a:endParaRPr lang="en-US"/>
          </a:p>
        </p:txBody>
      </p:sp>
      <p:sp>
        <p:nvSpPr>
          <p:cNvPr id="81922" name="Rectangle 2"/>
          <p:cNvSpPr>
            <a:spLocks noGrp="1" noChangeArrowheads="1"/>
          </p:cNvSpPr>
          <p:nvPr>
            <p:ph type="title"/>
          </p:nvPr>
        </p:nvSpPr>
        <p:spPr>
          <a:xfrm>
            <a:off x="685800" y="152400"/>
            <a:ext cx="7772400" cy="914400"/>
          </a:xfrm>
          <a:noFill/>
          <a:ln/>
        </p:spPr>
        <p:txBody>
          <a:bodyPr lIns="90488" tIns="44450" rIns="90488" bIns="44450"/>
          <a:lstStyle/>
          <a:p>
            <a:r>
              <a:rPr lang="en-US"/>
              <a:t>PLWR - Core</a:t>
            </a:r>
          </a:p>
        </p:txBody>
      </p:sp>
      <p:grpSp>
        <p:nvGrpSpPr>
          <p:cNvPr id="2" name="Group 3"/>
          <p:cNvGrpSpPr>
            <a:grpSpLocks/>
          </p:cNvGrpSpPr>
          <p:nvPr/>
        </p:nvGrpSpPr>
        <p:grpSpPr bwMode="auto">
          <a:xfrm>
            <a:off x="4727575" y="1973263"/>
            <a:ext cx="2959100" cy="3746500"/>
            <a:chOff x="2072" y="1244"/>
            <a:chExt cx="1864" cy="2360"/>
          </a:xfrm>
        </p:grpSpPr>
        <p:sp>
          <p:nvSpPr>
            <p:cNvPr id="81924" name="AutoShape 4"/>
            <p:cNvSpPr>
              <a:spLocks noChangeArrowheads="1"/>
            </p:cNvSpPr>
            <p:nvPr/>
          </p:nvSpPr>
          <p:spPr bwMode="auto">
            <a:xfrm>
              <a:off x="2072" y="1244"/>
              <a:ext cx="1589" cy="2360"/>
            </a:xfrm>
            <a:prstGeom prst="roundRect">
              <a:avLst>
                <a:gd name="adj" fmla="val 39694"/>
              </a:avLst>
            </a:prstGeom>
            <a:solidFill>
              <a:srgbClr val="A2FFA3"/>
            </a:solidFill>
            <a:ln w="25400">
              <a:solidFill>
                <a:schemeClr val="tx1"/>
              </a:solidFill>
              <a:round/>
              <a:headEnd/>
              <a:tailEnd/>
            </a:ln>
            <a:effectLst/>
          </p:spPr>
          <p:txBody>
            <a:bodyPr wrap="none" anchor="ctr"/>
            <a:lstStyle/>
            <a:p>
              <a:endParaRPr lang="en-US"/>
            </a:p>
          </p:txBody>
        </p:sp>
        <p:sp>
          <p:nvSpPr>
            <p:cNvPr id="81925" name="Rectangle 5"/>
            <p:cNvSpPr>
              <a:spLocks noChangeArrowheads="1"/>
            </p:cNvSpPr>
            <p:nvPr/>
          </p:nvSpPr>
          <p:spPr bwMode="auto">
            <a:xfrm>
              <a:off x="2554" y="1260"/>
              <a:ext cx="1382" cy="228"/>
            </a:xfrm>
            <a:prstGeom prst="rect">
              <a:avLst/>
            </a:prstGeom>
            <a:solidFill>
              <a:srgbClr val="A2FFA3"/>
            </a:solidFill>
            <a:ln w="12700">
              <a:noFill/>
              <a:miter lim="800000"/>
              <a:headEnd/>
              <a:tailEnd/>
            </a:ln>
            <a:effectLst/>
          </p:spPr>
          <p:txBody>
            <a:bodyPr wrap="none" anchor="ctr"/>
            <a:lstStyle/>
            <a:p>
              <a:endParaRPr lang="en-US"/>
            </a:p>
          </p:txBody>
        </p:sp>
        <p:sp>
          <p:nvSpPr>
            <p:cNvPr id="81926" name="Line 6"/>
            <p:cNvSpPr>
              <a:spLocks noChangeShapeType="1"/>
            </p:cNvSpPr>
            <p:nvPr/>
          </p:nvSpPr>
          <p:spPr bwMode="auto">
            <a:xfrm>
              <a:off x="2584" y="1248"/>
              <a:ext cx="1337" cy="0"/>
            </a:xfrm>
            <a:prstGeom prst="line">
              <a:avLst/>
            </a:prstGeom>
            <a:noFill/>
            <a:ln w="50800">
              <a:solidFill>
                <a:schemeClr val="tx1"/>
              </a:solidFill>
              <a:round/>
              <a:headEnd/>
              <a:tailEnd/>
            </a:ln>
            <a:effectLst/>
          </p:spPr>
          <p:txBody>
            <a:bodyPr/>
            <a:lstStyle/>
            <a:p>
              <a:endParaRPr lang="en-US"/>
            </a:p>
          </p:txBody>
        </p:sp>
        <p:sp>
          <p:nvSpPr>
            <p:cNvPr id="81927" name="Line 7"/>
            <p:cNvSpPr>
              <a:spLocks noChangeShapeType="1"/>
            </p:cNvSpPr>
            <p:nvPr/>
          </p:nvSpPr>
          <p:spPr bwMode="auto">
            <a:xfrm>
              <a:off x="3579" y="1488"/>
              <a:ext cx="357" cy="0"/>
            </a:xfrm>
            <a:prstGeom prst="line">
              <a:avLst/>
            </a:prstGeom>
            <a:noFill/>
            <a:ln w="12700">
              <a:solidFill>
                <a:schemeClr val="tx1"/>
              </a:solidFill>
              <a:round/>
              <a:headEnd/>
              <a:tailEnd/>
            </a:ln>
            <a:effectLst/>
          </p:spPr>
          <p:txBody>
            <a:bodyPr/>
            <a:lstStyle/>
            <a:p>
              <a:endParaRPr lang="en-US"/>
            </a:p>
          </p:txBody>
        </p:sp>
      </p:grpSp>
      <p:grpSp>
        <p:nvGrpSpPr>
          <p:cNvPr id="3" name="Group 8"/>
          <p:cNvGrpSpPr>
            <a:grpSpLocks/>
          </p:cNvGrpSpPr>
          <p:nvPr/>
        </p:nvGrpSpPr>
        <p:grpSpPr bwMode="auto">
          <a:xfrm>
            <a:off x="5705475" y="5713413"/>
            <a:ext cx="533400" cy="533400"/>
            <a:chOff x="2688" y="3600"/>
            <a:chExt cx="336" cy="336"/>
          </a:xfrm>
        </p:grpSpPr>
        <p:sp>
          <p:nvSpPr>
            <p:cNvPr id="81929" name="Rectangle 9"/>
            <p:cNvSpPr>
              <a:spLocks noChangeArrowheads="1"/>
            </p:cNvSpPr>
            <p:nvPr/>
          </p:nvSpPr>
          <p:spPr bwMode="auto">
            <a:xfrm>
              <a:off x="2688" y="3600"/>
              <a:ext cx="336" cy="336"/>
            </a:xfrm>
            <a:prstGeom prst="rect">
              <a:avLst/>
            </a:prstGeom>
            <a:solidFill>
              <a:srgbClr val="A2FFA3"/>
            </a:solidFill>
            <a:ln w="12700">
              <a:noFill/>
              <a:miter lim="800000"/>
              <a:headEnd/>
              <a:tailEnd/>
            </a:ln>
            <a:effectLst/>
          </p:spPr>
          <p:txBody>
            <a:bodyPr wrap="none" anchor="ctr"/>
            <a:lstStyle/>
            <a:p>
              <a:endParaRPr lang="en-US"/>
            </a:p>
          </p:txBody>
        </p:sp>
        <p:sp>
          <p:nvSpPr>
            <p:cNvPr id="81930" name="Line 10"/>
            <p:cNvSpPr>
              <a:spLocks noChangeShapeType="1"/>
            </p:cNvSpPr>
            <p:nvPr/>
          </p:nvSpPr>
          <p:spPr bwMode="auto">
            <a:xfrm>
              <a:off x="2688" y="3600"/>
              <a:ext cx="0" cy="336"/>
            </a:xfrm>
            <a:prstGeom prst="line">
              <a:avLst/>
            </a:prstGeom>
            <a:noFill/>
            <a:ln w="12700">
              <a:solidFill>
                <a:schemeClr val="tx1"/>
              </a:solidFill>
              <a:round/>
              <a:headEnd/>
              <a:tailEnd/>
            </a:ln>
            <a:effectLst/>
          </p:spPr>
          <p:txBody>
            <a:bodyPr/>
            <a:lstStyle/>
            <a:p>
              <a:endParaRPr lang="en-US"/>
            </a:p>
          </p:txBody>
        </p:sp>
        <p:sp>
          <p:nvSpPr>
            <p:cNvPr id="81931" name="Line 11"/>
            <p:cNvSpPr>
              <a:spLocks noChangeShapeType="1"/>
            </p:cNvSpPr>
            <p:nvPr/>
          </p:nvSpPr>
          <p:spPr bwMode="auto">
            <a:xfrm>
              <a:off x="3024" y="3600"/>
              <a:ext cx="0" cy="336"/>
            </a:xfrm>
            <a:prstGeom prst="line">
              <a:avLst/>
            </a:prstGeom>
            <a:noFill/>
            <a:ln w="12700">
              <a:solidFill>
                <a:schemeClr val="tx1"/>
              </a:solidFill>
              <a:round/>
              <a:headEnd/>
              <a:tailEnd/>
            </a:ln>
            <a:effectLst/>
          </p:spPr>
          <p:txBody>
            <a:bodyPr/>
            <a:lstStyle/>
            <a:p>
              <a:endParaRPr lang="en-US"/>
            </a:p>
          </p:txBody>
        </p:sp>
      </p:grpSp>
      <p:sp>
        <p:nvSpPr>
          <p:cNvPr id="81932" name="Rectangle 12"/>
          <p:cNvSpPr>
            <a:spLocks noChangeArrowheads="1"/>
          </p:cNvSpPr>
          <p:nvPr/>
        </p:nvSpPr>
        <p:spPr bwMode="auto">
          <a:xfrm>
            <a:off x="4416425" y="1071563"/>
            <a:ext cx="3263900" cy="368300"/>
          </a:xfrm>
          <a:prstGeom prst="rect">
            <a:avLst/>
          </a:prstGeom>
          <a:solidFill>
            <a:schemeClr val="accent1"/>
          </a:solidFill>
          <a:ln w="12700">
            <a:solidFill>
              <a:schemeClr val="tx1"/>
            </a:solidFill>
            <a:miter lim="800000"/>
            <a:headEnd/>
            <a:tailEnd/>
          </a:ln>
          <a:effectLst/>
        </p:spPr>
        <p:txBody>
          <a:bodyPr wrap="none" anchor="ctr"/>
          <a:lstStyle/>
          <a:p>
            <a:endParaRPr lang="en-US"/>
          </a:p>
        </p:txBody>
      </p:sp>
      <p:grpSp>
        <p:nvGrpSpPr>
          <p:cNvPr id="4" name="Group 13"/>
          <p:cNvGrpSpPr>
            <a:grpSpLocks/>
          </p:cNvGrpSpPr>
          <p:nvPr/>
        </p:nvGrpSpPr>
        <p:grpSpPr bwMode="auto">
          <a:xfrm>
            <a:off x="4943475" y="3503613"/>
            <a:ext cx="2133600" cy="1752600"/>
            <a:chOff x="2208" y="2208"/>
            <a:chExt cx="1344" cy="1104"/>
          </a:xfrm>
        </p:grpSpPr>
        <p:sp>
          <p:nvSpPr>
            <p:cNvPr id="81934" name="Line 14"/>
            <p:cNvSpPr>
              <a:spLocks noChangeShapeType="1"/>
            </p:cNvSpPr>
            <p:nvPr/>
          </p:nvSpPr>
          <p:spPr bwMode="auto">
            <a:xfrm>
              <a:off x="2208" y="2208"/>
              <a:ext cx="0" cy="1104"/>
            </a:xfrm>
            <a:prstGeom prst="line">
              <a:avLst/>
            </a:prstGeom>
            <a:noFill/>
            <a:ln w="127000">
              <a:solidFill>
                <a:srgbClr val="8901F3"/>
              </a:solidFill>
              <a:round/>
              <a:headEnd/>
              <a:tailEnd/>
            </a:ln>
            <a:effectLst/>
          </p:spPr>
          <p:txBody>
            <a:bodyPr/>
            <a:lstStyle/>
            <a:p>
              <a:endParaRPr lang="en-US"/>
            </a:p>
          </p:txBody>
        </p:sp>
        <p:sp>
          <p:nvSpPr>
            <p:cNvPr id="81935" name="Line 15"/>
            <p:cNvSpPr>
              <a:spLocks noChangeShapeType="1"/>
            </p:cNvSpPr>
            <p:nvPr/>
          </p:nvSpPr>
          <p:spPr bwMode="auto">
            <a:xfrm>
              <a:off x="2400" y="2208"/>
              <a:ext cx="0" cy="1104"/>
            </a:xfrm>
            <a:prstGeom prst="line">
              <a:avLst/>
            </a:prstGeom>
            <a:noFill/>
            <a:ln w="127000">
              <a:solidFill>
                <a:srgbClr val="8901F3"/>
              </a:solidFill>
              <a:round/>
              <a:headEnd/>
              <a:tailEnd/>
            </a:ln>
            <a:effectLst/>
          </p:spPr>
          <p:txBody>
            <a:bodyPr/>
            <a:lstStyle/>
            <a:p>
              <a:endParaRPr lang="en-US"/>
            </a:p>
          </p:txBody>
        </p:sp>
        <p:sp>
          <p:nvSpPr>
            <p:cNvPr id="81936" name="Line 16"/>
            <p:cNvSpPr>
              <a:spLocks noChangeShapeType="1"/>
            </p:cNvSpPr>
            <p:nvPr/>
          </p:nvSpPr>
          <p:spPr bwMode="auto">
            <a:xfrm>
              <a:off x="2592" y="2208"/>
              <a:ext cx="0" cy="1104"/>
            </a:xfrm>
            <a:prstGeom prst="line">
              <a:avLst/>
            </a:prstGeom>
            <a:noFill/>
            <a:ln w="127000">
              <a:solidFill>
                <a:srgbClr val="8901F3"/>
              </a:solidFill>
              <a:round/>
              <a:headEnd/>
              <a:tailEnd/>
            </a:ln>
            <a:effectLst/>
          </p:spPr>
          <p:txBody>
            <a:bodyPr/>
            <a:lstStyle/>
            <a:p>
              <a:endParaRPr lang="en-US"/>
            </a:p>
          </p:txBody>
        </p:sp>
        <p:sp>
          <p:nvSpPr>
            <p:cNvPr id="81937" name="Line 17"/>
            <p:cNvSpPr>
              <a:spLocks noChangeShapeType="1"/>
            </p:cNvSpPr>
            <p:nvPr/>
          </p:nvSpPr>
          <p:spPr bwMode="auto">
            <a:xfrm>
              <a:off x="2784" y="2208"/>
              <a:ext cx="0" cy="1104"/>
            </a:xfrm>
            <a:prstGeom prst="line">
              <a:avLst/>
            </a:prstGeom>
            <a:noFill/>
            <a:ln w="127000">
              <a:solidFill>
                <a:srgbClr val="8901F3"/>
              </a:solidFill>
              <a:round/>
              <a:headEnd/>
              <a:tailEnd/>
            </a:ln>
            <a:effectLst/>
          </p:spPr>
          <p:txBody>
            <a:bodyPr/>
            <a:lstStyle/>
            <a:p>
              <a:endParaRPr lang="en-US"/>
            </a:p>
          </p:txBody>
        </p:sp>
        <p:sp>
          <p:nvSpPr>
            <p:cNvPr id="81938" name="Line 18"/>
            <p:cNvSpPr>
              <a:spLocks noChangeShapeType="1"/>
            </p:cNvSpPr>
            <p:nvPr/>
          </p:nvSpPr>
          <p:spPr bwMode="auto">
            <a:xfrm>
              <a:off x="2976" y="2208"/>
              <a:ext cx="0" cy="1104"/>
            </a:xfrm>
            <a:prstGeom prst="line">
              <a:avLst/>
            </a:prstGeom>
            <a:noFill/>
            <a:ln w="127000">
              <a:solidFill>
                <a:srgbClr val="8901F3"/>
              </a:solidFill>
              <a:round/>
              <a:headEnd/>
              <a:tailEnd/>
            </a:ln>
            <a:effectLst/>
          </p:spPr>
          <p:txBody>
            <a:bodyPr/>
            <a:lstStyle/>
            <a:p>
              <a:endParaRPr lang="en-US"/>
            </a:p>
          </p:txBody>
        </p:sp>
        <p:sp>
          <p:nvSpPr>
            <p:cNvPr id="81939" name="Line 19"/>
            <p:cNvSpPr>
              <a:spLocks noChangeShapeType="1"/>
            </p:cNvSpPr>
            <p:nvPr/>
          </p:nvSpPr>
          <p:spPr bwMode="auto">
            <a:xfrm>
              <a:off x="3168" y="2208"/>
              <a:ext cx="0" cy="1104"/>
            </a:xfrm>
            <a:prstGeom prst="line">
              <a:avLst/>
            </a:prstGeom>
            <a:noFill/>
            <a:ln w="127000">
              <a:solidFill>
                <a:srgbClr val="8901F3"/>
              </a:solidFill>
              <a:round/>
              <a:headEnd/>
              <a:tailEnd/>
            </a:ln>
            <a:effectLst/>
          </p:spPr>
          <p:txBody>
            <a:bodyPr/>
            <a:lstStyle/>
            <a:p>
              <a:endParaRPr lang="en-US"/>
            </a:p>
          </p:txBody>
        </p:sp>
        <p:sp>
          <p:nvSpPr>
            <p:cNvPr id="81940" name="Line 20"/>
            <p:cNvSpPr>
              <a:spLocks noChangeShapeType="1"/>
            </p:cNvSpPr>
            <p:nvPr/>
          </p:nvSpPr>
          <p:spPr bwMode="auto">
            <a:xfrm>
              <a:off x="3360" y="2208"/>
              <a:ext cx="0" cy="1104"/>
            </a:xfrm>
            <a:prstGeom prst="line">
              <a:avLst/>
            </a:prstGeom>
            <a:noFill/>
            <a:ln w="127000">
              <a:solidFill>
                <a:srgbClr val="8901F3"/>
              </a:solidFill>
              <a:round/>
              <a:headEnd/>
              <a:tailEnd/>
            </a:ln>
            <a:effectLst/>
          </p:spPr>
          <p:txBody>
            <a:bodyPr/>
            <a:lstStyle/>
            <a:p>
              <a:endParaRPr lang="en-US"/>
            </a:p>
          </p:txBody>
        </p:sp>
        <p:sp>
          <p:nvSpPr>
            <p:cNvPr id="81941" name="Line 21"/>
            <p:cNvSpPr>
              <a:spLocks noChangeShapeType="1"/>
            </p:cNvSpPr>
            <p:nvPr/>
          </p:nvSpPr>
          <p:spPr bwMode="auto">
            <a:xfrm>
              <a:off x="3552" y="2208"/>
              <a:ext cx="0" cy="1104"/>
            </a:xfrm>
            <a:prstGeom prst="line">
              <a:avLst/>
            </a:prstGeom>
            <a:noFill/>
            <a:ln w="127000">
              <a:solidFill>
                <a:srgbClr val="8901F3"/>
              </a:solidFill>
              <a:round/>
              <a:headEnd/>
              <a:tailEnd/>
            </a:ln>
            <a:effectLst/>
          </p:spPr>
          <p:txBody>
            <a:bodyPr/>
            <a:lstStyle/>
            <a:p>
              <a:endParaRPr lang="en-US"/>
            </a:p>
          </p:txBody>
        </p:sp>
      </p:grpSp>
      <p:sp>
        <p:nvSpPr>
          <p:cNvPr id="81942" name="Line 22"/>
          <p:cNvSpPr>
            <a:spLocks noChangeShapeType="1"/>
          </p:cNvSpPr>
          <p:nvPr/>
        </p:nvSpPr>
        <p:spPr bwMode="auto">
          <a:xfrm>
            <a:off x="4943475" y="3503613"/>
            <a:ext cx="0" cy="1752600"/>
          </a:xfrm>
          <a:prstGeom prst="line">
            <a:avLst/>
          </a:prstGeom>
          <a:noFill/>
          <a:ln w="127000">
            <a:solidFill>
              <a:srgbClr val="8901F3"/>
            </a:solidFill>
            <a:round/>
            <a:headEnd/>
            <a:tailEnd/>
          </a:ln>
          <a:effectLst/>
        </p:spPr>
        <p:txBody>
          <a:bodyPr/>
          <a:lstStyle/>
          <a:p>
            <a:endParaRPr lang="en-US"/>
          </a:p>
        </p:txBody>
      </p:sp>
      <p:grpSp>
        <p:nvGrpSpPr>
          <p:cNvPr id="5" name="Group 23"/>
          <p:cNvGrpSpPr>
            <a:grpSpLocks/>
          </p:cNvGrpSpPr>
          <p:nvPr/>
        </p:nvGrpSpPr>
        <p:grpSpPr bwMode="auto">
          <a:xfrm>
            <a:off x="5095875" y="1370013"/>
            <a:ext cx="0" cy="2819400"/>
            <a:chOff x="2304" y="864"/>
            <a:chExt cx="0" cy="1776"/>
          </a:xfrm>
        </p:grpSpPr>
        <p:sp>
          <p:nvSpPr>
            <p:cNvPr id="81944" name="Line 24"/>
            <p:cNvSpPr>
              <a:spLocks noChangeShapeType="1"/>
            </p:cNvSpPr>
            <p:nvPr/>
          </p:nvSpPr>
          <p:spPr bwMode="auto">
            <a:xfrm>
              <a:off x="2304" y="1776"/>
              <a:ext cx="0" cy="864"/>
            </a:xfrm>
            <a:prstGeom prst="line">
              <a:avLst/>
            </a:prstGeom>
            <a:noFill/>
            <a:ln w="76200">
              <a:solidFill>
                <a:srgbClr val="FC0128"/>
              </a:solidFill>
              <a:round/>
              <a:headEnd/>
              <a:tailEnd/>
            </a:ln>
            <a:effectLst/>
          </p:spPr>
          <p:txBody>
            <a:bodyPr/>
            <a:lstStyle/>
            <a:p>
              <a:endParaRPr lang="en-US"/>
            </a:p>
          </p:txBody>
        </p:sp>
        <p:sp>
          <p:nvSpPr>
            <p:cNvPr id="81945" name="Line 25"/>
            <p:cNvSpPr>
              <a:spLocks noChangeShapeType="1"/>
            </p:cNvSpPr>
            <p:nvPr/>
          </p:nvSpPr>
          <p:spPr bwMode="auto">
            <a:xfrm flipV="1">
              <a:off x="2304" y="864"/>
              <a:ext cx="0" cy="960"/>
            </a:xfrm>
            <a:prstGeom prst="line">
              <a:avLst/>
            </a:prstGeom>
            <a:noFill/>
            <a:ln w="12700">
              <a:solidFill>
                <a:srgbClr val="FC0128"/>
              </a:solidFill>
              <a:round/>
              <a:headEnd/>
              <a:tailEnd/>
            </a:ln>
            <a:effectLst/>
          </p:spPr>
          <p:txBody>
            <a:bodyPr/>
            <a:lstStyle/>
            <a:p>
              <a:endParaRPr lang="en-US"/>
            </a:p>
          </p:txBody>
        </p:sp>
      </p:grpSp>
      <p:grpSp>
        <p:nvGrpSpPr>
          <p:cNvPr id="6" name="Group 26"/>
          <p:cNvGrpSpPr>
            <a:grpSpLocks/>
          </p:cNvGrpSpPr>
          <p:nvPr/>
        </p:nvGrpSpPr>
        <p:grpSpPr bwMode="auto">
          <a:xfrm>
            <a:off x="5400675" y="1370013"/>
            <a:ext cx="0" cy="3200400"/>
            <a:chOff x="2496" y="864"/>
            <a:chExt cx="0" cy="2016"/>
          </a:xfrm>
        </p:grpSpPr>
        <p:sp>
          <p:nvSpPr>
            <p:cNvPr id="81947" name="Line 27"/>
            <p:cNvSpPr>
              <a:spLocks noChangeShapeType="1"/>
            </p:cNvSpPr>
            <p:nvPr/>
          </p:nvSpPr>
          <p:spPr bwMode="auto">
            <a:xfrm>
              <a:off x="2496" y="2016"/>
              <a:ext cx="0" cy="864"/>
            </a:xfrm>
            <a:prstGeom prst="line">
              <a:avLst/>
            </a:prstGeom>
            <a:noFill/>
            <a:ln w="76200">
              <a:solidFill>
                <a:srgbClr val="FC0128"/>
              </a:solidFill>
              <a:round/>
              <a:headEnd/>
              <a:tailEnd/>
            </a:ln>
            <a:effectLst/>
          </p:spPr>
          <p:txBody>
            <a:bodyPr/>
            <a:lstStyle/>
            <a:p>
              <a:endParaRPr lang="en-US"/>
            </a:p>
          </p:txBody>
        </p:sp>
        <p:sp>
          <p:nvSpPr>
            <p:cNvPr id="81948" name="Line 28"/>
            <p:cNvSpPr>
              <a:spLocks noChangeShapeType="1"/>
            </p:cNvSpPr>
            <p:nvPr/>
          </p:nvSpPr>
          <p:spPr bwMode="auto">
            <a:xfrm flipV="1">
              <a:off x="2496" y="864"/>
              <a:ext cx="0" cy="1152"/>
            </a:xfrm>
            <a:prstGeom prst="line">
              <a:avLst/>
            </a:prstGeom>
            <a:noFill/>
            <a:ln w="12700">
              <a:solidFill>
                <a:srgbClr val="FC0128"/>
              </a:solidFill>
              <a:round/>
              <a:headEnd/>
              <a:tailEnd/>
            </a:ln>
            <a:effectLst/>
          </p:spPr>
          <p:txBody>
            <a:bodyPr/>
            <a:lstStyle/>
            <a:p>
              <a:endParaRPr lang="en-US"/>
            </a:p>
          </p:txBody>
        </p:sp>
      </p:grpSp>
      <p:grpSp>
        <p:nvGrpSpPr>
          <p:cNvPr id="7" name="Group 29"/>
          <p:cNvGrpSpPr>
            <a:grpSpLocks/>
          </p:cNvGrpSpPr>
          <p:nvPr/>
        </p:nvGrpSpPr>
        <p:grpSpPr bwMode="auto">
          <a:xfrm>
            <a:off x="5705475" y="1370013"/>
            <a:ext cx="0" cy="2590800"/>
            <a:chOff x="2688" y="864"/>
            <a:chExt cx="0" cy="1632"/>
          </a:xfrm>
        </p:grpSpPr>
        <p:sp>
          <p:nvSpPr>
            <p:cNvPr id="81950" name="Line 30"/>
            <p:cNvSpPr>
              <a:spLocks noChangeShapeType="1"/>
            </p:cNvSpPr>
            <p:nvPr/>
          </p:nvSpPr>
          <p:spPr bwMode="auto">
            <a:xfrm>
              <a:off x="2688" y="1632"/>
              <a:ext cx="0" cy="864"/>
            </a:xfrm>
            <a:prstGeom prst="line">
              <a:avLst/>
            </a:prstGeom>
            <a:noFill/>
            <a:ln w="76200">
              <a:solidFill>
                <a:srgbClr val="FC0128"/>
              </a:solidFill>
              <a:round/>
              <a:headEnd/>
              <a:tailEnd/>
            </a:ln>
            <a:effectLst/>
          </p:spPr>
          <p:txBody>
            <a:bodyPr/>
            <a:lstStyle/>
            <a:p>
              <a:endParaRPr lang="en-US"/>
            </a:p>
          </p:txBody>
        </p:sp>
        <p:sp>
          <p:nvSpPr>
            <p:cNvPr id="81951" name="Line 31"/>
            <p:cNvSpPr>
              <a:spLocks noChangeShapeType="1"/>
            </p:cNvSpPr>
            <p:nvPr/>
          </p:nvSpPr>
          <p:spPr bwMode="auto">
            <a:xfrm flipV="1">
              <a:off x="2688" y="864"/>
              <a:ext cx="0" cy="768"/>
            </a:xfrm>
            <a:prstGeom prst="line">
              <a:avLst/>
            </a:prstGeom>
            <a:noFill/>
            <a:ln w="12700">
              <a:solidFill>
                <a:srgbClr val="FC0128"/>
              </a:solidFill>
              <a:round/>
              <a:headEnd/>
              <a:tailEnd/>
            </a:ln>
            <a:effectLst/>
          </p:spPr>
          <p:txBody>
            <a:bodyPr/>
            <a:lstStyle/>
            <a:p>
              <a:endParaRPr lang="en-US"/>
            </a:p>
          </p:txBody>
        </p:sp>
      </p:grpSp>
      <p:grpSp>
        <p:nvGrpSpPr>
          <p:cNvPr id="8" name="Group 32"/>
          <p:cNvGrpSpPr>
            <a:grpSpLocks/>
          </p:cNvGrpSpPr>
          <p:nvPr/>
        </p:nvGrpSpPr>
        <p:grpSpPr bwMode="auto">
          <a:xfrm>
            <a:off x="6010275" y="1370013"/>
            <a:ext cx="0" cy="3200400"/>
            <a:chOff x="2880" y="864"/>
            <a:chExt cx="0" cy="2016"/>
          </a:xfrm>
        </p:grpSpPr>
        <p:sp>
          <p:nvSpPr>
            <p:cNvPr id="81953" name="Line 33"/>
            <p:cNvSpPr>
              <a:spLocks noChangeShapeType="1"/>
            </p:cNvSpPr>
            <p:nvPr/>
          </p:nvSpPr>
          <p:spPr bwMode="auto">
            <a:xfrm>
              <a:off x="2880" y="2016"/>
              <a:ext cx="0" cy="864"/>
            </a:xfrm>
            <a:prstGeom prst="line">
              <a:avLst/>
            </a:prstGeom>
            <a:noFill/>
            <a:ln w="76200">
              <a:solidFill>
                <a:srgbClr val="FC0128"/>
              </a:solidFill>
              <a:round/>
              <a:headEnd/>
              <a:tailEnd/>
            </a:ln>
            <a:effectLst/>
          </p:spPr>
          <p:txBody>
            <a:bodyPr/>
            <a:lstStyle/>
            <a:p>
              <a:endParaRPr lang="en-US"/>
            </a:p>
          </p:txBody>
        </p:sp>
        <p:sp>
          <p:nvSpPr>
            <p:cNvPr id="81954" name="Line 34"/>
            <p:cNvSpPr>
              <a:spLocks noChangeShapeType="1"/>
            </p:cNvSpPr>
            <p:nvPr/>
          </p:nvSpPr>
          <p:spPr bwMode="auto">
            <a:xfrm flipV="1">
              <a:off x="2880" y="864"/>
              <a:ext cx="0" cy="1200"/>
            </a:xfrm>
            <a:prstGeom prst="line">
              <a:avLst/>
            </a:prstGeom>
            <a:noFill/>
            <a:ln w="12700">
              <a:solidFill>
                <a:srgbClr val="FC0128"/>
              </a:solidFill>
              <a:round/>
              <a:headEnd/>
              <a:tailEnd/>
            </a:ln>
            <a:effectLst/>
          </p:spPr>
          <p:txBody>
            <a:bodyPr/>
            <a:lstStyle/>
            <a:p>
              <a:endParaRPr lang="en-US"/>
            </a:p>
          </p:txBody>
        </p:sp>
      </p:grpSp>
      <p:grpSp>
        <p:nvGrpSpPr>
          <p:cNvPr id="9" name="Group 35"/>
          <p:cNvGrpSpPr>
            <a:grpSpLocks/>
          </p:cNvGrpSpPr>
          <p:nvPr/>
        </p:nvGrpSpPr>
        <p:grpSpPr bwMode="auto">
          <a:xfrm>
            <a:off x="6315075" y="1370013"/>
            <a:ext cx="0" cy="2590800"/>
            <a:chOff x="3072" y="864"/>
            <a:chExt cx="0" cy="1632"/>
          </a:xfrm>
        </p:grpSpPr>
        <p:sp>
          <p:nvSpPr>
            <p:cNvPr id="81956" name="Line 36"/>
            <p:cNvSpPr>
              <a:spLocks noChangeShapeType="1"/>
            </p:cNvSpPr>
            <p:nvPr/>
          </p:nvSpPr>
          <p:spPr bwMode="auto">
            <a:xfrm>
              <a:off x="3072" y="1632"/>
              <a:ext cx="0" cy="864"/>
            </a:xfrm>
            <a:prstGeom prst="line">
              <a:avLst/>
            </a:prstGeom>
            <a:noFill/>
            <a:ln w="76200">
              <a:solidFill>
                <a:srgbClr val="FC0128"/>
              </a:solidFill>
              <a:round/>
              <a:headEnd/>
              <a:tailEnd/>
            </a:ln>
            <a:effectLst/>
          </p:spPr>
          <p:txBody>
            <a:bodyPr/>
            <a:lstStyle/>
            <a:p>
              <a:endParaRPr lang="en-US"/>
            </a:p>
          </p:txBody>
        </p:sp>
        <p:sp>
          <p:nvSpPr>
            <p:cNvPr id="81957" name="Line 37"/>
            <p:cNvSpPr>
              <a:spLocks noChangeShapeType="1"/>
            </p:cNvSpPr>
            <p:nvPr/>
          </p:nvSpPr>
          <p:spPr bwMode="auto">
            <a:xfrm flipV="1">
              <a:off x="3072" y="864"/>
              <a:ext cx="0" cy="768"/>
            </a:xfrm>
            <a:prstGeom prst="line">
              <a:avLst/>
            </a:prstGeom>
            <a:noFill/>
            <a:ln w="12700">
              <a:solidFill>
                <a:srgbClr val="FC0128"/>
              </a:solidFill>
              <a:round/>
              <a:headEnd/>
              <a:tailEnd/>
            </a:ln>
            <a:effectLst/>
          </p:spPr>
          <p:txBody>
            <a:bodyPr/>
            <a:lstStyle/>
            <a:p>
              <a:endParaRPr lang="en-US"/>
            </a:p>
          </p:txBody>
        </p:sp>
      </p:grpSp>
      <p:grpSp>
        <p:nvGrpSpPr>
          <p:cNvPr id="10" name="Group 38"/>
          <p:cNvGrpSpPr>
            <a:grpSpLocks/>
          </p:cNvGrpSpPr>
          <p:nvPr/>
        </p:nvGrpSpPr>
        <p:grpSpPr bwMode="auto">
          <a:xfrm>
            <a:off x="6619875" y="1370013"/>
            <a:ext cx="0" cy="3200400"/>
            <a:chOff x="3264" y="864"/>
            <a:chExt cx="0" cy="2016"/>
          </a:xfrm>
        </p:grpSpPr>
        <p:sp>
          <p:nvSpPr>
            <p:cNvPr id="81959" name="Line 39"/>
            <p:cNvSpPr>
              <a:spLocks noChangeShapeType="1"/>
            </p:cNvSpPr>
            <p:nvPr/>
          </p:nvSpPr>
          <p:spPr bwMode="auto">
            <a:xfrm>
              <a:off x="3264" y="2016"/>
              <a:ext cx="0" cy="864"/>
            </a:xfrm>
            <a:prstGeom prst="line">
              <a:avLst/>
            </a:prstGeom>
            <a:noFill/>
            <a:ln w="76200">
              <a:solidFill>
                <a:srgbClr val="FC0128"/>
              </a:solidFill>
              <a:round/>
              <a:headEnd/>
              <a:tailEnd/>
            </a:ln>
            <a:effectLst/>
          </p:spPr>
          <p:txBody>
            <a:bodyPr/>
            <a:lstStyle/>
            <a:p>
              <a:endParaRPr lang="en-US"/>
            </a:p>
          </p:txBody>
        </p:sp>
        <p:sp>
          <p:nvSpPr>
            <p:cNvPr id="81960" name="Line 40"/>
            <p:cNvSpPr>
              <a:spLocks noChangeShapeType="1"/>
            </p:cNvSpPr>
            <p:nvPr/>
          </p:nvSpPr>
          <p:spPr bwMode="auto">
            <a:xfrm flipV="1">
              <a:off x="3264" y="864"/>
              <a:ext cx="0" cy="1152"/>
            </a:xfrm>
            <a:prstGeom prst="line">
              <a:avLst/>
            </a:prstGeom>
            <a:noFill/>
            <a:ln w="12700">
              <a:solidFill>
                <a:srgbClr val="FC0128"/>
              </a:solidFill>
              <a:round/>
              <a:headEnd/>
              <a:tailEnd/>
            </a:ln>
            <a:effectLst/>
          </p:spPr>
          <p:txBody>
            <a:bodyPr/>
            <a:lstStyle/>
            <a:p>
              <a:endParaRPr lang="en-US"/>
            </a:p>
          </p:txBody>
        </p:sp>
      </p:grpSp>
      <p:grpSp>
        <p:nvGrpSpPr>
          <p:cNvPr id="11" name="Group 41"/>
          <p:cNvGrpSpPr>
            <a:grpSpLocks/>
          </p:cNvGrpSpPr>
          <p:nvPr/>
        </p:nvGrpSpPr>
        <p:grpSpPr bwMode="auto">
          <a:xfrm>
            <a:off x="6924675" y="1370013"/>
            <a:ext cx="23813" cy="2819400"/>
            <a:chOff x="3456" y="864"/>
            <a:chExt cx="15" cy="1776"/>
          </a:xfrm>
        </p:grpSpPr>
        <p:sp>
          <p:nvSpPr>
            <p:cNvPr id="81962" name="Line 42"/>
            <p:cNvSpPr>
              <a:spLocks noChangeShapeType="1"/>
            </p:cNvSpPr>
            <p:nvPr/>
          </p:nvSpPr>
          <p:spPr bwMode="auto">
            <a:xfrm>
              <a:off x="3471" y="1776"/>
              <a:ext cx="0" cy="864"/>
            </a:xfrm>
            <a:prstGeom prst="line">
              <a:avLst/>
            </a:prstGeom>
            <a:noFill/>
            <a:ln w="76200">
              <a:solidFill>
                <a:srgbClr val="FC0128"/>
              </a:solidFill>
              <a:round/>
              <a:headEnd/>
              <a:tailEnd/>
            </a:ln>
            <a:effectLst/>
          </p:spPr>
          <p:txBody>
            <a:bodyPr/>
            <a:lstStyle/>
            <a:p>
              <a:endParaRPr lang="en-US"/>
            </a:p>
          </p:txBody>
        </p:sp>
        <p:sp>
          <p:nvSpPr>
            <p:cNvPr id="81963" name="Line 43"/>
            <p:cNvSpPr>
              <a:spLocks noChangeShapeType="1"/>
            </p:cNvSpPr>
            <p:nvPr/>
          </p:nvSpPr>
          <p:spPr bwMode="auto">
            <a:xfrm flipV="1">
              <a:off x="3456" y="864"/>
              <a:ext cx="0" cy="912"/>
            </a:xfrm>
            <a:prstGeom prst="line">
              <a:avLst/>
            </a:prstGeom>
            <a:noFill/>
            <a:ln w="12700">
              <a:solidFill>
                <a:srgbClr val="FC0128"/>
              </a:solidFill>
              <a:round/>
              <a:headEnd/>
              <a:tailEnd/>
            </a:ln>
            <a:effectLst/>
          </p:spPr>
          <p:txBody>
            <a:bodyPr/>
            <a:lstStyle/>
            <a:p>
              <a:endParaRPr lang="en-US"/>
            </a:p>
          </p:txBody>
        </p:sp>
      </p:grpSp>
      <p:sp>
        <p:nvSpPr>
          <p:cNvPr id="81964" name="Rectangle 44"/>
          <p:cNvSpPr>
            <a:spLocks noChangeArrowheads="1"/>
          </p:cNvSpPr>
          <p:nvPr/>
        </p:nvSpPr>
        <p:spPr bwMode="auto">
          <a:xfrm>
            <a:off x="4024313" y="5883275"/>
            <a:ext cx="1047750" cy="942975"/>
          </a:xfrm>
          <a:prstGeom prst="rect">
            <a:avLst/>
          </a:prstGeom>
          <a:noFill/>
          <a:ln w="12700">
            <a:noFill/>
            <a:miter lim="800000"/>
            <a:headEnd/>
            <a:tailEnd/>
          </a:ln>
          <a:effectLst/>
        </p:spPr>
        <p:txBody>
          <a:bodyPr wrap="none" lIns="90488" tIns="44450" rIns="90488" bIns="44450">
            <a:spAutoFit/>
          </a:bodyPr>
          <a:lstStyle/>
          <a:p>
            <a:pPr algn="ctr" eaLnBrk="0" hangingPunct="0"/>
            <a:r>
              <a:rPr lang="en-US" sz="2800">
                <a:solidFill>
                  <a:srgbClr val="FF33CC"/>
                </a:solidFill>
              </a:rPr>
              <a:t>Cold</a:t>
            </a:r>
          </a:p>
          <a:p>
            <a:pPr algn="ctr" eaLnBrk="0" hangingPunct="0"/>
            <a:r>
              <a:rPr lang="en-US" sz="2800">
                <a:solidFill>
                  <a:srgbClr val="FF33CC"/>
                </a:solidFill>
              </a:rPr>
              <a:t>Water</a:t>
            </a:r>
          </a:p>
        </p:txBody>
      </p:sp>
      <p:sp>
        <p:nvSpPr>
          <p:cNvPr id="81965" name="Line 45"/>
          <p:cNvSpPr>
            <a:spLocks noChangeShapeType="1"/>
          </p:cNvSpPr>
          <p:nvPr/>
        </p:nvSpPr>
        <p:spPr bwMode="auto">
          <a:xfrm flipV="1">
            <a:off x="6010275" y="5484813"/>
            <a:ext cx="0" cy="533400"/>
          </a:xfrm>
          <a:prstGeom prst="line">
            <a:avLst/>
          </a:prstGeom>
          <a:noFill/>
          <a:ln w="12700">
            <a:solidFill>
              <a:srgbClr val="FF33CC"/>
            </a:solidFill>
            <a:round/>
            <a:headEnd/>
            <a:tailEnd type="triangle" w="med" len="med"/>
          </a:ln>
          <a:effectLst/>
        </p:spPr>
        <p:txBody>
          <a:bodyPr/>
          <a:lstStyle/>
          <a:p>
            <a:endParaRPr lang="en-US"/>
          </a:p>
        </p:txBody>
      </p:sp>
      <p:sp>
        <p:nvSpPr>
          <p:cNvPr id="81966" name="Rectangle 46"/>
          <p:cNvSpPr>
            <a:spLocks noChangeArrowheads="1"/>
          </p:cNvSpPr>
          <p:nvPr/>
        </p:nvSpPr>
        <p:spPr bwMode="auto">
          <a:xfrm>
            <a:off x="7748588" y="3900488"/>
            <a:ext cx="911225" cy="942975"/>
          </a:xfrm>
          <a:prstGeom prst="rect">
            <a:avLst/>
          </a:prstGeom>
          <a:noFill/>
          <a:ln w="12700">
            <a:noFill/>
            <a:miter lim="800000"/>
            <a:headEnd/>
            <a:tailEnd/>
          </a:ln>
          <a:effectLst/>
        </p:spPr>
        <p:txBody>
          <a:bodyPr wrap="none" lIns="90488" tIns="44450" rIns="90488" bIns="44450">
            <a:spAutoFit/>
          </a:bodyPr>
          <a:lstStyle/>
          <a:p>
            <a:pPr algn="ctr" eaLnBrk="0" hangingPunct="0"/>
            <a:r>
              <a:rPr lang="en-US" sz="2800">
                <a:solidFill>
                  <a:srgbClr val="3399FF"/>
                </a:solidFill>
              </a:rPr>
              <a:t>Fuel</a:t>
            </a:r>
          </a:p>
          <a:p>
            <a:pPr algn="ctr" eaLnBrk="0" hangingPunct="0"/>
            <a:r>
              <a:rPr lang="en-US" sz="2800">
                <a:solidFill>
                  <a:srgbClr val="3399FF"/>
                </a:solidFill>
              </a:rPr>
              <a:t>Rods</a:t>
            </a:r>
          </a:p>
        </p:txBody>
      </p:sp>
      <p:sp>
        <p:nvSpPr>
          <p:cNvPr id="81967" name="Line 47"/>
          <p:cNvSpPr>
            <a:spLocks noChangeShapeType="1"/>
          </p:cNvSpPr>
          <p:nvPr/>
        </p:nvSpPr>
        <p:spPr bwMode="auto">
          <a:xfrm>
            <a:off x="7229475" y="2208213"/>
            <a:ext cx="762000" cy="0"/>
          </a:xfrm>
          <a:prstGeom prst="line">
            <a:avLst/>
          </a:prstGeom>
          <a:noFill/>
          <a:ln w="12700">
            <a:solidFill>
              <a:schemeClr val="hlink"/>
            </a:solidFill>
            <a:round/>
            <a:headEnd/>
            <a:tailEnd type="triangle" w="med" len="med"/>
          </a:ln>
          <a:effectLst/>
        </p:spPr>
        <p:txBody>
          <a:bodyPr/>
          <a:lstStyle/>
          <a:p>
            <a:endParaRPr lang="en-US"/>
          </a:p>
        </p:txBody>
      </p:sp>
      <p:sp>
        <p:nvSpPr>
          <p:cNvPr id="81968" name="Rectangle 48"/>
          <p:cNvSpPr>
            <a:spLocks noChangeArrowheads="1"/>
          </p:cNvSpPr>
          <p:nvPr/>
        </p:nvSpPr>
        <p:spPr bwMode="auto">
          <a:xfrm>
            <a:off x="7772400" y="1828800"/>
            <a:ext cx="1049338" cy="942975"/>
          </a:xfrm>
          <a:prstGeom prst="rect">
            <a:avLst/>
          </a:prstGeom>
          <a:noFill/>
          <a:ln w="12700">
            <a:noFill/>
            <a:miter lim="800000"/>
            <a:headEnd/>
            <a:tailEnd/>
          </a:ln>
          <a:effectLst/>
        </p:spPr>
        <p:txBody>
          <a:bodyPr lIns="90488" tIns="44450" rIns="90488" bIns="44450">
            <a:spAutoFit/>
          </a:bodyPr>
          <a:lstStyle/>
          <a:p>
            <a:pPr algn="ctr" eaLnBrk="0" hangingPunct="0"/>
            <a:r>
              <a:rPr lang="en-US" sz="2800">
                <a:solidFill>
                  <a:schemeClr val="hlink"/>
                </a:solidFill>
              </a:rPr>
              <a:t>Hot</a:t>
            </a:r>
          </a:p>
          <a:p>
            <a:pPr algn="ctr" eaLnBrk="0" hangingPunct="0"/>
            <a:r>
              <a:rPr lang="en-US" sz="2800">
                <a:solidFill>
                  <a:schemeClr val="hlink"/>
                </a:solidFill>
              </a:rPr>
              <a:t>Water</a:t>
            </a:r>
          </a:p>
        </p:txBody>
      </p:sp>
      <p:grpSp>
        <p:nvGrpSpPr>
          <p:cNvPr id="12" name="Group 49"/>
          <p:cNvGrpSpPr>
            <a:grpSpLocks/>
          </p:cNvGrpSpPr>
          <p:nvPr/>
        </p:nvGrpSpPr>
        <p:grpSpPr bwMode="auto">
          <a:xfrm>
            <a:off x="3190875" y="2436813"/>
            <a:ext cx="1843088" cy="942975"/>
            <a:chOff x="192" y="912"/>
            <a:chExt cx="1161" cy="594"/>
          </a:xfrm>
        </p:grpSpPr>
        <p:sp>
          <p:nvSpPr>
            <p:cNvPr id="81970" name="Rectangle 50"/>
            <p:cNvSpPr>
              <a:spLocks noChangeArrowheads="1"/>
            </p:cNvSpPr>
            <p:nvPr/>
          </p:nvSpPr>
          <p:spPr bwMode="auto">
            <a:xfrm>
              <a:off x="192" y="912"/>
              <a:ext cx="798" cy="594"/>
            </a:xfrm>
            <a:prstGeom prst="rect">
              <a:avLst/>
            </a:prstGeom>
            <a:noFill/>
            <a:ln w="12700">
              <a:noFill/>
              <a:miter lim="800000"/>
              <a:headEnd/>
              <a:tailEnd/>
            </a:ln>
            <a:effectLst/>
          </p:spPr>
          <p:txBody>
            <a:bodyPr wrap="none" lIns="90488" tIns="44450" rIns="90488" bIns="44450">
              <a:spAutoFit/>
            </a:bodyPr>
            <a:lstStyle/>
            <a:p>
              <a:pPr algn="ctr" eaLnBrk="0" hangingPunct="0"/>
              <a:r>
                <a:rPr lang="en-US" sz="2800">
                  <a:solidFill>
                    <a:srgbClr val="FF0000"/>
                  </a:solidFill>
                </a:rPr>
                <a:t>Control</a:t>
              </a:r>
            </a:p>
            <a:p>
              <a:pPr algn="ctr" eaLnBrk="0" hangingPunct="0"/>
              <a:r>
                <a:rPr lang="en-US" sz="2800">
                  <a:solidFill>
                    <a:srgbClr val="FF0000"/>
                  </a:solidFill>
                </a:rPr>
                <a:t>Rods</a:t>
              </a:r>
            </a:p>
          </p:txBody>
        </p:sp>
        <p:sp>
          <p:nvSpPr>
            <p:cNvPr id="81971" name="Line 51"/>
            <p:cNvSpPr>
              <a:spLocks noChangeShapeType="1"/>
            </p:cNvSpPr>
            <p:nvPr/>
          </p:nvSpPr>
          <p:spPr bwMode="auto">
            <a:xfrm>
              <a:off x="921" y="1238"/>
              <a:ext cx="432" cy="96"/>
            </a:xfrm>
            <a:prstGeom prst="line">
              <a:avLst/>
            </a:prstGeom>
            <a:noFill/>
            <a:ln w="12700">
              <a:solidFill>
                <a:srgbClr val="FF0000"/>
              </a:solidFill>
              <a:round/>
              <a:headEnd/>
              <a:tailEnd type="triangle" w="med" len="med"/>
            </a:ln>
            <a:effectLst/>
          </p:spPr>
          <p:txBody>
            <a:bodyPr/>
            <a:lstStyle/>
            <a:p>
              <a:endParaRPr lang="en-US"/>
            </a:p>
          </p:txBody>
        </p:sp>
      </p:grpSp>
      <p:sp>
        <p:nvSpPr>
          <p:cNvPr id="81972" name="Line 52"/>
          <p:cNvSpPr>
            <a:spLocks noChangeShapeType="1"/>
          </p:cNvSpPr>
          <p:nvPr/>
        </p:nvSpPr>
        <p:spPr bwMode="auto">
          <a:xfrm flipH="1">
            <a:off x="7153275" y="4341813"/>
            <a:ext cx="609600" cy="0"/>
          </a:xfrm>
          <a:prstGeom prst="line">
            <a:avLst/>
          </a:prstGeom>
          <a:noFill/>
          <a:ln w="12700">
            <a:solidFill>
              <a:srgbClr val="3399FF"/>
            </a:solidFill>
            <a:round/>
            <a:headEnd/>
            <a:tailEnd type="triangle" w="med" len="med"/>
          </a:ln>
          <a:effectLst/>
        </p:spPr>
        <p:txBody>
          <a:bodyPr/>
          <a:lstStyle/>
          <a:p>
            <a:endParaRPr lang="en-US"/>
          </a:p>
        </p:txBody>
      </p:sp>
      <p:pic>
        <p:nvPicPr>
          <p:cNvPr id="81973" name="Picture 53" descr="17_10-02UN"/>
          <p:cNvPicPr>
            <a:picLocks noChangeAspect="1" noChangeArrowheads="1"/>
          </p:cNvPicPr>
          <p:nvPr/>
        </p:nvPicPr>
        <p:blipFill>
          <a:blip r:embed="rId3" cstate="print"/>
          <a:srcRect/>
          <a:stretch>
            <a:fillRect/>
          </a:stretch>
        </p:blipFill>
        <p:spPr bwMode="auto">
          <a:xfrm>
            <a:off x="152400" y="1371600"/>
            <a:ext cx="3100388" cy="4343400"/>
          </a:xfrm>
          <a:prstGeom prst="rect">
            <a:avLst/>
          </a:prstGeom>
          <a:noFill/>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100000">
                                          <p:val>
                                            <p:strVal val="#ppt_x"/>
                                          </p:val>
                                        </p:tav>
                                      </p:tavLst>
                                    </p:anim>
                                    <p:anim calcmode="lin" valueType="num">
                                      <p:cBhvr>
                                        <p:cTn id="8" dur="500" fill="hold"/>
                                        <p:tgtEl>
                                          <p:spTgt spid="5"/>
                                        </p:tgtEl>
                                        <p:attrNameLst>
                                          <p:attrName>ppt_y</p:attrName>
                                        </p:attrNameLst>
                                      </p:cBhvr>
                                      <p:tavLst>
                                        <p:tav tm="0">
                                          <p:val>
                                            <p:strVal val="#ppt_y-#ppt_h/2"/>
                                          </p:val>
                                        </p:tav>
                                        <p:tav tm="100000">
                                          <p:val>
                                            <p:strVal val="#ppt_y"/>
                                          </p:val>
                                        </p:tav>
                                      </p:tavLst>
                                    </p:anim>
                                    <p:anim calcmode="lin" valueType="num">
                                      <p:cBhvr>
                                        <p:cTn id="9" dur="500" fill="hold"/>
                                        <p:tgtEl>
                                          <p:spTgt spid="5"/>
                                        </p:tgtEl>
                                        <p:attrNameLst>
                                          <p:attrName>ppt_w</p:attrName>
                                        </p:attrNameLst>
                                      </p:cBhvr>
                                      <p:tavLst>
                                        <p:tav tm="0">
                                          <p:val>
                                            <p:strVal val="#ppt_w"/>
                                          </p:val>
                                        </p:tav>
                                        <p:tav tm="100000">
                                          <p:val>
                                            <p:strVal val="#ppt_w"/>
                                          </p:val>
                                        </p:tav>
                                      </p:tavLst>
                                    </p:anim>
                                    <p:anim calcmode="lin" valueType="num">
                                      <p:cBhvr>
                                        <p:cTn id="10" dur="500" fill="hold"/>
                                        <p:tgtEl>
                                          <p:spTgt spid="5"/>
                                        </p:tgtEl>
                                        <p:attrNameLst>
                                          <p:attrName>ppt_h</p:attrName>
                                        </p:attrNameLst>
                                      </p:cBhvr>
                                      <p:tavLst>
                                        <p:tav tm="0">
                                          <p:val>
                                            <p:fltVal val="0"/>
                                          </p:val>
                                        </p:tav>
                                        <p:tav tm="100000">
                                          <p:val>
                                            <p:strVal val="#ppt_h"/>
                                          </p:val>
                                        </p:tav>
                                      </p:tavLst>
                                    </p:anim>
                                  </p:childTnLst>
                                </p:cTn>
                              </p:par>
                            </p:childTnLst>
                          </p:cTn>
                        </p:par>
                        <p:par>
                          <p:cTn id="11" fill="hold">
                            <p:stCondLst>
                              <p:cond delay="500"/>
                            </p:stCondLst>
                            <p:childTnLst>
                              <p:par>
                                <p:cTn id="12" presetID="17" presetClass="entr" presetSubtype="1" fill="hold" nodeType="afterEffect">
                                  <p:stCondLst>
                                    <p:cond delay="25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ppt_h/2"/>
                                          </p:val>
                                        </p:tav>
                                        <p:tav tm="100000">
                                          <p:val>
                                            <p:strVal val="#ppt_y"/>
                                          </p:val>
                                        </p:tav>
                                      </p:tavLst>
                                    </p:anim>
                                    <p:anim calcmode="lin" valueType="num">
                                      <p:cBhvr>
                                        <p:cTn id="16" dur="500" fill="hold"/>
                                        <p:tgtEl>
                                          <p:spTgt spid="6"/>
                                        </p:tgtEl>
                                        <p:attrNameLst>
                                          <p:attrName>ppt_w</p:attrName>
                                        </p:attrNameLst>
                                      </p:cBhvr>
                                      <p:tavLst>
                                        <p:tav tm="0">
                                          <p:val>
                                            <p:strVal val="#ppt_w"/>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childTnLst>
                                </p:cTn>
                              </p:par>
                            </p:childTnLst>
                          </p:cTn>
                        </p:par>
                        <p:par>
                          <p:cTn id="18" fill="hold">
                            <p:stCondLst>
                              <p:cond delay="1250"/>
                            </p:stCondLst>
                            <p:childTnLst>
                              <p:par>
                                <p:cTn id="19" presetID="17" presetClass="entr" presetSubtype="1" fill="hold" nodeType="afterEffect">
                                  <p:stCondLst>
                                    <p:cond delay="25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ppt_x</p:attrName>
                                        </p:attrNameLst>
                                      </p:cBhvr>
                                      <p:tavLst>
                                        <p:tav tm="0">
                                          <p:val>
                                            <p:strVal val="#ppt_x"/>
                                          </p:val>
                                        </p:tav>
                                        <p:tav tm="100000">
                                          <p:val>
                                            <p:strVal val="#ppt_x"/>
                                          </p:val>
                                        </p:tav>
                                      </p:tavLst>
                                    </p:anim>
                                    <p:anim calcmode="lin" valueType="num">
                                      <p:cBhvr>
                                        <p:cTn id="22" dur="500" fill="hold"/>
                                        <p:tgtEl>
                                          <p:spTgt spid="7"/>
                                        </p:tgtEl>
                                        <p:attrNameLst>
                                          <p:attrName>ppt_y</p:attrName>
                                        </p:attrNameLst>
                                      </p:cBhvr>
                                      <p:tavLst>
                                        <p:tav tm="0">
                                          <p:val>
                                            <p:strVal val="#ppt_y-#ppt_h/2"/>
                                          </p:val>
                                        </p:tav>
                                        <p:tav tm="100000">
                                          <p:val>
                                            <p:strVal val="#ppt_y"/>
                                          </p:val>
                                        </p:tav>
                                      </p:tavLst>
                                    </p:anim>
                                    <p:anim calcmode="lin" valueType="num">
                                      <p:cBhvr>
                                        <p:cTn id="23" dur="500" fill="hold"/>
                                        <p:tgtEl>
                                          <p:spTgt spid="7"/>
                                        </p:tgtEl>
                                        <p:attrNameLst>
                                          <p:attrName>ppt_w</p:attrName>
                                        </p:attrNameLst>
                                      </p:cBhvr>
                                      <p:tavLst>
                                        <p:tav tm="0">
                                          <p:val>
                                            <p:strVal val="#ppt_w"/>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childTnLst>
                                </p:cTn>
                              </p:par>
                            </p:childTnLst>
                          </p:cTn>
                        </p:par>
                        <p:par>
                          <p:cTn id="25" fill="hold">
                            <p:stCondLst>
                              <p:cond delay="2000"/>
                            </p:stCondLst>
                            <p:childTnLst>
                              <p:par>
                                <p:cTn id="26" presetID="17" presetClass="entr" presetSubtype="1" fill="hold" nodeType="afterEffect">
                                  <p:stCondLst>
                                    <p:cond delay="25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ppt_x</p:attrName>
                                        </p:attrNameLst>
                                      </p:cBhvr>
                                      <p:tavLst>
                                        <p:tav tm="0">
                                          <p:val>
                                            <p:strVal val="#ppt_x"/>
                                          </p:val>
                                        </p:tav>
                                        <p:tav tm="100000">
                                          <p:val>
                                            <p:strVal val="#ppt_x"/>
                                          </p:val>
                                        </p:tav>
                                      </p:tavLst>
                                    </p:anim>
                                    <p:anim calcmode="lin" valueType="num">
                                      <p:cBhvr>
                                        <p:cTn id="29" dur="500" fill="hold"/>
                                        <p:tgtEl>
                                          <p:spTgt spid="8"/>
                                        </p:tgtEl>
                                        <p:attrNameLst>
                                          <p:attrName>ppt_y</p:attrName>
                                        </p:attrNameLst>
                                      </p:cBhvr>
                                      <p:tavLst>
                                        <p:tav tm="0">
                                          <p:val>
                                            <p:strVal val="#ppt_y-#ppt_h/2"/>
                                          </p:val>
                                        </p:tav>
                                        <p:tav tm="100000">
                                          <p:val>
                                            <p:strVal val="#ppt_y"/>
                                          </p:val>
                                        </p:tav>
                                      </p:tavLst>
                                    </p:anim>
                                    <p:anim calcmode="lin" valueType="num">
                                      <p:cBhvr>
                                        <p:cTn id="30" dur="500" fill="hold"/>
                                        <p:tgtEl>
                                          <p:spTgt spid="8"/>
                                        </p:tgtEl>
                                        <p:attrNameLst>
                                          <p:attrName>ppt_w</p:attrName>
                                        </p:attrNameLst>
                                      </p:cBhvr>
                                      <p:tavLst>
                                        <p:tav tm="0">
                                          <p:val>
                                            <p:strVal val="#ppt_w"/>
                                          </p:val>
                                        </p:tav>
                                        <p:tav tm="100000">
                                          <p:val>
                                            <p:strVal val="#ppt_w"/>
                                          </p:val>
                                        </p:tav>
                                      </p:tavLst>
                                    </p:anim>
                                    <p:anim calcmode="lin" valueType="num">
                                      <p:cBhvr>
                                        <p:cTn id="31" dur="500" fill="hold"/>
                                        <p:tgtEl>
                                          <p:spTgt spid="8"/>
                                        </p:tgtEl>
                                        <p:attrNameLst>
                                          <p:attrName>ppt_h</p:attrName>
                                        </p:attrNameLst>
                                      </p:cBhvr>
                                      <p:tavLst>
                                        <p:tav tm="0">
                                          <p:val>
                                            <p:fltVal val="0"/>
                                          </p:val>
                                        </p:tav>
                                        <p:tav tm="100000">
                                          <p:val>
                                            <p:strVal val="#ppt_h"/>
                                          </p:val>
                                        </p:tav>
                                      </p:tavLst>
                                    </p:anim>
                                  </p:childTnLst>
                                </p:cTn>
                              </p:par>
                            </p:childTnLst>
                          </p:cTn>
                        </p:par>
                        <p:par>
                          <p:cTn id="32" fill="hold">
                            <p:stCondLst>
                              <p:cond delay="2750"/>
                            </p:stCondLst>
                            <p:childTnLst>
                              <p:par>
                                <p:cTn id="33" presetID="17" presetClass="entr" presetSubtype="1" fill="hold" nodeType="afterEffect">
                                  <p:stCondLst>
                                    <p:cond delay="25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ppt_x</p:attrName>
                                        </p:attrNameLst>
                                      </p:cBhvr>
                                      <p:tavLst>
                                        <p:tav tm="0">
                                          <p:val>
                                            <p:strVal val="#ppt_x"/>
                                          </p:val>
                                        </p:tav>
                                        <p:tav tm="100000">
                                          <p:val>
                                            <p:strVal val="#ppt_x"/>
                                          </p:val>
                                        </p:tav>
                                      </p:tavLst>
                                    </p:anim>
                                    <p:anim calcmode="lin" valueType="num">
                                      <p:cBhvr>
                                        <p:cTn id="36" dur="500" fill="hold"/>
                                        <p:tgtEl>
                                          <p:spTgt spid="9"/>
                                        </p:tgtEl>
                                        <p:attrNameLst>
                                          <p:attrName>ppt_y</p:attrName>
                                        </p:attrNameLst>
                                      </p:cBhvr>
                                      <p:tavLst>
                                        <p:tav tm="0">
                                          <p:val>
                                            <p:strVal val="#ppt_y-#ppt_h/2"/>
                                          </p:val>
                                        </p:tav>
                                        <p:tav tm="100000">
                                          <p:val>
                                            <p:strVal val="#ppt_y"/>
                                          </p:val>
                                        </p:tav>
                                      </p:tavLst>
                                    </p:anim>
                                    <p:anim calcmode="lin" valueType="num">
                                      <p:cBhvr>
                                        <p:cTn id="37" dur="500" fill="hold"/>
                                        <p:tgtEl>
                                          <p:spTgt spid="9"/>
                                        </p:tgtEl>
                                        <p:attrNameLst>
                                          <p:attrName>ppt_w</p:attrName>
                                        </p:attrNameLst>
                                      </p:cBhvr>
                                      <p:tavLst>
                                        <p:tav tm="0">
                                          <p:val>
                                            <p:strVal val="#ppt_w"/>
                                          </p:val>
                                        </p:tav>
                                        <p:tav tm="100000">
                                          <p:val>
                                            <p:strVal val="#ppt_w"/>
                                          </p:val>
                                        </p:tav>
                                      </p:tavLst>
                                    </p:anim>
                                    <p:anim calcmode="lin" valueType="num">
                                      <p:cBhvr>
                                        <p:cTn id="38" dur="500" fill="hold"/>
                                        <p:tgtEl>
                                          <p:spTgt spid="9"/>
                                        </p:tgtEl>
                                        <p:attrNameLst>
                                          <p:attrName>ppt_h</p:attrName>
                                        </p:attrNameLst>
                                      </p:cBhvr>
                                      <p:tavLst>
                                        <p:tav tm="0">
                                          <p:val>
                                            <p:fltVal val="0"/>
                                          </p:val>
                                        </p:tav>
                                        <p:tav tm="100000">
                                          <p:val>
                                            <p:strVal val="#ppt_h"/>
                                          </p:val>
                                        </p:tav>
                                      </p:tavLst>
                                    </p:anim>
                                  </p:childTnLst>
                                </p:cTn>
                              </p:par>
                            </p:childTnLst>
                          </p:cTn>
                        </p:par>
                        <p:par>
                          <p:cTn id="39" fill="hold">
                            <p:stCondLst>
                              <p:cond delay="3500"/>
                            </p:stCondLst>
                            <p:childTnLst>
                              <p:par>
                                <p:cTn id="40" presetID="17" presetClass="entr" presetSubtype="1" fill="hold" nodeType="afterEffect">
                                  <p:stCondLst>
                                    <p:cond delay="250"/>
                                  </p:stCondLst>
                                  <p:childTnLst>
                                    <p:set>
                                      <p:cBhvr>
                                        <p:cTn id="41" dur="1" fill="hold">
                                          <p:stCondLst>
                                            <p:cond delay="0"/>
                                          </p:stCondLst>
                                        </p:cTn>
                                        <p:tgtEl>
                                          <p:spTgt spid="10"/>
                                        </p:tgtEl>
                                        <p:attrNameLst>
                                          <p:attrName>style.visibility</p:attrName>
                                        </p:attrNameLst>
                                      </p:cBhvr>
                                      <p:to>
                                        <p:strVal val="visible"/>
                                      </p:to>
                                    </p:set>
                                    <p:anim calcmode="lin" valueType="num">
                                      <p:cBhvr>
                                        <p:cTn id="42" dur="500" fill="hold"/>
                                        <p:tgtEl>
                                          <p:spTgt spid="10"/>
                                        </p:tgtEl>
                                        <p:attrNameLst>
                                          <p:attrName>ppt_x</p:attrName>
                                        </p:attrNameLst>
                                      </p:cBhvr>
                                      <p:tavLst>
                                        <p:tav tm="0">
                                          <p:val>
                                            <p:strVal val="#ppt_x"/>
                                          </p:val>
                                        </p:tav>
                                        <p:tav tm="100000">
                                          <p:val>
                                            <p:strVal val="#ppt_x"/>
                                          </p:val>
                                        </p:tav>
                                      </p:tavLst>
                                    </p:anim>
                                    <p:anim calcmode="lin" valueType="num">
                                      <p:cBhvr>
                                        <p:cTn id="43" dur="500" fill="hold"/>
                                        <p:tgtEl>
                                          <p:spTgt spid="10"/>
                                        </p:tgtEl>
                                        <p:attrNameLst>
                                          <p:attrName>ppt_y</p:attrName>
                                        </p:attrNameLst>
                                      </p:cBhvr>
                                      <p:tavLst>
                                        <p:tav tm="0">
                                          <p:val>
                                            <p:strVal val="#ppt_y-#ppt_h/2"/>
                                          </p:val>
                                        </p:tav>
                                        <p:tav tm="100000">
                                          <p:val>
                                            <p:strVal val="#ppt_y"/>
                                          </p:val>
                                        </p:tav>
                                      </p:tavLst>
                                    </p:anim>
                                    <p:anim calcmode="lin" valueType="num">
                                      <p:cBhvr>
                                        <p:cTn id="44" dur="500" fill="hold"/>
                                        <p:tgtEl>
                                          <p:spTgt spid="10"/>
                                        </p:tgtEl>
                                        <p:attrNameLst>
                                          <p:attrName>ppt_w</p:attrName>
                                        </p:attrNameLst>
                                      </p:cBhvr>
                                      <p:tavLst>
                                        <p:tav tm="0">
                                          <p:val>
                                            <p:strVal val="#ppt_w"/>
                                          </p:val>
                                        </p:tav>
                                        <p:tav tm="100000">
                                          <p:val>
                                            <p:strVal val="#ppt_w"/>
                                          </p:val>
                                        </p:tav>
                                      </p:tavLst>
                                    </p:anim>
                                    <p:anim calcmode="lin" valueType="num">
                                      <p:cBhvr>
                                        <p:cTn id="45" dur="500" fill="hold"/>
                                        <p:tgtEl>
                                          <p:spTgt spid="10"/>
                                        </p:tgtEl>
                                        <p:attrNameLst>
                                          <p:attrName>ppt_h</p:attrName>
                                        </p:attrNameLst>
                                      </p:cBhvr>
                                      <p:tavLst>
                                        <p:tav tm="0">
                                          <p:val>
                                            <p:fltVal val="0"/>
                                          </p:val>
                                        </p:tav>
                                        <p:tav tm="100000">
                                          <p:val>
                                            <p:strVal val="#ppt_h"/>
                                          </p:val>
                                        </p:tav>
                                      </p:tavLst>
                                    </p:anim>
                                  </p:childTnLst>
                                </p:cTn>
                              </p:par>
                            </p:childTnLst>
                          </p:cTn>
                        </p:par>
                        <p:par>
                          <p:cTn id="46" fill="hold">
                            <p:stCondLst>
                              <p:cond delay="4250"/>
                            </p:stCondLst>
                            <p:childTnLst>
                              <p:par>
                                <p:cTn id="47" presetID="17" presetClass="entr" presetSubtype="1" fill="hold" nodeType="afterEffect">
                                  <p:stCondLst>
                                    <p:cond delay="250"/>
                                  </p:stCondLst>
                                  <p:childTnLst>
                                    <p:set>
                                      <p:cBhvr>
                                        <p:cTn id="48" dur="1" fill="hold">
                                          <p:stCondLst>
                                            <p:cond delay="0"/>
                                          </p:stCondLst>
                                        </p:cTn>
                                        <p:tgtEl>
                                          <p:spTgt spid="11"/>
                                        </p:tgtEl>
                                        <p:attrNameLst>
                                          <p:attrName>style.visibility</p:attrName>
                                        </p:attrNameLst>
                                      </p:cBhvr>
                                      <p:to>
                                        <p:strVal val="visible"/>
                                      </p:to>
                                    </p:set>
                                    <p:anim calcmode="lin" valueType="num">
                                      <p:cBhvr>
                                        <p:cTn id="49" dur="500" fill="hold"/>
                                        <p:tgtEl>
                                          <p:spTgt spid="11"/>
                                        </p:tgtEl>
                                        <p:attrNameLst>
                                          <p:attrName>ppt_x</p:attrName>
                                        </p:attrNameLst>
                                      </p:cBhvr>
                                      <p:tavLst>
                                        <p:tav tm="0">
                                          <p:val>
                                            <p:strVal val="#ppt_x"/>
                                          </p:val>
                                        </p:tav>
                                        <p:tav tm="100000">
                                          <p:val>
                                            <p:strVal val="#ppt_x"/>
                                          </p:val>
                                        </p:tav>
                                      </p:tavLst>
                                    </p:anim>
                                    <p:anim calcmode="lin" valueType="num">
                                      <p:cBhvr>
                                        <p:cTn id="50" dur="500" fill="hold"/>
                                        <p:tgtEl>
                                          <p:spTgt spid="11"/>
                                        </p:tgtEl>
                                        <p:attrNameLst>
                                          <p:attrName>ppt_y</p:attrName>
                                        </p:attrNameLst>
                                      </p:cBhvr>
                                      <p:tavLst>
                                        <p:tav tm="0">
                                          <p:val>
                                            <p:strVal val="#ppt_y-#ppt_h/2"/>
                                          </p:val>
                                        </p:tav>
                                        <p:tav tm="100000">
                                          <p:val>
                                            <p:strVal val="#ppt_y"/>
                                          </p:val>
                                        </p:tav>
                                      </p:tavLst>
                                    </p:anim>
                                    <p:anim calcmode="lin" valueType="num">
                                      <p:cBhvr>
                                        <p:cTn id="51" dur="500" fill="hold"/>
                                        <p:tgtEl>
                                          <p:spTgt spid="11"/>
                                        </p:tgtEl>
                                        <p:attrNameLst>
                                          <p:attrName>ppt_w</p:attrName>
                                        </p:attrNameLst>
                                      </p:cBhvr>
                                      <p:tavLst>
                                        <p:tav tm="0">
                                          <p:val>
                                            <p:strVal val="#ppt_w"/>
                                          </p:val>
                                        </p:tav>
                                        <p:tav tm="100000">
                                          <p:val>
                                            <p:strVal val="#ppt_w"/>
                                          </p:val>
                                        </p:tav>
                                      </p:tavLst>
                                    </p:anim>
                                    <p:anim calcmode="lin" valueType="num">
                                      <p:cBhvr>
                                        <p:cTn id="52" dur="500" fill="hold"/>
                                        <p:tgtEl>
                                          <p:spTgt spid="11"/>
                                        </p:tgtEl>
                                        <p:attrNameLst>
                                          <p:attrName>ppt_h</p:attrName>
                                        </p:attrNameLst>
                                      </p:cBhvr>
                                      <p:tavLst>
                                        <p:tav tm="0">
                                          <p:val>
                                            <p:fltVal val="0"/>
                                          </p:val>
                                        </p:tav>
                                        <p:tav tm="100000">
                                          <p:val>
                                            <p:strVal val="#ppt_h"/>
                                          </p:val>
                                        </p:tav>
                                      </p:tavLst>
                                    </p:anim>
                                  </p:childTnLst>
                                </p:cTn>
                              </p:par>
                            </p:childTnLst>
                          </p:cTn>
                        </p:par>
                        <p:par>
                          <p:cTn id="53" fill="hold">
                            <p:stCondLst>
                              <p:cond delay="5000"/>
                            </p:stCondLst>
                            <p:childTnLst>
                              <p:par>
                                <p:cTn id="54" presetID="2" presetClass="entr" presetSubtype="8" fill="hold" nodeType="afterEffect">
                                  <p:stCondLst>
                                    <p:cond delay="1000"/>
                                  </p:stCondLst>
                                  <p:childTnLst>
                                    <p:set>
                                      <p:cBhvr>
                                        <p:cTn id="55" dur="1" fill="hold">
                                          <p:stCondLst>
                                            <p:cond delay="0"/>
                                          </p:stCondLst>
                                        </p:cTn>
                                        <p:tgtEl>
                                          <p:spTgt spid="12"/>
                                        </p:tgtEl>
                                        <p:attrNameLst>
                                          <p:attrName>style.visibility</p:attrName>
                                        </p:attrNameLst>
                                      </p:cBhvr>
                                      <p:to>
                                        <p:strVal val="visible"/>
                                      </p:to>
                                    </p:set>
                                    <p:anim calcmode="lin" valueType="num">
                                      <p:cBhvr additive="base">
                                        <p:cTn id="56" dur="500" fill="hold"/>
                                        <p:tgtEl>
                                          <p:spTgt spid="12"/>
                                        </p:tgtEl>
                                        <p:attrNameLst>
                                          <p:attrName>ppt_x</p:attrName>
                                        </p:attrNameLst>
                                      </p:cBhvr>
                                      <p:tavLst>
                                        <p:tav tm="0">
                                          <p:val>
                                            <p:strVal val="0-#ppt_w/2"/>
                                          </p:val>
                                        </p:tav>
                                        <p:tav tm="100000">
                                          <p:val>
                                            <p:strVal val="#ppt_x"/>
                                          </p:val>
                                        </p:tav>
                                      </p:tavLst>
                                    </p:anim>
                                    <p:anim calcmode="lin" valueType="num">
                                      <p:cBhvr additive="base">
                                        <p:cTn id="57"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79250_20_F25.jpg"/>
          <p:cNvPicPr>
            <a:picLocks noChangeAspect="1"/>
          </p:cNvPicPr>
          <p:nvPr/>
        </p:nvPicPr>
        <p:blipFill>
          <a:blip r:embed="rId3" cstate="print"/>
          <a:stretch>
            <a:fillRect/>
          </a:stretch>
        </p:blipFill>
        <p:spPr>
          <a:xfrm>
            <a:off x="3962400" y="152400"/>
            <a:ext cx="4916976" cy="6553200"/>
          </a:xfrm>
          <a:prstGeom prst="rect">
            <a:avLst/>
          </a:prstGeom>
        </p:spPr>
      </p:pic>
      <p:sp>
        <p:nvSpPr>
          <p:cNvPr id="2" name="Title 1"/>
          <p:cNvSpPr>
            <a:spLocks noGrp="1"/>
          </p:cNvSpPr>
          <p:nvPr>
            <p:ph type="title"/>
          </p:nvPr>
        </p:nvSpPr>
        <p:spPr>
          <a:xfrm>
            <a:off x="457200" y="274638"/>
            <a:ext cx="2971800" cy="1143000"/>
          </a:xfrm>
        </p:spPr>
        <p:txBody>
          <a:bodyPr>
            <a:normAutofit fontScale="90000"/>
          </a:bodyPr>
          <a:lstStyle/>
          <a:p>
            <a:r>
              <a:rPr lang="en-US" dirty="0" smtClean="0"/>
              <a:t>What is a fuel rod? </a:t>
            </a:r>
            <a:endParaRPr lang="en-US" dirty="0"/>
          </a:p>
        </p:txBody>
      </p:sp>
    </p:spTree>
    <p:extLst>
      <p:ext uri="{BB962C8B-B14F-4D97-AF65-F5344CB8AC3E}">
        <p14:creationId xmlns:p14="http://schemas.microsoft.com/office/powerpoint/2010/main" val="22559057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374650" y="2743200"/>
            <a:ext cx="8610600" cy="2133600"/>
          </a:xfrm>
        </p:spPr>
        <p:txBody>
          <a:bodyPr>
            <a:normAutofit fontScale="90000"/>
          </a:bodyPr>
          <a:lstStyle/>
          <a:p>
            <a:pPr algn="l" eaLnBrk="1" hangingPunct="1"/>
            <a:r>
              <a:rPr lang="en-US" sz="2800" dirty="0" smtClean="0">
                <a:solidFill>
                  <a:srgbClr val="000099"/>
                </a:solidFill>
              </a:rPr>
              <a:t>Atomic Number =  Z  </a:t>
            </a:r>
            <a:br>
              <a:rPr lang="en-US" sz="2800" dirty="0" smtClean="0">
                <a:solidFill>
                  <a:srgbClr val="000099"/>
                </a:solidFill>
              </a:rPr>
            </a:br>
            <a:r>
              <a:rPr lang="en-US" sz="2800" dirty="0" smtClean="0">
                <a:solidFill>
                  <a:srgbClr val="000099"/>
                </a:solidFill>
              </a:rPr>
              <a:t>	=  number of protons in an atom.</a:t>
            </a:r>
            <a:br>
              <a:rPr lang="en-US" sz="2800" dirty="0" smtClean="0">
                <a:solidFill>
                  <a:srgbClr val="000099"/>
                </a:solidFill>
              </a:rPr>
            </a:br>
            <a:r>
              <a:rPr lang="en-US" sz="2800" dirty="0" smtClean="0">
                <a:solidFill>
                  <a:srgbClr val="000099"/>
                </a:solidFill>
              </a:rPr>
              <a:t> 	=  number of electrons in a neutral atom.        </a:t>
            </a:r>
            <a:br>
              <a:rPr lang="en-US" sz="2800" dirty="0" smtClean="0">
                <a:solidFill>
                  <a:srgbClr val="000099"/>
                </a:solidFill>
              </a:rPr>
            </a:br>
            <a:r>
              <a:rPr lang="en-US" sz="2800" dirty="0" smtClean="0">
                <a:solidFill>
                  <a:srgbClr val="000099"/>
                </a:solidFill>
              </a:rPr>
              <a:t>Mass Number = number protons + number neutrons in an atom </a:t>
            </a:r>
          </a:p>
        </p:txBody>
      </p:sp>
      <p:pic>
        <p:nvPicPr>
          <p:cNvPr id="21507" name="Picture 3" descr="FG04_15-01un"/>
          <p:cNvPicPr>
            <a:picLocks noChangeAspect="1" noChangeArrowheads="1"/>
          </p:cNvPicPr>
          <p:nvPr/>
        </p:nvPicPr>
        <p:blipFill>
          <a:blip r:embed="rId2" cstate="print"/>
          <a:srcRect/>
          <a:stretch>
            <a:fillRect/>
          </a:stretch>
        </p:blipFill>
        <p:spPr bwMode="auto">
          <a:xfrm>
            <a:off x="666750" y="1030248"/>
            <a:ext cx="7645400" cy="1519238"/>
          </a:xfrm>
          <a:prstGeom prst="rect">
            <a:avLst/>
          </a:prstGeom>
          <a:noFill/>
          <a:ln w="9525">
            <a:noFill/>
            <a:miter lim="800000"/>
            <a:headEnd/>
            <a:tailEnd/>
          </a:ln>
        </p:spPr>
      </p:pic>
      <p:pic>
        <p:nvPicPr>
          <p:cNvPr id="21508" name="Picture 4" descr="FG04_15-02un"/>
          <p:cNvPicPr>
            <a:picLocks noChangeAspect="1" noChangeArrowheads="1"/>
          </p:cNvPicPr>
          <p:nvPr/>
        </p:nvPicPr>
        <p:blipFill>
          <a:blip r:embed="rId3" cstate="print"/>
          <a:srcRect/>
          <a:stretch>
            <a:fillRect/>
          </a:stretch>
        </p:blipFill>
        <p:spPr bwMode="auto">
          <a:xfrm>
            <a:off x="704850" y="5029200"/>
            <a:ext cx="7950200" cy="1182688"/>
          </a:xfrm>
          <a:prstGeom prst="rect">
            <a:avLst/>
          </a:prstGeom>
          <a:noFill/>
          <a:ln w="9525">
            <a:noFill/>
            <a:miter lim="800000"/>
            <a:headEnd/>
            <a:tailEnd/>
          </a:ln>
        </p:spPr>
      </p:pic>
      <p:sp>
        <p:nvSpPr>
          <p:cNvPr id="2" name="TextBox 1"/>
          <p:cNvSpPr txBox="1"/>
          <p:nvPr/>
        </p:nvSpPr>
        <p:spPr>
          <a:xfrm>
            <a:off x="685800" y="457200"/>
            <a:ext cx="8102600" cy="553998"/>
          </a:xfrm>
          <a:prstGeom prst="rect">
            <a:avLst/>
          </a:prstGeom>
          <a:noFill/>
        </p:spPr>
        <p:txBody>
          <a:bodyPr wrap="square" rtlCol="0">
            <a:spAutoFit/>
          </a:bodyPr>
          <a:lstStyle/>
          <a:p>
            <a:pPr algn="ctr"/>
            <a:r>
              <a:rPr lang="en-US" sz="3000" dirty="0" smtClean="0"/>
              <a:t>How do we keep track of the subatomic particles? </a:t>
            </a:r>
            <a:endParaRPr lang="en-US" sz="3000" dirty="0"/>
          </a:p>
        </p:txBody>
      </p:sp>
    </p:spTree>
    <p:extLst>
      <p:ext uri="{BB962C8B-B14F-4D97-AF65-F5344CB8AC3E}">
        <p14:creationId xmlns:p14="http://schemas.microsoft.com/office/powerpoint/2010/main" val="245560100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79250_20_F29.jpg"/>
          <p:cNvPicPr>
            <a:picLocks noChangeAspect="1"/>
          </p:cNvPicPr>
          <p:nvPr/>
        </p:nvPicPr>
        <p:blipFill>
          <a:blip r:embed="rId3" cstate="print"/>
          <a:stretch>
            <a:fillRect/>
          </a:stretch>
        </p:blipFill>
        <p:spPr>
          <a:xfrm>
            <a:off x="3124200" y="1573403"/>
            <a:ext cx="4004314" cy="5132196"/>
          </a:xfrm>
          <a:prstGeom prst="rect">
            <a:avLst/>
          </a:prstGeom>
        </p:spPr>
      </p:pic>
      <p:sp>
        <p:nvSpPr>
          <p:cNvPr id="5" name="Title 4"/>
          <p:cNvSpPr>
            <a:spLocks noGrp="1"/>
          </p:cNvSpPr>
          <p:nvPr>
            <p:ph type="title"/>
          </p:nvPr>
        </p:nvSpPr>
        <p:spPr/>
        <p:txBody>
          <a:bodyPr>
            <a:normAutofit fontScale="90000"/>
          </a:bodyPr>
          <a:lstStyle/>
          <a:p>
            <a:r>
              <a:rPr lang="en-US" dirty="0" smtClean="0"/>
              <a:t>Why is </a:t>
            </a:r>
            <a:r>
              <a:rPr lang="en-US" dirty="0" err="1" smtClean="0"/>
              <a:t>vitrification</a:t>
            </a:r>
            <a:r>
              <a:rPr lang="en-US" dirty="0" smtClean="0"/>
              <a:t> used as a technique for the storage of nuclear waste? </a:t>
            </a:r>
            <a:endParaRPr lang="en-US" dirty="0"/>
          </a:p>
        </p:txBody>
      </p:sp>
    </p:spTree>
    <p:extLst>
      <p:ext uri="{BB962C8B-B14F-4D97-AF65-F5344CB8AC3E}">
        <p14:creationId xmlns:p14="http://schemas.microsoft.com/office/powerpoint/2010/main" val="254010800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050" descr="H:\115_Notes\nuclear\spent_fuel_under_water.png"/>
          <p:cNvPicPr>
            <a:picLocks noGrp="1" noChangeAspect="1" noChangeArrowheads="1"/>
          </p:cNvPicPr>
          <p:nvPr>
            <p:ph/>
          </p:nvPr>
        </p:nvPicPr>
        <p:blipFill>
          <a:blip r:embed="rId3" cstate="print"/>
          <a:srcRect/>
          <a:stretch>
            <a:fillRect/>
          </a:stretch>
        </p:blipFill>
        <p:spPr>
          <a:xfrm>
            <a:off x="1905000" y="304800"/>
            <a:ext cx="5554663" cy="6248400"/>
          </a:xfrm>
          <a:noFill/>
        </p:spPr>
      </p:pic>
      <p:sp>
        <p:nvSpPr>
          <p:cNvPr id="39939" name="Text Box 2051"/>
          <p:cNvSpPr txBox="1">
            <a:spLocks noChangeArrowheads="1"/>
          </p:cNvSpPr>
          <p:nvPr/>
        </p:nvSpPr>
        <p:spPr bwMode="auto">
          <a:xfrm>
            <a:off x="7543800" y="6096000"/>
            <a:ext cx="1600200" cy="457200"/>
          </a:xfrm>
          <a:prstGeom prst="rect">
            <a:avLst/>
          </a:prstGeom>
          <a:noFill/>
          <a:ln w="9525">
            <a:noFill/>
            <a:miter lim="800000"/>
            <a:headEnd/>
            <a:tailEnd/>
          </a:ln>
        </p:spPr>
        <p:txBody>
          <a:bodyPr>
            <a:spAutoFit/>
          </a:bodyPr>
          <a:lstStyle/>
          <a:p>
            <a:pPr>
              <a:spcBef>
                <a:spcPct val="50000"/>
              </a:spcBef>
            </a:pPr>
            <a:r>
              <a:rPr lang="en-US"/>
              <a:t>UT 10/1/03</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H:\115_Notes\nuclear\concrete_fuel_caskets_photo.png"/>
          <p:cNvPicPr>
            <a:picLocks noGrp="1" noChangeAspect="1" noChangeArrowheads="1"/>
          </p:cNvPicPr>
          <p:nvPr>
            <p:ph/>
          </p:nvPr>
        </p:nvPicPr>
        <p:blipFill>
          <a:blip r:embed="rId3" cstate="print"/>
          <a:srcRect/>
          <a:stretch>
            <a:fillRect/>
          </a:stretch>
        </p:blipFill>
        <p:spPr>
          <a:xfrm>
            <a:off x="381000" y="533400"/>
            <a:ext cx="8534400" cy="5537200"/>
          </a:xfrm>
          <a:noFill/>
        </p:spPr>
      </p:pic>
      <p:sp>
        <p:nvSpPr>
          <p:cNvPr id="41987" name="Text Box 3"/>
          <p:cNvSpPr txBox="1">
            <a:spLocks noChangeArrowheads="1"/>
          </p:cNvSpPr>
          <p:nvPr/>
        </p:nvSpPr>
        <p:spPr bwMode="auto">
          <a:xfrm>
            <a:off x="7543800" y="6096000"/>
            <a:ext cx="1600200" cy="457200"/>
          </a:xfrm>
          <a:prstGeom prst="rect">
            <a:avLst/>
          </a:prstGeom>
          <a:noFill/>
          <a:ln w="9525">
            <a:noFill/>
            <a:miter lim="800000"/>
            <a:headEnd/>
            <a:tailEnd/>
          </a:ln>
        </p:spPr>
        <p:txBody>
          <a:bodyPr>
            <a:spAutoFit/>
          </a:bodyPr>
          <a:lstStyle/>
          <a:p>
            <a:pPr>
              <a:spcBef>
                <a:spcPct val="50000"/>
              </a:spcBef>
            </a:pPr>
            <a:r>
              <a:rPr lang="en-US"/>
              <a:t>UT 10/1/03</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H:\115_Notes\nuclear\yucca_mtn_tunnel_entrance.jpg"/>
          <p:cNvPicPr>
            <a:picLocks noGrp="1" noChangeAspect="1" noChangeArrowheads="1"/>
          </p:cNvPicPr>
          <p:nvPr>
            <p:ph/>
          </p:nvPr>
        </p:nvPicPr>
        <p:blipFill>
          <a:blip r:embed="rId3" cstate="print"/>
          <a:srcRect/>
          <a:stretch>
            <a:fillRect/>
          </a:stretch>
        </p:blipFill>
        <p:spPr>
          <a:xfrm>
            <a:off x="1038225" y="609600"/>
            <a:ext cx="7067550" cy="5486400"/>
          </a:xfrm>
          <a:noFill/>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3554" name="Picture 2" descr="H:\115_Notes\nuclear\sources_of_radiation.gif"/>
          <p:cNvPicPr>
            <a:picLocks noGrp="1" noChangeAspect="1" noChangeArrowheads="1"/>
          </p:cNvPicPr>
          <p:nvPr>
            <p:ph/>
          </p:nvPr>
        </p:nvPicPr>
        <p:blipFill>
          <a:blip r:embed="rId3" cstate="print"/>
          <a:srcRect/>
          <a:stretch>
            <a:fillRect/>
          </a:stretch>
        </p:blipFill>
        <p:spPr>
          <a:xfrm>
            <a:off x="685800" y="657225"/>
            <a:ext cx="7772400" cy="5389563"/>
          </a:xfrm>
          <a:noFill/>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685800" y="609600"/>
            <a:ext cx="7772400" cy="685800"/>
          </a:xfrm>
        </p:spPr>
        <p:txBody>
          <a:bodyPr>
            <a:normAutofit fontScale="90000"/>
          </a:bodyPr>
          <a:lstStyle/>
          <a:p>
            <a:r>
              <a:rPr lang="en-US" dirty="0" smtClean="0"/>
              <a:t>What are some sources </a:t>
            </a:r>
            <a:r>
              <a:rPr lang="en-US" dirty="0"/>
              <a:t>of </a:t>
            </a:r>
            <a:r>
              <a:rPr lang="en-US" dirty="0" smtClean="0"/>
              <a:t>radiation?</a:t>
            </a:r>
            <a:endParaRPr lang="en-US" dirty="0"/>
          </a:p>
        </p:txBody>
      </p:sp>
      <p:pic>
        <p:nvPicPr>
          <p:cNvPr id="52229" name="Picture 5" descr="figure 20"/>
          <p:cNvPicPr>
            <a:picLocks noGrp="1" noChangeAspect="1" noChangeArrowheads="1"/>
          </p:cNvPicPr>
          <p:nvPr>
            <p:ph idx="1"/>
          </p:nvPr>
        </p:nvPicPr>
        <p:blipFill>
          <a:blip r:embed="rId3" cstate="print"/>
          <a:srcRect/>
          <a:stretch>
            <a:fillRect/>
          </a:stretch>
        </p:blipFill>
        <p:spPr>
          <a:xfrm>
            <a:off x="1828800" y="1295400"/>
            <a:ext cx="5562600" cy="4746625"/>
          </a:xfrm>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685800" y="228600"/>
            <a:ext cx="7772400" cy="1219200"/>
          </a:xfrm>
        </p:spPr>
        <p:txBody>
          <a:bodyPr/>
          <a:lstStyle/>
          <a:p>
            <a:r>
              <a:rPr lang="en-US"/>
              <a:t>Quantities of Radiation</a:t>
            </a:r>
          </a:p>
        </p:txBody>
      </p:sp>
      <p:graphicFrame>
        <p:nvGraphicFramePr>
          <p:cNvPr id="32847" name="Group 79"/>
          <p:cNvGraphicFramePr>
            <a:graphicFrameLocks noGrp="1"/>
          </p:cNvGraphicFramePr>
          <p:nvPr>
            <p:ph type="tbl" idx="1"/>
          </p:nvPr>
        </p:nvGraphicFramePr>
        <p:xfrm>
          <a:off x="685800" y="1884363"/>
          <a:ext cx="7772400" cy="4138295"/>
        </p:xfrm>
        <a:graphic>
          <a:graphicData uri="http://schemas.openxmlformats.org/drawingml/2006/table">
            <a:tbl>
              <a:tblPr/>
              <a:tblGrid>
                <a:gridCol w="1905000"/>
                <a:gridCol w="2514600"/>
                <a:gridCol w="3352800"/>
              </a:tblGrid>
              <a:tr h="663575">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Tx/>
                        <a:buNone/>
                        <a:tabLst/>
                      </a:pPr>
                      <a:r>
                        <a:rPr kumimoji="0" lang="en-US" sz="2400" b="0" i="0" u="none" strike="noStrike" cap="none" normalizeH="0" baseline="0" smtClean="0">
                          <a:ln>
                            <a:noFill/>
                          </a:ln>
                          <a:solidFill>
                            <a:schemeClr val="tx1"/>
                          </a:solidFill>
                          <a:effectLst/>
                          <a:latin typeface="Helvetica" pitchFamily="8" charset="0"/>
                        </a:rPr>
                        <a:t>Unit</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Tx/>
                        <a:buNone/>
                        <a:tabLst/>
                      </a:pPr>
                      <a:r>
                        <a:rPr kumimoji="0" lang="en-US" sz="2400" b="0" i="0" u="none" strike="noStrike" cap="none" normalizeH="0" baseline="0" smtClean="0">
                          <a:ln>
                            <a:noFill/>
                          </a:ln>
                          <a:solidFill>
                            <a:schemeClr val="tx1"/>
                          </a:solidFill>
                          <a:effectLst/>
                          <a:latin typeface="Helvetica" pitchFamily="8" charset="0"/>
                        </a:rPr>
                        <a:t>Parameter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Tx/>
                        <a:buNone/>
                        <a:tabLst/>
                      </a:pPr>
                      <a:r>
                        <a:rPr kumimoji="0" lang="en-US" sz="2400" b="0" i="0" u="none" strike="noStrike" cap="none" normalizeH="0" baseline="0" smtClean="0">
                          <a:ln>
                            <a:noFill/>
                          </a:ln>
                          <a:solidFill>
                            <a:schemeClr val="tx1"/>
                          </a:solidFill>
                          <a:effectLst/>
                          <a:latin typeface="Helvetica" pitchFamily="8" charset="0"/>
                        </a:rPr>
                        <a:t>Description</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08025">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Tx/>
                        <a:buNone/>
                        <a:tabLst/>
                      </a:pPr>
                      <a:r>
                        <a:rPr kumimoji="0" lang="en-US" sz="2000" b="0" i="0" u="none" strike="noStrike" cap="none" normalizeH="0" baseline="0" smtClean="0">
                          <a:ln>
                            <a:noFill/>
                          </a:ln>
                          <a:solidFill>
                            <a:schemeClr val="tx1"/>
                          </a:solidFill>
                          <a:effectLst/>
                          <a:latin typeface="Helvetica" pitchFamily="8" charset="0"/>
                        </a:rPr>
                        <a:t>Curie (Ci)</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Tx/>
                        <a:buNone/>
                        <a:tabLst/>
                      </a:pPr>
                      <a:r>
                        <a:rPr kumimoji="0" lang="en-US" sz="2000" b="0" i="0" u="none" strike="noStrike" cap="none" normalizeH="0" baseline="0" smtClean="0">
                          <a:ln>
                            <a:noFill/>
                          </a:ln>
                          <a:solidFill>
                            <a:schemeClr val="tx1"/>
                          </a:solidFill>
                          <a:effectLst/>
                          <a:latin typeface="Helvetica" pitchFamily="8" charset="0"/>
                        </a:rPr>
                        <a:t>Level of Radioactivity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Tx/>
                        <a:buNone/>
                        <a:tabLst/>
                      </a:pPr>
                      <a:r>
                        <a:rPr kumimoji="0" lang="en-US" sz="2000" b="0" i="0" u="none" strike="noStrike" cap="none" normalizeH="0" baseline="0" smtClean="0">
                          <a:ln>
                            <a:noFill/>
                          </a:ln>
                          <a:solidFill>
                            <a:schemeClr val="tx1"/>
                          </a:solidFill>
                          <a:effectLst/>
                          <a:latin typeface="Helvetica" pitchFamily="8" charset="0"/>
                        </a:rPr>
                        <a:t>3.7x10</a:t>
                      </a:r>
                      <a:r>
                        <a:rPr kumimoji="0" lang="en-US" sz="2000" b="0" i="0" u="none" strike="noStrike" cap="none" normalizeH="0" baseline="30000" smtClean="0">
                          <a:ln>
                            <a:noFill/>
                          </a:ln>
                          <a:solidFill>
                            <a:schemeClr val="tx1"/>
                          </a:solidFill>
                          <a:effectLst/>
                          <a:latin typeface="Helvetica" pitchFamily="8" charset="0"/>
                        </a:rPr>
                        <a:t>10</a:t>
                      </a:r>
                      <a:r>
                        <a:rPr kumimoji="0" lang="en-US" sz="2000" b="0" i="0" u="none" strike="noStrike" cap="none" normalizeH="0" baseline="0" smtClean="0">
                          <a:ln>
                            <a:noFill/>
                          </a:ln>
                          <a:solidFill>
                            <a:schemeClr val="tx1"/>
                          </a:solidFill>
                          <a:effectLst/>
                          <a:latin typeface="Helvetica" pitchFamily="8" charset="0"/>
                        </a:rPr>
                        <a:t> nuclear disintegrations/s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61988">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Tx/>
                        <a:buNone/>
                        <a:tabLst/>
                      </a:pPr>
                      <a:r>
                        <a:rPr kumimoji="0" lang="en-US" sz="2000" b="0" i="0" u="none" strike="noStrike" cap="none" normalizeH="0" baseline="0" smtClean="0">
                          <a:ln>
                            <a:noFill/>
                          </a:ln>
                          <a:solidFill>
                            <a:schemeClr val="tx1"/>
                          </a:solidFill>
                          <a:effectLst/>
                          <a:latin typeface="Helvetica" pitchFamily="8" charset="0"/>
                        </a:rPr>
                        <a:t>Becquerel (B)*</a:t>
                      </a:r>
                      <a:endParaRPr kumimoji="0" lang="en-US" sz="2400" b="0" i="0" u="none" strike="noStrike" cap="none" normalizeH="0" baseline="0" smtClean="0">
                        <a:ln>
                          <a:noFill/>
                        </a:ln>
                        <a:solidFill>
                          <a:schemeClr val="tx1"/>
                        </a:solidFill>
                        <a:effectLst/>
                        <a:latin typeface="Helvetica" pitchFamily="8"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Tx/>
                        <a:buNone/>
                        <a:tabLst/>
                      </a:pPr>
                      <a:r>
                        <a:rPr kumimoji="0" lang="en-US" sz="2000" b="0" i="0" u="none" strike="noStrike" cap="none" normalizeH="0" baseline="0" smtClean="0">
                          <a:ln>
                            <a:noFill/>
                          </a:ln>
                          <a:solidFill>
                            <a:schemeClr val="tx1"/>
                          </a:solidFill>
                          <a:effectLst/>
                          <a:latin typeface="Helvetica" pitchFamily="8" charset="0"/>
                        </a:rPr>
                        <a:t>Level of Radioactivity</a:t>
                      </a:r>
                      <a:endParaRPr kumimoji="0" lang="en-US" sz="2400" b="0" i="0" u="none" strike="noStrike" cap="none" normalizeH="0" baseline="0" smtClean="0">
                        <a:ln>
                          <a:noFill/>
                        </a:ln>
                        <a:solidFill>
                          <a:schemeClr val="tx1"/>
                        </a:solidFill>
                        <a:effectLst/>
                        <a:latin typeface="Helvetica" pitchFamily="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Tx/>
                        <a:buNone/>
                        <a:tabLst/>
                      </a:pPr>
                      <a:r>
                        <a:rPr kumimoji="0" lang="en-US" sz="2000" b="0" i="0" u="none" strike="noStrike" cap="none" normalizeH="0" baseline="0" smtClean="0">
                          <a:ln>
                            <a:noFill/>
                          </a:ln>
                          <a:solidFill>
                            <a:schemeClr val="tx1"/>
                          </a:solidFill>
                          <a:effectLst/>
                          <a:latin typeface="Helvetica" pitchFamily="8" charset="0"/>
                        </a:rPr>
                        <a:t>1 disintegration/s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71513">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Tx/>
                        <a:buNone/>
                        <a:tabLst/>
                      </a:pPr>
                      <a:r>
                        <a:rPr kumimoji="0" lang="en-US" sz="2000" b="0" i="0" u="none" strike="noStrike" cap="none" normalizeH="0" baseline="0" smtClean="0">
                          <a:ln>
                            <a:noFill/>
                          </a:ln>
                          <a:solidFill>
                            <a:schemeClr val="tx1"/>
                          </a:solidFill>
                          <a:effectLst/>
                          <a:latin typeface="Helvetica" pitchFamily="8" charset="0"/>
                        </a:rPr>
                        <a:t>Gray (Gy)</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Tx/>
                        <a:buNone/>
                        <a:tabLst/>
                      </a:pPr>
                      <a:r>
                        <a:rPr kumimoji="0" lang="en-US" sz="2000" b="0" i="0" u="none" strike="noStrike" cap="none" normalizeH="0" baseline="0" smtClean="0">
                          <a:ln>
                            <a:noFill/>
                          </a:ln>
                          <a:solidFill>
                            <a:schemeClr val="tx1"/>
                          </a:solidFill>
                          <a:effectLst/>
                          <a:latin typeface="Helvetica" pitchFamily="8" charset="0"/>
                        </a:rPr>
                        <a:t>Ionizing Energy Absorbed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Tx/>
                        <a:buNone/>
                        <a:tabLst/>
                      </a:pPr>
                      <a:r>
                        <a:rPr kumimoji="0" lang="en-US" sz="2000" b="0" i="0" u="none" strike="noStrike" cap="none" normalizeH="0" baseline="0" smtClean="0">
                          <a:ln>
                            <a:noFill/>
                          </a:ln>
                          <a:solidFill>
                            <a:schemeClr val="tx1"/>
                          </a:solidFill>
                          <a:effectLst/>
                          <a:latin typeface="Helvetica" pitchFamily="8" charset="0"/>
                        </a:rPr>
                        <a:t>1 Gy = 1 J/kg of tissue mass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63575">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Tx/>
                        <a:buNone/>
                        <a:tabLst/>
                      </a:pPr>
                      <a:r>
                        <a:rPr kumimoji="0" lang="en-US" sz="2000" b="0" i="0" u="none" strike="noStrike" cap="none" normalizeH="0" baseline="0" smtClean="0">
                          <a:ln>
                            <a:noFill/>
                          </a:ln>
                          <a:solidFill>
                            <a:schemeClr val="tx1"/>
                          </a:solidFill>
                          <a:effectLst/>
                          <a:latin typeface="Helvetica" pitchFamily="8" charset="0"/>
                        </a:rPr>
                        <a:t>Sievert (Sv)</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Tx/>
                        <a:buNone/>
                        <a:tabLst/>
                      </a:pPr>
                      <a:r>
                        <a:rPr kumimoji="0" lang="en-US" sz="2000" b="0" i="0" u="none" strike="noStrike" cap="none" normalizeH="0" baseline="0" smtClean="0">
                          <a:ln>
                            <a:noFill/>
                          </a:ln>
                          <a:solidFill>
                            <a:schemeClr val="tx1"/>
                          </a:solidFill>
                          <a:effectLst/>
                          <a:latin typeface="Helvetica" pitchFamily="8" charset="0"/>
                        </a:rPr>
                        <a:t>Amount of Tissue Damage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Tx/>
                        <a:buNone/>
                        <a:tabLst/>
                      </a:pPr>
                      <a:r>
                        <a:rPr kumimoji="0" lang="en-US" sz="2000" b="0" i="0" u="none" strike="noStrike" cap="none" normalizeH="0" baseline="0" smtClean="0">
                          <a:ln>
                            <a:noFill/>
                          </a:ln>
                          <a:solidFill>
                            <a:schemeClr val="tx1"/>
                          </a:solidFill>
                          <a:effectLst/>
                          <a:latin typeface="Helvetica" pitchFamily="8" charset="0"/>
                        </a:rPr>
                        <a:t>1Sv = 1Gy x RBE**</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63575">
                <a:tc gridSpan="3">
                  <a:txBody>
                    <a:bodyPr/>
                    <a:lstStyle/>
                    <a:p>
                      <a:pPr marL="0" marR="0" lvl="0" indent="0" algn="l" defTabSz="914400" rtl="0" eaLnBrk="1" fontAlgn="base" latinLnBrk="0" hangingPunct="1">
                        <a:lnSpc>
                          <a:spcPct val="100000"/>
                        </a:lnSpc>
                        <a:spcBef>
                          <a:spcPct val="20000"/>
                        </a:spcBef>
                        <a:spcAft>
                          <a:spcPct val="0"/>
                        </a:spcAft>
                        <a:buClr>
                          <a:schemeClr val="accent2"/>
                        </a:buClr>
                        <a:buSzTx/>
                        <a:buFontTx/>
                        <a:buNone/>
                        <a:tabLst/>
                      </a:pPr>
                      <a:r>
                        <a:rPr kumimoji="0" lang="en-US" sz="2000" b="0" i="0" u="none" strike="noStrike" cap="none" normalizeH="0" baseline="0" smtClean="0">
                          <a:ln>
                            <a:noFill/>
                          </a:ln>
                          <a:solidFill>
                            <a:schemeClr val="tx1"/>
                          </a:solidFill>
                          <a:effectLst/>
                          <a:latin typeface="Helvetica" pitchFamily="8" charset="0"/>
                        </a:rPr>
                        <a:t>*SI unit of radioactivity             **Relative Biological Effectiveness</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r>
            </a:tbl>
          </a:graphicData>
        </a:graphic>
      </p:graphicFrame>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1"/>
          <p:cNvSpPr>
            <a:spLocks noGrp="1"/>
          </p:cNvSpPr>
          <p:nvPr>
            <p:ph type="ftr" sz="quarter" idx="10"/>
          </p:nvPr>
        </p:nvSpPr>
        <p:spPr/>
        <p:txBody>
          <a:bodyPr/>
          <a:lstStyle/>
          <a:p>
            <a:r>
              <a:rPr lang="en-US"/>
              <a:t>Tro, Chemistry: A Molecular Approach</a:t>
            </a:r>
          </a:p>
        </p:txBody>
      </p:sp>
      <p:sp>
        <p:nvSpPr>
          <p:cNvPr id="4" name="Slide Number Placeholder 2"/>
          <p:cNvSpPr>
            <a:spLocks noGrp="1"/>
          </p:cNvSpPr>
          <p:nvPr>
            <p:ph type="sldNum" sz="quarter" idx="11"/>
          </p:nvPr>
        </p:nvSpPr>
        <p:spPr/>
        <p:txBody>
          <a:bodyPr/>
          <a:lstStyle/>
          <a:p>
            <a:fld id="{88ED7203-A110-4B54-BE69-8B4B79A46ECF}" type="slidenum">
              <a:rPr lang="en-US"/>
              <a:pPr/>
              <a:t>67</a:t>
            </a:fld>
            <a:endParaRPr lang="en-US"/>
          </a:p>
        </p:txBody>
      </p:sp>
      <p:pic>
        <p:nvPicPr>
          <p:cNvPr id="103430" name="Picture 6" descr="19_T04[1]"/>
          <p:cNvPicPr>
            <a:picLocks noChangeAspect="1" noChangeArrowheads="1"/>
          </p:cNvPicPr>
          <p:nvPr/>
        </p:nvPicPr>
        <p:blipFill>
          <a:blip r:embed="rId3" cstate="print"/>
          <a:srcRect b="4703"/>
          <a:stretch>
            <a:fillRect/>
          </a:stretch>
        </p:blipFill>
        <p:spPr bwMode="auto">
          <a:xfrm>
            <a:off x="228600" y="228600"/>
            <a:ext cx="8686800" cy="6056313"/>
          </a:xfrm>
          <a:prstGeom prst="rect">
            <a:avLst/>
          </a:prstGeom>
          <a:noFill/>
        </p:spPr>
      </p:pic>
    </p:spTree>
  </p:cSld>
  <p:clrMapOvr>
    <a:masterClrMapping/>
  </p:clrMapOvr>
  <p:transition>
    <p:fade thruBlk="1"/>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smtClean="0"/>
              <a:t>Physiological Effect of a Single Dose of Radiation</a:t>
            </a:r>
            <a:endParaRPr lang="en-US" sz="3000" dirty="0"/>
          </a:p>
        </p:txBody>
      </p:sp>
      <p:graphicFrame>
        <p:nvGraphicFramePr>
          <p:cNvPr id="4" name="Table 3"/>
          <p:cNvGraphicFramePr>
            <a:graphicFrameLocks noGrp="1"/>
          </p:cNvGraphicFramePr>
          <p:nvPr/>
        </p:nvGraphicFramePr>
        <p:xfrm>
          <a:off x="838200" y="1447800"/>
          <a:ext cx="7696201" cy="2595880"/>
        </p:xfrm>
        <a:graphic>
          <a:graphicData uri="http://schemas.openxmlformats.org/drawingml/2006/table">
            <a:tbl>
              <a:tblPr firstRow="1" bandRow="1">
                <a:tableStyleId>{7DF18680-E054-41AD-8BC1-D1AEF772440D}</a:tableStyleId>
              </a:tblPr>
              <a:tblGrid>
                <a:gridCol w="1371600"/>
                <a:gridCol w="1143000"/>
                <a:gridCol w="5181601"/>
              </a:tblGrid>
              <a:tr h="370840">
                <a:tc>
                  <a:txBody>
                    <a:bodyPr/>
                    <a:lstStyle/>
                    <a:p>
                      <a:r>
                        <a:rPr lang="en-US" dirty="0" smtClean="0"/>
                        <a:t>Dose</a:t>
                      </a:r>
                      <a:r>
                        <a:rPr lang="en-US" baseline="0" dirty="0" smtClean="0"/>
                        <a:t> (</a:t>
                      </a:r>
                      <a:r>
                        <a:rPr lang="en-US" baseline="0" dirty="0" err="1" smtClean="0"/>
                        <a:t>rem</a:t>
                      </a:r>
                      <a:r>
                        <a:rPr lang="en-US" baseline="0" dirty="0" smtClean="0"/>
                        <a:t>)</a:t>
                      </a:r>
                      <a:endParaRPr lang="en-US" dirty="0"/>
                    </a:p>
                  </a:txBody>
                  <a:tcPr/>
                </a:tc>
                <a:tc>
                  <a:txBody>
                    <a:bodyPr/>
                    <a:lstStyle/>
                    <a:p>
                      <a:r>
                        <a:rPr lang="en-US" dirty="0" smtClean="0"/>
                        <a:t>Dose (</a:t>
                      </a:r>
                      <a:r>
                        <a:rPr lang="en-US" dirty="0" err="1" smtClean="0"/>
                        <a:t>Sv</a:t>
                      </a:r>
                      <a:r>
                        <a:rPr lang="en-US" dirty="0" smtClean="0"/>
                        <a:t>)</a:t>
                      </a:r>
                      <a:endParaRPr lang="en-US" dirty="0"/>
                    </a:p>
                  </a:txBody>
                  <a:tcPr/>
                </a:tc>
                <a:tc>
                  <a:txBody>
                    <a:bodyPr/>
                    <a:lstStyle/>
                    <a:p>
                      <a:r>
                        <a:rPr lang="en-US" dirty="0" smtClean="0"/>
                        <a:t>Likely Effect</a:t>
                      </a:r>
                      <a:endParaRPr lang="en-US" dirty="0"/>
                    </a:p>
                  </a:txBody>
                  <a:tcPr/>
                </a:tc>
              </a:tr>
              <a:tr h="370840">
                <a:tc>
                  <a:txBody>
                    <a:bodyPr/>
                    <a:lstStyle/>
                    <a:p>
                      <a:r>
                        <a:rPr lang="en-US" dirty="0" smtClean="0"/>
                        <a:t>0-25</a:t>
                      </a:r>
                      <a:endParaRPr lang="en-US" dirty="0"/>
                    </a:p>
                  </a:txBody>
                  <a:tcPr/>
                </a:tc>
                <a:tc>
                  <a:txBody>
                    <a:bodyPr/>
                    <a:lstStyle/>
                    <a:p>
                      <a:r>
                        <a:rPr lang="en-US" dirty="0" smtClean="0"/>
                        <a:t>0-0.25</a:t>
                      </a:r>
                      <a:endParaRPr lang="en-US" dirty="0"/>
                    </a:p>
                  </a:txBody>
                  <a:tcPr/>
                </a:tc>
                <a:tc>
                  <a:txBody>
                    <a:bodyPr/>
                    <a:lstStyle/>
                    <a:p>
                      <a:r>
                        <a:rPr lang="en-US" dirty="0" smtClean="0"/>
                        <a:t>No observable effect</a:t>
                      </a:r>
                      <a:endParaRPr lang="en-US" dirty="0"/>
                    </a:p>
                  </a:txBody>
                  <a:tcPr/>
                </a:tc>
              </a:tr>
              <a:tr h="370840">
                <a:tc>
                  <a:txBody>
                    <a:bodyPr/>
                    <a:lstStyle/>
                    <a:p>
                      <a:r>
                        <a:rPr lang="en-US" dirty="0" smtClean="0"/>
                        <a:t>25-50</a:t>
                      </a:r>
                      <a:endParaRPr lang="en-US" dirty="0"/>
                    </a:p>
                  </a:txBody>
                  <a:tcPr/>
                </a:tc>
                <a:tc>
                  <a:txBody>
                    <a:bodyPr/>
                    <a:lstStyle/>
                    <a:p>
                      <a:r>
                        <a:rPr lang="en-US" dirty="0" smtClean="0"/>
                        <a:t>0.25-0.50</a:t>
                      </a:r>
                      <a:endParaRPr lang="en-US" dirty="0"/>
                    </a:p>
                  </a:txBody>
                  <a:tcPr/>
                </a:tc>
                <a:tc>
                  <a:txBody>
                    <a:bodyPr/>
                    <a:lstStyle/>
                    <a:p>
                      <a:r>
                        <a:rPr lang="en-US" dirty="0" smtClean="0"/>
                        <a:t>White blood cell count decreases slightly</a:t>
                      </a:r>
                      <a:endParaRPr lang="en-US" dirty="0"/>
                    </a:p>
                  </a:txBody>
                  <a:tcPr/>
                </a:tc>
              </a:tr>
              <a:tr h="370840">
                <a:tc>
                  <a:txBody>
                    <a:bodyPr/>
                    <a:lstStyle/>
                    <a:p>
                      <a:r>
                        <a:rPr lang="en-US" dirty="0" smtClean="0"/>
                        <a:t>50-100</a:t>
                      </a:r>
                      <a:endParaRPr lang="en-US" dirty="0"/>
                    </a:p>
                  </a:txBody>
                  <a:tcPr/>
                </a:tc>
                <a:tc>
                  <a:txBody>
                    <a:bodyPr/>
                    <a:lstStyle/>
                    <a:p>
                      <a:r>
                        <a:rPr lang="en-US" dirty="0" smtClean="0"/>
                        <a:t>0.50-1.00</a:t>
                      </a:r>
                      <a:endParaRPr lang="en-US" dirty="0"/>
                    </a:p>
                  </a:txBody>
                  <a:tcPr/>
                </a:tc>
                <a:tc>
                  <a:txBody>
                    <a:bodyPr/>
                    <a:lstStyle/>
                    <a:p>
                      <a:r>
                        <a:rPr lang="en-US" dirty="0" smtClean="0"/>
                        <a:t>Significant</a:t>
                      </a:r>
                      <a:r>
                        <a:rPr lang="en-US" baseline="0" dirty="0" smtClean="0"/>
                        <a:t> drop in white blood cell count, lesions</a:t>
                      </a:r>
                      <a:endParaRPr lang="en-US" dirty="0"/>
                    </a:p>
                  </a:txBody>
                  <a:tcPr/>
                </a:tc>
              </a:tr>
              <a:tr h="370840">
                <a:tc>
                  <a:txBody>
                    <a:bodyPr/>
                    <a:lstStyle/>
                    <a:p>
                      <a:r>
                        <a:rPr lang="en-US" dirty="0" smtClean="0"/>
                        <a:t>100-200</a:t>
                      </a:r>
                      <a:endParaRPr lang="en-US" dirty="0"/>
                    </a:p>
                  </a:txBody>
                  <a:tcPr/>
                </a:tc>
                <a:tc>
                  <a:txBody>
                    <a:bodyPr/>
                    <a:lstStyle/>
                    <a:p>
                      <a:r>
                        <a:rPr lang="en-US" dirty="0" smtClean="0"/>
                        <a:t>1-2</a:t>
                      </a:r>
                      <a:endParaRPr lang="en-US" dirty="0"/>
                    </a:p>
                  </a:txBody>
                  <a:tcPr/>
                </a:tc>
                <a:tc>
                  <a:txBody>
                    <a:bodyPr/>
                    <a:lstStyle/>
                    <a:p>
                      <a:r>
                        <a:rPr lang="en-US" dirty="0" smtClean="0"/>
                        <a:t>Nausea, vomiting, loss of hair</a:t>
                      </a:r>
                      <a:endParaRPr lang="en-US" dirty="0"/>
                    </a:p>
                  </a:txBody>
                  <a:tcPr/>
                </a:tc>
              </a:tr>
              <a:tr h="370840">
                <a:tc>
                  <a:txBody>
                    <a:bodyPr/>
                    <a:lstStyle/>
                    <a:p>
                      <a:r>
                        <a:rPr lang="en-US" dirty="0" smtClean="0"/>
                        <a:t>200-500</a:t>
                      </a:r>
                      <a:endParaRPr lang="en-US" dirty="0"/>
                    </a:p>
                  </a:txBody>
                  <a:tcPr/>
                </a:tc>
                <a:tc>
                  <a:txBody>
                    <a:bodyPr/>
                    <a:lstStyle/>
                    <a:p>
                      <a:r>
                        <a:rPr lang="en-US" dirty="0" smtClean="0"/>
                        <a:t>2-5</a:t>
                      </a:r>
                      <a:endParaRPr lang="en-US" dirty="0"/>
                    </a:p>
                  </a:txBody>
                  <a:tcPr/>
                </a:tc>
                <a:tc>
                  <a:txBody>
                    <a:bodyPr/>
                    <a:lstStyle/>
                    <a:p>
                      <a:r>
                        <a:rPr lang="en-US" dirty="0" smtClean="0"/>
                        <a:t>Hemorrhaging, ulcers, possible</a:t>
                      </a:r>
                      <a:r>
                        <a:rPr lang="en-US" baseline="0" dirty="0" smtClean="0"/>
                        <a:t> death</a:t>
                      </a:r>
                      <a:endParaRPr lang="en-US" dirty="0"/>
                    </a:p>
                  </a:txBody>
                  <a:tcPr/>
                </a:tc>
              </a:tr>
              <a:tr h="370840">
                <a:tc>
                  <a:txBody>
                    <a:bodyPr/>
                    <a:lstStyle/>
                    <a:p>
                      <a:r>
                        <a:rPr lang="en-US" dirty="0" smtClean="0"/>
                        <a:t>&gt;500</a:t>
                      </a:r>
                      <a:endParaRPr lang="en-US" dirty="0"/>
                    </a:p>
                  </a:txBody>
                  <a:tcPr/>
                </a:tc>
                <a:tc>
                  <a:txBody>
                    <a:bodyPr/>
                    <a:lstStyle/>
                    <a:p>
                      <a:r>
                        <a:rPr lang="en-US" dirty="0" smtClean="0"/>
                        <a:t>&gt;5</a:t>
                      </a:r>
                      <a:endParaRPr lang="en-US" dirty="0"/>
                    </a:p>
                  </a:txBody>
                  <a:tcPr/>
                </a:tc>
                <a:tc>
                  <a:txBody>
                    <a:bodyPr/>
                    <a:lstStyle/>
                    <a:p>
                      <a:r>
                        <a:rPr lang="en-US" dirty="0" smtClean="0"/>
                        <a:t>Death</a:t>
                      </a:r>
                      <a:endParaRPr lang="en-US" dirty="0"/>
                    </a:p>
                  </a:txBody>
                  <a:tcPr/>
                </a:tc>
              </a:tr>
            </a:tbl>
          </a:graphicData>
        </a:graphic>
      </p:graphicFrame>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804" name="Group 372"/>
          <p:cNvGraphicFramePr>
            <a:graphicFrameLocks noGrp="1"/>
          </p:cNvGraphicFramePr>
          <p:nvPr>
            <p:ph type="tbl" idx="1"/>
            <p:extLst>
              <p:ext uri="{D42A27DB-BD31-4B8C-83A1-F6EECF244321}">
                <p14:modId xmlns:p14="http://schemas.microsoft.com/office/powerpoint/2010/main" val="1326723876"/>
              </p:ext>
            </p:extLst>
          </p:nvPr>
        </p:nvGraphicFramePr>
        <p:xfrm>
          <a:off x="304800" y="381000"/>
          <a:ext cx="8686800" cy="6233160"/>
        </p:xfrm>
        <a:graphic>
          <a:graphicData uri="http://schemas.openxmlformats.org/drawingml/2006/table">
            <a:tbl>
              <a:tblPr/>
              <a:tblGrid>
                <a:gridCol w="2347784"/>
                <a:gridCol w="1330411"/>
                <a:gridCol w="1173892"/>
                <a:gridCol w="1721708"/>
                <a:gridCol w="2113005"/>
              </a:tblGrid>
              <a:tr h="533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1"/>
                          </a:solidFill>
                          <a:effectLst/>
                          <a:latin typeface="Arial" charset="0"/>
                        </a:rPr>
                        <a:t>Isotope</a:t>
                      </a:r>
                    </a:p>
                  </a:txBody>
                  <a:tcPr horzOverflow="overflow">
                    <a:lnL cap="flat">
                      <a:noFill/>
                    </a:lnL>
                    <a:lnR>
                      <a:noFill/>
                    </a:lnR>
                    <a:lnT cap="flat">
                      <a:noFill/>
                    </a:lnT>
                    <a:lnB>
                      <a:noFill/>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chemeClr val="tx1"/>
                          </a:solidFill>
                          <a:effectLst/>
                          <a:latin typeface="Arial" charset="0"/>
                        </a:rPr>
                        <a:t>Symbol</a:t>
                      </a:r>
                    </a:p>
                  </a:txBody>
                  <a:tcPr horzOverflow="overflow">
                    <a:lnL>
                      <a:noFill/>
                    </a:lnL>
                    <a:lnR>
                      <a:noFill/>
                    </a:lnR>
                    <a:lnT cap="flat">
                      <a:noFill/>
                    </a:lnT>
                    <a:lnB>
                      <a:noFill/>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chemeClr val="tx1"/>
                          </a:solidFill>
                          <a:effectLst/>
                          <a:latin typeface="Arial" charset="0"/>
                        </a:rPr>
                        <a:t>Decay</a:t>
                      </a:r>
                    </a:p>
                  </a:txBody>
                  <a:tcPr horzOverflow="overflow">
                    <a:lnL>
                      <a:noFill/>
                    </a:lnL>
                    <a:lnR>
                      <a:noFill/>
                    </a:lnR>
                    <a:lnT cap="flat">
                      <a:noFill/>
                    </a:lnT>
                    <a:lnB>
                      <a:noFill/>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chemeClr val="tx1"/>
                          </a:solidFill>
                          <a:effectLst/>
                          <a:latin typeface="Arial" charset="0"/>
                        </a:rPr>
                        <a:t>Half-Life</a:t>
                      </a:r>
                    </a:p>
                  </a:txBody>
                  <a:tcPr horzOverflow="overflow">
                    <a:lnL>
                      <a:noFill/>
                    </a:lnL>
                    <a:lnR>
                      <a:noFill/>
                    </a:lnR>
                    <a:lnT cap="flat">
                      <a:noFill/>
                    </a:lnT>
                    <a:lnB>
                      <a:noFill/>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1"/>
                          </a:solidFill>
                          <a:effectLst/>
                          <a:latin typeface="Arial" charset="0"/>
                        </a:rPr>
                        <a:t>Use</a:t>
                      </a:r>
                    </a:p>
                  </a:txBody>
                  <a:tcPr horzOverflow="overflow">
                    <a:lnL>
                      <a:noFill/>
                    </a:lnL>
                    <a:lnR cap="flat">
                      <a:noFill/>
                    </a:lnR>
                    <a:lnT cap="flat">
                      <a:noFill/>
                    </a:lnT>
                    <a:lnB>
                      <a:noFill/>
                    </a:lnB>
                    <a:lnTlToBr>
                      <a:noFill/>
                    </a:lnTlToBr>
                    <a:lnBlToTr>
                      <a:noFill/>
                    </a:lnBlToTr>
                    <a:solidFill>
                      <a:schemeClr val="accent1"/>
                    </a:solidFill>
                  </a:tcPr>
                </a:tc>
              </a:tr>
              <a:tr h="5143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tritium</a:t>
                      </a:r>
                    </a:p>
                  </a:txBody>
                  <a:tcPr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30000" smtClean="0">
                          <a:ln>
                            <a:noFill/>
                          </a:ln>
                          <a:solidFill>
                            <a:schemeClr val="tx1"/>
                          </a:solidFill>
                          <a:effectLst/>
                          <a:latin typeface="Arial" charset="0"/>
                        </a:rPr>
                        <a:t>3</a:t>
                      </a:r>
                      <a:r>
                        <a:rPr kumimoji="0" lang="en-US" sz="2400" b="0" i="0" u="none" strike="noStrike" cap="none" normalizeH="0" baseline="0" smtClean="0">
                          <a:ln>
                            <a:noFill/>
                          </a:ln>
                          <a:solidFill>
                            <a:schemeClr val="tx1"/>
                          </a:solidFill>
                          <a:effectLst/>
                          <a:latin typeface="Arial" charset="0"/>
                        </a:rPr>
                        <a:t>H</a:t>
                      </a:r>
                      <a:endParaRPr kumimoji="0" lang="en-US" sz="2400" b="0" i="0" u="none" strike="noStrike" cap="none" normalizeH="0" baseline="3000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Symbol" pitchFamily="18" charset="2"/>
                        </a:rPr>
                        <a:t>b</a:t>
                      </a: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12.32 y</a:t>
                      </a: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Biochemical tracer</a:t>
                      </a:r>
                    </a:p>
                  </a:txBody>
                  <a:tcPr horzOverflow="overflow">
                    <a:lnL>
                      <a:noFill/>
                    </a:lnL>
                    <a:lnR cap="flat">
                      <a:noFill/>
                    </a:lnR>
                    <a:lnT>
                      <a:noFill/>
                    </a:lnT>
                    <a:lnB>
                      <a:noFill/>
                    </a:lnB>
                    <a:lnTlToBr>
                      <a:noFill/>
                    </a:lnTlToBr>
                    <a:lnBlToTr>
                      <a:noFill/>
                    </a:lnBlToTr>
                    <a:noFill/>
                  </a:tcPr>
                </a:tc>
              </a:tr>
              <a:tr h="5143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carbon-14</a:t>
                      </a:r>
                    </a:p>
                  </a:txBody>
                  <a:tcPr anchor="ctr" horzOverflow="overflow">
                    <a:lnL cap="flat">
                      <a:noFill/>
                    </a:lnL>
                    <a:lnR>
                      <a:noFill/>
                    </a:lnR>
                    <a:lnT>
                      <a:noFill/>
                    </a:lnT>
                    <a:lnB>
                      <a:noFill/>
                    </a:lnB>
                    <a:lnTlToBr>
                      <a:noFill/>
                    </a:lnTlToBr>
                    <a:lnBlToTr>
                      <a:noFill/>
                    </a:lnBlToTr>
                    <a:pattFill prst="pct50">
                      <a:fgClr>
                        <a:schemeClr val="accent1"/>
                      </a:fgClr>
                      <a:bgClr>
                        <a:srgbClr val="FFFFFF"/>
                      </a:bgClr>
                    </a:patt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30000" dirty="0" smtClean="0">
                          <a:ln>
                            <a:noFill/>
                          </a:ln>
                          <a:solidFill>
                            <a:schemeClr val="tx1"/>
                          </a:solidFill>
                          <a:effectLst/>
                          <a:latin typeface="Arial" charset="0"/>
                        </a:rPr>
                        <a:t>14</a:t>
                      </a:r>
                      <a:r>
                        <a:rPr kumimoji="0" lang="en-US" sz="2400" b="0" i="0" u="none" strike="noStrike" cap="none" normalizeH="0" baseline="0" dirty="0" smtClean="0">
                          <a:ln>
                            <a:noFill/>
                          </a:ln>
                          <a:solidFill>
                            <a:schemeClr val="tx1"/>
                          </a:solidFill>
                          <a:effectLst/>
                          <a:latin typeface="Arial" charset="0"/>
                        </a:rPr>
                        <a:t>C</a:t>
                      </a:r>
                      <a:endParaRPr kumimoji="0" lang="en-US" sz="2400" b="0" i="0" u="none" strike="noStrike" cap="none" normalizeH="0" baseline="30000" dirty="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pattFill prst="pct50">
                      <a:fgClr>
                        <a:schemeClr val="accent1"/>
                      </a:fgClr>
                      <a:bgClr>
                        <a:srgbClr val="FFFFFF"/>
                      </a:bgClr>
                    </a:patt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Symbol" pitchFamily="18" charset="2"/>
                        </a:rPr>
                        <a:t>b</a:t>
                      </a:r>
                    </a:p>
                  </a:txBody>
                  <a:tcPr anchor="ctr" horzOverflow="overflow">
                    <a:lnL>
                      <a:noFill/>
                    </a:lnL>
                    <a:lnR>
                      <a:noFill/>
                    </a:lnR>
                    <a:lnT>
                      <a:noFill/>
                    </a:lnT>
                    <a:lnB>
                      <a:noFill/>
                    </a:lnB>
                    <a:lnTlToBr>
                      <a:noFill/>
                    </a:lnTlToBr>
                    <a:lnBlToTr>
                      <a:noFill/>
                    </a:lnBlToTr>
                    <a:pattFill prst="pct50">
                      <a:fgClr>
                        <a:schemeClr val="accent1"/>
                      </a:fgClr>
                      <a:bgClr>
                        <a:srgbClr val="FFFFFF"/>
                      </a:bgClr>
                    </a:patt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5715 y</a:t>
                      </a:r>
                    </a:p>
                  </a:txBody>
                  <a:tcPr anchor="ctr" horzOverflow="overflow">
                    <a:lnL>
                      <a:noFill/>
                    </a:lnL>
                    <a:lnR>
                      <a:noFill/>
                    </a:lnR>
                    <a:lnT>
                      <a:noFill/>
                    </a:lnT>
                    <a:lnB>
                      <a:noFill/>
                    </a:lnB>
                    <a:lnTlToBr>
                      <a:noFill/>
                    </a:lnTlToBr>
                    <a:lnBlToTr>
                      <a:noFill/>
                    </a:lnBlToTr>
                    <a:pattFill prst="pct50">
                      <a:fgClr>
                        <a:schemeClr val="accent1"/>
                      </a:fgClr>
                      <a:bgClr>
                        <a:srgbClr val="FFFFFF"/>
                      </a:bgClr>
                    </a:patt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normalizeH="0" baseline="0" dirty="0" smtClean="0">
                          <a:ln>
                            <a:noFill/>
                          </a:ln>
                          <a:solidFill>
                            <a:schemeClr val="tx1"/>
                          </a:solidFill>
                          <a:effectLst/>
                          <a:latin typeface="Arial" charset="0"/>
                        </a:rPr>
                        <a:t>Archaeological Dating</a:t>
                      </a:r>
                    </a:p>
                  </a:txBody>
                  <a:tcPr horzOverflow="overflow">
                    <a:lnL>
                      <a:noFill/>
                    </a:lnL>
                    <a:lnR cap="flat">
                      <a:noFill/>
                    </a:lnR>
                    <a:lnT>
                      <a:noFill/>
                    </a:lnT>
                    <a:lnB>
                      <a:noFill/>
                    </a:lnB>
                    <a:lnTlToBr>
                      <a:noFill/>
                    </a:lnTlToBr>
                    <a:lnBlToTr>
                      <a:noFill/>
                    </a:lnBlToTr>
                    <a:pattFill prst="pct50">
                      <a:fgClr>
                        <a:schemeClr val="accent1"/>
                      </a:fgClr>
                      <a:bgClr>
                        <a:srgbClr val="FFFFFF"/>
                      </a:bgClr>
                    </a:pattFill>
                  </a:tcPr>
                </a:tc>
              </a:tr>
              <a:tr h="5873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phosphorus-32</a:t>
                      </a:r>
                    </a:p>
                  </a:txBody>
                  <a:tcPr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30000" smtClean="0">
                          <a:ln>
                            <a:noFill/>
                          </a:ln>
                          <a:solidFill>
                            <a:schemeClr val="tx1"/>
                          </a:solidFill>
                          <a:effectLst/>
                          <a:latin typeface="Arial" charset="0"/>
                        </a:rPr>
                        <a:t>32</a:t>
                      </a:r>
                      <a:r>
                        <a:rPr kumimoji="0" lang="en-US" sz="2400" b="0" i="0" u="none" strike="noStrike" cap="none" normalizeH="0" baseline="0" smtClean="0">
                          <a:ln>
                            <a:noFill/>
                          </a:ln>
                          <a:solidFill>
                            <a:schemeClr val="tx1"/>
                          </a:solidFill>
                          <a:effectLst/>
                          <a:latin typeface="Arial" charset="0"/>
                        </a:rPr>
                        <a:t>P</a:t>
                      </a: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Symbol" pitchFamily="18" charset="2"/>
                        </a:rPr>
                        <a:t>b</a:t>
                      </a: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14.28 d</a:t>
                      </a: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Leukemia Therapy</a:t>
                      </a:r>
                    </a:p>
                  </a:txBody>
                  <a:tcPr horzOverflow="overflow">
                    <a:lnL>
                      <a:noFill/>
                    </a:lnL>
                    <a:lnR cap="flat">
                      <a:noFill/>
                    </a:lnR>
                    <a:lnT>
                      <a:noFill/>
                    </a:lnT>
                    <a:lnB>
                      <a:noFill/>
                    </a:lnB>
                    <a:lnTlToBr>
                      <a:noFill/>
                    </a:lnTlToBr>
                    <a:lnBlToTr>
                      <a:noFill/>
                    </a:lnBlToTr>
                    <a:noFill/>
                  </a:tcPr>
                </a:tc>
              </a:tr>
              <a:tr h="5143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potassium-40</a:t>
                      </a:r>
                    </a:p>
                  </a:txBody>
                  <a:tcPr anchor="ctr" horzOverflow="overflow">
                    <a:lnL cap="flat">
                      <a:noFill/>
                    </a:lnL>
                    <a:lnR>
                      <a:noFill/>
                    </a:lnR>
                    <a:lnT>
                      <a:noFill/>
                    </a:lnT>
                    <a:lnB>
                      <a:noFill/>
                    </a:lnB>
                    <a:lnTlToBr>
                      <a:noFill/>
                    </a:lnTlToBr>
                    <a:lnBlToTr>
                      <a:noFill/>
                    </a:lnBlToTr>
                    <a:pattFill prst="pct50">
                      <a:fgClr>
                        <a:schemeClr val="accent1"/>
                      </a:fgClr>
                      <a:bgClr>
                        <a:schemeClr val="bg1"/>
                      </a:bgClr>
                    </a:patt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30000" smtClean="0">
                          <a:ln>
                            <a:noFill/>
                          </a:ln>
                          <a:solidFill>
                            <a:schemeClr val="tx1"/>
                          </a:solidFill>
                          <a:effectLst/>
                          <a:latin typeface="Arial" charset="0"/>
                        </a:rPr>
                        <a:t>40</a:t>
                      </a:r>
                      <a:r>
                        <a:rPr kumimoji="0" lang="en-US" sz="2400" b="0" i="0" u="none" strike="noStrike" cap="none" normalizeH="0" baseline="0" smtClean="0">
                          <a:ln>
                            <a:noFill/>
                          </a:ln>
                          <a:solidFill>
                            <a:schemeClr val="tx1"/>
                          </a:solidFill>
                          <a:effectLst/>
                          <a:latin typeface="Arial" charset="0"/>
                        </a:rPr>
                        <a:t>K</a:t>
                      </a:r>
                      <a:endParaRPr kumimoji="0" lang="en-US" sz="2400" b="0" i="0" u="none" strike="noStrike" cap="none" normalizeH="0" baseline="3000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pattFill prst="pct50">
                      <a:fgClr>
                        <a:schemeClr val="accent1"/>
                      </a:fgClr>
                      <a:bgClr>
                        <a:schemeClr val="bg1"/>
                      </a:bgClr>
                    </a:patt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Symbol" pitchFamily="18" charset="2"/>
                        </a:rPr>
                        <a:t>b</a:t>
                      </a:r>
                    </a:p>
                  </a:txBody>
                  <a:tcPr anchor="ctr" horzOverflow="overflow">
                    <a:lnL>
                      <a:noFill/>
                    </a:lnL>
                    <a:lnR>
                      <a:noFill/>
                    </a:lnR>
                    <a:lnT>
                      <a:noFill/>
                    </a:lnT>
                    <a:lnB>
                      <a:noFill/>
                    </a:lnB>
                    <a:lnTlToBr>
                      <a:noFill/>
                    </a:lnTlToBr>
                    <a:lnBlToTr>
                      <a:noFill/>
                    </a:lnBlToTr>
                    <a:pattFill prst="pct50">
                      <a:fgClr>
                        <a:schemeClr val="accent1"/>
                      </a:fgClr>
                      <a:bgClr>
                        <a:schemeClr val="bg1"/>
                      </a:bgClr>
                    </a:patt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1.26</a:t>
                      </a:r>
                      <a:r>
                        <a:rPr kumimoji="0" lang="en-US" sz="2400" b="0" i="0" u="none" strike="noStrike" cap="none" normalizeH="0" baseline="0" smtClean="0">
                          <a:ln>
                            <a:noFill/>
                          </a:ln>
                          <a:solidFill>
                            <a:schemeClr val="tx1"/>
                          </a:solidFill>
                          <a:effectLst/>
                          <a:latin typeface="Arial" charset="0"/>
                          <a:cs typeface="Arial" charset="0"/>
                        </a:rPr>
                        <a:t>×10</a:t>
                      </a:r>
                      <a:r>
                        <a:rPr kumimoji="0" lang="en-US" sz="2400" b="0" i="0" u="none" strike="noStrike" cap="none" normalizeH="0" baseline="30000" smtClean="0">
                          <a:ln>
                            <a:noFill/>
                          </a:ln>
                          <a:solidFill>
                            <a:schemeClr val="tx1"/>
                          </a:solidFill>
                          <a:effectLst/>
                          <a:latin typeface="Arial" charset="0"/>
                          <a:cs typeface="Arial" charset="0"/>
                        </a:rPr>
                        <a:t>9</a:t>
                      </a:r>
                      <a:r>
                        <a:rPr kumimoji="0" lang="en-US" sz="2400" b="0" i="0" u="none" strike="noStrike" cap="none" normalizeH="0" baseline="0" smtClean="0">
                          <a:ln>
                            <a:noFill/>
                          </a:ln>
                          <a:solidFill>
                            <a:schemeClr val="tx1"/>
                          </a:solidFill>
                          <a:effectLst/>
                          <a:latin typeface="Arial" charset="0"/>
                          <a:cs typeface="Arial" charset="0"/>
                        </a:rPr>
                        <a:t> y</a:t>
                      </a:r>
                      <a:endParaRPr kumimoji="0" lang="en-US" sz="24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pattFill prst="pct50">
                      <a:fgClr>
                        <a:schemeClr val="accent1"/>
                      </a:fgClr>
                      <a:bgClr>
                        <a:schemeClr val="bg1"/>
                      </a:bgClr>
                    </a:patt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Geologic Dating</a:t>
                      </a:r>
                    </a:p>
                  </a:txBody>
                  <a:tcPr horzOverflow="overflow">
                    <a:lnL>
                      <a:noFill/>
                    </a:lnL>
                    <a:lnR cap="flat">
                      <a:noFill/>
                    </a:lnR>
                    <a:lnT>
                      <a:noFill/>
                    </a:lnT>
                    <a:lnB>
                      <a:noFill/>
                    </a:lnB>
                    <a:lnTlToBr>
                      <a:noFill/>
                    </a:lnTlToBr>
                    <a:lnBlToTr>
                      <a:noFill/>
                    </a:lnBlToTr>
                    <a:pattFill prst="pct50">
                      <a:fgClr>
                        <a:schemeClr val="accent1"/>
                      </a:fgClr>
                      <a:bgClr>
                        <a:schemeClr val="bg1"/>
                      </a:bgClr>
                    </a:pattFill>
                  </a:tcPr>
                </a:tc>
              </a:tr>
              <a:tr h="5143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cobalt-60</a:t>
                      </a:r>
                    </a:p>
                  </a:txBody>
                  <a:tcPr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30000" smtClean="0">
                          <a:ln>
                            <a:noFill/>
                          </a:ln>
                          <a:solidFill>
                            <a:schemeClr val="tx1"/>
                          </a:solidFill>
                          <a:effectLst/>
                          <a:latin typeface="Arial" charset="0"/>
                        </a:rPr>
                        <a:t>60</a:t>
                      </a:r>
                      <a:r>
                        <a:rPr kumimoji="0" lang="en-US" sz="2400" b="0" i="0" u="none" strike="noStrike" cap="none" normalizeH="0" baseline="0" smtClean="0">
                          <a:ln>
                            <a:noFill/>
                          </a:ln>
                          <a:solidFill>
                            <a:schemeClr val="tx1"/>
                          </a:solidFill>
                          <a:effectLst/>
                          <a:latin typeface="Arial" charset="0"/>
                        </a:rPr>
                        <a:t>Co</a:t>
                      </a:r>
                      <a:endParaRPr kumimoji="0" lang="en-US" sz="2400" b="0" i="0" u="none" strike="noStrike" cap="none" normalizeH="0" baseline="3000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Symbol" pitchFamily="18" charset="2"/>
                        </a:rPr>
                        <a:t>b, </a:t>
                      </a:r>
                      <a:r>
                        <a:rPr kumimoji="0" lang="en-US" sz="2400" b="0" i="0" u="none" strike="noStrike" cap="none" normalizeH="0" baseline="0" smtClean="0">
                          <a:ln>
                            <a:noFill/>
                          </a:ln>
                          <a:solidFill>
                            <a:schemeClr val="tx1"/>
                          </a:solidFill>
                          <a:effectLst/>
                          <a:latin typeface="Symbol" pitchFamily="18" charset="2"/>
                          <a:sym typeface="Symbol" pitchFamily="18" charset="2"/>
                        </a:rPr>
                        <a:t></a:t>
                      </a:r>
                      <a:endParaRPr kumimoji="0" lang="en-US" sz="2400" b="0" i="0" u="none" strike="noStrike" cap="none" normalizeH="0" baseline="0" smtClean="0">
                        <a:ln>
                          <a:noFill/>
                        </a:ln>
                        <a:solidFill>
                          <a:schemeClr val="tx1"/>
                        </a:solidFill>
                        <a:effectLst/>
                        <a:latin typeface="Symbol" pitchFamily="18" charset="2"/>
                      </a:endParaRP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5.27 y</a:t>
                      </a: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Cancer Therapy</a:t>
                      </a:r>
                    </a:p>
                  </a:txBody>
                  <a:tcPr anchor="ctr" horzOverflow="overflow">
                    <a:lnL>
                      <a:noFill/>
                    </a:lnL>
                    <a:lnR cap="flat">
                      <a:noFill/>
                    </a:lnR>
                    <a:lnT>
                      <a:noFill/>
                    </a:lnT>
                    <a:lnB>
                      <a:noFill/>
                    </a:lnB>
                    <a:lnTlToBr>
                      <a:noFill/>
                    </a:lnTlToBr>
                    <a:lnBlToTr>
                      <a:noFill/>
                    </a:lnBlToTr>
                    <a:noFill/>
                  </a:tcPr>
                </a:tc>
              </a:tr>
              <a:tr h="5445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iodine-123</a:t>
                      </a:r>
                    </a:p>
                  </a:txBody>
                  <a:tcPr anchor="ctr" horzOverflow="overflow">
                    <a:lnL cap="flat">
                      <a:noFill/>
                    </a:lnL>
                    <a:lnR>
                      <a:noFill/>
                    </a:lnR>
                    <a:lnT>
                      <a:noFill/>
                    </a:lnT>
                    <a:lnB>
                      <a:noFill/>
                    </a:lnB>
                    <a:lnTlToBr>
                      <a:noFill/>
                    </a:lnTlToBr>
                    <a:lnBlToTr>
                      <a:noFill/>
                    </a:lnBlToTr>
                    <a:pattFill prst="pct50">
                      <a:fgClr>
                        <a:schemeClr val="accent1"/>
                      </a:fgClr>
                      <a:bgClr>
                        <a:srgbClr val="FFFFFF"/>
                      </a:bgClr>
                    </a:patt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30000" smtClean="0">
                          <a:ln>
                            <a:noFill/>
                          </a:ln>
                          <a:solidFill>
                            <a:schemeClr val="tx1"/>
                          </a:solidFill>
                          <a:effectLst/>
                          <a:latin typeface="Arial" charset="0"/>
                        </a:rPr>
                        <a:t>123</a:t>
                      </a:r>
                      <a:r>
                        <a:rPr kumimoji="0" lang="en-US" sz="2400" b="0" i="0" u="none" strike="noStrike" cap="none" normalizeH="0" baseline="0" smtClean="0">
                          <a:ln>
                            <a:noFill/>
                          </a:ln>
                          <a:solidFill>
                            <a:schemeClr val="tx1"/>
                          </a:solidFill>
                          <a:effectLst/>
                          <a:latin typeface="Arial" charset="0"/>
                        </a:rPr>
                        <a:t>I</a:t>
                      </a:r>
                      <a:endParaRPr kumimoji="0" lang="en-US" sz="2400" b="0" i="0" u="none" strike="noStrike" cap="none" normalizeH="0" baseline="3000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pattFill prst="pct50">
                      <a:fgClr>
                        <a:schemeClr val="accent1"/>
                      </a:fgClr>
                      <a:bgClr>
                        <a:srgbClr val="FFFFFF"/>
                      </a:bgClr>
                    </a:patt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Symbol" pitchFamily="18" charset="2"/>
                          <a:sym typeface="Symbol" pitchFamily="18" charset="2"/>
                        </a:rPr>
                        <a:t></a:t>
                      </a:r>
                    </a:p>
                  </a:txBody>
                  <a:tcPr anchor="ctr" horzOverflow="overflow">
                    <a:lnL>
                      <a:noFill/>
                    </a:lnL>
                    <a:lnR>
                      <a:noFill/>
                    </a:lnR>
                    <a:lnT>
                      <a:noFill/>
                    </a:lnT>
                    <a:lnB>
                      <a:noFill/>
                    </a:lnB>
                    <a:lnTlToBr>
                      <a:noFill/>
                    </a:lnTlToBr>
                    <a:lnBlToTr>
                      <a:noFill/>
                    </a:lnBlToTr>
                    <a:pattFill prst="pct50">
                      <a:fgClr>
                        <a:schemeClr val="accent1"/>
                      </a:fgClr>
                      <a:bgClr>
                        <a:srgbClr val="FFFFFF"/>
                      </a:bgClr>
                    </a:patt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13.1 h</a:t>
                      </a:r>
                    </a:p>
                  </a:txBody>
                  <a:tcPr anchor="ctr" horzOverflow="overflow">
                    <a:lnL>
                      <a:noFill/>
                    </a:lnL>
                    <a:lnR>
                      <a:noFill/>
                    </a:lnR>
                    <a:lnT>
                      <a:noFill/>
                    </a:lnT>
                    <a:lnB>
                      <a:noFill/>
                    </a:lnB>
                    <a:lnTlToBr>
                      <a:noFill/>
                    </a:lnTlToBr>
                    <a:lnBlToTr>
                      <a:noFill/>
                    </a:lnBlToTr>
                    <a:pattFill prst="pct50">
                      <a:fgClr>
                        <a:schemeClr val="accent1"/>
                      </a:fgClr>
                      <a:bgClr>
                        <a:srgbClr val="FFFFFF"/>
                      </a:bgClr>
                    </a:patt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Thyroid Therapy</a:t>
                      </a:r>
                    </a:p>
                  </a:txBody>
                  <a:tcPr anchor="ctr" horzOverflow="overflow">
                    <a:lnL>
                      <a:noFill/>
                    </a:lnL>
                    <a:lnR cap="flat">
                      <a:noFill/>
                    </a:lnR>
                    <a:lnT>
                      <a:noFill/>
                    </a:lnT>
                    <a:lnB>
                      <a:noFill/>
                    </a:lnB>
                    <a:lnTlToBr>
                      <a:noFill/>
                    </a:lnTlToBr>
                    <a:lnBlToTr>
                      <a:noFill/>
                    </a:lnBlToTr>
                    <a:pattFill prst="pct50">
                      <a:fgClr>
                        <a:schemeClr val="accent1"/>
                      </a:fgClr>
                      <a:bgClr>
                        <a:srgbClr val="FFFFFF"/>
                      </a:bgClr>
                    </a:pattFill>
                  </a:tcPr>
                </a:tc>
              </a:tr>
              <a:tr h="5143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uranium-235</a:t>
                      </a:r>
                    </a:p>
                  </a:txBody>
                  <a:tcPr horzOverflow="overflow">
                    <a:lnL cap="flat">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30000" smtClean="0">
                          <a:ln>
                            <a:noFill/>
                          </a:ln>
                          <a:solidFill>
                            <a:schemeClr val="tx1"/>
                          </a:solidFill>
                          <a:effectLst/>
                          <a:latin typeface="Arial" charset="0"/>
                        </a:rPr>
                        <a:t>235</a:t>
                      </a:r>
                      <a:r>
                        <a:rPr kumimoji="0" lang="en-US" sz="2400" b="0" i="0" u="none" strike="noStrike" cap="none" normalizeH="0" baseline="0" smtClean="0">
                          <a:ln>
                            <a:noFill/>
                          </a:ln>
                          <a:solidFill>
                            <a:schemeClr val="tx1"/>
                          </a:solidFill>
                          <a:effectLst/>
                          <a:latin typeface="Arial" charset="0"/>
                        </a:rPr>
                        <a:t>U</a:t>
                      </a:r>
                      <a:endParaRPr kumimoji="0" lang="en-US" sz="2400" b="0" i="0" u="none" strike="noStrike" cap="none" normalizeH="0" baseline="30000" smtClean="0">
                        <a:ln>
                          <a:noFill/>
                        </a:ln>
                        <a:solidFill>
                          <a:schemeClr val="tx1"/>
                        </a:solidFill>
                        <a:effectLst/>
                        <a:latin typeface="Arial" charset="0"/>
                      </a:endParaRPr>
                    </a:p>
                  </a:txBody>
                  <a:tcPr horzOverflow="overflow">
                    <a:lnL>
                      <a:noFill/>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sym typeface="Symbol" pitchFamily="18" charset="2"/>
                        </a:rPr>
                        <a:t>, </a:t>
                      </a:r>
                      <a:r>
                        <a:rPr kumimoji="0" lang="en-US" sz="2400" b="0" i="0" u="none" strike="noStrike" cap="none" normalizeH="0" baseline="0" smtClean="0">
                          <a:ln>
                            <a:noFill/>
                          </a:ln>
                          <a:solidFill>
                            <a:schemeClr val="tx1"/>
                          </a:solidFill>
                          <a:effectLst/>
                          <a:latin typeface="Symbol" pitchFamily="18" charset="2"/>
                          <a:sym typeface="Symbol" pitchFamily="18" charset="2"/>
                        </a:rPr>
                        <a:t></a:t>
                      </a:r>
                    </a:p>
                  </a:txBody>
                  <a:tcPr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7.04</a:t>
                      </a:r>
                      <a:r>
                        <a:rPr kumimoji="0" lang="en-US" sz="2400" b="0" i="0" u="none" strike="noStrike" cap="none" normalizeH="0" baseline="0" smtClean="0">
                          <a:ln>
                            <a:noFill/>
                          </a:ln>
                          <a:solidFill>
                            <a:schemeClr val="tx1"/>
                          </a:solidFill>
                          <a:effectLst/>
                          <a:latin typeface="Arial" charset="0"/>
                          <a:cs typeface="Arial" charset="0"/>
                        </a:rPr>
                        <a:t>×10</a:t>
                      </a:r>
                      <a:r>
                        <a:rPr kumimoji="0" lang="en-US" sz="2400" b="0" i="0" u="none" strike="noStrike" cap="none" normalizeH="0" baseline="30000" smtClean="0">
                          <a:ln>
                            <a:noFill/>
                          </a:ln>
                          <a:solidFill>
                            <a:schemeClr val="tx1"/>
                          </a:solidFill>
                          <a:effectLst/>
                          <a:latin typeface="Arial" charset="0"/>
                          <a:cs typeface="Arial" charset="0"/>
                        </a:rPr>
                        <a:t>8</a:t>
                      </a:r>
                      <a:r>
                        <a:rPr kumimoji="0" lang="en-US" sz="2400" b="0" i="0" u="none" strike="noStrike" cap="none" normalizeH="0" baseline="0" smtClean="0">
                          <a:ln>
                            <a:noFill/>
                          </a:ln>
                          <a:solidFill>
                            <a:schemeClr val="tx1"/>
                          </a:solidFill>
                          <a:effectLst/>
                          <a:latin typeface="Arial" charset="0"/>
                          <a:cs typeface="Arial" charset="0"/>
                        </a:rPr>
                        <a:t> y</a:t>
                      </a:r>
                    </a:p>
                  </a:txBody>
                  <a:tcPr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rPr>
                        <a:t>Nuclear Reactors</a:t>
                      </a:r>
                    </a:p>
                  </a:txBody>
                  <a:tcPr horzOverflow="overflow">
                    <a:lnL>
                      <a:noFill/>
                    </a:lnL>
                    <a:lnR cap="flat">
                      <a:noFill/>
                    </a:lnR>
                    <a:lnT>
                      <a:noFill/>
                    </a:lnT>
                    <a:lnB cap="flat">
                      <a:noFill/>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3124200" cy="1143000"/>
          </a:xfrm>
        </p:spPr>
        <p:txBody>
          <a:bodyPr>
            <a:normAutofit fontScale="90000"/>
          </a:bodyPr>
          <a:lstStyle/>
          <a:p>
            <a:r>
              <a:rPr lang="en-US" dirty="0" smtClean="0"/>
              <a:t>Henri Becquerel</a:t>
            </a:r>
            <a:endParaRPr lang="en-US" dirty="0"/>
          </a:p>
        </p:txBody>
      </p:sp>
      <p:pic>
        <p:nvPicPr>
          <p:cNvPr id="3" name="Picture 2" descr="79250_20_F01.jpg"/>
          <p:cNvPicPr>
            <a:picLocks noChangeAspect="1"/>
          </p:cNvPicPr>
          <p:nvPr/>
        </p:nvPicPr>
        <p:blipFill>
          <a:blip r:embed="rId2" cstate="print"/>
          <a:stretch>
            <a:fillRect/>
          </a:stretch>
        </p:blipFill>
        <p:spPr>
          <a:xfrm>
            <a:off x="3977467" y="274638"/>
            <a:ext cx="4709333" cy="6553199"/>
          </a:xfrm>
          <a:prstGeom prst="rect">
            <a:avLst/>
          </a:prstGeom>
        </p:spPr>
      </p:pic>
    </p:spTree>
    <p:extLst>
      <p:ext uri="{BB962C8B-B14F-4D97-AF65-F5344CB8AC3E}">
        <p14:creationId xmlns:p14="http://schemas.microsoft.com/office/powerpoint/2010/main" val="393637804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2"/>
          <p:cNvSpPr>
            <a:spLocks noGrp="1"/>
          </p:cNvSpPr>
          <p:nvPr>
            <p:ph type="ftr" sz="quarter" idx="10"/>
          </p:nvPr>
        </p:nvSpPr>
        <p:spPr/>
        <p:txBody>
          <a:bodyPr/>
          <a:lstStyle/>
          <a:p>
            <a:r>
              <a:rPr lang="en-US"/>
              <a:t>Tro, Chemistry: A Molecular Approach</a:t>
            </a:r>
          </a:p>
        </p:txBody>
      </p:sp>
      <p:sp>
        <p:nvSpPr>
          <p:cNvPr id="5" name="Slide Number Placeholder 3"/>
          <p:cNvSpPr>
            <a:spLocks noGrp="1"/>
          </p:cNvSpPr>
          <p:nvPr>
            <p:ph type="sldNum" sz="quarter" idx="11"/>
          </p:nvPr>
        </p:nvSpPr>
        <p:spPr/>
        <p:txBody>
          <a:bodyPr/>
          <a:lstStyle/>
          <a:p>
            <a:fld id="{168AA6C9-FBE1-40CD-A697-22C030E615A5}" type="slidenum">
              <a:rPr lang="en-US"/>
              <a:pPr/>
              <a:t>70</a:t>
            </a:fld>
            <a:endParaRPr lang="en-US"/>
          </a:p>
        </p:txBody>
      </p:sp>
      <p:sp>
        <p:nvSpPr>
          <p:cNvPr id="107524" name="Rectangle 4"/>
          <p:cNvSpPr>
            <a:spLocks noGrp="1" noChangeArrowheads="1"/>
          </p:cNvSpPr>
          <p:nvPr>
            <p:ph type="title"/>
          </p:nvPr>
        </p:nvSpPr>
        <p:spPr>
          <a:xfrm>
            <a:off x="304800" y="304800"/>
            <a:ext cx="8458200" cy="1143000"/>
          </a:xfrm>
        </p:spPr>
        <p:txBody>
          <a:bodyPr>
            <a:normAutofit fontScale="90000"/>
          </a:bodyPr>
          <a:lstStyle/>
          <a:p>
            <a:r>
              <a:rPr lang="en-US" dirty="0" smtClean="0"/>
              <a:t>Medical Applications of Radioisotopes</a:t>
            </a:r>
            <a:endParaRPr lang="en-US" dirty="0"/>
          </a:p>
        </p:txBody>
      </p:sp>
      <p:grpSp>
        <p:nvGrpSpPr>
          <p:cNvPr id="6" name="Group 38"/>
          <p:cNvGrpSpPr>
            <a:grpSpLocks/>
          </p:cNvGrpSpPr>
          <p:nvPr/>
        </p:nvGrpSpPr>
        <p:grpSpPr bwMode="auto">
          <a:xfrm>
            <a:off x="609600" y="1676400"/>
            <a:ext cx="2355850" cy="3787775"/>
            <a:chOff x="4224" y="1550"/>
            <a:chExt cx="1484" cy="2386"/>
          </a:xfrm>
        </p:grpSpPr>
        <p:pic>
          <p:nvPicPr>
            <p:cNvPr id="7" name="Picture 36" descr="23_p991"/>
            <p:cNvPicPr>
              <a:picLocks noChangeAspect="1" noChangeArrowheads="1"/>
            </p:cNvPicPr>
            <p:nvPr/>
          </p:nvPicPr>
          <p:blipFill>
            <a:blip r:embed="rId3" cstate="print"/>
            <a:srcRect t="6250" b="8333"/>
            <a:stretch>
              <a:fillRect/>
            </a:stretch>
          </p:blipFill>
          <p:spPr bwMode="auto">
            <a:xfrm>
              <a:off x="4272" y="1968"/>
              <a:ext cx="1436" cy="1968"/>
            </a:xfrm>
            <a:prstGeom prst="rect">
              <a:avLst/>
            </a:prstGeom>
            <a:noFill/>
          </p:spPr>
        </p:pic>
        <p:sp>
          <p:nvSpPr>
            <p:cNvPr id="8" name="Text Box 37"/>
            <p:cNvSpPr txBox="1">
              <a:spLocks noChangeArrowheads="1"/>
            </p:cNvSpPr>
            <p:nvPr/>
          </p:nvSpPr>
          <p:spPr bwMode="auto">
            <a:xfrm>
              <a:off x="4224" y="1550"/>
              <a:ext cx="1440" cy="442"/>
            </a:xfrm>
            <a:prstGeom prst="rect">
              <a:avLst/>
            </a:prstGeom>
            <a:noFill/>
            <a:ln w="9525">
              <a:noFill/>
              <a:miter lim="800000"/>
              <a:headEnd/>
              <a:tailEnd/>
            </a:ln>
            <a:effectLst/>
          </p:spPr>
          <p:txBody>
            <a:bodyPr>
              <a:spAutoFit/>
            </a:bodyPr>
            <a:lstStyle/>
            <a:p>
              <a:pPr>
                <a:spcBef>
                  <a:spcPct val="50000"/>
                </a:spcBef>
              </a:pPr>
              <a:r>
                <a:rPr lang="en-US" sz="2000" dirty="0"/>
                <a:t>Bone Scan with </a:t>
              </a:r>
              <a:r>
                <a:rPr lang="en-US" sz="2000" baseline="30000" dirty="0"/>
                <a:t>99m</a:t>
              </a:r>
              <a:r>
                <a:rPr lang="en-US" sz="2000" dirty="0"/>
                <a:t>Tc</a:t>
              </a:r>
            </a:p>
          </p:txBody>
        </p:sp>
      </p:grpSp>
      <p:pic>
        <p:nvPicPr>
          <p:cNvPr id="9" name="Picture 5" descr="CHA56028"/>
          <p:cNvPicPr>
            <a:picLocks noChangeAspect="1" noChangeArrowheads="1"/>
          </p:cNvPicPr>
          <p:nvPr/>
        </p:nvPicPr>
        <p:blipFill>
          <a:blip r:embed="rId4" cstate="print"/>
          <a:srcRect/>
          <a:stretch>
            <a:fillRect/>
          </a:stretch>
        </p:blipFill>
        <p:spPr bwMode="auto">
          <a:xfrm>
            <a:off x="3352800" y="2514600"/>
            <a:ext cx="5486400" cy="2614612"/>
          </a:xfrm>
          <a:prstGeom prst="rect">
            <a:avLst/>
          </a:prstGeom>
          <a:noFill/>
        </p:spPr>
      </p:pic>
      <p:sp>
        <p:nvSpPr>
          <p:cNvPr id="10" name="Text Box 6"/>
          <p:cNvSpPr txBox="1">
            <a:spLocks noChangeArrowheads="1"/>
          </p:cNvSpPr>
          <p:nvPr/>
        </p:nvSpPr>
        <p:spPr bwMode="auto">
          <a:xfrm>
            <a:off x="4800600" y="1676400"/>
            <a:ext cx="2362200" cy="646331"/>
          </a:xfrm>
          <a:prstGeom prst="rect">
            <a:avLst/>
          </a:prstGeom>
          <a:noFill/>
          <a:ln w="9525">
            <a:noFill/>
            <a:miter lim="800000"/>
            <a:headEnd/>
            <a:tailEnd/>
          </a:ln>
          <a:effectLst/>
        </p:spPr>
        <p:txBody>
          <a:bodyPr wrap="square">
            <a:spAutoFit/>
          </a:bodyPr>
          <a:lstStyle/>
          <a:p>
            <a:pPr algn="l">
              <a:spcBef>
                <a:spcPct val="50000"/>
              </a:spcBef>
            </a:pPr>
            <a:r>
              <a:rPr lang="en-US" dirty="0"/>
              <a:t>Brain images with </a:t>
            </a:r>
            <a:r>
              <a:rPr lang="en-US" baseline="30000" dirty="0"/>
              <a:t>123</a:t>
            </a:r>
            <a:r>
              <a:rPr lang="en-US" dirty="0"/>
              <a:t>I-labeled compound</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79250_20_F22.jpg"/>
          <p:cNvPicPr>
            <a:picLocks noChangeAspect="1"/>
          </p:cNvPicPr>
          <p:nvPr/>
        </p:nvPicPr>
        <p:blipFill>
          <a:blip r:embed="rId3" cstate="print"/>
          <a:stretch>
            <a:fillRect/>
          </a:stretch>
        </p:blipFill>
        <p:spPr>
          <a:xfrm>
            <a:off x="152400" y="1745753"/>
            <a:ext cx="8839200" cy="3366492"/>
          </a:xfrm>
          <a:prstGeom prst="rect">
            <a:avLst/>
          </a:prstGeom>
        </p:spPr>
      </p:pic>
      <p:sp>
        <p:nvSpPr>
          <p:cNvPr id="2" name="Title 1"/>
          <p:cNvSpPr>
            <a:spLocks noGrp="1"/>
          </p:cNvSpPr>
          <p:nvPr>
            <p:ph type="title"/>
          </p:nvPr>
        </p:nvSpPr>
        <p:spPr/>
        <p:txBody>
          <a:bodyPr/>
          <a:lstStyle/>
          <a:p>
            <a:r>
              <a:rPr lang="en-US" dirty="0" smtClean="0"/>
              <a:t>Thyroid scan using Tc-99m</a:t>
            </a:r>
            <a:endParaRPr lang="en-US" dirty="0"/>
          </a:p>
        </p:txBody>
      </p:sp>
    </p:spTree>
    <p:extLst>
      <p:ext uri="{BB962C8B-B14F-4D97-AF65-F5344CB8AC3E}">
        <p14:creationId xmlns:p14="http://schemas.microsoft.com/office/powerpoint/2010/main" val="145081328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79250_20_CO.jpg"/>
          <p:cNvPicPr>
            <a:picLocks noChangeAspect="1"/>
          </p:cNvPicPr>
          <p:nvPr/>
        </p:nvPicPr>
        <p:blipFill>
          <a:blip r:embed="rId3" cstate="print"/>
          <a:stretch>
            <a:fillRect/>
          </a:stretch>
        </p:blipFill>
        <p:spPr>
          <a:xfrm>
            <a:off x="3352800" y="1219200"/>
            <a:ext cx="4754880" cy="4754880"/>
          </a:xfrm>
          <a:prstGeom prst="rect">
            <a:avLst/>
          </a:prstGeom>
        </p:spPr>
      </p:pic>
      <p:sp>
        <p:nvSpPr>
          <p:cNvPr id="2" name="Title 1"/>
          <p:cNvSpPr>
            <a:spLocks noGrp="1"/>
          </p:cNvSpPr>
          <p:nvPr>
            <p:ph type="title"/>
          </p:nvPr>
        </p:nvSpPr>
        <p:spPr>
          <a:xfrm>
            <a:off x="457200" y="274638"/>
            <a:ext cx="8305800" cy="715962"/>
          </a:xfrm>
        </p:spPr>
        <p:txBody>
          <a:bodyPr>
            <a:normAutofit/>
          </a:bodyPr>
          <a:lstStyle/>
          <a:p>
            <a:r>
              <a:rPr lang="en-US" sz="2800" dirty="0" smtClean="0"/>
              <a:t>What is the difference between the left and right hand? </a:t>
            </a:r>
            <a:endParaRPr lang="en-US" sz="2800" dirty="0"/>
          </a:p>
        </p:txBody>
      </p:sp>
      <p:sp>
        <p:nvSpPr>
          <p:cNvPr id="4" name="TextBox 3"/>
          <p:cNvSpPr txBox="1"/>
          <p:nvPr/>
        </p:nvSpPr>
        <p:spPr>
          <a:xfrm>
            <a:off x="762000" y="1219200"/>
            <a:ext cx="2310216" cy="923330"/>
          </a:xfrm>
          <a:prstGeom prst="rect">
            <a:avLst/>
          </a:prstGeom>
          <a:noFill/>
        </p:spPr>
        <p:txBody>
          <a:bodyPr wrap="square" rtlCol="0">
            <a:spAutoFit/>
          </a:bodyPr>
          <a:lstStyle/>
          <a:p>
            <a:r>
              <a:rPr lang="en-US" dirty="0" smtClean="0"/>
              <a:t>Gamma camera scan of a person with arthritis. </a:t>
            </a:r>
            <a:endParaRPr lang="en-US" dirty="0"/>
          </a:p>
        </p:txBody>
      </p:sp>
    </p:spTree>
    <p:extLst>
      <p:ext uri="{BB962C8B-B14F-4D97-AF65-F5344CB8AC3E}">
        <p14:creationId xmlns:p14="http://schemas.microsoft.com/office/powerpoint/2010/main" val="272934898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79250_20_F09.jpg"/>
          <p:cNvPicPr>
            <a:picLocks noChangeAspect="1"/>
          </p:cNvPicPr>
          <p:nvPr/>
        </p:nvPicPr>
        <p:blipFill>
          <a:blip r:embed="rId3" cstate="print"/>
          <a:stretch>
            <a:fillRect/>
          </a:stretch>
        </p:blipFill>
        <p:spPr>
          <a:xfrm>
            <a:off x="152401" y="1646485"/>
            <a:ext cx="8839198" cy="3565028"/>
          </a:xfrm>
          <a:prstGeom prst="rect">
            <a:avLst/>
          </a:prstGeom>
        </p:spPr>
      </p:pic>
      <p:sp>
        <p:nvSpPr>
          <p:cNvPr id="2" name="Title 1"/>
          <p:cNvSpPr>
            <a:spLocks noGrp="1"/>
          </p:cNvSpPr>
          <p:nvPr>
            <p:ph type="title"/>
          </p:nvPr>
        </p:nvSpPr>
        <p:spPr/>
        <p:txBody>
          <a:bodyPr/>
          <a:lstStyle/>
          <a:p>
            <a:r>
              <a:rPr lang="en-US" dirty="0" smtClean="0"/>
              <a:t>Radiation Therapy </a:t>
            </a:r>
            <a:endParaRPr lang="en-US" dirty="0"/>
          </a:p>
        </p:txBody>
      </p:sp>
    </p:spTree>
    <p:extLst>
      <p:ext uri="{BB962C8B-B14F-4D97-AF65-F5344CB8AC3E}">
        <p14:creationId xmlns:p14="http://schemas.microsoft.com/office/powerpoint/2010/main" val="89501935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79250_20_F19.jpg"/>
          <p:cNvPicPr>
            <a:picLocks noChangeAspect="1"/>
          </p:cNvPicPr>
          <p:nvPr/>
        </p:nvPicPr>
        <p:blipFill>
          <a:blip r:embed="rId3" cstate="print"/>
          <a:stretch>
            <a:fillRect/>
          </a:stretch>
        </p:blipFill>
        <p:spPr>
          <a:xfrm>
            <a:off x="152400" y="1352996"/>
            <a:ext cx="8839200" cy="4152007"/>
          </a:xfrm>
          <a:prstGeom prst="rect">
            <a:avLst/>
          </a:prstGeom>
        </p:spPr>
      </p:pic>
      <p:sp>
        <p:nvSpPr>
          <p:cNvPr id="2" name="Title 1"/>
          <p:cNvSpPr>
            <a:spLocks noGrp="1"/>
          </p:cNvSpPr>
          <p:nvPr>
            <p:ph type="title"/>
          </p:nvPr>
        </p:nvSpPr>
        <p:spPr/>
        <p:txBody>
          <a:bodyPr/>
          <a:lstStyle/>
          <a:p>
            <a:r>
              <a:rPr lang="en-US" dirty="0" smtClean="0"/>
              <a:t>How does a smoke detector work?</a:t>
            </a:r>
            <a:endParaRPr lang="en-US" dirty="0"/>
          </a:p>
        </p:txBody>
      </p:sp>
    </p:spTree>
    <p:extLst>
      <p:ext uri="{BB962C8B-B14F-4D97-AF65-F5344CB8AC3E}">
        <p14:creationId xmlns:p14="http://schemas.microsoft.com/office/powerpoint/2010/main" val="427489421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2"/>
          <p:cNvSpPr txBox="1">
            <a:spLocks noChangeArrowheads="1"/>
          </p:cNvSpPr>
          <p:nvPr/>
        </p:nvSpPr>
        <p:spPr bwMode="auto">
          <a:xfrm>
            <a:off x="1905000" y="192088"/>
            <a:ext cx="4841903" cy="461665"/>
          </a:xfrm>
          <a:prstGeom prst="rect">
            <a:avLst/>
          </a:prstGeom>
          <a:noFill/>
          <a:ln w="9525">
            <a:noFill/>
            <a:miter lim="800000"/>
            <a:headEnd/>
            <a:tailEnd/>
          </a:ln>
          <a:effectLst/>
        </p:spPr>
        <p:txBody>
          <a:bodyPr wrap="none">
            <a:spAutoFit/>
          </a:bodyPr>
          <a:lstStyle/>
          <a:p>
            <a:r>
              <a:rPr lang="en-US" sz="2400" b="1" dirty="0"/>
              <a:t>Chemistry In Action:</a:t>
            </a:r>
            <a:r>
              <a:rPr lang="en-US" sz="2400" dirty="0"/>
              <a:t> Food Irradiation</a:t>
            </a:r>
            <a:endParaRPr lang="en-US" sz="2400" b="1" dirty="0"/>
          </a:p>
        </p:txBody>
      </p:sp>
      <p:pic>
        <p:nvPicPr>
          <p:cNvPr id="29699" name="Picture 3" descr="23_ciap936"/>
          <p:cNvPicPr>
            <a:picLocks noChangeAspect="1" noChangeArrowheads="1"/>
          </p:cNvPicPr>
          <p:nvPr/>
        </p:nvPicPr>
        <p:blipFill>
          <a:blip r:embed="rId3" cstate="print"/>
          <a:srcRect l="8749" t="11250" r="9688"/>
          <a:stretch>
            <a:fillRect/>
          </a:stretch>
        </p:blipFill>
        <p:spPr bwMode="auto">
          <a:xfrm>
            <a:off x="2698750" y="685800"/>
            <a:ext cx="3778250" cy="3082925"/>
          </a:xfrm>
          <a:prstGeom prst="rect">
            <a:avLst/>
          </a:prstGeom>
          <a:noFill/>
        </p:spPr>
      </p:pic>
      <p:graphicFrame>
        <p:nvGraphicFramePr>
          <p:cNvPr id="29789" name="Group 93"/>
          <p:cNvGraphicFramePr>
            <a:graphicFrameLocks noGrp="1"/>
          </p:cNvGraphicFramePr>
          <p:nvPr/>
        </p:nvGraphicFramePr>
        <p:xfrm>
          <a:off x="304800" y="4038600"/>
          <a:ext cx="8534400" cy="2677160"/>
        </p:xfrm>
        <a:graphic>
          <a:graphicData uri="http://schemas.openxmlformats.org/drawingml/2006/table">
            <a:tbl>
              <a:tblPr/>
              <a:tblGrid>
                <a:gridCol w="2667000"/>
                <a:gridCol w="5867400"/>
              </a:tblGrid>
              <a:tr h="482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Dosage</a:t>
                      </a:r>
                    </a:p>
                  </a:txBody>
                  <a:tcPr horzOverflow="overflow">
                    <a:lnL cap="flat">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Effect</a:t>
                      </a:r>
                    </a:p>
                  </a:txBody>
                  <a:tcPr horzOverflow="overflow">
                    <a:lnL>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2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Up to 100 kilorad</a:t>
                      </a:r>
                    </a:p>
                  </a:txBody>
                  <a:tcPr anchor="ctr" horzOverflow="overflow">
                    <a:lnL cap="flat">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Inhibits sprouting of potatoes, onions, garlics. Inactivates trichinae in pork. Kills or prevents insects from reproducing in grains, fruits, and vegetables.</a:t>
                      </a:r>
                    </a:p>
                  </a:txBody>
                  <a:tcPr horzOverflow="overflow">
                    <a:lnL>
                      <a:noFill/>
                    </a:lnL>
                    <a:lnR cap="flat">
                      <a:noFill/>
                    </a:lnR>
                    <a:lnT w="12700" cap="flat" cmpd="sng" algn="ctr">
                      <a:solidFill>
                        <a:schemeClr val="tx1"/>
                      </a:solidFill>
                      <a:prstDash val="solid"/>
                      <a:round/>
                      <a:headEnd type="none" w="med" len="med"/>
                      <a:tailEnd type="none" w="med" len="med"/>
                    </a:lnT>
                    <a:lnB>
                      <a:noFill/>
                    </a:lnB>
                    <a:lnTlToBr>
                      <a:noFill/>
                    </a:lnTlToBr>
                    <a:lnBlToTr>
                      <a:noFill/>
                    </a:lnBlToTr>
                    <a:noFill/>
                  </a:tcPr>
                </a:tc>
              </a:tr>
              <a:tr h="482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100 – 1000 kilorads </a:t>
                      </a:r>
                    </a:p>
                  </a:txBody>
                  <a:tcPr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Delays spoilage of meat poultry and fish. Reduces salmonella. Extends shelf life of some fruit.</a:t>
                      </a:r>
                    </a:p>
                  </a:txBody>
                  <a:tcPr horzOverflow="overflow">
                    <a:lnL>
                      <a:noFill/>
                    </a:lnL>
                    <a:lnR cap="flat">
                      <a:noFill/>
                    </a:lnR>
                    <a:lnT>
                      <a:noFill/>
                    </a:lnT>
                    <a:lnB>
                      <a:noFill/>
                    </a:lnB>
                    <a:lnTlToBr>
                      <a:noFill/>
                    </a:lnTlToBr>
                    <a:lnBlToTr>
                      <a:noFill/>
                    </a:lnBlToTr>
                    <a:noFill/>
                  </a:tcPr>
                </a:tc>
              </a:tr>
              <a:tr h="482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1000 to 10,000 kilorads</a:t>
                      </a:r>
                    </a:p>
                  </a:txBody>
                  <a:tcPr anchor="ctr" horzOverflow="overflow">
                    <a:lnL cap="flat">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Sterilizes meat, poultry and fish. Kills insects and microorganisms in spices and seasoning.</a:t>
                      </a:r>
                    </a:p>
                  </a:txBody>
                  <a:tcPr horzOverflow="overflow">
                    <a:lnL>
                      <a:noFill/>
                    </a:lnL>
                    <a:lnR cap="flat">
                      <a:noFill/>
                    </a:lnR>
                    <a:lnT>
                      <a:noFill/>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r>
              <a:rPr lang="en-US" sz="4000" smtClean="0"/>
              <a:t>Applications – Chemical Analysis</a:t>
            </a:r>
          </a:p>
        </p:txBody>
      </p:sp>
      <p:sp>
        <p:nvSpPr>
          <p:cNvPr id="32771" name="Rectangle 3"/>
          <p:cNvSpPr>
            <a:spLocks noGrp="1" noChangeArrowheads="1"/>
          </p:cNvSpPr>
          <p:nvPr>
            <p:ph type="body" idx="1"/>
          </p:nvPr>
        </p:nvSpPr>
        <p:spPr>
          <a:xfrm>
            <a:off x="457200" y="1600200"/>
            <a:ext cx="8229600" cy="4953000"/>
          </a:xfrm>
        </p:spPr>
        <p:txBody>
          <a:bodyPr/>
          <a:lstStyle/>
          <a:p>
            <a:pPr marL="609600" indent="-609600" eaLnBrk="1" hangingPunct="1">
              <a:lnSpc>
                <a:spcPct val="90000"/>
              </a:lnSpc>
            </a:pPr>
            <a:r>
              <a:rPr lang="en-US" smtClean="0"/>
              <a:t>Radioactive tracer – used to follow fate of a chemical using radio labeling</a:t>
            </a:r>
          </a:p>
          <a:p>
            <a:pPr marL="990600" lvl="1" indent="-533400" eaLnBrk="1" hangingPunct="1">
              <a:lnSpc>
                <a:spcPct val="90000"/>
              </a:lnSpc>
            </a:pPr>
            <a:endParaRPr lang="en-US" smtClean="0"/>
          </a:p>
          <a:p>
            <a:pPr marL="609600" indent="-609600" eaLnBrk="1" hangingPunct="1">
              <a:lnSpc>
                <a:spcPct val="90000"/>
              </a:lnSpc>
            </a:pPr>
            <a:r>
              <a:rPr lang="en-US" smtClean="0"/>
              <a:t>Isotopic dilution – used to determine quantity of a substance when you can’t measure it conveniently</a:t>
            </a:r>
          </a:p>
          <a:p>
            <a:pPr marL="609600" indent="-609600" eaLnBrk="1" hangingPunct="1">
              <a:lnSpc>
                <a:spcPct val="90000"/>
              </a:lnSpc>
            </a:pPr>
            <a:endParaRPr lang="en-US" smtClean="0"/>
          </a:p>
          <a:p>
            <a:pPr marL="609600" indent="-609600" eaLnBrk="1" hangingPunct="1">
              <a:lnSpc>
                <a:spcPct val="90000"/>
              </a:lnSpc>
            </a:pPr>
            <a:r>
              <a:rPr lang="en-US" smtClean="0"/>
              <a:t>Neutron Activation Analysis – used to determine concentration of trace elements </a:t>
            </a:r>
          </a:p>
        </p:txBody>
      </p:sp>
    </p:spTree>
    <p:extLst>
      <p:ext uri="{BB962C8B-B14F-4D97-AF65-F5344CB8AC3E}">
        <p14:creationId xmlns:p14="http://schemas.microsoft.com/office/powerpoint/2010/main" val="190989861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en-US" smtClean="0"/>
              <a:t>Applications</a:t>
            </a:r>
          </a:p>
        </p:txBody>
      </p:sp>
      <p:sp>
        <p:nvSpPr>
          <p:cNvPr id="33795" name="Rectangle 3"/>
          <p:cNvSpPr>
            <a:spLocks noGrp="1" noChangeArrowheads="1"/>
          </p:cNvSpPr>
          <p:nvPr>
            <p:ph type="body" idx="1"/>
          </p:nvPr>
        </p:nvSpPr>
        <p:spPr/>
        <p:txBody>
          <a:bodyPr/>
          <a:lstStyle/>
          <a:p>
            <a:pPr marL="609600" indent="-609600" eaLnBrk="1" hangingPunct="1">
              <a:lnSpc>
                <a:spcPct val="90000"/>
              </a:lnSpc>
            </a:pPr>
            <a:r>
              <a:rPr lang="en-US" sz="2800" dirty="0" smtClean="0"/>
              <a:t>Medicine  </a:t>
            </a:r>
          </a:p>
          <a:p>
            <a:pPr marL="990600" lvl="1" indent="-533400" eaLnBrk="1" hangingPunct="1">
              <a:lnSpc>
                <a:spcPct val="90000"/>
              </a:lnSpc>
            </a:pPr>
            <a:r>
              <a:rPr lang="en-US" sz="2400" dirty="0" smtClean="0"/>
              <a:t>Diagnostic tracers</a:t>
            </a:r>
          </a:p>
          <a:p>
            <a:pPr marL="1390650" lvl="2" indent="-533400" eaLnBrk="1" hangingPunct="1">
              <a:lnSpc>
                <a:spcPct val="90000"/>
              </a:lnSpc>
            </a:pPr>
            <a:r>
              <a:rPr lang="en-US" sz="2000" dirty="0" smtClean="0"/>
              <a:t>PET – Positron Emission Tomography</a:t>
            </a:r>
          </a:p>
          <a:p>
            <a:pPr marL="1390650" lvl="2" indent="-533400" eaLnBrk="1" hangingPunct="1">
              <a:lnSpc>
                <a:spcPct val="90000"/>
              </a:lnSpc>
            </a:pPr>
            <a:r>
              <a:rPr lang="en-US" sz="2000" dirty="0" smtClean="0"/>
              <a:t>Patient fed radio-labeled glucose and it goes to where there is lots of metabolic activity.  This often indicates a region of tumor activity.</a:t>
            </a:r>
          </a:p>
          <a:p>
            <a:pPr marL="990600" lvl="1" indent="-533400" eaLnBrk="1" hangingPunct="1">
              <a:lnSpc>
                <a:spcPct val="90000"/>
              </a:lnSpc>
            </a:pPr>
            <a:r>
              <a:rPr lang="en-US" sz="2400" dirty="0" smtClean="0"/>
              <a:t>Chemotherapy </a:t>
            </a:r>
          </a:p>
          <a:p>
            <a:pPr marL="990600" lvl="1" indent="-533400" eaLnBrk="1" hangingPunct="1">
              <a:lnSpc>
                <a:spcPct val="90000"/>
              </a:lnSpc>
            </a:pPr>
            <a:r>
              <a:rPr lang="en-US" sz="2400" dirty="0" smtClean="0"/>
              <a:t>Power pacemakers</a:t>
            </a:r>
          </a:p>
          <a:p>
            <a:pPr marL="609600" indent="-609600" eaLnBrk="1" hangingPunct="1">
              <a:lnSpc>
                <a:spcPct val="90000"/>
              </a:lnSpc>
            </a:pPr>
            <a:endParaRPr lang="en-US" sz="2400" dirty="0" smtClean="0"/>
          </a:p>
        </p:txBody>
      </p:sp>
    </p:spTree>
    <p:extLst>
      <p:ext uri="{BB962C8B-B14F-4D97-AF65-F5344CB8AC3E}">
        <p14:creationId xmlns:p14="http://schemas.microsoft.com/office/powerpoint/2010/main" val="355912671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79250_20_UNF02.jpg"/>
          <p:cNvPicPr>
            <a:picLocks noChangeAspect="1"/>
          </p:cNvPicPr>
          <p:nvPr/>
        </p:nvPicPr>
        <p:blipFill>
          <a:blip r:embed="rId3" cstate="print"/>
          <a:stretch>
            <a:fillRect/>
          </a:stretch>
        </p:blipFill>
        <p:spPr>
          <a:xfrm>
            <a:off x="2370988" y="152400"/>
            <a:ext cx="4402022" cy="6553199"/>
          </a:xfrm>
          <a:prstGeom prst="rect">
            <a:avLst/>
          </a:prstGeom>
        </p:spPr>
      </p:pic>
    </p:spTree>
    <p:extLst>
      <p:ext uri="{BB962C8B-B14F-4D97-AF65-F5344CB8AC3E}">
        <p14:creationId xmlns:p14="http://schemas.microsoft.com/office/powerpoint/2010/main" val="112457628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79250_20_UNF06.jpg"/>
          <p:cNvPicPr>
            <a:picLocks noChangeAspect="1"/>
          </p:cNvPicPr>
          <p:nvPr/>
        </p:nvPicPr>
        <p:blipFill>
          <a:blip r:embed="rId3" cstate="print"/>
          <a:stretch>
            <a:fillRect/>
          </a:stretch>
        </p:blipFill>
        <p:spPr>
          <a:xfrm>
            <a:off x="896327" y="152400"/>
            <a:ext cx="7351345" cy="6553199"/>
          </a:xfrm>
          <a:prstGeom prst="rect">
            <a:avLst/>
          </a:prstGeom>
        </p:spPr>
      </p:pic>
    </p:spTree>
    <p:extLst>
      <p:ext uri="{BB962C8B-B14F-4D97-AF65-F5344CB8AC3E}">
        <p14:creationId xmlns:p14="http://schemas.microsoft.com/office/powerpoint/2010/main" val="33634357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Footer Placeholder 2"/>
          <p:cNvSpPr>
            <a:spLocks noGrp="1"/>
          </p:cNvSpPr>
          <p:nvPr>
            <p:ph type="ftr" sz="quarter" idx="10"/>
          </p:nvPr>
        </p:nvSpPr>
        <p:spPr/>
        <p:txBody>
          <a:bodyPr/>
          <a:lstStyle/>
          <a:p>
            <a:r>
              <a:rPr lang="en-US"/>
              <a:t>Tro, Chemistry: A Molecular Approach</a:t>
            </a:r>
          </a:p>
        </p:txBody>
      </p:sp>
      <p:sp>
        <p:nvSpPr>
          <p:cNvPr id="40" name="Slide Number Placeholder 3"/>
          <p:cNvSpPr>
            <a:spLocks noGrp="1"/>
          </p:cNvSpPr>
          <p:nvPr>
            <p:ph type="sldNum" sz="quarter" idx="11"/>
          </p:nvPr>
        </p:nvSpPr>
        <p:spPr/>
        <p:txBody>
          <a:bodyPr/>
          <a:lstStyle/>
          <a:p>
            <a:fld id="{5549A6C8-1ED9-4C37-9D08-80ADDF7E7C59}" type="slidenum">
              <a:rPr lang="en-US"/>
              <a:pPr/>
              <a:t>8</a:t>
            </a:fld>
            <a:endParaRPr lang="en-US"/>
          </a:p>
        </p:txBody>
      </p:sp>
      <p:pic>
        <p:nvPicPr>
          <p:cNvPr id="41" name="Picture 5" descr="19_01[1]"/>
          <p:cNvPicPr>
            <a:picLocks noChangeAspect="1" noChangeArrowheads="1"/>
          </p:cNvPicPr>
          <p:nvPr/>
        </p:nvPicPr>
        <p:blipFill>
          <a:blip r:embed="rId3" cstate="print"/>
          <a:srcRect/>
          <a:stretch>
            <a:fillRect/>
          </a:stretch>
        </p:blipFill>
        <p:spPr bwMode="auto">
          <a:xfrm>
            <a:off x="1752600" y="1524000"/>
            <a:ext cx="4909382" cy="4114800"/>
          </a:xfrm>
          <a:prstGeom prst="rect">
            <a:avLst/>
          </a:prstGeom>
          <a:noFill/>
        </p:spPr>
      </p:pic>
      <p:sp>
        <p:nvSpPr>
          <p:cNvPr id="43" name="Title 42"/>
          <p:cNvSpPr>
            <a:spLocks noGrp="1"/>
          </p:cNvSpPr>
          <p:nvPr>
            <p:ph type="title"/>
          </p:nvPr>
        </p:nvSpPr>
        <p:spPr/>
        <p:txBody>
          <a:bodyPr>
            <a:normAutofit fontScale="90000"/>
          </a:bodyPr>
          <a:lstStyle/>
          <a:p>
            <a:r>
              <a:rPr lang="en-US" dirty="0" smtClean="0"/>
              <a:t>How do uranic rays leave an image?</a:t>
            </a:r>
            <a:endParaRPr lang="en-US" dirty="0"/>
          </a:p>
        </p:txBody>
      </p:sp>
    </p:spTree>
  </p:cSld>
  <p:clrMapOvr>
    <a:masterClrMapping/>
  </p:clrMapOvr>
  <p:transition>
    <p:fade thruBlk="1"/>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FG17_08-01l"/>
          <p:cNvPicPr>
            <a:picLocks noChangeAspect="1" noChangeArrowheads="1"/>
          </p:cNvPicPr>
          <p:nvPr/>
        </p:nvPicPr>
        <p:blipFill>
          <a:blip r:embed="rId2" cstate="print"/>
          <a:srcRect/>
          <a:stretch>
            <a:fillRect/>
          </a:stretch>
        </p:blipFill>
        <p:spPr bwMode="auto">
          <a:xfrm>
            <a:off x="304800" y="0"/>
            <a:ext cx="8077200" cy="6923088"/>
          </a:xfrm>
          <a:prstGeom prst="rect">
            <a:avLst/>
          </a:prstGeom>
          <a:noFill/>
          <a:ln w="9525">
            <a:noFill/>
            <a:miter lim="800000"/>
            <a:headEnd/>
            <a:tailEnd/>
          </a:ln>
        </p:spPr>
      </p:pic>
    </p:spTree>
    <p:extLst>
      <p:ext uri="{BB962C8B-B14F-4D97-AF65-F5344CB8AC3E}">
        <p14:creationId xmlns:p14="http://schemas.microsoft.com/office/powerpoint/2010/main" val="6258719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79250_20_F16.jpg"/>
          <p:cNvPicPr>
            <a:picLocks noChangeAspect="1"/>
          </p:cNvPicPr>
          <p:nvPr/>
        </p:nvPicPr>
        <p:blipFill>
          <a:blip r:embed="rId3" cstate="print"/>
          <a:stretch>
            <a:fillRect/>
          </a:stretch>
        </p:blipFill>
        <p:spPr>
          <a:xfrm>
            <a:off x="3733800" y="152400"/>
            <a:ext cx="4771988" cy="6553199"/>
          </a:xfrm>
          <a:prstGeom prst="rect">
            <a:avLst/>
          </a:prstGeom>
        </p:spPr>
      </p:pic>
      <p:sp>
        <p:nvSpPr>
          <p:cNvPr id="2" name="Title 1"/>
          <p:cNvSpPr>
            <a:spLocks noGrp="1"/>
          </p:cNvSpPr>
          <p:nvPr>
            <p:ph type="title"/>
          </p:nvPr>
        </p:nvSpPr>
        <p:spPr>
          <a:xfrm>
            <a:off x="457200" y="274638"/>
            <a:ext cx="3429000" cy="1143000"/>
          </a:xfrm>
        </p:spPr>
        <p:txBody>
          <a:bodyPr/>
          <a:lstStyle/>
          <a:p>
            <a:r>
              <a:rPr lang="en-US" dirty="0" smtClean="0"/>
              <a:t>Marie Curie</a:t>
            </a:r>
            <a:endParaRPr lang="en-US" dirty="0"/>
          </a:p>
        </p:txBody>
      </p:sp>
    </p:spTree>
    <p:extLst>
      <p:ext uri="{BB962C8B-B14F-4D97-AF65-F5344CB8AC3E}">
        <p14:creationId xmlns:p14="http://schemas.microsoft.com/office/powerpoint/2010/main" val="356599226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3633</TotalTime>
  <Words>2460</Words>
  <Application>Microsoft Office PowerPoint</Application>
  <PresentationFormat>On-screen Show (4:3)</PresentationFormat>
  <Paragraphs>434</Paragraphs>
  <Slides>80</Slides>
  <Notes>71</Notes>
  <HiddenSlides>1</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80</vt:i4>
      </vt:variant>
    </vt:vector>
  </HeadingPairs>
  <TitlesOfParts>
    <vt:vector size="86" baseType="lpstr">
      <vt:lpstr>Arial</vt:lpstr>
      <vt:lpstr>Calibri</vt:lpstr>
      <vt:lpstr>Helvetica</vt:lpstr>
      <vt:lpstr>Symbol</vt:lpstr>
      <vt:lpstr>Times New Roman</vt:lpstr>
      <vt:lpstr>Office Theme</vt:lpstr>
      <vt:lpstr>Chemistry 142 Chapter 20: Radioactivity and Nuclear Chemistry </vt:lpstr>
      <vt:lpstr>What was John Dalton’s Atomic Theory? </vt:lpstr>
      <vt:lpstr>What did J. J. Thomson and Ernest Rutherford contribute to our understanding of the structure of the atom? </vt:lpstr>
      <vt:lpstr>What do we know about atoms so far? </vt:lpstr>
      <vt:lpstr>What is the size of an atom versus a nucleus? </vt:lpstr>
      <vt:lpstr>Atomic Number =  Z    =  number of protons in an atom.   =  number of electrons in a neutral atom.         Mass Number = number protons + number neutrons in an atom </vt:lpstr>
      <vt:lpstr>Henri Becquerel</vt:lpstr>
      <vt:lpstr>How do uranic rays leave an image?</vt:lpstr>
      <vt:lpstr>Marie Curie</vt:lpstr>
      <vt:lpstr>Marie, Irene, and Pierre Curie</vt:lpstr>
      <vt:lpstr>What are the types of radiation and their penetrating abilities? </vt:lpstr>
      <vt:lpstr>What are the types of radioactive decay?</vt:lpstr>
      <vt:lpstr>What are the types of radioactive decay?</vt:lpstr>
      <vt:lpstr>What are the types of radioactive decay?</vt:lpstr>
      <vt:lpstr>Biological Effect of Radiation</vt:lpstr>
      <vt:lpstr>PowerPoint Presentation</vt:lpstr>
      <vt:lpstr>PowerPoint Presentation</vt:lpstr>
      <vt:lpstr>PowerPoint Presentation</vt:lpstr>
      <vt:lpstr>What causes a nuclide to be stable? </vt:lpstr>
      <vt:lpstr>Valley of Stability</vt:lpstr>
      <vt:lpstr>PowerPoint Presentation</vt:lpstr>
      <vt:lpstr>PowerPoint Presentation</vt:lpstr>
      <vt:lpstr>U-238  Decay Series</vt:lpstr>
      <vt:lpstr>What methods can be used to detect radioactivity?   Film Badge                         Electroscope</vt:lpstr>
      <vt:lpstr>Scintillation Counter </vt:lpstr>
      <vt:lpstr>What methods can be used to detect radioactivity?  Geiger-Müller Counter (Geiger Counter) </vt:lpstr>
      <vt:lpstr>Why are robotic arms used to work with radioactive samples? </vt:lpstr>
      <vt:lpstr>Is the half-life of a first-order reaction constant?</vt:lpstr>
      <vt:lpstr>Nuclear Chemistry Example – Half-Life</vt:lpstr>
      <vt:lpstr>Nuclear Chemistry Example – Half-Life</vt:lpstr>
      <vt:lpstr>Nuclear Chemistry Example – Half-Life</vt:lpstr>
      <vt:lpstr>Willard Libby</vt:lpstr>
      <vt:lpstr>Radiocarbon Dating of Artifacts</vt:lpstr>
      <vt:lpstr>Calibration Curves for Radiocarbon Dating</vt:lpstr>
      <vt:lpstr>Ötzi the Iceman. He was found in a glacier in the Tyrolean Alps near the Austrian/ Italian border in 1991. He is believed to have lived in about 3300 BCE. He was so well preserved that scientists were able to examine the contents of his digestive system, finding that he was an omnivore.</vt:lpstr>
      <vt:lpstr>Nuclear Chemistry Example – Radioactive Dating</vt:lpstr>
      <vt:lpstr>Nuclear Chemistry Example – Radioactive Dating</vt:lpstr>
      <vt:lpstr>Lise Meitner</vt:lpstr>
      <vt:lpstr>What is fission? </vt:lpstr>
      <vt:lpstr>PowerPoint Presentation</vt:lpstr>
      <vt:lpstr>What is nuclear fusion?</vt:lpstr>
      <vt:lpstr>Tokamak Fusion Reactor</vt:lpstr>
      <vt:lpstr>Cyclotron</vt:lpstr>
      <vt:lpstr>Particle Accelerator at Argonne National Laboratory near Chicago</vt:lpstr>
      <vt:lpstr>Where is the beam of protons? </vt:lpstr>
      <vt:lpstr>Linear Accelerator</vt:lpstr>
      <vt:lpstr>Small-scale fusion reaction: hydrogen-2 and hydrogen-3 in a 1 mm capsule </vt:lpstr>
      <vt:lpstr>PowerPoint Presentation</vt:lpstr>
      <vt:lpstr>Nuclear Chemistry Example – Binding Energy</vt:lpstr>
      <vt:lpstr>PowerPoint Presentation</vt:lpstr>
      <vt:lpstr>Fat Man and Little Boy</vt:lpstr>
      <vt:lpstr>PowerPoint Presentation</vt:lpstr>
      <vt:lpstr>PowerPoint Presentation</vt:lpstr>
      <vt:lpstr>Nuclear Power Use</vt:lpstr>
      <vt:lpstr>Nuclear Power Use</vt:lpstr>
      <vt:lpstr>PowerPoint Presentation</vt:lpstr>
      <vt:lpstr>PLWR</vt:lpstr>
      <vt:lpstr>PLWR - Core</vt:lpstr>
      <vt:lpstr>What is a fuel rod? </vt:lpstr>
      <vt:lpstr>Why is vitrification used as a technique for the storage of nuclear waste? </vt:lpstr>
      <vt:lpstr>PowerPoint Presentation</vt:lpstr>
      <vt:lpstr>PowerPoint Presentation</vt:lpstr>
      <vt:lpstr>PowerPoint Presentation</vt:lpstr>
      <vt:lpstr>PowerPoint Presentation</vt:lpstr>
      <vt:lpstr>What are some sources of radiation?</vt:lpstr>
      <vt:lpstr>Quantities of Radiation</vt:lpstr>
      <vt:lpstr>PowerPoint Presentation</vt:lpstr>
      <vt:lpstr>Physiological Effect of a Single Dose of Radiation</vt:lpstr>
      <vt:lpstr>PowerPoint Presentation</vt:lpstr>
      <vt:lpstr>Medical Applications of Radioisotopes</vt:lpstr>
      <vt:lpstr>Thyroid scan using Tc-99m</vt:lpstr>
      <vt:lpstr>What is the difference between the left and right hand? </vt:lpstr>
      <vt:lpstr>Radiation Therapy </vt:lpstr>
      <vt:lpstr>How does a smoke detector work?</vt:lpstr>
      <vt:lpstr>PowerPoint Presentation</vt:lpstr>
      <vt:lpstr>Applications – Chemical Analysis</vt:lpstr>
      <vt:lpstr>Applications</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Chemistry 142 Chapter 19: Radioactivity and Nuclear Chemistry</dc:title>
  <dc:creator>Diana Vance</dc:creator>
  <cp:lastModifiedBy>Diana Vance</cp:lastModifiedBy>
  <cp:revision>79</cp:revision>
  <dcterms:created xsi:type="dcterms:W3CDTF">2009-07-25T19:41:12Z</dcterms:created>
  <dcterms:modified xsi:type="dcterms:W3CDTF">2018-11-14T19:54:15Z</dcterms:modified>
</cp:coreProperties>
</file>