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Shape 10"/>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 name="Shape 11"/>
          <p:cNvGrpSpPr/>
          <p:nvPr/>
        </p:nvGrpSpPr>
        <p:grpSpPr>
          <a:xfrm>
            <a:off x="830392" y="1191256"/>
            <a:ext cx="745763" cy="45826"/>
            <a:chOff x="4580561" y="2589004"/>
            <a:chExt cx="1064464" cy="25200"/>
          </a:xfrm>
        </p:grpSpPr>
        <p:sp>
          <p:nvSpPr>
            <p:cNvPr id="12" name="Shape 1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4" name="Shape 14"/>
          <p:cNvSpPr txBox="1"/>
          <p:nvPr>
            <p:ph type="ctrTitle"/>
          </p:nvPr>
        </p:nvSpPr>
        <p:spPr>
          <a:xfrm>
            <a:off x="729450" y="1322450"/>
            <a:ext cx="7688100" cy="16647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Shape 15"/>
          <p:cNvSpPr txBox="1"/>
          <p:nvPr>
            <p:ph idx="1" type="subTitle"/>
          </p:nvPr>
        </p:nvSpPr>
        <p:spPr>
          <a:xfrm>
            <a:off x="729627" y="3172900"/>
            <a:ext cx="7688100" cy="5412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Shape 1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Shape 74"/>
          <p:cNvGrpSpPr/>
          <p:nvPr/>
        </p:nvGrpSpPr>
        <p:grpSpPr>
          <a:xfrm>
            <a:off x="830392" y="4169130"/>
            <a:ext cx="745763" cy="45826"/>
            <a:chOff x="4580561" y="2589004"/>
            <a:chExt cx="1064464" cy="25200"/>
          </a:xfrm>
        </p:grpSpPr>
        <p:sp>
          <p:nvSpPr>
            <p:cNvPr id="75" name="Shape 7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Shape 76"/>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77" name="Shape 77"/>
          <p:cNvSpPr txBox="1"/>
          <p:nvPr>
            <p:ph hasCustomPrompt="1" type="title"/>
          </p:nvPr>
        </p:nvSpPr>
        <p:spPr>
          <a:xfrm>
            <a:off x="729450" y="733950"/>
            <a:ext cx="7688400" cy="1244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Shape 78"/>
          <p:cNvSpPr txBox="1"/>
          <p:nvPr>
            <p:ph idx="1" type="body"/>
          </p:nvPr>
        </p:nvSpPr>
        <p:spPr>
          <a:xfrm>
            <a:off x="729450" y="2272888"/>
            <a:ext cx="7688400" cy="15804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Shape 7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Shape 8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Shape 18"/>
          <p:cNvGrpSpPr/>
          <p:nvPr/>
        </p:nvGrpSpPr>
        <p:grpSpPr>
          <a:xfrm>
            <a:off x="830392" y="1191256"/>
            <a:ext cx="745763" cy="45826"/>
            <a:chOff x="4580561" y="2589004"/>
            <a:chExt cx="1064464" cy="25200"/>
          </a:xfrm>
        </p:grpSpPr>
        <p:sp>
          <p:nvSpPr>
            <p:cNvPr id="19" name="Shape 19"/>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1" name="Shape 21"/>
          <p:cNvSpPr txBox="1"/>
          <p:nvPr>
            <p:ph type="title"/>
          </p:nvPr>
        </p:nvSpPr>
        <p:spPr>
          <a:xfrm>
            <a:off x="729450" y="1322450"/>
            <a:ext cx="7688400" cy="1518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Shape 2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Shape 2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25" name="Shape 25"/>
          <p:cNvGrpSpPr/>
          <p:nvPr/>
        </p:nvGrpSpPr>
        <p:grpSpPr>
          <a:xfrm>
            <a:off x="830392" y="1191256"/>
            <a:ext cx="745763" cy="45826"/>
            <a:chOff x="4580561" y="2589004"/>
            <a:chExt cx="1064464" cy="25200"/>
          </a:xfrm>
        </p:grpSpPr>
        <p:sp>
          <p:nvSpPr>
            <p:cNvPr id="26" name="Shape 2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8" name="Shape 28"/>
          <p:cNvSpPr txBox="1"/>
          <p:nvPr>
            <p:ph type="title"/>
          </p:nvPr>
        </p:nvSpPr>
        <p:spPr>
          <a:xfrm>
            <a:off x="729450" y="1318650"/>
            <a:ext cx="76887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Shape 29"/>
          <p:cNvSpPr txBox="1"/>
          <p:nvPr>
            <p:ph idx="1" type="body"/>
          </p:nvPr>
        </p:nvSpPr>
        <p:spPr>
          <a:xfrm>
            <a:off x="729450" y="2078875"/>
            <a:ext cx="76887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Shape 3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Shape 32"/>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3" name="Shape 33"/>
          <p:cNvGrpSpPr/>
          <p:nvPr/>
        </p:nvGrpSpPr>
        <p:grpSpPr>
          <a:xfrm>
            <a:off x="830392" y="1191256"/>
            <a:ext cx="745763" cy="45826"/>
            <a:chOff x="4580561" y="2589004"/>
            <a:chExt cx="1064464" cy="25200"/>
          </a:xfrm>
        </p:grpSpPr>
        <p:sp>
          <p:nvSpPr>
            <p:cNvPr id="34" name="Shape 3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6" name="Shape 36"/>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Shape 37"/>
          <p:cNvSpPr txBox="1"/>
          <p:nvPr>
            <p:ph idx="1" type="body"/>
          </p:nvPr>
        </p:nvSpPr>
        <p:spPr>
          <a:xfrm>
            <a:off x="729325"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Shape 38"/>
          <p:cNvSpPr txBox="1"/>
          <p:nvPr>
            <p:ph idx="2" type="body"/>
          </p:nvPr>
        </p:nvSpPr>
        <p:spPr>
          <a:xfrm>
            <a:off x="4643604"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Shape 3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Shape 41"/>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42" name="Shape 42"/>
          <p:cNvGrpSpPr/>
          <p:nvPr/>
        </p:nvGrpSpPr>
        <p:grpSpPr>
          <a:xfrm>
            <a:off x="830392" y="1191256"/>
            <a:ext cx="745763" cy="45826"/>
            <a:chOff x="4580561" y="2589004"/>
            <a:chExt cx="1064464" cy="25200"/>
          </a:xfrm>
        </p:grpSpPr>
        <p:sp>
          <p:nvSpPr>
            <p:cNvPr id="43" name="Shape 4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5" name="Shape 45"/>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Shape 4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Shape 4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49" name="Shape 49"/>
          <p:cNvGrpSpPr/>
          <p:nvPr/>
        </p:nvGrpSpPr>
        <p:grpSpPr>
          <a:xfrm>
            <a:off x="830392" y="1191256"/>
            <a:ext cx="745763" cy="45826"/>
            <a:chOff x="4580561" y="2589004"/>
            <a:chExt cx="1064464" cy="25200"/>
          </a:xfrm>
        </p:grpSpPr>
        <p:sp>
          <p:nvSpPr>
            <p:cNvPr id="50" name="Shape 5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Shape 5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2" name="Shape 52"/>
          <p:cNvSpPr txBox="1"/>
          <p:nvPr>
            <p:ph type="title"/>
          </p:nvPr>
        </p:nvSpPr>
        <p:spPr>
          <a:xfrm>
            <a:off x="730000" y="1318650"/>
            <a:ext cx="3300900" cy="13815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Shape 53"/>
          <p:cNvSpPr txBox="1"/>
          <p:nvPr>
            <p:ph idx="1" type="body"/>
          </p:nvPr>
        </p:nvSpPr>
        <p:spPr>
          <a:xfrm>
            <a:off x="721225" y="2781725"/>
            <a:ext cx="3300900" cy="159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Shape 5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Shape 56"/>
          <p:cNvGrpSpPr/>
          <p:nvPr/>
        </p:nvGrpSpPr>
        <p:grpSpPr>
          <a:xfrm>
            <a:off x="830392" y="4169130"/>
            <a:ext cx="745763" cy="45826"/>
            <a:chOff x="4580561" y="2589004"/>
            <a:chExt cx="1064464" cy="25200"/>
          </a:xfrm>
        </p:grpSpPr>
        <p:sp>
          <p:nvSpPr>
            <p:cNvPr id="57" name="Shape 57"/>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 name="Shape 5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9" name="Shape 59"/>
          <p:cNvSpPr txBox="1"/>
          <p:nvPr>
            <p:ph type="title"/>
          </p:nvPr>
        </p:nvSpPr>
        <p:spPr>
          <a:xfrm>
            <a:off x="729450" y="864300"/>
            <a:ext cx="7021200" cy="29850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Shape 6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Shape 62"/>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63" name="Shape 63"/>
          <p:cNvGrpSpPr/>
          <p:nvPr/>
        </p:nvGrpSpPr>
        <p:grpSpPr>
          <a:xfrm>
            <a:off x="830392" y="1191256"/>
            <a:ext cx="745763" cy="45826"/>
            <a:chOff x="4580561" y="2589004"/>
            <a:chExt cx="1064464" cy="25200"/>
          </a:xfrm>
        </p:grpSpPr>
        <p:sp>
          <p:nvSpPr>
            <p:cNvPr id="64" name="Shape 6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Shape 6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6" name="Shape 66"/>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Shape 67"/>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Shape 68"/>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Shape 6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Shape 71"/>
          <p:cNvSpPr txBox="1"/>
          <p:nvPr>
            <p:ph idx="1" type="body"/>
          </p:nvPr>
        </p:nvSpPr>
        <p:spPr>
          <a:xfrm>
            <a:off x="724950" y="4372551"/>
            <a:ext cx="7697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72" name="Shape 7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Shape 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jp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gmoinside.org/gmo-timeline-a-history-genetically-modified-foods/" TargetMode="External"/><Relationship Id="rId4" Type="http://schemas.openxmlformats.org/officeDocument/2006/relationships/hyperlink" Target="https://books.google.com/books?hl=en&amp;lr=&amp;id=SmEdA8bYEB0C&amp;oi=fnd&amp;pg=PR5&amp;dq=plant+breeding+procedures&amp;ots=hBW3Y_DdYB&amp;sig=bcIgDmVc-5KWX3uNgWj37TUzJ4I#v=onepage&amp;q=plant%20breeding%20procedures&amp;f=false" TargetMode="External"/><Relationship Id="rId5" Type="http://schemas.openxmlformats.org/officeDocument/2006/relationships/hyperlink" Target="https://m.phys.org/news/2015-04-next-generation-gmos-pink-pineapples-purple.html" TargetMode="External"/><Relationship Id="rId6" Type="http://schemas.openxmlformats.org/officeDocument/2006/relationships/hyperlink" Target="https://www.google.com/amp/s/geneticliteracyproject.org/2015/04/07/gmos-have-health-benefits-not-health-risks/amp/" TargetMode="External"/><Relationship Id="rId7" Type="http://schemas.openxmlformats.org/officeDocument/2006/relationships/hyperlink" Target="https://gmoanswers.com/gmos-environment?gclid=EAIaIQobChMIkOKlzab32gIVzVqGCh3-CAt-EAAYASAAEgIaOvD_Bw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Ethics &amp; GMC’s</a:t>
            </a:r>
            <a:endParaRPr/>
          </a:p>
        </p:txBody>
      </p:sp>
      <p:sp>
        <p:nvSpPr>
          <p:cNvPr id="87" name="Shape 87"/>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Isaiah, Noah, and Kate</a:t>
            </a:r>
            <a:endParaRPr/>
          </a:p>
        </p:txBody>
      </p:sp>
      <p:pic>
        <p:nvPicPr>
          <p:cNvPr id="88" name="Shape 88"/>
          <p:cNvPicPr preferRelativeResize="0"/>
          <p:nvPr/>
        </p:nvPicPr>
        <p:blipFill>
          <a:blip r:embed="rId3">
            <a:alphaModFix/>
          </a:blip>
          <a:stretch>
            <a:fillRect/>
          </a:stretch>
        </p:blipFill>
        <p:spPr>
          <a:xfrm>
            <a:off x="5400856" y="985073"/>
            <a:ext cx="3016870" cy="2002075"/>
          </a:xfrm>
          <a:prstGeom prst="rect">
            <a:avLst/>
          </a:prstGeom>
          <a:noFill/>
          <a:ln>
            <a:noFill/>
          </a:ln>
        </p:spPr>
      </p:pic>
      <p:pic>
        <p:nvPicPr>
          <p:cNvPr id="89" name="Shape 89"/>
          <p:cNvPicPr preferRelativeResize="0"/>
          <p:nvPr/>
        </p:nvPicPr>
        <p:blipFill>
          <a:blip r:embed="rId4">
            <a:alphaModFix/>
          </a:blip>
          <a:stretch>
            <a:fillRect/>
          </a:stretch>
        </p:blipFill>
        <p:spPr>
          <a:xfrm>
            <a:off x="5854075" y="2987150"/>
            <a:ext cx="2563651" cy="1664700"/>
          </a:xfrm>
          <a:prstGeom prst="rect">
            <a:avLst/>
          </a:prstGeom>
          <a:noFill/>
          <a:ln>
            <a:noFill/>
          </a:ln>
        </p:spPr>
      </p:pic>
      <p:pic>
        <p:nvPicPr>
          <p:cNvPr id="90" name="Shape 90"/>
          <p:cNvPicPr preferRelativeResize="0"/>
          <p:nvPr/>
        </p:nvPicPr>
        <p:blipFill>
          <a:blip r:embed="rId5">
            <a:alphaModFix/>
          </a:blip>
          <a:stretch>
            <a:fillRect/>
          </a:stretch>
        </p:blipFill>
        <p:spPr>
          <a:xfrm>
            <a:off x="3291857" y="2964525"/>
            <a:ext cx="2563650" cy="1709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Benefits of GMCs cont’d</a:t>
            </a:r>
            <a:endParaRPr/>
          </a:p>
        </p:txBody>
      </p:sp>
      <p:sp>
        <p:nvSpPr>
          <p:cNvPr id="144" name="Shape 144"/>
          <p:cNvSpPr txBox="1"/>
          <p:nvPr/>
        </p:nvSpPr>
        <p:spPr>
          <a:xfrm>
            <a:off x="914400" y="1853850"/>
            <a:ext cx="7315200" cy="32898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Safer environment </a:t>
            </a:r>
            <a:endParaRPr/>
          </a:p>
          <a:p>
            <a:pPr indent="-317500" lvl="0" marL="457200" rtl="0">
              <a:spcBef>
                <a:spcPts val="0"/>
              </a:spcBef>
              <a:spcAft>
                <a:spcPts val="0"/>
              </a:spcAft>
              <a:buSzPts val="1400"/>
              <a:buChar char="-"/>
            </a:pPr>
            <a:r>
              <a:rPr lang="en"/>
              <a:t>Tests GM products before putting it out on the market</a:t>
            </a:r>
            <a:endParaRPr/>
          </a:p>
          <a:p>
            <a:pPr indent="-317500" lvl="0" marL="457200" rtl="0">
              <a:spcBef>
                <a:spcPts val="0"/>
              </a:spcBef>
              <a:spcAft>
                <a:spcPts val="0"/>
              </a:spcAft>
              <a:buSzPts val="1400"/>
              <a:buChar char="-"/>
            </a:pPr>
            <a:r>
              <a:rPr lang="en"/>
              <a:t>GM  crops have reduced the amount of greenhouse gas emissions from agricultural practice. This is equivalent to removing 27 billion kg of carbon dioxide from the atmosphere.</a:t>
            </a:r>
            <a:endParaRPr/>
          </a:p>
          <a:p>
            <a:pPr indent="0" lvl="0" marL="0">
              <a:spcBef>
                <a:spcPts val="0"/>
              </a:spcBef>
              <a:spcAft>
                <a:spcPts val="0"/>
              </a:spcAft>
              <a:buNone/>
            </a:pPr>
            <a:r>
              <a:t/>
            </a:r>
            <a:endParaRPr/>
          </a:p>
          <a:p>
            <a:pPr indent="-317500" lvl="0" marL="457200" rtl="0">
              <a:spcBef>
                <a:spcPts val="0"/>
              </a:spcBef>
              <a:spcAft>
                <a:spcPts val="0"/>
              </a:spcAft>
              <a:buSzPts val="1400"/>
              <a:buChar char="●"/>
            </a:pPr>
            <a:r>
              <a:rPr lang="en"/>
              <a:t>More nutritious foods and prevention of diseases</a:t>
            </a:r>
            <a:endParaRPr/>
          </a:p>
          <a:p>
            <a:pPr indent="-317500" lvl="0" marL="457200" rtl="0">
              <a:spcBef>
                <a:spcPts val="0"/>
              </a:spcBef>
              <a:spcAft>
                <a:spcPts val="0"/>
              </a:spcAft>
              <a:buSzPts val="1400"/>
              <a:buChar char="-"/>
            </a:pPr>
            <a:r>
              <a:rPr lang="en"/>
              <a:t>GMOs are used to make some of our most essential vitamins</a:t>
            </a:r>
            <a:endParaRPr/>
          </a:p>
          <a:p>
            <a:pPr indent="-317500" lvl="0" marL="457200" rtl="0">
              <a:spcBef>
                <a:spcPts val="0"/>
              </a:spcBef>
              <a:spcAft>
                <a:spcPts val="0"/>
              </a:spcAft>
              <a:buSzPts val="1400"/>
              <a:buChar char="-"/>
            </a:pPr>
            <a:r>
              <a:rPr lang="en"/>
              <a:t>For example, vitamin A, vitamin B-2, vitamin B-12, vitamin C, and even vitamin D.</a:t>
            </a:r>
            <a:endParaRPr/>
          </a:p>
          <a:p>
            <a:pPr indent="-317500" lvl="0" marL="457200" rtl="0">
              <a:spcBef>
                <a:spcPts val="0"/>
              </a:spcBef>
              <a:spcAft>
                <a:spcPts val="0"/>
              </a:spcAft>
              <a:buSzPts val="1400"/>
              <a:buChar char="-"/>
            </a:pPr>
            <a:r>
              <a:rPr lang="en"/>
              <a:t>A British company is looking for permission to produce and sell purple tomatoes that have high levels of anthocyanins which are found in blueberries and reduce cardiovascular diseases and even cancer.</a:t>
            </a:r>
            <a:endParaRPr/>
          </a:p>
        </p:txBody>
      </p:sp>
      <p:pic>
        <p:nvPicPr>
          <p:cNvPr id="145" name="Shape 145"/>
          <p:cNvPicPr preferRelativeResize="0"/>
          <p:nvPr/>
        </p:nvPicPr>
        <p:blipFill>
          <a:blip r:embed="rId3">
            <a:alphaModFix/>
          </a:blip>
          <a:stretch>
            <a:fillRect/>
          </a:stretch>
        </p:blipFill>
        <p:spPr>
          <a:xfrm>
            <a:off x="7052200" y="659700"/>
            <a:ext cx="2091800" cy="1388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Cons of GMC’s</a:t>
            </a:r>
            <a:endParaRPr/>
          </a:p>
        </p:txBody>
      </p:sp>
      <p:sp>
        <p:nvSpPr>
          <p:cNvPr id="151" name="Shape 15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Clr>
                <a:srgbClr val="434343"/>
              </a:buClr>
              <a:buSzPts val="1300"/>
              <a:buChar char="●"/>
            </a:pPr>
            <a:r>
              <a:rPr lang="en">
                <a:solidFill>
                  <a:srgbClr val="434343"/>
                </a:solidFill>
              </a:rPr>
              <a:t>“</a:t>
            </a:r>
            <a:r>
              <a:rPr lang="en">
                <a:solidFill>
                  <a:srgbClr val="434343"/>
                </a:solidFill>
                <a:highlight>
                  <a:srgbClr val="FFFFFF"/>
                </a:highlight>
              </a:rPr>
              <a:t>The intensive cultivation of GM crops has raised a wide range of concerns with respect to food safety, environmental effects and socioeconomic issues. The major cons are explored for cross-pollination, pest resistance, human health, the environment, the economy, and productivity. (environmentalscience.com).</a:t>
            </a:r>
            <a:endParaRPr>
              <a:solidFill>
                <a:srgbClr val="434343"/>
              </a:solidFill>
              <a:highlight>
                <a:srgbClr val="FFFFFF"/>
              </a:highlight>
            </a:endParaRPr>
          </a:p>
          <a:p>
            <a:pPr indent="-311150" lvl="0" marL="457200" rtl="0">
              <a:spcBef>
                <a:spcPts val="0"/>
              </a:spcBef>
              <a:spcAft>
                <a:spcPts val="0"/>
              </a:spcAft>
              <a:buSzPts val="1300"/>
              <a:buChar char="●"/>
            </a:pPr>
            <a:r>
              <a:rPr lang="en"/>
              <a:t>Through studies, it has been shown that rats who were fed genetically modified corn had </a:t>
            </a:r>
            <a:r>
              <a:rPr lang="en"/>
              <a:t>developed</a:t>
            </a:r>
            <a:r>
              <a:rPr lang="en"/>
              <a:t> health problems in the kidneys and liver.</a:t>
            </a:r>
            <a:endParaRPr/>
          </a:p>
          <a:p>
            <a:pPr indent="-298450" lvl="1" marL="914400">
              <a:spcBef>
                <a:spcPts val="0"/>
              </a:spcBef>
              <a:spcAft>
                <a:spcPts val="0"/>
              </a:spcAft>
              <a:buSzPts val="1100"/>
              <a:buChar char="○"/>
            </a:pPr>
            <a:r>
              <a:rPr lang="en"/>
              <a:t>Children’s food </a:t>
            </a:r>
            <a:r>
              <a:rPr lang="en"/>
              <a:t>allergies</a:t>
            </a:r>
            <a:r>
              <a:rPr lang="en"/>
              <a:t> went up from 3.4% to 5.1% within the last decade which makes people believe its due to the GMOS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Cons of GMC’s cont.</a:t>
            </a:r>
            <a:endParaRPr/>
          </a:p>
        </p:txBody>
      </p:sp>
      <p:sp>
        <p:nvSpPr>
          <p:cNvPr id="157" name="Shape 15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SzPts val="1300"/>
              <a:buChar char="●"/>
            </a:pPr>
            <a:r>
              <a:rPr lang="en"/>
              <a:t>Modifying the crops genetics create types of organisms that normally would not mix with each other. </a:t>
            </a:r>
            <a:endParaRPr/>
          </a:p>
          <a:p>
            <a:pPr indent="-311150" lvl="0" marL="457200" rtl="0">
              <a:spcBef>
                <a:spcPts val="0"/>
              </a:spcBef>
              <a:spcAft>
                <a:spcPts val="0"/>
              </a:spcAft>
              <a:buSzPts val="1300"/>
              <a:buChar char="●"/>
            </a:pPr>
            <a:r>
              <a:rPr lang="en"/>
              <a:t>GMOS transfer the elements of one crop to another can cause people to get allergic reactions due to the crop being mixed with something they are allergic to.</a:t>
            </a:r>
            <a:endParaRPr/>
          </a:p>
          <a:p>
            <a:pPr indent="-311150" lvl="0" marL="457200">
              <a:spcBef>
                <a:spcPts val="0"/>
              </a:spcBef>
              <a:spcAft>
                <a:spcPts val="0"/>
              </a:spcAft>
              <a:buSzPts val="1300"/>
              <a:buChar char="●"/>
            </a:pPr>
            <a:r>
              <a:rPr lang="en"/>
              <a:t>Pesticides on the crops are meant to keep them safe from bugs, weather, etc., but puts toxins on the crop itself are harmful and carry bacteria that human stomachs do not take well.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Works Cited</a:t>
            </a:r>
            <a:endParaRPr/>
          </a:p>
        </p:txBody>
      </p:sp>
      <p:sp>
        <p:nvSpPr>
          <p:cNvPr id="163" name="Shape 16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900" u="sng">
                <a:solidFill>
                  <a:schemeClr val="hlink"/>
                </a:solidFill>
                <a:hlinkClick r:id="rId3"/>
              </a:rPr>
              <a:t>http://www.gmoinside.org/gmo-timeline-a-history-genetically-modified-foods/</a:t>
            </a:r>
            <a:endParaRPr sz="900"/>
          </a:p>
          <a:p>
            <a:pPr indent="0" lvl="0" marL="0">
              <a:spcBef>
                <a:spcPts val="1600"/>
              </a:spcBef>
              <a:spcAft>
                <a:spcPts val="0"/>
              </a:spcAft>
              <a:buNone/>
            </a:pPr>
            <a:r>
              <a:rPr lang="en" sz="900" u="sng">
                <a:solidFill>
                  <a:schemeClr val="hlink"/>
                </a:solidFill>
                <a:hlinkClick r:id="rId4"/>
              </a:rPr>
              <a:t>https://books.google.com/books?hl=en&amp;lr=&amp;id=SmEdA8bYEB0C&amp;oi=fnd&amp;pg=PR5&amp;dq=plant+breeding+procedures&amp;ots=hBW3Y_DdYB&amp;sig=bcIgDmVc-5KWX3uNgWj37TUzJ4I#v=onepage&amp;q=plant%20breeding%20procedures&amp;f=false</a:t>
            </a:r>
            <a:endParaRPr sz="900"/>
          </a:p>
          <a:p>
            <a:pPr indent="0" lvl="0" marL="0">
              <a:spcBef>
                <a:spcPts val="1600"/>
              </a:spcBef>
              <a:spcAft>
                <a:spcPts val="0"/>
              </a:spcAft>
              <a:buNone/>
            </a:pPr>
            <a:r>
              <a:rPr lang="en" sz="900" u="sng">
                <a:solidFill>
                  <a:schemeClr val="hlink"/>
                </a:solidFill>
                <a:hlinkClick r:id="rId5"/>
              </a:rPr>
              <a:t>https://m.phys.org/news/2015-04-next-generation-gmos-pink-pineapples-purple.html</a:t>
            </a:r>
            <a:endParaRPr sz="900"/>
          </a:p>
          <a:p>
            <a:pPr indent="0" lvl="0" marL="0">
              <a:spcBef>
                <a:spcPts val="1600"/>
              </a:spcBef>
              <a:spcAft>
                <a:spcPts val="0"/>
              </a:spcAft>
              <a:buNone/>
            </a:pPr>
            <a:r>
              <a:rPr lang="en" sz="900" u="sng">
                <a:solidFill>
                  <a:schemeClr val="hlink"/>
                </a:solidFill>
                <a:hlinkClick r:id="rId6"/>
              </a:rPr>
              <a:t>https://www.google.com/amp/s/geneticliteracyproject.org/2015/04/07/gmos-have-health-benefits-not-health-risks/amp/</a:t>
            </a:r>
            <a:endParaRPr sz="900"/>
          </a:p>
          <a:p>
            <a:pPr indent="0" lvl="0" marL="0">
              <a:spcBef>
                <a:spcPts val="1600"/>
              </a:spcBef>
              <a:spcAft>
                <a:spcPts val="0"/>
              </a:spcAft>
              <a:buNone/>
            </a:pPr>
            <a:r>
              <a:rPr lang="en" sz="900" u="sng">
                <a:solidFill>
                  <a:schemeClr val="hlink"/>
                </a:solidFill>
                <a:hlinkClick r:id="rId7"/>
              </a:rPr>
              <a:t>https://gmoanswers.com/gmos-environment?gclid=EAIaIQobChMIkOKlzab32gIVzVqGCh3-CAt-EAAYASAAEgIaOvD_BwE</a:t>
            </a:r>
            <a:endParaRPr sz="900"/>
          </a:p>
          <a:p>
            <a:pPr indent="0" lvl="0" marL="0">
              <a:spcBef>
                <a:spcPts val="1600"/>
              </a:spcBef>
              <a:spcAft>
                <a:spcPts val="1600"/>
              </a:spcAft>
              <a:buNone/>
            </a:pPr>
            <a:r>
              <a:t/>
            </a:r>
            <a:endParaRPr sz="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are GMC’s?</a:t>
            </a:r>
            <a:endParaRPr/>
          </a:p>
        </p:txBody>
      </p:sp>
      <p:sp>
        <p:nvSpPr>
          <p:cNvPr id="96" name="Shape 9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-Plants whose genes have been altered using methods of gene technology </a:t>
            </a:r>
            <a:endParaRPr/>
          </a:p>
          <a:p>
            <a:pPr indent="0" lvl="0" marL="0">
              <a:spcBef>
                <a:spcPts val="1600"/>
              </a:spcBef>
              <a:spcAft>
                <a:spcPts val="0"/>
              </a:spcAft>
              <a:buNone/>
            </a:pPr>
            <a:r>
              <a:rPr lang="en"/>
              <a:t>-</a:t>
            </a:r>
            <a:r>
              <a:rPr lang="en"/>
              <a:t>92% of all foods in the U.S. </a:t>
            </a:r>
            <a:endParaRPr/>
          </a:p>
          <a:p>
            <a:pPr indent="0" lvl="0" marL="0">
              <a:spcBef>
                <a:spcPts val="1600"/>
              </a:spcBef>
              <a:spcAft>
                <a:spcPts val="1600"/>
              </a:spcAft>
              <a:buNone/>
            </a:pPr>
            <a:r>
              <a:rPr lang="en"/>
              <a:t>-Only closely related species </a:t>
            </a:r>
            <a:endParaRPr/>
          </a:p>
        </p:txBody>
      </p:sp>
      <p:pic>
        <p:nvPicPr>
          <p:cNvPr id="97" name="Shape 97"/>
          <p:cNvPicPr preferRelativeResize="0"/>
          <p:nvPr/>
        </p:nvPicPr>
        <p:blipFill>
          <a:blip r:embed="rId3">
            <a:alphaModFix/>
          </a:blip>
          <a:stretch>
            <a:fillRect/>
          </a:stretch>
        </p:blipFill>
        <p:spPr>
          <a:xfrm>
            <a:off x="3664325" y="3034375"/>
            <a:ext cx="2612550" cy="1593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Quote </a:t>
            </a:r>
            <a:endParaRPr/>
          </a:p>
        </p:txBody>
      </p:sp>
      <p:sp>
        <p:nvSpPr>
          <p:cNvPr id="103" name="Shape 10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t>
            </a:r>
            <a:r>
              <a:rPr lang="en"/>
              <a:t>Humans are directly or indirectly dependent upon plants for their survival so they always have been inclined to modify and improve plants to serve as a </a:t>
            </a:r>
            <a:r>
              <a:rPr lang="en"/>
              <a:t>reliable</a:t>
            </a:r>
            <a:r>
              <a:rPr lang="en"/>
              <a:t> source of food.  The process of all such modifications starting </a:t>
            </a:r>
            <a:r>
              <a:rPr lang="en"/>
              <a:t>from</a:t>
            </a:r>
            <a:r>
              <a:rPr lang="en"/>
              <a:t> the time of early domestication of plants to the development of improved cultivars of modern agriculture is Plant Breeding, which essentially is a progression of Darwinian evolution under the forceful influence of human selection.  The mendelian </a:t>
            </a:r>
            <a:r>
              <a:rPr lang="en"/>
              <a:t>principles</a:t>
            </a:r>
            <a:r>
              <a:rPr lang="en"/>
              <a:t> of inheritance established the scientific base of plant breeding that not only provided the logic of intuitive practices of its pre-</a:t>
            </a:r>
            <a:r>
              <a:rPr lang="en"/>
              <a:t>mendelian</a:t>
            </a:r>
            <a:r>
              <a:rPr lang="en"/>
              <a:t> era but also generated amazing expectations to produce plants to match human imagination.”</a:t>
            </a:r>
            <a:endParaRPr/>
          </a:p>
          <a:p>
            <a:pPr indent="0" lvl="0" marL="0">
              <a:spcBef>
                <a:spcPts val="1600"/>
              </a:spcBef>
              <a:spcAft>
                <a:spcPts val="1600"/>
              </a:spcAft>
              <a:buNone/>
            </a:pPr>
            <a:r>
              <a:rPr lang="en"/>
              <a:t>                                                                                                                                                           -G.S. Chahal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Evolution of GMC’s</a:t>
            </a:r>
            <a:endParaRPr/>
          </a:p>
        </p:txBody>
      </p:sp>
      <p:sp>
        <p:nvSpPr>
          <p:cNvPr id="109" name="Shape 10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1982 – FDA Approves First GMO, Humulin =insulin produced by genetically engineered E. coli bacteria</a:t>
            </a:r>
            <a:endParaRPr/>
          </a:p>
          <a:p>
            <a:pPr indent="0" lvl="0" marL="0">
              <a:spcBef>
                <a:spcPts val="1600"/>
              </a:spcBef>
              <a:spcAft>
                <a:spcPts val="0"/>
              </a:spcAft>
              <a:buNone/>
            </a:pPr>
            <a:r>
              <a:rPr lang="en"/>
              <a:t>1994  - FDA approves the Flavr Savr tomato, a delayed-ripening tomato that has a longer shelf life</a:t>
            </a:r>
            <a:endParaRPr/>
          </a:p>
          <a:p>
            <a:pPr indent="0" lvl="0" marL="0">
              <a:spcBef>
                <a:spcPts val="1600"/>
              </a:spcBef>
              <a:spcAft>
                <a:spcPts val="1600"/>
              </a:spcAft>
              <a:buNone/>
            </a:pPr>
            <a:r>
              <a:rPr lang="en"/>
              <a:t>1999 – GMO Crops Dominate</a:t>
            </a:r>
            <a:br>
              <a:rPr lang="en"/>
            </a:br>
            <a:r>
              <a:rPr lang="en"/>
              <a:t>Over 100 million acres worldwide are planted with genetically engineered seeds. The marketplace begins embracing GMO technology at an alarming rate.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Methods of Modifying Plant Genes</a:t>
            </a:r>
            <a:endParaRPr/>
          </a:p>
        </p:txBody>
      </p:sp>
      <p:sp>
        <p:nvSpPr>
          <p:cNvPr id="115" name="Shape 11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CROSS BREEDING </a:t>
            </a:r>
            <a:endParaRPr/>
          </a:p>
          <a:p>
            <a:pPr indent="-311150" lvl="0" marL="457200">
              <a:lnSpc>
                <a:spcPct val="100000"/>
              </a:lnSpc>
              <a:spcBef>
                <a:spcPts val="1600"/>
              </a:spcBef>
              <a:spcAft>
                <a:spcPts val="0"/>
              </a:spcAft>
              <a:buSzPts val="1300"/>
              <a:buChar char="-"/>
            </a:pPr>
            <a:r>
              <a:rPr lang="en"/>
              <a:t>All genes of both parental lines are combined in random order, then backcrossed several times </a:t>
            </a:r>
            <a:endParaRPr/>
          </a:p>
          <a:p>
            <a:pPr indent="0" lvl="0" marL="0">
              <a:lnSpc>
                <a:spcPct val="100000"/>
              </a:lnSpc>
              <a:spcBef>
                <a:spcPts val="1600"/>
              </a:spcBef>
              <a:spcAft>
                <a:spcPts val="0"/>
              </a:spcAft>
              <a:buNone/>
            </a:pPr>
            <a:r>
              <a:rPr lang="en"/>
              <a:t>     -       Long process Ex. Apples=15 years</a:t>
            </a:r>
            <a:endParaRPr/>
          </a:p>
          <a:p>
            <a:pPr indent="0" lvl="0" marL="0">
              <a:lnSpc>
                <a:spcPct val="100000"/>
              </a:lnSpc>
              <a:spcBef>
                <a:spcPts val="1600"/>
              </a:spcBef>
              <a:spcAft>
                <a:spcPts val="0"/>
              </a:spcAft>
              <a:buNone/>
            </a:pPr>
            <a:r>
              <a:rPr lang="en"/>
              <a:t>     -       Examples: Corn started as tropical grass called Teosinte thousands of years ago</a:t>
            </a:r>
            <a:endParaRPr/>
          </a:p>
          <a:p>
            <a:pPr indent="0" lvl="0" marL="0">
              <a:lnSpc>
                <a:spcPct val="100000"/>
              </a:lnSpc>
              <a:spcBef>
                <a:spcPts val="1600"/>
              </a:spcBef>
              <a:spcAft>
                <a:spcPts val="0"/>
              </a:spcAft>
              <a:buNone/>
            </a:pPr>
            <a:r>
              <a:rPr lang="en"/>
              <a:t>     -       Only works between closely related species</a:t>
            </a:r>
            <a:endParaRPr/>
          </a:p>
          <a:p>
            <a:pPr indent="0" lvl="0" marL="0">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pic>
        <p:nvPicPr>
          <p:cNvPr id="120" name="Shape 120"/>
          <p:cNvPicPr preferRelativeResize="0"/>
          <p:nvPr/>
        </p:nvPicPr>
        <p:blipFill>
          <a:blip r:embed="rId3">
            <a:alphaModFix/>
          </a:blip>
          <a:stretch>
            <a:fillRect/>
          </a:stretch>
        </p:blipFill>
        <p:spPr>
          <a:xfrm>
            <a:off x="716775" y="809950"/>
            <a:ext cx="7697050" cy="4040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Methods of Modifying Plant Genes Cont.</a:t>
            </a:r>
            <a:endParaRPr/>
          </a:p>
        </p:txBody>
      </p:sp>
      <p:sp>
        <p:nvSpPr>
          <p:cNvPr id="126" name="Shape 12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INSERTING GENES DIRECTLY INTO PLANT GENOME</a:t>
            </a:r>
            <a:endParaRPr/>
          </a:p>
          <a:p>
            <a:pPr indent="-311150" lvl="0" marL="457200" rtl="0">
              <a:spcBef>
                <a:spcPts val="1600"/>
              </a:spcBef>
              <a:spcAft>
                <a:spcPts val="0"/>
              </a:spcAft>
              <a:buSzPts val="1300"/>
              <a:buChar char="-"/>
            </a:pPr>
            <a:r>
              <a:rPr lang="en"/>
              <a:t>This method is done using either </a:t>
            </a:r>
            <a:r>
              <a:rPr lang="en"/>
              <a:t>agrobacterium</a:t>
            </a:r>
            <a:r>
              <a:rPr lang="en"/>
              <a:t> or a Gene gun</a:t>
            </a:r>
            <a:endParaRPr/>
          </a:p>
          <a:p>
            <a:pPr indent="-311150" lvl="0" marL="457200" rtl="0">
              <a:spcBef>
                <a:spcPts val="0"/>
              </a:spcBef>
              <a:spcAft>
                <a:spcPts val="0"/>
              </a:spcAft>
              <a:buSzPts val="1300"/>
              <a:buChar char="-"/>
            </a:pPr>
            <a:r>
              <a:rPr lang="en"/>
              <a:t>Single genes can be isolated from related plant species or even completely different organisms </a:t>
            </a:r>
            <a:endParaRPr/>
          </a:p>
          <a:p>
            <a:pPr indent="-311150" lvl="0" marL="457200" rtl="0">
              <a:spcBef>
                <a:spcPts val="0"/>
              </a:spcBef>
              <a:spcAft>
                <a:spcPts val="0"/>
              </a:spcAft>
              <a:buSzPts val="1300"/>
              <a:buChar char="-"/>
            </a:pPr>
            <a:r>
              <a:rPr lang="en"/>
              <a:t>Can be designed on a computer and synthesised in a test tube</a:t>
            </a:r>
            <a:endParaRPr/>
          </a:p>
          <a:p>
            <a:pPr indent="-311150" lvl="0" marL="457200" rtl="0">
              <a:spcBef>
                <a:spcPts val="0"/>
              </a:spcBef>
              <a:spcAft>
                <a:spcPts val="0"/>
              </a:spcAft>
              <a:buSzPts val="1300"/>
              <a:buChar char="-"/>
            </a:pPr>
            <a:r>
              <a:rPr lang="en"/>
              <a:t>Agrobacterium is a soil microorganism that can naturally transfers some of its DNA into plant cells</a:t>
            </a:r>
            <a:endParaRPr/>
          </a:p>
          <a:p>
            <a:pPr indent="-311150" lvl="0" marL="457200" rtl="0">
              <a:spcBef>
                <a:spcPts val="0"/>
              </a:spcBef>
              <a:spcAft>
                <a:spcPts val="0"/>
              </a:spcAft>
              <a:buSzPts val="1300"/>
              <a:buChar char="-"/>
            </a:pPr>
            <a:r>
              <a:rPr lang="en"/>
              <a:t>Desired traits inserted into agrobacterium, who shoots it into the nucleus of the new plant cells</a:t>
            </a:r>
            <a:endParaRPr/>
          </a:p>
          <a:p>
            <a:pPr indent="-311150" lvl="0" marL="457200" rtl="0">
              <a:spcBef>
                <a:spcPts val="0"/>
              </a:spcBef>
              <a:spcAft>
                <a:spcPts val="0"/>
              </a:spcAft>
              <a:buSzPts val="1300"/>
              <a:buChar char="-"/>
            </a:pPr>
            <a:r>
              <a:rPr lang="en"/>
              <a:t>Gene gun =DNA loaded on microscopic gold particles and shot into cells of plants</a:t>
            </a:r>
            <a:endParaRPr/>
          </a:p>
          <a:p>
            <a:pPr indent="-311150" lvl="0" marL="457200" rtl="0">
              <a:lnSpc>
                <a:spcPct val="100000"/>
              </a:lnSpc>
              <a:spcBef>
                <a:spcPts val="0"/>
              </a:spcBef>
              <a:spcAft>
                <a:spcPts val="1600"/>
              </a:spcAft>
              <a:buSzPts val="1300"/>
              <a:buChar char="-"/>
            </a:pPr>
            <a:r>
              <a:rPr lang="en"/>
              <a:t>Ex.</a:t>
            </a:r>
            <a:r>
              <a:rPr lang="en"/>
              <a:t> Tomatoes that make the antifreeze proteins from fish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id="131" name="Shape 131"/>
          <p:cNvPicPr preferRelativeResize="0"/>
          <p:nvPr/>
        </p:nvPicPr>
        <p:blipFill>
          <a:blip r:embed="rId3">
            <a:alphaModFix/>
          </a:blip>
          <a:stretch>
            <a:fillRect/>
          </a:stretch>
        </p:blipFill>
        <p:spPr>
          <a:xfrm>
            <a:off x="1909175" y="1152200"/>
            <a:ext cx="5486425" cy="3523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Benefits of GMCs</a:t>
            </a:r>
            <a:endParaRPr/>
          </a:p>
          <a:p>
            <a:pPr indent="0" lvl="0" marL="0">
              <a:spcBef>
                <a:spcPts val="0"/>
              </a:spcBef>
              <a:spcAft>
                <a:spcPts val="0"/>
              </a:spcAft>
              <a:buNone/>
            </a:pPr>
            <a:r>
              <a:t/>
            </a:r>
            <a:endParaRPr/>
          </a:p>
        </p:txBody>
      </p:sp>
      <p:sp>
        <p:nvSpPr>
          <p:cNvPr id="137" name="Shape 137"/>
          <p:cNvSpPr txBox="1"/>
          <p:nvPr/>
        </p:nvSpPr>
        <p:spPr>
          <a:xfrm>
            <a:off x="914400" y="2144201"/>
            <a:ext cx="7315200" cy="25602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Higher Crop Yields</a:t>
            </a:r>
            <a:endParaRPr/>
          </a:p>
          <a:p>
            <a:pPr indent="0" lvl="0" marL="0" rtl="0">
              <a:spcBef>
                <a:spcPts val="0"/>
              </a:spcBef>
              <a:spcAft>
                <a:spcPts val="0"/>
              </a:spcAft>
              <a:buNone/>
            </a:pPr>
            <a:r>
              <a:t/>
            </a:r>
            <a:endParaRPr/>
          </a:p>
          <a:p>
            <a:pPr indent="-317500" lvl="0" marL="457200" rtl="0">
              <a:spcBef>
                <a:spcPts val="0"/>
              </a:spcBef>
              <a:spcAft>
                <a:spcPts val="0"/>
              </a:spcAft>
              <a:buSzPts val="1400"/>
              <a:buChar char="-"/>
            </a:pPr>
            <a:r>
              <a:rPr lang="en"/>
              <a:t>GM traits such as insect and disease resistance and drought tolerance help </a:t>
            </a:r>
            <a:r>
              <a:rPr lang="en"/>
              <a:t>maximize yield by decreasing crop loss to pests, diseases, and bad weather conditions</a:t>
            </a:r>
            <a:endParaRPr/>
          </a:p>
          <a:p>
            <a:pPr indent="-317500" lvl="0" marL="457200" rtl="0">
              <a:spcBef>
                <a:spcPts val="0"/>
              </a:spcBef>
              <a:spcAft>
                <a:spcPts val="0"/>
              </a:spcAft>
              <a:buSzPts val="1400"/>
              <a:buChar char="●"/>
            </a:pPr>
            <a:r>
              <a:rPr lang="en"/>
              <a:t>Increased Farm Profit</a:t>
            </a:r>
            <a:endParaRPr/>
          </a:p>
          <a:p>
            <a:pPr indent="0" lvl="0" marL="0" rtl="0">
              <a:spcBef>
                <a:spcPts val="0"/>
              </a:spcBef>
              <a:spcAft>
                <a:spcPts val="0"/>
              </a:spcAft>
              <a:buNone/>
            </a:pPr>
            <a:r>
              <a:t/>
            </a:r>
            <a:endParaRPr/>
          </a:p>
          <a:p>
            <a:pPr indent="-317500" lvl="0" marL="457200" rtl="0">
              <a:spcBef>
                <a:spcPts val="0"/>
              </a:spcBef>
              <a:spcAft>
                <a:spcPts val="0"/>
              </a:spcAft>
              <a:buSzPts val="1400"/>
              <a:buChar char="-"/>
            </a:pPr>
            <a:r>
              <a:rPr lang="en"/>
              <a:t>Farmers who use GMO crops use 37% less of pesticides to grow more food. The farmers saw a 68% larger profit because of it.</a:t>
            </a:r>
            <a:endParaRPr/>
          </a:p>
          <a:p>
            <a:pPr indent="-317500" lvl="0" marL="457200">
              <a:spcBef>
                <a:spcPts val="0"/>
              </a:spcBef>
              <a:spcAft>
                <a:spcPts val="0"/>
              </a:spcAft>
              <a:buSzPts val="1400"/>
              <a:buChar char="-"/>
            </a:pPr>
            <a:r>
              <a:rPr lang="en"/>
              <a:t>Researchers found that insecticide resistance crops had a 25% greater profit than herbicide resistant crops which only had 8%.</a:t>
            </a:r>
            <a:endParaRPr/>
          </a:p>
        </p:txBody>
      </p:sp>
      <p:pic>
        <p:nvPicPr>
          <p:cNvPr id="138" name="Shape 138"/>
          <p:cNvPicPr preferRelativeResize="0"/>
          <p:nvPr/>
        </p:nvPicPr>
        <p:blipFill>
          <a:blip r:embed="rId3">
            <a:alphaModFix/>
          </a:blip>
          <a:stretch>
            <a:fillRect/>
          </a:stretch>
        </p:blipFill>
        <p:spPr>
          <a:xfrm>
            <a:off x="6227665" y="535248"/>
            <a:ext cx="2413436" cy="1608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