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Nunito"/>
      <p:regular r:id="rId25"/>
      <p:bold r:id="rId26"/>
      <p:italic r:id="rId27"/>
      <p:boldItalic r:id="rId28"/>
    </p:embeddedFont>
    <p:embeddedFont>
      <p:font typeface="Maven P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cdc.gov/malaria/about/biology/sickle_cell.html" TargetMode="External"/><Relationship Id="rId4" Type="http://schemas.openxmlformats.org/officeDocument/2006/relationships/hyperlink" Target="https://connectusfund.org/10-fundamental-pros-and-cons-of-eugenics" TargetMode="External"/><Relationship Id="rId5" Type="http://schemas.openxmlformats.org/officeDocument/2006/relationships/hyperlink" Target="https://ghr.nlm.nih.gov/condition/trisomy-13#genes" TargetMode="External"/><Relationship Id="rId6" Type="http://schemas.openxmlformats.org/officeDocument/2006/relationships/hyperlink" Target="https://en.wikipedia.org/wiki/Eugenics" TargetMode="External"/><Relationship Id="rId7" Type="http://schemas.openxmlformats.org/officeDocument/2006/relationships/hyperlink" Target="http://time.com/4626571/crispr-gene-modification-evolutio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n.wikipedia.org/wiki/International_Bioethics_Committee" TargetMode="External"/><Relationship Id="rId4" Type="http://schemas.openxmlformats.org/officeDocument/2006/relationships/hyperlink" Target="https://en.wikipedia.org/wiki/Human_genetic_engineering" TargetMode="External"/><Relationship Id="rId5" Type="http://schemas.openxmlformats.org/officeDocument/2006/relationships/hyperlink" Target="https://en.wikipedia.org/wiki/History_of_eugenic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572882"/>
            <a:ext cx="6906600" cy="29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Eugenics</a:t>
            </a:r>
            <a:endParaRPr sz="6000"/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596300"/>
            <a:ext cx="4927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Enrique Sanchez, Justin Wiltz, and Mirna Garcia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ctrTitle"/>
          </p:nvPr>
        </p:nvSpPr>
        <p:spPr>
          <a:xfrm>
            <a:off x="936925" y="238095"/>
            <a:ext cx="7040100" cy="109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get to pick your own baby</a:t>
            </a:r>
            <a:endParaRPr/>
          </a:p>
        </p:txBody>
      </p:sp>
      <p:sp>
        <p:nvSpPr>
          <p:cNvPr id="328" name="Shape 328"/>
          <p:cNvSpPr txBox="1"/>
          <p:nvPr>
            <p:ph idx="1" type="subTitle"/>
          </p:nvPr>
        </p:nvSpPr>
        <p:spPr>
          <a:xfrm>
            <a:off x="916375" y="1905800"/>
            <a:ext cx="7081200" cy="21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Just like in the film </a:t>
            </a:r>
            <a:r>
              <a:rPr i="1" lang="en" sz="1800"/>
              <a:t>Gattaca, </a:t>
            </a:r>
            <a:r>
              <a:rPr lang="en" sz="1800"/>
              <a:t>the parents are shown the </a:t>
            </a:r>
            <a:r>
              <a:rPr lang="en" sz="1800"/>
              <a:t>possibilities</a:t>
            </a:r>
            <a:r>
              <a:rPr lang="en" sz="1800"/>
              <a:t> of their baby’s outcome. This can lead to showing parents what to expect if, for example, their only choices are babies with medical needs. This will give them a heads up or they can also refuse having a baby before it is too late.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ctrTitle"/>
          </p:nvPr>
        </p:nvSpPr>
        <p:spPr>
          <a:xfrm>
            <a:off x="567350" y="309970"/>
            <a:ext cx="7348200" cy="10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Exterminates bad genes</a:t>
            </a:r>
            <a:endParaRPr/>
          </a:p>
        </p:txBody>
      </p:sp>
      <p:sp>
        <p:nvSpPr>
          <p:cNvPr id="334" name="Shape 334"/>
          <p:cNvSpPr txBox="1"/>
          <p:nvPr>
            <p:ph idx="1" type="subTitle"/>
          </p:nvPr>
        </p:nvSpPr>
        <p:spPr>
          <a:xfrm>
            <a:off x="834250" y="1281250"/>
            <a:ext cx="6865500" cy="17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Eugenics can also diminish the chances of bad genes such as mental and physical disorders which means they don’t have to worry about their future offspring to carry those genes. </a:t>
            </a:r>
            <a:endParaRPr sz="1800"/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75" y="3108103"/>
            <a:ext cx="3779275" cy="18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475" y="3252813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ctrTitle"/>
          </p:nvPr>
        </p:nvSpPr>
        <p:spPr>
          <a:xfrm>
            <a:off x="659725" y="320250"/>
            <a:ext cx="7974300" cy="9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Able to decrease human population</a:t>
            </a:r>
            <a:endParaRPr/>
          </a:p>
        </p:txBody>
      </p:sp>
      <p:sp>
        <p:nvSpPr>
          <p:cNvPr id="342" name="Shape 342"/>
          <p:cNvSpPr txBox="1"/>
          <p:nvPr>
            <p:ph idx="1" type="subTitle"/>
          </p:nvPr>
        </p:nvSpPr>
        <p:spPr>
          <a:xfrm>
            <a:off x="659725" y="1358200"/>
            <a:ext cx="7389300" cy="17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some cultures that prefer males so they will keep reproducing until they get one. If they were able to choose a male for their first newborn, most likely they would have stopped reproducing which in turn will stop the population from increasing. </a:t>
            </a:r>
            <a:endParaRPr sz="1800"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25" y="2702425"/>
            <a:ext cx="3198020" cy="22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125" y="2702425"/>
            <a:ext cx="2765800" cy="22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ctrTitle"/>
          </p:nvPr>
        </p:nvSpPr>
        <p:spPr>
          <a:xfrm>
            <a:off x="649450" y="279169"/>
            <a:ext cx="6988800" cy="10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better future</a:t>
            </a:r>
            <a:endParaRPr/>
          </a:p>
        </p:txBody>
      </p:sp>
      <p:sp>
        <p:nvSpPr>
          <p:cNvPr id="350" name="Shape 350"/>
          <p:cNvSpPr txBox="1"/>
          <p:nvPr>
            <p:ph idx="1" type="subTitle"/>
          </p:nvPr>
        </p:nvSpPr>
        <p:spPr>
          <a:xfrm>
            <a:off x="649450" y="1301875"/>
            <a:ext cx="7327500" cy="14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With eugenics, we can alter the DNA of babies (this is includes the brain) and make them more smart. This will birth </a:t>
            </a:r>
            <a:r>
              <a:rPr lang="en" sz="1800"/>
              <a:t>geniuses</a:t>
            </a:r>
            <a:r>
              <a:rPr lang="en" sz="1800"/>
              <a:t> that can advance mankind and other things.</a:t>
            </a:r>
            <a:endParaRPr sz="1800"/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527" y="3007352"/>
            <a:ext cx="3061825" cy="20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ctrTitle"/>
          </p:nvPr>
        </p:nvSpPr>
        <p:spPr>
          <a:xfrm>
            <a:off x="680250" y="392120"/>
            <a:ext cx="7358400" cy="11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more money</a:t>
            </a:r>
            <a:endParaRPr/>
          </a:p>
        </p:txBody>
      </p:sp>
      <p:sp>
        <p:nvSpPr>
          <p:cNvPr id="357" name="Shape 357"/>
          <p:cNvSpPr txBox="1"/>
          <p:nvPr>
            <p:ph idx="1" type="subTitle"/>
          </p:nvPr>
        </p:nvSpPr>
        <p:spPr>
          <a:xfrm>
            <a:off x="680250" y="1830450"/>
            <a:ext cx="6937500" cy="16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can eliminate, for example, schizophrenia then we don’t have to donate so much money into a program to find a cure for it since it’s no longer needed. This can be applied to other disorders.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ctrTitle"/>
          </p:nvPr>
        </p:nvSpPr>
        <p:spPr>
          <a:xfrm>
            <a:off x="824000" y="1635288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cons of eugenics?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ctrTitle"/>
          </p:nvPr>
        </p:nvSpPr>
        <p:spPr>
          <a:xfrm>
            <a:off x="140000" y="190950"/>
            <a:ext cx="6407100" cy="8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all “bad” genes really bad?</a:t>
            </a:r>
            <a:endParaRPr/>
          </a:p>
        </p:txBody>
      </p:sp>
      <p:sp>
        <p:nvSpPr>
          <p:cNvPr id="368" name="Shape 368"/>
          <p:cNvSpPr txBox="1"/>
          <p:nvPr>
            <p:ph idx="1" type="subTitle"/>
          </p:nvPr>
        </p:nvSpPr>
        <p:spPr>
          <a:xfrm>
            <a:off x="191475" y="1335475"/>
            <a:ext cx="74151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bad genes such as the sickle cell gene offer benefits to the host when they have a heterozygous presence.  The presence of this trait prevents the infection of Malaria to the host which is arguably one of the deadliest diseases to humans.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595" y="2571750"/>
            <a:ext cx="4265917" cy="23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ctrTitle"/>
          </p:nvPr>
        </p:nvSpPr>
        <p:spPr>
          <a:xfrm>
            <a:off x="256775" y="210175"/>
            <a:ext cx="52617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decides what genes are desirable</a:t>
            </a:r>
            <a:endParaRPr/>
          </a:p>
        </p:txBody>
      </p:sp>
      <p:sp>
        <p:nvSpPr>
          <p:cNvPr id="375" name="Shape 375"/>
          <p:cNvSpPr txBox="1"/>
          <p:nvPr>
            <p:ph idx="1" type="subTitle"/>
          </p:nvPr>
        </p:nvSpPr>
        <p:spPr>
          <a:xfrm>
            <a:off x="256775" y="2295825"/>
            <a:ext cx="5184900" cy="24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 of eugenics could be very expensive.  This means that only those who can afford it will have children with “</a:t>
            </a:r>
            <a:r>
              <a:rPr lang="en"/>
              <a:t>desirable</a:t>
            </a:r>
            <a:r>
              <a:rPr lang="en"/>
              <a:t>” and “good” traits.  This also leads to the question that are those born “naturally”, or without engineered traits, any less valuable or desirable than those who were born using eugenics.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ctrTitle"/>
          </p:nvPr>
        </p:nvSpPr>
        <p:spPr>
          <a:xfrm>
            <a:off x="160625" y="181325"/>
            <a:ext cx="54060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Biodiversity is important to the future</a:t>
            </a:r>
            <a:endParaRPr/>
          </a:p>
        </p:txBody>
      </p:sp>
      <p:sp>
        <p:nvSpPr>
          <p:cNvPr id="381" name="Shape 381"/>
          <p:cNvSpPr txBox="1"/>
          <p:nvPr>
            <p:ph idx="1" type="subTitle"/>
          </p:nvPr>
        </p:nvSpPr>
        <p:spPr>
          <a:xfrm>
            <a:off x="160625" y="1834350"/>
            <a:ext cx="4255500" cy="23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Biodiversity is important to a species’ survival and future.  By creating an idealized genome we are created a gene pool that is shallow which could lead to ailments and further gene mutations.  </a:t>
            </a:r>
            <a:endParaRPr/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25" y="3322675"/>
            <a:ext cx="1313134" cy="171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8025" y="3290012"/>
            <a:ext cx="1238474" cy="177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https://www.cdc.gov/malaria/about/biology/sickle_cell.html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https://connectusfund.org/10-fundamental-pros-and-cons-of-eugenics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https://ghr.nlm.nih.gov/condition/trisomy-13#genes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https://en.wikipedia.org/wiki/Eugenics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http://time.com/4626571/crispr-gene-modification-evolution/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ctrTitle"/>
          </p:nvPr>
        </p:nvSpPr>
        <p:spPr>
          <a:xfrm>
            <a:off x="824000" y="1834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Eugenics?</a:t>
            </a:r>
            <a:endParaRPr/>
          </a:p>
        </p:txBody>
      </p:sp>
      <p:sp>
        <p:nvSpPr>
          <p:cNvPr id="284" name="Shape 284"/>
          <p:cNvSpPr txBox="1"/>
          <p:nvPr>
            <p:ph idx="1" type="subTitle"/>
          </p:nvPr>
        </p:nvSpPr>
        <p:spPr>
          <a:xfrm>
            <a:off x="882800" y="2056325"/>
            <a:ext cx="82611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It is a term coined by Francis Gattan in 1883. It is the science of improving a human population by CONTROLLED </a:t>
            </a:r>
            <a:r>
              <a:rPr lang="en" sz="2400"/>
              <a:t>breeding.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History of Eugenics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subTitle"/>
          </p:nvPr>
        </p:nvSpPr>
        <p:spPr>
          <a:xfrm>
            <a:off x="50025" y="739875"/>
            <a:ext cx="90939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Developed </a:t>
            </a:r>
            <a:r>
              <a:rPr lang="en" sz="2400"/>
              <a:t>largely</a:t>
            </a:r>
            <a:r>
              <a:rPr lang="en" sz="2400"/>
              <a:t> by Francis Gattan -  A way to improve the human race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was a set of beliefs and practices in the </a:t>
            </a:r>
            <a:r>
              <a:rPr lang="en" sz="2400"/>
              <a:t>US</a:t>
            </a:r>
            <a:r>
              <a:rPr lang="en" sz="2400"/>
              <a:t> before WWI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Wanted to replicate what the UK was doing -  Superior genetics = higher social position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subTitle"/>
          </p:nvPr>
        </p:nvSpPr>
        <p:spPr>
          <a:xfrm>
            <a:off x="412525" y="545025"/>
            <a:ext cx="8731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should direct our own evolution 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Brave New World like - Test Tube Babies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People who were unfit and weighing down society were poor and had bad backgrounds should not reproduce. 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Discrimination - Screen immigrants with literacy testing so the US only gets the best of the best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it different/used now?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subTitle"/>
          </p:nvPr>
        </p:nvSpPr>
        <p:spPr>
          <a:xfrm>
            <a:off x="452800" y="615800"/>
            <a:ext cx="83103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Consumer driven and market based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misuse of it by the Nazis still casts a negative shadow over it</a:t>
            </a:r>
            <a:endParaRPr sz="2400"/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Prenatal screening - Parents chose to abort based on the health of their baby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subTitle"/>
          </p:nvPr>
        </p:nvSpPr>
        <p:spPr>
          <a:xfrm>
            <a:off x="813750" y="1166600"/>
            <a:ext cx="78732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“In October 2015, the United Nations'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hlinkClick r:id="rId3"/>
              </a:rPr>
              <a:t> International Bioethics Committee</a:t>
            </a:r>
            <a:r>
              <a:rPr lang="en" sz="1800">
                <a:solidFill>
                  <a:srgbClr val="FFFFFF"/>
                </a:solidFill>
              </a:rPr>
              <a:t> wrote that the ethical problems of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hlinkClick r:id="rId4"/>
              </a:rPr>
              <a:t> human genetic engineering</a:t>
            </a:r>
            <a:r>
              <a:rPr lang="en" sz="1800">
                <a:solidFill>
                  <a:srgbClr val="FFFFFF"/>
                </a:solidFill>
              </a:rPr>
              <a:t> should not be confused with the ethical problems of the</a:t>
            </a:r>
            <a:r>
              <a:rPr lang="en" sz="1800">
                <a:solidFill>
                  <a:srgbClr val="FFFFFF"/>
                </a:solidFill>
                <a:uFill>
                  <a:noFill/>
                </a:uFill>
                <a:hlinkClick r:id="rId5"/>
              </a:rPr>
              <a:t> 20th century eugenics movements</a:t>
            </a:r>
            <a:r>
              <a:rPr lang="en" sz="1800">
                <a:solidFill>
                  <a:srgbClr val="FFFFFF"/>
                </a:solidFill>
              </a:rPr>
              <a:t>. However, it is still problematic because it challenges the idea of human equality and opens up new forms of discrimination and stigmatization for those who do not want, or cannot afford, the technology.”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ctrTitle"/>
          </p:nvPr>
        </p:nvSpPr>
        <p:spPr>
          <a:xfrm>
            <a:off x="782925" y="511275"/>
            <a:ext cx="4255500" cy="18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are the pros of eugenics?</a:t>
            </a:r>
            <a:endParaRPr sz="4800"/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60575"/>
            <a:ext cx="29051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8525" y="1515675"/>
            <a:ext cx="23812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9275" y="2312888"/>
            <a:ext cx="1714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