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1" r:id="rId3"/>
    <p:sldId id="267" r:id="rId4"/>
    <p:sldId id="260" r:id="rId5"/>
    <p:sldId id="262" r:id="rId6"/>
    <p:sldId id="264" r:id="rId7"/>
    <p:sldId id="265" r:id="rId8"/>
    <p:sldId id="266" r:id="rId9"/>
    <p:sldId id="268" r:id="rId10"/>
    <p:sldId id="269" r:id="rId11"/>
    <p:sldId id="259" r:id="rId12"/>
    <p:sldId id="258" r:id="rId13"/>
    <p:sldId id="25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mine Rivera(Marie)" initials="JR" lastIdx="2" clrIdx="0">
    <p:extLst>
      <p:ext uri="{19B8F6BF-5375-455C-9EA6-DF929625EA0E}">
        <p15:presenceInfo xmlns:p15="http://schemas.microsoft.com/office/powerpoint/2012/main" userId="S-1-5-21-117609710-1547161642-682003330-10357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2" autoAdjust="0"/>
    <p:restoredTop sz="94660"/>
  </p:normalViewPr>
  <p:slideViewPr>
    <p:cSldViewPr snapToGrid="0">
      <p:cViewPr varScale="1">
        <p:scale>
          <a:sx n="74" d="100"/>
          <a:sy n="74" d="100"/>
        </p:scale>
        <p:origin x="84"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13T16:28:11.650"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B8B-85DC-453E-A90E-1A7CE5A8DDCF}" type="datetimeFigureOut">
              <a:rPr lang="en-US" smtClean="0"/>
              <a:t>5/13/2015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450F1-1A78-484A-8EFD-AA45523251C7}" type="slidenum">
              <a:rPr lang="en-US" smtClean="0"/>
              <a:t>‹#›</a:t>
            </a:fld>
            <a:endParaRPr lang="en-US"/>
          </a:p>
        </p:txBody>
      </p:sp>
    </p:spTree>
    <p:extLst>
      <p:ext uri="{BB962C8B-B14F-4D97-AF65-F5344CB8AC3E}">
        <p14:creationId xmlns:p14="http://schemas.microsoft.com/office/powerpoint/2010/main" val="3989755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450F1-1A78-484A-8EFD-AA45523251C7}" type="slidenum">
              <a:rPr lang="en-US" smtClean="0"/>
              <a:t>8</a:t>
            </a:fld>
            <a:endParaRPr lang="en-US"/>
          </a:p>
        </p:txBody>
      </p:sp>
    </p:spTree>
    <p:extLst>
      <p:ext uri="{BB962C8B-B14F-4D97-AF65-F5344CB8AC3E}">
        <p14:creationId xmlns:p14="http://schemas.microsoft.com/office/powerpoint/2010/main" val="2930661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450F1-1A78-484A-8EFD-AA45523251C7}" type="slidenum">
              <a:rPr lang="en-US" smtClean="0"/>
              <a:t>9</a:t>
            </a:fld>
            <a:endParaRPr lang="en-US"/>
          </a:p>
        </p:txBody>
      </p:sp>
    </p:spTree>
    <p:extLst>
      <p:ext uri="{BB962C8B-B14F-4D97-AF65-F5344CB8AC3E}">
        <p14:creationId xmlns:p14="http://schemas.microsoft.com/office/powerpoint/2010/main" val="4274945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450F1-1A78-484A-8EFD-AA45523251C7}" type="slidenum">
              <a:rPr lang="en-US" smtClean="0"/>
              <a:t>10</a:t>
            </a:fld>
            <a:endParaRPr lang="en-US"/>
          </a:p>
        </p:txBody>
      </p:sp>
    </p:spTree>
    <p:extLst>
      <p:ext uri="{BB962C8B-B14F-4D97-AF65-F5344CB8AC3E}">
        <p14:creationId xmlns:p14="http://schemas.microsoft.com/office/powerpoint/2010/main" val="2889015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5/13/2015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5/13/2015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5/13/2015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5/13/2015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5/13/2015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5/13/2015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5/13/2015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www.brighthub.com/science/medical/articles/16237.aspx" TargetMode="External"/><Relationship Id="rId2" Type="http://schemas.openxmlformats.org/officeDocument/2006/relationships/hyperlink" Target="http://www.medicaldaily.com/animal-testing-long-unpretty-history-247217" TargetMode="External"/><Relationship Id="rId1" Type="http://schemas.openxmlformats.org/officeDocument/2006/relationships/slideLayout" Target="../slideLayouts/slideLayout2.xml"/><Relationship Id="rId4" Type="http://schemas.openxmlformats.org/officeDocument/2006/relationships/hyperlink" Target="http://animal-testing.procon.org/" TargetMode="Externa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animal testing</a:t>
            </a:r>
            <a:endParaRPr lang="en-US" dirty="0"/>
          </a:p>
        </p:txBody>
      </p:sp>
      <p:sp>
        <p:nvSpPr>
          <p:cNvPr id="3" name="Subtitle 2"/>
          <p:cNvSpPr>
            <a:spLocks noGrp="1"/>
          </p:cNvSpPr>
          <p:nvPr>
            <p:ph type="subTitle" idx="1"/>
          </p:nvPr>
        </p:nvSpPr>
        <p:spPr/>
        <p:txBody>
          <a:bodyPr/>
          <a:lstStyle/>
          <a:p>
            <a:r>
              <a:rPr lang="en-US" dirty="0" smtClean="0"/>
              <a:t>Jasmine, Damien, Tomas, Chris</a:t>
            </a:r>
          </a:p>
        </p:txBody>
      </p:sp>
    </p:spTree>
    <p:extLst>
      <p:ext uri="{BB962C8B-B14F-4D97-AF65-F5344CB8AC3E}">
        <p14:creationId xmlns:p14="http://schemas.microsoft.com/office/powerpoint/2010/main" val="4216474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normAutofit fontScale="92500" lnSpcReduction="10000"/>
          </a:bodyPr>
          <a:lstStyle/>
          <a:p>
            <a:pPr marL="0" indent="0">
              <a:buNone/>
            </a:pPr>
            <a:r>
              <a:rPr lang="en-US" sz="4800" dirty="0" smtClean="0"/>
              <a:t>Pro</a:t>
            </a:r>
            <a:endParaRPr lang="en-US" sz="5400" dirty="0" smtClean="0"/>
          </a:p>
          <a:p>
            <a:r>
              <a:rPr lang="en-US" dirty="0" smtClean="0"/>
              <a:t>Religious </a:t>
            </a:r>
            <a:r>
              <a:rPr lang="en-US" dirty="0"/>
              <a:t>traditions allow for human dominion over </a:t>
            </a:r>
            <a:r>
              <a:rPr lang="en-US" dirty="0" smtClean="0"/>
              <a:t>animals</a:t>
            </a:r>
            <a:r>
              <a:rPr lang="en-US" dirty="0"/>
              <a:t>: </a:t>
            </a:r>
            <a:endParaRPr lang="en-US" dirty="0" smtClean="0"/>
          </a:p>
          <a:p>
            <a:pPr marL="0" indent="0">
              <a:buNone/>
            </a:pPr>
            <a:r>
              <a:rPr lang="en-US" dirty="0"/>
              <a:t> </a:t>
            </a:r>
            <a:r>
              <a:rPr lang="en-US" dirty="0" smtClean="0"/>
              <a:t>    - The </a:t>
            </a:r>
            <a:r>
              <a:rPr lang="en-US" dirty="0"/>
              <a:t>Bible states in Genesis 1:26: </a:t>
            </a:r>
            <a:r>
              <a:rPr lang="en-US" i="1" dirty="0"/>
              <a:t>"And God said... let them [human beings] have dominion over the fish of the sea, and over the fowl of the air, and over the cattle, and over all the earth, and over every creeping thing that </a:t>
            </a:r>
            <a:r>
              <a:rPr lang="en-US" i="1" dirty="0" err="1"/>
              <a:t>creepeth</a:t>
            </a:r>
            <a:r>
              <a:rPr lang="en-US" i="1" dirty="0"/>
              <a:t> upon the </a:t>
            </a:r>
            <a:r>
              <a:rPr lang="en-US" i="1" dirty="0" smtClean="0"/>
              <a:t>earth“</a:t>
            </a:r>
          </a:p>
          <a:p>
            <a:pPr marL="0" indent="0">
              <a:buNone/>
            </a:pPr>
            <a:r>
              <a:rPr lang="en-US" sz="4800" dirty="0" smtClean="0"/>
              <a:t>Con</a:t>
            </a:r>
            <a:endParaRPr lang="en-US" sz="5400" dirty="0"/>
          </a:p>
          <a:p>
            <a:r>
              <a:rPr lang="en-US" dirty="0"/>
              <a:t>Religious traditions tell us to be merciful to animals, so we should not cause them suffering by experimenting on them: </a:t>
            </a:r>
            <a:endParaRPr lang="en-US" dirty="0" smtClean="0"/>
          </a:p>
          <a:p>
            <a:pPr marL="0" indent="0">
              <a:buNone/>
            </a:pPr>
            <a:r>
              <a:rPr lang="en-US" dirty="0"/>
              <a:t> </a:t>
            </a:r>
            <a:r>
              <a:rPr lang="en-US" dirty="0" smtClean="0"/>
              <a:t>     - In </a:t>
            </a:r>
            <a:r>
              <a:rPr lang="en-US" dirty="0"/>
              <a:t>the Bible, Proverbs 12:10 states: </a:t>
            </a:r>
            <a:r>
              <a:rPr lang="en-US" i="1" dirty="0"/>
              <a:t>"A righteous [man] </a:t>
            </a:r>
            <a:r>
              <a:rPr lang="en-US" i="1" dirty="0" err="1"/>
              <a:t>regardeth</a:t>
            </a:r>
            <a:r>
              <a:rPr lang="en-US" i="1" dirty="0"/>
              <a:t> the life of his beast</a:t>
            </a:r>
            <a:r>
              <a:rPr lang="en-US" i="1" dirty="0" smtClean="0"/>
              <a:t>...“ </a:t>
            </a:r>
            <a:endParaRPr lang="en-US" i="1" dirty="0"/>
          </a:p>
        </p:txBody>
      </p:sp>
      <p:sp>
        <p:nvSpPr>
          <p:cNvPr id="9" name="TextBox 8"/>
          <p:cNvSpPr txBox="1"/>
          <p:nvPr/>
        </p:nvSpPr>
        <p:spPr>
          <a:xfrm>
            <a:off x="4207100" y="440234"/>
            <a:ext cx="7984900" cy="584775"/>
          </a:xfrm>
          <a:prstGeom prst="rect">
            <a:avLst/>
          </a:prstGeom>
          <a:noFill/>
        </p:spPr>
        <p:txBody>
          <a:bodyPr wrap="square" rtlCol="0">
            <a:spAutoFit/>
          </a:bodyPr>
          <a:lstStyle/>
          <a:p>
            <a:pPr algn="ctr"/>
            <a:r>
              <a:rPr lang="en-US" sz="3200" dirty="0" smtClean="0"/>
              <a:t>Clashing of Religious Views</a:t>
            </a:r>
            <a:endParaRPr lang="en-US" sz="32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Tree>
    <p:extLst>
      <p:ext uri="{BB962C8B-B14F-4D97-AF65-F5344CB8AC3E}">
        <p14:creationId xmlns:p14="http://schemas.microsoft.com/office/powerpoint/2010/main" val="3656536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COMPROMISE!!!!</a:t>
            </a:r>
            <a:endParaRPr lang="en-US" sz="9600" dirty="0"/>
          </a:p>
        </p:txBody>
      </p:sp>
      <p:sp>
        <p:nvSpPr>
          <p:cNvPr id="5" name="Text Placeholder 4"/>
          <p:cNvSpPr>
            <a:spLocks noGrp="1"/>
          </p:cNvSpPr>
          <p:nvPr>
            <p:ph type="body" idx="1"/>
          </p:nvPr>
        </p:nvSpPr>
        <p:spPr/>
        <p:txBody>
          <a:bodyPr/>
          <a:lstStyle/>
          <a:p>
            <a:r>
              <a:rPr lang="en-US" dirty="0" smtClean="0"/>
              <a:t>=D</a:t>
            </a:r>
            <a:endParaRPr lang="en-US" dirty="0"/>
          </a:p>
        </p:txBody>
      </p:sp>
    </p:spTree>
    <p:extLst>
      <p:ext uri="{BB962C8B-B14F-4D97-AF65-F5344CB8AC3E}">
        <p14:creationId xmlns:p14="http://schemas.microsoft.com/office/powerpoint/2010/main" val="3415338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a:t>
            </a:r>
            <a:endParaRPr lang="en-US" dirty="0"/>
          </a:p>
        </p:txBody>
      </p:sp>
      <p:sp>
        <p:nvSpPr>
          <p:cNvPr id="4" name="Text Placeholder 3"/>
          <p:cNvSpPr>
            <a:spLocks noGrp="1"/>
          </p:cNvSpPr>
          <p:nvPr>
            <p:ph type="body" idx="1"/>
          </p:nvPr>
        </p:nvSpPr>
        <p:spPr/>
        <p:txBody>
          <a:bodyPr/>
          <a:lstStyle/>
          <a:p>
            <a:r>
              <a:rPr lang="en-US" dirty="0" smtClean="0"/>
              <a:t>Reduction</a:t>
            </a:r>
            <a:endParaRPr lang="en-US" dirty="0"/>
          </a:p>
        </p:txBody>
      </p:sp>
      <p:sp>
        <p:nvSpPr>
          <p:cNvPr id="7" name="Text Placeholder 6"/>
          <p:cNvSpPr>
            <a:spLocks noGrp="1"/>
          </p:cNvSpPr>
          <p:nvPr>
            <p:ph type="body" sz="half" idx="15"/>
          </p:nvPr>
        </p:nvSpPr>
        <p:spPr/>
        <p:txBody>
          <a:bodyPr>
            <a:noAutofit/>
          </a:bodyPr>
          <a:lstStyle/>
          <a:p>
            <a:r>
              <a:rPr lang="en-US" sz="2000" dirty="0" smtClean="0"/>
              <a:t>**Reduce the number of animals used by:</a:t>
            </a:r>
          </a:p>
          <a:p>
            <a:pPr marL="285750" indent="-285750">
              <a:buFont typeface="Arial" panose="020B0604020202020204" pitchFamily="34" charset="0"/>
              <a:buChar char="•"/>
            </a:pPr>
            <a:r>
              <a:rPr lang="en-US" sz="2000" dirty="0" smtClean="0"/>
              <a:t>Improving experimental techniques</a:t>
            </a:r>
          </a:p>
          <a:p>
            <a:pPr marL="285750" indent="-285750">
              <a:buFont typeface="Arial" panose="020B0604020202020204" pitchFamily="34" charset="0"/>
              <a:buChar char="•"/>
            </a:pPr>
            <a:r>
              <a:rPr lang="en-US" sz="2000" dirty="0" smtClean="0"/>
              <a:t>Improving techniques of data analysis</a:t>
            </a:r>
          </a:p>
          <a:p>
            <a:pPr marL="285750" indent="-285750">
              <a:buFont typeface="Arial" panose="020B0604020202020204" pitchFamily="34" charset="0"/>
              <a:buChar char="•"/>
            </a:pPr>
            <a:r>
              <a:rPr lang="en-US" sz="2000" dirty="0" smtClean="0"/>
              <a:t>Sharing info with other researchers</a:t>
            </a:r>
            <a:endParaRPr lang="en-US" sz="2000" dirty="0"/>
          </a:p>
        </p:txBody>
      </p:sp>
      <p:sp>
        <p:nvSpPr>
          <p:cNvPr id="5" name="Text Placeholder 4"/>
          <p:cNvSpPr>
            <a:spLocks noGrp="1"/>
          </p:cNvSpPr>
          <p:nvPr>
            <p:ph type="body" sz="quarter" idx="3"/>
          </p:nvPr>
        </p:nvSpPr>
        <p:spPr/>
        <p:txBody>
          <a:bodyPr/>
          <a:lstStyle/>
          <a:p>
            <a:r>
              <a:rPr lang="en-US" dirty="0" smtClean="0"/>
              <a:t>Refinement</a:t>
            </a:r>
            <a:endParaRPr lang="en-US" dirty="0"/>
          </a:p>
        </p:txBody>
      </p:sp>
      <p:sp>
        <p:nvSpPr>
          <p:cNvPr id="8" name="Text Placeholder 7"/>
          <p:cNvSpPr>
            <a:spLocks noGrp="1"/>
          </p:cNvSpPr>
          <p:nvPr>
            <p:ph type="body" sz="half" idx="16"/>
          </p:nvPr>
        </p:nvSpPr>
        <p:spPr/>
        <p:txBody>
          <a:bodyPr>
            <a:normAutofit/>
          </a:bodyPr>
          <a:lstStyle/>
          <a:p>
            <a:r>
              <a:rPr lang="en-US" sz="2000" dirty="0" smtClean="0"/>
              <a:t>**Refining experiments or way animals are cared for to reduce suffering by:</a:t>
            </a:r>
          </a:p>
          <a:p>
            <a:pPr marL="285750" indent="-285750">
              <a:buFont typeface="Arial" panose="020B0604020202020204" pitchFamily="34" charset="0"/>
              <a:buChar char="•"/>
            </a:pPr>
            <a:r>
              <a:rPr lang="en-US" sz="2000" dirty="0" smtClean="0"/>
              <a:t>Using less invasive techniques</a:t>
            </a:r>
          </a:p>
          <a:p>
            <a:pPr marL="285750" indent="-285750">
              <a:buFont typeface="Arial" panose="020B0604020202020204" pitchFamily="34" charset="0"/>
              <a:buChar char="•"/>
            </a:pPr>
            <a:r>
              <a:rPr lang="en-US" sz="2000" dirty="0" smtClean="0"/>
              <a:t>Better medical care</a:t>
            </a:r>
          </a:p>
          <a:p>
            <a:pPr marL="285750" indent="-285750">
              <a:buFont typeface="Arial" panose="020B0604020202020204" pitchFamily="34" charset="0"/>
              <a:buChar char="•"/>
            </a:pPr>
            <a:r>
              <a:rPr lang="en-US" sz="2000" dirty="0" smtClean="0"/>
              <a:t>Better living conditions for the animals</a:t>
            </a:r>
            <a:endParaRPr lang="en-US" sz="2000" dirty="0"/>
          </a:p>
        </p:txBody>
      </p:sp>
      <p:sp>
        <p:nvSpPr>
          <p:cNvPr id="6" name="Text Placeholder 5"/>
          <p:cNvSpPr>
            <a:spLocks noGrp="1"/>
          </p:cNvSpPr>
          <p:nvPr>
            <p:ph type="body" sz="quarter" idx="13"/>
          </p:nvPr>
        </p:nvSpPr>
        <p:spPr/>
        <p:txBody>
          <a:bodyPr/>
          <a:lstStyle/>
          <a:p>
            <a:r>
              <a:rPr lang="en-US" dirty="0" smtClean="0"/>
              <a:t>Replacement</a:t>
            </a:r>
            <a:endParaRPr lang="en-US" dirty="0"/>
          </a:p>
        </p:txBody>
      </p:sp>
      <p:sp>
        <p:nvSpPr>
          <p:cNvPr id="9" name="Text Placeholder 8"/>
          <p:cNvSpPr>
            <a:spLocks noGrp="1"/>
          </p:cNvSpPr>
          <p:nvPr>
            <p:ph type="body" sz="half" idx="17"/>
          </p:nvPr>
        </p:nvSpPr>
        <p:spPr/>
        <p:txBody>
          <a:bodyPr>
            <a:noAutofit/>
          </a:bodyPr>
          <a:lstStyle/>
          <a:p>
            <a:r>
              <a:rPr lang="en-US" sz="2000" dirty="0" smtClean="0"/>
              <a:t>**Replacing experiments on animals with alternative techniques by:</a:t>
            </a:r>
          </a:p>
          <a:p>
            <a:pPr marL="285750" indent="-285750">
              <a:buFont typeface="Arial" panose="020B0604020202020204" pitchFamily="34" charset="0"/>
              <a:buChar char="•"/>
            </a:pPr>
            <a:r>
              <a:rPr lang="en-US" sz="2000" dirty="0" smtClean="0"/>
              <a:t>Experimenting on cell cultures instead of whole animals</a:t>
            </a:r>
          </a:p>
          <a:p>
            <a:pPr marL="285750" indent="-285750">
              <a:buFont typeface="Arial" panose="020B0604020202020204" pitchFamily="34" charset="0"/>
              <a:buChar char="•"/>
            </a:pPr>
            <a:r>
              <a:rPr lang="en-US" sz="2000" dirty="0" smtClean="0"/>
              <a:t>Using computer models</a:t>
            </a:r>
          </a:p>
          <a:p>
            <a:pPr marL="285750" indent="-285750">
              <a:buFont typeface="Arial" panose="020B0604020202020204" pitchFamily="34" charset="0"/>
              <a:buChar char="•"/>
            </a:pPr>
            <a:r>
              <a:rPr lang="en-US" sz="2000" dirty="0" smtClean="0"/>
              <a:t>Studying human volunteers</a:t>
            </a:r>
          </a:p>
          <a:p>
            <a:pPr marL="285750" indent="-285750">
              <a:buFont typeface="Arial" panose="020B0604020202020204" pitchFamily="34" charset="0"/>
              <a:buChar char="•"/>
            </a:pPr>
            <a:r>
              <a:rPr lang="en-US" sz="2000" dirty="0" smtClean="0"/>
              <a:t>Using epidemiological* studies</a:t>
            </a:r>
          </a:p>
        </p:txBody>
      </p:sp>
      <p:sp>
        <p:nvSpPr>
          <p:cNvPr id="10" name="TextBox 9"/>
          <p:cNvSpPr txBox="1"/>
          <p:nvPr/>
        </p:nvSpPr>
        <p:spPr>
          <a:xfrm>
            <a:off x="0" y="6303850"/>
            <a:ext cx="6977131"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*studies </a:t>
            </a:r>
            <a:r>
              <a:rPr lang="en-US" sz="1400" dirty="0"/>
              <a:t>of the patterns, causes, and effects of health and disease conditions in defined </a:t>
            </a:r>
            <a:r>
              <a:rPr lang="en-US" sz="1400" dirty="0" smtClean="0"/>
              <a:t>populations</a:t>
            </a:r>
            <a:endParaRPr lang="en-US" sz="1400" dirty="0"/>
          </a:p>
        </p:txBody>
      </p:sp>
    </p:spTree>
    <p:extLst>
      <p:ext uri="{BB962C8B-B14F-4D97-AF65-F5344CB8AC3E}">
        <p14:creationId xmlns:p14="http://schemas.microsoft.com/office/powerpoint/2010/main" val="759558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595648" y="2057401"/>
            <a:ext cx="10820400" cy="4024125"/>
          </a:xfrm>
        </p:spPr>
        <p:txBody>
          <a:bodyPr/>
          <a:lstStyle/>
          <a:p>
            <a:r>
              <a:rPr lang="en-US" dirty="0">
                <a:hlinkClick r:id="rId2"/>
              </a:rPr>
              <a:t>http://</a:t>
            </a:r>
            <a:r>
              <a:rPr lang="en-US" dirty="0" smtClean="0">
                <a:hlinkClick r:id="rId2"/>
              </a:rPr>
              <a:t>www.medicaldaily.com/animal-testing-long-unpretty-history-247217</a:t>
            </a:r>
            <a:endParaRPr lang="en-US" dirty="0" smtClean="0"/>
          </a:p>
          <a:p>
            <a:r>
              <a:rPr lang="en-US" dirty="0">
                <a:hlinkClick r:id="rId3"/>
              </a:rPr>
              <a:t>http://</a:t>
            </a:r>
            <a:r>
              <a:rPr lang="en-US" dirty="0" smtClean="0">
                <a:hlinkClick r:id="rId3"/>
              </a:rPr>
              <a:t>www.brighthub.com/science/medical/articles/16237.aspx</a:t>
            </a:r>
            <a:endParaRPr lang="en-US" dirty="0" smtClean="0"/>
          </a:p>
          <a:p>
            <a:r>
              <a:rPr lang="en-US" dirty="0">
                <a:hlinkClick r:id="rId4"/>
              </a:rPr>
              <a:t>http://animal-testing.procon.org</a:t>
            </a:r>
            <a:r>
              <a:rPr lang="en-US" dirty="0" smtClean="0">
                <a:hlinkClick r:id="rId4"/>
              </a:rPr>
              <a:t>/</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69428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2895600" y="361350"/>
            <a:ext cx="8610600" cy="793971"/>
          </a:xfrm>
        </p:spPr>
        <p:txBody>
          <a:bodyPr/>
          <a:lstStyle/>
          <a:p>
            <a:r>
              <a:rPr lang="en-US" dirty="0" smtClean="0"/>
              <a:t>Background</a:t>
            </a:r>
            <a:endParaRPr lang="en-US" dirty="0"/>
          </a:p>
        </p:txBody>
      </p:sp>
      <p:sp>
        <p:nvSpPr>
          <p:cNvPr id="22" name="Content Placeholder 21"/>
          <p:cNvSpPr>
            <a:spLocks noGrp="1"/>
          </p:cNvSpPr>
          <p:nvPr>
            <p:ph idx="1"/>
          </p:nvPr>
        </p:nvSpPr>
        <p:spPr/>
        <p:txBody>
          <a:bodyPr/>
          <a:lstStyle/>
          <a:p>
            <a:r>
              <a:rPr lang="en-US" b="1" dirty="0" smtClean="0"/>
              <a:t>William Harvey</a:t>
            </a:r>
            <a:r>
              <a:rPr lang="en-US" dirty="0" smtClean="0">
                <a:sym typeface="Wingdings" panose="05000000000000000000" pitchFamily="2" charset="2"/>
              </a:rPr>
              <a:t></a:t>
            </a:r>
            <a:r>
              <a:rPr lang="en-US" i="1" dirty="0" smtClean="0"/>
              <a:t>1600s</a:t>
            </a:r>
            <a:r>
              <a:rPr lang="en-US" dirty="0" smtClean="0"/>
              <a:t> </a:t>
            </a:r>
            <a:r>
              <a:rPr lang="en-US" dirty="0" smtClean="0">
                <a:sym typeface="Wingdings" panose="05000000000000000000" pitchFamily="2" charset="2"/>
              </a:rPr>
              <a:t></a:t>
            </a:r>
            <a:r>
              <a:rPr lang="en-US" dirty="0" smtClean="0"/>
              <a:t>first to use animals to observe and describe the blood circulatory system</a:t>
            </a:r>
          </a:p>
          <a:p>
            <a:r>
              <a:rPr lang="en-US" b="1" dirty="0" smtClean="0"/>
              <a:t>Stephen Hales</a:t>
            </a:r>
            <a:r>
              <a:rPr lang="en-US" dirty="0" smtClean="0">
                <a:sym typeface="Wingdings" panose="05000000000000000000" pitchFamily="2" charset="2"/>
              </a:rPr>
              <a:t></a:t>
            </a:r>
            <a:r>
              <a:rPr lang="en-US" i="1" dirty="0" smtClean="0"/>
              <a:t>1700s</a:t>
            </a:r>
            <a:r>
              <a:rPr lang="en-US" dirty="0" smtClean="0">
                <a:sym typeface="Wingdings" panose="05000000000000000000" pitchFamily="2" charset="2"/>
              </a:rPr>
              <a:t></a:t>
            </a:r>
            <a:r>
              <a:rPr lang="en-US" dirty="0" smtClean="0"/>
              <a:t>used a horse to demonstrate the measurement of blood pressure</a:t>
            </a:r>
          </a:p>
          <a:p>
            <a:r>
              <a:rPr lang="en-US" b="1" dirty="0" smtClean="0"/>
              <a:t>Antoine </a:t>
            </a:r>
            <a:r>
              <a:rPr lang="en-US" b="1" dirty="0" err="1" smtClean="0"/>
              <a:t>Lavoisier</a:t>
            </a:r>
            <a:r>
              <a:rPr lang="en-US" dirty="0" err="1" smtClean="0">
                <a:sym typeface="Wingdings" panose="05000000000000000000" pitchFamily="2" charset="2"/>
              </a:rPr>
              <a:t></a:t>
            </a:r>
            <a:r>
              <a:rPr lang="en-US" dirty="0" err="1" smtClean="0"/>
              <a:t>used</a:t>
            </a:r>
            <a:r>
              <a:rPr lang="en-US" dirty="0" smtClean="0"/>
              <a:t> a guinea pig to demonstrate that respiration was a type of combustion</a:t>
            </a:r>
          </a:p>
          <a:p>
            <a:r>
              <a:rPr lang="en-US" b="1" dirty="0" smtClean="0"/>
              <a:t>Louis Pasteur</a:t>
            </a:r>
            <a:r>
              <a:rPr lang="en-US" dirty="0" smtClean="0">
                <a:sym typeface="Wingdings" panose="05000000000000000000" pitchFamily="2" charset="2"/>
              </a:rPr>
              <a:t></a:t>
            </a:r>
            <a:r>
              <a:rPr lang="en-US" i="1" dirty="0" smtClean="0">
                <a:sym typeface="Wingdings" panose="05000000000000000000" pitchFamily="2" charset="2"/>
              </a:rPr>
              <a:t>1800s</a:t>
            </a:r>
            <a:r>
              <a:rPr lang="en-US" dirty="0" smtClean="0">
                <a:sym typeface="Wingdings" panose="05000000000000000000" pitchFamily="2" charset="2"/>
              </a:rPr>
              <a:t> infected sheep with anthrax, which proved the germ theory of medicine. Proved that infections didn’t arise spontaneously</a:t>
            </a:r>
          </a:p>
          <a:p>
            <a:r>
              <a:rPr lang="en-US" b="1" dirty="0" smtClean="0">
                <a:sym typeface="Wingdings" panose="05000000000000000000" pitchFamily="2" charset="2"/>
              </a:rPr>
              <a:t>Ivan Pavlov</a:t>
            </a:r>
            <a:r>
              <a:rPr lang="en-US" dirty="0" smtClean="0">
                <a:sym typeface="Wingdings" panose="05000000000000000000" pitchFamily="2" charset="2"/>
              </a:rPr>
              <a:t></a:t>
            </a:r>
            <a:r>
              <a:rPr lang="en-US" i="1" dirty="0" smtClean="0">
                <a:sym typeface="Wingdings" panose="05000000000000000000" pitchFamily="2" charset="2"/>
              </a:rPr>
              <a:t>1890s</a:t>
            </a:r>
            <a:r>
              <a:rPr lang="en-US" dirty="0" smtClean="0">
                <a:sym typeface="Wingdings" panose="05000000000000000000" pitchFamily="2" charset="2"/>
              </a:rPr>
              <a:t>trained dogs to salivate at the sound of a bell, when associating the bell with food</a:t>
            </a:r>
            <a:endParaRPr lang="en-US" dirty="0" smtClean="0"/>
          </a:p>
        </p:txBody>
      </p:sp>
      <p:sp>
        <p:nvSpPr>
          <p:cNvPr id="23" name="TextBox 22"/>
          <p:cNvSpPr txBox="1"/>
          <p:nvPr/>
        </p:nvSpPr>
        <p:spPr>
          <a:xfrm>
            <a:off x="7972023" y="1174347"/>
            <a:ext cx="313399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Of Medical Animal Testing</a:t>
            </a:r>
            <a:endParaRPr lang="en-US" dirty="0"/>
          </a:p>
        </p:txBody>
      </p:sp>
      <p:sp>
        <p:nvSpPr>
          <p:cNvPr id="24" name="TextBox 23"/>
          <p:cNvSpPr txBox="1"/>
          <p:nvPr/>
        </p:nvSpPr>
        <p:spPr>
          <a:xfrm>
            <a:off x="685799" y="1543678"/>
            <a:ext cx="4053625" cy="523220"/>
          </a:xfrm>
          <a:prstGeom prst="rect">
            <a:avLst/>
          </a:prstGeom>
          <a:noFill/>
        </p:spPr>
        <p:txBody>
          <a:bodyPr wrap="square" rtlCol="0">
            <a:spAutoFit/>
          </a:bodyPr>
          <a:lstStyle/>
          <a:p>
            <a:r>
              <a:rPr lang="en-US" sz="2800" dirty="0" smtClean="0"/>
              <a:t>Early Animal Research</a:t>
            </a:r>
            <a:endParaRPr lang="en-US" sz="2800" dirty="0"/>
          </a:p>
        </p:txBody>
      </p:sp>
    </p:spTree>
    <p:extLst>
      <p:ext uri="{BB962C8B-B14F-4D97-AF65-F5344CB8AC3E}">
        <p14:creationId xmlns:p14="http://schemas.microsoft.com/office/powerpoint/2010/main" val="211751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Pros and cons</a:t>
            </a:r>
            <a:endParaRPr lang="en-US" sz="9600" dirty="0"/>
          </a:p>
        </p:txBody>
      </p:sp>
      <p:sp>
        <p:nvSpPr>
          <p:cNvPr id="4" name="Text Placeholder 3"/>
          <p:cNvSpPr>
            <a:spLocks noGrp="1"/>
          </p:cNvSpPr>
          <p:nvPr>
            <p:ph type="body" idx="1"/>
          </p:nvPr>
        </p:nvSpPr>
        <p:spPr/>
        <p:txBody>
          <a:bodyPr>
            <a:normAutofit/>
          </a:bodyPr>
          <a:lstStyle/>
          <a:p>
            <a:r>
              <a:rPr lang="en-US" sz="6000" dirty="0" smtClean="0"/>
              <a:t>What do you think?</a:t>
            </a:r>
            <a:endParaRPr lang="en-US" sz="6000" dirty="0"/>
          </a:p>
        </p:txBody>
      </p:sp>
    </p:spTree>
    <p:extLst>
      <p:ext uri="{BB962C8B-B14F-4D97-AF65-F5344CB8AC3E}">
        <p14:creationId xmlns:p14="http://schemas.microsoft.com/office/powerpoint/2010/main" val="1145617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95600" y="763450"/>
            <a:ext cx="8610600" cy="1295400"/>
          </a:xfrm>
        </p:spPr>
        <p:txBody>
          <a:bodyPr/>
          <a:lstStyle/>
          <a:p>
            <a:r>
              <a:rPr lang="en-US" dirty="0" smtClean="0"/>
              <a:t>Pros and cons</a:t>
            </a:r>
            <a:endParaRPr lang="en-US" dirty="0"/>
          </a:p>
        </p:txBody>
      </p:sp>
      <p:sp>
        <p:nvSpPr>
          <p:cNvPr id="5" name="Text Placeholder 4"/>
          <p:cNvSpPr>
            <a:spLocks noGrp="1"/>
          </p:cNvSpPr>
          <p:nvPr>
            <p:ph type="body" idx="1"/>
          </p:nvPr>
        </p:nvSpPr>
        <p:spPr>
          <a:xfrm>
            <a:off x="801691" y="1411150"/>
            <a:ext cx="5079991" cy="823912"/>
          </a:xfrm>
        </p:spPr>
        <p:txBody>
          <a:bodyPr/>
          <a:lstStyle/>
          <a:p>
            <a:r>
              <a:rPr lang="en-US" dirty="0" smtClean="0"/>
              <a:t>Pros</a:t>
            </a:r>
            <a:endParaRPr lang="en-US" dirty="0"/>
          </a:p>
        </p:txBody>
      </p:sp>
      <p:sp>
        <p:nvSpPr>
          <p:cNvPr id="6" name="Content Placeholder 5"/>
          <p:cNvSpPr>
            <a:spLocks noGrp="1"/>
          </p:cNvSpPr>
          <p:nvPr>
            <p:ph sz="half" idx="2"/>
          </p:nvPr>
        </p:nvSpPr>
        <p:spPr>
          <a:xfrm>
            <a:off x="685798" y="2251041"/>
            <a:ext cx="5311775" cy="4445973"/>
          </a:xfrm>
        </p:spPr>
        <p:txBody>
          <a:bodyPr>
            <a:normAutofit fontScale="77500" lnSpcReduction="20000"/>
          </a:bodyPr>
          <a:lstStyle/>
          <a:p>
            <a:pPr fontAlgn="base"/>
            <a:r>
              <a:rPr lang="en-US" sz="2100" dirty="0"/>
              <a:t>Animal testing has contributed to many life-saving cures and treatments.</a:t>
            </a:r>
          </a:p>
          <a:p>
            <a:pPr fontAlgn="base"/>
            <a:r>
              <a:rPr lang="en-US" sz="2100" dirty="0"/>
              <a:t>Animals are appropriate research subjects because they are similar to human beings in many ways.</a:t>
            </a:r>
          </a:p>
          <a:p>
            <a:pPr fontAlgn="base"/>
            <a:r>
              <a:rPr lang="en-US" sz="2100" dirty="0"/>
              <a:t>Animals must be used in cases when ethical considerations prevent the use of human subjects.</a:t>
            </a:r>
          </a:p>
          <a:p>
            <a:pPr fontAlgn="base"/>
            <a:r>
              <a:rPr lang="en-US" sz="2100" dirty="0"/>
              <a:t>Animals often make better research subjects than human beings because of their shorter life cycles.</a:t>
            </a:r>
          </a:p>
          <a:p>
            <a:pPr fontAlgn="base"/>
            <a:r>
              <a:rPr lang="en-US" sz="2100" dirty="0"/>
              <a:t>The vast majority of biologists and several of the largest biomedical and health organizations in the United States endorse animal testing.</a:t>
            </a:r>
          </a:p>
          <a:p>
            <a:pPr fontAlgn="base"/>
            <a:r>
              <a:rPr lang="en-US" sz="2100" dirty="0"/>
              <a:t>Religious traditions allow for human dominion over animals.</a:t>
            </a:r>
          </a:p>
          <a:p>
            <a:pPr fontAlgn="base"/>
            <a:r>
              <a:rPr lang="en-US" sz="2100" dirty="0"/>
              <a:t>The thalidomide disaster shows a need for more animal testing, not less.</a:t>
            </a:r>
          </a:p>
          <a:p>
            <a:pPr fontAlgn="base"/>
            <a:r>
              <a:rPr lang="en-US" sz="2100" dirty="0"/>
              <a:t>There is no adequate alternative to testing on a living, whole body system.</a:t>
            </a:r>
          </a:p>
          <a:p>
            <a:pPr marL="457200" indent="-457200">
              <a:lnSpc>
                <a:spcPct val="100000"/>
              </a:lnSpc>
              <a:buAutoNum type="arabicParenR"/>
            </a:pPr>
            <a:endParaRPr lang="en-US" sz="1800" dirty="0" smtClean="0"/>
          </a:p>
          <a:p>
            <a:pPr marL="457200" indent="-457200">
              <a:buAutoNum type="arabicParenR"/>
            </a:pPr>
            <a:endParaRPr lang="en-US" dirty="0"/>
          </a:p>
        </p:txBody>
      </p:sp>
      <p:sp>
        <p:nvSpPr>
          <p:cNvPr id="7" name="Text Placeholder 6"/>
          <p:cNvSpPr>
            <a:spLocks noGrp="1"/>
          </p:cNvSpPr>
          <p:nvPr>
            <p:ph type="body" sz="quarter" idx="3"/>
          </p:nvPr>
        </p:nvSpPr>
        <p:spPr>
          <a:xfrm>
            <a:off x="6400800" y="1411150"/>
            <a:ext cx="5105400" cy="823912"/>
          </a:xfrm>
        </p:spPr>
        <p:txBody>
          <a:bodyPr/>
          <a:lstStyle/>
          <a:p>
            <a:r>
              <a:rPr lang="en-US" dirty="0" smtClean="0"/>
              <a:t>Cons</a:t>
            </a:r>
          </a:p>
        </p:txBody>
      </p:sp>
      <p:sp>
        <p:nvSpPr>
          <p:cNvPr id="8" name="Content Placeholder 7"/>
          <p:cNvSpPr>
            <a:spLocks noGrp="1"/>
          </p:cNvSpPr>
          <p:nvPr>
            <p:ph sz="quarter" idx="4"/>
          </p:nvPr>
        </p:nvSpPr>
        <p:spPr>
          <a:xfrm>
            <a:off x="6172200" y="2251041"/>
            <a:ext cx="5334000" cy="4085365"/>
          </a:xfrm>
        </p:spPr>
        <p:txBody>
          <a:bodyPr>
            <a:normAutofit fontScale="77500" lnSpcReduction="20000"/>
          </a:bodyPr>
          <a:lstStyle/>
          <a:p>
            <a:pPr fontAlgn="base"/>
            <a:r>
              <a:rPr lang="en-US" dirty="0"/>
              <a:t>Animal testing is cruel and inhumane.</a:t>
            </a:r>
          </a:p>
          <a:p>
            <a:pPr fontAlgn="base"/>
            <a:r>
              <a:rPr lang="en-US" dirty="0"/>
              <a:t>Animals are very different from human beings and therefore make poor test subjects.</a:t>
            </a:r>
          </a:p>
          <a:p>
            <a:pPr fontAlgn="base"/>
            <a:r>
              <a:rPr lang="en-US" dirty="0"/>
              <a:t>Drugs that pass animal tests are not necessarily safe.</a:t>
            </a:r>
          </a:p>
          <a:p>
            <a:pPr fontAlgn="base"/>
            <a:r>
              <a:rPr lang="en-US" dirty="0"/>
              <a:t>Animal tests do not reliably predict results in human beings.</a:t>
            </a:r>
          </a:p>
          <a:p>
            <a:pPr fontAlgn="base"/>
            <a:r>
              <a:rPr lang="en-US" dirty="0"/>
              <a:t>Animals can suffer like humans do, so it is speciesism to experiment on them while we refrain from experimenting on humans</a:t>
            </a:r>
          </a:p>
          <a:p>
            <a:pPr fontAlgn="base"/>
            <a:r>
              <a:rPr lang="en-US" dirty="0"/>
              <a:t>Religious traditions tell us to be merciful to animals, so we should not cause them suffering by experimenting on them. </a:t>
            </a:r>
          </a:p>
          <a:p>
            <a:pPr fontAlgn="base"/>
            <a:r>
              <a:rPr lang="en-US" dirty="0"/>
              <a:t>Medical breakthroughs involving animal research may still have been made without the use of animals</a:t>
            </a:r>
          </a:p>
          <a:p>
            <a:pPr fontAlgn="base"/>
            <a:r>
              <a:rPr lang="en-US" dirty="0"/>
              <a:t>Alternative testing methods now exist </a:t>
            </a:r>
          </a:p>
          <a:p>
            <a:endParaRPr lang="en-US" dirty="0"/>
          </a:p>
        </p:txBody>
      </p:sp>
    </p:spTree>
    <p:extLst>
      <p:ext uri="{BB962C8B-B14F-4D97-AF65-F5344CB8AC3E}">
        <p14:creationId xmlns:p14="http://schemas.microsoft.com/office/powerpoint/2010/main" val="3313601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lstStyle/>
          <a:p>
            <a:r>
              <a:rPr lang="en-US" dirty="0"/>
              <a:t>Experiments in which dogs had their pancreases removed led directly to the discovery of insulin, critical to saving the lives of </a:t>
            </a:r>
            <a:r>
              <a:rPr lang="en-US" dirty="0" smtClean="0"/>
              <a:t>diabetics.</a:t>
            </a:r>
          </a:p>
          <a:p>
            <a:r>
              <a:rPr lang="en-US" dirty="0"/>
              <a:t>The polio vaccine, tested on animals, reduced the global occurrence of the disease from 350,000 cases in 1988 to 223 cases in </a:t>
            </a:r>
            <a:r>
              <a:rPr lang="en-US" dirty="0" smtClean="0"/>
              <a:t>2012</a:t>
            </a:r>
          </a:p>
          <a:p>
            <a:r>
              <a:rPr lang="en-US" dirty="0"/>
              <a:t>Chris </a:t>
            </a:r>
            <a:r>
              <a:rPr lang="en-US" dirty="0" err="1"/>
              <a:t>Abee</a:t>
            </a:r>
            <a:r>
              <a:rPr lang="en-US" dirty="0"/>
              <a:t>, Director of the University of Texas M.D. Anderson Cancer Center's animal research facility, states that "we wouldn't have a vaccine for hepatitis B without chimpanzees," and says that the use of chimps is "our best hope" for finding a vaccine for Hepatitis C, a disease that kills 15,000 people every year in the United </a:t>
            </a:r>
            <a:r>
              <a:rPr lang="en-US"/>
              <a:t>States</a:t>
            </a:r>
            <a:r>
              <a:rPr lang="en-US" smtClean="0"/>
              <a:t>.</a:t>
            </a:r>
            <a:endParaRPr lang="en-US" dirty="0"/>
          </a:p>
        </p:txBody>
      </p:sp>
      <p:sp>
        <p:nvSpPr>
          <p:cNvPr id="9" name="TextBox 8"/>
          <p:cNvSpPr txBox="1"/>
          <p:nvPr/>
        </p:nvSpPr>
        <p:spPr>
          <a:xfrm>
            <a:off x="4207100" y="440234"/>
            <a:ext cx="7984900" cy="1754326"/>
          </a:xfrm>
          <a:prstGeom prst="rect">
            <a:avLst/>
          </a:prstGeom>
          <a:noFill/>
        </p:spPr>
        <p:txBody>
          <a:bodyPr wrap="square" rtlCol="0">
            <a:spAutoFit/>
          </a:bodyPr>
          <a:lstStyle/>
          <a:p>
            <a:pPr algn="ctr"/>
            <a:r>
              <a:rPr lang="en-US" sz="3600" dirty="0" smtClean="0"/>
              <a:t>Medical Research has contributed to many life-saving treatments and cures.</a:t>
            </a:r>
            <a:endParaRPr lang="en-US" sz="36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
        <p:nvSpPr>
          <p:cNvPr id="12" name="TextBox 11"/>
          <p:cNvSpPr txBox="1"/>
          <p:nvPr/>
        </p:nvSpPr>
        <p:spPr>
          <a:xfrm>
            <a:off x="115910" y="0"/>
            <a:ext cx="2537138" cy="1107996"/>
          </a:xfrm>
          <a:prstGeom prst="rect">
            <a:avLst/>
          </a:prstGeom>
          <a:noFill/>
        </p:spPr>
        <p:txBody>
          <a:bodyPr wrap="square" rtlCol="0">
            <a:spAutoFit/>
          </a:bodyPr>
          <a:lstStyle/>
          <a:p>
            <a:r>
              <a:rPr lang="en-US" sz="6600" dirty="0" smtClean="0">
                <a:solidFill>
                  <a:schemeClr val="bg1"/>
                </a:solidFill>
              </a:rPr>
              <a:t>PROS</a:t>
            </a:r>
            <a:endParaRPr lang="en-US" sz="6600" dirty="0">
              <a:solidFill>
                <a:schemeClr val="bg1"/>
              </a:solidFill>
            </a:endParaRPr>
          </a:p>
        </p:txBody>
      </p:sp>
    </p:spTree>
    <p:extLst>
      <p:ext uri="{BB962C8B-B14F-4D97-AF65-F5344CB8AC3E}">
        <p14:creationId xmlns:p14="http://schemas.microsoft.com/office/powerpoint/2010/main" val="4007564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lstStyle/>
          <a:p>
            <a:r>
              <a:rPr lang="en-US" dirty="0"/>
              <a:t> If vaccines were not tested on animals, millions of animals would have died from rabies, distemper, feline leukemia, infectious hepatitis virus, tetanus, anthrax, and canine </a:t>
            </a:r>
            <a:r>
              <a:rPr lang="en-US" dirty="0" err="1"/>
              <a:t>parvo</a:t>
            </a:r>
            <a:r>
              <a:rPr lang="en-US" dirty="0"/>
              <a:t> virus</a:t>
            </a:r>
            <a:r>
              <a:rPr lang="en-US" dirty="0" smtClean="0"/>
              <a:t>.</a:t>
            </a:r>
          </a:p>
          <a:p>
            <a:r>
              <a:rPr lang="en-US" dirty="0"/>
              <a:t>Animal testing has also been instrumental in saving endangered species from extinction, including the black-footed ferret, the California condor and the </a:t>
            </a:r>
            <a:r>
              <a:rPr lang="en-US" dirty="0" err="1"/>
              <a:t>tamarins</a:t>
            </a:r>
            <a:r>
              <a:rPr lang="en-US" dirty="0"/>
              <a:t> of Brazil</a:t>
            </a:r>
            <a:r>
              <a:rPr lang="en-US" dirty="0" smtClean="0"/>
              <a:t>.</a:t>
            </a:r>
          </a:p>
          <a:p>
            <a:endParaRPr lang="en-US" dirty="0"/>
          </a:p>
        </p:txBody>
      </p:sp>
      <p:sp>
        <p:nvSpPr>
          <p:cNvPr id="9" name="TextBox 8"/>
          <p:cNvSpPr txBox="1"/>
          <p:nvPr/>
        </p:nvSpPr>
        <p:spPr>
          <a:xfrm>
            <a:off x="4207100" y="440234"/>
            <a:ext cx="7984900" cy="1200329"/>
          </a:xfrm>
          <a:prstGeom prst="rect">
            <a:avLst/>
          </a:prstGeom>
          <a:noFill/>
        </p:spPr>
        <p:txBody>
          <a:bodyPr wrap="square" rtlCol="0">
            <a:spAutoFit/>
          </a:bodyPr>
          <a:lstStyle/>
          <a:p>
            <a:pPr algn="ctr"/>
            <a:r>
              <a:rPr lang="en-US" sz="3600" dirty="0"/>
              <a:t>Animals themselves </a:t>
            </a:r>
            <a:r>
              <a:rPr lang="en-US" sz="3600" dirty="0" smtClean="0"/>
              <a:t>benefit from the results just as humans do.</a:t>
            </a:r>
            <a:endParaRPr lang="en-US" sz="36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
        <p:nvSpPr>
          <p:cNvPr id="12" name="TextBox 11"/>
          <p:cNvSpPr txBox="1"/>
          <p:nvPr/>
        </p:nvSpPr>
        <p:spPr>
          <a:xfrm>
            <a:off x="115910" y="0"/>
            <a:ext cx="2537138" cy="1107996"/>
          </a:xfrm>
          <a:prstGeom prst="rect">
            <a:avLst/>
          </a:prstGeom>
          <a:noFill/>
        </p:spPr>
        <p:txBody>
          <a:bodyPr wrap="square" rtlCol="0">
            <a:spAutoFit/>
          </a:bodyPr>
          <a:lstStyle/>
          <a:p>
            <a:r>
              <a:rPr lang="en-US" sz="6600" dirty="0" smtClean="0">
                <a:solidFill>
                  <a:schemeClr val="bg1"/>
                </a:solidFill>
              </a:rPr>
              <a:t>PROS</a:t>
            </a:r>
            <a:endParaRPr lang="en-US" sz="6600" dirty="0">
              <a:solidFill>
                <a:schemeClr val="bg1"/>
              </a:solidFill>
            </a:endParaRPr>
          </a:p>
        </p:txBody>
      </p:sp>
    </p:spTree>
    <p:extLst>
      <p:ext uri="{BB962C8B-B14F-4D97-AF65-F5344CB8AC3E}">
        <p14:creationId xmlns:p14="http://schemas.microsoft.com/office/powerpoint/2010/main" val="2824514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lstStyle/>
          <a:p>
            <a:r>
              <a:rPr lang="en-US" dirty="0"/>
              <a:t> Laboratory </a:t>
            </a:r>
            <a:r>
              <a:rPr lang="en-US" dirty="0" smtClean="0"/>
              <a:t>mice live </a:t>
            </a:r>
            <a:r>
              <a:rPr lang="en-US" dirty="0"/>
              <a:t>for only two to three </a:t>
            </a:r>
            <a:r>
              <a:rPr lang="en-US" dirty="0" smtClean="0"/>
              <a:t>years. </a:t>
            </a:r>
          </a:p>
          <a:p>
            <a:r>
              <a:rPr lang="en-US" dirty="0" smtClean="0"/>
              <a:t>So </a:t>
            </a:r>
            <a:r>
              <a:rPr lang="en-US" dirty="0"/>
              <a:t>researchers can study the effects of treatments or genetic manipulation over a whole lifespan, or across several generations, which would be infeasible using human subjects.</a:t>
            </a:r>
            <a:endParaRPr lang="en-US" dirty="0"/>
          </a:p>
        </p:txBody>
      </p:sp>
      <p:sp>
        <p:nvSpPr>
          <p:cNvPr id="9" name="TextBox 8"/>
          <p:cNvSpPr txBox="1"/>
          <p:nvPr/>
        </p:nvSpPr>
        <p:spPr>
          <a:xfrm>
            <a:off x="4207100" y="440234"/>
            <a:ext cx="7984900" cy="1569660"/>
          </a:xfrm>
          <a:prstGeom prst="rect">
            <a:avLst/>
          </a:prstGeom>
          <a:noFill/>
        </p:spPr>
        <p:txBody>
          <a:bodyPr wrap="square" rtlCol="0">
            <a:spAutoFit/>
          </a:bodyPr>
          <a:lstStyle/>
          <a:p>
            <a:pPr algn="ctr"/>
            <a:r>
              <a:rPr lang="en-US" sz="3200" dirty="0"/>
              <a:t>Animals often make better research subjects than human beings because of their shorter life cycles</a:t>
            </a:r>
            <a:endParaRPr lang="en-US" sz="32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
        <p:nvSpPr>
          <p:cNvPr id="12" name="TextBox 11"/>
          <p:cNvSpPr txBox="1"/>
          <p:nvPr/>
        </p:nvSpPr>
        <p:spPr>
          <a:xfrm>
            <a:off x="115910" y="0"/>
            <a:ext cx="2537138" cy="1107996"/>
          </a:xfrm>
          <a:prstGeom prst="rect">
            <a:avLst/>
          </a:prstGeom>
          <a:noFill/>
        </p:spPr>
        <p:txBody>
          <a:bodyPr wrap="square" rtlCol="0">
            <a:spAutoFit/>
          </a:bodyPr>
          <a:lstStyle/>
          <a:p>
            <a:r>
              <a:rPr lang="en-US" sz="6600" dirty="0" smtClean="0">
                <a:solidFill>
                  <a:schemeClr val="bg1"/>
                </a:solidFill>
              </a:rPr>
              <a:t>PROS</a:t>
            </a:r>
            <a:endParaRPr lang="en-US" sz="6600" dirty="0">
              <a:solidFill>
                <a:schemeClr val="bg1"/>
              </a:solidFill>
            </a:endParaRPr>
          </a:p>
        </p:txBody>
      </p:sp>
    </p:spTree>
    <p:extLst>
      <p:ext uri="{BB962C8B-B14F-4D97-AF65-F5344CB8AC3E}">
        <p14:creationId xmlns:p14="http://schemas.microsoft.com/office/powerpoint/2010/main" val="260035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lstStyle/>
          <a:p>
            <a:r>
              <a:rPr lang="en-US" dirty="0"/>
              <a:t> The 1950s sleeping pill thalidomide, which caused 10,000 babies to be born with severe deformities, was tested on animals prior to its commercial release.  </a:t>
            </a:r>
            <a:endParaRPr lang="en-US" dirty="0" smtClean="0"/>
          </a:p>
          <a:p>
            <a:r>
              <a:rPr lang="en-US" dirty="0" smtClean="0"/>
              <a:t>Later </a:t>
            </a:r>
            <a:r>
              <a:rPr lang="en-US" dirty="0"/>
              <a:t>tests on pregnant mice, rats, guinea pigs, cats, and hamsters did not result in birth defects unless the drug was administered at extremely high doses. </a:t>
            </a:r>
            <a:endParaRPr lang="en-US" dirty="0" smtClean="0"/>
          </a:p>
          <a:p>
            <a:r>
              <a:rPr lang="en-US" dirty="0"/>
              <a:t>Animal tests on the arthritis drug </a:t>
            </a:r>
            <a:r>
              <a:rPr lang="en-US" dirty="0" err="1"/>
              <a:t>Vioxx</a:t>
            </a:r>
            <a:r>
              <a:rPr lang="en-US" dirty="0"/>
              <a:t> showed that it had a protective effect on the hearts of mice, yet the drug went on to cause more than 27,000 heart attacks and sudden cardiac </a:t>
            </a:r>
            <a:r>
              <a:rPr lang="en-US" dirty="0" smtClean="0"/>
              <a:t>deaths on humans </a:t>
            </a:r>
            <a:r>
              <a:rPr lang="en-US" dirty="0"/>
              <a:t>before being pulled from the </a:t>
            </a:r>
            <a:r>
              <a:rPr lang="en-US" dirty="0" smtClean="0"/>
              <a:t>market.</a:t>
            </a:r>
            <a:endParaRPr lang="en-US" dirty="0"/>
          </a:p>
        </p:txBody>
      </p:sp>
      <p:sp>
        <p:nvSpPr>
          <p:cNvPr id="9" name="TextBox 8"/>
          <p:cNvSpPr txBox="1"/>
          <p:nvPr/>
        </p:nvSpPr>
        <p:spPr>
          <a:xfrm>
            <a:off x="4207100" y="440234"/>
            <a:ext cx="7984900" cy="1077218"/>
          </a:xfrm>
          <a:prstGeom prst="rect">
            <a:avLst/>
          </a:prstGeom>
          <a:noFill/>
        </p:spPr>
        <p:txBody>
          <a:bodyPr wrap="square" rtlCol="0">
            <a:spAutoFit/>
          </a:bodyPr>
          <a:lstStyle/>
          <a:p>
            <a:pPr algn="ctr"/>
            <a:r>
              <a:rPr lang="en-US" sz="3200" dirty="0"/>
              <a:t>Drugs that pass animal tests are not necessarily safe</a:t>
            </a:r>
            <a:endParaRPr lang="en-US" sz="32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
        <p:nvSpPr>
          <p:cNvPr id="12" name="TextBox 11"/>
          <p:cNvSpPr txBox="1"/>
          <p:nvPr/>
        </p:nvSpPr>
        <p:spPr>
          <a:xfrm>
            <a:off x="0" y="-65571"/>
            <a:ext cx="2717442" cy="1107996"/>
          </a:xfrm>
          <a:prstGeom prst="rect">
            <a:avLst/>
          </a:prstGeom>
          <a:noFill/>
        </p:spPr>
        <p:txBody>
          <a:bodyPr wrap="square" rtlCol="0">
            <a:spAutoFit/>
          </a:bodyPr>
          <a:lstStyle/>
          <a:p>
            <a:r>
              <a:rPr lang="en-US" sz="6600" dirty="0" smtClean="0">
                <a:solidFill>
                  <a:schemeClr val="bg1"/>
                </a:solidFill>
              </a:rPr>
              <a:t>CONS</a:t>
            </a:r>
            <a:endParaRPr lang="en-US" sz="6600" dirty="0">
              <a:solidFill>
                <a:schemeClr val="bg1"/>
              </a:solidFill>
            </a:endParaRPr>
          </a:p>
        </p:txBody>
      </p:sp>
    </p:spTree>
    <p:extLst>
      <p:ext uri="{BB962C8B-B14F-4D97-AF65-F5344CB8AC3E}">
        <p14:creationId xmlns:p14="http://schemas.microsoft.com/office/powerpoint/2010/main" val="3174735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97864" y="0"/>
            <a:ext cx="5037787" cy="103031"/>
          </a:xfrm>
        </p:spPr>
        <p:txBody>
          <a:bodyPr>
            <a:normAutofit fontScale="90000"/>
          </a:bodyPr>
          <a:lstStyle/>
          <a:p>
            <a:r>
              <a:rPr lang="en-US" dirty="0" smtClean="0"/>
              <a:t>  </a:t>
            </a:r>
            <a:endParaRPr lang="en-US" dirty="0"/>
          </a:p>
        </p:txBody>
      </p:sp>
      <p:sp>
        <p:nvSpPr>
          <p:cNvPr id="8" name="Content Placeholder 7"/>
          <p:cNvSpPr>
            <a:spLocks noGrp="1"/>
          </p:cNvSpPr>
          <p:nvPr>
            <p:ph idx="1"/>
          </p:nvPr>
        </p:nvSpPr>
        <p:spPr/>
        <p:txBody>
          <a:bodyPr/>
          <a:lstStyle/>
          <a:p>
            <a:r>
              <a:rPr lang="en-US" dirty="0"/>
              <a:t> A 2013 study published in Proceedings of the National Academy of Sciences of the United States of America (PNAS) found that nearly 150 clinical trials (human tests) of treatments to reduce inflammation in critically ill patients have been undertaken, and all of them failed, despite being successful in animal tests</a:t>
            </a:r>
            <a:r>
              <a:rPr lang="en-US" dirty="0" smtClean="0"/>
              <a:t>.</a:t>
            </a:r>
          </a:p>
          <a:p>
            <a:r>
              <a:rPr lang="en-US" dirty="0"/>
              <a:t>Archives of Toxicology stated that "The low </a:t>
            </a:r>
            <a:r>
              <a:rPr lang="en-US" dirty="0" err="1"/>
              <a:t>predictivity</a:t>
            </a:r>
            <a:r>
              <a:rPr lang="en-US" dirty="0"/>
              <a:t> of animal experiments in research areas allowing direct comparisons of mouse versus human data puts strong doubt on the usefulness of animal data as key technology to predict human safety."</a:t>
            </a:r>
            <a:endParaRPr lang="en-US" dirty="0" smtClean="0"/>
          </a:p>
        </p:txBody>
      </p:sp>
      <p:sp>
        <p:nvSpPr>
          <p:cNvPr id="9" name="TextBox 8"/>
          <p:cNvSpPr txBox="1"/>
          <p:nvPr/>
        </p:nvSpPr>
        <p:spPr>
          <a:xfrm>
            <a:off x="4207100" y="440234"/>
            <a:ext cx="7984900" cy="1077218"/>
          </a:xfrm>
          <a:prstGeom prst="rect">
            <a:avLst/>
          </a:prstGeom>
          <a:noFill/>
        </p:spPr>
        <p:txBody>
          <a:bodyPr wrap="square" rtlCol="0">
            <a:spAutoFit/>
          </a:bodyPr>
          <a:lstStyle/>
          <a:p>
            <a:pPr algn="ctr"/>
            <a:r>
              <a:rPr lang="en-US" sz="3200"/>
              <a:t>Animal tests do not reliably predict results in human beings</a:t>
            </a:r>
            <a:endParaRPr lang="en-US" sz="3200" dirty="0"/>
          </a:p>
        </p:txBody>
      </p:sp>
      <p:sp>
        <p:nvSpPr>
          <p:cNvPr id="10" name="TextBox 9"/>
          <p:cNvSpPr txBox="1"/>
          <p:nvPr/>
        </p:nvSpPr>
        <p:spPr>
          <a:xfrm>
            <a:off x="685800" y="1672691"/>
            <a:ext cx="248240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Evidence/Example:</a:t>
            </a:r>
            <a:endParaRPr lang="en-US" dirty="0"/>
          </a:p>
        </p:txBody>
      </p:sp>
      <p:sp>
        <p:nvSpPr>
          <p:cNvPr id="12" name="TextBox 11"/>
          <p:cNvSpPr txBox="1"/>
          <p:nvPr/>
        </p:nvSpPr>
        <p:spPr>
          <a:xfrm>
            <a:off x="0" y="-65571"/>
            <a:ext cx="2717442" cy="1107996"/>
          </a:xfrm>
          <a:prstGeom prst="rect">
            <a:avLst/>
          </a:prstGeom>
          <a:noFill/>
        </p:spPr>
        <p:txBody>
          <a:bodyPr wrap="square" rtlCol="0">
            <a:spAutoFit/>
          </a:bodyPr>
          <a:lstStyle/>
          <a:p>
            <a:r>
              <a:rPr lang="en-US" sz="6600" dirty="0" smtClean="0">
                <a:solidFill>
                  <a:schemeClr val="bg1"/>
                </a:solidFill>
              </a:rPr>
              <a:t>CONS</a:t>
            </a:r>
            <a:endParaRPr lang="en-US" sz="6600" dirty="0">
              <a:solidFill>
                <a:schemeClr val="bg1"/>
              </a:solidFill>
            </a:endParaRPr>
          </a:p>
        </p:txBody>
      </p:sp>
    </p:spTree>
    <p:extLst>
      <p:ext uri="{BB962C8B-B14F-4D97-AF65-F5344CB8AC3E}">
        <p14:creationId xmlns:p14="http://schemas.microsoft.com/office/powerpoint/2010/main" val="1292738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879</Words>
  <Application>Microsoft Office PowerPoint</Application>
  <PresentationFormat>Widescreen</PresentationFormat>
  <Paragraphs>100</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vt:lpstr>
      <vt:lpstr>Vapor Trail</vt:lpstr>
      <vt:lpstr>Medical animal testing</vt:lpstr>
      <vt:lpstr>Background</vt:lpstr>
      <vt:lpstr>Pros and cons</vt:lpstr>
      <vt:lpstr>Pros and cons</vt:lpstr>
      <vt:lpstr>  </vt:lpstr>
      <vt:lpstr>  </vt:lpstr>
      <vt:lpstr>  </vt:lpstr>
      <vt:lpstr>  </vt:lpstr>
      <vt:lpstr>  </vt:lpstr>
      <vt:lpstr>  </vt:lpstr>
      <vt:lpstr>COMPROMISE!!!!</vt:lpstr>
      <vt:lpstr>Compromise!</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animal testing</dc:title>
  <dc:creator>Jasmine Rivera(Marie)</dc:creator>
  <cp:lastModifiedBy>Jasmine Rivera(Marie)</cp:lastModifiedBy>
  <cp:revision>14</cp:revision>
  <dcterms:created xsi:type="dcterms:W3CDTF">2015-05-13T22:15:30Z</dcterms:created>
  <dcterms:modified xsi:type="dcterms:W3CDTF">2015-05-14T00:59:37Z</dcterms:modified>
</cp:coreProperties>
</file>