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s/slide5.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Override PartName="/ppt/slideLayouts/slideLayout3.xml" ContentType="application/vnd.openxmlformats-officedocument.presentationml.slideLayout+xml"/>
  <Override PartName="/ppt/slides/slide3.xml" ContentType="application/vnd.openxmlformats-officedocument.presentationml.slide+xml"/>
  <Override PartName="/ppt/slides/slide4.xml" ContentType="application/vnd.openxmlformats-officedocument.presentationml.slide+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slides/slide15.xml" ContentType="application/vnd.openxmlformats-officedocument.presentationml.slide+xml"/>
  <Override PartName="/ppt/viewProps.xml" ContentType="application/vnd.openxmlformats-officedocument.presentationml.viewProps+xml"/>
  <Default Extension="bin" ContentType="application/vnd.openxmlformats-officedocument.presentationml.printerSettings"/>
  <Default Extension="rels" ContentType="application/vnd.openxmlformats-package.relationships+xml"/>
  <Override PartName="/ppt/slides/slide9.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Override PartName="/ppt/slides/slide12.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r:id="rId1"/>
  </p:sldMasterIdLst>
  <p:sldIdLst>
    <p:sldId id="256" r:id="rId2"/>
    <p:sldId id="257" r:id="rId3"/>
    <p:sldId id="260" r:id="rId4"/>
    <p:sldId id="258" r:id="rId5"/>
    <p:sldId id="259" r:id="rId6"/>
    <p:sldId id="261" r:id="rId7"/>
    <p:sldId id="262" r:id="rId8"/>
    <p:sldId id="263" r:id="rId9"/>
    <p:sldId id="264" r:id="rId10"/>
    <p:sldId id="265" r:id="rId11"/>
    <p:sldId id="266" r:id="rId12"/>
    <p:sldId id="267" r:id="rId13"/>
    <p:sldId id="268" r:id="rId14"/>
    <p:sldId id="272" r:id="rId15"/>
    <p:sldId id="276" r:id="rId16"/>
    <p:sldId id="277"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620"/>
    <p:restoredTop sz="94660"/>
  </p:normalViewPr>
  <p:slideViewPr>
    <p:cSldViewPr snapToObjects="1">
      <p:cViewPr varScale="1">
        <p:scale>
          <a:sx n="137" d="100"/>
          <a:sy n="137" d="100"/>
        </p:scale>
        <p:origin x="-1632" y="-11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4" Type="http://schemas.openxmlformats.org/officeDocument/2006/relationships/slide" Target="slides/slide13.xml"/><Relationship Id="rId20" Type="http://schemas.openxmlformats.org/officeDocument/2006/relationships/viewProps" Target="viewProps.xml"/><Relationship Id="rId4" Type="http://schemas.openxmlformats.org/officeDocument/2006/relationships/slide" Target="slides/slide3.xml"/><Relationship Id="rId21" Type="http://schemas.openxmlformats.org/officeDocument/2006/relationships/theme" Target="theme/theme1.xml"/><Relationship Id="rId22" Type="http://schemas.openxmlformats.org/officeDocument/2006/relationships/tableStyles" Target="tableStyles.xml"/><Relationship Id="rId7" Type="http://schemas.openxmlformats.org/officeDocument/2006/relationships/slide" Target="slides/slide6.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16" Type="http://schemas.openxmlformats.org/officeDocument/2006/relationships/slide" Target="slides/slide15.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5" Type="http://schemas.openxmlformats.org/officeDocument/2006/relationships/slide" Target="slides/slide4.xml"/><Relationship Id="rId15" Type="http://schemas.openxmlformats.org/officeDocument/2006/relationships/slide" Target="slides/slide14.xml"/><Relationship Id="rId12" Type="http://schemas.openxmlformats.org/officeDocument/2006/relationships/slide" Target="slides/slide11.xml"/><Relationship Id="rId17" Type="http://schemas.openxmlformats.org/officeDocument/2006/relationships/slide" Target="slides/slide16.xml"/><Relationship Id="rId19" Type="http://schemas.openxmlformats.org/officeDocument/2006/relationships/presProps" Target="presProps.xml"/><Relationship Id="rId2" Type="http://schemas.openxmlformats.org/officeDocument/2006/relationships/slide" Target="slides/slide1.xml"/><Relationship Id="rId9" Type="http://schemas.openxmlformats.org/officeDocument/2006/relationships/slide" Target="slides/slide8.xml"/><Relationship Id="rId3" Type="http://schemas.openxmlformats.org/officeDocument/2006/relationships/slide" Target="slides/slide2.xml"/><Relationship Id="rId18" Type="http://schemas.openxmlformats.org/officeDocument/2006/relationships/printerSettings" Target="printerSettings/printerSettings1.bin"/></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F8DDB862-FF81-4449-AE3D-F490DE7C019E}" type="datetimeFigureOut">
              <a:rPr lang="en-US" smtClean="0"/>
              <a:t>10/26/08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62DDC5-2984-EA4E-9EAC-0F0A88487DA9}" type="slidenum">
              <a:rPr lang="en-US" smtClean="0"/>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8DDB862-FF81-4449-AE3D-F490DE7C019E}" type="datetimeFigureOut">
              <a:rPr lang="en-US" smtClean="0"/>
              <a:t>10/26/08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62DDC5-2984-EA4E-9EAC-0F0A88487DA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8DDB862-FF81-4449-AE3D-F490DE7C019E}" type="datetimeFigureOut">
              <a:rPr lang="en-US" smtClean="0"/>
              <a:t>10/26/08</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AC62DDC5-2984-EA4E-9EAC-0F0A88487DA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8DDB862-FF81-4449-AE3D-F490DE7C019E}" type="datetimeFigureOut">
              <a:rPr lang="en-US" smtClean="0"/>
              <a:t>10/26/08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62DDC5-2984-EA4E-9EAC-0F0A88487DA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8DDB862-FF81-4449-AE3D-F490DE7C019E}" type="datetimeFigureOut">
              <a:rPr lang="en-US" smtClean="0"/>
              <a:t>10/26/08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8DDB862-FF81-4449-AE3D-F490DE7C019E}" type="datetimeFigureOut">
              <a:rPr lang="en-US" smtClean="0"/>
              <a:t>10/26/08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62DDC5-2984-EA4E-9EAC-0F0A88487DA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8DDB862-FF81-4449-AE3D-F490DE7C019E}" type="datetimeFigureOut">
              <a:rPr lang="en-US" smtClean="0"/>
              <a:t>10/26/08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62DDC5-2984-EA4E-9EAC-0F0A88487DA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8DDB862-FF81-4449-AE3D-F490DE7C019E}" type="datetimeFigureOut">
              <a:rPr lang="en-US" smtClean="0"/>
              <a:t>10/26/08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62DDC5-2984-EA4E-9EAC-0F0A88487DA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DDB862-FF81-4449-AE3D-F490DE7C019E}" type="datetimeFigureOut">
              <a:rPr lang="en-US" smtClean="0"/>
              <a:t>10/26/08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62DDC5-2984-EA4E-9EAC-0F0A88487DA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8DDB862-FF81-4449-AE3D-F490DE7C019E}" type="datetimeFigureOut">
              <a:rPr lang="en-US" smtClean="0"/>
              <a:t>10/26/08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62DDC5-2984-EA4E-9EAC-0F0A88487DA9}" type="slidenum">
              <a:rPr lang="en-US" smtClean="0"/>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F8DDB862-FF81-4449-AE3D-F490DE7C019E}" type="datetimeFigureOut">
              <a:rPr lang="en-US" smtClean="0"/>
              <a:t>10/26/08</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AC62DDC5-2984-EA4E-9EAC-0F0A88487DA9}"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lstStyle>
          <a:p>
            <a:fld id="{F8DDB862-FF81-4449-AE3D-F490DE7C019E}" type="datetimeFigureOut">
              <a:rPr lang="en-US" smtClean="0"/>
              <a:t>10/26/08</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lstStyle>
          <a:p>
            <a:fld id="{AC62DDC5-2984-EA4E-9EAC-0F0A88487DA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r:id="rId1"/>
    <p:sldLayoutId r:id="rId2"/>
    <p:sldLayoutId r:id="rId3"/>
    <p:sldLayoutId r:id="rId4"/>
    <p:sldLayoutId r:id="rId5"/>
    <p:sldLayoutId r:id="rId6"/>
    <p:sldLayoutId r:id="rId7"/>
    <p:sldLayoutId r:id="rId8"/>
    <p:sldLayoutId r:id="rId9"/>
    <p:sldLayoutId r:id="rId10"/>
    <p:sldLayoutId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Experiments in Happiness</a:t>
            </a:r>
            <a:endParaRPr lang="en-US" dirty="0"/>
          </a:p>
        </p:txBody>
      </p:sp>
      <p:sp>
        <p:nvSpPr>
          <p:cNvPr id="3" name="Subtitle 2"/>
          <p:cNvSpPr>
            <a:spLocks noGrp="1"/>
          </p:cNvSpPr>
          <p:nvPr>
            <p:ph type="subTitle" idx="1"/>
          </p:nvPr>
        </p:nvSpPr>
        <p:spPr/>
        <p:txBody>
          <a:bodyPr/>
          <a:lstStyle/>
          <a:p>
            <a:r>
              <a:rPr lang="en-US" dirty="0" smtClean="0"/>
              <a:t>Life and Love in New Culture China</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Iconoclasm</a:t>
            </a:r>
            <a:endParaRPr lang="en-US" dirty="0"/>
          </a:p>
        </p:txBody>
      </p:sp>
      <p:sp>
        <p:nvSpPr>
          <p:cNvPr id="3" name="Content Placeholder 2"/>
          <p:cNvSpPr>
            <a:spLocks noGrp="1"/>
          </p:cNvSpPr>
          <p:nvPr>
            <p:ph idx="1"/>
          </p:nvPr>
        </p:nvSpPr>
        <p:spPr/>
        <p:txBody>
          <a:bodyPr/>
          <a:lstStyle/>
          <a:p>
            <a:r>
              <a:rPr lang="en-US" dirty="0" smtClean="0"/>
              <a:t>Lu Xun Condemns traditional emphasis on Chastity</a:t>
            </a:r>
          </a:p>
          <a:p>
            <a:r>
              <a:rPr lang="en-US" dirty="0" smtClean="0"/>
              <a:t>Moderation condemned as turning a blind eye to corruption</a:t>
            </a:r>
          </a:p>
          <a:p>
            <a:r>
              <a:rPr lang="en-US" dirty="0" smtClean="0"/>
              <a:t>A Diary of a Madman describes tradition as a form of cannibalism and ends with a plea to save the children</a:t>
            </a:r>
          </a:p>
          <a:p>
            <a:r>
              <a:rPr lang="en-US" dirty="0" smtClean="0"/>
              <a:t>Rejection of the past a sign of self-loathing and self-doubt of the May 4</a:t>
            </a:r>
            <a:r>
              <a:rPr lang="en-US" baseline="30000" dirty="0" smtClean="0"/>
              <a:t>th</a:t>
            </a:r>
            <a:r>
              <a:rPr lang="en-US" dirty="0" smtClean="0"/>
              <a:t> generation</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Goodbye Confucius?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Confucianism was viewed as prison which forced hierarchies on the vulnerable including women and the poor</a:t>
            </a:r>
          </a:p>
          <a:p>
            <a:r>
              <a:rPr lang="en-US" dirty="0" smtClean="0"/>
              <a:t>Communist used Confucianism</a:t>
            </a:r>
          </a:p>
          <a:p>
            <a:r>
              <a:rPr lang="en-US" dirty="0" smtClean="0"/>
              <a:t>New Life movement was the Nationalist attempt to utilize Confucianism</a:t>
            </a:r>
          </a:p>
          <a:p>
            <a:r>
              <a:rPr lang="en-US" dirty="0" smtClean="0"/>
              <a:t>Confucianism, then, did not simply disappear, however much its iconoclastic opponents might have wished it to do so.  Yet it is clear that terms such as ‘nationalism’, ‘science’, and ‘democracy’ became widespread in May Fourth China</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China’s Road to Nationalism</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Chinese Nationalism was rooted in Enlightenment traditions of liberal democracy and Communism</a:t>
            </a:r>
          </a:p>
          <a:p>
            <a:r>
              <a:rPr lang="en-US" dirty="0" smtClean="0"/>
              <a:t>There were few Chinese fascists, for instance.  They did exist, and in the 1930s Chiang </a:t>
            </a:r>
            <a:r>
              <a:rPr lang="en-US" dirty="0" err="1" smtClean="0"/>
              <a:t>Kaishek</a:t>
            </a:r>
            <a:r>
              <a:rPr lang="en-US" dirty="0" smtClean="0"/>
              <a:t> even explored some of the mobilization techniques of the European fascist states, whose ability to unite their nations he had admired. But the mainstream rhetoric from most prominent Chinese nationalist was taken from Enlightenment modernity, and used the language of science, technological progress, and democratic politics.  Mao Zedong and Chiang </a:t>
            </a:r>
            <a:r>
              <a:rPr lang="en-US" dirty="0" err="1" smtClean="0"/>
              <a:t>Kaishek</a:t>
            </a:r>
            <a:r>
              <a:rPr lang="en-US" dirty="0" smtClean="0"/>
              <a:t> had rather different ideas about what those concepts meant, so much so that they ended up at war with each other for two decades, but they started from the same premise that China needed to be modern. P. 121</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Internationalism, Cosmopolitanism, and Nationalism</a:t>
            </a:r>
            <a:endParaRPr lang="en-US" dirty="0"/>
          </a:p>
        </p:txBody>
      </p:sp>
      <p:sp>
        <p:nvSpPr>
          <p:cNvPr id="3" name="Content Placeholder 2"/>
          <p:cNvSpPr>
            <a:spLocks noGrp="1"/>
          </p:cNvSpPr>
          <p:nvPr>
            <p:ph idx="1"/>
          </p:nvPr>
        </p:nvSpPr>
        <p:spPr/>
        <p:txBody>
          <a:bodyPr/>
          <a:lstStyle/>
          <a:p>
            <a:r>
              <a:rPr lang="en-US" dirty="0" smtClean="0"/>
              <a:t>China participated in post war order but did not acquiesce in that order.</a:t>
            </a:r>
          </a:p>
          <a:p>
            <a:r>
              <a:rPr lang="en-US" dirty="0" smtClean="0"/>
              <a:t>Looking East</a:t>
            </a:r>
          </a:p>
          <a:p>
            <a:r>
              <a:rPr lang="en-US" dirty="0" smtClean="0"/>
              <a:t>Not Just the West: Thinking Beyond Europe</a:t>
            </a:r>
          </a:p>
          <a:p>
            <a:r>
              <a:rPr lang="en-US" dirty="0" smtClean="0"/>
              <a:t>Japan’s Promise, Japan’s Menace</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Party Politics</a:t>
            </a:r>
            <a:endParaRPr lang="en-US" dirty="0"/>
          </a:p>
        </p:txBody>
      </p:sp>
      <p:sp>
        <p:nvSpPr>
          <p:cNvPr id="3" name="Content Placeholder 2"/>
          <p:cNvSpPr>
            <a:spLocks noGrp="1"/>
          </p:cNvSpPr>
          <p:nvPr>
            <p:ph idx="1"/>
          </p:nvPr>
        </p:nvSpPr>
        <p:spPr/>
        <p:txBody>
          <a:bodyPr/>
          <a:lstStyle/>
          <a:p>
            <a:r>
              <a:rPr lang="en-US" dirty="0" smtClean="0"/>
              <a:t>The Communists</a:t>
            </a:r>
          </a:p>
          <a:p>
            <a:r>
              <a:rPr lang="en-US" dirty="0" smtClean="0"/>
              <a:t>The Nationalists</a:t>
            </a:r>
          </a:p>
          <a:p>
            <a:r>
              <a:rPr lang="en-US" dirty="0" smtClean="0"/>
              <a:t>Nationalists and Communists, United and Divided</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Question of Woman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urgent issues of gender relations were often marginalized or absent in the political discourses discussed in this chapter: Sun </a:t>
            </a:r>
            <a:r>
              <a:rPr lang="en-US" dirty="0" err="1" smtClean="0"/>
              <a:t>Yatsenism</a:t>
            </a:r>
            <a:r>
              <a:rPr lang="en-US" dirty="0" smtClean="0"/>
              <a:t>, revised Confucianism, </a:t>
            </a:r>
            <a:r>
              <a:rPr lang="en-US" dirty="0" err="1" smtClean="0"/>
              <a:t>Gandhianism</a:t>
            </a:r>
            <a:r>
              <a:rPr lang="en-US" dirty="0" smtClean="0"/>
              <a:t>, and even, to large extent, Communism and nationalism.  But in fact, there was a significant feminist movement in the era, although it was later suppressed both by the Nationalists and the CCP.  From girls and young women working in the factories, to the new professionals such as Zhu </a:t>
            </a:r>
            <a:r>
              <a:rPr lang="en-US" dirty="0" err="1" smtClean="0"/>
              <a:t>Su’e</a:t>
            </a:r>
            <a:r>
              <a:rPr lang="en-US" dirty="0" smtClean="0"/>
              <a:t>, to the girls in the park fearing what foreigners would say about their harassers, women, and men, were in a new world where Confucian norms could no longer operate.</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Conclusion: Goodbye May Fourth?</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It was not, in the late 1920s, clear that the New Culture Movement had been brought to a halt because of the installation of the regime in Nanjing.  Published discussion certainly continued to talk about China’s future in the context of internationalism and anti-imperialism.  The revolution, it was clear, was not yet finished.  The increasingly menacing power on the other side of Sea of Japan, though, would be largely responsible for deciding whether it would ever be finished – or, at least, whether it would be finished under the Nationalists, </a:t>
            </a:r>
            <a:r>
              <a:rPr lang="en-US" dirty="0" err="1" smtClean="0"/>
              <a:t>p</a:t>
            </a:r>
            <a:r>
              <a:rPr lang="en-US" dirty="0" smtClean="0"/>
              <a:t>. </a:t>
            </a:r>
            <a:r>
              <a:rPr lang="en-US" smtClean="0"/>
              <a:t>152</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New Classes, New Opportunities</a:t>
            </a:r>
            <a:endParaRPr lang="en-US" dirty="0"/>
          </a:p>
        </p:txBody>
      </p:sp>
      <p:sp>
        <p:nvSpPr>
          <p:cNvPr id="3" name="Content Placeholder 2"/>
          <p:cNvSpPr>
            <a:spLocks noGrp="1"/>
          </p:cNvSpPr>
          <p:nvPr>
            <p:ph idx="1"/>
          </p:nvPr>
        </p:nvSpPr>
        <p:spPr/>
        <p:txBody>
          <a:bodyPr/>
          <a:lstStyle/>
          <a:p>
            <a:r>
              <a:rPr lang="en-US" dirty="0" smtClean="0"/>
              <a:t>Coping with reality of foreign ideas and goods and the confidence of youth and women</a:t>
            </a:r>
          </a:p>
          <a:p>
            <a:r>
              <a:rPr lang="en-US" dirty="0" smtClean="0"/>
              <a:t>The emergence of a working class, Professionals – teachers, doctors, lawyers and Xiao </a:t>
            </a:r>
            <a:r>
              <a:rPr lang="en-US" dirty="0" err="1" smtClean="0"/>
              <a:t>Shimin</a:t>
            </a:r>
            <a:r>
              <a:rPr lang="en-US" dirty="0" smtClean="0"/>
              <a:t> – Petty Urbanites created anxieties and freedoms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Print, Commerce, and Culture</a:t>
            </a:r>
            <a:endParaRPr lang="en-US" dirty="0"/>
          </a:p>
        </p:txBody>
      </p:sp>
      <p:sp>
        <p:nvSpPr>
          <p:cNvPr id="3" name="Content Placeholder 2"/>
          <p:cNvSpPr>
            <a:spLocks noGrp="1"/>
          </p:cNvSpPr>
          <p:nvPr>
            <p:ph idx="1"/>
          </p:nvPr>
        </p:nvSpPr>
        <p:spPr/>
        <p:txBody>
          <a:bodyPr>
            <a:normAutofit lnSpcReduction="10000"/>
          </a:bodyPr>
          <a:lstStyle/>
          <a:p>
            <a:r>
              <a:rPr lang="en-US" dirty="0" smtClean="0"/>
              <a:t>The interaction between technology, language, and culture was a large part of what made the New Culture so new.  The era brought together the technical possibility of mass-market publication of periodicals and newspapers with linguistic reforms that popularized a simpler, easier language in which the published material could be read even by people who were not highly literate. P. 76</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Love, Labor, and Liberty</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Perhaps it is in the area of the new possibilities for love that the May Fourth era really belonged to the young. Of course, there were many older who found new spouses and lovers in the turmoil of those years, but this was the generation that had the first and fullest chance to think about the end of the extended family and arranged marriages, and explore romance (a concept originally translated phonetically as </a:t>
            </a:r>
            <a:r>
              <a:rPr lang="en-US" dirty="0" err="1" smtClean="0"/>
              <a:t>luo-man-ti-ke</a:t>
            </a:r>
            <a:r>
              <a:rPr lang="en-US" dirty="0" smtClean="0"/>
              <a:t>) and, more daringly, ideas of more anarchic ‘free love’.  It was not for nothing that the Nationalists, when they turned to cultural conservatism, attacked the Communists with the slogan ‘property in common, wives in common.’ (The Chinese term for ‘Communist’ </a:t>
            </a:r>
            <a:r>
              <a:rPr lang="en-US" dirty="0" err="1" smtClean="0"/>
              <a:t>gongchan</a:t>
            </a:r>
            <a:r>
              <a:rPr lang="en-US" dirty="0" smtClean="0"/>
              <a:t>, literally translates as ‘common property’.) The association of spouse-swapping with Marxist dialectics and land redistribution, while not entirely fair, is a good indication of the daring nature of the ideas which the era had thrown up.</a:t>
            </a:r>
          </a:p>
          <a:p>
            <a:r>
              <a:rPr lang="en-US" dirty="0" smtClean="0"/>
              <a:t>Ding Ling’s </a:t>
            </a:r>
            <a:r>
              <a:rPr lang="en-US" i="1" dirty="0" smtClean="0"/>
              <a:t>Miss Sophie’s Diary </a:t>
            </a:r>
            <a:r>
              <a:rPr lang="en-US" dirty="0" smtClean="0"/>
              <a:t>embodied individualism and self-obsession</a:t>
            </a:r>
            <a:endParaRPr lang="en-US" i="1"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Ask </a:t>
            </a:r>
            <a:r>
              <a:rPr lang="en-US" dirty="0" err="1" smtClean="0"/>
              <a:t>Taofen</a:t>
            </a:r>
            <a:r>
              <a:rPr lang="en-US" dirty="0" smtClean="0"/>
              <a:t>!</a:t>
            </a:r>
            <a:endParaRPr lang="en-US" dirty="0"/>
          </a:p>
        </p:txBody>
      </p:sp>
      <p:sp>
        <p:nvSpPr>
          <p:cNvPr id="3" name="Content Placeholder 2"/>
          <p:cNvSpPr>
            <a:spLocks noGrp="1"/>
          </p:cNvSpPr>
          <p:nvPr>
            <p:ph idx="1"/>
          </p:nvPr>
        </p:nvSpPr>
        <p:spPr/>
        <p:txBody>
          <a:bodyPr/>
          <a:lstStyle/>
          <a:p>
            <a:r>
              <a:rPr lang="en-US" dirty="0" smtClean="0"/>
              <a:t>How to balance the world of work and love</a:t>
            </a:r>
          </a:p>
          <a:p>
            <a:r>
              <a:rPr lang="en-US" dirty="0" err="1" smtClean="0"/>
              <a:t>Zou</a:t>
            </a:r>
            <a:r>
              <a:rPr lang="en-US" dirty="0" smtClean="0"/>
              <a:t> </a:t>
            </a:r>
            <a:r>
              <a:rPr lang="en-US" dirty="0" err="1" smtClean="0"/>
              <a:t>Taofen</a:t>
            </a:r>
            <a:r>
              <a:rPr lang="en-US" dirty="0" smtClean="0"/>
              <a:t> offered pessimistic realism while advocating men and women interacting socially</a:t>
            </a:r>
          </a:p>
          <a:p>
            <a:r>
              <a:rPr lang="en-US" dirty="0" smtClean="0"/>
              <a:t>Respect female expectations for happiness and free will</a:t>
            </a:r>
          </a:p>
          <a:p>
            <a:r>
              <a:rPr lang="en-US" dirty="0" smtClean="0"/>
              <a:t>Zhang </a:t>
            </a:r>
            <a:r>
              <a:rPr lang="en-US" dirty="0" err="1" smtClean="0"/>
              <a:t>Henshui’s</a:t>
            </a:r>
            <a:r>
              <a:rPr lang="en-US" dirty="0" smtClean="0"/>
              <a:t> </a:t>
            </a:r>
            <a:r>
              <a:rPr lang="en-US" i="1" dirty="0" smtClean="0"/>
              <a:t>Fate in Tears and Laughter </a:t>
            </a:r>
            <a:r>
              <a:rPr lang="en-US" dirty="0" smtClean="0"/>
              <a:t>conservative critique of new ways</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May Fourth Entrepreneur</a:t>
            </a:r>
            <a:endParaRPr lang="en-US" dirty="0"/>
          </a:p>
        </p:txBody>
      </p:sp>
      <p:sp>
        <p:nvSpPr>
          <p:cNvPr id="3" name="Content Placeholder 2"/>
          <p:cNvSpPr>
            <a:spLocks noGrp="1"/>
          </p:cNvSpPr>
          <p:nvPr>
            <p:ph idx="1"/>
          </p:nvPr>
        </p:nvSpPr>
        <p:spPr/>
        <p:txBody>
          <a:bodyPr/>
          <a:lstStyle/>
          <a:p>
            <a:r>
              <a:rPr lang="en-US" dirty="0" err="1" smtClean="0"/>
              <a:t>Zou</a:t>
            </a:r>
            <a:r>
              <a:rPr lang="en-US" dirty="0" smtClean="0"/>
              <a:t> </a:t>
            </a:r>
            <a:r>
              <a:rPr lang="en-US" dirty="0" err="1" smtClean="0"/>
              <a:t>Taofen</a:t>
            </a:r>
            <a:r>
              <a:rPr lang="en-US" dirty="0" smtClean="0"/>
              <a:t> becomes first Chinese media mogul as editor and publisher of </a:t>
            </a:r>
            <a:r>
              <a:rPr lang="en-US" i="1" dirty="0" smtClean="0"/>
              <a:t>Life</a:t>
            </a:r>
          </a:p>
          <a:p>
            <a:r>
              <a:rPr lang="en-US" dirty="0" smtClean="0"/>
              <a:t>Business geniuses won </a:t>
            </a:r>
            <a:r>
              <a:rPr lang="en-US" dirty="0" err="1" smtClean="0"/>
              <a:t>Zou’s</a:t>
            </a:r>
            <a:r>
              <a:rPr lang="en-US" dirty="0" smtClean="0"/>
              <a:t> heart and he argued for entrepreneurialism on the basis of its benefit to humankind as a means of reconciling business with Confucianism.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Saving the Nation, Making a Profit</a:t>
            </a:r>
            <a:endParaRPr lang="en-US" dirty="0"/>
          </a:p>
        </p:txBody>
      </p:sp>
      <p:sp>
        <p:nvSpPr>
          <p:cNvPr id="3" name="Content Placeholder 2"/>
          <p:cNvSpPr>
            <a:spLocks noGrp="1"/>
          </p:cNvSpPr>
          <p:nvPr>
            <p:ph idx="1"/>
          </p:nvPr>
        </p:nvSpPr>
        <p:spPr/>
        <p:txBody>
          <a:bodyPr/>
          <a:lstStyle/>
          <a:p>
            <a:r>
              <a:rPr lang="en-US" dirty="0" smtClean="0"/>
              <a:t>Du </a:t>
            </a:r>
            <a:r>
              <a:rPr lang="en-US" dirty="0" err="1" smtClean="0"/>
              <a:t>Zhongyuan</a:t>
            </a:r>
            <a:r>
              <a:rPr lang="en-US" dirty="0" smtClean="0"/>
              <a:t> – Nationalist entrepreneur spurred on by the national humiliation of the twenty one demands made by the Japanese</a:t>
            </a:r>
          </a:p>
          <a:p>
            <a:r>
              <a:rPr lang="en-US" dirty="0" smtClean="0"/>
              <a:t>Ceramic technology and the development of the porcelain industry</a:t>
            </a:r>
          </a:p>
          <a:p>
            <a:r>
              <a:rPr lang="en-US" dirty="0" smtClean="0"/>
              <a:t>Built a brickworks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End of an Era</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people who lived through this era saw China in a period of change, yet there were many directions in which that change could have led.  Du </a:t>
            </a:r>
            <a:r>
              <a:rPr lang="en-US" dirty="0" err="1" smtClean="0"/>
              <a:t>Zongyuan’s</a:t>
            </a:r>
            <a:r>
              <a:rPr lang="en-US" dirty="0" smtClean="0"/>
              <a:t> story is a May Fourth one just as much as Lu </a:t>
            </a:r>
            <a:r>
              <a:rPr lang="en-US" dirty="0" err="1" smtClean="0"/>
              <a:t>Xun’s</a:t>
            </a:r>
            <a:r>
              <a:rPr lang="en-US" dirty="0" smtClean="0"/>
              <a:t>. A faith in science and technology, linked with ideas of national salvation and reform, seemed to many to provide a way forward out of China’s crisis. The era was also obsessed with the purifying qualities of difficulty and struggle.  The retrospective glow which the CCP has cast on collective values simultaneously down-graded the experiences of entrepreneurs and capitalists in general as exploitative and in league with the imperialist powers, until the 1980s, when they were praised once again during Deng Xiaoping’s economic reforms. P. 101</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Goodbye Confucius: New Culture, New Politics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To many Chinese, their country, which just a few decades before had been one of the world’s great land empires, now seemed to have split into fragments, ruled by avaricious militarists and under attack from foreign invaders. Yet from this seeming chaos would come the most important threads of cultural and political thinking which would still be shaping China nearly a century later. Chaos produced disorder and disillusionment, but it also opened up new ways of thinking and a profoundly different understanding of what it meant to be Chinese. Pp. 108</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ＭＳ ゴシック"/>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ＭＳ ゴシック"/>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Module.thmx</Template>
  <TotalTime>1851</TotalTime>
  <Words>1264</Words>
  <Application>Microsoft Macintosh PowerPoint</Application>
  <PresentationFormat>On-screen Show (4:3)</PresentationFormat>
  <Paragraphs>52</Paragraphs>
  <Slides>16</Slides>
  <Notes>0</Notes>
  <HiddenSlides>0</HiddenSlides>
  <MMClips>0</MMClips>
  <ScaleCrop>false</ScaleCrop>
  <HeadingPairs>
    <vt:vector size="4" baseType="variant">
      <vt:variant>
        <vt:lpstr>Design Template</vt:lpstr>
      </vt:variant>
      <vt:variant>
        <vt:i4>1</vt:i4>
      </vt:variant>
      <vt:variant>
        <vt:lpstr>Slide Titles</vt:lpstr>
      </vt:variant>
      <vt:variant>
        <vt:i4>16</vt:i4>
      </vt:variant>
    </vt:vector>
  </HeadingPairs>
  <TitlesOfParts>
    <vt:vector size="17" baseType="lpstr">
      <vt:lpstr>Module</vt:lpstr>
      <vt:lpstr>Experiments in Happiness</vt:lpstr>
      <vt:lpstr>New Classes, New Opportunities</vt:lpstr>
      <vt:lpstr>Print, Commerce, and Culture</vt:lpstr>
      <vt:lpstr>Love, Labor, and Liberty</vt:lpstr>
      <vt:lpstr>Ask Taofen!</vt:lpstr>
      <vt:lpstr>The May Fourth Entrepreneur</vt:lpstr>
      <vt:lpstr>Saving the Nation, Making a Profit</vt:lpstr>
      <vt:lpstr>End of an Era</vt:lpstr>
      <vt:lpstr>Goodbye Confucius: New Culture, New Politics</vt:lpstr>
      <vt:lpstr>Iconoclasm</vt:lpstr>
      <vt:lpstr>Goodbye Confucius?</vt:lpstr>
      <vt:lpstr>China’s Road to Nationalism</vt:lpstr>
      <vt:lpstr>Internationalism, Cosmopolitanism, and Nationalism</vt:lpstr>
      <vt:lpstr>Party Politics</vt:lpstr>
      <vt:lpstr>The Question of Woman</vt:lpstr>
      <vt:lpstr>Conclusion: Goodbye May Fourth?</vt:lpstr>
    </vt:vector>
  </TitlesOfParts>
  <Company>ckw</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Experiments in Happiness</dc:title>
  <dc:creator>alina myers</dc:creator>
  <cp:lastModifiedBy>alina myers</cp:lastModifiedBy>
  <cp:revision>186</cp:revision>
  <dcterms:created xsi:type="dcterms:W3CDTF">2008-10-27T00:48:00Z</dcterms:created>
  <dcterms:modified xsi:type="dcterms:W3CDTF">2008-10-28T07:39:44Z</dcterms:modified>
</cp:coreProperties>
</file>