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9" r:id="rId2"/>
    <p:sldId id="260" r:id="rId3"/>
    <p:sldId id="460" r:id="rId4"/>
    <p:sldId id="526" r:id="rId5"/>
    <p:sldId id="527" r:id="rId6"/>
    <p:sldId id="528" r:id="rId7"/>
    <p:sldId id="443" r:id="rId8"/>
    <p:sldId id="258" r:id="rId9"/>
    <p:sldId id="444" r:id="rId10"/>
    <p:sldId id="531" r:id="rId11"/>
    <p:sldId id="530" r:id="rId12"/>
    <p:sldId id="532" r:id="rId13"/>
    <p:sldId id="494" r:id="rId14"/>
    <p:sldId id="533" r:id="rId15"/>
    <p:sldId id="534" r:id="rId16"/>
    <p:sldId id="535" r:id="rId17"/>
    <p:sldId id="536" r:id="rId18"/>
    <p:sldId id="462" r:id="rId19"/>
    <p:sldId id="463" r:id="rId20"/>
    <p:sldId id="537" r:id="rId21"/>
    <p:sldId id="538" r:id="rId22"/>
    <p:sldId id="539" r:id="rId23"/>
    <p:sldId id="540" r:id="rId24"/>
    <p:sldId id="541" r:id="rId25"/>
    <p:sldId id="542" r:id="rId26"/>
    <p:sldId id="543" r:id="rId27"/>
    <p:sldId id="495" r:id="rId28"/>
    <p:sldId id="466" r:id="rId29"/>
    <p:sldId id="467" r:id="rId30"/>
    <p:sldId id="545" r:id="rId31"/>
    <p:sldId id="546" r:id="rId32"/>
    <p:sldId id="547" r:id="rId33"/>
    <p:sldId id="548" r:id="rId34"/>
    <p:sldId id="550" r:id="rId35"/>
    <p:sldId id="551" r:id="rId36"/>
    <p:sldId id="456" r:id="rId37"/>
    <p:sldId id="552" r:id="rId38"/>
    <p:sldId id="27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460"/>
            <p14:sldId id="526"/>
            <p14:sldId id="527"/>
            <p14:sldId id="528"/>
            <p14:sldId id="443"/>
            <p14:sldId id="258"/>
            <p14:sldId id="444"/>
            <p14:sldId id="531"/>
            <p14:sldId id="530"/>
            <p14:sldId id="532"/>
            <p14:sldId id="494"/>
            <p14:sldId id="533"/>
            <p14:sldId id="534"/>
            <p14:sldId id="535"/>
            <p14:sldId id="536"/>
            <p14:sldId id="462"/>
            <p14:sldId id="463"/>
            <p14:sldId id="537"/>
            <p14:sldId id="538"/>
            <p14:sldId id="539"/>
            <p14:sldId id="540"/>
            <p14:sldId id="541"/>
            <p14:sldId id="542"/>
            <p14:sldId id="543"/>
            <p14:sldId id="495"/>
            <p14:sldId id="466"/>
            <p14:sldId id="467"/>
            <p14:sldId id="545"/>
            <p14:sldId id="546"/>
            <p14:sldId id="547"/>
            <p14:sldId id="548"/>
            <p14:sldId id="550"/>
            <p14:sldId id="551"/>
            <p14:sldId id="456"/>
            <p14:sldId id="552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527FC2"/>
    <a:srgbClr val="D2BD88"/>
    <a:srgbClr val="FAFFD9"/>
    <a:srgbClr val="CABCA2"/>
    <a:srgbClr val="A50021"/>
    <a:srgbClr val="FFFF99"/>
    <a:srgbClr val="C3D7EB"/>
    <a:srgbClr val="FFC489"/>
    <a:srgbClr val="7EA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9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1086" y="-78"/>
      </p:cViewPr>
      <p:guideLst>
        <p:guide orient="horz" pos="3927"/>
        <p:guide pos="56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6540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Macro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3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3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11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77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11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/>
              <a:t>Fiscal Policy: The Keynesian View and Historical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69750"/>
            <a:ext cx="8932985" cy="433510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4947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Keynesian Concept of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608495"/>
            <a:ext cx="8883751" cy="383140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In the Keynesian model, firms will produce the amount of goods and services they believe people plan to buy.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Equilibrium occurs when total spending equals current output.  When this is the case, producers have no reason to expand or contract output.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If total spending (demand) is deficient, depressed conditions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and </a:t>
            </a:r>
            <a:r>
              <a:rPr lang="en-US" sz="2500" dirty="0">
                <a:solidFill>
                  <a:srgbClr val="32302A"/>
                </a:solidFill>
              </a:rPr>
              <a:t>high levels of unemployment will persist.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This is precisely what Keynes believed happened during </a:t>
            </a:r>
            <a:r>
              <a:rPr lang="en-US" sz="2500" dirty="0" smtClean="0">
                <a:solidFill>
                  <a:srgbClr val="32302A"/>
                </a:solidFill>
              </a:rPr>
              <a:t>the 1930s.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69750"/>
            <a:ext cx="8932985" cy="433510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4947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Keynesian Concept of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608495"/>
            <a:ext cx="8883751" cy="383140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If total spending is less than full employment output, inventories will rise and firms will reduce output and employment.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lower level of output and employment will persist as long as total spending is less than output.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Total spending (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) is key to the Keynesian macroeconomic model.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Keynes believed that the cause of the Great Depression was weak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 – deficient total spending on goods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11100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69750"/>
            <a:ext cx="8932985" cy="433510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64947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Multiplier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608494"/>
            <a:ext cx="8883751" cy="4296359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concept that an independent change in expenditures (such as investment) leads to an even larger change in aggregate output.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multiplier concept builds on the point that one individual’s spending becomes the income of another.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Income recipients will spend a portion of their additional earnings on consumption. </a:t>
            </a:r>
            <a:r>
              <a:rPr lang="en-US" sz="2500" dirty="0" smtClean="0">
                <a:solidFill>
                  <a:srgbClr val="32302A"/>
                </a:solidFill>
              </a:rPr>
              <a:t> </a:t>
            </a:r>
          </a:p>
          <a:p>
            <a:pPr marL="631825" lvl="1" indent="-231775"/>
            <a:r>
              <a:rPr lang="en-US" sz="2500" dirty="0" smtClean="0">
                <a:solidFill>
                  <a:srgbClr val="32302A"/>
                </a:solidFill>
              </a:rPr>
              <a:t>In </a:t>
            </a:r>
            <a:r>
              <a:rPr lang="en-US" sz="2500" dirty="0">
                <a:solidFill>
                  <a:srgbClr val="32302A"/>
                </a:solidFill>
              </a:rPr>
              <a:t>turn, their consumption expenditures will generate additional income for others who also spend a portion of it.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Thus, growth in spending can expand output by a multiple of the original increase.</a:t>
            </a:r>
          </a:p>
        </p:txBody>
      </p:sp>
    </p:spTree>
    <p:extLst>
      <p:ext uri="{BB962C8B-B14F-4D97-AF65-F5344CB8AC3E}">
        <p14:creationId xmlns:p14="http://schemas.microsoft.com/office/powerpoint/2010/main" val="343579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The Multiplier </a:t>
            </a:r>
            <a:r>
              <a:rPr lang="en-US" sz="3400" dirty="0" smtClean="0"/>
              <a:t>Principle</a:t>
            </a:r>
            <a:endParaRPr lang="en-US" sz="3400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509064"/>
            <a:ext cx="38169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multiplier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concept is fundamentally based upon the proportion of additional income that households choose to spend on consumption:  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marginal propensity to consume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(here assumed to be 75% = 3/4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Here, a $1,000,000 injection is spent, received as payment, saved and spent, received as payment, saved and spent … etc. … until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3841360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7"/>
          <p:cNvSpPr>
            <a:spLocks noChangeArrowheads="1"/>
          </p:cNvSpPr>
          <p:nvPr/>
        </p:nvSpPr>
        <p:spPr bwMode="auto">
          <a:xfrm>
            <a:off x="6926821" y="1737337"/>
            <a:ext cx="942566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b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propensity </a:t>
            </a: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consume</a:t>
            </a:r>
          </a:p>
        </p:txBody>
      </p:sp>
      <p:grpSp>
        <p:nvGrpSpPr>
          <p:cNvPr id="114" name="Group 41"/>
          <p:cNvGrpSpPr>
            <a:grpSpLocks/>
          </p:cNvGrpSpPr>
          <p:nvPr/>
        </p:nvGrpSpPr>
        <p:grpSpPr bwMode="auto">
          <a:xfrm>
            <a:off x="8297721" y="2533971"/>
            <a:ext cx="381000" cy="2991175"/>
            <a:chOff x="4888" y="816"/>
            <a:chExt cx="240" cy="1434"/>
          </a:xfrm>
        </p:grpSpPr>
        <p:grpSp>
          <p:nvGrpSpPr>
            <p:cNvPr id="115" name="Group 42"/>
            <p:cNvGrpSpPr>
              <a:grpSpLocks/>
            </p:cNvGrpSpPr>
            <p:nvPr/>
          </p:nvGrpSpPr>
          <p:grpSpPr bwMode="auto">
            <a:xfrm>
              <a:off x="4922" y="816"/>
              <a:ext cx="203" cy="1434"/>
              <a:chOff x="4922" y="816"/>
              <a:chExt cx="203" cy="1434"/>
            </a:xfrm>
          </p:grpSpPr>
          <p:sp>
            <p:nvSpPr>
              <p:cNvPr id="117" name="Rectangle 43"/>
              <p:cNvSpPr>
                <a:spLocks noChangeArrowheads="1"/>
              </p:cNvSpPr>
              <p:nvPr/>
            </p:nvSpPr>
            <p:spPr bwMode="auto">
              <a:xfrm>
                <a:off x="4922" y="816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Rectangle 44"/>
              <p:cNvSpPr>
                <a:spLocks noChangeArrowheads="1"/>
              </p:cNvSpPr>
              <p:nvPr/>
            </p:nvSpPr>
            <p:spPr bwMode="auto">
              <a:xfrm>
                <a:off x="4922" y="1008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Rectangle 45"/>
              <p:cNvSpPr>
                <a:spLocks noChangeArrowheads="1"/>
              </p:cNvSpPr>
              <p:nvPr/>
            </p:nvSpPr>
            <p:spPr bwMode="auto">
              <a:xfrm>
                <a:off x="4922" y="1229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0" name="Rectangle 46"/>
              <p:cNvSpPr>
                <a:spLocks noChangeArrowheads="1"/>
              </p:cNvSpPr>
              <p:nvPr/>
            </p:nvSpPr>
            <p:spPr bwMode="auto">
              <a:xfrm>
                <a:off x="4922" y="1429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1" name="Rectangle 47"/>
              <p:cNvSpPr>
                <a:spLocks noChangeArrowheads="1"/>
              </p:cNvSpPr>
              <p:nvPr/>
            </p:nvSpPr>
            <p:spPr bwMode="auto">
              <a:xfrm>
                <a:off x="4922" y="1637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" name="Rectangle 48"/>
              <p:cNvSpPr>
                <a:spLocks noChangeArrowheads="1"/>
              </p:cNvSpPr>
              <p:nvPr/>
            </p:nvSpPr>
            <p:spPr bwMode="auto">
              <a:xfrm>
                <a:off x="4927" y="1848"/>
                <a:ext cx="19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 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Rectangle 49"/>
              <p:cNvSpPr>
                <a:spLocks noChangeArrowheads="1"/>
              </p:cNvSpPr>
              <p:nvPr/>
            </p:nvSpPr>
            <p:spPr bwMode="auto">
              <a:xfrm>
                <a:off x="4927" y="2095"/>
                <a:ext cx="16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3/4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6" name="Line 50"/>
            <p:cNvSpPr>
              <a:spLocks noChangeShapeType="1"/>
            </p:cNvSpPr>
            <p:nvPr/>
          </p:nvSpPr>
          <p:spPr bwMode="auto">
            <a:xfrm>
              <a:off x="4888" y="2045"/>
              <a:ext cx="2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5216391" y="1742838"/>
            <a:ext cx="88004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b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(dollars)</a:t>
            </a: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5" name="Rectangle 9"/>
          <p:cNvSpPr>
            <a:spLocks noChangeArrowheads="1"/>
          </p:cNvSpPr>
          <p:nvPr/>
        </p:nvSpPr>
        <p:spPr bwMode="auto">
          <a:xfrm>
            <a:off x="7871780" y="1742838"/>
            <a:ext cx="124122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b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consumption</a:t>
            </a: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(dollars)</a:t>
            </a:r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6" name="Rectangle 11"/>
          <p:cNvSpPr>
            <a:spLocks noChangeArrowheads="1"/>
          </p:cNvSpPr>
          <p:nvPr/>
        </p:nvSpPr>
        <p:spPr bwMode="auto">
          <a:xfrm>
            <a:off x="5178467" y="2535507"/>
            <a:ext cx="872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1,000,000 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Rectangle 12"/>
          <p:cNvSpPr>
            <a:spLocks noChangeArrowheads="1"/>
          </p:cNvSpPr>
          <p:nvPr/>
        </p:nvSpPr>
        <p:spPr bwMode="auto">
          <a:xfrm>
            <a:off x="5314992" y="2950569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750,000 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Rectangle 13"/>
          <p:cNvSpPr>
            <a:spLocks noChangeArrowheads="1"/>
          </p:cNvSpPr>
          <p:nvPr/>
        </p:nvSpPr>
        <p:spPr bwMode="auto">
          <a:xfrm>
            <a:off x="5314992" y="3377120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562,500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4"/>
          <p:cNvSpPr>
            <a:spLocks noChangeArrowheads="1"/>
          </p:cNvSpPr>
          <p:nvPr/>
        </p:nvSpPr>
        <p:spPr bwMode="auto">
          <a:xfrm>
            <a:off x="5314992" y="3810855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421,875 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5"/>
          <p:cNvSpPr>
            <a:spLocks noChangeArrowheads="1"/>
          </p:cNvSpPr>
          <p:nvPr/>
        </p:nvSpPr>
        <p:spPr bwMode="auto">
          <a:xfrm>
            <a:off x="5314992" y="4249541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316,406 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6"/>
          <p:cNvSpPr>
            <a:spLocks noChangeArrowheads="1"/>
          </p:cNvSpPr>
          <p:nvPr/>
        </p:nvSpPr>
        <p:spPr bwMode="auto">
          <a:xfrm>
            <a:off x="5324517" y="4700739"/>
            <a:ext cx="6668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949,219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7"/>
          <p:cNvSpPr>
            <a:spLocks noChangeArrowheads="1"/>
          </p:cNvSpPr>
          <p:nvPr/>
        </p:nvSpPr>
        <p:spPr bwMode="auto">
          <a:xfrm>
            <a:off x="7058135" y="2535507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750,000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8"/>
          <p:cNvSpPr>
            <a:spLocks noChangeArrowheads="1"/>
          </p:cNvSpPr>
          <p:nvPr/>
        </p:nvSpPr>
        <p:spPr bwMode="auto">
          <a:xfrm>
            <a:off x="7058135" y="2941044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562,500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7058135" y="3377120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421,875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20"/>
          <p:cNvSpPr>
            <a:spLocks noChangeArrowheads="1"/>
          </p:cNvSpPr>
          <p:nvPr/>
        </p:nvSpPr>
        <p:spPr bwMode="auto">
          <a:xfrm>
            <a:off x="7058135" y="3810855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316,406 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Rectangle 21"/>
          <p:cNvSpPr>
            <a:spLocks noChangeArrowheads="1"/>
          </p:cNvSpPr>
          <p:nvPr/>
        </p:nvSpPr>
        <p:spPr bwMode="auto">
          <a:xfrm>
            <a:off x="7058135" y="4249541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237,305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22"/>
          <p:cNvSpPr>
            <a:spLocks noChangeArrowheads="1"/>
          </p:cNvSpPr>
          <p:nvPr/>
        </p:nvSpPr>
        <p:spPr bwMode="auto">
          <a:xfrm>
            <a:off x="7075598" y="4700739"/>
            <a:ext cx="7105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711,914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Rectangle 29"/>
          <p:cNvSpPr>
            <a:spLocks noChangeArrowheads="1"/>
          </p:cNvSpPr>
          <p:nvPr/>
        </p:nvSpPr>
        <p:spPr bwMode="auto">
          <a:xfrm>
            <a:off x="5159417" y="5209086"/>
            <a:ext cx="8207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4,000,000</a:t>
            </a:r>
            <a:endParaRPr lang="en-US" sz="16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30"/>
          <p:cNvSpPr>
            <a:spLocks noChangeArrowheads="1"/>
          </p:cNvSpPr>
          <p:nvPr/>
        </p:nvSpPr>
        <p:spPr bwMode="auto">
          <a:xfrm>
            <a:off x="6939073" y="5209086"/>
            <a:ext cx="8207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3,000,000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Line 31"/>
          <p:cNvSpPr>
            <a:spLocks noChangeShapeType="1"/>
          </p:cNvSpPr>
          <p:nvPr/>
        </p:nvSpPr>
        <p:spPr bwMode="auto">
          <a:xfrm rot="196348" flipH="1">
            <a:off x="6156408" y="4073503"/>
            <a:ext cx="773057" cy="358702"/>
          </a:xfrm>
          <a:prstGeom prst="line">
            <a:avLst/>
          </a:prstGeom>
          <a:noFill/>
          <a:ln w="31750">
            <a:solidFill>
              <a:srgbClr val="03257B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Line 32"/>
          <p:cNvSpPr>
            <a:spLocks noChangeShapeType="1"/>
          </p:cNvSpPr>
          <p:nvPr/>
        </p:nvSpPr>
        <p:spPr bwMode="auto">
          <a:xfrm rot="196348" flipH="1">
            <a:off x="6155939" y="3598411"/>
            <a:ext cx="802782" cy="343172"/>
          </a:xfrm>
          <a:prstGeom prst="line">
            <a:avLst/>
          </a:prstGeom>
          <a:noFill/>
          <a:ln w="31750">
            <a:solidFill>
              <a:srgbClr val="03257B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Line 33"/>
          <p:cNvSpPr>
            <a:spLocks noChangeShapeType="1"/>
          </p:cNvSpPr>
          <p:nvPr/>
        </p:nvSpPr>
        <p:spPr bwMode="auto">
          <a:xfrm rot="196348" flipH="1">
            <a:off x="6154809" y="3164675"/>
            <a:ext cx="805040" cy="303696"/>
          </a:xfrm>
          <a:prstGeom prst="line">
            <a:avLst/>
          </a:prstGeom>
          <a:noFill/>
          <a:ln w="31750">
            <a:solidFill>
              <a:srgbClr val="03257B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Line 34"/>
          <p:cNvSpPr>
            <a:spLocks noChangeShapeType="1"/>
          </p:cNvSpPr>
          <p:nvPr/>
        </p:nvSpPr>
        <p:spPr bwMode="auto">
          <a:xfrm rot="196348" flipH="1">
            <a:off x="6155954" y="2695683"/>
            <a:ext cx="802752" cy="343696"/>
          </a:xfrm>
          <a:prstGeom prst="line">
            <a:avLst/>
          </a:prstGeom>
          <a:noFill/>
          <a:ln w="31750">
            <a:solidFill>
              <a:srgbClr val="03257B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35"/>
          <p:cNvSpPr>
            <a:spLocks noChangeShapeType="1"/>
          </p:cNvSpPr>
          <p:nvPr/>
        </p:nvSpPr>
        <p:spPr bwMode="auto">
          <a:xfrm>
            <a:off x="6146800" y="4476554"/>
            <a:ext cx="776398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Line 36"/>
          <p:cNvSpPr>
            <a:spLocks noChangeShapeType="1"/>
          </p:cNvSpPr>
          <p:nvPr/>
        </p:nvSpPr>
        <p:spPr bwMode="auto">
          <a:xfrm>
            <a:off x="6174691" y="3999768"/>
            <a:ext cx="769144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Line 37"/>
          <p:cNvSpPr>
            <a:spLocks noChangeShapeType="1"/>
          </p:cNvSpPr>
          <p:nvPr/>
        </p:nvSpPr>
        <p:spPr bwMode="auto">
          <a:xfrm>
            <a:off x="6146800" y="3527933"/>
            <a:ext cx="797035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Line 38"/>
          <p:cNvSpPr>
            <a:spLocks noChangeShapeType="1"/>
          </p:cNvSpPr>
          <p:nvPr/>
        </p:nvSpPr>
        <p:spPr bwMode="auto">
          <a:xfrm>
            <a:off x="6146799" y="3091856"/>
            <a:ext cx="795449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39"/>
          <p:cNvSpPr>
            <a:spLocks noChangeShapeType="1"/>
          </p:cNvSpPr>
          <p:nvPr/>
        </p:nvSpPr>
        <p:spPr bwMode="auto">
          <a:xfrm>
            <a:off x="6146800" y="2640282"/>
            <a:ext cx="795448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Line 55"/>
          <p:cNvSpPr>
            <a:spLocks noChangeShapeType="1"/>
          </p:cNvSpPr>
          <p:nvPr/>
        </p:nvSpPr>
        <p:spPr bwMode="auto">
          <a:xfrm rot="196348" flipH="1">
            <a:off x="6154895" y="4546583"/>
            <a:ext cx="804868" cy="306687"/>
          </a:xfrm>
          <a:prstGeom prst="line">
            <a:avLst/>
          </a:prstGeom>
          <a:noFill/>
          <a:ln w="31750">
            <a:solidFill>
              <a:srgbClr val="03257B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Line 56"/>
          <p:cNvSpPr>
            <a:spLocks noChangeShapeType="1"/>
          </p:cNvSpPr>
          <p:nvPr/>
        </p:nvSpPr>
        <p:spPr bwMode="auto">
          <a:xfrm>
            <a:off x="6146799" y="4919814"/>
            <a:ext cx="766873" cy="0"/>
          </a:xfrm>
          <a:prstGeom prst="line">
            <a:avLst/>
          </a:prstGeom>
          <a:noFill/>
          <a:ln w="31750">
            <a:solidFill>
              <a:srgbClr val="004200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 Box 10"/>
          <p:cNvSpPr txBox="1">
            <a:spLocks noChangeArrowheads="1"/>
          </p:cNvSpPr>
          <p:nvPr/>
        </p:nvSpPr>
        <p:spPr bwMode="auto">
          <a:xfrm>
            <a:off x="171269" y="4683574"/>
            <a:ext cx="37188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effectively, $4 million is spent in the economy.</a:t>
            </a:r>
          </a:p>
        </p:txBody>
      </p:sp>
      <p:sp>
        <p:nvSpPr>
          <p:cNvPr id="152" name="Rectangle 5"/>
          <p:cNvSpPr>
            <a:spLocks noChangeArrowheads="1"/>
          </p:cNvSpPr>
          <p:nvPr/>
        </p:nvSpPr>
        <p:spPr bwMode="auto">
          <a:xfrm>
            <a:off x="4037491" y="1933426"/>
            <a:ext cx="1056379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Expenditure </a:t>
            </a:r>
          </a:p>
          <a:p>
            <a:pPr algn="ctr">
              <a:lnSpc>
                <a:spcPct val="80000"/>
              </a:lnSpc>
            </a:pPr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stage  </a:t>
            </a:r>
          </a:p>
        </p:txBody>
      </p:sp>
      <p:sp>
        <p:nvSpPr>
          <p:cNvPr id="153" name="Rectangle 23"/>
          <p:cNvSpPr>
            <a:spLocks noChangeArrowheads="1"/>
          </p:cNvSpPr>
          <p:nvPr/>
        </p:nvSpPr>
        <p:spPr bwMode="auto">
          <a:xfrm>
            <a:off x="4197381" y="2530594"/>
            <a:ext cx="751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 1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24"/>
          <p:cNvSpPr>
            <a:spLocks noChangeArrowheads="1"/>
          </p:cNvSpPr>
          <p:nvPr/>
        </p:nvSpPr>
        <p:spPr bwMode="auto">
          <a:xfrm>
            <a:off x="4197381" y="2952006"/>
            <a:ext cx="751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 2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25"/>
          <p:cNvSpPr>
            <a:spLocks noChangeArrowheads="1"/>
          </p:cNvSpPr>
          <p:nvPr/>
        </p:nvSpPr>
        <p:spPr bwMode="auto">
          <a:xfrm>
            <a:off x="4197381" y="3375382"/>
            <a:ext cx="751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 3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4197381" y="3818642"/>
            <a:ext cx="751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 4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27"/>
          <p:cNvSpPr>
            <a:spLocks noChangeArrowheads="1"/>
          </p:cNvSpPr>
          <p:nvPr/>
        </p:nvSpPr>
        <p:spPr bwMode="auto">
          <a:xfrm>
            <a:off x="4197381" y="4255741"/>
            <a:ext cx="751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 5 </a:t>
            </a:r>
            <a:endParaRPr lang="en-US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28"/>
          <p:cNvSpPr>
            <a:spLocks noChangeArrowheads="1"/>
          </p:cNvSpPr>
          <p:nvPr/>
        </p:nvSpPr>
        <p:spPr bwMode="auto">
          <a:xfrm>
            <a:off x="4454556" y="5204173"/>
            <a:ext cx="415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endParaRPr lang="en-US" sz="16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40"/>
          <p:cNvSpPr>
            <a:spLocks noChangeArrowheads="1"/>
          </p:cNvSpPr>
          <p:nvPr/>
        </p:nvSpPr>
        <p:spPr bwMode="auto">
          <a:xfrm>
            <a:off x="4093251" y="4706938"/>
            <a:ext cx="8576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others </a:t>
            </a:r>
            <a:endParaRPr lang="en-US" sz="16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2252" y="2364765"/>
            <a:ext cx="4988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965575" y="5097537"/>
            <a:ext cx="4339896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4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50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9500"/>
                            </p:stCondLst>
                            <p:childTnLst>
                              <p:par>
                                <p:cTn id="14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/>
      <p:bldP spid="139" grpId="0"/>
      <p:bldP spid="151" grpId="0" build="p"/>
      <p:bldP spid="153" grpId="0"/>
      <p:bldP spid="154" grpId="0"/>
      <p:bldP spid="155" grpId="0"/>
      <p:bldP spid="156" grpId="0"/>
      <p:bldP spid="157" grpId="0"/>
      <p:bldP spid="158" grpId="0"/>
      <p:bldP spid="1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193" y="929898"/>
            <a:ext cx="8932985" cy="497495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24730"/>
            <a:ext cx="8904855" cy="875655"/>
          </a:xfrm>
        </p:spPr>
        <p:txBody>
          <a:bodyPr/>
          <a:lstStyle/>
          <a:p>
            <a:r>
              <a:rPr lang="en-US" dirty="0"/>
              <a:t>The Multiplier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953042"/>
            <a:ext cx="8860503" cy="3746687"/>
          </a:xfrm>
        </p:spPr>
        <p:txBody>
          <a:bodyPr/>
          <a:lstStyle/>
          <a:p>
            <a:r>
              <a:rPr lang="en-US" sz="2400" dirty="0">
                <a:solidFill>
                  <a:srgbClr val="32302A"/>
                </a:solidFill>
              </a:rPr>
              <a:t>The term </a:t>
            </a:r>
            <a:r>
              <a:rPr lang="en-US" sz="2400" b="1" i="1" dirty="0">
                <a:solidFill>
                  <a:srgbClr val="32302A"/>
                </a:solidFill>
              </a:rPr>
              <a:t>multiplier </a:t>
            </a:r>
            <a:r>
              <a:rPr lang="en-US" sz="2400" dirty="0">
                <a:solidFill>
                  <a:srgbClr val="32302A"/>
                </a:solidFill>
              </a:rPr>
              <a:t>is also used to indicate the number by which the initial change in spending is multiplied to obtain the total increase in output.</a:t>
            </a:r>
          </a:p>
          <a:p>
            <a:pPr lvl="1"/>
            <a:r>
              <a:rPr lang="en-US" sz="2400" dirty="0">
                <a:solidFill>
                  <a:srgbClr val="32302A"/>
                </a:solidFill>
              </a:rPr>
              <a:t>In the previous example, a $1 million initial increase </a:t>
            </a:r>
            <a:r>
              <a:rPr lang="en-US" sz="2400" dirty="0" smtClean="0">
                <a:solidFill>
                  <a:srgbClr val="32302A"/>
                </a:solidFill>
              </a:rPr>
              <a:t>in spending </a:t>
            </a:r>
            <a:r>
              <a:rPr lang="en-US" sz="2400" dirty="0">
                <a:solidFill>
                  <a:srgbClr val="32302A"/>
                </a:solidFill>
              </a:rPr>
              <a:t>expanded output by a total of $4 million.  </a:t>
            </a:r>
            <a:endParaRPr lang="en-US" sz="2400" dirty="0" smtClean="0">
              <a:solidFill>
                <a:srgbClr val="32302A"/>
              </a:solidFill>
            </a:endParaRPr>
          </a:p>
          <a:p>
            <a:pPr lvl="2"/>
            <a:r>
              <a:rPr lang="en-US" sz="2400" dirty="0" smtClean="0">
                <a:solidFill>
                  <a:srgbClr val="32302A"/>
                </a:solidFill>
              </a:rPr>
              <a:t>Thus </a:t>
            </a:r>
            <a:r>
              <a:rPr lang="en-US" sz="2400" dirty="0">
                <a:solidFill>
                  <a:srgbClr val="32302A"/>
                </a:solidFill>
              </a:rPr>
              <a:t>the multiplier was 4.</a:t>
            </a:r>
          </a:p>
          <a:p>
            <a:pPr lvl="1"/>
            <a:r>
              <a:rPr lang="en-US" sz="2400" dirty="0">
                <a:solidFill>
                  <a:srgbClr val="32302A"/>
                </a:solidFill>
              </a:rPr>
              <a:t>The size of the multiplier increases with the </a:t>
            </a:r>
            <a:r>
              <a:rPr lang="en-US" sz="2400" i="1" dirty="0" smtClean="0">
                <a:solidFill>
                  <a:srgbClr val="32302A"/>
                </a:solidFill>
              </a:rPr>
              <a:t>marginal </a:t>
            </a:r>
            <a:r>
              <a:rPr lang="en-US" sz="2400" i="1" dirty="0">
                <a:solidFill>
                  <a:srgbClr val="32302A"/>
                </a:solidFill>
              </a:rPr>
              <a:t>propensity to consume </a:t>
            </a:r>
            <a:r>
              <a:rPr lang="en-US" sz="2400" dirty="0">
                <a:solidFill>
                  <a:srgbClr val="32302A"/>
                </a:solidFill>
              </a:rPr>
              <a:t>(MPC).</a:t>
            </a:r>
          </a:p>
          <a:p>
            <a:pPr lvl="1"/>
            <a:r>
              <a:rPr lang="en-US" sz="2400" dirty="0">
                <a:solidFill>
                  <a:srgbClr val="32302A"/>
                </a:solidFill>
              </a:rPr>
              <a:t>Specifically the relationship between the MPC and the multiplier follows this equation</a:t>
            </a:r>
            <a:r>
              <a:rPr lang="en-US" sz="2400" dirty="0" smtClean="0">
                <a:solidFill>
                  <a:srgbClr val="32302A"/>
                </a:solidFill>
              </a:rPr>
              <a:t>:</a:t>
            </a:r>
            <a:endParaRPr lang="en-US" sz="2400" dirty="0">
              <a:solidFill>
                <a:srgbClr val="32302A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60127" y="5316610"/>
            <a:ext cx="6019800" cy="3381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785415" y="4607978"/>
            <a:ext cx="3223648" cy="1173199"/>
            <a:chOff x="2564970" y="4837145"/>
            <a:chExt cx="3223648" cy="1173199"/>
          </a:xfrm>
        </p:grpSpPr>
        <p:sp>
          <p:nvSpPr>
            <p:cNvPr id="4" name="Rounded Rectangle 3"/>
            <p:cNvSpPr/>
            <p:nvPr/>
          </p:nvSpPr>
          <p:spPr>
            <a:xfrm>
              <a:off x="2564970" y="4837145"/>
              <a:ext cx="3223648" cy="117319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698277" y="5219772"/>
              <a:ext cx="525463" cy="485776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32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341215" y="5137222"/>
              <a:ext cx="415925" cy="584201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22552" y="3752187"/>
            <a:ext cx="3209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97128" y="4742141"/>
            <a:ext cx="1692034" cy="1022353"/>
            <a:chOff x="3876683" y="4971308"/>
            <a:chExt cx="1692034" cy="102235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91723" y="5450790"/>
              <a:ext cx="1471613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4014554" y="4971308"/>
              <a:ext cx="1554163" cy="1022353"/>
              <a:chOff x="2809" y="781"/>
              <a:chExt cx="979" cy="644"/>
            </a:xfrm>
            <a:noFill/>
          </p:grpSpPr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126" y="1143"/>
                <a:ext cx="662" cy="282"/>
              </a:xfrm>
              <a:prstGeom prst="rect">
                <a:avLst/>
              </a:prstGeom>
              <a:grp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sz="3200" b="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MPC</a:t>
                </a:r>
                <a:endParaRPr lang="en-US" b="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2809" y="1080"/>
                <a:ext cx="927" cy="21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 type="none" w="lg" len="lg"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3" name="Group 10"/>
              <p:cNvGrpSpPr>
                <a:grpSpLocks/>
              </p:cNvGrpSpPr>
              <p:nvPr/>
            </p:nvGrpSpPr>
            <p:grpSpPr bwMode="auto">
              <a:xfrm>
                <a:off x="2944" y="781"/>
                <a:ext cx="399" cy="605"/>
                <a:chOff x="2800" y="1603"/>
                <a:chExt cx="399" cy="605"/>
              </a:xfrm>
              <a:grpFill/>
            </p:grpSpPr>
            <p:sp>
              <p:nvSpPr>
                <p:cNvPr id="2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53" y="1603"/>
                  <a:ext cx="246" cy="282"/>
                </a:xfrm>
                <a:prstGeom prst="rect">
                  <a:avLst/>
                </a:prstGeom>
                <a:grpFill/>
                <a:ln w="19050" cap="rnd">
                  <a:noFill/>
                  <a:prstDash val="sysDot"/>
                  <a:miter lim="800000"/>
                  <a:headEnd/>
                  <a:tailEnd type="none" w="lg" len="lg"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kumimoji="0" lang="en-US" sz="3200" b="0" i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b="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00" y="1878"/>
                  <a:ext cx="192" cy="330"/>
                </a:xfrm>
                <a:prstGeom prst="rect">
                  <a:avLst/>
                </a:prstGeom>
                <a:grpFill/>
                <a:ln w="19050" cap="rnd">
                  <a:noFill/>
                  <a:prstDash val="sysDot"/>
                  <a:miter lim="800000"/>
                  <a:headEnd/>
                  <a:tailEnd type="none" w="lg" len="lg"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-</a:t>
                  </a:r>
                  <a:endParaRPr lang="en-US" sz="3200" b="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3876683" y="5537475"/>
              <a:ext cx="390525" cy="447675"/>
            </a:xfrm>
            <a:prstGeom prst="rect">
              <a:avLst/>
            </a:prstGeom>
            <a:noFill/>
            <a:ln w="19050" cap="rnd">
              <a:noFill/>
              <a:prstDash val="sysDot"/>
              <a:miter lim="800000"/>
              <a:headEnd/>
              <a:tailEnd type="none" w="lg" len="lg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kumimoji="0" lang="en-US" sz="3200" b="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19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69750"/>
            <a:ext cx="8932985" cy="433510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4" y="162731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Multiplier and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Economic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608494"/>
            <a:ext cx="8883751" cy="4296359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multiplier concept also works in reverse – reductions in spending will also be magnified and generate even larger reductions in income.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Even a minor disturbance may be amplified into a major disruption because of the multiplier.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Keynesians argue that the multiplier concept indicates that market economies have a tendency to fluctuate back and forth between excessive demand that generates an economic boom and deficient demand that leads to recession</a:t>
            </a:r>
            <a:r>
              <a:rPr lang="en-US" sz="2600" dirty="0" smtClean="0">
                <a:solidFill>
                  <a:srgbClr val="32302A"/>
                </a:solidFill>
              </a:rPr>
              <a:t>.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52407"/>
            <a:ext cx="8932985" cy="505244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0" y="154988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Adding Realism to the Multiplier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818096"/>
            <a:ext cx="8883751" cy="5017016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In evaluating the importance of the multiplier, </a:t>
            </a:r>
            <a:r>
              <a:rPr lang="en-US" sz="2500" dirty="0" smtClean="0">
                <a:solidFill>
                  <a:srgbClr val="32302A"/>
                </a:solidFill>
              </a:rPr>
              <a:t>remember</a:t>
            </a:r>
            <a:r>
              <a:rPr lang="en-US" sz="25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An increase in government spending will require either higher taxes or additional government borrowing.</a:t>
            </a:r>
          </a:p>
          <a:p>
            <a:pPr marL="1031875" lvl="2" indent="-231775"/>
            <a:r>
              <a:rPr lang="en-US" sz="2500" dirty="0">
                <a:solidFill>
                  <a:srgbClr val="32302A"/>
                </a:solidFill>
              </a:rPr>
              <a:t>This will often generate secondary effects, reducing spending in other areas.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It takes time for the multiplier to work.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multiplier effect implies that the additional spending brings idle resources into production without price changes -- this is unlikely to be the case during normal times.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During normal times, the demand stimulus effect of additional spending is substantially weaker than the multiplier suggests.</a:t>
            </a:r>
          </a:p>
        </p:txBody>
      </p:sp>
    </p:spTree>
    <p:extLst>
      <p:ext uri="{BB962C8B-B14F-4D97-AF65-F5344CB8AC3E}">
        <p14:creationId xmlns:p14="http://schemas.microsoft.com/office/powerpoint/2010/main" val="66660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604075"/>
            <a:ext cx="8932985" cy="430077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0" y="154988"/>
            <a:ext cx="8904855" cy="914402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Keynes and Economic Instability: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611826"/>
            <a:ext cx="8883751" cy="4114800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According to the Keynesian view, fluctuations in total spending (</a:t>
            </a:r>
            <a:r>
              <a:rPr lang="en-US" sz="26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600" dirty="0">
                <a:solidFill>
                  <a:srgbClr val="32302A"/>
                </a:solidFill>
              </a:rPr>
              <a:t>) are the major source of economic instability.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Keynesians believe that market economies have a tendency to fluctuate between economic booms driven by excessive demand and recessions resulting from insufficient demand.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multiplier principle explains why these fluctuations are magnified.</a:t>
            </a:r>
          </a:p>
        </p:txBody>
      </p:sp>
    </p:spTree>
    <p:extLst>
      <p:ext uri="{BB962C8B-B14F-4D97-AF65-F5344CB8AC3E}">
        <p14:creationId xmlns:p14="http://schemas.microsoft.com/office/powerpoint/2010/main" val="184170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Keynesian View</a:t>
            </a:r>
            <a:br>
              <a:rPr lang="en-US" dirty="0"/>
            </a:br>
            <a:r>
              <a:rPr lang="en-US" dirty="0"/>
              <a:t>of Fiscal Policy</a:t>
            </a:r>
          </a:p>
        </p:txBody>
      </p:sp>
    </p:spTree>
    <p:extLst>
      <p:ext uri="{BB962C8B-B14F-4D97-AF65-F5344CB8AC3E}">
        <p14:creationId xmlns:p14="http://schemas.microsoft.com/office/powerpoint/2010/main" val="10730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7580"/>
            <a:ext cx="8932985" cy="4347273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57755"/>
            <a:ext cx="8904855" cy="720110"/>
          </a:xfrm>
        </p:spPr>
        <p:txBody>
          <a:bodyPr/>
          <a:lstStyle/>
          <a:p>
            <a:r>
              <a:rPr lang="en-US" sz="3600" dirty="0"/>
              <a:t>Budget Deficits and Surpluses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8563"/>
            <a:ext cx="8883750" cy="3959816"/>
          </a:xfrm>
        </p:spPr>
        <p:txBody>
          <a:bodyPr/>
          <a:lstStyle/>
          <a:p>
            <a:pPr marL="231775" indent="-231775"/>
            <a:r>
              <a:rPr lang="en-US" sz="2600" dirty="0" smtClean="0">
                <a:solidFill>
                  <a:srgbClr val="32302A"/>
                </a:solidFill>
              </a:rPr>
              <a:t>A </a:t>
            </a:r>
            <a:r>
              <a:rPr lang="en-US" sz="2600" b="1" i="1" dirty="0" smtClean="0">
                <a:solidFill>
                  <a:srgbClr val="32302A"/>
                </a:solidFill>
              </a:rPr>
              <a:t>budget deficit</a:t>
            </a:r>
            <a:r>
              <a:rPr lang="en-US" sz="2600" dirty="0">
                <a:solidFill>
                  <a:srgbClr val="32302A"/>
                </a:solidFill>
              </a:rPr>
              <a:t> </a:t>
            </a:r>
            <a:r>
              <a:rPr lang="en-US" sz="2600" dirty="0" smtClean="0">
                <a:solidFill>
                  <a:srgbClr val="32302A"/>
                </a:solidFill>
              </a:rPr>
              <a:t>is present </a:t>
            </a:r>
            <a:r>
              <a:rPr lang="en-US" sz="2600" dirty="0">
                <a:solidFill>
                  <a:srgbClr val="32302A"/>
                </a:solidFill>
              </a:rPr>
              <a:t>when total government spending exceeds total revenue from all sources.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When the money supply is constant, deficits must be covered with borrowing.  The U.S. Treasury borrows by issuing bonds.</a:t>
            </a:r>
          </a:p>
          <a:p>
            <a:pPr marL="231775" indent="-231775"/>
            <a:r>
              <a:rPr lang="en-US" sz="2600" dirty="0" smtClean="0">
                <a:solidFill>
                  <a:srgbClr val="32302A"/>
                </a:solidFill>
              </a:rPr>
              <a:t>A </a:t>
            </a:r>
            <a:r>
              <a:rPr lang="en-US" sz="2600" b="1" i="1" dirty="0" smtClean="0">
                <a:solidFill>
                  <a:srgbClr val="32302A"/>
                </a:solidFill>
              </a:rPr>
              <a:t>budget surplus</a:t>
            </a:r>
            <a:r>
              <a:rPr lang="en-US" sz="2600" dirty="0">
                <a:solidFill>
                  <a:srgbClr val="32302A"/>
                </a:solidFill>
              </a:rPr>
              <a:t> </a:t>
            </a:r>
            <a:r>
              <a:rPr lang="en-US" sz="2600" dirty="0" smtClean="0">
                <a:solidFill>
                  <a:srgbClr val="32302A"/>
                </a:solidFill>
              </a:rPr>
              <a:t>is present </a:t>
            </a:r>
            <a:r>
              <a:rPr lang="en-US" sz="2600" dirty="0">
                <a:solidFill>
                  <a:srgbClr val="32302A"/>
                </a:solidFill>
              </a:rPr>
              <a:t>when total government spending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is </a:t>
            </a:r>
            <a:r>
              <a:rPr lang="en-US" sz="2600" dirty="0">
                <a:solidFill>
                  <a:srgbClr val="32302A"/>
                </a:solidFill>
              </a:rPr>
              <a:t>greater than total revenue.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Surpluses reduce the magnitude of the government’s outstanding debt.</a:t>
            </a:r>
          </a:p>
        </p:txBody>
      </p:sp>
    </p:spTree>
    <p:extLst>
      <p:ext uri="{BB962C8B-B14F-4D97-AF65-F5344CB8AC3E}">
        <p14:creationId xmlns:p14="http://schemas.microsoft.com/office/powerpoint/2010/main" val="25641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Great Depression, Macroeconomics, and the Keynesian View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36908"/>
            <a:ext cx="8932985" cy="50679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40046"/>
            <a:ext cx="8904855" cy="720110"/>
          </a:xfrm>
        </p:spPr>
        <p:txBody>
          <a:bodyPr/>
          <a:lstStyle/>
          <a:p>
            <a:r>
              <a:rPr lang="en-US" sz="3600" dirty="0"/>
              <a:t>Budget Deficits and Surpluses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0157"/>
            <a:ext cx="8883750" cy="4928460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Changes in the size of the federal deficit or surplus are often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used </a:t>
            </a:r>
            <a:r>
              <a:rPr lang="en-US" sz="2500" dirty="0">
                <a:solidFill>
                  <a:srgbClr val="32302A"/>
                </a:solidFill>
              </a:rPr>
              <a:t>to gauge whether fiscal policy is stimulating or restraining demand.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Changes in the size of the budget deficit or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>surplus may arise from either: 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 change in cyclical economic conditions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 change in discretionary fiscal policy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federal budget is the primary tool of fiscal policy.</a:t>
            </a:r>
          </a:p>
          <a:p>
            <a:pPr marL="231775" indent="-231775"/>
            <a:r>
              <a:rPr lang="en-US" sz="2500" b="1" i="1" dirty="0">
                <a:solidFill>
                  <a:srgbClr val="32302A"/>
                </a:solidFill>
              </a:rPr>
              <a:t>Discretionary changes </a:t>
            </a:r>
            <a:r>
              <a:rPr lang="en-US" sz="2500" dirty="0">
                <a:solidFill>
                  <a:srgbClr val="32302A"/>
                </a:solidFill>
              </a:rPr>
              <a:t>in fiscal policy: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deliberate </a:t>
            </a:r>
            <a:r>
              <a:rPr lang="en-US" sz="2500" dirty="0">
                <a:solidFill>
                  <a:srgbClr val="32302A"/>
                </a:solidFill>
              </a:rPr>
              <a:t>changes in government spending and/or taxes designed to affect the size of </a:t>
            </a:r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budget deficit or surplus.</a:t>
            </a:r>
          </a:p>
        </p:txBody>
      </p:sp>
    </p:spTree>
    <p:extLst>
      <p:ext uri="{BB962C8B-B14F-4D97-AF65-F5344CB8AC3E}">
        <p14:creationId xmlns:p14="http://schemas.microsoft.com/office/powerpoint/2010/main" val="103181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7580"/>
            <a:ext cx="8932985" cy="43472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8791"/>
            <a:ext cx="8904855" cy="1200558"/>
          </a:xfrm>
        </p:spPr>
        <p:txBody>
          <a:bodyPr/>
          <a:lstStyle/>
          <a:p>
            <a:r>
              <a:rPr lang="en-US" sz="3600" dirty="0"/>
              <a:t>Fiscal Policy and the Good News </a:t>
            </a:r>
            <a:br>
              <a:rPr lang="en-US" sz="3600" dirty="0"/>
            </a:br>
            <a:r>
              <a:rPr lang="en-US" sz="3600" dirty="0"/>
              <a:t>of Keynesian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26571"/>
            <a:ext cx="8883750" cy="4486758"/>
          </a:xfrm>
        </p:spPr>
        <p:txBody>
          <a:bodyPr/>
          <a:lstStyle/>
          <a:p>
            <a:pPr marL="231775" indent="-231775"/>
            <a:r>
              <a:rPr lang="en-US" sz="2400" dirty="0" smtClean="0">
                <a:solidFill>
                  <a:srgbClr val="32302A"/>
                </a:solidFill>
              </a:rPr>
              <a:t>Keynesian theory highlights the potential of fiscal policy as a tool capable of reducing fluctuations in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400" dirty="0" smtClean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400" dirty="0" smtClean="0">
                <a:solidFill>
                  <a:srgbClr val="32302A"/>
                </a:solidFill>
              </a:rPr>
              <a:t>Prior </a:t>
            </a:r>
            <a:r>
              <a:rPr lang="en-US" sz="2400" dirty="0">
                <a:solidFill>
                  <a:srgbClr val="32302A"/>
                </a:solidFill>
              </a:rPr>
              <a:t>to the Great Depression, </a:t>
            </a:r>
            <a:r>
              <a:rPr lang="en-US" sz="2400" dirty="0" smtClean="0">
                <a:solidFill>
                  <a:srgbClr val="32302A"/>
                </a:solidFill>
              </a:rPr>
              <a:t>most believed </a:t>
            </a:r>
            <a:r>
              <a:rPr lang="en-US" sz="2400" dirty="0">
                <a:solidFill>
                  <a:srgbClr val="32302A"/>
                </a:solidFill>
              </a:rPr>
              <a:t>that </a:t>
            </a:r>
            <a:r>
              <a:rPr lang="en-US" sz="2400" dirty="0" smtClean="0">
                <a:solidFill>
                  <a:srgbClr val="32302A"/>
                </a:solidFill>
              </a:rPr>
              <a:t>the government </a:t>
            </a:r>
            <a:r>
              <a:rPr lang="en-US" sz="2400" dirty="0">
                <a:solidFill>
                  <a:srgbClr val="32302A"/>
                </a:solidFill>
              </a:rPr>
              <a:t>should balance its budget.  Keynesians challenged this view.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Rather than balancing the budget annually, Keynesians </a:t>
            </a:r>
            <a:r>
              <a:rPr lang="en-US" sz="2400" dirty="0" smtClean="0">
                <a:solidFill>
                  <a:srgbClr val="32302A"/>
                </a:solidFill>
              </a:rPr>
              <a:t/>
            </a:r>
            <a:br>
              <a:rPr lang="en-US" sz="2400" dirty="0" smtClean="0">
                <a:solidFill>
                  <a:srgbClr val="32302A"/>
                </a:solidFill>
              </a:rPr>
            </a:br>
            <a:r>
              <a:rPr lang="en-US" sz="2400" dirty="0" smtClean="0">
                <a:solidFill>
                  <a:srgbClr val="32302A"/>
                </a:solidFill>
              </a:rPr>
              <a:t>argue </a:t>
            </a:r>
            <a:r>
              <a:rPr lang="en-US" sz="2400" dirty="0">
                <a:solidFill>
                  <a:srgbClr val="32302A"/>
                </a:solidFill>
              </a:rPr>
              <a:t>that </a:t>
            </a:r>
            <a:r>
              <a:rPr lang="en-US" sz="2400" b="1" i="1" dirty="0">
                <a:solidFill>
                  <a:srgbClr val="32302A"/>
                </a:solidFill>
              </a:rPr>
              <a:t>counter-cyclical policy </a:t>
            </a:r>
            <a:r>
              <a:rPr lang="en-US" sz="2400" dirty="0">
                <a:solidFill>
                  <a:srgbClr val="32302A"/>
                </a:solidFill>
              </a:rPr>
              <a:t>should be used to </a:t>
            </a:r>
            <a:r>
              <a:rPr lang="en-US" sz="2400" dirty="0" smtClean="0">
                <a:solidFill>
                  <a:srgbClr val="32302A"/>
                </a:solidFill>
              </a:rPr>
              <a:t>offset fluctuations </a:t>
            </a:r>
            <a:r>
              <a:rPr lang="en-US" sz="2400" dirty="0">
                <a:solidFill>
                  <a:srgbClr val="32302A"/>
                </a:solidFill>
              </a:rPr>
              <a:t>in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4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sz="2400" dirty="0">
                <a:solidFill>
                  <a:srgbClr val="32302A"/>
                </a:solidFill>
              </a:rPr>
              <a:t>This implies that the government </a:t>
            </a:r>
            <a:r>
              <a:rPr lang="en-US" sz="2400" dirty="0" smtClean="0">
                <a:solidFill>
                  <a:srgbClr val="32302A"/>
                </a:solidFill>
              </a:rPr>
              <a:t>should plan </a:t>
            </a:r>
            <a:r>
              <a:rPr lang="en-US" sz="2400" dirty="0">
                <a:solidFill>
                  <a:srgbClr val="32302A"/>
                </a:solidFill>
              </a:rPr>
              <a:t>budget deficits when the economy is weak and budget surpluses when strong demand threatens to cause inflation.</a:t>
            </a:r>
          </a:p>
        </p:txBody>
      </p:sp>
    </p:spTree>
    <p:extLst>
      <p:ext uri="{BB962C8B-B14F-4D97-AF65-F5344CB8AC3E}">
        <p14:creationId xmlns:p14="http://schemas.microsoft.com/office/powerpoint/2010/main" val="297387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7580"/>
            <a:ext cx="8932985" cy="43472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8197"/>
            <a:ext cx="8904855" cy="891152"/>
          </a:xfrm>
        </p:spPr>
        <p:txBody>
          <a:bodyPr/>
          <a:lstStyle/>
          <a:p>
            <a:r>
              <a:rPr lang="en-US" sz="3600" dirty="0"/>
              <a:t>Keynesian Policy </a:t>
            </a:r>
            <a:r>
              <a:rPr lang="en-US" sz="3600" dirty="0" smtClean="0"/>
              <a:t>to </a:t>
            </a:r>
            <a:r>
              <a:rPr lang="en-US" sz="3600" dirty="0"/>
              <a:t>Combat Recession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26571"/>
            <a:ext cx="8883750" cy="448675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When an economy is operating below its potential output, the Keynesian </a:t>
            </a:r>
            <a:r>
              <a:rPr lang="en-US" sz="2600" dirty="0" smtClean="0">
                <a:solidFill>
                  <a:srgbClr val="32302A"/>
                </a:solidFill>
              </a:rPr>
              <a:t>economic model </a:t>
            </a:r>
            <a:r>
              <a:rPr lang="en-US" sz="2600" dirty="0">
                <a:solidFill>
                  <a:srgbClr val="32302A"/>
                </a:solidFill>
              </a:rPr>
              <a:t>suggests that fiscal policy should be more expansionary.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increase in government purchases </a:t>
            </a:r>
            <a:r>
              <a:rPr lang="en-US" dirty="0" smtClean="0">
                <a:solidFill>
                  <a:srgbClr val="32302A"/>
                </a:solidFill>
              </a:rPr>
              <a:t>of </a:t>
            </a:r>
            <a:r>
              <a:rPr lang="en-US" dirty="0">
                <a:solidFill>
                  <a:srgbClr val="32302A"/>
                </a:solidFill>
              </a:rPr>
              <a:t>goods &amp; services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or reduction in taxes</a:t>
            </a:r>
          </a:p>
        </p:txBody>
      </p:sp>
    </p:spTree>
    <p:extLst>
      <p:ext uri="{BB962C8B-B14F-4D97-AF65-F5344CB8AC3E}">
        <p14:creationId xmlns:p14="http://schemas.microsoft.com/office/powerpoint/2010/main" val="5361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/>
              <a:t>Expansionary Fiscal Policy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664044"/>
            <a:ext cx="408018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the economy is below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potential capacity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.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2 routes to long-run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full-employment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248758" y="3033037"/>
            <a:ext cx="387931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Rely on lower resource prices to reduce costs and increase supply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restoring equilibrium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Alternatively, expansionary fiscal policy could stimulate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(shift to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direct the economy back to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E2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6292097" y="2124061"/>
            <a:ext cx="1588" cy="3017838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16"/>
          <p:cNvSpPr>
            <a:spLocks noChangeAspect="1" noChangeShapeType="1"/>
          </p:cNvSpPr>
          <p:nvPr/>
        </p:nvSpPr>
        <p:spPr bwMode="auto">
          <a:xfrm>
            <a:off x="6292097" y="3305161"/>
            <a:ext cx="0" cy="18303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4"/>
          <p:cNvSpPr>
            <a:spLocks noChangeAspect="1"/>
          </p:cNvSpPr>
          <p:nvPr/>
        </p:nvSpPr>
        <p:spPr bwMode="auto">
          <a:xfrm>
            <a:off x="5123697" y="2276461"/>
            <a:ext cx="1668463" cy="2501900"/>
          </a:xfrm>
          <a:custGeom>
            <a:avLst/>
            <a:gdLst>
              <a:gd name="T0" fmla="*/ 20 w 4147"/>
              <a:gd name="T1" fmla="*/ 72 h 6220"/>
              <a:gd name="T2" fmla="*/ 53 w 4147"/>
              <a:gd name="T3" fmla="*/ 183 h 6220"/>
              <a:gd name="T4" fmla="*/ 94 w 4147"/>
              <a:gd name="T5" fmla="*/ 300 h 6220"/>
              <a:gd name="T6" fmla="*/ 140 w 4147"/>
              <a:gd name="T7" fmla="*/ 421 h 6220"/>
              <a:gd name="T8" fmla="*/ 192 w 4147"/>
              <a:gd name="T9" fmla="*/ 546 h 6220"/>
              <a:gd name="T10" fmla="*/ 249 w 4147"/>
              <a:gd name="T11" fmla="*/ 675 h 6220"/>
              <a:gd name="T12" fmla="*/ 312 w 4147"/>
              <a:gd name="T13" fmla="*/ 808 h 6220"/>
              <a:gd name="T14" fmla="*/ 380 w 4147"/>
              <a:gd name="T15" fmla="*/ 943 h 6220"/>
              <a:gd name="T16" fmla="*/ 452 w 4147"/>
              <a:gd name="T17" fmla="*/ 1082 h 6220"/>
              <a:gd name="T18" fmla="*/ 529 w 4147"/>
              <a:gd name="T19" fmla="*/ 1223 h 6220"/>
              <a:gd name="T20" fmla="*/ 609 w 4147"/>
              <a:gd name="T21" fmla="*/ 1367 h 6220"/>
              <a:gd name="T22" fmla="*/ 693 w 4147"/>
              <a:gd name="T23" fmla="*/ 1513 h 6220"/>
              <a:gd name="T24" fmla="*/ 781 w 4147"/>
              <a:gd name="T25" fmla="*/ 1661 h 6220"/>
              <a:gd name="T26" fmla="*/ 873 w 4147"/>
              <a:gd name="T27" fmla="*/ 1811 h 6220"/>
              <a:gd name="T28" fmla="*/ 966 w 4147"/>
              <a:gd name="T29" fmla="*/ 1962 h 6220"/>
              <a:gd name="T30" fmla="*/ 1063 w 4147"/>
              <a:gd name="T31" fmla="*/ 2116 h 6220"/>
              <a:gd name="T32" fmla="*/ 1162 w 4147"/>
              <a:gd name="T33" fmla="*/ 2269 h 6220"/>
              <a:gd name="T34" fmla="*/ 1264 w 4147"/>
              <a:gd name="T35" fmla="*/ 2423 h 6220"/>
              <a:gd name="T36" fmla="*/ 1368 w 4147"/>
              <a:gd name="T37" fmla="*/ 2577 h 6220"/>
              <a:gd name="T38" fmla="*/ 1473 w 4147"/>
              <a:gd name="T39" fmla="*/ 2733 h 6220"/>
              <a:gd name="T40" fmla="*/ 1579 w 4147"/>
              <a:gd name="T41" fmla="*/ 2887 h 6220"/>
              <a:gd name="T42" fmla="*/ 1687 w 4147"/>
              <a:gd name="T43" fmla="*/ 3041 h 6220"/>
              <a:gd name="T44" fmla="*/ 1796 w 4147"/>
              <a:gd name="T45" fmla="*/ 3195 h 6220"/>
              <a:gd name="T46" fmla="*/ 1905 w 4147"/>
              <a:gd name="T47" fmla="*/ 3348 h 6220"/>
              <a:gd name="T48" fmla="*/ 2015 w 4147"/>
              <a:gd name="T49" fmla="*/ 3500 h 6220"/>
              <a:gd name="T50" fmla="*/ 2125 w 4147"/>
              <a:gd name="T51" fmla="*/ 3650 h 6220"/>
              <a:gd name="T52" fmla="*/ 2235 w 4147"/>
              <a:gd name="T53" fmla="*/ 3798 h 6220"/>
              <a:gd name="T54" fmla="*/ 2343 w 4147"/>
              <a:gd name="T55" fmla="*/ 3944 h 6220"/>
              <a:gd name="T56" fmla="*/ 2451 w 4147"/>
              <a:gd name="T57" fmla="*/ 4089 h 6220"/>
              <a:gd name="T58" fmla="*/ 2559 w 4147"/>
              <a:gd name="T59" fmla="*/ 4230 h 6220"/>
              <a:gd name="T60" fmla="*/ 2665 w 4147"/>
              <a:gd name="T61" fmla="*/ 4370 h 6220"/>
              <a:gd name="T62" fmla="*/ 2770 w 4147"/>
              <a:gd name="T63" fmla="*/ 4507 h 6220"/>
              <a:gd name="T64" fmla="*/ 2872 w 4147"/>
              <a:gd name="T65" fmla="*/ 4639 h 6220"/>
              <a:gd name="T66" fmla="*/ 2972 w 4147"/>
              <a:gd name="T67" fmla="*/ 4768 h 6220"/>
              <a:gd name="T68" fmla="*/ 3071 w 4147"/>
              <a:gd name="T69" fmla="*/ 4894 h 6220"/>
              <a:gd name="T70" fmla="*/ 3167 w 4147"/>
              <a:gd name="T71" fmla="*/ 5016 h 6220"/>
              <a:gd name="T72" fmla="*/ 3260 w 4147"/>
              <a:gd name="T73" fmla="*/ 5134 h 6220"/>
              <a:gd name="T74" fmla="*/ 3350 w 4147"/>
              <a:gd name="T75" fmla="*/ 5247 h 6220"/>
              <a:gd name="T76" fmla="*/ 3436 w 4147"/>
              <a:gd name="T77" fmla="*/ 5355 h 6220"/>
              <a:gd name="T78" fmla="*/ 3519 w 4147"/>
              <a:gd name="T79" fmla="*/ 5457 h 6220"/>
              <a:gd name="T80" fmla="*/ 3599 w 4147"/>
              <a:gd name="T81" fmla="*/ 5555 h 6220"/>
              <a:gd name="T82" fmla="*/ 3673 w 4147"/>
              <a:gd name="T83" fmla="*/ 5647 h 6220"/>
              <a:gd name="T84" fmla="*/ 3743 w 4147"/>
              <a:gd name="T85" fmla="*/ 5733 h 6220"/>
              <a:gd name="T86" fmla="*/ 3809 w 4147"/>
              <a:gd name="T87" fmla="*/ 5814 h 6220"/>
              <a:gd name="T88" fmla="*/ 3870 w 4147"/>
              <a:gd name="T89" fmla="*/ 5888 h 6220"/>
              <a:gd name="T90" fmla="*/ 3925 w 4147"/>
              <a:gd name="T91" fmla="*/ 5954 h 6220"/>
              <a:gd name="T92" fmla="*/ 3975 w 4147"/>
              <a:gd name="T93" fmla="*/ 6015 h 6220"/>
              <a:gd name="T94" fmla="*/ 4019 w 4147"/>
              <a:gd name="T95" fmla="*/ 6067 h 6220"/>
              <a:gd name="T96" fmla="*/ 4057 w 4147"/>
              <a:gd name="T97" fmla="*/ 6113 h 6220"/>
              <a:gd name="T98" fmla="*/ 4088 w 4147"/>
              <a:gd name="T99" fmla="*/ 6150 h 6220"/>
              <a:gd name="T100" fmla="*/ 4113 w 4147"/>
              <a:gd name="T101" fmla="*/ 6181 h 6220"/>
              <a:gd name="T102" fmla="*/ 4132 w 4147"/>
              <a:gd name="T103" fmla="*/ 6202 h 6220"/>
              <a:gd name="T104" fmla="*/ 4144 w 4147"/>
              <a:gd name="T105" fmla="*/ 6216 h 6220"/>
              <a:gd name="T106" fmla="*/ 4147 w 4147"/>
              <a:gd name="T107" fmla="*/ 6220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5"/>
          <p:cNvSpPr>
            <a:spLocks noChangeAspect="1" noChangeArrowheads="1"/>
          </p:cNvSpPr>
          <p:nvPr/>
        </p:nvSpPr>
        <p:spPr bwMode="auto">
          <a:xfrm>
            <a:off x="6801082" y="4716189"/>
            <a:ext cx="3643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8"/>
          <p:cNvSpPr>
            <a:spLocks noChangeAspect="1" noChangeArrowheads="1"/>
          </p:cNvSpPr>
          <p:nvPr/>
        </p:nvSpPr>
        <p:spPr bwMode="auto">
          <a:xfrm>
            <a:off x="2907547" y="1362061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9"/>
          <p:cNvSpPr>
            <a:spLocks noChangeAspect="1" noChangeArrowheads="1"/>
          </p:cNvSpPr>
          <p:nvPr/>
        </p:nvSpPr>
        <p:spPr bwMode="auto">
          <a:xfrm>
            <a:off x="2907547" y="1362061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052170" y="1860855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4"/>
          <p:cNvSpPr>
            <a:spLocks noChangeAspect="1" noChangeShapeType="1"/>
          </p:cNvSpPr>
          <p:nvPr/>
        </p:nvSpPr>
        <p:spPr bwMode="auto">
          <a:xfrm flipH="1">
            <a:off x="4726822" y="3311511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Freeform 15"/>
          <p:cNvSpPr>
            <a:spLocks noChangeAspect="1"/>
          </p:cNvSpPr>
          <p:nvPr/>
        </p:nvSpPr>
        <p:spPr bwMode="auto">
          <a:xfrm>
            <a:off x="5565022" y="2120886"/>
            <a:ext cx="1709738" cy="1831975"/>
          </a:xfrm>
          <a:custGeom>
            <a:avLst/>
            <a:gdLst>
              <a:gd name="T0" fmla="*/ 82 w 4625"/>
              <a:gd name="T1" fmla="*/ 4897 h 4959"/>
              <a:gd name="T2" fmla="*/ 205 w 4625"/>
              <a:gd name="T3" fmla="*/ 4803 h 4959"/>
              <a:gd name="T4" fmla="*/ 328 w 4625"/>
              <a:gd name="T5" fmla="*/ 4706 h 4959"/>
              <a:gd name="T6" fmla="*/ 451 w 4625"/>
              <a:gd name="T7" fmla="*/ 4607 h 4959"/>
              <a:gd name="T8" fmla="*/ 573 w 4625"/>
              <a:gd name="T9" fmla="*/ 4506 h 4959"/>
              <a:gd name="T10" fmla="*/ 695 w 4625"/>
              <a:gd name="T11" fmla="*/ 4403 h 4959"/>
              <a:gd name="T12" fmla="*/ 817 w 4625"/>
              <a:gd name="T13" fmla="*/ 4298 h 4959"/>
              <a:gd name="T14" fmla="*/ 938 w 4625"/>
              <a:gd name="T15" fmla="*/ 4190 h 4959"/>
              <a:gd name="T16" fmla="*/ 1058 w 4625"/>
              <a:gd name="T17" fmla="*/ 4081 h 4959"/>
              <a:gd name="T18" fmla="*/ 1179 w 4625"/>
              <a:gd name="T19" fmla="*/ 3970 h 4959"/>
              <a:gd name="T20" fmla="*/ 1298 w 4625"/>
              <a:gd name="T21" fmla="*/ 3858 h 4959"/>
              <a:gd name="T22" fmla="*/ 1416 w 4625"/>
              <a:gd name="T23" fmla="*/ 3745 h 4959"/>
              <a:gd name="T24" fmla="*/ 1533 w 4625"/>
              <a:gd name="T25" fmla="*/ 3630 h 4959"/>
              <a:gd name="T26" fmla="*/ 1650 w 4625"/>
              <a:gd name="T27" fmla="*/ 3515 h 4959"/>
              <a:gd name="T28" fmla="*/ 1765 w 4625"/>
              <a:gd name="T29" fmla="*/ 3399 h 4959"/>
              <a:gd name="T30" fmla="*/ 1880 w 4625"/>
              <a:gd name="T31" fmla="*/ 3282 h 4959"/>
              <a:gd name="T32" fmla="*/ 1992 w 4625"/>
              <a:gd name="T33" fmla="*/ 3166 h 4959"/>
              <a:gd name="T34" fmla="*/ 2104 w 4625"/>
              <a:gd name="T35" fmla="*/ 3048 h 4959"/>
              <a:gd name="T36" fmla="*/ 2216 w 4625"/>
              <a:gd name="T37" fmla="*/ 2930 h 4959"/>
              <a:gd name="T38" fmla="*/ 2325 w 4625"/>
              <a:gd name="T39" fmla="*/ 2812 h 4959"/>
              <a:gd name="T40" fmla="*/ 2434 w 4625"/>
              <a:gd name="T41" fmla="*/ 2694 h 4959"/>
              <a:gd name="T42" fmla="*/ 2540 w 4625"/>
              <a:gd name="T43" fmla="*/ 2575 h 4959"/>
              <a:gd name="T44" fmla="*/ 2645 w 4625"/>
              <a:gd name="T45" fmla="*/ 2457 h 4959"/>
              <a:gd name="T46" fmla="*/ 2750 w 4625"/>
              <a:gd name="T47" fmla="*/ 2340 h 4959"/>
              <a:gd name="T48" fmla="*/ 2852 w 4625"/>
              <a:gd name="T49" fmla="*/ 2223 h 4959"/>
              <a:gd name="T50" fmla="*/ 2952 w 4625"/>
              <a:gd name="T51" fmla="*/ 2107 h 4959"/>
              <a:gd name="T52" fmla="*/ 3051 w 4625"/>
              <a:gd name="T53" fmla="*/ 1992 h 4959"/>
              <a:gd name="T54" fmla="*/ 3148 w 4625"/>
              <a:gd name="T55" fmla="*/ 1878 h 4959"/>
              <a:gd name="T56" fmla="*/ 3242 w 4625"/>
              <a:gd name="T57" fmla="*/ 1765 h 4959"/>
              <a:gd name="T58" fmla="*/ 3336 w 4625"/>
              <a:gd name="T59" fmla="*/ 1655 h 4959"/>
              <a:gd name="T60" fmla="*/ 3426 w 4625"/>
              <a:gd name="T61" fmla="*/ 1544 h 4959"/>
              <a:gd name="T62" fmla="*/ 3516 w 4625"/>
              <a:gd name="T63" fmla="*/ 1435 h 4959"/>
              <a:gd name="T64" fmla="*/ 3602 w 4625"/>
              <a:gd name="T65" fmla="*/ 1329 h 4959"/>
              <a:gd name="T66" fmla="*/ 3686 w 4625"/>
              <a:gd name="T67" fmla="*/ 1225 h 4959"/>
              <a:gd name="T68" fmla="*/ 3768 w 4625"/>
              <a:gd name="T69" fmla="*/ 1121 h 4959"/>
              <a:gd name="T70" fmla="*/ 3848 w 4625"/>
              <a:gd name="T71" fmla="*/ 1021 h 4959"/>
              <a:gd name="T72" fmla="*/ 3925 w 4625"/>
              <a:gd name="T73" fmla="*/ 923 h 4959"/>
              <a:gd name="T74" fmla="*/ 4000 w 4625"/>
              <a:gd name="T75" fmla="*/ 828 h 4959"/>
              <a:gd name="T76" fmla="*/ 4072 w 4625"/>
              <a:gd name="T77" fmla="*/ 735 h 4959"/>
              <a:gd name="T78" fmla="*/ 4142 w 4625"/>
              <a:gd name="T79" fmla="*/ 645 h 4959"/>
              <a:gd name="T80" fmla="*/ 4209 w 4625"/>
              <a:gd name="T81" fmla="*/ 557 h 4959"/>
              <a:gd name="T82" fmla="*/ 4273 w 4625"/>
              <a:gd name="T83" fmla="*/ 472 h 4959"/>
              <a:gd name="T84" fmla="*/ 4334 w 4625"/>
              <a:gd name="T85" fmla="*/ 391 h 4959"/>
              <a:gd name="T86" fmla="*/ 4392 w 4625"/>
              <a:gd name="T87" fmla="*/ 314 h 4959"/>
              <a:gd name="T88" fmla="*/ 4447 w 4625"/>
              <a:gd name="T89" fmla="*/ 239 h 4959"/>
              <a:gd name="T90" fmla="*/ 4501 w 4625"/>
              <a:gd name="T91" fmla="*/ 169 h 4959"/>
              <a:gd name="T92" fmla="*/ 4550 w 4625"/>
              <a:gd name="T93" fmla="*/ 102 h 4959"/>
              <a:gd name="T94" fmla="*/ 4595 w 4625"/>
              <a:gd name="T95" fmla="*/ 39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Freeform 18"/>
          <p:cNvSpPr>
            <a:spLocks noChangeAspect="1"/>
          </p:cNvSpPr>
          <p:nvPr/>
        </p:nvSpPr>
        <p:spPr bwMode="auto">
          <a:xfrm rot="808441">
            <a:off x="5158622" y="3895711"/>
            <a:ext cx="373063" cy="401638"/>
          </a:xfrm>
          <a:custGeom>
            <a:avLst/>
            <a:gdLst>
              <a:gd name="T0" fmla="*/ 82 w 4625"/>
              <a:gd name="T1" fmla="*/ 4897 h 4959"/>
              <a:gd name="T2" fmla="*/ 205 w 4625"/>
              <a:gd name="T3" fmla="*/ 4803 h 4959"/>
              <a:gd name="T4" fmla="*/ 328 w 4625"/>
              <a:gd name="T5" fmla="*/ 4706 h 4959"/>
              <a:gd name="T6" fmla="*/ 451 w 4625"/>
              <a:gd name="T7" fmla="*/ 4607 h 4959"/>
              <a:gd name="T8" fmla="*/ 573 w 4625"/>
              <a:gd name="T9" fmla="*/ 4506 h 4959"/>
              <a:gd name="T10" fmla="*/ 695 w 4625"/>
              <a:gd name="T11" fmla="*/ 4403 h 4959"/>
              <a:gd name="T12" fmla="*/ 817 w 4625"/>
              <a:gd name="T13" fmla="*/ 4298 h 4959"/>
              <a:gd name="T14" fmla="*/ 938 w 4625"/>
              <a:gd name="T15" fmla="*/ 4190 h 4959"/>
              <a:gd name="T16" fmla="*/ 1058 w 4625"/>
              <a:gd name="T17" fmla="*/ 4081 h 4959"/>
              <a:gd name="T18" fmla="*/ 1179 w 4625"/>
              <a:gd name="T19" fmla="*/ 3970 h 4959"/>
              <a:gd name="T20" fmla="*/ 1298 w 4625"/>
              <a:gd name="T21" fmla="*/ 3858 h 4959"/>
              <a:gd name="T22" fmla="*/ 1416 w 4625"/>
              <a:gd name="T23" fmla="*/ 3745 h 4959"/>
              <a:gd name="T24" fmla="*/ 1533 w 4625"/>
              <a:gd name="T25" fmla="*/ 3630 h 4959"/>
              <a:gd name="T26" fmla="*/ 1650 w 4625"/>
              <a:gd name="T27" fmla="*/ 3515 h 4959"/>
              <a:gd name="T28" fmla="*/ 1765 w 4625"/>
              <a:gd name="T29" fmla="*/ 3399 h 4959"/>
              <a:gd name="T30" fmla="*/ 1880 w 4625"/>
              <a:gd name="T31" fmla="*/ 3282 h 4959"/>
              <a:gd name="T32" fmla="*/ 1992 w 4625"/>
              <a:gd name="T33" fmla="*/ 3166 h 4959"/>
              <a:gd name="T34" fmla="*/ 2104 w 4625"/>
              <a:gd name="T35" fmla="*/ 3048 h 4959"/>
              <a:gd name="T36" fmla="*/ 2216 w 4625"/>
              <a:gd name="T37" fmla="*/ 2930 h 4959"/>
              <a:gd name="T38" fmla="*/ 2325 w 4625"/>
              <a:gd name="T39" fmla="*/ 2812 h 4959"/>
              <a:gd name="T40" fmla="*/ 2434 w 4625"/>
              <a:gd name="T41" fmla="*/ 2694 h 4959"/>
              <a:gd name="T42" fmla="*/ 2540 w 4625"/>
              <a:gd name="T43" fmla="*/ 2575 h 4959"/>
              <a:gd name="T44" fmla="*/ 2645 w 4625"/>
              <a:gd name="T45" fmla="*/ 2457 h 4959"/>
              <a:gd name="T46" fmla="*/ 2750 w 4625"/>
              <a:gd name="T47" fmla="*/ 2340 h 4959"/>
              <a:gd name="T48" fmla="*/ 2852 w 4625"/>
              <a:gd name="T49" fmla="*/ 2223 h 4959"/>
              <a:gd name="T50" fmla="*/ 2952 w 4625"/>
              <a:gd name="T51" fmla="*/ 2107 h 4959"/>
              <a:gd name="T52" fmla="*/ 3051 w 4625"/>
              <a:gd name="T53" fmla="*/ 1992 h 4959"/>
              <a:gd name="T54" fmla="*/ 3148 w 4625"/>
              <a:gd name="T55" fmla="*/ 1878 h 4959"/>
              <a:gd name="T56" fmla="*/ 3242 w 4625"/>
              <a:gd name="T57" fmla="*/ 1765 h 4959"/>
              <a:gd name="T58" fmla="*/ 3336 w 4625"/>
              <a:gd name="T59" fmla="*/ 1655 h 4959"/>
              <a:gd name="T60" fmla="*/ 3426 w 4625"/>
              <a:gd name="T61" fmla="*/ 1544 h 4959"/>
              <a:gd name="T62" fmla="*/ 3516 w 4625"/>
              <a:gd name="T63" fmla="*/ 1435 h 4959"/>
              <a:gd name="T64" fmla="*/ 3602 w 4625"/>
              <a:gd name="T65" fmla="*/ 1329 h 4959"/>
              <a:gd name="T66" fmla="*/ 3686 w 4625"/>
              <a:gd name="T67" fmla="*/ 1225 h 4959"/>
              <a:gd name="T68" fmla="*/ 3768 w 4625"/>
              <a:gd name="T69" fmla="*/ 1121 h 4959"/>
              <a:gd name="T70" fmla="*/ 3848 w 4625"/>
              <a:gd name="T71" fmla="*/ 1021 h 4959"/>
              <a:gd name="T72" fmla="*/ 3925 w 4625"/>
              <a:gd name="T73" fmla="*/ 923 h 4959"/>
              <a:gd name="T74" fmla="*/ 4000 w 4625"/>
              <a:gd name="T75" fmla="*/ 828 h 4959"/>
              <a:gd name="T76" fmla="*/ 4072 w 4625"/>
              <a:gd name="T77" fmla="*/ 735 h 4959"/>
              <a:gd name="T78" fmla="*/ 4142 w 4625"/>
              <a:gd name="T79" fmla="*/ 645 h 4959"/>
              <a:gd name="T80" fmla="*/ 4209 w 4625"/>
              <a:gd name="T81" fmla="*/ 557 h 4959"/>
              <a:gd name="T82" fmla="*/ 4273 w 4625"/>
              <a:gd name="T83" fmla="*/ 472 h 4959"/>
              <a:gd name="T84" fmla="*/ 4334 w 4625"/>
              <a:gd name="T85" fmla="*/ 391 h 4959"/>
              <a:gd name="T86" fmla="*/ 4392 w 4625"/>
              <a:gd name="T87" fmla="*/ 314 h 4959"/>
              <a:gd name="T88" fmla="*/ 4447 w 4625"/>
              <a:gd name="T89" fmla="*/ 239 h 4959"/>
              <a:gd name="T90" fmla="*/ 4501 w 4625"/>
              <a:gd name="T91" fmla="*/ 169 h 4959"/>
              <a:gd name="T92" fmla="*/ 4550 w 4625"/>
              <a:gd name="T93" fmla="*/ 102 h 4959"/>
              <a:gd name="T94" fmla="*/ 4595 w 4625"/>
              <a:gd name="T95" fmla="*/ 39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19"/>
          <p:cNvSpPr>
            <a:spLocks noChangeAspect="1" noChangeShapeType="1"/>
          </p:cNvSpPr>
          <p:nvPr/>
        </p:nvSpPr>
        <p:spPr bwMode="auto">
          <a:xfrm flipH="1">
            <a:off x="4745872" y="3670286"/>
            <a:ext cx="115570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20"/>
          <p:cNvSpPr>
            <a:spLocks noChangeAspect="1" noChangeShapeType="1"/>
          </p:cNvSpPr>
          <p:nvPr/>
        </p:nvSpPr>
        <p:spPr bwMode="auto">
          <a:xfrm>
            <a:off x="5930147" y="3686161"/>
            <a:ext cx="0" cy="14811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reeform 21"/>
          <p:cNvSpPr>
            <a:spLocks/>
          </p:cNvSpPr>
          <p:nvPr/>
        </p:nvSpPr>
        <p:spPr bwMode="auto">
          <a:xfrm>
            <a:off x="5863472" y="3613136"/>
            <a:ext cx="119063" cy="119063"/>
          </a:xfrm>
          <a:custGeom>
            <a:avLst/>
            <a:gdLst>
              <a:gd name="T0" fmla="*/ 0 w 173"/>
              <a:gd name="T1" fmla="*/ 87 h 173"/>
              <a:gd name="T2" fmla="*/ 13 w 173"/>
              <a:gd name="T3" fmla="*/ 43 h 173"/>
              <a:gd name="T4" fmla="*/ 43 w 173"/>
              <a:gd name="T5" fmla="*/ 12 h 173"/>
              <a:gd name="T6" fmla="*/ 87 w 173"/>
              <a:gd name="T7" fmla="*/ 0 h 173"/>
              <a:gd name="T8" fmla="*/ 87 w 173"/>
              <a:gd name="T9" fmla="*/ 0 h 173"/>
              <a:gd name="T10" fmla="*/ 131 w 173"/>
              <a:gd name="T11" fmla="*/ 12 h 173"/>
              <a:gd name="T12" fmla="*/ 162 w 173"/>
              <a:gd name="T13" fmla="*/ 43 h 173"/>
              <a:gd name="T14" fmla="*/ 173 w 173"/>
              <a:gd name="T15" fmla="*/ 87 h 173"/>
              <a:gd name="T16" fmla="*/ 173 w 173"/>
              <a:gd name="T17" fmla="*/ 87 h 173"/>
              <a:gd name="T18" fmla="*/ 162 w 173"/>
              <a:gd name="T19" fmla="*/ 130 h 173"/>
              <a:gd name="T20" fmla="*/ 131 w 173"/>
              <a:gd name="T21" fmla="*/ 161 h 173"/>
              <a:gd name="T22" fmla="*/ 87 w 173"/>
              <a:gd name="T23" fmla="*/ 173 h 173"/>
              <a:gd name="T24" fmla="*/ 87 w 173"/>
              <a:gd name="T25" fmla="*/ 173 h 173"/>
              <a:gd name="T26" fmla="*/ 43 w 173"/>
              <a:gd name="T27" fmla="*/ 161 h 173"/>
              <a:gd name="T28" fmla="*/ 13 w 173"/>
              <a:gd name="T29" fmla="*/ 130 h 173"/>
              <a:gd name="T30" fmla="*/ 0 w 173"/>
              <a:gd name="T31" fmla="*/ 87 h 173"/>
              <a:gd name="T32" fmla="*/ 0 w 173"/>
              <a:gd name="T33" fmla="*/ 87 h 173"/>
              <a:gd name="T34" fmla="*/ 0 w 173"/>
              <a:gd name="T35" fmla="*/ 8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6168272" y="5145074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815847" y="5143486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24"/>
          <p:cNvSpPr>
            <a:spLocks noChangeAspect="1" noChangeArrowheads="1"/>
          </p:cNvSpPr>
          <p:nvPr/>
        </p:nvSpPr>
        <p:spPr bwMode="auto">
          <a:xfrm>
            <a:off x="4425197" y="3167049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Group 58"/>
          <p:cNvGrpSpPr>
            <a:grpSpLocks/>
          </p:cNvGrpSpPr>
          <p:nvPr/>
        </p:nvGrpSpPr>
        <p:grpSpPr bwMode="auto">
          <a:xfrm>
            <a:off x="5509461" y="1877999"/>
            <a:ext cx="2330450" cy="3000375"/>
            <a:chOff x="2639" y="709"/>
            <a:chExt cx="1468" cy="1890"/>
          </a:xfrm>
        </p:grpSpPr>
        <p:sp>
          <p:nvSpPr>
            <p:cNvPr id="63" name="Freeform 3"/>
            <p:cNvSpPr>
              <a:spLocks noChangeAspect="1"/>
            </p:cNvSpPr>
            <p:nvPr/>
          </p:nvSpPr>
          <p:spPr bwMode="auto">
            <a:xfrm>
              <a:off x="2639" y="709"/>
              <a:ext cx="1186" cy="1779"/>
            </a:xfrm>
            <a:custGeom>
              <a:avLst/>
              <a:gdLst>
                <a:gd name="T0" fmla="*/ 20 w 4147"/>
                <a:gd name="T1" fmla="*/ 72 h 6220"/>
                <a:gd name="T2" fmla="*/ 53 w 4147"/>
                <a:gd name="T3" fmla="*/ 183 h 6220"/>
                <a:gd name="T4" fmla="*/ 94 w 4147"/>
                <a:gd name="T5" fmla="*/ 300 h 6220"/>
                <a:gd name="T6" fmla="*/ 140 w 4147"/>
                <a:gd name="T7" fmla="*/ 421 h 6220"/>
                <a:gd name="T8" fmla="*/ 192 w 4147"/>
                <a:gd name="T9" fmla="*/ 546 h 6220"/>
                <a:gd name="T10" fmla="*/ 249 w 4147"/>
                <a:gd name="T11" fmla="*/ 675 h 6220"/>
                <a:gd name="T12" fmla="*/ 312 w 4147"/>
                <a:gd name="T13" fmla="*/ 808 h 6220"/>
                <a:gd name="T14" fmla="*/ 380 w 4147"/>
                <a:gd name="T15" fmla="*/ 943 h 6220"/>
                <a:gd name="T16" fmla="*/ 452 w 4147"/>
                <a:gd name="T17" fmla="*/ 1082 h 6220"/>
                <a:gd name="T18" fmla="*/ 529 w 4147"/>
                <a:gd name="T19" fmla="*/ 1223 h 6220"/>
                <a:gd name="T20" fmla="*/ 609 w 4147"/>
                <a:gd name="T21" fmla="*/ 1367 h 6220"/>
                <a:gd name="T22" fmla="*/ 693 w 4147"/>
                <a:gd name="T23" fmla="*/ 1513 h 6220"/>
                <a:gd name="T24" fmla="*/ 781 w 4147"/>
                <a:gd name="T25" fmla="*/ 1661 h 6220"/>
                <a:gd name="T26" fmla="*/ 873 w 4147"/>
                <a:gd name="T27" fmla="*/ 1811 h 6220"/>
                <a:gd name="T28" fmla="*/ 966 w 4147"/>
                <a:gd name="T29" fmla="*/ 1962 h 6220"/>
                <a:gd name="T30" fmla="*/ 1063 w 4147"/>
                <a:gd name="T31" fmla="*/ 2116 h 6220"/>
                <a:gd name="T32" fmla="*/ 1162 w 4147"/>
                <a:gd name="T33" fmla="*/ 2269 h 6220"/>
                <a:gd name="T34" fmla="*/ 1264 w 4147"/>
                <a:gd name="T35" fmla="*/ 2423 h 6220"/>
                <a:gd name="T36" fmla="*/ 1368 w 4147"/>
                <a:gd name="T37" fmla="*/ 2577 h 6220"/>
                <a:gd name="T38" fmla="*/ 1473 w 4147"/>
                <a:gd name="T39" fmla="*/ 2733 h 6220"/>
                <a:gd name="T40" fmla="*/ 1579 w 4147"/>
                <a:gd name="T41" fmla="*/ 2887 h 6220"/>
                <a:gd name="T42" fmla="*/ 1687 w 4147"/>
                <a:gd name="T43" fmla="*/ 3041 h 6220"/>
                <a:gd name="T44" fmla="*/ 1796 w 4147"/>
                <a:gd name="T45" fmla="*/ 3195 h 6220"/>
                <a:gd name="T46" fmla="*/ 1905 w 4147"/>
                <a:gd name="T47" fmla="*/ 3348 h 6220"/>
                <a:gd name="T48" fmla="*/ 2015 w 4147"/>
                <a:gd name="T49" fmla="*/ 3500 h 6220"/>
                <a:gd name="T50" fmla="*/ 2125 w 4147"/>
                <a:gd name="T51" fmla="*/ 3650 h 6220"/>
                <a:gd name="T52" fmla="*/ 2235 w 4147"/>
                <a:gd name="T53" fmla="*/ 3798 h 6220"/>
                <a:gd name="T54" fmla="*/ 2343 w 4147"/>
                <a:gd name="T55" fmla="*/ 3944 h 6220"/>
                <a:gd name="T56" fmla="*/ 2451 w 4147"/>
                <a:gd name="T57" fmla="*/ 4089 h 6220"/>
                <a:gd name="T58" fmla="*/ 2559 w 4147"/>
                <a:gd name="T59" fmla="*/ 4230 h 6220"/>
                <a:gd name="T60" fmla="*/ 2665 w 4147"/>
                <a:gd name="T61" fmla="*/ 4370 h 6220"/>
                <a:gd name="T62" fmla="*/ 2770 w 4147"/>
                <a:gd name="T63" fmla="*/ 4507 h 6220"/>
                <a:gd name="T64" fmla="*/ 2872 w 4147"/>
                <a:gd name="T65" fmla="*/ 4639 h 6220"/>
                <a:gd name="T66" fmla="*/ 2972 w 4147"/>
                <a:gd name="T67" fmla="*/ 4768 h 6220"/>
                <a:gd name="T68" fmla="*/ 3071 w 4147"/>
                <a:gd name="T69" fmla="*/ 4894 h 6220"/>
                <a:gd name="T70" fmla="*/ 3167 w 4147"/>
                <a:gd name="T71" fmla="*/ 5016 h 6220"/>
                <a:gd name="T72" fmla="*/ 3260 w 4147"/>
                <a:gd name="T73" fmla="*/ 5134 h 6220"/>
                <a:gd name="T74" fmla="*/ 3350 w 4147"/>
                <a:gd name="T75" fmla="*/ 5247 h 6220"/>
                <a:gd name="T76" fmla="*/ 3436 w 4147"/>
                <a:gd name="T77" fmla="*/ 5355 h 6220"/>
                <a:gd name="T78" fmla="*/ 3519 w 4147"/>
                <a:gd name="T79" fmla="*/ 5457 h 6220"/>
                <a:gd name="T80" fmla="*/ 3599 w 4147"/>
                <a:gd name="T81" fmla="*/ 5555 h 6220"/>
                <a:gd name="T82" fmla="*/ 3673 w 4147"/>
                <a:gd name="T83" fmla="*/ 5647 h 6220"/>
                <a:gd name="T84" fmla="*/ 3743 w 4147"/>
                <a:gd name="T85" fmla="*/ 5733 h 6220"/>
                <a:gd name="T86" fmla="*/ 3809 w 4147"/>
                <a:gd name="T87" fmla="*/ 5814 h 6220"/>
                <a:gd name="T88" fmla="*/ 3870 w 4147"/>
                <a:gd name="T89" fmla="*/ 5888 h 6220"/>
                <a:gd name="T90" fmla="*/ 3925 w 4147"/>
                <a:gd name="T91" fmla="*/ 5954 h 6220"/>
                <a:gd name="T92" fmla="*/ 3975 w 4147"/>
                <a:gd name="T93" fmla="*/ 6015 h 6220"/>
                <a:gd name="T94" fmla="*/ 4019 w 4147"/>
                <a:gd name="T95" fmla="*/ 6067 h 6220"/>
                <a:gd name="T96" fmla="*/ 4057 w 4147"/>
                <a:gd name="T97" fmla="*/ 6113 h 6220"/>
                <a:gd name="T98" fmla="*/ 4088 w 4147"/>
                <a:gd name="T99" fmla="*/ 6150 h 6220"/>
                <a:gd name="T100" fmla="*/ 4113 w 4147"/>
                <a:gd name="T101" fmla="*/ 6181 h 6220"/>
                <a:gd name="T102" fmla="*/ 4132 w 4147"/>
                <a:gd name="T103" fmla="*/ 6202 h 6220"/>
                <a:gd name="T104" fmla="*/ 4144 w 4147"/>
                <a:gd name="T105" fmla="*/ 6216 h 6220"/>
                <a:gd name="T106" fmla="*/ 4147 w 4147"/>
                <a:gd name="T107" fmla="*/ 6220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"/>
            <p:cNvSpPr>
              <a:spLocks noChangeAspect="1" noChangeArrowheads="1"/>
            </p:cNvSpPr>
            <p:nvPr/>
          </p:nvSpPr>
          <p:spPr bwMode="auto">
            <a:xfrm>
              <a:off x="3855" y="244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Line 25"/>
            <p:cNvSpPr>
              <a:spLocks noChangeShapeType="1"/>
            </p:cNvSpPr>
            <p:nvPr/>
          </p:nvSpPr>
          <p:spPr bwMode="auto">
            <a:xfrm>
              <a:off x="3318" y="2298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Group 54"/>
          <p:cNvGrpSpPr>
            <a:grpSpLocks/>
          </p:cNvGrpSpPr>
          <p:nvPr/>
        </p:nvGrpSpPr>
        <p:grpSpPr bwMode="auto">
          <a:xfrm>
            <a:off x="6223837" y="5495250"/>
            <a:ext cx="2787650" cy="923925"/>
            <a:chOff x="3888" y="1716"/>
            <a:chExt cx="1756" cy="582"/>
          </a:xfrm>
        </p:grpSpPr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>
              <a:off x="4039" y="1716"/>
              <a:ext cx="1481" cy="58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29"/>
            <p:cNvSpPr>
              <a:spLocks noChangeArrowheads="1"/>
            </p:cNvSpPr>
            <p:nvPr/>
          </p:nvSpPr>
          <p:spPr bwMode="auto">
            <a:xfrm>
              <a:off x="3888" y="1758"/>
              <a:ext cx="1756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Expansionary fiscal policy</a:t>
              </a:r>
              <a:r>
                <a:rPr kumimoji="0" lang="en-US" sz="1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stimulates demand and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directs the economy to </a:t>
              </a:r>
              <a:b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full-</a:t>
              </a:r>
              <a:r>
                <a:rPr kumimoji="0" lang="en-US" sz="16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employment.</a:t>
              </a:r>
              <a:endParaRPr kumimoji="0" lang="en-US" sz="1600" i="1" dirty="0">
                <a:solidFill>
                  <a:srgbClr val="22689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Rectangle 30"/>
          <p:cNvSpPr>
            <a:spLocks noChangeAspect="1" noChangeArrowheads="1"/>
          </p:cNvSpPr>
          <p:nvPr/>
        </p:nvSpPr>
        <p:spPr bwMode="auto">
          <a:xfrm>
            <a:off x="7048595" y="1866650"/>
            <a:ext cx="5690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32"/>
          <p:cNvSpPr>
            <a:spLocks noChangeAspect="1" noChangeArrowheads="1"/>
          </p:cNvSpPr>
          <p:nvPr/>
        </p:nvSpPr>
        <p:spPr bwMode="auto">
          <a:xfrm>
            <a:off x="4428372" y="3519474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800" b="1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5815847" y="4991086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62"/>
          <p:cNvGrpSpPr>
            <a:grpSpLocks/>
          </p:cNvGrpSpPr>
          <p:nvPr/>
        </p:nvGrpSpPr>
        <p:grpSpPr bwMode="auto">
          <a:xfrm>
            <a:off x="5766636" y="2211374"/>
            <a:ext cx="2414588" cy="2303463"/>
            <a:chOff x="2801" y="919"/>
            <a:chExt cx="1521" cy="1451"/>
          </a:xfrm>
        </p:grpSpPr>
        <p:sp>
          <p:nvSpPr>
            <p:cNvPr id="73" name="Rectangle 35"/>
            <p:cNvSpPr>
              <a:spLocks noChangeAspect="1" noChangeArrowheads="1"/>
            </p:cNvSpPr>
            <p:nvPr/>
          </p:nvSpPr>
          <p:spPr bwMode="auto">
            <a:xfrm>
              <a:off x="3867" y="919"/>
              <a:ext cx="4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  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Line 31"/>
            <p:cNvSpPr>
              <a:spLocks noChangeShapeType="1"/>
            </p:cNvSpPr>
            <p:nvPr/>
          </p:nvSpPr>
          <p:spPr bwMode="auto">
            <a:xfrm>
              <a:off x="3654" y="1088"/>
              <a:ext cx="31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Freeform 36"/>
            <p:cNvSpPr>
              <a:spLocks noChangeAspect="1"/>
            </p:cNvSpPr>
            <p:nvPr/>
          </p:nvSpPr>
          <p:spPr bwMode="auto">
            <a:xfrm>
              <a:off x="2801" y="1074"/>
              <a:ext cx="1273" cy="1296"/>
            </a:xfrm>
            <a:custGeom>
              <a:avLst/>
              <a:gdLst>
                <a:gd name="T0" fmla="*/ 82 w 4625"/>
                <a:gd name="T1" fmla="*/ 4897 h 4959"/>
                <a:gd name="T2" fmla="*/ 205 w 4625"/>
                <a:gd name="T3" fmla="*/ 4803 h 4959"/>
                <a:gd name="T4" fmla="*/ 328 w 4625"/>
                <a:gd name="T5" fmla="*/ 4706 h 4959"/>
                <a:gd name="T6" fmla="*/ 451 w 4625"/>
                <a:gd name="T7" fmla="*/ 4607 h 4959"/>
                <a:gd name="T8" fmla="*/ 573 w 4625"/>
                <a:gd name="T9" fmla="*/ 4506 h 4959"/>
                <a:gd name="T10" fmla="*/ 695 w 4625"/>
                <a:gd name="T11" fmla="*/ 4403 h 4959"/>
                <a:gd name="T12" fmla="*/ 817 w 4625"/>
                <a:gd name="T13" fmla="*/ 4298 h 4959"/>
                <a:gd name="T14" fmla="*/ 938 w 4625"/>
                <a:gd name="T15" fmla="*/ 4190 h 4959"/>
                <a:gd name="T16" fmla="*/ 1058 w 4625"/>
                <a:gd name="T17" fmla="*/ 4081 h 4959"/>
                <a:gd name="T18" fmla="*/ 1179 w 4625"/>
                <a:gd name="T19" fmla="*/ 3970 h 4959"/>
                <a:gd name="T20" fmla="*/ 1298 w 4625"/>
                <a:gd name="T21" fmla="*/ 3858 h 4959"/>
                <a:gd name="T22" fmla="*/ 1416 w 4625"/>
                <a:gd name="T23" fmla="*/ 3745 h 4959"/>
                <a:gd name="T24" fmla="*/ 1533 w 4625"/>
                <a:gd name="T25" fmla="*/ 3630 h 4959"/>
                <a:gd name="T26" fmla="*/ 1650 w 4625"/>
                <a:gd name="T27" fmla="*/ 3515 h 4959"/>
                <a:gd name="T28" fmla="*/ 1765 w 4625"/>
                <a:gd name="T29" fmla="*/ 3399 h 4959"/>
                <a:gd name="T30" fmla="*/ 1880 w 4625"/>
                <a:gd name="T31" fmla="*/ 3282 h 4959"/>
                <a:gd name="T32" fmla="*/ 1992 w 4625"/>
                <a:gd name="T33" fmla="*/ 3166 h 4959"/>
                <a:gd name="T34" fmla="*/ 2104 w 4625"/>
                <a:gd name="T35" fmla="*/ 3048 h 4959"/>
                <a:gd name="T36" fmla="*/ 2216 w 4625"/>
                <a:gd name="T37" fmla="*/ 2930 h 4959"/>
                <a:gd name="T38" fmla="*/ 2325 w 4625"/>
                <a:gd name="T39" fmla="*/ 2812 h 4959"/>
                <a:gd name="T40" fmla="*/ 2434 w 4625"/>
                <a:gd name="T41" fmla="*/ 2694 h 4959"/>
                <a:gd name="T42" fmla="*/ 2540 w 4625"/>
                <a:gd name="T43" fmla="*/ 2575 h 4959"/>
                <a:gd name="T44" fmla="*/ 2645 w 4625"/>
                <a:gd name="T45" fmla="*/ 2457 h 4959"/>
                <a:gd name="T46" fmla="*/ 2750 w 4625"/>
                <a:gd name="T47" fmla="*/ 2340 h 4959"/>
                <a:gd name="T48" fmla="*/ 2852 w 4625"/>
                <a:gd name="T49" fmla="*/ 2223 h 4959"/>
                <a:gd name="T50" fmla="*/ 2952 w 4625"/>
                <a:gd name="T51" fmla="*/ 2107 h 4959"/>
                <a:gd name="T52" fmla="*/ 3051 w 4625"/>
                <a:gd name="T53" fmla="*/ 1992 h 4959"/>
                <a:gd name="T54" fmla="*/ 3148 w 4625"/>
                <a:gd name="T55" fmla="*/ 1878 h 4959"/>
                <a:gd name="T56" fmla="*/ 3242 w 4625"/>
                <a:gd name="T57" fmla="*/ 1765 h 4959"/>
                <a:gd name="T58" fmla="*/ 3336 w 4625"/>
                <a:gd name="T59" fmla="*/ 1655 h 4959"/>
                <a:gd name="T60" fmla="*/ 3426 w 4625"/>
                <a:gd name="T61" fmla="*/ 1544 h 4959"/>
                <a:gd name="T62" fmla="*/ 3516 w 4625"/>
                <a:gd name="T63" fmla="*/ 1435 h 4959"/>
                <a:gd name="T64" fmla="*/ 3602 w 4625"/>
                <a:gd name="T65" fmla="*/ 1329 h 4959"/>
                <a:gd name="T66" fmla="*/ 3686 w 4625"/>
                <a:gd name="T67" fmla="*/ 1225 h 4959"/>
                <a:gd name="T68" fmla="*/ 3768 w 4625"/>
                <a:gd name="T69" fmla="*/ 1121 h 4959"/>
                <a:gd name="T70" fmla="*/ 3848 w 4625"/>
                <a:gd name="T71" fmla="*/ 1021 h 4959"/>
                <a:gd name="T72" fmla="*/ 3925 w 4625"/>
                <a:gd name="T73" fmla="*/ 923 h 4959"/>
                <a:gd name="T74" fmla="*/ 4000 w 4625"/>
                <a:gd name="T75" fmla="*/ 828 h 4959"/>
                <a:gd name="T76" fmla="*/ 4072 w 4625"/>
                <a:gd name="T77" fmla="*/ 735 h 4959"/>
                <a:gd name="T78" fmla="*/ 4142 w 4625"/>
                <a:gd name="T79" fmla="*/ 645 h 4959"/>
                <a:gd name="T80" fmla="*/ 4209 w 4625"/>
                <a:gd name="T81" fmla="*/ 557 h 4959"/>
                <a:gd name="T82" fmla="*/ 4273 w 4625"/>
                <a:gd name="T83" fmla="*/ 472 h 4959"/>
                <a:gd name="T84" fmla="*/ 4334 w 4625"/>
                <a:gd name="T85" fmla="*/ 391 h 4959"/>
                <a:gd name="T86" fmla="*/ 4392 w 4625"/>
                <a:gd name="T87" fmla="*/ 314 h 4959"/>
                <a:gd name="T88" fmla="*/ 4447 w 4625"/>
                <a:gd name="T89" fmla="*/ 239 h 4959"/>
                <a:gd name="T90" fmla="*/ 4501 w 4625"/>
                <a:gd name="T91" fmla="*/ 169 h 4959"/>
                <a:gd name="T92" fmla="*/ 4550 w 4625"/>
                <a:gd name="T93" fmla="*/ 102 h 4959"/>
                <a:gd name="T94" fmla="*/ 4595 w 4625"/>
                <a:gd name="T95" fmla="*/ 39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Line 37"/>
          <p:cNvSpPr>
            <a:spLocks noChangeAspect="1" noChangeShapeType="1"/>
          </p:cNvSpPr>
          <p:nvPr/>
        </p:nvSpPr>
        <p:spPr bwMode="auto">
          <a:xfrm flipH="1">
            <a:off x="4742697" y="4127486"/>
            <a:ext cx="153035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38"/>
          <p:cNvSpPr>
            <a:spLocks noChangeAspect="1" noChangeArrowheads="1"/>
          </p:cNvSpPr>
          <p:nvPr/>
        </p:nvSpPr>
        <p:spPr bwMode="auto">
          <a:xfrm>
            <a:off x="4425197" y="3976674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800" b="1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53"/>
          <p:cNvGrpSpPr>
            <a:grpSpLocks/>
          </p:cNvGrpSpPr>
          <p:nvPr/>
        </p:nvGrpSpPr>
        <p:grpSpPr bwMode="auto">
          <a:xfrm>
            <a:off x="3760359" y="5561271"/>
            <a:ext cx="2376488" cy="895350"/>
            <a:chOff x="287" y="797"/>
            <a:chExt cx="1497" cy="564"/>
          </a:xfrm>
        </p:grpSpPr>
        <p:sp>
          <p:nvSpPr>
            <p:cNvPr id="79" name="Rectangle 46"/>
            <p:cNvSpPr>
              <a:spLocks noChangeArrowheads="1"/>
            </p:cNvSpPr>
            <p:nvPr/>
          </p:nvSpPr>
          <p:spPr bwMode="auto">
            <a:xfrm>
              <a:off x="287" y="797"/>
              <a:ext cx="1497" cy="5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47"/>
            <p:cNvSpPr>
              <a:spLocks noChangeArrowheads="1"/>
            </p:cNvSpPr>
            <p:nvPr/>
          </p:nvSpPr>
          <p:spPr bwMode="auto">
            <a:xfrm>
              <a:off x="307" y="828"/>
              <a:ext cx="146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0"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Keynesians</a:t>
              </a:r>
              <a:r>
                <a:rPr kumimoji="0" lang="en-US" sz="1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believe that</a:t>
              </a:r>
            </a:p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allowing the market to </a:t>
              </a:r>
            </a:p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self-adjust may be a lengthy</a:t>
              </a:r>
            </a:p>
            <a:p>
              <a:pPr algn="ctr">
                <a:lnSpc>
                  <a:spcPct val="80000"/>
                </a:lnSpc>
              </a:pPr>
              <a:r>
                <a:rPr kumimoji="0"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and painful process.</a:t>
              </a:r>
            </a:p>
          </p:txBody>
        </p:sp>
      </p:grp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6055560" y="3524236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Group 57"/>
          <p:cNvGrpSpPr>
            <a:grpSpLocks/>
          </p:cNvGrpSpPr>
          <p:nvPr/>
        </p:nvGrpSpPr>
        <p:grpSpPr bwMode="auto">
          <a:xfrm>
            <a:off x="6241303" y="3163879"/>
            <a:ext cx="368301" cy="215900"/>
            <a:chOff x="3100" y="1519"/>
            <a:chExt cx="232" cy="136"/>
          </a:xfrm>
        </p:grpSpPr>
        <p:sp>
          <p:nvSpPr>
            <p:cNvPr id="113" name="Freeform 17"/>
            <p:cNvSpPr>
              <a:spLocks/>
            </p:cNvSpPr>
            <p:nvPr/>
          </p:nvSpPr>
          <p:spPr bwMode="auto">
            <a:xfrm>
              <a:off x="3100" y="1566"/>
              <a:ext cx="75" cy="75"/>
            </a:xfrm>
            <a:custGeom>
              <a:avLst/>
              <a:gdLst>
                <a:gd name="T0" fmla="*/ 0 w 173"/>
                <a:gd name="T1" fmla="*/ 87 h 173"/>
                <a:gd name="T2" fmla="*/ 13 w 173"/>
                <a:gd name="T3" fmla="*/ 43 h 173"/>
                <a:gd name="T4" fmla="*/ 43 w 173"/>
                <a:gd name="T5" fmla="*/ 12 h 173"/>
                <a:gd name="T6" fmla="*/ 87 w 173"/>
                <a:gd name="T7" fmla="*/ 0 h 173"/>
                <a:gd name="T8" fmla="*/ 87 w 173"/>
                <a:gd name="T9" fmla="*/ 0 h 173"/>
                <a:gd name="T10" fmla="*/ 131 w 173"/>
                <a:gd name="T11" fmla="*/ 12 h 173"/>
                <a:gd name="T12" fmla="*/ 162 w 173"/>
                <a:gd name="T13" fmla="*/ 43 h 173"/>
                <a:gd name="T14" fmla="*/ 173 w 173"/>
                <a:gd name="T15" fmla="*/ 87 h 173"/>
                <a:gd name="T16" fmla="*/ 173 w 173"/>
                <a:gd name="T17" fmla="*/ 87 h 173"/>
                <a:gd name="T18" fmla="*/ 162 w 173"/>
                <a:gd name="T19" fmla="*/ 130 h 173"/>
                <a:gd name="T20" fmla="*/ 131 w 173"/>
                <a:gd name="T21" fmla="*/ 161 h 173"/>
                <a:gd name="T22" fmla="*/ 87 w 173"/>
                <a:gd name="T23" fmla="*/ 173 h 173"/>
                <a:gd name="T24" fmla="*/ 87 w 173"/>
                <a:gd name="T25" fmla="*/ 173 h 173"/>
                <a:gd name="T26" fmla="*/ 43 w 173"/>
                <a:gd name="T27" fmla="*/ 161 h 173"/>
                <a:gd name="T28" fmla="*/ 13 w 173"/>
                <a:gd name="T29" fmla="*/ 130 h 173"/>
                <a:gd name="T30" fmla="*/ 0 w 173"/>
                <a:gd name="T31" fmla="*/ 87 h 173"/>
                <a:gd name="T32" fmla="*/ 0 w 173"/>
                <a:gd name="T33" fmla="*/ 87 h 173"/>
                <a:gd name="T34" fmla="*/ 0 w 173"/>
                <a:gd name="T35" fmla="*/ 87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Text Box 50"/>
            <p:cNvSpPr txBox="1">
              <a:spLocks noChangeArrowheads="1"/>
            </p:cNvSpPr>
            <p:nvPr/>
          </p:nvSpPr>
          <p:spPr bwMode="auto">
            <a:xfrm>
              <a:off x="3219" y="1519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4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5" name="Line 55"/>
          <p:cNvSpPr>
            <a:spLocks noChangeAspect="1" noChangeShapeType="1"/>
          </p:cNvSpPr>
          <p:nvPr/>
        </p:nvSpPr>
        <p:spPr bwMode="auto">
          <a:xfrm>
            <a:off x="6288922" y="4133836"/>
            <a:ext cx="0" cy="9985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" name="Group 56"/>
          <p:cNvGrpSpPr>
            <a:grpSpLocks/>
          </p:cNvGrpSpPr>
          <p:nvPr/>
        </p:nvGrpSpPr>
        <p:grpSpPr bwMode="auto">
          <a:xfrm>
            <a:off x="6230192" y="3992555"/>
            <a:ext cx="360363" cy="215900"/>
            <a:chOff x="3093" y="2041"/>
            <a:chExt cx="227" cy="136"/>
          </a:xfrm>
        </p:grpSpPr>
        <p:sp>
          <p:nvSpPr>
            <p:cNvPr id="117" name="Text Box 49"/>
            <p:cNvSpPr txBox="1">
              <a:spLocks noChangeArrowheads="1"/>
            </p:cNvSpPr>
            <p:nvPr/>
          </p:nvSpPr>
          <p:spPr bwMode="auto">
            <a:xfrm>
              <a:off x="3207" y="2041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400" b="1" i="1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Freeform 39"/>
            <p:cNvSpPr>
              <a:spLocks/>
            </p:cNvSpPr>
            <p:nvPr/>
          </p:nvSpPr>
          <p:spPr bwMode="auto">
            <a:xfrm>
              <a:off x="3093" y="2093"/>
              <a:ext cx="75" cy="75"/>
            </a:xfrm>
            <a:custGeom>
              <a:avLst/>
              <a:gdLst>
                <a:gd name="T0" fmla="*/ 0 w 173"/>
                <a:gd name="T1" fmla="*/ 87 h 173"/>
                <a:gd name="T2" fmla="*/ 13 w 173"/>
                <a:gd name="T3" fmla="*/ 43 h 173"/>
                <a:gd name="T4" fmla="*/ 43 w 173"/>
                <a:gd name="T5" fmla="*/ 12 h 173"/>
                <a:gd name="T6" fmla="*/ 87 w 173"/>
                <a:gd name="T7" fmla="*/ 0 h 173"/>
                <a:gd name="T8" fmla="*/ 87 w 173"/>
                <a:gd name="T9" fmla="*/ 0 h 173"/>
                <a:gd name="T10" fmla="*/ 131 w 173"/>
                <a:gd name="T11" fmla="*/ 12 h 173"/>
                <a:gd name="T12" fmla="*/ 162 w 173"/>
                <a:gd name="T13" fmla="*/ 43 h 173"/>
                <a:gd name="T14" fmla="*/ 173 w 173"/>
                <a:gd name="T15" fmla="*/ 87 h 173"/>
                <a:gd name="T16" fmla="*/ 173 w 173"/>
                <a:gd name="T17" fmla="*/ 87 h 173"/>
                <a:gd name="T18" fmla="*/ 162 w 173"/>
                <a:gd name="T19" fmla="*/ 130 h 173"/>
                <a:gd name="T20" fmla="*/ 131 w 173"/>
                <a:gd name="T21" fmla="*/ 161 h 173"/>
                <a:gd name="T22" fmla="*/ 87 w 173"/>
                <a:gd name="T23" fmla="*/ 173 h 173"/>
                <a:gd name="T24" fmla="*/ 87 w 173"/>
                <a:gd name="T25" fmla="*/ 173 h 173"/>
                <a:gd name="T26" fmla="*/ 43 w 173"/>
                <a:gd name="T27" fmla="*/ 161 h 173"/>
                <a:gd name="T28" fmla="*/ 13 w 173"/>
                <a:gd name="T29" fmla="*/ 130 h 173"/>
                <a:gd name="T30" fmla="*/ 0 w 173"/>
                <a:gd name="T31" fmla="*/ 87 h 173"/>
                <a:gd name="T32" fmla="*/ 0 w 173"/>
                <a:gd name="T33" fmla="*/ 87 h 173"/>
                <a:gd name="T34" fmla="*/ 0 w 173"/>
                <a:gd name="T35" fmla="*/ 87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9" name="Line 60"/>
          <p:cNvSpPr>
            <a:spLocks noChangeShapeType="1"/>
          </p:cNvSpPr>
          <p:nvPr/>
        </p:nvSpPr>
        <p:spPr bwMode="auto">
          <a:xfrm>
            <a:off x="5812672" y="4987911"/>
            <a:ext cx="4206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39" grpId="0" uiExpand="1" build="p"/>
      <p:bldP spid="41" grpId="0" animBg="1"/>
      <p:bldP spid="52" grpId="0" animBg="1"/>
      <p:bldP spid="58" grpId="0"/>
      <p:bldP spid="58" grpId="1"/>
      <p:bldP spid="60" grpId="0"/>
      <p:bldP spid="76" grpId="0" animBg="1"/>
      <p:bldP spid="77" grpId="0"/>
      <p:bldP spid="1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7580"/>
            <a:ext cx="8932985" cy="43472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88197"/>
            <a:ext cx="8904855" cy="891152"/>
          </a:xfrm>
        </p:spPr>
        <p:txBody>
          <a:bodyPr/>
          <a:lstStyle/>
          <a:p>
            <a:r>
              <a:rPr lang="en-US" sz="3600" dirty="0"/>
              <a:t>Keynesian </a:t>
            </a:r>
            <a:r>
              <a:rPr lang="en-US" sz="3600" dirty="0" smtClean="0"/>
              <a:t>Policy To </a:t>
            </a:r>
            <a:r>
              <a:rPr lang="en-US" sz="3600" dirty="0"/>
              <a:t>Combat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26571"/>
            <a:ext cx="8883750" cy="448675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When inflation is a potential problem, Keynesian analysis suggests fiscal policy should be more </a:t>
            </a:r>
            <a:r>
              <a:rPr lang="en-US" sz="2600" dirty="0" smtClean="0">
                <a:solidFill>
                  <a:srgbClr val="32302A"/>
                </a:solidFill>
              </a:rPr>
              <a:t>restrictive:</a:t>
            </a:r>
            <a:endParaRPr lang="en-US" sz="2600" dirty="0">
              <a:solidFill>
                <a:srgbClr val="32302A"/>
              </a:solidFill>
            </a:endParaRP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reduction in government spending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or increase in taxes</a:t>
            </a:r>
          </a:p>
        </p:txBody>
      </p:sp>
    </p:spTree>
    <p:extLst>
      <p:ext uri="{BB962C8B-B14F-4D97-AF65-F5344CB8AC3E}">
        <p14:creationId xmlns:p14="http://schemas.microsoft.com/office/powerpoint/2010/main" val="53127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1697"/>
            <a:ext cx="8904855" cy="596684"/>
          </a:xfrm>
        </p:spPr>
        <p:txBody>
          <a:bodyPr/>
          <a:lstStyle/>
          <a:p>
            <a:r>
              <a:rPr lang="en-US" sz="3400" dirty="0" smtClean="0"/>
              <a:t>Restrictive Fiscal </a:t>
            </a:r>
            <a:r>
              <a:rPr lang="en-US" sz="3400" dirty="0"/>
              <a:t>Policy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1664044"/>
            <a:ext cx="40801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Strong demand such as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temporarily lead to an output rate beyond the economy’s long-run potential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5"/>
          <p:cNvSpPr>
            <a:spLocks noChangeAspect="1" noChangeShapeType="1"/>
          </p:cNvSpPr>
          <p:nvPr/>
        </p:nvSpPr>
        <p:spPr bwMode="auto">
          <a:xfrm>
            <a:off x="4722385" y="5147261"/>
            <a:ext cx="282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6"/>
          <p:cNvSpPr>
            <a:spLocks noChangeAspect="1" noChangeArrowheads="1"/>
          </p:cNvSpPr>
          <p:nvPr/>
        </p:nvSpPr>
        <p:spPr bwMode="auto">
          <a:xfrm>
            <a:off x="7533458" y="5072386"/>
            <a:ext cx="1352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Goods &amp; Services</a:t>
            </a:r>
            <a: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1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1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(real GDP)</a:t>
            </a:r>
            <a:endParaRPr kumimoji="0" lang="en-US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236610" y="1724864"/>
            <a:ext cx="593432" cy="39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Price</a:t>
            </a:r>
            <a:b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endParaRPr kumimoji="0" lang="en-US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8"/>
          <p:cNvSpPr>
            <a:spLocks noChangeAspect="1" noChangeShapeType="1"/>
          </p:cNvSpPr>
          <p:nvPr/>
        </p:nvSpPr>
        <p:spPr bwMode="auto">
          <a:xfrm>
            <a:off x="4722385" y="2117354"/>
            <a:ext cx="0" cy="30358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248758" y="2808316"/>
            <a:ext cx="387931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maintained, the strong demand will lead to the long-run equilibrium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a higher price level (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shifts to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lang="en-US" sz="2000" b="1" i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Restrictive fiscal policy could reduce demand to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(or keep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from shifting to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000" b="1" i="1" baseline="-25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initially) and lead to equilibrium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8"/>
          <p:cNvSpPr>
            <a:spLocks noChangeAspect="1" noChangeArrowheads="1"/>
          </p:cNvSpPr>
          <p:nvPr/>
        </p:nvSpPr>
        <p:spPr bwMode="auto">
          <a:xfrm>
            <a:off x="2907547" y="1362061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9"/>
          <p:cNvSpPr>
            <a:spLocks noChangeAspect="1" noChangeArrowheads="1"/>
          </p:cNvSpPr>
          <p:nvPr/>
        </p:nvSpPr>
        <p:spPr bwMode="auto">
          <a:xfrm>
            <a:off x="2907547" y="1362061"/>
            <a:ext cx="4265613" cy="0"/>
          </a:xfrm>
          <a:prstGeom prst="rect">
            <a:avLst/>
          </a:prstGeom>
          <a:solidFill>
            <a:srgbClr val="003F6E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53"/>
          <p:cNvGrpSpPr>
            <a:grpSpLocks/>
          </p:cNvGrpSpPr>
          <p:nvPr/>
        </p:nvGrpSpPr>
        <p:grpSpPr bwMode="auto">
          <a:xfrm>
            <a:off x="3967996" y="4553174"/>
            <a:ext cx="2112963" cy="673100"/>
            <a:chOff x="349" y="802"/>
            <a:chExt cx="1331" cy="424"/>
          </a:xfrm>
        </p:grpSpPr>
        <p:sp>
          <p:nvSpPr>
            <p:cNvPr id="79" name="Rectangle 46"/>
            <p:cNvSpPr>
              <a:spLocks noChangeArrowheads="1"/>
            </p:cNvSpPr>
            <p:nvPr/>
          </p:nvSpPr>
          <p:spPr bwMode="auto">
            <a:xfrm>
              <a:off x="349" y="802"/>
              <a:ext cx="1331" cy="4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47"/>
            <p:cNvSpPr>
              <a:spLocks noChangeArrowheads="1"/>
            </p:cNvSpPr>
            <p:nvPr/>
          </p:nvSpPr>
          <p:spPr bwMode="auto">
            <a:xfrm>
              <a:off x="405" y="828"/>
              <a:ext cx="1265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Restrictive fiscal policy </a:t>
              </a:r>
              <a:b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restrains demand and </a:t>
              </a:r>
              <a:b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helps control inflation.</a:t>
              </a:r>
            </a:p>
          </p:txBody>
        </p:sp>
      </p:grpSp>
      <p:sp>
        <p:nvSpPr>
          <p:cNvPr id="81" name="Line 3"/>
          <p:cNvSpPr>
            <a:spLocks noChangeShapeType="1"/>
          </p:cNvSpPr>
          <p:nvPr/>
        </p:nvSpPr>
        <p:spPr bwMode="auto">
          <a:xfrm>
            <a:off x="6295972" y="2109290"/>
            <a:ext cx="1588" cy="3017838"/>
          </a:xfrm>
          <a:prstGeom prst="line">
            <a:avLst/>
          </a:prstGeom>
          <a:noFill/>
          <a:ln w="57150">
            <a:solidFill>
              <a:srgbClr val="C0383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4"/>
          <p:cNvSpPr>
            <a:spLocks noChangeAspect="1" noChangeShapeType="1"/>
          </p:cNvSpPr>
          <p:nvPr/>
        </p:nvSpPr>
        <p:spPr bwMode="auto">
          <a:xfrm>
            <a:off x="6295972" y="3312615"/>
            <a:ext cx="0" cy="18303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reeform 5"/>
          <p:cNvSpPr>
            <a:spLocks noChangeAspect="1"/>
          </p:cNvSpPr>
          <p:nvPr/>
        </p:nvSpPr>
        <p:spPr bwMode="auto">
          <a:xfrm>
            <a:off x="5513335" y="1863228"/>
            <a:ext cx="1882775" cy="2824162"/>
          </a:xfrm>
          <a:custGeom>
            <a:avLst/>
            <a:gdLst>
              <a:gd name="T0" fmla="*/ 20 w 4147"/>
              <a:gd name="T1" fmla="*/ 72 h 6220"/>
              <a:gd name="T2" fmla="*/ 53 w 4147"/>
              <a:gd name="T3" fmla="*/ 183 h 6220"/>
              <a:gd name="T4" fmla="*/ 94 w 4147"/>
              <a:gd name="T5" fmla="*/ 300 h 6220"/>
              <a:gd name="T6" fmla="*/ 140 w 4147"/>
              <a:gd name="T7" fmla="*/ 421 h 6220"/>
              <a:gd name="T8" fmla="*/ 192 w 4147"/>
              <a:gd name="T9" fmla="*/ 546 h 6220"/>
              <a:gd name="T10" fmla="*/ 249 w 4147"/>
              <a:gd name="T11" fmla="*/ 675 h 6220"/>
              <a:gd name="T12" fmla="*/ 312 w 4147"/>
              <a:gd name="T13" fmla="*/ 808 h 6220"/>
              <a:gd name="T14" fmla="*/ 380 w 4147"/>
              <a:gd name="T15" fmla="*/ 943 h 6220"/>
              <a:gd name="T16" fmla="*/ 452 w 4147"/>
              <a:gd name="T17" fmla="*/ 1082 h 6220"/>
              <a:gd name="T18" fmla="*/ 529 w 4147"/>
              <a:gd name="T19" fmla="*/ 1223 h 6220"/>
              <a:gd name="T20" fmla="*/ 609 w 4147"/>
              <a:gd name="T21" fmla="*/ 1367 h 6220"/>
              <a:gd name="T22" fmla="*/ 693 w 4147"/>
              <a:gd name="T23" fmla="*/ 1513 h 6220"/>
              <a:gd name="T24" fmla="*/ 781 w 4147"/>
              <a:gd name="T25" fmla="*/ 1661 h 6220"/>
              <a:gd name="T26" fmla="*/ 873 w 4147"/>
              <a:gd name="T27" fmla="*/ 1811 h 6220"/>
              <a:gd name="T28" fmla="*/ 966 w 4147"/>
              <a:gd name="T29" fmla="*/ 1962 h 6220"/>
              <a:gd name="T30" fmla="*/ 1063 w 4147"/>
              <a:gd name="T31" fmla="*/ 2116 h 6220"/>
              <a:gd name="T32" fmla="*/ 1162 w 4147"/>
              <a:gd name="T33" fmla="*/ 2269 h 6220"/>
              <a:gd name="T34" fmla="*/ 1264 w 4147"/>
              <a:gd name="T35" fmla="*/ 2423 h 6220"/>
              <a:gd name="T36" fmla="*/ 1368 w 4147"/>
              <a:gd name="T37" fmla="*/ 2577 h 6220"/>
              <a:gd name="T38" fmla="*/ 1473 w 4147"/>
              <a:gd name="T39" fmla="*/ 2733 h 6220"/>
              <a:gd name="T40" fmla="*/ 1579 w 4147"/>
              <a:gd name="T41" fmla="*/ 2887 h 6220"/>
              <a:gd name="T42" fmla="*/ 1687 w 4147"/>
              <a:gd name="T43" fmla="*/ 3041 h 6220"/>
              <a:gd name="T44" fmla="*/ 1796 w 4147"/>
              <a:gd name="T45" fmla="*/ 3195 h 6220"/>
              <a:gd name="T46" fmla="*/ 1905 w 4147"/>
              <a:gd name="T47" fmla="*/ 3348 h 6220"/>
              <a:gd name="T48" fmla="*/ 2015 w 4147"/>
              <a:gd name="T49" fmla="*/ 3500 h 6220"/>
              <a:gd name="T50" fmla="*/ 2125 w 4147"/>
              <a:gd name="T51" fmla="*/ 3650 h 6220"/>
              <a:gd name="T52" fmla="*/ 2235 w 4147"/>
              <a:gd name="T53" fmla="*/ 3798 h 6220"/>
              <a:gd name="T54" fmla="*/ 2343 w 4147"/>
              <a:gd name="T55" fmla="*/ 3944 h 6220"/>
              <a:gd name="T56" fmla="*/ 2451 w 4147"/>
              <a:gd name="T57" fmla="*/ 4089 h 6220"/>
              <a:gd name="T58" fmla="*/ 2559 w 4147"/>
              <a:gd name="T59" fmla="*/ 4230 h 6220"/>
              <a:gd name="T60" fmla="*/ 2665 w 4147"/>
              <a:gd name="T61" fmla="*/ 4370 h 6220"/>
              <a:gd name="T62" fmla="*/ 2770 w 4147"/>
              <a:gd name="T63" fmla="*/ 4507 h 6220"/>
              <a:gd name="T64" fmla="*/ 2872 w 4147"/>
              <a:gd name="T65" fmla="*/ 4639 h 6220"/>
              <a:gd name="T66" fmla="*/ 2972 w 4147"/>
              <a:gd name="T67" fmla="*/ 4768 h 6220"/>
              <a:gd name="T68" fmla="*/ 3071 w 4147"/>
              <a:gd name="T69" fmla="*/ 4894 h 6220"/>
              <a:gd name="T70" fmla="*/ 3167 w 4147"/>
              <a:gd name="T71" fmla="*/ 5016 h 6220"/>
              <a:gd name="T72" fmla="*/ 3260 w 4147"/>
              <a:gd name="T73" fmla="*/ 5134 h 6220"/>
              <a:gd name="T74" fmla="*/ 3350 w 4147"/>
              <a:gd name="T75" fmla="*/ 5247 h 6220"/>
              <a:gd name="T76" fmla="*/ 3436 w 4147"/>
              <a:gd name="T77" fmla="*/ 5355 h 6220"/>
              <a:gd name="T78" fmla="*/ 3519 w 4147"/>
              <a:gd name="T79" fmla="*/ 5457 h 6220"/>
              <a:gd name="T80" fmla="*/ 3599 w 4147"/>
              <a:gd name="T81" fmla="*/ 5555 h 6220"/>
              <a:gd name="T82" fmla="*/ 3673 w 4147"/>
              <a:gd name="T83" fmla="*/ 5647 h 6220"/>
              <a:gd name="T84" fmla="*/ 3743 w 4147"/>
              <a:gd name="T85" fmla="*/ 5733 h 6220"/>
              <a:gd name="T86" fmla="*/ 3809 w 4147"/>
              <a:gd name="T87" fmla="*/ 5814 h 6220"/>
              <a:gd name="T88" fmla="*/ 3870 w 4147"/>
              <a:gd name="T89" fmla="*/ 5888 h 6220"/>
              <a:gd name="T90" fmla="*/ 3925 w 4147"/>
              <a:gd name="T91" fmla="*/ 5954 h 6220"/>
              <a:gd name="T92" fmla="*/ 3975 w 4147"/>
              <a:gd name="T93" fmla="*/ 6015 h 6220"/>
              <a:gd name="T94" fmla="*/ 4019 w 4147"/>
              <a:gd name="T95" fmla="*/ 6067 h 6220"/>
              <a:gd name="T96" fmla="*/ 4057 w 4147"/>
              <a:gd name="T97" fmla="*/ 6113 h 6220"/>
              <a:gd name="T98" fmla="*/ 4088 w 4147"/>
              <a:gd name="T99" fmla="*/ 6150 h 6220"/>
              <a:gd name="T100" fmla="*/ 4113 w 4147"/>
              <a:gd name="T101" fmla="*/ 6181 h 6220"/>
              <a:gd name="T102" fmla="*/ 4132 w 4147"/>
              <a:gd name="T103" fmla="*/ 6202 h 6220"/>
              <a:gd name="T104" fmla="*/ 4144 w 4147"/>
              <a:gd name="T105" fmla="*/ 6216 h 6220"/>
              <a:gd name="T106" fmla="*/ 4147 w 4147"/>
              <a:gd name="T107" fmla="*/ 6220 h 62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47"/>
              <a:gd name="T163" fmla="*/ 0 h 6220"/>
              <a:gd name="T164" fmla="*/ 4147 w 4147"/>
              <a:gd name="T165" fmla="*/ 6220 h 62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47" h="6220">
                <a:moveTo>
                  <a:pt x="0" y="0"/>
                </a:moveTo>
                <a:lnTo>
                  <a:pt x="10" y="35"/>
                </a:lnTo>
                <a:lnTo>
                  <a:pt x="20" y="72"/>
                </a:lnTo>
                <a:lnTo>
                  <a:pt x="31" y="108"/>
                </a:lnTo>
                <a:lnTo>
                  <a:pt x="42" y="146"/>
                </a:lnTo>
                <a:lnTo>
                  <a:pt x="53" y="183"/>
                </a:lnTo>
                <a:lnTo>
                  <a:pt x="67" y="222"/>
                </a:lnTo>
                <a:lnTo>
                  <a:pt x="79" y="260"/>
                </a:lnTo>
                <a:lnTo>
                  <a:pt x="94" y="300"/>
                </a:lnTo>
                <a:lnTo>
                  <a:pt x="109" y="340"/>
                </a:lnTo>
                <a:lnTo>
                  <a:pt x="124" y="380"/>
                </a:lnTo>
                <a:lnTo>
                  <a:pt x="140" y="421"/>
                </a:lnTo>
                <a:lnTo>
                  <a:pt x="157" y="463"/>
                </a:lnTo>
                <a:lnTo>
                  <a:pt x="174" y="504"/>
                </a:lnTo>
                <a:lnTo>
                  <a:pt x="192" y="546"/>
                </a:lnTo>
                <a:lnTo>
                  <a:pt x="211" y="589"/>
                </a:lnTo>
                <a:lnTo>
                  <a:pt x="231" y="631"/>
                </a:lnTo>
                <a:lnTo>
                  <a:pt x="249" y="675"/>
                </a:lnTo>
                <a:lnTo>
                  <a:pt x="270" y="719"/>
                </a:lnTo>
                <a:lnTo>
                  <a:pt x="291" y="763"/>
                </a:lnTo>
                <a:lnTo>
                  <a:pt x="312" y="808"/>
                </a:lnTo>
                <a:lnTo>
                  <a:pt x="335" y="852"/>
                </a:lnTo>
                <a:lnTo>
                  <a:pt x="357" y="897"/>
                </a:lnTo>
                <a:lnTo>
                  <a:pt x="380" y="943"/>
                </a:lnTo>
                <a:lnTo>
                  <a:pt x="404" y="989"/>
                </a:lnTo>
                <a:lnTo>
                  <a:pt x="428" y="1035"/>
                </a:lnTo>
                <a:lnTo>
                  <a:pt x="452" y="1082"/>
                </a:lnTo>
                <a:lnTo>
                  <a:pt x="477" y="1129"/>
                </a:lnTo>
                <a:lnTo>
                  <a:pt x="503" y="1176"/>
                </a:lnTo>
                <a:lnTo>
                  <a:pt x="529" y="1223"/>
                </a:lnTo>
                <a:lnTo>
                  <a:pt x="555" y="1270"/>
                </a:lnTo>
                <a:lnTo>
                  <a:pt x="582" y="1318"/>
                </a:lnTo>
                <a:lnTo>
                  <a:pt x="609" y="1367"/>
                </a:lnTo>
                <a:lnTo>
                  <a:pt x="636" y="1415"/>
                </a:lnTo>
                <a:lnTo>
                  <a:pt x="664" y="1464"/>
                </a:lnTo>
                <a:lnTo>
                  <a:pt x="693" y="1513"/>
                </a:lnTo>
                <a:lnTo>
                  <a:pt x="722" y="1562"/>
                </a:lnTo>
                <a:lnTo>
                  <a:pt x="752" y="1612"/>
                </a:lnTo>
                <a:lnTo>
                  <a:pt x="781" y="1661"/>
                </a:lnTo>
                <a:lnTo>
                  <a:pt x="811" y="1711"/>
                </a:lnTo>
                <a:lnTo>
                  <a:pt x="841" y="1761"/>
                </a:lnTo>
                <a:lnTo>
                  <a:pt x="873" y="1811"/>
                </a:lnTo>
                <a:lnTo>
                  <a:pt x="903" y="1861"/>
                </a:lnTo>
                <a:lnTo>
                  <a:pt x="934" y="1912"/>
                </a:lnTo>
                <a:lnTo>
                  <a:pt x="966" y="1962"/>
                </a:lnTo>
                <a:lnTo>
                  <a:pt x="999" y="2014"/>
                </a:lnTo>
                <a:lnTo>
                  <a:pt x="1031" y="2065"/>
                </a:lnTo>
                <a:lnTo>
                  <a:pt x="1063" y="2116"/>
                </a:lnTo>
                <a:lnTo>
                  <a:pt x="1096" y="2167"/>
                </a:lnTo>
                <a:lnTo>
                  <a:pt x="1129" y="2218"/>
                </a:lnTo>
                <a:lnTo>
                  <a:pt x="1162" y="2269"/>
                </a:lnTo>
                <a:lnTo>
                  <a:pt x="1197" y="2320"/>
                </a:lnTo>
                <a:lnTo>
                  <a:pt x="1230" y="2372"/>
                </a:lnTo>
                <a:lnTo>
                  <a:pt x="1264" y="2423"/>
                </a:lnTo>
                <a:lnTo>
                  <a:pt x="1299" y="2474"/>
                </a:lnTo>
                <a:lnTo>
                  <a:pt x="1333" y="2526"/>
                </a:lnTo>
                <a:lnTo>
                  <a:pt x="1368" y="2577"/>
                </a:lnTo>
                <a:lnTo>
                  <a:pt x="1403" y="2630"/>
                </a:lnTo>
                <a:lnTo>
                  <a:pt x="1437" y="2681"/>
                </a:lnTo>
                <a:lnTo>
                  <a:pt x="1473" y="2733"/>
                </a:lnTo>
                <a:lnTo>
                  <a:pt x="1508" y="2784"/>
                </a:lnTo>
                <a:lnTo>
                  <a:pt x="1544" y="2836"/>
                </a:lnTo>
                <a:lnTo>
                  <a:pt x="1579" y="2887"/>
                </a:lnTo>
                <a:lnTo>
                  <a:pt x="1616" y="2939"/>
                </a:lnTo>
                <a:lnTo>
                  <a:pt x="1651" y="2990"/>
                </a:lnTo>
                <a:lnTo>
                  <a:pt x="1687" y="3041"/>
                </a:lnTo>
                <a:lnTo>
                  <a:pt x="1724" y="3093"/>
                </a:lnTo>
                <a:lnTo>
                  <a:pt x="1759" y="3144"/>
                </a:lnTo>
                <a:lnTo>
                  <a:pt x="1796" y="3195"/>
                </a:lnTo>
                <a:lnTo>
                  <a:pt x="1832" y="3247"/>
                </a:lnTo>
                <a:lnTo>
                  <a:pt x="1869" y="3298"/>
                </a:lnTo>
                <a:lnTo>
                  <a:pt x="1905" y="3348"/>
                </a:lnTo>
                <a:lnTo>
                  <a:pt x="1942" y="3399"/>
                </a:lnTo>
                <a:lnTo>
                  <a:pt x="1978" y="3450"/>
                </a:lnTo>
                <a:lnTo>
                  <a:pt x="2015" y="3500"/>
                </a:lnTo>
                <a:lnTo>
                  <a:pt x="2051" y="3550"/>
                </a:lnTo>
                <a:lnTo>
                  <a:pt x="2089" y="3600"/>
                </a:lnTo>
                <a:lnTo>
                  <a:pt x="2125" y="3650"/>
                </a:lnTo>
                <a:lnTo>
                  <a:pt x="2162" y="3700"/>
                </a:lnTo>
                <a:lnTo>
                  <a:pt x="2198" y="3749"/>
                </a:lnTo>
                <a:lnTo>
                  <a:pt x="2235" y="3798"/>
                </a:lnTo>
                <a:lnTo>
                  <a:pt x="2271" y="3847"/>
                </a:lnTo>
                <a:lnTo>
                  <a:pt x="2307" y="3896"/>
                </a:lnTo>
                <a:lnTo>
                  <a:pt x="2343" y="3944"/>
                </a:lnTo>
                <a:lnTo>
                  <a:pt x="2379" y="3993"/>
                </a:lnTo>
                <a:lnTo>
                  <a:pt x="2416" y="4041"/>
                </a:lnTo>
                <a:lnTo>
                  <a:pt x="2451" y="4089"/>
                </a:lnTo>
                <a:lnTo>
                  <a:pt x="2488" y="4137"/>
                </a:lnTo>
                <a:lnTo>
                  <a:pt x="2523" y="4184"/>
                </a:lnTo>
                <a:lnTo>
                  <a:pt x="2559" y="4230"/>
                </a:lnTo>
                <a:lnTo>
                  <a:pt x="2595" y="4277"/>
                </a:lnTo>
                <a:lnTo>
                  <a:pt x="2631" y="4324"/>
                </a:lnTo>
                <a:lnTo>
                  <a:pt x="2665" y="4370"/>
                </a:lnTo>
                <a:lnTo>
                  <a:pt x="2700" y="4416"/>
                </a:lnTo>
                <a:lnTo>
                  <a:pt x="2735" y="4461"/>
                </a:lnTo>
                <a:lnTo>
                  <a:pt x="2770" y="4507"/>
                </a:lnTo>
                <a:lnTo>
                  <a:pt x="2805" y="4550"/>
                </a:lnTo>
                <a:lnTo>
                  <a:pt x="2839" y="4595"/>
                </a:lnTo>
                <a:lnTo>
                  <a:pt x="2872" y="4639"/>
                </a:lnTo>
                <a:lnTo>
                  <a:pt x="2907" y="4683"/>
                </a:lnTo>
                <a:lnTo>
                  <a:pt x="2940" y="4726"/>
                </a:lnTo>
                <a:lnTo>
                  <a:pt x="2972" y="4768"/>
                </a:lnTo>
                <a:lnTo>
                  <a:pt x="3006" y="4811"/>
                </a:lnTo>
                <a:lnTo>
                  <a:pt x="3038" y="4853"/>
                </a:lnTo>
                <a:lnTo>
                  <a:pt x="3071" y="4894"/>
                </a:lnTo>
                <a:lnTo>
                  <a:pt x="3104" y="4935"/>
                </a:lnTo>
                <a:lnTo>
                  <a:pt x="3135" y="4976"/>
                </a:lnTo>
                <a:lnTo>
                  <a:pt x="3167" y="5016"/>
                </a:lnTo>
                <a:lnTo>
                  <a:pt x="3198" y="5056"/>
                </a:lnTo>
                <a:lnTo>
                  <a:pt x="3230" y="5094"/>
                </a:lnTo>
                <a:lnTo>
                  <a:pt x="3260" y="5134"/>
                </a:lnTo>
                <a:lnTo>
                  <a:pt x="3290" y="5172"/>
                </a:lnTo>
                <a:lnTo>
                  <a:pt x="3320" y="5209"/>
                </a:lnTo>
                <a:lnTo>
                  <a:pt x="3350" y="5247"/>
                </a:lnTo>
                <a:lnTo>
                  <a:pt x="3379" y="5283"/>
                </a:lnTo>
                <a:lnTo>
                  <a:pt x="3408" y="5319"/>
                </a:lnTo>
                <a:lnTo>
                  <a:pt x="3436" y="5355"/>
                </a:lnTo>
                <a:lnTo>
                  <a:pt x="3464" y="5389"/>
                </a:lnTo>
                <a:lnTo>
                  <a:pt x="3492" y="5424"/>
                </a:lnTo>
                <a:lnTo>
                  <a:pt x="3519" y="5457"/>
                </a:lnTo>
                <a:lnTo>
                  <a:pt x="3547" y="5491"/>
                </a:lnTo>
                <a:lnTo>
                  <a:pt x="3573" y="5523"/>
                </a:lnTo>
                <a:lnTo>
                  <a:pt x="3599" y="5555"/>
                </a:lnTo>
                <a:lnTo>
                  <a:pt x="3624" y="5586"/>
                </a:lnTo>
                <a:lnTo>
                  <a:pt x="3649" y="5618"/>
                </a:lnTo>
                <a:lnTo>
                  <a:pt x="3673" y="5647"/>
                </a:lnTo>
                <a:lnTo>
                  <a:pt x="3697" y="5677"/>
                </a:lnTo>
                <a:lnTo>
                  <a:pt x="3721" y="5705"/>
                </a:lnTo>
                <a:lnTo>
                  <a:pt x="3743" y="5733"/>
                </a:lnTo>
                <a:lnTo>
                  <a:pt x="3765" y="5761"/>
                </a:lnTo>
                <a:lnTo>
                  <a:pt x="3787" y="5788"/>
                </a:lnTo>
                <a:lnTo>
                  <a:pt x="3809" y="5814"/>
                </a:lnTo>
                <a:lnTo>
                  <a:pt x="3830" y="5839"/>
                </a:lnTo>
                <a:lnTo>
                  <a:pt x="3850" y="5864"/>
                </a:lnTo>
                <a:lnTo>
                  <a:pt x="3870" y="5888"/>
                </a:lnTo>
                <a:lnTo>
                  <a:pt x="3888" y="5911"/>
                </a:lnTo>
                <a:lnTo>
                  <a:pt x="3907" y="5932"/>
                </a:lnTo>
                <a:lnTo>
                  <a:pt x="3925" y="5954"/>
                </a:lnTo>
                <a:lnTo>
                  <a:pt x="3943" y="5975"/>
                </a:lnTo>
                <a:lnTo>
                  <a:pt x="3959" y="5995"/>
                </a:lnTo>
                <a:lnTo>
                  <a:pt x="3975" y="6015"/>
                </a:lnTo>
                <a:lnTo>
                  <a:pt x="3990" y="6033"/>
                </a:lnTo>
                <a:lnTo>
                  <a:pt x="4005" y="6050"/>
                </a:lnTo>
                <a:lnTo>
                  <a:pt x="4019" y="6067"/>
                </a:lnTo>
                <a:lnTo>
                  <a:pt x="4032" y="6084"/>
                </a:lnTo>
                <a:lnTo>
                  <a:pt x="4045" y="6098"/>
                </a:lnTo>
                <a:lnTo>
                  <a:pt x="4057" y="6113"/>
                </a:lnTo>
                <a:lnTo>
                  <a:pt x="4069" y="6126"/>
                </a:lnTo>
                <a:lnTo>
                  <a:pt x="4079" y="6139"/>
                </a:lnTo>
                <a:lnTo>
                  <a:pt x="4088" y="6150"/>
                </a:lnTo>
                <a:lnTo>
                  <a:pt x="4098" y="6162"/>
                </a:lnTo>
                <a:lnTo>
                  <a:pt x="4106" y="6171"/>
                </a:lnTo>
                <a:lnTo>
                  <a:pt x="4113" y="6181"/>
                </a:lnTo>
                <a:lnTo>
                  <a:pt x="4121" y="6189"/>
                </a:lnTo>
                <a:lnTo>
                  <a:pt x="4127" y="6196"/>
                </a:lnTo>
                <a:lnTo>
                  <a:pt x="4132" y="6202"/>
                </a:lnTo>
                <a:lnTo>
                  <a:pt x="4136" y="6208"/>
                </a:lnTo>
                <a:lnTo>
                  <a:pt x="4141" y="6212"/>
                </a:lnTo>
                <a:lnTo>
                  <a:pt x="4144" y="6216"/>
                </a:lnTo>
                <a:lnTo>
                  <a:pt x="4146" y="6218"/>
                </a:lnTo>
                <a:lnTo>
                  <a:pt x="4147" y="6219"/>
                </a:lnTo>
                <a:lnTo>
                  <a:pt x="4147" y="6220"/>
                </a:lnTo>
              </a:path>
            </a:pathLst>
          </a:custGeom>
          <a:noFill/>
          <a:ln w="57150">
            <a:solidFill>
              <a:srgbClr val="053AB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"/>
          <p:cNvSpPr>
            <a:spLocks noChangeAspect="1" noChangeArrowheads="1"/>
          </p:cNvSpPr>
          <p:nvPr/>
        </p:nvSpPr>
        <p:spPr bwMode="auto">
          <a:xfrm>
            <a:off x="7410398" y="4623998"/>
            <a:ext cx="3667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kumimoji="0" lang="en-US" sz="1600" b="1" i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baseline="-25000" dirty="0">
              <a:solidFill>
                <a:srgbClr val="053A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14"/>
          <p:cNvSpPr>
            <a:spLocks noChangeArrowheads="1"/>
          </p:cNvSpPr>
          <p:nvPr/>
        </p:nvSpPr>
        <p:spPr bwMode="auto">
          <a:xfrm>
            <a:off x="6056870" y="1863069"/>
            <a:ext cx="5113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LRAS</a:t>
            </a:r>
            <a:endParaRPr kumimoji="0" lang="en-US" sz="1600" b="1" dirty="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15"/>
          <p:cNvSpPr>
            <a:spLocks noChangeAspect="1" noChangeShapeType="1"/>
          </p:cNvSpPr>
          <p:nvPr/>
        </p:nvSpPr>
        <p:spPr bwMode="auto">
          <a:xfrm flipH="1">
            <a:off x="4730697" y="3296740"/>
            <a:ext cx="1577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Line 19"/>
          <p:cNvSpPr>
            <a:spLocks noChangeAspect="1" noChangeShapeType="1"/>
          </p:cNvSpPr>
          <p:nvPr/>
        </p:nvSpPr>
        <p:spPr bwMode="auto">
          <a:xfrm flipH="1">
            <a:off x="4749747" y="3741240"/>
            <a:ext cx="183197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20"/>
          <p:cNvSpPr>
            <a:spLocks noChangeAspect="1" noChangeShapeType="1"/>
          </p:cNvSpPr>
          <p:nvPr/>
        </p:nvSpPr>
        <p:spPr bwMode="auto">
          <a:xfrm>
            <a:off x="6670622" y="3766640"/>
            <a:ext cx="0" cy="13858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6172147" y="5161299"/>
            <a:ext cx="2164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6556322" y="5175209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1600" b="1" i="1" baseline="-25000">
                <a:solidFill>
                  <a:srgbClr val="C038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 b="1" baseline="-25000">
              <a:solidFill>
                <a:srgbClr val="C038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24"/>
          <p:cNvSpPr>
            <a:spLocks noChangeAspect="1" noChangeArrowheads="1"/>
          </p:cNvSpPr>
          <p:nvPr/>
        </p:nvSpPr>
        <p:spPr bwMode="auto">
          <a:xfrm>
            <a:off x="4429072" y="3173749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8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oup 58"/>
          <p:cNvGrpSpPr>
            <a:grpSpLocks/>
          </p:cNvGrpSpPr>
          <p:nvPr/>
        </p:nvGrpSpPr>
        <p:grpSpPr bwMode="auto">
          <a:xfrm>
            <a:off x="5127573" y="2261690"/>
            <a:ext cx="2078038" cy="2671763"/>
            <a:chOff x="2396" y="960"/>
            <a:chExt cx="1309" cy="1683"/>
          </a:xfrm>
        </p:grpSpPr>
        <p:sp>
          <p:nvSpPr>
            <p:cNvPr id="94" name="Freeform 6"/>
            <p:cNvSpPr>
              <a:spLocks noChangeAspect="1"/>
            </p:cNvSpPr>
            <p:nvPr/>
          </p:nvSpPr>
          <p:spPr bwMode="auto">
            <a:xfrm>
              <a:off x="2396" y="960"/>
              <a:ext cx="1051" cy="1576"/>
            </a:xfrm>
            <a:custGeom>
              <a:avLst/>
              <a:gdLst>
                <a:gd name="T0" fmla="*/ 20 w 4147"/>
                <a:gd name="T1" fmla="*/ 72 h 6220"/>
                <a:gd name="T2" fmla="*/ 53 w 4147"/>
                <a:gd name="T3" fmla="*/ 183 h 6220"/>
                <a:gd name="T4" fmla="*/ 94 w 4147"/>
                <a:gd name="T5" fmla="*/ 300 h 6220"/>
                <a:gd name="T6" fmla="*/ 140 w 4147"/>
                <a:gd name="T7" fmla="*/ 421 h 6220"/>
                <a:gd name="T8" fmla="*/ 192 w 4147"/>
                <a:gd name="T9" fmla="*/ 546 h 6220"/>
                <a:gd name="T10" fmla="*/ 249 w 4147"/>
                <a:gd name="T11" fmla="*/ 675 h 6220"/>
                <a:gd name="T12" fmla="*/ 312 w 4147"/>
                <a:gd name="T13" fmla="*/ 808 h 6220"/>
                <a:gd name="T14" fmla="*/ 380 w 4147"/>
                <a:gd name="T15" fmla="*/ 943 h 6220"/>
                <a:gd name="T16" fmla="*/ 452 w 4147"/>
                <a:gd name="T17" fmla="*/ 1082 h 6220"/>
                <a:gd name="T18" fmla="*/ 529 w 4147"/>
                <a:gd name="T19" fmla="*/ 1223 h 6220"/>
                <a:gd name="T20" fmla="*/ 609 w 4147"/>
                <a:gd name="T21" fmla="*/ 1367 h 6220"/>
                <a:gd name="T22" fmla="*/ 693 w 4147"/>
                <a:gd name="T23" fmla="*/ 1513 h 6220"/>
                <a:gd name="T24" fmla="*/ 781 w 4147"/>
                <a:gd name="T25" fmla="*/ 1661 h 6220"/>
                <a:gd name="T26" fmla="*/ 873 w 4147"/>
                <a:gd name="T27" fmla="*/ 1811 h 6220"/>
                <a:gd name="T28" fmla="*/ 966 w 4147"/>
                <a:gd name="T29" fmla="*/ 1962 h 6220"/>
                <a:gd name="T30" fmla="*/ 1063 w 4147"/>
                <a:gd name="T31" fmla="*/ 2116 h 6220"/>
                <a:gd name="T32" fmla="*/ 1162 w 4147"/>
                <a:gd name="T33" fmla="*/ 2269 h 6220"/>
                <a:gd name="T34" fmla="*/ 1264 w 4147"/>
                <a:gd name="T35" fmla="*/ 2423 h 6220"/>
                <a:gd name="T36" fmla="*/ 1368 w 4147"/>
                <a:gd name="T37" fmla="*/ 2577 h 6220"/>
                <a:gd name="T38" fmla="*/ 1473 w 4147"/>
                <a:gd name="T39" fmla="*/ 2733 h 6220"/>
                <a:gd name="T40" fmla="*/ 1579 w 4147"/>
                <a:gd name="T41" fmla="*/ 2887 h 6220"/>
                <a:gd name="T42" fmla="*/ 1687 w 4147"/>
                <a:gd name="T43" fmla="*/ 3041 h 6220"/>
                <a:gd name="T44" fmla="*/ 1796 w 4147"/>
                <a:gd name="T45" fmla="*/ 3195 h 6220"/>
                <a:gd name="T46" fmla="*/ 1905 w 4147"/>
                <a:gd name="T47" fmla="*/ 3348 h 6220"/>
                <a:gd name="T48" fmla="*/ 2015 w 4147"/>
                <a:gd name="T49" fmla="*/ 3500 h 6220"/>
                <a:gd name="T50" fmla="*/ 2125 w 4147"/>
                <a:gd name="T51" fmla="*/ 3650 h 6220"/>
                <a:gd name="T52" fmla="*/ 2235 w 4147"/>
                <a:gd name="T53" fmla="*/ 3798 h 6220"/>
                <a:gd name="T54" fmla="*/ 2343 w 4147"/>
                <a:gd name="T55" fmla="*/ 3944 h 6220"/>
                <a:gd name="T56" fmla="*/ 2451 w 4147"/>
                <a:gd name="T57" fmla="*/ 4089 h 6220"/>
                <a:gd name="T58" fmla="*/ 2559 w 4147"/>
                <a:gd name="T59" fmla="*/ 4230 h 6220"/>
                <a:gd name="T60" fmla="*/ 2665 w 4147"/>
                <a:gd name="T61" fmla="*/ 4370 h 6220"/>
                <a:gd name="T62" fmla="*/ 2770 w 4147"/>
                <a:gd name="T63" fmla="*/ 4507 h 6220"/>
                <a:gd name="T64" fmla="*/ 2872 w 4147"/>
                <a:gd name="T65" fmla="*/ 4639 h 6220"/>
                <a:gd name="T66" fmla="*/ 2972 w 4147"/>
                <a:gd name="T67" fmla="*/ 4768 h 6220"/>
                <a:gd name="T68" fmla="*/ 3071 w 4147"/>
                <a:gd name="T69" fmla="*/ 4894 h 6220"/>
                <a:gd name="T70" fmla="*/ 3167 w 4147"/>
                <a:gd name="T71" fmla="*/ 5016 h 6220"/>
                <a:gd name="T72" fmla="*/ 3260 w 4147"/>
                <a:gd name="T73" fmla="*/ 5134 h 6220"/>
                <a:gd name="T74" fmla="*/ 3350 w 4147"/>
                <a:gd name="T75" fmla="*/ 5247 h 6220"/>
                <a:gd name="T76" fmla="*/ 3436 w 4147"/>
                <a:gd name="T77" fmla="*/ 5355 h 6220"/>
                <a:gd name="T78" fmla="*/ 3519 w 4147"/>
                <a:gd name="T79" fmla="*/ 5457 h 6220"/>
                <a:gd name="T80" fmla="*/ 3599 w 4147"/>
                <a:gd name="T81" fmla="*/ 5555 h 6220"/>
                <a:gd name="T82" fmla="*/ 3673 w 4147"/>
                <a:gd name="T83" fmla="*/ 5647 h 6220"/>
                <a:gd name="T84" fmla="*/ 3743 w 4147"/>
                <a:gd name="T85" fmla="*/ 5733 h 6220"/>
                <a:gd name="T86" fmla="*/ 3809 w 4147"/>
                <a:gd name="T87" fmla="*/ 5814 h 6220"/>
                <a:gd name="T88" fmla="*/ 3870 w 4147"/>
                <a:gd name="T89" fmla="*/ 5888 h 6220"/>
                <a:gd name="T90" fmla="*/ 3925 w 4147"/>
                <a:gd name="T91" fmla="*/ 5954 h 6220"/>
                <a:gd name="T92" fmla="*/ 3975 w 4147"/>
                <a:gd name="T93" fmla="*/ 6015 h 6220"/>
                <a:gd name="T94" fmla="*/ 4019 w 4147"/>
                <a:gd name="T95" fmla="*/ 6067 h 6220"/>
                <a:gd name="T96" fmla="*/ 4057 w 4147"/>
                <a:gd name="T97" fmla="*/ 6113 h 6220"/>
                <a:gd name="T98" fmla="*/ 4088 w 4147"/>
                <a:gd name="T99" fmla="*/ 6150 h 6220"/>
                <a:gd name="T100" fmla="*/ 4113 w 4147"/>
                <a:gd name="T101" fmla="*/ 6181 h 6220"/>
                <a:gd name="T102" fmla="*/ 4132 w 4147"/>
                <a:gd name="T103" fmla="*/ 6202 h 6220"/>
                <a:gd name="T104" fmla="*/ 4144 w 4147"/>
                <a:gd name="T105" fmla="*/ 6216 h 6220"/>
                <a:gd name="T106" fmla="*/ 4147 w 4147"/>
                <a:gd name="T107" fmla="*/ 6220 h 62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7"/>
                <a:gd name="T163" fmla="*/ 0 h 6220"/>
                <a:gd name="T164" fmla="*/ 4147 w 4147"/>
                <a:gd name="T165" fmla="*/ 6220 h 62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7" h="6220">
                  <a:moveTo>
                    <a:pt x="0" y="0"/>
                  </a:moveTo>
                  <a:lnTo>
                    <a:pt x="10" y="35"/>
                  </a:lnTo>
                  <a:lnTo>
                    <a:pt x="20" y="72"/>
                  </a:lnTo>
                  <a:lnTo>
                    <a:pt x="31" y="108"/>
                  </a:lnTo>
                  <a:lnTo>
                    <a:pt x="42" y="146"/>
                  </a:lnTo>
                  <a:lnTo>
                    <a:pt x="53" y="183"/>
                  </a:lnTo>
                  <a:lnTo>
                    <a:pt x="67" y="222"/>
                  </a:lnTo>
                  <a:lnTo>
                    <a:pt x="79" y="260"/>
                  </a:lnTo>
                  <a:lnTo>
                    <a:pt x="94" y="300"/>
                  </a:lnTo>
                  <a:lnTo>
                    <a:pt x="109" y="340"/>
                  </a:lnTo>
                  <a:lnTo>
                    <a:pt x="124" y="380"/>
                  </a:lnTo>
                  <a:lnTo>
                    <a:pt x="140" y="421"/>
                  </a:lnTo>
                  <a:lnTo>
                    <a:pt x="157" y="463"/>
                  </a:lnTo>
                  <a:lnTo>
                    <a:pt x="174" y="504"/>
                  </a:lnTo>
                  <a:lnTo>
                    <a:pt x="192" y="546"/>
                  </a:lnTo>
                  <a:lnTo>
                    <a:pt x="211" y="589"/>
                  </a:lnTo>
                  <a:lnTo>
                    <a:pt x="231" y="631"/>
                  </a:lnTo>
                  <a:lnTo>
                    <a:pt x="249" y="675"/>
                  </a:lnTo>
                  <a:lnTo>
                    <a:pt x="270" y="719"/>
                  </a:lnTo>
                  <a:lnTo>
                    <a:pt x="291" y="763"/>
                  </a:lnTo>
                  <a:lnTo>
                    <a:pt x="312" y="808"/>
                  </a:lnTo>
                  <a:lnTo>
                    <a:pt x="335" y="852"/>
                  </a:lnTo>
                  <a:lnTo>
                    <a:pt x="357" y="897"/>
                  </a:lnTo>
                  <a:lnTo>
                    <a:pt x="380" y="943"/>
                  </a:lnTo>
                  <a:lnTo>
                    <a:pt x="404" y="989"/>
                  </a:lnTo>
                  <a:lnTo>
                    <a:pt x="428" y="1035"/>
                  </a:lnTo>
                  <a:lnTo>
                    <a:pt x="452" y="1082"/>
                  </a:lnTo>
                  <a:lnTo>
                    <a:pt x="477" y="1129"/>
                  </a:lnTo>
                  <a:lnTo>
                    <a:pt x="503" y="1176"/>
                  </a:lnTo>
                  <a:lnTo>
                    <a:pt x="529" y="1223"/>
                  </a:lnTo>
                  <a:lnTo>
                    <a:pt x="555" y="1270"/>
                  </a:lnTo>
                  <a:lnTo>
                    <a:pt x="582" y="1318"/>
                  </a:lnTo>
                  <a:lnTo>
                    <a:pt x="609" y="1367"/>
                  </a:lnTo>
                  <a:lnTo>
                    <a:pt x="636" y="1415"/>
                  </a:lnTo>
                  <a:lnTo>
                    <a:pt x="664" y="1464"/>
                  </a:lnTo>
                  <a:lnTo>
                    <a:pt x="693" y="1513"/>
                  </a:lnTo>
                  <a:lnTo>
                    <a:pt x="722" y="1562"/>
                  </a:lnTo>
                  <a:lnTo>
                    <a:pt x="752" y="1612"/>
                  </a:lnTo>
                  <a:lnTo>
                    <a:pt x="781" y="1661"/>
                  </a:lnTo>
                  <a:lnTo>
                    <a:pt x="811" y="1711"/>
                  </a:lnTo>
                  <a:lnTo>
                    <a:pt x="841" y="1761"/>
                  </a:lnTo>
                  <a:lnTo>
                    <a:pt x="873" y="1811"/>
                  </a:lnTo>
                  <a:lnTo>
                    <a:pt x="903" y="1861"/>
                  </a:lnTo>
                  <a:lnTo>
                    <a:pt x="934" y="1912"/>
                  </a:lnTo>
                  <a:lnTo>
                    <a:pt x="966" y="1962"/>
                  </a:lnTo>
                  <a:lnTo>
                    <a:pt x="999" y="2014"/>
                  </a:lnTo>
                  <a:lnTo>
                    <a:pt x="1031" y="2065"/>
                  </a:lnTo>
                  <a:lnTo>
                    <a:pt x="1063" y="2116"/>
                  </a:lnTo>
                  <a:lnTo>
                    <a:pt x="1096" y="2167"/>
                  </a:lnTo>
                  <a:lnTo>
                    <a:pt x="1129" y="2218"/>
                  </a:lnTo>
                  <a:lnTo>
                    <a:pt x="1162" y="2269"/>
                  </a:lnTo>
                  <a:lnTo>
                    <a:pt x="1197" y="2320"/>
                  </a:lnTo>
                  <a:lnTo>
                    <a:pt x="1230" y="2372"/>
                  </a:lnTo>
                  <a:lnTo>
                    <a:pt x="1264" y="2423"/>
                  </a:lnTo>
                  <a:lnTo>
                    <a:pt x="1299" y="2474"/>
                  </a:lnTo>
                  <a:lnTo>
                    <a:pt x="1333" y="2526"/>
                  </a:lnTo>
                  <a:lnTo>
                    <a:pt x="1368" y="2577"/>
                  </a:lnTo>
                  <a:lnTo>
                    <a:pt x="1403" y="2630"/>
                  </a:lnTo>
                  <a:lnTo>
                    <a:pt x="1437" y="2681"/>
                  </a:lnTo>
                  <a:lnTo>
                    <a:pt x="1473" y="2733"/>
                  </a:lnTo>
                  <a:lnTo>
                    <a:pt x="1508" y="2784"/>
                  </a:lnTo>
                  <a:lnTo>
                    <a:pt x="1544" y="2836"/>
                  </a:lnTo>
                  <a:lnTo>
                    <a:pt x="1579" y="2887"/>
                  </a:lnTo>
                  <a:lnTo>
                    <a:pt x="1616" y="2939"/>
                  </a:lnTo>
                  <a:lnTo>
                    <a:pt x="1651" y="2990"/>
                  </a:lnTo>
                  <a:lnTo>
                    <a:pt x="1687" y="3041"/>
                  </a:lnTo>
                  <a:lnTo>
                    <a:pt x="1724" y="3093"/>
                  </a:lnTo>
                  <a:lnTo>
                    <a:pt x="1759" y="3144"/>
                  </a:lnTo>
                  <a:lnTo>
                    <a:pt x="1796" y="3195"/>
                  </a:lnTo>
                  <a:lnTo>
                    <a:pt x="1832" y="3247"/>
                  </a:lnTo>
                  <a:lnTo>
                    <a:pt x="1869" y="3298"/>
                  </a:lnTo>
                  <a:lnTo>
                    <a:pt x="1905" y="3348"/>
                  </a:lnTo>
                  <a:lnTo>
                    <a:pt x="1942" y="3399"/>
                  </a:lnTo>
                  <a:lnTo>
                    <a:pt x="1978" y="3450"/>
                  </a:lnTo>
                  <a:lnTo>
                    <a:pt x="2015" y="3500"/>
                  </a:lnTo>
                  <a:lnTo>
                    <a:pt x="2051" y="3550"/>
                  </a:lnTo>
                  <a:lnTo>
                    <a:pt x="2089" y="3600"/>
                  </a:lnTo>
                  <a:lnTo>
                    <a:pt x="2125" y="3650"/>
                  </a:lnTo>
                  <a:lnTo>
                    <a:pt x="2162" y="3700"/>
                  </a:lnTo>
                  <a:lnTo>
                    <a:pt x="2198" y="3749"/>
                  </a:lnTo>
                  <a:lnTo>
                    <a:pt x="2235" y="3798"/>
                  </a:lnTo>
                  <a:lnTo>
                    <a:pt x="2271" y="3847"/>
                  </a:lnTo>
                  <a:lnTo>
                    <a:pt x="2307" y="3896"/>
                  </a:lnTo>
                  <a:lnTo>
                    <a:pt x="2343" y="3944"/>
                  </a:lnTo>
                  <a:lnTo>
                    <a:pt x="2379" y="3993"/>
                  </a:lnTo>
                  <a:lnTo>
                    <a:pt x="2416" y="4041"/>
                  </a:lnTo>
                  <a:lnTo>
                    <a:pt x="2451" y="4089"/>
                  </a:lnTo>
                  <a:lnTo>
                    <a:pt x="2488" y="4137"/>
                  </a:lnTo>
                  <a:lnTo>
                    <a:pt x="2523" y="4184"/>
                  </a:lnTo>
                  <a:lnTo>
                    <a:pt x="2559" y="4230"/>
                  </a:lnTo>
                  <a:lnTo>
                    <a:pt x="2595" y="4277"/>
                  </a:lnTo>
                  <a:lnTo>
                    <a:pt x="2631" y="4324"/>
                  </a:lnTo>
                  <a:lnTo>
                    <a:pt x="2665" y="4370"/>
                  </a:lnTo>
                  <a:lnTo>
                    <a:pt x="2700" y="4416"/>
                  </a:lnTo>
                  <a:lnTo>
                    <a:pt x="2735" y="4461"/>
                  </a:lnTo>
                  <a:lnTo>
                    <a:pt x="2770" y="4507"/>
                  </a:lnTo>
                  <a:lnTo>
                    <a:pt x="2805" y="4550"/>
                  </a:lnTo>
                  <a:lnTo>
                    <a:pt x="2839" y="4595"/>
                  </a:lnTo>
                  <a:lnTo>
                    <a:pt x="2872" y="4639"/>
                  </a:lnTo>
                  <a:lnTo>
                    <a:pt x="2907" y="4683"/>
                  </a:lnTo>
                  <a:lnTo>
                    <a:pt x="2940" y="4726"/>
                  </a:lnTo>
                  <a:lnTo>
                    <a:pt x="2972" y="4768"/>
                  </a:lnTo>
                  <a:lnTo>
                    <a:pt x="3006" y="4811"/>
                  </a:lnTo>
                  <a:lnTo>
                    <a:pt x="3038" y="4853"/>
                  </a:lnTo>
                  <a:lnTo>
                    <a:pt x="3071" y="4894"/>
                  </a:lnTo>
                  <a:lnTo>
                    <a:pt x="3104" y="4935"/>
                  </a:lnTo>
                  <a:lnTo>
                    <a:pt x="3135" y="4976"/>
                  </a:lnTo>
                  <a:lnTo>
                    <a:pt x="3167" y="5016"/>
                  </a:lnTo>
                  <a:lnTo>
                    <a:pt x="3198" y="5056"/>
                  </a:lnTo>
                  <a:lnTo>
                    <a:pt x="3230" y="5094"/>
                  </a:lnTo>
                  <a:lnTo>
                    <a:pt x="3260" y="5134"/>
                  </a:lnTo>
                  <a:lnTo>
                    <a:pt x="3290" y="5172"/>
                  </a:lnTo>
                  <a:lnTo>
                    <a:pt x="3320" y="5209"/>
                  </a:lnTo>
                  <a:lnTo>
                    <a:pt x="3350" y="5247"/>
                  </a:lnTo>
                  <a:lnTo>
                    <a:pt x="3379" y="5283"/>
                  </a:lnTo>
                  <a:lnTo>
                    <a:pt x="3408" y="5319"/>
                  </a:lnTo>
                  <a:lnTo>
                    <a:pt x="3436" y="5355"/>
                  </a:lnTo>
                  <a:lnTo>
                    <a:pt x="3464" y="5389"/>
                  </a:lnTo>
                  <a:lnTo>
                    <a:pt x="3492" y="5424"/>
                  </a:lnTo>
                  <a:lnTo>
                    <a:pt x="3519" y="5457"/>
                  </a:lnTo>
                  <a:lnTo>
                    <a:pt x="3547" y="5491"/>
                  </a:lnTo>
                  <a:lnTo>
                    <a:pt x="3573" y="5523"/>
                  </a:lnTo>
                  <a:lnTo>
                    <a:pt x="3599" y="5555"/>
                  </a:lnTo>
                  <a:lnTo>
                    <a:pt x="3624" y="5586"/>
                  </a:lnTo>
                  <a:lnTo>
                    <a:pt x="3649" y="5618"/>
                  </a:lnTo>
                  <a:lnTo>
                    <a:pt x="3673" y="5647"/>
                  </a:lnTo>
                  <a:lnTo>
                    <a:pt x="3697" y="5677"/>
                  </a:lnTo>
                  <a:lnTo>
                    <a:pt x="3721" y="5705"/>
                  </a:lnTo>
                  <a:lnTo>
                    <a:pt x="3743" y="5733"/>
                  </a:lnTo>
                  <a:lnTo>
                    <a:pt x="3765" y="5761"/>
                  </a:lnTo>
                  <a:lnTo>
                    <a:pt x="3787" y="5788"/>
                  </a:lnTo>
                  <a:lnTo>
                    <a:pt x="3809" y="5814"/>
                  </a:lnTo>
                  <a:lnTo>
                    <a:pt x="3830" y="5839"/>
                  </a:lnTo>
                  <a:lnTo>
                    <a:pt x="3850" y="5864"/>
                  </a:lnTo>
                  <a:lnTo>
                    <a:pt x="3870" y="5888"/>
                  </a:lnTo>
                  <a:lnTo>
                    <a:pt x="3888" y="5911"/>
                  </a:lnTo>
                  <a:lnTo>
                    <a:pt x="3907" y="5932"/>
                  </a:lnTo>
                  <a:lnTo>
                    <a:pt x="3925" y="5954"/>
                  </a:lnTo>
                  <a:lnTo>
                    <a:pt x="3943" y="5975"/>
                  </a:lnTo>
                  <a:lnTo>
                    <a:pt x="3959" y="5995"/>
                  </a:lnTo>
                  <a:lnTo>
                    <a:pt x="3975" y="6015"/>
                  </a:lnTo>
                  <a:lnTo>
                    <a:pt x="3990" y="6033"/>
                  </a:lnTo>
                  <a:lnTo>
                    <a:pt x="4005" y="6050"/>
                  </a:lnTo>
                  <a:lnTo>
                    <a:pt x="4019" y="6067"/>
                  </a:lnTo>
                  <a:lnTo>
                    <a:pt x="4032" y="6084"/>
                  </a:lnTo>
                  <a:lnTo>
                    <a:pt x="4045" y="6098"/>
                  </a:lnTo>
                  <a:lnTo>
                    <a:pt x="4057" y="6113"/>
                  </a:lnTo>
                  <a:lnTo>
                    <a:pt x="4069" y="6126"/>
                  </a:lnTo>
                  <a:lnTo>
                    <a:pt x="4079" y="6139"/>
                  </a:lnTo>
                  <a:lnTo>
                    <a:pt x="4088" y="6150"/>
                  </a:lnTo>
                  <a:lnTo>
                    <a:pt x="4098" y="6162"/>
                  </a:lnTo>
                  <a:lnTo>
                    <a:pt x="4106" y="6171"/>
                  </a:lnTo>
                  <a:lnTo>
                    <a:pt x="4113" y="6181"/>
                  </a:lnTo>
                  <a:lnTo>
                    <a:pt x="4121" y="6189"/>
                  </a:lnTo>
                  <a:lnTo>
                    <a:pt x="4127" y="6196"/>
                  </a:lnTo>
                  <a:lnTo>
                    <a:pt x="4132" y="6202"/>
                  </a:lnTo>
                  <a:lnTo>
                    <a:pt x="4136" y="6208"/>
                  </a:lnTo>
                  <a:lnTo>
                    <a:pt x="4141" y="6212"/>
                  </a:lnTo>
                  <a:lnTo>
                    <a:pt x="4144" y="6216"/>
                  </a:lnTo>
                  <a:lnTo>
                    <a:pt x="4146" y="6218"/>
                  </a:lnTo>
                  <a:lnTo>
                    <a:pt x="4147" y="6219"/>
                  </a:lnTo>
                  <a:lnTo>
                    <a:pt x="4147" y="6220"/>
                  </a:lnTo>
                </a:path>
              </a:pathLst>
            </a:custGeom>
            <a:noFill/>
            <a:ln w="57150">
              <a:solidFill>
                <a:srgbClr val="053AB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7"/>
            <p:cNvSpPr>
              <a:spLocks noChangeAspect="1" noChangeArrowheads="1"/>
            </p:cNvSpPr>
            <p:nvPr/>
          </p:nvSpPr>
          <p:spPr bwMode="auto">
            <a:xfrm>
              <a:off x="3461" y="2488"/>
              <a:ext cx="2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AD</a:t>
              </a:r>
              <a:r>
                <a:rPr kumimoji="0" lang="en-US" sz="1600" b="1" i="1" baseline="-25000" dirty="0">
                  <a:solidFill>
                    <a:srgbClr val="053AB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53AB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Line 25"/>
            <p:cNvSpPr>
              <a:spLocks noChangeShapeType="1"/>
            </p:cNvSpPr>
            <p:nvPr/>
          </p:nvSpPr>
          <p:spPr bwMode="auto">
            <a:xfrm>
              <a:off x="2532" y="1188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" name="Group 57"/>
          <p:cNvGrpSpPr>
            <a:grpSpLocks/>
          </p:cNvGrpSpPr>
          <p:nvPr/>
        </p:nvGrpSpPr>
        <p:grpSpPr bwMode="auto">
          <a:xfrm>
            <a:off x="5162498" y="1763218"/>
            <a:ext cx="2518240" cy="2519360"/>
            <a:chOff x="2418" y="505"/>
            <a:chExt cx="1704" cy="1728"/>
          </a:xfrm>
        </p:grpSpPr>
        <p:sp>
          <p:nvSpPr>
            <p:cNvPr id="98" name="Freeform 16"/>
            <p:cNvSpPr>
              <a:spLocks noChangeAspect="1"/>
            </p:cNvSpPr>
            <p:nvPr/>
          </p:nvSpPr>
          <p:spPr bwMode="auto">
            <a:xfrm>
              <a:off x="2674" y="694"/>
              <a:ext cx="1234" cy="1322"/>
            </a:xfrm>
            <a:custGeom>
              <a:avLst/>
              <a:gdLst>
                <a:gd name="T0" fmla="*/ 82 w 4625"/>
                <a:gd name="T1" fmla="*/ 4897 h 4959"/>
                <a:gd name="T2" fmla="*/ 205 w 4625"/>
                <a:gd name="T3" fmla="*/ 4803 h 4959"/>
                <a:gd name="T4" fmla="*/ 328 w 4625"/>
                <a:gd name="T5" fmla="*/ 4706 h 4959"/>
                <a:gd name="T6" fmla="*/ 451 w 4625"/>
                <a:gd name="T7" fmla="*/ 4607 h 4959"/>
                <a:gd name="T8" fmla="*/ 573 w 4625"/>
                <a:gd name="T9" fmla="*/ 4506 h 4959"/>
                <a:gd name="T10" fmla="*/ 695 w 4625"/>
                <a:gd name="T11" fmla="*/ 4403 h 4959"/>
                <a:gd name="T12" fmla="*/ 817 w 4625"/>
                <a:gd name="T13" fmla="*/ 4298 h 4959"/>
                <a:gd name="T14" fmla="*/ 938 w 4625"/>
                <a:gd name="T15" fmla="*/ 4190 h 4959"/>
                <a:gd name="T16" fmla="*/ 1058 w 4625"/>
                <a:gd name="T17" fmla="*/ 4081 h 4959"/>
                <a:gd name="T18" fmla="*/ 1179 w 4625"/>
                <a:gd name="T19" fmla="*/ 3970 h 4959"/>
                <a:gd name="T20" fmla="*/ 1298 w 4625"/>
                <a:gd name="T21" fmla="*/ 3858 h 4959"/>
                <a:gd name="T22" fmla="*/ 1416 w 4625"/>
                <a:gd name="T23" fmla="*/ 3745 h 4959"/>
                <a:gd name="T24" fmla="*/ 1533 w 4625"/>
                <a:gd name="T25" fmla="*/ 3630 h 4959"/>
                <a:gd name="T26" fmla="*/ 1650 w 4625"/>
                <a:gd name="T27" fmla="*/ 3515 h 4959"/>
                <a:gd name="T28" fmla="*/ 1765 w 4625"/>
                <a:gd name="T29" fmla="*/ 3399 h 4959"/>
                <a:gd name="T30" fmla="*/ 1880 w 4625"/>
                <a:gd name="T31" fmla="*/ 3282 h 4959"/>
                <a:gd name="T32" fmla="*/ 1992 w 4625"/>
                <a:gd name="T33" fmla="*/ 3166 h 4959"/>
                <a:gd name="T34" fmla="*/ 2104 w 4625"/>
                <a:gd name="T35" fmla="*/ 3048 h 4959"/>
                <a:gd name="T36" fmla="*/ 2216 w 4625"/>
                <a:gd name="T37" fmla="*/ 2930 h 4959"/>
                <a:gd name="T38" fmla="*/ 2325 w 4625"/>
                <a:gd name="T39" fmla="*/ 2812 h 4959"/>
                <a:gd name="T40" fmla="*/ 2434 w 4625"/>
                <a:gd name="T41" fmla="*/ 2694 h 4959"/>
                <a:gd name="T42" fmla="*/ 2540 w 4625"/>
                <a:gd name="T43" fmla="*/ 2575 h 4959"/>
                <a:gd name="T44" fmla="*/ 2645 w 4625"/>
                <a:gd name="T45" fmla="*/ 2457 h 4959"/>
                <a:gd name="T46" fmla="*/ 2750 w 4625"/>
                <a:gd name="T47" fmla="*/ 2340 h 4959"/>
                <a:gd name="T48" fmla="*/ 2852 w 4625"/>
                <a:gd name="T49" fmla="*/ 2223 h 4959"/>
                <a:gd name="T50" fmla="*/ 2952 w 4625"/>
                <a:gd name="T51" fmla="*/ 2107 h 4959"/>
                <a:gd name="T52" fmla="*/ 3051 w 4625"/>
                <a:gd name="T53" fmla="*/ 1992 h 4959"/>
                <a:gd name="T54" fmla="*/ 3148 w 4625"/>
                <a:gd name="T55" fmla="*/ 1878 h 4959"/>
                <a:gd name="T56" fmla="*/ 3242 w 4625"/>
                <a:gd name="T57" fmla="*/ 1765 h 4959"/>
                <a:gd name="T58" fmla="*/ 3336 w 4625"/>
                <a:gd name="T59" fmla="*/ 1655 h 4959"/>
                <a:gd name="T60" fmla="*/ 3426 w 4625"/>
                <a:gd name="T61" fmla="*/ 1544 h 4959"/>
                <a:gd name="T62" fmla="*/ 3516 w 4625"/>
                <a:gd name="T63" fmla="*/ 1435 h 4959"/>
                <a:gd name="T64" fmla="*/ 3602 w 4625"/>
                <a:gd name="T65" fmla="*/ 1329 h 4959"/>
                <a:gd name="T66" fmla="*/ 3686 w 4625"/>
                <a:gd name="T67" fmla="*/ 1225 h 4959"/>
                <a:gd name="T68" fmla="*/ 3768 w 4625"/>
                <a:gd name="T69" fmla="*/ 1121 h 4959"/>
                <a:gd name="T70" fmla="*/ 3848 w 4625"/>
                <a:gd name="T71" fmla="*/ 1021 h 4959"/>
                <a:gd name="T72" fmla="*/ 3925 w 4625"/>
                <a:gd name="T73" fmla="*/ 923 h 4959"/>
                <a:gd name="T74" fmla="*/ 4000 w 4625"/>
                <a:gd name="T75" fmla="*/ 828 h 4959"/>
                <a:gd name="T76" fmla="*/ 4072 w 4625"/>
                <a:gd name="T77" fmla="*/ 735 h 4959"/>
                <a:gd name="T78" fmla="*/ 4142 w 4625"/>
                <a:gd name="T79" fmla="*/ 645 h 4959"/>
                <a:gd name="T80" fmla="*/ 4209 w 4625"/>
                <a:gd name="T81" fmla="*/ 557 h 4959"/>
                <a:gd name="T82" fmla="*/ 4273 w 4625"/>
                <a:gd name="T83" fmla="*/ 472 h 4959"/>
                <a:gd name="T84" fmla="*/ 4334 w 4625"/>
                <a:gd name="T85" fmla="*/ 391 h 4959"/>
                <a:gd name="T86" fmla="*/ 4392 w 4625"/>
                <a:gd name="T87" fmla="*/ 314 h 4959"/>
                <a:gd name="T88" fmla="*/ 4447 w 4625"/>
                <a:gd name="T89" fmla="*/ 239 h 4959"/>
                <a:gd name="T90" fmla="*/ 4501 w 4625"/>
                <a:gd name="T91" fmla="*/ 169 h 4959"/>
                <a:gd name="T92" fmla="*/ 4550 w 4625"/>
                <a:gd name="T93" fmla="*/ 102 h 4959"/>
                <a:gd name="T94" fmla="*/ 4595 w 4625"/>
                <a:gd name="T95" fmla="*/ 39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Freeform 18"/>
            <p:cNvSpPr>
              <a:spLocks noChangeAspect="1"/>
            </p:cNvSpPr>
            <p:nvPr/>
          </p:nvSpPr>
          <p:spPr bwMode="auto">
            <a:xfrm rot="808441">
              <a:off x="2418" y="1980"/>
              <a:ext cx="235" cy="253"/>
            </a:xfrm>
            <a:custGeom>
              <a:avLst/>
              <a:gdLst>
                <a:gd name="T0" fmla="*/ 82 w 4625"/>
                <a:gd name="T1" fmla="*/ 4897 h 4959"/>
                <a:gd name="T2" fmla="*/ 205 w 4625"/>
                <a:gd name="T3" fmla="*/ 4803 h 4959"/>
                <a:gd name="T4" fmla="*/ 328 w 4625"/>
                <a:gd name="T5" fmla="*/ 4706 h 4959"/>
                <a:gd name="T6" fmla="*/ 451 w 4625"/>
                <a:gd name="T7" fmla="*/ 4607 h 4959"/>
                <a:gd name="T8" fmla="*/ 573 w 4625"/>
                <a:gd name="T9" fmla="*/ 4506 h 4959"/>
                <a:gd name="T10" fmla="*/ 695 w 4625"/>
                <a:gd name="T11" fmla="*/ 4403 h 4959"/>
                <a:gd name="T12" fmla="*/ 817 w 4625"/>
                <a:gd name="T13" fmla="*/ 4298 h 4959"/>
                <a:gd name="T14" fmla="*/ 938 w 4625"/>
                <a:gd name="T15" fmla="*/ 4190 h 4959"/>
                <a:gd name="T16" fmla="*/ 1058 w 4625"/>
                <a:gd name="T17" fmla="*/ 4081 h 4959"/>
                <a:gd name="T18" fmla="*/ 1179 w 4625"/>
                <a:gd name="T19" fmla="*/ 3970 h 4959"/>
                <a:gd name="T20" fmla="*/ 1298 w 4625"/>
                <a:gd name="T21" fmla="*/ 3858 h 4959"/>
                <a:gd name="T22" fmla="*/ 1416 w 4625"/>
                <a:gd name="T23" fmla="*/ 3745 h 4959"/>
                <a:gd name="T24" fmla="*/ 1533 w 4625"/>
                <a:gd name="T25" fmla="*/ 3630 h 4959"/>
                <a:gd name="T26" fmla="*/ 1650 w 4625"/>
                <a:gd name="T27" fmla="*/ 3515 h 4959"/>
                <a:gd name="T28" fmla="*/ 1765 w 4625"/>
                <a:gd name="T29" fmla="*/ 3399 h 4959"/>
                <a:gd name="T30" fmla="*/ 1880 w 4625"/>
                <a:gd name="T31" fmla="*/ 3282 h 4959"/>
                <a:gd name="T32" fmla="*/ 1992 w 4625"/>
                <a:gd name="T33" fmla="*/ 3166 h 4959"/>
                <a:gd name="T34" fmla="*/ 2104 w 4625"/>
                <a:gd name="T35" fmla="*/ 3048 h 4959"/>
                <a:gd name="T36" fmla="*/ 2216 w 4625"/>
                <a:gd name="T37" fmla="*/ 2930 h 4959"/>
                <a:gd name="T38" fmla="*/ 2325 w 4625"/>
                <a:gd name="T39" fmla="*/ 2812 h 4959"/>
                <a:gd name="T40" fmla="*/ 2434 w 4625"/>
                <a:gd name="T41" fmla="*/ 2694 h 4959"/>
                <a:gd name="T42" fmla="*/ 2540 w 4625"/>
                <a:gd name="T43" fmla="*/ 2575 h 4959"/>
                <a:gd name="T44" fmla="*/ 2645 w 4625"/>
                <a:gd name="T45" fmla="*/ 2457 h 4959"/>
                <a:gd name="T46" fmla="*/ 2750 w 4625"/>
                <a:gd name="T47" fmla="*/ 2340 h 4959"/>
                <a:gd name="T48" fmla="*/ 2852 w 4625"/>
                <a:gd name="T49" fmla="*/ 2223 h 4959"/>
                <a:gd name="T50" fmla="*/ 2952 w 4625"/>
                <a:gd name="T51" fmla="*/ 2107 h 4959"/>
                <a:gd name="T52" fmla="*/ 3051 w 4625"/>
                <a:gd name="T53" fmla="*/ 1992 h 4959"/>
                <a:gd name="T54" fmla="*/ 3148 w 4625"/>
                <a:gd name="T55" fmla="*/ 1878 h 4959"/>
                <a:gd name="T56" fmla="*/ 3242 w 4625"/>
                <a:gd name="T57" fmla="*/ 1765 h 4959"/>
                <a:gd name="T58" fmla="*/ 3336 w 4625"/>
                <a:gd name="T59" fmla="*/ 1655 h 4959"/>
                <a:gd name="T60" fmla="*/ 3426 w 4625"/>
                <a:gd name="T61" fmla="*/ 1544 h 4959"/>
                <a:gd name="T62" fmla="*/ 3516 w 4625"/>
                <a:gd name="T63" fmla="*/ 1435 h 4959"/>
                <a:gd name="T64" fmla="*/ 3602 w 4625"/>
                <a:gd name="T65" fmla="*/ 1329 h 4959"/>
                <a:gd name="T66" fmla="*/ 3686 w 4625"/>
                <a:gd name="T67" fmla="*/ 1225 h 4959"/>
                <a:gd name="T68" fmla="*/ 3768 w 4625"/>
                <a:gd name="T69" fmla="*/ 1121 h 4959"/>
                <a:gd name="T70" fmla="*/ 3848 w 4625"/>
                <a:gd name="T71" fmla="*/ 1021 h 4959"/>
                <a:gd name="T72" fmla="*/ 3925 w 4625"/>
                <a:gd name="T73" fmla="*/ 923 h 4959"/>
                <a:gd name="T74" fmla="*/ 4000 w 4625"/>
                <a:gd name="T75" fmla="*/ 828 h 4959"/>
                <a:gd name="T76" fmla="*/ 4072 w 4625"/>
                <a:gd name="T77" fmla="*/ 735 h 4959"/>
                <a:gd name="T78" fmla="*/ 4142 w 4625"/>
                <a:gd name="T79" fmla="*/ 645 h 4959"/>
                <a:gd name="T80" fmla="*/ 4209 w 4625"/>
                <a:gd name="T81" fmla="*/ 557 h 4959"/>
                <a:gd name="T82" fmla="*/ 4273 w 4625"/>
                <a:gd name="T83" fmla="*/ 472 h 4959"/>
                <a:gd name="T84" fmla="*/ 4334 w 4625"/>
                <a:gd name="T85" fmla="*/ 391 h 4959"/>
                <a:gd name="T86" fmla="*/ 4392 w 4625"/>
                <a:gd name="T87" fmla="*/ 314 h 4959"/>
                <a:gd name="T88" fmla="*/ 4447 w 4625"/>
                <a:gd name="T89" fmla="*/ 239 h 4959"/>
                <a:gd name="T90" fmla="*/ 4501 w 4625"/>
                <a:gd name="T91" fmla="*/ 169 h 4959"/>
                <a:gd name="T92" fmla="*/ 4550 w 4625"/>
                <a:gd name="T93" fmla="*/ 102 h 4959"/>
                <a:gd name="T94" fmla="*/ 4595 w 4625"/>
                <a:gd name="T95" fmla="*/ 39 h 49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25"/>
                <a:gd name="T145" fmla="*/ 0 h 4959"/>
                <a:gd name="T146" fmla="*/ 4625 w 4625"/>
                <a:gd name="T147" fmla="*/ 4959 h 49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25" h="4959">
                  <a:moveTo>
                    <a:pt x="0" y="4959"/>
                  </a:moveTo>
                  <a:lnTo>
                    <a:pt x="40" y="4928"/>
                  </a:lnTo>
                  <a:lnTo>
                    <a:pt x="82" y="4897"/>
                  </a:lnTo>
                  <a:lnTo>
                    <a:pt x="122" y="4866"/>
                  </a:lnTo>
                  <a:lnTo>
                    <a:pt x="164" y="4835"/>
                  </a:lnTo>
                  <a:lnTo>
                    <a:pt x="205" y="4803"/>
                  </a:lnTo>
                  <a:lnTo>
                    <a:pt x="246" y="4771"/>
                  </a:lnTo>
                  <a:lnTo>
                    <a:pt x="287" y="4739"/>
                  </a:lnTo>
                  <a:lnTo>
                    <a:pt x="328" y="4706"/>
                  </a:lnTo>
                  <a:lnTo>
                    <a:pt x="369" y="4673"/>
                  </a:lnTo>
                  <a:lnTo>
                    <a:pt x="409" y="4640"/>
                  </a:lnTo>
                  <a:lnTo>
                    <a:pt x="451" y="4607"/>
                  </a:lnTo>
                  <a:lnTo>
                    <a:pt x="491" y="4574"/>
                  </a:lnTo>
                  <a:lnTo>
                    <a:pt x="532" y="4540"/>
                  </a:lnTo>
                  <a:lnTo>
                    <a:pt x="573" y="4506"/>
                  </a:lnTo>
                  <a:lnTo>
                    <a:pt x="614" y="4472"/>
                  </a:lnTo>
                  <a:lnTo>
                    <a:pt x="654" y="4437"/>
                  </a:lnTo>
                  <a:lnTo>
                    <a:pt x="695" y="4403"/>
                  </a:lnTo>
                  <a:lnTo>
                    <a:pt x="736" y="4368"/>
                  </a:lnTo>
                  <a:lnTo>
                    <a:pt x="776" y="4333"/>
                  </a:lnTo>
                  <a:lnTo>
                    <a:pt x="817" y="4298"/>
                  </a:lnTo>
                  <a:lnTo>
                    <a:pt x="857" y="4261"/>
                  </a:lnTo>
                  <a:lnTo>
                    <a:pt x="898" y="4226"/>
                  </a:lnTo>
                  <a:lnTo>
                    <a:pt x="938" y="4190"/>
                  </a:lnTo>
                  <a:lnTo>
                    <a:pt x="978" y="4154"/>
                  </a:lnTo>
                  <a:lnTo>
                    <a:pt x="1018" y="4118"/>
                  </a:lnTo>
                  <a:lnTo>
                    <a:pt x="1058" y="4081"/>
                  </a:lnTo>
                  <a:lnTo>
                    <a:pt x="1098" y="4044"/>
                  </a:lnTo>
                  <a:lnTo>
                    <a:pt x="1138" y="4007"/>
                  </a:lnTo>
                  <a:lnTo>
                    <a:pt x="1179" y="3970"/>
                  </a:lnTo>
                  <a:lnTo>
                    <a:pt x="1218" y="3933"/>
                  </a:lnTo>
                  <a:lnTo>
                    <a:pt x="1257" y="3895"/>
                  </a:lnTo>
                  <a:lnTo>
                    <a:pt x="1298" y="3858"/>
                  </a:lnTo>
                  <a:lnTo>
                    <a:pt x="1337" y="3821"/>
                  </a:lnTo>
                  <a:lnTo>
                    <a:pt x="1376" y="3782"/>
                  </a:lnTo>
                  <a:lnTo>
                    <a:pt x="1416" y="3745"/>
                  </a:lnTo>
                  <a:lnTo>
                    <a:pt x="1455" y="3707"/>
                  </a:lnTo>
                  <a:lnTo>
                    <a:pt x="1493" y="3669"/>
                  </a:lnTo>
                  <a:lnTo>
                    <a:pt x="1533" y="3630"/>
                  </a:lnTo>
                  <a:lnTo>
                    <a:pt x="1572" y="3592"/>
                  </a:lnTo>
                  <a:lnTo>
                    <a:pt x="1610" y="3554"/>
                  </a:lnTo>
                  <a:lnTo>
                    <a:pt x="1650" y="3515"/>
                  </a:lnTo>
                  <a:lnTo>
                    <a:pt x="1688" y="3477"/>
                  </a:lnTo>
                  <a:lnTo>
                    <a:pt x="1726" y="3438"/>
                  </a:lnTo>
                  <a:lnTo>
                    <a:pt x="1765" y="3399"/>
                  </a:lnTo>
                  <a:lnTo>
                    <a:pt x="1803" y="3360"/>
                  </a:lnTo>
                  <a:lnTo>
                    <a:pt x="1841" y="3322"/>
                  </a:lnTo>
                  <a:lnTo>
                    <a:pt x="1880" y="3282"/>
                  </a:lnTo>
                  <a:lnTo>
                    <a:pt x="1918" y="3244"/>
                  </a:lnTo>
                  <a:lnTo>
                    <a:pt x="1955" y="3204"/>
                  </a:lnTo>
                  <a:lnTo>
                    <a:pt x="1992" y="3166"/>
                  </a:lnTo>
                  <a:lnTo>
                    <a:pt x="2030" y="3127"/>
                  </a:lnTo>
                  <a:lnTo>
                    <a:pt x="2067" y="3087"/>
                  </a:lnTo>
                  <a:lnTo>
                    <a:pt x="2104" y="3048"/>
                  </a:lnTo>
                  <a:lnTo>
                    <a:pt x="2141" y="3009"/>
                  </a:lnTo>
                  <a:lnTo>
                    <a:pt x="2178" y="2969"/>
                  </a:lnTo>
                  <a:lnTo>
                    <a:pt x="2216" y="2930"/>
                  </a:lnTo>
                  <a:lnTo>
                    <a:pt x="2252" y="2890"/>
                  </a:lnTo>
                  <a:lnTo>
                    <a:pt x="2289" y="2851"/>
                  </a:lnTo>
                  <a:lnTo>
                    <a:pt x="2325" y="2812"/>
                  </a:lnTo>
                  <a:lnTo>
                    <a:pt x="2361" y="2772"/>
                  </a:lnTo>
                  <a:lnTo>
                    <a:pt x="2398" y="2733"/>
                  </a:lnTo>
                  <a:lnTo>
                    <a:pt x="2434" y="2694"/>
                  </a:lnTo>
                  <a:lnTo>
                    <a:pt x="2469" y="2654"/>
                  </a:lnTo>
                  <a:lnTo>
                    <a:pt x="2505" y="2615"/>
                  </a:lnTo>
                  <a:lnTo>
                    <a:pt x="2540" y="2575"/>
                  </a:lnTo>
                  <a:lnTo>
                    <a:pt x="2575" y="2536"/>
                  </a:lnTo>
                  <a:lnTo>
                    <a:pt x="2610" y="2497"/>
                  </a:lnTo>
                  <a:lnTo>
                    <a:pt x="2645" y="2457"/>
                  </a:lnTo>
                  <a:lnTo>
                    <a:pt x="2681" y="2418"/>
                  </a:lnTo>
                  <a:lnTo>
                    <a:pt x="2715" y="2380"/>
                  </a:lnTo>
                  <a:lnTo>
                    <a:pt x="2750" y="2340"/>
                  </a:lnTo>
                  <a:lnTo>
                    <a:pt x="2784" y="2301"/>
                  </a:lnTo>
                  <a:lnTo>
                    <a:pt x="2818" y="2262"/>
                  </a:lnTo>
                  <a:lnTo>
                    <a:pt x="2852" y="2223"/>
                  </a:lnTo>
                  <a:lnTo>
                    <a:pt x="2885" y="2185"/>
                  </a:lnTo>
                  <a:lnTo>
                    <a:pt x="2919" y="2146"/>
                  </a:lnTo>
                  <a:lnTo>
                    <a:pt x="2952" y="2107"/>
                  </a:lnTo>
                  <a:lnTo>
                    <a:pt x="2985" y="2069"/>
                  </a:lnTo>
                  <a:lnTo>
                    <a:pt x="3018" y="2030"/>
                  </a:lnTo>
                  <a:lnTo>
                    <a:pt x="3051" y="1992"/>
                  </a:lnTo>
                  <a:lnTo>
                    <a:pt x="3083" y="1955"/>
                  </a:lnTo>
                  <a:lnTo>
                    <a:pt x="3116" y="1917"/>
                  </a:lnTo>
                  <a:lnTo>
                    <a:pt x="3148" y="1878"/>
                  </a:lnTo>
                  <a:lnTo>
                    <a:pt x="3179" y="1841"/>
                  </a:lnTo>
                  <a:lnTo>
                    <a:pt x="3211" y="1804"/>
                  </a:lnTo>
                  <a:lnTo>
                    <a:pt x="3242" y="1765"/>
                  </a:lnTo>
                  <a:lnTo>
                    <a:pt x="3274" y="1728"/>
                  </a:lnTo>
                  <a:lnTo>
                    <a:pt x="3305" y="1691"/>
                  </a:lnTo>
                  <a:lnTo>
                    <a:pt x="3336" y="1655"/>
                  </a:lnTo>
                  <a:lnTo>
                    <a:pt x="3366" y="1617"/>
                  </a:lnTo>
                  <a:lnTo>
                    <a:pt x="3396" y="1581"/>
                  </a:lnTo>
                  <a:lnTo>
                    <a:pt x="3426" y="1544"/>
                  </a:lnTo>
                  <a:lnTo>
                    <a:pt x="3456" y="1508"/>
                  </a:lnTo>
                  <a:lnTo>
                    <a:pt x="3486" y="1472"/>
                  </a:lnTo>
                  <a:lnTo>
                    <a:pt x="3516" y="1435"/>
                  </a:lnTo>
                  <a:lnTo>
                    <a:pt x="3544" y="1400"/>
                  </a:lnTo>
                  <a:lnTo>
                    <a:pt x="3573" y="1365"/>
                  </a:lnTo>
                  <a:lnTo>
                    <a:pt x="3602" y="1329"/>
                  </a:lnTo>
                  <a:lnTo>
                    <a:pt x="3630" y="1294"/>
                  </a:lnTo>
                  <a:lnTo>
                    <a:pt x="3658" y="1260"/>
                  </a:lnTo>
                  <a:lnTo>
                    <a:pt x="3686" y="1225"/>
                  </a:lnTo>
                  <a:lnTo>
                    <a:pt x="3713" y="1191"/>
                  </a:lnTo>
                  <a:lnTo>
                    <a:pt x="3741" y="1155"/>
                  </a:lnTo>
                  <a:lnTo>
                    <a:pt x="3768" y="1121"/>
                  </a:lnTo>
                  <a:lnTo>
                    <a:pt x="3795" y="1088"/>
                  </a:lnTo>
                  <a:lnTo>
                    <a:pt x="3822" y="1054"/>
                  </a:lnTo>
                  <a:lnTo>
                    <a:pt x="3848" y="1021"/>
                  </a:lnTo>
                  <a:lnTo>
                    <a:pt x="3874" y="988"/>
                  </a:lnTo>
                  <a:lnTo>
                    <a:pt x="3900" y="955"/>
                  </a:lnTo>
                  <a:lnTo>
                    <a:pt x="3925" y="923"/>
                  </a:lnTo>
                  <a:lnTo>
                    <a:pt x="3951" y="891"/>
                  </a:lnTo>
                  <a:lnTo>
                    <a:pt x="3975" y="860"/>
                  </a:lnTo>
                  <a:lnTo>
                    <a:pt x="4000" y="828"/>
                  </a:lnTo>
                  <a:lnTo>
                    <a:pt x="4024" y="797"/>
                  </a:lnTo>
                  <a:lnTo>
                    <a:pt x="4049" y="765"/>
                  </a:lnTo>
                  <a:lnTo>
                    <a:pt x="4072" y="735"/>
                  </a:lnTo>
                  <a:lnTo>
                    <a:pt x="4095" y="704"/>
                  </a:lnTo>
                  <a:lnTo>
                    <a:pt x="4119" y="674"/>
                  </a:lnTo>
                  <a:lnTo>
                    <a:pt x="4142" y="645"/>
                  </a:lnTo>
                  <a:lnTo>
                    <a:pt x="4164" y="615"/>
                  </a:lnTo>
                  <a:lnTo>
                    <a:pt x="4187" y="586"/>
                  </a:lnTo>
                  <a:lnTo>
                    <a:pt x="4209" y="557"/>
                  </a:lnTo>
                  <a:lnTo>
                    <a:pt x="4230" y="529"/>
                  </a:lnTo>
                  <a:lnTo>
                    <a:pt x="4252" y="501"/>
                  </a:lnTo>
                  <a:lnTo>
                    <a:pt x="4273" y="472"/>
                  </a:lnTo>
                  <a:lnTo>
                    <a:pt x="4293" y="445"/>
                  </a:lnTo>
                  <a:lnTo>
                    <a:pt x="4314" y="418"/>
                  </a:lnTo>
                  <a:lnTo>
                    <a:pt x="4334" y="391"/>
                  </a:lnTo>
                  <a:lnTo>
                    <a:pt x="4354" y="366"/>
                  </a:lnTo>
                  <a:lnTo>
                    <a:pt x="4373" y="339"/>
                  </a:lnTo>
                  <a:lnTo>
                    <a:pt x="4392" y="314"/>
                  </a:lnTo>
                  <a:lnTo>
                    <a:pt x="4411" y="289"/>
                  </a:lnTo>
                  <a:lnTo>
                    <a:pt x="4429" y="263"/>
                  </a:lnTo>
                  <a:lnTo>
                    <a:pt x="4447" y="239"/>
                  </a:lnTo>
                  <a:lnTo>
                    <a:pt x="4466" y="216"/>
                  </a:lnTo>
                  <a:lnTo>
                    <a:pt x="4484" y="192"/>
                  </a:lnTo>
                  <a:lnTo>
                    <a:pt x="4501" y="169"/>
                  </a:lnTo>
                  <a:lnTo>
                    <a:pt x="4517" y="146"/>
                  </a:lnTo>
                  <a:lnTo>
                    <a:pt x="4534" y="124"/>
                  </a:lnTo>
                  <a:lnTo>
                    <a:pt x="4550" y="102"/>
                  </a:lnTo>
                  <a:lnTo>
                    <a:pt x="4566" y="80"/>
                  </a:lnTo>
                  <a:lnTo>
                    <a:pt x="4580" y="59"/>
                  </a:lnTo>
                  <a:lnTo>
                    <a:pt x="4595" y="39"/>
                  </a:lnTo>
                  <a:lnTo>
                    <a:pt x="4610" y="19"/>
                  </a:lnTo>
                  <a:lnTo>
                    <a:pt x="4625" y="0"/>
                  </a:lnTo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Rectangle 30"/>
            <p:cNvSpPr>
              <a:spLocks noChangeAspect="1" noChangeArrowheads="1"/>
            </p:cNvSpPr>
            <p:nvPr/>
          </p:nvSpPr>
          <p:spPr bwMode="auto">
            <a:xfrm>
              <a:off x="3737" y="505"/>
              <a:ext cx="38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600" b="1" i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SRAS</a:t>
              </a:r>
              <a:r>
                <a:rPr kumimoji="0" lang="en-US" sz="1600" b="1" i="1" baseline="-250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1600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Line 31"/>
            <p:cNvSpPr>
              <a:spLocks noChangeShapeType="1"/>
            </p:cNvSpPr>
            <p:nvPr/>
          </p:nvSpPr>
          <p:spPr bwMode="auto">
            <a:xfrm>
              <a:off x="3654" y="1088"/>
              <a:ext cx="31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" name="Rectangle 32"/>
          <p:cNvSpPr>
            <a:spLocks noChangeAspect="1" noChangeArrowheads="1"/>
          </p:cNvSpPr>
          <p:nvPr/>
        </p:nvSpPr>
        <p:spPr bwMode="auto">
          <a:xfrm>
            <a:off x="4432247" y="3611899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800" b="1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ine 33"/>
          <p:cNvSpPr>
            <a:spLocks noChangeShapeType="1"/>
          </p:cNvSpPr>
          <p:nvPr/>
        </p:nvSpPr>
        <p:spPr bwMode="auto">
          <a:xfrm>
            <a:off x="6361060" y="4976315"/>
            <a:ext cx="4206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35"/>
          <p:cNvSpPr>
            <a:spLocks noChangeAspect="1" noChangeArrowheads="1"/>
          </p:cNvSpPr>
          <p:nvPr/>
        </p:nvSpPr>
        <p:spPr bwMode="auto">
          <a:xfrm>
            <a:off x="7467734" y="2168283"/>
            <a:ext cx="7421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SRAS</a:t>
            </a:r>
            <a:r>
              <a:rPr kumimoji="0" lang="en-US" sz="1600" b="1" i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36"/>
          <p:cNvSpPr>
            <a:spLocks noChangeAspect="1"/>
          </p:cNvSpPr>
          <p:nvPr/>
        </p:nvSpPr>
        <p:spPr bwMode="auto">
          <a:xfrm>
            <a:off x="5770510" y="2442665"/>
            <a:ext cx="2020887" cy="2057400"/>
          </a:xfrm>
          <a:custGeom>
            <a:avLst/>
            <a:gdLst>
              <a:gd name="T0" fmla="*/ 82 w 4625"/>
              <a:gd name="T1" fmla="*/ 4897 h 4959"/>
              <a:gd name="T2" fmla="*/ 205 w 4625"/>
              <a:gd name="T3" fmla="*/ 4803 h 4959"/>
              <a:gd name="T4" fmla="*/ 328 w 4625"/>
              <a:gd name="T5" fmla="*/ 4706 h 4959"/>
              <a:gd name="T6" fmla="*/ 451 w 4625"/>
              <a:gd name="T7" fmla="*/ 4607 h 4959"/>
              <a:gd name="T8" fmla="*/ 573 w 4625"/>
              <a:gd name="T9" fmla="*/ 4506 h 4959"/>
              <a:gd name="T10" fmla="*/ 695 w 4625"/>
              <a:gd name="T11" fmla="*/ 4403 h 4959"/>
              <a:gd name="T12" fmla="*/ 817 w 4625"/>
              <a:gd name="T13" fmla="*/ 4298 h 4959"/>
              <a:gd name="T14" fmla="*/ 938 w 4625"/>
              <a:gd name="T15" fmla="*/ 4190 h 4959"/>
              <a:gd name="T16" fmla="*/ 1058 w 4625"/>
              <a:gd name="T17" fmla="*/ 4081 h 4959"/>
              <a:gd name="T18" fmla="*/ 1179 w 4625"/>
              <a:gd name="T19" fmla="*/ 3970 h 4959"/>
              <a:gd name="T20" fmla="*/ 1298 w 4625"/>
              <a:gd name="T21" fmla="*/ 3858 h 4959"/>
              <a:gd name="T22" fmla="*/ 1416 w 4625"/>
              <a:gd name="T23" fmla="*/ 3745 h 4959"/>
              <a:gd name="T24" fmla="*/ 1533 w 4625"/>
              <a:gd name="T25" fmla="*/ 3630 h 4959"/>
              <a:gd name="T26" fmla="*/ 1650 w 4625"/>
              <a:gd name="T27" fmla="*/ 3515 h 4959"/>
              <a:gd name="T28" fmla="*/ 1765 w 4625"/>
              <a:gd name="T29" fmla="*/ 3399 h 4959"/>
              <a:gd name="T30" fmla="*/ 1880 w 4625"/>
              <a:gd name="T31" fmla="*/ 3282 h 4959"/>
              <a:gd name="T32" fmla="*/ 1992 w 4625"/>
              <a:gd name="T33" fmla="*/ 3166 h 4959"/>
              <a:gd name="T34" fmla="*/ 2104 w 4625"/>
              <a:gd name="T35" fmla="*/ 3048 h 4959"/>
              <a:gd name="T36" fmla="*/ 2216 w 4625"/>
              <a:gd name="T37" fmla="*/ 2930 h 4959"/>
              <a:gd name="T38" fmla="*/ 2325 w 4625"/>
              <a:gd name="T39" fmla="*/ 2812 h 4959"/>
              <a:gd name="T40" fmla="*/ 2434 w 4625"/>
              <a:gd name="T41" fmla="*/ 2694 h 4959"/>
              <a:gd name="T42" fmla="*/ 2540 w 4625"/>
              <a:gd name="T43" fmla="*/ 2575 h 4959"/>
              <a:gd name="T44" fmla="*/ 2645 w 4625"/>
              <a:gd name="T45" fmla="*/ 2457 h 4959"/>
              <a:gd name="T46" fmla="*/ 2750 w 4625"/>
              <a:gd name="T47" fmla="*/ 2340 h 4959"/>
              <a:gd name="T48" fmla="*/ 2852 w 4625"/>
              <a:gd name="T49" fmla="*/ 2223 h 4959"/>
              <a:gd name="T50" fmla="*/ 2952 w 4625"/>
              <a:gd name="T51" fmla="*/ 2107 h 4959"/>
              <a:gd name="T52" fmla="*/ 3051 w 4625"/>
              <a:gd name="T53" fmla="*/ 1992 h 4959"/>
              <a:gd name="T54" fmla="*/ 3148 w 4625"/>
              <a:gd name="T55" fmla="*/ 1878 h 4959"/>
              <a:gd name="T56" fmla="*/ 3242 w 4625"/>
              <a:gd name="T57" fmla="*/ 1765 h 4959"/>
              <a:gd name="T58" fmla="*/ 3336 w 4625"/>
              <a:gd name="T59" fmla="*/ 1655 h 4959"/>
              <a:gd name="T60" fmla="*/ 3426 w 4625"/>
              <a:gd name="T61" fmla="*/ 1544 h 4959"/>
              <a:gd name="T62" fmla="*/ 3516 w 4625"/>
              <a:gd name="T63" fmla="*/ 1435 h 4959"/>
              <a:gd name="T64" fmla="*/ 3602 w 4625"/>
              <a:gd name="T65" fmla="*/ 1329 h 4959"/>
              <a:gd name="T66" fmla="*/ 3686 w 4625"/>
              <a:gd name="T67" fmla="*/ 1225 h 4959"/>
              <a:gd name="T68" fmla="*/ 3768 w 4625"/>
              <a:gd name="T69" fmla="*/ 1121 h 4959"/>
              <a:gd name="T70" fmla="*/ 3848 w 4625"/>
              <a:gd name="T71" fmla="*/ 1021 h 4959"/>
              <a:gd name="T72" fmla="*/ 3925 w 4625"/>
              <a:gd name="T73" fmla="*/ 923 h 4959"/>
              <a:gd name="T74" fmla="*/ 4000 w 4625"/>
              <a:gd name="T75" fmla="*/ 828 h 4959"/>
              <a:gd name="T76" fmla="*/ 4072 w 4625"/>
              <a:gd name="T77" fmla="*/ 735 h 4959"/>
              <a:gd name="T78" fmla="*/ 4142 w 4625"/>
              <a:gd name="T79" fmla="*/ 645 h 4959"/>
              <a:gd name="T80" fmla="*/ 4209 w 4625"/>
              <a:gd name="T81" fmla="*/ 557 h 4959"/>
              <a:gd name="T82" fmla="*/ 4273 w 4625"/>
              <a:gd name="T83" fmla="*/ 472 h 4959"/>
              <a:gd name="T84" fmla="*/ 4334 w 4625"/>
              <a:gd name="T85" fmla="*/ 391 h 4959"/>
              <a:gd name="T86" fmla="*/ 4392 w 4625"/>
              <a:gd name="T87" fmla="*/ 314 h 4959"/>
              <a:gd name="T88" fmla="*/ 4447 w 4625"/>
              <a:gd name="T89" fmla="*/ 239 h 4959"/>
              <a:gd name="T90" fmla="*/ 4501 w 4625"/>
              <a:gd name="T91" fmla="*/ 169 h 4959"/>
              <a:gd name="T92" fmla="*/ 4550 w 4625"/>
              <a:gd name="T93" fmla="*/ 102 h 4959"/>
              <a:gd name="T94" fmla="*/ 4595 w 4625"/>
              <a:gd name="T95" fmla="*/ 39 h 495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25"/>
              <a:gd name="T145" fmla="*/ 0 h 4959"/>
              <a:gd name="T146" fmla="*/ 4625 w 4625"/>
              <a:gd name="T147" fmla="*/ 4959 h 495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25" h="4959">
                <a:moveTo>
                  <a:pt x="0" y="4959"/>
                </a:moveTo>
                <a:lnTo>
                  <a:pt x="40" y="4928"/>
                </a:lnTo>
                <a:lnTo>
                  <a:pt x="82" y="4897"/>
                </a:lnTo>
                <a:lnTo>
                  <a:pt x="122" y="4866"/>
                </a:lnTo>
                <a:lnTo>
                  <a:pt x="164" y="4835"/>
                </a:lnTo>
                <a:lnTo>
                  <a:pt x="205" y="4803"/>
                </a:lnTo>
                <a:lnTo>
                  <a:pt x="246" y="4771"/>
                </a:lnTo>
                <a:lnTo>
                  <a:pt x="287" y="4739"/>
                </a:lnTo>
                <a:lnTo>
                  <a:pt x="328" y="4706"/>
                </a:lnTo>
                <a:lnTo>
                  <a:pt x="369" y="4673"/>
                </a:lnTo>
                <a:lnTo>
                  <a:pt x="409" y="4640"/>
                </a:lnTo>
                <a:lnTo>
                  <a:pt x="451" y="4607"/>
                </a:lnTo>
                <a:lnTo>
                  <a:pt x="491" y="4574"/>
                </a:lnTo>
                <a:lnTo>
                  <a:pt x="532" y="4540"/>
                </a:lnTo>
                <a:lnTo>
                  <a:pt x="573" y="4506"/>
                </a:lnTo>
                <a:lnTo>
                  <a:pt x="614" y="4472"/>
                </a:lnTo>
                <a:lnTo>
                  <a:pt x="654" y="4437"/>
                </a:lnTo>
                <a:lnTo>
                  <a:pt x="695" y="4403"/>
                </a:lnTo>
                <a:lnTo>
                  <a:pt x="736" y="4368"/>
                </a:lnTo>
                <a:lnTo>
                  <a:pt x="776" y="4333"/>
                </a:lnTo>
                <a:lnTo>
                  <a:pt x="817" y="4298"/>
                </a:lnTo>
                <a:lnTo>
                  <a:pt x="857" y="4261"/>
                </a:lnTo>
                <a:lnTo>
                  <a:pt x="898" y="4226"/>
                </a:lnTo>
                <a:lnTo>
                  <a:pt x="938" y="4190"/>
                </a:lnTo>
                <a:lnTo>
                  <a:pt x="978" y="4154"/>
                </a:lnTo>
                <a:lnTo>
                  <a:pt x="1018" y="4118"/>
                </a:lnTo>
                <a:lnTo>
                  <a:pt x="1058" y="4081"/>
                </a:lnTo>
                <a:lnTo>
                  <a:pt x="1098" y="4044"/>
                </a:lnTo>
                <a:lnTo>
                  <a:pt x="1138" y="4007"/>
                </a:lnTo>
                <a:lnTo>
                  <a:pt x="1179" y="3970"/>
                </a:lnTo>
                <a:lnTo>
                  <a:pt x="1218" y="3933"/>
                </a:lnTo>
                <a:lnTo>
                  <a:pt x="1257" y="3895"/>
                </a:lnTo>
                <a:lnTo>
                  <a:pt x="1298" y="3858"/>
                </a:lnTo>
                <a:lnTo>
                  <a:pt x="1337" y="3821"/>
                </a:lnTo>
                <a:lnTo>
                  <a:pt x="1376" y="3782"/>
                </a:lnTo>
                <a:lnTo>
                  <a:pt x="1416" y="3745"/>
                </a:lnTo>
                <a:lnTo>
                  <a:pt x="1455" y="3707"/>
                </a:lnTo>
                <a:lnTo>
                  <a:pt x="1493" y="3669"/>
                </a:lnTo>
                <a:lnTo>
                  <a:pt x="1533" y="3630"/>
                </a:lnTo>
                <a:lnTo>
                  <a:pt x="1572" y="3592"/>
                </a:lnTo>
                <a:lnTo>
                  <a:pt x="1610" y="3554"/>
                </a:lnTo>
                <a:lnTo>
                  <a:pt x="1650" y="3515"/>
                </a:lnTo>
                <a:lnTo>
                  <a:pt x="1688" y="3477"/>
                </a:lnTo>
                <a:lnTo>
                  <a:pt x="1726" y="3438"/>
                </a:lnTo>
                <a:lnTo>
                  <a:pt x="1765" y="3399"/>
                </a:lnTo>
                <a:lnTo>
                  <a:pt x="1803" y="3360"/>
                </a:lnTo>
                <a:lnTo>
                  <a:pt x="1841" y="3322"/>
                </a:lnTo>
                <a:lnTo>
                  <a:pt x="1880" y="3282"/>
                </a:lnTo>
                <a:lnTo>
                  <a:pt x="1918" y="3244"/>
                </a:lnTo>
                <a:lnTo>
                  <a:pt x="1955" y="3204"/>
                </a:lnTo>
                <a:lnTo>
                  <a:pt x="1992" y="3166"/>
                </a:lnTo>
                <a:lnTo>
                  <a:pt x="2030" y="3127"/>
                </a:lnTo>
                <a:lnTo>
                  <a:pt x="2067" y="3087"/>
                </a:lnTo>
                <a:lnTo>
                  <a:pt x="2104" y="3048"/>
                </a:lnTo>
                <a:lnTo>
                  <a:pt x="2141" y="3009"/>
                </a:lnTo>
                <a:lnTo>
                  <a:pt x="2178" y="2969"/>
                </a:lnTo>
                <a:lnTo>
                  <a:pt x="2216" y="2930"/>
                </a:lnTo>
                <a:lnTo>
                  <a:pt x="2252" y="2890"/>
                </a:lnTo>
                <a:lnTo>
                  <a:pt x="2289" y="2851"/>
                </a:lnTo>
                <a:lnTo>
                  <a:pt x="2325" y="2812"/>
                </a:lnTo>
                <a:lnTo>
                  <a:pt x="2361" y="2772"/>
                </a:lnTo>
                <a:lnTo>
                  <a:pt x="2398" y="2733"/>
                </a:lnTo>
                <a:lnTo>
                  <a:pt x="2434" y="2694"/>
                </a:lnTo>
                <a:lnTo>
                  <a:pt x="2469" y="2654"/>
                </a:lnTo>
                <a:lnTo>
                  <a:pt x="2505" y="2615"/>
                </a:lnTo>
                <a:lnTo>
                  <a:pt x="2540" y="2575"/>
                </a:lnTo>
                <a:lnTo>
                  <a:pt x="2575" y="2536"/>
                </a:lnTo>
                <a:lnTo>
                  <a:pt x="2610" y="2497"/>
                </a:lnTo>
                <a:lnTo>
                  <a:pt x="2645" y="2457"/>
                </a:lnTo>
                <a:lnTo>
                  <a:pt x="2681" y="2418"/>
                </a:lnTo>
                <a:lnTo>
                  <a:pt x="2715" y="2380"/>
                </a:lnTo>
                <a:lnTo>
                  <a:pt x="2750" y="2340"/>
                </a:lnTo>
                <a:lnTo>
                  <a:pt x="2784" y="2301"/>
                </a:lnTo>
                <a:lnTo>
                  <a:pt x="2818" y="2262"/>
                </a:lnTo>
                <a:lnTo>
                  <a:pt x="2852" y="2223"/>
                </a:lnTo>
                <a:lnTo>
                  <a:pt x="2885" y="2185"/>
                </a:lnTo>
                <a:lnTo>
                  <a:pt x="2919" y="2146"/>
                </a:lnTo>
                <a:lnTo>
                  <a:pt x="2952" y="2107"/>
                </a:lnTo>
                <a:lnTo>
                  <a:pt x="2985" y="2069"/>
                </a:lnTo>
                <a:lnTo>
                  <a:pt x="3018" y="2030"/>
                </a:lnTo>
                <a:lnTo>
                  <a:pt x="3051" y="1992"/>
                </a:lnTo>
                <a:lnTo>
                  <a:pt x="3083" y="1955"/>
                </a:lnTo>
                <a:lnTo>
                  <a:pt x="3116" y="1917"/>
                </a:lnTo>
                <a:lnTo>
                  <a:pt x="3148" y="1878"/>
                </a:lnTo>
                <a:lnTo>
                  <a:pt x="3179" y="1841"/>
                </a:lnTo>
                <a:lnTo>
                  <a:pt x="3211" y="1804"/>
                </a:lnTo>
                <a:lnTo>
                  <a:pt x="3242" y="1765"/>
                </a:lnTo>
                <a:lnTo>
                  <a:pt x="3274" y="1728"/>
                </a:lnTo>
                <a:lnTo>
                  <a:pt x="3305" y="1691"/>
                </a:lnTo>
                <a:lnTo>
                  <a:pt x="3336" y="1655"/>
                </a:lnTo>
                <a:lnTo>
                  <a:pt x="3366" y="1617"/>
                </a:lnTo>
                <a:lnTo>
                  <a:pt x="3396" y="1581"/>
                </a:lnTo>
                <a:lnTo>
                  <a:pt x="3426" y="1544"/>
                </a:lnTo>
                <a:lnTo>
                  <a:pt x="3456" y="1508"/>
                </a:lnTo>
                <a:lnTo>
                  <a:pt x="3486" y="1472"/>
                </a:lnTo>
                <a:lnTo>
                  <a:pt x="3516" y="1435"/>
                </a:lnTo>
                <a:lnTo>
                  <a:pt x="3544" y="1400"/>
                </a:lnTo>
                <a:lnTo>
                  <a:pt x="3573" y="1365"/>
                </a:lnTo>
                <a:lnTo>
                  <a:pt x="3602" y="1329"/>
                </a:lnTo>
                <a:lnTo>
                  <a:pt x="3630" y="1294"/>
                </a:lnTo>
                <a:lnTo>
                  <a:pt x="3658" y="1260"/>
                </a:lnTo>
                <a:lnTo>
                  <a:pt x="3686" y="1225"/>
                </a:lnTo>
                <a:lnTo>
                  <a:pt x="3713" y="1191"/>
                </a:lnTo>
                <a:lnTo>
                  <a:pt x="3741" y="1155"/>
                </a:lnTo>
                <a:lnTo>
                  <a:pt x="3768" y="1121"/>
                </a:lnTo>
                <a:lnTo>
                  <a:pt x="3795" y="1088"/>
                </a:lnTo>
                <a:lnTo>
                  <a:pt x="3822" y="1054"/>
                </a:lnTo>
                <a:lnTo>
                  <a:pt x="3848" y="1021"/>
                </a:lnTo>
                <a:lnTo>
                  <a:pt x="3874" y="988"/>
                </a:lnTo>
                <a:lnTo>
                  <a:pt x="3900" y="955"/>
                </a:lnTo>
                <a:lnTo>
                  <a:pt x="3925" y="923"/>
                </a:lnTo>
                <a:lnTo>
                  <a:pt x="3951" y="891"/>
                </a:lnTo>
                <a:lnTo>
                  <a:pt x="3975" y="860"/>
                </a:lnTo>
                <a:lnTo>
                  <a:pt x="4000" y="828"/>
                </a:lnTo>
                <a:lnTo>
                  <a:pt x="4024" y="797"/>
                </a:lnTo>
                <a:lnTo>
                  <a:pt x="4049" y="765"/>
                </a:lnTo>
                <a:lnTo>
                  <a:pt x="4072" y="735"/>
                </a:lnTo>
                <a:lnTo>
                  <a:pt x="4095" y="704"/>
                </a:lnTo>
                <a:lnTo>
                  <a:pt x="4119" y="674"/>
                </a:lnTo>
                <a:lnTo>
                  <a:pt x="4142" y="645"/>
                </a:lnTo>
                <a:lnTo>
                  <a:pt x="4164" y="615"/>
                </a:lnTo>
                <a:lnTo>
                  <a:pt x="4187" y="586"/>
                </a:lnTo>
                <a:lnTo>
                  <a:pt x="4209" y="557"/>
                </a:lnTo>
                <a:lnTo>
                  <a:pt x="4230" y="529"/>
                </a:lnTo>
                <a:lnTo>
                  <a:pt x="4252" y="501"/>
                </a:lnTo>
                <a:lnTo>
                  <a:pt x="4273" y="472"/>
                </a:lnTo>
                <a:lnTo>
                  <a:pt x="4293" y="445"/>
                </a:lnTo>
                <a:lnTo>
                  <a:pt x="4314" y="418"/>
                </a:lnTo>
                <a:lnTo>
                  <a:pt x="4334" y="391"/>
                </a:lnTo>
                <a:lnTo>
                  <a:pt x="4354" y="366"/>
                </a:lnTo>
                <a:lnTo>
                  <a:pt x="4373" y="339"/>
                </a:lnTo>
                <a:lnTo>
                  <a:pt x="4392" y="314"/>
                </a:lnTo>
                <a:lnTo>
                  <a:pt x="4411" y="289"/>
                </a:lnTo>
                <a:lnTo>
                  <a:pt x="4429" y="263"/>
                </a:lnTo>
                <a:lnTo>
                  <a:pt x="4447" y="239"/>
                </a:lnTo>
                <a:lnTo>
                  <a:pt x="4466" y="216"/>
                </a:lnTo>
                <a:lnTo>
                  <a:pt x="4484" y="192"/>
                </a:lnTo>
                <a:lnTo>
                  <a:pt x="4501" y="169"/>
                </a:lnTo>
                <a:lnTo>
                  <a:pt x="4517" y="146"/>
                </a:lnTo>
                <a:lnTo>
                  <a:pt x="4534" y="124"/>
                </a:lnTo>
                <a:lnTo>
                  <a:pt x="4550" y="102"/>
                </a:lnTo>
                <a:lnTo>
                  <a:pt x="4566" y="80"/>
                </a:lnTo>
                <a:lnTo>
                  <a:pt x="4580" y="59"/>
                </a:lnTo>
                <a:lnTo>
                  <a:pt x="4595" y="39"/>
                </a:lnTo>
                <a:lnTo>
                  <a:pt x="4610" y="19"/>
                </a:lnTo>
                <a:lnTo>
                  <a:pt x="4625" y="0"/>
                </a:lnTo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Line 37"/>
          <p:cNvSpPr>
            <a:spLocks noChangeAspect="1" noChangeShapeType="1"/>
          </p:cNvSpPr>
          <p:nvPr/>
        </p:nvSpPr>
        <p:spPr bwMode="auto">
          <a:xfrm flipH="1">
            <a:off x="4746572" y="4112715"/>
            <a:ext cx="153035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38"/>
          <p:cNvSpPr>
            <a:spLocks noChangeAspect="1" noChangeArrowheads="1"/>
          </p:cNvSpPr>
          <p:nvPr/>
        </p:nvSpPr>
        <p:spPr bwMode="auto">
          <a:xfrm>
            <a:off x="4429072" y="3983374"/>
            <a:ext cx="1939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800" b="1" baseline="-25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8" name="Group 55"/>
          <p:cNvGrpSpPr>
            <a:grpSpLocks/>
          </p:cNvGrpSpPr>
          <p:nvPr/>
        </p:nvGrpSpPr>
        <p:grpSpPr bwMode="auto">
          <a:xfrm>
            <a:off x="6245178" y="3149108"/>
            <a:ext cx="368301" cy="215900"/>
            <a:chOff x="3100" y="1519"/>
            <a:chExt cx="232" cy="136"/>
          </a:xfrm>
        </p:grpSpPr>
        <p:sp>
          <p:nvSpPr>
            <p:cNvPr id="109" name="Freeform 17"/>
            <p:cNvSpPr>
              <a:spLocks/>
            </p:cNvSpPr>
            <p:nvPr/>
          </p:nvSpPr>
          <p:spPr bwMode="auto">
            <a:xfrm>
              <a:off x="3100" y="1566"/>
              <a:ext cx="75" cy="75"/>
            </a:xfrm>
            <a:custGeom>
              <a:avLst/>
              <a:gdLst>
                <a:gd name="T0" fmla="*/ 0 w 173"/>
                <a:gd name="T1" fmla="*/ 87 h 173"/>
                <a:gd name="T2" fmla="*/ 13 w 173"/>
                <a:gd name="T3" fmla="*/ 43 h 173"/>
                <a:gd name="T4" fmla="*/ 43 w 173"/>
                <a:gd name="T5" fmla="*/ 12 h 173"/>
                <a:gd name="T6" fmla="*/ 87 w 173"/>
                <a:gd name="T7" fmla="*/ 0 h 173"/>
                <a:gd name="T8" fmla="*/ 87 w 173"/>
                <a:gd name="T9" fmla="*/ 0 h 173"/>
                <a:gd name="T10" fmla="*/ 131 w 173"/>
                <a:gd name="T11" fmla="*/ 12 h 173"/>
                <a:gd name="T12" fmla="*/ 162 w 173"/>
                <a:gd name="T13" fmla="*/ 43 h 173"/>
                <a:gd name="T14" fmla="*/ 173 w 173"/>
                <a:gd name="T15" fmla="*/ 87 h 173"/>
                <a:gd name="T16" fmla="*/ 173 w 173"/>
                <a:gd name="T17" fmla="*/ 87 h 173"/>
                <a:gd name="T18" fmla="*/ 162 w 173"/>
                <a:gd name="T19" fmla="*/ 130 h 173"/>
                <a:gd name="T20" fmla="*/ 131 w 173"/>
                <a:gd name="T21" fmla="*/ 161 h 173"/>
                <a:gd name="T22" fmla="*/ 87 w 173"/>
                <a:gd name="T23" fmla="*/ 173 h 173"/>
                <a:gd name="T24" fmla="*/ 87 w 173"/>
                <a:gd name="T25" fmla="*/ 173 h 173"/>
                <a:gd name="T26" fmla="*/ 43 w 173"/>
                <a:gd name="T27" fmla="*/ 161 h 173"/>
                <a:gd name="T28" fmla="*/ 13 w 173"/>
                <a:gd name="T29" fmla="*/ 130 h 173"/>
                <a:gd name="T30" fmla="*/ 0 w 173"/>
                <a:gd name="T31" fmla="*/ 87 h 173"/>
                <a:gd name="T32" fmla="*/ 0 w 173"/>
                <a:gd name="T33" fmla="*/ 87 h 173"/>
                <a:gd name="T34" fmla="*/ 0 w 173"/>
                <a:gd name="T35" fmla="*/ 87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Text Box 50"/>
            <p:cNvSpPr txBox="1">
              <a:spLocks noChangeArrowheads="1"/>
            </p:cNvSpPr>
            <p:nvPr/>
          </p:nvSpPr>
          <p:spPr bwMode="auto">
            <a:xfrm>
              <a:off x="3219" y="1519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400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" name="Freeform 21"/>
          <p:cNvSpPr>
            <a:spLocks/>
          </p:cNvSpPr>
          <p:nvPr/>
        </p:nvSpPr>
        <p:spPr bwMode="auto">
          <a:xfrm>
            <a:off x="6610297" y="3685678"/>
            <a:ext cx="119063" cy="119062"/>
          </a:xfrm>
          <a:custGeom>
            <a:avLst/>
            <a:gdLst>
              <a:gd name="T0" fmla="*/ 0 w 173"/>
              <a:gd name="T1" fmla="*/ 87 h 173"/>
              <a:gd name="T2" fmla="*/ 13 w 173"/>
              <a:gd name="T3" fmla="*/ 43 h 173"/>
              <a:gd name="T4" fmla="*/ 43 w 173"/>
              <a:gd name="T5" fmla="*/ 12 h 173"/>
              <a:gd name="T6" fmla="*/ 87 w 173"/>
              <a:gd name="T7" fmla="*/ 0 h 173"/>
              <a:gd name="T8" fmla="*/ 87 w 173"/>
              <a:gd name="T9" fmla="*/ 0 h 173"/>
              <a:gd name="T10" fmla="*/ 131 w 173"/>
              <a:gd name="T11" fmla="*/ 12 h 173"/>
              <a:gd name="T12" fmla="*/ 162 w 173"/>
              <a:gd name="T13" fmla="*/ 43 h 173"/>
              <a:gd name="T14" fmla="*/ 173 w 173"/>
              <a:gd name="T15" fmla="*/ 87 h 173"/>
              <a:gd name="T16" fmla="*/ 173 w 173"/>
              <a:gd name="T17" fmla="*/ 87 h 173"/>
              <a:gd name="T18" fmla="*/ 162 w 173"/>
              <a:gd name="T19" fmla="*/ 130 h 173"/>
              <a:gd name="T20" fmla="*/ 131 w 173"/>
              <a:gd name="T21" fmla="*/ 161 h 173"/>
              <a:gd name="T22" fmla="*/ 87 w 173"/>
              <a:gd name="T23" fmla="*/ 173 h 173"/>
              <a:gd name="T24" fmla="*/ 87 w 173"/>
              <a:gd name="T25" fmla="*/ 173 h 173"/>
              <a:gd name="T26" fmla="*/ 43 w 173"/>
              <a:gd name="T27" fmla="*/ 161 h 173"/>
              <a:gd name="T28" fmla="*/ 13 w 173"/>
              <a:gd name="T29" fmla="*/ 130 h 173"/>
              <a:gd name="T30" fmla="*/ 0 w 173"/>
              <a:gd name="T31" fmla="*/ 87 h 173"/>
              <a:gd name="T32" fmla="*/ 0 w 173"/>
              <a:gd name="T33" fmla="*/ 87 h 173"/>
              <a:gd name="T34" fmla="*/ 0 w 173"/>
              <a:gd name="T35" fmla="*/ 87 h 1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3"/>
              <a:gd name="T55" fmla="*/ 0 h 173"/>
              <a:gd name="T56" fmla="*/ 173 w 173"/>
              <a:gd name="T57" fmla="*/ 173 h 1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3" h="173">
                <a:moveTo>
                  <a:pt x="0" y="87"/>
                </a:moveTo>
                <a:lnTo>
                  <a:pt x="13" y="43"/>
                </a:lnTo>
                <a:lnTo>
                  <a:pt x="43" y="12"/>
                </a:lnTo>
                <a:lnTo>
                  <a:pt x="87" y="0"/>
                </a:lnTo>
                <a:lnTo>
                  <a:pt x="131" y="12"/>
                </a:lnTo>
                <a:lnTo>
                  <a:pt x="162" y="43"/>
                </a:lnTo>
                <a:lnTo>
                  <a:pt x="173" y="87"/>
                </a:lnTo>
                <a:lnTo>
                  <a:pt x="162" y="130"/>
                </a:lnTo>
                <a:lnTo>
                  <a:pt x="131" y="161"/>
                </a:lnTo>
                <a:lnTo>
                  <a:pt x="87" y="173"/>
                </a:lnTo>
                <a:lnTo>
                  <a:pt x="43" y="161"/>
                </a:lnTo>
                <a:lnTo>
                  <a:pt x="13" y="130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 Box 48"/>
          <p:cNvSpPr txBox="1">
            <a:spLocks noChangeArrowheads="1"/>
          </p:cNvSpPr>
          <p:nvPr/>
        </p:nvSpPr>
        <p:spPr bwMode="auto">
          <a:xfrm>
            <a:off x="6773810" y="3596778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Line 53"/>
          <p:cNvSpPr>
            <a:spLocks noChangeAspect="1" noChangeShapeType="1"/>
          </p:cNvSpPr>
          <p:nvPr/>
        </p:nvSpPr>
        <p:spPr bwMode="auto">
          <a:xfrm>
            <a:off x="6303910" y="4139703"/>
            <a:ext cx="0" cy="989012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" name="Group 54"/>
          <p:cNvGrpSpPr>
            <a:grpSpLocks/>
          </p:cNvGrpSpPr>
          <p:nvPr/>
        </p:nvGrpSpPr>
        <p:grpSpPr bwMode="auto">
          <a:xfrm>
            <a:off x="6234067" y="3977784"/>
            <a:ext cx="360363" cy="215900"/>
            <a:chOff x="3093" y="2041"/>
            <a:chExt cx="227" cy="136"/>
          </a:xfrm>
        </p:grpSpPr>
        <p:sp>
          <p:nvSpPr>
            <p:cNvPr id="124" name="Text Box 49"/>
            <p:cNvSpPr txBox="1">
              <a:spLocks noChangeArrowheads="1"/>
            </p:cNvSpPr>
            <p:nvPr/>
          </p:nvSpPr>
          <p:spPr bwMode="auto">
            <a:xfrm>
              <a:off x="3207" y="2041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 i="1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4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Freeform 39"/>
            <p:cNvSpPr>
              <a:spLocks/>
            </p:cNvSpPr>
            <p:nvPr/>
          </p:nvSpPr>
          <p:spPr bwMode="auto">
            <a:xfrm>
              <a:off x="3093" y="2093"/>
              <a:ext cx="75" cy="75"/>
            </a:xfrm>
            <a:custGeom>
              <a:avLst/>
              <a:gdLst>
                <a:gd name="T0" fmla="*/ 0 w 173"/>
                <a:gd name="T1" fmla="*/ 87 h 173"/>
                <a:gd name="T2" fmla="*/ 13 w 173"/>
                <a:gd name="T3" fmla="*/ 43 h 173"/>
                <a:gd name="T4" fmla="*/ 43 w 173"/>
                <a:gd name="T5" fmla="*/ 12 h 173"/>
                <a:gd name="T6" fmla="*/ 87 w 173"/>
                <a:gd name="T7" fmla="*/ 0 h 173"/>
                <a:gd name="T8" fmla="*/ 87 w 173"/>
                <a:gd name="T9" fmla="*/ 0 h 173"/>
                <a:gd name="T10" fmla="*/ 131 w 173"/>
                <a:gd name="T11" fmla="*/ 12 h 173"/>
                <a:gd name="T12" fmla="*/ 162 w 173"/>
                <a:gd name="T13" fmla="*/ 43 h 173"/>
                <a:gd name="T14" fmla="*/ 173 w 173"/>
                <a:gd name="T15" fmla="*/ 87 h 173"/>
                <a:gd name="T16" fmla="*/ 173 w 173"/>
                <a:gd name="T17" fmla="*/ 87 h 173"/>
                <a:gd name="T18" fmla="*/ 162 w 173"/>
                <a:gd name="T19" fmla="*/ 130 h 173"/>
                <a:gd name="T20" fmla="*/ 131 w 173"/>
                <a:gd name="T21" fmla="*/ 161 h 173"/>
                <a:gd name="T22" fmla="*/ 87 w 173"/>
                <a:gd name="T23" fmla="*/ 173 h 173"/>
                <a:gd name="T24" fmla="*/ 87 w 173"/>
                <a:gd name="T25" fmla="*/ 173 h 173"/>
                <a:gd name="T26" fmla="*/ 43 w 173"/>
                <a:gd name="T27" fmla="*/ 161 h 173"/>
                <a:gd name="T28" fmla="*/ 13 w 173"/>
                <a:gd name="T29" fmla="*/ 130 h 173"/>
                <a:gd name="T30" fmla="*/ 0 w 173"/>
                <a:gd name="T31" fmla="*/ 87 h 173"/>
                <a:gd name="T32" fmla="*/ 0 w 173"/>
                <a:gd name="T33" fmla="*/ 87 h 173"/>
                <a:gd name="T34" fmla="*/ 0 w 173"/>
                <a:gd name="T35" fmla="*/ 87 h 1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3"/>
                <a:gd name="T55" fmla="*/ 0 h 173"/>
                <a:gd name="T56" fmla="*/ 173 w 173"/>
                <a:gd name="T57" fmla="*/ 173 h 1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3" h="173">
                  <a:moveTo>
                    <a:pt x="0" y="87"/>
                  </a:moveTo>
                  <a:lnTo>
                    <a:pt x="13" y="43"/>
                  </a:lnTo>
                  <a:lnTo>
                    <a:pt x="43" y="12"/>
                  </a:lnTo>
                  <a:lnTo>
                    <a:pt x="87" y="0"/>
                  </a:lnTo>
                  <a:lnTo>
                    <a:pt x="131" y="12"/>
                  </a:lnTo>
                  <a:lnTo>
                    <a:pt x="162" y="43"/>
                  </a:lnTo>
                  <a:lnTo>
                    <a:pt x="173" y="87"/>
                  </a:lnTo>
                  <a:lnTo>
                    <a:pt x="162" y="130"/>
                  </a:lnTo>
                  <a:lnTo>
                    <a:pt x="131" y="161"/>
                  </a:lnTo>
                  <a:lnTo>
                    <a:pt x="87" y="173"/>
                  </a:lnTo>
                  <a:lnTo>
                    <a:pt x="43" y="161"/>
                  </a:lnTo>
                  <a:lnTo>
                    <a:pt x="13" y="130"/>
                  </a:lnTo>
                  <a:lnTo>
                    <a:pt x="0" y="87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6" name="Line 56"/>
          <p:cNvSpPr>
            <a:spLocks noChangeShapeType="1"/>
          </p:cNvSpPr>
          <p:nvPr/>
        </p:nvSpPr>
        <p:spPr bwMode="auto">
          <a:xfrm>
            <a:off x="6357885" y="4973140"/>
            <a:ext cx="4206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5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  <p:bldP spid="39" grpId="0" uiExpand="1" build="p"/>
      <p:bldP spid="82" grpId="0" animBg="1"/>
      <p:bldP spid="86" grpId="0" animBg="1"/>
      <p:bldP spid="89" grpId="0"/>
      <p:bldP spid="89" grpId="1"/>
      <p:bldP spid="91" grpId="0"/>
      <p:bldP spid="106" grpId="0" animBg="1"/>
      <p:bldP spid="107" grpId="0"/>
      <p:bldP spid="1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57580"/>
            <a:ext cx="8932985" cy="43472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93730"/>
            <a:ext cx="8904855" cy="1185620"/>
          </a:xfrm>
        </p:spPr>
        <p:txBody>
          <a:bodyPr/>
          <a:lstStyle/>
          <a:p>
            <a:r>
              <a:rPr lang="en-US" sz="3600" dirty="0">
                <a:ea typeface="ＭＳ Ｐゴシック" pitchFamily="-107" charset="-128"/>
                <a:cs typeface="ＭＳ Ｐゴシック" pitchFamily="-107" charset="-128"/>
              </a:rPr>
              <a:t>Keynesian View of Fiscal Policy:</a:t>
            </a:r>
            <a:br>
              <a:rPr lang="en-US" sz="3600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ea typeface="ＭＳ Ｐゴシック" pitchFamily="-107" charset="-128"/>
                <a:cs typeface="ＭＳ Ｐゴシック" pitchFamily="-107" charset="-128"/>
              </a:rPr>
              <a:t>A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26571"/>
            <a:ext cx="8792188" cy="448675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federal budget is the primary tool of fiscal policy.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Keynesians stress the importance of </a:t>
            </a:r>
            <a:r>
              <a:rPr lang="en-US" sz="2600" b="1" i="1" dirty="0">
                <a:solidFill>
                  <a:srgbClr val="32302A"/>
                </a:solidFill>
              </a:rPr>
              <a:t>counter-cyclical policy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budget should shift toward deficit when the economy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is </a:t>
            </a:r>
            <a:r>
              <a:rPr lang="en-US" dirty="0">
                <a:solidFill>
                  <a:srgbClr val="32302A"/>
                </a:solidFill>
              </a:rPr>
              <a:t>threatened by recession.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budget should shift toward surplus when inflation is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a </a:t>
            </a:r>
            <a:r>
              <a:rPr lang="en-US" dirty="0">
                <a:solidFill>
                  <a:srgbClr val="32302A"/>
                </a:solidFill>
              </a:rPr>
              <a:t>threat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What </a:t>
            </a:r>
            <a:r>
              <a:rPr lang="en-US" sz="2600" dirty="0">
                <a:solidFill>
                  <a:srgbClr val="32302A"/>
                </a:solidFill>
              </a:rPr>
              <a:t>is the multiplier principle? </a:t>
            </a:r>
            <a:r>
              <a:rPr lang="en-US" sz="2600" dirty="0" smtClean="0">
                <a:solidFill>
                  <a:srgbClr val="32302A"/>
                </a:solidFill>
              </a:rPr>
              <a:t>Does the </a:t>
            </a:r>
            <a:r>
              <a:rPr lang="en-US" sz="2600" dirty="0">
                <a:solidFill>
                  <a:srgbClr val="32302A"/>
                </a:solidFill>
              </a:rPr>
              <a:t>multiplier principle make it more or less difficult to stabilize the economy? Explain. </a:t>
            </a:r>
            <a:endParaRPr lang="en-US" sz="26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Why </a:t>
            </a:r>
            <a:r>
              <a:rPr lang="en-US" sz="2600" dirty="0">
                <a:solidFill>
                  <a:srgbClr val="32302A"/>
                </a:solidFill>
              </a:rPr>
              <a:t>did John Maynard Keynes think the high level of unemployment persisted during the Great Depression?  What did he think needed </a:t>
            </a:r>
            <a:r>
              <a:rPr lang="en-US" sz="2600" dirty="0" smtClean="0">
                <a:solidFill>
                  <a:srgbClr val="32302A"/>
                </a:solidFill>
              </a:rPr>
              <a:t>to </a:t>
            </a:r>
            <a:r>
              <a:rPr lang="en-US" sz="2600" dirty="0">
                <a:solidFill>
                  <a:srgbClr val="32302A"/>
                </a:solidFill>
              </a:rPr>
              <a:t>be done to avoid the destructive impact of circumstances like those of the 1930s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302" y="1775155"/>
            <a:ext cx="7772400" cy="1864086"/>
          </a:xfrm>
        </p:spPr>
        <p:txBody>
          <a:bodyPr anchor="ctr"/>
          <a:lstStyle/>
          <a:p>
            <a:r>
              <a:rPr lang="en-US" dirty="0"/>
              <a:t>Fiscal Policy Changes and Problems of Timing</a:t>
            </a:r>
          </a:p>
        </p:txBody>
      </p:sp>
    </p:spTree>
    <p:extLst>
      <p:ext uri="{BB962C8B-B14F-4D97-AF65-F5344CB8AC3E}">
        <p14:creationId xmlns:p14="http://schemas.microsoft.com/office/powerpoint/2010/main" val="14658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42081"/>
            <a:ext cx="8932985" cy="43627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50006"/>
            <a:ext cx="8904855" cy="774354"/>
          </a:xfrm>
        </p:spPr>
        <p:txBody>
          <a:bodyPr/>
          <a:lstStyle/>
          <a:p>
            <a:r>
              <a:rPr lang="en-US" dirty="0"/>
              <a:t>Problems with Proper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480079"/>
            <a:ext cx="8883750" cy="369634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There are three major reasons why it is difficult to time fiscal policy changes in </a:t>
            </a:r>
            <a:r>
              <a:rPr lang="en-US" sz="2600" dirty="0" smtClean="0">
                <a:solidFill>
                  <a:srgbClr val="32302A"/>
                </a:solidFill>
              </a:rPr>
              <a:t>a </a:t>
            </a:r>
            <a:r>
              <a:rPr lang="en-US" sz="2600" dirty="0">
                <a:solidFill>
                  <a:srgbClr val="32302A"/>
                </a:solidFill>
              </a:rPr>
              <a:t>manner that promotes stability: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It takes time to institute a legislative change.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There is a time lag between when a change is instituted </a:t>
            </a:r>
            <a:r>
              <a:rPr lang="en-US" dirty="0" smtClean="0">
                <a:solidFill>
                  <a:srgbClr val="32302A"/>
                </a:solidFill>
              </a:rPr>
              <a:t>and </a:t>
            </a:r>
            <a:r>
              <a:rPr lang="en-US" dirty="0">
                <a:solidFill>
                  <a:srgbClr val="32302A"/>
                </a:solidFill>
              </a:rPr>
              <a:t>when it exerts significant impact.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These time lags imply that sound policy requires knowledge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of </a:t>
            </a:r>
            <a:r>
              <a:rPr lang="en-US" dirty="0">
                <a:solidFill>
                  <a:srgbClr val="32302A"/>
                </a:solidFill>
              </a:rPr>
              <a:t>economic conditions </a:t>
            </a:r>
            <a:r>
              <a:rPr lang="en-US" dirty="0" smtClean="0">
                <a:solidFill>
                  <a:srgbClr val="32302A"/>
                </a:solidFill>
              </a:rPr>
              <a:t>9 </a:t>
            </a:r>
            <a:r>
              <a:rPr lang="en-US" dirty="0">
                <a:solidFill>
                  <a:srgbClr val="32302A"/>
                </a:solidFill>
              </a:rPr>
              <a:t>to 18 months in the future.  </a:t>
            </a:r>
            <a:endParaRPr lang="en-US" dirty="0" smtClean="0">
              <a:solidFill>
                <a:srgbClr val="32302A"/>
              </a:solidFill>
            </a:endParaRPr>
          </a:p>
          <a:p>
            <a:pPr marL="1031875" lvl="2" indent="-231775"/>
            <a:r>
              <a:rPr lang="en-US" dirty="0" smtClean="0">
                <a:solidFill>
                  <a:srgbClr val="32302A"/>
                </a:solidFill>
              </a:rPr>
              <a:t>But</a:t>
            </a:r>
            <a:r>
              <a:rPr lang="en-US" dirty="0">
                <a:solidFill>
                  <a:srgbClr val="32302A"/>
                </a:solidFill>
              </a:rPr>
              <a:t>, </a:t>
            </a:r>
            <a:r>
              <a:rPr lang="en-US" dirty="0" smtClean="0">
                <a:solidFill>
                  <a:srgbClr val="32302A"/>
                </a:solidFill>
              </a:rPr>
              <a:t>our </a:t>
            </a:r>
            <a:r>
              <a:rPr lang="en-US" dirty="0">
                <a:solidFill>
                  <a:srgbClr val="32302A"/>
                </a:solidFill>
              </a:rPr>
              <a:t>ability to forecast future conditions is limited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6540"/>
            <a:ext cx="8904855" cy="1216056"/>
          </a:xfrm>
        </p:spPr>
        <p:txBody>
          <a:bodyPr/>
          <a:lstStyle/>
          <a:p>
            <a:r>
              <a:rPr lang="en-US" dirty="0"/>
              <a:t>The Great Depression and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Great Depression exerted a huge impact </a:t>
            </a:r>
            <a:r>
              <a:rPr lang="en-US" sz="2600" dirty="0" smtClean="0">
                <a:solidFill>
                  <a:srgbClr val="32302A"/>
                </a:solidFill>
              </a:rPr>
              <a:t>on macroeconomics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national income accounts that we use to measure GDP were developed during this era.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Several of the basic concepts of macroeconomics and much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of </a:t>
            </a:r>
            <a:r>
              <a:rPr lang="en-US" sz="2600" dirty="0">
                <a:solidFill>
                  <a:srgbClr val="32302A"/>
                </a:solidFill>
              </a:rPr>
              <a:t>the terminology were initially introduced during the 1930s.</a:t>
            </a:r>
          </a:p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Keynesian economics</a:t>
            </a:r>
            <a:r>
              <a:rPr lang="en-US" sz="2600" dirty="0">
                <a:solidFill>
                  <a:srgbClr val="32302A"/>
                </a:solidFill>
              </a:rPr>
              <a:t> was also an outgrowth of the Great Depression.</a:t>
            </a:r>
          </a:p>
        </p:txBody>
      </p:sp>
    </p:spTree>
    <p:extLst>
      <p:ext uri="{BB962C8B-B14F-4D97-AF65-F5344CB8AC3E}">
        <p14:creationId xmlns:p14="http://schemas.microsoft.com/office/powerpoint/2010/main" val="34780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42081"/>
            <a:ext cx="8932985" cy="436277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50006"/>
            <a:ext cx="8904855" cy="774354"/>
          </a:xfrm>
        </p:spPr>
        <p:txBody>
          <a:bodyPr/>
          <a:lstStyle/>
          <a:p>
            <a:r>
              <a:rPr lang="en-US" dirty="0"/>
              <a:t>Problems with Proper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480079"/>
            <a:ext cx="8883750" cy="369634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Discretionary fiscal policy is like a two-edged </a:t>
            </a:r>
            <a:r>
              <a:rPr lang="en-US" sz="2600" dirty="0" smtClean="0">
                <a:solidFill>
                  <a:srgbClr val="32302A"/>
                </a:solidFill>
              </a:rPr>
              <a:t>sword </a:t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– it </a:t>
            </a:r>
            <a:r>
              <a:rPr lang="en-US" sz="2600" dirty="0">
                <a:solidFill>
                  <a:srgbClr val="32302A"/>
                </a:solidFill>
              </a:rPr>
              <a:t>can both harm and help. 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If timed correctly, it may reduce economic instability.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If timed incorrectly, however, it may increase economic instability.</a:t>
            </a:r>
          </a:p>
        </p:txBody>
      </p:sp>
    </p:spTree>
    <p:extLst>
      <p:ext uri="{BB962C8B-B14F-4D97-AF65-F5344CB8AC3E}">
        <p14:creationId xmlns:p14="http://schemas.microsoft.com/office/powerpoint/2010/main" val="150847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67905"/>
            <a:ext cx="8932985" cy="503694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1042"/>
            <a:ext cx="8904855" cy="774354"/>
          </a:xfrm>
        </p:spPr>
        <p:txBody>
          <a:bodyPr/>
          <a:lstStyle/>
          <a:p>
            <a:r>
              <a:rPr lang="en-US" dirty="0"/>
              <a:t>Automatic Stabilizers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7904"/>
            <a:ext cx="8883750" cy="4742481"/>
          </a:xfrm>
        </p:spPr>
        <p:txBody>
          <a:bodyPr/>
          <a:lstStyle/>
          <a:p>
            <a:pPr marL="231775" indent="-231775"/>
            <a:r>
              <a:rPr lang="en-US" sz="2500" b="1" i="1" dirty="0" smtClean="0">
                <a:solidFill>
                  <a:srgbClr val="32302A"/>
                </a:solidFill>
              </a:rPr>
              <a:t>Automatic Stabilizers</a:t>
            </a:r>
            <a:r>
              <a:rPr lang="en-US" sz="2500" dirty="0" smtClean="0">
                <a:solidFill>
                  <a:srgbClr val="32302A"/>
                </a:solidFill>
              </a:rPr>
              <a:t>: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Without any new legislative action, these tools will increase the budget deficit (reduce the surplus) during a recession and increase the surplus (reduce the deficit) during an economic boom.</a:t>
            </a:r>
          </a:p>
          <a:p>
            <a:pPr marL="231775" indent="-231775"/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major advantage of </a:t>
            </a:r>
            <a:r>
              <a:rPr lang="en-US" sz="2500" i="1" dirty="0">
                <a:solidFill>
                  <a:srgbClr val="32302A"/>
                </a:solidFill>
              </a:rPr>
              <a:t>automatic stabilizers </a:t>
            </a:r>
            <a:r>
              <a:rPr lang="en-US" sz="2500" dirty="0">
                <a:solidFill>
                  <a:srgbClr val="32302A"/>
                </a:solidFill>
              </a:rPr>
              <a:t>is that they institute counter-cyclical fiscal policy without the delays associated with legislative action.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Examples of automatic stabilizers: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unemployment compensation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corporate profit tax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progressive income tax</a:t>
            </a:r>
          </a:p>
        </p:txBody>
      </p:sp>
    </p:spTree>
    <p:extLst>
      <p:ext uri="{BB962C8B-B14F-4D97-AF65-F5344CB8AC3E}">
        <p14:creationId xmlns:p14="http://schemas.microsoft.com/office/powerpoint/2010/main" val="277755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67905"/>
            <a:ext cx="8932985" cy="503694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1042"/>
            <a:ext cx="8904855" cy="774354"/>
          </a:xfrm>
        </p:spPr>
        <p:txBody>
          <a:bodyPr/>
          <a:lstStyle/>
          <a:p>
            <a:r>
              <a:rPr lang="en-US" dirty="0"/>
              <a:t>Paradoxes of Thrift and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7904"/>
            <a:ext cx="8883750" cy="4742481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b="1" i="1" dirty="0">
                <a:solidFill>
                  <a:srgbClr val="32302A"/>
                </a:solidFill>
              </a:rPr>
              <a:t>paradox of thrift:</a:t>
            </a:r>
          </a:p>
          <a:p>
            <a:pPr marL="631825" lvl="1" indent="-231775"/>
            <a:r>
              <a:rPr lang="en-US" sz="2500" dirty="0" smtClean="0">
                <a:solidFill>
                  <a:srgbClr val="32302A"/>
                </a:solidFill>
              </a:rPr>
              <a:t>The </a:t>
            </a:r>
            <a:r>
              <a:rPr lang="en-US" sz="2500" dirty="0">
                <a:solidFill>
                  <a:srgbClr val="32302A"/>
                </a:solidFill>
              </a:rPr>
              <a:t>idea that when a large number of households increase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their </a:t>
            </a:r>
            <a:r>
              <a:rPr lang="en-US" sz="2500" dirty="0">
                <a:solidFill>
                  <a:srgbClr val="32302A"/>
                </a:solidFill>
              </a:rPr>
              <a:t>saving and reduce consumption, their actions may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reduce </a:t>
            </a:r>
            <a:r>
              <a:rPr lang="en-US" sz="2500" dirty="0">
                <a:solidFill>
                  <a:srgbClr val="32302A"/>
                </a:solidFill>
              </a:rPr>
              <a:t>aggregate consumption and throw the economy into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 </a:t>
            </a:r>
            <a:r>
              <a:rPr lang="en-US" sz="2500" dirty="0">
                <a:solidFill>
                  <a:srgbClr val="32302A"/>
                </a:solidFill>
              </a:rPr>
              <a:t>recession.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Keynesians often stress the dangers implied by the </a:t>
            </a:r>
            <a:r>
              <a:rPr lang="en-US" sz="2500" i="1" dirty="0">
                <a:solidFill>
                  <a:srgbClr val="32302A"/>
                </a:solidFill>
              </a:rPr>
              <a:t>paradox of thrift</a:t>
            </a:r>
            <a:r>
              <a:rPr lang="en-US" sz="2500" dirty="0">
                <a:solidFill>
                  <a:srgbClr val="32302A"/>
                </a:solidFill>
              </a:rPr>
              <a:t> and excessive saving.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i="1" dirty="0">
                <a:solidFill>
                  <a:srgbClr val="32302A"/>
                </a:solidFill>
              </a:rPr>
              <a:t>paradox of thrift </a:t>
            </a:r>
            <a:r>
              <a:rPr lang="en-US" sz="2500" dirty="0">
                <a:solidFill>
                  <a:srgbClr val="32302A"/>
                </a:solidFill>
              </a:rPr>
              <a:t>indicates that efforts to save more could reduce the overall demand for goods and services, causing businesses to reduce output and lay off workers.</a:t>
            </a:r>
          </a:p>
        </p:txBody>
      </p:sp>
    </p:spTree>
    <p:extLst>
      <p:ext uri="{BB962C8B-B14F-4D97-AF65-F5344CB8AC3E}">
        <p14:creationId xmlns:p14="http://schemas.microsoft.com/office/powerpoint/2010/main" val="331849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49831"/>
            <a:ext cx="8932985" cy="435502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2257"/>
            <a:ext cx="8904855" cy="774354"/>
          </a:xfrm>
        </p:spPr>
        <p:txBody>
          <a:bodyPr/>
          <a:lstStyle/>
          <a:p>
            <a:r>
              <a:rPr lang="en-US" dirty="0"/>
              <a:t>Paradox of Excessive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495574"/>
            <a:ext cx="8883750" cy="3463872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While an increase in consumption might temporarily boost </a:t>
            </a:r>
            <a:r>
              <a:rPr lang="en-US" sz="2500" b="1" i="1" dirty="0">
                <a:solidFill>
                  <a:schemeClr val="accent5">
                    <a:lumMod val="75000"/>
                  </a:schemeClr>
                </a:solidFill>
              </a:rPr>
              <a:t>AD</a:t>
            </a:r>
            <a:r>
              <a:rPr lang="en-US" sz="2500" dirty="0">
                <a:solidFill>
                  <a:srgbClr val="32302A"/>
                </a:solidFill>
              </a:rPr>
              <a:t>, households will face financial troubles if they save little and spend most of what they earn and borrow on current consumption.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Even though the incomes of Americans are the highest in history, so too is their financial anxiety.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You cannot have a strong and healthy economy when households are heavily indebted and face persistent financial troubles because their saving rate is low.</a:t>
            </a:r>
          </a:p>
        </p:txBody>
      </p:sp>
    </p:spTree>
    <p:extLst>
      <p:ext uri="{BB962C8B-B14F-4D97-AF65-F5344CB8AC3E}">
        <p14:creationId xmlns:p14="http://schemas.microsoft.com/office/powerpoint/2010/main" val="2884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255363"/>
            <a:ext cx="8977930" cy="466617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85243"/>
            <a:ext cx="8904855" cy="596684"/>
          </a:xfrm>
        </p:spPr>
        <p:txBody>
          <a:bodyPr/>
          <a:lstStyle/>
          <a:p>
            <a:r>
              <a:rPr lang="en-US" sz="3600" dirty="0"/>
              <a:t>Household Debt as a Share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of </a:t>
            </a:r>
            <a:r>
              <a:rPr lang="en-US" sz="3600" dirty="0"/>
              <a:t>After-Tax Income, </a:t>
            </a:r>
            <a:r>
              <a:rPr lang="en-US" sz="3600" dirty="0" smtClean="0"/>
              <a:t>1960-2010</a:t>
            </a:r>
            <a:endParaRPr lang="en-US" sz="3600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1" y="2193327"/>
            <a:ext cx="4067571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household debt to income ratio of Americans has increased steadily since the mid-1980s.</a:t>
            </a:r>
          </a:p>
          <a:p>
            <a:pPr marL="115888" indent="-1158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debt to disposable income ratio of households soared to 130% in 2007, approximately twice the level of the 1960s and 1970s.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128073" y="1453611"/>
            <a:ext cx="25221" cy="4215539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555553" y="1685778"/>
            <a:ext cx="2486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Household Debt as a Share </a:t>
            </a:r>
          </a:p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of After-Tax Income</a:t>
            </a:r>
          </a:p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1978-2011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747291" y="2500873"/>
            <a:ext cx="0" cy="23237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739340" y="4833787"/>
            <a:ext cx="41256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9936435">
            <a:off x="4501598" y="4876830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1960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9936435">
            <a:off x="4865546" y="4876800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1964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9936435">
            <a:off x="5604235" y="4876800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1972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124569" y="4827036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65918" y="4827036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29007" y="4369967"/>
            <a:ext cx="4908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29007" y="4070323"/>
            <a:ext cx="4908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40%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29007" y="3763579"/>
            <a:ext cx="4908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60%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29007" y="3461429"/>
            <a:ext cx="4908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80%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5650" y="3156010"/>
            <a:ext cx="57419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100%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70481" y="3297757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670481" y="3596474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670481" y="3905329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670481" y="4214505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670481" y="4511968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146981" y="2839301"/>
            <a:ext cx="57419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120%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4671812" y="2981048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148312" y="2546445"/>
            <a:ext cx="57419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140%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4673143" y="2688192"/>
            <a:ext cx="858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9936435">
            <a:off x="5242231" y="4876784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1968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5503914" y="4827020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9936435">
            <a:off x="5980072" y="4876784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1976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 rot="19936435">
            <a:off x="6718761" y="4876784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1984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239095" y="4827020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980444" y="4827020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 rot="19936435">
            <a:off x="6356757" y="4876768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1980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6618440" y="4827004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9936435">
            <a:off x="7090275" y="4876767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1992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9936435">
            <a:off x="7828964" y="4876767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2002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7349298" y="4827003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090647" y="4827003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9936435">
            <a:off x="7466960" y="487675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1996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728643" y="4826987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9936435">
            <a:off x="8567213" y="487675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2010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8828896" y="4826987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 rot="19936435">
            <a:off x="8205209" y="4876735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2006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8466892" y="4826971"/>
            <a:ext cx="0" cy="96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Freeform 108"/>
          <p:cNvSpPr/>
          <p:nvPr/>
        </p:nvSpPr>
        <p:spPr>
          <a:xfrm>
            <a:off x="4741957" y="2841922"/>
            <a:ext cx="4119563" cy="1152525"/>
          </a:xfrm>
          <a:custGeom>
            <a:avLst/>
            <a:gdLst>
              <a:gd name="connsiteX0" fmla="*/ 0 w 4119563"/>
              <a:gd name="connsiteY0" fmla="*/ 1152525 h 1152525"/>
              <a:gd name="connsiteX1" fmla="*/ 57150 w 4119563"/>
              <a:gd name="connsiteY1" fmla="*/ 1109663 h 1152525"/>
              <a:gd name="connsiteX2" fmla="*/ 133350 w 4119563"/>
              <a:gd name="connsiteY2" fmla="*/ 1100138 h 1152525"/>
              <a:gd name="connsiteX3" fmla="*/ 242888 w 4119563"/>
              <a:gd name="connsiteY3" fmla="*/ 1047750 h 1152525"/>
              <a:gd name="connsiteX4" fmla="*/ 319088 w 4119563"/>
              <a:gd name="connsiteY4" fmla="*/ 1004888 h 1152525"/>
              <a:gd name="connsiteX5" fmla="*/ 352425 w 4119563"/>
              <a:gd name="connsiteY5" fmla="*/ 1033463 h 1152525"/>
              <a:gd name="connsiteX6" fmla="*/ 428625 w 4119563"/>
              <a:gd name="connsiteY6" fmla="*/ 981075 h 1152525"/>
              <a:gd name="connsiteX7" fmla="*/ 461963 w 4119563"/>
              <a:gd name="connsiteY7" fmla="*/ 1004888 h 1152525"/>
              <a:gd name="connsiteX8" fmla="*/ 514350 w 4119563"/>
              <a:gd name="connsiteY8" fmla="*/ 971550 h 1152525"/>
              <a:gd name="connsiteX9" fmla="*/ 557213 w 4119563"/>
              <a:gd name="connsiteY9" fmla="*/ 1009650 h 1152525"/>
              <a:gd name="connsiteX10" fmla="*/ 614363 w 4119563"/>
              <a:gd name="connsiteY10" fmla="*/ 1014413 h 1152525"/>
              <a:gd name="connsiteX11" fmla="*/ 681038 w 4119563"/>
              <a:gd name="connsiteY11" fmla="*/ 1028700 h 1152525"/>
              <a:gd name="connsiteX12" fmla="*/ 719138 w 4119563"/>
              <a:gd name="connsiteY12" fmla="*/ 1019175 h 1152525"/>
              <a:gd name="connsiteX13" fmla="*/ 733425 w 4119563"/>
              <a:gd name="connsiteY13" fmla="*/ 1000125 h 1152525"/>
              <a:gd name="connsiteX14" fmla="*/ 762000 w 4119563"/>
              <a:gd name="connsiteY14" fmla="*/ 1023938 h 1152525"/>
              <a:gd name="connsiteX15" fmla="*/ 781050 w 4119563"/>
              <a:gd name="connsiteY15" fmla="*/ 1023938 h 1152525"/>
              <a:gd name="connsiteX16" fmla="*/ 852488 w 4119563"/>
              <a:gd name="connsiteY16" fmla="*/ 1085850 h 1152525"/>
              <a:gd name="connsiteX17" fmla="*/ 881063 w 4119563"/>
              <a:gd name="connsiteY17" fmla="*/ 1071563 h 1152525"/>
              <a:gd name="connsiteX18" fmla="*/ 909638 w 4119563"/>
              <a:gd name="connsiteY18" fmla="*/ 1100138 h 1152525"/>
              <a:gd name="connsiteX19" fmla="*/ 995363 w 4119563"/>
              <a:gd name="connsiteY19" fmla="*/ 1047750 h 1152525"/>
              <a:gd name="connsiteX20" fmla="*/ 1033463 w 4119563"/>
              <a:gd name="connsiteY20" fmla="*/ 1095375 h 1152525"/>
              <a:gd name="connsiteX21" fmla="*/ 1066800 w 4119563"/>
              <a:gd name="connsiteY21" fmla="*/ 1066800 h 1152525"/>
              <a:gd name="connsiteX22" fmla="*/ 1085850 w 4119563"/>
              <a:gd name="connsiteY22" fmla="*/ 1076325 h 1152525"/>
              <a:gd name="connsiteX23" fmla="*/ 1104900 w 4119563"/>
              <a:gd name="connsiteY23" fmla="*/ 1062038 h 1152525"/>
              <a:gd name="connsiteX24" fmla="*/ 1133475 w 4119563"/>
              <a:gd name="connsiteY24" fmla="*/ 1076325 h 1152525"/>
              <a:gd name="connsiteX25" fmla="*/ 1176338 w 4119563"/>
              <a:gd name="connsiteY25" fmla="*/ 1066800 h 1152525"/>
              <a:gd name="connsiteX26" fmla="*/ 1200150 w 4119563"/>
              <a:gd name="connsiteY26" fmla="*/ 1057275 h 1152525"/>
              <a:gd name="connsiteX27" fmla="*/ 1228725 w 4119563"/>
              <a:gd name="connsiteY27" fmla="*/ 1119188 h 1152525"/>
              <a:gd name="connsiteX28" fmla="*/ 1247775 w 4119563"/>
              <a:gd name="connsiteY28" fmla="*/ 1095375 h 1152525"/>
              <a:gd name="connsiteX29" fmla="*/ 1352550 w 4119563"/>
              <a:gd name="connsiteY29" fmla="*/ 1081088 h 1152525"/>
              <a:gd name="connsiteX30" fmla="*/ 1366838 w 4119563"/>
              <a:gd name="connsiteY30" fmla="*/ 1057275 h 1152525"/>
              <a:gd name="connsiteX31" fmla="*/ 1419225 w 4119563"/>
              <a:gd name="connsiteY31" fmla="*/ 1042988 h 1152525"/>
              <a:gd name="connsiteX32" fmla="*/ 1443038 w 4119563"/>
              <a:gd name="connsiteY32" fmla="*/ 1047750 h 1152525"/>
              <a:gd name="connsiteX33" fmla="*/ 1462088 w 4119563"/>
              <a:gd name="connsiteY33" fmla="*/ 1023938 h 1152525"/>
              <a:gd name="connsiteX34" fmla="*/ 1566863 w 4119563"/>
              <a:gd name="connsiteY34" fmla="*/ 966788 h 1152525"/>
              <a:gd name="connsiteX35" fmla="*/ 1643063 w 4119563"/>
              <a:gd name="connsiteY35" fmla="*/ 952500 h 1152525"/>
              <a:gd name="connsiteX36" fmla="*/ 1681163 w 4119563"/>
              <a:gd name="connsiteY36" fmla="*/ 1009650 h 1152525"/>
              <a:gd name="connsiteX37" fmla="*/ 1724025 w 4119563"/>
              <a:gd name="connsiteY37" fmla="*/ 976313 h 1152525"/>
              <a:gd name="connsiteX38" fmla="*/ 1752600 w 4119563"/>
              <a:gd name="connsiteY38" fmla="*/ 1014413 h 1152525"/>
              <a:gd name="connsiteX39" fmla="*/ 1785938 w 4119563"/>
              <a:gd name="connsiteY39" fmla="*/ 995363 h 1152525"/>
              <a:gd name="connsiteX40" fmla="*/ 1828800 w 4119563"/>
              <a:gd name="connsiteY40" fmla="*/ 1033463 h 1152525"/>
              <a:gd name="connsiteX41" fmla="*/ 1876425 w 4119563"/>
              <a:gd name="connsiteY41" fmla="*/ 1028700 h 1152525"/>
              <a:gd name="connsiteX42" fmla="*/ 1900238 w 4119563"/>
              <a:gd name="connsiteY42" fmla="*/ 1042988 h 1152525"/>
              <a:gd name="connsiteX43" fmla="*/ 1928813 w 4119563"/>
              <a:gd name="connsiteY43" fmla="*/ 1014413 h 1152525"/>
              <a:gd name="connsiteX44" fmla="*/ 1966913 w 4119563"/>
              <a:gd name="connsiteY44" fmla="*/ 1023938 h 1152525"/>
              <a:gd name="connsiteX45" fmla="*/ 1985963 w 4119563"/>
              <a:gd name="connsiteY45" fmla="*/ 1023938 h 1152525"/>
              <a:gd name="connsiteX46" fmla="*/ 2019300 w 4119563"/>
              <a:gd name="connsiteY46" fmla="*/ 957263 h 1152525"/>
              <a:gd name="connsiteX47" fmla="*/ 2043113 w 4119563"/>
              <a:gd name="connsiteY47" fmla="*/ 971550 h 1152525"/>
              <a:gd name="connsiteX48" fmla="*/ 2085975 w 4119563"/>
              <a:gd name="connsiteY48" fmla="*/ 900113 h 1152525"/>
              <a:gd name="connsiteX49" fmla="*/ 2133600 w 4119563"/>
              <a:gd name="connsiteY49" fmla="*/ 866775 h 1152525"/>
              <a:gd name="connsiteX50" fmla="*/ 2176463 w 4119563"/>
              <a:gd name="connsiteY50" fmla="*/ 819150 h 1152525"/>
              <a:gd name="connsiteX51" fmla="*/ 2200275 w 4119563"/>
              <a:gd name="connsiteY51" fmla="*/ 838200 h 1152525"/>
              <a:gd name="connsiteX52" fmla="*/ 2219325 w 4119563"/>
              <a:gd name="connsiteY52" fmla="*/ 795338 h 1152525"/>
              <a:gd name="connsiteX53" fmla="*/ 2257425 w 4119563"/>
              <a:gd name="connsiteY53" fmla="*/ 809625 h 1152525"/>
              <a:gd name="connsiteX54" fmla="*/ 2338388 w 4119563"/>
              <a:gd name="connsiteY54" fmla="*/ 785813 h 1152525"/>
              <a:gd name="connsiteX55" fmla="*/ 2362200 w 4119563"/>
              <a:gd name="connsiteY55" fmla="*/ 800100 h 1152525"/>
              <a:gd name="connsiteX56" fmla="*/ 2428875 w 4119563"/>
              <a:gd name="connsiteY56" fmla="*/ 762000 h 1152525"/>
              <a:gd name="connsiteX57" fmla="*/ 2486025 w 4119563"/>
              <a:gd name="connsiteY57" fmla="*/ 752475 h 1152525"/>
              <a:gd name="connsiteX58" fmla="*/ 2528888 w 4119563"/>
              <a:gd name="connsiteY58" fmla="*/ 719138 h 1152525"/>
              <a:gd name="connsiteX59" fmla="*/ 2566988 w 4119563"/>
              <a:gd name="connsiteY59" fmla="*/ 728663 h 1152525"/>
              <a:gd name="connsiteX60" fmla="*/ 2595563 w 4119563"/>
              <a:gd name="connsiteY60" fmla="*/ 752475 h 1152525"/>
              <a:gd name="connsiteX61" fmla="*/ 2667000 w 4119563"/>
              <a:gd name="connsiteY61" fmla="*/ 752475 h 1152525"/>
              <a:gd name="connsiteX62" fmla="*/ 2686050 w 4119563"/>
              <a:gd name="connsiteY62" fmla="*/ 714375 h 1152525"/>
              <a:gd name="connsiteX63" fmla="*/ 2719388 w 4119563"/>
              <a:gd name="connsiteY63" fmla="*/ 733425 h 1152525"/>
              <a:gd name="connsiteX64" fmla="*/ 2724150 w 4119563"/>
              <a:gd name="connsiteY64" fmla="*/ 709613 h 1152525"/>
              <a:gd name="connsiteX65" fmla="*/ 2724150 w 4119563"/>
              <a:gd name="connsiteY65" fmla="*/ 709613 h 1152525"/>
              <a:gd name="connsiteX66" fmla="*/ 2776538 w 4119563"/>
              <a:gd name="connsiteY66" fmla="*/ 695325 h 1152525"/>
              <a:gd name="connsiteX67" fmla="*/ 2805113 w 4119563"/>
              <a:gd name="connsiteY67" fmla="*/ 709613 h 1152525"/>
              <a:gd name="connsiteX68" fmla="*/ 2928938 w 4119563"/>
              <a:gd name="connsiteY68" fmla="*/ 657225 h 1152525"/>
              <a:gd name="connsiteX69" fmla="*/ 2995613 w 4119563"/>
              <a:gd name="connsiteY69" fmla="*/ 657225 h 1152525"/>
              <a:gd name="connsiteX70" fmla="*/ 3038475 w 4119563"/>
              <a:gd name="connsiteY70" fmla="*/ 633413 h 1152525"/>
              <a:gd name="connsiteX71" fmla="*/ 3076575 w 4119563"/>
              <a:gd name="connsiteY71" fmla="*/ 666750 h 1152525"/>
              <a:gd name="connsiteX72" fmla="*/ 3100388 w 4119563"/>
              <a:gd name="connsiteY72" fmla="*/ 638175 h 1152525"/>
              <a:gd name="connsiteX73" fmla="*/ 3119438 w 4119563"/>
              <a:gd name="connsiteY73" fmla="*/ 657225 h 1152525"/>
              <a:gd name="connsiteX74" fmla="*/ 3195638 w 4119563"/>
              <a:gd name="connsiteY74" fmla="*/ 585788 h 1152525"/>
              <a:gd name="connsiteX75" fmla="*/ 3252788 w 4119563"/>
              <a:gd name="connsiteY75" fmla="*/ 604838 h 1152525"/>
              <a:gd name="connsiteX76" fmla="*/ 3328988 w 4119563"/>
              <a:gd name="connsiteY76" fmla="*/ 557213 h 1152525"/>
              <a:gd name="connsiteX77" fmla="*/ 3352800 w 4119563"/>
              <a:gd name="connsiteY77" fmla="*/ 519113 h 1152525"/>
              <a:gd name="connsiteX78" fmla="*/ 3371850 w 4119563"/>
              <a:gd name="connsiteY78" fmla="*/ 533400 h 1152525"/>
              <a:gd name="connsiteX79" fmla="*/ 3390900 w 4119563"/>
              <a:gd name="connsiteY79" fmla="*/ 471488 h 1152525"/>
              <a:gd name="connsiteX80" fmla="*/ 3405188 w 4119563"/>
              <a:gd name="connsiteY80" fmla="*/ 500063 h 1152525"/>
              <a:gd name="connsiteX81" fmla="*/ 3514725 w 4119563"/>
              <a:gd name="connsiteY81" fmla="*/ 328613 h 1152525"/>
              <a:gd name="connsiteX82" fmla="*/ 3609975 w 4119563"/>
              <a:gd name="connsiteY82" fmla="*/ 238125 h 1152525"/>
              <a:gd name="connsiteX83" fmla="*/ 3633788 w 4119563"/>
              <a:gd name="connsiteY83" fmla="*/ 233363 h 1152525"/>
              <a:gd name="connsiteX84" fmla="*/ 3652838 w 4119563"/>
              <a:gd name="connsiteY84" fmla="*/ 171450 h 1152525"/>
              <a:gd name="connsiteX85" fmla="*/ 3705225 w 4119563"/>
              <a:gd name="connsiteY85" fmla="*/ 114300 h 1152525"/>
              <a:gd name="connsiteX86" fmla="*/ 3733800 w 4119563"/>
              <a:gd name="connsiteY86" fmla="*/ 95250 h 1152525"/>
              <a:gd name="connsiteX87" fmla="*/ 3790950 w 4119563"/>
              <a:gd name="connsiteY87" fmla="*/ 52388 h 1152525"/>
              <a:gd name="connsiteX88" fmla="*/ 3824288 w 4119563"/>
              <a:gd name="connsiteY88" fmla="*/ 38100 h 1152525"/>
              <a:gd name="connsiteX89" fmla="*/ 3871913 w 4119563"/>
              <a:gd name="connsiteY89" fmla="*/ 0 h 1152525"/>
              <a:gd name="connsiteX90" fmla="*/ 3890963 w 4119563"/>
              <a:gd name="connsiteY90" fmla="*/ 19050 h 1152525"/>
              <a:gd name="connsiteX91" fmla="*/ 3910013 w 4119563"/>
              <a:gd name="connsiteY91" fmla="*/ 104775 h 1152525"/>
              <a:gd name="connsiteX92" fmla="*/ 3938588 w 4119563"/>
              <a:gd name="connsiteY92" fmla="*/ 71438 h 1152525"/>
              <a:gd name="connsiteX93" fmla="*/ 3967163 w 4119563"/>
              <a:gd name="connsiteY93" fmla="*/ 57150 h 1152525"/>
              <a:gd name="connsiteX94" fmla="*/ 3976688 w 4119563"/>
              <a:gd name="connsiteY94" fmla="*/ 114300 h 1152525"/>
              <a:gd name="connsiteX95" fmla="*/ 4010025 w 4119563"/>
              <a:gd name="connsiteY95" fmla="*/ 119063 h 1152525"/>
              <a:gd name="connsiteX96" fmla="*/ 4057650 w 4119563"/>
              <a:gd name="connsiteY96" fmla="*/ 185738 h 1152525"/>
              <a:gd name="connsiteX97" fmla="*/ 4119563 w 4119563"/>
              <a:gd name="connsiteY97" fmla="*/ 22860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4119563" h="1152525">
                <a:moveTo>
                  <a:pt x="0" y="1152525"/>
                </a:moveTo>
                <a:lnTo>
                  <a:pt x="57150" y="1109663"/>
                </a:lnTo>
                <a:lnTo>
                  <a:pt x="133350" y="1100138"/>
                </a:lnTo>
                <a:lnTo>
                  <a:pt x="242888" y="1047750"/>
                </a:lnTo>
                <a:lnTo>
                  <a:pt x="319088" y="1004888"/>
                </a:lnTo>
                <a:lnTo>
                  <a:pt x="352425" y="1033463"/>
                </a:lnTo>
                <a:lnTo>
                  <a:pt x="428625" y="981075"/>
                </a:lnTo>
                <a:lnTo>
                  <a:pt x="461963" y="1004888"/>
                </a:lnTo>
                <a:lnTo>
                  <a:pt x="514350" y="971550"/>
                </a:lnTo>
                <a:lnTo>
                  <a:pt x="557213" y="1009650"/>
                </a:lnTo>
                <a:lnTo>
                  <a:pt x="614363" y="1014413"/>
                </a:lnTo>
                <a:lnTo>
                  <a:pt x="681038" y="1028700"/>
                </a:lnTo>
                <a:lnTo>
                  <a:pt x="719138" y="1019175"/>
                </a:lnTo>
                <a:lnTo>
                  <a:pt x="733425" y="1000125"/>
                </a:lnTo>
                <a:lnTo>
                  <a:pt x="762000" y="1023938"/>
                </a:lnTo>
                <a:lnTo>
                  <a:pt x="781050" y="1023938"/>
                </a:lnTo>
                <a:lnTo>
                  <a:pt x="852488" y="1085850"/>
                </a:lnTo>
                <a:lnTo>
                  <a:pt x="881063" y="1071563"/>
                </a:lnTo>
                <a:lnTo>
                  <a:pt x="909638" y="1100138"/>
                </a:lnTo>
                <a:lnTo>
                  <a:pt x="995363" y="1047750"/>
                </a:lnTo>
                <a:lnTo>
                  <a:pt x="1033463" y="1095375"/>
                </a:lnTo>
                <a:lnTo>
                  <a:pt x="1066800" y="1066800"/>
                </a:lnTo>
                <a:lnTo>
                  <a:pt x="1085850" y="1076325"/>
                </a:lnTo>
                <a:lnTo>
                  <a:pt x="1104900" y="1062038"/>
                </a:lnTo>
                <a:lnTo>
                  <a:pt x="1133475" y="1076325"/>
                </a:lnTo>
                <a:lnTo>
                  <a:pt x="1176338" y="1066800"/>
                </a:lnTo>
                <a:lnTo>
                  <a:pt x="1200150" y="1057275"/>
                </a:lnTo>
                <a:lnTo>
                  <a:pt x="1228725" y="1119188"/>
                </a:lnTo>
                <a:lnTo>
                  <a:pt x="1247775" y="1095375"/>
                </a:lnTo>
                <a:lnTo>
                  <a:pt x="1352550" y="1081088"/>
                </a:lnTo>
                <a:lnTo>
                  <a:pt x="1366838" y="1057275"/>
                </a:lnTo>
                <a:lnTo>
                  <a:pt x="1419225" y="1042988"/>
                </a:lnTo>
                <a:lnTo>
                  <a:pt x="1443038" y="1047750"/>
                </a:lnTo>
                <a:lnTo>
                  <a:pt x="1462088" y="1023938"/>
                </a:lnTo>
                <a:lnTo>
                  <a:pt x="1566863" y="966788"/>
                </a:lnTo>
                <a:lnTo>
                  <a:pt x="1643063" y="952500"/>
                </a:lnTo>
                <a:lnTo>
                  <a:pt x="1681163" y="1009650"/>
                </a:lnTo>
                <a:lnTo>
                  <a:pt x="1724025" y="976313"/>
                </a:lnTo>
                <a:lnTo>
                  <a:pt x="1752600" y="1014413"/>
                </a:lnTo>
                <a:lnTo>
                  <a:pt x="1785938" y="995363"/>
                </a:lnTo>
                <a:lnTo>
                  <a:pt x="1828800" y="1033463"/>
                </a:lnTo>
                <a:lnTo>
                  <a:pt x="1876425" y="1028700"/>
                </a:lnTo>
                <a:lnTo>
                  <a:pt x="1900238" y="1042988"/>
                </a:lnTo>
                <a:lnTo>
                  <a:pt x="1928813" y="1014413"/>
                </a:lnTo>
                <a:lnTo>
                  <a:pt x="1966913" y="1023938"/>
                </a:lnTo>
                <a:lnTo>
                  <a:pt x="1985963" y="1023938"/>
                </a:lnTo>
                <a:lnTo>
                  <a:pt x="2019300" y="957263"/>
                </a:lnTo>
                <a:lnTo>
                  <a:pt x="2043113" y="971550"/>
                </a:lnTo>
                <a:lnTo>
                  <a:pt x="2085975" y="900113"/>
                </a:lnTo>
                <a:lnTo>
                  <a:pt x="2133600" y="866775"/>
                </a:lnTo>
                <a:lnTo>
                  <a:pt x="2176463" y="819150"/>
                </a:lnTo>
                <a:lnTo>
                  <a:pt x="2200275" y="838200"/>
                </a:lnTo>
                <a:lnTo>
                  <a:pt x="2219325" y="795338"/>
                </a:lnTo>
                <a:lnTo>
                  <a:pt x="2257425" y="809625"/>
                </a:lnTo>
                <a:lnTo>
                  <a:pt x="2338388" y="785813"/>
                </a:lnTo>
                <a:lnTo>
                  <a:pt x="2362200" y="800100"/>
                </a:lnTo>
                <a:lnTo>
                  <a:pt x="2428875" y="762000"/>
                </a:lnTo>
                <a:lnTo>
                  <a:pt x="2486025" y="752475"/>
                </a:lnTo>
                <a:lnTo>
                  <a:pt x="2528888" y="719138"/>
                </a:lnTo>
                <a:lnTo>
                  <a:pt x="2566988" y="728663"/>
                </a:lnTo>
                <a:lnTo>
                  <a:pt x="2595563" y="752475"/>
                </a:lnTo>
                <a:lnTo>
                  <a:pt x="2667000" y="752475"/>
                </a:lnTo>
                <a:lnTo>
                  <a:pt x="2686050" y="714375"/>
                </a:lnTo>
                <a:lnTo>
                  <a:pt x="2719388" y="733425"/>
                </a:lnTo>
                <a:lnTo>
                  <a:pt x="2724150" y="709613"/>
                </a:lnTo>
                <a:lnTo>
                  <a:pt x="2724150" y="709613"/>
                </a:lnTo>
                <a:lnTo>
                  <a:pt x="2776538" y="695325"/>
                </a:lnTo>
                <a:lnTo>
                  <a:pt x="2805113" y="709613"/>
                </a:lnTo>
                <a:lnTo>
                  <a:pt x="2928938" y="657225"/>
                </a:lnTo>
                <a:lnTo>
                  <a:pt x="2995613" y="657225"/>
                </a:lnTo>
                <a:lnTo>
                  <a:pt x="3038475" y="633413"/>
                </a:lnTo>
                <a:lnTo>
                  <a:pt x="3076575" y="666750"/>
                </a:lnTo>
                <a:lnTo>
                  <a:pt x="3100388" y="638175"/>
                </a:lnTo>
                <a:lnTo>
                  <a:pt x="3119438" y="657225"/>
                </a:lnTo>
                <a:lnTo>
                  <a:pt x="3195638" y="585788"/>
                </a:lnTo>
                <a:lnTo>
                  <a:pt x="3252788" y="604838"/>
                </a:lnTo>
                <a:lnTo>
                  <a:pt x="3328988" y="557213"/>
                </a:lnTo>
                <a:lnTo>
                  <a:pt x="3352800" y="519113"/>
                </a:lnTo>
                <a:lnTo>
                  <a:pt x="3371850" y="533400"/>
                </a:lnTo>
                <a:lnTo>
                  <a:pt x="3390900" y="471488"/>
                </a:lnTo>
                <a:lnTo>
                  <a:pt x="3405188" y="500063"/>
                </a:lnTo>
                <a:lnTo>
                  <a:pt x="3514725" y="328613"/>
                </a:lnTo>
                <a:lnTo>
                  <a:pt x="3609975" y="238125"/>
                </a:lnTo>
                <a:lnTo>
                  <a:pt x="3633788" y="233363"/>
                </a:lnTo>
                <a:lnTo>
                  <a:pt x="3652838" y="171450"/>
                </a:lnTo>
                <a:lnTo>
                  <a:pt x="3705225" y="114300"/>
                </a:lnTo>
                <a:lnTo>
                  <a:pt x="3733800" y="95250"/>
                </a:lnTo>
                <a:lnTo>
                  <a:pt x="3790950" y="52388"/>
                </a:lnTo>
                <a:lnTo>
                  <a:pt x="3824288" y="38100"/>
                </a:lnTo>
                <a:lnTo>
                  <a:pt x="3871913" y="0"/>
                </a:lnTo>
                <a:lnTo>
                  <a:pt x="3890963" y="19050"/>
                </a:lnTo>
                <a:lnTo>
                  <a:pt x="3910013" y="104775"/>
                </a:lnTo>
                <a:lnTo>
                  <a:pt x="3938588" y="71438"/>
                </a:lnTo>
                <a:lnTo>
                  <a:pt x="3967163" y="57150"/>
                </a:lnTo>
                <a:lnTo>
                  <a:pt x="3976688" y="114300"/>
                </a:lnTo>
                <a:lnTo>
                  <a:pt x="4010025" y="119063"/>
                </a:lnTo>
                <a:lnTo>
                  <a:pt x="4057650" y="185738"/>
                </a:lnTo>
                <a:lnTo>
                  <a:pt x="4119563" y="228600"/>
                </a:ln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49831"/>
            <a:ext cx="8932985" cy="435502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70481"/>
            <a:ext cx="8904855" cy="1046130"/>
          </a:xfrm>
        </p:spPr>
        <p:txBody>
          <a:bodyPr/>
          <a:lstStyle/>
          <a:p>
            <a:r>
              <a:rPr lang="en-US" dirty="0"/>
              <a:t>Household Debt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2008-2009 Recession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0813"/>
            <a:ext cx="8941332" cy="3463872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historically high level of debt meant households were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in a </a:t>
            </a:r>
            <a:r>
              <a:rPr lang="en-US" sz="2600" dirty="0">
                <a:solidFill>
                  <a:srgbClr val="32302A"/>
                </a:solidFill>
              </a:rPr>
              <a:t>weak position to deal with the recession of 2008-2009.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As a result of the their high debt/income ratio, households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were </a:t>
            </a:r>
            <a:r>
              <a:rPr lang="en-US" sz="2600" dirty="0">
                <a:solidFill>
                  <a:srgbClr val="32302A"/>
                </a:solidFill>
              </a:rPr>
              <a:t>reluctant to spend additional income. 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Thus the Keynesian tax rebates and federal spending increases of the Bush and Obama administrations were </a:t>
            </a:r>
            <a:r>
              <a:rPr lang="en-US" sz="2600" dirty="0" smtClean="0">
                <a:solidFill>
                  <a:srgbClr val="32302A"/>
                </a:solidFill>
              </a:rPr>
              <a:t>largely ineffective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Even with budget deficits of 10% of GDP, output was sluggish and unemployment remained high in 2009-2011.</a:t>
            </a:r>
          </a:p>
        </p:txBody>
      </p:sp>
    </p:spTree>
    <p:extLst>
      <p:ext uri="{BB962C8B-B14F-4D97-AF65-F5344CB8AC3E}">
        <p14:creationId xmlns:p14="http://schemas.microsoft.com/office/powerpoint/2010/main" val="12796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Why </a:t>
            </a:r>
            <a:r>
              <a:rPr lang="en-US" sz="2500" dirty="0">
                <a:solidFill>
                  <a:srgbClr val="32302A"/>
                </a:solidFill>
              </a:rPr>
              <a:t>is the proper timing of changes in fiscal policy so important?  Why is it difficult to achieve?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457200" indent="-457200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Automatic </a:t>
            </a:r>
            <a:r>
              <a:rPr lang="en-US" sz="2500" dirty="0">
                <a:solidFill>
                  <a:srgbClr val="32302A"/>
                </a:solidFill>
              </a:rPr>
              <a:t>stabilizers are government programs that tend </a:t>
            </a:r>
            <a:r>
              <a:rPr lang="en-US" sz="2500" dirty="0" smtClean="0">
                <a:solidFill>
                  <a:srgbClr val="32302A"/>
                </a:solidFill>
              </a:rPr>
              <a:t>to:</a:t>
            </a:r>
          </a:p>
          <a:p>
            <a:pPr marL="744538" indent="-457200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bring </a:t>
            </a:r>
            <a:r>
              <a:rPr lang="en-US" sz="2500" dirty="0">
                <a:solidFill>
                  <a:srgbClr val="32302A"/>
                </a:solidFill>
              </a:rPr>
              <a:t>expenditures and revenues </a:t>
            </a:r>
            <a:r>
              <a:rPr lang="en-US" sz="2500" dirty="0" smtClean="0">
                <a:solidFill>
                  <a:srgbClr val="32302A"/>
                </a:solidFill>
              </a:rPr>
              <a:t>automatically into </a:t>
            </a:r>
            <a:r>
              <a:rPr lang="en-US" sz="2500" dirty="0">
                <a:solidFill>
                  <a:srgbClr val="32302A"/>
                </a:solidFill>
              </a:rPr>
              <a:t>balance without legislative action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744538" indent="-457200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shift </a:t>
            </a:r>
            <a:r>
              <a:rPr lang="en-US" sz="2500" dirty="0">
                <a:solidFill>
                  <a:srgbClr val="32302A"/>
                </a:solidFill>
              </a:rPr>
              <a:t>the budget toward a deficit when </a:t>
            </a:r>
            <a:r>
              <a:rPr lang="en-US" sz="2500" dirty="0" smtClean="0">
                <a:solidFill>
                  <a:srgbClr val="32302A"/>
                </a:solidFill>
              </a:rPr>
              <a:t>the economy </a:t>
            </a:r>
            <a:r>
              <a:rPr lang="en-US" sz="2500" dirty="0">
                <a:solidFill>
                  <a:srgbClr val="32302A"/>
                </a:solidFill>
              </a:rPr>
              <a:t>slows but shift it towards a </a:t>
            </a:r>
            <a:r>
              <a:rPr lang="en-US" sz="2500" dirty="0" smtClean="0">
                <a:solidFill>
                  <a:srgbClr val="32302A"/>
                </a:solidFill>
              </a:rPr>
              <a:t>surplus during </a:t>
            </a:r>
            <a:r>
              <a:rPr lang="en-US" sz="2500" dirty="0">
                <a:solidFill>
                  <a:srgbClr val="32302A"/>
                </a:solidFill>
              </a:rPr>
              <a:t>an </a:t>
            </a:r>
            <a:r>
              <a:rPr lang="en-US" sz="2500" dirty="0" smtClean="0">
                <a:solidFill>
                  <a:srgbClr val="32302A"/>
                </a:solidFill>
              </a:rPr>
              <a:t>expansion.</a:t>
            </a:r>
          </a:p>
          <a:p>
            <a:pPr marL="744538" indent="-457200">
              <a:buAutoNum type="alphaLcPeriod"/>
            </a:pPr>
            <a:r>
              <a:rPr lang="en-US" sz="2500" dirty="0" smtClean="0">
                <a:solidFill>
                  <a:srgbClr val="32302A"/>
                </a:solidFill>
              </a:rPr>
              <a:t>increase </a:t>
            </a:r>
            <a:r>
              <a:rPr lang="en-US" sz="2500" dirty="0">
                <a:solidFill>
                  <a:srgbClr val="32302A"/>
                </a:solidFill>
              </a:rPr>
              <a:t>tax collections automatically </a:t>
            </a:r>
            <a:r>
              <a:rPr lang="en-US" sz="2500" dirty="0" smtClean="0">
                <a:solidFill>
                  <a:srgbClr val="32302A"/>
                </a:solidFill>
              </a:rPr>
              <a:t>during a </a:t>
            </a:r>
            <a:r>
              <a:rPr lang="en-US" sz="2500" dirty="0">
                <a:solidFill>
                  <a:srgbClr val="32302A"/>
                </a:solidFill>
              </a:rPr>
              <a:t>recession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403225" indent="-403225"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3.  When </a:t>
            </a:r>
            <a:r>
              <a:rPr lang="en-US" sz="2500" dirty="0">
                <a:solidFill>
                  <a:srgbClr val="32302A"/>
                </a:solidFill>
              </a:rPr>
              <a:t>households are heavily indebted, what are they likely to do with an unexpected increase in income such as a tax rebate?  How will this impact the effectiveness of expansionary fiscal </a:t>
            </a:r>
            <a:r>
              <a:rPr lang="en-US" sz="2500" dirty="0" smtClean="0">
                <a:solidFill>
                  <a:srgbClr val="32302A"/>
                </a:solidFill>
              </a:rPr>
              <a:t>policy?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11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6540"/>
            <a:ext cx="8904855" cy="1216056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Keynesian Economics: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John Maynard Keynes was probably the most influential economist of the 20th Century.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 developed a theory that provided both an explanation for the prolonged unemployment of the 1930s and a recipe for how to generate a recovery.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Keynesian analysis indicated that fiscal policy could be used to maintain a high level of output and employment.</a:t>
            </a:r>
          </a:p>
        </p:txBody>
      </p:sp>
    </p:spTree>
    <p:extLst>
      <p:ext uri="{BB962C8B-B14F-4D97-AF65-F5344CB8AC3E}">
        <p14:creationId xmlns:p14="http://schemas.microsoft.com/office/powerpoint/2010/main" val="193101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6540"/>
            <a:ext cx="8904855" cy="1216056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Keynesian Economics: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Keynesian view dominated macroeconomics for the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3 </a:t>
            </a:r>
            <a:r>
              <a:rPr lang="en-US" sz="2600" dirty="0">
                <a:solidFill>
                  <a:srgbClr val="32302A"/>
                </a:solidFill>
              </a:rPr>
              <a:t>decades following WWII.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Keynesian economics began to wane during the 1970s because it was unable to explain the simultaneous occurrence of high unemployment and inflation.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But, the severe recession of 2008-2009 generated renewed interest in Keynesian analysis.</a:t>
            </a:r>
          </a:p>
        </p:txBody>
      </p:sp>
    </p:spTree>
    <p:extLst>
      <p:ext uri="{BB962C8B-B14F-4D97-AF65-F5344CB8AC3E}">
        <p14:creationId xmlns:p14="http://schemas.microsoft.com/office/powerpoint/2010/main" val="6390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6540"/>
            <a:ext cx="8904855" cy="1216056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Game Plan for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Analysis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of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This chapter will present the Keynesian view of fiscal policy and consider how it has evolved through time.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The next chapter will focus on alternative theories and consider incentive effects that are largely ignored within the Keynesian framework.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Taken together, these two chapters provide a balanced presentation of current views on the potential and limitations of fiscal policy as a stabilization tool.</a:t>
            </a:r>
          </a:p>
        </p:txBody>
      </p:sp>
    </p:spTree>
    <p:extLst>
      <p:ext uri="{BB962C8B-B14F-4D97-AF65-F5344CB8AC3E}">
        <p14:creationId xmlns:p14="http://schemas.microsoft.com/office/powerpoint/2010/main" val="39791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Great Depression </a:t>
            </a:r>
            <a:br>
              <a:rPr lang="en-US" dirty="0"/>
            </a:br>
            <a:r>
              <a:rPr lang="en-US" dirty="0"/>
              <a:t>and the Macro-adjustment Process</a:t>
            </a:r>
          </a:p>
        </p:txBody>
      </p:sp>
    </p:spTree>
    <p:extLst>
      <p:ext uri="{BB962C8B-B14F-4D97-AF65-F5344CB8AC3E}">
        <p14:creationId xmlns:p14="http://schemas.microsoft.com/office/powerpoint/2010/main" val="15118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278610"/>
            <a:ext cx="8932985" cy="462624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38747"/>
            <a:ext cx="8904855" cy="1255363"/>
          </a:xfrm>
        </p:spPr>
        <p:txBody>
          <a:bodyPr/>
          <a:lstStyle/>
          <a:p>
            <a:r>
              <a:rPr lang="en-US" dirty="0"/>
              <a:t>The Great Depression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Macro-adjustment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228793"/>
            <a:ext cx="8949081" cy="4583071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Prior to the Great Depression, most economists thought market adjustments would direct an economy back to full employment rather quickly.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</a:t>
            </a:r>
            <a:r>
              <a:rPr lang="en-US" sz="2500" dirty="0" smtClean="0">
                <a:solidFill>
                  <a:srgbClr val="32302A"/>
                </a:solidFill>
              </a:rPr>
              <a:t>Great Depression’s length &amp; </a:t>
            </a:r>
            <a:r>
              <a:rPr lang="en-US" sz="2500" dirty="0">
                <a:solidFill>
                  <a:srgbClr val="32302A"/>
                </a:solidFill>
              </a:rPr>
              <a:t>severity </a:t>
            </a:r>
            <a:r>
              <a:rPr lang="en-US" sz="2500" dirty="0" smtClean="0">
                <a:solidFill>
                  <a:srgbClr val="32302A"/>
                </a:solidFill>
              </a:rPr>
              <a:t>changed </a:t>
            </a:r>
            <a:r>
              <a:rPr lang="en-US" sz="2500" dirty="0">
                <a:solidFill>
                  <a:srgbClr val="32302A"/>
                </a:solidFill>
              </a:rPr>
              <a:t>these views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The depth and length of the economic decline during the 1930s is difficult to comprehend.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Between 1929 and 1933, real GDP fell by more than 30%.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In 1933, nearly 25% of the U.S. labor force was unemployed.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depressed conditions continued.  In 1939, a decade after the plunge began, the rate of unemployment was still 17% and per-capita income was virtually the same as a decade earlier.</a:t>
            </a:r>
          </a:p>
          <a:p>
            <a:pPr marL="231775" indent="-231775"/>
            <a:endParaRPr lang="en-US" sz="2500" dirty="0">
              <a:solidFill>
                <a:srgbClr val="3230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2996"/>
            <a:ext cx="8932985" cy="43118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55544"/>
            <a:ext cx="8904855" cy="1231561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The Great Depression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Keynesian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92996"/>
            <a:ext cx="8883750" cy="4583071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Keynes provided an explanation for the prolonged depressed conditions of the 1930s.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He argued that spending motivated firms to produce output.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If spending fell because of pessimism and other factors, firms would reduce production.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When an economy is in recession, Keynesians do not believe that reductions in either resource prices or interest rates will promote recovery.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As a result, market economies are likely to experience recessions that are both severe and lengthy.</a:t>
            </a:r>
          </a:p>
        </p:txBody>
      </p:sp>
    </p:spTree>
    <p:extLst>
      <p:ext uri="{BB962C8B-B14F-4D97-AF65-F5344CB8AC3E}">
        <p14:creationId xmlns:p14="http://schemas.microsoft.com/office/powerpoint/2010/main" val="1135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9155</TotalTime>
  <Words>1923</Words>
  <Application>Microsoft Office PowerPoint</Application>
  <PresentationFormat>On-screen Show (4:3)</PresentationFormat>
  <Paragraphs>260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Fiscal Policy: The Keynesian View and Historical Perspective</vt:lpstr>
      <vt:lpstr>The Great Depression, Macroeconomics, and the Keynesian View</vt:lpstr>
      <vt:lpstr>The Great Depression and Macroeconomics</vt:lpstr>
      <vt:lpstr>Keynesian Economics:  A Historical Overview</vt:lpstr>
      <vt:lpstr>Keynesian Economics:  A Historical Overview</vt:lpstr>
      <vt:lpstr>Game Plan for  Analysis of Fiscal Policy</vt:lpstr>
      <vt:lpstr>The Great Depression  and the Macro-adjustment Process</vt:lpstr>
      <vt:lpstr>The Great Depression and  the Macro-adjustment Process</vt:lpstr>
      <vt:lpstr>The Great Depression  and Keynesian Economics</vt:lpstr>
      <vt:lpstr>The Keynesian Concept of Equilibrium</vt:lpstr>
      <vt:lpstr>The Keynesian Concept of Equilibrium</vt:lpstr>
      <vt:lpstr>The Multiplier Principle</vt:lpstr>
      <vt:lpstr>The Multiplier Principle</vt:lpstr>
      <vt:lpstr>The Multiplier Principle</vt:lpstr>
      <vt:lpstr>The Multiplier and  Economic Instability</vt:lpstr>
      <vt:lpstr>Adding Realism to the Multiplier</vt:lpstr>
      <vt:lpstr>Keynes and Economic Instability: A Summary</vt:lpstr>
      <vt:lpstr>The Keynesian View of Fiscal Policy</vt:lpstr>
      <vt:lpstr>Budget Deficits and Surpluses</vt:lpstr>
      <vt:lpstr>Budget Deficits and Surpluses</vt:lpstr>
      <vt:lpstr>Fiscal Policy and the Good News  of Keynesian Economics</vt:lpstr>
      <vt:lpstr>Keynesian Policy to Combat Recession</vt:lpstr>
      <vt:lpstr>Expansionary Fiscal Policy</vt:lpstr>
      <vt:lpstr>Keynesian Policy To Combat Inflation</vt:lpstr>
      <vt:lpstr>Restrictive Fiscal Policy</vt:lpstr>
      <vt:lpstr>Keynesian View of Fiscal Policy: A Summary</vt:lpstr>
      <vt:lpstr>Questions for Thought: </vt:lpstr>
      <vt:lpstr>Fiscal Policy Changes and Problems of Timing</vt:lpstr>
      <vt:lpstr>Problems with Proper Timing</vt:lpstr>
      <vt:lpstr>Problems with Proper Timing</vt:lpstr>
      <vt:lpstr>Automatic Stabilizers</vt:lpstr>
      <vt:lpstr>Paradoxes of Thrift and Spending</vt:lpstr>
      <vt:lpstr>Paradox of Excessive Consumption</vt:lpstr>
      <vt:lpstr>Household Debt as a Share  of After-Tax Income, 1960-2010</vt:lpstr>
      <vt:lpstr>Household Debt  and the 2008-2009 Recession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Economics of Collective Decision-Making</dc:subject>
  <dc:creator>Dr. Chuck D. Skipton</dc:creator>
  <cp:keywords>Fiscal Policy: The Keynesian View and Historical Perspective</cp:keywords>
  <cp:lastModifiedBy>Todd Myers</cp:lastModifiedBy>
  <cp:revision>613</cp:revision>
  <dcterms:created xsi:type="dcterms:W3CDTF">2011-10-28T22:11:47Z</dcterms:created>
  <dcterms:modified xsi:type="dcterms:W3CDTF">2012-08-20T18:51:15Z</dcterms:modified>
</cp:coreProperties>
</file>