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259" r:id="rId2"/>
    <p:sldId id="260" r:id="rId3"/>
    <p:sldId id="669" r:id="rId4"/>
    <p:sldId id="670" r:id="rId5"/>
    <p:sldId id="443" r:id="rId6"/>
    <p:sldId id="460" r:id="rId7"/>
    <p:sldId id="671" r:id="rId8"/>
    <p:sldId id="672" r:id="rId9"/>
    <p:sldId id="673" r:id="rId10"/>
    <p:sldId id="674" r:id="rId11"/>
    <p:sldId id="560" r:id="rId12"/>
    <p:sldId id="675" r:id="rId13"/>
    <p:sldId id="444" r:id="rId14"/>
    <p:sldId id="676" r:id="rId15"/>
    <p:sldId id="677" r:id="rId16"/>
    <p:sldId id="678" r:id="rId17"/>
    <p:sldId id="630" r:id="rId18"/>
    <p:sldId id="679" r:id="rId19"/>
    <p:sldId id="680" r:id="rId20"/>
    <p:sldId id="681" r:id="rId21"/>
    <p:sldId id="682" r:id="rId22"/>
    <p:sldId id="691" r:id="rId23"/>
    <p:sldId id="690" r:id="rId24"/>
    <p:sldId id="689" r:id="rId25"/>
    <p:sldId id="688" r:id="rId26"/>
    <p:sldId id="687" r:id="rId27"/>
    <p:sldId id="686" r:id="rId28"/>
    <p:sldId id="685" r:id="rId29"/>
    <p:sldId id="684" r:id="rId30"/>
    <p:sldId id="683" r:id="rId31"/>
    <p:sldId id="692" r:id="rId32"/>
    <p:sldId id="693" r:id="rId33"/>
    <p:sldId id="694" r:id="rId34"/>
    <p:sldId id="695" r:id="rId35"/>
    <p:sldId id="696" r:id="rId36"/>
    <p:sldId id="697" r:id="rId37"/>
    <p:sldId id="634" r:id="rId38"/>
    <p:sldId id="698" r:id="rId39"/>
    <p:sldId id="699" r:id="rId40"/>
    <p:sldId id="700" r:id="rId41"/>
    <p:sldId id="635" r:id="rId42"/>
    <p:sldId id="701" r:id="rId43"/>
    <p:sldId id="702" r:id="rId44"/>
    <p:sldId id="633" r:id="rId45"/>
    <p:sldId id="703" r:id="rId46"/>
    <p:sldId id="279"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669"/>
            <p14:sldId id="670"/>
            <p14:sldId id="443"/>
            <p14:sldId id="460"/>
            <p14:sldId id="671"/>
            <p14:sldId id="672"/>
            <p14:sldId id="673"/>
            <p14:sldId id="674"/>
            <p14:sldId id="560"/>
            <p14:sldId id="675"/>
            <p14:sldId id="444"/>
            <p14:sldId id="676"/>
            <p14:sldId id="677"/>
            <p14:sldId id="678"/>
            <p14:sldId id="630"/>
            <p14:sldId id="679"/>
            <p14:sldId id="680"/>
            <p14:sldId id="681"/>
            <p14:sldId id="682"/>
            <p14:sldId id="691"/>
            <p14:sldId id="690"/>
            <p14:sldId id="689"/>
            <p14:sldId id="688"/>
            <p14:sldId id="687"/>
            <p14:sldId id="686"/>
            <p14:sldId id="685"/>
            <p14:sldId id="684"/>
            <p14:sldId id="683"/>
            <p14:sldId id="692"/>
            <p14:sldId id="693"/>
            <p14:sldId id="694"/>
            <p14:sldId id="695"/>
            <p14:sldId id="696"/>
            <p14:sldId id="697"/>
            <p14:sldId id="634"/>
            <p14:sldId id="698"/>
            <p14:sldId id="699"/>
            <p14:sldId id="700"/>
            <p14:sldId id="635"/>
            <p14:sldId id="701"/>
            <p14:sldId id="702"/>
            <p14:sldId id="633"/>
            <p14:sldId id="703"/>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D2BD88"/>
    <a:srgbClr val="527FC2"/>
    <a:srgbClr val="69962E"/>
    <a:srgbClr val="7EB337"/>
    <a:srgbClr val="FAFFD9"/>
    <a:srgbClr val="FFFFCC"/>
    <a:srgbClr val="C3D7EB"/>
    <a:srgbClr val="7EA9D4"/>
    <a:srgbClr val="CABCA2"/>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6" autoAdjust="0"/>
    <p:restoredTop sz="94673" autoAdjust="0"/>
  </p:normalViewPr>
  <p:slideViewPr>
    <p:cSldViewPr snapToGrid="0" snapToObjects="1">
      <p:cViewPr varScale="1">
        <p:scale>
          <a:sx n="108" d="100"/>
          <a:sy n="108" d="100"/>
        </p:scale>
        <p:origin x="-984" y="-78"/>
      </p:cViewPr>
      <p:guideLst>
        <p:guide orient="horz" pos="1342"/>
        <p:guide pos="50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13524"/>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16</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16</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rmAutofit/>
          </a:bodyPr>
          <a:lstStyle/>
          <a:p>
            <a:r>
              <a:rPr lang="en-US" dirty="0"/>
              <a:t>Creating an </a:t>
            </a:r>
            <a:r>
              <a:rPr lang="en-US" dirty="0" smtClean="0"/>
              <a:t>Environment </a:t>
            </a:r>
            <a:br>
              <a:rPr lang="en-US" dirty="0" smtClean="0"/>
            </a:br>
            <a:r>
              <a:rPr lang="en-US" dirty="0" smtClean="0"/>
              <a:t>for Growth </a:t>
            </a:r>
            <a:r>
              <a:rPr lang="en-US" dirty="0"/>
              <a:t>and Prosperity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Sources of Economic Growth and High Incomes</a:t>
            </a:r>
          </a:p>
        </p:txBody>
      </p:sp>
    </p:spTree>
    <p:extLst>
      <p:ext uri="{BB962C8B-B14F-4D97-AF65-F5344CB8AC3E}">
        <p14:creationId xmlns:p14="http://schemas.microsoft.com/office/powerpoint/2010/main" val="3685442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Sources of Economic Growth</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Sources of Economic Growth:</a:t>
            </a:r>
          </a:p>
          <a:p>
            <a:pPr marL="631825" lvl="1" indent="-231775"/>
            <a:r>
              <a:rPr lang="en-US" dirty="0">
                <a:solidFill>
                  <a:srgbClr val="32302A"/>
                </a:solidFill>
              </a:rPr>
              <a:t>Gains from trade</a:t>
            </a:r>
          </a:p>
          <a:p>
            <a:pPr marL="631825" lvl="1" indent="-231775"/>
            <a:r>
              <a:rPr lang="en-US" dirty="0">
                <a:solidFill>
                  <a:srgbClr val="32302A"/>
                </a:solidFill>
              </a:rPr>
              <a:t>Entrepreneurial discovery</a:t>
            </a:r>
          </a:p>
          <a:p>
            <a:pPr marL="631825" lvl="1" indent="-231775"/>
            <a:r>
              <a:rPr lang="en-US" dirty="0">
                <a:solidFill>
                  <a:srgbClr val="32302A"/>
                </a:solidFill>
              </a:rPr>
              <a:t>Investment in physical and human capital</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9"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Sources of Economic Growth</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b="1" i="1" dirty="0">
                <a:solidFill>
                  <a:srgbClr val="32302A"/>
                </a:solidFill>
              </a:rPr>
              <a:t>Gains from trade</a:t>
            </a:r>
            <a:r>
              <a:rPr lang="en-US" sz="2600" dirty="0">
                <a:solidFill>
                  <a:srgbClr val="32302A"/>
                </a:solidFill>
              </a:rPr>
              <a:t>:</a:t>
            </a:r>
          </a:p>
          <a:p>
            <a:pPr marL="631825" lvl="1" indent="-231775"/>
            <a:r>
              <a:rPr lang="en-US" dirty="0">
                <a:solidFill>
                  <a:srgbClr val="32302A"/>
                </a:solidFill>
              </a:rPr>
              <a:t>Trade makes larger outputs possible because of division of labor, specialization in areas of comparative advantage, and application of mass production techniques.</a:t>
            </a:r>
          </a:p>
          <a:p>
            <a:pPr marL="631825" lvl="1" indent="-231775"/>
            <a:r>
              <a:rPr lang="en-US" dirty="0">
                <a:solidFill>
                  <a:srgbClr val="32302A"/>
                </a:solidFill>
              </a:rPr>
              <a:t>The gains from trade will be greater when transactions costs are lower and people are permitted to trade over a larger market area.</a:t>
            </a:r>
          </a:p>
        </p:txBody>
      </p:sp>
    </p:spTree>
    <p:extLst>
      <p:ext uri="{BB962C8B-B14F-4D97-AF65-F5344CB8AC3E}">
        <p14:creationId xmlns:p14="http://schemas.microsoft.com/office/powerpoint/2010/main" val="33626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2"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59196"/>
            <a:ext cx="8932985" cy="50456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048"/>
            <a:ext cx="8904855" cy="689368"/>
          </a:xfrm>
        </p:spPr>
        <p:txBody>
          <a:bodyPr/>
          <a:lstStyle/>
          <a:p>
            <a:r>
              <a:rPr lang="en-US" sz="3600" dirty="0"/>
              <a:t>Sources of Economic Growth</a:t>
            </a:r>
          </a:p>
        </p:txBody>
      </p:sp>
      <p:sp>
        <p:nvSpPr>
          <p:cNvPr id="3" name="Content Placeholder 2"/>
          <p:cNvSpPr>
            <a:spLocks noGrp="1"/>
          </p:cNvSpPr>
          <p:nvPr>
            <p:ph idx="1"/>
          </p:nvPr>
        </p:nvSpPr>
        <p:spPr>
          <a:xfrm>
            <a:off x="140675" y="908136"/>
            <a:ext cx="8883750" cy="4583071"/>
          </a:xfrm>
        </p:spPr>
        <p:txBody>
          <a:bodyPr/>
          <a:lstStyle/>
          <a:p>
            <a:pPr marL="231775" indent="-231775"/>
            <a:r>
              <a:rPr lang="en-US" sz="2400" b="1" i="1" dirty="0">
                <a:solidFill>
                  <a:srgbClr val="32302A"/>
                </a:solidFill>
              </a:rPr>
              <a:t>Entrepreneurial discovery</a:t>
            </a:r>
            <a:r>
              <a:rPr lang="en-US" sz="2400" dirty="0">
                <a:solidFill>
                  <a:srgbClr val="32302A"/>
                </a:solidFill>
              </a:rPr>
              <a:t>:</a:t>
            </a:r>
          </a:p>
          <a:p>
            <a:pPr marL="631825" lvl="1" indent="-231775"/>
            <a:r>
              <a:rPr lang="en-US" sz="2400" dirty="0">
                <a:solidFill>
                  <a:srgbClr val="32302A"/>
                </a:solidFill>
              </a:rPr>
              <a:t>Discovery of improved products and lower cost production methods is a driving force </a:t>
            </a:r>
            <a:r>
              <a:rPr lang="en-US" sz="2400" dirty="0" smtClean="0">
                <a:solidFill>
                  <a:srgbClr val="32302A"/>
                </a:solidFill>
              </a:rPr>
              <a:t>of </a:t>
            </a:r>
            <a:r>
              <a:rPr lang="en-US" sz="2400" dirty="0">
                <a:solidFill>
                  <a:srgbClr val="32302A"/>
                </a:solidFill>
              </a:rPr>
              <a:t>economic growth.</a:t>
            </a:r>
          </a:p>
          <a:p>
            <a:pPr marL="631825" lvl="1" indent="-231775"/>
            <a:r>
              <a:rPr lang="en-US" sz="2400" b="1" i="1" dirty="0">
                <a:solidFill>
                  <a:srgbClr val="32302A"/>
                </a:solidFill>
              </a:rPr>
              <a:t>Technological improvement </a:t>
            </a:r>
            <a:r>
              <a:rPr lang="en-US" sz="2400" dirty="0">
                <a:solidFill>
                  <a:srgbClr val="32302A"/>
                </a:solidFill>
              </a:rPr>
              <a:t>is scientific discovery while </a:t>
            </a:r>
            <a:r>
              <a:rPr lang="en-US" sz="2400" b="1" i="1" dirty="0">
                <a:solidFill>
                  <a:srgbClr val="32302A"/>
                </a:solidFill>
              </a:rPr>
              <a:t>innovation </a:t>
            </a:r>
            <a:r>
              <a:rPr lang="en-US" sz="2400" dirty="0">
                <a:solidFill>
                  <a:srgbClr val="32302A"/>
                </a:solidFill>
              </a:rPr>
              <a:t>is its practical application and dissemination.  </a:t>
            </a:r>
            <a:endParaRPr lang="en-US" sz="2400" dirty="0" smtClean="0">
              <a:solidFill>
                <a:srgbClr val="32302A"/>
              </a:solidFill>
            </a:endParaRPr>
          </a:p>
          <a:p>
            <a:pPr marL="1031875" lvl="2" indent="-231775"/>
            <a:r>
              <a:rPr lang="en-US" sz="2400" dirty="0" smtClean="0">
                <a:solidFill>
                  <a:srgbClr val="32302A"/>
                </a:solidFill>
              </a:rPr>
              <a:t>Each </a:t>
            </a:r>
            <a:r>
              <a:rPr lang="en-US" sz="2400" dirty="0">
                <a:solidFill>
                  <a:srgbClr val="32302A"/>
                </a:solidFill>
              </a:rPr>
              <a:t>of these play a role in the development of improved products and better ways of doing things.</a:t>
            </a:r>
          </a:p>
          <a:p>
            <a:pPr marL="1031875" lvl="2" indent="-231775"/>
            <a:r>
              <a:rPr lang="en-US" sz="2400" b="1" i="1" dirty="0">
                <a:solidFill>
                  <a:srgbClr val="32302A"/>
                </a:solidFill>
              </a:rPr>
              <a:t>Schumpeter</a:t>
            </a:r>
            <a:r>
              <a:rPr lang="en-US" sz="2400" dirty="0">
                <a:solidFill>
                  <a:srgbClr val="32302A"/>
                </a:solidFill>
              </a:rPr>
              <a:t> referred to this </a:t>
            </a:r>
            <a:r>
              <a:rPr lang="en-US" sz="2400" dirty="0" smtClean="0">
                <a:solidFill>
                  <a:srgbClr val="32302A"/>
                </a:solidFill>
              </a:rPr>
              <a:t>process </a:t>
            </a:r>
            <a:r>
              <a:rPr lang="en-US" sz="2400" dirty="0">
                <a:solidFill>
                  <a:srgbClr val="32302A"/>
                </a:solidFill>
              </a:rPr>
              <a:t>as "</a:t>
            </a:r>
            <a:r>
              <a:rPr lang="en-US" sz="2400" b="1" i="1" dirty="0">
                <a:solidFill>
                  <a:srgbClr val="32302A"/>
                </a:solidFill>
              </a:rPr>
              <a:t>creative destruction</a:t>
            </a:r>
            <a:r>
              <a:rPr lang="en-US" sz="2400" dirty="0">
                <a:solidFill>
                  <a:srgbClr val="32302A"/>
                </a:solidFill>
              </a:rPr>
              <a:t>."</a:t>
            </a:r>
          </a:p>
          <a:p>
            <a:pPr marL="631825" lvl="1" indent="-231775"/>
            <a:r>
              <a:rPr lang="en-US" sz="2400" dirty="0">
                <a:solidFill>
                  <a:srgbClr val="32302A"/>
                </a:solidFill>
              </a:rPr>
              <a:t>It is vitally important that entrepreneurs have a chance to try out new ideas, but it is also important that resources are not wasted on inefficient projects. In a market economy, profits and losses perform these functions.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Sources of Economic Growth</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500" b="1" i="1" dirty="0">
                <a:solidFill>
                  <a:srgbClr val="32302A"/>
                </a:solidFill>
              </a:rPr>
              <a:t>Investment in physical and human capital</a:t>
            </a:r>
            <a:r>
              <a:rPr lang="en-US" sz="2500" dirty="0">
                <a:solidFill>
                  <a:srgbClr val="32302A"/>
                </a:solidFill>
              </a:rPr>
              <a:t>:</a:t>
            </a:r>
          </a:p>
          <a:p>
            <a:pPr marL="631825" lvl="1" indent="-231775"/>
            <a:r>
              <a:rPr lang="en-US" sz="2500" dirty="0">
                <a:solidFill>
                  <a:srgbClr val="32302A"/>
                </a:solidFill>
              </a:rPr>
              <a:t>More and better machines and tools can enhance the productivity of people. </a:t>
            </a:r>
          </a:p>
          <a:p>
            <a:pPr marL="631825" lvl="1" indent="-231775"/>
            <a:r>
              <a:rPr lang="en-US" sz="2500" dirty="0">
                <a:solidFill>
                  <a:srgbClr val="32302A"/>
                </a:solidFill>
              </a:rPr>
              <a:t>Education and training that improves the skill level of workers will also increase output.</a:t>
            </a:r>
          </a:p>
          <a:p>
            <a:pPr marL="631825" lvl="1" indent="-231775"/>
            <a:r>
              <a:rPr lang="en-US" sz="2500" dirty="0">
                <a:solidFill>
                  <a:srgbClr val="32302A"/>
                </a:solidFill>
              </a:rPr>
              <a:t>Other things constant, countries that invest more will tend to grow more rapidly.  But, investment is costly; it involves the sacrifice of current consumption.</a:t>
            </a:r>
          </a:p>
          <a:p>
            <a:pPr marL="631825" lvl="1" indent="-231775"/>
            <a:r>
              <a:rPr lang="en-US" sz="2500" dirty="0">
                <a:solidFill>
                  <a:srgbClr val="32302A"/>
                </a:solidFill>
              </a:rPr>
              <a:t>High investment rates do not guarantee rapid growth. The investment must be channeled into wealth-creating projects. </a:t>
            </a:r>
          </a:p>
        </p:txBody>
      </p:sp>
    </p:spTree>
    <p:extLst>
      <p:ext uri="{BB962C8B-B14F-4D97-AF65-F5344CB8AC3E}">
        <p14:creationId xmlns:p14="http://schemas.microsoft.com/office/powerpoint/2010/main" val="58355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If </a:t>
            </a:r>
            <a:r>
              <a:rPr lang="en-US" sz="2600" dirty="0">
                <a:solidFill>
                  <a:srgbClr val="32302A"/>
                </a:solidFill>
              </a:rPr>
              <a:t>a country has sustained growth of per capita income of 5% annually, how many years will it take for income to double? </a:t>
            </a:r>
            <a:endParaRPr lang="en-US" sz="2600" dirty="0" smtClean="0">
              <a:solidFill>
                <a:srgbClr val="32302A"/>
              </a:solidFill>
            </a:endParaRPr>
          </a:p>
          <a:p>
            <a:pPr marL="341313" indent="-341313">
              <a:buAutoNum type="arabicPeriod"/>
            </a:pPr>
            <a:r>
              <a:rPr lang="en-US" sz="2600" dirty="0" smtClean="0">
                <a:solidFill>
                  <a:srgbClr val="32302A"/>
                </a:solidFill>
              </a:rPr>
              <a:t>List </a:t>
            </a:r>
            <a:r>
              <a:rPr lang="en-US" sz="2600" dirty="0">
                <a:solidFill>
                  <a:srgbClr val="32302A"/>
                </a:solidFill>
              </a:rPr>
              <a:t>five new products that have replaced older products and largely rendered them obsolete.</a:t>
            </a:r>
          </a:p>
          <a:p>
            <a:pPr marL="341313" indent="-341313">
              <a:buAutoNum type="arabicPeriod"/>
            </a:pPr>
            <a:r>
              <a:rPr lang="en-US" sz="2600" dirty="0" smtClean="0">
                <a:solidFill>
                  <a:srgbClr val="32302A"/>
                </a:solidFill>
              </a:rPr>
              <a:t>What </a:t>
            </a:r>
            <a:r>
              <a:rPr lang="en-US" sz="2600" dirty="0">
                <a:solidFill>
                  <a:srgbClr val="32302A"/>
                </a:solidFill>
              </a:rPr>
              <a:t>is "creative  destruction"? Explain in your own words how it influences our living standards and the quality of our lives.</a:t>
            </a:r>
          </a:p>
          <a:p>
            <a:pPr marL="341313" indent="-341313">
              <a:buAutoNum type="arabicPeriod"/>
            </a:pPr>
            <a:r>
              <a:rPr lang="en-US" sz="2600" dirty="0" smtClean="0">
                <a:solidFill>
                  <a:srgbClr val="32302A"/>
                </a:solidFill>
              </a:rPr>
              <a:t>In </a:t>
            </a:r>
            <a:r>
              <a:rPr lang="en-US" sz="2600" dirty="0">
                <a:solidFill>
                  <a:srgbClr val="32302A"/>
                </a:solidFill>
              </a:rPr>
              <a:t>a market economy, what must an entrepreneur do in order to be successful?  How do the actions of successful entrepreneurs influence economic growth</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1010470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7663" indent="-347663">
              <a:buNone/>
            </a:pPr>
            <a:r>
              <a:rPr lang="en-US" sz="2600" dirty="0">
                <a:solidFill>
                  <a:srgbClr val="32302A"/>
                </a:solidFill>
              </a:rPr>
              <a:t>5. What are the three major sources of economic growth? Can you think of another major source of growth that has significantly increased our living standards?  If so, what is it?</a:t>
            </a:r>
          </a:p>
        </p:txBody>
      </p:sp>
    </p:spTree>
    <p:extLst>
      <p:ext uri="{BB962C8B-B14F-4D97-AF65-F5344CB8AC3E}">
        <p14:creationId xmlns:p14="http://schemas.microsoft.com/office/powerpoint/2010/main" val="330863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Institutional Environment</a:t>
            </a:r>
          </a:p>
        </p:txBody>
      </p:sp>
    </p:spTree>
    <p:extLst>
      <p:ext uri="{BB962C8B-B14F-4D97-AF65-F5344CB8AC3E}">
        <p14:creationId xmlns:p14="http://schemas.microsoft.com/office/powerpoint/2010/main" val="633870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The Growth Process</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Modern growth analysis stresses that </a:t>
            </a:r>
            <a:r>
              <a:rPr lang="en-US" sz="2600" b="1" i="1" dirty="0">
                <a:solidFill>
                  <a:srgbClr val="32302A"/>
                </a:solidFill>
              </a:rPr>
              <a:t>institutions and policies</a:t>
            </a:r>
            <a:r>
              <a:rPr lang="en-US" sz="2600" dirty="0">
                <a:solidFill>
                  <a:srgbClr val="32302A"/>
                </a:solidFill>
              </a:rPr>
              <a:t> influence the realization of gains from trade, discovery and dissemination of improved products </a:t>
            </a:r>
            <a:r>
              <a:rPr lang="en-US" sz="2600" dirty="0" smtClean="0">
                <a:solidFill>
                  <a:srgbClr val="32302A"/>
                </a:solidFill>
              </a:rPr>
              <a:t>and </a:t>
            </a:r>
            <a:r>
              <a:rPr lang="en-US" sz="2600" dirty="0">
                <a:solidFill>
                  <a:srgbClr val="32302A"/>
                </a:solidFill>
              </a:rPr>
              <a:t>production methods, and the level </a:t>
            </a:r>
            <a:r>
              <a:rPr lang="en-US" sz="2600" dirty="0" smtClean="0">
                <a:solidFill>
                  <a:srgbClr val="32302A"/>
                </a:solidFill>
              </a:rPr>
              <a:t>and </a:t>
            </a:r>
            <a:r>
              <a:rPr lang="en-US" sz="2600" dirty="0">
                <a:solidFill>
                  <a:srgbClr val="32302A"/>
                </a:solidFill>
              </a:rPr>
              <a:t>productivity of investment. </a:t>
            </a:r>
          </a:p>
          <a:p>
            <a:pPr marL="231775" indent="-231775"/>
            <a:r>
              <a:rPr lang="en-US" sz="2600" dirty="0">
                <a:solidFill>
                  <a:srgbClr val="32302A"/>
                </a:solidFill>
              </a:rPr>
              <a:t>Modern analysis builds on the work of Nobel </a:t>
            </a:r>
            <a:r>
              <a:rPr lang="en-US" sz="2600" dirty="0" smtClean="0">
                <a:solidFill>
                  <a:srgbClr val="32302A"/>
                </a:solidFill>
              </a:rPr>
              <a:t>Laureate Douglass </a:t>
            </a:r>
            <a:r>
              <a:rPr lang="en-US" sz="2600" dirty="0">
                <a:solidFill>
                  <a:srgbClr val="32302A"/>
                </a:solidFill>
              </a:rPr>
              <a:t>North and Peter Bauer.  Other leading contributors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are </a:t>
            </a:r>
            <a:r>
              <a:rPr lang="en-US" sz="2600" dirty="0" err="1">
                <a:solidFill>
                  <a:srgbClr val="32302A"/>
                </a:solidFill>
              </a:rPr>
              <a:t>Daron</a:t>
            </a:r>
            <a:r>
              <a:rPr lang="en-US" sz="2600" dirty="0">
                <a:solidFill>
                  <a:srgbClr val="32302A"/>
                </a:solidFill>
              </a:rPr>
              <a:t> </a:t>
            </a:r>
            <a:r>
              <a:rPr lang="en-US" sz="2600" dirty="0" err="1">
                <a:solidFill>
                  <a:srgbClr val="32302A"/>
                </a:solidFill>
              </a:rPr>
              <a:t>Acemoglu</a:t>
            </a:r>
            <a:r>
              <a:rPr lang="en-US" sz="2600" dirty="0">
                <a:solidFill>
                  <a:srgbClr val="32302A"/>
                </a:solidFill>
              </a:rPr>
              <a:t> (MIT), Robert </a:t>
            </a:r>
            <a:r>
              <a:rPr lang="en-US" sz="2600" dirty="0" err="1">
                <a:solidFill>
                  <a:srgbClr val="32302A"/>
                </a:solidFill>
              </a:rPr>
              <a:t>Barro</a:t>
            </a:r>
            <a:r>
              <a:rPr lang="en-US" sz="2600" dirty="0">
                <a:solidFill>
                  <a:srgbClr val="32302A"/>
                </a:solidFill>
              </a:rPr>
              <a:t> (Harvard), and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Barry </a:t>
            </a:r>
            <a:r>
              <a:rPr lang="en-US" sz="2600" dirty="0" err="1">
                <a:solidFill>
                  <a:srgbClr val="32302A"/>
                </a:solidFill>
              </a:rPr>
              <a:t>Weingast</a:t>
            </a:r>
            <a:r>
              <a:rPr lang="en-US" sz="2600" dirty="0">
                <a:solidFill>
                  <a:srgbClr val="32302A"/>
                </a:solidFill>
              </a:rPr>
              <a:t> (Stanford).</a:t>
            </a:r>
          </a:p>
        </p:txBody>
      </p:sp>
    </p:spTree>
    <p:extLst>
      <p:ext uri="{BB962C8B-B14F-4D97-AF65-F5344CB8AC3E}">
        <p14:creationId xmlns:p14="http://schemas.microsoft.com/office/powerpoint/2010/main" val="223229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The Growth Process</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Economic growth is a complex process that generally involves a combination of several interrelated factors. </a:t>
            </a:r>
          </a:p>
          <a:p>
            <a:pPr marL="231775" indent="-231775"/>
            <a:r>
              <a:rPr lang="en-US" sz="2600" dirty="0">
                <a:solidFill>
                  <a:srgbClr val="32302A"/>
                </a:solidFill>
              </a:rPr>
              <a:t>Counterproductive policies in one or two key areas can substantially harm the overall performance of an economy. </a:t>
            </a:r>
          </a:p>
        </p:txBody>
      </p:sp>
    </p:spTree>
    <p:extLst>
      <p:ext uri="{BB962C8B-B14F-4D97-AF65-F5344CB8AC3E}">
        <p14:creationId xmlns:p14="http://schemas.microsoft.com/office/powerpoint/2010/main" val="217255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History of Economic Growth</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What Institutions </a:t>
            </a:r>
            <a:r>
              <a:rPr lang="en-US" dirty="0" smtClean="0"/>
              <a:t>&amp; Policies </a:t>
            </a:r>
            <a:r>
              <a:rPr lang="en-US" dirty="0"/>
              <a:t>Will </a:t>
            </a:r>
            <a:r>
              <a:rPr lang="en-US" dirty="0" smtClean="0"/>
              <a:t>Promote </a:t>
            </a:r>
            <a:r>
              <a:rPr lang="en-US" dirty="0"/>
              <a:t>Growth?</a:t>
            </a:r>
          </a:p>
        </p:txBody>
      </p:sp>
    </p:spTree>
    <p:extLst>
      <p:ext uri="{BB962C8B-B14F-4D97-AF65-F5344CB8AC3E}">
        <p14:creationId xmlns:p14="http://schemas.microsoft.com/office/powerpoint/2010/main" val="1256869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82880"/>
            <a:ext cx="8904855" cy="1261872"/>
          </a:xfrm>
        </p:spPr>
        <p:txBody>
          <a:bodyPr/>
          <a:lstStyle/>
          <a:p>
            <a:r>
              <a:rPr lang="en-US" dirty="0"/>
              <a:t>Key Elements of a Sound</a:t>
            </a:r>
            <a:br>
              <a:rPr lang="en-US" dirty="0"/>
            </a:br>
            <a:r>
              <a:rPr lang="en-US" dirty="0"/>
              <a:t>Institutional Environment</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smtClean="0">
                <a:solidFill>
                  <a:srgbClr val="32302A"/>
                </a:solidFill>
              </a:rPr>
              <a:t>Institutional </a:t>
            </a:r>
            <a:r>
              <a:rPr lang="en-US" sz="2600" dirty="0">
                <a:solidFill>
                  <a:srgbClr val="32302A"/>
                </a:solidFill>
              </a:rPr>
              <a:t>elements </a:t>
            </a:r>
            <a:r>
              <a:rPr lang="en-US" sz="2600" dirty="0" smtClean="0">
                <a:solidFill>
                  <a:srgbClr val="32302A"/>
                </a:solidFill>
              </a:rPr>
              <a:t>that are key to </a:t>
            </a:r>
            <a:r>
              <a:rPr lang="en-US" sz="2600" dirty="0">
                <a:solidFill>
                  <a:srgbClr val="32302A"/>
                </a:solidFill>
              </a:rPr>
              <a:t>the growth process: </a:t>
            </a:r>
          </a:p>
          <a:p>
            <a:pPr marL="631825" lvl="1" indent="-231775"/>
            <a:r>
              <a:rPr lang="en-US" dirty="0">
                <a:solidFill>
                  <a:srgbClr val="32302A"/>
                </a:solidFill>
              </a:rPr>
              <a:t>a legal system that protects property rights and enforces contracts even-handedly,</a:t>
            </a:r>
          </a:p>
          <a:p>
            <a:pPr marL="631825" lvl="1" indent="-231775"/>
            <a:r>
              <a:rPr lang="en-US" dirty="0">
                <a:solidFill>
                  <a:srgbClr val="32302A"/>
                </a:solidFill>
              </a:rPr>
              <a:t>competitive markets,</a:t>
            </a:r>
          </a:p>
          <a:p>
            <a:pPr marL="631825" lvl="1" indent="-231775"/>
            <a:r>
              <a:rPr lang="en-US" dirty="0">
                <a:solidFill>
                  <a:srgbClr val="32302A"/>
                </a:solidFill>
              </a:rPr>
              <a:t>access to money of stable value,</a:t>
            </a:r>
          </a:p>
          <a:p>
            <a:pPr marL="631825" lvl="1" indent="-231775"/>
            <a:r>
              <a:rPr lang="en-US" dirty="0">
                <a:solidFill>
                  <a:srgbClr val="32302A"/>
                </a:solidFill>
              </a:rPr>
              <a:t>minimal regulation, </a:t>
            </a:r>
          </a:p>
          <a:p>
            <a:pPr marL="631825" lvl="1" indent="-231775"/>
            <a:r>
              <a:rPr lang="en-US" dirty="0">
                <a:solidFill>
                  <a:srgbClr val="32302A"/>
                </a:solidFill>
              </a:rPr>
              <a:t>avoidance of high marginal tax rates, and,</a:t>
            </a:r>
          </a:p>
          <a:p>
            <a:pPr marL="631825" lvl="1" indent="-231775"/>
            <a:r>
              <a:rPr lang="en-US" dirty="0">
                <a:solidFill>
                  <a:srgbClr val="32302A"/>
                </a:solidFill>
              </a:rPr>
              <a:t>trade openness.</a:t>
            </a:r>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Modern Growth Analysis</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Modern growth analysis stresses the importance of institutions and policies.</a:t>
            </a:r>
          </a:p>
          <a:p>
            <a:pPr marL="231775" indent="-231775"/>
            <a:r>
              <a:rPr lang="en-US" sz="2600" dirty="0">
                <a:solidFill>
                  <a:srgbClr val="32302A"/>
                </a:solidFill>
              </a:rPr>
              <a:t>Consider how the six factors mentioned in the previous slide will influence the gains from trade, discovery of better ways of doing things, and investment.</a:t>
            </a:r>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448"/>
            <a:ext cx="8904855" cy="1375259"/>
          </a:xfrm>
        </p:spPr>
        <p:txBody>
          <a:bodyPr/>
          <a:lstStyle/>
          <a:p>
            <a:r>
              <a:rPr lang="en-US" dirty="0"/>
              <a:t>Key Element for Growth:</a:t>
            </a:r>
            <a:br>
              <a:rPr lang="en-US" dirty="0"/>
            </a:br>
            <a:r>
              <a:rPr lang="en-US" i="1" dirty="0"/>
              <a:t>-- Legal System</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500" dirty="0">
                <a:solidFill>
                  <a:srgbClr val="32302A"/>
                </a:solidFill>
              </a:rPr>
              <a:t>A legal system that protects property rights and enforces contracts even-handedly is necessary for the smooth operation of markets.</a:t>
            </a:r>
          </a:p>
          <a:p>
            <a:pPr marL="231775" indent="-231775"/>
            <a:r>
              <a:rPr lang="en-US" sz="2500" dirty="0">
                <a:solidFill>
                  <a:srgbClr val="32302A"/>
                </a:solidFill>
              </a:rPr>
              <a:t>Private ownership provides people with a strong incentive to develop and use resources wisely, innovate and discover better ways of doing things, and to invest and conserve for the future. </a:t>
            </a:r>
          </a:p>
          <a:p>
            <a:pPr marL="231775" indent="-231775"/>
            <a:r>
              <a:rPr lang="en-US" sz="2500" dirty="0">
                <a:solidFill>
                  <a:srgbClr val="32302A"/>
                </a:solidFill>
              </a:rPr>
              <a:t>In contrast, insecure property rights weaken the incentive to invest and to engage in entrepreneurial activity.</a:t>
            </a:r>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If contracts are not enforced or if they are enforced in a biased manner, transaction costs will be higher, trade will be riskier, and the volume of trade will fall.</a:t>
            </a:r>
          </a:p>
          <a:p>
            <a:pPr marL="231775" indent="-231775"/>
            <a:r>
              <a:rPr lang="en-US" sz="2600" dirty="0">
                <a:solidFill>
                  <a:srgbClr val="32302A"/>
                </a:solidFill>
              </a:rPr>
              <a:t>The security of property rights is often undermined by political instability, civil unrest, and war. </a:t>
            </a:r>
            <a:endParaRPr lang="en-US" sz="2600" dirty="0" smtClean="0">
              <a:solidFill>
                <a:srgbClr val="32302A"/>
              </a:solidFill>
            </a:endParaRPr>
          </a:p>
          <a:p>
            <a:pPr marL="631825" lvl="1" indent="-231775"/>
            <a:r>
              <a:rPr lang="en-US" dirty="0" smtClean="0">
                <a:solidFill>
                  <a:srgbClr val="32302A"/>
                </a:solidFill>
              </a:rPr>
              <a:t>In </a:t>
            </a:r>
            <a:r>
              <a:rPr lang="en-US" dirty="0">
                <a:solidFill>
                  <a:srgbClr val="32302A"/>
                </a:solidFill>
              </a:rPr>
              <a:t>recent years, political instability has contributed to the dismal economic performance of several nations, including the Democratic Republic of Congo, Zimbabwe, Haiti, Nicaragua, Russia, and Iraq.</a:t>
            </a:r>
          </a:p>
        </p:txBody>
      </p:sp>
      <p:sp>
        <p:nvSpPr>
          <p:cNvPr id="6" name="Title 1"/>
          <p:cNvSpPr>
            <a:spLocks noGrp="1"/>
          </p:cNvSpPr>
          <p:nvPr>
            <p:ph type="title"/>
          </p:nvPr>
        </p:nvSpPr>
        <p:spPr>
          <a:xfrm>
            <a:off x="119569" y="155448"/>
            <a:ext cx="8904855" cy="1375259"/>
          </a:xfrm>
        </p:spPr>
        <p:txBody>
          <a:bodyPr/>
          <a:lstStyle/>
          <a:p>
            <a:r>
              <a:rPr lang="en-US" dirty="0"/>
              <a:t>Key Element for Growth:</a:t>
            </a:r>
            <a:br>
              <a:rPr lang="en-US" dirty="0"/>
            </a:br>
            <a:r>
              <a:rPr lang="en-US" i="1" dirty="0"/>
              <a:t>-- Legal System</a:t>
            </a:r>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When markets are competitive, self-interested individuals have a strong incentive to develop resources and provide goods that are highly valued by others.</a:t>
            </a:r>
          </a:p>
          <a:p>
            <a:pPr marL="231775" indent="-231775"/>
            <a:r>
              <a:rPr lang="en-US" sz="2600" dirty="0">
                <a:solidFill>
                  <a:srgbClr val="32302A"/>
                </a:solidFill>
              </a:rPr>
              <a:t>In a competitive setting, producers must provide goods at a low cost and serve the interests of consumers because if they don’t, other suppliers will.</a:t>
            </a:r>
          </a:p>
          <a:p>
            <a:pPr marL="231775" indent="-231775"/>
            <a:r>
              <a:rPr lang="en-US" sz="2600" dirty="0">
                <a:solidFill>
                  <a:srgbClr val="32302A"/>
                </a:solidFill>
              </a:rPr>
              <a:t>The freedom to compete will encourage entrepreneurial activity and provide producers with a strong incentive to produce quality products at a low cost.</a:t>
            </a:r>
          </a:p>
        </p:txBody>
      </p:sp>
      <p:sp>
        <p:nvSpPr>
          <p:cNvPr id="6" name="Title 1"/>
          <p:cNvSpPr>
            <a:spLocks noGrp="1"/>
          </p:cNvSpPr>
          <p:nvPr>
            <p:ph type="title"/>
          </p:nvPr>
        </p:nvSpPr>
        <p:spPr>
          <a:xfrm>
            <a:off x="119569" y="155448"/>
            <a:ext cx="8904855" cy="1375259"/>
          </a:xfrm>
        </p:spPr>
        <p:txBody>
          <a:bodyPr/>
          <a:lstStyle/>
          <a:p>
            <a:r>
              <a:rPr lang="en-US" dirty="0" smtClean="0"/>
              <a:t>Key Element for Growth:</a:t>
            </a:r>
            <a:br>
              <a:rPr lang="en-US" dirty="0" smtClean="0"/>
            </a:br>
            <a:r>
              <a:rPr lang="en-US" i="1" dirty="0"/>
              <a:t>-- Competitive Markets</a:t>
            </a:r>
            <a:br>
              <a:rPr lang="en-US" i="1" dirty="0"/>
            </a:br>
            <a:endParaRPr lang="en-US" i="1" dirty="0"/>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When the inflation rate is low and highly predictable, the risks of exchange across time periods is reduced.</a:t>
            </a:r>
          </a:p>
          <a:p>
            <a:pPr marL="231775" indent="-231775"/>
            <a:r>
              <a:rPr lang="en-US" sz="2600" dirty="0">
                <a:solidFill>
                  <a:srgbClr val="32302A"/>
                </a:solidFill>
              </a:rPr>
              <a:t>In contrast, high and variable rates of inflation generate uncertainty and thereby increase the cost of exchanges across time periods and reduce investment. Thus, the gains from trade, entrepreneurial discovery, and investment are diminished. </a:t>
            </a:r>
          </a:p>
        </p:txBody>
      </p:sp>
      <p:sp>
        <p:nvSpPr>
          <p:cNvPr id="6" name="Title 1"/>
          <p:cNvSpPr>
            <a:spLocks noGrp="1"/>
          </p:cNvSpPr>
          <p:nvPr>
            <p:ph type="title"/>
          </p:nvPr>
        </p:nvSpPr>
        <p:spPr>
          <a:xfrm>
            <a:off x="119569" y="155448"/>
            <a:ext cx="8904855" cy="1375259"/>
          </a:xfrm>
        </p:spPr>
        <p:txBody>
          <a:bodyPr/>
          <a:lstStyle/>
          <a:p>
            <a:r>
              <a:rPr lang="en-US" dirty="0" smtClean="0"/>
              <a:t>Key Element for Growth:</a:t>
            </a:r>
            <a:br>
              <a:rPr lang="en-US" dirty="0" smtClean="0"/>
            </a:br>
            <a:r>
              <a:rPr lang="en-US" i="1" dirty="0"/>
              <a:t>-- Monetary and Price Stability</a:t>
            </a:r>
            <a:br>
              <a:rPr lang="en-US" i="1" dirty="0"/>
            </a:br>
            <a:r>
              <a:rPr lang="en-US" i="1" dirty="0"/>
              <a:t/>
            </a:r>
            <a:br>
              <a:rPr lang="en-US" i="1" dirty="0"/>
            </a:br>
            <a:endParaRPr lang="en-US" i="1" dirty="0"/>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Regulation is a blunt instrument and it often generates harmful secondary effects.  </a:t>
            </a:r>
          </a:p>
          <a:p>
            <a:pPr marL="231775" indent="-231775"/>
            <a:r>
              <a:rPr lang="en-US" sz="2600" dirty="0">
                <a:solidFill>
                  <a:srgbClr val="32302A"/>
                </a:solidFill>
              </a:rPr>
              <a:t>Regulations that restrict entry and interfere </a:t>
            </a:r>
            <a:r>
              <a:rPr lang="en-US" sz="2600" dirty="0" smtClean="0">
                <a:solidFill>
                  <a:srgbClr val="32302A"/>
                </a:solidFill>
              </a:rPr>
              <a:t>with </a:t>
            </a:r>
            <a:r>
              <a:rPr lang="en-US" sz="2600" dirty="0">
                <a:solidFill>
                  <a:srgbClr val="32302A"/>
                </a:solidFill>
              </a:rPr>
              <a:t>voluntary exchange will reduce the competitiveness of markets and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the </a:t>
            </a:r>
            <a:r>
              <a:rPr lang="en-US" sz="2600" dirty="0">
                <a:solidFill>
                  <a:srgbClr val="32302A"/>
                </a:solidFill>
              </a:rPr>
              <a:t>volume </a:t>
            </a:r>
            <a:r>
              <a:rPr lang="en-US" sz="2600" dirty="0" smtClean="0">
                <a:solidFill>
                  <a:srgbClr val="32302A"/>
                </a:solidFill>
              </a:rPr>
              <a:t>of </a:t>
            </a:r>
            <a:r>
              <a:rPr lang="en-US" sz="2600" dirty="0">
                <a:solidFill>
                  <a:srgbClr val="32302A"/>
                </a:solidFill>
              </a:rPr>
              <a:t>trade. </a:t>
            </a:r>
          </a:p>
          <a:p>
            <a:pPr marL="231775" indent="-231775"/>
            <a:r>
              <a:rPr lang="en-US" sz="2600" dirty="0">
                <a:solidFill>
                  <a:srgbClr val="32302A"/>
                </a:solidFill>
              </a:rPr>
              <a:t>Regulations that favor some at the expense of others will encourage rent-seeking and political corruption.</a:t>
            </a:r>
          </a:p>
        </p:txBody>
      </p:sp>
      <p:sp>
        <p:nvSpPr>
          <p:cNvPr id="6" name="Title 1"/>
          <p:cNvSpPr>
            <a:spLocks noGrp="1"/>
          </p:cNvSpPr>
          <p:nvPr>
            <p:ph type="title"/>
          </p:nvPr>
        </p:nvSpPr>
        <p:spPr>
          <a:xfrm>
            <a:off x="119569" y="155448"/>
            <a:ext cx="8904855" cy="1375259"/>
          </a:xfrm>
        </p:spPr>
        <p:txBody>
          <a:bodyPr/>
          <a:lstStyle/>
          <a:p>
            <a:r>
              <a:rPr lang="en-US" dirty="0" smtClean="0"/>
              <a:t>Key Element for Growth:</a:t>
            </a:r>
            <a:br>
              <a:rPr lang="en-US" dirty="0" smtClean="0"/>
            </a:br>
            <a:r>
              <a:rPr lang="en-US" i="1" dirty="0"/>
              <a:t>-- </a:t>
            </a:r>
            <a:r>
              <a:rPr lang="en-US" i="1" dirty="0" smtClean="0"/>
              <a:t>Minimal Regulation</a:t>
            </a:r>
            <a:endParaRPr lang="en-US" i="1" dirty="0"/>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0707"/>
            <a:ext cx="8883749" cy="4097642"/>
          </a:xfrm>
        </p:spPr>
        <p:txBody>
          <a:bodyPr/>
          <a:lstStyle/>
          <a:p>
            <a:pPr marL="231775" indent="-231775"/>
            <a:r>
              <a:rPr lang="en-US" sz="2600" dirty="0">
                <a:solidFill>
                  <a:srgbClr val="32302A"/>
                </a:solidFill>
              </a:rPr>
              <a:t>High marginal tax rates reduce the incentive of people to earn, invest, and engage in other productive activities.</a:t>
            </a:r>
          </a:p>
          <a:p>
            <a:pPr marL="231775" indent="-231775"/>
            <a:r>
              <a:rPr lang="en-US" sz="2600" dirty="0">
                <a:solidFill>
                  <a:srgbClr val="32302A"/>
                </a:solidFill>
              </a:rPr>
              <a:t>High taxes also reduce efficiency by driving productive activity into the underground economy, encouraging  tax avoidance,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and </a:t>
            </a:r>
            <a:r>
              <a:rPr lang="en-US" sz="2600" dirty="0">
                <a:solidFill>
                  <a:srgbClr val="32302A"/>
                </a:solidFill>
              </a:rPr>
              <a:t>even inducing highly productive persons to move to other countries. </a:t>
            </a:r>
          </a:p>
        </p:txBody>
      </p:sp>
      <p:sp>
        <p:nvSpPr>
          <p:cNvPr id="6" name="Title 1"/>
          <p:cNvSpPr>
            <a:spLocks noGrp="1"/>
          </p:cNvSpPr>
          <p:nvPr>
            <p:ph type="title"/>
          </p:nvPr>
        </p:nvSpPr>
        <p:spPr>
          <a:xfrm>
            <a:off x="119569" y="155448"/>
            <a:ext cx="8904855" cy="1375259"/>
          </a:xfrm>
        </p:spPr>
        <p:txBody>
          <a:bodyPr/>
          <a:lstStyle/>
          <a:p>
            <a:r>
              <a:rPr lang="en-US" dirty="0" smtClean="0"/>
              <a:t>Key Element for Growth:</a:t>
            </a:r>
            <a:br>
              <a:rPr lang="en-US" dirty="0" smtClean="0"/>
            </a:br>
            <a:r>
              <a:rPr lang="en-US" i="1" dirty="0"/>
              <a:t>-- Avoid High Marginal Tax Rates</a:t>
            </a:r>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0707"/>
            <a:ext cx="8883750" cy="4097642"/>
          </a:xfrm>
        </p:spPr>
        <p:txBody>
          <a:bodyPr/>
          <a:lstStyle/>
          <a:p>
            <a:pPr marL="231775" indent="-231775"/>
            <a:r>
              <a:rPr lang="en-US" sz="2500" dirty="0">
                <a:solidFill>
                  <a:srgbClr val="32302A"/>
                </a:solidFill>
              </a:rPr>
              <a:t>Like domestic trade, international trade is mutually advantageous.  </a:t>
            </a:r>
          </a:p>
          <a:p>
            <a:pPr marL="231775" indent="-231775"/>
            <a:r>
              <a:rPr lang="en-US" sz="2500" dirty="0">
                <a:solidFill>
                  <a:srgbClr val="32302A"/>
                </a:solidFill>
              </a:rPr>
              <a:t>With trade, countries can specialize in the production of goods they can produce economically and trade for those that would be costly to produce domestically. As a result, joint output can be expanded and both trading partners can consume a larger, more diverse bundle of goods.</a:t>
            </a:r>
          </a:p>
          <a:p>
            <a:pPr marL="231775" indent="-231775"/>
            <a:r>
              <a:rPr lang="en-US" sz="2500" dirty="0">
                <a:solidFill>
                  <a:srgbClr val="32302A"/>
                </a:solidFill>
              </a:rPr>
              <a:t>Tariffs, quotas, and other trade restrictions reduce the gains from specialization and international trade and thereby reduce income below its potential.</a:t>
            </a:r>
          </a:p>
        </p:txBody>
      </p:sp>
      <p:sp>
        <p:nvSpPr>
          <p:cNvPr id="6" name="Title 1"/>
          <p:cNvSpPr>
            <a:spLocks noGrp="1"/>
          </p:cNvSpPr>
          <p:nvPr>
            <p:ph type="title"/>
          </p:nvPr>
        </p:nvSpPr>
        <p:spPr>
          <a:xfrm>
            <a:off x="119569" y="155448"/>
            <a:ext cx="8904855" cy="1375259"/>
          </a:xfrm>
        </p:spPr>
        <p:txBody>
          <a:bodyPr/>
          <a:lstStyle/>
          <a:p>
            <a:r>
              <a:rPr lang="en-US" dirty="0" smtClean="0"/>
              <a:t>Key Element for Growth:</a:t>
            </a:r>
            <a:br>
              <a:rPr lang="en-US" dirty="0" smtClean="0"/>
            </a:br>
            <a:r>
              <a:rPr lang="en-US" i="1" dirty="0"/>
              <a:t>-- Trade </a:t>
            </a:r>
            <a:r>
              <a:rPr lang="en-US" i="1" dirty="0" smtClean="0"/>
              <a:t>Openness</a:t>
            </a:r>
            <a:endParaRPr lang="en-US" i="1" dirty="0"/>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82930"/>
            <a:ext cx="8977930" cy="503860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13" name="Freeform 12"/>
          <p:cNvSpPr/>
          <p:nvPr/>
        </p:nvSpPr>
        <p:spPr>
          <a:xfrm>
            <a:off x="4351020" y="4318000"/>
            <a:ext cx="4464050" cy="952500"/>
          </a:xfrm>
          <a:custGeom>
            <a:avLst/>
            <a:gdLst>
              <a:gd name="connsiteX0" fmla="*/ 0 w 4464050"/>
              <a:gd name="connsiteY0" fmla="*/ 952500 h 952500"/>
              <a:gd name="connsiteX1" fmla="*/ 374650 w 4464050"/>
              <a:gd name="connsiteY1" fmla="*/ 952500 h 952500"/>
              <a:gd name="connsiteX2" fmla="*/ 762000 w 4464050"/>
              <a:gd name="connsiteY2" fmla="*/ 952500 h 952500"/>
              <a:gd name="connsiteX3" fmla="*/ 889000 w 4464050"/>
              <a:gd name="connsiteY3" fmla="*/ 939800 h 952500"/>
              <a:gd name="connsiteX4" fmla="*/ 1320800 w 4464050"/>
              <a:gd name="connsiteY4" fmla="*/ 939800 h 952500"/>
              <a:gd name="connsiteX5" fmla="*/ 1784350 w 4464050"/>
              <a:gd name="connsiteY5" fmla="*/ 939800 h 952500"/>
              <a:gd name="connsiteX6" fmla="*/ 1911350 w 4464050"/>
              <a:gd name="connsiteY6" fmla="*/ 933450 h 952500"/>
              <a:gd name="connsiteX7" fmla="*/ 2654300 w 4464050"/>
              <a:gd name="connsiteY7" fmla="*/ 927100 h 952500"/>
              <a:gd name="connsiteX8" fmla="*/ 2825750 w 4464050"/>
              <a:gd name="connsiteY8" fmla="*/ 927100 h 952500"/>
              <a:gd name="connsiteX9" fmla="*/ 3130550 w 4464050"/>
              <a:gd name="connsiteY9" fmla="*/ 927100 h 952500"/>
              <a:gd name="connsiteX10" fmla="*/ 3587750 w 4464050"/>
              <a:gd name="connsiteY10" fmla="*/ 927100 h 952500"/>
              <a:gd name="connsiteX11" fmla="*/ 3689350 w 4464050"/>
              <a:gd name="connsiteY11" fmla="*/ 914400 h 952500"/>
              <a:gd name="connsiteX12" fmla="*/ 3784600 w 4464050"/>
              <a:gd name="connsiteY12" fmla="*/ 889000 h 952500"/>
              <a:gd name="connsiteX13" fmla="*/ 3898900 w 4464050"/>
              <a:gd name="connsiteY13" fmla="*/ 889000 h 952500"/>
              <a:gd name="connsiteX14" fmla="*/ 4044950 w 4464050"/>
              <a:gd name="connsiteY14" fmla="*/ 806450 h 952500"/>
              <a:gd name="connsiteX15" fmla="*/ 4121150 w 4464050"/>
              <a:gd name="connsiteY15" fmla="*/ 800100 h 952500"/>
              <a:gd name="connsiteX16" fmla="*/ 4235450 w 4464050"/>
              <a:gd name="connsiteY16" fmla="*/ 698500 h 952500"/>
              <a:gd name="connsiteX17" fmla="*/ 4337050 w 4464050"/>
              <a:gd name="connsiteY17" fmla="*/ 431800 h 952500"/>
              <a:gd name="connsiteX18" fmla="*/ 4457700 w 4464050"/>
              <a:gd name="connsiteY18" fmla="*/ 12700 h 952500"/>
              <a:gd name="connsiteX19" fmla="*/ 4464050 w 4464050"/>
              <a:gd name="connsiteY19" fmla="*/ 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464050" h="952500">
                <a:moveTo>
                  <a:pt x="0" y="952500"/>
                </a:moveTo>
                <a:lnTo>
                  <a:pt x="374650" y="952500"/>
                </a:lnTo>
                <a:lnTo>
                  <a:pt x="762000" y="952500"/>
                </a:lnTo>
                <a:lnTo>
                  <a:pt x="889000" y="939800"/>
                </a:lnTo>
                <a:lnTo>
                  <a:pt x="1320800" y="939800"/>
                </a:lnTo>
                <a:lnTo>
                  <a:pt x="1784350" y="939800"/>
                </a:lnTo>
                <a:lnTo>
                  <a:pt x="1911350" y="933450"/>
                </a:lnTo>
                <a:lnTo>
                  <a:pt x="2654300" y="927100"/>
                </a:lnTo>
                <a:lnTo>
                  <a:pt x="2825750" y="927100"/>
                </a:lnTo>
                <a:lnTo>
                  <a:pt x="3130550" y="927100"/>
                </a:lnTo>
                <a:lnTo>
                  <a:pt x="3587750" y="927100"/>
                </a:lnTo>
                <a:lnTo>
                  <a:pt x="3689350" y="914400"/>
                </a:lnTo>
                <a:lnTo>
                  <a:pt x="3784600" y="889000"/>
                </a:lnTo>
                <a:lnTo>
                  <a:pt x="3898900" y="889000"/>
                </a:lnTo>
                <a:lnTo>
                  <a:pt x="4044950" y="806450"/>
                </a:lnTo>
                <a:lnTo>
                  <a:pt x="4121150" y="800100"/>
                </a:lnTo>
                <a:lnTo>
                  <a:pt x="4235450" y="698500"/>
                </a:lnTo>
                <a:lnTo>
                  <a:pt x="4337050" y="431800"/>
                </a:lnTo>
                <a:lnTo>
                  <a:pt x="4457700" y="12700"/>
                </a:lnTo>
                <a:lnTo>
                  <a:pt x="4464050" y="0"/>
                </a:lnTo>
              </a:path>
            </a:pathLst>
          </a:custGeom>
          <a:noFill/>
          <a:ln w="57150">
            <a:solidFill>
              <a:srgbClr val="7EB33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4351020" y="1631950"/>
            <a:ext cx="4464050" cy="3663950"/>
          </a:xfrm>
          <a:custGeom>
            <a:avLst/>
            <a:gdLst>
              <a:gd name="connsiteX0" fmla="*/ 0 w 4464050"/>
              <a:gd name="connsiteY0" fmla="*/ 3663950 h 3663950"/>
              <a:gd name="connsiteX1" fmla="*/ 387350 w 4464050"/>
              <a:gd name="connsiteY1" fmla="*/ 3632200 h 3663950"/>
              <a:gd name="connsiteX2" fmla="*/ 698500 w 4464050"/>
              <a:gd name="connsiteY2" fmla="*/ 3632200 h 3663950"/>
              <a:gd name="connsiteX3" fmla="*/ 882650 w 4464050"/>
              <a:gd name="connsiteY3" fmla="*/ 3613150 h 3663950"/>
              <a:gd name="connsiteX4" fmla="*/ 1162050 w 4464050"/>
              <a:gd name="connsiteY4" fmla="*/ 3600450 h 3663950"/>
              <a:gd name="connsiteX5" fmla="*/ 1517650 w 4464050"/>
              <a:gd name="connsiteY5" fmla="*/ 3600450 h 3663950"/>
              <a:gd name="connsiteX6" fmla="*/ 1816100 w 4464050"/>
              <a:gd name="connsiteY6" fmla="*/ 3594100 h 3663950"/>
              <a:gd name="connsiteX7" fmla="*/ 2159000 w 4464050"/>
              <a:gd name="connsiteY7" fmla="*/ 3568700 h 3663950"/>
              <a:gd name="connsiteX8" fmla="*/ 2311400 w 4464050"/>
              <a:gd name="connsiteY8" fmla="*/ 3575050 h 3663950"/>
              <a:gd name="connsiteX9" fmla="*/ 2609850 w 4464050"/>
              <a:gd name="connsiteY9" fmla="*/ 3556000 h 3663950"/>
              <a:gd name="connsiteX10" fmla="*/ 2927350 w 4464050"/>
              <a:gd name="connsiteY10" fmla="*/ 3556000 h 3663950"/>
              <a:gd name="connsiteX11" fmla="*/ 3225800 w 4464050"/>
              <a:gd name="connsiteY11" fmla="*/ 3530600 h 3663950"/>
              <a:gd name="connsiteX12" fmla="*/ 3676650 w 4464050"/>
              <a:gd name="connsiteY12" fmla="*/ 3517900 h 3663950"/>
              <a:gd name="connsiteX13" fmla="*/ 3917950 w 4464050"/>
              <a:gd name="connsiteY13" fmla="*/ 3390900 h 3663950"/>
              <a:gd name="connsiteX14" fmla="*/ 4006850 w 4464050"/>
              <a:gd name="connsiteY14" fmla="*/ 3187700 h 3663950"/>
              <a:gd name="connsiteX15" fmla="*/ 4108450 w 4464050"/>
              <a:gd name="connsiteY15" fmla="*/ 3105150 h 3663950"/>
              <a:gd name="connsiteX16" fmla="*/ 4235450 w 4464050"/>
              <a:gd name="connsiteY16" fmla="*/ 2743200 h 3663950"/>
              <a:gd name="connsiteX17" fmla="*/ 4279900 w 4464050"/>
              <a:gd name="connsiteY17" fmla="*/ 2330450 h 3663950"/>
              <a:gd name="connsiteX18" fmla="*/ 4330700 w 4464050"/>
              <a:gd name="connsiteY18" fmla="*/ 1670050 h 3663950"/>
              <a:gd name="connsiteX19" fmla="*/ 4368800 w 4464050"/>
              <a:gd name="connsiteY19" fmla="*/ 1320800 h 3663950"/>
              <a:gd name="connsiteX20" fmla="*/ 4406900 w 4464050"/>
              <a:gd name="connsiteY20" fmla="*/ 774700 h 3663950"/>
              <a:gd name="connsiteX21" fmla="*/ 4438650 w 4464050"/>
              <a:gd name="connsiteY21" fmla="*/ 336550 h 3663950"/>
              <a:gd name="connsiteX22" fmla="*/ 4464050 w 4464050"/>
              <a:gd name="connsiteY22" fmla="*/ 0 h 366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464050" h="3663950">
                <a:moveTo>
                  <a:pt x="0" y="3663950"/>
                </a:moveTo>
                <a:lnTo>
                  <a:pt x="387350" y="3632200"/>
                </a:lnTo>
                <a:lnTo>
                  <a:pt x="698500" y="3632200"/>
                </a:lnTo>
                <a:lnTo>
                  <a:pt x="882650" y="3613150"/>
                </a:lnTo>
                <a:lnTo>
                  <a:pt x="1162050" y="3600450"/>
                </a:lnTo>
                <a:lnTo>
                  <a:pt x="1517650" y="3600450"/>
                </a:lnTo>
                <a:lnTo>
                  <a:pt x="1816100" y="3594100"/>
                </a:lnTo>
                <a:lnTo>
                  <a:pt x="2159000" y="3568700"/>
                </a:lnTo>
                <a:lnTo>
                  <a:pt x="2311400" y="3575050"/>
                </a:lnTo>
                <a:lnTo>
                  <a:pt x="2609850" y="3556000"/>
                </a:lnTo>
                <a:lnTo>
                  <a:pt x="2927350" y="3556000"/>
                </a:lnTo>
                <a:lnTo>
                  <a:pt x="3225800" y="3530600"/>
                </a:lnTo>
                <a:lnTo>
                  <a:pt x="3676650" y="3517900"/>
                </a:lnTo>
                <a:lnTo>
                  <a:pt x="3917950" y="3390900"/>
                </a:lnTo>
                <a:lnTo>
                  <a:pt x="4006850" y="3187700"/>
                </a:lnTo>
                <a:lnTo>
                  <a:pt x="4108450" y="3105150"/>
                </a:lnTo>
                <a:lnTo>
                  <a:pt x="4235450" y="2743200"/>
                </a:lnTo>
                <a:lnTo>
                  <a:pt x="4279900" y="2330450"/>
                </a:lnTo>
                <a:lnTo>
                  <a:pt x="4330700" y="1670050"/>
                </a:lnTo>
                <a:lnTo>
                  <a:pt x="4368800" y="1320800"/>
                </a:lnTo>
                <a:lnTo>
                  <a:pt x="4406900" y="774700"/>
                </a:lnTo>
                <a:lnTo>
                  <a:pt x="4438650" y="336550"/>
                </a:lnTo>
                <a:lnTo>
                  <a:pt x="4464050" y="0"/>
                </a:lnTo>
              </a:path>
            </a:pathLst>
          </a:cu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6521"/>
            <a:ext cx="8904855" cy="596684"/>
          </a:xfrm>
        </p:spPr>
        <p:txBody>
          <a:bodyPr/>
          <a:lstStyle/>
          <a:p>
            <a:r>
              <a:rPr lang="en-US" sz="3600" dirty="0"/>
              <a:t>Per Capita Income:  The last 1000 years</a:t>
            </a:r>
          </a:p>
        </p:txBody>
      </p:sp>
      <p:sp>
        <p:nvSpPr>
          <p:cNvPr id="61" name="Text Box 10"/>
          <p:cNvSpPr txBox="1">
            <a:spLocks noChangeArrowheads="1"/>
          </p:cNvSpPr>
          <p:nvPr/>
        </p:nvSpPr>
        <p:spPr bwMode="auto">
          <a:xfrm>
            <a:off x="100544" y="1010945"/>
            <a:ext cx="3310168" cy="483209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Income stagnated for the 800 years following year 1000, but growth has exploded during the last 200 years. </a:t>
            </a:r>
          </a:p>
          <a:p>
            <a:pPr marL="115888" indent="-115888">
              <a:lnSpc>
                <a:spcPct val="90000"/>
              </a:lnSpc>
              <a:spcBef>
                <a:spcPct val="50000"/>
              </a:spcBef>
              <a:buFontTx/>
              <a:buChar char="•"/>
            </a:pPr>
            <a:r>
              <a:rPr lang="en-US" sz="2000" dirty="0">
                <a:latin typeface="Times New Roman" pitchFamily="18" charset="0"/>
                <a:cs typeface="Times New Roman" pitchFamily="18" charset="0"/>
              </a:rPr>
              <a:t>(Measured in 1990 dollars) </a:t>
            </a:r>
            <a:r>
              <a:rPr lang="en-US" sz="2000" b="1" i="1" dirty="0" smtClean="0">
                <a:solidFill>
                  <a:srgbClr val="69962E"/>
                </a:solidFill>
                <a:latin typeface="Times New Roman" pitchFamily="18" charset="0"/>
                <a:cs typeface="Times New Roman" pitchFamily="18" charset="0"/>
              </a:rPr>
              <a:t>world </a:t>
            </a:r>
            <a:r>
              <a:rPr lang="en-US" sz="2000" dirty="0">
                <a:latin typeface="Times New Roman" pitchFamily="18" charset="0"/>
                <a:cs typeface="Times New Roman" pitchFamily="18" charset="0"/>
              </a:rPr>
              <a:t>per capita income was $667 in 1820 – only about 50% higher than year 1000.  By 2003, however, income had risen to $6,516 – 10 times the level of 1820.</a:t>
            </a:r>
          </a:p>
          <a:p>
            <a:pPr marL="115888" indent="-115888">
              <a:lnSpc>
                <a:spcPct val="90000"/>
              </a:lnSpc>
              <a:spcBef>
                <a:spcPct val="50000"/>
              </a:spcBef>
              <a:buFontTx/>
              <a:buChar char="•"/>
            </a:pPr>
            <a:r>
              <a:rPr lang="en-US" sz="2000" dirty="0">
                <a:latin typeface="Times New Roman" pitchFamily="18" charset="0"/>
                <a:cs typeface="Times New Roman" pitchFamily="18" charset="0"/>
              </a:rPr>
              <a:t>During the past 200 years, the income growth of the </a:t>
            </a:r>
            <a:r>
              <a:rPr lang="en-US" sz="2000" b="1" i="1" dirty="0">
                <a:solidFill>
                  <a:srgbClr val="C00000"/>
                </a:solidFill>
                <a:latin typeface="Times New Roman" pitchFamily="18" charset="0"/>
                <a:cs typeface="Times New Roman" pitchFamily="18" charset="0"/>
              </a:rPr>
              <a:t>high-income industrial countries</a:t>
            </a:r>
            <a:r>
              <a:rPr lang="en-US" sz="2000" dirty="0">
                <a:latin typeface="Times New Roman" pitchFamily="18" charset="0"/>
                <a:cs typeface="Times New Roman" pitchFamily="18" charset="0"/>
              </a:rPr>
              <a:t> (</a:t>
            </a:r>
            <a:r>
              <a:rPr lang="en-US" sz="2000" b="1" i="1" dirty="0">
                <a:solidFill>
                  <a:srgbClr val="C00000"/>
                </a:solidFill>
                <a:latin typeface="Times New Roman" pitchFamily="18" charset="0"/>
                <a:cs typeface="Times New Roman" pitchFamily="18" charset="0"/>
              </a:rPr>
              <a:t>West</a:t>
            </a:r>
            <a:r>
              <a:rPr lang="en-US" sz="2000" dirty="0">
                <a:latin typeface="Times New Roman" pitchFamily="18" charset="0"/>
                <a:cs typeface="Times New Roman" pitchFamily="18" charset="0"/>
              </a:rPr>
              <a:t>) has been even higher – nearly 20 fold.</a:t>
            </a:r>
          </a:p>
        </p:txBody>
      </p:sp>
      <p:cxnSp>
        <p:nvCxnSpPr>
          <p:cNvPr id="92" name="Straight Connector 91"/>
          <p:cNvCxnSpPr/>
          <p:nvPr/>
        </p:nvCxnSpPr>
        <p:spPr>
          <a:xfrm>
            <a:off x="3449206" y="1088136"/>
            <a:ext cx="0" cy="4654166"/>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309110" y="5349240"/>
            <a:ext cx="450799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309110" y="1426464"/>
            <a:ext cx="0" cy="392277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5" name="Rectangle 7"/>
          <p:cNvSpPr>
            <a:spLocks noChangeArrowheads="1"/>
          </p:cNvSpPr>
          <p:nvPr/>
        </p:nvSpPr>
        <p:spPr bwMode="auto">
          <a:xfrm>
            <a:off x="4580943" y="5470194"/>
            <a:ext cx="377604"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1100</a:t>
            </a:r>
            <a:endParaRPr kumimoji="0" lang="en-US" sz="1500" baseline="-25000" dirty="0">
              <a:latin typeface="Times New Roman" pitchFamily="18" charset="0"/>
              <a:cs typeface="Times New Roman" pitchFamily="18" charset="0"/>
            </a:endParaRPr>
          </a:p>
        </p:txBody>
      </p:sp>
      <p:sp>
        <p:nvSpPr>
          <p:cNvPr id="46" name="Rectangle 7"/>
          <p:cNvSpPr>
            <a:spLocks noChangeArrowheads="1"/>
          </p:cNvSpPr>
          <p:nvPr/>
        </p:nvSpPr>
        <p:spPr bwMode="auto">
          <a:xfrm>
            <a:off x="5022182"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1200</a:t>
            </a:r>
            <a:endParaRPr kumimoji="0" lang="en-US" sz="1500" baseline="-25000" dirty="0">
              <a:latin typeface="Times New Roman" pitchFamily="18" charset="0"/>
              <a:cs typeface="Times New Roman" pitchFamily="18" charset="0"/>
            </a:endParaRPr>
          </a:p>
        </p:txBody>
      </p:sp>
      <p:sp>
        <p:nvSpPr>
          <p:cNvPr id="47" name="Rectangle 7"/>
          <p:cNvSpPr>
            <a:spLocks noChangeArrowheads="1"/>
          </p:cNvSpPr>
          <p:nvPr/>
        </p:nvSpPr>
        <p:spPr bwMode="auto">
          <a:xfrm>
            <a:off x="5481608"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1300</a:t>
            </a:r>
            <a:endParaRPr kumimoji="0" lang="en-US" sz="1500" baseline="-25000" dirty="0">
              <a:latin typeface="Times New Roman" pitchFamily="18" charset="0"/>
              <a:cs typeface="Times New Roman" pitchFamily="18" charset="0"/>
            </a:endParaRPr>
          </a:p>
        </p:txBody>
      </p:sp>
      <p:sp>
        <p:nvSpPr>
          <p:cNvPr id="48" name="Rectangle 7"/>
          <p:cNvSpPr>
            <a:spLocks noChangeArrowheads="1"/>
          </p:cNvSpPr>
          <p:nvPr/>
        </p:nvSpPr>
        <p:spPr bwMode="auto">
          <a:xfrm>
            <a:off x="5933252"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1400</a:t>
            </a:r>
            <a:endParaRPr kumimoji="0" lang="en-US" sz="1500" baseline="-25000" dirty="0">
              <a:latin typeface="Times New Roman" pitchFamily="18" charset="0"/>
              <a:cs typeface="Times New Roman" pitchFamily="18" charset="0"/>
            </a:endParaRPr>
          </a:p>
        </p:txBody>
      </p:sp>
      <p:sp>
        <p:nvSpPr>
          <p:cNvPr id="49" name="Rectangle 7"/>
          <p:cNvSpPr>
            <a:spLocks noChangeArrowheads="1"/>
          </p:cNvSpPr>
          <p:nvPr/>
        </p:nvSpPr>
        <p:spPr bwMode="auto">
          <a:xfrm>
            <a:off x="6835373"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1600</a:t>
            </a:r>
            <a:endParaRPr kumimoji="0" lang="en-US" sz="1500" baseline="-25000" dirty="0">
              <a:latin typeface="Times New Roman" pitchFamily="18" charset="0"/>
              <a:cs typeface="Times New Roman" pitchFamily="18" charset="0"/>
            </a:endParaRPr>
          </a:p>
        </p:txBody>
      </p:sp>
      <p:sp>
        <p:nvSpPr>
          <p:cNvPr id="50" name="Rectangle 7"/>
          <p:cNvSpPr>
            <a:spLocks noChangeArrowheads="1"/>
          </p:cNvSpPr>
          <p:nvPr/>
        </p:nvSpPr>
        <p:spPr bwMode="auto">
          <a:xfrm>
            <a:off x="6386805"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1500</a:t>
            </a:r>
            <a:endParaRPr kumimoji="0" lang="en-US" sz="1500" baseline="-25000" dirty="0">
              <a:latin typeface="Times New Roman" pitchFamily="18" charset="0"/>
              <a:cs typeface="Times New Roman" pitchFamily="18" charset="0"/>
            </a:endParaRPr>
          </a:p>
        </p:txBody>
      </p:sp>
      <p:sp>
        <p:nvSpPr>
          <p:cNvPr id="51" name="Rectangle 7"/>
          <p:cNvSpPr>
            <a:spLocks noChangeArrowheads="1"/>
          </p:cNvSpPr>
          <p:nvPr/>
        </p:nvSpPr>
        <p:spPr bwMode="auto">
          <a:xfrm>
            <a:off x="7270638"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1700</a:t>
            </a:r>
            <a:endParaRPr kumimoji="0" lang="en-US" sz="1500" baseline="-25000" dirty="0">
              <a:latin typeface="Times New Roman" pitchFamily="18" charset="0"/>
              <a:cs typeface="Times New Roman" pitchFamily="18" charset="0"/>
            </a:endParaRPr>
          </a:p>
        </p:txBody>
      </p:sp>
      <p:sp>
        <p:nvSpPr>
          <p:cNvPr id="53" name="Rectangle 7"/>
          <p:cNvSpPr>
            <a:spLocks noChangeArrowheads="1"/>
          </p:cNvSpPr>
          <p:nvPr/>
        </p:nvSpPr>
        <p:spPr bwMode="auto">
          <a:xfrm>
            <a:off x="7707777"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1800</a:t>
            </a:r>
            <a:endParaRPr kumimoji="0" lang="en-US" sz="1500" baseline="-25000" dirty="0">
              <a:latin typeface="Times New Roman" pitchFamily="18" charset="0"/>
              <a:cs typeface="Times New Roman" pitchFamily="18" charset="0"/>
            </a:endParaRPr>
          </a:p>
        </p:txBody>
      </p:sp>
      <p:sp>
        <p:nvSpPr>
          <p:cNvPr id="54" name="Rectangle 7"/>
          <p:cNvSpPr>
            <a:spLocks noChangeArrowheads="1"/>
          </p:cNvSpPr>
          <p:nvPr/>
        </p:nvSpPr>
        <p:spPr bwMode="auto">
          <a:xfrm>
            <a:off x="8161842"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1900</a:t>
            </a:r>
            <a:endParaRPr kumimoji="0" lang="en-US" sz="1500" baseline="-25000" dirty="0">
              <a:latin typeface="Times New Roman" pitchFamily="18" charset="0"/>
              <a:cs typeface="Times New Roman" pitchFamily="18" charset="0"/>
            </a:endParaRPr>
          </a:p>
        </p:txBody>
      </p:sp>
      <p:sp>
        <p:nvSpPr>
          <p:cNvPr id="55" name="Rectangle 7"/>
          <p:cNvSpPr>
            <a:spLocks noChangeArrowheads="1"/>
          </p:cNvSpPr>
          <p:nvPr/>
        </p:nvSpPr>
        <p:spPr bwMode="auto">
          <a:xfrm>
            <a:off x="8602663"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2003</a:t>
            </a:r>
            <a:endParaRPr kumimoji="0" lang="en-US" sz="1500" baseline="-25000" dirty="0">
              <a:latin typeface="Times New Roman" pitchFamily="18" charset="0"/>
              <a:cs typeface="Times New Roman" pitchFamily="18" charset="0"/>
            </a:endParaRPr>
          </a:p>
        </p:txBody>
      </p:sp>
      <p:sp>
        <p:nvSpPr>
          <p:cNvPr id="57" name="Rectangle 7"/>
          <p:cNvSpPr>
            <a:spLocks noChangeArrowheads="1"/>
          </p:cNvSpPr>
          <p:nvPr/>
        </p:nvSpPr>
        <p:spPr bwMode="auto">
          <a:xfrm>
            <a:off x="4120695" y="546714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1000</a:t>
            </a:r>
            <a:endParaRPr kumimoji="0" lang="en-US" sz="1500" baseline="-25000" dirty="0">
              <a:latin typeface="Times New Roman" pitchFamily="18" charset="0"/>
              <a:cs typeface="Times New Roman" pitchFamily="18" charset="0"/>
            </a:endParaRPr>
          </a:p>
        </p:txBody>
      </p:sp>
      <p:sp>
        <p:nvSpPr>
          <p:cNvPr id="59" name="Rectangle 7"/>
          <p:cNvSpPr>
            <a:spLocks noChangeArrowheads="1"/>
          </p:cNvSpPr>
          <p:nvPr/>
        </p:nvSpPr>
        <p:spPr bwMode="auto">
          <a:xfrm>
            <a:off x="3667824" y="4432096"/>
            <a:ext cx="52899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$5,000</a:t>
            </a:r>
            <a:endParaRPr kumimoji="0" lang="en-US" sz="1500" baseline="-25000" dirty="0">
              <a:latin typeface="Times New Roman" pitchFamily="18" charset="0"/>
              <a:cs typeface="Times New Roman" pitchFamily="18" charset="0"/>
            </a:endParaRPr>
          </a:p>
        </p:txBody>
      </p:sp>
      <p:sp>
        <p:nvSpPr>
          <p:cNvPr id="60" name="Rectangle 7"/>
          <p:cNvSpPr>
            <a:spLocks noChangeArrowheads="1"/>
          </p:cNvSpPr>
          <p:nvPr/>
        </p:nvSpPr>
        <p:spPr bwMode="auto">
          <a:xfrm>
            <a:off x="3571644" y="3660952"/>
            <a:ext cx="625171"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dirty="0" smtClean="0">
                <a:latin typeface="Times New Roman" pitchFamily="18" charset="0"/>
                <a:cs typeface="Times New Roman" pitchFamily="18" charset="0"/>
              </a:rPr>
              <a:t>$10,000</a:t>
            </a:r>
            <a:endParaRPr kumimoji="0" lang="en-US" sz="1500" baseline="-25000" dirty="0">
              <a:latin typeface="Times New Roman" pitchFamily="18" charset="0"/>
              <a:cs typeface="Times New Roman" pitchFamily="18" charset="0"/>
            </a:endParaRPr>
          </a:p>
        </p:txBody>
      </p:sp>
      <p:sp>
        <p:nvSpPr>
          <p:cNvPr id="69" name="Rectangle 7"/>
          <p:cNvSpPr>
            <a:spLocks noChangeArrowheads="1"/>
          </p:cNvSpPr>
          <p:nvPr/>
        </p:nvSpPr>
        <p:spPr bwMode="auto">
          <a:xfrm>
            <a:off x="3571644" y="2871520"/>
            <a:ext cx="625171"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dirty="0" smtClean="0">
                <a:latin typeface="Times New Roman" pitchFamily="18" charset="0"/>
                <a:cs typeface="Times New Roman" pitchFamily="18" charset="0"/>
              </a:rPr>
              <a:t>$15,000</a:t>
            </a:r>
            <a:endParaRPr kumimoji="0" lang="en-US" sz="1500" baseline="-25000" dirty="0">
              <a:latin typeface="Times New Roman" pitchFamily="18" charset="0"/>
              <a:cs typeface="Times New Roman" pitchFamily="18" charset="0"/>
            </a:endParaRPr>
          </a:p>
        </p:txBody>
      </p:sp>
      <p:sp>
        <p:nvSpPr>
          <p:cNvPr id="80" name="Rectangle 7"/>
          <p:cNvSpPr>
            <a:spLocks noChangeArrowheads="1"/>
          </p:cNvSpPr>
          <p:nvPr/>
        </p:nvSpPr>
        <p:spPr bwMode="auto">
          <a:xfrm>
            <a:off x="3571644" y="2100376"/>
            <a:ext cx="625171"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dirty="0" smtClean="0">
                <a:latin typeface="Times New Roman" pitchFamily="18" charset="0"/>
                <a:cs typeface="Times New Roman" pitchFamily="18" charset="0"/>
              </a:rPr>
              <a:t>$20,000</a:t>
            </a:r>
            <a:endParaRPr kumimoji="0" lang="en-US" sz="1500" baseline="-25000" dirty="0">
              <a:latin typeface="Times New Roman" pitchFamily="18" charset="0"/>
              <a:cs typeface="Times New Roman" pitchFamily="18" charset="0"/>
            </a:endParaRPr>
          </a:p>
        </p:txBody>
      </p:sp>
      <p:sp>
        <p:nvSpPr>
          <p:cNvPr id="83" name="Rectangle 7"/>
          <p:cNvSpPr>
            <a:spLocks noChangeArrowheads="1"/>
          </p:cNvSpPr>
          <p:nvPr/>
        </p:nvSpPr>
        <p:spPr bwMode="auto">
          <a:xfrm>
            <a:off x="3571644" y="1329232"/>
            <a:ext cx="625171"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dirty="0" smtClean="0">
                <a:latin typeface="Times New Roman" pitchFamily="18" charset="0"/>
                <a:cs typeface="Times New Roman" pitchFamily="18" charset="0"/>
              </a:rPr>
              <a:t>$25,000</a:t>
            </a:r>
            <a:endParaRPr kumimoji="0" lang="en-US" sz="1500" baseline="-25000" dirty="0">
              <a:latin typeface="Times New Roman" pitchFamily="18" charset="0"/>
              <a:cs typeface="Times New Roman" pitchFamily="18" charset="0"/>
            </a:endParaRPr>
          </a:p>
        </p:txBody>
      </p:sp>
      <p:sp>
        <p:nvSpPr>
          <p:cNvPr id="86" name="Rectangle 7"/>
          <p:cNvSpPr>
            <a:spLocks noChangeArrowheads="1"/>
          </p:cNvSpPr>
          <p:nvPr/>
        </p:nvSpPr>
        <p:spPr bwMode="auto">
          <a:xfrm>
            <a:off x="6417793" y="4686528"/>
            <a:ext cx="822341"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chemeClr val="accent3"/>
                </a:solidFill>
                <a:latin typeface="Times New Roman" pitchFamily="18" charset="0"/>
                <a:cs typeface="Times New Roman" pitchFamily="18" charset="0"/>
              </a:rPr>
              <a:t>1820: $667</a:t>
            </a:r>
            <a:endParaRPr kumimoji="0" lang="en-US" sz="1400" b="1" i="1" baseline="-25000" dirty="0">
              <a:solidFill>
                <a:schemeClr val="accent3"/>
              </a:solidFill>
              <a:latin typeface="Times New Roman" pitchFamily="18" charset="0"/>
              <a:cs typeface="Times New Roman" pitchFamily="18" charset="0"/>
            </a:endParaRPr>
          </a:p>
        </p:txBody>
      </p:sp>
      <p:sp>
        <p:nvSpPr>
          <p:cNvPr id="94" name="Rectangle 7"/>
          <p:cNvSpPr>
            <a:spLocks noChangeArrowheads="1"/>
          </p:cNvSpPr>
          <p:nvPr/>
        </p:nvSpPr>
        <p:spPr bwMode="auto">
          <a:xfrm>
            <a:off x="6955261" y="4232680"/>
            <a:ext cx="95699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rgbClr val="C00000"/>
                </a:solidFill>
                <a:latin typeface="Times New Roman" pitchFamily="18" charset="0"/>
                <a:cs typeface="Times New Roman" pitchFamily="18" charset="0"/>
              </a:rPr>
              <a:t>1820: $1,202</a:t>
            </a:r>
            <a:endParaRPr kumimoji="0" lang="en-US" sz="1400" b="1" i="1" baseline="-25000" dirty="0">
              <a:solidFill>
                <a:srgbClr val="C00000"/>
              </a:solidFill>
              <a:latin typeface="Times New Roman" pitchFamily="18" charset="0"/>
              <a:cs typeface="Times New Roman" pitchFamily="18" charset="0"/>
            </a:endParaRPr>
          </a:p>
        </p:txBody>
      </p:sp>
      <p:sp>
        <p:nvSpPr>
          <p:cNvPr id="95" name="Rectangle 7"/>
          <p:cNvSpPr>
            <a:spLocks noChangeArrowheads="1"/>
          </p:cNvSpPr>
          <p:nvPr/>
        </p:nvSpPr>
        <p:spPr bwMode="auto">
          <a:xfrm>
            <a:off x="7428626" y="3210353"/>
            <a:ext cx="95699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chemeClr val="accent3"/>
                </a:solidFill>
                <a:latin typeface="Times New Roman" pitchFamily="18" charset="0"/>
                <a:cs typeface="Times New Roman" pitchFamily="18" charset="0"/>
              </a:rPr>
              <a:t>2003: $6,516</a:t>
            </a:r>
            <a:endParaRPr kumimoji="0" lang="en-US" sz="1400" b="1" i="1" baseline="-25000" dirty="0">
              <a:solidFill>
                <a:schemeClr val="accent3"/>
              </a:solidFill>
              <a:latin typeface="Times New Roman" pitchFamily="18" charset="0"/>
              <a:cs typeface="Times New Roman" pitchFamily="18" charset="0"/>
            </a:endParaRPr>
          </a:p>
        </p:txBody>
      </p:sp>
      <p:sp>
        <p:nvSpPr>
          <p:cNvPr id="96" name="Rectangle 7"/>
          <p:cNvSpPr>
            <a:spLocks noChangeArrowheads="1"/>
          </p:cNvSpPr>
          <p:nvPr/>
        </p:nvSpPr>
        <p:spPr bwMode="auto">
          <a:xfrm>
            <a:off x="7371364" y="1899506"/>
            <a:ext cx="103714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rgbClr val="C00000"/>
                </a:solidFill>
                <a:latin typeface="Times New Roman" pitchFamily="18" charset="0"/>
                <a:cs typeface="Times New Roman" pitchFamily="18" charset="0"/>
              </a:rPr>
              <a:t>2003: $23,710</a:t>
            </a:r>
            <a:endParaRPr kumimoji="0" lang="en-US" sz="1400" b="1" i="1" baseline="-25000" dirty="0">
              <a:solidFill>
                <a:srgbClr val="C00000"/>
              </a:solidFill>
              <a:latin typeface="Times New Roman" pitchFamily="18" charset="0"/>
              <a:cs typeface="Times New Roman" pitchFamily="18" charset="0"/>
            </a:endParaRPr>
          </a:p>
        </p:txBody>
      </p:sp>
      <p:sp>
        <p:nvSpPr>
          <p:cNvPr id="97" name="Rectangle 7"/>
          <p:cNvSpPr>
            <a:spLocks noChangeArrowheads="1"/>
          </p:cNvSpPr>
          <p:nvPr/>
        </p:nvSpPr>
        <p:spPr bwMode="auto">
          <a:xfrm>
            <a:off x="7026207" y="2401156"/>
            <a:ext cx="1533305"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rgbClr val="C00000"/>
                </a:solidFill>
                <a:latin typeface="Times New Roman" pitchFamily="18" charset="0"/>
                <a:cs typeface="Times New Roman" pitchFamily="18" charset="0"/>
              </a:rPr>
              <a:t>West GDP per capita</a:t>
            </a:r>
            <a:endParaRPr kumimoji="0" lang="en-US" sz="1400" b="1" i="1" baseline="-25000" dirty="0">
              <a:solidFill>
                <a:srgbClr val="C00000"/>
              </a:solidFill>
              <a:latin typeface="Times New Roman" pitchFamily="18" charset="0"/>
              <a:cs typeface="Times New Roman" pitchFamily="18" charset="0"/>
            </a:endParaRPr>
          </a:p>
        </p:txBody>
      </p:sp>
      <p:sp>
        <p:nvSpPr>
          <p:cNvPr id="99" name="Rectangle 7"/>
          <p:cNvSpPr>
            <a:spLocks noChangeArrowheads="1"/>
          </p:cNvSpPr>
          <p:nvPr/>
        </p:nvSpPr>
        <p:spPr bwMode="auto">
          <a:xfrm>
            <a:off x="6664816" y="3867252"/>
            <a:ext cx="1632691"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rgbClr val="69962E"/>
                </a:solidFill>
                <a:latin typeface="Times New Roman" pitchFamily="18" charset="0"/>
                <a:cs typeface="Times New Roman" pitchFamily="18" charset="0"/>
              </a:rPr>
              <a:t>World GDP per capita</a:t>
            </a:r>
            <a:endParaRPr kumimoji="0" lang="en-US" sz="1400" b="1" i="1" baseline="-25000" dirty="0">
              <a:solidFill>
                <a:srgbClr val="69962E"/>
              </a:solidFill>
              <a:latin typeface="Times New Roman" pitchFamily="18" charset="0"/>
              <a:cs typeface="Times New Roman" pitchFamily="18" charset="0"/>
            </a:endParaRPr>
          </a:p>
        </p:txBody>
      </p:sp>
      <p:cxnSp>
        <p:nvCxnSpPr>
          <p:cNvPr id="15" name="Straight Connector 14"/>
          <p:cNvCxnSpPr/>
          <p:nvPr/>
        </p:nvCxnSpPr>
        <p:spPr>
          <a:xfrm>
            <a:off x="7195820" y="4914672"/>
            <a:ext cx="792331" cy="31772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8297507" y="3463925"/>
            <a:ext cx="464165" cy="7687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7433757" y="4530674"/>
            <a:ext cx="554394" cy="5874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8097838" y="1631950"/>
            <a:ext cx="660082" cy="209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30911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475932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520954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565975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610997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656018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701040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746061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791083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836104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a:off x="881126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243070" y="4543374"/>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4243070" y="3768674"/>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4243070" y="2987624"/>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4243070" y="2219274"/>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243070" y="1444574"/>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4" name="Rectangle 7"/>
          <p:cNvSpPr>
            <a:spLocks noChangeArrowheads="1"/>
          </p:cNvSpPr>
          <p:nvPr/>
        </p:nvSpPr>
        <p:spPr bwMode="auto">
          <a:xfrm>
            <a:off x="5642064" y="1297786"/>
            <a:ext cx="1598899"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smtClean="0">
                <a:latin typeface="Times New Roman" pitchFamily="18" charset="0"/>
                <a:cs typeface="Times New Roman" pitchFamily="18" charset="0"/>
              </a:rPr>
              <a:t>GDP Per Capita</a:t>
            </a:r>
            <a:endParaRPr kumimoji="0" lang="en-US" b="1" i="1" baseline="-25000" dirty="0">
              <a:latin typeface="Times New Roman" pitchFamily="18" charset="0"/>
              <a:cs typeface="Times New Roman" pitchFamily="18" charset="0"/>
            </a:endParaRPr>
          </a:p>
        </p:txBody>
      </p:sp>
    </p:spTree>
    <p:extLst>
      <p:ext uri="{BB962C8B-B14F-4D97-AF65-F5344CB8AC3E}">
        <p14:creationId xmlns:p14="http://schemas.microsoft.com/office/powerpoint/2010/main" val="288877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What can governments do to promote prosperity?</a:t>
            </a:r>
          </a:p>
          <a:p>
            <a:pPr marL="631825" lvl="1" indent="-231775"/>
            <a:r>
              <a:rPr lang="en-US" dirty="0">
                <a:solidFill>
                  <a:srgbClr val="32302A"/>
                </a:solidFill>
              </a:rPr>
              <a:t>Governments promote economic progress when they protect individuals and their property, enforce contracts impartially, provide access to money of stable value, avoid high taxes and excessive regulation, and foster competitive markets and free international trade.</a:t>
            </a:r>
          </a:p>
        </p:txBody>
      </p:sp>
      <p:sp>
        <p:nvSpPr>
          <p:cNvPr id="6" name="Title 1"/>
          <p:cNvSpPr>
            <a:spLocks noGrp="1"/>
          </p:cNvSpPr>
          <p:nvPr>
            <p:ph type="title"/>
          </p:nvPr>
        </p:nvSpPr>
        <p:spPr>
          <a:xfrm>
            <a:off x="119569" y="155448"/>
            <a:ext cx="8904855" cy="1375259"/>
          </a:xfrm>
        </p:spPr>
        <p:txBody>
          <a:bodyPr/>
          <a:lstStyle/>
          <a:p>
            <a:r>
              <a:rPr lang="en-US" dirty="0" smtClean="0"/>
              <a:t>Key Element for Growth:</a:t>
            </a:r>
            <a:br>
              <a:rPr lang="en-US" dirty="0" smtClean="0"/>
            </a:br>
            <a:r>
              <a:rPr lang="en-US" i="1" dirty="0"/>
              <a:t>-- </a:t>
            </a:r>
            <a:r>
              <a:rPr lang="en-US" i="1" dirty="0" smtClean="0"/>
              <a:t>A Summary</a:t>
            </a:r>
            <a:endParaRPr lang="en-US" i="1" dirty="0"/>
          </a:p>
        </p:txBody>
      </p:sp>
    </p:spTree>
    <p:extLst>
      <p:ext uri="{BB962C8B-B14F-4D97-AF65-F5344CB8AC3E}">
        <p14:creationId xmlns:p14="http://schemas.microsoft.com/office/powerpoint/2010/main" val="261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Other Factors That </a:t>
            </a:r>
            <a:r>
              <a:rPr lang="en-US" dirty="0" smtClean="0"/>
              <a:t/>
            </a:r>
            <a:br>
              <a:rPr lang="en-US" dirty="0" smtClean="0"/>
            </a:br>
            <a:r>
              <a:rPr lang="en-US" dirty="0" smtClean="0"/>
              <a:t>May Influence </a:t>
            </a:r>
            <a:br>
              <a:rPr lang="en-US" dirty="0" smtClean="0"/>
            </a:br>
            <a:r>
              <a:rPr lang="en-US" dirty="0" smtClean="0"/>
              <a:t>Growth </a:t>
            </a:r>
            <a:r>
              <a:rPr lang="en-US" dirty="0"/>
              <a:t>and Income</a:t>
            </a:r>
          </a:p>
        </p:txBody>
      </p:sp>
    </p:spTree>
    <p:extLst>
      <p:ext uri="{BB962C8B-B14F-4D97-AF65-F5344CB8AC3E}">
        <p14:creationId xmlns:p14="http://schemas.microsoft.com/office/powerpoint/2010/main" val="37213909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7201"/>
            <a:ext cx="8904855" cy="649224"/>
          </a:xfrm>
        </p:spPr>
        <p:txBody>
          <a:bodyPr/>
          <a:lstStyle/>
          <a:p>
            <a:r>
              <a:rPr lang="en-US" dirty="0"/>
              <a:t>Other Views on Growth</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Through the years, economists have developed several theories about why some countries grow and others stagnate. </a:t>
            </a:r>
            <a:r>
              <a:rPr lang="en-US" sz="2600" dirty="0" smtClean="0">
                <a:solidFill>
                  <a:srgbClr val="32302A"/>
                </a:solidFill>
              </a:rPr>
              <a:t>While some </a:t>
            </a:r>
            <a:r>
              <a:rPr lang="en-US" sz="2600" dirty="0">
                <a:solidFill>
                  <a:srgbClr val="32302A"/>
                </a:solidFill>
              </a:rPr>
              <a:t>are valid, </a:t>
            </a:r>
            <a:r>
              <a:rPr lang="en-US" sz="2600" dirty="0" smtClean="0">
                <a:solidFill>
                  <a:srgbClr val="32302A"/>
                </a:solidFill>
              </a:rPr>
              <a:t>history </a:t>
            </a:r>
            <a:r>
              <a:rPr lang="en-US" sz="2600" dirty="0">
                <a:solidFill>
                  <a:srgbClr val="32302A"/>
                </a:solidFill>
              </a:rPr>
              <a:t>has shown others to either be fallacious or incomplete. </a:t>
            </a:r>
          </a:p>
          <a:p>
            <a:pPr marL="231775" indent="-231775"/>
            <a:r>
              <a:rPr lang="en-US" sz="2600" dirty="0">
                <a:solidFill>
                  <a:srgbClr val="32302A"/>
                </a:solidFill>
              </a:rPr>
              <a:t>This section will consider some of these alternative views.</a:t>
            </a:r>
          </a:p>
        </p:txBody>
      </p:sp>
    </p:spTree>
    <p:extLst>
      <p:ext uri="{BB962C8B-B14F-4D97-AF65-F5344CB8AC3E}">
        <p14:creationId xmlns:p14="http://schemas.microsoft.com/office/powerpoint/2010/main" val="426526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41834"/>
            <a:ext cx="8932985" cy="494466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982067"/>
            <a:ext cx="8883750" cy="4097642"/>
          </a:xfrm>
        </p:spPr>
        <p:txBody>
          <a:bodyPr/>
          <a:lstStyle/>
          <a:p>
            <a:pPr marL="231775" indent="-231775"/>
            <a:r>
              <a:rPr lang="en-US" sz="2600" dirty="0">
                <a:solidFill>
                  <a:srgbClr val="32302A"/>
                </a:solidFill>
              </a:rPr>
              <a:t>In 1798, economist </a:t>
            </a:r>
            <a:r>
              <a:rPr lang="en-US" sz="2600" b="1" i="1" dirty="0">
                <a:solidFill>
                  <a:srgbClr val="32302A"/>
                </a:solidFill>
              </a:rPr>
              <a:t>Thomas Malthus </a:t>
            </a:r>
            <a:r>
              <a:rPr lang="en-US" sz="2600" dirty="0">
                <a:solidFill>
                  <a:srgbClr val="32302A"/>
                </a:solidFill>
              </a:rPr>
              <a:t>argued that if income rose above subsistence level, this would trigger a population boom that would drive income back down to subsistence level.</a:t>
            </a:r>
          </a:p>
          <a:p>
            <a:pPr marL="231775" indent="-231775"/>
            <a:r>
              <a:rPr lang="en-US" sz="2600" dirty="0">
                <a:solidFill>
                  <a:srgbClr val="32302A"/>
                </a:solidFill>
              </a:rPr>
              <a:t>Malthus argued that population would grow exponentially (e.g. 1, 2, 4, 8, 16, etc.) while the resources required to expand production would grow only linearly (1, 2, 3, 4, etc.).  Therefore, any increase of income above subsistence would soon be eliminated by rapid population growth.</a:t>
            </a:r>
          </a:p>
          <a:p>
            <a:pPr marL="231775" indent="-231775"/>
            <a:r>
              <a:rPr lang="en-US" sz="2600" dirty="0">
                <a:solidFill>
                  <a:srgbClr val="32302A"/>
                </a:solidFill>
              </a:rPr>
              <a:t>Malthus was wrong because he did not understand the importance of technological improvements, innovation,  and entrepreneurial discovery.</a:t>
            </a:r>
          </a:p>
        </p:txBody>
      </p:sp>
      <p:sp>
        <p:nvSpPr>
          <p:cNvPr id="6" name="Title 1"/>
          <p:cNvSpPr>
            <a:spLocks noGrp="1"/>
          </p:cNvSpPr>
          <p:nvPr>
            <p:ph type="title"/>
          </p:nvPr>
        </p:nvSpPr>
        <p:spPr>
          <a:xfrm>
            <a:off x="119569" y="192025"/>
            <a:ext cx="8904855" cy="768096"/>
          </a:xfrm>
        </p:spPr>
        <p:txBody>
          <a:bodyPr/>
          <a:lstStyle/>
          <a:p>
            <a:r>
              <a:rPr lang="en-US" dirty="0"/>
              <a:t>Population and Growth</a:t>
            </a:r>
          </a:p>
        </p:txBody>
      </p:sp>
    </p:spTree>
    <p:extLst>
      <p:ext uri="{BB962C8B-B14F-4D97-AF65-F5344CB8AC3E}">
        <p14:creationId xmlns:p14="http://schemas.microsoft.com/office/powerpoint/2010/main" val="159313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59196"/>
            <a:ext cx="8932985" cy="50456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048"/>
            <a:ext cx="8904855" cy="689368"/>
          </a:xfrm>
        </p:spPr>
        <p:txBody>
          <a:bodyPr/>
          <a:lstStyle/>
          <a:p>
            <a:r>
              <a:rPr lang="en-US" sz="3600" dirty="0"/>
              <a:t>Natural Resources and Growth</a:t>
            </a:r>
          </a:p>
        </p:txBody>
      </p:sp>
      <p:sp>
        <p:nvSpPr>
          <p:cNvPr id="3" name="Content Placeholder 2"/>
          <p:cNvSpPr>
            <a:spLocks noGrp="1"/>
          </p:cNvSpPr>
          <p:nvPr>
            <p:ph idx="1"/>
          </p:nvPr>
        </p:nvSpPr>
        <p:spPr>
          <a:xfrm>
            <a:off x="140675" y="908136"/>
            <a:ext cx="8883750" cy="4583071"/>
          </a:xfrm>
        </p:spPr>
        <p:txBody>
          <a:bodyPr/>
          <a:lstStyle/>
          <a:p>
            <a:pPr marL="231775" indent="-231775"/>
            <a:r>
              <a:rPr lang="en-US" sz="2500" dirty="0">
                <a:solidFill>
                  <a:srgbClr val="32302A"/>
                </a:solidFill>
              </a:rPr>
              <a:t>There is a tendency to think that income differences across countries are largely the result of natural resources.</a:t>
            </a:r>
          </a:p>
          <a:p>
            <a:pPr marL="231775" indent="-231775"/>
            <a:r>
              <a:rPr lang="en-US" sz="2500" dirty="0">
                <a:solidFill>
                  <a:srgbClr val="32302A"/>
                </a:solidFill>
              </a:rPr>
              <a:t>While resources may give a country an advantage, the linkage between resources and income is weak. </a:t>
            </a:r>
          </a:p>
          <a:p>
            <a:pPr marL="631825" lvl="1" indent="-231775"/>
            <a:r>
              <a:rPr lang="en-US" sz="2500" dirty="0">
                <a:solidFill>
                  <a:srgbClr val="32302A"/>
                </a:solidFill>
              </a:rPr>
              <a:t>Many high income countries have few natural resources: Japan, Singapore, and Hong Kong. </a:t>
            </a:r>
          </a:p>
          <a:p>
            <a:pPr marL="631825" lvl="1" indent="-231775"/>
            <a:r>
              <a:rPr lang="en-US" sz="2500" dirty="0">
                <a:solidFill>
                  <a:srgbClr val="32302A"/>
                </a:solidFill>
              </a:rPr>
              <a:t>Many resource rich countries are poor:  Nigeria, Venezuela, Indonesia, and Russia.</a:t>
            </a:r>
          </a:p>
          <a:p>
            <a:pPr marL="231775" indent="-231775"/>
            <a:r>
              <a:rPr lang="en-US" sz="2500" b="1" i="1" dirty="0">
                <a:solidFill>
                  <a:srgbClr val="32302A"/>
                </a:solidFill>
              </a:rPr>
              <a:t>Resource Curse</a:t>
            </a:r>
            <a:r>
              <a:rPr lang="en-US" sz="2500" dirty="0">
                <a:solidFill>
                  <a:srgbClr val="32302A"/>
                </a:solidFill>
              </a:rPr>
              <a:t>: </a:t>
            </a:r>
            <a:br>
              <a:rPr lang="en-US" sz="2500" dirty="0">
                <a:solidFill>
                  <a:srgbClr val="32302A"/>
                </a:solidFill>
              </a:rPr>
            </a:br>
            <a:r>
              <a:rPr lang="en-US" sz="2500" dirty="0">
                <a:solidFill>
                  <a:srgbClr val="32302A"/>
                </a:solidFill>
              </a:rPr>
              <a:t>View that abundant resources often lead to the adoption of counterproductive policies.  This would weaken the link between the abundance of natural resources and income levels.</a:t>
            </a:r>
          </a:p>
        </p:txBody>
      </p:sp>
    </p:spTree>
    <p:extLst>
      <p:ext uri="{BB962C8B-B14F-4D97-AF65-F5344CB8AC3E}">
        <p14:creationId xmlns:p14="http://schemas.microsoft.com/office/powerpoint/2010/main" val="130376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59196"/>
            <a:ext cx="8932985" cy="50456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048"/>
            <a:ext cx="8904855" cy="689368"/>
          </a:xfrm>
        </p:spPr>
        <p:txBody>
          <a:bodyPr/>
          <a:lstStyle/>
          <a:p>
            <a:r>
              <a:rPr lang="en-US" sz="3600" dirty="0"/>
              <a:t>Foreign Aid and Growth</a:t>
            </a:r>
          </a:p>
        </p:txBody>
      </p:sp>
      <p:sp>
        <p:nvSpPr>
          <p:cNvPr id="3" name="Content Placeholder 2"/>
          <p:cNvSpPr>
            <a:spLocks noGrp="1"/>
          </p:cNvSpPr>
          <p:nvPr>
            <p:ph idx="1"/>
          </p:nvPr>
        </p:nvSpPr>
        <p:spPr>
          <a:xfrm>
            <a:off x="140675" y="908136"/>
            <a:ext cx="8883750" cy="4583071"/>
          </a:xfrm>
        </p:spPr>
        <p:txBody>
          <a:bodyPr/>
          <a:lstStyle/>
          <a:p>
            <a:pPr marL="231775" indent="-231775"/>
            <a:r>
              <a:rPr lang="en-US" sz="2500" dirty="0">
                <a:solidFill>
                  <a:srgbClr val="32302A"/>
                </a:solidFill>
              </a:rPr>
              <a:t>In the </a:t>
            </a:r>
            <a:r>
              <a:rPr lang="en-US" sz="2500" dirty="0" smtClean="0">
                <a:solidFill>
                  <a:srgbClr val="32302A"/>
                </a:solidFill>
              </a:rPr>
              <a:t>‘50s &amp; ‘60s</a:t>
            </a:r>
            <a:r>
              <a:rPr lang="en-US" sz="2500" dirty="0">
                <a:solidFill>
                  <a:srgbClr val="32302A"/>
                </a:solidFill>
              </a:rPr>
              <a:t>, it was widely believed </a:t>
            </a:r>
            <a:r>
              <a:rPr lang="en-US" sz="2500" dirty="0" smtClean="0">
                <a:solidFill>
                  <a:srgbClr val="32302A"/>
                </a:solidFill>
              </a:rPr>
              <a:t>aid </a:t>
            </a:r>
            <a:r>
              <a:rPr lang="en-US" sz="2500" dirty="0">
                <a:solidFill>
                  <a:srgbClr val="32302A"/>
                </a:solidFill>
              </a:rPr>
              <a:t>from high-income countries would help poor countries invest in infrastructure such as roads and power generating facilities and that this would provide the start-up capital needed to trigger the growth process.</a:t>
            </a:r>
          </a:p>
          <a:p>
            <a:pPr marL="231775" indent="-231775"/>
            <a:r>
              <a:rPr lang="en-US" sz="2500" dirty="0">
                <a:solidFill>
                  <a:srgbClr val="32302A"/>
                </a:solidFill>
              </a:rPr>
              <a:t>While the theory sounded good, studies indicate that the aid was largely ineffective. </a:t>
            </a:r>
            <a:r>
              <a:rPr lang="en-US" sz="2500" dirty="0" smtClean="0">
                <a:solidFill>
                  <a:srgbClr val="32302A"/>
                </a:solidFill>
              </a:rPr>
              <a:t>The aid </a:t>
            </a:r>
            <a:r>
              <a:rPr lang="en-US" sz="2500" dirty="0">
                <a:solidFill>
                  <a:srgbClr val="32302A"/>
                </a:solidFill>
              </a:rPr>
              <a:t>was often used to prop up corrupt authoritarian regimes and thereby retard needed institutional change.</a:t>
            </a:r>
          </a:p>
          <a:p>
            <a:pPr marL="231775" indent="-231775"/>
            <a:r>
              <a:rPr lang="en-US" sz="2500" dirty="0">
                <a:solidFill>
                  <a:srgbClr val="32302A"/>
                </a:solidFill>
              </a:rPr>
              <a:t>Further, aid in the form of surplus agricultural products often disrupted markets in less developed countries.</a:t>
            </a:r>
          </a:p>
          <a:p>
            <a:pPr marL="231775" indent="-231775"/>
            <a:r>
              <a:rPr lang="en-US" sz="2500" dirty="0">
                <a:solidFill>
                  <a:srgbClr val="32302A"/>
                </a:solidFill>
              </a:rPr>
              <a:t>Unless growth-oriented policies are adopted, foreign aid will continue to be ineffective.</a:t>
            </a:r>
          </a:p>
        </p:txBody>
      </p:sp>
    </p:spTree>
    <p:extLst>
      <p:ext uri="{BB962C8B-B14F-4D97-AF65-F5344CB8AC3E}">
        <p14:creationId xmlns:p14="http://schemas.microsoft.com/office/powerpoint/2010/main" val="130376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59196"/>
            <a:ext cx="8932985" cy="50456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048"/>
            <a:ext cx="8904855" cy="689368"/>
          </a:xfrm>
        </p:spPr>
        <p:txBody>
          <a:bodyPr/>
          <a:lstStyle/>
          <a:p>
            <a:r>
              <a:rPr lang="en-US" sz="3600" dirty="0"/>
              <a:t>Climate, Location, and Growth</a:t>
            </a:r>
          </a:p>
        </p:txBody>
      </p:sp>
      <p:sp>
        <p:nvSpPr>
          <p:cNvPr id="3" name="Content Placeholder 2"/>
          <p:cNvSpPr>
            <a:spLocks noGrp="1"/>
          </p:cNvSpPr>
          <p:nvPr>
            <p:ph idx="1"/>
          </p:nvPr>
        </p:nvSpPr>
        <p:spPr>
          <a:xfrm>
            <a:off x="140675" y="908136"/>
            <a:ext cx="8883750" cy="4583071"/>
          </a:xfrm>
        </p:spPr>
        <p:txBody>
          <a:bodyPr/>
          <a:lstStyle/>
          <a:p>
            <a:pPr marL="231775" indent="-231775"/>
            <a:r>
              <a:rPr lang="en-US" sz="2400" dirty="0">
                <a:solidFill>
                  <a:srgbClr val="32302A"/>
                </a:solidFill>
              </a:rPr>
              <a:t>Jeffery Sachs of Columbia University argues that tropical countries are disadvantaged because: </a:t>
            </a:r>
          </a:p>
          <a:p>
            <a:pPr marL="631825" lvl="1" indent="-231775"/>
            <a:r>
              <a:rPr lang="en-US" sz="2400" dirty="0" smtClean="0">
                <a:solidFill>
                  <a:srgbClr val="32302A"/>
                </a:solidFill>
              </a:rPr>
              <a:t>Their </a:t>
            </a:r>
            <a:r>
              <a:rPr lang="en-US" sz="2400" dirty="0">
                <a:solidFill>
                  <a:srgbClr val="32302A"/>
                </a:solidFill>
              </a:rPr>
              <a:t>hot, humid climates erode the energy level of workers and increase the risk of disabling and life-threatening diseases, and, </a:t>
            </a:r>
          </a:p>
          <a:p>
            <a:pPr marL="631825" lvl="1" indent="-231775"/>
            <a:r>
              <a:rPr lang="en-US" sz="2400" dirty="0" smtClean="0">
                <a:solidFill>
                  <a:srgbClr val="32302A"/>
                </a:solidFill>
              </a:rPr>
              <a:t>Their </a:t>
            </a:r>
            <a:r>
              <a:rPr lang="en-US" sz="2400" dirty="0">
                <a:solidFill>
                  <a:srgbClr val="32302A"/>
                </a:solidFill>
              </a:rPr>
              <a:t>location is far from the major markets of Western Europe, North America, and Japan.</a:t>
            </a:r>
          </a:p>
          <a:p>
            <a:pPr marL="231775" indent="-231775"/>
            <a:r>
              <a:rPr lang="en-US" sz="2400" dirty="0">
                <a:solidFill>
                  <a:srgbClr val="32302A"/>
                </a:solidFill>
              </a:rPr>
              <a:t>While income levels of tropical countries are generally lower than incomes in more temperate climates, their institutions and policies are also less consistent with the realization of gains from trade, entrepreneurship, and investment.</a:t>
            </a:r>
          </a:p>
          <a:p>
            <a:pPr marL="231775" indent="-231775"/>
            <a:r>
              <a:rPr lang="en-US" sz="2400" dirty="0">
                <a:solidFill>
                  <a:srgbClr val="32302A"/>
                </a:solidFill>
              </a:rPr>
              <a:t>The record of Singapore </a:t>
            </a:r>
            <a:r>
              <a:rPr lang="en-US" sz="2400" dirty="0" smtClean="0">
                <a:solidFill>
                  <a:srgbClr val="32302A"/>
                </a:solidFill>
              </a:rPr>
              <a:t>&amp; </a:t>
            </a:r>
            <a:r>
              <a:rPr lang="en-US" sz="2400" dirty="0">
                <a:solidFill>
                  <a:srgbClr val="32302A"/>
                </a:solidFill>
              </a:rPr>
              <a:t>Hong Kong shows that tropical countries with sound institutions can achieve impressive growth and income.</a:t>
            </a:r>
          </a:p>
        </p:txBody>
      </p:sp>
    </p:spTree>
    <p:extLst>
      <p:ext uri="{BB962C8B-B14F-4D97-AF65-F5344CB8AC3E}">
        <p14:creationId xmlns:p14="http://schemas.microsoft.com/office/powerpoint/2010/main" val="130376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Poverty, Foreign Aid, </a:t>
            </a:r>
            <a:r>
              <a:rPr lang="en-US" dirty="0" smtClean="0"/>
              <a:t>and </a:t>
            </a:r>
            <a:r>
              <a:rPr lang="en-US" dirty="0"/>
              <a:t>Quality of  Institutions </a:t>
            </a:r>
            <a:r>
              <a:rPr lang="en-US" dirty="0" smtClean="0"/>
              <a:t/>
            </a:r>
            <a:br>
              <a:rPr lang="en-US" dirty="0" smtClean="0"/>
            </a:br>
            <a:r>
              <a:rPr lang="en-US" dirty="0" smtClean="0"/>
              <a:t>in </a:t>
            </a:r>
            <a:r>
              <a:rPr lang="en-US" dirty="0"/>
              <a:t>Africa</a:t>
            </a:r>
          </a:p>
        </p:txBody>
      </p:sp>
    </p:spTree>
    <p:extLst>
      <p:ext uri="{BB962C8B-B14F-4D97-AF65-F5344CB8AC3E}">
        <p14:creationId xmlns:p14="http://schemas.microsoft.com/office/powerpoint/2010/main" val="3578467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7360"/>
            <a:ext cx="8932985" cy="434749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048"/>
            <a:ext cx="8904855" cy="689368"/>
          </a:xfrm>
        </p:spPr>
        <p:txBody>
          <a:bodyPr/>
          <a:lstStyle/>
          <a:p>
            <a:r>
              <a:rPr lang="en-US" sz="3600" dirty="0"/>
              <a:t>Poverty, Foreign Aid, and Quality of  Institutions in Africa</a:t>
            </a:r>
          </a:p>
        </p:txBody>
      </p:sp>
      <p:sp>
        <p:nvSpPr>
          <p:cNvPr id="3" name="Content Placeholder 2"/>
          <p:cNvSpPr>
            <a:spLocks noGrp="1"/>
          </p:cNvSpPr>
          <p:nvPr>
            <p:ph idx="1"/>
          </p:nvPr>
        </p:nvSpPr>
        <p:spPr>
          <a:xfrm>
            <a:off x="140675" y="1557360"/>
            <a:ext cx="8883750" cy="4583071"/>
          </a:xfrm>
        </p:spPr>
        <p:txBody>
          <a:bodyPr/>
          <a:lstStyle/>
          <a:p>
            <a:pPr marL="231775" indent="-231775"/>
            <a:r>
              <a:rPr lang="en-US" sz="2500" dirty="0">
                <a:solidFill>
                  <a:srgbClr val="32302A"/>
                </a:solidFill>
              </a:rPr>
              <a:t>More foreign aid has been directed at Africa than any other region in the world.</a:t>
            </a:r>
          </a:p>
          <a:p>
            <a:pPr marL="231775" indent="-231775"/>
            <a:r>
              <a:rPr lang="en-US" sz="2500" dirty="0">
                <a:solidFill>
                  <a:srgbClr val="32302A"/>
                </a:solidFill>
              </a:rPr>
              <a:t>But the results have been disappointing.  The poverty rate in Africa has declined slower than in other regions of the world.</a:t>
            </a:r>
          </a:p>
          <a:p>
            <a:pPr marL="231775" indent="-231775"/>
            <a:r>
              <a:rPr lang="en-US" sz="2500" dirty="0">
                <a:solidFill>
                  <a:srgbClr val="32302A"/>
                </a:solidFill>
              </a:rPr>
              <a:t>The institutional environment in Africa is inconsistent with economic growth. Africa is characterized by:</a:t>
            </a:r>
          </a:p>
          <a:p>
            <a:pPr marL="631825" lvl="1" indent="-231775"/>
            <a:r>
              <a:rPr lang="en-US" sz="2500" dirty="0">
                <a:solidFill>
                  <a:srgbClr val="32302A"/>
                </a:solidFill>
              </a:rPr>
              <a:t>Trade restrictions, a poor legal environment, and extensive regulation of business.</a:t>
            </a:r>
          </a:p>
          <a:p>
            <a:pPr marL="631825" lvl="1" indent="-231775"/>
            <a:r>
              <a:rPr lang="en-US" sz="2500" dirty="0">
                <a:solidFill>
                  <a:srgbClr val="32302A"/>
                </a:solidFill>
              </a:rPr>
              <a:t>Most sub-Saharan countries rank in the bottom quarter of the </a:t>
            </a:r>
            <a:r>
              <a:rPr lang="en-US" sz="2500" b="1" i="1" dirty="0" smtClean="0">
                <a:solidFill>
                  <a:srgbClr val="32302A"/>
                </a:solidFill>
              </a:rPr>
              <a:t>Economic Freedom </a:t>
            </a:r>
            <a:r>
              <a:rPr lang="en-US" sz="2500" b="1" i="1" dirty="0">
                <a:solidFill>
                  <a:srgbClr val="32302A"/>
                </a:solidFill>
              </a:rPr>
              <a:t>of the </a:t>
            </a:r>
            <a:r>
              <a:rPr lang="en-US" sz="2500" b="1" i="1" dirty="0" smtClean="0">
                <a:solidFill>
                  <a:srgbClr val="32302A"/>
                </a:solidFill>
              </a:rPr>
              <a:t>World</a:t>
            </a:r>
            <a:r>
              <a:rPr lang="en-US" sz="2500" dirty="0" smtClean="0">
                <a:solidFill>
                  <a:srgbClr val="32302A"/>
                </a:solidFill>
              </a:rPr>
              <a:t> (</a:t>
            </a:r>
            <a:r>
              <a:rPr lang="en-US" sz="2500" b="1" i="1" dirty="0" smtClean="0">
                <a:solidFill>
                  <a:srgbClr val="32302A"/>
                </a:solidFill>
              </a:rPr>
              <a:t>EFW</a:t>
            </a:r>
            <a:r>
              <a:rPr lang="en-US" sz="2500" dirty="0" smtClean="0">
                <a:solidFill>
                  <a:srgbClr val="32302A"/>
                </a:solidFill>
              </a:rPr>
              <a:t>) </a:t>
            </a:r>
            <a:r>
              <a:rPr lang="en-US" sz="2500" i="1" dirty="0" smtClean="0">
                <a:solidFill>
                  <a:srgbClr val="32302A"/>
                </a:solidFill>
              </a:rPr>
              <a:t>index</a:t>
            </a:r>
            <a:r>
              <a:rPr lang="en-US" sz="2500" dirty="0">
                <a:solidFill>
                  <a:srgbClr val="32302A"/>
                </a:solidFill>
              </a:rPr>
              <a:t>. </a:t>
            </a:r>
          </a:p>
        </p:txBody>
      </p:sp>
    </p:spTree>
    <p:extLst>
      <p:ext uri="{BB962C8B-B14F-4D97-AF65-F5344CB8AC3E}">
        <p14:creationId xmlns:p14="http://schemas.microsoft.com/office/powerpoint/2010/main" val="336799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500"/>
                                        <p:tgtEl>
                                          <p:spTgt spid="3">
                                            <p:txEl>
                                              <p:pRg st="1" end="1"/>
                                            </p:txEl>
                                          </p:spTgt>
                                        </p:tgtEl>
                                      </p:cBhvr>
                                    </p:animEffect>
                                  </p:childTnLst>
                                </p:cTn>
                              </p:par>
                            </p:childTnLst>
                          </p:cTn>
                        </p:par>
                        <p:par>
                          <p:cTn id="12" fill="hold">
                            <p:stCondLst>
                              <p:cond delay="1000"/>
                            </p:stCondLst>
                            <p:childTnLst>
                              <p:par>
                                <p:cTn id="13" presetID="6"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500"/>
                                        <p:tgtEl>
                                          <p:spTgt spid="3">
                                            <p:txEl>
                                              <p:pRg st="2" end="2"/>
                                            </p:txEl>
                                          </p:spTgt>
                                        </p:tgtEl>
                                      </p:cBhvr>
                                    </p:animEffect>
                                  </p:childTnLst>
                                </p:cTn>
                              </p:par>
                            </p:childTnLst>
                          </p:cTn>
                        </p:par>
                        <p:par>
                          <p:cTn id="16" fill="hold">
                            <p:stCondLst>
                              <p:cond delay="1500"/>
                            </p:stCondLst>
                            <p:childTnLst>
                              <p:par>
                                <p:cTn id="17" presetID="6"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500"/>
                                        <p:tgtEl>
                                          <p:spTgt spid="3">
                                            <p:txEl>
                                              <p:pRg st="3" end="3"/>
                                            </p:txEl>
                                          </p:spTgt>
                                        </p:tgtEl>
                                      </p:cBhvr>
                                    </p:animEffect>
                                  </p:childTnLst>
                                </p:cTn>
                              </p:par>
                            </p:childTnLst>
                          </p:cTn>
                        </p:par>
                        <p:par>
                          <p:cTn id="20" fill="hold">
                            <p:stCondLst>
                              <p:cond delay="2000"/>
                            </p:stCondLst>
                            <p:childTnLst>
                              <p:par>
                                <p:cTn id="21" presetID="6" presetClass="entr" presetSubtype="1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91440"/>
            <a:ext cx="8904855" cy="1099915"/>
          </a:xfrm>
        </p:spPr>
        <p:txBody>
          <a:bodyPr/>
          <a:lstStyle/>
          <a:p>
            <a:r>
              <a:rPr lang="en-US" sz="3400" dirty="0"/>
              <a:t>Poverty, Foreign Aid, and </a:t>
            </a:r>
            <a:r>
              <a:rPr lang="en-US" sz="3400" dirty="0" smtClean="0"/>
              <a:t/>
            </a:r>
            <a:br>
              <a:rPr lang="en-US" sz="3400" dirty="0" smtClean="0"/>
            </a:br>
            <a:r>
              <a:rPr lang="en-US" sz="3400" dirty="0" smtClean="0"/>
              <a:t>Quality </a:t>
            </a:r>
            <a:r>
              <a:rPr lang="en-US" sz="3400" dirty="0"/>
              <a:t>of  Institutions in Africa</a:t>
            </a:r>
          </a:p>
        </p:txBody>
      </p:sp>
      <p:sp>
        <p:nvSpPr>
          <p:cNvPr id="61" name="Text Box 10"/>
          <p:cNvSpPr txBox="1">
            <a:spLocks noChangeArrowheads="1"/>
          </p:cNvSpPr>
          <p:nvPr/>
        </p:nvSpPr>
        <p:spPr bwMode="auto">
          <a:xfrm>
            <a:off x="109688" y="1266977"/>
            <a:ext cx="3401608" cy="477823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50" dirty="0">
                <a:latin typeface="Times New Roman" pitchFamily="18" charset="0"/>
                <a:cs typeface="Times New Roman" pitchFamily="18" charset="0"/>
              </a:rPr>
              <a:t>In sub-Saharan Africa, the </a:t>
            </a:r>
            <a:r>
              <a:rPr lang="en-US" sz="2050" b="1" i="1" dirty="0">
                <a:latin typeface="Times New Roman" pitchFamily="18" charset="0"/>
                <a:cs typeface="Times New Roman" pitchFamily="18" charset="0"/>
              </a:rPr>
              <a:t>extreme poverty rate</a:t>
            </a:r>
            <a:r>
              <a:rPr lang="en-US" sz="2050" dirty="0">
                <a:latin typeface="Times New Roman" pitchFamily="18" charset="0"/>
                <a:cs typeface="Times New Roman" pitchFamily="18" charset="0"/>
              </a:rPr>
              <a:t> </a:t>
            </a:r>
            <a:r>
              <a:rPr lang="en-US" sz="2050" i="1" dirty="0">
                <a:latin typeface="Times New Roman" pitchFamily="18" charset="0"/>
                <a:cs typeface="Times New Roman" pitchFamily="18" charset="0"/>
              </a:rPr>
              <a:t>(per person income of $1.25 per day)</a:t>
            </a:r>
            <a:r>
              <a:rPr lang="en-US" sz="2050" dirty="0">
                <a:latin typeface="Times New Roman" pitchFamily="18" charset="0"/>
                <a:cs typeface="Times New Roman" pitchFamily="18" charset="0"/>
              </a:rPr>
              <a:t> fell from 61% in 1980 to 51% in </a:t>
            </a:r>
            <a:r>
              <a:rPr lang="en-US" sz="2050" dirty="0" smtClean="0">
                <a:latin typeface="Times New Roman" pitchFamily="18" charset="0"/>
                <a:cs typeface="Times New Roman" pitchFamily="18" charset="0"/>
              </a:rPr>
              <a:t>2005.</a:t>
            </a:r>
          </a:p>
          <a:p>
            <a:pPr marL="115888" indent="-115888">
              <a:lnSpc>
                <a:spcPct val="90000"/>
              </a:lnSpc>
              <a:spcBef>
                <a:spcPct val="50000"/>
              </a:spcBef>
              <a:buFontTx/>
              <a:buChar char="•"/>
            </a:pPr>
            <a:r>
              <a:rPr lang="en-US" sz="2050" dirty="0" smtClean="0">
                <a:latin typeface="Times New Roman" pitchFamily="18" charset="0"/>
                <a:cs typeface="Times New Roman" pitchFamily="18" charset="0"/>
              </a:rPr>
              <a:t>In </a:t>
            </a:r>
            <a:r>
              <a:rPr lang="en-US" sz="2050" dirty="0">
                <a:latin typeface="Times New Roman" pitchFamily="18" charset="0"/>
                <a:cs typeface="Times New Roman" pitchFamily="18" charset="0"/>
              </a:rPr>
              <a:t>the rest of the developing world the extreme poverty rate fell from 58% to 21% during </a:t>
            </a:r>
            <a:r>
              <a:rPr lang="en-US" sz="2050" dirty="0" smtClean="0">
                <a:latin typeface="Times New Roman" pitchFamily="18" charset="0"/>
                <a:cs typeface="Times New Roman" pitchFamily="18" charset="0"/>
              </a:rPr>
              <a:t>the </a:t>
            </a:r>
            <a:r>
              <a:rPr lang="en-US" sz="2050" dirty="0">
                <a:latin typeface="Times New Roman" pitchFamily="18" charset="0"/>
                <a:cs typeface="Times New Roman" pitchFamily="18" charset="0"/>
              </a:rPr>
              <a:t>same period.</a:t>
            </a:r>
          </a:p>
          <a:p>
            <a:pPr marL="115888" indent="-115888">
              <a:lnSpc>
                <a:spcPct val="90000"/>
              </a:lnSpc>
              <a:spcBef>
                <a:spcPct val="50000"/>
              </a:spcBef>
              <a:buFontTx/>
              <a:buChar char="•"/>
            </a:pPr>
            <a:r>
              <a:rPr lang="en-US" sz="2050" dirty="0">
                <a:latin typeface="Times New Roman" pitchFamily="18" charset="0"/>
                <a:cs typeface="Times New Roman" pitchFamily="18" charset="0"/>
              </a:rPr>
              <a:t>The </a:t>
            </a:r>
            <a:r>
              <a:rPr lang="en-US" sz="2050" b="1" i="1" dirty="0">
                <a:latin typeface="Times New Roman" pitchFamily="18" charset="0"/>
                <a:cs typeface="Times New Roman" pitchFamily="18" charset="0"/>
              </a:rPr>
              <a:t>moderate poverty rate </a:t>
            </a:r>
            <a:r>
              <a:rPr lang="en-US" sz="2050" i="1" dirty="0">
                <a:latin typeface="Times New Roman" pitchFamily="18" charset="0"/>
                <a:cs typeface="Times New Roman" pitchFamily="18" charset="0"/>
              </a:rPr>
              <a:t>(per person income of $2.00 per day)</a:t>
            </a:r>
            <a:r>
              <a:rPr lang="en-US" sz="2050" dirty="0">
                <a:latin typeface="Times New Roman" pitchFamily="18" charset="0"/>
                <a:cs typeface="Times New Roman" pitchFamily="18" charset="0"/>
              </a:rPr>
              <a:t> also declined far less rapidly in sub-Saharan Africa than in the rest of the developing world. </a:t>
            </a:r>
          </a:p>
        </p:txBody>
      </p:sp>
      <p:cxnSp>
        <p:nvCxnSpPr>
          <p:cNvPr id="92" name="Straight Connector 91"/>
          <p:cNvCxnSpPr/>
          <p:nvPr/>
        </p:nvCxnSpPr>
        <p:spPr>
          <a:xfrm>
            <a:off x="3460561" y="1481043"/>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6488311" y="2339498"/>
            <a:ext cx="210312" cy="1984555"/>
            <a:chOff x="6488311" y="2339498"/>
            <a:chExt cx="210312" cy="1984555"/>
          </a:xfrm>
        </p:grpSpPr>
        <p:sp>
          <p:nvSpPr>
            <p:cNvPr id="32" name="Rectangle 31"/>
            <p:cNvSpPr/>
            <p:nvPr/>
          </p:nvSpPr>
          <p:spPr>
            <a:xfrm>
              <a:off x="6488311" y="2543830"/>
              <a:ext cx="210312" cy="1780223"/>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25"/>
            <p:cNvSpPr>
              <a:spLocks noChangeAspect="1" noChangeArrowheads="1"/>
            </p:cNvSpPr>
            <p:nvPr/>
          </p:nvSpPr>
          <p:spPr bwMode="auto">
            <a:xfrm>
              <a:off x="6522798" y="2339498"/>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77</a:t>
              </a:r>
              <a:endParaRPr kumimoji="0" lang="en-US" sz="1200" b="0" dirty="0">
                <a:solidFill>
                  <a:schemeClr val="tx1"/>
                </a:solidFill>
                <a:latin typeface="Times New Roman" pitchFamily="18" charset="0"/>
                <a:cs typeface="Times New Roman" pitchFamily="18" charset="0"/>
              </a:endParaRPr>
            </a:p>
          </p:txBody>
        </p:sp>
      </p:grpSp>
      <p:grpSp>
        <p:nvGrpSpPr>
          <p:cNvPr id="90" name="Group 89"/>
          <p:cNvGrpSpPr/>
          <p:nvPr/>
        </p:nvGrpSpPr>
        <p:grpSpPr>
          <a:xfrm>
            <a:off x="6722438" y="2382349"/>
            <a:ext cx="210312" cy="1942652"/>
            <a:chOff x="6722438" y="2382349"/>
            <a:chExt cx="210312" cy="1942652"/>
          </a:xfrm>
        </p:grpSpPr>
        <p:sp>
          <p:nvSpPr>
            <p:cNvPr id="52" name="Rectangle 51"/>
            <p:cNvSpPr/>
            <p:nvPr/>
          </p:nvSpPr>
          <p:spPr>
            <a:xfrm>
              <a:off x="6722438" y="2592204"/>
              <a:ext cx="210312" cy="1732797"/>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25"/>
            <p:cNvSpPr>
              <a:spLocks noChangeAspect="1" noChangeArrowheads="1"/>
            </p:cNvSpPr>
            <p:nvPr/>
          </p:nvSpPr>
          <p:spPr bwMode="auto">
            <a:xfrm>
              <a:off x="6745497" y="2382349"/>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76</a:t>
              </a:r>
              <a:endParaRPr kumimoji="0" lang="en-US" sz="1200" b="0" dirty="0">
                <a:solidFill>
                  <a:schemeClr val="tx1"/>
                </a:solidFill>
                <a:latin typeface="Times New Roman" pitchFamily="18" charset="0"/>
                <a:cs typeface="Times New Roman" pitchFamily="18" charset="0"/>
              </a:endParaRPr>
            </a:p>
          </p:txBody>
        </p:sp>
      </p:grpSp>
      <p:grpSp>
        <p:nvGrpSpPr>
          <p:cNvPr id="18" name="Group 17"/>
          <p:cNvGrpSpPr/>
          <p:nvPr/>
        </p:nvGrpSpPr>
        <p:grpSpPr>
          <a:xfrm>
            <a:off x="7116956" y="2340872"/>
            <a:ext cx="210312" cy="1980893"/>
            <a:chOff x="7116956" y="2340872"/>
            <a:chExt cx="210312" cy="1980893"/>
          </a:xfrm>
        </p:grpSpPr>
        <p:sp>
          <p:nvSpPr>
            <p:cNvPr id="33" name="Rectangle 32"/>
            <p:cNvSpPr/>
            <p:nvPr/>
          </p:nvSpPr>
          <p:spPr>
            <a:xfrm>
              <a:off x="7116956" y="2529541"/>
              <a:ext cx="210312" cy="1792224"/>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a:spLocks noChangeAspect="1" noChangeArrowheads="1"/>
            </p:cNvSpPr>
            <p:nvPr/>
          </p:nvSpPr>
          <p:spPr bwMode="auto">
            <a:xfrm>
              <a:off x="7151053" y="2340872"/>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78</a:t>
              </a:r>
              <a:endParaRPr kumimoji="0" lang="en-US" sz="1200" b="0" dirty="0">
                <a:solidFill>
                  <a:schemeClr val="tx1"/>
                </a:solidFill>
                <a:latin typeface="Times New Roman" pitchFamily="18" charset="0"/>
                <a:cs typeface="Times New Roman" pitchFamily="18" charset="0"/>
              </a:endParaRPr>
            </a:p>
          </p:txBody>
        </p:sp>
      </p:grpSp>
      <p:grpSp>
        <p:nvGrpSpPr>
          <p:cNvPr id="89" name="Group 88"/>
          <p:cNvGrpSpPr/>
          <p:nvPr/>
        </p:nvGrpSpPr>
        <p:grpSpPr>
          <a:xfrm>
            <a:off x="7351083" y="2755237"/>
            <a:ext cx="210312" cy="1563479"/>
            <a:chOff x="7351083" y="2755237"/>
            <a:chExt cx="210312" cy="1563479"/>
          </a:xfrm>
        </p:grpSpPr>
        <p:sp>
          <p:nvSpPr>
            <p:cNvPr id="38" name="Rectangle 37"/>
            <p:cNvSpPr/>
            <p:nvPr/>
          </p:nvSpPr>
          <p:spPr>
            <a:xfrm>
              <a:off x="7351083" y="2938913"/>
              <a:ext cx="210312" cy="1379803"/>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25"/>
            <p:cNvSpPr>
              <a:spLocks noChangeAspect="1" noChangeArrowheads="1"/>
            </p:cNvSpPr>
            <p:nvPr/>
          </p:nvSpPr>
          <p:spPr bwMode="auto">
            <a:xfrm>
              <a:off x="7379661" y="2755237"/>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60</a:t>
              </a:r>
              <a:endParaRPr kumimoji="0" lang="en-US" sz="1200" b="0" dirty="0">
                <a:solidFill>
                  <a:schemeClr val="tx1"/>
                </a:solidFill>
                <a:latin typeface="Times New Roman" pitchFamily="18" charset="0"/>
                <a:cs typeface="Times New Roman" pitchFamily="18" charset="0"/>
              </a:endParaRPr>
            </a:p>
          </p:txBody>
        </p:sp>
      </p:grpSp>
      <p:grpSp>
        <p:nvGrpSpPr>
          <p:cNvPr id="19" name="Group 18"/>
          <p:cNvGrpSpPr/>
          <p:nvPr/>
        </p:nvGrpSpPr>
        <p:grpSpPr>
          <a:xfrm>
            <a:off x="7745573" y="2374094"/>
            <a:ext cx="210312" cy="1950324"/>
            <a:chOff x="7745573" y="2374094"/>
            <a:chExt cx="210312" cy="1950324"/>
          </a:xfrm>
        </p:grpSpPr>
        <p:sp>
          <p:nvSpPr>
            <p:cNvPr id="34" name="Rectangle 33"/>
            <p:cNvSpPr/>
            <p:nvPr/>
          </p:nvSpPr>
          <p:spPr>
            <a:xfrm>
              <a:off x="7745573" y="2577914"/>
              <a:ext cx="210312" cy="1746504"/>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a:spLocks noChangeAspect="1" noChangeArrowheads="1"/>
            </p:cNvSpPr>
            <p:nvPr/>
          </p:nvSpPr>
          <p:spPr bwMode="auto">
            <a:xfrm>
              <a:off x="7765033" y="2374094"/>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76</a:t>
              </a:r>
              <a:endParaRPr kumimoji="0" lang="en-US" sz="1200" b="0" dirty="0">
                <a:solidFill>
                  <a:schemeClr val="tx1"/>
                </a:solidFill>
                <a:latin typeface="Times New Roman" pitchFamily="18" charset="0"/>
                <a:cs typeface="Times New Roman" pitchFamily="18" charset="0"/>
              </a:endParaRPr>
            </a:p>
          </p:txBody>
        </p:sp>
      </p:grpSp>
      <p:grpSp>
        <p:nvGrpSpPr>
          <p:cNvPr id="88" name="Group 87"/>
          <p:cNvGrpSpPr/>
          <p:nvPr/>
        </p:nvGrpSpPr>
        <p:grpSpPr>
          <a:xfrm>
            <a:off x="7983701" y="2965454"/>
            <a:ext cx="210312" cy="1358962"/>
            <a:chOff x="7983701" y="2965454"/>
            <a:chExt cx="210312" cy="1358962"/>
          </a:xfrm>
        </p:grpSpPr>
        <p:sp>
          <p:nvSpPr>
            <p:cNvPr id="37" name="Rectangle 36"/>
            <p:cNvSpPr/>
            <p:nvPr/>
          </p:nvSpPr>
          <p:spPr>
            <a:xfrm>
              <a:off x="7983701" y="3172272"/>
              <a:ext cx="210312" cy="1152144"/>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25"/>
            <p:cNvSpPr>
              <a:spLocks noChangeAspect="1" noChangeArrowheads="1"/>
            </p:cNvSpPr>
            <p:nvPr/>
          </p:nvSpPr>
          <p:spPr bwMode="auto">
            <a:xfrm>
              <a:off x="8016310" y="2965454"/>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50</a:t>
              </a:r>
              <a:endParaRPr kumimoji="0" lang="en-US" sz="1200" b="0" dirty="0">
                <a:solidFill>
                  <a:schemeClr val="tx1"/>
                </a:solidFill>
                <a:latin typeface="Times New Roman" pitchFamily="18" charset="0"/>
                <a:cs typeface="Times New Roman" pitchFamily="18" charset="0"/>
              </a:endParaRPr>
            </a:p>
          </p:txBody>
        </p:sp>
      </p:grpSp>
      <p:grpSp>
        <p:nvGrpSpPr>
          <p:cNvPr id="20" name="Group 19"/>
          <p:cNvGrpSpPr/>
          <p:nvPr/>
        </p:nvGrpSpPr>
        <p:grpSpPr>
          <a:xfrm>
            <a:off x="8398003" y="2469919"/>
            <a:ext cx="210312" cy="1854134"/>
            <a:chOff x="8398003" y="2469919"/>
            <a:chExt cx="210312" cy="1854134"/>
          </a:xfrm>
        </p:grpSpPr>
        <p:sp>
          <p:nvSpPr>
            <p:cNvPr id="35" name="Rectangle 34"/>
            <p:cNvSpPr/>
            <p:nvPr/>
          </p:nvSpPr>
          <p:spPr>
            <a:xfrm>
              <a:off x="8398003" y="2662683"/>
              <a:ext cx="210312" cy="1661370"/>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a:spLocks noChangeAspect="1" noChangeArrowheads="1"/>
            </p:cNvSpPr>
            <p:nvPr/>
          </p:nvSpPr>
          <p:spPr bwMode="auto">
            <a:xfrm>
              <a:off x="8426866" y="2469919"/>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72</a:t>
              </a:r>
              <a:endParaRPr kumimoji="0" lang="en-US" sz="1200" b="0" dirty="0">
                <a:solidFill>
                  <a:schemeClr val="tx1"/>
                </a:solidFill>
                <a:latin typeface="Times New Roman" pitchFamily="18" charset="0"/>
                <a:cs typeface="Times New Roman" pitchFamily="18" charset="0"/>
              </a:endParaRPr>
            </a:p>
          </p:txBody>
        </p:sp>
      </p:grpSp>
      <p:grpSp>
        <p:nvGrpSpPr>
          <p:cNvPr id="21" name="Group 20"/>
          <p:cNvGrpSpPr/>
          <p:nvPr/>
        </p:nvGrpSpPr>
        <p:grpSpPr>
          <a:xfrm>
            <a:off x="8640900" y="3174827"/>
            <a:ext cx="210312" cy="1149210"/>
            <a:chOff x="8640900" y="3174827"/>
            <a:chExt cx="210312" cy="1149210"/>
          </a:xfrm>
        </p:grpSpPr>
        <p:sp>
          <p:nvSpPr>
            <p:cNvPr id="36" name="Rectangle 35"/>
            <p:cNvSpPr/>
            <p:nvPr/>
          </p:nvSpPr>
          <p:spPr>
            <a:xfrm>
              <a:off x="8640900" y="3372300"/>
              <a:ext cx="210312" cy="951737"/>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25"/>
            <p:cNvSpPr>
              <a:spLocks noChangeAspect="1" noChangeArrowheads="1"/>
            </p:cNvSpPr>
            <p:nvPr/>
          </p:nvSpPr>
          <p:spPr bwMode="auto">
            <a:xfrm>
              <a:off x="8673762" y="3174827"/>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41</a:t>
              </a:r>
              <a:endParaRPr kumimoji="0" lang="en-US" sz="1200" b="0" dirty="0">
                <a:solidFill>
                  <a:schemeClr val="tx1"/>
                </a:solidFill>
                <a:latin typeface="Times New Roman" pitchFamily="18" charset="0"/>
                <a:cs typeface="Times New Roman" pitchFamily="18" charset="0"/>
              </a:endParaRPr>
            </a:p>
          </p:txBody>
        </p:sp>
      </p:grpSp>
      <p:grpSp>
        <p:nvGrpSpPr>
          <p:cNvPr id="9" name="Group 8"/>
          <p:cNvGrpSpPr/>
          <p:nvPr/>
        </p:nvGrpSpPr>
        <p:grpSpPr>
          <a:xfrm>
            <a:off x="3746232" y="2345804"/>
            <a:ext cx="210312" cy="1987002"/>
            <a:chOff x="3746232" y="2345804"/>
            <a:chExt cx="210312" cy="1987002"/>
          </a:xfrm>
        </p:grpSpPr>
        <p:sp>
          <p:nvSpPr>
            <p:cNvPr id="24" name="Rectangle 23"/>
            <p:cNvSpPr/>
            <p:nvPr/>
          </p:nvSpPr>
          <p:spPr>
            <a:xfrm>
              <a:off x="3746232" y="2552583"/>
              <a:ext cx="210312" cy="1780223"/>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25"/>
            <p:cNvSpPr>
              <a:spLocks noChangeAspect="1" noChangeArrowheads="1"/>
            </p:cNvSpPr>
            <p:nvPr/>
          </p:nvSpPr>
          <p:spPr bwMode="auto">
            <a:xfrm>
              <a:off x="3774652" y="2345804"/>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61</a:t>
              </a:r>
              <a:endParaRPr kumimoji="0" lang="en-US" sz="1200" b="0" dirty="0">
                <a:solidFill>
                  <a:schemeClr val="tx1"/>
                </a:solidFill>
                <a:latin typeface="Times New Roman" pitchFamily="18" charset="0"/>
                <a:cs typeface="Times New Roman" pitchFamily="18" charset="0"/>
              </a:endParaRPr>
            </a:p>
          </p:txBody>
        </p:sp>
      </p:grpSp>
      <p:grpSp>
        <p:nvGrpSpPr>
          <p:cNvPr id="13" name="Group 12"/>
          <p:cNvGrpSpPr/>
          <p:nvPr/>
        </p:nvGrpSpPr>
        <p:grpSpPr>
          <a:xfrm>
            <a:off x="3966070" y="2441048"/>
            <a:ext cx="210312" cy="1892706"/>
            <a:chOff x="3966070" y="2441048"/>
            <a:chExt cx="210312" cy="1892706"/>
          </a:xfrm>
        </p:grpSpPr>
        <p:sp>
          <p:nvSpPr>
            <p:cNvPr id="31" name="Rectangle 30"/>
            <p:cNvSpPr/>
            <p:nvPr/>
          </p:nvSpPr>
          <p:spPr>
            <a:xfrm>
              <a:off x="3966070" y="2642114"/>
              <a:ext cx="210312" cy="1691640"/>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25"/>
            <p:cNvSpPr>
              <a:spLocks noChangeAspect="1" noChangeArrowheads="1"/>
            </p:cNvSpPr>
            <p:nvPr/>
          </p:nvSpPr>
          <p:spPr bwMode="auto">
            <a:xfrm>
              <a:off x="3998115" y="2441048"/>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58</a:t>
              </a:r>
              <a:endParaRPr kumimoji="0" lang="en-US" sz="1200" b="0" dirty="0">
                <a:solidFill>
                  <a:schemeClr val="tx1"/>
                </a:solidFill>
                <a:latin typeface="Times New Roman" pitchFamily="18" charset="0"/>
                <a:cs typeface="Times New Roman" pitchFamily="18" charset="0"/>
              </a:endParaRPr>
            </a:p>
          </p:txBody>
        </p:sp>
      </p:grpSp>
      <p:grpSp>
        <p:nvGrpSpPr>
          <p:cNvPr id="10" name="Group 9"/>
          <p:cNvGrpSpPr/>
          <p:nvPr/>
        </p:nvGrpSpPr>
        <p:grpSpPr>
          <a:xfrm>
            <a:off x="4370114" y="2370993"/>
            <a:ext cx="210312" cy="1956290"/>
            <a:chOff x="4370114" y="2370993"/>
            <a:chExt cx="210312" cy="1956290"/>
          </a:xfrm>
        </p:grpSpPr>
        <p:sp>
          <p:nvSpPr>
            <p:cNvPr id="25" name="Rectangle 24"/>
            <p:cNvSpPr/>
            <p:nvPr/>
          </p:nvSpPr>
          <p:spPr>
            <a:xfrm>
              <a:off x="4370114" y="2571635"/>
              <a:ext cx="210312" cy="1755648"/>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a:spLocks noChangeAspect="1" noChangeArrowheads="1"/>
            </p:cNvSpPr>
            <p:nvPr/>
          </p:nvSpPr>
          <p:spPr bwMode="auto">
            <a:xfrm>
              <a:off x="4399290" y="2370993"/>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60</a:t>
              </a:r>
              <a:endParaRPr kumimoji="0" lang="en-US" sz="1200" b="0" dirty="0">
                <a:solidFill>
                  <a:schemeClr val="tx1"/>
                </a:solidFill>
                <a:latin typeface="Times New Roman" pitchFamily="18" charset="0"/>
                <a:cs typeface="Times New Roman" pitchFamily="18" charset="0"/>
              </a:endParaRPr>
            </a:p>
          </p:txBody>
        </p:sp>
      </p:grpSp>
      <p:grpSp>
        <p:nvGrpSpPr>
          <p:cNvPr id="14" name="Group 13"/>
          <p:cNvGrpSpPr/>
          <p:nvPr/>
        </p:nvGrpSpPr>
        <p:grpSpPr>
          <a:xfrm>
            <a:off x="4594715" y="2980641"/>
            <a:ext cx="210312" cy="1346828"/>
            <a:chOff x="4594715" y="2980641"/>
            <a:chExt cx="210312" cy="1346828"/>
          </a:xfrm>
        </p:grpSpPr>
        <p:sp>
          <p:nvSpPr>
            <p:cNvPr id="30" name="Rectangle 29"/>
            <p:cNvSpPr/>
            <p:nvPr/>
          </p:nvSpPr>
          <p:spPr>
            <a:xfrm>
              <a:off x="4594715" y="3180281"/>
              <a:ext cx="210312" cy="1147188"/>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25"/>
            <p:cNvSpPr>
              <a:spLocks noChangeAspect="1" noChangeArrowheads="1"/>
            </p:cNvSpPr>
            <p:nvPr/>
          </p:nvSpPr>
          <p:spPr bwMode="auto">
            <a:xfrm>
              <a:off x="4627898" y="2980641"/>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40</a:t>
              </a:r>
              <a:endParaRPr kumimoji="0" lang="en-US" sz="1200" b="0" dirty="0">
                <a:solidFill>
                  <a:schemeClr val="tx1"/>
                </a:solidFill>
                <a:latin typeface="Times New Roman" pitchFamily="18" charset="0"/>
                <a:cs typeface="Times New Roman" pitchFamily="18" charset="0"/>
              </a:endParaRPr>
            </a:p>
          </p:txBody>
        </p:sp>
      </p:grpSp>
      <p:grpSp>
        <p:nvGrpSpPr>
          <p:cNvPr id="11" name="Group 10"/>
          <p:cNvGrpSpPr/>
          <p:nvPr/>
        </p:nvGrpSpPr>
        <p:grpSpPr>
          <a:xfrm>
            <a:off x="5003494" y="2476424"/>
            <a:ext cx="210312" cy="1853620"/>
            <a:chOff x="5003494" y="2476424"/>
            <a:chExt cx="210312" cy="1853620"/>
          </a:xfrm>
        </p:grpSpPr>
        <p:sp>
          <p:nvSpPr>
            <p:cNvPr id="26" name="Rectangle 25"/>
            <p:cNvSpPr/>
            <p:nvPr/>
          </p:nvSpPr>
          <p:spPr>
            <a:xfrm>
              <a:off x="5003494" y="2675456"/>
              <a:ext cx="210312" cy="1654588"/>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a:spLocks noChangeAspect="1" noChangeArrowheads="1"/>
            </p:cNvSpPr>
            <p:nvPr/>
          </p:nvSpPr>
          <p:spPr bwMode="auto">
            <a:xfrm>
              <a:off x="5035939" y="2476424"/>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57</a:t>
              </a:r>
              <a:endParaRPr kumimoji="0" lang="en-US" sz="1200" b="0" dirty="0">
                <a:solidFill>
                  <a:schemeClr val="tx1"/>
                </a:solidFill>
                <a:latin typeface="Times New Roman" pitchFamily="18" charset="0"/>
                <a:cs typeface="Times New Roman" pitchFamily="18" charset="0"/>
              </a:endParaRPr>
            </a:p>
          </p:txBody>
        </p:sp>
      </p:grpSp>
      <p:grpSp>
        <p:nvGrpSpPr>
          <p:cNvPr id="15" name="Group 14"/>
          <p:cNvGrpSpPr/>
          <p:nvPr/>
        </p:nvGrpSpPr>
        <p:grpSpPr>
          <a:xfrm>
            <a:off x="5222570" y="3314696"/>
            <a:ext cx="210312" cy="1012773"/>
            <a:chOff x="5222570" y="3314696"/>
            <a:chExt cx="210312" cy="1012773"/>
          </a:xfrm>
        </p:grpSpPr>
        <p:sp>
          <p:nvSpPr>
            <p:cNvPr id="29" name="Rectangle 28"/>
            <p:cNvSpPr/>
            <p:nvPr/>
          </p:nvSpPr>
          <p:spPr>
            <a:xfrm>
              <a:off x="5222570" y="3513653"/>
              <a:ext cx="210312" cy="813816"/>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25"/>
            <p:cNvSpPr>
              <a:spLocks noChangeAspect="1" noChangeArrowheads="1"/>
            </p:cNvSpPr>
            <p:nvPr/>
          </p:nvSpPr>
          <p:spPr bwMode="auto">
            <a:xfrm>
              <a:off x="5255021" y="3314696"/>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28</a:t>
              </a:r>
              <a:endParaRPr kumimoji="0" lang="en-US" sz="1200" b="0" dirty="0">
                <a:solidFill>
                  <a:schemeClr val="tx1"/>
                </a:solidFill>
                <a:latin typeface="Times New Roman" pitchFamily="18" charset="0"/>
                <a:cs typeface="Times New Roman" pitchFamily="18" charset="0"/>
              </a:endParaRPr>
            </a:p>
          </p:txBody>
        </p:sp>
      </p:grpSp>
      <p:grpSp>
        <p:nvGrpSpPr>
          <p:cNvPr id="12" name="Group 11"/>
          <p:cNvGrpSpPr/>
          <p:nvPr/>
        </p:nvGrpSpPr>
        <p:grpSpPr>
          <a:xfrm>
            <a:off x="5655924" y="2642930"/>
            <a:ext cx="210312" cy="1689876"/>
            <a:chOff x="5655924" y="2642930"/>
            <a:chExt cx="210312" cy="1689876"/>
          </a:xfrm>
        </p:grpSpPr>
        <p:sp>
          <p:nvSpPr>
            <p:cNvPr id="27" name="Rectangle 26"/>
            <p:cNvSpPr/>
            <p:nvPr/>
          </p:nvSpPr>
          <p:spPr>
            <a:xfrm>
              <a:off x="5655924" y="2846906"/>
              <a:ext cx="210312" cy="1485900"/>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a:spLocks noChangeAspect="1" noChangeArrowheads="1"/>
            </p:cNvSpPr>
            <p:nvPr/>
          </p:nvSpPr>
          <p:spPr bwMode="auto">
            <a:xfrm>
              <a:off x="5688628" y="2642930"/>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51</a:t>
              </a:r>
              <a:endParaRPr kumimoji="0" lang="en-US" sz="1200" b="0" dirty="0">
                <a:solidFill>
                  <a:schemeClr val="tx1"/>
                </a:solidFill>
                <a:latin typeface="Times New Roman" pitchFamily="18" charset="0"/>
                <a:cs typeface="Times New Roman" pitchFamily="18" charset="0"/>
              </a:endParaRPr>
            </a:p>
          </p:txBody>
        </p:sp>
      </p:grpSp>
      <p:grpSp>
        <p:nvGrpSpPr>
          <p:cNvPr id="16" name="Group 15"/>
          <p:cNvGrpSpPr/>
          <p:nvPr/>
        </p:nvGrpSpPr>
        <p:grpSpPr>
          <a:xfrm>
            <a:off x="5879769" y="3519306"/>
            <a:ext cx="210312" cy="813484"/>
            <a:chOff x="5879769" y="3519306"/>
            <a:chExt cx="210312" cy="813484"/>
          </a:xfrm>
        </p:grpSpPr>
        <p:sp>
          <p:nvSpPr>
            <p:cNvPr id="28" name="Rectangle 27"/>
            <p:cNvSpPr/>
            <p:nvPr/>
          </p:nvSpPr>
          <p:spPr>
            <a:xfrm>
              <a:off x="5879769" y="3723206"/>
              <a:ext cx="210312" cy="609584"/>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25"/>
            <p:cNvSpPr>
              <a:spLocks noChangeAspect="1" noChangeArrowheads="1"/>
            </p:cNvSpPr>
            <p:nvPr/>
          </p:nvSpPr>
          <p:spPr bwMode="auto">
            <a:xfrm>
              <a:off x="5917236" y="3519306"/>
              <a:ext cx="15388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21</a:t>
              </a:r>
              <a:endParaRPr kumimoji="0" lang="en-US" sz="1200" b="0" dirty="0">
                <a:solidFill>
                  <a:schemeClr val="tx1"/>
                </a:solidFill>
                <a:latin typeface="Times New Roman" pitchFamily="18" charset="0"/>
                <a:cs typeface="Times New Roman" pitchFamily="18" charset="0"/>
              </a:endParaRPr>
            </a:p>
          </p:txBody>
        </p:sp>
      </p:grpSp>
      <p:grpSp>
        <p:nvGrpSpPr>
          <p:cNvPr id="93" name="Group 92"/>
          <p:cNvGrpSpPr/>
          <p:nvPr/>
        </p:nvGrpSpPr>
        <p:grpSpPr>
          <a:xfrm>
            <a:off x="4813595" y="4660583"/>
            <a:ext cx="2667561" cy="569596"/>
            <a:chOff x="4813595" y="4660583"/>
            <a:chExt cx="2667561" cy="569596"/>
          </a:xfrm>
        </p:grpSpPr>
        <p:sp>
          <p:nvSpPr>
            <p:cNvPr id="23" name="Rounded Rectangle 22"/>
            <p:cNvSpPr/>
            <p:nvPr/>
          </p:nvSpPr>
          <p:spPr>
            <a:xfrm>
              <a:off x="4813595" y="4660583"/>
              <a:ext cx="2667561" cy="569596"/>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4902562" y="4706303"/>
              <a:ext cx="210312" cy="219780"/>
            </a:xfrm>
            <a:prstGeom prst="rect">
              <a:avLst/>
            </a:prstGeom>
            <a:solidFill>
              <a:srgbClr val="527FC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25"/>
            <p:cNvSpPr>
              <a:spLocks noChangeAspect="1" noChangeArrowheads="1"/>
            </p:cNvSpPr>
            <p:nvPr/>
          </p:nvSpPr>
          <p:spPr bwMode="auto">
            <a:xfrm>
              <a:off x="5136781" y="4719653"/>
              <a:ext cx="1211422"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Sub-Saharan Africa</a:t>
              </a:r>
              <a:endParaRPr kumimoji="0" lang="en-US" sz="1200" b="0" dirty="0">
                <a:solidFill>
                  <a:schemeClr val="tx1"/>
                </a:solidFill>
                <a:latin typeface="Times New Roman" pitchFamily="18" charset="0"/>
                <a:cs typeface="Times New Roman" pitchFamily="18" charset="0"/>
              </a:endParaRPr>
            </a:p>
          </p:txBody>
        </p:sp>
      </p:grpSp>
      <p:grpSp>
        <p:nvGrpSpPr>
          <p:cNvPr id="91" name="Group 90"/>
          <p:cNvGrpSpPr/>
          <p:nvPr/>
        </p:nvGrpSpPr>
        <p:grpSpPr>
          <a:xfrm>
            <a:off x="4902562" y="4953952"/>
            <a:ext cx="2549052" cy="223661"/>
            <a:chOff x="4902562" y="4953952"/>
            <a:chExt cx="2549052" cy="223661"/>
          </a:xfrm>
        </p:grpSpPr>
        <p:sp>
          <p:nvSpPr>
            <p:cNvPr id="83" name="Rectangle 82"/>
            <p:cNvSpPr/>
            <p:nvPr/>
          </p:nvSpPr>
          <p:spPr>
            <a:xfrm>
              <a:off x="4902562" y="4963478"/>
              <a:ext cx="210312" cy="214135"/>
            </a:xfrm>
            <a:prstGeom prst="rect">
              <a:avLst/>
            </a:prstGeom>
            <a:solidFill>
              <a:srgbClr val="D2BD8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25"/>
            <p:cNvSpPr>
              <a:spLocks noChangeAspect="1" noChangeArrowheads="1"/>
            </p:cNvSpPr>
            <p:nvPr/>
          </p:nvSpPr>
          <p:spPr bwMode="auto">
            <a:xfrm>
              <a:off x="5159255" y="4953952"/>
              <a:ext cx="2292359"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World, excluding sub-Saharan Africa</a:t>
              </a:r>
              <a:endParaRPr kumimoji="0" lang="en-US" sz="1200" b="0" dirty="0">
                <a:solidFill>
                  <a:schemeClr val="tx1"/>
                </a:solidFill>
                <a:latin typeface="Times New Roman" pitchFamily="18" charset="0"/>
                <a:cs typeface="Times New Roman" pitchFamily="18" charset="0"/>
              </a:endParaRPr>
            </a:p>
          </p:txBody>
        </p:sp>
      </p:grpSp>
      <p:grpSp>
        <p:nvGrpSpPr>
          <p:cNvPr id="8" name="Group 7"/>
          <p:cNvGrpSpPr/>
          <p:nvPr/>
        </p:nvGrpSpPr>
        <p:grpSpPr>
          <a:xfrm>
            <a:off x="3660509" y="1951557"/>
            <a:ext cx="2528887" cy="2593122"/>
            <a:chOff x="3660509" y="1951557"/>
            <a:chExt cx="2528887" cy="2593122"/>
          </a:xfrm>
        </p:grpSpPr>
        <p:grpSp>
          <p:nvGrpSpPr>
            <p:cNvPr id="4" name="Group 3"/>
            <p:cNvGrpSpPr/>
            <p:nvPr/>
          </p:nvGrpSpPr>
          <p:grpSpPr>
            <a:xfrm>
              <a:off x="3660509" y="4354304"/>
              <a:ext cx="2528887" cy="190375"/>
              <a:chOff x="3660509" y="4354304"/>
              <a:chExt cx="2528887" cy="190375"/>
            </a:xfrm>
          </p:grpSpPr>
          <p:cxnSp>
            <p:nvCxnSpPr>
              <p:cNvPr id="69" name="Straight Connector 68"/>
              <p:cNvCxnSpPr/>
              <p:nvPr/>
            </p:nvCxnSpPr>
            <p:spPr>
              <a:xfrm>
                <a:off x="3660509" y="4360629"/>
                <a:ext cx="252888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0" name="Rectangle 25"/>
              <p:cNvSpPr>
                <a:spLocks noChangeAspect="1" noChangeArrowheads="1"/>
              </p:cNvSpPr>
              <p:nvPr/>
            </p:nvSpPr>
            <p:spPr bwMode="auto">
              <a:xfrm>
                <a:off x="3806600" y="4354304"/>
                <a:ext cx="30777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1980</a:t>
                </a:r>
                <a:endParaRPr kumimoji="0" lang="en-US" sz="1200" b="0" dirty="0">
                  <a:solidFill>
                    <a:schemeClr val="tx1"/>
                  </a:solidFill>
                  <a:latin typeface="Times New Roman" pitchFamily="18" charset="0"/>
                  <a:cs typeface="Times New Roman" pitchFamily="18" charset="0"/>
                </a:endParaRPr>
              </a:p>
            </p:txBody>
          </p:sp>
          <p:sp>
            <p:nvSpPr>
              <p:cNvPr id="79" name="Rectangle 25"/>
              <p:cNvSpPr>
                <a:spLocks noChangeAspect="1" noChangeArrowheads="1"/>
              </p:cNvSpPr>
              <p:nvPr/>
            </p:nvSpPr>
            <p:spPr bwMode="auto">
              <a:xfrm>
                <a:off x="4445431" y="4360013"/>
                <a:ext cx="30777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1990</a:t>
                </a:r>
                <a:endParaRPr kumimoji="0" lang="en-US" sz="1200" b="0" dirty="0">
                  <a:solidFill>
                    <a:schemeClr val="tx1"/>
                  </a:solidFill>
                  <a:latin typeface="Times New Roman" pitchFamily="18" charset="0"/>
                  <a:cs typeface="Times New Roman" pitchFamily="18" charset="0"/>
                </a:endParaRPr>
              </a:p>
            </p:txBody>
          </p:sp>
          <p:sp>
            <p:nvSpPr>
              <p:cNvPr id="80" name="Rectangle 25"/>
              <p:cNvSpPr>
                <a:spLocks noChangeAspect="1" noChangeArrowheads="1"/>
              </p:cNvSpPr>
              <p:nvPr/>
            </p:nvSpPr>
            <p:spPr bwMode="auto">
              <a:xfrm>
                <a:off x="5064517" y="4354304"/>
                <a:ext cx="30777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2000</a:t>
                </a:r>
                <a:endParaRPr kumimoji="0" lang="en-US" sz="1200" b="0" dirty="0">
                  <a:solidFill>
                    <a:schemeClr val="tx1"/>
                  </a:solidFill>
                  <a:latin typeface="Times New Roman" pitchFamily="18" charset="0"/>
                  <a:cs typeface="Times New Roman" pitchFamily="18" charset="0"/>
                </a:endParaRPr>
              </a:p>
            </p:txBody>
          </p:sp>
          <p:sp>
            <p:nvSpPr>
              <p:cNvPr id="81" name="Rectangle 25"/>
              <p:cNvSpPr>
                <a:spLocks noChangeAspect="1" noChangeArrowheads="1"/>
              </p:cNvSpPr>
              <p:nvPr/>
            </p:nvSpPr>
            <p:spPr bwMode="auto">
              <a:xfrm>
                <a:off x="5717032" y="4359051"/>
                <a:ext cx="30777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2005</a:t>
                </a:r>
                <a:endParaRPr kumimoji="0" lang="en-US" sz="1200" b="0" dirty="0">
                  <a:solidFill>
                    <a:schemeClr val="tx1"/>
                  </a:solidFill>
                  <a:latin typeface="Times New Roman" pitchFamily="18" charset="0"/>
                  <a:cs typeface="Times New Roman" pitchFamily="18" charset="0"/>
                </a:endParaRPr>
              </a:p>
            </p:txBody>
          </p:sp>
        </p:grpSp>
        <p:sp>
          <p:nvSpPr>
            <p:cNvPr id="86" name="Rectangle 25"/>
            <p:cNvSpPr>
              <a:spLocks noChangeAspect="1" noChangeArrowheads="1"/>
            </p:cNvSpPr>
            <p:nvPr/>
          </p:nvSpPr>
          <p:spPr bwMode="auto">
            <a:xfrm>
              <a:off x="3985617" y="1951557"/>
              <a:ext cx="1931619" cy="215444"/>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400" b="1" i="1" dirty="0" smtClean="0">
                  <a:solidFill>
                    <a:srgbClr val="000000"/>
                  </a:solidFill>
                  <a:latin typeface="Times New Roman" pitchFamily="18" charset="0"/>
                  <a:cs typeface="Times New Roman" pitchFamily="18" charset="0"/>
                </a:rPr>
                <a:t>Extreme Poverty Rate </a:t>
              </a:r>
              <a:r>
                <a:rPr kumimoji="0" lang="en-US" sz="1400" i="1" dirty="0" smtClean="0">
                  <a:solidFill>
                    <a:srgbClr val="000000"/>
                  </a:solidFill>
                  <a:latin typeface="Times New Roman" pitchFamily="18" charset="0"/>
                  <a:cs typeface="Times New Roman" pitchFamily="18" charset="0"/>
                </a:rPr>
                <a:t>(%)</a:t>
              </a:r>
              <a:endParaRPr kumimoji="0" lang="en-US" sz="1400" i="1" dirty="0">
                <a:solidFill>
                  <a:schemeClr val="tx1"/>
                </a:solidFill>
                <a:latin typeface="Times New Roman" pitchFamily="18" charset="0"/>
                <a:cs typeface="Times New Roman" pitchFamily="18" charset="0"/>
              </a:endParaRPr>
            </a:p>
          </p:txBody>
        </p:sp>
      </p:grpSp>
      <p:grpSp>
        <p:nvGrpSpPr>
          <p:cNvPr id="7" name="Group 6"/>
          <p:cNvGrpSpPr/>
          <p:nvPr/>
        </p:nvGrpSpPr>
        <p:grpSpPr>
          <a:xfrm>
            <a:off x="6412272" y="1947916"/>
            <a:ext cx="2528887" cy="2590457"/>
            <a:chOff x="6412272" y="1947916"/>
            <a:chExt cx="2528887" cy="2590457"/>
          </a:xfrm>
        </p:grpSpPr>
        <p:grpSp>
          <p:nvGrpSpPr>
            <p:cNvPr id="6" name="Group 5"/>
            <p:cNvGrpSpPr/>
            <p:nvPr/>
          </p:nvGrpSpPr>
          <p:grpSpPr>
            <a:xfrm>
              <a:off x="6412272" y="4347998"/>
              <a:ext cx="2528887" cy="190375"/>
              <a:chOff x="6412272" y="4347998"/>
              <a:chExt cx="2528887" cy="190375"/>
            </a:xfrm>
          </p:grpSpPr>
          <p:cxnSp>
            <p:nvCxnSpPr>
              <p:cNvPr id="55" name="Straight Connector 54"/>
              <p:cNvCxnSpPr/>
              <p:nvPr/>
            </p:nvCxnSpPr>
            <p:spPr>
              <a:xfrm>
                <a:off x="6412272" y="4354323"/>
                <a:ext cx="252888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6" name="Rectangle 25"/>
              <p:cNvSpPr>
                <a:spLocks noChangeAspect="1" noChangeArrowheads="1"/>
              </p:cNvSpPr>
              <p:nvPr/>
            </p:nvSpPr>
            <p:spPr bwMode="auto">
              <a:xfrm>
                <a:off x="6558363" y="4347998"/>
                <a:ext cx="30777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1980</a:t>
                </a:r>
                <a:endParaRPr kumimoji="0" lang="en-US" sz="1200" b="0" dirty="0">
                  <a:solidFill>
                    <a:schemeClr val="tx1"/>
                  </a:solidFill>
                  <a:latin typeface="Times New Roman" pitchFamily="18" charset="0"/>
                  <a:cs typeface="Times New Roman" pitchFamily="18" charset="0"/>
                </a:endParaRPr>
              </a:p>
            </p:txBody>
          </p:sp>
          <p:sp>
            <p:nvSpPr>
              <p:cNvPr id="66" name="Rectangle 25"/>
              <p:cNvSpPr>
                <a:spLocks noChangeAspect="1" noChangeArrowheads="1"/>
              </p:cNvSpPr>
              <p:nvPr/>
            </p:nvSpPr>
            <p:spPr bwMode="auto">
              <a:xfrm>
                <a:off x="7197194" y="4353707"/>
                <a:ext cx="30777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1990</a:t>
                </a:r>
                <a:endParaRPr kumimoji="0" lang="en-US" sz="1200" b="0" dirty="0">
                  <a:solidFill>
                    <a:schemeClr val="tx1"/>
                  </a:solidFill>
                  <a:latin typeface="Times New Roman" pitchFamily="18" charset="0"/>
                  <a:cs typeface="Times New Roman" pitchFamily="18" charset="0"/>
                </a:endParaRPr>
              </a:p>
            </p:txBody>
          </p:sp>
          <p:sp>
            <p:nvSpPr>
              <p:cNvPr id="67" name="Rectangle 25"/>
              <p:cNvSpPr>
                <a:spLocks noChangeAspect="1" noChangeArrowheads="1"/>
              </p:cNvSpPr>
              <p:nvPr/>
            </p:nvSpPr>
            <p:spPr bwMode="auto">
              <a:xfrm>
                <a:off x="7816280" y="4347998"/>
                <a:ext cx="30777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2000</a:t>
                </a:r>
                <a:endParaRPr kumimoji="0" lang="en-US" sz="1200" b="0" dirty="0">
                  <a:solidFill>
                    <a:schemeClr val="tx1"/>
                  </a:solidFill>
                  <a:latin typeface="Times New Roman" pitchFamily="18" charset="0"/>
                  <a:cs typeface="Times New Roman" pitchFamily="18" charset="0"/>
                </a:endParaRPr>
              </a:p>
            </p:txBody>
          </p:sp>
          <p:sp>
            <p:nvSpPr>
              <p:cNvPr id="68" name="Rectangle 25"/>
              <p:cNvSpPr>
                <a:spLocks noChangeAspect="1" noChangeArrowheads="1"/>
              </p:cNvSpPr>
              <p:nvPr/>
            </p:nvSpPr>
            <p:spPr bwMode="auto">
              <a:xfrm>
                <a:off x="8468795" y="4352745"/>
                <a:ext cx="307777"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b="0" dirty="0" smtClean="0">
                    <a:solidFill>
                      <a:srgbClr val="000000"/>
                    </a:solidFill>
                    <a:latin typeface="Times New Roman" pitchFamily="18" charset="0"/>
                    <a:cs typeface="Times New Roman" pitchFamily="18" charset="0"/>
                  </a:rPr>
                  <a:t>2005</a:t>
                </a:r>
                <a:endParaRPr kumimoji="0" lang="en-US" sz="1200" b="0" dirty="0">
                  <a:solidFill>
                    <a:schemeClr val="tx1"/>
                  </a:solidFill>
                  <a:latin typeface="Times New Roman" pitchFamily="18" charset="0"/>
                  <a:cs typeface="Times New Roman" pitchFamily="18" charset="0"/>
                </a:endParaRPr>
              </a:p>
            </p:txBody>
          </p:sp>
        </p:grpSp>
        <p:sp>
          <p:nvSpPr>
            <p:cNvPr id="87" name="Rectangle 25"/>
            <p:cNvSpPr>
              <a:spLocks noChangeAspect="1" noChangeArrowheads="1"/>
            </p:cNvSpPr>
            <p:nvPr/>
          </p:nvSpPr>
          <p:spPr bwMode="auto">
            <a:xfrm>
              <a:off x="6701159" y="1947916"/>
              <a:ext cx="2011769"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rgbClr val="000000"/>
                  </a:solidFill>
                  <a:latin typeface="Times New Roman" pitchFamily="18" charset="0"/>
                  <a:cs typeface="Times New Roman" pitchFamily="18" charset="0"/>
                </a:rPr>
                <a:t>Moderate Poverty Rate </a:t>
              </a:r>
              <a:r>
                <a:rPr lang="en-US" sz="1400" i="1" dirty="0">
                  <a:solidFill>
                    <a:srgbClr val="000000"/>
                  </a:solidFill>
                  <a:latin typeface="Times New Roman" pitchFamily="18" charset="0"/>
                  <a:cs typeface="Times New Roman" pitchFamily="18" charset="0"/>
                </a:rPr>
                <a:t>(%)</a:t>
              </a:r>
              <a:endParaRPr kumimoji="0" lang="en-US" sz="1400" b="1" i="1"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1771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par>
                                <p:cTn id="14" presetID="9" presetClass="entr" presetSubtype="0" fill="hold" nodeType="withEffect">
                                  <p:stCondLst>
                                    <p:cond delay="0"/>
                                  </p:stCondLst>
                                  <p:childTnLst>
                                    <p:set>
                                      <p:cBhvr>
                                        <p:cTn id="15" dur="1" fill="hold">
                                          <p:stCondLst>
                                            <p:cond delay="0"/>
                                          </p:stCondLst>
                                        </p:cTn>
                                        <p:tgtEl>
                                          <p:spTgt spid="93"/>
                                        </p:tgtEl>
                                        <p:attrNameLst>
                                          <p:attrName>style.visibility</p:attrName>
                                        </p:attrNameLst>
                                      </p:cBhvr>
                                      <p:to>
                                        <p:strVal val="visible"/>
                                      </p:to>
                                    </p:set>
                                    <p:animEffect transition="in" filter="dissolve">
                                      <p:cBhvr>
                                        <p:cTn id="16" dur="500"/>
                                        <p:tgtEl>
                                          <p:spTgt spid="93"/>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par>
                          <p:cTn id="25" fill="hold">
                            <p:stCondLst>
                              <p:cond delay="2000"/>
                            </p:stCondLst>
                            <p:childTnLst>
                              <p:par>
                                <p:cTn id="26" presetID="22" presetClass="entr" presetSubtype="4"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childTnLst>
                          </p:cTn>
                        </p:par>
                        <p:par>
                          <p:cTn id="29" fill="hold">
                            <p:stCondLst>
                              <p:cond delay="2500"/>
                            </p:stCondLst>
                            <p:childTnLst>
                              <p:par>
                                <p:cTn id="30" presetID="22" presetClass="entr" presetSubtype="4"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1">
                                            <p:txEl>
                                              <p:pRg st="1" end="1"/>
                                            </p:txEl>
                                          </p:spTgt>
                                        </p:tgtEl>
                                        <p:attrNameLst>
                                          <p:attrName>style.visibility</p:attrName>
                                        </p:attrNameLst>
                                      </p:cBhvr>
                                      <p:to>
                                        <p:strVal val="visible"/>
                                      </p:to>
                                    </p:set>
                                    <p:animEffect transition="in" filter="fade">
                                      <p:cBhvr>
                                        <p:cTn id="37" dur="500"/>
                                        <p:tgtEl>
                                          <p:spTgt spid="61">
                                            <p:txEl>
                                              <p:pRg st="1" end="1"/>
                                            </p:txEl>
                                          </p:spTgt>
                                        </p:tgtEl>
                                      </p:cBhvr>
                                    </p:animEffect>
                                    <p:anim calcmode="lin" valueType="num">
                                      <p:cBhvr>
                                        <p:cTn id="3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3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40" fill="hold">
                            <p:stCondLst>
                              <p:cond delay="500"/>
                            </p:stCondLst>
                            <p:childTnLst>
                              <p:par>
                                <p:cTn id="41" presetID="9" presetClass="entr" presetSubtype="0" fill="hold" nodeType="afterEffect">
                                  <p:stCondLst>
                                    <p:cond delay="0"/>
                                  </p:stCondLst>
                                  <p:childTnLst>
                                    <p:set>
                                      <p:cBhvr>
                                        <p:cTn id="42" dur="1" fill="hold">
                                          <p:stCondLst>
                                            <p:cond delay="0"/>
                                          </p:stCondLst>
                                        </p:cTn>
                                        <p:tgtEl>
                                          <p:spTgt spid="91"/>
                                        </p:tgtEl>
                                        <p:attrNameLst>
                                          <p:attrName>style.visibility</p:attrName>
                                        </p:attrNameLst>
                                      </p:cBhvr>
                                      <p:to>
                                        <p:strVal val="visible"/>
                                      </p:to>
                                    </p:set>
                                    <p:animEffect transition="in" filter="dissolve">
                                      <p:cBhvr>
                                        <p:cTn id="43" dur="500"/>
                                        <p:tgtEl>
                                          <p:spTgt spid="91"/>
                                        </p:tgtEl>
                                      </p:cBhvr>
                                    </p:animEffect>
                                  </p:childTnLst>
                                </p:cTn>
                              </p:par>
                            </p:childTnLst>
                          </p:cTn>
                        </p:par>
                        <p:par>
                          <p:cTn id="44" fill="hold">
                            <p:stCondLst>
                              <p:cond delay="1000"/>
                            </p:stCondLst>
                            <p:childTnLst>
                              <p:par>
                                <p:cTn id="45" presetID="22" presetClass="entr" presetSubtype="4"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par>
                          <p:cTn id="48" fill="hold">
                            <p:stCondLst>
                              <p:cond delay="1500"/>
                            </p:stCondLst>
                            <p:childTnLst>
                              <p:par>
                                <p:cTn id="49" presetID="22" presetClass="entr" presetSubtype="4"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2000"/>
                            </p:stCondLst>
                            <p:childTnLst>
                              <p:par>
                                <p:cTn id="53" presetID="22" presetClass="entr" presetSubtype="4"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500"/>
                                        <p:tgtEl>
                                          <p:spTgt spid="15"/>
                                        </p:tgtEl>
                                      </p:cBhvr>
                                    </p:animEffect>
                                  </p:childTnLst>
                                </p:cTn>
                              </p:par>
                            </p:childTnLst>
                          </p:cTn>
                        </p:par>
                        <p:par>
                          <p:cTn id="56" fill="hold">
                            <p:stCondLst>
                              <p:cond delay="2500"/>
                            </p:stCondLst>
                            <p:childTnLst>
                              <p:par>
                                <p:cTn id="57" presetID="22" presetClass="entr" presetSubtype="4"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down)">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61">
                                            <p:txEl>
                                              <p:pRg st="2" end="2"/>
                                            </p:txEl>
                                          </p:spTgt>
                                        </p:tgtEl>
                                        <p:attrNameLst>
                                          <p:attrName>style.visibility</p:attrName>
                                        </p:attrNameLst>
                                      </p:cBhvr>
                                      <p:to>
                                        <p:strVal val="visible"/>
                                      </p:to>
                                    </p:set>
                                    <p:animEffect transition="in" filter="fade">
                                      <p:cBhvr>
                                        <p:cTn id="64" dur="500"/>
                                        <p:tgtEl>
                                          <p:spTgt spid="61">
                                            <p:txEl>
                                              <p:pRg st="2" end="2"/>
                                            </p:txEl>
                                          </p:spTgt>
                                        </p:tgtEl>
                                      </p:cBhvr>
                                    </p:animEffect>
                                    <p:anim calcmode="lin" valueType="num">
                                      <p:cBhvr>
                                        <p:cTn id="65"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66"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67" fill="hold">
                            <p:stCondLst>
                              <p:cond delay="500"/>
                            </p:stCondLst>
                            <p:childTnLst>
                              <p:par>
                                <p:cTn id="68" presetID="9" presetClass="entr" presetSubtype="0"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dissolve">
                                      <p:cBhvr>
                                        <p:cTn id="70" dur="500"/>
                                        <p:tgtEl>
                                          <p:spTgt spid="7"/>
                                        </p:tgtEl>
                                      </p:cBhvr>
                                    </p:animEffect>
                                  </p:childTnLst>
                                </p:cTn>
                              </p:par>
                            </p:childTnLst>
                          </p:cTn>
                        </p:par>
                        <p:par>
                          <p:cTn id="71" fill="hold">
                            <p:stCondLst>
                              <p:cond delay="1000"/>
                            </p:stCondLst>
                            <p:childTnLst>
                              <p:par>
                                <p:cTn id="72" presetID="22" presetClass="entr" presetSubtype="4" fill="hold"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wipe(down)">
                                      <p:cBhvr>
                                        <p:cTn id="74" dur="500"/>
                                        <p:tgtEl>
                                          <p:spTgt spid="17"/>
                                        </p:tgtEl>
                                      </p:cBhvr>
                                    </p:animEffect>
                                  </p:childTnLst>
                                </p:cTn>
                              </p:par>
                              <p:par>
                                <p:cTn id="75" presetID="22" presetClass="entr" presetSubtype="4" fill="hold" nodeType="withEffect">
                                  <p:stCondLst>
                                    <p:cond delay="0"/>
                                  </p:stCondLst>
                                  <p:childTnLst>
                                    <p:set>
                                      <p:cBhvr>
                                        <p:cTn id="76" dur="1" fill="hold">
                                          <p:stCondLst>
                                            <p:cond delay="0"/>
                                          </p:stCondLst>
                                        </p:cTn>
                                        <p:tgtEl>
                                          <p:spTgt spid="90"/>
                                        </p:tgtEl>
                                        <p:attrNameLst>
                                          <p:attrName>style.visibility</p:attrName>
                                        </p:attrNameLst>
                                      </p:cBhvr>
                                      <p:to>
                                        <p:strVal val="visible"/>
                                      </p:to>
                                    </p:set>
                                    <p:animEffect transition="in" filter="wipe(down)">
                                      <p:cBhvr>
                                        <p:cTn id="77" dur="500"/>
                                        <p:tgtEl>
                                          <p:spTgt spid="90"/>
                                        </p:tgtEl>
                                      </p:cBhvr>
                                    </p:animEffect>
                                  </p:childTnLst>
                                </p:cTn>
                              </p:par>
                            </p:childTnLst>
                          </p:cTn>
                        </p:par>
                        <p:par>
                          <p:cTn id="78" fill="hold">
                            <p:stCondLst>
                              <p:cond delay="1500"/>
                            </p:stCondLst>
                            <p:childTnLst>
                              <p:par>
                                <p:cTn id="79" presetID="22" presetClass="entr" presetSubtype="4" fill="hold" nodeType="after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ipe(down)">
                                      <p:cBhvr>
                                        <p:cTn id="81" dur="500"/>
                                        <p:tgtEl>
                                          <p:spTgt spid="18"/>
                                        </p:tgtEl>
                                      </p:cBhvr>
                                    </p:animEffect>
                                  </p:childTnLst>
                                </p:cTn>
                              </p:par>
                              <p:par>
                                <p:cTn id="82" presetID="22" presetClass="entr" presetSubtype="4" fill="hold" nodeType="withEffect">
                                  <p:stCondLst>
                                    <p:cond delay="0"/>
                                  </p:stCondLst>
                                  <p:childTnLst>
                                    <p:set>
                                      <p:cBhvr>
                                        <p:cTn id="83" dur="1" fill="hold">
                                          <p:stCondLst>
                                            <p:cond delay="0"/>
                                          </p:stCondLst>
                                        </p:cTn>
                                        <p:tgtEl>
                                          <p:spTgt spid="89"/>
                                        </p:tgtEl>
                                        <p:attrNameLst>
                                          <p:attrName>style.visibility</p:attrName>
                                        </p:attrNameLst>
                                      </p:cBhvr>
                                      <p:to>
                                        <p:strVal val="visible"/>
                                      </p:to>
                                    </p:set>
                                    <p:animEffect transition="in" filter="wipe(down)">
                                      <p:cBhvr>
                                        <p:cTn id="84" dur="500"/>
                                        <p:tgtEl>
                                          <p:spTgt spid="89"/>
                                        </p:tgtEl>
                                      </p:cBhvr>
                                    </p:animEffect>
                                  </p:childTnLst>
                                </p:cTn>
                              </p:par>
                            </p:childTnLst>
                          </p:cTn>
                        </p:par>
                        <p:par>
                          <p:cTn id="85" fill="hold">
                            <p:stCondLst>
                              <p:cond delay="2000"/>
                            </p:stCondLst>
                            <p:childTnLst>
                              <p:par>
                                <p:cTn id="86" presetID="22" presetClass="entr" presetSubtype="4" fill="hold" nodeType="after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wipe(down)">
                                      <p:cBhvr>
                                        <p:cTn id="88" dur="500"/>
                                        <p:tgtEl>
                                          <p:spTgt spid="19"/>
                                        </p:tgtEl>
                                      </p:cBhvr>
                                    </p:animEffect>
                                  </p:childTnLst>
                                </p:cTn>
                              </p:par>
                              <p:par>
                                <p:cTn id="89" presetID="22" presetClass="entr" presetSubtype="4" fill="hold" nodeType="withEffect">
                                  <p:stCondLst>
                                    <p:cond delay="0"/>
                                  </p:stCondLst>
                                  <p:childTnLst>
                                    <p:set>
                                      <p:cBhvr>
                                        <p:cTn id="90" dur="1" fill="hold">
                                          <p:stCondLst>
                                            <p:cond delay="0"/>
                                          </p:stCondLst>
                                        </p:cTn>
                                        <p:tgtEl>
                                          <p:spTgt spid="88"/>
                                        </p:tgtEl>
                                        <p:attrNameLst>
                                          <p:attrName>style.visibility</p:attrName>
                                        </p:attrNameLst>
                                      </p:cBhvr>
                                      <p:to>
                                        <p:strVal val="visible"/>
                                      </p:to>
                                    </p:set>
                                    <p:animEffect transition="in" filter="wipe(down)">
                                      <p:cBhvr>
                                        <p:cTn id="91" dur="500"/>
                                        <p:tgtEl>
                                          <p:spTgt spid="88"/>
                                        </p:tgtEl>
                                      </p:cBhvr>
                                    </p:animEffect>
                                  </p:childTnLst>
                                </p:cTn>
                              </p:par>
                            </p:childTnLst>
                          </p:cTn>
                        </p:par>
                        <p:par>
                          <p:cTn id="92" fill="hold">
                            <p:stCondLst>
                              <p:cond delay="2500"/>
                            </p:stCondLst>
                            <p:childTnLst>
                              <p:par>
                                <p:cTn id="93" presetID="22" presetClass="entr" presetSubtype="4" fill="hold" nodeType="after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wipe(down)">
                                      <p:cBhvr>
                                        <p:cTn id="95" dur="500"/>
                                        <p:tgtEl>
                                          <p:spTgt spid="20"/>
                                        </p:tgtEl>
                                      </p:cBhvr>
                                    </p:animEffect>
                                  </p:childTnLst>
                                </p:cTn>
                              </p:par>
                              <p:par>
                                <p:cTn id="96" presetID="22" presetClass="entr" presetSubtype="4" fill="hold" nodeType="with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wipe(down)">
                                      <p:cBhvr>
                                        <p:cTn id="9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82930"/>
            <a:ext cx="8977930" cy="503860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176521"/>
            <a:ext cx="8904855" cy="596684"/>
          </a:xfrm>
        </p:spPr>
        <p:txBody>
          <a:bodyPr/>
          <a:lstStyle/>
          <a:p>
            <a:r>
              <a:rPr lang="en-US" sz="3600" dirty="0" smtClean="0"/>
              <a:t>Life Expectancy:  </a:t>
            </a:r>
            <a:r>
              <a:rPr lang="en-US" sz="3600" dirty="0"/>
              <a:t>The last 1000 years</a:t>
            </a:r>
          </a:p>
        </p:txBody>
      </p:sp>
      <p:sp>
        <p:nvSpPr>
          <p:cNvPr id="61" name="Text Box 10"/>
          <p:cNvSpPr txBox="1">
            <a:spLocks noChangeArrowheads="1"/>
          </p:cNvSpPr>
          <p:nvPr/>
        </p:nvSpPr>
        <p:spPr bwMode="auto">
          <a:xfrm>
            <a:off x="155408" y="1559585"/>
            <a:ext cx="3346744" cy="372409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The pattern of the life expectancy data is similar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that of per capita income.  </a:t>
            </a:r>
          </a:p>
          <a:p>
            <a:pPr marL="115888" indent="-115888">
              <a:lnSpc>
                <a:spcPct val="90000"/>
              </a:lnSpc>
              <a:spcBef>
                <a:spcPct val="50000"/>
              </a:spcBef>
              <a:buFontTx/>
              <a:buChar char="•"/>
            </a:pPr>
            <a:r>
              <a:rPr lang="en-US" sz="2000" dirty="0">
                <a:latin typeface="Times New Roman" pitchFamily="18" charset="0"/>
                <a:cs typeface="Times New Roman" pitchFamily="18" charset="0"/>
              </a:rPr>
              <a:t>Life expectancy at birth for </a:t>
            </a:r>
            <a:r>
              <a:rPr lang="en-US" sz="2000" b="1" i="1" dirty="0">
                <a:solidFill>
                  <a:srgbClr val="69962E"/>
                </a:solidFill>
                <a:latin typeface="Times New Roman" pitchFamily="18" charset="0"/>
                <a:cs typeface="Times New Roman" pitchFamily="18" charset="0"/>
              </a:rPr>
              <a:t>the world</a:t>
            </a:r>
            <a:r>
              <a:rPr lang="en-US" sz="2000" dirty="0">
                <a:latin typeface="Times New Roman" pitchFamily="18" charset="0"/>
                <a:cs typeface="Times New Roman" pitchFamily="18" charset="0"/>
              </a:rPr>
              <a:t> rose from 24 to 26 years between 1000 and 1820, but it soared to 64 by 2003.</a:t>
            </a:r>
          </a:p>
          <a:p>
            <a:pPr marL="115888" indent="-115888">
              <a:lnSpc>
                <a:spcPct val="90000"/>
              </a:lnSpc>
              <a:spcBef>
                <a:spcPct val="50000"/>
              </a:spcBef>
              <a:buFontTx/>
              <a:buChar char="•"/>
            </a:pPr>
            <a:r>
              <a:rPr lang="en-US" sz="2000" dirty="0">
                <a:latin typeface="Times New Roman" pitchFamily="18" charset="0"/>
                <a:cs typeface="Times New Roman" pitchFamily="18" charset="0"/>
              </a:rPr>
              <a:t>Life expectancy in the </a:t>
            </a:r>
            <a:r>
              <a:rPr lang="en-US" sz="2000" b="1" i="1" dirty="0">
                <a:solidFill>
                  <a:srgbClr val="C00000"/>
                </a:solidFill>
                <a:latin typeface="Times New Roman" pitchFamily="18" charset="0"/>
                <a:cs typeface="Times New Roman" pitchFamily="18" charset="0"/>
              </a:rPr>
              <a:t>high-income industrial countries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b="1" i="1" dirty="0" smtClean="0">
                <a:solidFill>
                  <a:srgbClr val="C00000"/>
                </a:solidFill>
                <a:latin typeface="Times New Roman" pitchFamily="18" charset="0"/>
                <a:cs typeface="Times New Roman" pitchFamily="18" charset="0"/>
              </a:rPr>
              <a:t>West</a:t>
            </a:r>
            <a:r>
              <a:rPr lang="en-US" sz="2000" dirty="0" smtClean="0">
                <a:latin typeface="Times New Roman" pitchFamily="18" charset="0"/>
                <a:cs typeface="Times New Roman" pitchFamily="18" charset="0"/>
              </a:rPr>
              <a:t>) followed </a:t>
            </a:r>
            <a:r>
              <a:rPr lang="en-US" sz="2000" dirty="0">
                <a:latin typeface="Times New Roman" pitchFamily="18" charset="0"/>
                <a:cs typeface="Times New Roman" pitchFamily="18" charset="0"/>
              </a:rPr>
              <a:t>a similar pattern.</a:t>
            </a:r>
          </a:p>
        </p:txBody>
      </p:sp>
      <p:cxnSp>
        <p:nvCxnSpPr>
          <p:cNvPr id="92" name="Straight Connector 91"/>
          <p:cNvCxnSpPr/>
          <p:nvPr/>
        </p:nvCxnSpPr>
        <p:spPr>
          <a:xfrm>
            <a:off x="3686950" y="1088136"/>
            <a:ext cx="0" cy="4654166"/>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263390" y="5349240"/>
            <a:ext cx="450799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263390" y="1426464"/>
            <a:ext cx="0" cy="392277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5" name="Rectangle 7"/>
          <p:cNvSpPr>
            <a:spLocks noChangeArrowheads="1"/>
          </p:cNvSpPr>
          <p:nvPr/>
        </p:nvSpPr>
        <p:spPr bwMode="auto">
          <a:xfrm>
            <a:off x="4516935" y="5470194"/>
            <a:ext cx="377604"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1100</a:t>
            </a:r>
            <a:endParaRPr kumimoji="0" lang="en-US" sz="1500" baseline="-25000" dirty="0">
              <a:latin typeface="Times New Roman" pitchFamily="18" charset="0"/>
              <a:cs typeface="Times New Roman" pitchFamily="18" charset="0"/>
            </a:endParaRPr>
          </a:p>
        </p:txBody>
      </p:sp>
      <p:sp>
        <p:nvSpPr>
          <p:cNvPr id="46" name="Rectangle 7"/>
          <p:cNvSpPr>
            <a:spLocks noChangeArrowheads="1"/>
          </p:cNvSpPr>
          <p:nvPr/>
        </p:nvSpPr>
        <p:spPr bwMode="auto">
          <a:xfrm>
            <a:off x="4958174"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1200</a:t>
            </a:r>
            <a:endParaRPr kumimoji="0" lang="en-US" sz="1500" baseline="-25000" dirty="0">
              <a:latin typeface="Times New Roman" pitchFamily="18" charset="0"/>
              <a:cs typeface="Times New Roman" pitchFamily="18" charset="0"/>
            </a:endParaRPr>
          </a:p>
        </p:txBody>
      </p:sp>
      <p:sp>
        <p:nvSpPr>
          <p:cNvPr id="47" name="Rectangle 7"/>
          <p:cNvSpPr>
            <a:spLocks noChangeArrowheads="1"/>
          </p:cNvSpPr>
          <p:nvPr/>
        </p:nvSpPr>
        <p:spPr bwMode="auto">
          <a:xfrm>
            <a:off x="5417600"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1300</a:t>
            </a:r>
            <a:endParaRPr kumimoji="0" lang="en-US" sz="1500" baseline="-25000" dirty="0">
              <a:latin typeface="Times New Roman" pitchFamily="18" charset="0"/>
              <a:cs typeface="Times New Roman" pitchFamily="18" charset="0"/>
            </a:endParaRPr>
          </a:p>
        </p:txBody>
      </p:sp>
      <p:sp>
        <p:nvSpPr>
          <p:cNvPr id="48" name="Rectangle 7"/>
          <p:cNvSpPr>
            <a:spLocks noChangeArrowheads="1"/>
          </p:cNvSpPr>
          <p:nvPr/>
        </p:nvSpPr>
        <p:spPr bwMode="auto">
          <a:xfrm>
            <a:off x="5869244"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1400</a:t>
            </a:r>
            <a:endParaRPr kumimoji="0" lang="en-US" sz="1500" baseline="-25000" dirty="0">
              <a:latin typeface="Times New Roman" pitchFamily="18" charset="0"/>
              <a:cs typeface="Times New Roman" pitchFamily="18" charset="0"/>
            </a:endParaRPr>
          </a:p>
        </p:txBody>
      </p:sp>
      <p:sp>
        <p:nvSpPr>
          <p:cNvPr id="49" name="Rectangle 7"/>
          <p:cNvSpPr>
            <a:spLocks noChangeArrowheads="1"/>
          </p:cNvSpPr>
          <p:nvPr/>
        </p:nvSpPr>
        <p:spPr bwMode="auto">
          <a:xfrm>
            <a:off x="6771365"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1600</a:t>
            </a:r>
            <a:endParaRPr kumimoji="0" lang="en-US" sz="1500" baseline="-25000" dirty="0">
              <a:latin typeface="Times New Roman" pitchFamily="18" charset="0"/>
              <a:cs typeface="Times New Roman" pitchFamily="18" charset="0"/>
            </a:endParaRPr>
          </a:p>
        </p:txBody>
      </p:sp>
      <p:sp>
        <p:nvSpPr>
          <p:cNvPr id="50" name="Rectangle 7"/>
          <p:cNvSpPr>
            <a:spLocks noChangeArrowheads="1"/>
          </p:cNvSpPr>
          <p:nvPr/>
        </p:nvSpPr>
        <p:spPr bwMode="auto">
          <a:xfrm>
            <a:off x="6322797"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1500</a:t>
            </a:r>
            <a:endParaRPr kumimoji="0" lang="en-US" sz="1500" baseline="-25000" dirty="0">
              <a:latin typeface="Times New Roman" pitchFamily="18" charset="0"/>
              <a:cs typeface="Times New Roman" pitchFamily="18" charset="0"/>
            </a:endParaRPr>
          </a:p>
        </p:txBody>
      </p:sp>
      <p:sp>
        <p:nvSpPr>
          <p:cNvPr id="51" name="Rectangle 7"/>
          <p:cNvSpPr>
            <a:spLocks noChangeArrowheads="1"/>
          </p:cNvSpPr>
          <p:nvPr/>
        </p:nvSpPr>
        <p:spPr bwMode="auto">
          <a:xfrm>
            <a:off x="7206630"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1700</a:t>
            </a:r>
            <a:endParaRPr kumimoji="0" lang="en-US" sz="1500" baseline="-25000" dirty="0">
              <a:latin typeface="Times New Roman" pitchFamily="18" charset="0"/>
              <a:cs typeface="Times New Roman" pitchFamily="18" charset="0"/>
            </a:endParaRPr>
          </a:p>
        </p:txBody>
      </p:sp>
      <p:sp>
        <p:nvSpPr>
          <p:cNvPr id="53" name="Rectangle 7"/>
          <p:cNvSpPr>
            <a:spLocks noChangeArrowheads="1"/>
          </p:cNvSpPr>
          <p:nvPr/>
        </p:nvSpPr>
        <p:spPr bwMode="auto">
          <a:xfrm>
            <a:off x="7643769"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1800</a:t>
            </a:r>
            <a:endParaRPr kumimoji="0" lang="en-US" sz="1500" baseline="-25000" dirty="0">
              <a:latin typeface="Times New Roman" pitchFamily="18" charset="0"/>
              <a:cs typeface="Times New Roman" pitchFamily="18" charset="0"/>
            </a:endParaRPr>
          </a:p>
        </p:txBody>
      </p:sp>
      <p:sp>
        <p:nvSpPr>
          <p:cNvPr id="54" name="Rectangle 7"/>
          <p:cNvSpPr>
            <a:spLocks noChangeArrowheads="1"/>
          </p:cNvSpPr>
          <p:nvPr/>
        </p:nvSpPr>
        <p:spPr bwMode="auto">
          <a:xfrm>
            <a:off x="8097834"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1900</a:t>
            </a:r>
            <a:endParaRPr kumimoji="0" lang="en-US" sz="1500" baseline="-25000" dirty="0">
              <a:latin typeface="Times New Roman" pitchFamily="18" charset="0"/>
              <a:cs typeface="Times New Roman" pitchFamily="18" charset="0"/>
            </a:endParaRPr>
          </a:p>
        </p:txBody>
      </p:sp>
      <p:sp>
        <p:nvSpPr>
          <p:cNvPr id="55" name="Rectangle 7"/>
          <p:cNvSpPr>
            <a:spLocks noChangeArrowheads="1"/>
          </p:cNvSpPr>
          <p:nvPr/>
        </p:nvSpPr>
        <p:spPr bwMode="auto">
          <a:xfrm>
            <a:off x="8538655" y="5470194"/>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2003</a:t>
            </a:r>
            <a:endParaRPr kumimoji="0" lang="en-US" sz="1500" baseline="-25000" dirty="0">
              <a:latin typeface="Times New Roman" pitchFamily="18" charset="0"/>
              <a:cs typeface="Times New Roman" pitchFamily="18" charset="0"/>
            </a:endParaRPr>
          </a:p>
        </p:txBody>
      </p:sp>
      <p:sp>
        <p:nvSpPr>
          <p:cNvPr id="57" name="Rectangle 7"/>
          <p:cNvSpPr>
            <a:spLocks noChangeArrowheads="1"/>
          </p:cNvSpPr>
          <p:nvPr/>
        </p:nvSpPr>
        <p:spPr bwMode="auto">
          <a:xfrm>
            <a:off x="4056687" y="5467146"/>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latin typeface="Times New Roman" pitchFamily="18" charset="0"/>
                <a:cs typeface="Times New Roman" pitchFamily="18" charset="0"/>
              </a:rPr>
              <a:t>1000</a:t>
            </a:r>
            <a:endParaRPr kumimoji="0" lang="en-US" sz="1500" baseline="-25000" dirty="0">
              <a:latin typeface="Times New Roman" pitchFamily="18" charset="0"/>
              <a:cs typeface="Times New Roman" pitchFamily="18" charset="0"/>
            </a:endParaRPr>
          </a:p>
        </p:txBody>
      </p:sp>
      <p:sp>
        <p:nvSpPr>
          <p:cNvPr id="59" name="Rectangle 7"/>
          <p:cNvSpPr>
            <a:spLocks noChangeArrowheads="1"/>
          </p:cNvSpPr>
          <p:nvPr/>
        </p:nvSpPr>
        <p:spPr bwMode="auto">
          <a:xfrm>
            <a:off x="3928933" y="4742992"/>
            <a:ext cx="20518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dirty="0" smtClean="0">
                <a:latin typeface="Times New Roman" pitchFamily="18" charset="0"/>
                <a:cs typeface="Times New Roman" pitchFamily="18" charset="0"/>
              </a:rPr>
              <a:t>10</a:t>
            </a:r>
            <a:endParaRPr kumimoji="0" lang="en-US" sz="1600" baseline="-25000" dirty="0">
              <a:latin typeface="Times New Roman" pitchFamily="18" charset="0"/>
              <a:cs typeface="Times New Roman" pitchFamily="18" charset="0"/>
            </a:endParaRPr>
          </a:p>
        </p:txBody>
      </p:sp>
      <p:sp>
        <p:nvSpPr>
          <p:cNvPr id="60" name="Rectangle 7"/>
          <p:cNvSpPr>
            <a:spLocks noChangeArrowheads="1"/>
          </p:cNvSpPr>
          <p:nvPr/>
        </p:nvSpPr>
        <p:spPr bwMode="auto">
          <a:xfrm>
            <a:off x="3928933" y="3761536"/>
            <a:ext cx="20518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dirty="0" smtClean="0">
                <a:latin typeface="Times New Roman" pitchFamily="18" charset="0"/>
                <a:cs typeface="Times New Roman" pitchFamily="18" charset="0"/>
              </a:rPr>
              <a:t>30</a:t>
            </a:r>
            <a:endParaRPr kumimoji="0" lang="en-US" sz="1600" baseline="-25000" dirty="0">
              <a:latin typeface="Times New Roman" pitchFamily="18" charset="0"/>
              <a:cs typeface="Times New Roman" pitchFamily="18" charset="0"/>
            </a:endParaRPr>
          </a:p>
        </p:txBody>
      </p:sp>
      <p:sp>
        <p:nvSpPr>
          <p:cNvPr id="69" name="Rectangle 7"/>
          <p:cNvSpPr>
            <a:spLocks noChangeArrowheads="1"/>
          </p:cNvSpPr>
          <p:nvPr/>
        </p:nvSpPr>
        <p:spPr bwMode="auto">
          <a:xfrm>
            <a:off x="3928933" y="2761792"/>
            <a:ext cx="20518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dirty="0" smtClean="0">
                <a:latin typeface="Times New Roman" pitchFamily="18" charset="0"/>
                <a:cs typeface="Times New Roman" pitchFamily="18" charset="0"/>
              </a:rPr>
              <a:t>50</a:t>
            </a:r>
            <a:endParaRPr kumimoji="0" lang="en-US" sz="1600" baseline="-25000" dirty="0">
              <a:latin typeface="Times New Roman" pitchFamily="18" charset="0"/>
              <a:cs typeface="Times New Roman" pitchFamily="18" charset="0"/>
            </a:endParaRPr>
          </a:p>
        </p:txBody>
      </p:sp>
      <p:sp>
        <p:nvSpPr>
          <p:cNvPr id="80" name="Rectangle 7"/>
          <p:cNvSpPr>
            <a:spLocks noChangeArrowheads="1"/>
          </p:cNvSpPr>
          <p:nvPr/>
        </p:nvSpPr>
        <p:spPr bwMode="auto">
          <a:xfrm>
            <a:off x="3928933" y="1789480"/>
            <a:ext cx="20518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dirty="0" smtClean="0">
                <a:latin typeface="Times New Roman" pitchFamily="18" charset="0"/>
                <a:cs typeface="Times New Roman" pitchFamily="18" charset="0"/>
              </a:rPr>
              <a:t>70</a:t>
            </a:r>
            <a:endParaRPr kumimoji="0" lang="en-US" sz="1600" baseline="-25000" dirty="0">
              <a:latin typeface="Times New Roman" pitchFamily="18" charset="0"/>
              <a:cs typeface="Times New Roman" pitchFamily="18" charset="0"/>
            </a:endParaRPr>
          </a:p>
        </p:txBody>
      </p:sp>
      <p:sp>
        <p:nvSpPr>
          <p:cNvPr id="83" name="Rectangle 7"/>
          <p:cNvSpPr>
            <a:spLocks noChangeArrowheads="1"/>
          </p:cNvSpPr>
          <p:nvPr/>
        </p:nvSpPr>
        <p:spPr bwMode="auto">
          <a:xfrm>
            <a:off x="3928933" y="1320088"/>
            <a:ext cx="20518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dirty="0" smtClean="0">
                <a:latin typeface="Times New Roman" pitchFamily="18" charset="0"/>
                <a:cs typeface="Times New Roman" pitchFamily="18" charset="0"/>
              </a:rPr>
              <a:t>80</a:t>
            </a:r>
            <a:endParaRPr kumimoji="0" lang="en-US" sz="1600" baseline="-25000" dirty="0">
              <a:latin typeface="Times New Roman" pitchFamily="18" charset="0"/>
              <a:cs typeface="Times New Roman" pitchFamily="18" charset="0"/>
            </a:endParaRPr>
          </a:p>
        </p:txBody>
      </p:sp>
      <p:sp>
        <p:nvSpPr>
          <p:cNvPr id="86" name="Rectangle 7"/>
          <p:cNvSpPr>
            <a:spLocks noChangeArrowheads="1"/>
          </p:cNvSpPr>
          <p:nvPr/>
        </p:nvSpPr>
        <p:spPr bwMode="auto">
          <a:xfrm>
            <a:off x="7259100" y="4435652"/>
            <a:ext cx="642805"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chemeClr val="accent3"/>
                </a:solidFill>
                <a:latin typeface="Times New Roman" pitchFamily="18" charset="0"/>
                <a:cs typeface="Times New Roman" pitchFamily="18" charset="0"/>
              </a:rPr>
              <a:t>1820: 26</a:t>
            </a:r>
            <a:endParaRPr kumimoji="0" lang="en-US" sz="1400" b="1" i="1" baseline="-25000" dirty="0">
              <a:solidFill>
                <a:schemeClr val="accent3"/>
              </a:solidFill>
              <a:latin typeface="Times New Roman" pitchFamily="18" charset="0"/>
              <a:cs typeface="Times New Roman" pitchFamily="18" charset="0"/>
            </a:endParaRPr>
          </a:p>
        </p:txBody>
      </p:sp>
      <p:sp>
        <p:nvSpPr>
          <p:cNvPr id="94" name="Rectangle 7"/>
          <p:cNvSpPr>
            <a:spLocks noChangeArrowheads="1"/>
          </p:cNvSpPr>
          <p:nvPr/>
        </p:nvSpPr>
        <p:spPr bwMode="auto">
          <a:xfrm>
            <a:off x="6949126" y="2970098"/>
            <a:ext cx="642805"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rgbClr val="C00000"/>
                </a:solidFill>
                <a:latin typeface="Times New Roman" pitchFamily="18" charset="0"/>
                <a:cs typeface="Times New Roman" pitchFamily="18" charset="0"/>
              </a:rPr>
              <a:t>1820: 36</a:t>
            </a:r>
            <a:endParaRPr kumimoji="0" lang="en-US" sz="1400" b="1" i="1" baseline="-25000" dirty="0">
              <a:solidFill>
                <a:srgbClr val="C00000"/>
              </a:solidFill>
              <a:latin typeface="Times New Roman" pitchFamily="18" charset="0"/>
              <a:cs typeface="Times New Roman" pitchFamily="18" charset="0"/>
            </a:endParaRPr>
          </a:p>
        </p:txBody>
      </p:sp>
      <p:sp>
        <p:nvSpPr>
          <p:cNvPr id="95" name="Rectangle 7"/>
          <p:cNvSpPr>
            <a:spLocks noChangeArrowheads="1"/>
          </p:cNvSpPr>
          <p:nvPr/>
        </p:nvSpPr>
        <p:spPr bwMode="auto">
          <a:xfrm>
            <a:off x="7437690" y="2323767"/>
            <a:ext cx="642805"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chemeClr val="accent3"/>
                </a:solidFill>
                <a:latin typeface="Times New Roman" pitchFamily="18" charset="0"/>
                <a:cs typeface="Times New Roman" pitchFamily="18" charset="0"/>
              </a:rPr>
              <a:t>2003: 64</a:t>
            </a:r>
            <a:endParaRPr kumimoji="0" lang="en-US" sz="1400" b="1" i="1" baseline="-25000" dirty="0">
              <a:solidFill>
                <a:schemeClr val="accent3"/>
              </a:solidFill>
              <a:latin typeface="Times New Roman" pitchFamily="18" charset="0"/>
              <a:cs typeface="Times New Roman" pitchFamily="18" charset="0"/>
            </a:endParaRPr>
          </a:p>
        </p:txBody>
      </p:sp>
      <p:sp>
        <p:nvSpPr>
          <p:cNvPr id="96" name="Rectangle 7"/>
          <p:cNvSpPr>
            <a:spLocks noChangeArrowheads="1"/>
          </p:cNvSpPr>
          <p:nvPr/>
        </p:nvSpPr>
        <p:spPr bwMode="auto">
          <a:xfrm>
            <a:off x="7362220" y="1753202"/>
            <a:ext cx="642805"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i="1" dirty="0" smtClean="0">
                <a:solidFill>
                  <a:srgbClr val="C00000"/>
                </a:solidFill>
                <a:latin typeface="Times New Roman" pitchFamily="18" charset="0"/>
                <a:cs typeface="Times New Roman" pitchFamily="18" charset="0"/>
              </a:rPr>
              <a:t>2003: 76</a:t>
            </a:r>
            <a:endParaRPr kumimoji="0" lang="en-US" sz="1400" b="1" i="1" baseline="-25000" dirty="0">
              <a:solidFill>
                <a:srgbClr val="C00000"/>
              </a:solidFill>
              <a:latin typeface="Times New Roman" pitchFamily="18" charset="0"/>
              <a:cs typeface="Times New Roman" pitchFamily="18" charset="0"/>
            </a:endParaRPr>
          </a:p>
        </p:txBody>
      </p:sp>
      <p:sp>
        <p:nvSpPr>
          <p:cNvPr id="97" name="Rectangle 7"/>
          <p:cNvSpPr>
            <a:spLocks noChangeArrowheads="1"/>
          </p:cNvSpPr>
          <p:nvPr/>
        </p:nvSpPr>
        <p:spPr bwMode="auto">
          <a:xfrm>
            <a:off x="4407633" y="3334929"/>
            <a:ext cx="171117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smtClean="0">
                <a:solidFill>
                  <a:srgbClr val="C00000"/>
                </a:solidFill>
                <a:latin typeface="Times New Roman" pitchFamily="18" charset="0"/>
                <a:cs typeface="Times New Roman" pitchFamily="18" charset="0"/>
              </a:rPr>
              <a:t>West life expectancy</a:t>
            </a:r>
            <a:endParaRPr kumimoji="0" lang="en-US" sz="1600" b="1" i="1" baseline="-25000" dirty="0">
              <a:solidFill>
                <a:srgbClr val="C00000"/>
              </a:solidFill>
              <a:latin typeface="Times New Roman" pitchFamily="18" charset="0"/>
              <a:cs typeface="Times New Roman" pitchFamily="18" charset="0"/>
            </a:endParaRPr>
          </a:p>
        </p:txBody>
      </p:sp>
      <p:sp>
        <p:nvSpPr>
          <p:cNvPr id="99" name="Rectangle 7"/>
          <p:cNvSpPr>
            <a:spLocks noChangeArrowheads="1"/>
          </p:cNvSpPr>
          <p:nvPr/>
        </p:nvSpPr>
        <p:spPr bwMode="auto">
          <a:xfrm>
            <a:off x="4729713" y="4466412"/>
            <a:ext cx="936154" cy="492443"/>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smtClean="0">
                <a:solidFill>
                  <a:srgbClr val="69962E"/>
                </a:solidFill>
                <a:latin typeface="Times New Roman" pitchFamily="18" charset="0"/>
                <a:cs typeface="Times New Roman" pitchFamily="18" charset="0"/>
              </a:rPr>
              <a:t>World life</a:t>
            </a:r>
            <a:br>
              <a:rPr kumimoji="0" lang="en-US" sz="1600" b="1" i="1" dirty="0" smtClean="0">
                <a:solidFill>
                  <a:srgbClr val="69962E"/>
                </a:solidFill>
                <a:latin typeface="Times New Roman" pitchFamily="18" charset="0"/>
                <a:cs typeface="Times New Roman" pitchFamily="18" charset="0"/>
              </a:rPr>
            </a:br>
            <a:r>
              <a:rPr kumimoji="0" lang="en-US" sz="1600" b="1" i="1" dirty="0" smtClean="0">
                <a:solidFill>
                  <a:srgbClr val="69962E"/>
                </a:solidFill>
                <a:latin typeface="Times New Roman" pitchFamily="18" charset="0"/>
                <a:cs typeface="Times New Roman" pitchFamily="18" charset="0"/>
              </a:rPr>
              <a:t>expectancy</a:t>
            </a:r>
            <a:endParaRPr kumimoji="0" lang="en-US" sz="1600" b="1" i="1" baseline="-25000" dirty="0">
              <a:solidFill>
                <a:srgbClr val="69962E"/>
              </a:solidFill>
              <a:latin typeface="Times New Roman" pitchFamily="18" charset="0"/>
              <a:cs typeface="Times New Roman" pitchFamily="18" charset="0"/>
            </a:endParaRPr>
          </a:p>
        </p:txBody>
      </p:sp>
      <p:cxnSp>
        <p:nvCxnSpPr>
          <p:cNvPr id="23" name="Straight Connector 22"/>
          <p:cNvCxnSpPr/>
          <p:nvPr/>
        </p:nvCxnSpPr>
        <p:spPr>
          <a:xfrm>
            <a:off x="426339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471360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516382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561403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606425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651446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696468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741489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786511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8315325"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a:off x="8765540" y="5349240"/>
            <a:ext cx="0" cy="6096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197350" y="4863414"/>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4197350" y="3878402"/>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4197350" y="2887040"/>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4197350" y="1917522"/>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197350" y="1444574"/>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4" name="Rectangle 7"/>
          <p:cNvSpPr>
            <a:spLocks noChangeArrowheads="1"/>
          </p:cNvSpPr>
          <p:nvPr/>
        </p:nvSpPr>
        <p:spPr bwMode="auto">
          <a:xfrm>
            <a:off x="5564284" y="1297786"/>
            <a:ext cx="1603004" cy="523220"/>
          </a:xfrm>
          <a:prstGeom prst="rect">
            <a:avLst/>
          </a:prstGeom>
          <a:noFill/>
          <a:ln w="9525">
            <a:noFill/>
            <a:miter lim="800000"/>
            <a:headEnd/>
            <a:tailEnd/>
          </a:ln>
        </p:spPr>
        <p:txBody>
          <a:bodyPr wrap="none" lIns="0" tIns="0" rIns="0" bIns="0">
            <a:prstTxWarp prst="textNoShape">
              <a:avLst/>
            </a:prstTxWarp>
            <a:spAutoFit/>
          </a:bodyPr>
          <a:lstStyle/>
          <a:p>
            <a:pPr algn="ctr"/>
            <a:r>
              <a:rPr lang="en-US" b="1" i="1" dirty="0" smtClean="0">
                <a:latin typeface="Times New Roman" pitchFamily="18" charset="0"/>
                <a:cs typeface="Times New Roman" pitchFamily="18" charset="0"/>
              </a:rPr>
              <a:t>Life Expectancy </a:t>
            </a:r>
            <a:r>
              <a:rPr lang="en-US" i="1" dirty="0" smtClean="0">
                <a:latin typeface="Times New Roman" pitchFamily="18" charset="0"/>
                <a:cs typeface="Times New Roman" pitchFamily="18" charset="0"/>
              </a:rPr>
              <a:t/>
            </a:r>
            <a:br>
              <a:rPr lang="en-US" i="1" dirty="0" smtClean="0">
                <a:latin typeface="Times New Roman" pitchFamily="18" charset="0"/>
                <a:cs typeface="Times New Roman" pitchFamily="18" charset="0"/>
              </a:rPr>
            </a:br>
            <a:r>
              <a:rPr lang="en-US" sz="1600" i="1" dirty="0" smtClean="0">
                <a:latin typeface="Times New Roman" pitchFamily="18" charset="0"/>
                <a:cs typeface="Times New Roman" pitchFamily="18" charset="0"/>
              </a:rPr>
              <a:t>(at birth)</a:t>
            </a:r>
            <a:endParaRPr kumimoji="0" lang="en-US" i="1" baseline="-25000" dirty="0">
              <a:latin typeface="Times New Roman" pitchFamily="18" charset="0"/>
              <a:cs typeface="Times New Roman" pitchFamily="18" charset="0"/>
            </a:endParaRPr>
          </a:p>
        </p:txBody>
      </p:sp>
      <p:sp>
        <p:nvSpPr>
          <p:cNvPr id="67" name="Rectangle 7"/>
          <p:cNvSpPr>
            <a:spLocks noChangeArrowheads="1"/>
          </p:cNvSpPr>
          <p:nvPr/>
        </p:nvSpPr>
        <p:spPr bwMode="auto">
          <a:xfrm>
            <a:off x="3944173" y="4246168"/>
            <a:ext cx="20518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dirty="0" smtClean="0">
                <a:latin typeface="Times New Roman" pitchFamily="18" charset="0"/>
                <a:cs typeface="Times New Roman" pitchFamily="18" charset="0"/>
              </a:rPr>
              <a:t>20</a:t>
            </a:r>
            <a:endParaRPr kumimoji="0" lang="en-US" sz="1600" baseline="-25000" dirty="0">
              <a:latin typeface="Times New Roman" pitchFamily="18" charset="0"/>
              <a:cs typeface="Times New Roman" pitchFamily="18" charset="0"/>
            </a:endParaRPr>
          </a:p>
        </p:txBody>
      </p:sp>
      <p:cxnSp>
        <p:nvCxnSpPr>
          <p:cNvPr id="68" name="Straight Connector 67"/>
          <p:cNvCxnSpPr/>
          <p:nvPr/>
        </p:nvCxnSpPr>
        <p:spPr>
          <a:xfrm>
            <a:off x="4212590" y="4366590"/>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0" name="Rectangle 7"/>
          <p:cNvSpPr>
            <a:spLocks noChangeArrowheads="1"/>
          </p:cNvSpPr>
          <p:nvPr/>
        </p:nvSpPr>
        <p:spPr bwMode="auto">
          <a:xfrm>
            <a:off x="3935029" y="3273856"/>
            <a:ext cx="20518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dirty="0" smtClean="0">
                <a:latin typeface="Times New Roman" pitchFamily="18" charset="0"/>
                <a:cs typeface="Times New Roman" pitchFamily="18" charset="0"/>
              </a:rPr>
              <a:t>40</a:t>
            </a:r>
            <a:endParaRPr kumimoji="0" lang="en-US" sz="1600" baseline="-25000" dirty="0">
              <a:latin typeface="Times New Roman" pitchFamily="18" charset="0"/>
              <a:cs typeface="Times New Roman" pitchFamily="18" charset="0"/>
            </a:endParaRPr>
          </a:p>
        </p:txBody>
      </p:sp>
      <p:cxnSp>
        <p:nvCxnSpPr>
          <p:cNvPr id="71" name="Straight Connector 70"/>
          <p:cNvCxnSpPr/>
          <p:nvPr/>
        </p:nvCxnSpPr>
        <p:spPr>
          <a:xfrm>
            <a:off x="4203446" y="3390722"/>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2" name="Rectangle 7"/>
          <p:cNvSpPr>
            <a:spLocks noChangeArrowheads="1"/>
          </p:cNvSpPr>
          <p:nvPr/>
        </p:nvSpPr>
        <p:spPr bwMode="auto">
          <a:xfrm>
            <a:off x="3925885" y="2283256"/>
            <a:ext cx="205184"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dirty="0" smtClean="0">
                <a:latin typeface="Times New Roman" pitchFamily="18" charset="0"/>
                <a:cs typeface="Times New Roman" pitchFamily="18" charset="0"/>
              </a:rPr>
              <a:t>60</a:t>
            </a:r>
            <a:endParaRPr kumimoji="0" lang="en-US" sz="1600" baseline="-25000" dirty="0">
              <a:latin typeface="Times New Roman" pitchFamily="18" charset="0"/>
              <a:cs typeface="Times New Roman" pitchFamily="18" charset="0"/>
            </a:endParaRPr>
          </a:p>
        </p:txBody>
      </p:sp>
      <p:cxnSp>
        <p:nvCxnSpPr>
          <p:cNvPr id="73" name="Straight Connector 72"/>
          <p:cNvCxnSpPr/>
          <p:nvPr/>
        </p:nvCxnSpPr>
        <p:spPr>
          <a:xfrm>
            <a:off x="4194302" y="2408504"/>
            <a:ext cx="635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Freeform 25"/>
          <p:cNvSpPr/>
          <p:nvPr/>
        </p:nvSpPr>
        <p:spPr>
          <a:xfrm>
            <a:off x="4279392" y="2267712"/>
            <a:ext cx="4434840" cy="1901952"/>
          </a:xfrm>
          <a:custGeom>
            <a:avLst/>
            <a:gdLst>
              <a:gd name="connsiteX0" fmla="*/ 0 w 4434840"/>
              <a:gd name="connsiteY0" fmla="*/ 1901952 h 1901952"/>
              <a:gd name="connsiteX1" fmla="*/ 649224 w 4434840"/>
              <a:gd name="connsiteY1" fmla="*/ 1892808 h 1901952"/>
              <a:gd name="connsiteX2" fmla="*/ 786384 w 4434840"/>
              <a:gd name="connsiteY2" fmla="*/ 1883664 h 1901952"/>
              <a:gd name="connsiteX3" fmla="*/ 1033272 w 4434840"/>
              <a:gd name="connsiteY3" fmla="*/ 1892808 h 1901952"/>
              <a:gd name="connsiteX4" fmla="*/ 1170432 w 4434840"/>
              <a:gd name="connsiteY4" fmla="*/ 1865376 h 1901952"/>
              <a:gd name="connsiteX5" fmla="*/ 1435608 w 4434840"/>
              <a:gd name="connsiteY5" fmla="*/ 1865376 h 1901952"/>
              <a:gd name="connsiteX6" fmla="*/ 1737360 w 4434840"/>
              <a:gd name="connsiteY6" fmla="*/ 1865376 h 1901952"/>
              <a:gd name="connsiteX7" fmla="*/ 2029968 w 4434840"/>
              <a:gd name="connsiteY7" fmla="*/ 1847088 h 1901952"/>
              <a:gd name="connsiteX8" fmla="*/ 2340864 w 4434840"/>
              <a:gd name="connsiteY8" fmla="*/ 1847088 h 1901952"/>
              <a:gd name="connsiteX9" fmla="*/ 2596896 w 4434840"/>
              <a:gd name="connsiteY9" fmla="*/ 1828800 h 1901952"/>
              <a:gd name="connsiteX10" fmla="*/ 2724912 w 4434840"/>
              <a:gd name="connsiteY10" fmla="*/ 1828800 h 1901952"/>
              <a:gd name="connsiteX11" fmla="*/ 2916936 w 4434840"/>
              <a:gd name="connsiteY11" fmla="*/ 1837944 h 1901952"/>
              <a:gd name="connsiteX12" fmla="*/ 3081528 w 4434840"/>
              <a:gd name="connsiteY12" fmla="*/ 1810512 h 1901952"/>
              <a:gd name="connsiteX13" fmla="*/ 3291840 w 4434840"/>
              <a:gd name="connsiteY13" fmla="*/ 1819656 h 1901952"/>
              <a:gd name="connsiteX14" fmla="*/ 3401568 w 4434840"/>
              <a:gd name="connsiteY14" fmla="*/ 1810512 h 1901952"/>
              <a:gd name="connsiteX15" fmla="*/ 3666744 w 4434840"/>
              <a:gd name="connsiteY15" fmla="*/ 1810512 h 1901952"/>
              <a:gd name="connsiteX16" fmla="*/ 4023360 w 4434840"/>
              <a:gd name="connsiteY16" fmla="*/ 1572768 h 1901952"/>
              <a:gd name="connsiteX17" fmla="*/ 4187952 w 4434840"/>
              <a:gd name="connsiteY17" fmla="*/ 932688 h 1901952"/>
              <a:gd name="connsiteX18" fmla="*/ 4434840 w 4434840"/>
              <a:gd name="connsiteY18" fmla="*/ 0 h 1901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34840" h="1901952">
                <a:moveTo>
                  <a:pt x="0" y="1901952"/>
                </a:moveTo>
                <a:lnTo>
                  <a:pt x="649224" y="1892808"/>
                </a:lnTo>
                <a:lnTo>
                  <a:pt x="786384" y="1883664"/>
                </a:lnTo>
                <a:lnTo>
                  <a:pt x="1033272" y="1892808"/>
                </a:lnTo>
                <a:lnTo>
                  <a:pt x="1170432" y="1865376"/>
                </a:lnTo>
                <a:lnTo>
                  <a:pt x="1435608" y="1865376"/>
                </a:lnTo>
                <a:lnTo>
                  <a:pt x="1737360" y="1865376"/>
                </a:lnTo>
                <a:lnTo>
                  <a:pt x="2029968" y="1847088"/>
                </a:lnTo>
                <a:lnTo>
                  <a:pt x="2340864" y="1847088"/>
                </a:lnTo>
                <a:lnTo>
                  <a:pt x="2596896" y="1828800"/>
                </a:lnTo>
                <a:lnTo>
                  <a:pt x="2724912" y="1828800"/>
                </a:lnTo>
                <a:lnTo>
                  <a:pt x="2916936" y="1837944"/>
                </a:lnTo>
                <a:lnTo>
                  <a:pt x="3081528" y="1810512"/>
                </a:lnTo>
                <a:lnTo>
                  <a:pt x="3291840" y="1819656"/>
                </a:lnTo>
                <a:lnTo>
                  <a:pt x="3401568" y="1810512"/>
                </a:lnTo>
                <a:lnTo>
                  <a:pt x="3666744" y="1810512"/>
                </a:lnTo>
                <a:lnTo>
                  <a:pt x="4023360" y="1572768"/>
                </a:lnTo>
                <a:lnTo>
                  <a:pt x="4187952" y="932688"/>
                </a:lnTo>
                <a:lnTo>
                  <a:pt x="4434840" y="0"/>
                </a:lnTo>
              </a:path>
            </a:pathLst>
          </a:custGeom>
          <a:noFill/>
          <a:ln w="57150">
            <a:solidFill>
              <a:srgbClr val="6996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4251960" y="1664208"/>
            <a:ext cx="4480560" cy="2514600"/>
          </a:xfrm>
          <a:custGeom>
            <a:avLst/>
            <a:gdLst>
              <a:gd name="connsiteX0" fmla="*/ 0 w 4480560"/>
              <a:gd name="connsiteY0" fmla="*/ 2514600 h 2514600"/>
              <a:gd name="connsiteX1" fmla="*/ 493776 w 4480560"/>
              <a:gd name="connsiteY1" fmla="*/ 2423160 h 2514600"/>
              <a:gd name="connsiteX2" fmla="*/ 758952 w 4480560"/>
              <a:gd name="connsiteY2" fmla="*/ 2386584 h 2514600"/>
              <a:gd name="connsiteX3" fmla="*/ 1078992 w 4480560"/>
              <a:gd name="connsiteY3" fmla="*/ 2359152 h 2514600"/>
              <a:gd name="connsiteX4" fmla="*/ 1399032 w 4480560"/>
              <a:gd name="connsiteY4" fmla="*/ 2276856 h 2514600"/>
              <a:gd name="connsiteX5" fmla="*/ 1764792 w 4480560"/>
              <a:gd name="connsiteY5" fmla="*/ 2231136 h 2514600"/>
              <a:gd name="connsiteX6" fmla="*/ 2203704 w 4480560"/>
              <a:gd name="connsiteY6" fmla="*/ 2167128 h 2514600"/>
              <a:gd name="connsiteX7" fmla="*/ 2688336 w 4480560"/>
              <a:gd name="connsiteY7" fmla="*/ 2093976 h 2514600"/>
              <a:gd name="connsiteX8" fmla="*/ 3017520 w 4480560"/>
              <a:gd name="connsiteY8" fmla="*/ 2020824 h 2514600"/>
              <a:gd name="connsiteX9" fmla="*/ 3456432 w 4480560"/>
              <a:gd name="connsiteY9" fmla="*/ 1956816 h 2514600"/>
              <a:gd name="connsiteX10" fmla="*/ 3703320 w 4480560"/>
              <a:gd name="connsiteY10" fmla="*/ 1920240 h 2514600"/>
              <a:gd name="connsiteX11" fmla="*/ 4041648 w 4480560"/>
              <a:gd name="connsiteY11" fmla="*/ 1435608 h 2514600"/>
              <a:gd name="connsiteX12" fmla="*/ 4279392 w 4480560"/>
              <a:gd name="connsiteY12" fmla="*/ 466344 h 2514600"/>
              <a:gd name="connsiteX13" fmla="*/ 4480560 w 4480560"/>
              <a:gd name="connsiteY13"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80560" h="2514600">
                <a:moveTo>
                  <a:pt x="0" y="2514600"/>
                </a:moveTo>
                <a:lnTo>
                  <a:pt x="493776" y="2423160"/>
                </a:lnTo>
                <a:lnTo>
                  <a:pt x="758952" y="2386584"/>
                </a:lnTo>
                <a:lnTo>
                  <a:pt x="1078992" y="2359152"/>
                </a:lnTo>
                <a:lnTo>
                  <a:pt x="1399032" y="2276856"/>
                </a:lnTo>
                <a:lnTo>
                  <a:pt x="1764792" y="2231136"/>
                </a:lnTo>
                <a:lnTo>
                  <a:pt x="2203704" y="2167128"/>
                </a:lnTo>
                <a:lnTo>
                  <a:pt x="2688336" y="2093976"/>
                </a:lnTo>
                <a:lnTo>
                  <a:pt x="3017520" y="2020824"/>
                </a:lnTo>
                <a:lnTo>
                  <a:pt x="3456432" y="1956816"/>
                </a:lnTo>
                <a:lnTo>
                  <a:pt x="3703320" y="1920240"/>
                </a:lnTo>
                <a:lnTo>
                  <a:pt x="4041648" y="1435608"/>
                </a:lnTo>
                <a:lnTo>
                  <a:pt x="4279392" y="466344"/>
                </a:lnTo>
                <a:lnTo>
                  <a:pt x="4480560" y="0"/>
                </a:lnTo>
              </a:path>
            </a:pathLst>
          </a:cu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7626900" y="4142232"/>
            <a:ext cx="251269" cy="27019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8052118" y="1675432"/>
            <a:ext cx="523113" cy="1660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7351310" y="3228641"/>
            <a:ext cx="513800" cy="25612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V="1">
            <a:off x="8150231" y="2283256"/>
            <a:ext cx="475538" cy="2203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094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Institutions, Policies, </a:t>
            </a:r>
            <a:br>
              <a:rPr lang="en-US" dirty="0"/>
            </a:br>
            <a:r>
              <a:rPr lang="en-US" dirty="0"/>
              <a:t>and Prosperity</a:t>
            </a:r>
          </a:p>
        </p:txBody>
      </p:sp>
    </p:spTree>
    <p:extLst>
      <p:ext uri="{BB962C8B-B14F-4D97-AF65-F5344CB8AC3E}">
        <p14:creationId xmlns:p14="http://schemas.microsoft.com/office/powerpoint/2010/main" val="30543846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32104"/>
            <a:ext cx="8932985" cy="505439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28016"/>
            <a:ext cx="8904855" cy="667512"/>
          </a:xfrm>
        </p:spPr>
        <p:txBody>
          <a:bodyPr/>
          <a:lstStyle/>
          <a:p>
            <a:r>
              <a:rPr lang="en-US" dirty="0"/>
              <a:t>Institutions, Policies, and Prosperity</a:t>
            </a:r>
          </a:p>
        </p:txBody>
      </p:sp>
      <p:sp>
        <p:nvSpPr>
          <p:cNvPr id="3" name="Content Placeholder 2"/>
          <p:cNvSpPr>
            <a:spLocks noGrp="1"/>
          </p:cNvSpPr>
          <p:nvPr>
            <p:ph idx="1"/>
          </p:nvPr>
        </p:nvSpPr>
        <p:spPr>
          <a:xfrm>
            <a:off x="140675" y="844907"/>
            <a:ext cx="8883750" cy="3087013"/>
          </a:xfrm>
        </p:spPr>
        <p:txBody>
          <a:bodyPr/>
          <a:lstStyle/>
          <a:p>
            <a:pPr marL="231775" indent="-231775"/>
            <a:r>
              <a:rPr lang="en-US" sz="2600" dirty="0">
                <a:solidFill>
                  <a:srgbClr val="32302A"/>
                </a:solidFill>
              </a:rPr>
              <a:t>Institutions and policies matter because they shape incentives and thereby influence whether individuals engage </a:t>
            </a:r>
            <a:r>
              <a:rPr lang="en-US" sz="2600" dirty="0" smtClean="0">
                <a:solidFill>
                  <a:srgbClr val="32302A"/>
                </a:solidFill>
              </a:rPr>
              <a:t>in productive</a:t>
            </a:r>
            <a:r>
              <a:rPr lang="en-US" sz="2600" dirty="0">
                <a:solidFill>
                  <a:srgbClr val="32302A"/>
                </a:solidFill>
              </a:rPr>
              <a:t>, unproductive, or even counterproductive activities.</a:t>
            </a:r>
          </a:p>
          <a:p>
            <a:pPr marL="231775" indent="-231775"/>
            <a:r>
              <a:rPr lang="en-US" sz="2600" dirty="0">
                <a:solidFill>
                  <a:srgbClr val="32302A"/>
                </a:solidFill>
              </a:rPr>
              <a:t>When institutions and policies </a:t>
            </a:r>
            <a:r>
              <a:rPr lang="en-US" sz="2600" b="1" i="1" dirty="0">
                <a:solidFill>
                  <a:srgbClr val="32302A"/>
                </a:solidFill>
              </a:rPr>
              <a:t>provide </a:t>
            </a:r>
            <a:r>
              <a:rPr lang="en-US" sz="2600" dirty="0">
                <a:solidFill>
                  <a:srgbClr val="32302A"/>
                </a:solidFill>
              </a:rPr>
              <a:t>secure property rights,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 </a:t>
            </a:r>
            <a:r>
              <a:rPr lang="en-US" sz="2600" dirty="0">
                <a:solidFill>
                  <a:srgbClr val="32302A"/>
                </a:solidFill>
              </a:rPr>
              <a:t>fair and balanced judicial system, monetary stability, and effective limits on government’s ability to transfer wealth through taxation and regulation, individuals are encouraged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to </a:t>
            </a:r>
            <a:r>
              <a:rPr lang="en-US" sz="2600" dirty="0">
                <a:solidFill>
                  <a:srgbClr val="32302A"/>
                </a:solidFill>
              </a:rPr>
              <a:t>engage in productive activities. </a:t>
            </a:r>
          </a:p>
          <a:p>
            <a:pPr marL="231775" indent="-231775"/>
            <a:r>
              <a:rPr lang="en-US" sz="2600" dirty="0">
                <a:solidFill>
                  <a:srgbClr val="32302A"/>
                </a:solidFill>
              </a:rPr>
              <a:t>When the legal and regulatory environment </a:t>
            </a:r>
            <a:r>
              <a:rPr lang="en-US" sz="2600" b="1" i="1" dirty="0">
                <a:solidFill>
                  <a:srgbClr val="32302A"/>
                </a:solidFill>
              </a:rPr>
              <a:t>fails </a:t>
            </a:r>
            <a:r>
              <a:rPr lang="en-US" sz="2600" dirty="0">
                <a:solidFill>
                  <a:srgbClr val="32302A"/>
                </a:solidFill>
              </a:rPr>
              <a:t>to protect property rights and often favors some at the expense of others, individuals are instead encouraged to engage in rent-seeking, lobbying, bribes, and other counterproductive activities. </a:t>
            </a:r>
          </a:p>
        </p:txBody>
      </p:sp>
    </p:spTree>
    <p:extLst>
      <p:ext uri="{BB962C8B-B14F-4D97-AF65-F5344CB8AC3E}">
        <p14:creationId xmlns:p14="http://schemas.microsoft.com/office/powerpoint/2010/main" val="252973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3624"/>
            <a:ext cx="8932985" cy="432287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512064"/>
            <a:ext cx="8904855" cy="667512"/>
          </a:xfrm>
        </p:spPr>
        <p:txBody>
          <a:bodyPr/>
          <a:lstStyle/>
          <a:p>
            <a:r>
              <a:rPr lang="en-US" dirty="0"/>
              <a:t>Institutions, Policies, and Prosperity</a:t>
            </a:r>
          </a:p>
        </p:txBody>
      </p:sp>
      <p:sp>
        <p:nvSpPr>
          <p:cNvPr id="3" name="Content Placeholder 2"/>
          <p:cNvSpPr>
            <a:spLocks noGrp="1"/>
          </p:cNvSpPr>
          <p:nvPr>
            <p:ph idx="1"/>
          </p:nvPr>
        </p:nvSpPr>
        <p:spPr>
          <a:xfrm>
            <a:off x="140675" y="1658723"/>
            <a:ext cx="8883750" cy="2648101"/>
          </a:xfrm>
        </p:spPr>
        <p:txBody>
          <a:bodyPr/>
          <a:lstStyle/>
          <a:p>
            <a:pPr marL="231775" indent="-231775"/>
            <a:r>
              <a:rPr lang="en-US" sz="2600" dirty="0">
                <a:solidFill>
                  <a:srgbClr val="32302A"/>
                </a:solidFill>
              </a:rPr>
              <a:t>Unless countries adopt institutions and policies supportive of trade, entrepreneurial discovery, and private investment, they will be unable to sustain long-term growth and achieve high income levels. </a:t>
            </a:r>
          </a:p>
        </p:txBody>
      </p:sp>
    </p:spTree>
    <p:extLst>
      <p:ext uri="{BB962C8B-B14F-4D97-AF65-F5344CB8AC3E}">
        <p14:creationId xmlns:p14="http://schemas.microsoft.com/office/powerpoint/2010/main" val="424891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Why </a:t>
            </a:r>
            <a:r>
              <a:rPr lang="en-US" sz="2600" dirty="0">
                <a:solidFill>
                  <a:srgbClr val="32302A"/>
                </a:solidFill>
              </a:rPr>
              <a:t>will a nation’s legal system influence its growth and prosperity? What would a legal system consistent with strong growth look like</a:t>
            </a:r>
            <a:r>
              <a:rPr lang="en-US" sz="2600" dirty="0" smtClean="0">
                <a:solidFill>
                  <a:srgbClr val="32302A"/>
                </a:solidFill>
              </a:rPr>
              <a:t>?</a:t>
            </a:r>
          </a:p>
          <a:p>
            <a:pPr marL="341313" indent="-341313">
              <a:buAutoNum type="arabicPeriod"/>
            </a:pPr>
            <a:r>
              <a:rPr lang="en-US" sz="2600" dirty="0" smtClean="0">
                <a:solidFill>
                  <a:srgbClr val="32302A"/>
                </a:solidFill>
              </a:rPr>
              <a:t>If </a:t>
            </a:r>
            <a:r>
              <a:rPr lang="en-US" sz="2600" dirty="0">
                <a:solidFill>
                  <a:srgbClr val="32302A"/>
                </a:solidFill>
              </a:rPr>
              <a:t>the people of a nation are going to get the most from their resources, why is competition important? What must a firm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do </a:t>
            </a:r>
            <a:r>
              <a:rPr lang="en-US" sz="2600" dirty="0">
                <a:solidFill>
                  <a:srgbClr val="32302A"/>
                </a:solidFill>
              </a:rPr>
              <a:t>in order to compete effectively? If a firm is driven out of business because of inability to compete, will this adversely affect growth and prosperity? </a:t>
            </a:r>
          </a:p>
          <a:p>
            <a:pPr marL="341313" indent="-341313">
              <a:buAutoNum type="arabicPeriod"/>
            </a:pPr>
            <a:r>
              <a:rPr lang="en-US" sz="2600" dirty="0" smtClean="0">
                <a:solidFill>
                  <a:srgbClr val="32302A"/>
                </a:solidFill>
              </a:rPr>
              <a:t>When </a:t>
            </a:r>
            <a:r>
              <a:rPr lang="en-US" sz="2600" dirty="0">
                <a:solidFill>
                  <a:srgbClr val="32302A"/>
                </a:solidFill>
              </a:rPr>
              <a:t>the inflation rate is volatile, how is the volume of trade affected? How will this influence the income levels of people</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9415935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7663" indent="-347663">
              <a:buNone/>
            </a:pPr>
            <a:r>
              <a:rPr lang="en-US" sz="2600" dirty="0" smtClean="0">
                <a:solidFill>
                  <a:srgbClr val="32302A"/>
                </a:solidFill>
              </a:rPr>
              <a:t>4. When </a:t>
            </a:r>
            <a:r>
              <a:rPr lang="en-US" sz="2600" dirty="0">
                <a:solidFill>
                  <a:srgbClr val="32302A"/>
                </a:solidFill>
              </a:rPr>
              <a:t>government is heavily involved in the regulation of markets, how will this influence the gains from trade and growth of the economy? How will it influence the degree of rent-seeking by business and labor groups and the campaign contributions available to politicians?  Are politicians likely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to </a:t>
            </a:r>
            <a:r>
              <a:rPr lang="en-US" sz="2600" dirty="0">
                <a:solidFill>
                  <a:srgbClr val="32302A"/>
                </a:solidFill>
              </a:rPr>
              <a:t>enact regulations that encourage rent seeking</a:t>
            </a:r>
            <a:r>
              <a:rPr lang="en-US" sz="2600" dirty="0" smtClean="0">
                <a:solidFill>
                  <a:srgbClr val="32302A"/>
                </a:solidFill>
              </a:rPr>
              <a:t>?</a:t>
            </a:r>
          </a:p>
          <a:p>
            <a:pPr marL="347663" indent="-347663">
              <a:buNone/>
            </a:pPr>
            <a:r>
              <a:rPr lang="en-US" sz="2600" dirty="0" smtClean="0">
                <a:solidFill>
                  <a:srgbClr val="32302A"/>
                </a:solidFill>
              </a:rPr>
              <a:t>5. </a:t>
            </a:r>
            <a:r>
              <a:rPr lang="en-US" sz="2600" dirty="0">
                <a:solidFill>
                  <a:srgbClr val="32302A"/>
                </a:solidFill>
              </a:rPr>
              <a:t>Why might abundant natural resources generate secondary effects that would make sustained economic growth less likely? Does foreign aid generate similar secondary effects?  Why or why not</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40693718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7663" indent="-347663">
              <a:buNone/>
            </a:pPr>
            <a:r>
              <a:rPr lang="en-US" sz="2600" dirty="0" smtClean="0">
                <a:solidFill>
                  <a:srgbClr val="32302A"/>
                </a:solidFill>
              </a:rPr>
              <a:t>6. </a:t>
            </a:r>
            <a:r>
              <a:rPr lang="en-US" sz="2600" dirty="0">
                <a:solidFill>
                  <a:srgbClr val="32302A"/>
                </a:solidFill>
              </a:rPr>
              <a:t>Writing at the end of the 18th century, Thomas Malthus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argued </a:t>
            </a:r>
            <a:r>
              <a:rPr lang="en-US" sz="2600" dirty="0">
                <a:solidFill>
                  <a:srgbClr val="32302A"/>
                </a:solidFill>
              </a:rPr>
              <a:t>that income per person would never rise much above the subsistence level. Why did he believe this? </a:t>
            </a:r>
            <a:r>
              <a:rPr lang="en-US" sz="2600" dirty="0" smtClean="0">
                <a:solidFill>
                  <a:srgbClr val="32302A"/>
                </a:solidFill>
              </a:rPr>
              <a:t>Explain why </a:t>
            </a:r>
            <a:br>
              <a:rPr lang="en-US" sz="2600" dirty="0" smtClean="0">
                <a:solidFill>
                  <a:srgbClr val="32302A"/>
                </a:solidFill>
              </a:rPr>
            </a:br>
            <a:r>
              <a:rPr lang="en-US" sz="2600" dirty="0" smtClean="0">
                <a:solidFill>
                  <a:srgbClr val="32302A"/>
                </a:solidFill>
              </a:rPr>
              <a:t>he </a:t>
            </a:r>
            <a:r>
              <a:rPr lang="en-US" sz="2600" dirty="0">
                <a:solidFill>
                  <a:srgbClr val="32302A"/>
                </a:solidFill>
              </a:rPr>
              <a:t>was </a:t>
            </a:r>
            <a:r>
              <a:rPr lang="en-US" sz="2600" dirty="0" smtClean="0">
                <a:solidFill>
                  <a:srgbClr val="32302A"/>
                </a:solidFill>
              </a:rPr>
              <a:t>wrong</a:t>
            </a:r>
            <a:r>
              <a:rPr lang="en-US" sz="2600" dirty="0">
                <a:solidFill>
                  <a:srgbClr val="32302A"/>
                </a:solidFill>
              </a:rPr>
              <a:t>?</a:t>
            </a:r>
          </a:p>
        </p:txBody>
      </p:sp>
    </p:spTree>
    <p:extLst>
      <p:ext uri="{BB962C8B-B14F-4D97-AF65-F5344CB8AC3E}">
        <p14:creationId xmlns:p14="http://schemas.microsoft.com/office/powerpoint/2010/main" val="30883286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16</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Economic Growth, Production Possibilities, </a:t>
            </a:r>
            <a:r>
              <a:rPr lang="en-US" dirty="0" smtClean="0"/>
              <a:t/>
            </a:r>
            <a:br>
              <a:rPr lang="en-US" dirty="0" smtClean="0"/>
            </a:br>
            <a:r>
              <a:rPr lang="en-US" dirty="0" smtClean="0"/>
              <a:t>and </a:t>
            </a:r>
            <a:r>
              <a:rPr lang="en-US" dirty="0"/>
              <a:t>the Quality of Life</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68681"/>
            <a:ext cx="8932985" cy="503617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511"/>
            <a:ext cx="8904855" cy="667450"/>
          </a:xfrm>
        </p:spPr>
        <p:txBody>
          <a:bodyPr/>
          <a:lstStyle/>
          <a:p>
            <a:r>
              <a:rPr lang="en-US" dirty="0"/>
              <a:t>The Importance of Economic Growth</a:t>
            </a:r>
          </a:p>
        </p:txBody>
      </p:sp>
      <p:sp>
        <p:nvSpPr>
          <p:cNvPr id="3" name="Content Placeholder 2"/>
          <p:cNvSpPr>
            <a:spLocks noGrp="1"/>
          </p:cNvSpPr>
          <p:nvPr>
            <p:ph idx="1"/>
          </p:nvPr>
        </p:nvSpPr>
        <p:spPr>
          <a:xfrm>
            <a:off x="140675" y="886970"/>
            <a:ext cx="8883750" cy="4498846"/>
          </a:xfrm>
        </p:spPr>
        <p:txBody>
          <a:bodyPr/>
          <a:lstStyle/>
          <a:p>
            <a:pPr marL="231775" indent="-231775"/>
            <a:r>
              <a:rPr lang="en-US" sz="2400" dirty="0">
                <a:solidFill>
                  <a:srgbClr val="32302A"/>
                </a:solidFill>
              </a:rPr>
              <a:t>Economic growth is important because it is a necessary ingredient for higher incomes and higher living standards.</a:t>
            </a:r>
          </a:p>
          <a:p>
            <a:pPr marL="231775" indent="-231775"/>
            <a:r>
              <a:rPr lang="en-US" sz="2400" dirty="0">
                <a:solidFill>
                  <a:srgbClr val="32302A"/>
                </a:solidFill>
              </a:rPr>
              <a:t>GDP is a measure of output and income</a:t>
            </a:r>
            <a:r>
              <a:rPr lang="en-US" sz="2400" dirty="0" smtClean="0">
                <a:solidFill>
                  <a:srgbClr val="32302A"/>
                </a:solidFill>
              </a:rPr>
              <a:t>. </a:t>
            </a:r>
            <a:r>
              <a:rPr lang="en-US" sz="2400" dirty="0">
                <a:solidFill>
                  <a:srgbClr val="32302A"/>
                </a:solidFill>
              </a:rPr>
              <a:t>Growth of output is necessary for the growth of income.</a:t>
            </a:r>
          </a:p>
          <a:p>
            <a:pPr marL="231775" indent="-231775"/>
            <a:r>
              <a:rPr lang="en-US" sz="2400" dirty="0">
                <a:solidFill>
                  <a:srgbClr val="32302A"/>
                </a:solidFill>
              </a:rPr>
              <a:t>Per capita GDP is the nation’s GDP divided by its population.  Growth of per capita GDP means more goods </a:t>
            </a:r>
            <a:r>
              <a:rPr lang="en-US" sz="2400" dirty="0" smtClean="0">
                <a:solidFill>
                  <a:srgbClr val="32302A"/>
                </a:solidFill>
              </a:rPr>
              <a:t>&amp; </a:t>
            </a:r>
            <a:r>
              <a:rPr lang="en-US" sz="2400" dirty="0">
                <a:solidFill>
                  <a:srgbClr val="32302A"/>
                </a:solidFill>
              </a:rPr>
              <a:t>services per person.</a:t>
            </a:r>
          </a:p>
          <a:p>
            <a:pPr marL="231775" indent="-231775"/>
            <a:r>
              <a:rPr lang="en-US" sz="2400" dirty="0">
                <a:solidFill>
                  <a:srgbClr val="32302A"/>
                </a:solidFill>
              </a:rPr>
              <a:t>In most cases, higher </a:t>
            </a:r>
            <a:r>
              <a:rPr lang="en-US" sz="2400" dirty="0" smtClean="0">
                <a:solidFill>
                  <a:srgbClr val="32302A"/>
                </a:solidFill>
              </a:rPr>
              <a:t>per </a:t>
            </a:r>
            <a:r>
              <a:rPr lang="en-US" sz="2400" dirty="0">
                <a:solidFill>
                  <a:srgbClr val="32302A"/>
                </a:solidFill>
              </a:rPr>
              <a:t>capita GDP </a:t>
            </a:r>
            <a:r>
              <a:rPr lang="en-US" sz="2400" dirty="0" smtClean="0">
                <a:solidFill>
                  <a:srgbClr val="32302A"/>
                </a:solidFill>
              </a:rPr>
              <a:t>means </a:t>
            </a:r>
            <a:r>
              <a:rPr lang="en-US" sz="2400" dirty="0">
                <a:solidFill>
                  <a:srgbClr val="32302A"/>
                </a:solidFill>
              </a:rPr>
              <a:t>that the typical person has a better diet, improved health and access to medical services, </a:t>
            </a:r>
            <a:r>
              <a:rPr lang="en-US" sz="2400" dirty="0" smtClean="0">
                <a:solidFill>
                  <a:srgbClr val="32302A"/>
                </a:solidFill>
              </a:rPr>
              <a:t>a </a:t>
            </a:r>
            <a:r>
              <a:rPr lang="en-US" sz="2400" dirty="0">
                <a:solidFill>
                  <a:srgbClr val="32302A"/>
                </a:solidFill>
              </a:rPr>
              <a:t>longer life expectancy, and greater educational opportunity.</a:t>
            </a:r>
          </a:p>
          <a:p>
            <a:pPr marL="231775" indent="-231775"/>
            <a:r>
              <a:rPr lang="en-US" sz="2400" dirty="0">
                <a:solidFill>
                  <a:srgbClr val="32302A"/>
                </a:solidFill>
              </a:rPr>
              <a:t>Growth leads to more than just material goods.  </a:t>
            </a:r>
            <a:r>
              <a:rPr lang="en-US" sz="2400" dirty="0" smtClean="0">
                <a:solidFill>
                  <a:srgbClr val="32302A"/>
                </a:solidFill>
              </a:rPr>
              <a:t>It </a:t>
            </a:r>
            <a:r>
              <a:rPr lang="en-US" sz="2400" dirty="0">
                <a:solidFill>
                  <a:srgbClr val="32302A"/>
                </a:solidFill>
              </a:rPr>
              <a:t>also generally leads a cleaner environment </a:t>
            </a:r>
            <a:r>
              <a:rPr lang="en-US" sz="2400" dirty="0" smtClean="0">
                <a:solidFill>
                  <a:srgbClr val="32302A"/>
                </a:solidFill>
              </a:rPr>
              <a:t>and </a:t>
            </a:r>
            <a:r>
              <a:rPr lang="en-US" sz="2400" dirty="0">
                <a:solidFill>
                  <a:srgbClr val="32302A"/>
                </a:solidFill>
              </a:rPr>
              <a:t>more time for leisure and recreation.</a:t>
            </a:r>
          </a:p>
        </p:txBody>
      </p:sp>
    </p:spTree>
    <p:extLst>
      <p:ext uri="{BB962C8B-B14F-4D97-AF65-F5344CB8AC3E}">
        <p14:creationId xmlns:p14="http://schemas.microsoft.com/office/powerpoint/2010/main" val="3478085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The Importance of Economic Growth</a:t>
            </a:r>
          </a:p>
        </p:txBody>
      </p:sp>
      <p:sp>
        <p:nvSpPr>
          <p:cNvPr id="61" name="Text Box 10"/>
          <p:cNvSpPr txBox="1">
            <a:spLocks noChangeArrowheads="1"/>
          </p:cNvSpPr>
          <p:nvPr/>
        </p:nvSpPr>
        <p:spPr bwMode="auto">
          <a:xfrm>
            <a:off x="73112" y="2120273"/>
            <a:ext cx="4080182" cy="286847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Economic growth makes larger outputs possible. </a:t>
            </a:r>
            <a:endParaRPr lang="en-US" sz="22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200" dirty="0">
                <a:latin typeface="Times New Roman" pitchFamily="18" charset="0"/>
                <a:cs typeface="Times New Roman" pitchFamily="18" charset="0"/>
              </a:rPr>
              <a:t>This can be illustrated by an outward shift in the production possibilities </a:t>
            </a:r>
            <a:r>
              <a:rPr lang="en-US" sz="2200" dirty="0" smtClean="0">
                <a:latin typeface="Times New Roman" pitchFamily="18" charset="0"/>
                <a:cs typeface="Times New Roman" pitchFamily="18" charset="0"/>
              </a:rPr>
              <a:t>curve (PPC).</a:t>
            </a:r>
            <a:endParaRPr lang="en-US" sz="2200" dirty="0">
              <a:latin typeface="Times New Roman" pitchFamily="18" charset="0"/>
              <a:cs typeface="Times New Roman" pitchFamily="18" charset="0"/>
            </a:endParaRPr>
          </a:p>
          <a:p>
            <a:pPr marL="115888" indent="-115888">
              <a:lnSpc>
                <a:spcPct val="90000"/>
              </a:lnSpc>
              <a:spcBef>
                <a:spcPct val="50000"/>
              </a:spcBef>
              <a:buFontTx/>
              <a:buChar char="•"/>
            </a:pPr>
            <a:r>
              <a:rPr lang="en-US" sz="2200" dirty="0" smtClean="0">
                <a:latin typeface="Times New Roman" pitchFamily="18" charset="0"/>
                <a:cs typeface="Times New Roman" pitchFamily="18" charset="0"/>
              </a:rPr>
              <a:t>Economic growth </a:t>
            </a:r>
            <a:r>
              <a:rPr lang="en-US" sz="2200" dirty="0">
                <a:latin typeface="Times New Roman" pitchFamily="18" charset="0"/>
                <a:cs typeface="Times New Roman" pitchFamily="18" charset="0"/>
              </a:rPr>
              <a:t>means that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larger quantity of goods and services can be produced</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3" name="Rectangle 15"/>
          <p:cNvSpPr>
            <a:spLocks noChangeArrowheads="1"/>
          </p:cNvSpPr>
          <p:nvPr/>
        </p:nvSpPr>
        <p:spPr bwMode="auto">
          <a:xfrm>
            <a:off x="5703124" y="2957185"/>
            <a:ext cx="825547"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smtClean="0">
                <a:solidFill>
                  <a:schemeClr val="accent6">
                    <a:lumMod val="60000"/>
                    <a:lumOff val="40000"/>
                  </a:schemeClr>
                </a:solidFill>
                <a:latin typeface="Times New Roman" pitchFamily="18" charset="0"/>
                <a:cs typeface="Times New Roman" pitchFamily="18" charset="0"/>
              </a:rPr>
              <a:t>PPC</a:t>
            </a:r>
            <a:r>
              <a:rPr kumimoji="0" lang="en-US" sz="2000" b="1" i="1" baseline="-25000" dirty="0" smtClean="0">
                <a:solidFill>
                  <a:schemeClr val="accent6">
                    <a:lumMod val="60000"/>
                    <a:lumOff val="40000"/>
                  </a:schemeClr>
                </a:solidFill>
                <a:latin typeface="Times New Roman" pitchFamily="18" charset="0"/>
                <a:cs typeface="Times New Roman" pitchFamily="18" charset="0"/>
              </a:rPr>
              <a:t>2010</a:t>
            </a:r>
            <a:endParaRPr kumimoji="0" lang="en-US" sz="2000" b="1" baseline="-25000" dirty="0">
              <a:solidFill>
                <a:schemeClr val="accent6">
                  <a:lumMod val="60000"/>
                  <a:lumOff val="40000"/>
                </a:schemeClr>
              </a:solidFill>
              <a:latin typeface="Times New Roman" pitchFamily="18" charset="0"/>
              <a:cs typeface="Times New Roman" pitchFamily="18" charset="0"/>
            </a:endParaRPr>
          </a:p>
        </p:txBody>
      </p:sp>
      <p:sp>
        <p:nvSpPr>
          <p:cNvPr id="44" name="Freeform 16"/>
          <p:cNvSpPr>
            <a:spLocks noChangeAspect="1"/>
          </p:cNvSpPr>
          <p:nvPr/>
        </p:nvSpPr>
        <p:spPr bwMode="auto">
          <a:xfrm>
            <a:off x="4661534" y="2984616"/>
            <a:ext cx="2079211" cy="2353627"/>
          </a:xfrm>
          <a:custGeom>
            <a:avLst/>
            <a:gdLst/>
            <a:ahLst/>
            <a:cxnLst>
              <a:cxn ang="0">
                <a:pos x="45" y="11"/>
              </a:cxn>
              <a:cxn ang="0">
                <a:pos x="133" y="33"/>
              </a:cxn>
              <a:cxn ang="0">
                <a:pos x="219" y="56"/>
              </a:cxn>
              <a:cxn ang="0">
                <a:pos x="305" y="83"/>
              </a:cxn>
              <a:cxn ang="0">
                <a:pos x="389" y="111"/>
              </a:cxn>
              <a:cxn ang="0">
                <a:pos x="473" y="143"/>
              </a:cxn>
              <a:cxn ang="0">
                <a:pos x="555" y="174"/>
              </a:cxn>
              <a:cxn ang="0">
                <a:pos x="638" y="209"/>
              </a:cxn>
              <a:cxn ang="0">
                <a:pos x="718" y="245"/>
              </a:cxn>
              <a:cxn ang="0">
                <a:pos x="797" y="284"/>
              </a:cxn>
              <a:cxn ang="0">
                <a:pos x="876" y="324"/>
              </a:cxn>
              <a:cxn ang="0">
                <a:pos x="952" y="367"/>
              </a:cxn>
              <a:cxn ang="0">
                <a:pos x="1028" y="411"/>
              </a:cxn>
              <a:cxn ang="0">
                <a:pos x="1102" y="457"/>
              </a:cxn>
              <a:cxn ang="0">
                <a:pos x="1174" y="505"/>
              </a:cxn>
              <a:cxn ang="0">
                <a:pos x="1246" y="554"/>
              </a:cxn>
              <a:cxn ang="0">
                <a:pos x="1317" y="605"/>
              </a:cxn>
              <a:cxn ang="0">
                <a:pos x="1384" y="658"/>
              </a:cxn>
              <a:cxn ang="0">
                <a:pos x="1452" y="713"/>
              </a:cxn>
              <a:cxn ang="0">
                <a:pos x="1518" y="769"/>
              </a:cxn>
              <a:cxn ang="0">
                <a:pos x="1582" y="827"/>
              </a:cxn>
              <a:cxn ang="0">
                <a:pos x="1645" y="886"/>
              </a:cxn>
              <a:cxn ang="0">
                <a:pos x="1706" y="946"/>
              </a:cxn>
              <a:cxn ang="0">
                <a:pos x="1765" y="1008"/>
              </a:cxn>
              <a:cxn ang="0">
                <a:pos x="1823" y="1072"/>
              </a:cxn>
              <a:cxn ang="0">
                <a:pos x="1878" y="1137"/>
              </a:cxn>
              <a:cxn ang="0">
                <a:pos x="1933" y="1203"/>
              </a:cxn>
              <a:cxn ang="0">
                <a:pos x="1986" y="1271"/>
              </a:cxn>
              <a:cxn ang="0">
                <a:pos x="2036" y="1340"/>
              </a:cxn>
              <a:cxn ang="0">
                <a:pos x="2085" y="1410"/>
              </a:cxn>
              <a:cxn ang="0">
                <a:pos x="2132" y="1483"/>
              </a:cxn>
              <a:cxn ang="0">
                <a:pos x="2177" y="1556"/>
              </a:cxn>
              <a:cxn ang="0">
                <a:pos x="2220" y="1631"/>
              </a:cxn>
              <a:cxn ang="0">
                <a:pos x="2261" y="1706"/>
              </a:cxn>
              <a:cxn ang="0">
                <a:pos x="2300" y="1782"/>
              </a:cxn>
              <a:cxn ang="0">
                <a:pos x="2336" y="1860"/>
              </a:cxn>
              <a:cxn ang="0">
                <a:pos x="2371" y="1939"/>
              </a:cxn>
              <a:cxn ang="0">
                <a:pos x="2404" y="2019"/>
              </a:cxn>
              <a:cxn ang="0">
                <a:pos x="2435" y="2101"/>
              </a:cxn>
              <a:cxn ang="0">
                <a:pos x="2462" y="2182"/>
              </a:cxn>
              <a:cxn ang="0">
                <a:pos x="2489" y="2266"/>
              </a:cxn>
              <a:cxn ang="0">
                <a:pos x="2512" y="2350"/>
              </a:cxn>
              <a:cxn ang="0">
                <a:pos x="2535" y="2434"/>
              </a:cxn>
              <a:cxn ang="0">
                <a:pos x="2554" y="2520"/>
              </a:cxn>
              <a:cxn ang="0">
                <a:pos x="2570" y="2607"/>
              </a:cxn>
              <a:cxn ang="0">
                <a:pos x="2585" y="2694"/>
              </a:cxn>
              <a:cxn ang="0">
                <a:pos x="2596" y="2782"/>
              </a:cxn>
              <a:cxn ang="0">
                <a:pos x="2606" y="2871"/>
              </a:cxn>
              <a:cxn ang="0">
                <a:pos x="2614" y="2960"/>
              </a:cxn>
              <a:cxn ang="0">
                <a:pos x="2617" y="3050"/>
              </a:cxn>
              <a:cxn ang="0">
                <a:pos x="2620" y="3142"/>
              </a:cxn>
            </a:cxnLst>
            <a:rect l="0" t="0" r="r" b="b"/>
            <a:pathLst>
              <a:path w="2620" h="3187">
                <a:moveTo>
                  <a:pt x="0" y="0"/>
                </a:moveTo>
                <a:lnTo>
                  <a:pt x="45" y="11"/>
                </a:lnTo>
                <a:lnTo>
                  <a:pt x="89" y="21"/>
                </a:lnTo>
                <a:lnTo>
                  <a:pt x="133" y="33"/>
                </a:lnTo>
                <a:lnTo>
                  <a:pt x="177" y="45"/>
                </a:lnTo>
                <a:lnTo>
                  <a:pt x="219" y="56"/>
                </a:lnTo>
                <a:lnTo>
                  <a:pt x="262" y="70"/>
                </a:lnTo>
                <a:lnTo>
                  <a:pt x="305" y="83"/>
                </a:lnTo>
                <a:lnTo>
                  <a:pt x="348" y="98"/>
                </a:lnTo>
                <a:lnTo>
                  <a:pt x="389" y="111"/>
                </a:lnTo>
                <a:lnTo>
                  <a:pt x="432" y="126"/>
                </a:lnTo>
                <a:lnTo>
                  <a:pt x="473" y="143"/>
                </a:lnTo>
                <a:lnTo>
                  <a:pt x="514" y="158"/>
                </a:lnTo>
                <a:lnTo>
                  <a:pt x="555" y="174"/>
                </a:lnTo>
                <a:lnTo>
                  <a:pt x="597" y="192"/>
                </a:lnTo>
                <a:lnTo>
                  <a:pt x="638" y="209"/>
                </a:lnTo>
                <a:lnTo>
                  <a:pt x="678" y="227"/>
                </a:lnTo>
                <a:lnTo>
                  <a:pt x="718" y="245"/>
                </a:lnTo>
                <a:lnTo>
                  <a:pt x="758" y="264"/>
                </a:lnTo>
                <a:lnTo>
                  <a:pt x="797" y="284"/>
                </a:lnTo>
                <a:lnTo>
                  <a:pt x="837" y="304"/>
                </a:lnTo>
                <a:lnTo>
                  <a:pt x="876" y="324"/>
                </a:lnTo>
                <a:lnTo>
                  <a:pt x="913" y="346"/>
                </a:lnTo>
                <a:lnTo>
                  <a:pt x="952" y="367"/>
                </a:lnTo>
                <a:lnTo>
                  <a:pt x="989" y="388"/>
                </a:lnTo>
                <a:lnTo>
                  <a:pt x="1028" y="411"/>
                </a:lnTo>
                <a:lnTo>
                  <a:pt x="1064" y="433"/>
                </a:lnTo>
                <a:lnTo>
                  <a:pt x="1102" y="457"/>
                </a:lnTo>
                <a:lnTo>
                  <a:pt x="1138" y="480"/>
                </a:lnTo>
                <a:lnTo>
                  <a:pt x="1174" y="505"/>
                </a:lnTo>
                <a:lnTo>
                  <a:pt x="1211" y="529"/>
                </a:lnTo>
                <a:lnTo>
                  <a:pt x="1246" y="554"/>
                </a:lnTo>
                <a:lnTo>
                  <a:pt x="1282" y="579"/>
                </a:lnTo>
                <a:lnTo>
                  <a:pt x="1317" y="605"/>
                </a:lnTo>
                <a:lnTo>
                  <a:pt x="1351" y="631"/>
                </a:lnTo>
                <a:lnTo>
                  <a:pt x="1384" y="658"/>
                </a:lnTo>
                <a:lnTo>
                  <a:pt x="1419" y="685"/>
                </a:lnTo>
                <a:lnTo>
                  <a:pt x="1452" y="713"/>
                </a:lnTo>
                <a:lnTo>
                  <a:pt x="1486" y="740"/>
                </a:lnTo>
                <a:lnTo>
                  <a:pt x="1518" y="769"/>
                </a:lnTo>
                <a:lnTo>
                  <a:pt x="1551" y="797"/>
                </a:lnTo>
                <a:lnTo>
                  <a:pt x="1582" y="827"/>
                </a:lnTo>
                <a:lnTo>
                  <a:pt x="1613" y="856"/>
                </a:lnTo>
                <a:lnTo>
                  <a:pt x="1645" y="886"/>
                </a:lnTo>
                <a:lnTo>
                  <a:pt x="1676" y="916"/>
                </a:lnTo>
                <a:lnTo>
                  <a:pt x="1706" y="946"/>
                </a:lnTo>
                <a:lnTo>
                  <a:pt x="1736" y="977"/>
                </a:lnTo>
                <a:lnTo>
                  <a:pt x="1765" y="1008"/>
                </a:lnTo>
                <a:lnTo>
                  <a:pt x="1795" y="1041"/>
                </a:lnTo>
                <a:lnTo>
                  <a:pt x="1823" y="1072"/>
                </a:lnTo>
                <a:lnTo>
                  <a:pt x="1851" y="1105"/>
                </a:lnTo>
                <a:lnTo>
                  <a:pt x="1878" y="1137"/>
                </a:lnTo>
                <a:lnTo>
                  <a:pt x="1906" y="1171"/>
                </a:lnTo>
                <a:lnTo>
                  <a:pt x="1933" y="1203"/>
                </a:lnTo>
                <a:lnTo>
                  <a:pt x="1960" y="1236"/>
                </a:lnTo>
                <a:lnTo>
                  <a:pt x="1986" y="1271"/>
                </a:lnTo>
                <a:lnTo>
                  <a:pt x="2011" y="1305"/>
                </a:lnTo>
                <a:lnTo>
                  <a:pt x="2036" y="1340"/>
                </a:lnTo>
                <a:lnTo>
                  <a:pt x="2061" y="1375"/>
                </a:lnTo>
                <a:lnTo>
                  <a:pt x="2085" y="1410"/>
                </a:lnTo>
                <a:lnTo>
                  <a:pt x="2108" y="1447"/>
                </a:lnTo>
                <a:lnTo>
                  <a:pt x="2132" y="1483"/>
                </a:lnTo>
                <a:lnTo>
                  <a:pt x="2155" y="1519"/>
                </a:lnTo>
                <a:lnTo>
                  <a:pt x="2177" y="1556"/>
                </a:lnTo>
                <a:lnTo>
                  <a:pt x="2199" y="1593"/>
                </a:lnTo>
                <a:lnTo>
                  <a:pt x="2220" y="1631"/>
                </a:lnTo>
                <a:lnTo>
                  <a:pt x="2240" y="1669"/>
                </a:lnTo>
                <a:lnTo>
                  <a:pt x="2261" y="1706"/>
                </a:lnTo>
                <a:lnTo>
                  <a:pt x="2280" y="1745"/>
                </a:lnTo>
                <a:lnTo>
                  <a:pt x="2300" y="1782"/>
                </a:lnTo>
                <a:lnTo>
                  <a:pt x="2319" y="1821"/>
                </a:lnTo>
                <a:lnTo>
                  <a:pt x="2336" y="1860"/>
                </a:lnTo>
                <a:lnTo>
                  <a:pt x="2354" y="1900"/>
                </a:lnTo>
                <a:lnTo>
                  <a:pt x="2371" y="1939"/>
                </a:lnTo>
                <a:lnTo>
                  <a:pt x="2387" y="1979"/>
                </a:lnTo>
                <a:lnTo>
                  <a:pt x="2404" y="2019"/>
                </a:lnTo>
                <a:lnTo>
                  <a:pt x="2420" y="2061"/>
                </a:lnTo>
                <a:lnTo>
                  <a:pt x="2435" y="2101"/>
                </a:lnTo>
                <a:lnTo>
                  <a:pt x="2449" y="2142"/>
                </a:lnTo>
                <a:lnTo>
                  <a:pt x="2462" y="2182"/>
                </a:lnTo>
                <a:lnTo>
                  <a:pt x="2476" y="2223"/>
                </a:lnTo>
                <a:lnTo>
                  <a:pt x="2489" y="2266"/>
                </a:lnTo>
                <a:lnTo>
                  <a:pt x="2501" y="2307"/>
                </a:lnTo>
                <a:lnTo>
                  <a:pt x="2512" y="2350"/>
                </a:lnTo>
                <a:lnTo>
                  <a:pt x="2524" y="2391"/>
                </a:lnTo>
                <a:lnTo>
                  <a:pt x="2535" y="2434"/>
                </a:lnTo>
                <a:lnTo>
                  <a:pt x="2544" y="2476"/>
                </a:lnTo>
                <a:lnTo>
                  <a:pt x="2554" y="2520"/>
                </a:lnTo>
                <a:lnTo>
                  <a:pt x="2562" y="2563"/>
                </a:lnTo>
                <a:lnTo>
                  <a:pt x="2570" y="2607"/>
                </a:lnTo>
                <a:lnTo>
                  <a:pt x="2577" y="2651"/>
                </a:lnTo>
                <a:lnTo>
                  <a:pt x="2585" y="2694"/>
                </a:lnTo>
                <a:lnTo>
                  <a:pt x="2591" y="2738"/>
                </a:lnTo>
                <a:lnTo>
                  <a:pt x="2596" y="2782"/>
                </a:lnTo>
                <a:lnTo>
                  <a:pt x="2601" y="2826"/>
                </a:lnTo>
                <a:lnTo>
                  <a:pt x="2606" y="2871"/>
                </a:lnTo>
                <a:lnTo>
                  <a:pt x="2610" y="2915"/>
                </a:lnTo>
                <a:lnTo>
                  <a:pt x="2614" y="2960"/>
                </a:lnTo>
                <a:lnTo>
                  <a:pt x="2616" y="3005"/>
                </a:lnTo>
                <a:lnTo>
                  <a:pt x="2617" y="3050"/>
                </a:lnTo>
                <a:lnTo>
                  <a:pt x="2619" y="3095"/>
                </a:lnTo>
                <a:lnTo>
                  <a:pt x="2620" y="3142"/>
                </a:lnTo>
                <a:lnTo>
                  <a:pt x="2620" y="3187"/>
                </a:lnTo>
              </a:path>
            </a:pathLst>
          </a:custGeom>
          <a:noFill/>
          <a:ln w="57150" cmpd="sng">
            <a:solidFill>
              <a:schemeClr val="accent6">
                <a:lumMod val="60000"/>
                <a:lumOff val="40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45" name="Rectangle 7"/>
          <p:cNvSpPr>
            <a:spLocks noChangeArrowheads="1"/>
          </p:cNvSpPr>
          <p:nvPr/>
        </p:nvSpPr>
        <p:spPr bwMode="auto">
          <a:xfrm>
            <a:off x="6636574" y="5338244"/>
            <a:ext cx="171522"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chemeClr val="accent6">
                    <a:lumMod val="60000"/>
                    <a:lumOff val="40000"/>
                  </a:schemeClr>
                </a:solidFill>
                <a:latin typeface="Times New Roman" pitchFamily="18" charset="0"/>
                <a:cs typeface="Times New Roman" pitchFamily="18" charset="0"/>
              </a:rPr>
              <a:t>A</a:t>
            </a:r>
            <a:endParaRPr kumimoji="0" lang="en-US" sz="2000" b="1" dirty="0">
              <a:solidFill>
                <a:schemeClr val="accent6">
                  <a:lumMod val="60000"/>
                  <a:lumOff val="40000"/>
                </a:schemeClr>
              </a:solidFill>
              <a:latin typeface="Times New Roman" pitchFamily="18" charset="0"/>
              <a:cs typeface="Times New Roman" pitchFamily="18" charset="0"/>
            </a:endParaRPr>
          </a:p>
        </p:txBody>
      </p:sp>
      <p:sp>
        <p:nvSpPr>
          <p:cNvPr id="46" name="Rectangle 8"/>
          <p:cNvSpPr>
            <a:spLocks noChangeArrowheads="1"/>
          </p:cNvSpPr>
          <p:nvPr/>
        </p:nvSpPr>
        <p:spPr bwMode="auto">
          <a:xfrm>
            <a:off x="4418646" y="2822565"/>
            <a:ext cx="171522"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chemeClr val="accent6">
                    <a:lumMod val="60000"/>
                    <a:lumOff val="40000"/>
                  </a:schemeClr>
                </a:solidFill>
                <a:latin typeface="Times New Roman" pitchFamily="18" charset="0"/>
                <a:cs typeface="Times New Roman" pitchFamily="18" charset="0"/>
              </a:rPr>
              <a:t>A</a:t>
            </a:r>
            <a:endParaRPr kumimoji="0" lang="en-US" sz="2000" b="1" dirty="0">
              <a:solidFill>
                <a:schemeClr val="accent6">
                  <a:lumMod val="60000"/>
                  <a:lumOff val="40000"/>
                </a:schemeClr>
              </a:solidFill>
              <a:latin typeface="Times New Roman" pitchFamily="18" charset="0"/>
              <a:cs typeface="Times New Roman" pitchFamily="18" charset="0"/>
            </a:endParaRPr>
          </a:p>
        </p:txBody>
      </p:sp>
      <p:sp>
        <p:nvSpPr>
          <p:cNvPr id="47" name="Rectangle 9"/>
          <p:cNvSpPr>
            <a:spLocks noChangeArrowheads="1"/>
          </p:cNvSpPr>
          <p:nvPr/>
        </p:nvSpPr>
        <p:spPr bwMode="auto">
          <a:xfrm>
            <a:off x="8274303" y="5271188"/>
            <a:ext cx="594715" cy="344710"/>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Capital</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goods</a:t>
            </a:r>
            <a:endParaRPr kumimoji="0" lang="en-US" sz="1600" b="0">
              <a:solidFill>
                <a:schemeClr val="tx1"/>
              </a:solidFill>
              <a:latin typeface="Times New Roman" pitchFamily="18" charset="0"/>
              <a:cs typeface="Times New Roman" pitchFamily="18" charset="0"/>
            </a:endParaRPr>
          </a:p>
        </p:txBody>
      </p:sp>
      <p:sp>
        <p:nvSpPr>
          <p:cNvPr id="48" name="Line 33"/>
          <p:cNvSpPr>
            <a:spLocks noChangeShapeType="1"/>
          </p:cNvSpPr>
          <p:nvPr/>
        </p:nvSpPr>
        <p:spPr bwMode="auto">
          <a:xfrm>
            <a:off x="4656771" y="1967028"/>
            <a:ext cx="0" cy="3373067"/>
          </a:xfrm>
          <a:prstGeom prst="line">
            <a:avLst/>
          </a:prstGeom>
          <a:noFill/>
          <a:ln w="28575">
            <a:solidFill>
              <a:srgbClr val="000000"/>
            </a:solidFill>
            <a:round/>
            <a:headEnd/>
            <a:tailEnd/>
          </a:ln>
          <a:effectLst/>
        </p:spPr>
        <p:txBody>
          <a:bodyPr wrap="square" lIns="0" tIns="0" rIns="0" bIns="0">
            <a:prstTxWarp prst="textNoShape">
              <a:avLst/>
            </a:prstTxWarp>
            <a:spAutoFit/>
          </a:bodyPr>
          <a:lstStyle/>
          <a:p>
            <a:endParaRPr lang="en-US">
              <a:latin typeface="Times New Roman" pitchFamily="18" charset="0"/>
              <a:cs typeface="Times New Roman" pitchFamily="18" charset="0"/>
            </a:endParaRPr>
          </a:p>
        </p:txBody>
      </p:sp>
      <p:sp>
        <p:nvSpPr>
          <p:cNvPr id="49" name="Line 34"/>
          <p:cNvSpPr>
            <a:spLocks noChangeShapeType="1"/>
          </p:cNvSpPr>
          <p:nvPr/>
        </p:nvSpPr>
        <p:spPr bwMode="auto">
          <a:xfrm>
            <a:off x="4647246" y="5343008"/>
            <a:ext cx="3563049" cy="0"/>
          </a:xfrm>
          <a:prstGeom prst="line">
            <a:avLst/>
          </a:prstGeom>
          <a:noFill/>
          <a:ln w="28575">
            <a:solidFill>
              <a:srgbClr val="000000"/>
            </a:solidFill>
            <a:round/>
            <a:headEnd/>
            <a:tailEnd/>
          </a:ln>
          <a:effectLst/>
        </p:spPr>
        <p:txBody>
          <a:bodyPr wrap="square" lIns="0" tIns="0" rIns="0" bIns="0">
            <a:prstTxWarp prst="textNoShape">
              <a:avLst/>
            </a:prstTxWarp>
            <a:spAutoFit/>
          </a:bodyPr>
          <a:lstStyle/>
          <a:p>
            <a:endParaRPr lang="en-US">
              <a:latin typeface="Times New Roman" pitchFamily="18" charset="0"/>
              <a:cs typeface="Times New Roman" pitchFamily="18" charset="0"/>
            </a:endParaRPr>
          </a:p>
        </p:txBody>
      </p:sp>
      <p:sp>
        <p:nvSpPr>
          <p:cNvPr id="50" name="Text Box 36"/>
          <p:cNvSpPr txBox="1">
            <a:spLocks noChangeArrowheads="1"/>
          </p:cNvSpPr>
          <p:nvPr/>
        </p:nvSpPr>
        <p:spPr bwMode="auto">
          <a:xfrm>
            <a:off x="4336096" y="1584442"/>
            <a:ext cx="1107676" cy="344710"/>
          </a:xfrm>
          <a:prstGeom prst="rect">
            <a:avLst/>
          </a:prstGeom>
          <a:noFill/>
          <a:ln w="9525">
            <a:noFill/>
            <a:miter lim="800000"/>
            <a:headEnd/>
            <a:tailEnd/>
          </a:ln>
          <a:effectLst/>
        </p:spPr>
        <p:txBody>
          <a:bodyPr wrap="none" lIns="0" tIns="0" rIns="0" bIns="0">
            <a:prstTxWarp prst="textNoShape">
              <a:avLst/>
            </a:prstTxWarp>
            <a:spAutoFit/>
          </a:bodyPr>
          <a:lstStyle/>
          <a:p>
            <a:pPr>
              <a:lnSpc>
                <a:spcPct val="70000"/>
              </a:lnSpc>
            </a:pPr>
            <a:r>
              <a:rPr kumimoji="0" lang="en-US" sz="1600" b="0">
                <a:solidFill>
                  <a:srgbClr val="000000"/>
                </a:solidFill>
                <a:latin typeface="Times New Roman" pitchFamily="18" charset="0"/>
                <a:cs typeface="Times New Roman" pitchFamily="18" charset="0"/>
              </a:rPr>
              <a:t>Consumption</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goods</a:t>
            </a:r>
            <a:endParaRPr lang="en-US" sz="1600" b="0">
              <a:solidFill>
                <a:schemeClr val="tx1"/>
              </a:solidFill>
              <a:latin typeface="Times New Roman" pitchFamily="18" charset="0"/>
              <a:cs typeface="Times New Roman" pitchFamily="18" charset="0"/>
            </a:endParaRPr>
          </a:p>
        </p:txBody>
      </p:sp>
      <p:sp>
        <p:nvSpPr>
          <p:cNvPr id="51" name="Line 38"/>
          <p:cNvSpPr>
            <a:spLocks noChangeShapeType="1"/>
          </p:cNvSpPr>
          <p:nvPr/>
        </p:nvSpPr>
        <p:spPr bwMode="auto">
          <a:xfrm flipH="1">
            <a:off x="5796850" y="3246935"/>
            <a:ext cx="173038" cy="96838"/>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grpSp>
        <p:nvGrpSpPr>
          <p:cNvPr id="52" name="Group 104"/>
          <p:cNvGrpSpPr>
            <a:grpSpLocks/>
          </p:cNvGrpSpPr>
          <p:nvPr/>
        </p:nvGrpSpPr>
        <p:grpSpPr bwMode="auto">
          <a:xfrm>
            <a:off x="4410021" y="2114976"/>
            <a:ext cx="3508484" cy="3535701"/>
            <a:chOff x="1244" y="2421"/>
            <a:chExt cx="1526" cy="1594"/>
          </a:xfrm>
        </p:grpSpPr>
        <p:sp>
          <p:nvSpPr>
            <p:cNvPr id="53" name="Rectangle 71"/>
            <p:cNvSpPr>
              <a:spLocks noChangeArrowheads="1"/>
            </p:cNvSpPr>
            <p:nvPr/>
          </p:nvSpPr>
          <p:spPr bwMode="auto">
            <a:xfrm>
              <a:off x="2411" y="2788"/>
              <a:ext cx="359" cy="139"/>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smtClean="0">
                  <a:solidFill>
                    <a:srgbClr val="C00000"/>
                  </a:solidFill>
                  <a:latin typeface="Times New Roman" pitchFamily="18" charset="0"/>
                  <a:cs typeface="Times New Roman" pitchFamily="18" charset="0"/>
                </a:rPr>
                <a:t>PPC</a:t>
              </a:r>
              <a:r>
                <a:rPr kumimoji="0" lang="en-US" sz="2000" b="1" i="1" baseline="-25000" dirty="0" smtClean="0">
                  <a:solidFill>
                    <a:srgbClr val="C00000"/>
                  </a:solidFill>
                  <a:latin typeface="Times New Roman" pitchFamily="18" charset="0"/>
                  <a:cs typeface="Times New Roman" pitchFamily="18" charset="0"/>
                </a:rPr>
                <a:t>2020</a:t>
              </a:r>
              <a:endParaRPr kumimoji="0" lang="en-US" sz="2000" b="1" baseline="-25000" dirty="0">
                <a:solidFill>
                  <a:srgbClr val="C00000"/>
                </a:solidFill>
                <a:latin typeface="Times New Roman" pitchFamily="18" charset="0"/>
                <a:cs typeface="Times New Roman" pitchFamily="18" charset="0"/>
              </a:endParaRPr>
            </a:p>
          </p:txBody>
        </p:sp>
        <p:sp>
          <p:nvSpPr>
            <p:cNvPr id="54" name="Freeform 73"/>
            <p:cNvSpPr>
              <a:spLocks/>
            </p:cNvSpPr>
            <p:nvPr/>
          </p:nvSpPr>
          <p:spPr bwMode="auto">
            <a:xfrm>
              <a:off x="1353" y="2500"/>
              <a:ext cx="1267" cy="1373"/>
            </a:xfrm>
            <a:custGeom>
              <a:avLst/>
              <a:gdLst/>
              <a:ahLst/>
              <a:cxnLst>
                <a:cxn ang="0">
                  <a:pos x="121" y="6"/>
                </a:cxn>
                <a:cxn ang="0">
                  <a:pos x="297" y="21"/>
                </a:cxn>
                <a:cxn ang="0">
                  <a:pos x="469" y="40"/>
                </a:cxn>
                <a:cxn ang="0">
                  <a:pos x="634" y="65"/>
                </a:cxn>
                <a:cxn ang="0">
                  <a:pos x="795" y="94"/>
                </a:cxn>
                <a:cxn ang="0">
                  <a:pos x="950" y="128"/>
                </a:cxn>
                <a:cxn ang="0">
                  <a:pos x="1100" y="165"/>
                </a:cxn>
                <a:cxn ang="0">
                  <a:pos x="1245" y="208"/>
                </a:cxn>
                <a:cxn ang="0">
                  <a:pos x="1385" y="254"/>
                </a:cxn>
                <a:cxn ang="0">
                  <a:pos x="1520" y="304"/>
                </a:cxn>
                <a:cxn ang="0">
                  <a:pos x="1652" y="359"/>
                </a:cxn>
                <a:cxn ang="0">
                  <a:pos x="1777" y="418"/>
                </a:cxn>
                <a:cxn ang="0">
                  <a:pos x="1898" y="480"/>
                </a:cxn>
                <a:cxn ang="0">
                  <a:pos x="2014" y="545"/>
                </a:cxn>
                <a:cxn ang="0">
                  <a:pos x="2127" y="614"/>
                </a:cxn>
                <a:cxn ang="0">
                  <a:pos x="2233" y="685"/>
                </a:cxn>
                <a:cxn ang="0">
                  <a:pos x="2337" y="760"/>
                </a:cxn>
                <a:cxn ang="0">
                  <a:pos x="2436" y="838"/>
                </a:cxn>
                <a:cxn ang="0">
                  <a:pos x="2531" y="918"/>
                </a:cxn>
                <a:cxn ang="0">
                  <a:pos x="2621" y="1001"/>
                </a:cxn>
                <a:cxn ang="0">
                  <a:pos x="2707" y="1087"/>
                </a:cxn>
                <a:cxn ang="0">
                  <a:pos x="2789" y="1175"/>
                </a:cxn>
                <a:cxn ang="0">
                  <a:pos x="2868" y="1265"/>
                </a:cxn>
                <a:cxn ang="0">
                  <a:pos x="2943" y="1357"/>
                </a:cxn>
                <a:cxn ang="0">
                  <a:pos x="3015" y="1451"/>
                </a:cxn>
                <a:cxn ang="0">
                  <a:pos x="3081" y="1546"/>
                </a:cxn>
                <a:cxn ang="0">
                  <a:pos x="3145" y="1643"/>
                </a:cxn>
                <a:cxn ang="0">
                  <a:pos x="3206" y="1742"/>
                </a:cxn>
                <a:cxn ang="0">
                  <a:pos x="3262" y="1843"/>
                </a:cxn>
                <a:cxn ang="0">
                  <a:pos x="3316" y="1944"/>
                </a:cxn>
                <a:cxn ang="0">
                  <a:pos x="3366" y="2046"/>
                </a:cxn>
                <a:cxn ang="0">
                  <a:pos x="3413" y="2148"/>
                </a:cxn>
                <a:cxn ang="0">
                  <a:pos x="3457" y="2252"/>
                </a:cxn>
                <a:cxn ang="0">
                  <a:pos x="3497" y="2356"/>
                </a:cxn>
                <a:cxn ang="0">
                  <a:pos x="3535" y="2461"/>
                </a:cxn>
                <a:cxn ang="0">
                  <a:pos x="3570" y="2567"/>
                </a:cxn>
                <a:cxn ang="0">
                  <a:pos x="3602" y="2672"/>
                </a:cxn>
                <a:cxn ang="0">
                  <a:pos x="3631" y="2777"/>
                </a:cxn>
                <a:cxn ang="0">
                  <a:pos x="3659" y="2884"/>
                </a:cxn>
                <a:cxn ang="0">
                  <a:pos x="3682" y="2989"/>
                </a:cxn>
                <a:cxn ang="0">
                  <a:pos x="3704" y="3093"/>
                </a:cxn>
                <a:cxn ang="0">
                  <a:pos x="3724" y="3197"/>
                </a:cxn>
                <a:cxn ang="0">
                  <a:pos x="3740" y="3301"/>
                </a:cxn>
                <a:cxn ang="0">
                  <a:pos x="3755" y="3403"/>
                </a:cxn>
                <a:cxn ang="0">
                  <a:pos x="3766" y="3506"/>
                </a:cxn>
                <a:cxn ang="0">
                  <a:pos x="3777" y="3606"/>
                </a:cxn>
                <a:cxn ang="0">
                  <a:pos x="3785" y="3705"/>
                </a:cxn>
                <a:cxn ang="0">
                  <a:pos x="3791" y="3804"/>
                </a:cxn>
                <a:cxn ang="0">
                  <a:pos x="3795" y="3901"/>
                </a:cxn>
                <a:cxn ang="0">
                  <a:pos x="3797" y="3995"/>
                </a:cxn>
                <a:cxn ang="0">
                  <a:pos x="3799" y="4089"/>
                </a:cxn>
              </a:cxnLst>
              <a:rect l="0" t="0" r="r" b="b"/>
              <a:pathLst>
                <a:path w="3799" h="4119">
                  <a:moveTo>
                    <a:pt x="0" y="0"/>
                  </a:moveTo>
                  <a:lnTo>
                    <a:pt x="61" y="2"/>
                  </a:lnTo>
                  <a:lnTo>
                    <a:pt x="121" y="6"/>
                  </a:lnTo>
                  <a:lnTo>
                    <a:pt x="180" y="10"/>
                  </a:lnTo>
                  <a:lnTo>
                    <a:pt x="239" y="15"/>
                  </a:lnTo>
                  <a:lnTo>
                    <a:pt x="297" y="21"/>
                  </a:lnTo>
                  <a:lnTo>
                    <a:pt x="355" y="26"/>
                  </a:lnTo>
                  <a:lnTo>
                    <a:pt x="412" y="33"/>
                  </a:lnTo>
                  <a:lnTo>
                    <a:pt x="469" y="40"/>
                  </a:lnTo>
                  <a:lnTo>
                    <a:pt x="524" y="48"/>
                  </a:lnTo>
                  <a:lnTo>
                    <a:pt x="580" y="56"/>
                  </a:lnTo>
                  <a:lnTo>
                    <a:pt x="634" y="65"/>
                  </a:lnTo>
                  <a:lnTo>
                    <a:pt x="689" y="74"/>
                  </a:lnTo>
                  <a:lnTo>
                    <a:pt x="741" y="84"/>
                  </a:lnTo>
                  <a:lnTo>
                    <a:pt x="795" y="94"/>
                  </a:lnTo>
                  <a:lnTo>
                    <a:pt x="848" y="104"/>
                  </a:lnTo>
                  <a:lnTo>
                    <a:pt x="899" y="115"/>
                  </a:lnTo>
                  <a:lnTo>
                    <a:pt x="950" y="128"/>
                  </a:lnTo>
                  <a:lnTo>
                    <a:pt x="1000" y="139"/>
                  </a:lnTo>
                  <a:lnTo>
                    <a:pt x="1050" y="152"/>
                  </a:lnTo>
                  <a:lnTo>
                    <a:pt x="1100" y="165"/>
                  </a:lnTo>
                  <a:lnTo>
                    <a:pt x="1149" y="179"/>
                  </a:lnTo>
                  <a:lnTo>
                    <a:pt x="1198" y="193"/>
                  </a:lnTo>
                  <a:lnTo>
                    <a:pt x="1245" y="208"/>
                  </a:lnTo>
                  <a:lnTo>
                    <a:pt x="1293" y="223"/>
                  </a:lnTo>
                  <a:lnTo>
                    <a:pt x="1339" y="238"/>
                  </a:lnTo>
                  <a:lnTo>
                    <a:pt x="1385" y="254"/>
                  </a:lnTo>
                  <a:lnTo>
                    <a:pt x="1431" y="271"/>
                  </a:lnTo>
                  <a:lnTo>
                    <a:pt x="1477" y="288"/>
                  </a:lnTo>
                  <a:lnTo>
                    <a:pt x="1520" y="304"/>
                  </a:lnTo>
                  <a:lnTo>
                    <a:pt x="1564" y="323"/>
                  </a:lnTo>
                  <a:lnTo>
                    <a:pt x="1608" y="341"/>
                  </a:lnTo>
                  <a:lnTo>
                    <a:pt x="1652" y="359"/>
                  </a:lnTo>
                  <a:lnTo>
                    <a:pt x="1694" y="378"/>
                  </a:lnTo>
                  <a:lnTo>
                    <a:pt x="1735" y="398"/>
                  </a:lnTo>
                  <a:lnTo>
                    <a:pt x="1777" y="418"/>
                  </a:lnTo>
                  <a:lnTo>
                    <a:pt x="1818" y="438"/>
                  </a:lnTo>
                  <a:lnTo>
                    <a:pt x="1858" y="458"/>
                  </a:lnTo>
                  <a:lnTo>
                    <a:pt x="1898" y="480"/>
                  </a:lnTo>
                  <a:lnTo>
                    <a:pt x="1937" y="501"/>
                  </a:lnTo>
                  <a:lnTo>
                    <a:pt x="1975" y="522"/>
                  </a:lnTo>
                  <a:lnTo>
                    <a:pt x="2014" y="545"/>
                  </a:lnTo>
                  <a:lnTo>
                    <a:pt x="2052" y="567"/>
                  </a:lnTo>
                  <a:lnTo>
                    <a:pt x="2089" y="590"/>
                  </a:lnTo>
                  <a:lnTo>
                    <a:pt x="2127" y="614"/>
                  </a:lnTo>
                  <a:lnTo>
                    <a:pt x="2163" y="638"/>
                  </a:lnTo>
                  <a:lnTo>
                    <a:pt x="2198" y="661"/>
                  </a:lnTo>
                  <a:lnTo>
                    <a:pt x="2233" y="685"/>
                  </a:lnTo>
                  <a:lnTo>
                    <a:pt x="2268" y="710"/>
                  </a:lnTo>
                  <a:lnTo>
                    <a:pt x="2303" y="735"/>
                  </a:lnTo>
                  <a:lnTo>
                    <a:pt x="2337" y="760"/>
                  </a:lnTo>
                  <a:lnTo>
                    <a:pt x="2371" y="785"/>
                  </a:lnTo>
                  <a:lnTo>
                    <a:pt x="2403" y="812"/>
                  </a:lnTo>
                  <a:lnTo>
                    <a:pt x="2436" y="838"/>
                  </a:lnTo>
                  <a:lnTo>
                    <a:pt x="2468" y="864"/>
                  </a:lnTo>
                  <a:lnTo>
                    <a:pt x="2499" y="891"/>
                  </a:lnTo>
                  <a:lnTo>
                    <a:pt x="2531" y="918"/>
                  </a:lnTo>
                  <a:lnTo>
                    <a:pt x="2561" y="946"/>
                  </a:lnTo>
                  <a:lnTo>
                    <a:pt x="2591" y="973"/>
                  </a:lnTo>
                  <a:lnTo>
                    <a:pt x="2621" y="1001"/>
                  </a:lnTo>
                  <a:lnTo>
                    <a:pt x="2649" y="1030"/>
                  </a:lnTo>
                  <a:lnTo>
                    <a:pt x="2679" y="1058"/>
                  </a:lnTo>
                  <a:lnTo>
                    <a:pt x="2707" y="1087"/>
                  </a:lnTo>
                  <a:lnTo>
                    <a:pt x="2736" y="1116"/>
                  </a:lnTo>
                  <a:lnTo>
                    <a:pt x="2763" y="1145"/>
                  </a:lnTo>
                  <a:lnTo>
                    <a:pt x="2789" y="1175"/>
                  </a:lnTo>
                  <a:lnTo>
                    <a:pt x="2816" y="1205"/>
                  </a:lnTo>
                  <a:lnTo>
                    <a:pt x="2842" y="1234"/>
                  </a:lnTo>
                  <a:lnTo>
                    <a:pt x="2868" y="1265"/>
                  </a:lnTo>
                  <a:lnTo>
                    <a:pt x="2893" y="1295"/>
                  </a:lnTo>
                  <a:lnTo>
                    <a:pt x="2918" y="1325"/>
                  </a:lnTo>
                  <a:lnTo>
                    <a:pt x="2943" y="1357"/>
                  </a:lnTo>
                  <a:lnTo>
                    <a:pt x="2967" y="1388"/>
                  </a:lnTo>
                  <a:lnTo>
                    <a:pt x="2991" y="1419"/>
                  </a:lnTo>
                  <a:lnTo>
                    <a:pt x="3015" y="1451"/>
                  </a:lnTo>
                  <a:lnTo>
                    <a:pt x="3037" y="1482"/>
                  </a:lnTo>
                  <a:lnTo>
                    <a:pt x="3060" y="1514"/>
                  </a:lnTo>
                  <a:lnTo>
                    <a:pt x="3081" y="1546"/>
                  </a:lnTo>
                  <a:lnTo>
                    <a:pt x="3103" y="1578"/>
                  </a:lnTo>
                  <a:lnTo>
                    <a:pt x="3125" y="1611"/>
                  </a:lnTo>
                  <a:lnTo>
                    <a:pt x="3145" y="1643"/>
                  </a:lnTo>
                  <a:lnTo>
                    <a:pt x="3166" y="1676"/>
                  </a:lnTo>
                  <a:lnTo>
                    <a:pt x="3186" y="1710"/>
                  </a:lnTo>
                  <a:lnTo>
                    <a:pt x="3206" y="1742"/>
                  </a:lnTo>
                  <a:lnTo>
                    <a:pt x="3225" y="1775"/>
                  </a:lnTo>
                  <a:lnTo>
                    <a:pt x="3243" y="1809"/>
                  </a:lnTo>
                  <a:lnTo>
                    <a:pt x="3262" y="1843"/>
                  </a:lnTo>
                  <a:lnTo>
                    <a:pt x="3281" y="1876"/>
                  </a:lnTo>
                  <a:lnTo>
                    <a:pt x="3298" y="1910"/>
                  </a:lnTo>
                  <a:lnTo>
                    <a:pt x="3316" y="1944"/>
                  </a:lnTo>
                  <a:lnTo>
                    <a:pt x="3333" y="1978"/>
                  </a:lnTo>
                  <a:lnTo>
                    <a:pt x="3350" y="2012"/>
                  </a:lnTo>
                  <a:lnTo>
                    <a:pt x="3366" y="2046"/>
                  </a:lnTo>
                  <a:lnTo>
                    <a:pt x="3382" y="2081"/>
                  </a:lnTo>
                  <a:lnTo>
                    <a:pt x="3397" y="2114"/>
                  </a:lnTo>
                  <a:lnTo>
                    <a:pt x="3413" y="2148"/>
                  </a:lnTo>
                  <a:lnTo>
                    <a:pt x="3427" y="2182"/>
                  </a:lnTo>
                  <a:lnTo>
                    <a:pt x="3442" y="2217"/>
                  </a:lnTo>
                  <a:lnTo>
                    <a:pt x="3457" y="2252"/>
                  </a:lnTo>
                  <a:lnTo>
                    <a:pt x="3471" y="2286"/>
                  </a:lnTo>
                  <a:lnTo>
                    <a:pt x="3485" y="2321"/>
                  </a:lnTo>
                  <a:lnTo>
                    <a:pt x="3497" y="2356"/>
                  </a:lnTo>
                  <a:lnTo>
                    <a:pt x="3511" y="2391"/>
                  </a:lnTo>
                  <a:lnTo>
                    <a:pt x="3523" y="2426"/>
                  </a:lnTo>
                  <a:lnTo>
                    <a:pt x="3535" y="2461"/>
                  </a:lnTo>
                  <a:lnTo>
                    <a:pt x="3547" y="2497"/>
                  </a:lnTo>
                  <a:lnTo>
                    <a:pt x="3559" y="2532"/>
                  </a:lnTo>
                  <a:lnTo>
                    <a:pt x="3570" y="2567"/>
                  </a:lnTo>
                  <a:lnTo>
                    <a:pt x="3581" y="2602"/>
                  </a:lnTo>
                  <a:lnTo>
                    <a:pt x="3592" y="2637"/>
                  </a:lnTo>
                  <a:lnTo>
                    <a:pt x="3602" y="2672"/>
                  </a:lnTo>
                  <a:lnTo>
                    <a:pt x="3612" y="2707"/>
                  </a:lnTo>
                  <a:lnTo>
                    <a:pt x="3622" y="2742"/>
                  </a:lnTo>
                  <a:lnTo>
                    <a:pt x="3631" y="2777"/>
                  </a:lnTo>
                  <a:lnTo>
                    <a:pt x="3641" y="2812"/>
                  </a:lnTo>
                  <a:lnTo>
                    <a:pt x="3650" y="2849"/>
                  </a:lnTo>
                  <a:lnTo>
                    <a:pt x="3659" y="2884"/>
                  </a:lnTo>
                  <a:lnTo>
                    <a:pt x="3666" y="2919"/>
                  </a:lnTo>
                  <a:lnTo>
                    <a:pt x="3675" y="2954"/>
                  </a:lnTo>
                  <a:lnTo>
                    <a:pt x="3682" y="2989"/>
                  </a:lnTo>
                  <a:lnTo>
                    <a:pt x="3690" y="3023"/>
                  </a:lnTo>
                  <a:lnTo>
                    <a:pt x="3697" y="3058"/>
                  </a:lnTo>
                  <a:lnTo>
                    <a:pt x="3704" y="3093"/>
                  </a:lnTo>
                  <a:lnTo>
                    <a:pt x="3711" y="3128"/>
                  </a:lnTo>
                  <a:lnTo>
                    <a:pt x="3717" y="3163"/>
                  </a:lnTo>
                  <a:lnTo>
                    <a:pt x="3724" y="3197"/>
                  </a:lnTo>
                  <a:lnTo>
                    <a:pt x="3729" y="3232"/>
                  </a:lnTo>
                  <a:lnTo>
                    <a:pt x="3735" y="3267"/>
                  </a:lnTo>
                  <a:lnTo>
                    <a:pt x="3740" y="3301"/>
                  </a:lnTo>
                  <a:lnTo>
                    <a:pt x="3745" y="3336"/>
                  </a:lnTo>
                  <a:lnTo>
                    <a:pt x="3750" y="3370"/>
                  </a:lnTo>
                  <a:lnTo>
                    <a:pt x="3755" y="3403"/>
                  </a:lnTo>
                  <a:lnTo>
                    <a:pt x="3759" y="3437"/>
                  </a:lnTo>
                  <a:lnTo>
                    <a:pt x="3762" y="3472"/>
                  </a:lnTo>
                  <a:lnTo>
                    <a:pt x="3766" y="3506"/>
                  </a:lnTo>
                  <a:lnTo>
                    <a:pt x="3770" y="3539"/>
                  </a:lnTo>
                  <a:lnTo>
                    <a:pt x="3774" y="3573"/>
                  </a:lnTo>
                  <a:lnTo>
                    <a:pt x="3777" y="3606"/>
                  </a:lnTo>
                  <a:lnTo>
                    <a:pt x="3780" y="3640"/>
                  </a:lnTo>
                  <a:lnTo>
                    <a:pt x="3782" y="3673"/>
                  </a:lnTo>
                  <a:lnTo>
                    <a:pt x="3785" y="3705"/>
                  </a:lnTo>
                  <a:lnTo>
                    <a:pt x="3787" y="3739"/>
                  </a:lnTo>
                  <a:lnTo>
                    <a:pt x="3789" y="3772"/>
                  </a:lnTo>
                  <a:lnTo>
                    <a:pt x="3791" y="3804"/>
                  </a:lnTo>
                  <a:lnTo>
                    <a:pt x="3792" y="3836"/>
                  </a:lnTo>
                  <a:lnTo>
                    <a:pt x="3794" y="3868"/>
                  </a:lnTo>
                  <a:lnTo>
                    <a:pt x="3795" y="3901"/>
                  </a:lnTo>
                  <a:lnTo>
                    <a:pt x="3796" y="3932"/>
                  </a:lnTo>
                  <a:lnTo>
                    <a:pt x="3797" y="3963"/>
                  </a:lnTo>
                  <a:lnTo>
                    <a:pt x="3797" y="3995"/>
                  </a:lnTo>
                  <a:lnTo>
                    <a:pt x="3797" y="4026"/>
                  </a:lnTo>
                  <a:lnTo>
                    <a:pt x="3799" y="4057"/>
                  </a:lnTo>
                  <a:lnTo>
                    <a:pt x="3799" y="4089"/>
                  </a:lnTo>
                  <a:lnTo>
                    <a:pt x="3799" y="4119"/>
                  </a:lnTo>
                </a:path>
              </a:pathLst>
            </a:custGeom>
            <a:noFill/>
            <a:ln w="57150" cmpd="sng">
              <a:solidFill>
                <a:srgbClr val="C00000"/>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55" name="Line 74"/>
            <p:cNvSpPr>
              <a:spLocks noChangeShapeType="1"/>
            </p:cNvSpPr>
            <p:nvPr/>
          </p:nvSpPr>
          <p:spPr bwMode="auto">
            <a:xfrm flipH="1">
              <a:off x="2423" y="2922"/>
              <a:ext cx="109" cy="6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sp>
          <p:nvSpPr>
            <p:cNvPr id="56" name="Rectangle 68"/>
            <p:cNvSpPr>
              <a:spLocks noChangeArrowheads="1"/>
            </p:cNvSpPr>
            <p:nvPr/>
          </p:nvSpPr>
          <p:spPr bwMode="auto">
            <a:xfrm>
              <a:off x="2568" y="3876"/>
              <a:ext cx="75" cy="139"/>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C00000"/>
                  </a:solidFill>
                  <a:latin typeface="Times New Roman" pitchFamily="18" charset="0"/>
                  <a:cs typeface="Times New Roman" pitchFamily="18" charset="0"/>
                </a:rPr>
                <a:t>B</a:t>
              </a:r>
              <a:endParaRPr kumimoji="0" lang="en-US" sz="2000" b="1" dirty="0">
                <a:solidFill>
                  <a:srgbClr val="C00000"/>
                </a:solidFill>
                <a:latin typeface="Times New Roman" pitchFamily="18" charset="0"/>
                <a:cs typeface="Times New Roman" pitchFamily="18" charset="0"/>
              </a:endParaRPr>
            </a:p>
          </p:txBody>
        </p:sp>
        <p:sp>
          <p:nvSpPr>
            <p:cNvPr id="57" name="Rectangle 69"/>
            <p:cNvSpPr>
              <a:spLocks noChangeArrowheads="1"/>
            </p:cNvSpPr>
            <p:nvPr/>
          </p:nvSpPr>
          <p:spPr bwMode="auto">
            <a:xfrm>
              <a:off x="1244" y="2421"/>
              <a:ext cx="75" cy="139"/>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C00000"/>
                  </a:solidFill>
                  <a:latin typeface="Times New Roman" pitchFamily="18" charset="0"/>
                  <a:cs typeface="Times New Roman" pitchFamily="18" charset="0"/>
                </a:rPr>
                <a:t>B</a:t>
              </a:r>
              <a:endParaRPr kumimoji="0" lang="en-US" sz="2000" b="1" dirty="0">
                <a:solidFill>
                  <a:srgbClr val="C0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3314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9" presetClass="entr" presetSubtype="0"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dissolve">
                                      <p:cBhvr>
                                        <p:cTn id="19" dur="500"/>
                                        <p:tgtEl>
                                          <p:spTgt spid="52"/>
                                        </p:tgtEl>
                                      </p:cBhvr>
                                    </p:animEffect>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61">
                                            <p:txEl>
                                              <p:pRg st="2" end="2"/>
                                            </p:txEl>
                                          </p:spTgt>
                                        </p:tgtEl>
                                        <p:attrNameLst>
                                          <p:attrName>style.visibility</p:attrName>
                                        </p:attrNameLst>
                                      </p:cBhvr>
                                      <p:to>
                                        <p:strVal val="visible"/>
                                      </p:to>
                                    </p:set>
                                    <p:animEffect transition="in" filter="fade">
                                      <p:cBhvr>
                                        <p:cTn id="23" dur="500"/>
                                        <p:tgtEl>
                                          <p:spTgt spid="61">
                                            <p:txEl>
                                              <p:pRg st="2" end="2"/>
                                            </p:txEl>
                                          </p:spTgt>
                                        </p:tgtEl>
                                      </p:cBhvr>
                                    </p:animEffect>
                                    <p:anim calcmode="lin" valueType="num">
                                      <p:cBhvr>
                                        <p:cTn id="24"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5"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580826"/>
            <a:ext cx="8932985" cy="432402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702"/>
            <a:ext cx="8904855" cy="875655"/>
          </a:xfrm>
        </p:spPr>
        <p:txBody>
          <a:bodyPr/>
          <a:lstStyle/>
          <a:p>
            <a:r>
              <a:rPr lang="en-US" dirty="0"/>
              <a:t>The Rule of 70</a:t>
            </a:r>
          </a:p>
        </p:txBody>
      </p:sp>
      <p:sp>
        <p:nvSpPr>
          <p:cNvPr id="3" name="Content Placeholder 2"/>
          <p:cNvSpPr>
            <a:spLocks noGrp="1"/>
          </p:cNvSpPr>
          <p:nvPr>
            <p:ph idx="1"/>
          </p:nvPr>
        </p:nvSpPr>
        <p:spPr>
          <a:xfrm>
            <a:off x="140675" y="1603958"/>
            <a:ext cx="8801847" cy="3746687"/>
          </a:xfrm>
        </p:spPr>
        <p:txBody>
          <a:bodyPr/>
          <a:lstStyle/>
          <a:p>
            <a:r>
              <a:rPr lang="en-US" sz="2600" dirty="0">
                <a:solidFill>
                  <a:srgbClr val="32302A"/>
                </a:solidFill>
              </a:rPr>
              <a:t>Economic growth and </a:t>
            </a:r>
            <a:r>
              <a:rPr lang="en-US" sz="2600" b="1" i="1" dirty="0">
                <a:solidFill>
                  <a:srgbClr val="32302A"/>
                </a:solidFill>
              </a:rPr>
              <a:t>the Rule of 70</a:t>
            </a:r>
            <a:r>
              <a:rPr lang="en-US" sz="2600" dirty="0">
                <a:solidFill>
                  <a:srgbClr val="32302A"/>
                </a:solidFill>
              </a:rPr>
              <a:t>:</a:t>
            </a:r>
          </a:p>
          <a:p>
            <a:pPr lvl="1"/>
            <a:r>
              <a:rPr lang="en-US" dirty="0">
                <a:solidFill>
                  <a:srgbClr val="32302A"/>
                </a:solidFill>
              </a:rPr>
              <a:t>Dividing 70 by a country’s average growth rate gives the number of years required for an economy’s income level </a:t>
            </a:r>
            <a:r>
              <a:rPr lang="en-US" dirty="0" smtClean="0">
                <a:solidFill>
                  <a:srgbClr val="32302A"/>
                </a:solidFill>
              </a:rPr>
              <a:t/>
            </a:r>
            <a:br>
              <a:rPr lang="en-US" dirty="0" smtClean="0">
                <a:solidFill>
                  <a:srgbClr val="32302A"/>
                </a:solidFill>
              </a:rPr>
            </a:br>
            <a:r>
              <a:rPr lang="en-US" dirty="0" smtClean="0">
                <a:solidFill>
                  <a:srgbClr val="32302A"/>
                </a:solidFill>
              </a:rPr>
              <a:t>to </a:t>
            </a:r>
            <a:r>
              <a:rPr lang="en-US" dirty="0">
                <a:solidFill>
                  <a:srgbClr val="32302A"/>
                </a:solidFill>
              </a:rPr>
              <a:t>double.</a:t>
            </a:r>
          </a:p>
          <a:p>
            <a:pPr lvl="1"/>
            <a:r>
              <a:rPr lang="en-US" i="1" dirty="0">
                <a:solidFill>
                  <a:srgbClr val="32302A"/>
                </a:solidFill>
              </a:rPr>
              <a:t>Example:</a:t>
            </a:r>
            <a:r>
              <a:rPr lang="en-US" dirty="0">
                <a:solidFill>
                  <a:srgbClr val="32302A"/>
                </a:solidFill>
              </a:rPr>
              <a:t>  </a:t>
            </a:r>
            <a:br>
              <a:rPr lang="en-US" dirty="0">
                <a:solidFill>
                  <a:srgbClr val="32302A"/>
                </a:solidFill>
              </a:rPr>
            </a:br>
            <a:r>
              <a:rPr lang="en-US" dirty="0">
                <a:solidFill>
                  <a:srgbClr val="32302A"/>
                </a:solidFill>
              </a:rPr>
              <a:t>If the U.S. had a growth rate of 2.5%, how many years would it take for the income level of the U.S. to double?</a:t>
            </a:r>
          </a:p>
        </p:txBody>
      </p:sp>
      <p:grpSp>
        <p:nvGrpSpPr>
          <p:cNvPr id="29" name="Group 28"/>
          <p:cNvGrpSpPr/>
          <p:nvPr/>
        </p:nvGrpSpPr>
        <p:grpSpPr>
          <a:xfrm>
            <a:off x="3474721" y="4745736"/>
            <a:ext cx="2083580" cy="1009692"/>
            <a:chOff x="4502219" y="3529584"/>
            <a:chExt cx="2153362" cy="1009692"/>
          </a:xfrm>
        </p:grpSpPr>
        <p:sp>
          <p:nvSpPr>
            <p:cNvPr id="4" name="Rounded Rectangle 3"/>
            <p:cNvSpPr/>
            <p:nvPr/>
          </p:nvSpPr>
          <p:spPr>
            <a:xfrm>
              <a:off x="4502219" y="3529584"/>
              <a:ext cx="2153362" cy="1009692"/>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756044" y="4062018"/>
              <a:ext cx="54451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6" name="Group 3"/>
          <p:cNvGrpSpPr>
            <a:grpSpLocks/>
          </p:cNvGrpSpPr>
          <p:nvPr/>
        </p:nvGrpSpPr>
        <p:grpSpPr bwMode="auto">
          <a:xfrm>
            <a:off x="4437465" y="4980475"/>
            <a:ext cx="1020763" cy="584200"/>
            <a:chOff x="3882" y="892"/>
            <a:chExt cx="643" cy="368"/>
          </a:xfrm>
          <a:noFill/>
        </p:grpSpPr>
        <p:sp>
          <p:nvSpPr>
            <p:cNvPr id="17" name="Rectangle 4"/>
            <p:cNvSpPr>
              <a:spLocks noChangeArrowheads="1"/>
            </p:cNvSpPr>
            <p:nvPr/>
          </p:nvSpPr>
          <p:spPr bwMode="auto">
            <a:xfrm>
              <a:off x="4173" y="995"/>
              <a:ext cx="352" cy="213"/>
            </a:xfrm>
            <a:prstGeom prst="rect">
              <a:avLst/>
            </a:prstGeom>
            <a:grpFill/>
            <a:ln w="12700">
              <a:noFill/>
              <a:miter lim="800000"/>
              <a:headEnd/>
              <a:tailEnd type="none" w="lg" len="lg"/>
            </a:ln>
            <a:effectLst>
              <a:outerShdw blurRad="63500" dist="38099" dir="2700000" algn="ctr" rotWithShape="0">
                <a:schemeClr val="bg2">
                  <a:alpha val="74998"/>
                </a:schemeClr>
              </a:outerShdw>
            </a:effectLst>
          </p:spPr>
          <p:txBody>
            <a:bodyPr wrap="square" anchor="ctr">
              <a:prstTxWarp prst="textNoShape">
                <a:avLst/>
              </a:prstTxWarp>
              <a:spAutoFit/>
            </a:bodyPr>
            <a:lstStyle/>
            <a:p>
              <a:pPr>
                <a:defRPr/>
              </a:pPr>
              <a:endParaRPr lang="en-US" sz="1600">
                <a:solidFill>
                  <a:schemeClr val="bg1"/>
                </a:solidFill>
                <a:latin typeface="Times New Roman" pitchFamily="18" charset="0"/>
                <a:cs typeface="Times New Roman" pitchFamily="18" charset="0"/>
              </a:endParaRPr>
            </a:p>
          </p:txBody>
        </p:sp>
        <p:sp>
          <p:nvSpPr>
            <p:cNvPr id="18" name="Text Box 5"/>
            <p:cNvSpPr txBox="1">
              <a:spLocks noChangeArrowheads="1"/>
            </p:cNvSpPr>
            <p:nvPr/>
          </p:nvSpPr>
          <p:spPr bwMode="auto">
            <a:xfrm>
              <a:off x="4173" y="977"/>
              <a:ext cx="343" cy="275"/>
            </a:xfrm>
            <a:prstGeom prst="rect">
              <a:avLst/>
            </a:prstGeom>
            <a:grpFill/>
            <a:ln w="19050" cap="rnd">
              <a:noFill/>
              <a:prstDash val="sysDot"/>
              <a:miter lim="800000"/>
              <a:headEnd/>
              <a:tailEnd type="none" w="lg" len="lg"/>
            </a:ln>
          </p:spPr>
          <p:txBody>
            <a:bodyPr wrap="none">
              <a:prstTxWarp prst="textNoShape">
                <a:avLst/>
              </a:prstTxWarp>
              <a:spAutoFit/>
            </a:bodyPr>
            <a:lstStyle/>
            <a:p>
              <a:pPr algn="ctr">
                <a:lnSpc>
                  <a:spcPct val="80000"/>
                </a:lnSpc>
              </a:pPr>
              <a:r>
                <a:rPr kumimoji="0" lang="en-US" sz="2800" i="1" dirty="0" smtClean="0">
                  <a:solidFill>
                    <a:schemeClr val="bg1"/>
                  </a:solidFill>
                  <a:latin typeface="Times New Roman" pitchFamily="18" charset="0"/>
                  <a:cs typeface="Times New Roman" pitchFamily="18" charset="0"/>
                </a:rPr>
                <a:t>28</a:t>
              </a:r>
              <a:endParaRPr lang="en-US" sz="2800" dirty="0">
                <a:solidFill>
                  <a:schemeClr val="bg1"/>
                </a:solidFill>
                <a:latin typeface="Times New Roman" pitchFamily="18" charset="0"/>
                <a:cs typeface="Times New Roman" pitchFamily="18" charset="0"/>
              </a:endParaRPr>
            </a:p>
          </p:txBody>
        </p:sp>
        <p:sp>
          <p:nvSpPr>
            <p:cNvPr id="19" name="Text Box 6"/>
            <p:cNvSpPr txBox="1">
              <a:spLocks noChangeArrowheads="1"/>
            </p:cNvSpPr>
            <p:nvPr/>
          </p:nvSpPr>
          <p:spPr bwMode="auto">
            <a:xfrm>
              <a:off x="3882" y="892"/>
              <a:ext cx="264" cy="368"/>
            </a:xfrm>
            <a:prstGeom prst="rect">
              <a:avLst/>
            </a:prstGeom>
            <a:grpFill/>
            <a:ln w="19050" cap="rnd">
              <a:noFill/>
              <a:prstDash val="sysDot"/>
              <a:miter lim="800000"/>
              <a:headEnd/>
              <a:tailEnd type="none" w="lg" len="lg"/>
            </a:ln>
          </p:spPr>
          <p:txBody>
            <a:bodyPr wrap="none">
              <a:prstTxWarp prst="textNoShape">
                <a:avLst/>
              </a:prstTxWarp>
              <a:spAutoFit/>
            </a:bodyPr>
            <a:lstStyle/>
            <a:p>
              <a:r>
                <a:rPr lang="en-US" sz="3200" b="1" i="1" dirty="0">
                  <a:solidFill>
                    <a:schemeClr val="bg1"/>
                  </a:solidFill>
                  <a:latin typeface="Times New Roman" pitchFamily="18" charset="0"/>
                  <a:cs typeface="Times New Roman" pitchFamily="18" charset="0"/>
                </a:rPr>
                <a:t>=</a:t>
              </a:r>
            </a:p>
          </p:txBody>
        </p:sp>
      </p:grpSp>
      <p:grpSp>
        <p:nvGrpSpPr>
          <p:cNvPr id="20" name="Group 7"/>
          <p:cNvGrpSpPr>
            <a:grpSpLocks/>
          </p:cNvGrpSpPr>
          <p:nvPr/>
        </p:nvGrpSpPr>
        <p:grpSpPr bwMode="auto">
          <a:xfrm>
            <a:off x="3604027" y="4901099"/>
            <a:ext cx="915988" cy="854075"/>
            <a:chOff x="3357" y="842"/>
            <a:chExt cx="577" cy="538"/>
          </a:xfrm>
          <a:noFill/>
        </p:grpSpPr>
        <p:sp>
          <p:nvSpPr>
            <p:cNvPr id="21" name="Text Box 8"/>
            <p:cNvSpPr txBox="1">
              <a:spLocks noChangeArrowheads="1"/>
            </p:cNvSpPr>
            <p:nvPr/>
          </p:nvSpPr>
          <p:spPr bwMode="auto">
            <a:xfrm>
              <a:off x="3357" y="1126"/>
              <a:ext cx="399" cy="254"/>
            </a:xfrm>
            <a:prstGeom prst="rect">
              <a:avLst/>
            </a:prstGeom>
            <a:grpFill/>
            <a:ln w="19050" cap="rnd">
              <a:noFill/>
              <a:prstDash val="sysDot"/>
              <a:miter lim="800000"/>
              <a:headEnd/>
              <a:tailEnd type="none" w="lg" len="lg"/>
            </a:ln>
          </p:spPr>
          <p:txBody>
            <a:bodyPr wrap="none">
              <a:prstTxWarp prst="textNoShape">
                <a:avLst/>
              </a:prstTxWarp>
              <a:spAutoFit/>
            </a:bodyPr>
            <a:lstStyle/>
            <a:p>
              <a:pPr algn="ctr">
                <a:lnSpc>
                  <a:spcPct val="70000"/>
                </a:lnSpc>
              </a:pPr>
              <a:r>
                <a:rPr kumimoji="0" lang="en-US" sz="2800" b="0" i="1" dirty="0" smtClean="0">
                  <a:solidFill>
                    <a:schemeClr val="bg1"/>
                  </a:solidFill>
                  <a:latin typeface="Times New Roman" pitchFamily="18" charset="0"/>
                  <a:cs typeface="Times New Roman" pitchFamily="18" charset="0"/>
                </a:rPr>
                <a:t>2.5</a:t>
              </a:r>
              <a:endParaRPr lang="en-US" sz="2800" b="0" i="1" dirty="0">
                <a:solidFill>
                  <a:schemeClr val="bg1"/>
                </a:solidFill>
                <a:latin typeface="Times New Roman" pitchFamily="18" charset="0"/>
                <a:cs typeface="Times New Roman" pitchFamily="18" charset="0"/>
              </a:endParaRPr>
            </a:p>
          </p:txBody>
        </p:sp>
        <p:sp>
          <p:nvSpPr>
            <p:cNvPr id="22" name="Line 9"/>
            <p:cNvSpPr>
              <a:spLocks noChangeShapeType="1"/>
            </p:cNvSpPr>
            <p:nvPr/>
          </p:nvSpPr>
          <p:spPr bwMode="auto">
            <a:xfrm>
              <a:off x="3403" y="1089"/>
              <a:ext cx="531" cy="0"/>
            </a:xfrm>
            <a:prstGeom prst="line">
              <a:avLst/>
            </a:prstGeom>
            <a:grpFill/>
            <a:ln w="19050">
              <a:noFill/>
              <a:round/>
              <a:headEnd/>
              <a:tailEnd type="none" w="lg" len="lg"/>
            </a:ln>
          </p:spPr>
          <p:txBody>
            <a:bodyPr wrap="square" anchor="ctr">
              <a:prstTxWarp prst="textNoShape">
                <a:avLst/>
              </a:prstTxWarp>
              <a:spAutoFit/>
            </a:bodyPr>
            <a:lstStyle/>
            <a:p>
              <a:endParaRPr lang="en-US" sz="1600">
                <a:solidFill>
                  <a:schemeClr val="bg1"/>
                </a:solidFill>
                <a:latin typeface="Times New Roman" pitchFamily="18" charset="0"/>
                <a:cs typeface="Times New Roman" pitchFamily="18" charset="0"/>
              </a:endParaRPr>
            </a:p>
          </p:txBody>
        </p:sp>
        <p:sp>
          <p:nvSpPr>
            <p:cNvPr id="24" name="Text Box 11"/>
            <p:cNvSpPr txBox="1">
              <a:spLocks noChangeArrowheads="1"/>
            </p:cNvSpPr>
            <p:nvPr/>
          </p:nvSpPr>
          <p:spPr bwMode="auto">
            <a:xfrm>
              <a:off x="3403" y="842"/>
              <a:ext cx="343" cy="254"/>
            </a:xfrm>
            <a:prstGeom prst="rect">
              <a:avLst/>
            </a:prstGeom>
            <a:grpFill/>
            <a:ln w="19050" cap="rnd">
              <a:noFill/>
              <a:prstDash val="sysDot"/>
              <a:miter lim="800000"/>
              <a:headEnd/>
              <a:tailEnd type="none" w="lg" len="lg"/>
            </a:ln>
          </p:spPr>
          <p:txBody>
            <a:bodyPr wrap="none">
              <a:prstTxWarp prst="textNoShape">
                <a:avLst/>
              </a:prstTxWarp>
              <a:spAutoFit/>
            </a:bodyPr>
            <a:lstStyle/>
            <a:p>
              <a:pPr algn="ctr">
                <a:lnSpc>
                  <a:spcPct val="70000"/>
                </a:lnSpc>
              </a:pPr>
              <a:r>
                <a:rPr kumimoji="0" lang="en-US" sz="2800" b="0" i="1" dirty="0" smtClean="0">
                  <a:solidFill>
                    <a:schemeClr val="bg1"/>
                  </a:solidFill>
                  <a:latin typeface="Times New Roman" pitchFamily="18" charset="0"/>
                  <a:cs typeface="Times New Roman" pitchFamily="18" charset="0"/>
                </a:rPr>
                <a:t>70</a:t>
              </a:r>
              <a:endParaRPr kumimoji="0" lang="en-US" sz="2800" b="0" i="1" dirty="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50465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dissolve">
                                      <p:cBhvr>
                                        <p:cTn id="19" dur="500"/>
                                        <p:tgtEl>
                                          <p:spTgt spid="29"/>
                                        </p:tgtEl>
                                      </p:cBhvr>
                                    </p:animEffect>
                                  </p:childTnLst>
                                </p:cTn>
                              </p:par>
                              <p:par>
                                <p:cTn id="20" presetID="1"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The Importance of Economic Growth</a:t>
            </a:r>
          </a:p>
        </p:txBody>
      </p:sp>
      <p:sp>
        <p:nvSpPr>
          <p:cNvPr id="61" name="Text Box 10"/>
          <p:cNvSpPr txBox="1">
            <a:spLocks noChangeArrowheads="1"/>
          </p:cNvSpPr>
          <p:nvPr/>
        </p:nvSpPr>
        <p:spPr bwMode="auto">
          <a:xfrm>
            <a:off x="73112" y="1397897"/>
            <a:ext cx="3831376" cy="439197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Impact of growth rate differences over 30 years:</a:t>
            </a:r>
          </a:p>
          <a:p>
            <a:pPr marL="280988" lvl="1" indent="-115888">
              <a:lnSpc>
                <a:spcPct val="90000"/>
              </a:lnSpc>
              <a:spcBef>
                <a:spcPct val="50000"/>
              </a:spcBef>
              <a:buFontTx/>
              <a:buChar char="•"/>
            </a:pPr>
            <a:r>
              <a:rPr lang="en-US" sz="2200" dirty="0">
                <a:latin typeface="Times New Roman" pitchFamily="18" charset="0"/>
                <a:cs typeface="Times New Roman" pitchFamily="18" charset="0"/>
              </a:rPr>
              <a:t>Here we illustrate how countries with an initial </a:t>
            </a:r>
            <a:br>
              <a:rPr lang="en-US"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per </a:t>
            </a:r>
            <a:r>
              <a:rPr lang="en-US" sz="2200" dirty="0">
                <a:latin typeface="Times New Roman" pitchFamily="18" charset="0"/>
                <a:cs typeface="Times New Roman" pitchFamily="18" charset="0"/>
              </a:rPr>
              <a:t>capita income of $10,000 differ after 30 years for growth rates of 0%, 1%,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2</a:t>
            </a:r>
            <a:r>
              <a:rPr lang="en-US" sz="2200" dirty="0">
                <a:latin typeface="Times New Roman" pitchFamily="18" charset="0"/>
                <a:cs typeface="Times New Roman" pitchFamily="18" charset="0"/>
              </a:rPr>
              <a:t>%, and 4%.</a:t>
            </a:r>
          </a:p>
          <a:p>
            <a:pPr marL="280988" lvl="1" indent="-115888">
              <a:lnSpc>
                <a:spcPct val="90000"/>
              </a:lnSpc>
              <a:spcBef>
                <a:spcPct val="50000"/>
              </a:spcBef>
              <a:buFontTx/>
              <a:buChar char="•"/>
            </a:pPr>
            <a:r>
              <a:rPr lang="en-US" sz="2200" dirty="0" smtClean="0">
                <a:latin typeface="Times New Roman" pitchFamily="18" charset="0"/>
                <a:cs typeface="Times New Roman" pitchFamily="18" charset="0"/>
              </a:rPr>
              <a:t>Note how </a:t>
            </a:r>
            <a:r>
              <a:rPr lang="en-US" sz="2200" dirty="0">
                <a:latin typeface="Times New Roman" pitchFamily="18" charset="0"/>
                <a:cs typeface="Times New Roman" pitchFamily="18" charset="0"/>
              </a:rPr>
              <a:t>a country growing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at </a:t>
            </a:r>
            <a:r>
              <a:rPr lang="en-US" sz="2200" dirty="0">
                <a:latin typeface="Times New Roman" pitchFamily="18" charset="0"/>
                <a:cs typeface="Times New Roman" pitchFamily="18" charset="0"/>
              </a:rPr>
              <a:t>a 4% annual rate will have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substantially higher income level than the others 30 years later.</a:t>
            </a:r>
          </a:p>
        </p:txBody>
      </p:sp>
      <p:cxnSp>
        <p:nvCxnSpPr>
          <p:cNvPr id="92" name="Straight Connector 91"/>
          <p:cNvCxnSpPr/>
          <p:nvPr/>
        </p:nvCxnSpPr>
        <p:spPr>
          <a:xfrm>
            <a:off x="385375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1" name="Rectangle 6"/>
          <p:cNvSpPr>
            <a:spLocks noChangeArrowheads="1"/>
          </p:cNvSpPr>
          <p:nvPr/>
        </p:nvSpPr>
        <p:spPr bwMode="auto">
          <a:xfrm>
            <a:off x="4255206" y="4325684"/>
            <a:ext cx="373063" cy="24447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a:solidFill>
                  <a:srgbClr val="000000"/>
                </a:solidFill>
                <a:latin typeface="Times New Roman" pitchFamily="18" charset="0"/>
                <a:cs typeface="Times New Roman" pitchFamily="18" charset="0"/>
              </a:rPr>
              <a:t>0%  </a:t>
            </a:r>
            <a:endParaRPr kumimoji="0" lang="en-US" sz="1600" b="0">
              <a:solidFill>
                <a:schemeClr val="tx1"/>
              </a:solidFill>
              <a:latin typeface="Times New Roman" pitchFamily="18" charset="0"/>
              <a:cs typeface="Times New Roman" pitchFamily="18" charset="0"/>
            </a:endParaRPr>
          </a:p>
        </p:txBody>
      </p:sp>
      <p:sp>
        <p:nvSpPr>
          <p:cNvPr id="22" name="Rectangle 8"/>
          <p:cNvSpPr>
            <a:spLocks noChangeArrowheads="1"/>
          </p:cNvSpPr>
          <p:nvPr/>
        </p:nvSpPr>
        <p:spPr bwMode="auto">
          <a:xfrm>
            <a:off x="4255206" y="3739897"/>
            <a:ext cx="373063" cy="24447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a:solidFill>
                  <a:srgbClr val="000000"/>
                </a:solidFill>
                <a:latin typeface="Times New Roman" pitchFamily="18" charset="0"/>
                <a:cs typeface="Times New Roman" pitchFamily="18" charset="0"/>
              </a:rPr>
              <a:t>1%  </a:t>
            </a:r>
            <a:endParaRPr kumimoji="0" lang="en-US" sz="1600" b="0">
              <a:solidFill>
                <a:schemeClr val="tx1"/>
              </a:solidFill>
              <a:latin typeface="Times New Roman" pitchFamily="18" charset="0"/>
              <a:cs typeface="Times New Roman" pitchFamily="18" charset="0"/>
            </a:endParaRPr>
          </a:p>
        </p:txBody>
      </p:sp>
      <p:sp>
        <p:nvSpPr>
          <p:cNvPr id="23" name="Rectangle 10"/>
          <p:cNvSpPr>
            <a:spLocks noChangeArrowheads="1"/>
          </p:cNvSpPr>
          <p:nvPr/>
        </p:nvSpPr>
        <p:spPr bwMode="auto">
          <a:xfrm>
            <a:off x="4246800" y="3154109"/>
            <a:ext cx="376706"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a:solidFill>
                  <a:srgbClr val="000000"/>
                </a:solidFill>
                <a:latin typeface="Times New Roman" pitchFamily="18" charset="0"/>
                <a:cs typeface="Times New Roman" pitchFamily="18" charset="0"/>
              </a:rPr>
              <a:t>2%  </a:t>
            </a:r>
            <a:endParaRPr kumimoji="0" lang="en-US" sz="1600" b="0">
              <a:solidFill>
                <a:schemeClr val="tx1"/>
              </a:solidFill>
              <a:latin typeface="Times New Roman" pitchFamily="18" charset="0"/>
              <a:cs typeface="Times New Roman" pitchFamily="18" charset="0"/>
            </a:endParaRPr>
          </a:p>
        </p:txBody>
      </p:sp>
      <p:sp>
        <p:nvSpPr>
          <p:cNvPr id="24" name="Rectangle 12"/>
          <p:cNvSpPr>
            <a:spLocks noChangeArrowheads="1"/>
          </p:cNvSpPr>
          <p:nvPr/>
        </p:nvSpPr>
        <p:spPr bwMode="auto">
          <a:xfrm>
            <a:off x="4242506" y="2568322"/>
            <a:ext cx="373063" cy="24447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a:solidFill>
                  <a:srgbClr val="000000"/>
                </a:solidFill>
                <a:latin typeface="Times New Roman" pitchFamily="18" charset="0"/>
                <a:cs typeface="Times New Roman" pitchFamily="18" charset="0"/>
              </a:rPr>
              <a:t>4%  </a:t>
            </a:r>
            <a:endParaRPr kumimoji="0" lang="en-US" sz="1600" b="0">
              <a:solidFill>
                <a:schemeClr val="tx1"/>
              </a:solidFill>
              <a:latin typeface="Times New Roman" pitchFamily="18" charset="0"/>
              <a:cs typeface="Times New Roman" pitchFamily="18" charset="0"/>
            </a:endParaRPr>
          </a:p>
        </p:txBody>
      </p:sp>
      <p:sp>
        <p:nvSpPr>
          <p:cNvPr id="25" name="Line 13"/>
          <p:cNvSpPr>
            <a:spLocks noChangeShapeType="1"/>
          </p:cNvSpPr>
          <p:nvPr/>
        </p:nvSpPr>
        <p:spPr bwMode="auto">
          <a:xfrm>
            <a:off x="4588518" y="2522284"/>
            <a:ext cx="0" cy="2120900"/>
          </a:xfrm>
          <a:prstGeom prst="line">
            <a:avLst/>
          </a:prstGeom>
          <a:noFill/>
          <a:ln w="19050">
            <a:solidFill>
              <a:schemeClr val="tx1"/>
            </a:solidFill>
            <a:round/>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6" name="Rectangle 14"/>
          <p:cNvSpPr>
            <a:spLocks noChangeArrowheads="1"/>
          </p:cNvSpPr>
          <p:nvPr/>
        </p:nvSpPr>
        <p:spPr bwMode="auto">
          <a:xfrm>
            <a:off x="4039755" y="2008727"/>
            <a:ext cx="4889111" cy="220663"/>
          </a:xfrm>
          <a:prstGeom prst="rect">
            <a:avLst/>
          </a:prstGeom>
          <a:noFill/>
          <a:ln w="9525">
            <a:noFill/>
            <a:miter lim="800000"/>
            <a:headEnd/>
            <a:tailEnd/>
          </a:ln>
        </p:spPr>
        <p:txBody>
          <a:bodyPr wrap="square" lIns="0" tIns="0" rIns="0" bIns="0">
            <a:prstTxWarp prst="textNoShape">
              <a:avLst/>
            </a:prstTxWarp>
            <a:spAutoFit/>
          </a:bodyPr>
          <a:lstStyle/>
          <a:p>
            <a:pPr algn="ctr">
              <a:lnSpc>
                <a:spcPct val="90000"/>
              </a:lnSpc>
            </a:pPr>
            <a:r>
              <a:rPr kumimoji="0" lang="en-US" sz="1600" b="1" i="1" dirty="0" smtClean="0">
                <a:latin typeface="Times New Roman" pitchFamily="18" charset="0"/>
                <a:cs typeface="Times New Roman" pitchFamily="18" charset="0"/>
              </a:rPr>
              <a:t>–––––– </a:t>
            </a:r>
            <a:r>
              <a:rPr kumimoji="0" lang="en-US" sz="1600" b="1" i="1" dirty="0">
                <a:latin typeface="Times New Roman" pitchFamily="18" charset="0"/>
                <a:cs typeface="Times New Roman" pitchFamily="18" charset="0"/>
              </a:rPr>
              <a:t>Per Capita Income Level after 30 years</a:t>
            </a:r>
            <a:r>
              <a:rPr kumimoji="0" lang="en-US" sz="1600" b="1" i="1" dirty="0" smtClean="0">
                <a:latin typeface="Times New Roman" pitchFamily="18" charset="0"/>
                <a:cs typeface="Times New Roman" pitchFamily="18" charset="0"/>
              </a:rPr>
              <a:t>––––––</a:t>
            </a:r>
            <a:endParaRPr kumimoji="0" lang="en-US" sz="1600" b="1" i="1" dirty="0">
              <a:latin typeface="Times New Roman" pitchFamily="18" charset="0"/>
              <a:cs typeface="Times New Roman" pitchFamily="18" charset="0"/>
            </a:endParaRPr>
          </a:p>
        </p:txBody>
      </p:sp>
      <p:grpSp>
        <p:nvGrpSpPr>
          <p:cNvPr id="27" name="Group 503"/>
          <p:cNvGrpSpPr>
            <a:grpSpLocks/>
          </p:cNvGrpSpPr>
          <p:nvPr/>
        </p:nvGrpSpPr>
        <p:grpSpPr bwMode="auto">
          <a:xfrm>
            <a:off x="4640906" y="4260597"/>
            <a:ext cx="1693115" cy="385762"/>
            <a:chOff x="2184" y="2025"/>
            <a:chExt cx="1339" cy="243"/>
          </a:xfrm>
        </p:grpSpPr>
        <p:sp>
          <p:nvSpPr>
            <p:cNvPr id="28" name="Rectangle 63"/>
            <p:cNvSpPr>
              <a:spLocks noChangeArrowheads="1"/>
            </p:cNvSpPr>
            <p:nvPr/>
          </p:nvSpPr>
          <p:spPr bwMode="auto">
            <a:xfrm>
              <a:off x="3107" y="2075"/>
              <a:ext cx="416"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$10,000</a:t>
              </a:r>
              <a:endParaRPr kumimoji="0" lang="en-US" sz="1600" b="0" dirty="0">
                <a:solidFill>
                  <a:schemeClr val="tx1"/>
                </a:solidFill>
                <a:latin typeface="Times New Roman" pitchFamily="18" charset="0"/>
                <a:cs typeface="Times New Roman" pitchFamily="18" charset="0"/>
              </a:endParaRPr>
            </a:p>
          </p:txBody>
        </p:sp>
        <p:sp>
          <p:nvSpPr>
            <p:cNvPr id="32" name="Rectangle 66"/>
            <p:cNvSpPr>
              <a:spLocks noChangeArrowheads="1"/>
            </p:cNvSpPr>
            <p:nvPr/>
          </p:nvSpPr>
          <p:spPr bwMode="auto">
            <a:xfrm>
              <a:off x="2184" y="2025"/>
              <a:ext cx="845" cy="243"/>
            </a:xfrm>
            <a:prstGeom prst="rect">
              <a:avLst/>
            </a:prstGeom>
            <a:solidFill>
              <a:srgbClr val="638CDF"/>
            </a:solidFill>
            <a:ln w="12700">
              <a:solidFill>
                <a:schemeClr val="tx1"/>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grpSp>
      <p:grpSp>
        <p:nvGrpSpPr>
          <p:cNvPr id="87" name="Group 502"/>
          <p:cNvGrpSpPr>
            <a:grpSpLocks/>
          </p:cNvGrpSpPr>
          <p:nvPr/>
        </p:nvGrpSpPr>
        <p:grpSpPr bwMode="auto">
          <a:xfrm>
            <a:off x="4639318" y="3635135"/>
            <a:ext cx="2119239" cy="392114"/>
            <a:chOff x="2183" y="1631"/>
            <a:chExt cx="1676" cy="247"/>
          </a:xfrm>
        </p:grpSpPr>
        <p:sp>
          <p:nvSpPr>
            <p:cNvPr id="88" name="Rectangle 151"/>
            <p:cNvSpPr>
              <a:spLocks noChangeArrowheads="1"/>
            </p:cNvSpPr>
            <p:nvPr/>
          </p:nvSpPr>
          <p:spPr bwMode="auto">
            <a:xfrm>
              <a:off x="3443" y="1687"/>
              <a:ext cx="416"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$13,478</a:t>
              </a:r>
              <a:endParaRPr kumimoji="0" lang="en-US" sz="1600" b="0" dirty="0">
                <a:solidFill>
                  <a:schemeClr val="tx1"/>
                </a:solidFill>
                <a:latin typeface="Times New Roman" pitchFamily="18" charset="0"/>
                <a:cs typeface="Times New Roman" pitchFamily="18" charset="0"/>
              </a:endParaRPr>
            </a:p>
          </p:txBody>
        </p:sp>
        <p:sp>
          <p:nvSpPr>
            <p:cNvPr id="91" name="Rectangle 193"/>
            <p:cNvSpPr>
              <a:spLocks noChangeArrowheads="1"/>
            </p:cNvSpPr>
            <p:nvPr/>
          </p:nvSpPr>
          <p:spPr bwMode="auto">
            <a:xfrm>
              <a:off x="2183" y="1631"/>
              <a:ext cx="1177" cy="247"/>
            </a:xfrm>
            <a:prstGeom prst="rect">
              <a:avLst/>
            </a:prstGeom>
            <a:solidFill>
              <a:srgbClr val="638CDF"/>
            </a:solidFill>
            <a:ln w="12700">
              <a:solidFill>
                <a:schemeClr val="tx1"/>
              </a:solidFill>
              <a:miter lim="800000"/>
              <a:headEnd/>
              <a:tailEnd/>
            </a:ln>
            <a:effectLst>
              <a:outerShdw blurRad="63500" dist="38099" dir="2700000" algn="ctr" rotWithShape="0">
                <a:srgbClr val="000000">
                  <a:alpha val="74998"/>
                </a:srgbClr>
              </a:outerShdw>
            </a:effectLst>
          </p:spPr>
          <p:txBody>
            <a:bodyPr lIns="0" tIns="0" rIns="0" bIns="0" anchor="ctr">
              <a:prstTxWarp prst="textNoShape">
                <a:avLst/>
              </a:prstTxWarp>
              <a:spAutoFit/>
            </a:bodyPr>
            <a:lstStyle/>
            <a:p>
              <a:endParaRPr lang="en-US">
                <a:latin typeface="Times New Roman" pitchFamily="18" charset="0"/>
                <a:cs typeface="Times New Roman" pitchFamily="18" charset="0"/>
              </a:endParaRPr>
            </a:p>
          </p:txBody>
        </p:sp>
      </p:grpSp>
      <p:grpSp>
        <p:nvGrpSpPr>
          <p:cNvPr id="132" name="Group 501"/>
          <p:cNvGrpSpPr>
            <a:grpSpLocks/>
          </p:cNvGrpSpPr>
          <p:nvPr/>
        </p:nvGrpSpPr>
        <p:grpSpPr bwMode="auto">
          <a:xfrm>
            <a:off x="4644081" y="3081075"/>
            <a:ext cx="2627552" cy="393695"/>
            <a:chOff x="2186" y="1282"/>
            <a:chExt cx="2078" cy="248"/>
          </a:xfrm>
        </p:grpSpPr>
        <p:sp>
          <p:nvSpPr>
            <p:cNvPr id="133" name="Rectangle 239"/>
            <p:cNvSpPr>
              <a:spLocks noChangeArrowheads="1"/>
            </p:cNvSpPr>
            <p:nvPr/>
          </p:nvSpPr>
          <p:spPr bwMode="auto">
            <a:xfrm>
              <a:off x="3848" y="1342"/>
              <a:ext cx="416"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$18,114</a:t>
              </a:r>
              <a:endParaRPr kumimoji="0" lang="en-US" sz="1600" b="0" dirty="0">
                <a:solidFill>
                  <a:schemeClr val="tx1"/>
                </a:solidFill>
                <a:latin typeface="Times New Roman" pitchFamily="18" charset="0"/>
                <a:cs typeface="Times New Roman" pitchFamily="18" charset="0"/>
              </a:endParaRPr>
            </a:p>
          </p:txBody>
        </p:sp>
        <p:sp>
          <p:nvSpPr>
            <p:cNvPr id="136" name="Rectangle 278"/>
            <p:cNvSpPr>
              <a:spLocks noChangeArrowheads="1"/>
            </p:cNvSpPr>
            <p:nvPr/>
          </p:nvSpPr>
          <p:spPr bwMode="auto">
            <a:xfrm>
              <a:off x="2186" y="1282"/>
              <a:ext cx="1588" cy="248"/>
            </a:xfrm>
            <a:prstGeom prst="rect">
              <a:avLst/>
            </a:prstGeom>
            <a:solidFill>
              <a:srgbClr val="638CDF"/>
            </a:solidFill>
            <a:ln w="12700">
              <a:solidFill>
                <a:schemeClr val="tx1"/>
              </a:solidFill>
              <a:miter lim="800000"/>
              <a:headEnd/>
              <a:tailEnd/>
            </a:ln>
            <a:effectLst>
              <a:outerShdw blurRad="63500" dist="38099" dir="2700000" algn="ctr" rotWithShape="0">
                <a:srgbClr val="000000">
                  <a:alpha val="74998"/>
                </a:srgbClr>
              </a:outerShdw>
            </a:effectLst>
          </p:spPr>
          <p:txBody>
            <a:bodyPr lIns="0" tIns="0" rIns="0" bIns="0" anchor="ctr">
              <a:prstTxWarp prst="textNoShape">
                <a:avLst/>
              </a:prstTxWarp>
              <a:spAutoFit/>
            </a:bodyPr>
            <a:lstStyle/>
            <a:p>
              <a:endParaRPr lang="en-US">
                <a:ln>
                  <a:solidFill>
                    <a:sysClr val="windowText" lastClr="000000"/>
                  </a:solidFill>
                </a:ln>
                <a:latin typeface="Times New Roman" pitchFamily="18" charset="0"/>
                <a:cs typeface="Times New Roman" pitchFamily="18" charset="0"/>
              </a:endParaRPr>
            </a:p>
          </p:txBody>
        </p:sp>
      </p:grpSp>
      <p:grpSp>
        <p:nvGrpSpPr>
          <p:cNvPr id="173" name="Group 500"/>
          <p:cNvGrpSpPr>
            <a:grpSpLocks/>
          </p:cNvGrpSpPr>
          <p:nvPr/>
        </p:nvGrpSpPr>
        <p:grpSpPr bwMode="auto">
          <a:xfrm>
            <a:off x="4639318" y="2504822"/>
            <a:ext cx="4234684" cy="385762"/>
            <a:chOff x="2183" y="919"/>
            <a:chExt cx="3349" cy="243"/>
          </a:xfrm>
        </p:grpSpPr>
        <p:sp>
          <p:nvSpPr>
            <p:cNvPr id="174" name="Rectangle 324"/>
            <p:cNvSpPr>
              <a:spLocks noChangeArrowheads="1"/>
            </p:cNvSpPr>
            <p:nvPr/>
          </p:nvSpPr>
          <p:spPr bwMode="auto">
            <a:xfrm>
              <a:off x="5116" y="971"/>
              <a:ext cx="416"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$32,434</a:t>
              </a:r>
              <a:endParaRPr kumimoji="0" lang="en-US" sz="1600" b="0" dirty="0">
                <a:solidFill>
                  <a:schemeClr val="tx1"/>
                </a:solidFill>
                <a:latin typeface="Times New Roman" pitchFamily="18" charset="0"/>
                <a:cs typeface="Times New Roman" pitchFamily="18" charset="0"/>
              </a:endParaRPr>
            </a:p>
          </p:txBody>
        </p:sp>
        <p:grpSp>
          <p:nvGrpSpPr>
            <p:cNvPr id="175" name="Group 325"/>
            <p:cNvGrpSpPr>
              <a:grpSpLocks/>
            </p:cNvGrpSpPr>
            <p:nvPr/>
          </p:nvGrpSpPr>
          <p:grpSpPr bwMode="auto">
            <a:xfrm>
              <a:off x="2183" y="919"/>
              <a:ext cx="2852" cy="243"/>
              <a:chOff x="1824" y="2476"/>
              <a:chExt cx="1093" cy="75"/>
            </a:xfrm>
          </p:grpSpPr>
          <p:sp>
            <p:nvSpPr>
              <p:cNvPr id="178" name="Rectangle 327"/>
              <p:cNvSpPr>
                <a:spLocks noChangeArrowheads="1"/>
              </p:cNvSpPr>
              <p:nvPr/>
            </p:nvSpPr>
            <p:spPr bwMode="auto">
              <a:xfrm>
                <a:off x="1826" y="2476"/>
                <a:ext cx="1091" cy="75"/>
              </a:xfrm>
              <a:prstGeom prst="rect">
                <a:avLst/>
              </a:prstGeom>
              <a:solidFill>
                <a:srgbClr val="638CDF"/>
              </a:solidFill>
              <a:ln w="12700">
                <a:solidFill>
                  <a:schemeClr val="tx1"/>
                </a:solidFill>
                <a:miter lim="800000"/>
                <a:headEnd/>
                <a:tailEnd/>
              </a:ln>
              <a:effectLst>
                <a:outerShdw blurRad="63500" dist="38099"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sp>
            <p:nvSpPr>
              <p:cNvPr id="177" name="Rectangle 366"/>
              <p:cNvSpPr>
                <a:spLocks noChangeArrowheads="1"/>
              </p:cNvSpPr>
              <p:nvPr/>
            </p:nvSpPr>
            <p:spPr bwMode="auto">
              <a:xfrm>
                <a:off x="1824" y="2485"/>
                <a:ext cx="0" cy="54"/>
              </a:xfrm>
              <a:prstGeom prst="rect">
                <a:avLst/>
              </a:prstGeom>
              <a:solidFill>
                <a:srgbClr val="638CDF"/>
              </a:solidFill>
              <a:ln w="12700">
                <a:solidFill>
                  <a:schemeClr val="bg2"/>
                </a:solidFill>
                <a:miter lim="800000"/>
                <a:headEnd/>
                <a:tailEnd/>
              </a:ln>
              <a:effectLst>
                <a:outerShdw blurRad="63500" dist="38099" dir="2700000" algn="ctr" rotWithShape="0">
                  <a:srgbClr val="000000">
                    <a:alpha val="74998"/>
                  </a:srgbClr>
                </a:outerShdw>
              </a:effectLst>
            </p:spPr>
            <p:txBody>
              <a:bodyPr wrap="none" lIns="0" tIns="0" rIns="0" bIns="0" anchor="ctr">
                <a:prstTxWarp prst="textNoShape">
                  <a:avLst/>
                </a:prstTxWarp>
                <a:spAutoFit/>
              </a:bodyPr>
              <a:lstStyle/>
              <a:p>
                <a:endParaRPr lang="en-US">
                  <a:latin typeface="Times New Roman" pitchFamily="18" charset="0"/>
                  <a:cs typeface="Times New Roman" pitchFamily="18" charset="0"/>
                </a:endParaRPr>
              </a:p>
            </p:txBody>
          </p:sp>
        </p:grpSp>
      </p:grpSp>
      <p:sp>
        <p:nvSpPr>
          <p:cNvPr id="217" name="Rectangle 499"/>
          <p:cNvSpPr>
            <a:spLocks noChangeArrowheads="1"/>
          </p:cNvSpPr>
          <p:nvPr/>
        </p:nvSpPr>
        <p:spPr bwMode="auto">
          <a:xfrm rot="16200000">
            <a:off x="2866239" y="3451385"/>
            <a:ext cx="2425700" cy="220662"/>
          </a:xfrm>
          <a:prstGeom prst="rect">
            <a:avLst/>
          </a:prstGeom>
          <a:noFill/>
          <a:ln w="9525">
            <a:noFill/>
            <a:miter lim="800000"/>
            <a:headEnd/>
            <a:tailEnd/>
          </a:ln>
        </p:spPr>
        <p:txBody>
          <a:bodyPr lIns="0" tIns="0" rIns="0" bIns="0">
            <a:prstTxWarp prst="textNoShape">
              <a:avLst/>
            </a:prstTxWarp>
            <a:spAutoFit/>
          </a:bodyPr>
          <a:lstStyle/>
          <a:p>
            <a:pPr algn="ctr">
              <a:lnSpc>
                <a:spcPct val="90000"/>
              </a:lnSpc>
            </a:pPr>
            <a:r>
              <a:rPr kumimoji="0" lang="en-US" sz="1600" b="0" i="1">
                <a:latin typeface="Times New Roman" pitchFamily="18" charset="0"/>
                <a:cs typeface="Times New Roman" pitchFamily="18" charset="0"/>
              </a:rPr>
              <a:t>– Annual Growth Rate –</a:t>
            </a:r>
          </a:p>
        </p:txBody>
      </p:sp>
    </p:spTree>
    <p:extLst>
      <p:ext uri="{BB962C8B-B14F-4D97-AF65-F5344CB8AC3E}">
        <p14:creationId xmlns:p14="http://schemas.microsoft.com/office/powerpoint/2010/main" val="399951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7" presetClass="entr" presetSubtype="8"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ppt_x</p:attrName>
                                        </p:attrNameLst>
                                      </p:cBhvr>
                                      <p:tavLst>
                                        <p:tav tm="0">
                                          <p:val>
                                            <p:strVal val="#ppt_x-#ppt_w/2"/>
                                          </p:val>
                                        </p:tav>
                                        <p:tav tm="100000">
                                          <p:val>
                                            <p:strVal val="#ppt_x"/>
                                          </p:val>
                                        </p:tav>
                                      </p:tavLst>
                                    </p:anim>
                                    <p:anim calcmode="lin" valueType="num">
                                      <p:cBhvr>
                                        <p:cTn id="20" dur="500" fill="hold"/>
                                        <p:tgtEl>
                                          <p:spTgt spid="27"/>
                                        </p:tgtEl>
                                        <p:attrNameLst>
                                          <p:attrName>ppt_y</p:attrName>
                                        </p:attrNameLst>
                                      </p:cBhvr>
                                      <p:tavLst>
                                        <p:tav tm="0">
                                          <p:val>
                                            <p:strVal val="#ppt_y"/>
                                          </p:val>
                                        </p:tav>
                                        <p:tav tm="100000">
                                          <p:val>
                                            <p:strVal val="#ppt_y"/>
                                          </p:val>
                                        </p:tav>
                                      </p:tavLst>
                                    </p:anim>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strVal val="#ppt_h"/>
                                          </p:val>
                                        </p:tav>
                                        <p:tav tm="100000">
                                          <p:val>
                                            <p:strVal val="#ppt_h"/>
                                          </p:val>
                                        </p:tav>
                                      </p:tavLst>
                                    </p:anim>
                                  </p:childTnLst>
                                </p:cTn>
                              </p:par>
                            </p:childTnLst>
                          </p:cTn>
                        </p:par>
                        <p:par>
                          <p:cTn id="23" fill="hold">
                            <p:stCondLst>
                              <p:cond delay="2000"/>
                            </p:stCondLst>
                            <p:childTnLst>
                              <p:par>
                                <p:cTn id="24" presetID="17" presetClass="entr" presetSubtype="8" fill="hold"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p:cTn id="26" dur="500" fill="hold"/>
                                        <p:tgtEl>
                                          <p:spTgt spid="87"/>
                                        </p:tgtEl>
                                        <p:attrNameLst>
                                          <p:attrName>ppt_x</p:attrName>
                                        </p:attrNameLst>
                                      </p:cBhvr>
                                      <p:tavLst>
                                        <p:tav tm="0">
                                          <p:val>
                                            <p:strVal val="#ppt_x-#ppt_w/2"/>
                                          </p:val>
                                        </p:tav>
                                        <p:tav tm="100000">
                                          <p:val>
                                            <p:strVal val="#ppt_x"/>
                                          </p:val>
                                        </p:tav>
                                      </p:tavLst>
                                    </p:anim>
                                    <p:anim calcmode="lin" valueType="num">
                                      <p:cBhvr>
                                        <p:cTn id="27" dur="500" fill="hold"/>
                                        <p:tgtEl>
                                          <p:spTgt spid="87"/>
                                        </p:tgtEl>
                                        <p:attrNameLst>
                                          <p:attrName>ppt_y</p:attrName>
                                        </p:attrNameLst>
                                      </p:cBhvr>
                                      <p:tavLst>
                                        <p:tav tm="0">
                                          <p:val>
                                            <p:strVal val="#ppt_y"/>
                                          </p:val>
                                        </p:tav>
                                        <p:tav tm="100000">
                                          <p:val>
                                            <p:strVal val="#ppt_y"/>
                                          </p:val>
                                        </p:tav>
                                      </p:tavLst>
                                    </p:anim>
                                    <p:anim calcmode="lin" valueType="num">
                                      <p:cBhvr>
                                        <p:cTn id="28" dur="500" fill="hold"/>
                                        <p:tgtEl>
                                          <p:spTgt spid="87"/>
                                        </p:tgtEl>
                                        <p:attrNameLst>
                                          <p:attrName>ppt_w</p:attrName>
                                        </p:attrNameLst>
                                      </p:cBhvr>
                                      <p:tavLst>
                                        <p:tav tm="0">
                                          <p:val>
                                            <p:fltVal val="0"/>
                                          </p:val>
                                        </p:tav>
                                        <p:tav tm="100000">
                                          <p:val>
                                            <p:strVal val="#ppt_w"/>
                                          </p:val>
                                        </p:tav>
                                      </p:tavLst>
                                    </p:anim>
                                    <p:anim calcmode="lin" valueType="num">
                                      <p:cBhvr>
                                        <p:cTn id="29" dur="500" fill="hold"/>
                                        <p:tgtEl>
                                          <p:spTgt spid="87"/>
                                        </p:tgtEl>
                                        <p:attrNameLst>
                                          <p:attrName>ppt_h</p:attrName>
                                        </p:attrNameLst>
                                      </p:cBhvr>
                                      <p:tavLst>
                                        <p:tav tm="0">
                                          <p:val>
                                            <p:strVal val="#ppt_h"/>
                                          </p:val>
                                        </p:tav>
                                        <p:tav tm="100000">
                                          <p:val>
                                            <p:strVal val="#ppt_h"/>
                                          </p:val>
                                        </p:tav>
                                      </p:tavLst>
                                    </p:anim>
                                  </p:childTnLst>
                                </p:cTn>
                              </p:par>
                            </p:childTnLst>
                          </p:cTn>
                        </p:par>
                        <p:par>
                          <p:cTn id="30" fill="hold">
                            <p:stCondLst>
                              <p:cond delay="2500"/>
                            </p:stCondLst>
                            <p:childTnLst>
                              <p:par>
                                <p:cTn id="31" presetID="17" presetClass="entr" presetSubtype="8" fill="hold" nodeType="afterEffect">
                                  <p:stCondLst>
                                    <p:cond delay="0"/>
                                  </p:stCondLst>
                                  <p:childTnLst>
                                    <p:set>
                                      <p:cBhvr>
                                        <p:cTn id="32" dur="1" fill="hold">
                                          <p:stCondLst>
                                            <p:cond delay="0"/>
                                          </p:stCondLst>
                                        </p:cTn>
                                        <p:tgtEl>
                                          <p:spTgt spid="132"/>
                                        </p:tgtEl>
                                        <p:attrNameLst>
                                          <p:attrName>style.visibility</p:attrName>
                                        </p:attrNameLst>
                                      </p:cBhvr>
                                      <p:to>
                                        <p:strVal val="visible"/>
                                      </p:to>
                                    </p:set>
                                    <p:anim calcmode="lin" valueType="num">
                                      <p:cBhvr>
                                        <p:cTn id="33" dur="500" fill="hold"/>
                                        <p:tgtEl>
                                          <p:spTgt spid="132"/>
                                        </p:tgtEl>
                                        <p:attrNameLst>
                                          <p:attrName>ppt_x</p:attrName>
                                        </p:attrNameLst>
                                      </p:cBhvr>
                                      <p:tavLst>
                                        <p:tav tm="0">
                                          <p:val>
                                            <p:strVal val="#ppt_x-#ppt_w/2"/>
                                          </p:val>
                                        </p:tav>
                                        <p:tav tm="100000">
                                          <p:val>
                                            <p:strVal val="#ppt_x"/>
                                          </p:val>
                                        </p:tav>
                                      </p:tavLst>
                                    </p:anim>
                                    <p:anim calcmode="lin" valueType="num">
                                      <p:cBhvr>
                                        <p:cTn id="34" dur="500" fill="hold"/>
                                        <p:tgtEl>
                                          <p:spTgt spid="132"/>
                                        </p:tgtEl>
                                        <p:attrNameLst>
                                          <p:attrName>ppt_y</p:attrName>
                                        </p:attrNameLst>
                                      </p:cBhvr>
                                      <p:tavLst>
                                        <p:tav tm="0">
                                          <p:val>
                                            <p:strVal val="#ppt_y"/>
                                          </p:val>
                                        </p:tav>
                                        <p:tav tm="100000">
                                          <p:val>
                                            <p:strVal val="#ppt_y"/>
                                          </p:val>
                                        </p:tav>
                                      </p:tavLst>
                                    </p:anim>
                                    <p:anim calcmode="lin" valueType="num">
                                      <p:cBhvr>
                                        <p:cTn id="35" dur="500" fill="hold"/>
                                        <p:tgtEl>
                                          <p:spTgt spid="132"/>
                                        </p:tgtEl>
                                        <p:attrNameLst>
                                          <p:attrName>ppt_w</p:attrName>
                                        </p:attrNameLst>
                                      </p:cBhvr>
                                      <p:tavLst>
                                        <p:tav tm="0">
                                          <p:val>
                                            <p:fltVal val="0"/>
                                          </p:val>
                                        </p:tav>
                                        <p:tav tm="100000">
                                          <p:val>
                                            <p:strVal val="#ppt_w"/>
                                          </p:val>
                                        </p:tav>
                                      </p:tavLst>
                                    </p:anim>
                                    <p:anim calcmode="lin" valueType="num">
                                      <p:cBhvr>
                                        <p:cTn id="36" dur="500" fill="hold"/>
                                        <p:tgtEl>
                                          <p:spTgt spid="132"/>
                                        </p:tgtEl>
                                        <p:attrNameLst>
                                          <p:attrName>ppt_h</p:attrName>
                                        </p:attrNameLst>
                                      </p:cBhvr>
                                      <p:tavLst>
                                        <p:tav tm="0">
                                          <p:val>
                                            <p:strVal val="#ppt_h"/>
                                          </p:val>
                                        </p:tav>
                                        <p:tav tm="100000">
                                          <p:val>
                                            <p:strVal val="#ppt_h"/>
                                          </p:val>
                                        </p:tav>
                                      </p:tavLst>
                                    </p:anim>
                                  </p:childTnLst>
                                </p:cTn>
                              </p:par>
                            </p:childTnLst>
                          </p:cTn>
                        </p:par>
                        <p:par>
                          <p:cTn id="37" fill="hold">
                            <p:stCondLst>
                              <p:cond delay="3000"/>
                            </p:stCondLst>
                            <p:childTnLst>
                              <p:par>
                                <p:cTn id="38" presetID="17" presetClass="entr" presetSubtype="8" fill="hold" nodeType="afterEffect">
                                  <p:stCondLst>
                                    <p:cond delay="0"/>
                                  </p:stCondLst>
                                  <p:childTnLst>
                                    <p:set>
                                      <p:cBhvr>
                                        <p:cTn id="39" dur="1" fill="hold">
                                          <p:stCondLst>
                                            <p:cond delay="0"/>
                                          </p:stCondLst>
                                        </p:cTn>
                                        <p:tgtEl>
                                          <p:spTgt spid="173"/>
                                        </p:tgtEl>
                                        <p:attrNameLst>
                                          <p:attrName>style.visibility</p:attrName>
                                        </p:attrNameLst>
                                      </p:cBhvr>
                                      <p:to>
                                        <p:strVal val="visible"/>
                                      </p:to>
                                    </p:set>
                                    <p:anim calcmode="lin" valueType="num">
                                      <p:cBhvr>
                                        <p:cTn id="40" dur="500" fill="hold"/>
                                        <p:tgtEl>
                                          <p:spTgt spid="173"/>
                                        </p:tgtEl>
                                        <p:attrNameLst>
                                          <p:attrName>ppt_x</p:attrName>
                                        </p:attrNameLst>
                                      </p:cBhvr>
                                      <p:tavLst>
                                        <p:tav tm="0">
                                          <p:val>
                                            <p:strVal val="#ppt_x-#ppt_w/2"/>
                                          </p:val>
                                        </p:tav>
                                        <p:tav tm="100000">
                                          <p:val>
                                            <p:strVal val="#ppt_x"/>
                                          </p:val>
                                        </p:tav>
                                      </p:tavLst>
                                    </p:anim>
                                    <p:anim calcmode="lin" valueType="num">
                                      <p:cBhvr>
                                        <p:cTn id="41" dur="500" fill="hold"/>
                                        <p:tgtEl>
                                          <p:spTgt spid="173"/>
                                        </p:tgtEl>
                                        <p:attrNameLst>
                                          <p:attrName>ppt_y</p:attrName>
                                        </p:attrNameLst>
                                      </p:cBhvr>
                                      <p:tavLst>
                                        <p:tav tm="0">
                                          <p:val>
                                            <p:strVal val="#ppt_y"/>
                                          </p:val>
                                        </p:tav>
                                        <p:tav tm="100000">
                                          <p:val>
                                            <p:strVal val="#ppt_y"/>
                                          </p:val>
                                        </p:tav>
                                      </p:tavLst>
                                    </p:anim>
                                    <p:anim calcmode="lin" valueType="num">
                                      <p:cBhvr>
                                        <p:cTn id="42" dur="500" fill="hold"/>
                                        <p:tgtEl>
                                          <p:spTgt spid="173"/>
                                        </p:tgtEl>
                                        <p:attrNameLst>
                                          <p:attrName>ppt_w</p:attrName>
                                        </p:attrNameLst>
                                      </p:cBhvr>
                                      <p:tavLst>
                                        <p:tav tm="0">
                                          <p:val>
                                            <p:fltVal val="0"/>
                                          </p:val>
                                        </p:tav>
                                        <p:tav tm="100000">
                                          <p:val>
                                            <p:strVal val="#ppt_w"/>
                                          </p:val>
                                        </p:tav>
                                      </p:tavLst>
                                    </p:anim>
                                    <p:anim calcmode="lin" valueType="num">
                                      <p:cBhvr>
                                        <p:cTn id="43" dur="500" fill="hold"/>
                                        <p:tgtEl>
                                          <p:spTgt spid="173"/>
                                        </p:tgtEl>
                                        <p:attrNameLst>
                                          <p:attrName>ppt_h</p:attrName>
                                        </p:attrNameLst>
                                      </p:cBhvr>
                                      <p:tavLst>
                                        <p:tav tm="0">
                                          <p:val>
                                            <p:strVal val="#ppt_h"/>
                                          </p:val>
                                        </p:tav>
                                        <p:tav tm="100000">
                                          <p:val>
                                            <p:strVal val="#ppt_h"/>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61">
                                            <p:txEl>
                                              <p:pRg st="2" end="2"/>
                                            </p:txEl>
                                          </p:spTgt>
                                        </p:tgtEl>
                                        <p:attrNameLst>
                                          <p:attrName>style.visibility</p:attrName>
                                        </p:attrNameLst>
                                      </p:cBhvr>
                                      <p:to>
                                        <p:strVal val="visible"/>
                                      </p:to>
                                    </p:set>
                                    <p:animEffect transition="in" filter="fade">
                                      <p:cBhvr>
                                        <p:cTn id="47" dur="500"/>
                                        <p:tgtEl>
                                          <p:spTgt spid="61">
                                            <p:txEl>
                                              <p:pRg st="2" end="2"/>
                                            </p:txEl>
                                          </p:spTgt>
                                        </p:tgtEl>
                                      </p:cBhvr>
                                    </p:animEffect>
                                    <p:anim calcmode="lin" valueType="num">
                                      <p:cBhvr>
                                        <p:cTn id="48"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49"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20809</TotalTime>
  <Words>2536</Words>
  <Application>Microsoft Office PowerPoint</Application>
  <PresentationFormat>On-screen Show (4:3)</PresentationFormat>
  <Paragraphs>260</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Creating an Environment  for Growth and Prosperity</vt:lpstr>
      <vt:lpstr>History of Economic Growth</vt:lpstr>
      <vt:lpstr>Per Capita Income:  The last 1000 years</vt:lpstr>
      <vt:lpstr>Life Expectancy:  The last 1000 years</vt:lpstr>
      <vt:lpstr>Economic Growth, Production Possibilities,  and the Quality of Life</vt:lpstr>
      <vt:lpstr>The Importance of Economic Growth</vt:lpstr>
      <vt:lpstr>The Importance of Economic Growth</vt:lpstr>
      <vt:lpstr>The Rule of 70</vt:lpstr>
      <vt:lpstr>The Importance of Economic Growth</vt:lpstr>
      <vt:lpstr>Sources of Economic Growth and High Incomes</vt:lpstr>
      <vt:lpstr>Sources of Economic Growth</vt:lpstr>
      <vt:lpstr>Sources of Economic Growth</vt:lpstr>
      <vt:lpstr>Sources of Economic Growth</vt:lpstr>
      <vt:lpstr>Sources of Economic Growth</vt:lpstr>
      <vt:lpstr>Questions for Thought: </vt:lpstr>
      <vt:lpstr>Questions for Thought: </vt:lpstr>
      <vt:lpstr>The Institutional Environment</vt:lpstr>
      <vt:lpstr>The Growth Process</vt:lpstr>
      <vt:lpstr>The Growth Process</vt:lpstr>
      <vt:lpstr>What Institutions &amp; Policies Will Promote Growth?</vt:lpstr>
      <vt:lpstr>Key Elements of a Sound Institutional Environment</vt:lpstr>
      <vt:lpstr>Modern Growth Analysis</vt:lpstr>
      <vt:lpstr>Key Element for Growth: -- Legal System</vt:lpstr>
      <vt:lpstr>Key Element for Growth: -- Legal System</vt:lpstr>
      <vt:lpstr>Key Element for Growth: -- Competitive Markets </vt:lpstr>
      <vt:lpstr>Key Element for Growth: -- Monetary and Price Stability  </vt:lpstr>
      <vt:lpstr>Key Element for Growth: -- Minimal Regulation</vt:lpstr>
      <vt:lpstr>Key Element for Growth: -- Avoid High Marginal Tax Rates</vt:lpstr>
      <vt:lpstr>Key Element for Growth: -- Trade Openness</vt:lpstr>
      <vt:lpstr>Key Element for Growth: -- A Summary</vt:lpstr>
      <vt:lpstr>Other Factors That  May Influence  Growth and Income</vt:lpstr>
      <vt:lpstr>Other Views on Growth</vt:lpstr>
      <vt:lpstr>Population and Growth</vt:lpstr>
      <vt:lpstr>Natural Resources and Growth</vt:lpstr>
      <vt:lpstr>Foreign Aid and Growth</vt:lpstr>
      <vt:lpstr>Climate, Location, and Growth</vt:lpstr>
      <vt:lpstr>Poverty, Foreign Aid, and Quality of  Institutions  in Africa</vt:lpstr>
      <vt:lpstr>Poverty, Foreign Aid, and Quality of  Institutions in Africa</vt:lpstr>
      <vt:lpstr>Poverty, Foreign Aid, and  Quality of  Institutions in Africa</vt:lpstr>
      <vt:lpstr>Institutions, Policies,  and Prosperity</vt:lpstr>
      <vt:lpstr>Institutions, Policies, and Prosperity</vt:lpstr>
      <vt:lpstr>Institutions, Policies, and Prosperity</vt:lpstr>
      <vt:lpstr>Questions for Thought: </vt:lpstr>
      <vt:lpstr>Questions for Thought: </vt:lpstr>
      <vt:lpstr>Questions for Thought: </vt:lpstr>
      <vt:lpstr>PowerPoint Presentation</vt:lpstr>
    </vt:vector>
  </TitlesOfParts>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subject>Money and the Banking System</dc:subject>
  <dc:creator>Dr. Chuck D. Skipton</dc:creator>
  <cp:keywords>Creating an Environment for Growth and Prosperity</cp:keywords>
  <cp:lastModifiedBy>Todd Myers</cp:lastModifiedBy>
  <cp:revision>834</cp:revision>
  <cp:lastPrinted>2011-12-29T00:01:54Z</cp:lastPrinted>
  <dcterms:created xsi:type="dcterms:W3CDTF">2011-12-23T16:39:02Z</dcterms:created>
  <dcterms:modified xsi:type="dcterms:W3CDTF">2012-08-20T18:55:00Z</dcterms:modified>
</cp:coreProperties>
</file>