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9" r:id="rId2"/>
    <p:sldId id="260" r:id="rId3"/>
    <p:sldId id="966" r:id="rId4"/>
    <p:sldId id="924" r:id="rId5"/>
    <p:sldId id="972" r:id="rId6"/>
    <p:sldId id="940" r:id="rId7"/>
    <p:sldId id="922" r:id="rId8"/>
    <p:sldId id="955" r:id="rId9"/>
    <p:sldId id="980" r:id="rId10"/>
    <p:sldId id="981" r:id="rId11"/>
    <p:sldId id="982" r:id="rId12"/>
    <p:sldId id="983" r:id="rId13"/>
    <p:sldId id="795" r:id="rId14"/>
    <p:sldId id="897" r:id="rId15"/>
    <p:sldId id="985" r:id="rId16"/>
    <p:sldId id="895" r:id="rId17"/>
    <p:sldId id="797" r:id="rId18"/>
    <p:sldId id="834" r:id="rId19"/>
    <p:sldId id="959" r:id="rId20"/>
    <p:sldId id="960" r:id="rId21"/>
    <p:sldId id="279" r:id="rId2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E33E3AB0-2AD7-41C3-9996-3FAD3F2A5BF4}">
          <p14:sldIdLst>
            <p14:sldId id="259"/>
            <p14:sldId id="260"/>
            <p14:sldId id="966"/>
            <p14:sldId id="924"/>
            <p14:sldId id="972"/>
            <p14:sldId id="940"/>
            <p14:sldId id="922"/>
            <p14:sldId id="955"/>
            <p14:sldId id="980"/>
            <p14:sldId id="981"/>
            <p14:sldId id="982"/>
            <p14:sldId id="983"/>
            <p14:sldId id="795"/>
            <p14:sldId id="897"/>
            <p14:sldId id="985"/>
            <p14:sldId id="895"/>
            <p14:sldId id="797"/>
            <p14:sldId id="834"/>
            <p14:sldId id="959"/>
            <p14:sldId id="960"/>
            <p14:sldId id="279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clrMode="gray"/>
  <p:clrMru>
    <a:srgbClr val="4369E1"/>
    <a:srgbClr val="8475F3"/>
    <a:srgbClr val="C9D5CA"/>
    <a:srgbClr val="B6C6B8"/>
    <a:srgbClr val="93BD91"/>
    <a:srgbClr val="F7CEB7"/>
    <a:srgbClr val="E7C3C3"/>
    <a:srgbClr val="E57F7F"/>
    <a:srgbClr val="FFFFCC"/>
    <a:srgbClr val="A9C7E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356" autoAdjust="0"/>
    <p:restoredTop sz="94673" autoAdjust="0"/>
  </p:normalViewPr>
  <p:slideViewPr>
    <p:cSldViewPr snapToGrid="0" snapToObjects="1">
      <p:cViewPr>
        <p:scale>
          <a:sx n="100" d="100"/>
          <a:sy n="100" d="100"/>
        </p:scale>
        <p:origin x="-1224" y="-258"/>
      </p:cViewPr>
      <p:guideLst>
        <p:guide orient="horz" pos="919"/>
        <p:guide pos="569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notesViewPr>
    <p:cSldViewPr snapToGrid="0" snapToObjects="1">
      <p:cViewPr varScale="1">
        <p:scale>
          <a:sx n="101" d="100"/>
          <a:sy n="101" d="100"/>
        </p:scale>
        <p:origin x="-3516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C59276-451D-43C9-813E-64E3A18F4843}" type="datetimeFigureOut">
              <a:rPr lang="en-US" smtClean="0"/>
              <a:pPr/>
              <a:t>08/20/2012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5420412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Slides from “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Private and Public Choice 14th ed.”</a:t>
            </a:r>
          </a:p>
          <a:p>
            <a:pPr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                 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James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Gwartney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Richard Stroup, Russell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Sobel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&amp; David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Macpherson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712643" y="8685213"/>
            <a:ext cx="114377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368962-1D3C-40FF-9F8C-4139F6810C1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03695" y="8478431"/>
            <a:ext cx="6655324" cy="200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kumimoji="0" lang="en-US" sz="700" b="1" i="1" dirty="0" smtClean="0">
                <a:solidFill>
                  <a:schemeClr val="tx1"/>
                </a:solidFill>
                <a:latin typeface="Times New Roman" pitchFamily="-110" charset="0"/>
              </a:rPr>
              <a:t>Copyright ©2012 </a:t>
            </a:r>
            <a:r>
              <a:rPr kumimoji="0" lang="en-US" sz="700" b="1" i="1" dirty="0" err="1" smtClean="0">
                <a:solidFill>
                  <a:schemeClr val="tx1"/>
                </a:solidFill>
                <a:latin typeface="Times New Roman" pitchFamily="-110" charset="0"/>
              </a:rPr>
              <a:t>Cengage</a:t>
            </a:r>
            <a:r>
              <a:rPr kumimoji="0" lang="en-US" sz="700" b="1" i="1" dirty="0" smtClean="0">
                <a:solidFill>
                  <a:schemeClr val="tx1"/>
                </a:solidFill>
                <a:latin typeface="Times New Roman" pitchFamily="-110" charset="0"/>
              </a:rPr>
              <a:t> Learning. All rights reserved. May not be scanned, copied or duplicated, or posted to a publicly accessible web site, in whole or in part.</a:t>
            </a:r>
            <a:endParaRPr kumimoji="0" lang="en-US" sz="700" b="1" i="1" dirty="0">
              <a:solidFill>
                <a:schemeClr val="tx1"/>
              </a:solidFill>
              <a:latin typeface="Times New Roman" pitchFamily="-11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01462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CD4C36-653B-48C7-AF84-E47CA5954DE3}" type="datetimeFigureOut">
              <a:rPr lang="en-US" smtClean="0"/>
              <a:pPr/>
              <a:t>08/20/2012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-1" y="8685213"/>
            <a:ext cx="5250731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/>
            </a:lvl1pPr>
          </a:lstStyle>
          <a:p>
            <a:pPr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Notes for:   “Private and Public Choice 14th ed.”</a:t>
            </a:r>
          </a:p>
          <a:p>
            <a:pPr>
              <a:defRPr/>
            </a:pPr>
            <a:r>
              <a:rPr lang="en-US" sz="900" dirty="0" smtClean="0">
                <a:latin typeface="Times New Roman" pitchFamily="18" charset="0"/>
                <a:cs typeface="Times New Roman" pitchFamily="18" charset="0"/>
              </a:rPr>
              <a:t>                       James </a:t>
            </a:r>
            <a:r>
              <a:rPr lang="en-US" sz="900" dirty="0" err="1" smtClean="0">
                <a:latin typeface="Times New Roman" pitchFamily="18" charset="0"/>
                <a:cs typeface="Times New Roman" pitchFamily="18" charset="0"/>
              </a:rPr>
              <a:t>Gwartney</a:t>
            </a:r>
            <a:r>
              <a:rPr lang="en-US" sz="900" dirty="0" smtClean="0">
                <a:latin typeface="Times New Roman" pitchFamily="18" charset="0"/>
                <a:cs typeface="Times New Roman" pitchFamily="18" charset="0"/>
              </a:rPr>
              <a:t>, Richard Stroup, Russell </a:t>
            </a:r>
            <a:r>
              <a:rPr lang="en-US" sz="900" dirty="0" err="1" smtClean="0">
                <a:latin typeface="Times New Roman" pitchFamily="18" charset="0"/>
                <a:cs typeface="Times New Roman" pitchFamily="18" charset="0"/>
              </a:rPr>
              <a:t>Sobel</a:t>
            </a:r>
            <a:r>
              <a:rPr lang="en-US" sz="900" dirty="0" smtClean="0">
                <a:latin typeface="Times New Roman" pitchFamily="18" charset="0"/>
                <a:cs typeface="Times New Roman" pitchFamily="18" charset="0"/>
              </a:rPr>
              <a:t>, &amp; David Macpherson</a:t>
            </a:r>
            <a:endParaRPr lang="en-US" sz="9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714999" y="8685213"/>
            <a:ext cx="1141413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7D8D62-E453-4738-A912-78A33588ECD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03695" y="8572701"/>
            <a:ext cx="6655324" cy="200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kumimoji="0" lang="en-US" sz="700" b="1" i="1" dirty="0" smtClean="0">
                <a:solidFill>
                  <a:schemeClr val="tx1"/>
                </a:solidFill>
                <a:latin typeface="Times New Roman" pitchFamily="-110" charset="0"/>
              </a:rPr>
              <a:t>Copyright ©2012 </a:t>
            </a:r>
            <a:r>
              <a:rPr kumimoji="0" lang="en-US" sz="700" b="1" i="1" dirty="0" err="1" smtClean="0">
                <a:solidFill>
                  <a:schemeClr val="tx1"/>
                </a:solidFill>
                <a:latin typeface="Times New Roman" pitchFamily="-110" charset="0"/>
              </a:rPr>
              <a:t>Cengage</a:t>
            </a:r>
            <a:r>
              <a:rPr kumimoji="0" lang="en-US" sz="700" b="1" i="1" dirty="0" smtClean="0">
                <a:solidFill>
                  <a:schemeClr val="tx1"/>
                </a:solidFill>
                <a:latin typeface="Times New Roman" pitchFamily="-110" charset="0"/>
              </a:rPr>
              <a:t> Learning. All rights reserved. May not be scanned, copied or duplicated, or posted to a publicly accessible web site, in whole or in part.</a:t>
            </a:r>
            <a:endParaRPr kumimoji="0" lang="en-US" sz="700" b="1" i="1" dirty="0">
              <a:solidFill>
                <a:schemeClr val="tx1"/>
              </a:solidFill>
              <a:latin typeface="Times New Roman" pitchFamily="-11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3746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7D8D62-E453-4738-A912-78A33588ECDD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5839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7D8D62-E453-4738-A912-78A33588ECDD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5839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7D8D62-E453-4738-A912-78A33588ECDD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5839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7D8D62-E453-4738-A912-78A33588ECDD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5839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 userDrawn="1"/>
        </p:nvSpPr>
        <p:spPr>
          <a:xfrm>
            <a:off x="15764" y="1640590"/>
            <a:ext cx="1392701" cy="1524642"/>
          </a:xfrm>
          <a:prstGeom prst="rect">
            <a:avLst/>
          </a:prstGeom>
          <a:solidFill>
            <a:srgbClr val="515A61"/>
          </a:solidFill>
          <a:ln>
            <a:solidFill>
              <a:schemeClr val="tx2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  <a:softEdge rad="6350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 userDrawn="1"/>
        </p:nvSpPr>
        <p:spPr>
          <a:xfrm>
            <a:off x="252982" y="1682794"/>
            <a:ext cx="100059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sz="3600" b="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14</a:t>
            </a:r>
            <a:r>
              <a:rPr lang="en-US" sz="3600" b="0" i="1" baseline="30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3600" b="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17" name="TextBox 16"/>
          <p:cNvSpPr txBox="1"/>
          <p:nvPr userDrawn="1"/>
        </p:nvSpPr>
        <p:spPr>
          <a:xfrm>
            <a:off x="182961" y="2151724"/>
            <a:ext cx="10374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sz="23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edition</a:t>
            </a:r>
            <a:endParaRPr lang="en-US" sz="2300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8" name="Straight Connector 17"/>
          <p:cNvCxnSpPr/>
          <p:nvPr userDrawn="1"/>
        </p:nvCxnSpPr>
        <p:spPr>
          <a:xfrm>
            <a:off x="239233" y="2564151"/>
            <a:ext cx="889410" cy="0"/>
          </a:xfrm>
          <a:prstGeom prst="line">
            <a:avLst/>
          </a:prstGeom>
          <a:ln w="1905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 userDrawn="1"/>
        </p:nvSpPr>
        <p:spPr>
          <a:xfrm>
            <a:off x="34383" y="2577454"/>
            <a:ext cx="15467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spcBef>
                <a:spcPts val="0"/>
              </a:spcBef>
            </a:pPr>
            <a:r>
              <a:rPr lang="en-US" sz="1200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Gwartney</a:t>
            </a:r>
            <a:r>
              <a:rPr lang="en-US" sz="12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-Stroup</a:t>
            </a:r>
          </a:p>
          <a:p>
            <a:pPr algn="l">
              <a:spcBef>
                <a:spcPts val="0"/>
              </a:spcBef>
            </a:pPr>
            <a:r>
              <a:rPr lang="en-US" sz="1200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Sobel</a:t>
            </a:r>
            <a:r>
              <a:rPr lang="en-US" sz="12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-Macpherson</a:t>
            </a:r>
            <a:endParaRPr lang="en-US" sz="1200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itle Placeholder 1"/>
          <p:cNvSpPr>
            <a:spLocks noGrp="1"/>
          </p:cNvSpPr>
          <p:nvPr userDrawn="1">
            <p:ph type="title"/>
          </p:nvPr>
        </p:nvSpPr>
        <p:spPr>
          <a:xfrm>
            <a:off x="1406939" y="1923756"/>
            <a:ext cx="756529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baseline="0"/>
            </a:lvl1pPr>
          </a:lstStyle>
          <a:p>
            <a:endParaRPr lang="en-US" dirty="0"/>
          </a:p>
        </p:txBody>
      </p:sp>
      <p:sp>
        <p:nvSpPr>
          <p:cNvPr id="21" name="Line 59"/>
          <p:cNvSpPr>
            <a:spLocks noChangeShapeType="1"/>
          </p:cNvSpPr>
          <p:nvPr userDrawn="1"/>
        </p:nvSpPr>
        <p:spPr bwMode="auto">
          <a:xfrm>
            <a:off x="1428435" y="3111882"/>
            <a:ext cx="7543800" cy="0"/>
          </a:xfrm>
          <a:prstGeom prst="line">
            <a:avLst/>
          </a:prstGeom>
          <a:noFill/>
          <a:ln w="28575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 sz="2000">
              <a:latin typeface="Times New Roman" pitchFamily="-110" charset="0"/>
            </a:endParaRPr>
          </a:p>
        </p:txBody>
      </p:sp>
      <p:sp>
        <p:nvSpPr>
          <p:cNvPr id="22" name="Text Box 60"/>
          <p:cNvSpPr txBox="1">
            <a:spLocks noChangeArrowheads="1"/>
          </p:cNvSpPr>
          <p:nvPr userDrawn="1"/>
        </p:nvSpPr>
        <p:spPr bwMode="auto">
          <a:xfrm>
            <a:off x="1477120" y="4855530"/>
            <a:ext cx="747697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kumimoji="0" lang="en-US" sz="1600" b="0" dirty="0">
                <a:latin typeface="Times New Roman" pitchFamily="18" charset="0"/>
                <a:cs typeface="Times New Roman" pitchFamily="18" charset="0"/>
              </a:rPr>
              <a:t>To </a:t>
            </a:r>
            <a:r>
              <a:rPr kumimoji="0" lang="en-US" sz="1600" b="0" dirty="0" smtClean="0">
                <a:latin typeface="Times New Roman" pitchFamily="18" charset="0"/>
                <a:cs typeface="Times New Roman" pitchFamily="18" charset="0"/>
              </a:rPr>
              <a:t>Accompany: </a:t>
            </a:r>
            <a:r>
              <a:rPr kumimoji="0" lang="en-US" sz="1600" b="0" dirty="0">
                <a:latin typeface="Times New Roman" pitchFamily="18" charset="0"/>
                <a:cs typeface="Times New Roman" pitchFamily="18" charset="0"/>
              </a:rPr>
              <a:t>“</a:t>
            </a:r>
            <a:r>
              <a:rPr kumimoji="0" lang="en-US" sz="1600" b="1" i="1" dirty="0">
                <a:latin typeface="Times New Roman" pitchFamily="18" charset="0"/>
                <a:cs typeface="Times New Roman" pitchFamily="18" charset="0"/>
              </a:rPr>
              <a:t>Economics:  Private and Public </a:t>
            </a:r>
            <a:r>
              <a:rPr kumimoji="0" lang="en-US" sz="1600" b="1" i="1" dirty="0" smtClean="0">
                <a:latin typeface="Times New Roman" pitchFamily="18" charset="0"/>
                <a:cs typeface="Times New Roman" pitchFamily="18" charset="0"/>
              </a:rPr>
              <a:t>Choice, 14th </a:t>
            </a:r>
            <a:r>
              <a:rPr kumimoji="0" lang="en-US" sz="1600" b="1" i="1" dirty="0">
                <a:latin typeface="Times New Roman" pitchFamily="18" charset="0"/>
                <a:cs typeface="Times New Roman" pitchFamily="18" charset="0"/>
              </a:rPr>
              <a:t>ed.</a:t>
            </a:r>
            <a:r>
              <a:rPr kumimoji="0" lang="en-US" sz="1600" b="0" dirty="0">
                <a:latin typeface="Times New Roman" pitchFamily="18" charset="0"/>
                <a:cs typeface="Times New Roman" pitchFamily="18" charset="0"/>
              </a:rPr>
              <a:t>”</a:t>
            </a:r>
          </a:p>
          <a:p>
            <a:pPr>
              <a:defRPr/>
            </a:pPr>
            <a:r>
              <a:rPr kumimoji="0" lang="en-US" sz="1600" b="0" dirty="0" smtClean="0">
                <a:latin typeface="Times New Roman" pitchFamily="18" charset="0"/>
                <a:cs typeface="Times New Roman" pitchFamily="18" charset="0"/>
              </a:rPr>
              <a:t>                            James </a:t>
            </a:r>
            <a:r>
              <a:rPr kumimoji="0" lang="en-US" sz="1600" b="0" dirty="0" err="1">
                <a:latin typeface="Times New Roman" pitchFamily="18" charset="0"/>
                <a:cs typeface="Times New Roman" pitchFamily="18" charset="0"/>
              </a:rPr>
              <a:t>Gwartney</a:t>
            </a:r>
            <a:r>
              <a:rPr kumimoji="0" lang="en-US" sz="1600" b="0" dirty="0">
                <a:latin typeface="Times New Roman" pitchFamily="18" charset="0"/>
                <a:cs typeface="Times New Roman" pitchFamily="18" charset="0"/>
              </a:rPr>
              <a:t>, Richard Stroup, Russell </a:t>
            </a:r>
            <a:r>
              <a:rPr kumimoji="0" lang="en-US" sz="1600" b="0" dirty="0" err="1">
                <a:latin typeface="Times New Roman" pitchFamily="18" charset="0"/>
                <a:cs typeface="Times New Roman" pitchFamily="18" charset="0"/>
              </a:rPr>
              <a:t>Sobel</a:t>
            </a:r>
            <a:r>
              <a:rPr kumimoji="0" lang="en-US" sz="1600" b="0" dirty="0">
                <a:latin typeface="Times New Roman" pitchFamily="18" charset="0"/>
                <a:cs typeface="Times New Roman" pitchFamily="18" charset="0"/>
              </a:rPr>
              <a:t>, &amp; David Macpherson</a:t>
            </a:r>
          </a:p>
        </p:txBody>
      </p:sp>
      <p:sp>
        <p:nvSpPr>
          <p:cNvPr id="23" name="Text Box 61"/>
          <p:cNvSpPr txBox="1">
            <a:spLocks noChangeArrowheads="1"/>
          </p:cNvSpPr>
          <p:nvPr userDrawn="1"/>
        </p:nvSpPr>
        <p:spPr bwMode="auto">
          <a:xfrm>
            <a:off x="1487952" y="5454211"/>
            <a:ext cx="597631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kumimoji="0" lang="en-US" sz="1600" b="0" dirty="0">
                <a:latin typeface="Times New Roman" pitchFamily="18" charset="0"/>
                <a:cs typeface="Times New Roman" pitchFamily="18" charset="0"/>
              </a:rPr>
              <a:t>Slides authored and animated by:  </a:t>
            </a:r>
            <a:r>
              <a:rPr kumimoji="0" lang="en-US" sz="1600" b="0" dirty="0" smtClean="0">
                <a:latin typeface="Times New Roman" pitchFamily="18" charset="0"/>
                <a:cs typeface="Times New Roman" pitchFamily="18" charset="0"/>
              </a:rPr>
              <a:t>James </a:t>
            </a:r>
            <a:r>
              <a:rPr kumimoji="0" lang="en-US" sz="1600" b="0" dirty="0" err="1" smtClean="0">
                <a:latin typeface="Times New Roman" pitchFamily="18" charset="0"/>
                <a:cs typeface="Times New Roman" pitchFamily="18" charset="0"/>
              </a:rPr>
              <a:t>Gwartney</a:t>
            </a:r>
            <a:r>
              <a:rPr kumimoji="0" lang="en-US" sz="16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dirty="0">
                <a:latin typeface="Times New Roman" pitchFamily="18" charset="0"/>
                <a:cs typeface="Times New Roman" pitchFamily="18" charset="0"/>
              </a:rPr>
              <a:t>&amp; Charles </a:t>
            </a:r>
            <a:r>
              <a:rPr kumimoji="0" lang="en-US" sz="1600" b="0" dirty="0" err="1">
                <a:latin typeface="Times New Roman" pitchFamily="18" charset="0"/>
                <a:cs typeface="Times New Roman" pitchFamily="18" charset="0"/>
              </a:rPr>
              <a:t>Skipton</a:t>
            </a:r>
            <a:endParaRPr kumimoji="0" lang="en-US" sz="1600" b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 Box 65"/>
          <p:cNvSpPr txBox="1">
            <a:spLocks noChangeArrowheads="1"/>
          </p:cNvSpPr>
          <p:nvPr userDrawn="1"/>
        </p:nvSpPr>
        <p:spPr bwMode="auto">
          <a:xfrm>
            <a:off x="1502249" y="3340140"/>
            <a:ext cx="228293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kumimoji="0" lang="en-US" sz="2000" b="0" i="1" dirty="0">
                <a:latin typeface="Times New Roman" pitchFamily="-110" charset="0"/>
              </a:rPr>
              <a:t>Full Length</a:t>
            </a:r>
            <a:r>
              <a:rPr kumimoji="0" lang="en-US" sz="2000" b="0" dirty="0">
                <a:latin typeface="Times New Roman" pitchFamily="-110" charset="0"/>
              </a:rPr>
              <a:t> Text </a:t>
            </a:r>
            <a:r>
              <a:rPr kumimoji="0" lang="en-US" sz="2000" b="0" dirty="0">
                <a:latin typeface="Times New Roman" pitchFamily="-110" charset="0"/>
                <a:ea typeface="Times New Roman" pitchFamily="-110" charset="0"/>
                <a:cs typeface="Times New Roman" pitchFamily="-110" charset="0"/>
              </a:rPr>
              <a:t>—</a:t>
            </a:r>
            <a:r>
              <a:rPr kumimoji="0" lang="en-US" sz="2000" b="0" dirty="0">
                <a:latin typeface="Times New Roman" pitchFamily="-110" charset="0"/>
              </a:rPr>
              <a:t> </a:t>
            </a:r>
          </a:p>
        </p:txBody>
      </p:sp>
      <p:sp>
        <p:nvSpPr>
          <p:cNvPr id="25" name="Text Box 66"/>
          <p:cNvSpPr txBox="1">
            <a:spLocks noChangeArrowheads="1"/>
          </p:cNvSpPr>
          <p:nvPr userDrawn="1"/>
        </p:nvSpPr>
        <p:spPr bwMode="auto">
          <a:xfrm>
            <a:off x="1505424" y="3794165"/>
            <a:ext cx="231672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kumimoji="0" lang="en-US" sz="2000" i="1" dirty="0" smtClean="0">
                <a:latin typeface="Times New Roman" pitchFamily="-110" charset="0"/>
              </a:rPr>
              <a:t>Micro </a:t>
            </a:r>
            <a:r>
              <a:rPr kumimoji="0" lang="en-US" sz="2000" i="1" dirty="0">
                <a:latin typeface="Times New Roman" pitchFamily="-110" charset="0"/>
              </a:rPr>
              <a:t>Only</a:t>
            </a:r>
            <a:r>
              <a:rPr kumimoji="0" lang="en-US" sz="2000" b="0" dirty="0">
                <a:latin typeface="Times New Roman" pitchFamily="-110" charset="0"/>
              </a:rPr>
              <a:t>  </a:t>
            </a:r>
            <a:r>
              <a:rPr kumimoji="0" lang="en-US" sz="2000" dirty="0">
                <a:latin typeface="Times New Roman" pitchFamily="-110" charset="0"/>
              </a:rPr>
              <a:t>Text</a:t>
            </a:r>
            <a:r>
              <a:rPr kumimoji="0" lang="en-US" sz="2000" b="0" dirty="0">
                <a:latin typeface="Times New Roman" pitchFamily="-110" charset="0"/>
              </a:rPr>
              <a:t> </a:t>
            </a:r>
            <a:r>
              <a:rPr kumimoji="0" lang="en-US" sz="2000" b="0" dirty="0">
                <a:latin typeface="Times New Roman" pitchFamily="-110" charset="0"/>
                <a:ea typeface="Times New Roman" pitchFamily="-110" charset="0"/>
                <a:cs typeface="Times New Roman" pitchFamily="-110" charset="0"/>
              </a:rPr>
              <a:t>—</a:t>
            </a:r>
          </a:p>
        </p:txBody>
      </p:sp>
      <p:sp>
        <p:nvSpPr>
          <p:cNvPr id="26" name="Text Box 67"/>
          <p:cNvSpPr txBox="1">
            <a:spLocks noChangeArrowheads="1"/>
          </p:cNvSpPr>
          <p:nvPr userDrawn="1"/>
        </p:nvSpPr>
        <p:spPr bwMode="auto">
          <a:xfrm>
            <a:off x="3791353" y="3338553"/>
            <a:ext cx="85953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kumimoji="0" lang="en-US" sz="2000" b="0" dirty="0">
                <a:latin typeface="Times New Roman" pitchFamily="-110" charset="0"/>
              </a:rPr>
              <a:t>Part</a:t>
            </a:r>
            <a:r>
              <a:rPr kumimoji="0" lang="en-US" sz="2000" b="0" dirty="0" smtClean="0">
                <a:latin typeface="Times New Roman" pitchFamily="-110" charset="0"/>
              </a:rPr>
              <a:t>: 5</a:t>
            </a:r>
            <a:endParaRPr kumimoji="0" lang="en-US" sz="2000" b="0" dirty="0">
              <a:latin typeface="Times New Roman" pitchFamily="-110" charset="0"/>
            </a:endParaRPr>
          </a:p>
        </p:txBody>
      </p:sp>
      <p:sp>
        <p:nvSpPr>
          <p:cNvPr id="27" name="Text Box 68"/>
          <p:cNvSpPr txBox="1">
            <a:spLocks noChangeArrowheads="1"/>
          </p:cNvSpPr>
          <p:nvPr userDrawn="1"/>
        </p:nvSpPr>
        <p:spPr bwMode="auto">
          <a:xfrm>
            <a:off x="3791353" y="3794165"/>
            <a:ext cx="85953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kumimoji="0" lang="en-US" sz="2000" b="0" dirty="0">
                <a:latin typeface="Times New Roman" pitchFamily="-110" charset="0"/>
              </a:rPr>
              <a:t>Part</a:t>
            </a:r>
            <a:r>
              <a:rPr kumimoji="0" lang="en-US" sz="2000" b="0" dirty="0" smtClean="0">
                <a:latin typeface="Times New Roman" pitchFamily="-110" charset="0"/>
              </a:rPr>
              <a:t>: 5</a:t>
            </a:r>
            <a:endParaRPr kumimoji="0" lang="en-US" sz="2000" b="0" dirty="0">
              <a:latin typeface="Times New Roman" pitchFamily="-110" charset="0"/>
            </a:endParaRPr>
          </a:p>
        </p:txBody>
      </p:sp>
      <p:sp>
        <p:nvSpPr>
          <p:cNvPr id="28" name="Text Box 69"/>
          <p:cNvSpPr txBox="1">
            <a:spLocks noChangeArrowheads="1"/>
          </p:cNvSpPr>
          <p:nvPr userDrawn="1"/>
        </p:nvSpPr>
        <p:spPr bwMode="auto">
          <a:xfrm>
            <a:off x="4944062" y="3338553"/>
            <a:ext cx="138691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kumimoji="0" lang="en-US" sz="2000" b="0" dirty="0">
                <a:latin typeface="Times New Roman" pitchFamily="-110" charset="0"/>
              </a:rPr>
              <a:t>Chapter</a:t>
            </a:r>
            <a:r>
              <a:rPr kumimoji="0" lang="en-US" sz="2000" b="0" dirty="0" smtClean="0">
                <a:latin typeface="Times New Roman" pitchFamily="-110" charset="0"/>
              </a:rPr>
              <a:t>: 28</a:t>
            </a:r>
            <a:endParaRPr kumimoji="0" lang="en-US" sz="2000" b="0" dirty="0">
              <a:latin typeface="Times New Roman" pitchFamily="-110" charset="0"/>
            </a:endParaRPr>
          </a:p>
        </p:txBody>
      </p:sp>
      <p:sp>
        <p:nvSpPr>
          <p:cNvPr id="29" name="Text Box 70"/>
          <p:cNvSpPr txBox="1">
            <a:spLocks noChangeArrowheads="1"/>
          </p:cNvSpPr>
          <p:nvPr userDrawn="1"/>
        </p:nvSpPr>
        <p:spPr bwMode="auto">
          <a:xfrm>
            <a:off x="4944062" y="3794165"/>
            <a:ext cx="138691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kumimoji="0" lang="en-US" sz="2000" b="0" dirty="0" smtClean="0">
                <a:latin typeface="Times New Roman" pitchFamily="-110" charset="0"/>
              </a:rPr>
              <a:t>Chapter: 15</a:t>
            </a:r>
            <a:endParaRPr kumimoji="0" lang="en-US" sz="2000" b="0" dirty="0">
              <a:latin typeface="Times New Roman" pitchFamily="-110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C5D3987-66B0-2C41-81F1-A4EAC98DBC73}" type="datetimeFigureOut">
              <a:rPr lang="en-US" smtClean="0"/>
              <a:pPr/>
              <a:t>08/20/2012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61758" y="6208636"/>
            <a:ext cx="2133600" cy="365125"/>
          </a:xfrm>
          <a:prstGeom prst="rect">
            <a:avLst/>
          </a:prstGeom>
        </p:spPr>
        <p:txBody>
          <a:bodyPr/>
          <a:lstStyle/>
          <a:p>
            <a:fld id="{91819803-0A6A-C64E-BE83-F7980D5F71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C5D3987-66B0-2C41-81F1-A4EAC98DBC73}" type="datetimeFigureOut">
              <a:rPr lang="en-US" smtClean="0"/>
              <a:pPr/>
              <a:t>08/20/2012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61758" y="6208636"/>
            <a:ext cx="2133600" cy="365125"/>
          </a:xfrm>
          <a:prstGeom prst="rect">
            <a:avLst/>
          </a:prstGeom>
        </p:spPr>
        <p:txBody>
          <a:bodyPr/>
          <a:lstStyle/>
          <a:p>
            <a:fld id="{91819803-0A6A-C64E-BE83-F7980D5F71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3888" y="1867484"/>
            <a:ext cx="7845499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C5D3987-66B0-2C41-81F1-A4EAC98DBC73}" type="datetimeFigureOut">
              <a:rPr lang="en-US" smtClean="0"/>
              <a:pPr/>
              <a:t>08/20/2012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61758" y="6208636"/>
            <a:ext cx="2133600" cy="365125"/>
          </a:xfrm>
          <a:prstGeom prst="rect">
            <a:avLst/>
          </a:prstGeom>
        </p:spPr>
        <p:txBody>
          <a:bodyPr/>
          <a:lstStyle/>
          <a:p>
            <a:fld id="{91819803-0A6A-C64E-BE83-F7980D5F71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C5D3987-66B0-2C41-81F1-A4EAC98DBC73}" type="datetimeFigureOut">
              <a:rPr lang="en-US" smtClean="0"/>
              <a:pPr/>
              <a:t>08/20/2012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61758" y="6208636"/>
            <a:ext cx="2133600" cy="365125"/>
          </a:xfrm>
          <a:prstGeom prst="rect">
            <a:avLst/>
          </a:prstGeom>
        </p:spPr>
        <p:txBody>
          <a:bodyPr/>
          <a:lstStyle/>
          <a:p>
            <a:fld id="{91819803-0A6A-C64E-BE83-F7980D5F71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 userDrawn="1"/>
        </p:nvSpPr>
        <p:spPr>
          <a:xfrm>
            <a:off x="685800" y="1702073"/>
            <a:ext cx="7772400" cy="2096204"/>
          </a:xfrm>
          <a:prstGeom prst="roundRect">
            <a:avLst>
              <a:gd name="adj" fmla="val 9490"/>
            </a:avLst>
          </a:prstGeom>
          <a:solidFill>
            <a:srgbClr val="515A6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21649"/>
            <a:ext cx="7772400" cy="1864086"/>
          </a:xfrm>
          <a:prstGeom prst="rect">
            <a:avLst/>
          </a:prstGeom>
        </p:spPr>
        <p:txBody>
          <a:bodyPr/>
          <a:lstStyle>
            <a:lvl1pPr>
              <a:defRPr i="1" baseline="0">
                <a:solidFill>
                  <a:schemeClr val="bg1"/>
                </a:solidFill>
                <a:latin typeface="Century Schoolbook" pitchFamily="18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6699" y="5910142"/>
            <a:ext cx="956938" cy="926755"/>
          </a:xfrm>
          <a:prstGeom prst="rect">
            <a:avLst/>
          </a:prstGeom>
          <a:solidFill>
            <a:srgbClr val="515A61"/>
          </a:solidFill>
          <a:ln>
            <a:solidFill>
              <a:schemeClr val="tx2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  <a:softEdge rad="6350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/>
          </a:p>
        </p:txBody>
      </p:sp>
      <p:sp>
        <p:nvSpPr>
          <p:cNvPr id="9" name="TextBox 8"/>
          <p:cNvSpPr txBox="1"/>
          <p:nvPr userDrawn="1"/>
        </p:nvSpPr>
        <p:spPr>
          <a:xfrm>
            <a:off x="177159" y="5917176"/>
            <a:ext cx="660758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sz="2100" b="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14</a:t>
            </a:r>
            <a:r>
              <a:rPr lang="en-US" sz="2100" b="0" i="1" baseline="30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2100" b="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146051" y="6196188"/>
            <a:ext cx="647933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sz="13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edition</a:t>
            </a:r>
            <a:endParaRPr lang="en-US" sz="1300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148152" y="6460901"/>
            <a:ext cx="650342" cy="0"/>
          </a:xfrm>
          <a:prstGeom prst="line">
            <a:avLst/>
          </a:prstGeom>
          <a:ln w="1270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 userDrawn="1"/>
        </p:nvSpPr>
        <p:spPr>
          <a:xfrm>
            <a:off x="13730" y="6460136"/>
            <a:ext cx="94990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spcBef>
                <a:spcPts val="0"/>
              </a:spcBef>
            </a:pPr>
            <a:r>
              <a:rPr lang="en-US" sz="800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Gwartney</a:t>
            </a:r>
            <a:r>
              <a:rPr lang="en-US" sz="8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-Stroup</a:t>
            </a:r>
          </a:p>
          <a:p>
            <a:pPr algn="l">
              <a:spcBef>
                <a:spcPts val="0"/>
              </a:spcBef>
            </a:pPr>
            <a:r>
              <a:rPr lang="en-US" sz="800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Sobel</a:t>
            </a:r>
            <a:r>
              <a:rPr lang="en-US" sz="8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-Macpherson</a:t>
            </a:r>
            <a:endParaRPr lang="en-US" sz="800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552351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569" y="270798"/>
            <a:ext cx="8904855" cy="657667"/>
          </a:xfrm>
          <a:prstGeom prst="rect">
            <a:avLst/>
          </a:prstGeom>
        </p:spPr>
        <p:txBody>
          <a:bodyPr/>
          <a:lstStyle>
            <a:lvl1pPr algn="l">
              <a:defRPr sz="3800">
                <a:solidFill>
                  <a:schemeClr val="bg1"/>
                </a:solidFill>
                <a:latin typeface="Century Schoolbook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675" y="1062111"/>
            <a:ext cx="8820445" cy="4874456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buFont typeface="Arial" pitchFamily="34" charset="0"/>
              <a:buChar char="•"/>
              <a:defRPr sz="26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>
              <a:buFont typeface="Arial" pitchFamily="34" charset="0"/>
              <a:buChar char="•"/>
              <a:defRPr sz="26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>
              <a:buFont typeface="Arial" pitchFamily="34" charset="0"/>
              <a:buChar char="•"/>
              <a:defRPr sz="26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>
              <a:buFont typeface="Arial" pitchFamily="34" charset="0"/>
              <a:buChar char="•"/>
              <a:defRPr sz="26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2" name="Rectangle 21"/>
          <p:cNvSpPr/>
          <p:nvPr userDrawn="1"/>
        </p:nvSpPr>
        <p:spPr>
          <a:xfrm>
            <a:off x="6699" y="5910142"/>
            <a:ext cx="956938" cy="926755"/>
          </a:xfrm>
          <a:prstGeom prst="rect">
            <a:avLst/>
          </a:prstGeom>
          <a:solidFill>
            <a:srgbClr val="515A61"/>
          </a:solidFill>
          <a:ln>
            <a:solidFill>
              <a:schemeClr val="tx2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  <a:softEdge rad="6350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/>
          </a:p>
        </p:txBody>
      </p:sp>
      <p:sp>
        <p:nvSpPr>
          <p:cNvPr id="23" name="TextBox 22"/>
          <p:cNvSpPr txBox="1"/>
          <p:nvPr userDrawn="1"/>
        </p:nvSpPr>
        <p:spPr>
          <a:xfrm>
            <a:off x="177159" y="5917176"/>
            <a:ext cx="660758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sz="2100" b="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14</a:t>
            </a:r>
            <a:r>
              <a:rPr lang="en-US" sz="2100" b="0" i="1" baseline="30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2100" b="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24" name="TextBox 23"/>
          <p:cNvSpPr txBox="1"/>
          <p:nvPr userDrawn="1"/>
        </p:nvSpPr>
        <p:spPr>
          <a:xfrm>
            <a:off x="146051" y="6196188"/>
            <a:ext cx="647933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sz="13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edition</a:t>
            </a:r>
            <a:endParaRPr lang="en-US" sz="1300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5" name="Straight Connector 24"/>
          <p:cNvCxnSpPr/>
          <p:nvPr userDrawn="1"/>
        </p:nvCxnSpPr>
        <p:spPr>
          <a:xfrm>
            <a:off x="148152" y="6460901"/>
            <a:ext cx="650342" cy="0"/>
          </a:xfrm>
          <a:prstGeom prst="line">
            <a:avLst/>
          </a:prstGeom>
          <a:ln w="1270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 userDrawn="1"/>
        </p:nvSpPr>
        <p:spPr>
          <a:xfrm>
            <a:off x="13730" y="6460136"/>
            <a:ext cx="94990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spcBef>
                <a:spcPts val="0"/>
              </a:spcBef>
            </a:pPr>
            <a:r>
              <a:rPr lang="en-US" sz="800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Gwartney</a:t>
            </a:r>
            <a:r>
              <a:rPr lang="en-US" sz="8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-Stroup</a:t>
            </a:r>
          </a:p>
          <a:p>
            <a:pPr algn="l">
              <a:spcBef>
                <a:spcPts val="0"/>
              </a:spcBef>
            </a:pPr>
            <a:r>
              <a:rPr lang="en-US" sz="800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Sobel</a:t>
            </a:r>
            <a:r>
              <a:rPr lang="en-US" sz="8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-Macpherson</a:t>
            </a:r>
            <a:endParaRPr lang="en-US" sz="800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569" y="270798"/>
            <a:ext cx="8904855" cy="657667"/>
          </a:xfrm>
          <a:prstGeom prst="rect">
            <a:avLst/>
          </a:prstGeom>
        </p:spPr>
        <p:txBody>
          <a:bodyPr/>
          <a:lstStyle>
            <a:lvl1pPr algn="l">
              <a:defRPr sz="3800">
                <a:solidFill>
                  <a:schemeClr val="bg1"/>
                </a:solidFill>
                <a:latin typeface="Century Schoolbook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675" y="1062111"/>
            <a:ext cx="8820445" cy="4874456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buFont typeface="Arial" pitchFamily="34" charset="0"/>
              <a:buChar char="•"/>
              <a:defRPr sz="26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>
              <a:buFont typeface="Arial" pitchFamily="34" charset="0"/>
              <a:buChar char="•"/>
              <a:defRPr sz="26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>
              <a:buFont typeface="Arial" pitchFamily="34" charset="0"/>
              <a:buChar char="•"/>
              <a:defRPr sz="26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>
              <a:buFont typeface="Arial" pitchFamily="34" charset="0"/>
              <a:buChar char="•"/>
              <a:defRPr sz="26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2" name="Rectangle 21"/>
          <p:cNvSpPr/>
          <p:nvPr userDrawn="1"/>
        </p:nvSpPr>
        <p:spPr>
          <a:xfrm>
            <a:off x="6699" y="5910142"/>
            <a:ext cx="921769" cy="926755"/>
          </a:xfrm>
          <a:prstGeom prst="rect">
            <a:avLst/>
          </a:prstGeom>
          <a:solidFill>
            <a:srgbClr val="515A61"/>
          </a:solidFill>
          <a:ln>
            <a:solidFill>
              <a:schemeClr val="tx2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  <a:softEdge rad="6350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/>
          </a:p>
        </p:txBody>
      </p:sp>
      <p:sp>
        <p:nvSpPr>
          <p:cNvPr id="23" name="TextBox 22"/>
          <p:cNvSpPr txBox="1"/>
          <p:nvPr userDrawn="1"/>
        </p:nvSpPr>
        <p:spPr>
          <a:xfrm>
            <a:off x="177159" y="5917176"/>
            <a:ext cx="660758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sz="2100" b="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14</a:t>
            </a:r>
            <a:r>
              <a:rPr lang="en-US" sz="2100" b="0" i="1" baseline="30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2100" b="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24" name="TextBox 23"/>
          <p:cNvSpPr txBox="1"/>
          <p:nvPr userDrawn="1"/>
        </p:nvSpPr>
        <p:spPr>
          <a:xfrm>
            <a:off x="146051" y="6196188"/>
            <a:ext cx="647933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sz="13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edition</a:t>
            </a:r>
            <a:endParaRPr lang="en-US" sz="1300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5" name="Straight Connector 24"/>
          <p:cNvCxnSpPr/>
          <p:nvPr userDrawn="1"/>
        </p:nvCxnSpPr>
        <p:spPr>
          <a:xfrm>
            <a:off x="148152" y="6460901"/>
            <a:ext cx="650342" cy="0"/>
          </a:xfrm>
          <a:prstGeom prst="line">
            <a:avLst/>
          </a:prstGeom>
          <a:ln w="1270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 userDrawn="1"/>
        </p:nvSpPr>
        <p:spPr>
          <a:xfrm>
            <a:off x="13730" y="6460136"/>
            <a:ext cx="94990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spcBef>
                <a:spcPts val="0"/>
              </a:spcBef>
            </a:pPr>
            <a:r>
              <a:rPr lang="en-US" sz="800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Gwartney</a:t>
            </a:r>
            <a:r>
              <a:rPr lang="en-US" sz="8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-Stroup</a:t>
            </a:r>
          </a:p>
          <a:p>
            <a:pPr algn="l">
              <a:spcBef>
                <a:spcPts val="0"/>
              </a:spcBef>
            </a:pPr>
            <a:r>
              <a:rPr lang="en-US" sz="800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Sobel</a:t>
            </a:r>
            <a:r>
              <a:rPr lang="en-US" sz="8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-Macpherson</a:t>
            </a:r>
            <a:endParaRPr lang="en-US" sz="800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61712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C5D3987-66B0-2C41-81F1-A4EAC98DBC73}" type="datetimeFigureOut">
              <a:rPr lang="en-US" smtClean="0"/>
              <a:pPr/>
              <a:t>08/20/2012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61758" y="6208636"/>
            <a:ext cx="2133600" cy="365125"/>
          </a:xfrm>
          <a:prstGeom prst="rect">
            <a:avLst/>
          </a:prstGeom>
        </p:spPr>
        <p:txBody>
          <a:bodyPr/>
          <a:lstStyle/>
          <a:p>
            <a:fld id="{91819803-0A6A-C64E-BE83-F7980D5F71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3888" y="1867484"/>
            <a:ext cx="7845499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C5D3987-66B0-2C41-81F1-A4EAC98DBC73}" type="datetimeFigureOut">
              <a:rPr lang="en-US" smtClean="0"/>
              <a:pPr/>
              <a:t>08/20/2012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61758" y="6208636"/>
            <a:ext cx="2133600" cy="365125"/>
          </a:xfrm>
          <a:prstGeom prst="rect">
            <a:avLst/>
          </a:prstGeom>
        </p:spPr>
        <p:txBody>
          <a:bodyPr/>
          <a:lstStyle/>
          <a:p>
            <a:fld id="{91819803-0A6A-C64E-BE83-F7980D5F71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3888" y="1867484"/>
            <a:ext cx="7845499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C5D3987-66B0-2C41-81F1-A4EAC98DBC73}" type="datetimeFigureOut">
              <a:rPr lang="en-US" smtClean="0"/>
              <a:pPr/>
              <a:t>08/20/2012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61758" y="6208636"/>
            <a:ext cx="2133600" cy="365125"/>
          </a:xfrm>
          <a:prstGeom prst="rect">
            <a:avLst/>
          </a:prstGeom>
        </p:spPr>
        <p:txBody>
          <a:bodyPr/>
          <a:lstStyle/>
          <a:p>
            <a:fld id="{91819803-0A6A-C64E-BE83-F7980D5F71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3888" y="1867484"/>
            <a:ext cx="7845499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C5D3987-66B0-2C41-81F1-A4EAC98DBC73}" type="datetimeFigureOut">
              <a:rPr lang="en-US" smtClean="0"/>
              <a:pPr/>
              <a:t>08/20/2012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61758" y="6208636"/>
            <a:ext cx="2133600" cy="365125"/>
          </a:xfrm>
          <a:prstGeom prst="rect">
            <a:avLst/>
          </a:prstGeom>
        </p:spPr>
        <p:txBody>
          <a:bodyPr/>
          <a:lstStyle/>
          <a:p>
            <a:fld id="{91819803-0A6A-C64E-BE83-F7980D5F71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C5D3987-66B0-2C41-81F1-A4EAC98DBC73}" type="datetimeFigureOut">
              <a:rPr lang="en-US" smtClean="0"/>
              <a:pPr/>
              <a:t>08/20/2012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61758" y="6208636"/>
            <a:ext cx="2133600" cy="365125"/>
          </a:xfrm>
          <a:prstGeom prst="rect">
            <a:avLst/>
          </a:prstGeom>
        </p:spPr>
        <p:txBody>
          <a:bodyPr/>
          <a:lstStyle/>
          <a:p>
            <a:fld id="{91819803-0A6A-C64E-BE83-F7980D5F71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" name="Picture 45"/>
          <p:cNvPicPr>
            <a:picLocks noChangeAspect="1"/>
          </p:cNvPicPr>
          <p:nvPr/>
        </p:nvPicPr>
        <p:blipFill>
          <a:blip r:embed="rId15"/>
          <a:srcRect t="43200"/>
          <a:stretch>
            <a:fillRect/>
          </a:stretch>
        </p:blipFill>
        <p:spPr>
          <a:xfrm>
            <a:off x="-14039" y="5906194"/>
            <a:ext cx="9172575" cy="89329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0" name="Rounded Rectangle 49"/>
          <p:cNvSpPr>
            <a:spLocks/>
          </p:cNvSpPr>
          <p:nvPr/>
        </p:nvSpPr>
        <p:spPr>
          <a:xfrm>
            <a:off x="8147190" y="6637804"/>
            <a:ext cx="978648" cy="206967"/>
          </a:xfrm>
          <a:prstGeom prst="roundRect">
            <a:avLst/>
          </a:prstGeom>
          <a:solidFill>
            <a:srgbClr val="444C52">
              <a:alpha val="89804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 Box 33"/>
          <p:cNvSpPr txBox="1">
            <a:spLocks noChangeArrowheads="1"/>
          </p:cNvSpPr>
          <p:nvPr/>
        </p:nvSpPr>
        <p:spPr bwMode="auto">
          <a:xfrm>
            <a:off x="1033980" y="6677770"/>
            <a:ext cx="6858001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r">
              <a:defRPr/>
            </a:pPr>
            <a:r>
              <a:rPr kumimoji="0" lang="en-US" sz="800" b="0" i="1" dirty="0">
                <a:solidFill>
                  <a:schemeClr val="tx1"/>
                </a:solidFill>
                <a:latin typeface="Times New Roman" pitchFamily="-110" charset="0"/>
              </a:rPr>
              <a:t>Copyright ©</a:t>
            </a:r>
            <a:r>
              <a:rPr kumimoji="0" lang="en-US" sz="800" b="0" i="1" dirty="0" smtClean="0">
                <a:solidFill>
                  <a:schemeClr val="tx1"/>
                </a:solidFill>
                <a:latin typeface="Times New Roman" pitchFamily="-110" charset="0"/>
              </a:rPr>
              <a:t>2013 </a:t>
            </a:r>
            <a:r>
              <a:rPr kumimoji="0" lang="en-US" sz="800" b="0" i="1" dirty="0" err="1">
                <a:solidFill>
                  <a:schemeClr val="tx1"/>
                </a:solidFill>
                <a:latin typeface="Times New Roman" pitchFamily="-110" charset="0"/>
              </a:rPr>
              <a:t>Cengage</a:t>
            </a:r>
            <a:r>
              <a:rPr kumimoji="0" lang="en-US" sz="800" b="0" i="1" dirty="0">
                <a:solidFill>
                  <a:schemeClr val="tx1"/>
                </a:solidFill>
                <a:latin typeface="Times New Roman" pitchFamily="-110" charset="0"/>
              </a:rPr>
              <a:t> Learning. All rights reserved. May not be scanned, copied or duplicated, or posted to a publicly accessible web site, in whole or in part.</a:t>
            </a:r>
          </a:p>
        </p:txBody>
      </p:sp>
      <p:pic>
        <p:nvPicPr>
          <p:cNvPr id="8" name="Picture 7" descr="gwartney_sky 1c.jpg"/>
          <p:cNvPicPr>
            <a:picLocks/>
          </p:cNvPicPr>
          <p:nvPr/>
        </p:nvPicPr>
        <p:blipFill>
          <a:blip r:embed="rId16">
            <a:alphaModFix amt="62000"/>
          </a:blip>
          <a:stretch>
            <a:fillRect/>
          </a:stretch>
        </p:blipFill>
        <p:spPr>
          <a:xfrm>
            <a:off x="-11758" y="2"/>
            <a:ext cx="9200769" cy="160019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2" name="Picture 11" descr="gwartney_sky 1c.jpg"/>
          <p:cNvPicPr>
            <a:picLocks/>
          </p:cNvPicPr>
          <p:nvPr/>
        </p:nvPicPr>
        <p:blipFill>
          <a:blip r:embed="rId16">
            <a:alphaModFix amt="62000"/>
          </a:blip>
          <a:stretch>
            <a:fillRect/>
          </a:stretch>
        </p:blipFill>
        <p:spPr>
          <a:xfrm>
            <a:off x="-14097" y="28136"/>
            <a:ext cx="9200769" cy="160019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3" name="Rectangle 4">
            <a:hlinkClick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8280926" y="6599443"/>
            <a:ext cx="830794" cy="2633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defRPr/>
            </a:pPr>
            <a:r>
              <a:rPr lang="en-US" sz="1100" b="0" dirty="0" smtClean="0">
                <a:solidFill>
                  <a:schemeClr val="bg1"/>
                </a:solidFill>
                <a:latin typeface="Times New Roman" pitchFamily="-110" charset="0"/>
                <a:hlinkClick r:id="" action="ppaction://hlinkshowjump?jump=firstslide"/>
              </a:rPr>
              <a:t>First </a:t>
            </a:r>
            <a:r>
              <a:rPr lang="en-US" sz="1100" b="0" dirty="0">
                <a:solidFill>
                  <a:schemeClr val="bg1"/>
                </a:solidFill>
                <a:latin typeface="Times New Roman" pitchFamily="-110" charset="0"/>
                <a:hlinkClick r:id="" action="ppaction://hlinkshowjump?jump=firstslide"/>
              </a:rPr>
              <a:t>page</a:t>
            </a:r>
          </a:p>
        </p:txBody>
      </p:sp>
      <p:sp>
        <p:nvSpPr>
          <p:cNvPr id="54" name="AutoShape 5">
            <a:hlinkClick r:id="" action="ppaction://hlinkshowjump?jump=previousslide"/>
          </p:cNvPr>
          <p:cNvSpPr>
            <a:spLocks noChangeArrowheads="1"/>
          </p:cNvSpPr>
          <p:nvPr/>
        </p:nvSpPr>
        <p:spPr bwMode="auto">
          <a:xfrm>
            <a:off x="8182360" y="6663891"/>
            <a:ext cx="145314" cy="156703"/>
          </a:xfrm>
          <a:prstGeom prst="leftArrow">
            <a:avLst>
              <a:gd name="adj1" fmla="val 50000"/>
              <a:gd name="adj2" fmla="val 63796"/>
            </a:avLst>
          </a:prstGeom>
          <a:solidFill>
            <a:schemeClr val="bg1">
              <a:alpha val="96000"/>
            </a:schemeClr>
          </a:solidFill>
          <a:ln w="12700" cap="sq">
            <a:noFill/>
            <a:miter lim="800000"/>
            <a:headEnd/>
            <a:tailEnd/>
          </a:ln>
          <a:effectLst/>
        </p:spPr>
        <p:txBody>
          <a:bodyPr anchor="b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pitchFamily="-110" charset="0"/>
            </a:endParaRPr>
          </a:p>
        </p:txBody>
      </p:sp>
      <p:sp>
        <p:nvSpPr>
          <p:cNvPr id="55" name="AutoShape 6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8959372" y="6663891"/>
            <a:ext cx="145314" cy="156703"/>
          </a:xfrm>
          <a:prstGeom prst="rightArrow">
            <a:avLst>
              <a:gd name="adj1" fmla="val 50000"/>
              <a:gd name="adj2" fmla="val 63806"/>
            </a:avLst>
          </a:prstGeom>
          <a:solidFill>
            <a:schemeClr val="bg1">
              <a:alpha val="96000"/>
            </a:schemeClr>
          </a:solidFill>
          <a:ln w="12700" cap="sq">
            <a:noFill/>
            <a:miter lim="800000"/>
            <a:headEnd/>
            <a:tailEnd/>
          </a:ln>
          <a:effectLst/>
        </p:spPr>
        <p:txBody>
          <a:bodyPr anchor="b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pitchFamily="-110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61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Times New Roman" pitchFamily="18" charset="0"/>
          <a:ea typeface="+mj-ea"/>
          <a:cs typeface="Times New Roman" pitchFamily="18" charset="0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426389" y="1200404"/>
            <a:ext cx="7634484" cy="1864086"/>
          </a:xfrm>
          <a:prstGeom prst="rect">
            <a:avLst/>
          </a:prstGeom>
        </p:spPr>
        <p:txBody>
          <a:bodyPr anchor="b">
            <a:noAutofit/>
          </a:bodyPr>
          <a:lstStyle/>
          <a:p>
            <a:r>
              <a:rPr lang="en-US" dirty="0"/>
              <a:t>Income Inequality </a:t>
            </a:r>
            <a:br>
              <a:rPr lang="en-US" dirty="0"/>
            </a:br>
            <a:r>
              <a:rPr lang="en-US" dirty="0"/>
              <a:t>and Poverty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 for Thought:</a:t>
            </a:r>
            <a:br>
              <a:rPr lang="en-US" dirty="0"/>
            </a:b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40675" y="1611341"/>
            <a:ext cx="8883749" cy="4231676"/>
          </a:xfrm>
        </p:spPr>
        <p:txBody>
          <a:bodyPr/>
          <a:lstStyle/>
          <a:p>
            <a:pPr marL="341313" indent="-341313">
              <a:buAutoNum type="arabicPeriod"/>
            </a:pPr>
            <a:r>
              <a:rPr lang="en-US" sz="2500" dirty="0" smtClean="0">
                <a:solidFill>
                  <a:srgbClr val="32302A"/>
                </a:solidFill>
              </a:rPr>
              <a:t>Do </a:t>
            </a:r>
            <a:r>
              <a:rPr lang="en-US" sz="2500" dirty="0">
                <a:solidFill>
                  <a:srgbClr val="32302A"/>
                </a:solidFill>
              </a:rPr>
              <a:t>you think the current distribution of income in the United States is too unequal</a:t>
            </a:r>
            <a:r>
              <a:rPr lang="en-US" sz="2500" dirty="0" smtClean="0">
                <a:solidFill>
                  <a:srgbClr val="32302A"/>
                </a:solidFill>
              </a:rPr>
              <a:t>?</a:t>
            </a:r>
            <a:br>
              <a:rPr lang="en-US" sz="2500" dirty="0" smtClean="0">
                <a:solidFill>
                  <a:srgbClr val="32302A"/>
                </a:solidFill>
              </a:rPr>
            </a:br>
            <a:r>
              <a:rPr lang="en-US" sz="1000" dirty="0" smtClean="0">
                <a:solidFill>
                  <a:srgbClr val="32302A"/>
                </a:solidFill>
              </a:rPr>
              <a:t> </a:t>
            </a:r>
            <a:endParaRPr lang="en-US" sz="2500" dirty="0" smtClean="0">
              <a:solidFill>
                <a:srgbClr val="32302A"/>
              </a:solidFill>
            </a:endParaRPr>
          </a:p>
          <a:p>
            <a:pPr marL="341313" indent="-341313">
              <a:buAutoNum type="arabicPeriod"/>
            </a:pPr>
            <a:r>
              <a:rPr lang="en-US" sz="2500" dirty="0" smtClean="0">
                <a:solidFill>
                  <a:srgbClr val="32302A"/>
                </a:solidFill>
              </a:rPr>
              <a:t>Indicate </a:t>
            </a:r>
            <a:r>
              <a:rPr lang="en-US" sz="2500" dirty="0">
                <a:solidFill>
                  <a:srgbClr val="32302A"/>
                </a:solidFill>
              </a:rPr>
              <a:t>three factors that have contributed to an increase in income inequality in the United States since the mid-1970s</a:t>
            </a:r>
            <a:r>
              <a:rPr lang="en-US" sz="2500" dirty="0" smtClean="0">
                <a:solidFill>
                  <a:srgbClr val="32302A"/>
                </a:solidFill>
              </a:rPr>
              <a:t>.</a:t>
            </a:r>
            <a:br>
              <a:rPr lang="en-US" sz="2500" dirty="0" smtClean="0">
                <a:solidFill>
                  <a:srgbClr val="32302A"/>
                </a:solidFill>
              </a:rPr>
            </a:br>
            <a:endParaRPr lang="en-US" sz="1000" dirty="0">
              <a:solidFill>
                <a:srgbClr val="32302A"/>
              </a:solidFill>
            </a:endParaRPr>
          </a:p>
          <a:p>
            <a:pPr marL="284163" indent="-284163">
              <a:buNone/>
            </a:pPr>
            <a:r>
              <a:rPr lang="en-US" sz="2500" dirty="0">
                <a:solidFill>
                  <a:srgbClr val="32302A"/>
                </a:solidFill>
              </a:rPr>
              <a:t>3. </a:t>
            </a:r>
            <a:r>
              <a:rPr lang="en-US" sz="2500" i="1" dirty="0">
                <a:solidFill>
                  <a:srgbClr val="32302A"/>
                </a:solidFill>
              </a:rPr>
              <a:t>(Which of the following is true?)</a:t>
            </a:r>
            <a:r>
              <a:rPr lang="en-US" sz="2500" dirty="0">
                <a:solidFill>
                  <a:srgbClr val="32302A"/>
                </a:solidFill>
              </a:rPr>
              <a:t> </a:t>
            </a:r>
            <a:br>
              <a:rPr lang="en-US" sz="2500" dirty="0">
                <a:solidFill>
                  <a:srgbClr val="32302A"/>
                </a:solidFill>
              </a:rPr>
            </a:br>
            <a:r>
              <a:rPr lang="en-US" sz="2500" dirty="0">
                <a:solidFill>
                  <a:srgbClr val="32302A"/>
                </a:solidFill>
              </a:rPr>
              <a:t>Data on income inequality in the U.S. indicate</a:t>
            </a:r>
          </a:p>
          <a:p>
            <a:pPr marL="630238" indent="-346075">
              <a:buNone/>
            </a:pPr>
            <a:r>
              <a:rPr lang="en-US" sz="2500" dirty="0">
                <a:solidFill>
                  <a:srgbClr val="32302A"/>
                </a:solidFill>
              </a:rPr>
              <a:t>a. The “rich” stay rich and the “poor” stay poor.</a:t>
            </a:r>
          </a:p>
          <a:p>
            <a:pPr marL="630238" indent="-346075">
              <a:buNone/>
            </a:pPr>
            <a:r>
              <a:rPr lang="en-US" sz="2500" dirty="0">
                <a:solidFill>
                  <a:srgbClr val="32302A"/>
                </a:solidFill>
              </a:rPr>
              <a:t>b. there is substantial movement among income groupings in the United States. </a:t>
            </a:r>
          </a:p>
        </p:txBody>
      </p:sp>
    </p:spTree>
    <p:extLst>
      <p:ext uri="{BB962C8B-B14F-4D97-AF65-F5344CB8AC3E}">
        <p14:creationId xmlns:p14="http://schemas.microsoft.com/office/powerpoint/2010/main" val="2669735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1841"/>
            <a:ext cx="7772400" cy="1864086"/>
          </a:xfrm>
        </p:spPr>
        <p:txBody>
          <a:bodyPr anchor="ctr"/>
          <a:lstStyle/>
          <a:p>
            <a:r>
              <a:rPr lang="en-US" dirty="0"/>
              <a:t>Poverty in the United States</a:t>
            </a:r>
          </a:p>
        </p:txBody>
      </p:sp>
    </p:spTree>
    <p:extLst>
      <p:ext uri="{BB962C8B-B14F-4D97-AF65-F5344CB8AC3E}">
        <p14:creationId xmlns:p14="http://schemas.microsoft.com/office/powerpoint/2010/main" val="3730089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119569" y="100647"/>
            <a:ext cx="8904855" cy="749746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800" kern="1200">
                <a:solidFill>
                  <a:schemeClr val="bg1"/>
                </a:solidFill>
                <a:latin typeface="Century Schoolbook" pitchFamily="18" charset="0"/>
                <a:ea typeface="+mj-ea"/>
                <a:cs typeface="Times New Roman" pitchFamily="18" charset="0"/>
              </a:defRPr>
            </a:lvl1pPr>
          </a:lstStyle>
          <a:p>
            <a:r>
              <a:rPr lang="en-US" dirty="0"/>
              <a:t>Changing Composition of the Poor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91440" y="832136"/>
            <a:ext cx="8932985" cy="5093178"/>
          </a:xfrm>
          <a:prstGeom prst="roundRect">
            <a:avLst>
              <a:gd name="adj" fmla="val 3590"/>
            </a:avLst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8" name="Rectangle 33"/>
          <p:cNvSpPr>
            <a:spLocks noChangeArrowheads="1"/>
          </p:cNvSpPr>
          <p:nvPr/>
        </p:nvSpPr>
        <p:spPr bwMode="auto">
          <a:xfrm>
            <a:off x="704088" y="5685155"/>
            <a:ext cx="8022463" cy="227755"/>
          </a:xfrm>
          <a:prstGeom prst="rect">
            <a:avLst/>
          </a:prstGeom>
          <a:noFill/>
          <a:ln w="19050" cap="rnd">
            <a:noFill/>
            <a:prstDash val="sysDot"/>
            <a:miter lim="800000"/>
            <a:headEnd/>
            <a:tailEnd type="none" w="lg" len="lg"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lnSpc>
                <a:spcPct val="80000"/>
              </a:lnSpc>
            </a:pPr>
            <a:r>
              <a:rPr kumimoji="0" lang="en-US" sz="1100" b="1" dirty="0" smtClean="0">
                <a:latin typeface="Times New Roman" pitchFamily="18" charset="0"/>
                <a:cs typeface="Times New Roman" pitchFamily="18" charset="0"/>
              </a:rPr>
              <a:t>Sources</a:t>
            </a:r>
            <a:r>
              <a:rPr kumimoji="0" lang="en-US" sz="1100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kumimoji="0" lang="en-US" sz="11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100" dirty="0">
                <a:latin typeface="Times New Roman" pitchFamily="18" charset="0"/>
                <a:cs typeface="Times New Roman" pitchFamily="18" charset="0"/>
              </a:rPr>
              <a:t>U.S. Dept. of Commerce, Characteristics of the Population Below the Poverty Line: 1982, Table 5; and </a:t>
            </a:r>
            <a:r>
              <a:rPr lang="en-US" sz="1100" dirty="0" smtClean="0">
                <a:latin typeface="Times New Roman" pitchFamily="18" charset="0"/>
                <a:cs typeface="Times New Roman" pitchFamily="18" charset="0"/>
              </a:rPr>
              <a:t>http</a:t>
            </a:r>
            <a:r>
              <a:rPr lang="en-US" sz="1100" dirty="0">
                <a:latin typeface="Times New Roman" pitchFamily="18" charset="0"/>
                <a:cs typeface="Times New Roman" pitchFamily="18" charset="0"/>
              </a:rPr>
              <a:t>://</a:t>
            </a:r>
            <a:r>
              <a:rPr lang="en-US" sz="1100" dirty="0" smtClean="0">
                <a:latin typeface="Times New Roman" pitchFamily="18" charset="0"/>
                <a:cs typeface="Times New Roman" pitchFamily="18" charset="0"/>
              </a:rPr>
              <a:t>www.census.gov.</a:t>
            </a:r>
            <a:endParaRPr kumimoji="0" lang="en-US" sz="1100" b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" name="Text Box 7"/>
          <p:cNvSpPr txBox="1">
            <a:spLocks noChangeArrowheads="1"/>
          </p:cNvSpPr>
          <p:nvPr/>
        </p:nvSpPr>
        <p:spPr bwMode="auto">
          <a:xfrm>
            <a:off x="6255068" y="1289241"/>
            <a:ext cx="6921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b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5.3</a:t>
            </a:r>
          </a:p>
        </p:txBody>
      </p:sp>
      <p:sp>
        <p:nvSpPr>
          <p:cNvPr id="45" name="Text Box 8"/>
          <p:cNvSpPr txBox="1">
            <a:spLocks noChangeArrowheads="1"/>
          </p:cNvSpPr>
          <p:nvPr/>
        </p:nvSpPr>
        <p:spPr bwMode="auto">
          <a:xfrm>
            <a:off x="7172643" y="1289241"/>
            <a:ext cx="6651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b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8.8</a:t>
            </a:r>
            <a:endParaRPr lang="en-US" b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Text Box 9"/>
          <p:cNvSpPr txBox="1">
            <a:spLocks noChangeArrowheads="1"/>
          </p:cNvSpPr>
          <p:nvPr/>
        </p:nvSpPr>
        <p:spPr bwMode="auto">
          <a:xfrm>
            <a:off x="1414780" y="2018284"/>
            <a:ext cx="87716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0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Female</a:t>
            </a:r>
          </a:p>
        </p:txBody>
      </p:sp>
      <p:sp>
        <p:nvSpPr>
          <p:cNvPr id="47" name="Text Box 10"/>
          <p:cNvSpPr txBox="1">
            <a:spLocks noChangeArrowheads="1"/>
          </p:cNvSpPr>
          <p:nvPr/>
        </p:nvSpPr>
        <p:spPr bwMode="auto">
          <a:xfrm>
            <a:off x="1421130" y="2270252"/>
            <a:ext cx="71045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0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Black</a:t>
            </a:r>
          </a:p>
        </p:txBody>
      </p:sp>
      <p:sp>
        <p:nvSpPr>
          <p:cNvPr id="48" name="Text Box 11"/>
          <p:cNvSpPr txBox="1">
            <a:spLocks noChangeArrowheads="1"/>
          </p:cNvSpPr>
          <p:nvPr/>
        </p:nvSpPr>
        <p:spPr bwMode="auto">
          <a:xfrm>
            <a:off x="5254944" y="1297559"/>
            <a:ext cx="6651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b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8.3</a:t>
            </a:r>
          </a:p>
        </p:txBody>
      </p:sp>
      <p:sp>
        <p:nvSpPr>
          <p:cNvPr id="49" name="Text Box 12"/>
          <p:cNvSpPr txBox="1">
            <a:spLocks noChangeArrowheads="1"/>
          </p:cNvSpPr>
          <p:nvPr/>
        </p:nvSpPr>
        <p:spPr bwMode="auto">
          <a:xfrm>
            <a:off x="5114481" y="974916"/>
            <a:ext cx="948562" cy="291875"/>
          </a:xfrm>
          <a:prstGeom prst="rect">
            <a:avLst/>
          </a:prstGeom>
          <a:noFill/>
          <a:ln w="19050" cap="rnd">
            <a:noFill/>
            <a:prstDash val="sysDot"/>
            <a:miter lim="800000"/>
            <a:headEnd/>
            <a:tailEnd type="none" w="lg" len="lg"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>
              <a:lnSpc>
                <a:spcPct val="70000"/>
              </a:lnSpc>
            </a:pPr>
            <a:r>
              <a:rPr kumimoji="0" lang="en-US">
                <a:latin typeface="Times New Roman" pitchFamily="18" charset="0"/>
                <a:cs typeface="Times New Roman" pitchFamily="18" charset="0"/>
              </a:rPr>
              <a:t>1959</a:t>
            </a:r>
          </a:p>
        </p:txBody>
      </p:sp>
      <p:sp>
        <p:nvSpPr>
          <p:cNvPr id="50" name="Text Box 13"/>
          <p:cNvSpPr txBox="1">
            <a:spLocks noChangeArrowheads="1"/>
          </p:cNvSpPr>
          <p:nvPr/>
        </p:nvSpPr>
        <p:spPr bwMode="auto">
          <a:xfrm>
            <a:off x="6191377" y="973328"/>
            <a:ext cx="832644" cy="291875"/>
          </a:xfrm>
          <a:prstGeom prst="rect">
            <a:avLst/>
          </a:prstGeom>
          <a:noFill/>
          <a:ln w="19050" cap="rnd">
            <a:noFill/>
            <a:prstDash val="sysDot"/>
            <a:miter lim="800000"/>
            <a:headEnd/>
            <a:tailEnd type="none" w="lg" len="lg"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>
              <a:lnSpc>
                <a:spcPct val="70000"/>
              </a:lnSpc>
            </a:pPr>
            <a:r>
              <a:rPr kumimoji="0" lang="en-US" dirty="0">
                <a:latin typeface="Times New Roman" pitchFamily="18" charset="0"/>
                <a:cs typeface="Times New Roman" pitchFamily="18" charset="0"/>
              </a:rPr>
              <a:t>1976</a:t>
            </a:r>
          </a:p>
        </p:txBody>
      </p:sp>
      <p:sp>
        <p:nvSpPr>
          <p:cNvPr id="51" name="Text Box 14"/>
          <p:cNvSpPr txBox="1">
            <a:spLocks noChangeArrowheads="1"/>
          </p:cNvSpPr>
          <p:nvPr/>
        </p:nvSpPr>
        <p:spPr bwMode="auto">
          <a:xfrm>
            <a:off x="7132320" y="959041"/>
            <a:ext cx="777081" cy="291875"/>
          </a:xfrm>
          <a:prstGeom prst="rect">
            <a:avLst/>
          </a:prstGeom>
          <a:noFill/>
          <a:ln w="19050" cap="rnd">
            <a:noFill/>
            <a:prstDash val="sysDot"/>
            <a:miter lim="800000"/>
            <a:headEnd/>
            <a:tailEnd type="none" w="lg" len="lg"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>
              <a:lnSpc>
                <a:spcPct val="70000"/>
              </a:lnSpc>
            </a:pPr>
            <a:r>
              <a:rPr kumimoji="0" lang="en-US" dirty="0" smtClean="0">
                <a:latin typeface="Times New Roman" pitchFamily="18" charset="0"/>
                <a:cs typeface="Times New Roman" pitchFamily="18" charset="0"/>
              </a:rPr>
              <a:t>2009</a:t>
            </a:r>
            <a:endParaRPr kumimoji="0"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" name="Text Box 15"/>
          <p:cNvSpPr txBox="1">
            <a:spLocks noChangeArrowheads="1"/>
          </p:cNvSpPr>
          <p:nvPr/>
        </p:nvSpPr>
        <p:spPr bwMode="auto">
          <a:xfrm>
            <a:off x="995680" y="1301179"/>
            <a:ext cx="3429144" cy="369332"/>
          </a:xfrm>
          <a:prstGeom prst="rect">
            <a:avLst/>
          </a:prstGeom>
          <a:noFill/>
          <a:ln w="19050" cap="rnd">
            <a:noFill/>
            <a:prstDash val="sysDot"/>
            <a:miter lim="800000"/>
            <a:headEnd/>
            <a:tailEnd type="none" w="lg" len="lg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kumimoji="0" lang="en-US" b="1" i="1" dirty="0">
                <a:latin typeface="Times New Roman" pitchFamily="18" charset="0"/>
                <a:cs typeface="Times New Roman" pitchFamily="18" charset="0"/>
              </a:rPr>
              <a:t>Number of poor families</a:t>
            </a:r>
            <a:r>
              <a:rPr kumimoji="0" lang="en-US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1" dirty="0">
                <a:latin typeface="Times New Roman" pitchFamily="18" charset="0"/>
                <a:cs typeface="Times New Roman" pitchFamily="18" charset="0"/>
              </a:rPr>
              <a:t>(millions)</a:t>
            </a:r>
          </a:p>
        </p:txBody>
      </p:sp>
      <p:sp>
        <p:nvSpPr>
          <p:cNvPr id="53" name="Text Box 18"/>
          <p:cNvSpPr txBox="1">
            <a:spLocks noChangeArrowheads="1"/>
          </p:cNvSpPr>
          <p:nvPr/>
        </p:nvSpPr>
        <p:spPr bwMode="auto">
          <a:xfrm>
            <a:off x="6261418" y="2017078"/>
            <a:ext cx="685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b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48</a:t>
            </a:r>
          </a:p>
        </p:txBody>
      </p:sp>
      <p:sp>
        <p:nvSpPr>
          <p:cNvPr id="54" name="Text Box 19"/>
          <p:cNvSpPr txBox="1">
            <a:spLocks noChangeArrowheads="1"/>
          </p:cNvSpPr>
          <p:nvPr/>
        </p:nvSpPr>
        <p:spPr bwMode="auto">
          <a:xfrm>
            <a:off x="7340918" y="2017078"/>
            <a:ext cx="49688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b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51</a:t>
            </a:r>
            <a:endParaRPr lang="en-US" b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5" name="Text Box 20"/>
          <p:cNvSpPr txBox="1">
            <a:spLocks noChangeArrowheads="1"/>
          </p:cNvSpPr>
          <p:nvPr/>
        </p:nvSpPr>
        <p:spPr bwMode="auto">
          <a:xfrm>
            <a:off x="5297805" y="2015109"/>
            <a:ext cx="10001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b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23</a:t>
            </a:r>
          </a:p>
        </p:txBody>
      </p:sp>
      <p:sp>
        <p:nvSpPr>
          <p:cNvPr id="56" name="Text Box 21"/>
          <p:cNvSpPr txBox="1">
            <a:spLocks noChangeArrowheads="1"/>
          </p:cNvSpPr>
          <p:nvPr/>
        </p:nvSpPr>
        <p:spPr bwMode="auto">
          <a:xfrm>
            <a:off x="987743" y="1721422"/>
            <a:ext cx="3724096" cy="369332"/>
          </a:xfrm>
          <a:prstGeom prst="rect">
            <a:avLst/>
          </a:prstGeom>
          <a:noFill/>
          <a:ln w="19050" cap="rnd">
            <a:noFill/>
            <a:prstDash val="sysDot"/>
            <a:miter lim="800000"/>
            <a:headEnd/>
            <a:tailEnd type="none" w="lg" len="lg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kumimoji="0" lang="en-US" b="1" i="1" dirty="0">
                <a:latin typeface="Times New Roman" pitchFamily="18" charset="0"/>
                <a:cs typeface="Times New Roman" pitchFamily="18" charset="0"/>
              </a:rPr>
              <a:t>Percent of poor families headed by a</a:t>
            </a:r>
            <a:r>
              <a:rPr kumimoji="0" lang="en-US" b="0" dirty="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57" name="Text Box 22"/>
          <p:cNvSpPr txBox="1">
            <a:spLocks noChangeArrowheads="1"/>
          </p:cNvSpPr>
          <p:nvPr/>
        </p:nvSpPr>
        <p:spPr bwMode="auto">
          <a:xfrm>
            <a:off x="1414780" y="2847213"/>
            <a:ext cx="2749471" cy="4801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lnSpc>
                <a:spcPct val="70000"/>
              </a:lnSpc>
            </a:pPr>
            <a:r>
              <a:rPr lang="en-US" b="0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Person who worked at least</a:t>
            </a:r>
            <a:br>
              <a:rPr lang="en-US" b="0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b="0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      some during the year</a:t>
            </a:r>
          </a:p>
        </p:txBody>
      </p:sp>
      <p:sp>
        <p:nvSpPr>
          <p:cNvPr id="58" name="Text Box 23"/>
          <p:cNvSpPr txBox="1">
            <a:spLocks noChangeArrowheads="1"/>
          </p:cNvSpPr>
          <p:nvPr/>
        </p:nvSpPr>
        <p:spPr bwMode="auto">
          <a:xfrm>
            <a:off x="1421130" y="2531745"/>
            <a:ext cx="253947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0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Elderly person </a:t>
            </a:r>
            <a:r>
              <a:rPr lang="en-US" sz="1600" b="0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(aged 65+)</a:t>
            </a:r>
          </a:p>
        </p:txBody>
      </p:sp>
      <p:sp>
        <p:nvSpPr>
          <p:cNvPr id="59" name="Text Box 24"/>
          <p:cNvSpPr txBox="1">
            <a:spLocks noChangeArrowheads="1"/>
          </p:cNvSpPr>
          <p:nvPr/>
        </p:nvSpPr>
        <p:spPr bwMode="auto">
          <a:xfrm>
            <a:off x="6394768" y="2272221"/>
            <a:ext cx="5635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b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30</a:t>
            </a:r>
          </a:p>
        </p:txBody>
      </p:sp>
      <p:sp>
        <p:nvSpPr>
          <p:cNvPr id="60" name="Text Box 25"/>
          <p:cNvSpPr txBox="1">
            <a:spLocks noChangeArrowheads="1"/>
          </p:cNvSpPr>
          <p:nvPr/>
        </p:nvSpPr>
        <p:spPr bwMode="auto">
          <a:xfrm>
            <a:off x="7339331" y="2272221"/>
            <a:ext cx="4889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b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25</a:t>
            </a:r>
            <a:endParaRPr lang="en-US" b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" name="Text Box 26"/>
          <p:cNvSpPr txBox="1">
            <a:spLocks noChangeArrowheads="1"/>
          </p:cNvSpPr>
          <p:nvPr/>
        </p:nvSpPr>
        <p:spPr bwMode="auto">
          <a:xfrm>
            <a:off x="5420043" y="2270252"/>
            <a:ext cx="10001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b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26</a:t>
            </a:r>
          </a:p>
        </p:txBody>
      </p:sp>
      <p:sp>
        <p:nvSpPr>
          <p:cNvPr id="62" name="Text Box 27"/>
          <p:cNvSpPr txBox="1">
            <a:spLocks noChangeArrowheads="1"/>
          </p:cNvSpPr>
          <p:nvPr/>
        </p:nvSpPr>
        <p:spPr bwMode="auto">
          <a:xfrm>
            <a:off x="6394768" y="2528951"/>
            <a:ext cx="11049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b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14</a:t>
            </a:r>
          </a:p>
        </p:txBody>
      </p:sp>
      <p:sp>
        <p:nvSpPr>
          <p:cNvPr id="63" name="Text Box 28"/>
          <p:cNvSpPr txBox="1">
            <a:spLocks noChangeArrowheads="1"/>
          </p:cNvSpPr>
          <p:nvPr/>
        </p:nvSpPr>
        <p:spPr bwMode="auto">
          <a:xfrm>
            <a:off x="7289673" y="2528951"/>
            <a:ext cx="4635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r"/>
            <a:r>
              <a:rPr lang="en-US" b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9</a:t>
            </a:r>
          </a:p>
        </p:txBody>
      </p:sp>
      <p:sp>
        <p:nvSpPr>
          <p:cNvPr id="64" name="Text Box 29"/>
          <p:cNvSpPr txBox="1">
            <a:spLocks noChangeArrowheads="1"/>
          </p:cNvSpPr>
          <p:nvPr/>
        </p:nvSpPr>
        <p:spPr bwMode="auto">
          <a:xfrm>
            <a:off x="5420043" y="2526983"/>
            <a:ext cx="10001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b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22</a:t>
            </a:r>
          </a:p>
        </p:txBody>
      </p:sp>
      <p:sp>
        <p:nvSpPr>
          <p:cNvPr id="65" name="Text Box 30"/>
          <p:cNvSpPr txBox="1">
            <a:spLocks noChangeArrowheads="1"/>
          </p:cNvSpPr>
          <p:nvPr/>
        </p:nvSpPr>
        <p:spPr bwMode="auto">
          <a:xfrm>
            <a:off x="6394768" y="2783713"/>
            <a:ext cx="5524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b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55</a:t>
            </a:r>
          </a:p>
        </p:txBody>
      </p:sp>
      <p:sp>
        <p:nvSpPr>
          <p:cNvPr id="66" name="Text Box 31"/>
          <p:cNvSpPr txBox="1">
            <a:spLocks noChangeArrowheads="1"/>
          </p:cNvSpPr>
          <p:nvPr/>
        </p:nvSpPr>
        <p:spPr bwMode="auto">
          <a:xfrm>
            <a:off x="7339330" y="2783713"/>
            <a:ext cx="4413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b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46</a:t>
            </a:r>
            <a:endParaRPr lang="en-US" b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7" name="Text Box 32"/>
          <p:cNvSpPr txBox="1">
            <a:spLocks noChangeArrowheads="1"/>
          </p:cNvSpPr>
          <p:nvPr/>
        </p:nvSpPr>
        <p:spPr bwMode="auto">
          <a:xfrm>
            <a:off x="5420043" y="2782126"/>
            <a:ext cx="50006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b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70</a:t>
            </a:r>
          </a:p>
        </p:txBody>
      </p:sp>
      <p:sp>
        <p:nvSpPr>
          <p:cNvPr id="68" name="Text Box 36"/>
          <p:cNvSpPr txBox="1">
            <a:spLocks noChangeArrowheads="1"/>
          </p:cNvSpPr>
          <p:nvPr/>
        </p:nvSpPr>
        <p:spPr bwMode="auto">
          <a:xfrm>
            <a:off x="1414780" y="3563620"/>
            <a:ext cx="124264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0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All families</a:t>
            </a:r>
          </a:p>
        </p:txBody>
      </p:sp>
      <p:sp>
        <p:nvSpPr>
          <p:cNvPr id="69" name="Text Box 37"/>
          <p:cNvSpPr txBox="1">
            <a:spLocks noChangeArrowheads="1"/>
          </p:cNvSpPr>
          <p:nvPr/>
        </p:nvSpPr>
        <p:spPr bwMode="auto">
          <a:xfrm>
            <a:off x="1421130" y="3843020"/>
            <a:ext cx="243528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0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Married-couple families</a:t>
            </a:r>
          </a:p>
        </p:txBody>
      </p:sp>
      <p:sp>
        <p:nvSpPr>
          <p:cNvPr id="70" name="Text Box 38"/>
          <p:cNvSpPr txBox="1">
            <a:spLocks noChangeArrowheads="1"/>
          </p:cNvSpPr>
          <p:nvPr/>
        </p:nvSpPr>
        <p:spPr bwMode="auto">
          <a:xfrm>
            <a:off x="6255068" y="3562033"/>
            <a:ext cx="11049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b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10.1</a:t>
            </a:r>
          </a:p>
        </p:txBody>
      </p:sp>
      <p:sp>
        <p:nvSpPr>
          <p:cNvPr id="71" name="Text Box 39"/>
          <p:cNvSpPr txBox="1">
            <a:spLocks noChangeArrowheads="1"/>
          </p:cNvSpPr>
          <p:nvPr/>
        </p:nvSpPr>
        <p:spPr bwMode="auto">
          <a:xfrm>
            <a:off x="7120255" y="3562033"/>
            <a:ext cx="66516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r"/>
            <a:r>
              <a:rPr lang="en-US" b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11.1</a:t>
            </a:r>
            <a:endParaRPr lang="en-US" b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2" name="Text Box 40"/>
          <p:cNvSpPr txBox="1">
            <a:spLocks noChangeArrowheads="1"/>
          </p:cNvSpPr>
          <p:nvPr/>
        </p:nvSpPr>
        <p:spPr bwMode="auto">
          <a:xfrm>
            <a:off x="5104130" y="3560445"/>
            <a:ext cx="10001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b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18.5</a:t>
            </a:r>
          </a:p>
        </p:txBody>
      </p:sp>
      <p:sp>
        <p:nvSpPr>
          <p:cNvPr id="73" name="Text Box 41"/>
          <p:cNvSpPr txBox="1">
            <a:spLocks noChangeArrowheads="1"/>
          </p:cNvSpPr>
          <p:nvPr/>
        </p:nvSpPr>
        <p:spPr bwMode="auto">
          <a:xfrm>
            <a:off x="987743" y="3294190"/>
            <a:ext cx="1736373" cy="369332"/>
          </a:xfrm>
          <a:prstGeom prst="rect">
            <a:avLst/>
          </a:prstGeom>
          <a:noFill/>
          <a:ln w="19050" cap="rnd">
            <a:noFill/>
            <a:prstDash val="sysDot"/>
            <a:miter lim="800000"/>
            <a:headEnd/>
            <a:tailEnd type="none" w="lg" len="lg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kumimoji="0" lang="en-US" b="1" i="1" dirty="0">
                <a:latin typeface="Times New Roman" pitchFamily="18" charset="0"/>
                <a:cs typeface="Times New Roman" pitchFamily="18" charset="0"/>
              </a:rPr>
              <a:t>Poverty rate</a:t>
            </a:r>
            <a:r>
              <a:rPr kumimoji="0" lang="en-US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1" dirty="0">
                <a:latin typeface="Times New Roman" pitchFamily="18" charset="0"/>
                <a:cs typeface="Times New Roman" pitchFamily="18" charset="0"/>
              </a:rPr>
              <a:t>(%)</a:t>
            </a:r>
          </a:p>
        </p:txBody>
      </p:sp>
      <p:sp>
        <p:nvSpPr>
          <p:cNvPr id="74" name="Text Box 42"/>
          <p:cNvSpPr txBox="1">
            <a:spLocks noChangeArrowheads="1"/>
          </p:cNvSpPr>
          <p:nvPr/>
        </p:nvSpPr>
        <p:spPr bwMode="auto">
          <a:xfrm>
            <a:off x="1414780" y="4767453"/>
            <a:ext cx="813043" cy="286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lnSpc>
                <a:spcPct val="70000"/>
              </a:lnSpc>
            </a:pPr>
            <a:r>
              <a:rPr lang="en-US" b="0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Whites</a:t>
            </a:r>
          </a:p>
        </p:txBody>
      </p:sp>
      <p:sp>
        <p:nvSpPr>
          <p:cNvPr id="75" name="Text Box 43"/>
          <p:cNvSpPr txBox="1">
            <a:spLocks noChangeArrowheads="1"/>
          </p:cNvSpPr>
          <p:nvPr/>
        </p:nvSpPr>
        <p:spPr bwMode="auto">
          <a:xfrm>
            <a:off x="1421130" y="4131945"/>
            <a:ext cx="240963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0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Female-headed families</a:t>
            </a:r>
          </a:p>
        </p:txBody>
      </p:sp>
      <p:sp>
        <p:nvSpPr>
          <p:cNvPr id="76" name="Text Box 44"/>
          <p:cNvSpPr txBox="1">
            <a:spLocks noChangeArrowheads="1"/>
          </p:cNvSpPr>
          <p:nvPr/>
        </p:nvSpPr>
        <p:spPr bwMode="auto">
          <a:xfrm>
            <a:off x="6355080" y="3844608"/>
            <a:ext cx="6032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b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7.2</a:t>
            </a:r>
          </a:p>
        </p:txBody>
      </p:sp>
      <p:sp>
        <p:nvSpPr>
          <p:cNvPr id="77" name="Text Box 45"/>
          <p:cNvSpPr txBox="1">
            <a:spLocks noChangeArrowheads="1"/>
          </p:cNvSpPr>
          <p:nvPr/>
        </p:nvSpPr>
        <p:spPr bwMode="auto">
          <a:xfrm>
            <a:off x="7158355" y="3826701"/>
            <a:ext cx="66516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b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5.8</a:t>
            </a:r>
            <a:endParaRPr lang="en-US" b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8" name="Text Box 46"/>
          <p:cNvSpPr txBox="1">
            <a:spLocks noChangeArrowheads="1"/>
          </p:cNvSpPr>
          <p:nvPr/>
        </p:nvSpPr>
        <p:spPr bwMode="auto">
          <a:xfrm>
            <a:off x="5237480" y="3843020"/>
            <a:ext cx="10001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b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15.8</a:t>
            </a:r>
          </a:p>
        </p:txBody>
      </p:sp>
      <p:sp>
        <p:nvSpPr>
          <p:cNvPr id="79" name="Text Box 47"/>
          <p:cNvSpPr txBox="1">
            <a:spLocks noChangeArrowheads="1"/>
          </p:cNvSpPr>
          <p:nvPr/>
        </p:nvSpPr>
        <p:spPr bwMode="auto">
          <a:xfrm>
            <a:off x="6243955" y="4128770"/>
            <a:ext cx="7556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b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32.5</a:t>
            </a:r>
          </a:p>
        </p:txBody>
      </p:sp>
      <p:sp>
        <p:nvSpPr>
          <p:cNvPr id="80" name="Text Box 48"/>
          <p:cNvSpPr txBox="1">
            <a:spLocks noChangeArrowheads="1"/>
          </p:cNvSpPr>
          <p:nvPr/>
        </p:nvSpPr>
        <p:spPr bwMode="auto">
          <a:xfrm>
            <a:off x="7158355" y="4128770"/>
            <a:ext cx="66516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b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29.9</a:t>
            </a:r>
            <a:endParaRPr lang="en-US" b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" name="Text Box 49"/>
          <p:cNvSpPr txBox="1">
            <a:spLocks noChangeArrowheads="1"/>
          </p:cNvSpPr>
          <p:nvPr/>
        </p:nvSpPr>
        <p:spPr bwMode="auto">
          <a:xfrm>
            <a:off x="5237480" y="4127183"/>
            <a:ext cx="10001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b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42.6</a:t>
            </a:r>
          </a:p>
        </p:txBody>
      </p:sp>
      <p:sp>
        <p:nvSpPr>
          <p:cNvPr id="82" name="Text Box 50"/>
          <p:cNvSpPr txBox="1">
            <a:spLocks noChangeArrowheads="1"/>
          </p:cNvSpPr>
          <p:nvPr/>
        </p:nvSpPr>
        <p:spPr bwMode="auto">
          <a:xfrm>
            <a:off x="6259830" y="4685284"/>
            <a:ext cx="7556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b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9.1</a:t>
            </a:r>
          </a:p>
        </p:txBody>
      </p:sp>
      <p:sp>
        <p:nvSpPr>
          <p:cNvPr id="83" name="Text Box 51"/>
          <p:cNvSpPr txBox="1">
            <a:spLocks noChangeArrowheads="1"/>
          </p:cNvSpPr>
          <p:nvPr/>
        </p:nvSpPr>
        <p:spPr bwMode="auto">
          <a:xfrm>
            <a:off x="7163118" y="4685284"/>
            <a:ext cx="6651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b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12.3</a:t>
            </a:r>
            <a:endParaRPr lang="en-US" b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4" name="Text Box 52"/>
          <p:cNvSpPr txBox="1">
            <a:spLocks noChangeArrowheads="1"/>
          </p:cNvSpPr>
          <p:nvPr/>
        </p:nvSpPr>
        <p:spPr bwMode="auto">
          <a:xfrm>
            <a:off x="5270819" y="4684078"/>
            <a:ext cx="64928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b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18.1</a:t>
            </a:r>
          </a:p>
        </p:txBody>
      </p:sp>
      <p:sp>
        <p:nvSpPr>
          <p:cNvPr id="85" name="Text Box 55"/>
          <p:cNvSpPr txBox="1">
            <a:spLocks noChangeArrowheads="1"/>
          </p:cNvSpPr>
          <p:nvPr/>
        </p:nvSpPr>
        <p:spPr bwMode="auto">
          <a:xfrm>
            <a:off x="1414780" y="5304790"/>
            <a:ext cx="2276008" cy="29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lnSpc>
                <a:spcPct val="70000"/>
              </a:lnSpc>
            </a:pPr>
            <a:r>
              <a:rPr lang="en-US" b="0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Children </a:t>
            </a:r>
            <a:r>
              <a:rPr lang="en-US" sz="1600" b="0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(under age 18)</a:t>
            </a:r>
          </a:p>
        </p:txBody>
      </p:sp>
      <p:sp>
        <p:nvSpPr>
          <p:cNvPr id="86" name="Text Box 56"/>
          <p:cNvSpPr txBox="1">
            <a:spLocks noChangeArrowheads="1"/>
          </p:cNvSpPr>
          <p:nvPr/>
        </p:nvSpPr>
        <p:spPr bwMode="auto">
          <a:xfrm>
            <a:off x="1421130" y="4961890"/>
            <a:ext cx="80021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0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Blacks</a:t>
            </a:r>
          </a:p>
        </p:txBody>
      </p:sp>
      <p:sp>
        <p:nvSpPr>
          <p:cNvPr id="87" name="Text Box 57"/>
          <p:cNvSpPr txBox="1">
            <a:spLocks noChangeArrowheads="1"/>
          </p:cNvSpPr>
          <p:nvPr/>
        </p:nvSpPr>
        <p:spPr bwMode="auto">
          <a:xfrm>
            <a:off x="6261418" y="4958715"/>
            <a:ext cx="685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b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31.1</a:t>
            </a:r>
          </a:p>
        </p:txBody>
      </p:sp>
      <p:sp>
        <p:nvSpPr>
          <p:cNvPr id="88" name="Text Box 58"/>
          <p:cNvSpPr txBox="1">
            <a:spLocks noChangeArrowheads="1"/>
          </p:cNvSpPr>
          <p:nvPr/>
        </p:nvSpPr>
        <p:spPr bwMode="auto">
          <a:xfrm>
            <a:off x="7158355" y="4949190"/>
            <a:ext cx="66516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b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25.8</a:t>
            </a:r>
            <a:endParaRPr lang="en-US" b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9" name="Text Box 59"/>
          <p:cNvSpPr txBox="1">
            <a:spLocks noChangeArrowheads="1"/>
          </p:cNvSpPr>
          <p:nvPr/>
        </p:nvSpPr>
        <p:spPr bwMode="auto">
          <a:xfrm>
            <a:off x="5270818" y="4957128"/>
            <a:ext cx="64928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b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55.1</a:t>
            </a:r>
          </a:p>
        </p:txBody>
      </p:sp>
      <p:sp>
        <p:nvSpPr>
          <p:cNvPr id="90" name="Text Box 60"/>
          <p:cNvSpPr txBox="1">
            <a:spLocks noChangeArrowheads="1"/>
          </p:cNvSpPr>
          <p:nvPr/>
        </p:nvSpPr>
        <p:spPr bwMode="auto">
          <a:xfrm>
            <a:off x="6259830" y="5232146"/>
            <a:ext cx="68738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b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16.0</a:t>
            </a:r>
          </a:p>
        </p:txBody>
      </p:sp>
      <p:sp>
        <p:nvSpPr>
          <p:cNvPr id="91" name="Text Box 61"/>
          <p:cNvSpPr txBox="1">
            <a:spLocks noChangeArrowheads="1"/>
          </p:cNvSpPr>
          <p:nvPr/>
        </p:nvSpPr>
        <p:spPr bwMode="auto">
          <a:xfrm>
            <a:off x="7158355" y="5232146"/>
            <a:ext cx="66516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b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20.7</a:t>
            </a:r>
            <a:endParaRPr lang="en-US" b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" name="Text Box 62"/>
          <p:cNvSpPr txBox="1">
            <a:spLocks noChangeArrowheads="1"/>
          </p:cNvSpPr>
          <p:nvPr/>
        </p:nvSpPr>
        <p:spPr bwMode="auto">
          <a:xfrm>
            <a:off x="5270818" y="5230559"/>
            <a:ext cx="64928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b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27.3</a:t>
            </a:r>
          </a:p>
        </p:txBody>
      </p:sp>
      <p:sp>
        <p:nvSpPr>
          <p:cNvPr id="93" name="Line 63"/>
          <p:cNvSpPr>
            <a:spLocks noChangeShapeType="1"/>
          </p:cNvSpPr>
          <p:nvPr/>
        </p:nvSpPr>
        <p:spPr bwMode="auto">
          <a:xfrm>
            <a:off x="5212080" y="1243203"/>
            <a:ext cx="2667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4" name="Text Box 66"/>
          <p:cNvSpPr txBox="1">
            <a:spLocks noChangeArrowheads="1"/>
          </p:cNvSpPr>
          <p:nvPr/>
        </p:nvSpPr>
        <p:spPr bwMode="auto">
          <a:xfrm>
            <a:off x="1414780" y="4417441"/>
            <a:ext cx="1537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0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All individuals</a:t>
            </a:r>
          </a:p>
        </p:txBody>
      </p:sp>
      <p:sp>
        <p:nvSpPr>
          <p:cNvPr id="95" name="Text Box 67"/>
          <p:cNvSpPr txBox="1">
            <a:spLocks noChangeArrowheads="1"/>
          </p:cNvSpPr>
          <p:nvPr/>
        </p:nvSpPr>
        <p:spPr bwMode="auto">
          <a:xfrm>
            <a:off x="6255068" y="4406329"/>
            <a:ext cx="6921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b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11.7</a:t>
            </a:r>
          </a:p>
        </p:txBody>
      </p:sp>
      <p:sp>
        <p:nvSpPr>
          <p:cNvPr id="96" name="Text Box 68"/>
          <p:cNvSpPr txBox="1">
            <a:spLocks noChangeArrowheads="1"/>
          </p:cNvSpPr>
          <p:nvPr/>
        </p:nvSpPr>
        <p:spPr bwMode="auto">
          <a:xfrm>
            <a:off x="7155180" y="4406329"/>
            <a:ext cx="66516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b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14.3</a:t>
            </a:r>
            <a:endParaRPr lang="en-US" b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7" name="Text Box 69"/>
          <p:cNvSpPr txBox="1">
            <a:spLocks noChangeArrowheads="1"/>
          </p:cNvSpPr>
          <p:nvPr/>
        </p:nvSpPr>
        <p:spPr bwMode="auto">
          <a:xfrm>
            <a:off x="5137468" y="4404741"/>
            <a:ext cx="70643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b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22.4</a:t>
            </a:r>
          </a:p>
        </p:txBody>
      </p:sp>
    </p:spTree>
    <p:extLst>
      <p:ext uri="{BB962C8B-B14F-4D97-AF65-F5344CB8AC3E}">
        <p14:creationId xmlns:p14="http://schemas.microsoft.com/office/powerpoint/2010/main" val="3242253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119569" y="173798"/>
            <a:ext cx="8904855" cy="1261809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800" kern="1200">
                <a:solidFill>
                  <a:schemeClr val="bg1"/>
                </a:solidFill>
                <a:latin typeface="Century Schoolbook" pitchFamily="18" charset="0"/>
                <a:ea typeface="+mj-ea"/>
                <a:cs typeface="Times New Roman" pitchFamily="18" charset="0"/>
              </a:defRPr>
            </a:lvl1pPr>
          </a:lstStyle>
          <a:p>
            <a:r>
              <a:rPr lang="en-US" dirty="0"/>
              <a:t>Transfer Payments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and </a:t>
            </a:r>
            <a:r>
              <a:rPr lang="en-US" dirty="0"/>
              <a:t>the Poverty Rate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91440" y="1572770"/>
            <a:ext cx="8932985" cy="4343400"/>
          </a:xfrm>
          <a:prstGeom prst="roundRect">
            <a:avLst>
              <a:gd name="adj" fmla="val 3590"/>
            </a:avLst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675" y="1554482"/>
            <a:ext cx="8883750" cy="4498846"/>
          </a:xfrm>
        </p:spPr>
        <p:txBody>
          <a:bodyPr/>
          <a:lstStyle/>
          <a:p>
            <a:pPr marL="231775" indent="-231775"/>
            <a:r>
              <a:rPr lang="en-US" sz="2600" dirty="0">
                <a:solidFill>
                  <a:schemeClr val="tx1"/>
                </a:solidFill>
              </a:rPr>
              <a:t>Income transfers have expanded substantially </a:t>
            </a:r>
            <a:r>
              <a:rPr lang="en-US" sz="2600" dirty="0" smtClean="0">
                <a:solidFill>
                  <a:schemeClr val="tx1"/>
                </a:solidFill>
              </a:rPr>
              <a:t>since </a:t>
            </a:r>
            <a:br>
              <a:rPr lang="en-US" sz="2600" dirty="0" smtClean="0">
                <a:solidFill>
                  <a:schemeClr val="tx1"/>
                </a:solidFill>
              </a:rPr>
            </a:br>
            <a:r>
              <a:rPr lang="en-US" sz="2600" dirty="0" smtClean="0">
                <a:solidFill>
                  <a:schemeClr val="tx1"/>
                </a:solidFill>
              </a:rPr>
              <a:t>the </a:t>
            </a:r>
            <a:r>
              <a:rPr lang="en-US" sz="2600" dirty="0">
                <a:solidFill>
                  <a:schemeClr val="tx1"/>
                </a:solidFill>
              </a:rPr>
              <a:t>mid-1960s.</a:t>
            </a:r>
          </a:p>
          <a:p>
            <a:pPr marL="231775" indent="-231775"/>
            <a:r>
              <a:rPr lang="en-US" sz="2600" dirty="0">
                <a:solidFill>
                  <a:schemeClr val="tx1"/>
                </a:solidFill>
              </a:rPr>
              <a:t>These transfers have been largely ineffective at reducing </a:t>
            </a:r>
            <a:r>
              <a:rPr lang="en-US" sz="2600" dirty="0" smtClean="0">
                <a:solidFill>
                  <a:schemeClr val="tx1"/>
                </a:solidFill>
              </a:rPr>
              <a:t/>
            </a:r>
            <a:br>
              <a:rPr lang="en-US" sz="2600" dirty="0" smtClean="0">
                <a:solidFill>
                  <a:schemeClr val="tx1"/>
                </a:solidFill>
              </a:rPr>
            </a:br>
            <a:r>
              <a:rPr lang="en-US" sz="2600" dirty="0" smtClean="0">
                <a:solidFill>
                  <a:schemeClr val="tx1"/>
                </a:solidFill>
              </a:rPr>
              <a:t>the </a:t>
            </a:r>
            <a:r>
              <a:rPr lang="en-US" sz="2600" dirty="0">
                <a:solidFill>
                  <a:schemeClr val="tx1"/>
                </a:solidFill>
              </a:rPr>
              <a:t>poverty rate. </a:t>
            </a:r>
          </a:p>
          <a:p>
            <a:pPr marL="631825" lvl="1" indent="-231775"/>
            <a:r>
              <a:rPr lang="en-US" dirty="0">
                <a:solidFill>
                  <a:schemeClr val="tx1"/>
                </a:solidFill>
              </a:rPr>
              <a:t>Though per capita income has </a:t>
            </a:r>
            <a:r>
              <a:rPr lang="en-US" dirty="0" smtClean="0">
                <a:solidFill>
                  <a:schemeClr val="tx1"/>
                </a:solidFill>
              </a:rPr>
              <a:t>increased </a:t>
            </a:r>
            <a:r>
              <a:rPr lang="en-US" dirty="0">
                <a:solidFill>
                  <a:schemeClr val="tx1"/>
                </a:solidFill>
              </a:rPr>
              <a:t>substantially </a:t>
            </a:r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over </a:t>
            </a:r>
            <a:r>
              <a:rPr lang="en-US" dirty="0">
                <a:solidFill>
                  <a:schemeClr val="tx1"/>
                </a:solidFill>
              </a:rPr>
              <a:t>time (more than 125% since 1965), the poverty rate </a:t>
            </a:r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of </a:t>
            </a:r>
            <a:r>
              <a:rPr lang="en-US" dirty="0">
                <a:solidFill>
                  <a:schemeClr val="tx1"/>
                </a:solidFill>
              </a:rPr>
              <a:t>working-age Americans has stayed about the same.</a:t>
            </a:r>
          </a:p>
        </p:txBody>
      </p:sp>
    </p:spTree>
    <p:extLst>
      <p:ext uri="{BB962C8B-B14F-4D97-AF65-F5344CB8AC3E}">
        <p14:creationId xmlns:p14="http://schemas.microsoft.com/office/powerpoint/2010/main" val="1376334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92051" y="832105"/>
            <a:ext cx="8977930" cy="5062000"/>
          </a:xfrm>
          <a:prstGeom prst="roundRect">
            <a:avLst>
              <a:gd name="adj" fmla="val 3590"/>
            </a:avLst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b="1"/>
          </a:p>
        </p:txBody>
      </p:sp>
      <p:sp>
        <p:nvSpPr>
          <p:cNvPr id="61" name="Text Box 10"/>
          <p:cNvSpPr txBox="1">
            <a:spLocks noChangeArrowheads="1"/>
          </p:cNvSpPr>
          <p:nvPr/>
        </p:nvSpPr>
        <p:spPr bwMode="auto">
          <a:xfrm>
            <a:off x="73113" y="1832425"/>
            <a:ext cx="2813618" cy="16158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115888" indent="-115888">
              <a:lnSpc>
                <a:spcPct val="90000"/>
              </a:lnSpc>
              <a:spcBef>
                <a:spcPts val="600"/>
              </a:spcBef>
              <a:buFontTx/>
              <a:buChar char="•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The official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poverty rate of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U.S. families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declined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sharply during the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1950’s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and 1960’s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… </a:t>
            </a:r>
          </a:p>
        </p:txBody>
      </p:sp>
      <p:sp>
        <p:nvSpPr>
          <p:cNvPr id="267" name="Title 1"/>
          <p:cNvSpPr>
            <a:spLocks noGrp="1"/>
          </p:cNvSpPr>
          <p:nvPr>
            <p:ph type="title"/>
          </p:nvPr>
        </p:nvSpPr>
        <p:spPr>
          <a:xfrm>
            <a:off x="119569" y="158233"/>
            <a:ext cx="8904855" cy="596684"/>
          </a:xfrm>
        </p:spPr>
        <p:txBody>
          <a:bodyPr/>
          <a:lstStyle/>
          <a:p>
            <a:r>
              <a:rPr lang="en-US" sz="3600" dirty="0"/>
              <a:t>Poverty Rate, </a:t>
            </a:r>
            <a:r>
              <a:rPr lang="en-US" sz="3600" dirty="0" smtClean="0"/>
              <a:t>1947-2009</a:t>
            </a:r>
            <a:endParaRPr lang="en-US" sz="3600" dirty="0"/>
          </a:p>
        </p:txBody>
      </p:sp>
      <p:sp>
        <p:nvSpPr>
          <p:cNvPr id="6" name="Rectangle 5"/>
          <p:cNvSpPr/>
          <p:nvPr/>
        </p:nvSpPr>
        <p:spPr>
          <a:xfrm>
            <a:off x="185759" y="3023730"/>
            <a:ext cx="2700972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                      but </a:t>
            </a:r>
            <a:br>
              <a:rPr lang="en-US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has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been relatively constant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at about </a:t>
            </a:r>
            <a:br>
              <a:rPr lang="en-US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10%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since 1968.</a:t>
            </a:r>
          </a:p>
        </p:txBody>
      </p:sp>
      <p:sp>
        <p:nvSpPr>
          <p:cNvPr id="67" name="Line 22"/>
          <p:cNvSpPr>
            <a:spLocks noChangeShapeType="1"/>
          </p:cNvSpPr>
          <p:nvPr/>
        </p:nvSpPr>
        <p:spPr bwMode="auto">
          <a:xfrm>
            <a:off x="3001489" y="4763938"/>
            <a:ext cx="5961536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sz="1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0" name="Text Box 50"/>
          <p:cNvSpPr txBox="1">
            <a:spLocks noChangeArrowheads="1"/>
          </p:cNvSpPr>
          <p:nvPr/>
        </p:nvSpPr>
        <p:spPr bwMode="auto">
          <a:xfrm>
            <a:off x="4651314" y="1272502"/>
            <a:ext cx="2837626" cy="463588"/>
          </a:xfrm>
          <a:prstGeom prst="rect">
            <a:avLst/>
          </a:prstGeom>
          <a:noFill/>
          <a:ln w="19050" cap="rnd">
            <a:noFill/>
            <a:prstDash val="sysDot"/>
            <a:miter lim="800000"/>
            <a:headEnd/>
            <a:tailEnd type="none" w="lg" len="lg"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>
              <a:lnSpc>
                <a:spcPct val="70000"/>
              </a:lnSpc>
            </a:pPr>
            <a:r>
              <a:rPr kumimoji="0" lang="en-US" b="1" i="1" dirty="0" smtClean="0">
                <a:latin typeface="Times New Roman" pitchFamily="18" charset="0"/>
                <a:cs typeface="Times New Roman" pitchFamily="18" charset="0"/>
              </a:rPr>
              <a:t>The U.S. Poverty Rate </a:t>
            </a:r>
            <a:r>
              <a:rPr kumimoji="0" lang="en-US" b="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en-US" b="0" dirty="0" smtClean="0">
                <a:latin typeface="Times New Roman" pitchFamily="18" charset="0"/>
                <a:cs typeface="Times New Roman" pitchFamily="18" charset="0"/>
              </a:rPr>
            </a:br>
            <a:r>
              <a:rPr kumimoji="0" lang="en-US" sz="1600" b="0" i="1" dirty="0" smtClean="0">
                <a:latin typeface="Times New Roman" pitchFamily="18" charset="0"/>
                <a:cs typeface="Times New Roman" pitchFamily="18" charset="0"/>
              </a:rPr>
              <a:t>(all families)</a:t>
            </a:r>
            <a:endParaRPr kumimoji="0" lang="en-US" b="0" i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72" name="Group 137"/>
          <p:cNvGrpSpPr>
            <a:grpSpLocks/>
          </p:cNvGrpSpPr>
          <p:nvPr/>
        </p:nvGrpSpPr>
        <p:grpSpPr bwMode="auto">
          <a:xfrm>
            <a:off x="3180885" y="1450824"/>
            <a:ext cx="387351" cy="3262313"/>
            <a:chOff x="1788" y="468"/>
            <a:chExt cx="244" cy="2055"/>
          </a:xfrm>
        </p:grpSpPr>
        <p:sp>
          <p:nvSpPr>
            <p:cNvPr id="73" name="Rectangle 62" descr="Parchment"/>
            <p:cNvSpPr>
              <a:spLocks noChangeArrowheads="1"/>
            </p:cNvSpPr>
            <p:nvPr/>
          </p:nvSpPr>
          <p:spPr bwMode="auto">
            <a:xfrm>
              <a:off x="1792" y="468"/>
              <a:ext cx="240" cy="1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kumimoji="0" lang="en-US" sz="1700" b="0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32.0</a:t>
              </a:r>
              <a:endParaRPr kumimoji="0" lang="en-US" sz="1700" b="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4" name="Rectangle 77"/>
            <p:cNvSpPr>
              <a:spLocks noChangeArrowheads="1"/>
            </p:cNvSpPr>
            <p:nvPr/>
          </p:nvSpPr>
          <p:spPr bwMode="auto">
            <a:xfrm>
              <a:off x="1788" y="680"/>
              <a:ext cx="239" cy="1843"/>
            </a:xfrm>
            <a:prstGeom prst="rect">
              <a:avLst/>
            </a:prstGeom>
            <a:solidFill>
              <a:srgbClr val="4A7BBC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70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75" name="Group 135"/>
          <p:cNvGrpSpPr>
            <a:grpSpLocks/>
          </p:cNvGrpSpPr>
          <p:nvPr/>
        </p:nvGrpSpPr>
        <p:grpSpPr bwMode="auto">
          <a:xfrm>
            <a:off x="3790478" y="2708124"/>
            <a:ext cx="382588" cy="2005013"/>
            <a:chOff x="2196" y="1260"/>
            <a:chExt cx="241" cy="1263"/>
          </a:xfrm>
        </p:grpSpPr>
        <p:sp>
          <p:nvSpPr>
            <p:cNvPr id="76" name="Rectangle 63" descr="Parchment"/>
            <p:cNvSpPr>
              <a:spLocks noChangeArrowheads="1"/>
            </p:cNvSpPr>
            <p:nvPr/>
          </p:nvSpPr>
          <p:spPr bwMode="auto">
            <a:xfrm>
              <a:off x="2197" y="1260"/>
              <a:ext cx="240" cy="1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kumimoji="0" lang="en-US" sz="1700" b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18.5</a:t>
              </a:r>
              <a:endParaRPr kumimoji="0" lang="en-US" sz="1700" b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7" name="Rectangle 78"/>
            <p:cNvSpPr>
              <a:spLocks noChangeArrowheads="1"/>
            </p:cNvSpPr>
            <p:nvPr/>
          </p:nvSpPr>
          <p:spPr bwMode="auto">
            <a:xfrm>
              <a:off x="2196" y="1458"/>
              <a:ext cx="238" cy="1065"/>
            </a:xfrm>
            <a:prstGeom prst="rect">
              <a:avLst/>
            </a:prstGeom>
            <a:solidFill>
              <a:srgbClr val="4A7BBC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70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78" name="Group 136"/>
          <p:cNvGrpSpPr>
            <a:grpSpLocks/>
          </p:cNvGrpSpPr>
          <p:nvPr/>
        </p:nvGrpSpPr>
        <p:grpSpPr bwMode="auto">
          <a:xfrm>
            <a:off x="4381032" y="3108174"/>
            <a:ext cx="382588" cy="1604963"/>
            <a:chOff x="2598" y="1512"/>
            <a:chExt cx="241" cy="1011"/>
          </a:xfrm>
        </p:grpSpPr>
        <p:sp>
          <p:nvSpPr>
            <p:cNvPr id="79" name="Rectangle 64" descr="Parchment"/>
            <p:cNvSpPr>
              <a:spLocks noChangeArrowheads="1"/>
            </p:cNvSpPr>
            <p:nvPr/>
          </p:nvSpPr>
          <p:spPr bwMode="auto">
            <a:xfrm>
              <a:off x="2598" y="1512"/>
              <a:ext cx="240" cy="1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kumimoji="0" lang="en-US" sz="1700" b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13.9</a:t>
              </a:r>
              <a:endParaRPr kumimoji="0" lang="en-US" sz="1700" b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0" name="Rectangle 79"/>
            <p:cNvSpPr>
              <a:spLocks noChangeArrowheads="1"/>
            </p:cNvSpPr>
            <p:nvPr/>
          </p:nvSpPr>
          <p:spPr bwMode="auto">
            <a:xfrm>
              <a:off x="2601" y="1723"/>
              <a:ext cx="238" cy="800"/>
            </a:xfrm>
            <a:prstGeom prst="rect">
              <a:avLst/>
            </a:prstGeom>
            <a:solidFill>
              <a:srgbClr val="4A7BBC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70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81" name="Group 122"/>
          <p:cNvGrpSpPr>
            <a:grpSpLocks/>
          </p:cNvGrpSpPr>
          <p:nvPr/>
        </p:nvGrpSpPr>
        <p:grpSpPr bwMode="auto">
          <a:xfrm>
            <a:off x="4943008" y="3470124"/>
            <a:ext cx="395288" cy="1243013"/>
            <a:chOff x="3030" y="1735"/>
            <a:chExt cx="249" cy="783"/>
          </a:xfrm>
        </p:grpSpPr>
        <p:sp>
          <p:nvSpPr>
            <p:cNvPr id="82" name="Rectangle 65" descr="Parchment"/>
            <p:cNvSpPr>
              <a:spLocks noChangeArrowheads="1"/>
            </p:cNvSpPr>
            <p:nvPr/>
          </p:nvSpPr>
          <p:spPr bwMode="auto">
            <a:xfrm>
              <a:off x="3030" y="1735"/>
              <a:ext cx="240" cy="1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kumimoji="0" lang="en-US" sz="1700" b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10.0</a:t>
              </a:r>
              <a:endParaRPr kumimoji="0" lang="en-US" sz="1700" b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3" name="Rectangle 80"/>
            <p:cNvSpPr>
              <a:spLocks noChangeArrowheads="1"/>
            </p:cNvSpPr>
            <p:nvPr/>
          </p:nvSpPr>
          <p:spPr bwMode="auto">
            <a:xfrm>
              <a:off x="3040" y="1942"/>
              <a:ext cx="239" cy="576"/>
            </a:xfrm>
            <a:prstGeom prst="rect">
              <a:avLst/>
            </a:prstGeom>
            <a:solidFill>
              <a:srgbClr val="4A7BBC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70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84" name="Group 123"/>
          <p:cNvGrpSpPr>
            <a:grpSpLocks/>
          </p:cNvGrpSpPr>
          <p:nvPr/>
        </p:nvGrpSpPr>
        <p:grpSpPr bwMode="auto">
          <a:xfrm>
            <a:off x="5536727" y="3517749"/>
            <a:ext cx="379413" cy="1195388"/>
            <a:chOff x="3458" y="1765"/>
            <a:chExt cx="239" cy="753"/>
          </a:xfrm>
        </p:grpSpPr>
        <p:sp>
          <p:nvSpPr>
            <p:cNvPr id="85" name="Rectangle 66" descr="Parchment"/>
            <p:cNvSpPr>
              <a:spLocks noChangeArrowheads="1"/>
            </p:cNvSpPr>
            <p:nvPr/>
          </p:nvSpPr>
          <p:spPr bwMode="auto">
            <a:xfrm>
              <a:off x="3482" y="1765"/>
              <a:ext cx="172" cy="1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kumimoji="0" lang="en-US" sz="1700" b="0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9.7</a:t>
              </a:r>
              <a:endParaRPr kumimoji="0" lang="en-US" sz="1700" b="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6" name="Rectangle 82"/>
            <p:cNvSpPr>
              <a:spLocks noChangeArrowheads="1"/>
            </p:cNvSpPr>
            <p:nvPr/>
          </p:nvSpPr>
          <p:spPr bwMode="auto">
            <a:xfrm>
              <a:off x="3458" y="1959"/>
              <a:ext cx="239" cy="559"/>
            </a:xfrm>
            <a:prstGeom prst="rect">
              <a:avLst/>
            </a:prstGeom>
            <a:solidFill>
              <a:srgbClr val="4A7BBC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70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87" name="Group 124"/>
          <p:cNvGrpSpPr>
            <a:grpSpLocks/>
          </p:cNvGrpSpPr>
          <p:nvPr/>
        </p:nvGrpSpPr>
        <p:grpSpPr bwMode="auto">
          <a:xfrm>
            <a:off x="6084415" y="3441549"/>
            <a:ext cx="406400" cy="1271588"/>
            <a:chOff x="3821" y="1717"/>
            <a:chExt cx="256" cy="801"/>
          </a:xfrm>
        </p:grpSpPr>
        <p:sp>
          <p:nvSpPr>
            <p:cNvPr id="88" name="Rectangle 67" descr="Parchment"/>
            <p:cNvSpPr>
              <a:spLocks noChangeArrowheads="1"/>
            </p:cNvSpPr>
            <p:nvPr/>
          </p:nvSpPr>
          <p:spPr bwMode="auto">
            <a:xfrm>
              <a:off x="3821" y="1717"/>
              <a:ext cx="240" cy="1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kumimoji="0" lang="en-US" sz="1700" b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10.3</a:t>
              </a:r>
              <a:endParaRPr kumimoji="0" lang="en-US" sz="1700" b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9" name="Rectangle 84"/>
            <p:cNvSpPr>
              <a:spLocks noChangeArrowheads="1"/>
            </p:cNvSpPr>
            <p:nvPr/>
          </p:nvSpPr>
          <p:spPr bwMode="auto">
            <a:xfrm>
              <a:off x="3838" y="1925"/>
              <a:ext cx="239" cy="593"/>
            </a:xfrm>
            <a:prstGeom prst="rect">
              <a:avLst/>
            </a:prstGeom>
            <a:solidFill>
              <a:srgbClr val="4A7BBC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70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90" name="Group 128"/>
          <p:cNvGrpSpPr>
            <a:grpSpLocks/>
          </p:cNvGrpSpPr>
          <p:nvPr/>
        </p:nvGrpSpPr>
        <p:grpSpPr bwMode="auto">
          <a:xfrm>
            <a:off x="6682902" y="3409799"/>
            <a:ext cx="387350" cy="1303338"/>
            <a:chOff x="4228" y="1699"/>
            <a:chExt cx="244" cy="821"/>
          </a:xfrm>
        </p:grpSpPr>
        <p:sp>
          <p:nvSpPr>
            <p:cNvPr id="91" name="Rectangle 68" descr="Parchment"/>
            <p:cNvSpPr>
              <a:spLocks noChangeArrowheads="1"/>
            </p:cNvSpPr>
            <p:nvPr/>
          </p:nvSpPr>
          <p:spPr bwMode="auto">
            <a:xfrm>
              <a:off x="4228" y="1699"/>
              <a:ext cx="240" cy="1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kumimoji="0" lang="en-US" sz="1700" b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10.7</a:t>
              </a:r>
              <a:endParaRPr kumimoji="0" lang="en-US" sz="1700" b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3" name="Rectangle 86"/>
            <p:cNvSpPr>
              <a:spLocks noChangeArrowheads="1"/>
            </p:cNvSpPr>
            <p:nvPr/>
          </p:nvSpPr>
          <p:spPr bwMode="auto">
            <a:xfrm>
              <a:off x="4233" y="1904"/>
              <a:ext cx="239" cy="616"/>
            </a:xfrm>
            <a:prstGeom prst="rect">
              <a:avLst/>
            </a:prstGeom>
            <a:solidFill>
              <a:srgbClr val="4A7BBC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70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94" name="Group 131"/>
          <p:cNvGrpSpPr>
            <a:grpSpLocks/>
          </p:cNvGrpSpPr>
          <p:nvPr/>
        </p:nvGrpSpPr>
        <p:grpSpPr bwMode="auto">
          <a:xfrm>
            <a:off x="7259165" y="3605062"/>
            <a:ext cx="377825" cy="1108075"/>
            <a:chOff x="4651" y="1825"/>
            <a:chExt cx="238" cy="698"/>
          </a:xfrm>
        </p:grpSpPr>
        <p:sp>
          <p:nvSpPr>
            <p:cNvPr id="95" name="Rectangle 69" descr="Parchment"/>
            <p:cNvSpPr>
              <a:spLocks noChangeArrowheads="1"/>
            </p:cNvSpPr>
            <p:nvPr/>
          </p:nvSpPr>
          <p:spPr bwMode="auto">
            <a:xfrm>
              <a:off x="4672" y="1825"/>
              <a:ext cx="172" cy="1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kumimoji="0" lang="en-US" sz="1700" b="0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8.7</a:t>
              </a:r>
              <a:endParaRPr kumimoji="0" lang="en-US" sz="1700" b="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6" name="Rectangle 88"/>
            <p:cNvSpPr>
              <a:spLocks noChangeArrowheads="1"/>
            </p:cNvSpPr>
            <p:nvPr/>
          </p:nvSpPr>
          <p:spPr bwMode="auto">
            <a:xfrm>
              <a:off x="4651" y="2022"/>
              <a:ext cx="238" cy="501"/>
            </a:xfrm>
            <a:prstGeom prst="rect">
              <a:avLst/>
            </a:prstGeom>
            <a:solidFill>
              <a:srgbClr val="4A7BBC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70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97" name="Group 132"/>
          <p:cNvGrpSpPr>
            <a:grpSpLocks/>
          </p:cNvGrpSpPr>
          <p:nvPr/>
        </p:nvGrpSpPr>
        <p:grpSpPr bwMode="auto">
          <a:xfrm>
            <a:off x="8352067" y="3383865"/>
            <a:ext cx="434975" cy="1335088"/>
            <a:chOff x="5018" y="1745"/>
            <a:chExt cx="274" cy="841"/>
          </a:xfrm>
        </p:grpSpPr>
        <p:sp>
          <p:nvSpPr>
            <p:cNvPr id="98" name="Rectangle 70" descr="Parchment"/>
            <p:cNvSpPr>
              <a:spLocks noChangeArrowheads="1"/>
            </p:cNvSpPr>
            <p:nvPr/>
          </p:nvSpPr>
          <p:spPr bwMode="auto">
            <a:xfrm>
              <a:off x="5018" y="1745"/>
              <a:ext cx="270" cy="1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kumimoji="0" lang="en-US" sz="1700" b="0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kumimoji="0" lang="en-US" sz="1700" b="0" dirty="0" smtClean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11.1</a:t>
              </a:r>
              <a:endParaRPr kumimoji="0" lang="en-US" sz="1700" b="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9" name="Rectangle 90"/>
            <p:cNvSpPr>
              <a:spLocks noChangeArrowheads="1"/>
            </p:cNvSpPr>
            <p:nvPr/>
          </p:nvSpPr>
          <p:spPr bwMode="auto">
            <a:xfrm>
              <a:off x="5053" y="1947"/>
              <a:ext cx="239" cy="639"/>
            </a:xfrm>
            <a:prstGeom prst="rect">
              <a:avLst/>
            </a:prstGeom>
            <a:solidFill>
              <a:srgbClr val="4A7BBC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70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00" name="Rectangle 110"/>
          <p:cNvSpPr>
            <a:spLocks noChangeArrowheads="1"/>
          </p:cNvSpPr>
          <p:nvPr/>
        </p:nvSpPr>
        <p:spPr bwMode="auto">
          <a:xfrm>
            <a:off x="3130077" y="4835374"/>
            <a:ext cx="436017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kumimoji="0" lang="en-US" sz="1700" b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1947</a:t>
            </a:r>
            <a:endParaRPr kumimoji="0" lang="en-US" sz="1700" b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1" name="Rectangle 111"/>
          <p:cNvSpPr>
            <a:spLocks noChangeArrowheads="1"/>
          </p:cNvSpPr>
          <p:nvPr/>
        </p:nvSpPr>
        <p:spPr bwMode="auto">
          <a:xfrm>
            <a:off x="3749202" y="4835374"/>
            <a:ext cx="436017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kumimoji="0" lang="en-US" sz="1700" b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1959</a:t>
            </a:r>
            <a:endParaRPr kumimoji="0" lang="en-US" sz="1700" b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" name="Rectangle 112"/>
          <p:cNvSpPr>
            <a:spLocks noChangeArrowheads="1"/>
          </p:cNvSpPr>
          <p:nvPr/>
        </p:nvSpPr>
        <p:spPr bwMode="auto">
          <a:xfrm>
            <a:off x="4357215" y="4835374"/>
            <a:ext cx="436017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kumimoji="0" lang="en-US" sz="1700" b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1965</a:t>
            </a:r>
            <a:endParaRPr kumimoji="0" lang="en-US" sz="1700" b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3" name="Rectangle 113"/>
          <p:cNvSpPr>
            <a:spLocks noChangeArrowheads="1"/>
          </p:cNvSpPr>
          <p:nvPr/>
        </p:nvSpPr>
        <p:spPr bwMode="auto">
          <a:xfrm>
            <a:off x="4938240" y="4835374"/>
            <a:ext cx="436017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kumimoji="0" lang="en-US" sz="1700" b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1968</a:t>
            </a:r>
            <a:endParaRPr kumimoji="0" lang="en-US" sz="1700" b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" name="Rectangle 114"/>
          <p:cNvSpPr>
            <a:spLocks noChangeArrowheads="1"/>
          </p:cNvSpPr>
          <p:nvPr/>
        </p:nvSpPr>
        <p:spPr bwMode="auto">
          <a:xfrm>
            <a:off x="5536727" y="4835374"/>
            <a:ext cx="436017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kumimoji="0" lang="en-US" sz="1700" b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1975</a:t>
            </a:r>
            <a:endParaRPr kumimoji="0" lang="en-US" sz="1700" b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5" name="Rectangle 115"/>
          <p:cNvSpPr>
            <a:spLocks noChangeArrowheads="1"/>
          </p:cNvSpPr>
          <p:nvPr/>
        </p:nvSpPr>
        <p:spPr bwMode="auto">
          <a:xfrm>
            <a:off x="6089177" y="4835374"/>
            <a:ext cx="436017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kumimoji="0" lang="en-US" sz="1700" b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1980</a:t>
            </a:r>
            <a:endParaRPr kumimoji="0" lang="en-US" sz="1700" b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6" name="Rectangle 116"/>
          <p:cNvSpPr>
            <a:spLocks noChangeArrowheads="1"/>
          </p:cNvSpPr>
          <p:nvPr/>
        </p:nvSpPr>
        <p:spPr bwMode="auto">
          <a:xfrm>
            <a:off x="6687665" y="4835374"/>
            <a:ext cx="436017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kumimoji="0" lang="en-US" sz="1700" b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1990</a:t>
            </a:r>
            <a:endParaRPr kumimoji="0" lang="en-US" sz="1700" b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7" name="Rectangle 117"/>
          <p:cNvSpPr>
            <a:spLocks noChangeArrowheads="1"/>
          </p:cNvSpPr>
          <p:nvPr/>
        </p:nvSpPr>
        <p:spPr bwMode="auto">
          <a:xfrm>
            <a:off x="7259165" y="4835374"/>
            <a:ext cx="436017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kumimoji="0" lang="en-US" sz="1700" b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2000</a:t>
            </a:r>
            <a:endParaRPr kumimoji="0" lang="en-US" sz="1700" b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8" name="Rectangle 118"/>
          <p:cNvSpPr>
            <a:spLocks noChangeArrowheads="1"/>
          </p:cNvSpPr>
          <p:nvPr/>
        </p:nvSpPr>
        <p:spPr bwMode="auto">
          <a:xfrm>
            <a:off x="7834498" y="4835374"/>
            <a:ext cx="436017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kumimoji="0" lang="en-US" sz="1700" b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2007</a:t>
            </a:r>
            <a:endParaRPr kumimoji="0" lang="en-US" sz="1700" b="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09" name="Group 132"/>
          <p:cNvGrpSpPr>
            <a:grpSpLocks/>
          </p:cNvGrpSpPr>
          <p:nvPr/>
        </p:nvGrpSpPr>
        <p:grpSpPr bwMode="auto">
          <a:xfrm>
            <a:off x="7807143" y="3494882"/>
            <a:ext cx="403225" cy="1217369"/>
            <a:chOff x="5038" y="1745"/>
            <a:chExt cx="254" cy="778"/>
          </a:xfrm>
        </p:grpSpPr>
        <p:sp>
          <p:nvSpPr>
            <p:cNvPr id="110" name="Rectangle 70" descr="Parchment"/>
            <p:cNvSpPr>
              <a:spLocks noChangeArrowheads="1"/>
            </p:cNvSpPr>
            <p:nvPr/>
          </p:nvSpPr>
          <p:spPr bwMode="auto">
            <a:xfrm>
              <a:off x="5038" y="1745"/>
              <a:ext cx="218" cy="1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kumimoji="0" lang="en-US" sz="1700" b="0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kumimoji="0" lang="en-US" sz="1700" b="0" dirty="0" smtClean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9.8</a:t>
              </a:r>
              <a:endParaRPr kumimoji="0" lang="en-US" sz="1700" b="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1" name="Rectangle 90"/>
            <p:cNvSpPr>
              <a:spLocks noChangeArrowheads="1"/>
            </p:cNvSpPr>
            <p:nvPr/>
          </p:nvSpPr>
          <p:spPr bwMode="auto">
            <a:xfrm>
              <a:off x="5053" y="1947"/>
              <a:ext cx="239" cy="576"/>
            </a:xfrm>
            <a:prstGeom prst="rect">
              <a:avLst/>
            </a:prstGeom>
            <a:solidFill>
              <a:srgbClr val="4A7BBC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70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12" name="Rectangle 118"/>
          <p:cNvSpPr>
            <a:spLocks noChangeArrowheads="1"/>
          </p:cNvSpPr>
          <p:nvPr/>
        </p:nvSpPr>
        <p:spPr bwMode="auto">
          <a:xfrm>
            <a:off x="8421972" y="4834488"/>
            <a:ext cx="436017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kumimoji="0" lang="en-US" sz="1700" b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2009</a:t>
            </a:r>
            <a:endParaRPr kumimoji="0" lang="en-US" sz="1700" b="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13" name="Straight Connector 112"/>
          <p:cNvCxnSpPr/>
          <p:nvPr/>
        </p:nvCxnSpPr>
        <p:spPr>
          <a:xfrm>
            <a:off x="2875394" y="970514"/>
            <a:ext cx="10867" cy="4796715"/>
          </a:xfrm>
          <a:prstGeom prst="line">
            <a:avLst/>
          </a:prstGeom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6" name="Rectangle 49"/>
          <p:cNvSpPr>
            <a:spLocks noChangeArrowheads="1"/>
          </p:cNvSpPr>
          <p:nvPr/>
        </p:nvSpPr>
        <p:spPr bwMode="auto">
          <a:xfrm>
            <a:off x="2882429" y="5492599"/>
            <a:ext cx="6141996" cy="350865"/>
          </a:xfrm>
          <a:prstGeom prst="rect">
            <a:avLst/>
          </a:prstGeom>
          <a:noFill/>
          <a:ln w="19050" cap="rnd">
            <a:noFill/>
            <a:prstDash val="sysDot"/>
            <a:miter lim="800000"/>
            <a:headEnd/>
            <a:tailEnd type="none" w="lg" len="lg"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lnSpc>
                <a:spcPct val="80000"/>
              </a:lnSpc>
            </a:pPr>
            <a:r>
              <a:rPr kumimoji="0" lang="en-US" sz="1050" b="1" i="1" dirty="0">
                <a:latin typeface="Times New Roman" pitchFamily="18" charset="0"/>
                <a:cs typeface="Times New Roman" pitchFamily="18" charset="0"/>
              </a:rPr>
              <a:t>Sources</a:t>
            </a:r>
            <a:r>
              <a:rPr kumimoji="0" lang="en-US" sz="1050" dirty="0">
                <a:latin typeface="Times New Roman" pitchFamily="18" charset="0"/>
                <a:cs typeface="Times New Roman" pitchFamily="18" charset="0"/>
              </a:rPr>
              <a:t>:</a:t>
            </a:r>
            <a:r>
              <a:rPr kumimoji="0" lang="en-US" sz="1050" b="0" dirty="0">
                <a:latin typeface="Times New Roman" pitchFamily="18" charset="0"/>
                <a:cs typeface="Times New Roman" pitchFamily="18" charset="0"/>
              </a:rPr>
              <a:t>  U.S. Dept. of Commerce, </a:t>
            </a:r>
            <a:r>
              <a:rPr kumimoji="0" lang="en-US" sz="1050" b="0" i="1" dirty="0">
                <a:latin typeface="Times New Roman" pitchFamily="18" charset="0"/>
                <a:cs typeface="Times New Roman" pitchFamily="18" charset="0"/>
              </a:rPr>
              <a:t>Characteristics of the Population Below the Poverty Level: 1982</a:t>
            </a:r>
            <a:r>
              <a:rPr kumimoji="0" lang="en-US" sz="1050" b="0" dirty="0">
                <a:latin typeface="Times New Roman" pitchFamily="18" charset="0"/>
                <a:cs typeface="Times New Roman" pitchFamily="18" charset="0"/>
              </a:rPr>
              <a:t>, Table 5; </a:t>
            </a:r>
            <a:r>
              <a:rPr kumimoji="0" lang="en-US" sz="1050" b="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en-US" sz="1050" b="0" dirty="0" smtClean="0">
                <a:latin typeface="Times New Roman" pitchFamily="18" charset="0"/>
                <a:cs typeface="Times New Roman" pitchFamily="18" charset="0"/>
              </a:rPr>
            </a:br>
            <a:r>
              <a:rPr kumimoji="0" lang="en-US" sz="1050" b="0" dirty="0" smtClean="0">
                <a:latin typeface="Times New Roman" pitchFamily="18" charset="0"/>
                <a:cs typeface="Times New Roman" pitchFamily="18" charset="0"/>
              </a:rPr>
              <a:t>                and </a:t>
            </a:r>
            <a:r>
              <a:rPr lang="en-US" sz="1050" i="1" dirty="0">
                <a:latin typeface="Times New Roman" pitchFamily="18" charset="0"/>
                <a:cs typeface="Times New Roman" pitchFamily="18" charset="0"/>
              </a:rPr>
              <a:t>http://www.census.gov </a:t>
            </a:r>
            <a:r>
              <a:rPr lang="en-US" sz="1050" i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kumimoji="0" lang="en-US" sz="1050" b="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7367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1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1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500"/>
                            </p:stCondLst>
                            <p:childTnLst>
                              <p:par>
                                <p:cTn id="3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000"/>
                            </p:stCondLst>
                            <p:childTnLst>
                              <p:par>
                                <p:cTn id="45" presetID="1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3500"/>
                            </p:stCondLst>
                            <p:childTnLst>
                              <p:par>
                                <p:cTn id="52" presetID="1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4000"/>
                            </p:stCondLst>
                            <p:childTnLst>
                              <p:par>
                                <p:cTn id="59" presetID="1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4500"/>
                            </p:stCondLst>
                            <p:childTnLst>
                              <p:par>
                                <p:cTn id="66" presetID="1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000"/>
                            </p:stCondLst>
                            <p:childTnLst>
                              <p:par>
                                <p:cTn id="73" presetID="1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5500"/>
                            </p:stCondLst>
                            <p:childTnLst>
                              <p:par>
                                <p:cTn id="80" presetID="1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 uiExpand="1" build="p"/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92051" y="832105"/>
            <a:ext cx="8977930" cy="5062000"/>
          </a:xfrm>
          <a:prstGeom prst="roundRect">
            <a:avLst>
              <a:gd name="adj" fmla="val 3590"/>
            </a:avLst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b="1"/>
          </a:p>
        </p:txBody>
      </p:sp>
      <p:sp>
        <p:nvSpPr>
          <p:cNvPr id="61" name="Text Box 10"/>
          <p:cNvSpPr txBox="1">
            <a:spLocks noChangeArrowheads="1"/>
          </p:cNvSpPr>
          <p:nvPr/>
        </p:nvSpPr>
        <p:spPr bwMode="auto">
          <a:xfrm>
            <a:off x="73112" y="1708600"/>
            <a:ext cx="2895040" cy="30777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115888" indent="-115888">
              <a:lnSpc>
                <a:spcPct val="90000"/>
              </a:lnSpc>
              <a:spcBef>
                <a:spcPts val="600"/>
              </a:spcBef>
              <a:buFontTx/>
              <a:buChar char="•"/>
            </a:pP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100" dirty="0">
                <a:latin typeface="Times New Roman" pitchFamily="18" charset="0"/>
                <a:cs typeface="Times New Roman" pitchFamily="18" charset="0"/>
              </a:rPr>
              <a:t>orange shaded part of the 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bars indicate </a:t>
            </a:r>
            <a:r>
              <a:rPr lang="en-US" sz="2100" dirty="0">
                <a:latin typeface="Times New Roman" pitchFamily="18" charset="0"/>
                <a:cs typeface="Times New Roman" pitchFamily="18" charset="0"/>
              </a:rPr>
              <a:t>the drop in 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the poverty </a:t>
            </a:r>
            <a:r>
              <a:rPr lang="en-US" sz="2100" dirty="0">
                <a:latin typeface="Times New Roman" pitchFamily="18" charset="0"/>
                <a:cs typeface="Times New Roman" pitchFamily="18" charset="0"/>
              </a:rPr>
              <a:t>rate when non-cash benefits are counted as income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115888" indent="-115888">
              <a:lnSpc>
                <a:spcPct val="90000"/>
              </a:lnSpc>
              <a:spcBef>
                <a:spcPts val="600"/>
              </a:spcBef>
              <a:buFontTx/>
              <a:buChar char="•"/>
            </a:pP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With </a:t>
            </a:r>
            <a:r>
              <a:rPr lang="en-US" sz="2100" dirty="0">
                <a:latin typeface="Times New Roman" pitchFamily="18" charset="0"/>
                <a:cs typeface="Times New Roman" pitchFamily="18" charset="0"/>
              </a:rPr>
              <a:t>non-cash benefits added, the poverty rate 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during most </a:t>
            </a:r>
            <a:r>
              <a:rPr lang="en-US" sz="2100" dirty="0"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the period </a:t>
            </a:r>
            <a:r>
              <a:rPr lang="en-US" sz="2100" dirty="0">
                <a:latin typeface="Times New Roman" pitchFamily="18" charset="0"/>
                <a:cs typeface="Times New Roman" pitchFamily="18" charset="0"/>
              </a:rPr>
              <a:t>since 1968 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has ranged </a:t>
            </a:r>
            <a:r>
              <a:rPr lang="en-US" sz="2100" dirty="0">
                <a:latin typeface="Times New Roman" pitchFamily="18" charset="0"/>
                <a:cs typeface="Times New Roman" pitchFamily="18" charset="0"/>
              </a:rPr>
              <a:t>from 7% 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to 8%.</a:t>
            </a:r>
            <a:endParaRPr lang="en-US" sz="21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2" name="Straight Connector 91"/>
          <p:cNvCxnSpPr/>
          <p:nvPr/>
        </p:nvCxnSpPr>
        <p:spPr>
          <a:xfrm>
            <a:off x="2875394" y="970514"/>
            <a:ext cx="10867" cy="4796715"/>
          </a:xfrm>
          <a:prstGeom prst="line">
            <a:avLst/>
          </a:prstGeom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7" name="Title 1"/>
          <p:cNvSpPr>
            <a:spLocks noGrp="1"/>
          </p:cNvSpPr>
          <p:nvPr>
            <p:ph type="title"/>
          </p:nvPr>
        </p:nvSpPr>
        <p:spPr>
          <a:xfrm>
            <a:off x="119569" y="158233"/>
            <a:ext cx="8904855" cy="596684"/>
          </a:xfrm>
        </p:spPr>
        <p:txBody>
          <a:bodyPr/>
          <a:lstStyle/>
          <a:p>
            <a:r>
              <a:rPr lang="en-US" sz="3600" dirty="0"/>
              <a:t>Poverty Rate, </a:t>
            </a:r>
            <a:r>
              <a:rPr lang="en-US" sz="3600" dirty="0" smtClean="0"/>
              <a:t>1947-2009</a:t>
            </a:r>
            <a:endParaRPr lang="en-US" sz="3600" dirty="0"/>
          </a:p>
        </p:txBody>
      </p:sp>
      <p:sp>
        <p:nvSpPr>
          <p:cNvPr id="67" name="Line 22"/>
          <p:cNvSpPr>
            <a:spLocks noChangeShapeType="1"/>
          </p:cNvSpPr>
          <p:nvPr/>
        </p:nvSpPr>
        <p:spPr bwMode="auto">
          <a:xfrm>
            <a:off x="3001489" y="4763938"/>
            <a:ext cx="5961536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sz="1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8" name="Rectangle 49"/>
          <p:cNvSpPr>
            <a:spLocks noChangeArrowheads="1"/>
          </p:cNvSpPr>
          <p:nvPr/>
        </p:nvSpPr>
        <p:spPr bwMode="auto">
          <a:xfrm>
            <a:off x="2882429" y="5492599"/>
            <a:ext cx="6141996" cy="350865"/>
          </a:xfrm>
          <a:prstGeom prst="rect">
            <a:avLst/>
          </a:prstGeom>
          <a:noFill/>
          <a:ln w="19050" cap="rnd">
            <a:noFill/>
            <a:prstDash val="sysDot"/>
            <a:miter lim="800000"/>
            <a:headEnd/>
            <a:tailEnd type="none" w="lg" len="lg"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lnSpc>
                <a:spcPct val="80000"/>
              </a:lnSpc>
            </a:pPr>
            <a:r>
              <a:rPr kumimoji="0" lang="en-US" sz="1050" b="1" i="1" dirty="0">
                <a:latin typeface="Times New Roman" pitchFamily="18" charset="0"/>
                <a:cs typeface="Times New Roman" pitchFamily="18" charset="0"/>
              </a:rPr>
              <a:t>Sources</a:t>
            </a:r>
            <a:r>
              <a:rPr kumimoji="0" lang="en-US" sz="1050" dirty="0">
                <a:latin typeface="Times New Roman" pitchFamily="18" charset="0"/>
                <a:cs typeface="Times New Roman" pitchFamily="18" charset="0"/>
              </a:rPr>
              <a:t>:</a:t>
            </a:r>
            <a:r>
              <a:rPr kumimoji="0" lang="en-US" sz="1050" b="0" dirty="0">
                <a:latin typeface="Times New Roman" pitchFamily="18" charset="0"/>
                <a:cs typeface="Times New Roman" pitchFamily="18" charset="0"/>
              </a:rPr>
              <a:t>  U.S. Dept. of Commerce, </a:t>
            </a:r>
            <a:r>
              <a:rPr kumimoji="0" lang="en-US" sz="1050" b="0" i="1" dirty="0">
                <a:latin typeface="Times New Roman" pitchFamily="18" charset="0"/>
                <a:cs typeface="Times New Roman" pitchFamily="18" charset="0"/>
              </a:rPr>
              <a:t>Characteristics of the Population Below the Poverty Level: 1982</a:t>
            </a:r>
            <a:r>
              <a:rPr kumimoji="0" lang="en-US" sz="1050" b="0" dirty="0">
                <a:latin typeface="Times New Roman" pitchFamily="18" charset="0"/>
                <a:cs typeface="Times New Roman" pitchFamily="18" charset="0"/>
              </a:rPr>
              <a:t>, Table 5; </a:t>
            </a:r>
            <a:r>
              <a:rPr kumimoji="0" lang="en-US" sz="1050" b="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en-US" sz="1050" b="0" dirty="0" smtClean="0">
                <a:latin typeface="Times New Roman" pitchFamily="18" charset="0"/>
                <a:cs typeface="Times New Roman" pitchFamily="18" charset="0"/>
              </a:rPr>
            </a:br>
            <a:r>
              <a:rPr kumimoji="0" lang="en-US" sz="1050" b="0" dirty="0" smtClean="0">
                <a:latin typeface="Times New Roman" pitchFamily="18" charset="0"/>
                <a:cs typeface="Times New Roman" pitchFamily="18" charset="0"/>
              </a:rPr>
              <a:t>                and </a:t>
            </a:r>
            <a:r>
              <a:rPr lang="en-US" sz="1050" i="1" dirty="0">
                <a:latin typeface="Times New Roman" pitchFamily="18" charset="0"/>
                <a:cs typeface="Times New Roman" pitchFamily="18" charset="0"/>
              </a:rPr>
              <a:t>http://www.census.gov </a:t>
            </a:r>
            <a:r>
              <a:rPr lang="en-US" sz="1050" i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kumimoji="0" lang="en-US" sz="1050" b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0" name="Text Box 50"/>
          <p:cNvSpPr txBox="1">
            <a:spLocks noChangeArrowheads="1"/>
          </p:cNvSpPr>
          <p:nvPr/>
        </p:nvSpPr>
        <p:spPr bwMode="auto">
          <a:xfrm>
            <a:off x="4651314" y="1272502"/>
            <a:ext cx="2837626" cy="463588"/>
          </a:xfrm>
          <a:prstGeom prst="rect">
            <a:avLst/>
          </a:prstGeom>
          <a:noFill/>
          <a:ln w="19050" cap="rnd">
            <a:noFill/>
            <a:prstDash val="sysDot"/>
            <a:miter lim="800000"/>
            <a:headEnd/>
            <a:tailEnd type="none" w="lg" len="lg"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>
              <a:lnSpc>
                <a:spcPct val="70000"/>
              </a:lnSpc>
            </a:pPr>
            <a:r>
              <a:rPr kumimoji="0" lang="en-US" b="1" i="1" dirty="0" smtClean="0">
                <a:latin typeface="Times New Roman" pitchFamily="18" charset="0"/>
                <a:cs typeface="Times New Roman" pitchFamily="18" charset="0"/>
              </a:rPr>
              <a:t>The U.S. Poverty Rate </a:t>
            </a:r>
            <a:r>
              <a:rPr kumimoji="0" lang="en-US" b="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en-US" b="0" dirty="0" smtClean="0">
                <a:latin typeface="Times New Roman" pitchFamily="18" charset="0"/>
                <a:cs typeface="Times New Roman" pitchFamily="18" charset="0"/>
              </a:rPr>
            </a:br>
            <a:r>
              <a:rPr kumimoji="0" lang="en-US" sz="1600" b="0" i="1" dirty="0" smtClean="0">
                <a:latin typeface="Times New Roman" pitchFamily="18" charset="0"/>
                <a:cs typeface="Times New Roman" pitchFamily="18" charset="0"/>
              </a:rPr>
              <a:t>(all families)</a:t>
            </a:r>
            <a:endParaRPr kumimoji="0" lang="en-US" b="0" i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72" name="Group 137"/>
          <p:cNvGrpSpPr>
            <a:grpSpLocks/>
          </p:cNvGrpSpPr>
          <p:nvPr/>
        </p:nvGrpSpPr>
        <p:grpSpPr bwMode="auto">
          <a:xfrm>
            <a:off x="3180885" y="1450824"/>
            <a:ext cx="387351" cy="3262313"/>
            <a:chOff x="1788" y="468"/>
            <a:chExt cx="244" cy="2055"/>
          </a:xfrm>
        </p:grpSpPr>
        <p:sp>
          <p:nvSpPr>
            <p:cNvPr id="73" name="Rectangle 62" descr="Parchment"/>
            <p:cNvSpPr>
              <a:spLocks noChangeArrowheads="1"/>
            </p:cNvSpPr>
            <p:nvPr/>
          </p:nvSpPr>
          <p:spPr bwMode="auto">
            <a:xfrm>
              <a:off x="1792" y="468"/>
              <a:ext cx="240" cy="1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kumimoji="0" lang="en-US" sz="1700" b="0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32.0</a:t>
              </a:r>
              <a:endParaRPr kumimoji="0" lang="en-US" sz="1700" b="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4" name="Rectangle 77"/>
            <p:cNvSpPr>
              <a:spLocks noChangeArrowheads="1"/>
            </p:cNvSpPr>
            <p:nvPr/>
          </p:nvSpPr>
          <p:spPr bwMode="auto">
            <a:xfrm>
              <a:off x="1788" y="680"/>
              <a:ext cx="239" cy="1843"/>
            </a:xfrm>
            <a:prstGeom prst="rect">
              <a:avLst/>
            </a:prstGeom>
            <a:solidFill>
              <a:srgbClr val="4A7BBC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70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75" name="Group 135"/>
          <p:cNvGrpSpPr>
            <a:grpSpLocks/>
          </p:cNvGrpSpPr>
          <p:nvPr/>
        </p:nvGrpSpPr>
        <p:grpSpPr bwMode="auto">
          <a:xfrm>
            <a:off x="3790478" y="2708124"/>
            <a:ext cx="382588" cy="2005013"/>
            <a:chOff x="2196" y="1260"/>
            <a:chExt cx="241" cy="1263"/>
          </a:xfrm>
        </p:grpSpPr>
        <p:sp>
          <p:nvSpPr>
            <p:cNvPr id="76" name="Rectangle 63" descr="Parchment"/>
            <p:cNvSpPr>
              <a:spLocks noChangeArrowheads="1"/>
            </p:cNvSpPr>
            <p:nvPr/>
          </p:nvSpPr>
          <p:spPr bwMode="auto">
            <a:xfrm>
              <a:off x="2197" y="1260"/>
              <a:ext cx="240" cy="1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kumimoji="0" lang="en-US" sz="1700" b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18.5</a:t>
              </a:r>
              <a:endParaRPr kumimoji="0" lang="en-US" sz="1700" b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7" name="Rectangle 78"/>
            <p:cNvSpPr>
              <a:spLocks noChangeArrowheads="1"/>
            </p:cNvSpPr>
            <p:nvPr/>
          </p:nvSpPr>
          <p:spPr bwMode="auto">
            <a:xfrm>
              <a:off x="2196" y="1458"/>
              <a:ext cx="238" cy="1065"/>
            </a:xfrm>
            <a:prstGeom prst="rect">
              <a:avLst/>
            </a:prstGeom>
            <a:solidFill>
              <a:srgbClr val="4A7BBC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70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78" name="Group 136"/>
          <p:cNvGrpSpPr>
            <a:grpSpLocks/>
          </p:cNvGrpSpPr>
          <p:nvPr/>
        </p:nvGrpSpPr>
        <p:grpSpPr bwMode="auto">
          <a:xfrm>
            <a:off x="4381032" y="3108174"/>
            <a:ext cx="382588" cy="1604963"/>
            <a:chOff x="2598" y="1512"/>
            <a:chExt cx="241" cy="1011"/>
          </a:xfrm>
        </p:grpSpPr>
        <p:sp>
          <p:nvSpPr>
            <p:cNvPr id="79" name="Rectangle 64" descr="Parchment"/>
            <p:cNvSpPr>
              <a:spLocks noChangeArrowheads="1"/>
            </p:cNvSpPr>
            <p:nvPr/>
          </p:nvSpPr>
          <p:spPr bwMode="auto">
            <a:xfrm>
              <a:off x="2598" y="1512"/>
              <a:ext cx="240" cy="1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kumimoji="0" lang="en-US" sz="1700" b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13.9</a:t>
              </a:r>
              <a:endParaRPr kumimoji="0" lang="en-US" sz="1700" b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0" name="Rectangle 79"/>
            <p:cNvSpPr>
              <a:spLocks noChangeArrowheads="1"/>
            </p:cNvSpPr>
            <p:nvPr/>
          </p:nvSpPr>
          <p:spPr bwMode="auto">
            <a:xfrm>
              <a:off x="2601" y="1723"/>
              <a:ext cx="238" cy="800"/>
            </a:xfrm>
            <a:prstGeom prst="rect">
              <a:avLst/>
            </a:prstGeom>
            <a:solidFill>
              <a:srgbClr val="4A7BBC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70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82" name="Rectangle 65" descr="Parchment"/>
          <p:cNvSpPr>
            <a:spLocks noChangeArrowheads="1"/>
          </p:cNvSpPr>
          <p:nvPr/>
        </p:nvSpPr>
        <p:spPr bwMode="auto">
          <a:xfrm>
            <a:off x="4943002" y="3470128"/>
            <a:ext cx="381000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kumimoji="0" lang="en-US" sz="1700" b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10.0</a:t>
            </a:r>
            <a:endParaRPr kumimoji="0" lang="en-US" sz="1700" b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5" name="Rectangle 66" descr="Parchment"/>
          <p:cNvSpPr>
            <a:spLocks noChangeArrowheads="1"/>
          </p:cNvSpPr>
          <p:nvPr/>
        </p:nvSpPr>
        <p:spPr bwMode="auto">
          <a:xfrm>
            <a:off x="5574820" y="3517753"/>
            <a:ext cx="273050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kumimoji="0" lang="en-US" sz="1700" b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9.7</a:t>
            </a:r>
            <a:endParaRPr kumimoji="0" lang="en-US" sz="1700" b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8" name="Rectangle 67" descr="Parchment"/>
          <p:cNvSpPr>
            <a:spLocks noChangeArrowheads="1"/>
          </p:cNvSpPr>
          <p:nvPr/>
        </p:nvSpPr>
        <p:spPr bwMode="auto">
          <a:xfrm>
            <a:off x="6084415" y="3441553"/>
            <a:ext cx="381000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kumimoji="0" lang="en-US" sz="1700" b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10.3</a:t>
            </a:r>
            <a:endParaRPr kumimoji="0" lang="en-US" sz="1700" b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1" name="Rectangle 68" descr="Parchment"/>
          <p:cNvSpPr>
            <a:spLocks noChangeArrowheads="1"/>
          </p:cNvSpPr>
          <p:nvPr/>
        </p:nvSpPr>
        <p:spPr bwMode="auto">
          <a:xfrm>
            <a:off x="6682902" y="3409803"/>
            <a:ext cx="381000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kumimoji="0" lang="en-US" sz="1700" b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10.7</a:t>
            </a:r>
            <a:endParaRPr kumimoji="0" lang="en-US" sz="1700" b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5" name="Rectangle 69" descr="Parchment"/>
          <p:cNvSpPr>
            <a:spLocks noChangeArrowheads="1"/>
          </p:cNvSpPr>
          <p:nvPr/>
        </p:nvSpPr>
        <p:spPr bwMode="auto">
          <a:xfrm>
            <a:off x="7292503" y="3605068"/>
            <a:ext cx="273050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kumimoji="0" lang="en-US" sz="1700" b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8.7</a:t>
            </a:r>
            <a:endParaRPr kumimoji="0" lang="en-US" sz="1700" b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8" name="Rectangle 70" descr="Parchment"/>
          <p:cNvSpPr>
            <a:spLocks noChangeArrowheads="1"/>
          </p:cNvSpPr>
          <p:nvPr/>
        </p:nvSpPr>
        <p:spPr bwMode="auto">
          <a:xfrm>
            <a:off x="8352067" y="3374344"/>
            <a:ext cx="428625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kumimoji="0" lang="en-US" sz="1700" b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1700" b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11.1</a:t>
            </a:r>
            <a:endParaRPr kumimoji="0" lang="en-US" sz="1700" b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0" name="Rectangle 70" descr="Parchment"/>
          <p:cNvSpPr>
            <a:spLocks noChangeArrowheads="1"/>
          </p:cNvSpPr>
          <p:nvPr/>
        </p:nvSpPr>
        <p:spPr bwMode="auto">
          <a:xfrm>
            <a:off x="7807143" y="3494884"/>
            <a:ext cx="346075" cy="26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prstTxWarp prst="textNoShape">
              <a:avLst/>
            </a:prstTxWarp>
            <a:spAutoFit/>
          </a:bodyPr>
          <a:lstStyle/>
          <a:p>
            <a:r>
              <a:rPr kumimoji="0" lang="en-US" sz="1700" b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1700" b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9.8</a:t>
            </a:r>
            <a:endParaRPr kumimoji="0" lang="en-US" sz="1700" b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" name="Rectangle 49"/>
          <p:cNvSpPr>
            <a:spLocks noChangeArrowheads="1"/>
          </p:cNvSpPr>
          <p:nvPr/>
        </p:nvSpPr>
        <p:spPr bwMode="auto">
          <a:xfrm>
            <a:off x="4959029" y="3965739"/>
            <a:ext cx="379413" cy="749300"/>
          </a:xfrm>
          <a:prstGeom prst="rect">
            <a:avLst/>
          </a:prstGeom>
          <a:solidFill>
            <a:srgbClr val="4A7BBC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51" name="Rectangle 50"/>
          <p:cNvSpPr>
            <a:spLocks noChangeArrowheads="1"/>
          </p:cNvSpPr>
          <p:nvPr/>
        </p:nvSpPr>
        <p:spPr bwMode="auto">
          <a:xfrm>
            <a:off x="4959029" y="3764126"/>
            <a:ext cx="379413" cy="163513"/>
          </a:xfrm>
          <a:prstGeom prst="rect">
            <a:avLst/>
          </a:prstGeom>
          <a:solidFill>
            <a:srgbClr val="FFC46D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" name="Rectangle 51"/>
          <p:cNvSpPr>
            <a:spLocks noChangeArrowheads="1"/>
          </p:cNvSpPr>
          <p:nvPr/>
        </p:nvSpPr>
        <p:spPr bwMode="auto">
          <a:xfrm>
            <a:off x="5527354" y="4016539"/>
            <a:ext cx="379413" cy="695325"/>
          </a:xfrm>
          <a:prstGeom prst="rect">
            <a:avLst/>
          </a:prstGeom>
          <a:solidFill>
            <a:srgbClr val="4A7BBC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3" name="Rectangle 52"/>
          <p:cNvSpPr>
            <a:spLocks noChangeArrowheads="1"/>
          </p:cNvSpPr>
          <p:nvPr/>
        </p:nvSpPr>
        <p:spPr bwMode="auto">
          <a:xfrm>
            <a:off x="5527354" y="3802226"/>
            <a:ext cx="379413" cy="171450"/>
          </a:xfrm>
          <a:prstGeom prst="rect">
            <a:avLst/>
          </a:prstGeom>
          <a:solidFill>
            <a:srgbClr val="FFC46D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marL="742950" indent="-285750" algn="ctr">
              <a:spcBef>
                <a:spcPct val="20000"/>
              </a:spcBef>
              <a:buClr>
                <a:schemeClr val="tx2"/>
              </a:buClr>
              <a:buFontTx/>
              <a:buChar char="•"/>
            </a:pPr>
            <a:endParaRPr lang="en-US" sz="2600" b="0"/>
          </a:p>
        </p:txBody>
      </p:sp>
      <p:sp>
        <p:nvSpPr>
          <p:cNvPr id="54" name="Rectangle 53"/>
          <p:cNvSpPr>
            <a:spLocks noChangeArrowheads="1"/>
          </p:cNvSpPr>
          <p:nvPr/>
        </p:nvSpPr>
        <p:spPr bwMode="auto">
          <a:xfrm>
            <a:off x="6102029" y="3981614"/>
            <a:ext cx="379413" cy="731837"/>
          </a:xfrm>
          <a:prstGeom prst="rect">
            <a:avLst/>
          </a:prstGeom>
          <a:solidFill>
            <a:srgbClr val="4A7BBC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5" name="Rectangle 54"/>
          <p:cNvSpPr>
            <a:spLocks noChangeArrowheads="1"/>
          </p:cNvSpPr>
          <p:nvPr/>
        </p:nvSpPr>
        <p:spPr bwMode="auto">
          <a:xfrm>
            <a:off x="6102029" y="3754601"/>
            <a:ext cx="379413" cy="180975"/>
          </a:xfrm>
          <a:prstGeom prst="rect">
            <a:avLst/>
          </a:prstGeom>
          <a:solidFill>
            <a:srgbClr val="FFC46D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6" name="Rectangle 55"/>
          <p:cNvSpPr>
            <a:spLocks noChangeArrowheads="1"/>
          </p:cNvSpPr>
          <p:nvPr/>
        </p:nvSpPr>
        <p:spPr bwMode="auto">
          <a:xfrm>
            <a:off x="6690992" y="3964151"/>
            <a:ext cx="379412" cy="750888"/>
          </a:xfrm>
          <a:prstGeom prst="rect">
            <a:avLst/>
          </a:prstGeom>
          <a:solidFill>
            <a:srgbClr val="4A7BBC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7" name="Rectangle 56"/>
          <p:cNvSpPr>
            <a:spLocks noChangeArrowheads="1"/>
          </p:cNvSpPr>
          <p:nvPr/>
        </p:nvSpPr>
        <p:spPr bwMode="auto">
          <a:xfrm>
            <a:off x="6690992" y="3708564"/>
            <a:ext cx="379412" cy="212725"/>
          </a:xfrm>
          <a:prstGeom prst="rect">
            <a:avLst/>
          </a:prstGeom>
          <a:solidFill>
            <a:srgbClr val="FFC46D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" name="Rectangle 57"/>
          <p:cNvSpPr>
            <a:spLocks noChangeArrowheads="1"/>
          </p:cNvSpPr>
          <p:nvPr/>
        </p:nvSpPr>
        <p:spPr bwMode="auto">
          <a:xfrm>
            <a:off x="7259317" y="4037176"/>
            <a:ext cx="377825" cy="681038"/>
          </a:xfrm>
          <a:prstGeom prst="rect">
            <a:avLst/>
          </a:prstGeom>
          <a:solidFill>
            <a:srgbClr val="4A7BBC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9" name="Rectangle 58"/>
          <p:cNvSpPr>
            <a:spLocks noChangeArrowheads="1"/>
          </p:cNvSpPr>
          <p:nvPr/>
        </p:nvSpPr>
        <p:spPr bwMode="auto">
          <a:xfrm>
            <a:off x="7257729" y="3894301"/>
            <a:ext cx="379413" cy="100013"/>
          </a:xfrm>
          <a:prstGeom prst="rect">
            <a:avLst/>
          </a:prstGeom>
          <a:solidFill>
            <a:srgbClr val="FFC46D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" name="Rectangle 59"/>
          <p:cNvSpPr>
            <a:spLocks noChangeArrowheads="1"/>
          </p:cNvSpPr>
          <p:nvPr/>
        </p:nvSpPr>
        <p:spPr bwMode="auto">
          <a:xfrm>
            <a:off x="7821292" y="4037176"/>
            <a:ext cx="379412" cy="676275"/>
          </a:xfrm>
          <a:prstGeom prst="rect">
            <a:avLst/>
          </a:prstGeom>
          <a:solidFill>
            <a:srgbClr val="4A7BBC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2" name="Rectangle 60"/>
          <p:cNvSpPr>
            <a:spLocks noChangeArrowheads="1"/>
          </p:cNvSpPr>
          <p:nvPr/>
        </p:nvSpPr>
        <p:spPr bwMode="auto">
          <a:xfrm>
            <a:off x="7821292" y="3802226"/>
            <a:ext cx="377825" cy="192088"/>
          </a:xfrm>
          <a:prstGeom prst="rect">
            <a:avLst/>
          </a:prstGeom>
          <a:solidFill>
            <a:srgbClr val="FFC46D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3" name="Rectangle 59"/>
          <p:cNvSpPr>
            <a:spLocks noChangeArrowheads="1"/>
          </p:cNvSpPr>
          <p:nvPr/>
        </p:nvSpPr>
        <p:spPr bwMode="auto">
          <a:xfrm>
            <a:off x="8392562" y="4046701"/>
            <a:ext cx="379412" cy="672252"/>
          </a:xfrm>
          <a:prstGeom prst="rect">
            <a:avLst/>
          </a:prstGeom>
          <a:solidFill>
            <a:srgbClr val="4A7BBC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4" name="Rectangle 60"/>
          <p:cNvSpPr>
            <a:spLocks noChangeArrowheads="1"/>
          </p:cNvSpPr>
          <p:nvPr/>
        </p:nvSpPr>
        <p:spPr bwMode="auto">
          <a:xfrm>
            <a:off x="8392562" y="3692222"/>
            <a:ext cx="377825" cy="311617"/>
          </a:xfrm>
          <a:prstGeom prst="rect">
            <a:avLst/>
          </a:prstGeom>
          <a:solidFill>
            <a:srgbClr val="FFC46D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6" name="Line 22"/>
          <p:cNvSpPr>
            <a:spLocks noChangeShapeType="1"/>
          </p:cNvSpPr>
          <p:nvPr/>
        </p:nvSpPr>
        <p:spPr bwMode="auto">
          <a:xfrm>
            <a:off x="3001489" y="4763938"/>
            <a:ext cx="5961536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sz="1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7" name="Rectangle 110"/>
          <p:cNvSpPr>
            <a:spLocks noChangeArrowheads="1"/>
          </p:cNvSpPr>
          <p:nvPr/>
        </p:nvSpPr>
        <p:spPr bwMode="auto">
          <a:xfrm>
            <a:off x="3130077" y="4835374"/>
            <a:ext cx="436017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kumimoji="0" lang="en-US" sz="1700" b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1947</a:t>
            </a:r>
            <a:endParaRPr kumimoji="0" lang="en-US" sz="1700" b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8" name="Rectangle 111"/>
          <p:cNvSpPr>
            <a:spLocks noChangeArrowheads="1"/>
          </p:cNvSpPr>
          <p:nvPr/>
        </p:nvSpPr>
        <p:spPr bwMode="auto">
          <a:xfrm>
            <a:off x="3749202" y="4835374"/>
            <a:ext cx="436017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kumimoji="0" lang="en-US" sz="1700" b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1959</a:t>
            </a:r>
            <a:endParaRPr kumimoji="0" lang="en-US" sz="1700" b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9" name="Rectangle 112"/>
          <p:cNvSpPr>
            <a:spLocks noChangeArrowheads="1"/>
          </p:cNvSpPr>
          <p:nvPr/>
        </p:nvSpPr>
        <p:spPr bwMode="auto">
          <a:xfrm>
            <a:off x="4357215" y="4835374"/>
            <a:ext cx="436017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kumimoji="0" lang="en-US" sz="1700" b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1965</a:t>
            </a:r>
            <a:endParaRPr kumimoji="0" lang="en-US" sz="1700" b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0" name="Rectangle 113"/>
          <p:cNvSpPr>
            <a:spLocks noChangeArrowheads="1"/>
          </p:cNvSpPr>
          <p:nvPr/>
        </p:nvSpPr>
        <p:spPr bwMode="auto">
          <a:xfrm>
            <a:off x="4938240" y="4835374"/>
            <a:ext cx="436017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kumimoji="0" lang="en-US" sz="1700" b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1968</a:t>
            </a:r>
            <a:endParaRPr kumimoji="0" lang="en-US" sz="1700" b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1" name="Rectangle 114"/>
          <p:cNvSpPr>
            <a:spLocks noChangeArrowheads="1"/>
          </p:cNvSpPr>
          <p:nvPr/>
        </p:nvSpPr>
        <p:spPr bwMode="auto">
          <a:xfrm>
            <a:off x="5536727" y="4835374"/>
            <a:ext cx="436017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kumimoji="0" lang="en-US" sz="1700" b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1975</a:t>
            </a:r>
            <a:endParaRPr kumimoji="0" lang="en-US" sz="1700" b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2" name="Rectangle 115"/>
          <p:cNvSpPr>
            <a:spLocks noChangeArrowheads="1"/>
          </p:cNvSpPr>
          <p:nvPr/>
        </p:nvSpPr>
        <p:spPr bwMode="auto">
          <a:xfrm>
            <a:off x="6089177" y="4835374"/>
            <a:ext cx="436017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kumimoji="0" lang="en-US" sz="1700" b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1980</a:t>
            </a:r>
            <a:endParaRPr kumimoji="0" lang="en-US" sz="1700" b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3" name="Rectangle 116"/>
          <p:cNvSpPr>
            <a:spLocks noChangeArrowheads="1"/>
          </p:cNvSpPr>
          <p:nvPr/>
        </p:nvSpPr>
        <p:spPr bwMode="auto">
          <a:xfrm>
            <a:off x="6687665" y="4835374"/>
            <a:ext cx="436017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kumimoji="0" lang="en-US" sz="1700" b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1990</a:t>
            </a:r>
            <a:endParaRPr kumimoji="0" lang="en-US" sz="1700" b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4" name="Rectangle 117"/>
          <p:cNvSpPr>
            <a:spLocks noChangeArrowheads="1"/>
          </p:cNvSpPr>
          <p:nvPr/>
        </p:nvSpPr>
        <p:spPr bwMode="auto">
          <a:xfrm>
            <a:off x="7259165" y="4835374"/>
            <a:ext cx="436017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kumimoji="0" lang="en-US" sz="1700" b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2000</a:t>
            </a:r>
            <a:endParaRPr kumimoji="0" lang="en-US" sz="1700" b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5" name="Rectangle 118"/>
          <p:cNvSpPr>
            <a:spLocks noChangeArrowheads="1"/>
          </p:cNvSpPr>
          <p:nvPr/>
        </p:nvSpPr>
        <p:spPr bwMode="auto">
          <a:xfrm>
            <a:off x="7834498" y="4835374"/>
            <a:ext cx="436017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kumimoji="0" lang="en-US" sz="1700" b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2007</a:t>
            </a:r>
            <a:endParaRPr kumimoji="0" lang="en-US" sz="1700" b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6" name="Rectangle 118"/>
          <p:cNvSpPr>
            <a:spLocks noChangeArrowheads="1"/>
          </p:cNvSpPr>
          <p:nvPr/>
        </p:nvSpPr>
        <p:spPr bwMode="auto">
          <a:xfrm>
            <a:off x="8421972" y="4834488"/>
            <a:ext cx="436017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kumimoji="0" lang="en-US" sz="1700" b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2009</a:t>
            </a:r>
            <a:endParaRPr kumimoji="0" lang="en-US" sz="1700" b="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1949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 tmFilter="0, 0; .2, .5; .8, .5; 1, 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250" autoRev="1" fill="hold"/>
                                        <p:tgtEl>
                                          <p:spTgt spid="5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4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 tmFilter="0, 0; .2, .5; .8, .5; 1, 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250" autoRev="1" fill="hold"/>
                                        <p:tgtEl>
                                          <p:spTgt spid="5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7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 tmFilter="0, 0; .2, .5; .8, .5; 1, 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250" autoRev="1" fill="hold"/>
                                        <p:tgtEl>
                                          <p:spTgt spid="5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0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 tmFilter="0, 0; .2, .5; .8, .5; 1, 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250" autoRev="1" fill="hold"/>
                                        <p:tgtEl>
                                          <p:spTgt spid="5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3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 tmFilter="0, 0; .2, .5; .8, .5; 1, 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5" dur="250" autoRev="1" fill="hold"/>
                                        <p:tgtEl>
                                          <p:spTgt spid="5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6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 tmFilter="0, 0; .2, .5; .8, .5; 1, 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8" dur="250" autoRev="1" fill="hold"/>
                                        <p:tgtEl>
                                          <p:spTgt spid="6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9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 tmFilter="0, 0; .2, .5; .8, .5; 1, 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1" dur="250" autoRev="1" fill="hold"/>
                                        <p:tgtEl>
                                          <p:spTgt spid="11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 uiExpand="1" build="p"/>
      <p:bldP spid="51" grpId="0" animBg="1"/>
      <p:bldP spid="53" grpId="0" animBg="1"/>
      <p:bldP spid="55" grpId="0" animBg="1"/>
      <p:bldP spid="57" grpId="0" animBg="1"/>
      <p:bldP spid="59" grpId="0" animBg="1"/>
      <p:bldP spid="62" grpId="0" animBg="1"/>
      <p:bldP spid="11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119569" y="484695"/>
            <a:ext cx="8904855" cy="749746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800" kern="1200">
                <a:solidFill>
                  <a:schemeClr val="bg1"/>
                </a:solidFill>
                <a:latin typeface="Century Schoolbook" pitchFamily="18" charset="0"/>
                <a:ea typeface="+mj-ea"/>
                <a:cs typeface="Times New Roman" pitchFamily="18" charset="0"/>
              </a:defRPr>
            </a:lvl1pPr>
          </a:lstStyle>
          <a:p>
            <a:r>
              <a:rPr lang="en-US" dirty="0"/>
              <a:t>Income Transfer Effects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91440" y="1572770"/>
            <a:ext cx="8932985" cy="4343400"/>
          </a:xfrm>
          <a:prstGeom prst="roundRect">
            <a:avLst>
              <a:gd name="adj" fmla="val 3590"/>
            </a:avLst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674" y="1572770"/>
            <a:ext cx="8883751" cy="4270246"/>
          </a:xfrm>
        </p:spPr>
        <p:txBody>
          <a:bodyPr/>
          <a:lstStyle/>
          <a:p>
            <a:pPr marL="231775" indent="-231775"/>
            <a:r>
              <a:rPr lang="en-US" sz="2500" dirty="0">
                <a:solidFill>
                  <a:schemeClr val="tx1"/>
                </a:solidFill>
              </a:rPr>
              <a:t>Income supplements large enough to significantly increase </a:t>
            </a:r>
            <a:r>
              <a:rPr lang="en-US" sz="2500" dirty="0" smtClean="0">
                <a:solidFill>
                  <a:schemeClr val="tx1"/>
                </a:solidFill>
              </a:rPr>
              <a:t/>
            </a:r>
            <a:br>
              <a:rPr lang="en-US" sz="2500" dirty="0" smtClean="0">
                <a:solidFill>
                  <a:schemeClr val="tx1"/>
                </a:solidFill>
              </a:rPr>
            </a:br>
            <a:r>
              <a:rPr lang="en-US" sz="2500" dirty="0" smtClean="0">
                <a:solidFill>
                  <a:schemeClr val="tx1"/>
                </a:solidFill>
              </a:rPr>
              <a:t>the </a:t>
            </a:r>
            <a:r>
              <a:rPr lang="en-US" sz="2500" dirty="0">
                <a:solidFill>
                  <a:schemeClr val="tx1"/>
                </a:solidFill>
              </a:rPr>
              <a:t>economic status </a:t>
            </a:r>
            <a:r>
              <a:rPr lang="en-US" sz="2500" dirty="0" smtClean="0">
                <a:solidFill>
                  <a:schemeClr val="tx1"/>
                </a:solidFill>
              </a:rPr>
              <a:t>of </a:t>
            </a:r>
            <a:r>
              <a:rPr lang="en-US" sz="2500" dirty="0">
                <a:solidFill>
                  <a:schemeClr val="tx1"/>
                </a:solidFill>
              </a:rPr>
              <a:t>poor people will:</a:t>
            </a:r>
          </a:p>
          <a:p>
            <a:pPr marL="631825" lvl="1" indent="-231775"/>
            <a:r>
              <a:rPr lang="en-US" sz="2500" dirty="0">
                <a:solidFill>
                  <a:schemeClr val="tx1"/>
                </a:solidFill>
              </a:rPr>
              <a:t>encourage behavior that increases the risk </a:t>
            </a:r>
            <a:r>
              <a:rPr lang="en-US" sz="2500" dirty="0" smtClean="0">
                <a:solidFill>
                  <a:schemeClr val="tx1"/>
                </a:solidFill>
              </a:rPr>
              <a:t>of </a:t>
            </a:r>
            <a:r>
              <a:rPr lang="en-US" sz="2500" dirty="0">
                <a:solidFill>
                  <a:schemeClr val="tx1"/>
                </a:solidFill>
              </a:rPr>
              <a:t>poverty </a:t>
            </a:r>
          </a:p>
          <a:p>
            <a:pPr marL="631825" lvl="1" indent="-231775"/>
            <a:r>
              <a:rPr lang="en-US" sz="2500" dirty="0">
                <a:solidFill>
                  <a:schemeClr val="tx1"/>
                </a:solidFill>
              </a:rPr>
              <a:t>create high implicit marginal tax rates that reduce the recipient’s incentive to earn.</a:t>
            </a:r>
          </a:p>
          <a:p>
            <a:pPr marL="231775" indent="-231775"/>
            <a:r>
              <a:rPr lang="en-US" sz="2500" b="1" i="1" dirty="0">
                <a:solidFill>
                  <a:schemeClr val="tx1"/>
                </a:solidFill>
              </a:rPr>
              <a:t>Samaritan’s dilemma</a:t>
            </a:r>
            <a:r>
              <a:rPr lang="en-US" sz="2500" dirty="0">
                <a:solidFill>
                  <a:schemeClr val="tx1"/>
                </a:solidFill>
              </a:rPr>
              <a:t>:</a:t>
            </a:r>
            <a:br>
              <a:rPr lang="en-US" sz="2500" dirty="0">
                <a:solidFill>
                  <a:schemeClr val="tx1"/>
                </a:solidFill>
              </a:rPr>
            </a:br>
            <a:r>
              <a:rPr lang="en-US" sz="2500" dirty="0" smtClean="0">
                <a:solidFill>
                  <a:schemeClr val="tx1"/>
                </a:solidFill>
              </a:rPr>
              <a:t>When income, transferred </a:t>
            </a:r>
            <a:r>
              <a:rPr lang="en-US" sz="2500" dirty="0">
                <a:solidFill>
                  <a:schemeClr val="tx1"/>
                </a:solidFill>
              </a:rPr>
              <a:t>to the poor </a:t>
            </a:r>
            <a:r>
              <a:rPr lang="en-US" sz="2500" dirty="0" smtClean="0">
                <a:solidFill>
                  <a:schemeClr val="tx1"/>
                </a:solidFill>
              </a:rPr>
              <a:t>through transfers, reduces </a:t>
            </a:r>
            <a:r>
              <a:rPr lang="en-US" sz="2500" dirty="0">
                <a:solidFill>
                  <a:schemeClr val="tx1"/>
                </a:solidFill>
              </a:rPr>
              <a:t>the opportunity cost of choices that lead to poverty.  </a:t>
            </a:r>
            <a:endParaRPr lang="en-US" sz="2500" dirty="0" smtClean="0">
              <a:solidFill>
                <a:schemeClr val="tx1"/>
              </a:solidFill>
            </a:endParaRPr>
          </a:p>
          <a:p>
            <a:pPr marL="631825" lvl="1" indent="-231775"/>
            <a:r>
              <a:rPr lang="en-US" sz="2500" dirty="0" smtClean="0">
                <a:solidFill>
                  <a:schemeClr val="tx1"/>
                </a:solidFill>
              </a:rPr>
              <a:t>Thus</a:t>
            </a:r>
            <a:r>
              <a:rPr lang="en-US" sz="2500" dirty="0">
                <a:solidFill>
                  <a:schemeClr val="tx1"/>
                </a:solidFill>
              </a:rPr>
              <a:t>, </a:t>
            </a:r>
            <a:r>
              <a:rPr lang="en-US" sz="2500" i="1" dirty="0">
                <a:solidFill>
                  <a:schemeClr val="tx1"/>
                </a:solidFill>
              </a:rPr>
              <a:t>providing income transfers </a:t>
            </a:r>
            <a:r>
              <a:rPr lang="en-US" sz="2500" i="1" dirty="0" smtClean="0">
                <a:solidFill>
                  <a:schemeClr val="tx1"/>
                </a:solidFill>
              </a:rPr>
              <a:t>to </a:t>
            </a:r>
            <a:r>
              <a:rPr lang="en-US" sz="2500" i="1" dirty="0">
                <a:solidFill>
                  <a:schemeClr val="tx1"/>
                </a:solidFill>
              </a:rPr>
              <a:t>the poor</a:t>
            </a:r>
            <a:r>
              <a:rPr lang="en-US" sz="2500" dirty="0">
                <a:solidFill>
                  <a:schemeClr val="tx1"/>
                </a:solidFill>
              </a:rPr>
              <a:t> and </a:t>
            </a:r>
            <a:r>
              <a:rPr lang="en-US" sz="2500" i="1" dirty="0">
                <a:solidFill>
                  <a:schemeClr val="tx1"/>
                </a:solidFill>
              </a:rPr>
              <a:t>discouraging behavior that leads </a:t>
            </a:r>
            <a:r>
              <a:rPr lang="en-US" sz="2500" i="1" dirty="0" smtClean="0">
                <a:solidFill>
                  <a:schemeClr val="tx1"/>
                </a:solidFill>
              </a:rPr>
              <a:t>to </a:t>
            </a:r>
            <a:r>
              <a:rPr lang="en-US" sz="2500" i="1" dirty="0">
                <a:solidFill>
                  <a:schemeClr val="tx1"/>
                </a:solidFill>
              </a:rPr>
              <a:t>poverty</a:t>
            </a:r>
            <a:r>
              <a:rPr lang="en-US" sz="2500" dirty="0">
                <a:solidFill>
                  <a:schemeClr val="tx1"/>
                </a:solidFill>
              </a:rPr>
              <a:t> are conflicting goals.</a:t>
            </a:r>
          </a:p>
        </p:txBody>
      </p:sp>
    </p:spTree>
    <p:extLst>
      <p:ext uri="{BB962C8B-B14F-4D97-AF65-F5344CB8AC3E}">
        <p14:creationId xmlns:p14="http://schemas.microsoft.com/office/powerpoint/2010/main" val="763445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1841"/>
            <a:ext cx="7772400" cy="1864086"/>
          </a:xfrm>
        </p:spPr>
        <p:txBody>
          <a:bodyPr anchor="ctr"/>
          <a:lstStyle/>
          <a:p>
            <a:r>
              <a:rPr lang="en-US" dirty="0"/>
              <a:t>Income Inequality: </a:t>
            </a:r>
            <a:br>
              <a:rPr lang="en-US" dirty="0"/>
            </a:br>
            <a:r>
              <a:rPr lang="en-US" dirty="0"/>
              <a:t>Some Concluding Thoughts</a:t>
            </a:r>
          </a:p>
        </p:txBody>
      </p:sp>
    </p:spTree>
    <p:extLst>
      <p:ext uri="{BB962C8B-B14F-4D97-AF65-F5344CB8AC3E}">
        <p14:creationId xmlns:p14="http://schemas.microsoft.com/office/powerpoint/2010/main" val="4276365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119569" y="448119"/>
            <a:ext cx="8904855" cy="749746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800" kern="1200">
                <a:solidFill>
                  <a:schemeClr val="bg1"/>
                </a:solidFill>
                <a:latin typeface="Century Schoolbook" pitchFamily="18" charset="0"/>
                <a:ea typeface="+mj-ea"/>
                <a:cs typeface="Times New Roman" pitchFamily="18" charset="0"/>
              </a:defRPr>
            </a:lvl1pPr>
          </a:lstStyle>
          <a:p>
            <a:r>
              <a:rPr lang="en-US" dirty="0"/>
              <a:t>Income Inequality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91440" y="1563624"/>
            <a:ext cx="8932985" cy="4352546"/>
          </a:xfrm>
          <a:prstGeom prst="roundRect">
            <a:avLst>
              <a:gd name="adj" fmla="val 3590"/>
            </a:avLst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675" y="1600200"/>
            <a:ext cx="8883750" cy="4087368"/>
          </a:xfrm>
        </p:spPr>
        <p:txBody>
          <a:bodyPr/>
          <a:lstStyle/>
          <a:p>
            <a:pPr marL="231775" indent="-231775"/>
            <a:r>
              <a:rPr lang="en-US" sz="2600" dirty="0">
                <a:solidFill>
                  <a:schemeClr val="tx1"/>
                </a:solidFill>
              </a:rPr>
              <a:t>Positive economics cannot determine how much inequality should be present.</a:t>
            </a:r>
          </a:p>
          <a:p>
            <a:pPr marL="231775" indent="-231775"/>
            <a:r>
              <a:rPr lang="en-US" sz="2600" dirty="0">
                <a:solidFill>
                  <a:schemeClr val="tx1"/>
                </a:solidFill>
              </a:rPr>
              <a:t>Income inequality reflects differences between individuals </a:t>
            </a:r>
            <a:r>
              <a:rPr lang="en-US" sz="2600" dirty="0" smtClean="0">
                <a:solidFill>
                  <a:schemeClr val="tx1"/>
                </a:solidFill>
              </a:rPr>
              <a:t>and </a:t>
            </a:r>
            <a:r>
              <a:rPr lang="en-US" sz="2600" dirty="0">
                <a:solidFill>
                  <a:schemeClr val="tx1"/>
                </a:solidFill>
              </a:rPr>
              <a:t>influences their incentive to develop resources and </a:t>
            </a:r>
            <a:r>
              <a:rPr lang="en-US" sz="2600" dirty="0" smtClean="0">
                <a:solidFill>
                  <a:schemeClr val="tx1"/>
                </a:solidFill>
              </a:rPr>
              <a:t>engage </a:t>
            </a:r>
            <a:r>
              <a:rPr lang="en-US" sz="2600" dirty="0">
                <a:solidFill>
                  <a:schemeClr val="tx1"/>
                </a:solidFill>
              </a:rPr>
              <a:t>in productive activities.</a:t>
            </a:r>
          </a:p>
          <a:p>
            <a:pPr marL="231775" indent="-231775"/>
            <a:r>
              <a:rPr lang="en-US" sz="2600" dirty="0">
                <a:solidFill>
                  <a:schemeClr val="tx1"/>
                </a:solidFill>
              </a:rPr>
              <a:t>The nature of the process, as well as the pattern of income distribution, is relevant </a:t>
            </a:r>
            <a:r>
              <a:rPr lang="en-US" sz="2600" dirty="0" smtClean="0">
                <a:solidFill>
                  <a:schemeClr val="tx1"/>
                </a:solidFill>
              </a:rPr>
              <a:t>to </a:t>
            </a:r>
            <a:r>
              <a:rPr lang="en-US" sz="2600" dirty="0">
                <a:solidFill>
                  <a:schemeClr val="tx1"/>
                </a:solidFill>
              </a:rPr>
              <a:t>the issue of fairness. 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2457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1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1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 for Thought:</a:t>
            </a:r>
            <a:br>
              <a:rPr lang="en-US" dirty="0"/>
            </a:b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40675" y="1510756"/>
            <a:ext cx="8883749" cy="4403479"/>
          </a:xfrm>
        </p:spPr>
        <p:txBody>
          <a:bodyPr/>
          <a:lstStyle/>
          <a:p>
            <a:pPr marL="341313" indent="-341313">
              <a:buAutoNum type="arabicPeriod"/>
            </a:pPr>
            <a:r>
              <a:rPr lang="en-US" sz="2600" dirty="0" smtClean="0">
                <a:solidFill>
                  <a:srgbClr val="32302A"/>
                </a:solidFill>
              </a:rPr>
              <a:t>What </a:t>
            </a:r>
            <a:r>
              <a:rPr lang="en-US" sz="2600" dirty="0">
                <a:solidFill>
                  <a:srgbClr val="32302A"/>
                </a:solidFill>
              </a:rPr>
              <a:t>is the poverty threshold income level? How is it measured? Is the threshold adjusted for family size? </a:t>
            </a:r>
            <a:r>
              <a:rPr lang="en-US" sz="2600" dirty="0" smtClean="0">
                <a:solidFill>
                  <a:srgbClr val="32302A"/>
                </a:solidFill>
              </a:rPr>
              <a:t/>
            </a:r>
            <a:br>
              <a:rPr lang="en-US" sz="2600" dirty="0" smtClean="0">
                <a:solidFill>
                  <a:srgbClr val="32302A"/>
                </a:solidFill>
              </a:rPr>
            </a:br>
            <a:r>
              <a:rPr lang="en-US" sz="2600" dirty="0" smtClean="0">
                <a:solidFill>
                  <a:srgbClr val="32302A"/>
                </a:solidFill>
              </a:rPr>
              <a:t>Is </a:t>
            </a:r>
            <a:r>
              <a:rPr lang="en-US" sz="2600" dirty="0">
                <a:solidFill>
                  <a:srgbClr val="32302A"/>
                </a:solidFill>
              </a:rPr>
              <a:t>it adjusted for inflation? </a:t>
            </a:r>
            <a:r>
              <a:rPr lang="en-US" sz="2600" dirty="0" smtClean="0">
                <a:solidFill>
                  <a:srgbClr val="32302A"/>
                </a:solidFill>
              </a:rPr>
              <a:t/>
            </a:r>
            <a:br>
              <a:rPr lang="en-US" sz="2600" dirty="0" smtClean="0">
                <a:solidFill>
                  <a:srgbClr val="32302A"/>
                </a:solidFill>
              </a:rPr>
            </a:br>
            <a:endParaRPr lang="en-US" sz="700" dirty="0" smtClean="0">
              <a:solidFill>
                <a:srgbClr val="32302A"/>
              </a:solidFill>
            </a:endParaRPr>
          </a:p>
          <a:p>
            <a:pPr marL="341313" indent="-341313">
              <a:buAutoNum type="arabicPeriod"/>
            </a:pPr>
            <a:r>
              <a:rPr lang="en-US" sz="2600" dirty="0" smtClean="0">
                <a:solidFill>
                  <a:srgbClr val="32302A"/>
                </a:solidFill>
              </a:rPr>
              <a:t>What </a:t>
            </a:r>
            <a:r>
              <a:rPr lang="en-US" sz="2600" dirty="0">
                <a:solidFill>
                  <a:srgbClr val="32302A"/>
                </a:solidFill>
              </a:rPr>
              <a:t>impact did the expansion in government income transfers during the 1960s have on the poverty rate?  </a:t>
            </a:r>
            <a:r>
              <a:rPr lang="en-US" sz="2600" dirty="0" smtClean="0">
                <a:solidFill>
                  <a:srgbClr val="32302A"/>
                </a:solidFill>
              </a:rPr>
              <a:t/>
            </a:r>
            <a:br>
              <a:rPr lang="en-US" sz="2600" dirty="0" smtClean="0">
                <a:solidFill>
                  <a:srgbClr val="32302A"/>
                </a:solidFill>
              </a:rPr>
            </a:br>
            <a:r>
              <a:rPr lang="en-US" sz="2600" dirty="0" smtClean="0">
                <a:solidFill>
                  <a:srgbClr val="32302A"/>
                </a:solidFill>
              </a:rPr>
              <a:t>Was </a:t>
            </a:r>
            <a:r>
              <a:rPr lang="en-US" sz="2600" dirty="0">
                <a:solidFill>
                  <a:srgbClr val="32302A"/>
                </a:solidFill>
              </a:rPr>
              <a:t>the War on Poverty successful? Why or why not</a:t>
            </a:r>
            <a:r>
              <a:rPr lang="en-US" sz="2600" dirty="0" smtClean="0">
                <a:solidFill>
                  <a:srgbClr val="32302A"/>
                </a:solidFill>
              </a:rPr>
              <a:t>?</a:t>
            </a:r>
            <a:br>
              <a:rPr lang="en-US" sz="2600" dirty="0" smtClean="0">
                <a:solidFill>
                  <a:srgbClr val="32302A"/>
                </a:solidFill>
              </a:rPr>
            </a:br>
            <a:endParaRPr lang="en-US" sz="700" dirty="0">
              <a:solidFill>
                <a:srgbClr val="32302A"/>
              </a:solidFill>
            </a:endParaRPr>
          </a:p>
          <a:p>
            <a:pPr marL="341313" indent="-341313">
              <a:buAutoNum type="arabicPeriod"/>
            </a:pPr>
            <a:r>
              <a:rPr lang="en-US" sz="2600" dirty="0" smtClean="0">
                <a:solidFill>
                  <a:srgbClr val="32302A"/>
                </a:solidFill>
              </a:rPr>
              <a:t>Do </a:t>
            </a:r>
            <a:r>
              <a:rPr lang="en-US" sz="2600" dirty="0">
                <a:solidFill>
                  <a:srgbClr val="32302A"/>
                </a:solidFill>
              </a:rPr>
              <a:t>individuals have a property right to income they acquire from market transactions? Is it a proper function </a:t>
            </a:r>
            <a:r>
              <a:rPr lang="en-US" sz="2600" dirty="0" smtClean="0">
                <a:solidFill>
                  <a:srgbClr val="32302A"/>
                </a:solidFill>
              </a:rPr>
              <a:t>of government </a:t>
            </a:r>
            <a:r>
              <a:rPr lang="en-US" sz="2600" dirty="0">
                <a:solidFill>
                  <a:srgbClr val="32302A"/>
                </a:solidFill>
              </a:rPr>
              <a:t>to tax some people in order to provide benefits </a:t>
            </a:r>
            <a:r>
              <a:rPr lang="en-US" sz="2600" dirty="0" smtClean="0">
                <a:solidFill>
                  <a:srgbClr val="32302A"/>
                </a:solidFill>
              </a:rPr>
              <a:t/>
            </a:r>
            <a:br>
              <a:rPr lang="en-US" sz="2600" dirty="0" smtClean="0">
                <a:solidFill>
                  <a:srgbClr val="32302A"/>
                </a:solidFill>
              </a:rPr>
            </a:br>
            <a:r>
              <a:rPr lang="en-US" sz="2600" dirty="0" smtClean="0">
                <a:solidFill>
                  <a:srgbClr val="32302A"/>
                </a:solidFill>
              </a:rPr>
              <a:t>to </a:t>
            </a:r>
            <a:r>
              <a:rPr lang="en-US" sz="2600" dirty="0">
                <a:solidFill>
                  <a:srgbClr val="32302A"/>
                </a:solidFill>
              </a:rPr>
              <a:t>others? Why or why not? </a:t>
            </a:r>
          </a:p>
        </p:txBody>
      </p:sp>
    </p:spTree>
    <p:extLst>
      <p:ext uri="{BB962C8B-B14F-4D97-AF65-F5344CB8AC3E}">
        <p14:creationId xmlns:p14="http://schemas.microsoft.com/office/powerpoint/2010/main" val="3015075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1841"/>
            <a:ext cx="7772400" cy="1864086"/>
          </a:xfrm>
        </p:spPr>
        <p:txBody>
          <a:bodyPr anchor="ctr"/>
          <a:lstStyle/>
          <a:p>
            <a:r>
              <a:rPr lang="en-US" dirty="0"/>
              <a:t>How Much Income Inequality </a:t>
            </a:r>
            <a:br>
              <a:rPr lang="en-US" dirty="0"/>
            </a:br>
            <a:r>
              <a:rPr lang="en-US" dirty="0"/>
              <a:t>Exists in the United States?</a:t>
            </a:r>
          </a:p>
        </p:txBody>
      </p:sp>
    </p:spTree>
    <p:extLst>
      <p:ext uri="{BB962C8B-B14F-4D97-AF65-F5344CB8AC3E}">
        <p14:creationId xmlns:p14="http://schemas.microsoft.com/office/powerpoint/2010/main" val="1190829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 for Thought:</a:t>
            </a:r>
            <a:br>
              <a:rPr lang="en-US" dirty="0"/>
            </a:b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40675" y="1538188"/>
            <a:ext cx="8883749" cy="4403479"/>
          </a:xfrm>
        </p:spPr>
        <p:txBody>
          <a:bodyPr/>
          <a:lstStyle/>
          <a:p>
            <a:pPr marL="347663" indent="-347663">
              <a:buNone/>
            </a:pPr>
            <a:r>
              <a:rPr lang="en-US" sz="2600" dirty="0">
                <a:solidFill>
                  <a:srgbClr val="32302A"/>
                </a:solidFill>
              </a:rPr>
              <a:t>4. What determines whether a distribution of income is fair? </a:t>
            </a:r>
            <a:r>
              <a:rPr lang="en-US" sz="2600" dirty="0" smtClean="0">
                <a:solidFill>
                  <a:srgbClr val="32302A"/>
                </a:solidFill>
              </a:rPr>
              <a:t/>
            </a:r>
            <a:br>
              <a:rPr lang="en-US" sz="2600" dirty="0" smtClean="0">
                <a:solidFill>
                  <a:srgbClr val="32302A"/>
                </a:solidFill>
              </a:rPr>
            </a:br>
            <a:r>
              <a:rPr lang="en-US" sz="2600" dirty="0" smtClean="0">
                <a:solidFill>
                  <a:srgbClr val="32302A"/>
                </a:solidFill>
              </a:rPr>
              <a:t>Do </a:t>
            </a:r>
            <a:r>
              <a:rPr lang="en-US" sz="2600" dirty="0">
                <a:solidFill>
                  <a:srgbClr val="32302A"/>
                </a:solidFill>
              </a:rPr>
              <a:t>you think that the major income transfer programs of the U.S. are fair</a:t>
            </a:r>
            <a:r>
              <a:rPr lang="en-US" sz="2600" dirty="0" smtClean="0">
                <a:solidFill>
                  <a:srgbClr val="32302A"/>
                </a:solidFill>
              </a:rPr>
              <a:t>?</a:t>
            </a:r>
            <a:br>
              <a:rPr lang="en-US" sz="2600" dirty="0" smtClean="0">
                <a:solidFill>
                  <a:srgbClr val="32302A"/>
                </a:solidFill>
              </a:rPr>
            </a:br>
            <a:endParaRPr lang="en-US" sz="1000" dirty="0" smtClean="0">
              <a:solidFill>
                <a:srgbClr val="32302A"/>
              </a:solidFill>
            </a:endParaRPr>
          </a:p>
          <a:p>
            <a:pPr marL="347663" indent="-347663">
              <a:buNone/>
            </a:pPr>
            <a:r>
              <a:rPr lang="en-US" sz="2600" dirty="0">
                <a:solidFill>
                  <a:srgbClr val="32302A"/>
                </a:solidFill>
              </a:rPr>
              <a:t>5. The outcome of a state lottery game is certainly a very unequal distribution of the prize.  Some players are made very rich while other lose their money.  Is this outcome fair?  Is the process fair?  </a:t>
            </a:r>
            <a:r>
              <a:rPr lang="en-US" sz="2600" dirty="0" smtClean="0">
                <a:solidFill>
                  <a:srgbClr val="32302A"/>
                </a:solidFill>
              </a:rPr>
              <a:t>Discuss</a:t>
            </a:r>
            <a:r>
              <a:rPr lang="en-US" sz="2600" dirty="0">
                <a:solidFill>
                  <a:srgbClr val="32302A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50686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type="body" idx="1"/>
          </p:nvPr>
        </p:nvSpPr>
        <p:spPr>
          <a:xfrm>
            <a:off x="2378995" y="2285998"/>
            <a:ext cx="4083798" cy="2151897"/>
          </a:xfrm>
        </p:spPr>
        <p:txBody>
          <a:bodyPr/>
          <a:lstStyle/>
          <a:p>
            <a:pPr marL="511175" indent="-511175" algn="ctr">
              <a:lnSpc>
                <a:spcPct val="80000"/>
              </a:lnSpc>
              <a:buClr>
                <a:schemeClr val="hlink"/>
              </a:buClr>
              <a:buNone/>
            </a:pPr>
            <a:r>
              <a:rPr lang="en-US" sz="6600" b="1" i="1" dirty="0" smtClean="0">
                <a:solidFill>
                  <a:srgbClr val="32302A"/>
                </a:solidFill>
                <a:latin typeface="Times New Roman" pitchFamily="18" charset="0"/>
                <a:cs typeface="Times New Roman" pitchFamily="18" charset="0"/>
              </a:rPr>
              <a:t>End of</a:t>
            </a:r>
          </a:p>
          <a:p>
            <a:pPr marL="511175" indent="-511175" algn="ctr">
              <a:lnSpc>
                <a:spcPct val="80000"/>
              </a:lnSpc>
              <a:buClr>
                <a:schemeClr val="hlink"/>
              </a:buClr>
              <a:buNone/>
            </a:pPr>
            <a:r>
              <a:rPr lang="en-US" sz="6600" b="1" i="1" dirty="0" smtClean="0">
                <a:solidFill>
                  <a:srgbClr val="32302A"/>
                </a:solidFill>
                <a:latin typeface="Times New Roman" pitchFamily="18" charset="0"/>
                <a:cs typeface="Times New Roman" pitchFamily="18" charset="0"/>
              </a:rPr>
              <a:t>Chapter 28</a:t>
            </a:r>
            <a:endParaRPr lang="en-US" sz="6600" b="1" i="1" dirty="0">
              <a:solidFill>
                <a:srgbClr val="32302A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6546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92051" y="850392"/>
            <a:ext cx="8977930" cy="5071145"/>
          </a:xfrm>
          <a:prstGeom prst="roundRect">
            <a:avLst>
              <a:gd name="adj" fmla="val 3590"/>
            </a:avLst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b="1"/>
          </a:p>
        </p:txBody>
      </p:sp>
      <p:cxnSp>
        <p:nvCxnSpPr>
          <p:cNvPr id="92" name="Straight Connector 91"/>
          <p:cNvCxnSpPr/>
          <p:nvPr/>
        </p:nvCxnSpPr>
        <p:spPr>
          <a:xfrm>
            <a:off x="3099816" y="994454"/>
            <a:ext cx="25222" cy="4761674"/>
          </a:xfrm>
          <a:prstGeom prst="line">
            <a:avLst/>
          </a:prstGeom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7" name="Title 1"/>
          <p:cNvSpPr>
            <a:spLocks noGrp="1"/>
          </p:cNvSpPr>
          <p:nvPr>
            <p:ph type="title"/>
          </p:nvPr>
        </p:nvSpPr>
        <p:spPr>
          <a:xfrm>
            <a:off x="119569" y="149089"/>
            <a:ext cx="8904855" cy="596684"/>
          </a:xfrm>
        </p:spPr>
        <p:txBody>
          <a:bodyPr/>
          <a:lstStyle/>
          <a:p>
            <a:r>
              <a:rPr lang="en-US" sz="3600" dirty="0"/>
              <a:t>Share of Money Income by Quintile</a:t>
            </a:r>
          </a:p>
        </p:txBody>
      </p:sp>
      <p:sp>
        <p:nvSpPr>
          <p:cNvPr id="61" name="Text Box 10"/>
          <p:cNvSpPr txBox="1">
            <a:spLocks noChangeArrowheads="1"/>
          </p:cNvSpPr>
          <p:nvPr/>
        </p:nvSpPr>
        <p:spPr bwMode="auto">
          <a:xfrm>
            <a:off x="73112" y="1608397"/>
            <a:ext cx="3026704" cy="3533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115888" indent="-115888">
              <a:lnSpc>
                <a:spcPct val="90000"/>
              </a:lnSpc>
              <a:spcBef>
                <a:spcPts val="50"/>
              </a:spcBef>
              <a:spcAft>
                <a:spcPts val="600"/>
              </a:spcAft>
              <a:buFontTx/>
              <a:buChar char="•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Income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inequality fell in the 1950s and 1960s, but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since the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1970s it has been increasing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115888" indent="-115888">
              <a:lnSpc>
                <a:spcPct val="90000"/>
              </a:lnSpc>
              <a:spcBef>
                <a:spcPts val="50"/>
              </a:spcBef>
              <a:spcAft>
                <a:spcPts val="600"/>
              </a:spcAft>
              <a:buFontTx/>
              <a:buChar char="•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Due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transfer programs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and the progressive taxation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of income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, after tax and transfer income is more equal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than before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tax income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8" name="Text Box 9"/>
          <p:cNvSpPr txBox="1">
            <a:spLocks noChangeArrowheads="1"/>
          </p:cNvSpPr>
          <p:nvPr/>
        </p:nvSpPr>
        <p:spPr bwMode="auto">
          <a:xfrm>
            <a:off x="4330128" y="1590993"/>
            <a:ext cx="1133475" cy="683264"/>
          </a:xfrm>
          <a:prstGeom prst="rect">
            <a:avLst/>
          </a:prstGeom>
          <a:noFill/>
          <a:ln w="19050" cap="rnd">
            <a:noFill/>
            <a:prstDash val="sysDot"/>
            <a:miter lim="800000"/>
            <a:headEnd/>
            <a:tailEnd type="none" w="lg" len="lg"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>
              <a:lnSpc>
                <a:spcPct val="80000"/>
              </a:lnSpc>
            </a:pPr>
            <a:r>
              <a:rPr kumimoji="0" lang="en-US" sz="1600" b="0" i="1" dirty="0">
                <a:latin typeface="Times New Roman" pitchFamily="18" charset="0"/>
                <a:cs typeface="Times New Roman" pitchFamily="18" charset="0"/>
              </a:rPr>
              <a:t>Lowest</a:t>
            </a:r>
          </a:p>
          <a:p>
            <a:pPr algn="ctr">
              <a:lnSpc>
                <a:spcPct val="80000"/>
              </a:lnSpc>
            </a:pPr>
            <a:r>
              <a:rPr kumimoji="0" lang="en-US" sz="1600" b="0" i="1" dirty="0">
                <a:latin typeface="Times New Roman" pitchFamily="18" charset="0"/>
                <a:cs typeface="Times New Roman" pitchFamily="18" charset="0"/>
              </a:rPr>
              <a:t>20% of    recipients</a:t>
            </a:r>
          </a:p>
        </p:txBody>
      </p:sp>
      <p:sp>
        <p:nvSpPr>
          <p:cNvPr id="69" name="Text Box 10"/>
          <p:cNvSpPr txBox="1">
            <a:spLocks noChangeArrowheads="1"/>
          </p:cNvSpPr>
          <p:nvPr/>
        </p:nvSpPr>
        <p:spPr bwMode="auto">
          <a:xfrm>
            <a:off x="4520184" y="2524760"/>
            <a:ext cx="83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800" b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4.5</a:t>
            </a:r>
          </a:p>
        </p:txBody>
      </p:sp>
      <p:sp>
        <p:nvSpPr>
          <p:cNvPr id="70" name="Text Box 11"/>
          <p:cNvSpPr txBox="1">
            <a:spLocks noChangeArrowheads="1"/>
          </p:cNvSpPr>
          <p:nvPr/>
        </p:nvSpPr>
        <p:spPr bwMode="auto">
          <a:xfrm>
            <a:off x="4523359" y="2815273"/>
            <a:ext cx="9239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800" b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4.8</a:t>
            </a:r>
          </a:p>
        </p:txBody>
      </p:sp>
      <p:sp>
        <p:nvSpPr>
          <p:cNvPr id="71" name="Text Box 12"/>
          <p:cNvSpPr txBox="1">
            <a:spLocks noChangeArrowheads="1"/>
          </p:cNvSpPr>
          <p:nvPr/>
        </p:nvSpPr>
        <p:spPr bwMode="auto">
          <a:xfrm>
            <a:off x="4515422" y="3086735"/>
            <a:ext cx="9239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800" b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5.4</a:t>
            </a:r>
          </a:p>
        </p:txBody>
      </p:sp>
      <p:sp>
        <p:nvSpPr>
          <p:cNvPr id="72" name="Text Box 13"/>
          <p:cNvSpPr txBox="1">
            <a:spLocks noChangeArrowheads="1"/>
          </p:cNvSpPr>
          <p:nvPr/>
        </p:nvSpPr>
        <p:spPr bwMode="auto">
          <a:xfrm>
            <a:off x="4586859" y="3369310"/>
            <a:ext cx="9239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800" b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5.1</a:t>
            </a:r>
          </a:p>
        </p:txBody>
      </p:sp>
      <p:sp>
        <p:nvSpPr>
          <p:cNvPr id="73" name="Text Box 14"/>
          <p:cNvSpPr txBox="1">
            <a:spLocks noChangeArrowheads="1"/>
          </p:cNvSpPr>
          <p:nvPr/>
        </p:nvSpPr>
        <p:spPr bwMode="auto">
          <a:xfrm>
            <a:off x="4644009" y="3651885"/>
            <a:ext cx="9239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800" b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4.6</a:t>
            </a:r>
          </a:p>
        </p:txBody>
      </p:sp>
      <p:sp>
        <p:nvSpPr>
          <p:cNvPr id="74" name="Text Box 15"/>
          <p:cNvSpPr txBox="1">
            <a:spLocks noChangeArrowheads="1"/>
          </p:cNvSpPr>
          <p:nvPr/>
        </p:nvSpPr>
        <p:spPr bwMode="auto">
          <a:xfrm>
            <a:off x="4531297" y="3915410"/>
            <a:ext cx="9239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800" b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4.3</a:t>
            </a:r>
          </a:p>
        </p:txBody>
      </p:sp>
      <p:sp>
        <p:nvSpPr>
          <p:cNvPr id="75" name="Text Box 16"/>
          <p:cNvSpPr txBox="1">
            <a:spLocks noChangeArrowheads="1"/>
          </p:cNvSpPr>
          <p:nvPr/>
        </p:nvSpPr>
        <p:spPr bwMode="auto">
          <a:xfrm>
            <a:off x="5491544" y="2807335"/>
            <a:ext cx="9239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800" b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12.2</a:t>
            </a:r>
          </a:p>
        </p:txBody>
      </p:sp>
      <p:sp>
        <p:nvSpPr>
          <p:cNvPr id="76" name="Text Box 17"/>
          <p:cNvSpPr txBox="1">
            <a:spLocks noChangeArrowheads="1"/>
          </p:cNvSpPr>
          <p:nvPr/>
        </p:nvSpPr>
        <p:spPr bwMode="auto">
          <a:xfrm>
            <a:off x="7130733" y="2813685"/>
            <a:ext cx="11207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800" b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24.0</a:t>
            </a:r>
          </a:p>
        </p:txBody>
      </p:sp>
      <p:sp>
        <p:nvSpPr>
          <p:cNvPr id="77" name="Text Box 18"/>
          <p:cNvSpPr txBox="1">
            <a:spLocks noChangeArrowheads="1"/>
          </p:cNvSpPr>
          <p:nvPr/>
        </p:nvSpPr>
        <p:spPr bwMode="auto">
          <a:xfrm>
            <a:off x="5483606" y="3088323"/>
            <a:ext cx="9239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800" b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12.2</a:t>
            </a:r>
          </a:p>
        </p:txBody>
      </p:sp>
      <p:sp>
        <p:nvSpPr>
          <p:cNvPr id="78" name="Text Box 19"/>
          <p:cNvSpPr txBox="1">
            <a:spLocks noChangeArrowheads="1"/>
          </p:cNvSpPr>
          <p:nvPr/>
        </p:nvSpPr>
        <p:spPr bwMode="auto">
          <a:xfrm>
            <a:off x="7130733" y="3085148"/>
            <a:ext cx="10509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800" b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23.8</a:t>
            </a:r>
          </a:p>
        </p:txBody>
      </p:sp>
      <p:sp>
        <p:nvSpPr>
          <p:cNvPr id="79" name="Text Box 20"/>
          <p:cNvSpPr txBox="1">
            <a:spLocks noChangeArrowheads="1"/>
          </p:cNvSpPr>
          <p:nvPr/>
        </p:nvSpPr>
        <p:spPr bwMode="auto">
          <a:xfrm>
            <a:off x="5485194" y="3361373"/>
            <a:ext cx="9239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800" b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11.6</a:t>
            </a:r>
          </a:p>
        </p:txBody>
      </p:sp>
      <p:sp>
        <p:nvSpPr>
          <p:cNvPr id="80" name="Text Box 21"/>
          <p:cNvSpPr txBox="1">
            <a:spLocks noChangeArrowheads="1"/>
          </p:cNvSpPr>
          <p:nvPr/>
        </p:nvSpPr>
        <p:spPr bwMode="auto">
          <a:xfrm>
            <a:off x="7138670" y="3367723"/>
            <a:ext cx="9239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800" b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24.3</a:t>
            </a:r>
          </a:p>
        </p:txBody>
      </p:sp>
      <p:sp>
        <p:nvSpPr>
          <p:cNvPr id="81" name="Text Box 22"/>
          <p:cNvSpPr txBox="1">
            <a:spLocks noChangeArrowheads="1"/>
          </p:cNvSpPr>
          <p:nvPr/>
        </p:nvSpPr>
        <p:spPr bwMode="auto">
          <a:xfrm>
            <a:off x="5483606" y="3643948"/>
            <a:ext cx="9239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800" b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10.8</a:t>
            </a:r>
          </a:p>
        </p:txBody>
      </p:sp>
      <p:sp>
        <p:nvSpPr>
          <p:cNvPr id="82" name="Text Box 23"/>
          <p:cNvSpPr txBox="1">
            <a:spLocks noChangeArrowheads="1"/>
          </p:cNvSpPr>
          <p:nvPr/>
        </p:nvSpPr>
        <p:spPr bwMode="auto">
          <a:xfrm>
            <a:off x="7149783" y="3650298"/>
            <a:ext cx="9239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800" b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23.8</a:t>
            </a:r>
          </a:p>
        </p:txBody>
      </p:sp>
      <p:sp>
        <p:nvSpPr>
          <p:cNvPr id="83" name="Text Box 24"/>
          <p:cNvSpPr txBox="1">
            <a:spLocks noChangeArrowheads="1"/>
          </p:cNvSpPr>
          <p:nvPr/>
        </p:nvSpPr>
        <p:spPr bwMode="auto">
          <a:xfrm>
            <a:off x="5485194" y="3916998"/>
            <a:ext cx="10572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800" b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9.8</a:t>
            </a:r>
          </a:p>
        </p:txBody>
      </p:sp>
      <p:sp>
        <p:nvSpPr>
          <p:cNvPr id="84" name="Text Box 25"/>
          <p:cNvSpPr txBox="1">
            <a:spLocks noChangeArrowheads="1"/>
          </p:cNvSpPr>
          <p:nvPr/>
        </p:nvSpPr>
        <p:spPr bwMode="auto">
          <a:xfrm>
            <a:off x="7151370" y="3913823"/>
            <a:ext cx="9239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800" b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22.7</a:t>
            </a:r>
          </a:p>
        </p:txBody>
      </p:sp>
      <p:sp>
        <p:nvSpPr>
          <p:cNvPr id="85" name="Text Box 26"/>
          <p:cNvSpPr txBox="1">
            <a:spLocks noChangeArrowheads="1"/>
          </p:cNvSpPr>
          <p:nvPr/>
        </p:nvSpPr>
        <p:spPr bwMode="auto">
          <a:xfrm>
            <a:off x="5488369" y="2523173"/>
            <a:ext cx="6667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800" b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12.0</a:t>
            </a:r>
          </a:p>
        </p:txBody>
      </p:sp>
      <p:sp>
        <p:nvSpPr>
          <p:cNvPr id="86" name="Text Box 27"/>
          <p:cNvSpPr txBox="1">
            <a:spLocks noChangeArrowheads="1"/>
          </p:cNvSpPr>
          <p:nvPr/>
        </p:nvSpPr>
        <p:spPr bwMode="auto">
          <a:xfrm>
            <a:off x="7130733" y="2512060"/>
            <a:ext cx="11049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800" b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23.4</a:t>
            </a:r>
          </a:p>
        </p:txBody>
      </p:sp>
      <p:sp>
        <p:nvSpPr>
          <p:cNvPr id="87" name="Text Box 28"/>
          <p:cNvSpPr txBox="1">
            <a:spLocks noChangeArrowheads="1"/>
          </p:cNvSpPr>
          <p:nvPr/>
        </p:nvSpPr>
        <p:spPr bwMode="auto">
          <a:xfrm>
            <a:off x="8123047" y="2813685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800" b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41.3</a:t>
            </a:r>
          </a:p>
        </p:txBody>
      </p:sp>
      <p:sp>
        <p:nvSpPr>
          <p:cNvPr id="88" name="Text Box 29"/>
          <p:cNvSpPr txBox="1">
            <a:spLocks noChangeArrowheads="1"/>
          </p:cNvSpPr>
          <p:nvPr/>
        </p:nvSpPr>
        <p:spPr bwMode="auto">
          <a:xfrm>
            <a:off x="8111109" y="3085148"/>
            <a:ext cx="584131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1800" b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40.9</a:t>
            </a:r>
          </a:p>
        </p:txBody>
      </p:sp>
      <p:sp>
        <p:nvSpPr>
          <p:cNvPr id="89" name="Text Box 30"/>
          <p:cNvSpPr txBox="1">
            <a:spLocks noChangeArrowheads="1"/>
          </p:cNvSpPr>
          <p:nvPr/>
        </p:nvSpPr>
        <p:spPr bwMode="auto">
          <a:xfrm>
            <a:off x="8113523" y="3367723"/>
            <a:ext cx="6619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1800" b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41.6</a:t>
            </a:r>
          </a:p>
        </p:txBody>
      </p:sp>
      <p:sp>
        <p:nvSpPr>
          <p:cNvPr id="94" name="Text Box 31"/>
          <p:cNvSpPr txBox="1">
            <a:spLocks noChangeArrowheads="1"/>
          </p:cNvSpPr>
          <p:nvPr/>
        </p:nvSpPr>
        <p:spPr bwMode="auto">
          <a:xfrm>
            <a:off x="8123048" y="3650298"/>
            <a:ext cx="6177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1800" b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44.3</a:t>
            </a:r>
          </a:p>
        </p:txBody>
      </p:sp>
      <p:sp>
        <p:nvSpPr>
          <p:cNvPr id="95" name="Text Box 32"/>
          <p:cNvSpPr txBox="1">
            <a:spLocks noChangeArrowheads="1"/>
          </p:cNvSpPr>
          <p:nvPr/>
        </p:nvSpPr>
        <p:spPr bwMode="auto">
          <a:xfrm>
            <a:off x="8102410" y="3923348"/>
            <a:ext cx="6383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1800" b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47.7</a:t>
            </a:r>
          </a:p>
        </p:txBody>
      </p:sp>
      <p:sp>
        <p:nvSpPr>
          <p:cNvPr id="96" name="Text Box 33"/>
          <p:cNvSpPr txBox="1">
            <a:spLocks noChangeArrowheads="1"/>
          </p:cNvSpPr>
          <p:nvPr/>
        </p:nvSpPr>
        <p:spPr bwMode="auto">
          <a:xfrm>
            <a:off x="8110347" y="2512060"/>
            <a:ext cx="6651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800" b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42.7</a:t>
            </a:r>
          </a:p>
        </p:txBody>
      </p:sp>
      <p:sp>
        <p:nvSpPr>
          <p:cNvPr id="97" name="Text Box 34"/>
          <p:cNvSpPr txBox="1">
            <a:spLocks noChangeArrowheads="1"/>
          </p:cNvSpPr>
          <p:nvPr/>
        </p:nvSpPr>
        <p:spPr bwMode="auto">
          <a:xfrm>
            <a:off x="3384042" y="2548573"/>
            <a:ext cx="755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b="0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1950</a:t>
            </a:r>
          </a:p>
        </p:txBody>
      </p:sp>
      <p:sp>
        <p:nvSpPr>
          <p:cNvPr id="98" name="Text Box 35"/>
          <p:cNvSpPr txBox="1">
            <a:spLocks noChangeArrowheads="1"/>
          </p:cNvSpPr>
          <p:nvPr/>
        </p:nvSpPr>
        <p:spPr bwMode="auto">
          <a:xfrm>
            <a:off x="3384042" y="2829560"/>
            <a:ext cx="755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b="0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1960</a:t>
            </a:r>
          </a:p>
        </p:txBody>
      </p:sp>
      <p:sp>
        <p:nvSpPr>
          <p:cNvPr id="99" name="Text Box 36"/>
          <p:cNvSpPr txBox="1">
            <a:spLocks noChangeArrowheads="1"/>
          </p:cNvSpPr>
          <p:nvPr/>
        </p:nvSpPr>
        <p:spPr bwMode="auto">
          <a:xfrm>
            <a:off x="3380867" y="3108960"/>
            <a:ext cx="755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b="0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1970</a:t>
            </a:r>
          </a:p>
        </p:txBody>
      </p:sp>
      <p:sp>
        <p:nvSpPr>
          <p:cNvPr id="100" name="Text Box 37"/>
          <p:cNvSpPr txBox="1">
            <a:spLocks noChangeArrowheads="1"/>
          </p:cNvSpPr>
          <p:nvPr/>
        </p:nvSpPr>
        <p:spPr bwMode="auto">
          <a:xfrm>
            <a:off x="3390392" y="3388360"/>
            <a:ext cx="755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b="0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1980</a:t>
            </a:r>
          </a:p>
        </p:txBody>
      </p:sp>
      <p:sp>
        <p:nvSpPr>
          <p:cNvPr id="101" name="Text Box 38"/>
          <p:cNvSpPr txBox="1">
            <a:spLocks noChangeArrowheads="1"/>
          </p:cNvSpPr>
          <p:nvPr/>
        </p:nvSpPr>
        <p:spPr bwMode="auto">
          <a:xfrm>
            <a:off x="3393567" y="3667760"/>
            <a:ext cx="755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b="0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1990</a:t>
            </a:r>
          </a:p>
        </p:txBody>
      </p:sp>
      <p:sp>
        <p:nvSpPr>
          <p:cNvPr id="102" name="Text Box 39"/>
          <p:cNvSpPr txBox="1">
            <a:spLocks noChangeArrowheads="1"/>
          </p:cNvSpPr>
          <p:nvPr/>
        </p:nvSpPr>
        <p:spPr bwMode="auto">
          <a:xfrm>
            <a:off x="3390392" y="3947160"/>
            <a:ext cx="755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b="0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2000</a:t>
            </a:r>
          </a:p>
        </p:txBody>
      </p:sp>
      <p:sp>
        <p:nvSpPr>
          <p:cNvPr id="103" name="Text Box 40"/>
          <p:cNvSpPr txBox="1">
            <a:spLocks noChangeArrowheads="1"/>
          </p:cNvSpPr>
          <p:nvPr/>
        </p:nvSpPr>
        <p:spPr bwMode="auto">
          <a:xfrm>
            <a:off x="6282500" y="2510473"/>
            <a:ext cx="10001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800" b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17.4</a:t>
            </a:r>
          </a:p>
        </p:txBody>
      </p:sp>
      <p:sp>
        <p:nvSpPr>
          <p:cNvPr id="104" name="Text Box 41"/>
          <p:cNvSpPr txBox="1">
            <a:spLocks noChangeArrowheads="1"/>
          </p:cNvSpPr>
          <p:nvPr/>
        </p:nvSpPr>
        <p:spPr bwMode="auto">
          <a:xfrm>
            <a:off x="6309487" y="2799398"/>
            <a:ext cx="9620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800" b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17.8</a:t>
            </a:r>
          </a:p>
        </p:txBody>
      </p:sp>
      <p:sp>
        <p:nvSpPr>
          <p:cNvPr id="105" name="Text Box 42"/>
          <p:cNvSpPr txBox="1">
            <a:spLocks noChangeArrowheads="1"/>
          </p:cNvSpPr>
          <p:nvPr/>
        </p:nvSpPr>
        <p:spPr bwMode="auto">
          <a:xfrm>
            <a:off x="6309487" y="3080385"/>
            <a:ext cx="9620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800" b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17.6</a:t>
            </a:r>
          </a:p>
        </p:txBody>
      </p:sp>
      <p:sp>
        <p:nvSpPr>
          <p:cNvPr id="106" name="Text Box 43"/>
          <p:cNvSpPr txBox="1">
            <a:spLocks noChangeArrowheads="1"/>
          </p:cNvSpPr>
          <p:nvPr/>
        </p:nvSpPr>
        <p:spPr bwMode="auto">
          <a:xfrm>
            <a:off x="6298375" y="3362960"/>
            <a:ext cx="96361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800" b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17.5</a:t>
            </a:r>
          </a:p>
        </p:txBody>
      </p:sp>
      <p:sp>
        <p:nvSpPr>
          <p:cNvPr id="107" name="Text Box 44"/>
          <p:cNvSpPr txBox="1">
            <a:spLocks noChangeArrowheads="1"/>
          </p:cNvSpPr>
          <p:nvPr/>
        </p:nvSpPr>
        <p:spPr bwMode="auto">
          <a:xfrm>
            <a:off x="6292025" y="3645535"/>
            <a:ext cx="96361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800" b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16.6</a:t>
            </a:r>
          </a:p>
        </p:txBody>
      </p:sp>
      <p:sp>
        <p:nvSpPr>
          <p:cNvPr id="108" name="Text Box 45"/>
          <p:cNvSpPr txBox="1">
            <a:spLocks noChangeArrowheads="1"/>
          </p:cNvSpPr>
          <p:nvPr/>
        </p:nvSpPr>
        <p:spPr bwMode="auto">
          <a:xfrm>
            <a:off x="6292025" y="3918585"/>
            <a:ext cx="110331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800" b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15.4</a:t>
            </a:r>
          </a:p>
        </p:txBody>
      </p:sp>
      <p:sp>
        <p:nvSpPr>
          <p:cNvPr id="109" name="Text Box 46"/>
          <p:cNvSpPr txBox="1">
            <a:spLocks noChangeArrowheads="1"/>
          </p:cNvSpPr>
          <p:nvPr/>
        </p:nvSpPr>
        <p:spPr bwMode="auto">
          <a:xfrm>
            <a:off x="5327142" y="1802130"/>
            <a:ext cx="942594" cy="486287"/>
          </a:xfrm>
          <a:prstGeom prst="rect">
            <a:avLst/>
          </a:prstGeom>
          <a:noFill/>
          <a:ln w="19050" cap="rnd">
            <a:noFill/>
            <a:prstDash val="sysDot"/>
            <a:miter lim="800000"/>
            <a:headEnd/>
            <a:tailEnd type="none" w="lg" len="lg"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>
              <a:lnSpc>
                <a:spcPct val="80000"/>
              </a:lnSpc>
            </a:pPr>
            <a:r>
              <a:rPr kumimoji="0" lang="en-US" sz="1600" b="0" i="1" dirty="0">
                <a:latin typeface="Times New Roman" pitchFamily="18" charset="0"/>
                <a:cs typeface="Times New Roman" pitchFamily="18" charset="0"/>
              </a:rPr>
              <a:t>Second</a:t>
            </a:r>
            <a:br>
              <a:rPr kumimoji="0" lang="en-US" sz="1600" b="0" i="1" dirty="0">
                <a:latin typeface="Times New Roman" pitchFamily="18" charset="0"/>
                <a:cs typeface="Times New Roman" pitchFamily="18" charset="0"/>
              </a:rPr>
            </a:br>
            <a:r>
              <a:rPr kumimoji="0" lang="en-US" sz="1600" b="0" i="1" dirty="0">
                <a:latin typeface="Times New Roman" pitchFamily="18" charset="0"/>
                <a:cs typeface="Times New Roman" pitchFamily="18" charset="0"/>
              </a:rPr>
              <a:t>quintile</a:t>
            </a:r>
          </a:p>
        </p:txBody>
      </p:sp>
      <p:sp>
        <p:nvSpPr>
          <p:cNvPr id="110" name="Text Box 47"/>
          <p:cNvSpPr txBox="1">
            <a:spLocks noChangeArrowheads="1"/>
          </p:cNvSpPr>
          <p:nvPr/>
        </p:nvSpPr>
        <p:spPr bwMode="auto">
          <a:xfrm>
            <a:off x="6168581" y="1808480"/>
            <a:ext cx="873379" cy="486287"/>
          </a:xfrm>
          <a:prstGeom prst="rect">
            <a:avLst/>
          </a:prstGeom>
          <a:noFill/>
          <a:ln w="19050" cap="rnd">
            <a:noFill/>
            <a:prstDash val="sysDot"/>
            <a:miter lim="800000"/>
            <a:headEnd/>
            <a:tailEnd type="none" w="lg" len="lg"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>
              <a:lnSpc>
                <a:spcPct val="80000"/>
              </a:lnSpc>
            </a:pPr>
            <a:r>
              <a:rPr kumimoji="0" lang="en-US" sz="1600" b="0" i="1">
                <a:latin typeface="Times New Roman" pitchFamily="18" charset="0"/>
                <a:cs typeface="Times New Roman" pitchFamily="18" charset="0"/>
              </a:rPr>
              <a:t>Third</a:t>
            </a:r>
            <a:br>
              <a:rPr kumimoji="0" lang="en-US" sz="1600" b="0" i="1">
                <a:latin typeface="Times New Roman" pitchFamily="18" charset="0"/>
                <a:cs typeface="Times New Roman" pitchFamily="18" charset="0"/>
              </a:rPr>
            </a:br>
            <a:r>
              <a:rPr kumimoji="0" lang="en-US" sz="1600" b="0" i="1">
                <a:latin typeface="Times New Roman" pitchFamily="18" charset="0"/>
                <a:cs typeface="Times New Roman" pitchFamily="18" charset="0"/>
              </a:rPr>
              <a:t>quintile</a:t>
            </a:r>
          </a:p>
        </p:txBody>
      </p:sp>
      <p:sp>
        <p:nvSpPr>
          <p:cNvPr id="111" name="Text Box 48"/>
          <p:cNvSpPr txBox="1">
            <a:spLocks noChangeArrowheads="1"/>
          </p:cNvSpPr>
          <p:nvPr/>
        </p:nvSpPr>
        <p:spPr bwMode="auto">
          <a:xfrm>
            <a:off x="7026593" y="1806893"/>
            <a:ext cx="864361" cy="486287"/>
          </a:xfrm>
          <a:prstGeom prst="rect">
            <a:avLst/>
          </a:prstGeom>
          <a:noFill/>
          <a:ln w="19050" cap="rnd">
            <a:noFill/>
            <a:prstDash val="sysDot"/>
            <a:miter lim="800000"/>
            <a:headEnd/>
            <a:tailEnd type="none" w="lg" len="lg"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>
              <a:lnSpc>
                <a:spcPct val="80000"/>
              </a:lnSpc>
            </a:pPr>
            <a:r>
              <a:rPr kumimoji="0" lang="en-US" sz="1600" b="0" i="1" dirty="0">
                <a:latin typeface="Times New Roman" pitchFamily="18" charset="0"/>
                <a:cs typeface="Times New Roman" pitchFamily="18" charset="0"/>
              </a:rPr>
              <a:t>Fourth</a:t>
            </a:r>
            <a:br>
              <a:rPr kumimoji="0" lang="en-US" sz="1600" b="0" i="1" dirty="0">
                <a:latin typeface="Times New Roman" pitchFamily="18" charset="0"/>
                <a:cs typeface="Times New Roman" pitchFamily="18" charset="0"/>
              </a:rPr>
            </a:br>
            <a:r>
              <a:rPr kumimoji="0" lang="en-US" sz="1600" b="0" i="1" dirty="0">
                <a:latin typeface="Times New Roman" pitchFamily="18" charset="0"/>
                <a:cs typeface="Times New Roman" pitchFamily="18" charset="0"/>
              </a:rPr>
              <a:t>quintile</a:t>
            </a:r>
          </a:p>
        </p:txBody>
      </p:sp>
      <p:sp>
        <p:nvSpPr>
          <p:cNvPr id="112" name="Text Box 49"/>
          <p:cNvSpPr txBox="1">
            <a:spLocks noChangeArrowheads="1"/>
          </p:cNvSpPr>
          <p:nvPr/>
        </p:nvSpPr>
        <p:spPr bwMode="auto">
          <a:xfrm>
            <a:off x="7918704" y="1589405"/>
            <a:ext cx="1058736" cy="683264"/>
          </a:xfrm>
          <a:prstGeom prst="rect">
            <a:avLst/>
          </a:prstGeom>
          <a:noFill/>
          <a:ln w="19050" cap="rnd">
            <a:noFill/>
            <a:prstDash val="sysDot"/>
            <a:miter lim="800000"/>
            <a:headEnd/>
            <a:tailEnd type="none" w="lg" len="lg"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>
              <a:lnSpc>
                <a:spcPct val="80000"/>
              </a:lnSpc>
            </a:pPr>
            <a:r>
              <a:rPr kumimoji="0" lang="en-US" sz="1600" b="0" i="1" dirty="0">
                <a:latin typeface="Times New Roman" pitchFamily="18" charset="0"/>
                <a:cs typeface="Times New Roman" pitchFamily="18" charset="0"/>
              </a:rPr>
              <a:t>Top</a:t>
            </a:r>
          </a:p>
          <a:p>
            <a:pPr algn="ctr">
              <a:lnSpc>
                <a:spcPct val="80000"/>
              </a:lnSpc>
            </a:pPr>
            <a:r>
              <a:rPr kumimoji="0" lang="en-US" sz="1600" b="0" i="1" dirty="0">
                <a:latin typeface="Times New Roman" pitchFamily="18" charset="0"/>
                <a:cs typeface="Times New Roman" pitchFamily="18" charset="0"/>
              </a:rPr>
              <a:t>20% of recipients</a:t>
            </a:r>
          </a:p>
        </p:txBody>
      </p:sp>
      <p:sp>
        <p:nvSpPr>
          <p:cNvPr id="113" name="Text Box 50"/>
          <p:cNvSpPr txBox="1">
            <a:spLocks noChangeArrowheads="1"/>
          </p:cNvSpPr>
          <p:nvPr/>
        </p:nvSpPr>
        <p:spPr bwMode="auto">
          <a:xfrm>
            <a:off x="3125279" y="2287080"/>
            <a:ext cx="4281487" cy="338554"/>
          </a:xfrm>
          <a:prstGeom prst="rect">
            <a:avLst/>
          </a:prstGeom>
          <a:noFill/>
          <a:ln w="19050" cap="rnd">
            <a:noFill/>
            <a:prstDash val="sysDot"/>
            <a:miter lim="800000"/>
            <a:headEnd/>
            <a:tailEnd type="none" w="lg" len="lg"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kumimoji="0" lang="en-US" sz="1600" b="1" i="1" dirty="0">
                <a:latin typeface="Times New Roman" pitchFamily="18" charset="0"/>
                <a:cs typeface="Times New Roman" pitchFamily="18" charset="0"/>
              </a:rPr>
              <a:t>Family </a:t>
            </a:r>
            <a:r>
              <a:rPr kumimoji="0" lang="en-US" sz="1600" b="1" i="1" dirty="0" smtClean="0">
                <a:latin typeface="Times New Roman" pitchFamily="18" charset="0"/>
                <a:cs typeface="Times New Roman" pitchFamily="18" charset="0"/>
              </a:rPr>
              <a:t>Income</a:t>
            </a:r>
            <a:r>
              <a:rPr kumimoji="0" lang="en-US" sz="1600" i="1" dirty="0" smtClean="0">
                <a:latin typeface="Times New Roman" pitchFamily="18" charset="0"/>
                <a:cs typeface="Times New Roman" pitchFamily="18" charset="0"/>
              </a:rPr>
              <a:t> before Taxes</a:t>
            </a:r>
            <a:endParaRPr kumimoji="0" lang="en-US" sz="16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4" name="Text Box 53"/>
          <p:cNvSpPr txBox="1">
            <a:spLocks noChangeArrowheads="1"/>
          </p:cNvSpPr>
          <p:nvPr/>
        </p:nvSpPr>
        <p:spPr bwMode="auto">
          <a:xfrm>
            <a:off x="4521772" y="4887278"/>
            <a:ext cx="838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800" b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1800" b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3.9</a:t>
            </a:r>
            <a:endParaRPr lang="en-US" sz="1800" b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5" name="Text Box 54"/>
          <p:cNvSpPr txBox="1">
            <a:spLocks noChangeArrowheads="1"/>
          </p:cNvSpPr>
          <p:nvPr/>
        </p:nvSpPr>
        <p:spPr bwMode="auto">
          <a:xfrm>
            <a:off x="4515422" y="5158740"/>
            <a:ext cx="9239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800" b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1800" b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4.6</a:t>
            </a:r>
            <a:endParaRPr lang="en-US" sz="1800" b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6" name="Text Box 56"/>
          <p:cNvSpPr txBox="1">
            <a:spLocks noChangeArrowheads="1"/>
          </p:cNvSpPr>
          <p:nvPr/>
        </p:nvSpPr>
        <p:spPr bwMode="auto">
          <a:xfrm>
            <a:off x="5450269" y="5150803"/>
            <a:ext cx="6254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r"/>
            <a:r>
              <a:rPr lang="en-US" sz="1800" b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10.8</a:t>
            </a:r>
            <a:endParaRPr lang="en-US" sz="1800" b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7" name="Text Box 57"/>
          <p:cNvSpPr txBox="1">
            <a:spLocks noChangeArrowheads="1"/>
          </p:cNvSpPr>
          <p:nvPr/>
        </p:nvSpPr>
        <p:spPr bwMode="auto">
          <a:xfrm>
            <a:off x="7122795" y="5157153"/>
            <a:ext cx="11207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800" b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23.9</a:t>
            </a:r>
            <a:endParaRPr lang="en-US" sz="1800" b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8" name="Text Box 60"/>
          <p:cNvSpPr txBox="1">
            <a:spLocks noChangeArrowheads="1"/>
          </p:cNvSpPr>
          <p:nvPr/>
        </p:nvSpPr>
        <p:spPr bwMode="auto">
          <a:xfrm>
            <a:off x="5610606" y="4885690"/>
            <a:ext cx="666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800" b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9.4</a:t>
            </a:r>
            <a:endParaRPr lang="en-US" sz="1800" b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9" name="Text Box 61"/>
          <p:cNvSpPr txBox="1">
            <a:spLocks noChangeArrowheads="1"/>
          </p:cNvSpPr>
          <p:nvPr/>
        </p:nvSpPr>
        <p:spPr bwMode="auto">
          <a:xfrm>
            <a:off x="7122795" y="4874578"/>
            <a:ext cx="11049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800" b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23.2</a:t>
            </a:r>
            <a:endParaRPr lang="en-US" sz="1800" b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0" name="Text Box 62"/>
          <p:cNvSpPr txBox="1">
            <a:spLocks noChangeArrowheads="1"/>
          </p:cNvSpPr>
          <p:nvPr/>
        </p:nvSpPr>
        <p:spPr bwMode="auto">
          <a:xfrm>
            <a:off x="8124635" y="5157153"/>
            <a:ext cx="685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800" b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44.4</a:t>
            </a:r>
            <a:endParaRPr lang="en-US" sz="1800" b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1" name="Text Box 64"/>
          <p:cNvSpPr txBox="1">
            <a:spLocks noChangeArrowheads="1"/>
          </p:cNvSpPr>
          <p:nvPr/>
        </p:nvSpPr>
        <p:spPr bwMode="auto">
          <a:xfrm>
            <a:off x="8111935" y="4884103"/>
            <a:ext cx="6651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800" b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48.2</a:t>
            </a:r>
            <a:endParaRPr lang="en-US" sz="1800" b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2" name="Text Box 65"/>
          <p:cNvSpPr txBox="1">
            <a:spLocks noChangeArrowheads="1"/>
          </p:cNvSpPr>
          <p:nvPr/>
        </p:nvSpPr>
        <p:spPr bwMode="auto">
          <a:xfrm>
            <a:off x="3363405" y="4911090"/>
            <a:ext cx="908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b="0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Before</a:t>
            </a:r>
          </a:p>
        </p:txBody>
      </p:sp>
      <p:sp>
        <p:nvSpPr>
          <p:cNvPr id="123" name="Text Box 66"/>
          <p:cNvSpPr txBox="1">
            <a:spLocks noChangeArrowheads="1"/>
          </p:cNvSpPr>
          <p:nvPr/>
        </p:nvSpPr>
        <p:spPr bwMode="auto">
          <a:xfrm>
            <a:off x="3345942" y="5176203"/>
            <a:ext cx="755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b="0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After</a:t>
            </a:r>
          </a:p>
        </p:txBody>
      </p:sp>
      <p:sp>
        <p:nvSpPr>
          <p:cNvPr id="124" name="Text Box 68"/>
          <p:cNvSpPr txBox="1">
            <a:spLocks noChangeArrowheads="1"/>
          </p:cNvSpPr>
          <p:nvPr/>
        </p:nvSpPr>
        <p:spPr bwMode="auto">
          <a:xfrm>
            <a:off x="6303137" y="4882515"/>
            <a:ext cx="10001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800" b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15.3</a:t>
            </a:r>
            <a:endParaRPr lang="en-US" sz="1800" b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5" name="Text Box 69"/>
          <p:cNvSpPr txBox="1">
            <a:spLocks noChangeArrowheads="1"/>
          </p:cNvSpPr>
          <p:nvPr/>
        </p:nvSpPr>
        <p:spPr bwMode="auto">
          <a:xfrm>
            <a:off x="6301550" y="5152390"/>
            <a:ext cx="9620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800" b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16.3</a:t>
            </a:r>
            <a:endParaRPr lang="en-US" sz="1800" b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6" name="Text Box 71"/>
          <p:cNvSpPr txBox="1">
            <a:spLocks noChangeArrowheads="1"/>
          </p:cNvSpPr>
          <p:nvPr/>
        </p:nvSpPr>
        <p:spPr bwMode="auto">
          <a:xfrm>
            <a:off x="3161792" y="4649597"/>
            <a:ext cx="4904163" cy="338554"/>
          </a:xfrm>
          <a:prstGeom prst="rect">
            <a:avLst/>
          </a:prstGeom>
          <a:noFill/>
          <a:ln w="19050" cap="rnd">
            <a:noFill/>
            <a:prstDash val="sysDot"/>
            <a:miter lim="800000"/>
            <a:headEnd/>
            <a:tailEnd type="none" w="lg" len="lg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kumimoji="0" lang="en-US" sz="1600" i="1" dirty="0">
                <a:latin typeface="Times New Roman" pitchFamily="18" charset="0"/>
                <a:cs typeface="Times New Roman" pitchFamily="18" charset="0"/>
              </a:rPr>
              <a:t>Impact of </a:t>
            </a:r>
            <a:r>
              <a:rPr kumimoji="0" lang="en-US" sz="1600" i="1" dirty="0" smtClean="0">
                <a:latin typeface="Times New Roman" pitchFamily="18" charset="0"/>
                <a:cs typeface="Times New Roman" pitchFamily="18" charset="0"/>
              </a:rPr>
              <a:t>Taxes </a:t>
            </a:r>
            <a:r>
              <a:rPr kumimoji="0" lang="en-US" sz="1600" i="1" dirty="0">
                <a:latin typeface="Times New Roman" pitchFamily="18" charset="0"/>
                <a:cs typeface="Times New Roman" pitchFamily="18" charset="0"/>
              </a:rPr>
              <a:t>&amp; </a:t>
            </a:r>
            <a:r>
              <a:rPr kumimoji="0" lang="en-US" sz="1600" i="1" dirty="0" smtClean="0">
                <a:latin typeface="Times New Roman" pitchFamily="18" charset="0"/>
                <a:cs typeface="Times New Roman" pitchFamily="18" charset="0"/>
              </a:rPr>
              <a:t>Transfers </a:t>
            </a:r>
            <a:r>
              <a:rPr kumimoji="0" lang="en-US" sz="1600" i="1" dirty="0">
                <a:latin typeface="Times New Roman" pitchFamily="18" charset="0"/>
                <a:cs typeface="Times New Roman" pitchFamily="18" charset="0"/>
              </a:rPr>
              <a:t>on </a:t>
            </a:r>
            <a:r>
              <a:rPr kumimoji="0" lang="en-US" sz="1600" i="1" dirty="0" smtClean="0">
                <a:latin typeface="Times New Roman" pitchFamily="18" charset="0"/>
                <a:cs typeface="Times New Roman" pitchFamily="18" charset="0"/>
              </a:rPr>
              <a:t>2009 </a:t>
            </a:r>
            <a:r>
              <a:rPr kumimoji="0" lang="en-US" sz="1600" b="1" i="1" dirty="0" smtClean="0">
                <a:latin typeface="Times New Roman" pitchFamily="18" charset="0"/>
                <a:cs typeface="Times New Roman" pitchFamily="18" charset="0"/>
              </a:rPr>
              <a:t>Household Income</a:t>
            </a:r>
            <a:endParaRPr kumimoji="0" lang="en-US" sz="16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7" name="Line 112"/>
          <p:cNvSpPr>
            <a:spLocks noChangeShapeType="1"/>
          </p:cNvSpPr>
          <p:nvPr/>
        </p:nvSpPr>
        <p:spPr bwMode="auto">
          <a:xfrm>
            <a:off x="4406264" y="2278698"/>
            <a:ext cx="452672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2" name="Text Box 117"/>
          <p:cNvSpPr txBox="1">
            <a:spLocks noChangeArrowheads="1"/>
          </p:cNvSpPr>
          <p:nvPr/>
        </p:nvSpPr>
        <p:spPr bwMode="auto">
          <a:xfrm>
            <a:off x="4528122" y="4190048"/>
            <a:ext cx="9239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800" b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1800" b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3.9</a:t>
            </a:r>
            <a:endParaRPr lang="en-US" sz="1800" b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" name="Text Box 118"/>
          <p:cNvSpPr txBox="1">
            <a:spLocks noChangeArrowheads="1"/>
          </p:cNvSpPr>
          <p:nvPr/>
        </p:nvSpPr>
        <p:spPr bwMode="auto">
          <a:xfrm>
            <a:off x="5482019" y="4191635"/>
            <a:ext cx="10572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800" b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1800" b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9.4</a:t>
            </a:r>
            <a:endParaRPr lang="en-US" sz="1800" b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4" name="Text Box 119"/>
          <p:cNvSpPr txBox="1">
            <a:spLocks noChangeArrowheads="1"/>
          </p:cNvSpPr>
          <p:nvPr/>
        </p:nvSpPr>
        <p:spPr bwMode="auto">
          <a:xfrm>
            <a:off x="7148195" y="4188460"/>
            <a:ext cx="9239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800" b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23.2</a:t>
            </a:r>
            <a:endParaRPr lang="en-US" sz="1800" b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5" name="Text Box 120"/>
          <p:cNvSpPr txBox="1">
            <a:spLocks noChangeArrowheads="1"/>
          </p:cNvSpPr>
          <p:nvPr/>
        </p:nvSpPr>
        <p:spPr bwMode="auto">
          <a:xfrm>
            <a:off x="8099235" y="4197985"/>
            <a:ext cx="59600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1800" b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48.2</a:t>
            </a:r>
            <a:endParaRPr lang="en-US" sz="1800" b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6" name="Text Box 121"/>
          <p:cNvSpPr txBox="1">
            <a:spLocks noChangeArrowheads="1"/>
          </p:cNvSpPr>
          <p:nvPr/>
        </p:nvSpPr>
        <p:spPr bwMode="auto">
          <a:xfrm>
            <a:off x="3387217" y="4221798"/>
            <a:ext cx="76174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b="0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1800" b="0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2009</a:t>
            </a:r>
            <a:endParaRPr lang="en-US" sz="1800" b="0" i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7" name="Text Box 122"/>
          <p:cNvSpPr txBox="1">
            <a:spLocks noChangeArrowheads="1"/>
          </p:cNvSpPr>
          <p:nvPr/>
        </p:nvSpPr>
        <p:spPr bwMode="auto">
          <a:xfrm>
            <a:off x="6288850" y="4193223"/>
            <a:ext cx="11033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800" b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15.3</a:t>
            </a:r>
            <a:endParaRPr lang="en-US" sz="1800" b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8" name="Text Box 50"/>
          <p:cNvSpPr txBox="1">
            <a:spLocks noChangeArrowheads="1"/>
          </p:cNvSpPr>
          <p:nvPr/>
        </p:nvSpPr>
        <p:spPr bwMode="auto">
          <a:xfrm>
            <a:off x="3900171" y="1104456"/>
            <a:ext cx="4281487" cy="338554"/>
          </a:xfrm>
          <a:prstGeom prst="rect">
            <a:avLst/>
          </a:prstGeom>
          <a:noFill/>
          <a:ln w="19050" cap="rnd">
            <a:noFill/>
            <a:prstDash val="sysDot"/>
            <a:miter lim="800000"/>
            <a:headEnd/>
            <a:tailEnd type="none" w="lg" len="lg"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kumimoji="0" lang="en-US" sz="1600" b="1" i="1" dirty="0" smtClean="0">
                <a:latin typeface="Times New Roman" pitchFamily="18" charset="0"/>
                <a:cs typeface="Times New Roman" pitchFamily="18" charset="0"/>
              </a:rPr>
              <a:t>Share of Money Income by Quintile</a:t>
            </a:r>
            <a:endParaRPr kumimoji="0" lang="en-US" sz="16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2780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91440" y="868680"/>
            <a:ext cx="8932985" cy="5047490"/>
          </a:xfrm>
          <a:prstGeom prst="roundRect">
            <a:avLst>
              <a:gd name="adj" fmla="val 3590"/>
            </a:avLst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569" y="192087"/>
            <a:ext cx="8904855" cy="1308482"/>
          </a:xfrm>
        </p:spPr>
        <p:txBody>
          <a:bodyPr/>
          <a:lstStyle/>
          <a:p>
            <a:r>
              <a:rPr lang="en-US" sz="3200" dirty="0"/>
              <a:t>Factors </a:t>
            </a:r>
            <a:r>
              <a:rPr lang="en-US" sz="3200" dirty="0" smtClean="0"/>
              <a:t>that Influence Distribution of Income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675" y="868680"/>
            <a:ext cx="8883750" cy="4498848"/>
          </a:xfrm>
        </p:spPr>
        <p:txBody>
          <a:bodyPr/>
          <a:lstStyle/>
          <a:p>
            <a:pPr marL="231775" indent="-231775"/>
            <a:r>
              <a:rPr lang="en-US" sz="2500" dirty="0">
                <a:solidFill>
                  <a:srgbClr val="32302A"/>
                </a:solidFill>
              </a:rPr>
              <a:t>A high portion of annual income inequality is due to </a:t>
            </a:r>
            <a:r>
              <a:rPr lang="en-US" sz="2500" dirty="0" smtClean="0">
                <a:solidFill>
                  <a:srgbClr val="32302A"/>
                </a:solidFill>
              </a:rPr>
              <a:t/>
            </a:r>
            <a:br>
              <a:rPr lang="en-US" sz="2500" dirty="0" smtClean="0">
                <a:solidFill>
                  <a:srgbClr val="32302A"/>
                </a:solidFill>
              </a:rPr>
            </a:br>
            <a:r>
              <a:rPr lang="en-US" sz="2500" dirty="0" smtClean="0">
                <a:solidFill>
                  <a:srgbClr val="32302A"/>
                </a:solidFill>
              </a:rPr>
              <a:t>differences </a:t>
            </a:r>
            <a:r>
              <a:rPr lang="en-US" sz="2500" dirty="0">
                <a:solidFill>
                  <a:srgbClr val="32302A"/>
                </a:solidFill>
              </a:rPr>
              <a:t>in:</a:t>
            </a:r>
          </a:p>
          <a:p>
            <a:pPr marL="631825" lvl="1" indent="-231775"/>
            <a:r>
              <a:rPr lang="en-US" sz="2500" dirty="0">
                <a:solidFill>
                  <a:srgbClr val="32302A"/>
                </a:solidFill>
              </a:rPr>
              <a:t>age, </a:t>
            </a:r>
          </a:p>
          <a:p>
            <a:pPr marL="631825" lvl="1" indent="-231775"/>
            <a:r>
              <a:rPr lang="en-US" sz="2500" dirty="0">
                <a:solidFill>
                  <a:srgbClr val="32302A"/>
                </a:solidFill>
              </a:rPr>
              <a:t>education, </a:t>
            </a:r>
          </a:p>
          <a:p>
            <a:pPr marL="631825" lvl="1" indent="-231775"/>
            <a:r>
              <a:rPr lang="en-US" sz="2500" dirty="0">
                <a:solidFill>
                  <a:srgbClr val="32302A"/>
                </a:solidFill>
              </a:rPr>
              <a:t>family size, </a:t>
            </a:r>
          </a:p>
          <a:p>
            <a:pPr marL="631825" lvl="1" indent="-231775"/>
            <a:r>
              <a:rPr lang="en-US" sz="2500" dirty="0">
                <a:solidFill>
                  <a:srgbClr val="32302A"/>
                </a:solidFill>
              </a:rPr>
              <a:t>marital status, </a:t>
            </a:r>
          </a:p>
          <a:p>
            <a:pPr marL="631825" lvl="1" indent="-231775"/>
            <a:r>
              <a:rPr lang="en-US" sz="2500" dirty="0">
                <a:solidFill>
                  <a:srgbClr val="32302A"/>
                </a:solidFill>
              </a:rPr>
              <a:t>number of earners in the family, and,</a:t>
            </a:r>
          </a:p>
          <a:p>
            <a:pPr marL="631825" lvl="1" indent="-231775"/>
            <a:r>
              <a:rPr lang="en-US" sz="2500" dirty="0">
                <a:solidFill>
                  <a:srgbClr val="32302A"/>
                </a:solidFill>
              </a:rPr>
              <a:t>time worked. </a:t>
            </a:r>
          </a:p>
          <a:p>
            <a:pPr marL="231775" indent="-231775"/>
            <a:r>
              <a:rPr lang="en-US" sz="2500" dirty="0">
                <a:solidFill>
                  <a:srgbClr val="32302A"/>
                </a:solidFill>
              </a:rPr>
              <a:t>Young, inexperienced workers, students, single-parent families, and retirees are over-represented among those with low incomes.</a:t>
            </a:r>
          </a:p>
        </p:txBody>
      </p:sp>
    </p:spTree>
    <p:extLst>
      <p:ext uri="{BB962C8B-B14F-4D97-AF65-F5344CB8AC3E}">
        <p14:creationId xmlns:p14="http://schemas.microsoft.com/office/powerpoint/2010/main" val="543722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500"/>
                            </p:stCondLst>
                            <p:childTnLst>
                              <p:par>
                                <p:cTn id="4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119569" y="100647"/>
            <a:ext cx="8904855" cy="749746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800" kern="1200">
                <a:solidFill>
                  <a:schemeClr val="bg1"/>
                </a:solidFill>
                <a:latin typeface="Century Schoolbook" pitchFamily="18" charset="0"/>
                <a:ea typeface="+mj-ea"/>
                <a:cs typeface="Times New Roman" pitchFamily="18" charset="0"/>
              </a:defRPr>
            </a:lvl1pPr>
          </a:lstStyle>
          <a:p>
            <a:r>
              <a:rPr lang="en-US" dirty="0"/>
              <a:t>High and Low Income Families, </a:t>
            </a:r>
            <a:r>
              <a:rPr lang="en-US" dirty="0" smtClean="0"/>
              <a:t>2009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91440" y="832136"/>
            <a:ext cx="8932985" cy="5093178"/>
          </a:xfrm>
          <a:prstGeom prst="roundRect">
            <a:avLst>
              <a:gd name="adj" fmla="val 3590"/>
            </a:avLst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" name="Text Box 7"/>
          <p:cNvSpPr txBox="1">
            <a:spLocks noChangeArrowheads="1"/>
          </p:cNvSpPr>
          <p:nvPr/>
        </p:nvSpPr>
        <p:spPr bwMode="auto">
          <a:xfrm>
            <a:off x="5266944" y="929005"/>
            <a:ext cx="1524000" cy="720197"/>
          </a:xfrm>
          <a:prstGeom prst="rect">
            <a:avLst/>
          </a:prstGeom>
          <a:noFill/>
          <a:ln w="19050" cap="rnd">
            <a:noFill/>
            <a:prstDash val="sysDot"/>
            <a:miter lim="800000"/>
            <a:headEnd/>
            <a:tailEnd type="none" w="lg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lnSpc>
                <a:spcPct val="80000"/>
              </a:lnSpc>
            </a:pPr>
            <a:r>
              <a:rPr kumimoji="0" lang="en-US" sz="1700" b="0" i="1" dirty="0">
                <a:latin typeface="Times New Roman" pitchFamily="18" charset="0"/>
                <a:cs typeface="Times New Roman" pitchFamily="18" charset="0"/>
              </a:rPr>
              <a:t>Bottom 20% </a:t>
            </a:r>
            <a:r>
              <a:rPr kumimoji="0" lang="en-US" sz="1700" b="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en-US" sz="1700" b="0" i="1" dirty="0" smtClean="0">
                <a:latin typeface="Times New Roman" pitchFamily="18" charset="0"/>
                <a:cs typeface="Times New Roman" pitchFamily="18" charset="0"/>
              </a:rPr>
            </a:br>
            <a:r>
              <a:rPr kumimoji="0" lang="en-US" sz="1700" b="0" i="1" dirty="0" smtClean="0">
                <a:latin typeface="Times New Roman" pitchFamily="18" charset="0"/>
                <a:cs typeface="Times New Roman" pitchFamily="18" charset="0"/>
              </a:rPr>
              <a:t>of </a:t>
            </a:r>
            <a:r>
              <a:rPr kumimoji="0" lang="en-US" sz="1700" b="0" i="1" dirty="0">
                <a:latin typeface="Times New Roman" pitchFamily="18" charset="0"/>
                <a:cs typeface="Times New Roman" pitchFamily="18" charset="0"/>
              </a:rPr>
              <a:t>income recipients</a:t>
            </a:r>
          </a:p>
        </p:txBody>
      </p:sp>
      <p:sp>
        <p:nvSpPr>
          <p:cNvPr id="105" name="Text Box 8"/>
          <p:cNvSpPr txBox="1">
            <a:spLocks noChangeArrowheads="1"/>
          </p:cNvSpPr>
          <p:nvPr/>
        </p:nvSpPr>
        <p:spPr bwMode="auto">
          <a:xfrm>
            <a:off x="5608026" y="1889760"/>
            <a:ext cx="11207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700" b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b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10.0</a:t>
            </a:r>
            <a:endParaRPr lang="en-US" sz="1700" b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6" name="Text Box 9"/>
          <p:cNvSpPr txBox="1">
            <a:spLocks noChangeArrowheads="1"/>
          </p:cNvSpPr>
          <p:nvPr/>
        </p:nvSpPr>
        <p:spPr bwMode="auto">
          <a:xfrm>
            <a:off x="5705920" y="2454783"/>
            <a:ext cx="9239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700" b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33.0</a:t>
            </a:r>
            <a:endParaRPr lang="en-US" sz="1700" b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7" name="Text Box 10"/>
          <p:cNvSpPr txBox="1">
            <a:spLocks noChangeArrowheads="1"/>
          </p:cNvSpPr>
          <p:nvPr/>
        </p:nvSpPr>
        <p:spPr bwMode="auto">
          <a:xfrm>
            <a:off x="5717032" y="2670683"/>
            <a:ext cx="9239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700" b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46.0</a:t>
            </a:r>
            <a:endParaRPr lang="en-US" sz="1700" b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8" name="Text Box 11"/>
          <p:cNvSpPr txBox="1">
            <a:spLocks noChangeArrowheads="1"/>
          </p:cNvSpPr>
          <p:nvPr/>
        </p:nvSpPr>
        <p:spPr bwMode="auto">
          <a:xfrm>
            <a:off x="5718620" y="2905633"/>
            <a:ext cx="9239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700" b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21.0</a:t>
            </a:r>
            <a:endParaRPr lang="en-US" sz="1700" b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9" name="Text Box 12"/>
          <p:cNvSpPr txBox="1">
            <a:spLocks noChangeArrowheads="1"/>
          </p:cNvSpPr>
          <p:nvPr/>
        </p:nvSpPr>
        <p:spPr bwMode="auto">
          <a:xfrm>
            <a:off x="5713857" y="1654810"/>
            <a:ext cx="11049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700" b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28.0</a:t>
            </a:r>
            <a:endParaRPr lang="en-US" sz="1700" b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0" name="Text Box 13"/>
          <p:cNvSpPr txBox="1">
            <a:spLocks noChangeArrowheads="1"/>
          </p:cNvSpPr>
          <p:nvPr/>
        </p:nvSpPr>
        <p:spPr bwMode="auto">
          <a:xfrm>
            <a:off x="7223570" y="1889760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700" b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63.0</a:t>
            </a:r>
            <a:endParaRPr lang="en-US" sz="1700" b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1" name="Text Box 14"/>
          <p:cNvSpPr txBox="1">
            <a:spLocks noChangeArrowheads="1"/>
          </p:cNvSpPr>
          <p:nvPr/>
        </p:nvSpPr>
        <p:spPr bwMode="auto">
          <a:xfrm>
            <a:off x="7209282" y="2454783"/>
            <a:ext cx="9239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700" b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12.0</a:t>
            </a:r>
          </a:p>
        </p:txBody>
      </p:sp>
      <p:sp>
        <p:nvSpPr>
          <p:cNvPr id="112" name="Text Box 15"/>
          <p:cNvSpPr txBox="1">
            <a:spLocks noChangeArrowheads="1"/>
          </p:cNvSpPr>
          <p:nvPr/>
        </p:nvSpPr>
        <p:spPr bwMode="auto">
          <a:xfrm>
            <a:off x="7218807" y="2670683"/>
            <a:ext cx="9239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700" b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78.0</a:t>
            </a:r>
            <a:endParaRPr lang="en-US" sz="1700" b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3" name="Text Box 16"/>
          <p:cNvSpPr txBox="1">
            <a:spLocks noChangeArrowheads="1"/>
          </p:cNvSpPr>
          <p:nvPr/>
        </p:nvSpPr>
        <p:spPr bwMode="auto">
          <a:xfrm>
            <a:off x="7111647" y="2905633"/>
            <a:ext cx="9239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700" b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b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10.0</a:t>
            </a:r>
            <a:endParaRPr lang="en-US" sz="1700" b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4" name="Text Box 17"/>
          <p:cNvSpPr txBox="1">
            <a:spLocks noChangeArrowheads="1"/>
          </p:cNvSpPr>
          <p:nvPr/>
        </p:nvSpPr>
        <p:spPr bwMode="auto">
          <a:xfrm>
            <a:off x="7210870" y="1654810"/>
            <a:ext cx="6651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700" b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2.0</a:t>
            </a:r>
          </a:p>
        </p:txBody>
      </p:sp>
      <p:sp>
        <p:nvSpPr>
          <p:cNvPr id="115" name="Text Box 18"/>
          <p:cNvSpPr txBox="1">
            <a:spLocks noChangeArrowheads="1"/>
          </p:cNvSpPr>
          <p:nvPr/>
        </p:nvSpPr>
        <p:spPr bwMode="auto">
          <a:xfrm>
            <a:off x="1152144" y="1660335"/>
            <a:ext cx="3283206" cy="353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700" b="0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Percent with less than high school</a:t>
            </a:r>
            <a:endParaRPr lang="en-US" sz="1700" b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6" name="Text Box 19"/>
          <p:cNvSpPr txBox="1">
            <a:spLocks noChangeArrowheads="1"/>
          </p:cNvSpPr>
          <p:nvPr/>
        </p:nvSpPr>
        <p:spPr bwMode="auto">
          <a:xfrm>
            <a:off x="1152144" y="1903222"/>
            <a:ext cx="3456203" cy="353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700" b="0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Percent with college degree or more</a:t>
            </a:r>
            <a:endParaRPr lang="en-US" sz="1700" b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7" name="Text Box 20"/>
          <p:cNvSpPr txBox="1">
            <a:spLocks noChangeArrowheads="1"/>
          </p:cNvSpPr>
          <p:nvPr/>
        </p:nvSpPr>
        <p:spPr bwMode="auto">
          <a:xfrm>
            <a:off x="1158494" y="2456752"/>
            <a:ext cx="1074333" cy="353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700" b="0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under 35</a:t>
            </a:r>
            <a:endParaRPr lang="en-US" sz="1700" b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8" name="Text Box 21"/>
          <p:cNvSpPr txBox="1">
            <a:spLocks noChangeArrowheads="1"/>
          </p:cNvSpPr>
          <p:nvPr/>
        </p:nvSpPr>
        <p:spPr bwMode="auto">
          <a:xfrm>
            <a:off x="1118807" y="2682177"/>
            <a:ext cx="10033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700" b="0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35 - 64</a:t>
            </a:r>
          </a:p>
        </p:txBody>
      </p:sp>
      <p:sp>
        <p:nvSpPr>
          <p:cNvPr id="119" name="Text Box 22"/>
          <p:cNvSpPr txBox="1">
            <a:spLocks noChangeArrowheads="1"/>
          </p:cNvSpPr>
          <p:nvPr/>
        </p:nvSpPr>
        <p:spPr bwMode="auto">
          <a:xfrm>
            <a:off x="1125157" y="2910777"/>
            <a:ext cx="1388522" cy="353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700" b="0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65 and over</a:t>
            </a:r>
          </a:p>
        </p:txBody>
      </p:sp>
      <p:sp>
        <p:nvSpPr>
          <p:cNvPr id="120" name="Text Box 23"/>
          <p:cNvSpPr txBox="1">
            <a:spLocks noChangeArrowheads="1"/>
          </p:cNvSpPr>
          <p:nvPr/>
        </p:nvSpPr>
        <p:spPr bwMode="auto">
          <a:xfrm>
            <a:off x="1028319" y="1399985"/>
            <a:ext cx="2573140" cy="353943"/>
          </a:xfrm>
          <a:prstGeom prst="rect">
            <a:avLst/>
          </a:prstGeom>
          <a:noFill/>
          <a:ln w="19050" cap="rnd">
            <a:noFill/>
            <a:prstDash val="sysDot"/>
            <a:miter lim="800000"/>
            <a:headEnd/>
            <a:tailEnd type="none" w="lg" len="lg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kumimoji="0" lang="en-US" sz="1700" b="1" i="1" dirty="0">
                <a:latin typeface="Times New Roman" pitchFamily="18" charset="0"/>
                <a:cs typeface="Times New Roman" pitchFamily="18" charset="0"/>
              </a:rPr>
              <a:t>Education of householder</a:t>
            </a:r>
          </a:p>
        </p:txBody>
      </p:sp>
      <p:sp>
        <p:nvSpPr>
          <p:cNvPr id="121" name="Text Box 25"/>
          <p:cNvSpPr txBox="1">
            <a:spLocks noChangeArrowheads="1"/>
          </p:cNvSpPr>
          <p:nvPr/>
        </p:nvSpPr>
        <p:spPr bwMode="auto">
          <a:xfrm>
            <a:off x="5713857" y="3746183"/>
            <a:ext cx="11207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700" b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52.0</a:t>
            </a:r>
          </a:p>
        </p:txBody>
      </p:sp>
      <p:sp>
        <p:nvSpPr>
          <p:cNvPr id="122" name="Text Box 26"/>
          <p:cNvSpPr txBox="1">
            <a:spLocks noChangeArrowheads="1"/>
          </p:cNvSpPr>
          <p:nvPr/>
        </p:nvSpPr>
        <p:spPr bwMode="auto">
          <a:xfrm>
            <a:off x="5705920" y="3501708"/>
            <a:ext cx="11049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700" b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48.0</a:t>
            </a:r>
          </a:p>
        </p:txBody>
      </p:sp>
      <p:sp>
        <p:nvSpPr>
          <p:cNvPr id="123" name="Text Box 27"/>
          <p:cNvSpPr txBox="1">
            <a:spLocks noChangeArrowheads="1"/>
          </p:cNvSpPr>
          <p:nvPr/>
        </p:nvSpPr>
        <p:spPr bwMode="auto">
          <a:xfrm>
            <a:off x="7215632" y="3746183"/>
            <a:ext cx="685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700" b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b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7.0</a:t>
            </a:r>
            <a:endParaRPr lang="en-US" sz="1700" b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4" name="Text Box 28"/>
          <p:cNvSpPr txBox="1">
            <a:spLocks noChangeArrowheads="1"/>
          </p:cNvSpPr>
          <p:nvPr/>
        </p:nvSpPr>
        <p:spPr bwMode="auto">
          <a:xfrm>
            <a:off x="7218807" y="3501708"/>
            <a:ext cx="6651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700" b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93.0</a:t>
            </a:r>
            <a:endParaRPr lang="en-US" sz="1700" b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5" name="Text Box 29"/>
          <p:cNvSpPr txBox="1">
            <a:spLocks noChangeArrowheads="1"/>
          </p:cNvSpPr>
          <p:nvPr/>
        </p:nvSpPr>
        <p:spPr bwMode="auto">
          <a:xfrm>
            <a:off x="1144207" y="3491738"/>
            <a:ext cx="3331361" cy="353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700" b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1700" b="0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Married-couple family (% of total)</a:t>
            </a:r>
            <a:endParaRPr lang="en-US" sz="1700" b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0" name="Text Box 30"/>
          <p:cNvSpPr txBox="1">
            <a:spLocks noChangeArrowheads="1"/>
          </p:cNvSpPr>
          <p:nvPr/>
        </p:nvSpPr>
        <p:spPr bwMode="auto">
          <a:xfrm>
            <a:off x="1144207" y="3747326"/>
            <a:ext cx="3130922" cy="353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700" b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1700" b="0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Single-parent family (% of total)</a:t>
            </a:r>
            <a:endParaRPr lang="en-US" sz="1700" b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1" name="Text Box 31"/>
          <p:cNvSpPr txBox="1">
            <a:spLocks noChangeArrowheads="1"/>
          </p:cNvSpPr>
          <p:nvPr/>
        </p:nvSpPr>
        <p:spPr bwMode="auto">
          <a:xfrm>
            <a:off x="5713857" y="4075494"/>
            <a:ext cx="11049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700" b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1700" b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3.0</a:t>
            </a:r>
            <a:endParaRPr lang="en-US" sz="1700" b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2" name="Text Box 32"/>
          <p:cNvSpPr txBox="1">
            <a:spLocks noChangeArrowheads="1"/>
          </p:cNvSpPr>
          <p:nvPr/>
        </p:nvSpPr>
        <p:spPr bwMode="auto">
          <a:xfrm>
            <a:off x="7210870" y="4075494"/>
            <a:ext cx="6651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700" b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3.4</a:t>
            </a:r>
          </a:p>
        </p:txBody>
      </p:sp>
      <p:sp>
        <p:nvSpPr>
          <p:cNvPr id="178" name="Rectangle 33"/>
          <p:cNvSpPr>
            <a:spLocks noChangeArrowheads="1"/>
          </p:cNvSpPr>
          <p:nvPr/>
        </p:nvSpPr>
        <p:spPr bwMode="auto">
          <a:xfrm>
            <a:off x="1585659" y="5712587"/>
            <a:ext cx="6099747" cy="227755"/>
          </a:xfrm>
          <a:prstGeom prst="rect">
            <a:avLst/>
          </a:prstGeom>
          <a:noFill/>
          <a:ln w="19050" cap="rnd">
            <a:noFill/>
            <a:prstDash val="sysDot"/>
            <a:miter lim="800000"/>
            <a:headEnd/>
            <a:tailEnd type="none" w="lg" len="lg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lnSpc>
                <a:spcPct val="80000"/>
              </a:lnSpc>
            </a:pPr>
            <a:r>
              <a:rPr kumimoji="0" lang="en-US" sz="1100" b="1" dirty="0">
                <a:latin typeface="Times New Roman" pitchFamily="18" charset="0"/>
                <a:cs typeface="Times New Roman" pitchFamily="18" charset="0"/>
              </a:rPr>
              <a:t>Source</a:t>
            </a:r>
            <a:r>
              <a:rPr kumimoji="0" lang="en-US" sz="1100" dirty="0">
                <a:latin typeface="Times New Roman" pitchFamily="18" charset="0"/>
                <a:cs typeface="Times New Roman" pitchFamily="18" charset="0"/>
              </a:rPr>
              <a:t>:</a:t>
            </a:r>
            <a:r>
              <a:rPr kumimoji="0" lang="en-US" sz="11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1100" b="0" dirty="0" smtClean="0">
                <a:latin typeface="Times New Roman" pitchFamily="18" charset="0"/>
                <a:cs typeface="Times New Roman" pitchFamily="18" charset="0"/>
              </a:rPr>
              <a:t>http://www.census.gov </a:t>
            </a:r>
            <a:r>
              <a:rPr kumimoji="0" lang="en-US" sz="1100" b="0" dirty="0">
                <a:latin typeface="Times New Roman" pitchFamily="18" charset="0"/>
                <a:cs typeface="Times New Roman" pitchFamily="18" charset="0"/>
              </a:rPr>
              <a:t>and author calculations from the March </a:t>
            </a:r>
            <a:r>
              <a:rPr kumimoji="0" lang="en-US" sz="1100" b="0" dirty="0" smtClean="0">
                <a:latin typeface="Times New Roman" pitchFamily="18" charset="0"/>
                <a:cs typeface="Times New Roman" pitchFamily="18" charset="0"/>
              </a:rPr>
              <a:t>2010 </a:t>
            </a:r>
            <a:r>
              <a:rPr kumimoji="0" lang="en-US" sz="1100" b="0" dirty="0">
                <a:latin typeface="Times New Roman" pitchFamily="18" charset="0"/>
                <a:cs typeface="Times New Roman" pitchFamily="18" charset="0"/>
              </a:rPr>
              <a:t>Current Population Survey.</a:t>
            </a:r>
          </a:p>
        </p:txBody>
      </p:sp>
      <p:sp>
        <p:nvSpPr>
          <p:cNvPr id="179" name="Text Box 34"/>
          <p:cNvSpPr txBox="1">
            <a:spLocks noChangeArrowheads="1"/>
          </p:cNvSpPr>
          <p:nvPr/>
        </p:nvSpPr>
        <p:spPr bwMode="auto">
          <a:xfrm>
            <a:off x="6714744" y="932180"/>
            <a:ext cx="1524000" cy="720197"/>
          </a:xfrm>
          <a:prstGeom prst="rect">
            <a:avLst/>
          </a:prstGeom>
          <a:noFill/>
          <a:ln w="19050" cap="rnd">
            <a:noFill/>
            <a:prstDash val="sysDot"/>
            <a:miter lim="800000"/>
            <a:headEnd/>
            <a:tailEnd type="none" w="lg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lnSpc>
                <a:spcPct val="80000"/>
              </a:lnSpc>
            </a:pPr>
            <a:r>
              <a:rPr kumimoji="0" lang="en-US" sz="1700" b="0" i="1">
                <a:latin typeface="Times New Roman" pitchFamily="18" charset="0"/>
                <a:cs typeface="Times New Roman" pitchFamily="18" charset="0"/>
              </a:rPr>
              <a:t>Top 20% </a:t>
            </a:r>
            <a:br>
              <a:rPr kumimoji="0" lang="en-US" sz="1700" b="0" i="1">
                <a:latin typeface="Times New Roman" pitchFamily="18" charset="0"/>
                <a:cs typeface="Times New Roman" pitchFamily="18" charset="0"/>
              </a:rPr>
            </a:br>
            <a:r>
              <a:rPr kumimoji="0" lang="en-US" sz="1700" b="0" i="1">
                <a:latin typeface="Times New Roman" pitchFamily="18" charset="0"/>
                <a:cs typeface="Times New Roman" pitchFamily="18" charset="0"/>
              </a:rPr>
              <a:t>of income recipients</a:t>
            </a:r>
          </a:p>
        </p:txBody>
      </p:sp>
      <p:sp>
        <p:nvSpPr>
          <p:cNvPr id="205" name="Text Box 35"/>
          <p:cNvSpPr txBox="1">
            <a:spLocks noChangeArrowheads="1"/>
          </p:cNvSpPr>
          <p:nvPr/>
        </p:nvSpPr>
        <p:spPr bwMode="auto">
          <a:xfrm>
            <a:off x="1041019" y="2254885"/>
            <a:ext cx="3893951" cy="353943"/>
          </a:xfrm>
          <a:prstGeom prst="rect">
            <a:avLst/>
          </a:prstGeom>
          <a:noFill/>
          <a:ln w="19050" cap="rnd">
            <a:noFill/>
            <a:prstDash val="sysDot"/>
            <a:miter lim="800000"/>
            <a:headEnd/>
            <a:tailEnd type="none" w="lg" len="lg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kumimoji="0" lang="en-US" sz="1700" b="1" i="1" dirty="0">
                <a:latin typeface="Times New Roman" pitchFamily="18" charset="0"/>
                <a:cs typeface="Times New Roman" pitchFamily="18" charset="0"/>
              </a:rPr>
              <a:t>Age of householder</a:t>
            </a:r>
            <a:r>
              <a:rPr kumimoji="0" lang="en-US" sz="17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1700" b="0" i="1" dirty="0">
                <a:latin typeface="Times New Roman" pitchFamily="18" charset="0"/>
                <a:cs typeface="Times New Roman" pitchFamily="18" charset="0"/>
              </a:rPr>
              <a:t>(percent distribution)</a:t>
            </a:r>
          </a:p>
        </p:txBody>
      </p:sp>
      <p:sp>
        <p:nvSpPr>
          <p:cNvPr id="206" name="Text Box 36"/>
          <p:cNvSpPr txBox="1">
            <a:spLocks noChangeArrowheads="1"/>
          </p:cNvSpPr>
          <p:nvPr/>
        </p:nvSpPr>
        <p:spPr bwMode="auto">
          <a:xfrm>
            <a:off x="1033082" y="3244152"/>
            <a:ext cx="1438214" cy="353943"/>
          </a:xfrm>
          <a:prstGeom prst="rect">
            <a:avLst/>
          </a:prstGeom>
          <a:noFill/>
          <a:ln w="19050" cap="rnd">
            <a:noFill/>
            <a:prstDash val="sysDot"/>
            <a:miter lim="800000"/>
            <a:headEnd/>
            <a:tailEnd type="none" w="lg" len="lg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kumimoji="0" lang="en-US" sz="1700" b="1" i="1" dirty="0">
                <a:latin typeface="Times New Roman" pitchFamily="18" charset="0"/>
                <a:cs typeface="Times New Roman" pitchFamily="18" charset="0"/>
              </a:rPr>
              <a:t>Family status</a:t>
            </a:r>
          </a:p>
        </p:txBody>
      </p:sp>
      <p:sp>
        <p:nvSpPr>
          <p:cNvPr id="207" name="Text Box 37"/>
          <p:cNvSpPr txBox="1">
            <a:spLocks noChangeArrowheads="1"/>
          </p:cNvSpPr>
          <p:nvPr/>
        </p:nvSpPr>
        <p:spPr bwMode="auto">
          <a:xfrm>
            <a:off x="1036257" y="4091750"/>
            <a:ext cx="1923219" cy="353943"/>
          </a:xfrm>
          <a:prstGeom prst="rect">
            <a:avLst/>
          </a:prstGeom>
          <a:noFill/>
          <a:ln w="19050" cap="rnd">
            <a:noFill/>
            <a:prstDash val="sysDot"/>
            <a:miter lim="800000"/>
            <a:headEnd/>
            <a:tailEnd type="none" w="lg" len="lg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kumimoji="0" lang="en-US" sz="1700" b="1" i="1" dirty="0">
                <a:latin typeface="Times New Roman" pitchFamily="18" charset="0"/>
                <a:cs typeface="Times New Roman" pitchFamily="18" charset="0"/>
              </a:rPr>
              <a:t>Persons per family</a:t>
            </a:r>
          </a:p>
        </p:txBody>
      </p:sp>
      <p:sp>
        <p:nvSpPr>
          <p:cNvPr id="208" name="Text Box 38"/>
          <p:cNvSpPr txBox="1">
            <a:spLocks noChangeArrowheads="1"/>
          </p:cNvSpPr>
          <p:nvPr/>
        </p:nvSpPr>
        <p:spPr bwMode="auto">
          <a:xfrm>
            <a:off x="5717032" y="4419981"/>
            <a:ext cx="11049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700" b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1700" b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0.7</a:t>
            </a:r>
            <a:endParaRPr lang="en-US" sz="1700" b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9" name="Text Box 39"/>
          <p:cNvSpPr txBox="1">
            <a:spLocks noChangeArrowheads="1"/>
          </p:cNvSpPr>
          <p:nvPr/>
        </p:nvSpPr>
        <p:spPr bwMode="auto">
          <a:xfrm>
            <a:off x="7206107" y="4419981"/>
            <a:ext cx="7778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700" b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1700" b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2.1</a:t>
            </a:r>
            <a:endParaRPr lang="en-US" sz="1700" b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0" name="Text Box 40"/>
          <p:cNvSpPr txBox="1">
            <a:spLocks noChangeArrowheads="1"/>
          </p:cNvSpPr>
          <p:nvPr/>
        </p:nvSpPr>
        <p:spPr bwMode="auto">
          <a:xfrm>
            <a:off x="1031494" y="4414774"/>
            <a:ext cx="1947264" cy="353943"/>
          </a:xfrm>
          <a:prstGeom prst="rect">
            <a:avLst/>
          </a:prstGeom>
          <a:noFill/>
          <a:ln w="19050" cap="rnd">
            <a:noFill/>
            <a:prstDash val="sysDot"/>
            <a:miter lim="800000"/>
            <a:headEnd/>
            <a:tailEnd type="none" w="lg" len="lg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kumimoji="0" lang="en-US" sz="1700" b="1" i="1" dirty="0">
                <a:latin typeface="Times New Roman" pitchFamily="18" charset="0"/>
                <a:cs typeface="Times New Roman" pitchFamily="18" charset="0"/>
              </a:rPr>
              <a:t>Earners per family</a:t>
            </a:r>
          </a:p>
        </p:txBody>
      </p:sp>
      <p:sp>
        <p:nvSpPr>
          <p:cNvPr id="211" name="Text Box 41"/>
          <p:cNvSpPr txBox="1">
            <a:spLocks noChangeArrowheads="1"/>
          </p:cNvSpPr>
          <p:nvPr/>
        </p:nvSpPr>
        <p:spPr bwMode="auto">
          <a:xfrm>
            <a:off x="5599557" y="5329365"/>
            <a:ext cx="711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r"/>
            <a:r>
              <a:rPr lang="en-US" sz="1700" b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b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7.0</a:t>
            </a:r>
            <a:endParaRPr lang="en-US" sz="1700" b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2" name="Text Box 42"/>
          <p:cNvSpPr txBox="1">
            <a:spLocks noChangeArrowheads="1"/>
          </p:cNvSpPr>
          <p:nvPr/>
        </p:nvSpPr>
        <p:spPr bwMode="auto">
          <a:xfrm>
            <a:off x="7215632" y="5319840"/>
            <a:ext cx="6651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700" b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31.0</a:t>
            </a:r>
            <a:endParaRPr lang="en-US" sz="1700" b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3" name="Text Box 43"/>
          <p:cNvSpPr txBox="1">
            <a:spLocks noChangeArrowheads="1"/>
          </p:cNvSpPr>
          <p:nvPr/>
        </p:nvSpPr>
        <p:spPr bwMode="auto">
          <a:xfrm>
            <a:off x="1033082" y="5219827"/>
            <a:ext cx="2566023" cy="463845"/>
          </a:xfrm>
          <a:prstGeom prst="rect">
            <a:avLst/>
          </a:prstGeom>
          <a:noFill/>
          <a:ln w="19050" cap="rnd">
            <a:noFill/>
            <a:prstDash val="sysDot"/>
            <a:miter lim="800000"/>
            <a:headEnd/>
            <a:tailEnd type="none" w="lg" len="lg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lnSpc>
                <a:spcPct val="70000"/>
              </a:lnSpc>
            </a:pPr>
            <a:r>
              <a:rPr kumimoji="0" lang="en-US" sz="1700" b="1" i="1" dirty="0" smtClean="0">
                <a:latin typeface="Times New Roman" pitchFamily="18" charset="0"/>
                <a:cs typeface="Times New Roman" pitchFamily="18" charset="0"/>
              </a:rPr>
              <a:t>Share </a:t>
            </a:r>
            <a:r>
              <a:rPr kumimoji="0" lang="en-US" sz="1700" b="1" i="1" dirty="0">
                <a:latin typeface="Times New Roman" pitchFamily="18" charset="0"/>
                <a:cs typeface="Times New Roman" pitchFamily="18" charset="0"/>
              </a:rPr>
              <a:t>of total </a:t>
            </a:r>
            <a:r>
              <a:rPr kumimoji="0" lang="en-US" sz="1700" b="1" i="1" dirty="0" smtClean="0">
                <a:latin typeface="Times New Roman" pitchFamily="18" charset="0"/>
                <a:cs typeface="Times New Roman" pitchFamily="18" charset="0"/>
              </a:rPr>
              <a:t>work hours</a:t>
            </a:r>
            <a:r>
              <a:rPr kumimoji="0" lang="en-US" sz="1700" b="1" i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en-US" sz="1700" b="1" i="1" dirty="0">
                <a:latin typeface="Times New Roman" pitchFamily="18" charset="0"/>
                <a:cs typeface="Times New Roman" pitchFamily="18" charset="0"/>
              </a:rPr>
            </a:br>
            <a:r>
              <a:rPr kumimoji="0" lang="en-US" sz="1700" b="1" i="1" dirty="0">
                <a:latin typeface="Times New Roman" pitchFamily="18" charset="0"/>
                <a:cs typeface="Times New Roman" pitchFamily="18" charset="0"/>
              </a:rPr>
              <a:t>           supplied by group</a:t>
            </a:r>
          </a:p>
        </p:txBody>
      </p:sp>
      <p:sp>
        <p:nvSpPr>
          <p:cNvPr id="214" name="Text Box 44"/>
          <p:cNvSpPr txBox="1">
            <a:spLocks noChangeArrowheads="1"/>
          </p:cNvSpPr>
          <p:nvPr/>
        </p:nvSpPr>
        <p:spPr bwMode="auto">
          <a:xfrm>
            <a:off x="5597970" y="4863910"/>
            <a:ext cx="11049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700" b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1700" b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12.0</a:t>
            </a:r>
            <a:endParaRPr lang="en-US" sz="1700" b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5" name="Text Box 45"/>
          <p:cNvSpPr txBox="1">
            <a:spLocks noChangeArrowheads="1"/>
          </p:cNvSpPr>
          <p:nvPr/>
        </p:nvSpPr>
        <p:spPr bwMode="auto">
          <a:xfrm>
            <a:off x="7214045" y="4863910"/>
            <a:ext cx="6651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700" b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64.0</a:t>
            </a:r>
            <a:endParaRPr lang="en-US" sz="1700" b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6" name="Text Box 46"/>
          <p:cNvSpPr txBox="1">
            <a:spLocks noChangeArrowheads="1"/>
          </p:cNvSpPr>
          <p:nvPr/>
        </p:nvSpPr>
        <p:spPr bwMode="auto">
          <a:xfrm>
            <a:off x="1442974" y="4762754"/>
            <a:ext cx="2949846" cy="463845"/>
          </a:xfrm>
          <a:prstGeom prst="rect">
            <a:avLst/>
          </a:prstGeom>
          <a:noFill/>
          <a:ln w="19050" cap="rnd">
            <a:noFill/>
            <a:prstDash val="sysDot"/>
            <a:miter lim="800000"/>
            <a:headEnd/>
            <a:tailEnd type="none" w="lg" len="lg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lnSpc>
                <a:spcPct val="70000"/>
              </a:lnSpc>
            </a:pPr>
            <a:r>
              <a:rPr kumimoji="0" lang="en-US" sz="1700" b="0" i="1" dirty="0">
                <a:latin typeface="Times New Roman" pitchFamily="18" charset="0"/>
                <a:cs typeface="Times New Roman" pitchFamily="18" charset="0"/>
              </a:rPr>
              <a:t>% of married-couple families</a:t>
            </a:r>
            <a:br>
              <a:rPr kumimoji="0" lang="en-US" sz="1700" b="0" i="1" dirty="0">
                <a:latin typeface="Times New Roman" pitchFamily="18" charset="0"/>
                <a:cs typeface="Times New Roman" pitchFamily="18" charset="0"/>
              </a:rPr>
            </a:br>
            <a:r>
              <a:rPr kumimoji="0" lang="en-US" sz="1700" b="0" i="1" dirty="0">
                <a:latin typeface="Times New Roman" pitchFamily="18" charset="0"/>
                <a:cs typeface="Times New Roman" pitchFamily="18" charset="0"/>
              </a:rPr>
              <a:t>   in which wife works full-time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5422392" y="1650108"/>
            <a:ext cx="258574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9586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91440" y="1591056"/>
            <a:ext cx="8932985" cy="4325114"/>
          </a:xfrm>
          <a:prstGeom prst="roundRect">
            <a:avLst>
              <a:gd name="adj" fmla="val 3590"/>
            </a:avLst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569" y="457263"/>
            <a:ext cx="8904855" cy="704026"/>
          </a:xfrm>
        </p:spPr>
        <p:txBody>
          <a:bodyPr/>
          <a:lstStyle/>
          <a:p>
            <a:r>
              <a:rPr lang="en-US" sz="3700" dirty="0"/>
              <a:t>Why Has </a:t>
            </a:r>
            <a:r>
              <a:rPr lang="en-US" sz="3700" dirty="0" smtClean="0"/>
              <a:t>Income Inequality Increased</a:t>
            </a:r>
            <a:r>
              <a:rPr lang="en-US" sz="3700" dirty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675" y="1655064"/>
            <a:ext cx="8783869" cy="3712464"/>
          </a:xfrm>
        </p:spPr>
        <p:txBody>
          <a:bodyPr/>
          <a:lstStyle/>
          <a:p>
            <a:pPr marL="231775" indent="-231775"/>
            <a:r>
              <a:rPr lang="en-US" sz="2500" dirty="0">
                <a:solidFill>
                  <a:srgbClr val="32302A"/>
                </a:solidFill>
              </a:rPr>
              <a:t>Income inequality in the U.S. has increased due to the growth of:</a:t>
            </a:r>
          </a:p>
          <a:p>
            <a:pPr marL="631825" lvl="1" indent="-231775"/>
            <a:r>
              <a:rPr lang="en-US" sz="2500" dirty="0">
                <a:solidFill>
                  <a:srgbClr val="32302A"/>
                </a:solidFill>
              </a:rPr>
              <a:t>both single-parent and dual-earner families </a:t>
            </a:r>
            <a:r>
              <a:rPr lang="en-US" sz="2500" dirty="0" smtClean="0">
                <a:solidFill>
                  <a:srgbClr val="32302A"/>
                </a:solidFill>
              </a:rPr>
              <a:t/>
            </a:r>
            <a:br>
              <a:rPr lang="en-US" sz="2500" dirty="0" smtClean="0">
                <a:solidFill>
                  <a:srgbClr val="32302A"/>
                </a:solidFill>
              </a:rPr>
            </a:br>
            <a:r>
              <a:rPr lang="en-US" sz="2400" i="1" dirty="0" smtClean="0">
                <a:solidFill>
                  <a:srgbClr val="32302A"/>
                </a:solidFill>
              </a:rPr>
              <a:t>(as a share </a:t>
            </a:r>
            <a:r>
              <a:rPr lang="en-US" sz="2400" i="1" dirty="0">
                <a:solidFill>
                  <a:srgbClr val="32302A"/>
                </a:solidFill>
              </a:rPr>
              <a:t>of the </a:t>
            </a:r>
            <a:r>
              <a:rPr lang="en-US" sz="2400" i="1" dirty="0" smtClean="0">
                <a:solidFill>
                  <a:srgbClr val="32302A"/>
                </a:solidFill>
              </a:rPr>
              <a:t>total)</a:t>
            </a:r>
            <a:r>
              <a:rPr lang="en-US" sz="2500" dirty="0" smtClean="0">
                <a:solidFill>
                  <a:srgbClr val="32302A"/>
                </a:solidFill>
              </a:rPr>
              <a:t>,</a:t>
            </a:r>
            <a:endParaRPr lang="en-US" sz="2500" dirty="0">
              <a:solidFill>
                <a:srgbClr val="32302A"/>
              </a:solidFill>
            </a:endParaRPr>
          </a:p>
          <a:p>
            <a:pPr marL="631825" lvl="1" indent="-231775"/>
            <a:r>
              <a:rPr lang="en-US" sz="2500" dirty="0">
                <a:solidFill>
                  <a:srgbClr val="32302A"/>
                </a:solidFill>
              </a:rPr>
              <a:t>earnings differentials on the basis of </a:t>
            </a:r>
            <a:r>
              <a:rPr lang="en-US" sz="2500" dirty="0" smtClean="0">
                <a:solidFill>
                  <a:srgbClr val="32302A"/>
                </a:solidFill>
              </a:rPr>
              <a:t>skill </a:t>
            </a:r>
            <a:r>
              <a:rPr lang="en-US" sz="2500" dirty="0">
                <a:solidFill>
                  <a:srgbClr val="32302A"/>
                </a:solidFill>
              </a:rPr>
              <a:t>and education,</a:t>
            </a:r>
          </a:p>
          <a:p>
            <a:pPr marL="631825" lvl="1" indent="-231775"/>
            <a:r>
              <a:rPr lang="en-US" sz="2500" dirty="0">
                <a:solidFill>
                  <a:srgbClr val="32302A"/>
                </a:solidFill>
              </a:rPr>
              <a:t>the number of “winner-take-all” markets, and,</a:t>
            </a:r>
          </a:p>
          <a:p>
            <a:pPr marL="631825" lvl="1" indent="-231775"/>
            <a:r>
              <a:rPr lang="en-US" sz="2500" dirty="0">
                <a:solidFill>
                  <a:srgbClr val="32302A"/>
                </a:solidFill>
              </a:rPr>
              <a:t>lower marginal </a:t>
            </a:r>
            <a:r>
              <a:rPr lang="en-US" sz="2500" dirty="0" smtClean="0">
                <a:solidFill>
                  <a:srgbClr val="32302A"/>
                </a:solidFill>
              </a:rPr>
              <a:t>income tax </a:t>
            </a:r>
            <a:r>
              <a:rPr lang="en-US" sz="2500" dirty="0">
                <a:solidFill>
                  <a:srgbClr val="32302A"/>
                </a:solidFill>
              </a:rPr>
              <a:t>rates inducing high earners </a:t>
            </a:r>
            <a:r>
              <a:rPr lang="en-US" sz="2500" dirty="0" smtClean="0">
                <a:solidFill>
                  <a:srgbClr val="32302A"/>
                </a:solidFill>
              </a:rPr>
              <a:t/>
            </a:r>
            <a:br>
              <a:rPr lang="en-US" sz="2500" dirty="0" smtClean="0">
                <a:solidFill>
                  <a:srgbClr val="32302A"/>
                </a:solidFill>
              </a:rPr>
            </a:br>
            <a:r>
              <a:rPr lang="en-US" sz="2500" dirty="0" smtClean="0">
                <a:solidFill>
                  <a:srgbClr val="32302A"/>
                </a:solidFill>
              </a:rPr>
              <a:t>to </a:t>
            </a:r>
            <a:r>
              <a:rPr lang="en-US" sz="2500" dirty="0">
                <a:solidFill>
                  <a:srgbClr val="32302A"/>
                </a:solidFill>
              </a:rPr>
              <a:t>report more income.</a:t>
            </a:r>
          </a:p>
        </p:txBody>
      </p:sp>
    </p:spTree>
    <p:extLst>
      <p:ext uri="{BB962C8B-B14F-4D97-AF65-F5344CB8AC3E}">
        <p14:creationId xmlns:p14="http://schemas.microsoft.com/office/powerpoint/2010/main" val="350686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1841"/>
            <a:ext cx="7772400" cy="1864086"/>
          </a:xfrm>
        </p:spPr>
        <p:txBody>
          <a:bodyPr anchor="ctr"/>
          <a:lstStyle/>
          <a:p>
            <a:r>
              <a:rPr lang="en-US" dirty="0"/>
              <a:t>Income Mobility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and Inequality </a:t>
            </a:r>
            <a:br>
              <a:rPr lang="en-US" dirty="0" smtClean="0"/>
            </a:br>
            <a:r>
              <a:rPr lang="en-US" dirty="0" smtClean="0"/>
              <a:t>in </a:t>
            </a:r>
            <a:r>
              <a:rPr lang="en-US" dirty="0"/>
              <a:t>Economic Status</a:t>
            </a:r>
          </a:p>
        </p:txBody>
      </p:sp>
    </p:spTree>
    <p:extLst>
      <p:ext uri="{BB962C8B-B14F-4D97-AF65-F5344CB8AC3E}">
        <p14:creationId xmlns:p14="http://schemas.microsoft.com/office/powerpoint/2010/main" val="2584677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91440" y="1591056"/>
            <a:ext cx="8932985" cy="4325114"/>
          </a:xfrm>
          <a:prstGeom prst="roundRect">
            <a:avLst>
              <a:gd name="adj" fmla="val 3590"/>
            </a:avLst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569" y="448056"/>
            <a:ext cx="8904855" cy="649224"/>
          </a:xfrm>
        </p:spPr>
        <p:txBody>
          <a:bodyPr/>
          <a:lstStyle/>
          <a:p>
            <a:r>
              <a:rPr lang="en-US" dirty="0"/>
              <a:t>Income Mobility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675" y="1655064"/>
            <a:ext cx="8783869" cy="4187952"/>
          </a:xfrm>
        </p:spPr>
        <p:txBody>
          <a:bodyPr/>
          <a:lstStyle/>
          <a:p>
            <a:pPr marL="231775" indent="-231775"/>
            <a:r>
              <a:rPr lang="en-US" sz="2600" dirty="0">
                <a:solidFill>
                  <a:srgbClr val="32302A"/>
                </a:solidFill>
              </a:rPr>
              <a:t>Annual income data hide the movement of people up and down the income distribution over time. </a:t>
            </a:r>
          </a:p>
          <a:p>
            <a:pPr marL="231775" indent="-231775"/>
            <a:r>
              <a:rPr lang="en-US" sz="2600" dirty="0">
                <a:solidFill>
                  <a:srgbClr val="32302A"/>
                </a:solidFill>
              </a:rPr>
              <a:t>Tracking of household income over time shows there is considerable movement both up and down the income spectrum.</a:t>
            </a:r>
          </a:p>
        </p:txBody>
      </p:sp>
    </p:spTree>
    <p:extLst>
      <p:ext uri="{BB962C8B-B14F-4D97-AF65-F5344CB8AC3E}">
        <p14:creationId xmlns:p14="http://schemas.microsoft.com/office/powerpoint/2010/main" val="3915701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92051" y="850392"/>
            <a:ext cx="8977930" cy="5071145"/>
          </a:xfrm>
          <a:prstGeom prst="roundRect">
            <a:avLst>
              <a:gd name="adj" fmla="val 3590"/>
            </a:avLst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b="1"/>
          </a:p>
        </p:txBody>
      </p:sp>
      <p:cxnSp>
        <p:nvCxnSpPr>
          <p:cNvPr id="92" name="Straight Connector 91"/>
          <p:cNvCxnSpPr/>
          <p:nvPr/>
        </p:nvCxnSpPr>
        <p:spPr>
          <a:xfrm>
            <a:off x="2871216" y="994454"/>
            <a:ext cx="25222" cy="4761674"/>
          </a:xfrm>
          <a:prstGeom prst="line">
            <a:avLst/>
          </a:prstGeom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7" name="Title 1"/>
          <p:cNvSpPr>
            <a:spLocks noGrp="1"/>
          </p:cNvSpPr>
          <p:nvPr>
            <p:ph type="title"/>
          </p:nvPr>
        </p:nvSpPr>
        <p:spPr>
          <a:xfrm>
            <a:off x="119569" y="149089"/>
            <a:ext cx="8904855" cy="596684"/>
          </a:xfrm>
        </p:spPr>
        <p:txBody>
          <a:bodyPr/>
          <a:lstStyle/>
          <a:p>
            <a:r>
              <a:rPr lang="en-US" sz="3600" dirty="0"/>
              <a:t>Income Mobility</a:t>
            </a:r>
          </a:p>
        </p:txBody>
      </p:sp>
      <p:sp>
        <p:nvSpPr>
          <p:cNvPr id="61" name="Text Box 10"/>
          <p:cNvSpPr txBox="1">
            <a:spLocks noChangeArrowheads="1"/>
          </p:cNvSpPr>
          <p:nvPr/>
        </p:nvSpPr>
        <p:spPr bwMode="auto">
          <a:xfrm>
            <a:off x="137120" y="1654117"/>
            <a:ext cx="2779816" cy="32290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115888" indent="-115888">
              <a:lnSpc>
                <a:spcPct val="90000"/>
              </a:lnSpc>
              <a:spcBef>
                <a:spcPts val="50"/>
              </a:spcBef>
              <a:spcAft>
                <a:spcPts val="600"/>
              </a:spcAft>
              <a:buFontTx/>
              <a:buChar char="•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This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table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allows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us to see how families </a:t>
            </a:r>
            <a:br>
              <a:rPr lang="en-US" sz="2200" dirty="0">
                <a:latin typeface="Times New Roman" pitchFamily="18" charset="0"/>
                <a:cs typeface="Times New Roman" pitchFamily="18" charset="0"/>
              </a:rPr>
            </a:b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each income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bracket in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the U.S. fared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10 years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later. </a:t>
            </a: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 marL="115888" indent="-115888">
              <a:lnSpc>
                <a:spcPct val="90000"/>
              </a:lnSpc>
              <a:spcBef>
                <a:spcPts val="50"/>
              </a:spcBef>
              <a:spcAft>
                <a:spcPts val="600"/>
              </a:spcAft>
              <a:buFontTx/>
              <a:buChar char="•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Does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it appear to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you that there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is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a significant amount </a:t>
            </a:r>
            <a:br>
              <a:rPr lang="en-US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income mobility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in the U.S. economy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? </a:t>
            </a:r>
          </a:p>
        </p:txBody>
      </p:sp>
      <p:sp>
        <p:nvSpPr>
          <p:cNvPr id="68" name="Text Box 9"/>
          <p:cNvSpPr txBox="1">
            <a:spLocks noChangeArrowheads="1"/>
          </p:cNvSpPr>
          <p:nvPr/>
        </p:nvSpPr>
        <p:spPr bwMode="auto">
          <a:xfrm>
            <a:off x="4330128" y="1909064"/>
            <a:ext cx="1133475" cy="461665"/>
          </a:xfrm>
          <a:prstGeom prst="rect">
            <a:avLst/>
          </a:prstGeom>
          <a:noFill/>
          <a:ln w="19050" cap="rnd">
            <a:noFill/>
            <a:prstDash val="sysDot"/>
            <a:miter lim="800000"/>
            <a:headEnd/>
            <a:tailEnd type="none" w="lg" len="lg"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500" i="1" dirty="0" smtClean="0">
                <a:latin typeface="Times New Roman" pitchFamily="18" charset="0"/>
                <a:cs typeface="Times New Roman" pitchFamily="18" charset="0"/>
              </a:rPr>
              <a:t>Highest</a:t>
            </a:r>
            <a:r>
              <a:rPr lang="en-US" sz="1500" i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500" i="1" dirty="0">
                <a:latin typeface="Times New Roman" pitchFamily="18" charset="0"/>
                <a:cs typeface="Times New Roman" pitchFamily="18" charset="0"/>
              </a:rPr>
            </a:br>
            <a:r>
              <a:rPr lang="en-US" sz="1500" i="1" dirty="0">
                <a:latin typeface="Times New Roman" pitchFamily="18" charset="0"/>
                <a:cs typeface="Times New Roman" pitchFamily="18" charset="0"/>
              </a:rPr>
              <a:t>quintile</a:t>
            </a:r>
          </a:p>
        </p:txBody>
      </p:sp>
      <p:sp>
        <p:nvSpPr>
          <p:cNvPr id="109" name="Text Box 46"/>
          <p:cNvSpPr txBox="1">
            <a:spLocks noChangeArrowheads="1"/>
          </p:cNvSpPr>
          <p:nvPr/>
        </p:nvSpPr>
        <p:spPr bwMode="auto">
          <a:xfrm>
            <a:off x="5327142" y="1712087"/>
            <a:ext cx="942594" cy="646331"/>
          </a:xfrm>
          <a:prstGeom prst="rect">
            <a:avLst/>
          </a:prstGeom>
          <a:noFill/>
          <a:ln w="19050" cap="rnd">
            <a:noFill/>
            <a:prstDash val="sysDot"/>
            <a:miter lim="800000"/>
            <a:headEnd/>
            <a:tailEnd type="none" w="lg" len="lg"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500" i="1" dirty="0">
                <a:latin typeface="Times New Roman" pitchFamily="18" charset="0"/>
                <a:cs typeface="Times New Roman" pitchFamily="18" charset="0"/>
              </a:rPr>
              <a:t>Next highest</a:t>
            </a:r>
            <a:br>
              <a:rPr lang="en-US" sz="1500" i="1" dirty="0">
                <a:latin typeface="Times New Roman" pitchFamily="18" charset="0"/>
                <a:cs typeface="Times New Roman" pitchFamily="18" charset="0"/>
              </a:rPr>
            </a:br>
            <a:r>
              <a:rPr lang="en-US" sz="1500" i="1" dirty="0">
                <a:latin typeface="Times New Roman" pitchFamily="18" charset="0"/>
                <a:cs typeface="Times New Roman" pitchFamily="18" charset="0"/>
              </a:rPr>
              <a:t>quintile</a:t>
            </a:r>
          </a:p>
        </p:txBody>
      </p:sp>
      <p:sp>
        <p:nvSpPr>
          <p:cNvPr id="110" name="Text Box 47"/>
          <p:cNvSpPr txBox="1">
            <a:spLocks noChangeArrowheads="1"/>
          </p:cNvSpPr>
          <p:nvPr/>
        </p:nvSpPr>
        <p:spPr bwMode="auto">
          <a:xfrm>
            <a:off x="6223445" y="1909064"/>
            <a:ext cx="873379" cy="461665"/>
          </a:xfrm>
          <a:prstGeom prst="rect">
            <a:avLst/>
          </a:prstGeom>
          <a:noFill/>
          <a:ln w="19050" cap="rnd">
            <a:noFill/>
            <a:prstDash val="sysDot"/>
            <a:miter lim="800000"/>
            <a:headEnd/>
            <a:tailEnd type="none" w="lg" len="lg"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>
              <a:lnSpc>
                <a:spcPct val="80000"/>
              </a:lnSpc>
            </a:pPr>
            <a:r>
              <a:rPr kumimoji="0" lang="en-US" sz="1500" b="0" i="1" dirty="0" smtClean="0">
                <a:latin typeface="Times New Roman" pitchFamily="18" charset="0"/>
                <a:cs typeface="Times New Roman" pitchFamily="18" charset="0"/>
              </a:rPr>
              <a:t>Middle</a:t>
            </a:r>
            <a:r>
              <a:rPr kumimoji="0" lang="en-US" sz="1500" b="0" i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en-US" sz="1500" b="0" i="1" dirty="0">
                <a:latin typeface="Times New Roman" pitchFamily="18" charset="0"/>
                <a:cs typeface="Times New Roman" pitchFamily="18" charset="0"/>
              </a:rPr>
            </a:br>
            <a:r>
              <a:rPr kumimoji="0" lang="en-US" sz="1500" b="0" i="1" dirty="0">
                <a:latin typeface="Times New Roman" pitchFamily="18" charset="0"/>
                <a:cs typeface="Times New Roman" pitchFamily="18" charset="0"/>
              </a:rPr>
              <a:t>quintile</a:t>
            </a:r>
          </a:p>
        </p:txBody>
      </p:sp>
      <p:sp>
        <p:nvSpPr>
          <p:cNvPr id="111" name="Text Box 48"/>
          <p:cNvSpPr txBox="1">
            <a:spLocks noChangeArrowheads="1"/>
          </p:cNvSpPr>
          <p:nvPr/>
        </p:nvSpPr>
        <p:spPr bwMode="auto">
          <a:xfrm>
            <a:off x="7081457" y="1712087"/>
            <a:ext cx="864361" cy="646331"/>
          </a:xfrm>
          <a:prstGeom prst="rect">
            <a:avLst/>
          </a:prstGeom>
          <a:noFill/>
          <a:ln w="19050" cap="rnd">
            <a:noFill/>
            <a:prstDash val="sysDot"/>
            <a:miter lim="800000"/>
            <a:headEnd/>
            <a:tailEnd type="none" w="lg" len="lg"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500" i="1" dirty="0">
                <a:latin typeface="Times New Roman" pitchFamily="18" charset="0"/>
                <a:cs typeface="Times New Roman" pitchFamily="18" charset="0"/>
              </a:rPr>
              <a:t>Next lowest </a:t>
            </a:r>
            <a:br>
              <a:rPr lang="en-US" sz="1500" i="1" dirty="0">
                <a:latin typeface="Times New Roman" pitchFamily="18" charset="0"/>
                <a:cs typeface="Times New Roman" pitchFamily="18" charset="0"/>
              </a:rPr>
            </a:br>
            <a:r>
              <a:rPr lang="en-US" sz="1500" i="1" dirty="0" smtClean="0">
                <a:latin typeface="Times New Roman" pitchFamily="18" charset="0"/>
                <a:cs typeface="Times New Roman" pitchFamily="18" charset="0"/>
              </a:rPr>
              <a:t>quintile</a:t>
            </a:r>
            <a:endParaRPr lang="en-US" sz="15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" name="Text Box 49"/>
          <p:cNvSpPr txBox="1">
            <a:spLocks noChangeArrowheads="1"/>
          </p:cNvSpPr>
          <p:nvPr/>
        </p:nvSpPr>
        <p:spPr bwMode="auto">
          <a:xfrm>
            <a:off x="7845552" y="1909064"/>
            <a:ext cx="1058736" cy="461665"/>
          </a:xfrm>
          <a:prstGeom prst="rect">
            <a:avLst/>
          </a:prstGeom>
          <a:noFill/>
          <a:ln w="19050" cap="rnd">
            <a:noFill/>
            <a:prstDash val="sysDot"/>
            <a:miter lim="800000"/>
            <a:headEnd/>
            <a:tailEnd type="none" w="lg" len="lg"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500" i="1" dirty="0" smtClean="0">
                <a:latin typeface="Times New Roman" pitchFamily="18" charset="0"/>
                <a:cs typeface="Times New Roman" pitchFamily="18" charset="0"/>
              </a:rPr>
              <a:t>Lowest</a:t>
            </a:r>
            <a:r>
              <a:rPr lang="en-US" sz="1500" i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500" i="1" dirty="0">
                <a:latin typeface="Times New Roman" pitchFamily="18" charset="0"/>
                <a:cs typeface="Times New Roman" pitchFamily="18" charset="0"/>
              </a:rPr>
            </a:br>
            <a:r>
              <a:rPr lang="en-US" sz="1500" i="1" dirty="0">
                <a:latin typeface="Times New Roman" pitchFamily="18" charset="0"/>
                <a:cs typeface="Times New Roman" pitchFamily="18" charset="0"/>
              </a:rPr>
              <a:t>quintile</a:t>
            </a:r>
          </a:p>
        </p:txBody>
      </p:sp>
      <p:sp>
        <p:nvSpPr>
          <p:cNvPr id="127" name="Line 112"/>
          <p:cNvSpPr>
            <a:spLocks noChangeShapeType="1"/>
          </p:cNvSpPr>
          <p:nvPr/>
        </p:nvSpPr>
        <p:spPr bwMode="auto">
          <a:xfrm>
            <a:off x="4581016" y="1638618"/>
            <a:ext cx="4132656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8" name="Text Box 50"/>
          <p:cNvSpPr txBox="1">
            <a:spLocks noChangeArrowheads="1"/>
          </p:cNvSpPr>
          <p:nvPr/>
        </p:nvSpPr>
        <p:spPr bwMode="auto">
          <a:xfrm>
            <a:off x="4608577" y="1058462"/>
            <a:ext cx="4068519" cy="584775"/>
          </a:xfrm>
          <a:prstGeom prst="rect">
            <a:avLst/>
          </a:prstGeom>
          <a:noFill/>
          <a:ln w="19050" cap="rnd">
            <a:noFill/>
            <a:prstDash val="sysDot"/>
            <a:miter lim="800000"/>
            <a:headEnd/>
            <a:tailEnd type="none" w="lg" len="lg"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00" i="1" dirty="0" smtClean="0">
                <a:latin typeface="Times New Roman" pitchFamily="18" charset="0"/>
                <a:cs typeface="Times New Roman" pitchFamily="18" charset="0"/>
              </a:rPr>
              <a:t>% Distribution</a:t>
            </a:r>
            <a:br>
              <a:rPr lang="en-US" sz="16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i="1" dirty="0" smtClean="0">
                <a:latin typeface="Times New Roman" pitchFamily="18" charset="0"/>
                <a:cs typeface="Times New Roman" pitchFamily="18" charset="0"/>
              </a:rPr>
              <a:t>by </a:t>
            </a:r>
            <a:r>
              <a:rPr lang="en-US" sz="1600" i="1" dirty="0">
                <a:latin typeface="Times New Roman" pitchFamily="18" charset="0"/>
                <a:cs typeface="Times New Roman" pitchFamily="18" charset="0"/>
              </a:rPr>
              <a:t>Income Status </a:t>
            </a:r>
            <a:r>
              <a:rPr lang="en-US" sz="1600" i="1" dirty="0" smtClean="0">
                <a:latin typeface="Times New Roman" pitchFamily="18" charset="0"/>
                <a:cs typeface="Times New Roman" pitchFamily="18" charset="0"/>
              </a:rPr>
              <a:t>of Family in </a:t>
            </a:r>
            <a:r>
              <a:rPr lang="en-US" sz="1600" b="1" i="1" dirty="0">
                <a:latin typeface="Times New Roman" pitchFamily="18" charset="0"/>
                <a:cs typeface="Times New Roman" pitchFamily="18" charset="0"/>
              </a:rPr>
              <a:t>2004</a:t>
            </a:r>
          </a:p>
        </p:txBody>
      </p:sp>
      <p:sp>
        <p:nvSpPr>
          <p:cNvPr id="130" name="Text Box 46"/>
          <p:cNvSpPr txBox="1">
            <a:spLocks noChangeArrowheads="1"/>
          </p:cNvSpPr>
          <p:nvPr/>
        </p:nvSpPr>
        <p:spPr bwMode="auto">
          <a:xfrm rot="16200000">
            <a:off x="1658467" y="3661375"/>
            <a:ext cx="3284728" cy="584775"/>
          </a:xfrm>
          <a:prstGeom prst="rect">
            <a:avLst/>
          </a:prstGeom>
          <a:noFill/>
          <a:ln w="19050" cap="rnd">
            <a:noFill/>
            <a:prstDash val="sysDot"/>
            <a:miter lim="800000"/>
            <a:headEnd/>
            <a:tailEnd type="none" w="lg" len="lg"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00" i="1" dirty="0">
                <a:latin typeface="Times New Roman" pitchFamily="18" charset="0"/>
                <a:cs typeface="Times New Roman" pitchFamily="18" charset="0"/>
              </a:rPr>
              <a:t>% Distribution </a:t>
            </a:r>
            <a:r>
              <a:rPr lang="en-US" sz="16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6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i="1" dirty="0" smtClean="0">
                <a:latin typeface="Times New Roman" pitchFamily="18" charset="0"/>
                <a:cs typeface="Times New Roman" pitchFamily="18" charset="0"/>
              </a:rPr>
              <a:t>by </a:t>
            </a:r>
            <a:r>
              <a:rPr lang="en-US" sz="1600" i="1" dirty="0">
                <a:latin typeface="Times New Roman" pitchFamily="18" charset="0"/>
                <a:cs typeface="Times New Roman" pitchFamily="18" charset="0"/>
              </a:rPr>
              <a:t>Income </a:t>
            </a:r>
            <a:r>
              <a:rPr lang="en-US" sz="1600" i="1" dirty="0" smtClean="0">
                <a:latin typeface="Times New Roman" pitchFamily="18" charset="0"/>
                <a:cs typeface="Times New Roman" pitchFamily="18" charset="0"/>
              </a:rPr>
              <a:t>Status  of </a:t>
            </a:r>
            <a:r>
              <a:rPr lang="en-US" sz="1600" i="1" dirty="0">
                <a:latin typeface="Times New Roman" pitchFamily="18" charset="0"/>
                <a:cs typeface="Times New Roman" pitchFamily="18" charset="0"/>
              </a:rPr>
              <a:t>Family </a:t>
            </a:r>
            <a:r>
              <a:rPr lang="en-US" sz="1600" i="1" dirty="0" smtClean="0"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sz="1600" b="1" i="1" dirty="0" smtClean="0">
                <a:latin typeface="Times New Roman" pitchFamily="18" charset="0"/>
                <a:cs typeface="Times New Roman" pitchFamily="18" charset="0"/>
              </a:rPr>
              <a:t>1994</a:t>
            </a:r>
            <a:endParaRPr lang="en-US" sz="16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1" name="Text Box 9"/>
          <p:cNvSpPr txBox="1">
            <a:spLocks noChangeArrowheads="1"/>
          </p:cNvSpPr>
          <p:nvPr/>
        </p:nvSpPr>
        <p:spPr bwMode="auto">
          <a:xfrm>
            <a:off x="3505008" y="2435674"/>
            <a:ext cx="1133475" cy="461665"/>
          </a:xfrm>
          <a:prstGeom prst="rect">
            <a:avLst/>
          </a:prstGeom>
          <a:noFill/>
          <a:ln w="19050" cap="rnd">
            <a:noFill/>
            <a:prstDash val="sysDot"/>
            <a:miter lim="800000"/>
            <a:headEnd/>
            <a:tailEnd type="none" w="lg" len="lg"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500" i="1" dirty="0" smtClean="0">
                <a:latin typeface="Times New Roman" pitchFamily="18" charset="0"/>
                <a:cs typeface="Times New Roman" pitchFamily="18" charset="0"/>
              </a:rPr>
              <a:t>Highest</a:t>
            </a:r>
            <a:r>
              <a:rPr lang="en-US" sz="1500" i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500" i="1" dirty="0">
                <a:latin typeface="Times New Roman" pitchFamily="18" charset="0"/>
                <a:cs typeface="Times New Roman" pitchFamily="18" charset="0"/>
              </a:rPr>
            </a:br>
            <a:r>
              <a:rPr lang="en-US" sz="1500" i="1" dirty="0">
                <a:latin typeface="Times New Roman" pitchFamily="18" charset="0"/>
                <a:cs typeface="Times New Roman" pitchFamily="18" charset="0"/>
              </a:rPr>
              <a:t>quintile</a:t>
            </a:r>
          </a:p>
        </p:txBody>
      </p:sp>
      <p:sp>
        <p:nvSpPr>
          <p:cNvPr id="139" name="Text Box 46"/>
          <p:cNvSpPr txBox="1">
            <a:spLocks noChangeArrowheads="1"/>
          </p:cNvSpPr>
          <p:nvPr/>
        </p:nvSpPr>
        <p:spPr bwMode="auto">
          <a:xfrm>
            <a:off x="3625278" y="3007756"/>
            <a:ext cx="942594" cy="646331"/>
          </a:xfrm>
          <a:prstGeom prst="rect">
            <a:avLst/>
          </a:prstGeom>
          <a:noFill/>
          <a:ln w="19050" cap="rnd">
            <a:noFill/>
            <a:prstDash val="sysDot"/>
            <a:miter lim="800000"/>
            <a:headEnd/>
            <a:tailEnd type="none" w="lg" len="lg"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500" i="1" dirty="0">
                <a:latin typeface="Times New Roman" pitchFamily="18" charset="0"/>
                <a:cs typeface="Times New Roman" pitchFamily="18" charset="0"/>
              </a:rPr>
              <a:t>Next highest</a:t>
            </a:r>
            <a:br>
              <a:rPr lang="en-US" sz="1500" i="1" dirty="0">
                <a:latin typeface="Times New Roman" pitchFamily="18" charset="0"/>
                <a:cs typeface="Times New Roman" pitchFamily="18" charset="0"/>
              </a:rPr>
            </a:br>
            <a:r>
              <a:rPr lang="en-US" sz="1500" i="1" dirty="0">
                <a:latin typeface="Times New Roman" pitchFamily="18" charset="0"/>
                <a:cs typeface="Times New Roman" pitchFamily="18" charset="0"/>
              </a:rPr>
              <a:t>quintile</a:t>
            </a:r>
          </a:p>
        </p:txBody>
      </p:sp>
      <p:sp>
        <p:nvSpPr>
          <p:cNvPr id="140" name="Text Box 47"/>
          <p:cNvSpPr txBox="1">
            <a:spLocks noChangeArrowheads="1"/>
          </p:cNvSpPr>
          <p:nvPr/>
        </p:nvSpPr>
        <p:spPr bwMode="auto">
          <a:xfrm>
            <a:off x="3770629" y="3817381"/>
            <a:ext cx="873379" cy="461665"/>
          </a:xfrm>
          <a:prstGeom prst="rect">
            <a:avLst/>
          </a:prstGeom>
          <a:noFill/>
          <a:ln w="19050" cap="rnd">
            <a:noFill/>
            <a:prstDash val="sysDot"/>
            <a:miter lim="800000"/>
            <a:headEnd/>
            <a:tailEnd type="none" w="lg" len="lg"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>
              <a:lnSpc>
                <a:spcPct val="80000"/>
              </a:lnSpc>
            </a:pPr>
            <a:r>
              <a:rPr kumimoji="0" lang="en-US" sz="1500" b="0" i="1" dirty="0" smtClean="0">
                <a:latin typeface="Times New Roman" pitchFamily="18" charset="0"/>
                <a:cs typeface="Times New Roman" pitchFamily="18" charset="0"/>
              </a:rPr>
              <a:t>Middle</a:t>
            </a:r>
            <a:r>
              <a:rPr kumimoji="0" lang="en-US" sz="1500" b="0" i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en-US" sz="1500" b="0" i="1" dirty="0">
                <a:latin typeface="Times New Roman" pitchFamily="18" charset="0"/>
                <a:cs typeface="Times New Roman" pitchFamily="18" charset="0"/>
              </a:rPr>
            </a:br>
            <a:r>
              <a:rPr kumimoji="0" lang="en-US" sz="1500" b="0" i="1" dirty="0">
                <a:latin typeface="Times New Roman" pitchFamily="18" charset="0"/>
                <a:cs typeface="Times New Roman" pitchFamily="18" charset="0"/>
              </a:rPr>
              <a:t>quintile</a:t>
            </a:r>
          </a:p>
        </p:txBody>
      </p:sp>
      <p:sp>
        <p:nvSpPr>
          <p:cNvPr id="141" name="Text Box 48"/>
          <p:cNvSpPr txBox="1">
            <a:spLocks noChangeArrowheads="1"/>
          </p:cNvSpPr>
          <p:nvPr/>
        </p:nvSpPr>
        <p:spPr bwMode="auto">
          <a:xfrm>
            <a:off x="3779647" y="4346232"/>
            <a:ext cx="864361" cy="646331"/>
          </a:xfrm>
          <a:prstGeom prst="rect">
            <a:avLst/>
          </a:prstGeom>
          <a:noFill/>
          <a:ln w="19050" cap="rnd">
            <a:noFill/>
            <a:prstDash val="sysDot"/>
            <a:miter lim="800000"/>
            <a:headEnd/>
            <a:tailEnd type="none" w="lg" len="lg"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500" i="1" dirty="0">
                <a:latin typeface="Times New Roman" pitchFamily="18" charset="0"/>
                <a:cs typeface="Times New Roman" pitchFamily="18" charset="0"/>
              </a:rPr>
              <a:t>Next lowest </a:t>
            </a:r>
            <a:br>
              <a:rPr lang="en-US" sz="1500" i="1" dirty="0">
                <a:latin typeface="Times New Roman" pitchFamily="18" charset="0"/>
                <a:cs typeface="Times New Roman" pitchFamily="18" charset="0"/>
              </a:rPr>
            </a:br>
            <a:r>
              <a:rPr lang="en-US" sz="1500" i="1" dirty="0" smtClean="0">
                <a:latin typeface="Times New Roman" pitchFamily="18" charset="0"/>
                <a:cs typeface="Times New Roman" pitchFamily="18" charset="0"/>
              </a:rPr>
              <a:t>quintile</a:t>
            </a:r>
            <a:endParaRPr lang="en-US" sz="15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2" name="Text Box 49"/>
          <p:cNvSpPr txBox="1">
            <a:spLocks noChangeArrowheads="1"/>
          </p:cNvSpPr>
          <p:nvPr/>
        </p:nvSpPr>
        <p:spPr bwMode="auto">
          <a:xfrm>
            <a:off x="3625278" y="5128425"/>
            <a:ext cx="1058736" cy="461665"/>
          </a:xfrm>
          <a:prstGeom prst="rect">
            <a:avLst/>
          </a:prstGeom>
          <a:noFill/>
          <a:ln w="19050" cap="rnd">
            <a:noFill/>
            <a:prstDash val="sysDot"/>
            <a:miter lim="800000"/>
            <a:headEnd/>
            <a:tailEnd type="none" w="lg" len="lg"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500" i="1" dirty="0" smtClean="0">
                <a:latin typeface="Times New Roman" pitchFamily="18" charset="0"/>
                <a:cs typeface="Times New Roman" pitchFamily="18" charset="0"/>
              </a:rPr>
              <a:t>Lowest</a:t>
            </a:r>
            <a:r>
              <a:rPr lang="en-US" sz="1500" i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500" i="1" dirty="0">
                <a:latin typeface="Times New Roman" pitchFamily="18" charset="0"/>
                <a:cs typeface="Times New Roman" pitchFamily="18" charset="0"/>
              </a:rPr>
            </a:br>
            <a:r>
              <a:rPr lang="en-US" sz="1500" i="1" dirty="0">
                <a:latin typeface="Times New Roman" pitchFamily="18" charset="0"/>
                <a:cs typeface="Times New Roman" pitchFamily="18" charset="0"/>
              </a:rPr>
              <a:t>quintile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3611752" y="2389954"/>
            <a:ext cx="0" cy="315441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3" name="Text Box 9"/>
          <p:cNvSpPr txBox="1">
            <a:spLocks noChangeArrowheads="1"/>
          </p:cNvSpPr>
          <p:nvPr/>
        </p:nvSpPr>
        <p:spPr bwMode="auto">
          <a:xfrm>
            <a:off x="4495695" y="2431154"/>
            <a:ext cx="75610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1800" b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53.0</a:t>
            </a:r>
            <a:endParaRPr lang="en-US" sz="1800" b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4" name="Text Box 10"/>
          <p:cNvSpPr txBox="1">
            <a:spLocks noChangeArrowheads="1"/>
          </p:cNvSpPr>
          <p:nvPr/>
        </p:nvSpPr>
        <p:spPr bwMode="auto">
          <a:xfrm>
            <a:off x="4498870" y="3114192"/>
            <a:ext cx="8334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1800" b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23.0</a:t>
            </a:r>
            <a:endParaRPr lang="en-US" sz="1800" b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5" name="Text Box 21"/>
          <p:cNvSpPr txBox="1">
            <a:spLocks noChangeArrowheads="1"/>
          </p:cNvSpPr>
          <p:nvPr/>
        </p:nvSpPr>
        <p:spPr bwMode="auto">
          <a:xfrm>
            <a:off x="7140216" y="5163305"/>
            <a:ext cx="68704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1800" b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24.5</a:t>
            </a:r>
            <a:endParaRPr lang="en-US" sz="1800" b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6" name="Text Box 15"/>
          <p:cNvSpPr txBox="1">
            <a:spLocks noChangeArrowheads="1"/>
          </p:cNvSpPr>
          <p:nvPr/>
        </p:nvSpPr>
        <p:spPr bwMode="auto">
          <a:xfrm>
            <a:off x="7025917" y="3112347"/>
            <a:ext cx="80134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1800" b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14.0</a:t>
            </a:r>
            <a:endParaRPr lang="en-US" sz="1800" b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7" name="Text Box 24"/>
          <p:cNvSpPr txBox="1">
            <a:spLocks noChangeArrowheads="1"/>
          </p:cNvSpPr>
          <p:nvPr/>
        </p:nvSpPr>
        <p:spPr bwMode="auto">
          <a:xfrm>
            <a:off x="8067718" y="3116478"/>
            <a:ext cx="685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800" b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6.5</a:t>
            </a:r>
          </a:p>
        </p:txBody>
      </p:sp>
      <p:sp>
        <p:nvSpPr>
          <p:cNvPr id="148" name="Text Box 11"/>
          <p:cNvSpPr txBox="1">
            <a:spLocks noChangeArrowheads="1"/>
          </p:cNvSpPr>
          <p:nvPr/>
        </p:nvSpPr>
        <p:spPr bwMode="auto">
          <a:xfrm>
            <a:off x="4500458" y="3797230"/>
            <a:ext cx="8334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1800" b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14.0</a:t>
            </a:r>
            <a:endParaRPr lang="en-US" sz="1800" b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9" name="Text Box 16"/>
          <p:cNvSpPr txBox="1">
            <a:spLocks noChangeArrowheads="1"/>
          </p:cNvSpPr>
          <p:nvPr/>
        </p:nvSpPr>
        <p:spPr bwMode="auto">
          <a:xfrm>
            <a:off x="5497598" y="3797230"/>
            <a:ext cx="6524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1800" b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22.5</a:t>
            </a:r>
            <a:endParaRPr lang="en-US" sz="1800" b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0" name="Text Box 17"/>
          <p:cNvSpPr txBox="1">
            <a:spLocks noChangeArrowheads="1"/>
          </p:cNvSpPr>
          <p:nvPr/>
        </p:nvSpPr>
        <p:spPr bwMode="auto">
          <a:xfrm>
            <a:off x="7152917" y="3795127"/>
            <a:ext cx="76382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1800" b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24.0</a:t>
            </a:r>
            <a:endParaRPr lang="en-US" sz="1800" b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1" name="Text Box 25"/>
          <p:cNvSpPr txBox="1">
            <a:spLocks noChangeArrowheads="1"/>
          </p:cNvSpPr>
          <p:nvPr/>
        </p:nvSpPr>
        <p:spPr bwMode="auto">
          <a:xfrm>
            <a:off x="7924685" y="3801802"/>
            <a:ext cx="7889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1800" b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12.0</a:t>
            </a:r>
            <a:endParaRPr lang="en-US" sz="1800" b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2" name="Text Box 12"/>
          <p:cNvSpPr txBox="1">
            <a:spLocks noChangeArrowheads="1"/>
          </p:cNvSpPr>
          <p:nvPr/>
        </p:nvSpPr>
        <p:spPr bwMode="auto">
          <a:xfrm>
            <a:off x="4667146" y="4480268"/>
            <a:ext cx="58465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1800" b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5.5</a:t>
            </a:r>
            <a:endParaRPr lang="en-US" sz="1800" b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" name="Text Box 18"/>
          <p:cNvSpPr txBox="1">
            <a:spLocks noChangeArrowheads="1"/>
          </p:cNvSpPr>
          <p:nvPr/>
        </p:nvSpPr>
        <p:spPr bwMode="auto">
          <a:xfrm>
            <a:off x="5450967" y="4480268"/>
            <a:ext cx="629244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r"/>
            <a:r>
              <a:rPr lang="en-US" sz="1800" b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12.5</a:t>
            </a:r>
            <a:endParaRPr lang="en-US" sz="1800" b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4" name="Text Box 26"/>
          <p:cNvSpPr txBox="1">
            <a:spLocks noChangeArrowheads="1"/>
          </p:cNvSpPr>
          <p:nvPr/>
        </p:nvSpPr>
        <p:spPr bwMode="auto">
          <a:xfrm>
            <a:off x="8076683" y="4487126"/>
            <a:ext cx="64958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1800" b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23.5</a:t>
            </a:r>
            <a:endParaRPr lang="en-US" sz="1800" b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5" name="Text Box 27"/>
          <p:cNvSpPr txBox="1">
            <a:spLocks noChangeArrowheads="1"/>
          </p:cNvSpPr>
          <p:nvPr/>
        </p:nvSpPr>
        <p:spPr bwMode="auto">
          <a:xfrm>
            <a:off x="8081445" y="5172449"/>
            <a:ext cx="64005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1800" b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53.5</a:t>
            </a:r>
            <a:endParaRPr lang="en-US" sz="1800" b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6" name="Text Box 22"/>
          <p:cNvSpPr txBox="1">
            <a:spLocks noChangeArrowheads="1"/>
          </p:cNvSpPr>
          <p:nvPr/>
        </p:nvSpPr>
        <p:spPr bwMode="auto">
          <a:xfrm>
            <a:off x="5483311" y="2431154"/>
            <a:ext cx="6667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800" b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25.0</a:t>
            </a:r>
            <a:endParaRPr lang="en-US" sz="1800" b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7" name="Text Box 23"/>
          <p:cNvSpPr txBox="1">
            <a:spLocks noChangeArrowheads="1"/>
          </p:cNvSpPr>
          <p:nvPr/>
        </p:nvSpPr>
        <p:spPr bwMode="auto">
          <a:xfrm>
            <a:off x="7144979" y="2429566"/>
            <a:ext cx="68228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1800" b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5.5</a:t>
            </a:r>
            <a:endParaRPr lang="en-US" sz="1800" b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8" name="Text Box 28"/>
          <p:cNvSpPr txBox="1">
            <a:spLocks noChangeArrowheads="1"/>
          </p:cNvSpPr>
          <p:nvPr/>
        </p:nvSpPr>
        <p:spPr bwMode="auto">
          <a:xfrm>
            <a:off x="8078037" y="2431154"/>
            <a:ext cx="6651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800" b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4.5</a:t>
            </a:r>
            <a:endParaRPr lang="en-US" sz="1800" b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9" name="Text Box 29"/>
          <p:cNvSpPr txBox="1">
            <a:spLocks noChangeArrowheads="1"/>
          </p:cNvSpPr>
          <p:nvPr/>
        </p:nvSpPr>
        <p:spPr bwMode="auto">
          <a:xfrm>
            <a:off x="6218515" y="2431154"/>
            <a:ext cx="794934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1800" b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12.0</a:t>
            </a:r>
            <a:endParaRPr lang="en-US" sz="1800" b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0" name="Text Box 14"/>
          <p:cNvSpPr txBox="1">
            <a:spLocks noChangeArrowheads="1"/>
          </p:cNvSpPr>
          <p:nvPr/>
        </p:nvSpPr>
        <p:spPr bwMode="auto">
          <a:xfrm>
            <a:off x="5486486" y="3114192"/>
            <a:ext cx="6635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1800" b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32.5</a:t>
            </a:r>
            <a:endParaRPr lang="en-US" sz="1800" b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1" name="Text Box 30"/>
          <p:cNvSpPr txBox="1">
            <a:spLocks noChangeArrowheads="1"/>
          </p:cNvSpPr>
          <p:nvPr/>
        </p:nvSpPr>
        <p:spPr bwMode="auto">
          <a:xfrm>
            <a:off x="6348689" y="3114192"/>
            <a:ext cx="664759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1800" b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24.0</a:t>
            </a:r>
            <a:endParaRPr lang="en-US" sz="1800" b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2" name="Text Box 31"/>
          <p:cNvSpPr txBox="1">
            <a:spLocks noChangeArrowheads="1"/>
          </p:cNvSpPr>
          <p:nvPr/>
        </p:nvSpPr>
        <p:spPr bwMode="auto">
          <a:xfrm>
            <a:off x="6356626" y="3797230"/>
            <a:ext cx="65682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1800" b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28.0</a:t>
            </a:r>
            <a:endParaRPr lang="en-US" sz="1800" b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" name="Text Box 19"/>
          <p:cNvSpPr txBox="1">
            <a:spLocks noChangeArrowheads="1"/>
          </p:cNvSpPr>
          <p:nvPr/>
        </p:nvSpPr>
        <p:spPr bwMode="auto">
          <a:xfrm>
            <a:off x="7152916" y="4477907"/>
            <a:ext cx="67434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1800" b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33.5</a:t>
            </a:r>
            <a:endParaRPr lang="en-US" sz="1800" b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4" name="Text Box 32"/>
          <p:cNvSpPr txBox="1">
            <a:spLocks noChangeArrowheads="1"/>
          </p:cNvSpPr>
          <p:nvPr/>
        </p:nvSpPr>
        <p:spPr bwMode="auto">
          <a:xfrm>
            <a:off x="6345514" y="4480268"/>
            <a:ext cx="667934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1800" b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25.5</a:t>
            </a:r>
            <a:endParaRPr lang="en-US" sz="1800" b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5" name="Text Box 13"/>
          <p:cNvSpPr txBox="1">
            <a:spLocks noChangeArrowheads="1"/>
          </p:cNvSpPr>
          <p:nvPr/>
        </p:nvSpPr>
        <p:spPr bwMode="auto">
          <a:xfrm>
            <a:off x="4733821" y="5163305"/>
            <a:ext cx="48401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1800" b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5.0</a:t>
            </a:r>
            <a:endParaRPr lang="en-US" sz="1800" b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6" name="Text Box 20"/>
          <p:cNvSpPr txBox="1">
            <a:spLocks noChangeArrowheads="1"/>
          </p:cNvSpPr>
          <p:nvPr/>
        </p:nvSpPr>
        <p:spPr bwMode="auto">
          <a:xfrm>
            <a:off x="5608723" y="5163305"/>
            <a:ext cx="6490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1800" b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7.5</a:t>
            </a:r>
            <a:endParaRPr lang="en-US" sz="1800" b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7" name="Text Box 33"/>
          <p:cNvSpPr txBox="1">
            <a:spLocks noChangeArrowheads="1"/>
          </p:cNvSpPr>
          <p:nvPr/>
        </p:nvSpPr>
        <p:spPr bwMode="auto">
          <a:xfrm>
            <a:off x="6339164" y="5163305"/>
            <a:ext cx="674284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1800" b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10.5</a:t>
            </a:r>
            <a:endParaRPr lang="en-US" sz="1800" b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2968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Gwartney PPT 2011">
      <a:dk1>
        <a:sysClr val="windowText" lastClr="000000"/>
      </a:dk1>
      <a:lt1>
        <a:sysClr val="window" lastClr="FFFFFF"/>
      </a:lt1>
      <a:dk2>
        <a:srgbClr val="59564B"/>
      </a:dk2>
      <a:lt2>
        <a:srgbClr val="DFDAC7"/>
      </a:lt2>
      <a:accent1>
        <a:srgbClr val="990000"/>
      </a:accent1>
      <a:accent2>
        <a:srgbClr val="EFAB16"/>
      </a:accent2>
      <a:accent3>
        <a:srgbClr val="78AC35"/>
      </a:accent3>
      <a:accent4>
        <a:srgbClr val="35ACA2"/>
      </a:accent4>
      <a:accent5>
        <a:srgbClr val="4083CF"/>
      </a:accent5>
      <a:accent6>
        <a:srgbClr val="0D335E"/>
      </a:accent6>
      <a:hlink>
        <a:srgbClr val="FFFFFF"/>
      </a:hlink>
      <a:folHlink>
        <a:srgbClr val="FFFF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28241</TotalTime>
  <Words>876</Words>
  <Application>Microsoft Office PowerPoint</Application>
  <PresentationFormat>On-screen Show (4:3)</PresentationFormat>
  <Paragraphs>308</Paragraphs>
  <Slides>21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Income Inequality  and Poverty</vt:lpstr>
      <vt:lpstr>How Much Income Inequality  Exists in the United States?</vt:lpstr>
      <vt:lpstr>Share of Money Income by Quintile</vt:lpstr>
      <vt:lpstr>Factors that Influence Distribution of Income</vt:lpstr>
      <vt:lpstr>PowerPoint Presentation</vt:lpstr>
      <vt:lpstr>Why Has Income Inequality Increased?</vt:lpstr>
      <vt:lpstr>Income Mobility  and Inequality  in Economic Status</vt:lpstr>
      <vt:lpstr>Income Mobility</vt:lpstr>
      <vt:lpstr>Income Mobility</vt:lpstr>
      <vt:lpstr>Questions for Thought: </vt:lpstr>
      <vt:lpstr>Poverty in the United States</vt:lpstr>
      <vt:lpstr>PowerPoint Presentation</vt:lpstr>
      <vt:lpstr>PowerPoint Presentation</vt:lpstr>
      <vt:lpstr>Poverty Rate, 1947-2009</vt:lpstr>
      <vt:lpstr>Poverty Rate, 1947-2009</vt:lpstr>
      <vt:lpstr>PowerPoint Presentation</vt:lpstr>
      <vt:lpstr>Income Inequality:  Some Concluding Thoughts</vt:lpstr>
      <vt:lpstr>PowerPoint Presentation</vt:lpstr>
      <vt:lpstr>Questions for Thought: </vt:lpstr>
      <vt:lpstr>Questions for Thought: </vt:lpstr>
      <vt:lpstr>PowerPoint Presentation</vt:lpstr>
    </vt:vector>
  </TitlesOfParts>
  <Company>University Of Tampa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28</dc:title>
  <dc:subject>Money and the Banking System</dc:subject>
  <dc:creator>Dr. Chuck D. Skipton</dc:creator>
  <cp:keywords>Income Inequality and Poverty</cp:keywords>
  <cp:lastModifiedBy>Todd Myers</cp:lastModifiedBy>
  <cp:revision>1246</cp:revision>
  <cp:lastPrinted>2011-12-29T00:01:54Z</cp:lastPrinted>
  <dcterms:created xsi:type="dcterms:W3CDTF">2011-12-23T16:39:02Z</dcterms:created>
  <dcterms:modified xsi:type="dcterms:W3CDTF">2012-08-20T19:07:32Z</dcterms:modified>
</cp:coreProperties>
</file>