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3"/>
  </p:notesMasterIdLst>
  <p:handoutMasterIdLst>
    <p:handoutMasterId r:id="rId54"/>
  </p:handoutMasterIdLst>
  <p:sldIdLst>
    <p:sldId id="259" r:id="rId2"/>
    <p:sldId id="260" r:id="rId3"/>
    <p:sldId id="460" r:id="rId4"/>
    <p:sldId id="443" r:id="rId5"/>
    <p:sldId id="592" r:id="rId6"/>
    <p:sldId id="593" r:id="rId7"/>
    <p:sldId id="594" r:id="rId8"/>
    <p:sldId id="559" r:id="rId9"/>
    <p:sldId id="595" r:id="rId10"/>
    <p:sldId id="596" r:id="rId11"/>
    <p:sldId id="597" r:id="rId12"/>
    <p:sldId id="598" r:id="rId13"/>
    <p:sldId id="599" r:id="rId14"/>
    <p:sldId id="600" r:id="rId15"/>
    <p:sldId id="560" r:id="rId16"/>
    <p:sldId id="601" r:id="rId17"/>
    <p:sldId id="602" r:id="rId18"/>
    <p:sldId id="603" r:id="rId19"/>
    <p:sldId id="444" r:id="rId20"/>
    <p:sldId id="604" r:id="rId21"/>
    <p:sldId id="561" r:id="rId22"/>
    <p:sldId id="530" r:id="rId23"/>
    <p:sldId id="605" r:id="rId24"/>
    <p:sldId id="531" r:id="rId25"/>
    <p:sldId id="607" r:id="rId26"/>
    <p:sldId id="608" r:id="rId27"/>
    <p:sldId id="609" r:id="rId28"/>
    <p:sldId id="610" r:id="rId29"/>
    <p:sldId id="611" r:id="rId30"/>
    <p:sldId id="612" r:id="rId31"/>
    <p:sldId id="532" r:id="rId32"/>
    <p:sldId id="563" r:id="rId33"/>
    <p:sldId id="562" r:id="rId34"/>
    <p:sldId id="613" r:id="rId35"/>
    <p:sldId id="614" r:id="rId36"/>
    <p:sldId id="615" r:id="rId37"/>
    <p:sldId id="616" r:id="rId38"/>
    <p:sldId id="617" r:id="rId39"/>
    <p:sldId id="618" r:id="rId40"/>
    <p:sldId id="619" r:id="rId41"/>
    <p:sldId id="620" r:id="rId42"/>
    <p:sldId id="621" r:id="rId43"/>
    <p:sldId id="622" r:id="rId44"/>
    <p:sldId id="623" r:id="rId45"/>
    <p:sldId id="624" r:id="rId46"/>
    <p:sldId id="564" r:id="rId47"/>
    <p:sldId id="625" r:id="rId48"/>
    <p:sldId id="626" r:id="rId49"/>
    <p:sldId id="627" r:id="rId50"/>
    <p:sldId id="535" r:id="rId51"/>
    <p:sldId id="279" r:id="rId5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33E3AB0-2AD7-41C3-9996-3FAD3F2A5BF4}">
          <p14:sldIdLst>
            <p14:sldId id="259"/>
            <p14:sldId id="260"/>
            <p14:sldId id="460"/>
            <p14:sldId id="443"/>
            <p14:sldId id="592"/>
            <p14:sldId id="593"/>
            <p14:sldId id="594"/>
            <p14:sldId id="559"/>
            <p14:sldId id="595"/>
            <p14:sldId id="596"/>
            <p14:sldId id="597"/>
            <p14:sldId id="598"/>
            <p14:sldId id="599"/>
            <p14:sldId id="600"/>
            <p14:sldId id="560"/>
            <p14:sldId id="601"/>
            <p14:sldId id="602"/>
            <p14:sldId id="603"/>
            <p14:sldId id="444"/>
            <p14:sldId id="604"/>
            <p14:sldId id="561"/>
            <p14:sldId id="530"/>
            <p14:sldId id="605"/>
            <p14:sldId id="531"/>
            <p14:sldId id="607"/>
            <p14:sldId id="608"/>
            <p14:sldId id="609"/>
            <p14:sldId id="610"/>
            <p14:sldId id="611"/>
            <p14:sldId id="612"/>
            <p14:sldId id="532"/>
            <p14:sldId id="563"/>
            <p14:sldId id="562"/>
            <p14:sldId id="613"/>
            <p14:sldId id="614"/>
            <p14:sldId id="615"/>
            <p14:sldId id="616"/>
            <p14:sldId id="617"/>
            <p14:sldId id="618"/>
            <p14:sldId id="619"/>
            <p14:sldId id="620"/>
            <p14:sldId id="621"/>
            <p14:sldId id="622"/>
            <p14:sldId id="623"/>
            <p14:sldId id="624"/>
            <p14:sldId id="564"/>
            <p14:sldId id="625"/>
            <p14:sldId id="626"/>
            <p14:sldId id="627"/>
            <p14:sldId id="535"/>
            <p14:sldId id="27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CC"/>
    <a:srgbClr val="527FC2"/>
    <a:srgbClr val="D2BD88"/>
    <a:srgbClr val="FAFFD9"/>
    <a:srgbClr val="CABCA2"/>
    <a:srgbClr val="A50021"/>
    <a:srgbClr val="FFFF99"/>
    <a:srgbClr val="C3D7EB"/>
    <a:srgbClr val="FFC489"/>
    <a:srgbClr val="7EA9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356" autoAdjust="0"/>
    <p:restoredTop sz="94673" autoAdjust="0"/>
  </p:normalViewPr>
  <p:slideViewPr>
    <p:cSldViewPr snapToGrid="0" snapToObjects="1">
      <p:cViewPr varScale="1">
        <p:scale>
          <a:sx n="108" d="100"/>
          <a:sy n="108" d="100"/>
        </p:scale>
        <p:origin x="-984" y="-78"/>
      </p:cViewPr>
      <p:guideLst>
        <p:guide orient="horz" pos="4141"/>
        <p:guide pos="552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0" d="100"/>
        <a:sy n="140" d="100"/>
      </p:scale>
      <p:origin x="0" y="17432"/>
    </p:cViewPr>
  </p:sorterViewPr>
  <p:notesViewPr>
    <p:cSldViewPr snapToGrid="0" snapToObjects="1">
      <p:cViewPr varScale="1">
        <p:scale>
          <a:sx n="101" d="100"/>
          <a:sy n="101" d="100"/>
        </p:scale>
        <p:origin x="-351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C59276-451D-43C9-813E-64E3A18F4843}" type="datetimeFigureOut">
              <a:rPr lang="en-US" smtClean="0"/>
              <a:pPr/>
              <a:t>08/20/2012</a:t>
            </a:fld>
            <a:endParaRPr lang="en-US"/>
          </a:p>
        </p:txBody>
      </p:sp>
      <p:sp>
        <p:nvSpPr>
          <p:cNvPr id="4" name="Footer Placeholder 3"/>
          <p:cNvSpPr>
            <a:spLocks noGrp="1"/>
          </p:cNvSpPr>
          <p:nvPr>
            <p:ph type="ftr" sz="quarter" idx="2"/>
          </p:nvPr>
        </p:nvSpPr>
        <p:spPr>
          <a:xfrm>
            <a:off x="0" y="8685213"/>
            <a:ext cx="5420412" cy="457200"/>
          </a:xfrm>
          <a:prstGeom prst="rect">
            <a:avLst/>
          </a:prstGeom>
        </p:spPr>
        <p:txBody>
          <a:bodyPr vert="horz" lIns="91440" tIns="45720" rIns="91440" bIns="45720" rtlCol="0" anchor="b"/>
          <a:lstStyle>
            <a:lvl1pPr algn="l">
              <a:defRPr sz="1200"/>
            </a:lvl1pPr>
          </a:lstStyle>
          <a:p>
            <a:pPr>
              <a:defRPr/>
            </a:pPr>
            <a:r>
              <a:rPr lang="en-US" dirty="0" smtClean="0">
                <a:latin typeface="Times New Roman" pitchFamily="18" charset="0"/>
                <a:cs typeface="Times New Roman" pitchFamily="18" charset="0"/>
              </a:rPr>
              <a:t>Slides from “</a:t>
            </a:r>
            <a:r>
              <a:rPr lang="en-US" dirty="0">
                <a:latin typeface="Times New Roman" pitchFamily="18" charset="0"/>
                <a:cs typeface="Times New Roman" pitchFamily="18" charset="0"/>
              </a:rPr>
              <a:t>Private and Public Choice 14th ed.”</a:t>
            </a:r>
          </a:p>
          <a:p>
            <a:pPr>
              <a:defRPr/>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James </a:t>
            </a:r>
            <a:r>
              <a:rPr lang="en-US" dirty="0" err="1">
                <a:latin typeface="Times New Roman" pitchFamily="18" charset="0"/>
                <a:cs typeface="Times New Roman" pitchFamily="18" charset="0"/>
              </a:rPr>
              <a:t>Gwartney</a:t>
            </a:r>
            <a:r>
              <a:rPr lang="en-US" dirty="0">
                <a:latin typeface="Times New Roman" pitchFamily="18" charset="0"/>
                <a:cs typeface="Times New Roman" pitchFamily="18" charset="0"/>
              </a:rPr>
              <a:t>, Richard Stroup, Russell </a:t>
            </a:r>
            <a:r>
              <a:rPr lang="en-US" dirty="0" err="1">
                <a:latin typeface="Times New Roman" pitchFamily="18" charset="0"/>
                <a:cs typeface="Times New Roman" pitchFamily="18" charset="0"/>
              </a:rPr>
              <a:t>Sobel</a:t>
            </a:r>
            <a:r>
              <a:rPr lang="en-US" dirty="0">
                <a:latin typeface="Times New Roman" pitchFamily="18" charset="0"/>
                <a:cs typeface="Times New Roman" pitchFamily="18" charset="0"/>
              </a:rPr>
              <a:t>, &amp; David </a:t>
            </a:r>
            <a:r>
              <a:rPr lang="en-US" dirty="0" smtClean="0">
                <a:latin typeface="Times New Roman" pitchFamily="18" charset="0"/>
                <a:cs typeface="Times New Roman" pitchFamily="18" charset="0"/>
              </a:rPr>
              <a:t>Macpherson</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3"/>
          </p:nvPr>
        </p:nvSpPr>
        <p:spPr>
          <a:xfrm>
            <a:off x="5712643" y="8685213"/>
            <a:ext cx="1143770" cy="457200"/>
          </a:xfrm>
          <a:prstGeom prst="rect">
            <a:avLst/>
          </a:prstGeom>
        </p:spPr>
        <p:txBody>
          <a:bodyPr vert="horz" lIns="91440" tIns="45720" rIns="91440" bIns="45720" rtlCol="0" anchor="b"/>
          <a:lstStyle>
            <a:lvl1pPr algn="r">
              <a:defRPr sz="1200"/>
            </a:lvl1pPr>
          </a:lstStyle>
          <a:p>
            <a:fld id="{55368962-1D3C-40FF-9F8C-4139F6810C10}" type="slidenum">
              <a:rPr lang="en-US" smtClean="0"/>
              <a:pPr/>
              <a:t>‹#›</a:t>
            </a:fld>
            <a:endParaRPr lang="en-US"/>
          </a:p>
        </p:txBody>
      </p:sp>
      <p:sp>
        <p:nvSpPr>
          <p:cNvPr id="6" name="Rectangle 5"/>
          <p:cNvSpPr/>
          <p:nvPr/>
        </p:nvSpPr>
        <p:spPr>
          <a:xfrm>
            <a:off x="103695" y="847843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1680146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CD4C36-653B-48C7-AF84-E47CA5954DE3}" type="datetimeFigureOut">
              <a:rPr lang="en-US" smtClean="0"/>
              <a:pPr/>
              <a:t>08/20/2012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685213"/>
            <a:ext cx="5250731" cy="457200"/>
          </a:xfrm>
          <a:prstGeom prst="rect">
            <a:avLst/>
          </a:prstGeom>
        </p:spPr>
        <p:txBody>
          <a:bodyPr vert="horz" lIns="91440" tIns="45720" rIns="91440" bIns="45720" rtlCol="0" anchor="b"/>
          <a:lstStyle>
            <a:lvl1pPr algn="l">
              <a:defRPr sz="1000"/>
            </a:lvl1pPr>
          </a:lstStyle>
          <a:p>
            <a:pPr>
              <a:defRPr/>
            </a:pPr>
            <a:r>
              <a:rPr lang="en-US" dirty="0" smtClean="0">
                <a:latin typeface="Times New Roman" pitchFamily="18" charset="0"/>
                <a:cs typeface="Times New Roman" pitchFamily="18" charset="0"/>
              </a:rPr>
              <a:t>Notes for:   “Private and Public Choice 14th ed.”</a:t>
            </a:r>
          </a:p>
          <a:p>
            <a:pPr>
              <a:defRPr/>
            </a:pPr>
            <a:r>
              <a:rPr lang="en-US" sz="900" dirty="0" smtClean="0">
                <a:latin typeface="Times New Roman" pitchFamily="18" charset="0"/>
                <a:cs typeface="Times New Roman" pitchFamily="18" charset="0"/>
              </a:rPr>
              <a:t>                       James </a:t>
            </a:r>
            <a:r>
              <a:rPr lang="en-US" sz="900" dirty="0" err="1" smtClean="0">
                <a:latin typeface="Times New Roman" pitchFamily="18" charset="0"/>
                <a:cs typeface="Times New Roman" pitchFamily="18" charset="0"/>
              </a:rPr>
              <a:t>Gwartney</a:t>
            </a:r>
            <a:r>
              <a:rPr lang="en-US" sz="900" dirty="0" smtClean="0">
                <a:latin typeface="Times New Roman" pitchFamily="18" charset="0"/>
                <a:cs typeface="Times New Roman" pitchFamily="18" charset="0"/>
              </a:rPr>
              <a:t>, Richard Stroup, Russell </a:t>
            </a:r>
            <a:r>
              <a:rPr lang="en-US" sz="900" dirty="0" err="1" smtClean="0">
                <a:latin typeface="Times New Roman" pitchFamily="18" charset="0"/>
                <a:cs typeface="Times New Roman" pitchFamily="18" charset="0"/>
              </a:rPr>
              <a:t>Sobel</a:t>
            </a:r>
            <a:r>
              <a:rPr lang="en-US" sz="900" dirty="0" smtClean="0">
                <a:latin typeface="Times New Roman" pitchFamily="18" charset="0"/>
                <a:cs typeface="Times New Roman" pitchFamily="18" charset="0"/>
              </a:rPr>
              <a:t>, &amp; David Macpherson</a:t>
            </a:r>
            <a:endParaRPr lang="en-US" sz="900" dirty="0">
              <a:latin typeface="Times New Roman" pitchFamily="18" charset="0"/>
              <a:cs typeface="Times New Roman" pitchFamily="18" charset="0"/>
            </a:endParaRPr>
          </a:p>
        </p:txBody>
      </p:sp>
      <p:sp>
        <p:nvSpPr>
          <p:cNvPr id="7" name="Slide Number Placeholder 6"/>
          <p:cNvSpPr>
            <a:spLocks noGrp="1"/>
          </p:cNvSpPr>
          <p:nvPr>
            <p:ph type="sldNum" sz="quarter" idx="5"/>
          </p:nvPr>
        </p:nvSpPr>
        <p:spPr>
          <a:xfrm>
            <a:off x="5714999" y="8685213"/>
            <a:ext cx="1141413" cy="457200"/>
          </a:xfrm>
          <a:prstGeom prst="rect">
            <a:avLst/>
          </a:prstGeom>
        </p:spPr>
        <p:txBody>
          <a:bodyPr vert="horz" lIns="91440" tIns="45720" rIns="91440" bIns="45720" rtlCol="0" anchor="b"/>
          <a:lstStyle>
            <a:lvl1pPr algn="r">
              <a:defRPr sz="1200"/>
            </a:lvl1pPr>
          </a:lstStyle>
          <a:p>
            <a:fld id="{807D8D62-E453-4738-A912-78A33588ECDD}" type="slidenum">
              <a:rPr lang="en-US" smtClean="0"/>
              <a:pPr/>
              <a:t>‹#›</a:t>
            </a:fld>
            <a:endParaRPr lang="en-US"/>
          </a:p>
        </p:txBody>
      </p:sp>
      <p:sp>
        <p:nvSpPr>
          <p:cNvPr id="8" name="Rectangle 7"/>
          <p:cNvSpPr/>
          <p:nvPr/>
        </p:nvSpPr>
        <p:spPr>
          <a:xfrm>
            <a:off x="103695" y="8572701"/>
            <a:ext cx="6655324" cy="200055"/>
          </a:xfrm>
          <a:prstGeom prst="rect">
            <a:avLst/>
          </a:prstGeom>
        </p:spPr>
        <p:txBody>
          <a:bodyPr wrap="square">
            <a:spAutoFit/>
          </a:bodyPr>
          <a:lstStyle/>
          <a:p>
            <a:pPr algn="ctr">
              <a:defRPr/>
            </a:pPr>
            <a:r>
              <a:rPr kumimoji="0" lang="en-US" sz="700" b="1" i="1" dirty="0" smtClean="0">
                <a:solidFill>
                  <a:schemeClr val="tx1"/>
                </a:solidFill>
                <a:latin typeface="Times New Roman" pitchFamily="-110" charset="0"/>
              </a:rPr>
              <a:t>Copyright ©2012 </a:t>
            </a:r>
            <a:r>
              <a:rPr kumimoji="0" lang="en-US" sz="700" b="1" i="1" dirty="0" err="1" smtClean="0">
                <a:solidFill>
                  <a:schemeClr val="tx1"/>
                </a:solidFill>
                <a:latin typeface="Times New Roman" pitchFamily="-110" charset="0"/>
              </a:rPr>
              <a:t>Cengage</a:t>
            </a:r>
            <a:r>
              <a:rPr kumimoji="0" lang="en-US" sz="700" b="1" i="1" dirty="0" smtClean="0">
                <a:solidFill>
                  <a:schemeClr val="tx1"/>
                </a:solidFill>
                <a:latin typeface="Times New Roman" pitchFamily="-110" charset="0"/>
              </a:rPr>
              <a:t> Learning. All rights reserved. May not be scanned, copied or duplicated, or posted to a publicly accessible web site, in whole or in part.</a:t>
            </a:r>
            <a:endParaRPr kumimoji="0" lang="en-US" sz="700" b="1" i="1" dirty="0">
              <a:solidFill>
                <a:schemeClr val="tx1"/>
              </a:solidFill>
              <a:latin typeface="Times New Roman" pitchFamily="-110" charset="0"/>
            </a:endParaRPr>
          </a:p>
        </p:txBody>
      </p:sp>
    </p:spTree>
    <p:extLst>
      <p:ext uri="{BB962C8B-B14F-4D97-AF65-F5344CB8AC3E}">
        <p14:creationId xmlns:p14="http://schemas.microsoft.com/office/powerpoint/2010/main" val="45374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15764" y="1640590"/>
            <a:ext cx="1392701" cy="1524642"/>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userDrawn="1"/>
        </p:nvSpPr>
        <p:spPr>
          <a:xfrm>
            <a:off x="252982" y="1682794"/>
            <a:ext cx="1000595" cy="646331"/>
          </a:xfrm>
          <a:prstGeom prst="rect">
            <a:avLst/>
          </a:prstGeom>
          <a:noFill/>
        </p:spPr>
        <p:txBody>
          <a:bodyPr wrap="none" rtlCol="0">
            <a:spAutoFit/>
          </a:bodyPr>
          <a:lstStyle/>
          <a:p>
            <a:pPr algn="ctr">
              <a:spcBef>
                <a:spcPts val="0"/>
              </a:spcBef>
            </a:pPr>
            <a:r>
              <a:rPr lang="en-US" sz="3600" b="0" i="1" dirty="0" smtClean="0">
                <a:solidFill>
                  <a:schemeClr val="bg1"/>
                </a:solidFill>
                <a:latin typeface="Times New Roman" pitchFamily="18" charset="0"/>
                <a:cs typeface="Times New Roman" pitchFamily="18" charset="0"/>
              </a:rPr>
              <a:t>14</a:t>
            </a:r>
            <a:r>
              <a:rPr lang="en-US" sz="3600" b="0" i="1" baseline="30000" dirty="0" smtClean="0">
                <a:solidFill>
                  <a:schemeClr val="bg1"/>
                </a:solidFill>
                <a:latin typeface="Times New Roman" pitchFamily="18" charset="0"/>
                <a:cs typeface="Times New Roman" pitchFamily="18" charset="0"/>
              </a:rPr>
              <a:t>th</a:t>
            </a:r>
            <a:r>
              <a:rPr lang="en-US" sz="3600" b="0" i="1" dirty="0" smtClean="0">
                <a:solidFill>
                  <a:schemeClr val="bg1"/>
                </a:solidFill>
                <a:latin typeface="Times New Roman" pitchFamily="18" charset="0"/>
                <a:cs typeface="Times New Roman" pitchFamily="18" charset="0"/>
              </a:rPr>
              <a:t> </a:t>
            </a:r>
          </a:p>
        </p:txBody>
      </p:sp>
      <p:sp>
        <p:nvSpPr>
          <p:cNvPr id="17" name="TextBox 16"/>
          <p:cNvSpPr txBox="1"/>
          <p:nvPr userDrawn="1"/>
        </p:nvSpPr>
        <p:spPr>
          <a:xfrm>
            <a:off x="182961" y="2151724"/>
            <a:ext cx="1037463" cy="461665"/>
          </a:xfrm>
          <a:prstGeom prst="rect">
            <a:avLst/>
          </a:prstGeom>
          <a:noFill/>
        </p:spPr>
        <p:txBody>
          <a:bodyPr wrap="none" rtlCol="0">
            <a:spAutoFit/>
          </a:bodyPr>
          <a:lstStyle/>
          <a:p>
            <a:pPr algn="ctr">
              <a:spcBef>
                <a:spcPts val="0"/>
              </a:spcBef>
            </a:pPr>
            <a:r>
              <a:rPr lang="en-US" sz="2300" i="1" dirty="0" smtClean="0">
                <a:solidFill>
                  <a:schemeClr val="bg1"/>
                </a:solidFill>
                <a:latin typeface="Times New Roman" pitchFamily="18" charset="0"/>
                <a:cs typeface="Times New Roman" pitchFamily="18" charset="0"/>
              </a:rPr>
              <a:t>edition</a:t>
            </a:r>
            <a:endParaRPr lang="en-US" sz="2300" i="1" dirty="0">
              <a:solidFill>
                <a:schemeClr val="bg1"/>
              </a:solidFill>
              <a:latin typeface="Times New Roman" pitchFamily="18" charset="0"/>
              <a:cs typeface="Times New Roman" pitchFamily="18" charset="0"/>
            </a:endParaRPr>
          </a:p>
        </p:txBody>
      </p:sp>
      <p:cxnSp>
        <p:nvCxnSpPr>
          <p:cNvPr id="18" name="Straight Connector 17"/>
          <p:cNvCxnSpPr/>
          <p:nvPr userDrawn="1"/>
        </p:nvCxnSpPr>
        <p:spPr>
          <a:xfrm>
            <a:off x="239233" y="2564151"/>
            <a:ext cx="889410" cy="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userDrawn="1"/>
        </p:nvSpPr>
        <p:spPr>
          <a:xfrm>
            <a:off x="34383" y="2577454"/>
            <a:ext cx="1546707" cy="461665"/>
          </a:xfrm>
          <a:prstGeom prst="rect">
            <a:avLst/>
          </a:prstGeom>
          <a:noFill/>
        </p:spPr>
        <p:txBody>
          <a:bodyPr wrap="square" rtlCol="0">
            <a:spAutoFit/>
          </a:bodyPr>
          <a:lstStyle/>
          <a:p>
            <a:pPr algn="l">
              <a:spcBef>
                <a:spcPts val="0"/>
              </a:spcBef>
            </a:pPr>
            <a:r>
              <a:rPr lang="en-US" sz="1200" i="1" dirty="0" err="1" smtClean="0">
                <a:solidFill>
                  <a:schemeClr val="bg1"/>
                </a:solidFill>
                <a:latin typeface="Times New Roman" pitchFamily="18" charset="0"/>
                <a:cs typeface="Times New Roman" pitchFamily="18" charset="0"/>
              </a:rPr>
              <a:t>Gwartney</a:t>
            </a:r>
            <a:r>
              <a:rPr lang="en-US" sz="1200" i="1" dirty="0" smtClean="0">
                <a:solidFill>
                  <a:schemeClr val="bg1"/>
                </a:solidFill>
                <a:latin typeface="Times New Roman" pitchFamily="18" charset="0"/>
                <a:cs typeface="Times New Roman" pitchFamily="18" charset="0"/>
              </a:rPr>
              <a:t>-Stroup</a:t>
            </a:r>
          </a:p>
          <a:p>
            <a:pPr algn="l">
              <a:spcBef>
                <a:spcPts val="0"/>
              </a:spcBef>
            </a:pPr>
            <a:r>
              <a:rPr lang="en-US" sz="1200" i="1" dirty="0" err="1" smtClean="0">
                <a:solidFill>
                  <a:schemeClr val="bg1"/>
                </a:solidFill>
                <a:latin typeface="Times New Roman" pitchFamily="18" charset="0"/>
                <a:cs typeface="Times New Roman" pitchFamily="18" charset="0"/>
              </a:rPr>
              <a:t>Sobel</a:t>
            </a:r>
            <a:r>
              <a:rPr lang="en-US" sz="1200" i="1" dirty="0" smtClean="0">
                <a:solidFill>
                  <a:schemeClr val="bg1"/>
                </a:solidFill>
                <a:latin typeface="Times New Roman" pitchFamily="18" charset="0"/>
                <a:cs typeface="Times New Roman" pitchFamily="18" charset="0"/>
              </a:rPr>
              <a:t>-Macpherson</a:t>
            </a:r>
            <a:endParaRPr lang="en-US" sz="1200" i="1" dirty="0">
              <a:solidFill>
                <a:schemeClr val="bg1"/>
              </a:solidFill>
              <a:latin typeface="Times New Roman" pitchFamily="18" charset="0"/>
              <a:cs typeface="Times New Roman" pitchFamily="18" charset="0"/>
            </a:endParaRPr>
          </a:p>
        </p:txBody>
      </p:sp>
      <p:sp>
        <p:nvSpPr>
          <p:cNvPr id="20" name="Title Placeholder 1"/>
          <p:cNvSpPr>
            <a:spLocks noGrp="1"/>
          </p:cNvSpPr>
          <p:nvPr userDrawn="1">
            <p:ph type="title"/>
          </p:nvPr>
        </p:nvSpPr>
        <p:spPr>
          <a:xfrm>
            <a:off x="1406939" y="1923756"/>
            <a:ext cx="7565296" cy="1143000"/>
          </a:xfrm>
          <a:prstGeom prst="rect">
            <a:avLst/>
          </a:prstGeom>
        </p:spPr>
        <p:txBody>
          <a:bodyPr vert="horz" lIns="91440" tIns="45720" rIns="91440" bIns="45720" rtlCol="0" anchor="ctr">
            <a:normAutofit/>
          </a:bodyPr>
          <a:lstStyle>
            <a:lvl1pPr algn="l">
              <a:defRPr baseline="0"/>
            </a:lvl1pPr>
          </a:lstStyle>
          <a:p>
            <a:endParaRPr lang="en-US" dirty="0"/>
          </a:p>
        </p:txBody>
      </p:sp>
      <p:sp>
        <p:nvSpPr>
          <p:cNvPr id="21" name="Line 59"/>
          <p:cNvSpPr>
            <a:spLocks noChangeShapeType="1"/>
          </p:cNvSpPr>
          <p:nvPr userDrawn="1"/>
        </p:nvSpPr>
        <p:spPr bwMode="auto">
          <a:xfrm>
            <a:off x="1428435" y="3111882"/>
            <a:ext cx="7543800" cy="0"/>
          </a:xfrm>
          <a:prstGeom prst="line">
            <a:avLst/>
          </a:prstGeom>
          <a:noFill/>
          <a:ln w="28575">
            <a:solidFill>
              <a:schemeClr val="tx1">
                <a:lumMod val="50000"/>
                <a:lumOff val="50000"/>
              </a:schemeClr>
            </a:solidFill>
            <a:round/>
            <a:headEnd/>
            <a:tailEnd/>
          </a:ln>
        </p:spPr>
        <p:txBody>
          <a:bodyPr wrap="none" anchor="ctr">
            <a:prstTxWarp prst="textNoShape">
              <a:avLst/>
            </a:prstTxWarp>
          </a:bodyPr>
          <a:lstStyle/>
          <a:p>
            <a:pPr>
              <a:defRPr/>
            </a:pPr>
            <a:endParaRPr lang="en-US" sz="2000">
              <a:latin typeface="Times New Roman" pitchFamily="-110" charset="0"/>
            </a:endParaRPr>
          </a:p>
        </p:txBody>
      </p:sp>
      <p:sp>
        <p:nvSpPr>
          <p:cNvPr id="22" name="Text Box 60"/>
          <p:cNvSpPr txBox="1">
            <a:spLocks noChangeArrowheads="1"/>
          </p:cNvSpPr>
          <p:nvPr userDrawn="1"/>
        </p:nvSpPr>
        <p:spPr bwMode="auto">
          <a:xfrm>
            <a:off x="1477120" y="4855530"/>
            <a:ext cx="7476978" cy="584775"/>
          </a:xfrm>
          <a:prstGeom prst="rect">
            <a:avLst/>
          </a:prstGeom>
          <a:noFill/>
          <a:ln w="9525">
            <a:noFill/>
            <a:miter lim="800000"/>
            <a:headEnd/>
            <a:tailEnd/>
          </a:ln>
        </p:spPr>
        <p:txBody>
          <a:bodyPr wrap="square">
            <a:prstTxWarp prst="textNoShape">
              <a:avLst/>
            </a:prstTxWarp>
            <a:spAutoFit/>
          </a:bodyPr>
          <a:lstStyle/>
          <a:p>
            <a:pPr>
              <a:defRPr/>
            </a:pPr>
            <a:r>
              <a:rPr kumimoji="0" lang="en-US" sz="1600" b="0" dirty="0">
                <a:latin typeface="Times New Roman" pitchFamily="18" charset="0"/>
                <a:cs typeface="Times New Roman" pitchFamily="18" charset="0"/>
              </a:rPr>
              <a:t>To </a:t>
            </a:r>
            <a:r>
              <a:rPr kumimoji="0" lang="en-US" sz="1600" b="0" dirty="0" smtClean="0">
                <a:latin typeface="Times New Roman" pitchFamily="18" charset="0"/>
                <a:cs typeface="Times New Roman" pitchFamily="18" charset="0"/>
              </a:rPr>
              <a:t>Accompany: </a:t>
            </a:r>
            <a:r>
              <a:rPr kumimoji="0" lang="en-US" sz="1600" b="0" dirty="0">
                <a:latin typeface="Times New Roman" pitchFamily="18" charset="0"/>
                <a:cs typeface="Times New Roman" pitchFamily="18" charset="0"/>
              </a:rPr>
              <a:t>“</a:t>
            </a:r>
            <a:r>
              <a:rPr kumimoji="0" lang="en-US" sz="1600" b="1" i="1" dirty="0">
                <a:latin typeface="Times New Roman" pitchFamily="18" charset="0"/>
                <a:cs typeface="Times New Roman" pitchFamily="18" charset="0"/>
              </a:rPr>
              <a:t>Economics:  Private and Public </a:t>
            </a:r>
            <a:r>
              <a:rPr kumimoji="0" lang="en-US" sz="1600" b="1" i="1" dirty="0" smtClean="0">
                <a:latin typeface="Times New Roman" pitchFamily="18" charset="0"/>
                <a:cs typeface="Times New Roman" pitchFamily="18" charset="0"/>
              </a:rPr>
              <a:t>Choice, 14th </a:t>
            </a:r>
            <a:r>
              <a:rPr kumimoji="0" lang="en-US" sz="1600" b="1" i="1" dirty="0">
                <a:latin typeface="Times New Roman" pitchFamily="18" charset="0"/>
                <a:cs typeface="Times New Roman" pitchFamily="18" charset="0"/>
              </a:rPr>
              <a:t>ed.</a:t>
            </a:r>
            <a:r>
              <a:rPr kumimoji="0" lang="en-US" sz="1600" b="0" dirty="0">
                <a:latin typeface="Times New Roman" pitchFamily="18" charset="0"/>
                <a:cs typeface="Times New Roman" pitchFamily="18" charset="0"/>
              </a:rPr>
              <a:t>”</a:t>
            </a:r>
          </a:p>
          <a:p>
            <a:pPr>
              <a:defRPr/>
            </a:pPr>
            <a:r>
              <a:rPr kumimoji="0" lang="en-US" sz="1600" b="0" dirty="0" smtClean="0">
                <a:latin typeface="Times New Roman" pitchFamily="18" charset="0"/>
                <a:cs typeface="Times New Roman" pitchFamily="18" charset="0"/>
              </a:rPr>
              <a:t>                            James </a:t>
            </a:r>
            <a:r>
              <a:rPr kumimoji="0" lang="en-US" sz="1600" b="0" dirty="0" err="1">
                <a:latin typeface="Times New Roman" pitchFamily="18" charset="0"/>
                <a:cs typeface="Times New Roman" pitchFamily="18" charset="0"/>
              </a:rPr>
              <a:t>Gwartney</a:t>
            </a:r>
            <a:r>
              <a:rPr kumimoji="0" lang="en-US" sz="1600" b="0" dirty="0">
                <a:latin typeface="Times New Roman" pitchFamily="18" charset="0"/>
                <a:cs typeface="Times New Roman" pitchFamily="18" charset="0"/>
              </a:rPr>
              <a:t>, Richard Stroup, Russell </a:t>
            </a:r>
            <a:r>
              <a:rPr kumimoji="0" lang="en-US" sz="1600" b="0" dirty="0" err="1">
                <a:latin typeface="Times New Roman" pitchFamily="18" charset="0"/>
                <a:cs typeface="Times New Roman" pitchFamily="18" charset="0"/>
              </a:rPr>
              <a:t>Sobel</a:t>
            </a:r>
            <a:r>
              <a:rPr kumimoji="0" lang="en-US" sz="1600" b="0" dirty="0">
                <a:latin typeface="Times New Roman" pitchFamily="18" charset="0"/>
                <a:cs typeface="Times New Roman" pitchFamily="18" charset="0"/>
              </a:rPr>
              <a:t>, &amp; David Macpherson</a:t>
            </a:r>
          </a:p>
        </p:txBody>
      </p:sp>
      <p:sp>
        <p:nvSpPr>
          <p:cNvPr id="23" name="Text Box 61"/>
          <p:cNvSpPr txBox="1">
            <a:spLocks noChangeArrowheads="1"/>
          </p:cNvSpPr>
          <p:nvPr userDrawn="1"/>
        </p:nvSpPr>
        <p:spPr bwMode="auto">
          <a:xfrm>
            <a:off x="1487952" y="5454211"/>
            <a:ext cx="5976316" cy="338554"/>
          </a:xfrm>
          <a:prstGeom prst="rect">
            <a:avLst/>
          </a:prstGeom>
          <a:noFill/>
          <a:ln w="9525">
            <a:noFill/>
            <a:miter lim="800000"/>
            <a:headEnd/>
            <a:tailEnd/>
          </a:ln>
        </p:spPr>
        <p:txBody>
          <a:bodyPr wrap="none">
            <a:prstTxWarp prst="textNoShape">
              <a:avLst/>
            </a:prstTxWarp>
            <a:spAutoFit/>
          </a:bodyPr>
          <a:lstStyle/>
          <a:p>
            <a:pPr>
              <a:defRPr/>
            </a:pPr>
            <a:r>
              <a:rPr kumimoji="0" lang="en-US" sz="1600" b="0" dirty="0">
                <a:latin typeface="Times New Roman" pitchFamily="18" charset="0"/>
                <a:cs typeface="Times New Roman" pitchFamily="18" charset="0"/>
              </a:rPr>
              <a:t>Slides authored and animated by:  </a:t>
            </a:r>
            <a:r>
              <a:rPr kumimoji="0" lang="en-US" sz="1600" b="0" dirty="0" smtClean="0">
                <a:latin typeface="Times New Roman" pitchFamily="18" charset="0"/>
                <a:cs typeface="Times New Roman" pitchFamily="18" charset="0"/>
              </a:rPr>
              <a:t>James </a:t>
            </a:r>
            <a:r>
              <a:rPr kumimoji="0" lang="en-US" sz="1600" b="0" dirty="0" err="1" smtClean="0">
                <a:latin typeface="Times New Roman" pitchFamily="18" charset="0"/>
                <a:cs typeface="Times New Roman" pitchFamily="18" charset="0"/>
              </a:rPr>
              <a:t>Gwartney</a:t>
            </a:r>
            <a:r>
              <a:rPr kumimoji="0" lang="en-US" sz="1600" b="0" dirty="0" smtClean="0">
                <a:latin typeface="Times New Roman" pitchFamily="18" charset="0"/>
                <a:cs typeface="Times New Roman" pitchFamily="18" charset="0"/>
              </a:rPr>
              <a:t> </a:t>
            </a:r>
            <a:r>
              <a:rPr kumimoji="0" lang="en-US" sz="1600" b="0" dirty="0">
                <a:latin typeface="Times New Roman" pitchFamily="18" charset="0"/>
                <a:cs typeface="Times New Roman" pitchFamily="18" charset="0"/>
              </a:rPr>
              <a:t>&amp; Charles </a:t>
            </a:r>
            <a:r>
              <a:rPr kumimoji="0" lang="en-US" sz="1600" b="0" dirty="0" err="1">
                <a:latin typeface="Times New Roman" pitchFamily="18" charset="0"/>
                <a:cs typeface="Times New Roman" pitchFamily="18" charset="0"/>
              </a:rPr>
              <a:t>Skipton</a:t>
            </a:r>
            <a:endParaRPr kumimoji="0" lang="en-US" sz="1600" b="0" dirty="0">
              <a:latin typeface="Times New Roman" pitchFamily="18" charset="0"/>
              <a:cs typeface="Times New Roman" pitchFamily="18" charset="0"/>
            </a:endParaRPr>
          </a:p>
        </p:txBody>
      </p:sp>
      <p:sp>
        <p:nvSpPr>
          <p:cNvPr id="24" name="Text Box 65"/>
          <p:cNvSpPr txBox="1">
            <a:spLocks noChangeArrowheads="1"/>
          </p:cNvSpPr>
          <p:nvPr userDrawn="1"/>
        </p:nvSpPr>
        <p:spPr bwMode="auto">
          <a:xfrm>
            <a:off x="1502249" y="3340140"/>
            <a:ext cx="2282933"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i="1" dirty="0">
                <a:latin typeface="Times New Roman" pitchFamily="-110" charset="0"/>
              </a:rPr>
              <a:t>Full Length</a:t>
            </a:r>
            <a:r>
              <a:rPr kumimoji="0" lang="en-US" sz="2000" b="0" dirty="0">
                <a:latin typeface="Times New Roman" pitchFamily="-110" charset="0"/>
              </a:rPr>
              <a:t> Text </a:t>
            </a:r>
            <a:r>
              <a:rPr kumimoji="0" lang="en-US" sz="2000" b="0" dirty="0">
                <a:latin typeface="Times New Roman" pitchFamily="-110" charset="0"/>
                <a:ea typeface="Times New Roman" pitchFamily="-110" charset="0"/>
                <a:cs typeface="Times New Roman" pitchFamily="-110" charset="0"/>
              </a:rPr>
              <a:t>—</a:t>
            </a:r>
            <a:r>
              <a:rPr kumimoji="0" lang="en-US" sz="2000" b="0" dirty="0">
                <a:latin typeface="Times New Roman" pitchFamily="-110" charset="0"/>
              </a:rPr>
              <a:t> </a:t>
            </a:r>
          </a:p>
        </p:txBody>
      </p:sp>
      <p:sp>
        <p:nvSpPr>
          <p:cNvPr id="25" name="Text Box 66"/>
          <p:cNvSpPr txBox="1">
            <a:spLocks noChangeArrowheads="1"/>
          </p:cNvSpPr>
          <p:nvPr userDrawn="1"/>
        </p:nvSpPr>
        <p:spPr bwMode="auto">
          <a:xfrm>
            <a:off x="1505424" y="3794165"/>
            <a:ext cx="2316724" cy="400110"/>
          </a:xfrm>
          <a:prstGeom prst="rect">
            <a:avLst/>
          </a:prstGeom>
          <a:noFill/>
          <a:ln w="9525">
            <a:noFill/>
            <a:miter lim="800000"/>
            <a:headEnd/>
            <a:tailEnd/>
          </a:ln>
        </p:spPr>
        <p:txBody>
          <a:bodyPr wrap="none">
            <a:prstTxWarp prst="textNoShape">
              <a:avLst/>
            </a:prstTxWarp>
            <a:spAutoFit/>
          </a:bodyPr>
          <a:lstStyle/>
          <a:p>
            <a:pPr>
              <a:defRPr/>
            </a:pPr>
            <a:r>
              <a:rPr kumimoji="0" lang="en-US" sz="2000" i="1" dirty="0" smtClean="0">
                <a:latin typeface="Times New Roman" pitchFamily="-110" charset="0"/>
              </a:rPr>
              <a:t>Macro </a:t>
            </a:r>
            <a:r>
              <a:rPr kumimoji="0" lang="en-US" sz="2000" i="1" dirty="0">
                <a:latin typeface="Times New Roman" pitchFamily="-110" charset="0"/>
              </a:rPr>
              <a:t>Only</a:t>
            </a:r>
            <a:r>
              <a:rPr kumimoji="0" lang="en-US" sz="2000" b="0" dirty="0">
                <a:latin typeface="Times New Roman" pitchFamily="-110" charset="0"/>
              </a:rPr>
              <a:t>  </a:t>
            </a:r>
            <a:r>
              <a:rPr kumimoji="0" lang="en-US" sz="2000" dirty="0">
                <a:latin typeface="Times New Roman" pitchFamily="-110" charset="0"/>
              </a:rPr>
              <a:t>Text</a:t>
            </a:r>
            <a:r>
              <a:rPr kumimoji="0" lang="en-US" sz="2000" b="0" dirty="0">
                <a:latin typeface="Times New Roman" pitchFamily="-110" charset="0"/>
              </a:rPr>
              <a:t> </a:t>
            </a:r>
            <a:r>
              <a:rPr kumimoji="0" lang="en-US" sz="2000" b="0" dirty="0">
                <a:latin typeface="Times New Roman" pitchFamily="-110" charset="0"/>
                <a:ea typeface="Times New Roman" pitchFamily="-110" charset="0"/>
                <a:cs typeface="Times New Roman" pitchFamily="-110" charset="0"/>
              </a:rPr>
              <a:t>—</a:t>
            </a:r>
          </a:p>
        </p:txBody>
      </p:sp>
      <p:sp>
        <p:nvSpPr>
          <p:cNvPr id="26" name="Text Box 67"/>
          <p:cNvSpPr txBox="1">
            <a:spLocks noChangeArrowheads="1"/>
          </p:cNvSpPr>
          <p:nvPr userDrawn="1"/>
        </p:nvSpPr>
        <p:spPr bwMode="auto">
          <a:xfrm>
            <a:off x="3791353" y="3338553"/>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3</a:t>
            </a:r>
            <a:endParaRPr kumimoji="0" lang="en-US" sz="2000" b="0" dirty="0">
              <a:latin typeface="Times New Roman" pitchFamily="-110" charset="0"/>
            </a:endParaRPr>
          </a:p>
        </p:txBody>
      </p:sp>
      <p:sp>
        <p:nvSpPr>
          <p:cNvPr id="27" name="Text Box 68"/>
          <p:cNvSpPr txBox="1">
            <a:spLocks noChangeArrowheads="1"/>
          </p:cNvSpPr>
          <p:nvPr userDrawn="1"/>
        </p:nvSpPr>
        <p:spPr bwMode="auto">
          <a:xfrm>
            <a:off x="3791353" y="3794165"/>
            <a:ext cx="859531"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Part</a:t>
            </a:r>
            <a:r>
              <a:rPr kumimoji="0" lang="en-US" sz="2000" b="0" dirty="0" smtClean="0">
                <a:latin typeface="Times New Roman" pitchFamily="-110" charset="0"/>
              </a:rPr>
              <a:t>: 3</a:t>
            </a:r>
            <a:endParaRPr kumimoji="0" lang="en-US" sz="2000" b="0" dirty="0">
              <a:latin typeface="Times New Roman" pitchFamily="-110" charset="0"/>
            </a:endParaRPr>
          </a:p>
        </p:txBody>
      </p:sp>
      <p:sp>
        <p:nvSpPr>
          <p:cNvPr id="28" name="Text Box 69"/>
          <p:cNvSpPr txBox="1">
            <a:spLocks noChangeArrowheads="1"/>
          </p:cNvSpPr>
          <p:nvPr userDrawn="1"/>
        </p:nvSpPr>
        <p:spPr bwMode="auto">
          <a:xfrm>
            <a:off x="4944062" y="3338553"/>
            <a:ext cx="138691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a:latin typeface="Times New Roman" pitchFamily="-110" charset="0"/>
              </a:rPr>
              <a:t>Chapter</a:t>
            </a:r>
            <a:r>
              <a:rPr kumimoji="0" lang="en-US" sz="2000" b="0" dirty="0" smtClean="0">
                <a:latin typeface="Times New Roman" pitchFamily="-110" charset="0"/>
              </a:rPr>
              <a:t>: 14</a:t>
            </a:r>
            <a:endParaRPr kumimoji="0" lang="en-US" sz="2000" b="0" dirty="0">
              <a:latin typeface="Times New Roman" pitchFamily="-110" charset="0"/>
            </a:endParaRPr>
          </a:p>
        </p:txBody>
      </p:sp>
      <p:sp>
        <p:nvSpPr>
          <p:cNvPr id="29" name="Text Box 70"/>
          <p:cNvSpPr txBox="1">
            <a:spLocks noChangeArrowheads="1"/>
          </p:cNvSpPr>
          <p:nvPr userDrawn="1"/>
        </p:nvSpPr>
        <p:spPr bwMode="auto">
          <a:xfrm>
            <a:off x="4944062" y="3794165"/>
            <a:ext cx="1386918" cy="400110"/>
          </a:xfrm>
          <a:prstGeom prst="rect">
            <a:avLst/>
          </a:prstGeom>
          <a:noFill/>
          <a:ln w="9525">
            <a:noFill/>
            <a:miter lim="800000"/>
            <a:headEnd/>
            <a:tailEnd/>
          </a:ln>
        </p:spPr>
        <p:txBody>
          <a:bodyPr wrap="none">
            <a:prstTxWarp prst="textNoShape">
              <a:avLst/>
            </a:prstTxWarp>
            <a:spAutoFit/>
          </a:bodyPr>
          <a:lstStyle/>
          <a:p>
            <a:pPr>
              <a:defRPr/>
            </a:pPr>
            <a:r>
              <a:rPr kumimoji="0" lang="en-US" sz="2000" b="0" dirty="0" smtClean="0">
                <a:latin typeface="Times New Roman" pitchFamily="-110" charset="0"/>
              </a:rPr>
              <a:t>Chapter: 14</a:t>
            </a:r>
            <a:endParaRPr kumimoji="0" lang="en-US" sz="2000" b="0" dirty="0">
              <a:latin typeface="Times New Roman" pitchFamily="-110"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2"/>
        </a:solidFill>
        <a:effectLst/>
      </p:bgPr>
    </p:bg>
    <p:spTree>
      <p:nvGrpSpPr>
        <p:cNvPr id="1" name=""/>
        <p:cNvGrpSpPr/>
        <p:nvPr/>
      </p:nvGrpSpPr>
      <p:grpSpPr>
        <a:xfrm>
          <a:off x="0" y="0"/>
          <a:ext cx="0" cy="0"/>
          <a:chOff x="0" y="0"/>
          <a:chExt cx="0" cy="0"/>
        </a:xfrm>
      </p:grpSpPr>
      <p:sp>
        <p:nvSpPr>
          <p:cNvPr id="7" name="Rounded Rectangle 6"/>
          <p:cNvSpPr/>
          <p:nvPr userDrawn="1"/>
        </p:nvSpPr>
        <p:spPr>
          <a:xfrm>
            <a:off x="685800" y="1702073"/>
            <a:ext cx="7772400" cy="2096204"/>
          </a:xfrm>
          <a:prstGeom prst="roundRect">
            <a:avLst>
              <a:gd name="adj" fmla="val 9490"/>
            </a:avLst>
          </a:prstGeom>
          <a:solidFill>
            <a:srgbClr val="515A6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821649"/>
            <a:ext cx="7772400" cy="1864086"/>
          </a:xfrm>
          <a:prstGeom prst="rect">
            <a:avLst/>
          </a:prstGeom>
        </p:spPr>
        <p:txBody>
          <a:bodyPr/>
          <a:lstStyle>
            <a:lvl1pPr>
              <a:defRPr i="1" baseline="0">
                <a:solidFill>
                  <a:schemeClr val="bg1"/>
                </a:solidFill>
                <a:latin typeface="Century Schoolbook" pitchFamily="18" charset="0"/>
                <a:cs typeface="Times New Roman" pitchFamily="18" charset="0"/>
              </a:defRPr>
            </a:lvl1pPr>
          </a:lstStyle>
          <a:p>
            <a:r>
              <a:rPr lang="en-US" dirty="0" smtClean="0"/>
              <a:t>Click to edit Master title style</a:t>
            </a:r>
            <a:endParaRPr lang="en-US" dirty="0"/>
          </a:p>
        </p:txBody>
      </p:sp>
      <p:sp>
        <p:nvSpPr>
          <p:cNvPr id="8" name="Rectangle 7"/>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9" name="TextBox 8"/>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10" name="TextBox 9"/>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11" name="Straight Connector 10"/>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82552351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56938"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569" y="270798"/>
            <a:ext cx="8904855" cy="657667"/>
          </a:xfrm>
          <a:prstGeom prst="rect">
            <a:avLst/>
          </a:prstGeom>
        </p:spPr>
        <p:txBody>
          <a:bodyPr/>
          <a:lstStyle>
            <a:lvl1pPr algn="l">
              <a:defRPr sz="3800">
                <a:solidFill>
                  <a:schemeClr val="bg1"/>
                </a:solidFill>
                <a:latin typeface="Century Schoolbook"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40675" y="1062111"/>
            <a:ext cx="8820445" cy="4874456"/>
          </a:xfrm>
          <a:prstGeom prst="rect">
            <a:avLst/>
          </a:prstGeom>
        </p:spPr>
        <p:txBody>
          <a:bodyPr/>
          <a:lstStyle>
            <a:lvl1pPr>
              <a:defRPr sz="2800">
                <a:solidFill>
                  <a:schemeClr val="tx2"/>
                </a:solidFill>
                <a:latin typeface="Times New Roman" pitchFamily="18" charset="0"/>
                <a:cs typeface="Times New Roman" pitchFamily="18" charset="0"/>
              </a:defRPr>
            </a:lvl1pPr>
            <a:lvl2pPr marL="742950" indent="-285750">
              <a:buFont typeface="Arial" pitchFamily="34" charset="0"/>
              <a:buChar char="•"/>
              <a:defRPr sz="2600">
                <a:solidFill>
                  <a:schemeClr val="tx2"/>
                </a:solidFill>
                <a:latin typeface="Times New Roman" pitchFamily="18" charset="0"/>
                <a:cs typeface="Times New Roman" pitchFamily="18" charset="0"/>
              </a:defRPr>
            </a:lvl2pPr>
            <a:lvl3pPr marL="1143000" indent="-228600">
              <a:buFont typeface="Arial" pitchFamily="34" charset="0"/>
              <a:buChar char="•"/>
              <a:defRPr sz="2600">
                <a:solidFill>
                  <a:schemeClr val="tx2"/>
                </a:solidFill>
                <a:latin typeface="Times New Roman" pitchFamily="18" charset="0"/>
                <a:cs typeface="Times New Roman" pitchFamily="18" charset="0"/>
              </a:defRPr>
            </a:lvl3pPr>
            <a:lvl4pPr marL="1600200" indent="-228600">
              <a:buFont typeface="Arial" pitchFamily="34" charset="0"/>
              <a:buChar char="•"/>
              <a:defRPr sz="2600">
                <a:solidFill>
                  <a:schemeClr val="tx2"/>
                </a:solidFill>
                <a:latin typeface="Times New Roman" pitchFamily="18" charset="0"/>
                <a:cs typeface="Times New Roman" pitchFamily="18" charset="0"/>
              </a:defRPr>
            </a:lvl4pPr>
            <a:lvl5pPr marL="2057400" indent="-228600">
              <a:buFont typeface="Arial" pitchFamily="34" charset="0"/>
              <a:buChar char="•"/>
              <a:defRPr sz="2600">
                <a:solidFill>
                  <a:schemeClr val="tx2"/>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2" name="Rectangle 21"/>
          <p:cNvSpPr/>
          <p:nvPr userDrawn="1"/>
        </p:nvSpPr>
        <p:spPr>
          <a:xfrm>
            <a:off x="6699" y="5910142"/>
            <a:ext cx="921769" cy="926755"/>
          </a:xfrm>
          <a:prstGeom prst="rect">
            <a:avLst/>
          </a:prstGeom>
          <a:solidFill>
            <a:srgbClr val="515A61"/>
          </a:solidFill>
          <a:ln>
            <a:solidFill>
              <a:schemeClr val="tx2"/>
            </a:solidFill>
          </a:ln>
          <a:effectLst>
            <a:outerShdw blurRad="40000" dist="23000" dir="5400000" rotWithShape="0">
              <a:srgbClr val="000000">
                <a:alpha val="35000"/>
              </a:srgbClr>
            </a:outerShdw>
            <a:softEdge rad="635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00"/>
          </a:p>
        </p:txBody>
      </p:sp>
      <p:sp>
        <p:nvSpPr>
          <p:cNvPr id="23" name="TextBox 22"/>
          <p:cNvSpPr txBox="1"/>
          <p:nvPr userDrawn="1"/>
        </p:nvSpPr>
        <p:spPr>
          <a:xfrm>
            <a:off x="177159" y="5917176"/>
            <a:ext cx="660758" cy="415498"/>
          </a:xfrm>
          <a:prstGeom prst="rect">
            <a:avLst/>
          </a:prstGeom>
          <a:noFill/>
        </p:spPr>
        <p:txBody>
          <a:bodyPr wrap="none" rtlCol="0">
            <a:spAutoFit/>
          </a:bodyPr>
          <a:lstStyle/>
          <a:p>
            <a:pPr algn="ctr">
              <a:spcBef>
                <a:spcPts val="0"/>
              </a:spcBef>
            </a:pPr>
            <a:r>
              <a:rPr lang="en-US" sz="2100" b="0" i="1" dirty="0" smtClean="0">
                <a:solidFill>
                  <a:schemeClr val="bg1"/>
                </a:solidFill>
                <a:latin typeface="Times New Roman" pitchFamily="18" charset="0"/>
                <a:cs typeface="Times New Roman" pitchFamily="18" charset="0"/>
              </a:rPr>
              <a:t>14</a:t>
            </a:r>
            <a:r>
              <a:rPr lang="en-US" sz="2100" b="0" i="1" baseline="30000" dirty="0" smtClean="0">
                <a:solidFill>
                  <a:schemeClr val="bg1"/>
                </a:solidFill>
                <a:latin typeface="Times New Roman" pitchFamily="18" charset="0"/>
                <a:cs typeface="Times New Roman" pitchFamily="18" charset="0"/>
              </a:rPr>
              <a:t>th</a:t>
            </a:r>
            <a:r>
              <a:rPr lang="en-US" sz="2100" b="0" i="1" dirty="0" smtClean="0">
                <a:solidFill>
                  <a:schemeClr val="bg1"/>
                </a:solidFill>
                <a:latin typeface="Times New Roman" pitchFamily="18" charset="0"/>
                <a:cs typeface="Times New Roman" pitchFamily="18" charset="0"/>
              </a:rPr>
              <a:t> </a:t>
            </a:r>
          </a:p>
        </p:txBody>
      </p:sp>
      <p:sp>
        <p:nvSpPr>
          <p:cNvPr id="24" name="TextBox 23"/>
          <p:cNvSpPr txBox="1"/>
          <p:nvPr userDrawn="1"/>
        </p:nvSpPr>
        <p:spPr>
          <a:xfrm>
            <a:off x="146051" y="6196188"/>
            <a:ext cx="647933" cy="292388"/>
          </a:xfrm>
          <a:prstGeom prst="rect">
            <a:avLst/>
          </a:prstGeom>
          <a:noFill/>
        </p:spPr>
        <p:txBody>
          <a:bodyPr wrap="none" rtlCol="0">
            <a:spAutoFit/>
          </a:bodyPr>
          <a:lstStyle/>
          <a:p>
            <a:pPr algn="ctr">
              <a:spcBef>
                <a:spcPts val="0"/>
              </a:spcBef>
            </a:pPr>
            <a:r>
              <a:rPr lang="en-US" sz="1300" i="1" dirty="0" smtClean="0">
                <a:solidFill>
                  <a:schemeClr val="bg1"/>
                </a:solidFill>
                <a:latin typeface="Times New Roman" pitchFamily="18" charset="0"/>
                <a:cs typeface="Times New Roman" pitchFamily="18" charset="0"/>
              </a:rPr>
              <a:t>edition</a:t>
            </a:r>
            <a:endParaRPr lang="en-US" sz="1300" i="1" dirty="0">
              <a:solidFill>
                <a:schemeClr val="bg1"/>
              </a:solidFill>
              <a:latin typeface="Times New Roman" pitchFamily="18" charset="0"/>
              <a:cs typeface="Times New Roman" pitchFamily="18" charset="0"/>
            </a:endParaRPr>
          </a:p>
        </p:txBody>
      </p:sp>
      <p:cxnSp>
        <p:nvCxnSpPr>
          <p:cNvPr id="25" name="Straight Connector 24"/>
          <p:cNvCxnSpPr/>
          <p:nvPr userDrawn="1"/>
        </p:nvCxnSpPr>
        <p:spPr>
          <a:xfrm>
            <a:off x="148152" y="6460901"/>
            <a:ext cx="650342"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userDrawn="1"/>
        </p:nvSpPr>
        <p:spPr>
          <a:xfrm>
            <a:off x="13730" y="6460136"/>
            <a:ext cx="949907" cy="338554"/>
          </a:xfrm>
          <a:prstGeom prst="rect">
            <a:avLst/>
          </a:prstGeom>
          <a:noFill/>
        </p:spPr>
        <p:txBody>
          <a:bodyPr wrap="square" rtlCol="0">
            <a:spAutoFit/>
          </a:bodyPr>
          <a:lstStyle/>
          <a:p>
            <a:pPr algn="l">
              <a:spcBef>
                <a:spcPts val="0"/>
              </a:spcBef>
            </a:pPr>
            <a:r>
              <a:rPr lang="en-US" sz="800" i="1" dirty="0" err="1" smtClean="0">
                <a:solidFill>
                  <a:schemeClr val="bg1"/>
                </a:solidFill>
                <a:latin typeface="Times New Roman" pitchFamily="18" charset="0"/>
                <a:cs typeface="Times New Roman" pitchFamily="18" charset="0"/>
              </a:rPr>
              <a:t>Gwartney</a:t>
            </a:r>
            <a:r>
              <a:rPr lang="en-US" sz="800" i="1" dirty="0" smtClean="0">
                <a:solidFill>
                  <a:schemeClr val="bg1"/>
                </a:solidFill>
                <a:latin typeface="Times New Roman" pitchFamily="18" charset="0"/>
                <a:cs typeface="Times New Roman" pitchFamily="18" charset="0"/>
              </a:rPr>
              <a:t>-Stroup</a:t>
            </a:r>
          </a:p>
          <a:p>
            <a:pPr algn="l">
              <a:spcBef>
                <a:spcPts val="0"/>
              </a:spcBef>
            </a:pPr>
            <a:r>
              <a:rPr lang="en-US" sz="800" i="1" dirty="0" err="1" smtClean="0">
                <a:solidFill>
                  <a:schemeClr val="bg1"/>
                </a:solidFill>
                <a:latin typeface="Times New Roman" pitchFamily="18" charset="0"/>
                <a:cs typeface="Times New Roman" pitchFamily="18" charset="0"/>
              </a:rPr>
              <a:t>Sobel</a:t>
            </a:r>
            <a:r>
              <a:rPr lang="en-US" sz="800" i="1" dirty="0" smtClean="0">
                <a:solidFill>
                  <a:schemeClr val="bg1"/>
                </a:solidFill>
                <a:latin typeface="Times New Roman" pitchFamily="18" charset="0"/>
                <a:cs typeface="Times New Roman" pitchFamily="18" charset="0"/>
              </a:rPr>
              <a:t>-Macpherson</a:t>
            </a:r>
            <a:endParaRPr lang="en-US" sz="8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461712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23888" y="1867484"/>
            <a:ext cx="7845499"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C5D3987-66B0-2C41-81F1-A4EAC98DBC73}" type="datetimeFigureOut">
              <a:rPr lang="en-US" smtClean="0"/>
              <a:pPr/>
              <a:t>08/20/2012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61758" y="6208636"/>
            <a:ext cx="2133600" cy="365125"/>
          </a:xfrm>
          <a:prstGeom prst="rect">
            <a:avLst/>
          </a:prstGeom>
        </p:spPr>
        <p:txBody>
          <a:bodyPr/>
          <a:lstStyle/>
          <a:p>
            <a:fld id="{91819803-0A6A-C64E-BE83-F7980D5F71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6" name="Picture 45"/>
          <p:cNvPicPr>
            <a:picLocks noChangeAspect="1"/>
          </p:cNvPicPr>
          <p:nvPr/>
        </p:nvPicPr>
        <p:blipFill>
          <a:blip r:embed="rId15"/>
          <a:srcRect t="43200"/>
          <a:stretch>
            <a:fillRect/>
          </a:stretch>
        </p:blipFill>
        <p:spPr>
          <a:xfrm>
            <a:off x="-14039" y="5906194"/>
            <a:ext cx="9172575" cy="893298"/>
          </a:xfrm>
          <a:prstGeom prst="rect">
            <a:avLst/>
          </a:prstGeom>
          <a:ln>
            <a:noFill/>
          </a:ln>
          <a:effectLst>
            <a:softEdge rad="112500"/>
          </a:effectLst>
        </p:spPr>
      </p:pic>
      <p:sp>
        <p:nvSpPr>
          <p:cNvPr id="50" name="Rounded Rectangle 49"/>
          <p:cNvSpPr>
            <a:spLocks/>
          </p:cNvSpPr>
          <p:nvPr/>
        </p:nvSpPr>
        <p:spPr>
          <a:xfrm>
            <a:off x="8147190" y="6637804"/>
            <a:ext cx="978648" cy="206967"/>
          </a:xfrm>
          <a:prstGeom prst="roundRect">
            <a:avLst/>
          </a:prstGeom>
          <a:solidFill>
            <a:srgbClr val="444C52">
              <a:alpha val="89804"/>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 Box 33"/>
          <p:cNvSpPr txBox="1">
            <a:spLocks noChangeArrowheads="1"/>
          </p:cNvSpPr>
          <p:nvPr/>
        </p:nvSpPr>
        <p:spPr bwMode="auto">
          <a:xfrm>
            <a:off x="1033980" y="6677770"/>
            <a:ext cx="6858001" cy="215444"/>
          </a:xfrm>
          <a:prstGeom prst="rect">
            <a:avLst/>
          </a:prstGeom>
          <a:noFill/>
          <a:ln w="9525">
            <a:noFill/>
            <a:miter lim="800000"/>
            <a:headEnd/>
            <a:tailEnd/>
          </a:ln>
        </p:spPr>
        <p:txBody>
          <a:bodyPr wrap="square">
            <a:prstTxWarp prst="textNoShape">
              <a:avLst/>
            </a:prstTxWarp>
            <a:spAutoFit/>
          </a:bodyPr>
          <a:lstStyle/>
          <a:p>
            <a:pPr algn="r">
              <a:defRPr/>
            </a:pPr>
            <a:r>
              <a:rPr kumimoji="0" lang="en-US" sz="800" b="0" i="1" dirty="0">
                <a:solidFill>
                  <a:schemeClr val="tx1"/>
                </a:solidFill>
                <a:latin typeface="Times New Roman" pitchFamily="-110" charset="0"/>
              </a:rPr>
              <a:t>Copyright ©</a:t>
            </a:r>
            <a:r>
              <a:rPr kumimoji="0" lang="en-US" sz="800" b="0" i="1" dirty="0" smtClean="0">
                <a:solidFill>
                  <a:schemeClr val="tx1"/>
                </a:solidFill>
                <a:latin typeface="Times New Roman" pitchFamily="-110" charset="0"/>
              </a:rPr>
              <a:t>2013 </a:t>
            </a:r>
            <a:r>
              <a:rPr kumimoji="0" lang="en-US" sz="800" b="0" i="1" dirty="0" err="1">
                <a:solidFill>
                  <a:schemeClr val="tx1"/>
                </a:solidFill>
                <a:latin typeface="Times New Roman" pitchFamily="-110" charset="0"/>
              </a:rPr>
              <a:t>Cengage</a:t>
            </a:r>
            <a:r>
              <a:rPr kumimoji="0" lang="en-US" sz="800" b="0" i="1" dirty="0">
                <a:solidFill>
                  <a:schemeClr val="tx1"/>
                </a:solidFill>
                <a:latin typeface="Times New Roman" pitchFamily="-110" charset="0"/>
              </a:rPr>
              <a:t> Learning. All rights reserved. May not be scanned, copied or duplicated, or posted to a publicly accessible web site, in whole or in part.</a:t>
            </a:r>
          </a:p>
        </p:txBody>
      </p:sp>
      <p:pic>
        <p:nvPicPr>
          <p:cNvPr id="8" name="Picture 7" descr="gwartney_sky 1c.jpg"/>
          <p:cNvPicPr>
            <a:picLocks/>
          </p:cNvPicPr>
          <p:nvPr/>
        </p:nvPicPr>
        <p:blipFill>
          <a:blip r:embed="rId16">
            <a:alphaModFix amt="62000"/>
          </a:blip>
          <a:stretch>
            <a:fillRect/>
          </a:stretch>
        </p:blipFill>
        <p:spPr>
          <a:xfrm>
            <a:off x="-11758" y="2"/>
            <a:ext cx="9200769" cy="1600197"/>
          </a:xfrm>
          <a:prstGeom prst="rect">
            <a:avLst/>
          </a:prstGeom>
          <a:ln>
            <a:noFill/>
          </a:ln>
          <a:effectLst>
            <a:softEdge rad="112500"/>
          </a:effectLst>
        </p:spPr>
      </p:pic>
      <p:pic>
        <p:nvPicPr>
          <p:cNvPr id="12" name="Picture 11" descr="gwartney_sky 1c.jpg"/>
          <p:cNvPicPr>
            <a:picLocks/>
          </p:cNvPicPr>
          <p:nvPr/>
        </p:nvPicPr>
        <p:blipFill>
          <a:blip r:embed="rId16">
            <a:alphaModFix amt="62000"/>
          </a:blip>
          <a:stretch>
            <a:fillRect/>
          </a:stretch>
        </p:blipFill>
        <p:spPr>
          <a:xfrm>
            <a:off x="-14097" y="28136"/>
            <a:ext cx="9200769" cy="1600197"/>
          </a:xfrm>
          <a:prstGeom prst="rect">
            <a:avLst/>
          </a:prstGeom>
          <a:ln>
            <a:noFill/>
          </a:ln>
          <a:effectLst>
            <a:softEdge rad="112500"/>
          </a:effectLst>
        </p:spPr>
      </p:pic>
      <p:sp>
        <p:nvSpPr>
          <p:cNvPr id="53" name="Rectangle 4">
            <a:hlinkClick r:id="" action="ppaction://hlinkshowjump?jump=firstslide"/>
          </p:cNvPr>
          <p:cNvSpPr>
            <a:spLocks noChangeArrowheads="1"/>
          </p:cNvSpPr>
          <p:nvPr/>
        </p:nvSpPr>
        <p:spPr bwMode="auto">
          <a:xfrm>
            <a:off x="8280926" y="6599443"/>
            <a:ext cx="830794" cy="263358"/>
          </a:xfrm>
          <a:prstGeom prst="rect">
            <a:avLst/>
          </a:prstGeom>
          <a:noFill/>
          <a:ln w="9525">
            <a:noFill/>
            <a:miter lim="800000"/>
            <a:headEnd/>
            <a:tailEnd/>
          </a:ln>
          <a:effectLst/>
        </p:spPr>
        <p:txBody>
          <a:bodyPr lIns="92075" tIns="46038" rIns="92075" bIns="46038">
            <a:prstTxWarp prst="textNoShape">
              <a:avLst/>
            </a:prstTxWarp>
          </a:bodyPr>
          <a:lstStyle/>
          <a:p>
            <a:pPr>
              <a:spcBef>
                <a:spcPct val="20000"/>
              </a:spcBef>
              <a:defRPr/>
            </a:pPr>
            <a:r>
              <a:rPr lang="en-US" sz="1100" b="0" dirty="0" smtClean="0">
                <a:solidFill>
                  <a:schemeClr val="bg1"/>
                </a:solidFill>
                <a:latin typeface="Times New Roman" pitchFamily="-110" charset="0"/>
                <a:hlinkClick r:id="" action="ppaction://hlinkshowjump?jump=firstslide"/>
              </a:rPr>
              <a:t>First </a:t>
            </a:r>
            <a:r>
              <a:rPr lang="en-US" sz="1100" b="0" dirty="0">
                <a:solidFill>
                  <a:schemeClr val="bg1"/>
                </a:solidFill>
                <a:latin typeface="Times New Roman" pitchFamily="-110" charset="0"/>
                <a:hlinkClick r:id="" action="ppaction://hlinkshowjump?jump=firstslide"/>
              </a:rPr>
              <a:t>page</a:t>
            </a:r>
          </a:p>
        </p:txBody>
      </p:sp>
      <p:sp>
        <p:nvSpPr>
          <p:cNvPr id="54" name="AutoShape 5">
            <a:hlinkClick r:id="" action="ppaction://hlinkshowjump?jump=previousslide"/>
          </p:cNvPr>
          <p:cNvSpPr>
            <a:spLocks noChangeArrowheads="1"/>
          </p:cNvSpPr>
          <p:nvPr/>
        </p:nvSpPr>
        <p:spPr bwMode="auto">
          <a:xfrm>
            <a:off x="8182360" y="6663891"/>
            <a:ext cx="145314" cy="156703"/>
          </a:xfrm>
          <a:prstGeom prst="leftArrow">
            <a:avLst>
              <a:gd name="adj1" fmla="val 50000"/>
              <a:gd name="adj2" fmla="val 6379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
        <p:nvSpPr>
          <p:cNvPr id="55" name="AutoShape 6">
            <a:hlinkClick r:id="" action="ppaction://hlinkshowjump?jump=nextslide"/>
          </p:cNvPr>
          <p:cNvSpPr>
            <a:spLocks noChangeArrowheads="1"/>
          </p:cNvSpPr>
          <p:nvPr/>
        </p:nvSpPr>
        <p:spPr bwMode="auto">
          <a:xfrm>
            <a:off x="8959372" y="6663891"/>
            <a:ext cx="145314" cy="156703"/>
          </a:xfrm>
          <a:prstGeom prst="rightArrow">
            <a:avLst>
              <a:gd name="adj1" fmla="val 50000"/>
              <a:gd name="adj2" fmla="val 63806"/>
            </a:avLst>
          </a:prstGeom>
          <a:solidFill>
            <a:schemeClr val="bg1">
              <a:alpha val="96000"/>
            </a:schemeClr>
          </a:solidFill>
          <a:ln w="12700" cap="sq">
            <a:noFill/>
            <a:miter lim="800000"/>
            <a:headEnd/>
            <a:tailEnd/>
          </a:ln>
          <a:effectLst/>
        </p:spPr>
        <p:txBody>
          <a:bodyPr anchor="b">
            <a:prstTxWarp prst="textNoShape">
              <a:avLst/>
            </a:prstTxWarp>
          </a:bodyPr>
          <a:lstStyle/>
          <a:p>
            <a:pPr>
              <a:defRPr/>
            </a:pPr>
            <a:endParaRPr lang="en-US">
              <a:latin typeface="Times New Roman" pitchFamily="-110" charset="0"/>
            </a:endParaRP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426389" y="1200404"/>
            <a:ext cx="7634484" cy="1864086"/>
          </a:xfrm>
          <a:prstGeom prst="rect">
            <a:avLst/>
          </a:prstGeom>
        </p:spPr>
        <p:txBody>
          <a:bodyPr anchor="b">
            <a:normAutofit/>
          </a:bodyPr>
          <a:lstStyle/>
          <a:p>
            <a:r>
              <a:rPr lang="en-US" dirty="0" smtClean="0"/>
              <a:t>Modern Macroeconomics </a:t>
            </a:r>
            <a:br>
              <a:rPr lang="en-US" dirty="0" smtClean="0"/>
            </a:br>
            <a:r>
              <a:rPr lang="en-US" dirty="0" smtClean="0"/>
              <a:t>and Monetary Policy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624697"/>
            <a:ext cx="8977930" cy="429683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7" name="Rectangle 3"/>
          <p:cNvSpPr>
            <a:spLocks noChangeArrowheads="1"/>
          </p:cNvSpPr>
          <p:nvPr/>
        </p:nvSpPr>
        <p:spPr bwMode="auto">
          <a:xfrm>
            <a:off x="5217138" y="150333"/>
            <a:ext cx="3716135" cy="6419129"/>
          </a:xfrm>
          <a:prstGeom prst="rect">
            <a:avLst/>
          </a:prstGeom>
          <a:solidFill>
            <a:srgbClr val="FCF4DC"/>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2" name="Title 1"/>
          <p:cNvSpPr>
            <a:spLocks noGrp="1"/>
          </p:cNvSpPr>
          <p:nvPr>
            <p:ph type="title"/>
          </p:nvPr>
        </p:nvSpPr>
        <p:spPr>
          <a:xfrm>
            <a:off x="119569" y="146278"/>
            <a:ext cx="8904855" cy="1292714"/>
          </a:xfrm>
        </p:spPr>
        <p:txBody>
          <a:bodyPr/>
          <a:lstStyle/>
          <a:p>
            <a:r>
              <a:rPr lang="en-US" dirty="0" smtClean="0"/>
              <a:t>Transmission of </a:t>
            </a:r>
            <a:br>
              <a:rPr lang="en-US" dirty="0" smtClean="0"/>
            </a:br>
            <a:r>
              <a:rPr lang="en-US" dirty="0" smtClean="0"/>
              <a:t>Monetary Policy</a:t>
            </a:r>
          </a:p>
        </p:txBody>
      </p:sp>
      <p:sp>
        <p:nvSpPr>
          <p:cNvPr id="196" name="Content Placeholder 2"/>
          <p:cNvSpPr>
            <a:spLocks noGrp="1"/>
          </p:cNvSpPr>
          <p:nvPr>
            <p:ph idx="1"/>
          </p:nvPr>
        </p:nvSpPr>
        <p:spPr>
          <a:xfrm>
            <a:off x="63183" y="2127081"/>
            <a:ext cx="5153955" cy="3330768"/>
          </a:xfrm>
        </p:spPr>
        <p:txBody>
          <a:bodyPr/>
          <a:lstStyle/>
          <a:p>
            <a:pPr marL="169863" indent="-169863">
              <a:lnSpc>
                <a:spcPct val="90000"/>
              </a:lnSpc>
            </a:pPr>
            <a:r>
              <a:rPr lang="en-US" sz="2200" dirty="0" smtClean="0">
                <a:solidFill>
                  <a:srgbClr val="32302A"/>
                </a:solidFill>
                <a:ea typeface="ＭＳ Ｐゴシック" pitchFamily="-107" charset="-128"/>
                <a:cs typeface="ＭＳ Ｐゴシック" pitchFamily="-107" charset="-128"/>
              </a:rPr>
              <a:t>As the real interest rate falls, </a:t>
            </a:r>
            <a:r>
              <a:rPr lang="en-US" sz="2200" b="1" i="1" dirty="0" smtClean="0">
                <a:solidFill>
                  <a:srgbClr val="0000FF"/>
                </a:solidFill>
                <a:ea typeface="ＭＳ Ｐゴシック" pitchFamily="-107" charset="-128"/>
                <a:cs typeface="ＭＳ Ｐゴシック" pitchFamily="-107" charset="-128"/>
              </a:rPr>
              <a:t>AD</a:t>
            </a:r>
            <a:r>
              <a:rPr lang="en-US" sz="2200" dirty="0" smtClean="0">
                <a:solidFill>
                  <a:srgbClr val="32302A"/>
                </a:solidFill>
                <a:ea typeface="ＭＳ Ｐゴシック" pitchFamily="-107" charset="-128"/>
                <a:cs typeface="ＭＳ Ｐゴシック" pitchFamily="-107" charset="-128"/>
              </a:rPr>
              <a:t> increases (to </a:t>
            </a:r>
            <a:r>
              <a:rPr lang="en-US" sz="2200" b="1" i="1" dirty="0" smtClean="0">
                <a:solidFill>
                  <a:srgbClr val="0000FF"/>
                </a:solidFill>
                <a:ea typeface="ＭＳ Ｐゴシック" pitchFamily="-107" charset="-128"/>
                <a:cs typeface="ＭＳ Ｐゴシック" pitchFamily="-107" charset="-128"/>
              </a:rPr>
              <a:t>AD</a:t>
            </a:r>
            <a:r>
              <a:rPr lang="en-US" sz="2200" b="1" i="1" baseline="-25000" dirty="0" smtClean="0">
                <a:solidFill>
                  <a:srgbClr val="0000FF"/>
                </a:solidFill>
                <a:ea typeface="ＭＳ Ｐゴシック" pitchFamily="-107" charset="-128"/>
                <a:cs typeface="ＭＳ Ｐゴシック" pitchFamily="-107" charset="-128"/>
              </a:rPr>
              <a:t>2</a:t>
            </a:r>
            <a:r>
              <a:rPr lang="en-US" sz="2200" dirty="0" smtClean="0">
                <a:solidFill>
                  <a:srgbClr val="32302A"/>
                </a:solidFill>
                <a:ea typeface="ＭＳ Ｐゴシック" pitchFamily="-107" charset="-128"/>
                <a:cs typeface="ＭＳ Ｐゴシック" pitchFamily="-107" charset="-128"/>
              </a:rPr>
              <a:t>).</a:t>
            </a:r>
          </a:p>
          <a:p>
            <a:pPr marL="169863" indent="-169863">
              <a:lnSpc>
                <a:spcPct val="90000"/>
              </a:lnSpc>
            </a:pPr>
            <a:r>
              <a:rPr lang="en-US" sz="2200" dirty="0" smtClean="0">
                <a:solidFill>
                  <a:srgbClr val="32302A"/>
                </a:solidFill>
                <a:ea typeface="ＭＳ Ｐゴシック" pitchFamily="-107" charset="-128"/>
                <a:cs typeface="ＭＳ Ｐゴシック" pitchFamily="-107" charset="-128"/>
              </a:rPr>
              <a:t>As the monetary expansion was unanticipated, the expansion in </a:t>
            </a:r>
            <a:r>
              <a:rPr lang="en-US" sz="2200" b="1" i="1" dirty="0" smtClean="0">
                <a:solidFill>
                  <a:srgbClr val="0000FF"/>
                </a:solidFill>
                <a:ea typeface="ＭＳ Ｐゴシック" pitchFamily="-107" charset="-128"/>
                <a:cs typeface="ＭＳ Ｐゴシック" pitchFamily="-107" charset="-128"/>
              </a:rPr>
              <a:t>AD </a:t>
            </a:r>
            <a:r>
              <a:rPr lang="en-US" sz="2200" dirty="0" smtClean="0">
                <a:solidFill>
                  <a:srgbClr val="32302A"/>
                </a:solidFill>
                <a:ea typeface="ＭＳ Ｐゴシック" pitchFamily="-107" charset="-128"/>
                <a:cs typeface="ＭＳ Ｐゴシック" pitchFamily="-107" charset="-128"/>
              </a:rPr>
              <a:t>leads to a short-run increase in output (from </a:t>
            </a:r>
            <a:r>
              <a:rPr lang="en-US" sz="2200" b="1" i="1" dirty="0" smtClean="0">
                <a:solidFill>
                  <a:srgbClr val="32302A"/>
                </a:solidFill>
                <a:ea typeface="ＭＳ Ｐゴシック" pitchFamily="-107" charset="-128"/>
                <a:cs typeface="ＭＳ Ｐゴシック" pitchFamily="-107" charset="-128"/>
              </a:rPr>
              <a:t>Y</a:t>
            </a:r>
            <a:r>
              <a:rPr lang="en-US" sz="2200" b="1" i="1" baseline="-25000" dirty="0" smtClean="0">
                <a:solidFill>
                  <a:srgbClr val="32302A"/>
                </a:solidFill>
                <a:ea typeface="ＭＳ Ｐゴシック" pitchFamily="-107" charset="-128"/>
                <a:cs typeface="ＭＳ Ｐゴシック" pitchFamily="-107" charset="-128"/>
              </a:rPr>
              <a:t>1</a:t>
            </a:r>
            <a:r>
              <a:rPr lang="en-US" sz="2200" dirty="0" smtClean="0">
                <a:solidFill>
                  <a:srgbClr val="32302A"/>
                </a:solidFill>
                <a:ea typeface="ＭＳ Ｐゴシック" pitchFamily="-107" charset="-128"/>
                <a:cs typeface="ＭＳ Ｐゴシック" pitchFamily="-107" charset="-128"/>
              </a:rPr>
              <a:t> to </a:t>
            </a:r>
            <a:r>
              <a:rPr lang="en-US" sz="2200" b="1" i="1" dirty="0" smtClean="0">
                <a:solidFill>
                  <a:srgbClr val="32302A"/>
                </a:solidFill>
                <a:ea typeface="ＭＳ Ｐゴシック" pitchFamily="-107" charset="-128"/>
                <a:cs typeface="ＭＳ Ｐゴシック" pitchFamily="-107" charset="-128"/>
              </a:rPr>
              <a:t>Y</a:t>
            </a:r>
            <a:r>
              <a:rPr lang="en-US" sz="2200" b="1" i="1" baseline="-25000" dirty="0" smtClean="0">
                <a:solidFill>
                  <a:srgbClr val="32302A"/>
                </a:solidFill>
                <a:ea typeface="ＭＳ Ｐゴシック" pitchFamily="-107" charset="-128"/>
                <a:cs typeface="ＭＳ Ｐゴシック" pitchFamily="-107" charset="-128"/>
              </a:rPr>
              <a:t>2</a:t>
            </a:r>
            <a:r>
              <a:rPr lang="en-US" sz="2200" dirty="0" smtClean="0">
                <a:solidFill>
                  <a:srgbClr val="32302A"/>
                </a:solidFill>
                <a:ea typeface="ＭＳ Ｐゴシック" pitchFamily="-107" charset="-128"/>
                <a:cs typeface="ＭＳ Ｐゴシック" pitchFamily="-107" charset="-128"/>
              </a:rPr>
              <a:t>) and an increase in the price level (from </a:t>
            </a:r>
            <a:r>
              <a:rPr lang="en-US" sz="2200" b="1" i="1" dirty="0" smtClean="0">
                <a:solidFill>
                  <a:srgbClr val="32302A"/>
                </a:solidFill>
                <a:ea typeface="ＭＳ Ｐゴシック" pitchFamily="-107" charset="-128"/>
                <a:cs typeface="ＭＳ Ｐゴシック" pitchFamily="-107" charset="-128"/>
              </a:rPr>
              <a:t>P</a:t>
            </a:r>
            <a:r>
              <a:rPr lang="en-US" sz="2200" b="1" i="1" baseline="-25000" dirty="0" smtClean="0">
                <a:solidFill>
                  <a:srgbClr val="32302A"/>
                </a:solidFill>
                <a:ea typeface="ＭＳ Ｐゴシック" pitchFamily="-107" charset="-128"/>
                <a:cs typeface="ＭＳ Ｐゴシック" pitchFamily="-107" charset="-128"/>
              </a:rPr>
              <a:t>1</a:t>
            </a:r>
            <a:r>
              <a:rPr lang="en-US" sz="2200" dirty="0" smtClean="0">
                <a:solidFill>
                  <a:srgbClr val="32302A"/>
                </a:solidFill>
                <a:ea typeface="ＭＳ Ｐゴシック" pitchFamily="-107" charset="-128"/>
                <a:cs typeface="ＭＳ Ｐゴシック" pitchFamily="-107" charset="-128"/>
              </a:rPr>
              <a:t> to </a:t>
            </a:r>
            <a:r>
              <a:rPr lang="en-US" sz="2200" b="1" i="1" dirty="0" smtClean="0">
                <a:solidFill>
                  <a:srgbClr val="32302A"/>
                </a:solidFill>
                <a:ea typeface="ＭＳ Ｐゴシック" pitchFamily="-107" charset="-128"/>
                <a:cs typeface="ＭＳ Ｐゴシック" pitchFamily="-107" charset="-128"/>
              </a:rPr>
              <a:t>P</a:t>
            </a:r>
            <a:r>
              <a:rPr lang="en-US" sz="2200" b="1" i="1" baseline="-25000" dirty="0" smtClean="0">
                <a:solidFill>
                  <a:srgbClr val="32302A"/>
                </a:solidFill>
                <a:ea typeface="ＭＳ Ｐゴシック" pitchFamily="-107" charset="-128"/>
                <a:cs typeface="ＭＳ Ｐゴシック" pitchFamily="-107" charset="-128"/>
              </a:rPr>
              <a:t>2</a:t>
            </a:r>
            <a:r>
              <a:rPr lang="en-US" sz="2200" dirty="0" smtClean="0">
                <a:solidFill>
                  <a:srgbClr val="32302A"/>
                </a:solidFill>
                <a:ea typeface="ＭＳ Ｐゴシック" pitchFamily="-107" charset="-128"/>
                <a:cs typeface="ＭＳ Ｐゴシック" pitchFamily="-107" charset="-128"/>
              </a:rPr>
              <a:t>) </a:t>
            </a:r>
            <a:r>
              <a:rPr lang="en-US" sz="2200" b="1" i="1" dirty="0" smtClean="0">
                <a:solidFill>
                  <a:srgbClr val="FF0000"/>
                </a:solidFill>
                <a:ea typeface="ＭＳ Ｐゴシック" pitchFamily="-107" charset="-128"/>
                <a:cs typeface="ＭＳ Ｐゴシック" pitchFamily="-107" charset="-128"/>
              </a:rPr>
              <a:t>– inflation</a:t>
            </a:r>
            <a:r>
              <a:rPr lang="en-US" sz="2200" dirty="0" smtClean="0">
                <a:solidFill>
                  <a:srgbClr val="32302A"/>
                </a:solidFill>
                <a:ea typeface="ＭＳ Ｐゴシック" pitchFamily="-107" charset="-128"/>
                <a:cs typeface="ＭＳ Ｐゴシック" pitchFamily="-107" charset="-128"/>
              </a:rPr>
              <a:t>.</a:t>
            </a:r>
          </a:p>
          <a:p>
            <a:pPr marL="169863" indent="-169863">
              <a:lnSpc>
                <a:spcPct val="90000"/>
              </a:lnSpc>
            </a:pPr>
            <a:r>
              <a:rPr lang="en-US" sz="2200" dirty="0" smtClean="0">
                <a:solidFill>
                  <a:srgbClr val="32302A"/>
                </a:solidFill>
                <a:ea typeface="ＭＳ Ｐゴシック" pitchFamily="-107" charset="-128"/>
                <a:cs typeface="ＭＳ Ｐゴシック" pitchFamily="-107" charset="-128"/>
              </a:rPr>
              <a:t>The impact of a shift in monetary policy </a:t>
            </a:r>
            <a:br>
              <a:rPr lang="en-US" sz="2200" dirty="0" smtClean="0">
                <a:solidFill>
                  <a:srgbClr val="32302A"/>
                </a:solidFill>
                <a:ea typeface="ＭＳ Ｐゴシック" pitchFamily="-107" charset="-128"/>
                <a:cs typeface="ＭＳ Ｐゴシック" pitchFamily="-107" charset="-128"/>
              </a:rPr>
            </a:br>
            <a:r>
              <a:rPr lang="en-US" sz="2200" dirty="0" smtClean="0">
                <a:solidFill>
                  <a:srgbClr val="32302A"/>
                </a:solidFill>
                <a:ea typeface="ＭＳ Ｐゴシック" pitchFamily="-107" charset="-128"/>
                <a:cs typeface="ＭＳ Ｐゴシック" pitchFamily="-107" charset="-128"/>
              </a:rPr>
              <a:t>is transmitted through interest rates, exchange rates, and asset prices.</a:t>
            </a:r>
          </a:p>
          <a:p>
            <a:pPr marL="169863" indent="-169863">
              <a:lnSpc>
                <a:spcPct val="90000"/>
              </a:lnSpc>
            </a:pPr>
            <a:endParaRPr lang="en-US" sz="2200" dirty="0" smtClean="0">
              <a:solidFill>
                <a:srgbClr val="32302A"/>
              </a:solidFill>
              <a:ea typeface="ＭＳ Ｐゴシック" pitchFamily="-107" charset="-128"/>
              <a:cs typeface="ＭＳ Ｐゴシック" pitchFamily="-107" charset="-128"/>
            </a:endParaRPr>
          </a:p>
        </p:txBody>
      </p:sp>
      <p:cxnSp>
        <p:nvCxnSpPr>
          <p:cNvPr id="4" name="Straight Connector 3"/>
          <p:cNvCxnSpPr/>
          <p:nvPr/>
        </p:nvCxnSpPr>
        <p:spPr>
          <a:xfrm>
            <a:off x="5482980" y="3379249"/>
            <a:ext cx="3274858" cy="1588"/>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156" name="Rectangle 15"/>
          <p:cNvSpPr>
            <a:spLocks noChangeArrowheads="1"/>
          </p:cNvSpPr>
          <p:nvPr/>
        </p:nvSpPr>
        <p:spPr bwMode="auto">
          <a:xfrm>
            <a:off x="7717242" y="2544602"/>
            <a:ext cx="381000" cy="230832"/>
          </a:xfrm>
          <a:prstGeom prst="rect">
            <a:avLst/>
          </a:prstGeom>
          <a:noFill/>
          <a:ln w="9525">
            <a:noFill/>
            <a:miter lim="800000"/>
            <a:headEnd/>
            <a:tailEnd/>
          </a:ln>
        </p:spPr>
        <p:txBody>
          <a:bodyPr lIns="0" tIns="0" rIns="0" bIns="0">
            <a:prstTxWarp prst="textNoShape">
              <a:avLst/>
            </a:prstTxWarp>
            <a:spAutoFit/>
          </a:bodyPr>
          <a:lstStyle/>
          <a:p>
            <a:pPr>
              <a:lnSpc>
                <a:spcPct val="70000"/>
              </a:lnSpc>
            </a:pPr>
            <a:r>
              <a:rPr kumimoji="0" lang="en-US" sz="2000" b="1" i="1" dirty="0">
                <a:solidFill>
                  <a:srgbClr val="0000FF"/>
                </a:solidFill>
                <a:latin typeface="Times New Roman"/>
                <a:cs typeface="Times New Roman"/>
              </a:rPr>
              <a:t>D</a:t>
            </a:r>
            <a:endParaRPr kumimoji="0" lang="en-US" sz="2000" b="1" baseline="-25000" dirty="0">
              <a:solidFill>
                <a:srgbClr val="0000FF"/>
              </a:solidFill>
              <a:latin typeface="Times New Roman"/>
              <a:cs typeface="Times New Roman"/>
            </a:endParaRPr>
          </a:p>
        </p:txBody>
      </p:sp>
      <p:sp>
        <p:nvSpPr>
          <p:cNvPr id="157" name="Freeform 16"/>
          <p:cNvSpPr>
            <a:spLocks/>
          </p:cNvSpPr>
          <p:nvPr/>
        </p:nvSpPr>
        <p:spPr bwMode="auto">
          <a:xfrm>
            <a:off x="6348817" y="391952"/>
            <a:ext cx="1341438" cy="2214563"/>
          </a:xfrm>
          <a:custGeom>
            <a:avLst/>
            <a:gdLst>
              <a:gd name="T0" fmla="*/ 29 w 2535"/>
              <a:gd name="T1" fmla="*/ 72 h 4185"/>
              <a:gd name="T2" fmla="*/ 89 w 2535"/>
              <a:gd name="T3" fmla="*/ 214 h 4185"/>
              <a:gd name="T4" fmla="*/ 151 w 2535"/>
              <a:gd name="T5" fmla="*/ 354 h 4185"/>
              <a:gd name="T6" fmla="*/ 212 w 2535"/>
              <a:gd name="T7" fmla="*/ 492 h 4185"/>
              <a:gd name="T8" fmla="*/ 275 w 2535"/>
              <a:gd name="T9" fmla="*/ 628 h 4185"/>
              <a:gd name="T10" fmla="*/ 339 w 2535"/>
              <a:gd name="T11" fmla="*/ 762 h 4185"/>
              <a:gd name="T12" fmla="*/ 402 w 2535"/>
              <a:gd name="T13" fmla="*/ 894 h 4185"/>
              <a:gd name="T14" fmla="*/ 467 w 2535"/>
              <a:gd name="T15" fmla="*/ 1024 h 4185"/>
              <a:gd name="T16" fmla="*/ 532 w 2535"/>
              <a:gd name="T17" fmla="*/ 1152 h 4185"/>
              <a:gd name="T18" fmla="*/ 596 w 2535"/>
              <a:gd name="T19" fmla="*/ 1278 h 4185"/>
              <a:gd name="T20" fmla="*/ 662 w 2535"/>
              <a:gd name="T21" fmla="*/ 1402 h 4185"/>
              <a:gd name="T22" fmla="*/ 727 w 2535"/>
              <a:gd name="T23" fmla="*/ 1523 h 4185"/>
              <a:gd name="T24" fmla="*/ 793 w 2535"/>
              <a:gd name="T25" fmla="*/ 1643 h 4185"/>
              <a:gd name="T26" fmla="*/ 857 w 2535"/>
              <a:gd name="T27" fmla="*/ 1760 h 4185"/>
              <a:gd name="T28" fmla="*/ 923 w 2535"/>
              <a:gd name="T29" fmla="*/ 1874 h 4185"/>
              <a:gd name="T30" fmla="*/ 988 w 2535"/>
              <a:gd name="T31" fmla="*/ 1986 h 4185"/>
              <a:gd name="T32" fmla="*/ 1054 w 2535"/>
              <a:gd name="T33" fmla="*/ 2096 h 4185"/>
              <a:gd name="T34" fmla="*/ 1118 w 2535"/>
              <a:gd name="T35" fmla="*/ 2204 h 4185"/>
              <a:gd name="T36" fmla="*/ 1182 w 2535"/>
              <a:gd name="T37" fmla="*/ 2309 h 4185"/>
              <a:gd name="T38" fmla="*/ 1245 w 2535"/>
              <a:gd name="T39" fmla="*/ 2411 h 4185"/>
              <a:gd name="T40" fmla="*/ 1308 w 2535"/>
              <a:gd name="T41" fmla="*/ 2512 h 4185"/>
              <a:gd name="T42" fmla="*/ 1370 w 2535"/>
              <a:gd name="T43" fmla="*/ 2609 h 4185"/>
              <a:gd name="T44" fmla="*/ 1433 w 2535"/>
              <a:gd name="T45" fmla="*/ 2703 h 4185"/>
              <a:gd name="T46" fmla="*/ 1494 w 2535"/>
              <a:gd name="T47" fmla="*/ 2795 h 4185"/>
              <a:gd name="T48" fmla="*/ 1553 w 2535"/>
              <a:gd name="T49" fmla="*/ 2885 h 4185"/>
              <a:gd name="T50" fmla="*/ 1613 w 2535"/>
              <a:gd name="T51" fmla="*/ 2972 h 4185"/>
              <a:gd name="T52" fmla="*/ 1670 w 2535"/>
              <a:gd name="T53" fmla="*/ 3056 h 4185"/>
              <a:gd name="T54" fmla="*/ 1727 w 2535"/>
              <a:gd name="T55" fmla="*/ 3138 h 4185"/>
              <a:gd name="T56" fmla="*/ 1783 w 2535"/>
              <a:gd name="T57" fmla="*/ 3216 h 4185"/>
              <a:gd name="T58" fmla="*/ 1837 w 2535"/>
              <a:gd name="T59" fmla="*/ 3292 h 4185"/>
              <a:gd name="T60" fmla="*/ 1890 w 2535"/>
              <a:gd name="T61" fmla="*/ 3366 h 4185"/>
              <a:gd name="T62" fmla="*/ 1941 w 2535"/>
              <a:gd name="T63" fmla="*/ 3435 h 4185"/>
              <a:gd name="T64" fmla="*/ 1991 w 2535"/>
              <a:gd name="T65" fmla="*/ 3503 h 4185"/>
              <a:gd name="T66" fmla="*/ 2039 w 2535"/>
              <a:gd name="T67" fmla="*/ 3567 h 4185"/>
              <a:gd name="T68" fmla="*/ 2085 w 2535"/>
              <a:gd name="T69" fmla="*/ 3628 h 4185"/>
              <a:gd name="T70" fmla="*/ 2130 w 2535"/>
              <a:gd name="T71" fmla="*/ 3687 h 4185"/>
              <a:gd name="T72" fmla="*/ 2172 w 2535"/>
              <a:gd name="T73" fmla="*/ 3743 h 4185"/>
              <a:gd name="T74" fmla="*/ 2213 w 2535"/>
              <a:gd name="T75" fmla="*/ 3795 h 4185"/>
              <a:gd name="T76" fmla="*/ 2252 w 2535"/>
              <a:gd name="T77" fmla="*/ 3844 h 4185"/>
              <a:gd name="T78" fmla="*/ 2289 w 2535"/>
              <a:gd name="T79" fmla="*/ 3890 h 4185"/>
              <a:gd name="T80" fmla="*/ 2323 w 2535"/>
              <a:gd name="T81" fmla="*/ 3933 h 4185"/>
              <a:gd name="T82" fmla="*/ 2355 w 2535"/>
              <a:gd name="T83" fmla="*/ 3972 h 4185"/>
              <a:gd name="T84" fmla="*/ 2385 w 2535"/>
              <a:gd name="T85" fmla="*/ 4008 h 4185"/>
              <a:gd name="T86" fmla="*/ 2412 w 2535"/>
              <a:gd name="T87" fmla="*/ 4042 h 4185"/>
              <a:gd name="T88" fmla="*/ 2437 w 2535"/>
              <a:gd name="T89" fmla="*/ 4072 h 4185"/>
              <a:gd name="T90" fmla="*/ 2459 w 2535"/>
              <a:gd name="T91" fmla="*/ 4098 h 4185"/>
              <a:gd name="T92" fmla="*/ 2479 w 2535"/>
              <a:gd name="T93" fmla="*/ 4120 h 4185"/>
              <a:gd name="T94" fmla="*/ 2495 w 2535"/>
              <a:gd name="T95" fmla="*/ 4140 h 4185"/>
              <a:gd name="T96" fmla="*/ 2509 w 2535"/>
              <a:gd name="T97" fmla="*/ 4156 h 4185"/>
              <a:gd name="T98" fmla="*/ 2520 w 2535"/>
              <a:gd name="T99" fmla="*/ 4169 h 4185"/>
              <a:gd name="T100" fmla="*/ 2528 w 2535"/>
              <a:gd name="T101" fmla="*/ 4178 h 4185"/>
              <a:gd name="T102" fmla="*/ 2533 w 2535"/>
              <a:gd name="T103" fmla="*/ 4182 h 4185"/>
              <a:gd name="T104" fmla="*/ 2535 w 2535"/>
              <a:gd name="T105" fmla="*/ 4185 h 418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535"/>
              <a:gd name="T160" fmla="*/ 0 h 4185"/>
              <a:gd name="T161" fmla="*/ 2535 w 2535"/>
              <a:gd name="T162" fmla="*/ 4185 h 4185"/>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535" h="4185">
                <a:moveTo>
                  <a:pt x="0" y="0"/>
                </a:moveTo>
                <a:lnTo>
                  <a:pt x="29" y="72"/>
                </a:lnTo>
                <a:lnTo>
                  <a:pt x="59" y="143"/>
                </a:lnTo>
                <a:lnTo>
                  <a:pt x="89" y="214"/>
                </a:lnTo>
                <a:lnTo>
                  <a:pt x="120" y="284"/>
                </a:lnTo>
                <a:lnTo>
                  <a:pt x="151" y="354"/>
                </a:lnTo>
                <a:lnTo>
                  <a:pt x="181" y="424"/>
                </a:lnTo>
                <a:lnTo>
                  <a:pt x="212" y="492"/>
                </a:lnTo>
                <a:lnTo>
                  <a:pt x="244" y="561"/>
                </a:lnTo>
                <a:lnTo>
                  <a:pt x="275" y="628"/>
                </a:lnTo>
                <a:lnTo>
                  <a:pt x="307" y="695"/>
                </a:lnTo>
                <a:lnTo>
                  <a:pt x="339" y="762"/>
                </a:lnTo>
                <a:lnTo>
                  <a:pt x="370" y="828"/>
                </a:lnTo>
                <a:lnTo>
                  <a:pt x="402" y="894"/>
                </a:lnTo>
                <a:lnTo>
                  <a:pt x="435" y="959"/>
                </a:lnTo>
                <a:lnTo>
                  <a:pt x="467" y="1024"/>
                </a:lnTo>
                <a:lnTo>
                  <a:pt x="499" y="1088"/>
                </a:lnTo>
                <a:lnTo>
                  <a:pt x="532" y="1152"/>
                </a:lnTo>
                <a:lnTo>
                  <a:pt x="564" y="1215"/>
                </a:lnTo>
                <a:lnTo>
                  <a:pt x="596" y="1278"/>
                </a:lnTo>
                <a:lnTo>
                  <a:pt x="628" y="1340"/>
                </a:lnTo>
                <a:lnTo>
                  <a:pt x="662" y="1402"/>
                </a:lnTo>
                <a:lnTo>
                  <a:pt x="694" y="1463"/>
                </a:lnTo>
                <a:lnTo>
                  <a:pt x="727" y="1523"/>
                </a:lnTo>
                <a:lnTo>
                  <a:pt x="759" y="1583"/>
                </a:lnTo>
                <a:lnTo>
                  <a:pt x="793" y="1643"/>
                </a:lnTo>
                <a:lnTo>
                  <a:pt x="825" y="1701"/>
                </a:lnTo>
                <a:lnTo>
                  <a:pt x="857" y="1760"/>
                </a:lnTo>
                <a:lnTo>
                  <a:pt x="891" y="1817"/>
                </a:lnTo>
                <a:lnTo>
                  <a:pt x="923" y="1874"/>
                </a:lnTo>
                <a:lnTo>
                  <a:pt x="955" y="1930"/>
                </a:lnTo>
                <a:lnTo>
                  <a:pt x="988" y="1986"/>
                </a:lnTo>
                <a:lnTo>
                  <a:pt x="1021" y="2041"/>
                </a:lnTo>
                <a:lnTo>
                  <a:pt x="1054" y="2096"/>
                </a:lnTo>
                <a:lnTo>
                  <a:pt x="1086" y="2151"/>
                </a:lnTo>
                <a:lnTo>
                  <a:pt x="1118" y="2204"/>
                </a:lnTo>
                <a:lnTo>
                  <a:pt x="1149" y="2256"/>
                </a:lnTo>
                <a:lnTo>
                  <a:pt x="1182" y="2309"/>
                </a:lnTo>
                <a:lnTo>
                  <a:pt x="1214" y="2360"/>
                </a:lnTo>
                <a:lnTo>
                  <a:pt x="1245" y="2411"/>
                </a:lnTo>
                <a:lnTo>
                  <a:pt x="1277" y="2462"/>
                </a:lnTo>
                <a:lnTo>
                  <a:pt x="1308" y="2512"/>
                </a:lnTo>
                <a:lnTo>
                  <a:pt x="1339" y="2560"/>
                </a:lnTo>
                <a:lnTo>
                  <a:pt x="1370" y="2609"/>
                </a:lnTo>
                <a:lnTo>
                  <a:pt x="1402" y="2657"/>
                </a:lnTo>
                <a:lnTo>
                  <a:pt x="1433" y="2703"/>
                </a:lnTo>
                <a:lnTo>
                  <a:pt x="1464" y="2749"/>
                </a:lnTo>
                <a:lnTo>
                  <a:pt x="1494" y="2795"/>
                </a:lnTo>
                <a:lnTo>
                  <a:pt x="1523" y="2840"/>
                </a:lnTo>
                <a:lnTo>
                  <a:pt x="1553" y="2885"/>
                </a:lnTo>
                <a:lnTo>
                  <a:pt x="1583" y="2929"/>
                </a:lnTo>
                <a:lnTo>
                  <a:pt x="1613" y="2972"/>
                </a:lnTo>
                <a:lnTo>
                  <a:pt x="1641" y="3015"/>
                </a:lnTo>
                <a:lnTo>
                  <a:pt x="1670" y="3056"/>
                </a:lnTo>
                <a:lnTo>
                  <a:pt x="1699" y="3097"/>
                </a:lnTo>
                <a:lnTo>
                  <a:pt x="1727" y="3138"/>
                </a:lnTo>
                <a:lnTo>
                  <a:pt x="1755" y="3178"/>
                </a:lnTo>
                <a:lnTo>
                  <a:pt x="1783" y="3216"/>
                </a:lnTo>
                <a:lnTo>
                  <a:pt x="1809" y="3255"/>
                </a:lnTo>
                <a:lnTo>
                  <a:pt x="1837" y="3292"/>
                </a:lnTo>
                <a:lnTo>
                  <a:pt x="1864" y="3330"/>
                </a:lnTo>
                <a:lnTo>
                  <a:pt x="1890" y="3366"/>
                </a:lnTo>
                <a:lnTo>
                  <a:pt x="1915" y="3401"/>
                </a:lnTo>
                <a:lnTo>
                  <a:pt x="1941" y="3435"/>
                </a:lnTo>
                <a:lnTo>
                  <a:pt x="1966" y="3470"/>
                </a:lnTo>
                <a:lnTo>
                  <a:pt x="1991" y="3503"/>
                </a:lnTo>
                <a:lnTo>
                  <a:pt x="2014" y="3536"/>
                </a:lnTo>
                <a:lnTo>
                  <a:pt x="2039" y="3567"/>
                </a:lnTo>
                <a:lnTo>
                  <a:pt x="2063" y="3599"/>
                </a:lnTo>
                <a:lnTo>
                  <a:pt x="2085" y="3628"/>
                </a:lnTo>
                <a:lnTo>
                  <a:pt x="2108" y="3658"/>
                </a:lnTo>
                <a:lnTo>
                  <a:pt x="2130" y="3687"/>
                </a:lnTo>
                <a:lnTo>
                  <a:pt x="2151" y="3716"/>
                </a:lnTo>
                <a:lnTo>
                  <a:pt x="2172" y="3743"/>
                </a:lnTo>
                <a:lnTo>
                  <a:pt x="2193" y="3769"/>
                </a:lnTo>
                <a:lnTo>
                  <a:pt x="2213" y="3795"/>
                </a:lnTo>
                <a:lnTo>
                  <a:pt x="2233" y="3820"/>
                </a:lnTo>
                <a:lnTo>
                  <a:pt x="2252" y="3844"/>
                </a:lnTo>
                <a:lnTo>
                  <a:pt x="2270" y="3867"/>
                </a:lnTo>
                <a:lnTo>
                  <a:pt x="2289" y="3890"/>
                </a:lnTo>
                <a:lnTo>
                  <a:pt x="2306" y="3912"/>
                </a:lnTo>
                <a:lnTo>
                  <a:pt x="2323" y="3933"/>
                </a:lnTo>
                <a:lnTo>
                  <a:pt x="2340" y="3953"/>
                </a:lnTo>
                <a:lnTo>
                  <a:pt x="2355" y="3972"/>
                </a:lnTo>
                <a:lnTo>
                  <a:pt x="2370" y="3991"/>
                </a:lnTo>
                <a:lnTo>
                  <a:pt x="2385" y="4008"/>
                </a:lnTo>
                <a:lnTo>
                  <a:pt x="2398" y="4026"/>
                </a:lnTo>
                <a:lnTo>
                  <a:pt x="2412" y="4042"/>
                </a:lnTo>
                <a:lnTo>
                  <a:pt x="2424" y="4057"/>
                </a:lnTo>
                <a:lnTo>
                  <a:pt x="2437" y="4072"/>
                </a:lnTo>
                <a:lnTo>
                  <a:pt x="2448" y="4085"/>
                </a:lnTo>
                <a:lnTo>
                  <a:pt x="2459" y="4098"/>
                </a:lnTo>
                <a:lnTo>
                  <a:pt x="2469" y="4109"/>
                </a:lnTo>
                <a:lnTo>
                  <a:pt x="2479" y="4120"/>
                </a:lnTo>
                <a:lnTo>
                  <a:pt x="2488" y="4130"/>
                </a:lnTo>
                <a:lnTo>
                  <a:pt x="2495" y="4140"/>
                </a:lnTo>
                <a:lnTo>
                  <a:pt x="2503" y="4149"/>
                </a:lnTo>
                <a:lnTo>
                  <a:pt x="2509" y="4156"/>
                </a:lnTo>
                <a:lnTo>
                  <a:pt x="2515" y="4163"/>
                </a:lnTo>
                <a:lnTo>
                  <a:pt x="2520" y="4169"/>
                </a:lnTo>
                <a:lnTo>
                  <a:pt x="2524" y="4174"/>
                </a:lnTo>
                <a:lnTo>
                  <a:pt x="2528" y="4178"/>
                </a:lnTo>
                <a:lnTo>
                  <a:pt x="2531" y="4181"/>
                </a:lnTo>
                <a:lnTo>
                  <a:pt x="2533" y="4182"/>
                </a:lnTo>
                <a:lnTo>
                  <a:pt x="2534" y="4184"/>
                </a:lnTo>
                <a:lnTo>
                  <a:pt x="2535" y="4185"/>
                </a:lnTo>
              </a:path>
            </a:pathLst>
          </a:custGeom>
          <a:noFill/>
          <a:ln w="57150">
            <a:solidFill>
              <a:srgbClr val="0000FF"/>
            </a:solidFill>
            <a:round/>
            <a:headEnd/>
            <a:tailEnd/>
          </a:ln>
        </p:spPr>
        <p:txBody>
          <a:bodyPr>
            <a:prstTxWarp prst="textNoShape">
              <a:avLst/>
            </a:prstTxWarp>
          </a:bodyPr>
          <a:lstStyle/>
          <a:p>
            <a:endParaRPr lang="en-US" sz="1600">
              <a:latin typeface="Times New Roman"/>
              <a:cs typeface="Times New Roman"/>
            </a:endParaRPr>
          </a:p>
        </p:txBody>
      </p:sp>
      <p:sp>
        <p:nvSpPr>
          <p:cNvPr id="158" name="Rectangle 23"/>
          <p:cNvSpPr>
            <a:spLocks noChangeArrowheads="1"/>
          </p:cNvSpPr>
          <p:nvPr/>
        </p:nvSpPr>
        <p:spPr bwMode="auto">
          <a:xfrm>
            <a:off x="7387789" y="286533"/>
            <a:ext cx="319088" cy="332399"/>
          </a:xfrm>
          <a:prstGeom prst="rect">
            <a:avLst/>
          </a:prstGeom>
          <a:noFill/>
          <a:ln w="9525">
            <a:noFill/>
            <a:miter lim="800000"/>
            <a:headEnd/>
            <a:tailEnd/>
          </a:ln>
        </p:spPr>
        <p:txBody>
          <a:bodyPr lIns="0" tIns="0" rIns="0" bIns="0">
            <a:prstTxWarp prst="textNoShape">
              <a:avLst/>
            </a:prstTxWarp>
            <a:spAutoFit/>
          </a:bodyPr>
          <a:lstStyle/>
          <a:p>
            <a:pPr>
              <a:lnSpc>
                <a:spcPct val="70000"/>
              </a:lnSpc>
            </a:pPr>
            <a:r>
              <a:rPr kumimoji="0" lang="en-US" b="1" i="1" dirty="0">
                <a:solidFill>
                  <a:schemeClr val="tx1"/>
                </a:solidFill>
                <a:latin typeface="Times New Roman"/>
                <a:cs typeface="Times New Roman"/>
              </a:rPr>
              <a:t>S</a:t>
            </a:r>
            <a:r>
              <a:rPr kumimoji="0" lang="en-US" b="1" i="1" baseline="-25000" dirty="0">
                <a:solidFill>
                  <a:schemeClr val="tx1"/>
                </a:solidFill>
                <a:latin typeface="Times New Roman"/>
                <a:cs typeface="Times New Roman"/>
              </a:rPr>
              <a:t>1</a:t>
            </a:r>
            <a:br>
              <a:rPr kumimoji="0" lang="en-US" b="1" i="1" baseline="-25000" dirty="0">
                <a:solidFill>
                  <a:schemeClr val="tx1"/>
                </a:solidFill>
                <a:latin typeface="Times New Roman"/>
                <a:cs typeface="Times New Roman"/>
              </a:rPr>
            </a:br>
            <a:endParaRPr kumimoji="0" lang="en-US" b="1" baseline="-25000" dirty="0">
              <a:solidFill>
                <a:schemeClr val="tx1"/>
              </a:solidFill>
              <a:latin typeface="Times New Roman"/>
              <a:cs typeface="Times New Roman"/>
            </a:endParaRPr>
          </a:p>
        </p:txBody>
      </p:sp>
      <p:grpSp>
        <p:nvGrpSpPr>
          <p:cNvPr id="6" name="Group 24"/>
          <p:cNvGrpSpPr>
            <a:grpSpLocks/>
          </p:cNvGrpSpPr>
          <p:nvPr/>
        </p:nvGrpSpPr>
        <p:grpSpPr bwMode="auto">
          <a:xfrm>
            <a:off x="6121213" y="520391"/>
            <a:ext cx="1316629" cy="1901825"/>
            <a:chOff x="4006" y="1774"/>
            <a:chExt cx="827" cy="1248"/>
          </a:xfrm>
        </p:grpSpPr>
        <p:sp>
          <p:nvSpPr>
            <p:cNvPr id="160" name="Freeform 25"/>
            <p:cNvSpPr>
              <a:spLocks/>
            </p:cNvSpPr>
            <p:nvPr/>
          </p:nvSpPr>
          <p:spPr bwMode="auto">
            <a:xfrm>
              <a:off x="4006" y="2721"/>
              <a:ext cx="312" cy="301"/>
            </a:xfrm>
            <a:custGeom>
              <a:avLst/>
              <a:gdLst>
                <a:gd name="T0" fmla="*/ 0 w 936"/>
                <a:gd name="T1" fmla="*/ 904 h 904"/>
                <a:gd name="T2" fmla="*/ 32 w 936"/>
                <a:gd name="T3" fmla="*/ 880 h 904"/>
                <a:gd name="T4" fmla="*/ 63 w 936"/>
                <a:gd name="T5" fmla="*/ 855 h 904"/>
                <a:gd name="T6" fmla="*/ 95 w 936"/>
                <a:gd name="T7" fmla="*/ 829 h 904"/>
                <a:gd name="T8" fmla="*/ 128 w 936"/>
                <a:gd name="T9" fmla="*/ 801 h 904"/>
                <a:gd name="T10" fmla="*/ 161 w 936"/>
                <a:gd name="T11" fmla="*/ 772 h 904"/>
                <a:gd name="T12" fmla="*/ 194 w 936"/>
                <a:gd name="T13" fmla="*/ 742 h 904"/>
                <a:gd name="T14" fmla="*/ 228 w 936"/>
                <a:gd name="T15" fmla="*/ 711 h 904"/>
                <a:gd name="T16" fmla="*/ 264 w 936"/>
                <a:gd name="T17" fmla="*/ 679 h 904"/>
                <a:gd name="T18" fmla="*/ 298 w 936"/>
                <a:gd name="T19" fmla="*/ 645 h 904"/>
                <a:gd name="T20" fmla="*/ 335 w 936"/>
                <a:gd name="T21" fmla="*/ 610 h 904"/>
                <a:gd name="T22" fmla="*/ 371 w 936"/>
                <a:gd name="T23" fmla="*/ 574 h 904"/>
                <a:gd name="T24" fmla="*/ 409 w 936"/>
                <a:gd name="T25" fmla="*/ 537 h 904"/>
                <a:gd name="T26" fmla="*/ 448 w 936"/>
                <a:gd name="T27" fmla="*/ 498 h 904"/>
                <a:gd name="T28" fmla="*/ 487 w 936"/>
                <a:gd name="T29" fmla="*/ 459 h 904"/>
                <a:gd name="T30" fmla="*/ 527 w 936"/>
                <a:gd name="T31" fmla="*/ 418 h 904"/>
                <a:gd name="T32" fmla="*/ 568 w 936"/>
                <a:gd name="T33" fmla="*/ 377 h 904"/>
                <a:gd name="T34" fmla="*/ 611 w 936"/>
                <a:gd name="T35" fmla="*/ 334 h 904"/>
                <a:gd name="T36" fmla="*/ 654 w 936"/>
                <a:gd name="T37" fmla="*/ 289 h 904"/>
                <a:gd name="T38" fmla="*/ 698 w 936"/>
                <a:gd name="T39" fmla="*/ 244 h 904"/>
                <a:gd name="T40" fmla="*/ 743 w 936"/>
                <a:gd name="T41" fmla="*/ 197 h 904"/>
                <a:gd name="T42" fmla="*/ 789 w 936"/>
                <a:gd name="T43" fmla="*/ 149 h 904"/>
                <a:gd name="T44" fmla="*/ 837 w 936"/>
                <a:gd name="T45" fmla="*/ 100 h 904"/>
                <a:gd name="T46" fmla="*/ 886 w 936"/>
                <a:gd name="T47" fmla="*/ 51 h 904"/>
                <a:gd name="T48" fmla="*/ 936 w 936"/>
                <a:gd name="T49" fmla="*/ 0 h 90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36"/>
                <a:gd name="T76" fmla="*/ 0 h 904"/>
                <a:gd name="T77" fmla="*/ 936 w 936"/>
                <a:gd name="T78" fmla="*/ 904 h 90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36" h="904">
                  <a:moveTo>
                    <a:pt x="0" y="904"/>
                  </a:moveTo>
                  <a:lnTo>
                    <a:pt x="32" y="880"/>
                  </a:lnTo>
                  <a:lnTo>
                    <a:pt x="63" y="855"/>
                  </a:lnTo>
                  <a:lnTo>
                    <a:pt x="95" y="829"/>
                  </a:lnTo>
                  <a:lnTo>
                    <a:pt x="128" y="801"/>
                  </a:lnTo>
                  <a:lnTo>
                    <a:pt x="161" y="772"/>
                  </a:lnTo>
                  <a:lnTo>
                    <a:pt x="194" y="742"/>
                  </a:lnTo>
                  <a:lnTo>
                    <a:pt x="228" y="711"/>
                  </a:lnTo>
                  <a:lnTo>
                    <a:pt x="264" y="679"/>
                  </a:lnTo>
                  <a:lnTo>
                    <a:pt x="298" y="645"/>
                  </a:lnTo>
                  <a:lnTo>
                    <a:pt x="335" y="610"/>
                  </a:lnTo>
                  <a:lnTo>
                    <a:pt x="371" y="574"/>
                  </a:lnTo>
                  <a:lnTo>
                    <a:pt x="409" y="537"/>
                  </a:lnTo>
                  <a:lnTo>
                    <a:pt x="448" y="498"/>
                  </a:lnTo>
                  <a:lnTo>
                    <a:pt x="487" y="459"/>
                  </a:lnTo>
                  <a:lnTo>
                    <a:pt x="527" y="418"/>
                  </a:lnTo>
                  <a:lnTo>
                    <a:pt x="568" y="377"/>
                  </a:lnTo>
                  <a:lnTo>
                    <a:pt x="611" y="334"/>
                  </a:lnTo>
                  <a:lnTo>
                    <a:pt x="654" y="289"/>
                  </a:lnTo>
                  <a:lnTo>
                    <a:pt x="698" y="244"/>
                  </a:lnTo>
                  <a:lnTo>
                    <a:pt x="743" y="197"/>
                  </a:lnTo>
                  <a:lnTo>
                    <a:pt x="789" y="149"/>
                  </a:lnTo>
                  <a:lnTo>
                    <a:pt x="837" y="100"/>
                  </a:lnTo>
                  <a:lnTo>
                    <a:pt x="886" y="51"/>
                  </a:lnTo>
                  <a:lnTo>
                    <a:pt x="936" y="0"/>
                  </a:lnTo>
                </a:path>
              </a:pathLst>
            </a:custGeom>
            <a:noFill/>
            <a:ln w="57150">
              <a:solidFill>
                <a:schemeClr val="tx1"/>
              </a:solidFill>
              <a:round/>
              <a:headEnd/>
              <a:tailEnd/>
            </a:ln>
          </p:spPr>
          <p:txBody>
            <a:bodyPr>
              <a:prstTxWarp prst="textNoShape">
                <a:avLst/>
              </a:prstTxWarp>
            </a:bodyPr>
            <a:lstStyle/>
            <a:p>
              <a:endParaRPr lang="en-US" sz="1600">
                <a:latin typeface="Times New Roman"/>
                <a:cs typeface="Times New Roman"/>
              </a:endParaRPr>
            </a:p>
          </p:txBody>
        </p:sp>
        <p:sp>
          <p:nvSpPr>
            <p:cNvPr id="161" name="Freeform 26"/>
            <p:cNvSpPr>
              <a:spLocks/>
            </p:cNvSpPr>
            <p:nvPr/>
          </p:nvSpPr>
          <p:spPr bwMode="auto">
            <a:xfrm>
              <a:off x="4318" y="1774"/>
              <a:ext cx="515" cy="947"/>
            </a:xfrm>
            <a:custGeom>
              <a:avLst/>
              <a:gdLst>
                <a:gd name="T0" fmla="*/ 50 w 1545"/>
                <a:gd name="T1" fmla="*/ 2788 h 2840"/>
                <a:gd name="T2" fmla="*/ 146 w 1545"/>
                <a:gd name="T3" fmla="*/ 2684 h 2840"/>
                <a:gd name="T4" fmla="*/ 239 w 1545"/>
                <a:gd name="T5" fmla="*/ 2575 h 2840"/>
                <a:gd name="T6" fmla="*/ 328 w 1545"/>
                <a:gd name="T7" fmla="*/ 2464 h 2840"/>
                <a:gd name="T8" fmla="*/ 414 w 1545"/>
                <a:gd name="T9" fmla="*/ 2351 h 2840"/>
                <a:gd name="T10" fmla="*/ 496 w 1545"/>
                <a:gd name="T11" fmla="*/ 2236 h 2840"/>
                <a:gd name="T12" fmla="*/ 576 w 1545"/>
                <a:gd name="T13" fmla="*/ 2119 h 2840"/>
                <a:gd name="T14" fmla="*/ 652 w 1545"/>
                <a:gd name="T15" fmla="*/ 2000 h 2840"/>
                <a:gd name="T16" fmla="*/ 725 w 1545"/>
                <a:gd name="T17" fmla="*/ 1882 h 2840"/>
                <a:gd name="T18" fmla="*/ 795 w 1545"/>
                <a:gd name="T19" fmla="*/ 1763 h 2840"/>
                <a:gd name="T20" fmla="*/ 861 w 1545"/>
                <a:gd name="T21" fmla="*/ 1644 h 2840"/>
                <a:gd name="T22" fmla="*/ 925 w 1545"/>
                <a:gd name="T23" fmla="*/ 1527 h 2840"/>
                <a:gd name="T24" fmla="*/ 985 w 1545"/>
                <a:gd name="T25" fmla="*/ 1409 h 2840"/>
                <a:gd name="T26" fmla="*/ 1042 w 1545"/>
                <a:gd name="T27" fmla="*/ 1294 h 2840"/>
                <a:gd name="T28" fmla="*/ 1096 w 1545"/>
                <a:gd name="T29" fmla="*/ 1181 h 2840"/>
                <a:gd name="T30" fmla="*/ 1146 w 1545"/>
                <a:gd name="T31" fmla="*/ 1070 h 2840"/>
                <a:gd name="T32" fmla="*/ 1194 w 1545"/>
                <a:gd name="T33" fmla="*/ 962 h 2840"/>
                <a:gd name="T34" fmla="*/ 1239 w 1545"/>
                <a:gd name="T35" fmla="*/ 858 h 2840"/>
                <a:gd name="T36" fmla="*/ 1280 w 1545"/>
                <a:gd name="T37" fmla="*/ 757 h 2840"/>
                <a:gd name="T38" fmla="*/ 1318 w 1545"/>
                <a:gd name="T39" fmla="*/ 661 h 2840"/>
                <a:gd name="T40" fmla="*/ 1353 w 1545"/>
                <a:gd name="T41" fmla="*/ 569 h 2840"/>
                <a:gd name="T42" fmla="*/ 1385 w 1545"/>
                <a:gd name="T43" fmla="*/ 482 h 2840"/>
                <a:gd name="T44" fmla="*/ 1415 w 1545"/>
                <a:gd name="T45" fmla="*/ 401 h 2840"/>
                <a:gd name="T46" fmla="*/ 1441 w 1545"/>
                <a:gd name="T47" fmla="*/ 327 h 2840"/>
                <a:gd name="T48" fmla="*/ 1464 w 1545"/>
                <a:gd name="T49" fmla="*/ 258 h 2840"/>
                <a:gd name="T50" fmla="*/ 1485 w 1545"/>
                <a:gd name="T51" fmla="*/ 198 h 2840"/>
                <a:gd name="T52" fmla="*/ 1502 w 1545"/>
                <a:gd name="T53" fmla="*/ 144 h 2840"/>
                <a:gd name="T54" fmla="*/ 1516 w 1545"/>
                <a:gd name="T55" fmla="*/ 97 h 2840"/>
                <a:gd name="T56" fmla="*/ 1527 w 1545"/>
                <a:gd name="T57" fmla="*/ 59 h 2840"/>
                <a:gd name="T58" fmla="*/ 1536 w 1545"/>
                <a:gd name="T59" fmla="*/ 31 h 2840"/>
                <a:gd name="T60" fmla="*/ 1542 w 1545"/>
                <a:gd name="T61" fmla="*/ 11 h 2840"/>
                <a:gd name="T62" fmla="*/ 1544 w 1545"/>
                <a:gd name="T63" fmla="*/ 1 h 28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545"/>
                <a:gd name="T97" fmla="*/ 0 h 2840"/>
                <a:gd name="T98" fmla="*/ 1545 w 1545"/>
                <a:gd name="T99" fmla="*/ 2840 h 284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545" h="2840">
                  <a:moveTo>
                    <a:pt x="0" y="2840"/>
                  </a:moveTo>
                  <a:lnTo>
                    <a:pt x="50" y="2788"/>
                  </a:lnTo>
                  <a:lnTo>
                    <a:pt x="98" y="2737"/>
                  </a:lnTo>
                  <a:lnTo>
                    <a:pt x="146" y="2684"/>
                  </a:lnTo>
                  <a:lnTo>
                    <a:pt x="192" y="2630"/>
                  </a:lnTo>
                  <a:lnTo>
                    <a:pt x="239" y="2575"/>
                  </a:lnTo>
                  <a:lnTo>
                    <a:pt x="283" y="2520"/>
                  </a:lnTo>
                  <a:lnTo>
                    <a:pt x="328" y="2464"/>
                  </a:lnTo>
                  <a:lnTo>
                    <a:pt x="371" y="2408"/>
                  </a:lnTo>
                  <a:lnTo>
                    <a:pt x="414" y="2351"/>
                  </a:lnTo>
                  <a:lnTo>
                    <a:pt x="456" y="2294"/>
                  </a:lnTo>
                  <a:lnTo>
                    <a:pt x="496" y="2236"/>
                  </a:lnTo>
                  <a:lnTo>
                    <a:pt x="536" y="2177"/>
                  </a:lnTo>
                  <a:lnTo>
                    <a:pt x="576" y="2119"/>
                  </a:lnTo>
                  <a:lnTo>
                    <a:pt x="615" y="2060"/>
                  </a:lnTo>
                  <a:lnTo>
                    <a:pt x="652" y="2000"/>
                  </a:lnTo>
                  <a:lnTo>
                    <a:pt x="690" y="1942"/>
                  </a:lnTo>
                  <a:lnTo>
                    <a:pt x="725" y="1882"/>
                  </a:lnTo>
                  <a:lnTo>
                    <a:pt x="760" y="1823"/>
                  </a:lnTo>
                  <a:lnTo>
                    <a:pt x="795" y="1763"/>
                  </a:lnTo>
                  <a:lnTo>
                    <a:pt x="829" y="1704"/>
                  </a:lnTo>
                  <a:lnTo>
                    <a:pt x="861" y="1644"/>
                  </a:lnTo>
                  <a:lnTo>
                    <a:pt x="893" y="1585"/>
                  </a:lnTo>
                  <a:lnTo>
                    <a:pt x="925" y="1527"/>
                  </a:lnTo>
                  <a:lnTo>
                    <a:pt x="955" y="1467"/>
                  </a:lnTo>
                  <a:lnTo>
                    <a:pt x="985" y="1409"/>
                  </a:lnTo>
                  <a:lnTo>
                    <a:pt x="1013" y="1352"/>
                  </a:lnTo>
                  <a:lnTo>
                    <a:pt x="1042" y="1294"/>
                  </a:lnTo>
                  <a:lnTo>
                    <a:pt x="1069" y="1237"/>
                  </a:lnTo>
                  <a:lnTo>
                    <a:pt x="1096" y="1181"/>
                  </a:lnTo>
                  <a:lnTo>
                    <a:pt x="1121" y="1125"/>
                  </a:lnTo>
                  <a:lnTo>
                    <a:pt x="1146" y="1070"/>
                  </a:lnTo>
                  <a:lnTo>
                    <a:pt x="1170" y="1015"/>
                  </a:lnTo>
                  <a:lnTo>
                    <a:pt x="1194" y="962"/>
                  </a:lnTo>
                  <a:lnTo>
                    <a:pt x="1217" y="909"/>
                  </a:lnTo>
                  <a:lnTo>
                    <a:pt x="1239" y="858"/>
                  </a:lnTo>
                  <a:lnTo>
                    <a:pt x="1259" y="807"/>
                  </a:lnTo>
                  <a:lnTo>
                    <a:pt x="1280" y="757"/>
                  </a:lnTo>
                  <a:lnTo>
                    <a:pt x="1299" y="708"/>
                  </a:lnTo>
                  <a:lnTo>
                    <a:pt x="1318" y="661"/>
                  </a:lnTo>
                  <a:lnTo>
                    <a:pt x="1336" y="614"/>
                  </a:lnTo>
                  <a:lnTo>
                    <a:pt x="1353" y="569"/>
                  </a:lnTo>
                  <a:lnTo>
                    <a:pt x="1369" y="525"/>
                  </a:lnTo>
                  <a:lnTo>
                    <a:pt x="1385" y="482"/>
                  </a:lnTo>
                  <a:lnTo>
                    <a:pt x="1400" y="441"/>
                  </a:lnTo>
                  <a:lnTo>
                    <a:pt x="1415" y="401"/>
                  </a:lnTo>
                  <a:lnTo>
                    <a:pt x="1429" y="363"/>
                  </a:lnTo>
                  <a:lnTo>
                    <a:pt x="1441" y="327"/>
                  </a:lnTo>
                  <a:lnTo>
                    <a:pt x="1453" y="291"/>
                  </a:lnTo>
                  <a:lnTo>
                    <a:pt x="1464" y="258"/>
                  </a:lnTo>
                  <a:lnTo>
                    <a:pt x="1474" y="227"/>
                  </a:lnTo>
                  <a:lnTo>
                    <a:pt x="1485" y="198"/>
                  </a:lnTo>
                  <a:lnTo>
                    <a:pt x="1494" y="169"/>
                  </a:lnTo>
                  <a:lnTo>
                    <a:pt x="1502" y="144"/>
                  </a:lnTo>
                  <a:lnTo>
                    <a:pt x="1509" y="120"/>
                  </a:lnTo>
                  <a:lnTo>
                    <a:pt x="1516" y="97"/>
                  </a:lnTo>
                  <a:lnTo>
                    <a:pt x="1522" y="78"/>
                  </a:lnTo>
                  <a:lnTo>
                    <a:pt x="1527" y="59"/>
                  </a:lnTo>
                  <a:lnTo>
                    <a:pt x="1532" y="44"/>
                  </a:lnTo>
                  <a:lnTo>
                    <a:pt x="1536" y="31"/>
                  </a:lnTo>
                  <a:lnTo>
                    <a:pt x="1540" y="19"/>
                  </a:lnTo>
                  <a:lnTo>
                    <a:pt x="1542" y="11"/>
                  </a:lnTo>
                  <a:lnTo>
                    <a:pt x="1543" y="4"/>
                  </a:lnTo>
                  <a:lnTo>
                    <a:pt x="1544" y="1"/>
                  </a:lnTo>
                  <a:lnTo>
                    <a:pt x="1545" y="0"/>
                  </a:lnTo>
                </a:path>
              </a:pathLst>
            </a:custGeom>
            <a:noFill/>
            <a:ln w="57150">
              <a:solidFill>
                <a:schemeClr val="tx1"/>
              </a:solidFill>
              <a:round/>
              <a:headEnd/>
              <a:tailEnd/>
            </a:ln>
          </p:spPr>
          <p:txBody>
            <a:bodyPr>
              <a:prstTxWarp prst="textNoShape">
                <a:avLst/>
              </a:prstTxWarp>
            </a:bodyPr>
            <a:lstStyle/>
            <a:p>
              <a:endParaRPr lang="en-US" sz="1600">
                <a:latin typeface="Times New Roman"/>
                <a:cs typeface="Times New Roman"/>
              </a:endParaRPr>
            </a:p>
          </p:txBody>
        </p:sp>
      </p:grpSp>
      <p:sp>
        <p:nvSpPr>
          <p:cNvPr id="162" name="Rectangle 34"/>
          <p:cNvSpPr>
            <a:spLocks noChangeArrowheads="1"/>
          </p:cNvSpPr>
          <p:nvPr/>
        </p:nvSpPr>
        <p:spPr bwMode="auto">
          <a:xfrm>
            <a:off x="5596342" y="1369852"/>
            <a:ext cx="194827"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a:solidFill>
                  <a:srgbClr val="000000"/>
                </a:solidFill>
                <a:latin typeface="Times New Roman"/>
                <a:cs typeface="Times New Roman"/>
              </a:rPr>
              <a:t>r</a:t>
            </a:r>
            <a:r>
              <a:rPr kumimoji="0" lang="en-US" b="1" i="1" baseline="-25000" dirty="0">
                <a:solidFill>
                  <a:srgbClr val="000000"/>
                </a:solidFill>
                <a:latin typeface="Times New Roman"/>
                <a:cs typeface="Times New Roman"/>
              </a:rPr>
              <a:t>1</a:t>
            </a:r>
            <a:endParaRPr kumimoji="0" lang="en-US" b="1" baseline="-25000" dirty="0">
              <a:solidFill>
                <a:schemeClr val="tx1"/>
              </a:solidFill>
              <a:latin typeface="Times New Roman"/>
              <a:cs typeface="Times New Roman"/>
            </a:endParaRPr>
          </a:p>
        </p:txBody>
      </p:sp>
      <p:sp>
        <p:nvSpPr>
          <p:cNvPr id="163" name="Line 36"/>
          <p:cNvSpPr>
            <a:spLocks noChangeShapeType="1"/>
          </p:cNvSpPr>
          <p:nvPr/>
        </p:nvSpPr>
        <p:spPr bwMode="auto">
          <a:xfrm flipH="1">
            <a:off x="5856692" y="1558269"/>
            <a:ext cx="1093788" cy="0"/>
          </a:xfrm>
          <a:prstGeom prst="line">
            <a:avLst/>
          </a:prstGeom>
          <a:noFill/>
          <a:ln w="31750" cap="rnd">
            <a:solidFill>
              <a:srgbClr val="000000"/>
            </a:solidFill>
            <a:prstDash val="sysDot"/>
            <a:round/>
            <a:headEnd/>
            <a:tailEnd/>
          </a:ln>
        </p:spPr>
        <p:txBody>
          <a:bodyPr lIns="0" tIns="0" rIns="0" bIns="0">
            <a:prstTxWarp prst="textNoShape">
              <a:avLst/>
            </a:prstTxWarp>
            <a:spAutoFit/>
          </a:bodyPr>
          <a:lstStyle/>
          <a:p>
            <a:endParaRPr lang="en-US" sz="1600">
              <a:latin typeface="Times New Roman"/>
              <a:cs typeface="Times New Roman"/>
            </a:endParaRPr>
          </a:p>
        </p:txBody>
      </p:sp>
      <p:sp>
        <p:nvSpPr>
          <p:cNvPr id="164" name="Rectangle 37"/>
          <p:cNvSpPr>
            <a:spLocks noChangeArrowheads="1"/>
          </p:cNvSpPr>
          <p:nvPr/>
        </p:nvSpPr>
        <p:spPr bwMode="auto">
          <a:xfrm>
            <a:off x="6812118" y="2956261"/>
            <a:ext cx="26893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a:cs typeface="Times New Roman"/>
              </a:rPr>
              <a:t>Q</a:t>
            </a:r>
            <a:r>
              <a:rPr kumimoji="0" lang="en-US" sz="1600" b="1" i="1" baseline="-25000" dirty="0">
                <a:solidFill>
                  <a:srgbClr val="000000"/>
                </a:solidFill>
                <a:latin typeface="Times New Roman"/>
                <a:cs typeface="Times New Roman"/>
              </a:rPr>
              <a:t>1</a:t>
            </a:r>
          </a:p>
        </p:txBody>
      </p:sp>
      <p:sp>
        <p:nvSpPr>
          <p:cNvPr id="165" name="Line 38"/>
          <p:cNvSpPr>
            <a:spLocks noChangeShapeType="1"/>
          </p:cNvSpPr>
          <p:nvPr/>
        </p:nvSpPr>
        <p:spPr bwMode="auto">
          <a:xfrm>
            <a:off x="6921905" y="1574640"/>
            <a:ext cx="0" cy="1406525"/>
          </a:xfrm>
          <a:prstGeom prst="line">
            <a:avLst/>
          </a:prstGeom>
          <a:noFill/>
          <a:ln w="31750" cap="rnd">
            <a:solidFill>
              <a:srgbClr val="000000"/>
            </a:solidFill>
            <a:prstDash val="sysDot"/>
            <a:round/>
            <a:headEnd/>
            <a:tailEnd/>
          </a:ln>
        </p:spPr>
        <p:txBody>
          <a:bodyPr wrap="none" lIns="0" tIns="0" rIns="0" bIns="0">
            <a:prstTxWarp prst="textNoShape">
              <a:avLst/>
            </a:prstTxWarp>
            <a:spAutoFit/>
          </a:bodyPr>
          <a:lstStyle/>
          <a:p>
            <a:endParaRPr lang="en-US" sz="1600">
              <a:latin typeface="Times New Roman"/>
              <a:cs typeface="Times New Roman"/>
            </a:endParaRPr>
          </a:p>
        </p:txBody>
      </p:sp>
      <p:sp>
        <p:nvSpPr>
          <p:cNvPr id="166" name="Freeform 39"/>
          <p:cNvSpPr>
            <a:spLocks/>
          </p:cNvSpPr>
          <p:nvPr/>
        </p:nvSpPr>
        <p:spPr bwMode="auto">
          <a:xfrm>
            <a:off x="6872443" y="1488419"/>
            <a:ext cx="119063" cy="119062"/>
          </a:xfrm>
          <a:custGeom>
            <a:avLst/>
            <a:gdLst>
              <a:gd name="T0" fmla="*/ 0 w 174"/>
              <a:gd name="T1" fmla="*/ 87 h 174"/>
              <a:gd name="T2" fmla="*/ 12 w 174"/>
              <a:gd name="T3" fmla="*/ 43 h 174"/>
              <a:gd name="T4" fmla="*/ 43 w 174"/>
              <a:gd name="T5" fmla="*/ 12 h 174"/>
              <a:gd name="T6" fmla="*/ 88 w 174"/>
              <a:gd name="T7" fmla="*/ 0 h 174"/>
              <a:gd name="T8" fmla="*/ 88 w 174"/>
              <a:gd name="T9" fmla="*/ 0 h 174"/>
              <a:gd name="T10" fmla="*/ 131 w 174"/>
              <a:gd name="T11" fmla="*/ 12 h 174"/>
              <a:gd name="T12" fmla="*/ 162 w 174"/>
              <a:gd name="T13" fmla="*/ 43 h 174"/>
              <a:gd name="T14" fmla="*/ 174 w 174"/>
              <a:gd name="T15" fmla="*/ 87 h 174"/>
              <a:gd name="T16" fmla="*/ 174 w 174"/>
              <a:gd name="T17" fmla="*/ 87 h 174"/>
              <a:gd name="T18" fmla="*/ 162 w 174"/>
              <a:gd name="T19" fmla="*/ 130 h 174"/>
              <a:gd name="T20" fmla="*/ 131 w 174"/>
              <a:gd name="T21" fmla="*/ 162 h 174"/>
              <a:gd name="T22" fmla="*/ 88 w 174"/>
              <a:gd name="T23" fmla="*/ 174 h 174"/>
              <a:gd name="T24" fmla="*/ 88 w 174"/>
              <a:gd name="T25" fmla="*/ 174 h 174"/>
              <a:gd name="T26" fmla="*/ 43 w 174"/>
              <a:gd name="T27" fmla="*/ 162 h 174"/>
              <a:gd name="T28" fmla="*/ 12 w 174"/>
              <a:gd name="T29" fmla="*/ 130 h 174"/>
              <a:gd name="T30" fmla="*/ 0 w 174"/>
              <a:gd name="T31" fmla="*/ 87 h 174"/>
              <a:gd name="T32" fmla="*/ 0 w 174"/>
              <a:gd name="T33" fmla="*/ 87 h 174"/>
              <a:gd name="T34" fmla="*/ 0 w 174"/>
              <a:gd name="T35" fmla="*/ 87 h 1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4"/>
              <a:gd name="T55" fmla="*/ 0 h 174"/>
              <a:gd name="T56" fmla="*/ 174 w 174"/>
              <a:gd name="T57" fmla="*/ 174 h 17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4" h="174">
                <a:moveTo>
                  <a:pt x="0" y="87"/>
                </a:moveTo>
                <a:lnTo>
                  <a:pt x="12" y="43"/>
                </a:lnTo>
                <a:lnTo>
                  <a:pt x="43" y="12"/>
                </a:lnTo>
                <a:lnTo>
                  <a:pt x="88" y="0"/>
                </a:lnTo>
                <a:lnTo>
                  <a:pt x="131" y="12"/>
                </a:lnTo>
                <a:lnTo>
                  <a:pt x="162" y="43"/>
                </a:lnTo>
                <a:lnTo>
                  <a:pt x="174" y="87"/>
                </a:lnTo>
                <a:lnTo>
                  <a:pt x="162" y="130"/>
                </a:lnTo>
                <a:lnTo>
                  <a:pt x="131" y="162"/>
                </a:lnTo>
                <a:lnTo>
                  <a:pt x="88" y="174"/>
                </a:lnTo>
                <a:lnTo>
                  <a:pt x="43" y="162"/>
                </a:lnTo>
                <a:lnTo>
                  <a:pt x="12"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sz="1600">
              <a:latin typeface="Times New Roman"/>
              <a:cs typeface="Times New Roman"/>
            </a:endParaRPr>
          </a:p>
        </p:txBody>
      </p:sp>
      <p:sp>
        <p:nvSpPr>
          <p:cNvPr id="167" name="Rectangle 58"/>
          <p:cNvSpPr>
            <a:spLocks noChangeArrowheads="1"/>
          </p:cNvSpPr>
          <p:nvPr/>
        </p:nvSpPr>
        <p:spPr bwMode="auto">
          <a:xfrm>
            <a:off x="5607455" y="2119152"/>
            <a:ext cx="194827"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a:solidFill>
                  <a:srgbClr val="000000"/>
                </a:solidFill>
                <a:latin typeface="Times New Roman"/>
                <a:cs typeface="Times New Roman"/>
              </a:rPr>
              <a:t>r</a:t>
            </a:r>
            <a:r>
              <a:rPr kumimoji="0" lang="en-US" b="1" i="1" baseline="-25000" dirty="0">
                <a:solidFill>
                  <a:srgbClr val="000000"/>
                </a:solidFill>
                <a:latin typeface="Times New Roman"/>
                <a:cs typeface="Times New Roman"/>
              </a:rPr>
              <a:t>2</a:t>
            </a:r>
            <a:endParaRPr kumimoji="0" lang="en-US" b="1" baseline="-25000" dirty="0">
              <a:solidFill>
                <a:schemeClr val="tx1"/>
              </a:solidFill>
              <a:latin typeface="Times New Roman"/>
              <a:cs typeface="Times New Roman"/>
            </a:endParaRPr>
          </a:p>
        </p:txBody>
      </p:sp>
      <p:sp>
        <p:nvSpPr>
          <p:cNvPr id="168" name="Line 60"/>
          <p:cNvSpPr>
            <a:spLocks noChangeShapeType="1"/>
          </p:cNvSpPr>
          <p:nvPr/>
        </p:nvSpPr>
        <p:spPr bwMode="auto">
          <a:xfrm flipH="1">
            <a:off x="5856692" y="2282665"/>
            <a:ext cx="1565275" cy="0"/>
          </a:xfrm>
          <a:prstGeom prst="line">
            <a:avLst/>
          </a:prstGeom>
          <a:noFill/>
          <a:ln w="31750" cap="rnd">
            <a:solidFill>
              <a:srgbClr val="000000"/>
            </a:solidFill>
            <a:prstDash val="sysDot"/>
            <a:round/>
            <a:headEnd/>
            <a:tailEnd/>
          </a:ln>
        </p:spPr>
        <p:txBody>
          <a:bodyPr lIns="0" tIns="0" rIns="0" bIns="0">
            <a:prstTxWarp prst="textNoShape">
              <a:avLst/>
            </a:prstTxWarp>
            <a:spAutoFit/>
          </a:bodyPr>
          <a:lstStyle/>
          <a:p>
            <a:endParaRPr lang="en-US" sz="1600">
              <a:latin typeface="Times New Roman"/>
              <a:cs typeface="Times New Roman"/>
            </a:endParaRPr>
          </a:p>
        </p:txBody>
      </p:sp>
      <p:sp>
        <p:nvSpPr>
          <p:cNvPr id="198" name="Rectangle 61"/>
          <p:cNvSpPr>
            <a:spLocks noChangeArrowheads="1"/>
          </p:cNvSpPr>
          <p:nvPr/>
        </p:nvSpPr>
        <p:spPr bwMode="auto">
          <a:xfrm>
            <a:off x="7364568" y="2956261"/>
            <a:ext cx="26893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a:solidFill>
                  <a:srgbClr val="000000"/>
                </a:solidFill>
                <a:latin typeface="Times New Roman"/>
                <a:cs typeface="Times New Roman"/>
              </a:rPr>
              <a:t>Q</a:t>
            </a:r>
            <a:r>
              <a:rPr kumimoji="0" lang="en-US" sz="1600" b="1" i="1" baseline="-25000">
                <a:solidFill>
                  <a:srgbClr val="000000"/>
                </a:solidFill>
                <a:latin typeface="Times New Roman"/>
                <a:cs typeface="Times New Roman"/>
              </a:rPr>
              <a:t>2</a:t>
            </a:r>
          </a:p>
        </p:txBody>
      </p:sp>
      <p:sp>
        <p:nvSpPr>
          <p:cNvPr id="199" name="Line 62"/>
          <p:cNvSpPr>
            <a:spLocks noChangeShapeType="1"/>
          </p:cNvSpPr>
          <p:nvPr/>
        </p:nvSpPr>
        <p:spPr bwMode="auto">
          <a:xfrm>
            <a:off x="7437842" y="2273140"/>
            <a:ext cx="0" cy="701675"/>
          </a:xfrm>
          <a:prstGeom prst="line">
            <a:avLst/>
          </a:prstGeom>
          <a:noFill/>
          <a:ln w="31750" cap="rnd">
            <a:solidFill>
              <a:srgbClr val="000000"/>
            </a:solidFill>
            <a:prstDash val="sysDot"/>
            <a:round/>
            <a:headEnd/>
            <a:tailEnd/>
          </a:ln>
        </p:spPr>
        <p:txBody>
          <a:bodyPr lIns="0" tIns="0" rIns="0" bIns="0">
            <a:prstTxWarp prst="textNoShape">
              <a:avLst/>
            </a:prstTxWarp>
            <a:spAutoFit/>
          </a:bodyPr>
          <a:lstStyle/>
          <a:p>
            <a:endParaRPr lang="en-US" sz="1600">
              <a:latin typeface="Times New Roman"/>
              <a:cs typeface="Times New Roman"/>
            </a:endParaRPr>
          </a:p>
        </p:txBody>
      </p:sp>
      <p:sp>
        <p:nvSpPr>
          <p:cNvPr id="200" name="Line 72"/>
          <p:cNvSpPr>
            <a:spLocks noChangeShapeType="1"/>
          </p:cNvSpPr>
          <p:nvPr/>
        </p:nvSpPr>
        <p:spPr bwMode="auto">
          <a:xfrm>
            <a:off x="6031317" y="1646851"/>
            <a:ext cx="0" cy="583426"/>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square" lIns="0" tIns="0" rIns="0" bIns="0">
            <a:prstTxWarp prst="textNoShape">
              <a:avLst/>
            </a:prstTxWarp>
            <a:spAutoFit/>
          </a:bodyPr>
          <a:lstStyle/>
          <a:p>
            <a:pPr>
              <a:defRPr/>
            </a:pPr>
            <a:endParaRPr lang="en-US" sz="1600">
              <a:latin typeface="Times New Roman"/>
              <a:cs typeface="Times New Roman"/>
            </a:endParaRPr>
          </a:p>
        </p:txBody>
      </p:sp>
      <p:grpSp>
        <p:nvGrpSpPr>
          <p:cNvPr id="7" name="Group 109"/>
          <p:cNvGrpSpPr>
            <a:grpSpLocks/>
          </p:cNvGrpSpPr>
          <p:nvPr/>
        </p:nvGrpSpPr>
        <p:grpSpPr bwMode="auto">
          <a:xfrm>
            <a:off x="6391337" y="1120719"/>
            <a:ext cx="1801813" cy="1709733"/>
            <a:chOff x="4128" y="2307"/>
            <a:chExt cx="1271" cy="1406"/>
          </a:xfrm>
        </p:grpSpPr>
        <p:sp>
          <p:nvSpPr>
            <p:cNvPr id="202" name="Rectangle 66"/>
            <p:cNvSpPr>
              <a:spLocks noChangeArrowheads="1"/>
            </p:cNvSpPr>
            <p:nvPr/>
          </p:nvSpPr>
          <p:spPr bwMode="auto">
            <a:xfrm>
              <a:off x="5224" y="2307"/>
              <a:ext cx="175" cy="273"/>
            </a:xfrm>
            <a:prstGeom prst="rect">
              <a:avLst/>
            </a:prstGeom>
            <a:noFill/>
            <a:ln w="9525">
              <a:noFill/>
              <a:miter lim="800000"/>
              <a:headEnd/>
              <a:tailEnd/>
            </a:ln>
          </p:spPr>
          <p:txBody>
            <a:bodyPr wrap="square" lIns="0" tIns="0" rIns="0" bIns="0">
              <a:prstTxWarp prst="textNoShape">
                <a:avLst/>
              </a:prstTxWarp>
              <a:spAutoFit/>
            </a:bodyPr>
            <a:lstStyle/>
            <a:p>
              <a:pPr>
                <a:lnSpc>
                  <a:spcPct val="70000"/>
                </a:lnSpc>
              </a:pPr>
              <a:r>
                <a:rPr kumimoji="0" lang="en-US" b="1" i="1" dirty="0">
                  <a:solidFill>
                    <a:schemeClr val="tx1"/>
                  </a:solidFill>
                  <a:latin typeface="Times New Roman"/>
                  <a:cs typeface="Times New Roman"/>
                </a:rPr>
                <a:t>S</a:t>
              </a:r>
              <a:r>
                <a:rPr kumimoji="0" lang="en-US" b="1" i="1" baseline="-25000" dirty="0">
                  <a:solidFill>
                    <a:schemeClr val="tx1"/>
                  </a:solidFill>
                  <a:latin typeface="Times New Roman"/>
                  <a:cs typeface="Times New Roman"/>
                </a:rPr>
                <a:t>2</a:t>
              </a:r>
              <a:br>
                <a:rPr kumimoji="0" lang="en-US" b="1" i="1" baseline="-25000" dirty="0">
                  <a:solidFill>
                    <a:schemeClr val="tx1"/>
                  </a:solidFill>
                  <a:latin typeface="Times New Roman"/>
                  <a:cs typeface="Times New Roman"/>
                </a:rPr>
              </a:br>
              <a:endParaRPr kumimoji="0" lang="en-US" b="1" baseline="-25000" dirty="0">
                <a:solidFill>
                  <a:schemeClr val="tx1"/>
                </a:solidFill>
                <a:latin typeface="Times New Roman"/>
                <a:cs typeface="Times New Roman"/>
              </a:endParaRPr>
            </a:p>
          </p:txBody>
        </p:sp>
        <p:grpSp>
          <p:nvGrpSpPr>
            <p:cNvPr id="8" name="Group 67"/>
            <p:cNvGrpSpPr>
              <a:grpSpLocks/>
            </p:cNvGrpSpPr>
            <p:nvPr/>
          </p:nvGrpSpPr>
          <p:grpSpPr bwMode="auto">
            <a:xfrm>
              <a:off x="4436" y="2465"/>
              <a:ext cx="827" cy="1248"/>
              <a:chOff x="4006" y="1774"/>
              <a:chExt cx="827" cy="1248"/>
            </a:xfrm>
          </p:grpSpPr>
          <p:sp>
            <p:nvSpPr>
              <p:cNvPr id="206" name="Freeform 68"/>
              <p:cNvSpPr>
                <a:spLocks/>
              </p:cNvSpPr>
              <p:nvPr/>
            </p:nvSpPr>
            <p:spPr bwMode="auto">
              <a:xfrm>
                <a:off x="4006" y="2721"/>
                <a:ext cx="312" cy="301"/>
              </a:xfrm>
              <a:custGeom>
                <a:avLst/>
                <a:gdLst>
                  <a:gd name="T0" fmla="*/ 0 w 936"/>
                  <a:gd name="T1" fmla="*/ 904 h 904"/>
                  <a:gd name="T2" fmla="*/ 32 w 936"/>
                  <a:gd name="T3" fmla="*/ 880 h 904"/>
                  <a:gd name="T4" fmla="*/ 63 w 936"/>
                  <a:gd name="T5" fmla="*/ 855 h 904"/>
                  <a:gd name="T6" fmla="*/ 95 w 936"/>
                  <a:gd name="T7" fmla="*/ 829 h 904"/>
                  <a:gd name="T8" fmla="*/ 128 w 936"/>
                  <a:gd name="T9" fmla="*/ 801 h 904"/>
                  <a:gd name="T10" fmla="*/ 161 w 936"/>
                  <a:gd name="T11" fmla="*/ 772 h 904"/>
                  <a:gd name="T12" fmla="*/ 194 w 936"/>
                  <a:gd name="T13" fmla="*/ 742 h 904"/>
                  <a:gd name="T14" fmla="*/ 228 w 936"/>
                  <a:gd name="T15" fmla="*/ 711 h 904"/>
                  <a:gd name="T16" fmla="*/ 264 w 936"/>
                  <a:gd name="T17" fmla="*/ 679 h 904"/>
                  <a:gd name="T18" fmla="*/ 298 w 936"/>
                  <a:gd name="T19" fmla="*/ 645 h 904"/>
                  <a:gd name="T20" fmla="*/ 335 w 936"/>
                  <a:gd name="T21" fmla="*/ 610 h 904"/>
                  <a:gd name="T22" fmla="*/ 371 w 936"/>
                  <a:gd name="T23" fmla="*/ 574 h 904"/>
                  <a:gd name="T24" fmla="*/ 409 w 936"/>
                  <a:gd name="T25" fmla="*/ 537 h 904"/>
                  <a:gd name="T26" fmla="*/ 448 w 936"/>
                  <a:gd name="T27" fmla="*/ 498 h 904"/>
                  <a:gd name="T28" fmla="*/ 487 w 936"/>
                  <a:gd name="T29" fmla="*/ 459 h 904"/>
                  <a:gd name="T30" fmla="*/ 527 w 936"/>
                  <a:gd name="T31" fmla="*/ 418 h 904"/>
                  <a:gd name="T32" fmla="*/ 568 w 936"/>
                  <a:gd name="T33" fmla="*/ 377 h 904"/>
                  <a:gd name="T34" fmla="*/ 611 w 936"/>
                  <a:gd name="T35" fmla="*/ 334 h 904"/>
                  <a:gd name="T36" fmla="*/ 654 w 936"/>
                  <a:gd name="T37" fmla="*/ 289 h 904"/>
                  <a:gd name="T38" fmla="*/ 698 w 936"/>
                  <a:gd name="T39" fmla="*/ 244 h 904"/>
                  <a:gd name="T40" fmla="*/ 743 w 936"/>
                  <a:gd name="T41" fmla="*/ 197 h 904"/>
                  <a:gd name="T42" fmla="*/ 789 w 936"/>
                  <a:gd name="T43" fmla="*/ 149 h 904"/>
                  <a:gd name="T44" fmla="*/ 837 w 936"/>
                  <a:gd name="T45" fmla="*/ 100 h 904"/>
                  <a:gd name="T46" fmla="*/ 886 w 936"/>
                  <a:gd name="T47" fmla="*/ 51 h 904"/>
                  <a:gd name="T48" fmla="*/ 936 w 936"/>
                  <a:gd name="T49" fmla="*/ 0 h 90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36"/>
                  <a:gd name="T76" fmla="*/ 0 h 904"/>
                  <a:gd name="T77" fmla="*/ 936 w 936"/>
                  <a:gd name="T78" fmla="*/ 904 h 90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36" h="904">
                    <a:moveTo>
                      <a:pt x="0" y="904"/>
                    </a:moveTo>
                    <a:lnTo>
                      <a:pt x="32" y="880"/>
                    </a:lnTo>
                    <a:lnTo>
                      <a:pt x="63" y="855"/>
                    </a:lnTo>
                    <a:lnTo>
                      <a:pt x="95" y="829"/>
                    </a:lnTo>
                    <a:lnTo>
                      <a:pt x="128" y="801"/>
                    </a:lnTo>
                    <a:lnTo>
                      <a:pt x="161" y="772"/>
                    </a:lnTo>
                    <a:lnTo>
                      <a:pt x="194" y="742"/>
                    </a:lnTo>
                    <a:lnTo>
                      <a:pt x="228" y="711"/>
                    </a:lnTo>
                    <a:lnTo>
                      <a:pt x="264" y="679"/>
                    </a:lnTo>
                    <a:lnTo>
                      <a:pt x="298" y="645"/>
                    </a:lnTo>
                    <a:lnTo>
                      <a:pt x="335" y="610"/>
                    </a:lnTo>
                    <a:lnTo>
                      <a:pt x="371" y="574"/>
                    </a:lnTo>
                    <a:lnTo>
                      <a:pt x="409" y="537"/>
                    </a:lnTo>
                    <a:lnTo>
                      <a:pt x="448" y="498"/>
                    </a:lnTo>
                    <a:lnTo>
                      <a:pt x="487" y="459"/>
                    </a:lnTo>
                    <a:lnTo>
                      <a:pt x="527" y="418"/>
                    </a:lnTo>
                    <a:lnTo>
                      <a:pt x="568" y="377"/>
                    </a:lnTo>
                    <a:lnTo>
                      <a:pt x="611" y="334"/>
                    </a:lnTo>
                    <a:lnTo>
                      <a:pt x="654" y="289"/>
                    </a:lnTo>
                    <a:lnTo>
                      <a:pt x="698" y="244"/>
                    </a:lnTo>
                    <a:lnTo>
                      <a:pt x="743" y="197"/>
                    </a:lnTo>
                    <a:lnTo>
                      <a:pt x="789" y="149"/>
                    </a:lnTo>
                    <a:lnTo>
                      <a:pt x="837" y="100"/>
                    </a:lnTo>
                    <a:lnTo>
                      <a:pt x="886" y="51"/>
                    </a:lnTo>
                    <a:lnTo>
                      <a:pt x="936" y="0"/>
                    </a:lnTo>
                  </a:path>
                </a:pathLst>
              </a:custGeom>
              <a:noFill/>
              <a:ln w="57150">
                <a:solidFill>
                  <a:schemeClr val="tx1"/>
                </a:solidFill>
                <a:round/>
                <a:headEnd/>
                <a:tailEnd/>
              </a:ln>
            </p:spPr>
            <p:txBody>
              <a:bodyPr>
                <a:prstTxWarp prst="textNoShape">
                  <a:avLst/>
                </a:prstTxWarp>
              </a:bodyPr>
              <a:lstStyle/>
              <a:p>
                <a:endParaRPr lang="en-US" sz="1600">
                  <a:latin typeface="Times New Roman"/>
                  <a:cs typeface="Times New Roman"/>
                </a:endParaRPr>
              </a:p>
            </p:txBody>
          </p:sp>
          <p:sp>
            <p:nvSpPr>
              <p:cNvPr id="207" name="Freeform 69"/>
              <p:cNvSpPr>
                <a:spLocks/>
              </p:cNvSpPr>
              <p:nvPr/>
            </p:nvSpPr>
            <p:spPr bwMode="auto">
              <a:xfrm>
                <a:off x="4318" y="1774"/>
                <a:ext cx="515" cy="947"/>
              </a:xfrm>
              <a:custGeom>
                <a:avLst/>
                <a:gdLst>
                  <a:gd name="T0" fmla="*/ 50 w 1545"/>
                  <a:gd name="T1" fmla="*/ 2788 h 2840"/>
                  <a:gd name="T2" fmla="*/ 146 w 1545"/>
                  <a:gd name="T3" fmla="*/ 2684 h 2840"/>
                  <a:gd name="T4" fmla="*/ 239 w 1545"/>
                  <a:gd name="T5" fmla="*/ 2575 h 2840"/>
                  <a:gd name="T6" fmla="*/ 328 w 1545"/>
                  <a:gd name="T7" fmla="*/ 2464 h 2840"/>
                  <a:gd name="T8" fmla="*/ 414 w 1545"/>
                  <a:gd name="T9" fmla="*/ 2351 h 2840"/>
                  <a:gd name="T10" fmla="*/ 496 w 1545"/>
                  <a:gd name="T11" fmla="*/ 2236 h 2840"/>
                  <a:gd name="T12" fmla="*/ 576 w 1545"/>
                  <a:gd name="T13" fmla="*/ 2119 h 2840"/>
                  <a:gd name="T14" fmla="*/ 652 w 1545"/>
                  <a:gd name="T15" fmla="*/ 2000 h 2840"/>
                  <a:gd name="T16" fmla="*/ 725 w 1545"/>
                  <a:gd name="T17" fmla="*/ 1882 h 2840"/>
                  <a:gd name="T18" fmla="*/ 795 w 1545"/>
                  <a:gd name="T19" fmla="*/ 1763 h 2840"/>
                  <a:gd name="T20" fmla="*/ 861 w 1545"/>
                  <a:gd name="T21" fmla="*/ 1644 h 2840"/>
                  <a:gd name="T22" fmla="*/ 925 w 1545"/>
                  <a:gd name="T23" fmla="*/ 1527 h 2840"/>
                  <a:gd name="T24" fmla="*/ 985 w 1545"/>
                  <a:gd name="T25" fmla="*/ 1409 h 2840"/>
                  <a:gd name="T26" fmla="*/ 1042 w 1545"/>
                  <a:gd name="T27" fmla="*/ 1294 h 2840"/>
                  <a:gd name="T28" fmla="*/ 1096 w 1545"/>
                  <a:gd name="T29" fmla="*/ 1181 h 2840"/>
                  <a:gd name="T30" fmla="*/ 1146 w 1545"/>
                  <a:gd name="T31" fmla="*/ 1070 h 2840"/>
                  <a:gd name="T32" fmla="*/ 1194 w 1545"/>
                  <a:gd name="T33" fmla="*/ 962 h 2840"/>
                  <a:gd name="T34" fmla="*/ 1239 w 1545"/>
                  <a:gd name="T35" fmla="*/ 858 h 2840"/>
                  <a:gd name="T36" fmla="*/ 1280 w 1545"/>
                  <a:gd name="T37" fmla="*/ 757 h 2840"/>
                  <a:gd name="T38" fmla="*/ 1318 w 1545"/>
                  <a:gd name="T39" fmla="*/ 661 h 2840"/>
                  <a:gd name="T40" fmla="*/ 1353 w 1545"/>
                  <a:gd name="T41" fmla="*/ 569 h 2840"/>
                  <a:gd name="T42" fmla="*/ 1385 w 1545"/>
                  <a:gd name="T43" fmla="*/ 482 h 2840"/>
                  <a:gd name="T44" fmla="*/ 1415 w 1545"/>
                  <a:gd name="T45" fmla="*/ 401 h 2840"/>
                  <a:gd name="T46" fmla="*/ 1441 w 1545"/>
                  <a:gd name="T47" fmla="*/ 327 h 2840"/>
                  <a:gd name="T48" fmla="*/ 1464 w 1545"/>
                  <a:gd name="T49" fmla="*/ 258 h 2840"/>
                  <a:gd name="T50" fmla="*/ 1485 w 1545"/>
                  <a:gd name="T51" fmla="*/ 198 h 2840"/>
                  <a:gd name="T52" fmla="*/ 1502 w 1545"/>
                  <a:gd name="T53" fmla="*/ 144 h 2840"/>
                  <a:gd name="T54" fmla="*/ 1516 w 1545"/>
                  <a:gd name="T55" fmla="*/ 97 h 2840"/>
                  <a:gd name="T56" fmla="*/ 1527 w 1545"/>
                  <a:gd name="T57" fmla="*/ 59 h 2840"/>
                  <a:gd name="T58" fmla="*/ 1536 w 1545"/>
                  <a:gd name="T59" fmla="*/ 31 h 2840"/>
                  <a:gd name="T60" fmla="*/ 1542 w 1545"/>
                  <a:gd name="T61" fmla="*/ 11 h 2840"/>
                  <a:gd name="T62" fmla="*/ 1544 w 1545"/>
                  <a:gd name="T63" fmla="*/ 1 h 28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545"/>
                  <a:gd name="T97" fmla="*/ 0 h 2840"/>
                  <a:gd name="T98" fmla="*/ 1545 w 1545"/>
                  <a:gd name="T99" fmla="*/ 2840 h 284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545" h="2840">
                    <a:moveTo>
                      <a:pt x="0" y="2840"/>
                    </a:moveTo>
                    <a:lnTo>
                      <a:pt x="50" y="2788"/>
                    </a:lnTo>
                    <a:lnTo>
                      <a:pt x="98" y="2737"/>
                    </a:lnTo>
                    <a:lnTo>
                      <a:pt x="146" y="2684"/>
                    </a:lnTo>
                    <a:lnTo>
                      <a:pt x="192" y="2630"/>
                    </a:lnTo>
                    <a:lnTo>
                      <a:pt x="239" y="2575"/>
                    </a:lnTo>
                    <a:lnTo>
                      <a:pt x="283" y="2520"/>
                    </a:lnTo>
                    <a:lnTo>
                      <a:pt x="328" y="2464"/>
                    </a:lnTo>
                    <a:lnTo>
                      <a:pt x="371" y="2408"/>
                    </a:lnTo>
                    <a:lnTo>
                      <a:pt x="414" y="2351"/>
                    </a:lnTo>
                    <a:lnTo>
                      <a:pt x="456" y="2294"/>
                    </a:lnTo>
                    <a:lnTo>
                      <a:pt x="496" y="2236"/>
                    </a:lnTo>
                    <a:lnTo>
                      <a:pt x="536" y="2177"/>
                    </a:lnTo>
                    <a:lnTo>
                      <a:pt x="576" y="2119"/>
                    </a:lnTo>
                    <a:lnTo>
                      <a:pt x="615" y="2060"/>
                    </a:lnTo>
                    <a:lnTo>
                      <a:pt x="652" y="2000"/>
                    </a:lnTo>
                    <a:lnTo>
                      <a:pt x="690" y="1942"/>
                    </a:lnTo>
                    <a:lnTo>
                      <a:pt x="725" y="1882"/>
                    </a:lnTo>
                    <a:lnTo>
                      <a:pt x="760" y="1823"/>
                    </a:lnTo>
                    <a:lnTo>
                      <a:pt x="795" y="1763"/>
                    </a:lnTo>
                    <a:lnTo>
                      <a:pt x="829" y="1704"/>
                    </a:lnTo>
                    <a:lnTo>
                      <a:pt x="861" y="1644"/>
                    </a:lnTo>
                    <a:lnTo>
                      <a:pt x="893" y="1585"/>
                    </a:lnTo>
                    <a:lnTo>
                      <a:pt x="925" y="1527"/>
                    </a:lnTo>
                    <a:lnTo>
                      <a:pt x="955" y="1467"/>
                    </a:lnTo>
                    <a:lnTo>
                      <a:pt x="985" y="1409"/>
                    </a:lnTo>
                    <a:lnTo>
                      <a:pt x="1013" y="1352"/>
                    </a:lnTo>
                    <a:lnTo>
                      <a:pt x="1042" y="1294"/>
                    </a:lnTo>
                    <a:lnTo>
                      <a:pt x="1069" y="1237"/>
                    </a:lnTo>
                    <a:lnTo>
                      <a:pt x="1096" y="1181"/>
                    </a:lnTo>
                    <a:lnTo>
                      <a:pt x="1121" y="1125"/>
                    </a:lnTo>
                    <a:lnTo>
                      <a:pt x="1146" y="1070"/>
                    </a:lnTo>
                    <a:lnTo>
                      <a:pt x="1170" y="1015"/>
                    </a:lnTo>
                    <a:lnTo>
                      <a:pt x="1194" y="962"/>
                    </a:lnTo>
                    <a:lnTo>
                      <a:pt x="1217" y="909"/>
                    </a:lnTo>
                    <a:lnTo>
                      <a:pt x="1239" y="858"/>
                    </a:lnTo>
                    <a:lnTo>
                      <a:pt x="1259" y="807"/>
                    </a:lnTo>
                    <a:lnTo>
                      <a:pt x="1280" y="757"/>
                    </a:lnTo>
                    <a:lnTo>
                      <a:pt x="1299" y="708"/>
                    </a:lnTo>
                    <a:lnTo>
                      <a:pt x="1318" y="661"/>
                    </a:lnTo>
                    <a:lnTo>
                      <a:pt x="1336" y="614"/>
                    </a:lnTo>
                    <a:lnTo>
                      <a:pt x="1353" y="569"/>
                    </a:lnTo>
                    <a:lnTo>
                      <a:pt x="1369" y="525"/>
                    </a:lnTo>
                    <a:lnTo>
                      <a:pt x="1385" y="482"/>
                    </a:lnTo>
                    <a:lnTo>
                      <a:pt x="1400" y="441"/>
                    </a:lnTo>
                    <a:lnTo>
                      <a:pt x="1415" y="401"/>
                    </a:lnTo>
                    <a:lnTo>
                      <a:pt x="1429" y="363"/>
                    </a:lnTo>
                    <a:lnTo>
                      <a:pt x="1441" y="327"/>
                    </a:lnTo>
                    <a:lnTo>
                      <a:pt x="1453" y="291"/>
                    </a:lnTo>
                    <a:lnTo>
                      <a:pt x="1464" y="258"/>
                    </a:lnTo>
                    <a:lnTo>
                      <a:pt x="1474" y="227"/>
                    </a:lnTo>
                    <a:lnTo>
                      <a:pt x="1485" y="198"/>
                    </a:lnTo>
                    <a:lnTo>
                      <a:pt x="1494" y="169"/>
                    </a:lnTo>
                    <a:lnTo>
                      <a:pt x="1502" y="144"/>
                    </a:lnTo>
                    <a:lnTo>
                      <a:pt x="1509" y="120"/>
                    </a:lnTo>
                    <a:lnTo>
                      <a:pt x="1516" y="97"/>
                    </a:lnTo>
                    <a:lnTo>
                      <a:pt x="1522" y="78"/>
                    </a:lnTo>
                    <a:lnTo>
                      <a:pt x="1527" y="59"/>
                    </a:lnTo>
                    <a:lnTo>
                      <a:pt x="1532" y="44"/>
                    </a:lnTo>
                    <a:lnTo>
                      <a:pt x="1536" y="31"/>
                    </a:lnTo>
                    <a:lnTo>
                      <a:pt x="1540" y="19"/>
                    </a:lnTo>
                    <a:lnTo>
                      <a:pt x="1542" y="11"/>
                    </a:lnTo>
                    <a:lnTo>
                      <a:pt x="1543" y="4"/>
                    </a:lnTo>
                    <a:lnTo>
                      <a:pt x="1544" y="1"/>
                    </a:lnTo>
                    <a:lnTo>
                      <a:pt x="1545" y="0"/>
                    </a:lnTo>
                  </a:path>
                </a:pathLst>
              </a:custGeom>
              <a:noFill/>
              <a:ln w="57150">
                <a:solidFill>
                  <a:schemeClr val="tx1"/>
                </a:solidFill>
                <a:round/>
                <a:headEnd/>
                <a:tailEnd/>
              </a:ln>
            </p:spPr>
            <p:txBody>
              <a:bodyPr>
                <a:prstTxWarp prst="textNoShape">
                  <a:avLst/>
                </a:prstTxWarp>
              </a:bodyPr>
              <a:lstStyle/>
              <a:p>
                <a:endParaRPr lang="en-US" sz="1600">
                  <a:latin typeface="Times New Roman"/>
                  <a:cs typeface="Times New Roman"/>
                </a:endParaRPr>
              </a:p>
            </p:txBody>
          </p:sp>
        </p:grpSp>
        <p:sp>
          <p:nvSpPr>
            <p:cNvPr id="204" name="Line 80"/>
            <p:cNvSpPr>
              <a:spLocks noChangeShapeType="1"/>
            </p:cNvSpPr>
            <p:nvPr/>
          </p:nvSpPr>
          <p:spPr bwMode="auto">
            <a:xfrm>
              <a:off x="4728" y="2526"/>
              <a:ext cx="432" cy="0"/>
            </a:xfrm>
            <a:prstGeom prst="line">
              <a:avLst/>
            </a:prstGeom>
            <a:noFill/>
            <a:ln w="31750">
              <a:solidFill>
                <a:srgbClr val="000000"/>
              </a:solidFill>
              <a:round/>
              <a:headEnd/>
              <a:tailEnd type="stealth"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pPr>
                <a:defRPr/>
              </a:pPr>
              <a:endParaRPr lang="en-US" sz="1600">
                <a:latin typeface="Times New Roman"/>
                <a:cs typeface="Times New Roman"/>
              </a:endParaRPr>
            </a:p>
          </p:txBody>
        </p:sp>
        <p:sp>
          <p:nvSpPr>
            <p:cNvPr id="205" name="Line 81"/>
            <p:cNvSpPr>
              <a:spLocks noChangeShapeType="1"/>
            </p:cNvSpPr>
            <p:nvPr/>
          </p:nvSpPr>
          <p:spPr bwMode="auto">
            <a:xfrm>
              <a:off x="4128" y="3456"/>
              <a:ext cx="432" cy="0"/>
            </a:xfrm>
            <a:prstGeom prst="line">
              <a:avLst/>
            </a:prstGeom>
            <a:noFill/>
            <a:ln w="31750">
              <a:solidFill>
                <a:srgbClr val="000000"/>
              </a:solidFill>
              <a:round/>
              <a:headEnd/>
              <a:tailEnd type="stealth"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pPr>
                <a:defRPr/>
              </a:pPr>
              <a:endParaRPr lang="en-US" sz="1600">
                <a:latin typeface="Times New Roman"/>
                <a:cs typeface="Times New Roman"/>
              </a:endParaRPr>
            </a:p>
          </p:txBody>
        </p:sp>
      </p:grpSp>
      <p:sp>
        <p:nvSpPr>
          <p:cNvPr id="208" name="Rectangle 83" descr="Parchment"/>
          <p:cNvSpPr>
            <a:spLocks noChangeArrowheads="1"/>
          </p:cNvSpPr>
          <p:nvPr/>
        </p:nvSpPr>
        <p:spPr bwMode="auto">
          <a:xfrm>
            <a:off x="5501092" y="367595"/>
            <a:ext cx="669925" cy="529376"/>
          </a:xfrm>
          <a:prstGeom prst="rect">
            <a:avLst/>
          </a:prstGeom>
          <a:noFill/>
          <a:ln w="9525">
            <a:noFill/>
            <a:miter lim="800000"/>
            <a:headEnd/>
            <a:tailEnd/>
          </a:ln>
        </p:spPr>
        <p:txBody>
          <a:bodyPr wrap="square" lIns="0" tIns="0" rIns="0" bIns="0">
            <a:prstTxWarp prst="textNoShape">
              <a:avLst/>
            </a:prstTxWarp>
            <a:spAutoFit/>
          </a:bodyPr>
          <a:lstStyle/>
          <a:p>
            <a:pPr>
              <a:lnSpc>
                <a:spcPct val="70000"/>
              </a:lnSpc>
            </a:pPr>
            <a:r>
              <a:rPr kumimoji="0" lang="en-US" sz="1600" b="0" dirty="0">
                <a:solidFill>
                  <a:srgbClr val="000000"/>
                </a:solidFill>
                <a:latin typeface="Times New Roman"/>
                <a:cs typeface="Times New Roman"/>
              </a:rPr>
              <a:t>Real</a:t>
            </a:r>
            <a:br>
              <a:rPr kumimoji="0" lang="en-US" sz="1600" b="0" dirty="0">
                <a:solidFill>
                  <a:srgbClr val="000000"/>
                </a:solidFill>
                <a:latin typeface="Times New Roman"/>
                <a:cs typeface="Times New Roman"/>
              </a:rPr>
            </a:br>
            <a:r>
              <a:rPr kumimoji="0" lang="en-US" sz="1600" b="0" dirty="0">
                <a:solidFill>
                  <a:srgbClr val="000000"/>
                </a:solidFill>
                <a:latin typeface="Times New Roman"/>
                <a:cs typeface="Times New Roman"/>
              </a:rPr>
              <a:t>interest</a:t>
            </a:r>
            <a:br>
              <a:rPr kumimoji="0" lang="en-US" sz="1600" b="0" dirty="0">
                <a:solidFill>
                  <a:srgbClr val="000000"/>
                </a:solidFill>
                <a:latin typeface="Times New Roman"/>
                <a:cs typeface="Times New Roman"/>
              </a:rPr>
            </a:br>
            <a:r>
              <a:rPr kumimoji="0" lang="en-US" sz="1600" b="0" dirty="0">
                <a:solidFill>
                  <a:srgbClr val="000000"/>
                </a:solidFill>
                <a:latin typeface="Times New Roman"/>
                <a:cs typeface="Times New Roman"/>
              </a:rPr>
              <a:t>rate</a:t>
            </a:r>
          </a:p>
        </p:txBody>
      </p:sp>
      <p:sp>
        <p:nvSpPr>
          <p:cNvPr id="209" name="Line 90"/>
          <p:cNvSpPr>
            <a:spLocks noChangeShapeType="1"/>
          </p:cNvSpPr>
          <p:nvPr/>
        </p:nvSpPr>
        <p:spPr bwMode="auto">
          <a:xfrm>
            <a:off x="5875742" y="774539"/>
            <a:ext cx="0" cy="2211387"/>
          </a:xfrm>
          <a:prstGeom prst="line">
            <a:avLst/>
          </a:prstGeom>
          <a:noFill/>
          <a:ln w="28575">
            <a:solidFill>
              <a:srgbClr val="000000"/>
            </a:solidFill>
            <a:round/>
            <a:headEnd/>
            <a:tailEnd/>
          </a:ln>
        </p:spPr>
        <p:txBody>
          <a:bodyPr wrap="square" lIns="0" tIns="0" rIns="0" bIns="0">
            <a:prstTxWarp prst="textNoShape">
              <a:avLst/>
            </a:prstTxWarp>
            <a:spAutoFit/>
          </a:bodyPr>
          <a:lstStyle/>
          <a:p>
            <a:endParaRPr lang="en-US" sz="1600">
              <a:latin typeface="Times New Roman"/>
              <a:cs typeface="Times New Roman"/>
            </a:endParaRPr>
          </a:p>
        </p:txBody>
      </p:sp>
      <p:sp>
        <p:nvSpPr>
          <p:cNvPr id="210" name="Line 96"/>
          <p:cNvSpPr>
            <a:spLocks noChangeShapeType="1"/>
          </p:cNvSpPr>
          <p:nvPr/>
        </p:nvSpPr>
        <p:spPr bwMode="auto">
          <a:xfrm>
            <a:off x="5866217" y="2981165"/>
            <a:ext cx="2076450" cy="0"/>
          </a:xfrm>
          <a:prstGeom prst="line">
            <a:avLst/>
          </a:prstGeom>
          <a:noFill/>
          <a:ln w="28575">
            <a:solidFill>
              <a:srgbClr val="000000"/>
            </a:solidFill>
            <a:round/>
            <a:headEnd/>
            <a:tailEnd/>
          </a:ln>
        </p:spPr>
        <p:txBody>
          <a:bodyPr lIns="0" tIns="0" rIns="0" bIns="0">
            <a:prstTxWarp prst="textNoShape">
              <a:avLst/>
            </a:prstTxWarp>
            <a:spAutoFit/>
          </a:bodyPr>
          <a:lstStyle/>
          <a:p>
            <a:endParaRPr lang="en-US" sz="1600">
              <a:latin typeface="Times New Roman"/>
              <a:cs typeface="Times New Roman"/>
            </a:endParaRPr>
          </a:p>
        </p:txBody>
      </p:sp>
      <p:sp>
        <p:nvSpPr>
          <p:cNvPr id="211" name="Rectangle 97" descr="Parchment"/>
          <p:cNvSpPr>
            <a:spLocks noChangeAspect="1" noChangeArrowheads="1"/>
          </p:cNvSpPr>
          <p:nvPr/>
        </p:nvSpPr>
        <p:spPr bwMode="auto">
          <a:xfrm>
            <a:off x="8019365" y="2641588"/>
            <a:ext cx="755650" cy="599138"/>
          </a:xfrm>
          <a:prstGeom prst="rect">
            <a:avLst/>
          </a:prstGeom>
          <a:noFill/>
          <a:ln w="9525">
            <a:noFill/>
            <a:miter lim="800000"/>
            <a:headEnd/>
            <a:tailEnd/>
          </a:ln>
        </p:spPr>
        <p:txBody>
          <a:bodyPr lIns="0" tIns="0" rIns="0" bIns="0">
            <a:prstTxWarp prst="textNoShape">
              <a:avLst/>
            </a:prstTxWarp>
            <a:spAutoFit/>
          </a:bodyPr>
          <a:lstStyle/>
          <a:p>
            <a:pPr>
              <a:lnSpc>
                <a:spcPct val="80000"/>
              </a:lnSpc>
            </a:pPr>
            <a:r>
              <a:rPr kumimoji="0" lang="en-US" sz="1600" b="0" dirty="0">
                <a:solidFill>
                  <a:srgbClr val="000000"/>
                </a:solidFill>
                <a:latin typeface="Times New Roman"/>
                <a:cs typeface="Times New Roman"/>
              </a:rPr>
              <a:t>Qty of </a:t>
            </a:r>
            <a:r>
              <a:rPr kumimoji="0" lang="en-US" sz="1600" b="0" dirty="0" err="1">
                <a:solidFill>
                  <a:srgbClr val="000000"/>
                </a:solidFill>
                <a:latin typeface="Times New Roman"/>
                <a:cs typeface="Times New Roman"/>
              </a:rPr>
              <a:t>loanable</a:t>
            </a:r>
            <a:r>
              <a:rPr kumimoji="0" lang="en-US" sz="1600" b="0" dirty="0">
                <a:solidFill>
                  <a:srgbClr val="000000"/>
                </a:solidFill>
                <a:latin typeface="Times New Roman"/>
                <a:cs typeface="Times New Roman"/>
              </a:rPr>
              <a:t> funds</a:t>
            </a:r>
          </a:p>
        </p:txBody>
      </p:sp>
      <p:sp>
        <p:nvSpPr>
          <p:cNvPr id="212" name="Freeform 71"/>
          <p:cNvSpPr>
            <a:spLocks/>
          </p:cNvSpPr>
          <p:nvPr/>
        </p:nvSpPr>
        <p:spPr bwMode="auto">
          <a:xfrm>
            <a:off x="7380692" y="2228690"/>
            <a:ext cx="119063" cy="119062"/>
          </a:xfrm>
          <a:custGeom>
            <a:avLst/>
            <a:gdLst>
              <a:gd name="T0" fmla="*/ 0 w 174"/>
              <a:gd name="T1" fmla="*/ 87 h 174"/>
              <a:gd name="T2" fmla="*/ 12 w 174"/>
              <a:gd name="T3" fmla="*/ 43 h 174"/>
              <a:gd name="T4" fmla="*/ 43 w 174"/>
              <a:gd name="T5" fmla="*/ 12 h 174"/>
              <a:gd name="T6" fmla="*/ 88 w 174"/>
              <a:gd name="T7" fmla="*/ 0 h 174"/>
              <a:gd name="T8" fmla="*/ 88 w 174"/>
              <a:gd name="T9" fmla="*/ 0 h 174"/>
              <a:gd name="T10" fmla="*/ 131 w 174"/>
              <a:gd name="T11" fmla="*/ 12 h 174"/>
              <a:gd name="T12" fmla="*/ 162 w 174"/>
              <a:gd name="T13" fmla="*/ 43 h 174"/>
              <a:gd name="T14" fmla="*/ 174 w 174"/>
              <a:gd name="T15" fmla="*/ 87 h 174"/>
              <a:gd name="T16" fmla="*/ 174 w 174"/>
              <a:gd name="T17" fmla="*/ 87 h 174"/>
              <a:gd name="T18" fmla="*/ 162 w 174"/>
              <a:gd name="T19" fmla="*/ 130 h 174"/>
              <a:gd name="T20" fmla="*/ 131 w 174"/>
              <a:gd name="T21" fmla="*/ 162 h 174"/>
              <a:gd name="T22" fmla="*/ 88 w 174"/>
              <a:gd name="T23" fmla="*/ 174 h 174"/>
              <a:gd name="T24" fmla="*/ 88 w 174"/>
              <a:gd name="T25" fmla="*/ 174 h 174"/>
              <a:gd name="T26" fmla="*/ 43 w 174"/>
              <a:gd name="T27" fmla="*/ 162 h 174"/>
              <a:gd name="T28" fmla="*/ 12 w 174"/>
              <a:gd name="T29" fmla="*/ 130 h 174"/>
              <a:gd name="T30" fmla="*/ 0 w 174"/>
              <a:gd name="T31" fmla="*/ 87 h 174"/>
              <a:gd name="T32" fmla="*/ 0 w 174"/>
              <a:gd name="T33" fmla="*/ 87 h 174"/>
              <a:gd name="T34" fmla="*/ 0 w 174"/>
              <a:gd name="T35" fmla="*/ 87 h 1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4"/>
              <a:gd name="T55" fmla="*/ 0 h 174"/>
              <a:gd name="T56" fmla="*/ 174 w 174"/>
              <a:gd name="T57" fmla="*/ 174 h 17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4" h="174">
                <a:moveTo>
                  <a:pt x="0" y="87"/>
                </a:moveTo>
                <a:lnTo>
                  <a:pt x="12" y="43"/>
                </a:lnTo>
                <a:lnTo>
                  <a:pt x="43" y="12"/>
                </a:lnTo>
                <a:lnTo>
                  <a:pt x="88" y="0"/>
                </a:lnTo>
                <a:lnTo>
                  <a:pt x="131" y="12"/>
                </a:lnTo>
                <a:lnTo>
                  <a:pt x="162" y="43"/>
                </a:lnTo>
                <a:lnTo>
                  <a:pt x="174" y="87"/>
                </a:lnTo>
                <a:lnTo>
                  <a:pt x="162" y="130"/>
                </a:lnTo>
                <a:lnTo>
                  <a:pt x="131" y="162"/>
                </a:lnTo>
                <a:lnTo>
                  <a:pt x="88" y="174"/>
                </a:lnTo>
                <a:lnTo>
                  <a:pt x="43" y="162"/>
                </a:lnTo>
                <a:lnTo>
                  <a:pt x="12"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sz="1600">
              <a:latin typeface="Times New Roman"/>
              <a:cs typeface="Times New Roman"/>
            </a:endParaRPr>
          </a:p>
        </p:txBody>
      </p:sp>
      <p:sp>
        <p:nvSpPr>
          <p:cNvPr id="216" name="Rectangle 83" descr="Parchment"/>
          <p:cNvSpPr>
            <a:spLocks noChangeArrowheads="1"/>
          </p:cNvSpPr>
          <p:nvPr/>
        </p:nvSpPr>
        <p:spPr bwMode="auto">
          <a:xfrm>
            <a:off x="7910294" y="347436"/>
            <a:ext cx="913908" cy="357021"/>
          </a:xfrm>
          <a:prstGeom prst="rect">
            <a:avLst/>
          </a:prstGeom>
          <a:noFill/>
          <a:ln w="9525">
            <a:noFill/>
            <a:miter lim="800000"/>
            <a:headEnd/>
            <a:tailEnd/>
          </a:ln>
        </p:spPr>
        <p:txBody>
          <a:bodyPr wrap="square" lIns="0" tIns="0" rIns="0" bIns="0">
            <a:prstTxWarp prst="textNoShape">
              <a:avLst/>
            </a:prstTxWarp>
            <a:spAutoFit/>
          </a:bodyPr>
          <a:lstStyle/>
          <a:p>
            <a:pPr algn="ctr">
              <a:lnSpc>
                <a:spcPct val="70000"/>
              </a:lnSpc>
            </a:pPr>
            <a:r>
              <a:rPr kumimoji="0" lang="en-US" sz="1600" b="1" i="1" dirty="0" err="1" smtClean="0">
                <a:solidFill>
                  <a:srgbClr val="000000"/>
                </a:solidFill>
                <a:latin typeface="Times New Roman"/>
                <a:cs typeface="Times New Roman"/>
              </a:rPr>
              <a:t>Loanable</a:t>
            </a:r>
            <a:r>
              <a:rPr kumimoji="0" lang="en-US" sz="1600" b="1" i="1" dirty="0" smtClean="0">
                <a:solidFill>
                  <a:srgbClr val="000000"/>
                </a:solidFill>
                <a:latin typeface="Times New Roman"/>
                <a:cs typeface="Times New Roman"/>
              </a:rPr>
              <a:t> Funds</a:t>
            </a:r>
            <a:endParaRPr kumimoji="0" lang="en-US" sz="1600" b="1" i="1" dirty="0">
              <a:solidFill>
                <a:srgbClr val="000000"/>
              </a:solidFill>
              <a:latin typeface="Times New Roman"/>
              <a:cs typeface="Times New Roman"/>
            </a:endParaRPr>
          </a:p>
        </p:txBody>
      </p:sp>
      <p:sp>
        <p:nvSpPr>
          <p:cNvPr id="118" name="Rectangle 117" descr="Parchment"/>
          <p:cNvSpPr>
            <a:spLocks noChangeArrowheads="1"/>
          </p:cNvSpPr>
          <p:nvPr/>
        </p:nvSpPr>
        <p:spPr bwMode="auto">
          <a:xfrm>
            <a:off x="5501092" y="3542458"/>
            <a:ext cx="620121" cy="357021"/>
          </a:xfrm>
          <a:prstGeom prst="rect">
            <a:avLst/>
          </a:prstGeom>
          <a:noFill/>
          <a:ln w="9525">
            <a:noFill/>
            <a:miter lim="800000"/>
            <a:headEnd/>
            <a:tailEnd/>
          </a:ln>
        </p:spPr>
        <p:txBody>
          <a:bodyPr wrap="square" lIns="0" tIns="0" rIns="0" bIns="0">
            <a:prstTxWarp prst="textNoShape">
              <a:avLst/>
            </a:prstTxWarp>
            <a:spAutoFit/>
          </a:bodyPr>
          <a:lstStyle/>
          <a:p>
            <a:pPr>
              <a:lnSpc>
                <a:spcPct val="70000"/>
              </a:lnSpc>
            </a:pPr>
            <a:r>
              <a:rPr kumimoji="0" lang="en-US" sz="1600" b="0" dirty="0">
                <a:solidFill>
                  <a:srgbClr val="000000"/>
                </a:solidFill>
                <a:latin typeface="Times New Roman"/>
                <a:cs typeface="Times New Roman"/>
              </a:rPr>
              <a:t>Price</a:t>
            </a:r>
            <a:br>
              <a:rPr kumimoji="0" lang="en-US" sz="1600" b="0" dirty="0">
                <a:solidFill>
                  <a:srgbClr val="000000"/>
                </a:solidFill>
                <a:latin typeface="Times New Roman"/>
                <a:cs typeface="Times New Roman"/>
              </a:rPr>
            </a:br>
            <a:r>
              <a:rPr kumimoji="0" lang="en-US" sz="1600" b="0" dirty="0">
                <a:solidFill>
                  <a:srgbClr val="000000"/>
                </a:solidFill>
                <a:latin typeface="Times New Roman"/>
                <a:cs typeface="Times New Roman"/>
              </a:rPr>
              <a:t>Level</a:t>
            </a:r>
          </a:p>
        </p:txBody>
      </p:sp>
      <p:sp>
        <p:nvSpPr>
          <p:cNvPr id="119" name="Line 121"/>
          <p:cNvSpPr>
            <a:spLocks noChangeShapeType="1"/>
          </p:cNvSpPr>
          <p:nvPr/>
        </p:nvSpPr>
        <p:spPr bwMode="auto">
          <a:xfrm>
            <a:off x="5875742" y="3916065"/>
            <a:ext cx="0" cy="2344737"/>
          </a:xfrm>
          <a:prstGeom prst="line">
            <a:avLst/>
          </a:prstGeom>
          <a:noFill/>
          <a:ln w="28575">
            <a:solidFill>
              <a:srgbClr val="000000"/>
            </a:solidFill>
            <a:round/>
            <a:headEnd/>
            <a:tailEnd/>
          </a:ln>
        </p:spPr>
        <p:txBody>
          <a:bodyPr wrap="square" lIns="0" tIns="0" rIns="0" bIns="0">
            <a:prstTxWarp prst="textNoShape">
              <a:avLst/>
            </a:prstTxWarp>
            <a:spAutoFit/>
          </a:bodyPr>
          <a:lstStyle/>
          <a:p>
            <a:endParaRPr lang="en-US">
              <a:latin typeface="Times New Roman"/>
              <a:cs typeface="Times New Roman"/>
            </a:endParaRPr>
          </a:p>
        </p:txBody>
      </p:sp>
      <p:sp>
        <p:nvSpPr>
          <p:cNvPr id="120" name="Line 122"/>
          <p:cNvSpPr>
            <a:spLocks noChangeShapeType="1"/>
          </p:cNvSpPr>
          <p:nvPr/>
        </p:nvSpPr>
        <p:spPr bwMode="auto">
          <a:xfrm>
            <a:off x="5866217" y="6256041"/>
            <a:ext cx="2065338" cy="0"/>
          </a:xfrm>
          <a:prstGeom prst="line">
            <a:avLst/>
          </a:prstGeom>
          <a:noFill/>
          <a:ln w="28575">
            <a:solidFill>
              <a:srgbClr val="000000"/>
            </a:solidFill>
            <a:round/>
            <a:headEnd/>
            <a:tailEnd/>
          </a:ln>
        </p:spPr>
        <p:txBody>
          <a:bodyPr lIns="0" tIns="0" rIns="0" bIns="0">
            <a:prstTxWarp prst="textNoShape">
              <a:avLst/>
            </a:prstTxWarp>
            <a:spAutoFit/>
          </a:bodyPr>
          <a:lstStyle/>
          <a:p>
            <a:endParaRPr lang="en-US">
              <a:latin typeface="Times New Roman"/>
              <a:cs typeface="Times New Roman"/>
            </a:endParaRPr>
          </a:p>
        </p:txBody>
      </p:sp>
      <p:sp>
        <p:nvSpPr>
          <p:cNvPr id="121" name="Rectangle 181"/>
          <p:cNvSpPr>
            <a:spLocks noChangeArrowheads="1"/>
          </p:cNvSpPr>
          <p:nvPr/>
        </p:nvSpPr>
        <p:spPr bwMode="auto">
          <a:xfrm>
            <a:off x="7910917" y="5944196"/>
            <a:ext cx="943868" cy="576184"/>
          </a:xfrm>
          <a:prstGeom prst="rect">
            <a:avLst/>
          </a:prstGeom>
          <a:noFill/>
          <a:ln w="9525">
            <a:noFill/>
            <a:miter lim="800000"/>
            <a:headEnd/>
            <a:tailEnd/>
          </a:ln>
        </p:spPr>
        <p:txBody>
          <a:bodyPr wrap="none" lIns="92075" tIns="46038" rIns="92075" bIns="46038">
            <a:prstTxWarp prst="textNoShape">
              <a:avLst/>
            </a:prstTxWarp>
            <a:spAutoFit/>
          </a:bodyPr>
          <a:lstStyle/>
          <a:p>
            <a:pPr marL="342900" indent="-342900">
              <a:lnSpc>
                <a:spcPct val="70000"/>
              </a:lnSpc>
            </a:pPr>
            <a:r>
              <a:rPr kumimoji="0" lang="en-US" sz="1600" b="0" dirty="0">
                <a:solidFill>
                  <a:srgbClr val="000000"/>
                </a:solidFill>
                <a:latin typeface="Times New Roman"/>
                <a:cs typeface="Times New Roman"/>
              </a:rPr>
              <a:t>Goods &amp;</a:t>
            </a:r>
          </a:p>
          <a:p>
            <a:pPr marL="342900" indent="-342900">
              <a:lnSpc>
                <a:spcPct val="70000"/>
              </a:lnSpc>
            </a:pPr>
            <a:r>
              <a:rPr kumimoji="0" lang="en-US" sz="1600" b="0" dirty="0">
                <a:solidFill>
                  <a:srgbClr val="000000"/>
                </a:solidFill>
                <a:latin typeface="Times New Roman"/>
                <a:cs typeface="Times New Roman"/>
              </a:rPr>
              <a:t>Services</a:t>
            </a:r>
            <a:endParaRPr kumimoji="0" lang="en-US" sz="1200" b="0" dirty="0">
              <a:solidFill>
                <a:srgbClr val="000000"/>
              </a:solidFill>
              <a:latin typeface="Times New Roman"/>
              <a:cs typeface="Times New Roman"/>
            </a:endParaRPr>
          </a:p>
          <a:p>
            <a:pPr marL="342900" indent="-342900">
              <a:lnSpc>
                <a:spcPct val="70000"/>
              </a:lnSpc>
            </a:pPr>
            <a:r>
              <a:rPr kumimoji="0" lang="en-US" sz="1200" i="1" dirty="0">
                <a:solidFill>
                  <a:srgbClr val="000000"/>
                </a:solidFill>
                <a:latin typeface="Times New Roman"/>
                <a:cs typeface="Times New Roman"/>
              </a:rPr>
              <a:t>(real GDP)</a:t>
            </a:r>
          </a:p>
        </p:txBody>
      </p:sp>
      <p:sp>
        <p:nvSpPr>
          <p:cNvPr id="122" name="Rectangle 189"/>
          <p:cNvSpPr>
            <a:spLocks noChangeArrowheads="1"/>
          </p:cNvSpPr>
          <p:nvPr/>
        </p:nvSpPr>
        <p:spPr bwMode="auto">
          <a:xfrm>
            <a:off x="5618069" y="5219155"/>
            <a:ext cx="23136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a:cs typeface="Times New Roman"/>
              </a:rPr>
              <a:t>P</a:t>
            </a:r>
            <a:r>
              <a:rPr kumimoji="0" lang="en-US" sz="1600" b="1" i="1" baseline="-25000" dirty="0">
                <a:solidFill>
                  <a:srgbClr val="000000"/>
                </a:solidFill>
                <a:latin typeface="Times New Roman"/>
                <a:cs typeface="Times New Roman"/>
              </a:rPr>
              <a:t>1</a:t>
            </a:r>
            <a:endParaRPr kumimoji="0" lang="en-US" sz="1600" b="1" baseline="-25000" dirty="0">
              <a:solidFill>
                <a:schemeClr val="tx1"/>
              </a:solidFill>
              <a:latin typeface="Times New Roman"/>
              <a:cs typeface="Times New Roman"/>
            </a:endParaRPr>
          </a:p>
        </p:txBody>
      </p:sp>
      <p:sp>
        <p:nvSpPr>
          <p:cNvPr id="123" name="Line 191"/>
          <p:cNvSpPr>
            <a:spLocks noChangeShapeType="1"/>
          </p:cNvSpPr>
          <p:nvPr/>
        </p:nvSpPr>
        <p:spPr bwMode="auto">
          <a:xfrm flipH="1">
            <a:off x="5872567" y="5365453"/>
            <a:ext cx="809625" cy="0"/>
          </a:xfrm>
          <a:prstGeom prst="line">
            <a:avLst/>
          </a:prstGeom>
          <a:noFill/>
          <a:ln w="31750" cap="rnd">
            <a:solidFill>
              <a:srgbClr val="000000"/>
            </a:solidFill>
            <a:prstDash val="sysDot"/>
            <a:round/>
            <a:headEnd/>
            <a:tailEnd/>
          </a:ln>
        </p:spPr>
        <p:txBody>
          <a:bodyPr lIns="0" tIns="0" rIns="0" bIns="0">
            <a:prstTxWarp prst="textNoShape">
              <a:avLst/>
            </a:prstTxWarp>
            <a:spAutoFit/>
          </a:bodyPr>
          <a:lstStyle/>
          <a:p>
            <a:endParaRPr lang="en-US">
              <a:latin typeface="Times New Roman"/>
              <a:cs typeface="Times New Roman"/>
            </a:endParaRPr>
          </a:p>
        </p:txBody>
      </p:sp>
      <p:sp>
        <p:nvSpPr>
          <p:cNvPr id="124" name="Line 192"/>
          <p:cNvSpPr>
            <a:spLocks noChangeShapeType="1"/>
          </p:cNvSpPr>
          <p:nvPr/>
        </p:nvSpPr>
        <p:spPr bwMode="auto">
          <a:xfrm flipH="1">
            <a:off x="5872567" y="4819353"/>
            <a:ext cx="1266825" cy="0"/>
          </a:xfrm>
          <a:prstGeom prst="line">
            <a:avLst/>
          </a:prstGeom>
          <a:noFill/>
          <a:ln w="31750" cap="rnd">
            <a:solidFill>
              <a:srgbClr val="000000"/>
            </a:solidFill>
            <a:prstDash val="sysDot"/>
            <a:round/>
            <a:headEnd/>
            <a:tailEnd/>
          </a:ln>
        </p:spPr>
        <p:txBody>
          <a:bodyPr lIns="0" tIns="0" rIns="0" bIns="0">
            <a:prstTxWarp prst="textNoShape">
              <a:avLst/>
            </a:prstTxWarp>
            <a:spAutoFit/>
          </a:bodyPr>
          <a:lstStyle/>
          <a:p>
            <a:endParaRPr lang="en-US">
              <a:latin typeface="Times New Roman"/>
              <a:cs typeface="Times New Roman"/>
            </a:endParaRPr>
          </a:p>
        </p:txBody>
      </p:sp>
      <p:sp>
        <p:nvSpPr>
          <p:cNvPr id="125" name="Rectangle 193"/>
          <p:cNvSpPr>
            <a:spLocks noChangeArrowheads="1"/>
          </p:cNvSpPr>
          <p:nvPr/>
        </p:nvSpPr>
        <p:spPr bwMode="auto">
          <a:xfrm>
            <a:off x="6625042" y="6266905"/>
            <a:ext cx="24609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a:cs typeface="Times New Roman"/>
              </a:rPr>
              <a:t>Y</a:t>
            </a:r>
            <a:r>
              <a:rPr kumimoji="0" lang="en-US" sz="1600" b="1" i="1" baseline="-25000" dirty="0">
                <a:solidFill>
                  <a:srgbClr val="000000"/>
                </a:solidFill>
                <a:latin typeface="Times New Roman"/>
                <a:cs typeface="Times New Roman"/>
              </a:rPr>
              <a:t>1</a:t>
            </a:r>
          </a:p>
        </p:txBody>
      </p:sp>
      <p:sp>
        <p:nvSpPr>
          <p:cNvPr id="127" name="Rectangle 194"/>
          <p:cNvSpPr>
            <a:spLocks noChangeArrowheads="1"/>
          </p:cNvSpPr>
          <p:nvPr/>
        </p:nvSpPr>
        <p:spPr bwMode="auto">
          <a:xfrm>
            <a:off x="7018742" y="6266905"/>
            <a:ext cx="24609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a:cs typeface="Times New Roman"/>
              </a:rPr>
              <a:t>Y</a:t>
            </a:r>
            <a:r>
              <a:rPr kumimoji="0" lang="en-US" sz="1600" b="1" i="1" baseline="-25000" dirty="0">
                <a:solidFill>
                  <a:srgbClr val="000000"/>
                </a:solidFill>
                <a:latin typeface="Times New Roman"/>
                <a:cs typeface="Times New Roman"/>
              </a:rPr>
              <a:t>2</a:t>
            </a:r>
          </a:p>
        </p:txBody>
      </p:sp>
      <p:grpSp>
        <p:nvGrpSpPr>
          <p:cNvPr id="128" name="Group 195"/>
          <p:cNvGrpSpPr>
            <a:grpSpLocks/>
          </p:cNvGrpSpPr>
          <p:nvPr/>
        </p:nvGrpSpPr>
        <p:grpSpPr bwMode="auto">
          <a:xfrm>
            <a:off x="6221819" y="3650953"/>
            <a:ext cx="1744663" cy="2212975"/>
            <a:chOff x="3688" y="1423"/>
            <a:chExt cx="1099" cy="1394"/>
          </a:xfrm>
        </p:grpSpPr>
        <p:sp>
          <p:nvSpPr>
            <p:cNvPr id="129" name="Rectangle 196"/>
            <p:cNvSpPr>
              <a:spLocks noChangeArrowheads="1"/>
            </p:cNvSpPr>
            <p:nvPr/>
          </p:nvSpPr>
          <p:spPr bwMode="auto">
            <a:xfrm>
              <a:off x="4495" y="1423"/>
              <a:ext cx="292" cy="155"/>
            </a:xfrm>
            <a:prstGeom prst="rect">
              <a:avLst/>
            </a:prstGeom>
            <a:noFill/>
            <a:ln w="9525">
              <a:noFill/>
              <a:miter lim="800000"/>
              <a:headEnd/>
              <a:tailEnd/>
            </a:ln>
          </p:spPr>
          <p:txBody>
            <a:bodyPr wrap="none" lIns="0" tIns="0" rIns="0" bIns="0">
              <a:prstTxWarp prst="textNoShape">
                <a:avLst/>
              </a:prstTxWarp>
              <a:spAutoFit/>
            </a:bodyPr>
            <a:lstStyle/>
            <a:p>
              <a:pPr>
                <a:lnSpc>
                  <a:spcPct val="70000"/>
                </a:lnSpc>
              </a:pPr>
              <a:r>
                <a:rPr kumimoji="0" lang="en-US" sz="2000" b="1" i="1" dirty="0">
                  <a:solidFill>
                    <a:schemeClr val="accent3">
                      <a:lumMod val="75000"/>
                    </a:schemeClr>
                  </a:solidFill>
                  <a:latin typeface="Times New Roman"/>
                  <a:cs typeface="Times New Roman"/>
                </a:rPr>
                <a:t>AS</a:t>
              </a:r>
              <a:r>
                <a:rPr kumimoji="0" lang="en-US" sz="2000" b="1" i="1" baseline="-25000" dirty="0">
                  <a:solidFill>
                    <a:schemeClr val="accent3">
                      <a:lumMod val="75000"/>
                    </a:schemeClr>
                  </a:solidFill>
                  <a:latin typeface="Times New Roman"/>
                  <a:cs typeface="Times New Roman"/>
                </a:rPr>
                <a:t>1</a:t>
              </a:r>
              <a:r>
                <a:rPr kumimoji="0" lang="en-US" sz="400" b="1" i="1" baseline="-25000" dirty="0">
                  <a:solidFill>
                    <a:srgbClr val="1B8747"/>
                  </a:solidFill>
                  <a:latin typeface="Times New Roman"/>
                  <a:cs typeface="Times New Roman"/>
                </a:rPr>
                <a:t/>
              </a:r>
              <a:br>
                <a:rPr kumimoji="0" lang="en-US" sz="400" b="1" i="1" baseline="-25000" dirty="0">
                  <a:solidFill>
                    <a:srgbClr val="1B8747"/>
                  </a:solidFill>
                  <a:latin typeface="Times New Roman"/>
                  <a:cs typeface="Times New Roman"/>
                </a:rPr>
              </a:br>
              <a:endParaRPr kumimoji="0" lang="en-US" sz="400" b="1" baseline="-25000" dirty="0">
                <a:solidFill>
                  <a:srgbClr val="1B8747"/>
                </a:solidFill>
                <a:latin typeface="Times New Roman"/>
                <a:cs typeface="Times New Roman"/>
              </a:endParaRPr>
            </a:p>
          </p:txBody>
        </p:sp>
        <p:grpSp>
          <p:nvGrpSpPr>
            <p:cNvPr id="130" name="Group 197"/>
            <p:cNvGrpSpPr>
              <a:grpSpLocks/>
            </p:cNvGrpSpPr>
            <p:nvPr/>
          </p:nvGrpSpPr>
          <p:grpSpPr bwMode="auto">
            <a:xfrm>
              <a:off x="3688" y="1569"/>
              <a:ext cx="827" cy="1248"/>
              <a:chOff x="4006" y="1774"/>
              <a:chExt cx="827" cy="1248"/>
            </a:xfrm>
          </p:grpSpPr>
          <p:sp>
            <p:nvSpPr>
              <p:cNvPr id="131" name="Freeform 198"/>
              <p:cNvSpPr>
                <a:spLocks/>
              </p:cNvSpPr>
              <p:nvPr/>
            </p:nvSpPr>
            <p:spPr bwMode="auto">
              <a:xfrm>
                <a:off x="4006" y="2721"/>
                <a:ext cx="312" cy="301"/>
              </a:xfrm>
              <a:custGeom>
                <a:avLst/>
                <a:gdLst>
                  <a:gd name="T0" fmla="*/ 0 w 936"/>
                  <a:gd name="T1" fmla="*/ 904 h 904"/>
                  <a:gd name="T2" fmla="*/ 32 w 936"/>
                  <a:gd name="T3" fmla="*/ 880 h 904"/>
                  <a:gd name="T4" fmla="*/ 63 w 936"/>
                  <a:gd name="T5" fmla="*/ 855 h 904"/>
                  <a:gd name="T6" fmla="*/ 95 w 936"/>
                  <a:gd name="T7" fmla="*/ 829 h 904"/>
                  <a:gd name="T8" fmla="*/ 128 w 936"/>
                  <a:gd name="T9" fmla="*/ 801 h 904"/>
                  <a:gd name="T10" fmla="*/ 161 w 936"/>
                  <a:gd name="T11" fmla="*/ 772 h 904"/>
                  <a:gd name="T12" fmla="*/ 194 w 936"/>
                  <a:gd name="T13" fmla="*/ 742 h 904"/>
                  <a:gd name="T14" fmla="*/ 228 w 936"/>
                  <a:gd name="T15" fmla="*/ 711 h 904"/>
                  <a:gd name="T16" fmla="*/ 264 w 936"/>
                  <a:gd name="T17" fmla="*/ 679 h 904"/>
                  <a:gd name="T18" fmla="*/ 298 w 936"/>
                  <a:gd name="T19" fmla="*/ 645 h 904"/>
                  <a:gd name="T20" fmla="*/ 335 w 936"/>
                  <a:gd name="T21" fmla="*/ 610 h 904"/>
                  <a:gd name="T22" fmla="*/ 371 w 936"/>
                  <a:gd name="T23" fmla="*/ 574 h 904"/>
                  <a:gd name="T24" fmla="*/ 409 w 936"/>
                  <a:gd name="T25" fmla="*/ 537 h 904"/>
                  <a:gd name="T26" fmla="*/ 448 w 936"/>
                  <a:gd name="T27" fmla="*/ 498 h 904"/>
                  <a:gd name="T28" fmla="*/ 487 w 936"/>
                  <a:gd name="T29" fmla="*/ 459 h 904"/>
                  <a:gd name="T30" fmla="*/ 527 w 936"/>
                  <a:gd name="T31" fmla="*/ 418 h 904"/>
                  <a:gd name="T32" fmla="*/ 568 w 936"/>
                  <a:gd name="T33" fmla="*/ 377 h 904"/>
                  <a:gd name="T34" fmla="*/ 611 w 936"/>
                  <a:gd name="T35" fmla="*/ 334 h 904"/>
                  <a:gd name="T36" fmla="*/ 654 w 936"/>
                  <a:gd name="T37" fmla="*/ 289 h 904"/>
                  <a:gd name="T38" fmla="*/ 698 w 936"/>
                  <a:gd name="T39" fmla="*/ 244 h 904"/>
                  <a:gd name="T40" fmla="*/ 743 w 936"/>
                  <a:gd name="T41" fmla="*/ 197 h 904"/>
                  <a:gd name="T42" fmla="*/ 789 w 936"/>
                  <a:gd name="T43" fmla="*/ 149 h 904"/>
                  <a:gd name="T44" fmla="*/ 837 w 936"/>
                  <a:gd name="T45" fmla="*/ 100 h 904"/>
                  <a:gd name="T46" fmla="*/ 886 w 936"/>
                  <a:gd name="T47" fmla="*/ 51 h 904"/>
                  <a:gd name="T48" fmla="*/ 936 w 936"/>
                  <a:gd name="T49" fmla="*/ 0 h 90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36"/>
                  <a:gd name="T76" fmla="*/ 0 h 904"/>
                  <a:gd name="T77" fmla="*/ 936 w 936"/>
                  <a:gd name="T78" fmla="*/ 904 h 90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36" h="904">
                    <a:moveTo>
                      <a:pt x="0" y="904"/>
                    </a:moveTo>
                    <a:lnTo>
                      <a:pt x="32" y="880"/>
                    </a:lnTo>
                    <a:lnTo>
                      <a:pt x="63" y="855"/>
                    </a:lnTo>
                    <a:lnTo>
                      <a:pt x="95" y="829"/>
                    </a:lnTo>
                    <a:lnTo>
                      <a:pt x="128" y="801"/>
                    </a:lnTo>
                    <a:lnTo>
                      <a:pt x="161" y="772"/>
                    </a:lnTo>
                    <a:lnTo>
                      <a:pt x="194" y="742"/>
                    </a:lnTo>
                    <a:lnTo>
                      <a:pt x="228" y="711"/>
                    </a:lnTo>
                    <a:lnTo>
                      <a:pt x="264" y="679"/>
                    </a:lnTo>
                    <a:lnTo>
                      <a:pt x="298" y="645"/>
                    </a:lnTo>
                    <a:lnTo>
                      <a:pt x="335" y="610"/>
                    </a:lnTo>
                    <a:lnTo>
                      <a:pt x="371" y="574"/>
                    </a:lnTo>
                    <a:lnTo>
                      <a:pt x="409" y="537"/>
                    </a:lnTo>
                    <a:lnTo>
                      <a:pt x="448" y="498"/>
                    </a:lnTo>
                    <a:lnTo>
                      <a:pt x="487" y="459"/>
                    </a:lnTo>
                    <a:lnTo>
                      <a:pt x="527" y="418"/>
                    </a:lnTo>
                    <a:lnTo>
                      <a:pt x="568" y="377"/>
                    </a:lnTo>
                    <a:lnTo>
                      <a:pt x="611" y="334"/>
                    </a:lnTo>
                    <a:lnTo>
                      <a:pt x="654" y="289"/>
                    </a:lnTo>
                    <a:lnTo>
                      <a:pt x="698" y="244"/>
                    </a:lnTo>
                    <a:lnTo>
                      <a:pt x="743" y="197"/>
                    </a:lnTo>
                    <a:lnTo>
                      <a:pt x="789" y="149"/>
                    </a:lnTo>
                    <a:lnTo>
                      <a:pt x="837" y="100"/>
                    </a:lnTo>
                    <a:lnTo>
                      <a:pt x="886" y="51"/>
                    </a:lnTo>
                    <a:lnTo>
                      <a:pt x="936" y="0"/>
                    </a:lnTo>
                  </a:path>
                </a:pathLst>
              </a:custGeom>
              <a:noFill/>
              <a:ln w="57150">
                <a:solidFill>
                  <a:srgbClr val="5A8128"/>
                </a:solidFill>
                <a:round/>
                <a:headEnd/>
                <a:tailEnd/>
              </a:ln>
            </p:spPr>
            <p:txBody>
              <a:bodyPr>
                <a:prstTxWarp prst="textNoShape">
                  <a:avLst/>
                </a:prstTxWarp>
              </a:bodyPr>
              <a:lstStyle/>
              <a:p>
                <a:endParaRPr lang="en-US">
                  <a:latin typeface="Times New Roman"/>
                  <a:cs typeface="Times New Roman"/>
                </a:endParaRPr>
              </a:p>
            </p:txBody>
          </p:sp>
          <p:sp>
            <p:nvSpPr>
              <p:cNvPr id="132" name="Freeform 199"/>
              <p:cNvSpPr>
                <a:spLocks/>
              </p:cNvSpPr>
              <p:nvPr/>
            </p:nvSpPr>
            <p:spPr bwMode="auto">
              <a:xfrm>
                <a:off x="4318" y="1774"/>
                <a:ext cx="515" cy="947"/>
              </a:xfrm>
              <a:custGeom>
                <a:avLst/>
                <a:gdLst>
                  <a:gd name="T0" fmla="*/ 50 w 1545"/>
                  <a:gd name="T1" fmla="*/ 2788 h 2840"/>
                  <a:gd name="T2" fmla="*/ 146 w 1545"/>
                  <a:gd name="T3" fmla="*/ 2684 h 2840"/>
                  <a:gd name="T4" fmla="*/ 239 w 1545"/>
                  <a:gd name="T5" fmla="*/ 2575 h 2840"/>
                  <a:gd name="T6" fmla="*/ 328 w 1545"/>
                  <a:gd name="T7" fmla="*/ 2464 h 2840"/>
                  <a:gd name="T8" fmla="*/ 414 w 1545"/>
                  <a:gd name="T9" fmla="*/ 2351 h 2840"/>
                  <a:gd name="T10" fmla="*/ 496 w 1545"/>
                  <a:gd name="T11" fmla="*/ 2236 h 2840"/>
                  <a:gd name="T12" fmla="*/ 576 w 1545"/>
                  <a:gd name="T13" fmla="*/ 2119 h 2840"/>
                  <a:gd name="T14" fmla="*/ 652 w 1545"/>
                  <a:gd name="T15" fmla="*/ 2000 h 2840"/>
                  <a:gd name="T16" fmla="*/ 725 w 1545"/>
                  <a:gd name="T17" fmla="*/ 1882 h 2840"/>
                  <a:gd name="T18" fmla="*/ 795 w 1545"/>
                  <a:gd name="T19" fmla="*/ 1763 h 2840"/>
                  <a:gd name="T20" fmla="*/ 861 w 1545"/>
                  <a:gd name="T21" fmla="*/ 1644 h 2840"/>
                  <a:gd name="T22" fmla="*/ 925 w 1545"/>
                  <a:gd name="T23" fmla="*/ 1527 h 2840"/>
                  <a:gd name="T24" fmla="*/ 985 w 1545"/>
                  <a:gd name="T25" fmla="*/ 1409 h 2840"/>
                  <a:gd name="T26" fmla="*/ 1042 w 1545"/>
                  <a:gd name="T27" fmla="*/ 1294 h 2840"/>
                  <a:gd name="T28" fmla="*/ 1096 w 1545"/>
                  <a:gd name="T29" fmla="*/ 1181 h 2840"/>
                  <a:gd name="T30" fmla="*/ 1146 w 1545"/>
                  <a:gd name="T31" fmla="*/ 1070 h 2840"/>
                  <a:gd name="T32" fmla="*/ 1194 w 1545"/>
                  <a:gd name="T33" fmla="*/ 962 h 2840"/>
                  <a:gd name="T34" fmla="*/ 1239 w 1545"/>
                  <a:gd name="T35" fmla="*/ 858 h 2840"/>
                  <a:gd name="T36" fmla="*/ 1280 w 1545"/>
                  <a:gd name="T37" fmla="*/ 757 h 2840"/>
                  <a:gd name="T38" fmla="*/ 1318 w 1545"/>
                  <a:gd name="T39" fmla="*/ 661 h 2840"/>
                  <a:gd name="T40" fmla="*/ 1353 w 1545"/>
                  <a:gd name="T41" fmla="*/ 569 h 2840"/>
                  <a:gd name="T42" fmla="*/ 1385 w 1545"/>
                  <a:gd name="T43" fmla="*/ 482 h 2840"/>
                  <a:gd name="T44" fmla="*/ 1415 w 1545"/>
                  <a:gd name="T45" fmla="*/ 401 h 2840"/>
                  <a:gd name="T46" fmla="*/ 1441 w 1545"/>
                  <a:gd name="T47" fmla="*/ 327 h 2840"/>
                  <a:gd name="T48" fmla="*/ 1464 w 1545"/>
                  <a:gd name="T49" fmla="*/ 258 h 2840"/>
                  <a:gd name="T50" fmla="*/ 1485 w 1545"/>
                  <a:gd name="T51" fmla="*/ 198 h 2840"/>
                  <a:gd name="T52" fmla="*/ 1502 w 1545"/>
                  <a:gd name="T53" fmla="*/ 144 h 2840"/>
                  <a:gd name="T54" fmla="*/ 1516 w 1545"/>
                  <a:gd name="T55" fmla="*/ 97 h 2840"/>
                  <a:gd name="T56" fmla="*/ 1527 w 1545"/>
                  <a:gd name="T57" fmla="*/ 59 h 2840"/>
                  <a:gd name="T58" fmla="*/ 1536 w 1545"/>
                  <a:gd name="T59" fmla="*/ 31 h 2840"/>
                  <a:gd name="T60" fmla="*/ 1542 w 1545"/>
                  <a:gd name="T61" fmla="*/ 11 h 2840"/>
                  <a:gd name="T62" fmla="*/ 1544 w 1545"/>
                  <a:gd name="T63" fmla="*/ 1 h 28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545"/>
                  <a:gd name="T97" fmla="*/ 0 h 2840"/>
                  <a:gd name="T98" fmla="*/ 1545 w 1545"/>
                  <a:gd name="T99" fmla="*/ 2840 h 284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545" h="2840">
                    <a:moveTo>
                      <a:pt x="0" y="2840"/>
                    </a:moveTo>
                    <a:lnTo>
                      <a:pt x="50" y="2788"/>
                    </a:lnTo>
                    <a:lnTo>
                      <a:pt x="98" y="2737"/>
                    </a:lnTo>
                    <a:lnTo>
                      <a:pt x="146" y="2684"/>
                    </a:lnTo>
                    <a:lnTo>
                      <a:pt x="192" y="2630"/>
                    </a:lnTo>
                    <a:lnTo>
                      <a:pt x="239" y="2575"/>
                    </a:lnTo>
                    <a:lnTo>
                      <a:pt x="283" y="2520"/>
                    </a:lnTo>
                    <a:lnTo>
                      <a:pt x="328" y="2464"/>
                    </a:lnTo>
                    <a:lnTo>
                      <a:pt x="371" y="2408"/>
                    </a:lnTo>
                    <a:lnTo>
                      <a:pt x="414" y="2351"/>
                    </a:lnTo>
                    <a:lnTo>
                      <a:pt x="456" y="2294"/>
                    </a:lnTo>
                    <a:lnTo>
                      <a:pt x="496" y="2236"/>
                    </a:lnTo>
                    <a:lnTo>
                      <a:pt x="536" y="2177"/>
                    </a:lnTo>
                    <a:lnTo>
                      <a:pt x="576" y="2119"/>
                    </a:lnTo>
                    <a:lnTo>
                      <a:pt x="615" y="2060"/>
                    </a:lnTo>
                    <a:lnTo>
                      <a:pt x="652" y="2000"/>
                    </a:lnTo>
                    <a:lnTo>
                      <a:pt x="690" y="1942"/>
                    </a:lnTo>
                    <a:lnTo>
                      <a:pt x="725" y="1882"/>
                    </a:lnTo>
                    <a:lnTo>
                      <a:pt x="760" y="1823"/>
                    </a:lnTo>
                    <a:lnTo>
                      <a:pt x="795" y="1763"/>
                    </a:lnTo>
                    <a:lnTo>
                      <a:pt x="829" y="1704"/>
                    </a:lnTo>
                    <a:lnTo>
                      <a:pt x="861" y="1644"/>
                    </a:lnTo>
                    <a:lnTo>
                      <a:pt x="893" y="1585"/>
                    </a:lnTo>
                    <a:lnTo>
                      <a:pt x="925" y="1527"/>
                    </a:lnTo>
                    <a:lnTo>
                      <a:pt x="955" y="1467"/>
                    </a:lnTo>
                    <a:lnTo>
                      <a:pt x="985" y="1409"/>
                    </a:lnTo>
                    <a:lnTo>
                      <a:pt x="1013" y="1352"/>
                    </a:lnTo>
                    <a:lnTo>
                      <a:pt x="1042" y="1294"/>
                    </a:lnTo>
                    <a:lnTo>
                      <a:pt x="1069" y="1237"/>
                    </a:lnTo>
                    <a:lnTo>
                      <a:pt x="1096" y="1181"/>
                    </a:lnTo>
                    <a:lnTo>
                      <a:pt x="1121" y="1125"/>
                    </a:lnTo>
                    <a:lnTo>
                      <a:pt x="1146" y="1070"/>
                    </a:lnTo>
                    <a:lnTo>
                      <a:pt x="1170" y="1015"/>
                    </a:lnTo>
                    <a:lnTo>
                      <a:pt x="1194" y="962"/>
                    </a:lnTo>
                    <a:lnTo>
                      <a:pt x="1217" y="909"/>
                    </a:lnTo>
                    <a:lnTo>
                      <a:pt x="1239" y="858"/>
                    </a:lnTo>
                    <a:lnTo>
                      <a:pt x="1259" y="807"/>
                    </a:lnTo>
                    <a:lnTo>
                      <a:pt x="1280" y="757"/>
                    </a:lnTo>
                    <a:lnTo>
                      <a:pt x="1299" y="708"/>
                    </a:lnTo>
                    <a:lnTo>
                      <a:pt x="1318" y="661"/>
                    </a:lnTo>
                    <a:lnTo>
                      <a:pt x="1336" y="614"/>
                    </a:lnTo>
                    <a:lnTo>
                      <a:pt x="1353" y="569"/>
                    </a:lnTo>
                    <a:lnTo>
                      <a:pt x="1369" y="525"/>
                    </a:lnTo>
                    <a:lnTo>
                      <a:pt x="1385" y="482"/>
                    </a:lnTo>
                    <a:lnTo>
                      <a:pt x="1400" y="441"/>
                    </a:lnTo>
                    <a:lnTo>
                      <a:pt x="1415" y="401"/>
                    </a:lnTo>
                    <a:lnTo>
                      <a:pt x="1429" y="363"/>
                    </a:lnTo>
                    <a:lnTo>
                      <a:pt x="1441" y="327"/>
                    </a:lnTo>
                    <a:lnTo>
                      <a:pt x="1453" y="291"/>
                    </a:lnTo>
                    <a:lnTo>
                      <a:pt x="1464" y="258"/>
                    </a:lnTo>
                    <a:lnTo>
                      <a:pt x="1474" y="227"/>
                    </a:lnTo>
                    <a:lnTo>
                      <a:pt x="1485" y="198"/>
                    </a:lnTo>
                    <a:lnTo>
                      <a:pt x="1494" y="169"/>
                    </a:lnTo>
                    <a:lnTo>
                      <a:pt x="1502" y="144"/>
                    </a:lnTo>
                    <a:lnTo>
                      <a:pt x="1509" y="120"/>
                    </a:lnTo>
                    <a:lnTo>
                      <a:pt x="1516" y="97"/>
                    </a:lnTo>
                    <a:lnTo>
                      <a:pt x="1522" y="78"/>
                    </a:lnTo>
                    <a:lnTo>
                      <a:pt x="1527" y="59"/>
                    </a:lnTo>
                    <a:lnTo>
                      <a:pt x="1532" y="44"/>
                    </a:lnTo>
                    <a:lnTo>
                      <a:pt x="1536" y="31"/>
                    </a:lnTo>
                    <a:lnTo>
                      <a:pt x="1540" y="19"/>
                    </a:lnTo>
                    <a:lnTo>
                      <a:pt x="1542" y="11"/>
                    </a:lnTo>
                    <a:lnTo>
                      <a:pt x="1543" y="4"/>
                    </a:lnTo>
                    <a:lnTo>
                      <a:pt x="1544" y="1"/>
                    </a:lnTo>
                    <a:lnTo>
                      <a:pt x="1545" y="0"/>
                    </a:lnTo>
                  </a:path>
                </a:pathLst>
              </a:custGeom>
              <a:noFill/>
              <a:ln w="57150">
                <a:solidFill>
                  <a:schemeClr val="accent3">
                    <a:lumMod val="75000"/>
                  </a:schemeClr>
                </a:solidFill>
                <a:round/>
                <a:headEnd/>
                <a:tailEnd/>
              </a:ln>
            </p:spPr>
            <p:txBody>
              <a:bodyPr>
                <a:prstTxWarp prst="textNoShape">
                  <a:avLst/>
                </a:prstTxWarp>
              </a:bodyPr>
              <a:lstStyle/>
              <a:p>
                <a:endParaRPr lang="en-US">
                  <a:latin typeface="Times New Roman"/>
                  <a:cs typeface="Times New Roman"/>
                </a:endParaRPr>
              </a:p>
            </p:txBody>
          </p:sp>
        </p:grpSp>
      </p:grpSp>
      <p:sp>
        <p:nvSpPr>
          <p:cNvPr id="133" name="Line 200"/>
          <p:cNvSpPr>
            <a:spLocks noChangeShapeType="1"/>
          </p:cNvSpPr>
          <p:nvPr/>
        </p:nvSpPr>
        <p:spPr bwMode="auto">
          <a:xfrm>
            <a:off x="6723467" y="5363866"/>
            <a:ext cx="0" cy="890587"/>
          </a:xfrm>
          <a:prstGeom prst="line">
            <a:avLst/>
          </a:prstGeom>
          <a:noFill/>
          <a:ln w="31750" cap="rnd">
            <a:solidFill>
              <a:srgbClr val="000000"/>
            </a:solidFill>
            <a:prstDash val="sysDot"/>
            <a:round/>
            <a:headEnd/>
            <a:tailEnd/>
          </a:ln>
        </p:spPr>
        <p:txBody>
          <a:bodyPr lIns="0" tIns="0" rIns="0" bIns="0">
            <a:prstTxWarp prst="textNoShape">
              <a:avLst/>
            </a:prstTxWarp>
            <a:spAutoFit/>
          </a:bodyPr>
          <a:lstStyle/>
          <a:p>
            <a:endParaRPr lang="en-US">
              <a:latin typeface="Times New Roman"/>
              <a:cs typeface="Times New Roman"/>
            </a:endParaRPr>
          </a:p>
        </p:txBody>
      </p:sp>
      <p:sp>
        <p:nvSpPr>
          <p:cNvPr id="134" name="Line 201"/>
          <p:cNvSpPr>
            <a:spLocks noChangeShapeType="1"/>
          </p:cNvSpPr>
          <p:nvPr/>
        </p:nvSpPr>
        <p:spPr bwMode="auto">
          <a:xfrm>
            <a:off x="7123517" y="4871741"/>
            <a:ext cx="0" cy="1385887"/>
          </a:xfrm>
          <a:prstGeom prst="line">
            <a:avLst/>
          </a:prstGeom>
          <a:noFill/>
          <a:ln w="31750" cap="rnd">
            <a:solidFill>
              <a:srgbClr val="000000"/>
            </a:solidFill>
            <a:prstDash val="sysDot"/>
            <a:round/>
            <a:headEnd/>
            <a:tailEnd/>
          </a:ln>
        </p:spPr>
        <p:txBody>
          <a:bodyPr lIns="0" tIns="0" rIns="0" bIns="0">
            <a:prstTxWarp prst="textNoShape">
              <a:avLst/>
            </a:prstTxWarp>
            <a:spAutoFit/>
          </a:bodyPr>
          <a:lstStyle/>
          <a:p>
            <a:endParaRPr lang="en-US">
              <a:latin typeface="Times New Roman"/>
              <a:cs typeface="Times New Roman"/>
            </a:endParaRPr>
          </a:p>
        </p:txBody>
      </p:sp>
      <p:sp>
        <p:nvSpPr>
          <p:cNvPr id="135" name="Line 202"/>
          <p:cNvSpPr>
            <a:spLocks noChangeShapeType="1"/>
          </p:cNvSpPr>
          <p:nvPr/>
        </p:nvSpPr>
        <p:spPr bwMode="auto">
          <a:xfrm>
            <a:off x="6047192" y="4844753"/>
            <a:ext cx="0" cy="466725"/>
          </a:xfrm>
          <a:prstGeom prst="line">
            <a:avLst/>
          </a:prstGeom>
          <a:noFill/>
          <a:ln w="31750">
            <a:solidFill>
              <a:srgbClr val="000000"/>
            </a:solidFill>
            <a:round/>
            <a:headEnd type="stealth" w="lg" len="lg"/>
            <a:tailEnd type="none" w="lg" len="lg"/>
          </a:ln>
          <a:effectLst>
            <a:outerShdw blurRad="63500" dist="38099" dir="2700000" algn="ctr" rotWithShape="0">
              <a:srgbClr val="000000">
                <a:alpha val="74998"/>
              </a:srgbClr>
            </a:outerShdw>
          </a:effectLst>
        </p:spPr>
        <p:txBody>
          <a:bodyPr lIns="0" tIns="0" rIns="0" bIns="0">
            <a:prstTxWarp prst="textNoShape">
              <a:avLst/>
            </a:prstTxWarp>
            <a:spAutoFit/>
          </a:bodyPr>
          <a:lstStyle/>
          <a:p>
            <a:pPr>
              <a:defRPr/>
            </a:pPr>
            <a:endParaRPr lang="en-US">
              <a:latin typeface="Times New Roman"/>
              <a:cs typeface="Times New Roman"/>
            </a:endParaRPr>
          </a:p>
        </p:txBody>
      </p:sp>
      <p:sp>
        <p:nvSpPr>
          <p:cNvPr id="136" name="Rectangle 204"/>
          <p:cNvSpPr>
            <a:spLocks noChangeArrowheads="1"/>
          </p:cNvSpPr>
          <p:nvPr/>
        </p:nvSpPr>
        <p:spPr bwMode="auto">
          <a:xfrm>
            <a:off x="7428317" y="5878216"/>
            <a:ext cx="471488" cy="230832"/>
          </a:xfrm>
          <a:prstGeom prst="rect">
            <a:avLst/>
          </a:prstGeom>
          <a:noFill/>
          <a:ln w="9525">
            <a:noFill/>
            <a:miter lim="800000"/>
            <a:headEnd/>
            <a:tailEnd/>
          </a:ln>
        </p:spPr>
        <p:txBody>
          <a:bodyPr lIns="0" tIns="0" rIns="0" bIns="0">
            <a:prstTxWarp prst="textNoShape">
              <a:avLst/>
            </a:prstTxWarp>
            <a:spAutoFit/>
          </a:bodyPr>
          <a:lstStyle/>
          <a:p>
            <a:pPr>
              <a:lnSpc>
                <a:spcPct val="70000"/>
              </a:lnSpc>
            </a:pPr>
            <a:r>
              <a:rPr kumimoji="0" lang="en-US" sz="2000" b="1" i="1" dirty="0">
                <a:solidFill>
                  <a:srgbClr val="053ABF"/>
                </a:solidFill>
                <a:latin typeface="Times New Roman"/>
                <a:cs typeface="Times New Roman"/>
              </a:rPr>
              <a:t>AD</a:t>
            </a:r>
            <a:r>
              <a:rPr kumimoji="0" lang="en-US" sz="2000" b="1" i="1" baseline="-25000" dirty="0">
                <a:solidFill>
                  <a:srgbClr val="053ABF"/>
                </a:solidFill>
                <a:latin typeface="Times New Roman"/>
                <a:cs typeface="Times New Roman"/>
              </a:rPr>
              <a:t>1</a:t>
            </a:r>
            <a:endParaRPr kumimoji="0" lang="en-US" sz="1600" b="1" baseline="-25000" dirty="0">
              <a:solidFill>
                <a:srgbClr val="053ABF"/>
              </a:solidFill>
              <a:latin typeface="Times New Roman"/>
              <a:cs typeface="Times New Roman"/>
            </a:endParaRPr>
          </a:p>
        </p:txBody>
      </p:sp>
      <p:grpSp>
        <p:nvGrpSpPr>
          <p:cNvPr id="137" name="Group 205"/>
          <p:cNvGrpSpPr>
            <a:grpSpLocks/>
          </p:cNvGrpSpPr>
          <p:nvPr/>
        </p:nvGrpSpPr>
        <p:grpSpPr bwMode="auto">
          <a:xfrm>
            <a:off x="6024967" y="3811291"/>
            <a:ext cx="1389063" cy="2139950"/>
            <a:chOff x="2830" y="2919"/>
            <a:chExt cx="686" cy="1170"/>
          </a:xfrm>
        </p:grpSpPr>
        <p:sp>
          <p:nvSpPr>
            <p:cNvPr id="138" name="Freeform 206"/>
            <p:cNvSpPr>
              <a:spLocks/>
            </p:cNvSpPr>
            <p:nvPr/>
          </p:nvSpPr>
          <p:spPr bwMode="auto">
            <a:xfrm>
              <a:off x="2830" y="2919"/>
              <a:ext cx="363" cy="868"/>
            </a:xfrm>
            <a:custGeom>
              <a:avLst/>
              <a:gdLst>
                <a:gd name="T0" fmla="*/ 0 w 1090"/>
                <a:gd name="T1" fmla="*/ 0 h 2602"/>
                <a:gd name="T2" fmla="*/ 9 w 1090"/>
                <a:gd name="T3" fmla="*/ 68 h 2602"/>
                <a:gd name="T4" fmla="*/ 20 w 1090"/>
                <a:gd name="T5" fmla="*/ 134 h 2602"/>
                <a:gd name="T6" fmla="*/ 31 w 1090"/>
                <a:gd name="T7" fmla="*/ 199 h 2602"/>
                <a:gd name="T8" fmla="*/ 42 w 1090"/>
                <a:gd name="T9" fmla="*/ 263 h 2602"/>
                <a:gd name="T10" fmla="*/ 54 w 1090"/>
                <a:gd name="T11" fmla="*/ 327 h 2602"/>
                <a:gd name="T12" fmla="*/ 67 w 1090"/>
                <a:gd name="T13" fmla="*/ 390 h 2602"/>
                <a:gd name="T14" fmla="*/ 79 w 1090"/>
                <a:gd name="T15" fmla="*/ 453 h 2602"/>
                <a:gd name="T16" fmla="*/ 93 w 1090"/>
                <a:gd name="T17" fmla="*/ 515 h 2602"/>
                <a:gd name="T18" fmla="*/ 107 w 1090"/>
                <a:gd name="T19" fmla="*/ 575 h 2602"/>
                <a:gd name="T20" fmla="*/ 120 w 1090"/>
                <a:gd name="T21" fmla="*/ 635 h 2602"/>
                <a:gd name="T22" fmla="*/ 135 w 1090"/>
                <a:gd name="T23" fmla="*/ 694 h 2602"/>
                <a:gd name="T24" fmla="*/ 150 w 1090"/>
                <a:gd name="T25" fmla="*/ 753 h 2602"/>
                <a:gd name="T26" fmla="*/ 166 w 1090"/>
                <a:gd name="T27" fmla="*/ 810 h 2602"/>
                <a:gd name="T28" fmla="*/ 182 w 1090"/>
                <a:gd name="T29" fmla="*/ 867 h 2602"/>
                <a:gd name="T30" fmla="*/ 199 w 1090"/>
                <a:gd name="T31" fmla="*/ 923 h 2602"/>
                <a:gd name="T32" fmla="*/ 217 w 1090"/>
                <a:gd name="T33" fmla="*/ 978 h 2602"/>
                <a:gd name="T34" fmla="*/ 234 w 1090"/>
                <a:gd name="T35" fmla="*/ 1032 h 2602"/>
                <a:gd name="T36" fmla="*/ 251 w 1090"/>
                <a:gd name="T37" fmla="*/ 1086 h 2602"/>
                <a:gd name="T38" fmla="*/ 269 w 1090"/>
                <a:gd name="T39" fmla="*/ 1139 h 2602"/>
                <a:gd name="T40" fmla="*/ 288 w 1090"/>
                <a:gd name="T41" fmla="*/ 1191 h 2602"/>
                <a:gd name="T42" fmla="*/ 306 w 1090"/>
                <a:gd name="T43" fmla="*/ 1242 h 2602"/>
                <a:gd name="T44" fmla="*/ 325 w 1090"/>
                <a:gd name="T45" fmla="*/ 1294 h 2602"/>
                <a:gd name="T46" fmla="*/ 345 w 1090"/>
                <a:gd name="T47" fmla="*/ 1343 h 2602"/>
                <a:gd name="T48" fmla="*/ 364 w 1090"/>
                <a:gd name="T49" fmla="*/ 1392 h 2602"/>
                <a:gd name="T50" fmla="*/ 385 w 1090"/>
                <a:gd name="T51" fmla="*/ 1441 h 2602"/>
                <a:gd name="T52" fmla="*/ 405 w 1090"/>
                <a:gd name="T53" fmla="*/ 1489 h 2602"/>
                <a:gd name="T54" fmla="*/ 426 w 1090"/>
                <a:gd name="T55" fmla="*/ 1536 h 2602"/>
                <a:gd name="T56" fmla="*/ 447 w 1090"/>
                <a:gd name="T57" fmla="*/ 1582 h 2602"/>
                <a:gd name="T58" fmla="*/ 467 w 1090"/>
                <a:gd name="T59" fmla="*/ 1628 h 2602"/>
                <a:gd name="T60" fmla="*/ 489 w 1090"/>
                <a:gd name="T61" fmla="*/ 1672 h 2602"/>
                <a:gd name="T62" fmla="*/ 511 w 1090"/>
                <a:gd name="T63" fmla="*/ 1717 h 2602"/>
                <a:gd name="T64" fmla="*/ 532 w 1090"/>
                <a:gd name="T65" fmla="*/ 1760 h 2602"/>
                <a:gd name="T66" fmla="*/ 554 w 1090"/>
                <a:gd name="T67" fmla="*/ 1803 h 2602"/>
                <a:gd name="T68" fmla="*/ 576 w 1090"/>
                <a:gd name="T69" fmla="*/ 1845 h 2602"/>
                <a:gd name="T70" fmla="*/ 599 w 1090"/>
                <a:gd name="T71" fmla="*/ 1886 h 2602"/>
                <a:gd name="T72" fmla="*/ 622 w 1090"/>
                <a:gd name="T73" fmla="*/ 1927 h 2602"/>
                <a:gd name="T74" fmla="*/ 645 w 1090"/>
                <a:gd name="T75" fmla="*/ 1967 h 2602"/>
                <a:gd name="T76" fmla="*/ 667 w 1090"/>
                <a:gd name="T77" fmla="*/ 2006 h 2602"/>
                <a:gd name="T78" fmla="*/ 690 w 1090"/>
                <a:gd name="T79" fmla="*/ 2045 h 2602"/>
                <a:gd name="T80" fmla="*/ 713 w 1090"/>
                <a:gd name="T81" fmla="*/ 2083 h 2602"/>
                <a:gd name="T82" fmla="*/ 736 w 1090"/>
                <a:gd name="T83" fmla="*/ 2121 h 2602"/>
                <a:gd name="T84" fmla="*/ 759 w 1090"/>
                <a:gd name="T85" fmla="*/ 2157 h 2602"/>
                <a:gd name="T86" fmla="*/ 783 w 1090"/>
                <a:gd name="T87" fmla="*/ 2194 h 2602"/>
                <a:gd name="T88" fmla="*/ 806 w 1090"/>
                <a:gd name="T89" fmla="*/ 2228 h 2602"/>
                <a:gd name="T90" fmla="*/ 830 w 1090"/>
                <a:gd name="T91" fmla="*/ 2264 h 2602"/>
                <a:gd name="T92" fmla="*/ 854 w 1090"/>
                <a:gd name="T93" fmla="*/ 2298 h 2602"/>
                <a:gd name="T94" fmla="*/ 877 w 1090"/>
                <a:gd name="T95" fmla="*/ 2331 h 2602"/>
                <a:gd name="T96" fmla="*/ 901 w 1090"/>
                <a:gd name="T97" fmla="*/ 2363 h 2602"/>
                <a:gd name="T98" fmla="*/ 924 w 1090"/>
                <a:gd name="T99" fmla="*/ 2395 h 2602"/>
                <a:gd name="T100" fmla="*/ 948 w 1090"/>
                <a:gd name="T101" fmla="*/ 2427 h 2602"/>
                <a:gd name="T102" fmla="*/ 972 w 1090"/>
                <a:gd name="T103" fmla="*/ 2458 h 2602"/>
                <a:gd name="T104" fmla="*/ 996 w 1090"/>
                <a:gd name="T105" fmla="*/ 2488 h 2602"/>
                <a:gd name="T106" fmla="*/ 1019 w 1090"/>
                <a:gd name="T107" fmla="*/ 2517 h 2602"/>
                <a:gd name="T108" fmla="*/ 1043 w 1090"/>
                <a:gd name="T109" fmla="*/ 2546 h 2602"/>
                <a:gd name="T110" fmla="*/ 1066 w 1090"/>
                <a:gd name="T111" fmla="*/ 2575 h 2602"/>
                <a:gd name="T112" fmla="*/ 1090 w 1090"/>
                <a:gd name="T113" fmla="*/ 2602 h 260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090"/>
                <a:gd name="T172" fmla="*/ 0 h 2602"/>
                <a:gd name="T173" fmla="*/ 1090 w 1090"/>
                <a:gd name="T174" fmla="*/ 2602 h 260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090" h="2602">
                  <a:moveTo>
                    <a:pt x="0" y="0"/>
                  </a:moveTo>
                  <a:lnTo>
                    <a:pt x="9" y="68"/>
                  </a:lnTo>
                  <a:lnTo>
                    <a:pt x="20" y="134"/>
                  </a:lnTo>
                  <a:lnTo>
                    <a:pt x="31" y="199"/>
                  </a:lnTo>
                  <a:lnTo>
                    <a:pt x="42" y="263"/>
                  </a:lnTo>
                  <a:lnTo>
                    <a:pt x="54" y="327"/>
                  </a:lnTo>
                  <a:lnTo>
                    <a:pt x="67" y="390"/>
                  </a:lnTo>
                  <a:lnTo>
                    <a:pt x="79" y="453"/>
                  </a:lnTo>
                  <a:lnTo>
                    <a:pt x="93" y="515"/>
                  </a:lnTo>
                  <a:lnTo>
                    <a:pt x="107" y="575"/>
                  </a:lnTo>
                  <a:lnTo>
                    <a:pt x="120" y="635"/>
                  </a:lnTo>
                  <a:lnTo>
                    <a:pt x="135" y="694"/>
                  </a:lnTo>
                  <a:lnTo>
                    <a:pt x="150" y="753"/>
                  </a:lnTo>
                  <a:lnTo>
                    <a:pt x="166" y="810"/>
                  </a:lnTo>
                  <a:lnTo>
                    <a:pt x="182" y="867"/>
                  </a:lnTo>
                  <a:lnTo>
                    <a:pt x="199" y="923"/>
                  </a:lnTo>
                  <a:lnTo>
                    <a:pt x="217" y="978"/>
                  </a:lnTo>
                  <a:lnTo>
                    <a:pt x="234" y="1032"/>
                  </a:lnTo>
                  <a:lnTo>
                    <a:pt x="251" y="1086"/>
                  </a:lnTo>
                  <a:lnTo>
                    <a:pt x="269" y="1139"/>
                  </a:lnTo>
                  <a:lnTo>
                    <a:pt x="288" y="1191"/>
                  </a:lnTo>
                  <a:lnTo>
                    <a:pt x="306" y="1242"/>
                  </a:lnTo>
                  <a:lnTo>
                    <a:pt x="325" y="1294"/>
                  </a:lnTo>
                  <a:lnTo>
                    <a:pt x="345" y="1343"/>
                  </a:lnTo>
                  <a:lnTo>
                    <a:pt x="364" y="1392"/>
                  </a:lnTo>
                  <a:lnTo>
                    <a:pt x="385" y="1441"/>
                  </a:lnTo>
                  <a:lnTo>
                    <a:pt x="405" y="1489"/>
                  </a:lnTo>
                  <a:lnTo>
                    <a:pt x="426" y="1536"/>
                  </a:lnTo>
                  <a:lnTo>
                    <a:pt x="447" y="1582"/>
                  </a:lnTo>
                  <a:lnTo>
                    <a:pt x="467" y="1628"/>
                  </a:lnTo>
                  <a:lnTo>
                    <a:pt x="489" y="1672"/>
                  </a:lnTo>
                  <a:lnTo>
                    <a:pt x="511" y="1717"/>
                  </a:lnTo>
                  <a:lnTo>
                    <a:pt x="532" y="1760"/>
                  </a:lnTo>
                  <a:lnTo>
                    <a:pt x="554" y="1803"/>
                  </a:lnTo>
                  <a:lnTo>
                    <a:pt x="576" y="1845"/>
                  </a:lnTo>
                  <a:lnTo>
                    <a:pt x="599" y="1886"/>
                  </a:lnTo>
                  <a:lnTo>
                    <a:pt x="622" y="1927"/>
                  </a:lnTo>
                  <a:lnTo>
                    <a:pt x="645" y="1967"/>
                  </a:lnTo>
                  <a:lnTo>
                    <a:pt x="667" y="2006"/>
                  </a:lnTo>
                  <a:lnTo>
                    <a:pt x="690" y="2045"/>
                  </a:lnTo>
                  <a:lnTo>
                    <a:pt x="713" y="2083"/>
                  </a:lnTo>
                  <a:lnTo>
                    <a:pt x="736" y="2121"/>
                  </a:lnTo>
                  <a:lnTo>
                    <a:pt x="759" y="2157"/>
                  </a:lnTo>
                  <a:lnTo>
                    <a:pt x="783" y="2194"/>
                  </a:lnTo>
                  <a:lnTo>
                    <a:pt x="806" y="2228"/>
                  </a:lnTo>
                  <a:lnTo>
                    <a:pt x="830" y="2264"/>
                  </a:lnTo>
                  <a:lnTo>
                    <a:pt x="854" y="2298"/>
                  </a:lnTo>
                  <a:lnTo>
                    <a:pt x="877" y="2331"/>
                  </a:lnTo>
                  <a:lnTo>
                    <a:pt x="901" y="2363"/>
                  </a:lnTo>
                  <a:lnTo>
                    <a:pt x="924" y="2395"/>
                  </a:lnTo>
                  <a:lnTo>
                    <a:pt x="948" y="2427"/>
                  </a:lnTo>
                  <a:lnTo>
                    <a:pt x="972" y="2458"/>
                  </a:lnTo>
                  <a:lnTo>
                    <a:pt x="996" y="2488"/>
                  </a:lnTo>
                  <a:lnTo>
                    <a:pt x="1019" y="2517"/>
                  </a:lnTo>
                  <a:lnTo>
                    <a:pt x="1043" y="2546"/>
                  </a:lnTo>
                  <a:lnTo>
                    <a:pt x="1066" y="2575"/>
                  </a:lnTo>
                  <a:lnTo>
                    <a:pt x="1090" y="2602"/>
                  </a:lnTo>
                </a:path>
              </a:pathLst>
            </a:custGeom>
            <a:noFill/>
            <a:ln w="57150">
              <a:solidFill>
                <a:srgbClr val="053ABF"/>
              </a:solidFill>
              <a:round/>
              <a:headEnd/>
              <a:tailEnd/>
            </a:ln>
          </p:spPr>
          <p:txBody>
            <a:bodyPr>
              <a:prstTxWarp prst="textNoShape">
                <a:avLst/>
              </a:prstTxWarp>
            </a:bodyPr>
            <a:lstStyle/>
            <a:p>
              <a:endParaRPr lang="en-US">
                <a:latin typeface="Times New Roman"/>
                <a:cs typeface="Times New Roman"/>
              </a:endParaRPr>
            </a:p>
          </p:txBody>
        </p:sp>
        <p:sp>
          <p:nvSpPr>
            <p:cNvPr id="139" name="Freeform 207"/>
            <p:cNvSpPr>
              <a:spLocks/>
            </p:cNvSpPr>
            <p:nvPr/>
          </p:nvSpPr>
          <p:spPr bwMode="auto">
            <a:xfrm>
              <a:off x="3193" y="3787"/>
              <a:ext cx="323" cy="302"/>
            </a:xfrm>
            <a:custGeom>
              <a:avLst/>
              <a:gdLst>
                <a:gd name="T0" fmla="*/ 0 w 970"/>
                <a:gd name="T1" fmla="*/ 0 h 908"/>
                <a:gd name="T2" fmla="*/ 65 w 970"/>
                <a:gd name="T3" fmla="*/ 71 h 908"/>
                <a:gd name="T4" fmla="*/ 129 w 970"/>
                <a:gd name="T5" fmla="*/ 139 h 908"/>
                <a:gd name="T6" fmla="*/ 191 w 970"/>
                <a:gd name="T7" fmla="*/ 203 h 908"/>
                <a:gd name="T8" fmla="*/ 252 w 970"/>
                <a:gd name="T9" fmla="*/ 264 h 908"/>
                <a:gd name="T10" fmla="*/ 311 w 970"/>
                <a:gd name="T11" fmla="*/ 324 h 908"/>
                <a:gd name="T12" fmla="*/ 369 w 970"/>
                <a:gd name="T13" fmla="*/ 380 h 908"/>
                <a:gd name="T14" fmla="*/ 424 w 970"/>
                <a:gd name="T15" fmla="*/ 434 h 908"/>
                <a:gd name="T16" fmla="*/ 478 w 970"/>
                <a:gd name="T17" fmla="*/ 485 h 908"/>
                <a:gd name="T18" fmla="*/ 529 w 970"/>
                <a:gd name="T19" fmla="*/ 533 h 908"/>
                <a:gd name="T20" fmla="*/ 579 w 970"/>
                <a:gd name="T21" fmla="*/ 578 h 908"/>
                <a:gd name="T22" fmla="*/ 625 w 970"/>
                <a:gd name="T23" fmla="*/ 620 h 908"/>
                <a:gd name="T24" fmla="*/ 669 w 970"/>
                <a:gd name="T25" fmla="*/ 660 h 908"/>
                <a:gd name="T26" fmla="*/ 711 w 970"/>
                <a:gd name="T27" fmla="*/ 697 h 908"/>
                <a:gd name="T28" fmla="*/ 750 w 970"/>
                <a:gd name="T29" fmla="*/ 730 h 908"/>
                <a:gd name="T30" fmla="*/ 787 w 970"/>
                <a:gd name="T31" fmla="*/ 761 h 908"/>
                <a:gd name="T32" fmla="*/ 820 w 970"/>
                <a:gd name="T33" fmla="*/ 789 h 908"/>
                <a:gd name="T34" fmla="*/ 850 w 970"/>
                <a:gd name="T35" fmla="*/ 813 h 908"/>
                <a:gd name="T36" fmla="*/ 877 w 970"/>
                <a:gd name="T37" fmla="*/ 836 h 908"/>
                <a:gd name="T38" fmla="*/ 901 w 970"/>
                <a:gd name="T39" fmla="*/ 856 h 908"/>
                <a:gd name="T40" fmla="*/ 922 w 970"/>
                <a:gd name="T41" fmla="*/ 872 h 908"/>
                <a:gd name="T42" fmla="*/ 939 w 970"/>
                <a:gd name="T43" fmla="*/ 885 h 908"/>
                <a:gd name="T44" fmla="*/ 953 w 970"/>
                <a:gd name="T45" fmla="*/ 896 h 908"/>
                <a:gd name="T46" fmla="*/ 962 w 970"/>
                <a:gd name="T47" fmla="*/ 903 h 908"/>
                <a:gd name="T48" fmla="*/ 968 w 970"/>
                <a:gd name="T49" fmla="*/ 907 h 908"/>
                <a:gd name="T50" fmla="*/ 970 w 970"/>
                <a:gd name="T51" fmla="*/ 908 h 90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70"/>
                <a:gd name="T79" fmla="*/ 0 h 908"/>
                <a:gd name="T80" fmla="*/ 970 w 970"/>
                <a:gd name="T81" fmla="*/ 908 h 90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70" h="908">
                  <a:moveTo>
                    <a:pt x="0" y="0"/>
                  </a:moveTo>
                  <a:lnTo>
                    <a:pt x="65" y="71"/>
                  </a:lnTo>
                  <a:lnTo>
                    <a:pt x="129" y="139"/>
                  </a:lnTo>
                  <a:lnTo>
                    <a:pt x="191" y="203"/>
                  </a:lnTo>
                  <a:lnTo>
                    <a:pt x="252" y="264"/>
                  </a:lnTo>
                  <a:lnTo>
                    <a:pt x="311" y="324"/>
                  </a:lnTo>
                  <a:lnTo>
                    <a:pt x="369" y="380"/>
                  </a:lnTo>
                  <a:lnTo>
                    <a:pt x="424" y="434"/>
                  </a:lnTo>
                  <a:lnTo>
                    <a:pt x="478" y="485"/>
                  </a:lnTo>
                  <a:lnTo>
                    <a:pt x="529" y="533"/>
                  </a:lnTo>
                  <a:lnTo>
                    <a:pt x="579" y="578"/>
                  </a:lnTo>
                  <a:lnTo>
                    <a:pt x="625" y="620"/>
                  </a:lnTo>
                  <a:lnTo>
                    <a:pt x="669" y="660"/>
                  </a:lnTo>
                  <a:lnTo>
                    <a:pt x="711" y="697"/>
                  </a:lnTo>
                  <a:lnTo>
                    <a:pt x="750" y="730"/>
                  </a:lnTo>
                  <a:lnTo>
                    <a:pt x="787" y="761"/>
                  </a:lnTo>
                  <a:lnTo>
                    <a:pt x="820" y="789"/>
                  </a:lnTo>
                  <a:lnTo>
                    <a:pt x="850" y="813"/>
                  </a:lnTo>
                  <a:lnTo>
                    <a:pt x="877" y="836"/>
                  </a:lnTo>
                  <a:lnTo>
                    <a:pt x="901" y="856"/>
                  </a:lnTo>
                  <a:lnTo>
                    <a:pt x="922" y="872"/>
                  </a:lnTo>
                  <a:lnTo>
                    <a:pt x="939" y="885"/>
                  </a:lnTo>
                  <a:lnTo>
                    <a:pt x="953" y="896"/>
                  </a:lnTo>
                  <a:lnTo>
                    <a:pt x="962" y="903"/>
                  </a:lnTo>
                  <a:lnTo>
                    <a:pt x="968" y="907"/>
                  </a:lnTo>
                  <a:lnTo>
                    <a:pt x="970" y="908"/>
                  </a:lnTo>
                </a:path>
              </a:pathLst>
            </a:custGeom>
            <a:noFill/>
            <a:ln w="57150">
              <a:solidFill>
                <a:srgbClr val="053ABF"/>
              </a:solidFill>
              <a:round/>
              <a:headEnd/>
              <a:tailEnd/>
            </a:ln>
          </p:spPr>
          <p:txBody>
            <a:bodyPr>
              <a:prstTxWarp prst="textNoShape">
                <a:avLst/>
              </a:prstTxWarp>
            </a:bodyPr>
            <a:lstStyle/>
            <a:p>
              <a:endParaRPr lang="en-US">
                <a:latin typeface="Times New Roman"/>
                <a:cs typeface="Times New Roman"/>
              </a:endParaRPr>
            </a:p>
          </p:txBody>
        </p:sp>
      </p:grpSp>
      <p:sp>
        <p:nvSpPr>
          <p:cNvPr id="140" name="Freeform 208"/>
          <p:cNvSpPr>
            <a:spLocks/>
          </p:cNvSpPr>
          <p:nvPr/>
        </p:nvSpPr>
        <p:spPr bwMode="auto">
          <a:xfrm>
            <a:off x="6659967" y="5300366"/>
            <a:ext cx="119063" cy="119062"/>
          </a:xfrm>
          <a:custGeom>
            <a:avLst/>
            <a:gdLst>
              <a:gd name="T0" fmla="*/ 0 w 174"/>
              <a:gd name="T1" fmla="*/ 87 h 174"/>
              <a:gd name="T2" fmla="*/ 12 w 174"/>
              <a:gd name="T3" fmla="*/ 43 h 174"/>
              <a:gd name="T4" fmla="*/ 43 w 174"/>
              <a:gd name="T5" fmla="*/ 12 h 174"/>
              <a:gd name="T6" fmla="*/ 88 w 174"/>
              <a:gd name="T7" fmla="*/ 0 h 174"/>
              <a:gd name="T8" fmla="*/ 88 w 174"/>
              <a:gd name="T9" fmla="*/ 0 h 174"/>
              <a:gd name="T10" fmla="*/ 131 w 174"/>
              <a:gd name="T11" fmla="*/ 12 h 174"/>
              <a:gd name="T12" fmla="*/ 162 w 174"/>
              <a:gd name="T13" fmla="*/ 43 h 174"/>
              <a:gd name="T14" fmla="*/ 174 w 174"/>
              <a:gd name="T15" fmla="*/ 87 h 174"/>
              <a:gd name="T16" fmla="*/ 174 w 174"/>
              <a:gd name="T17" fmla="*/ 87 h 174"/>
              <a:gd name="T18" fmla="*/ 162 w 174"/>
              <a:gd name="T19" fmla="*/ 130 h 174"/>
              <a:gd name="T20" fmla="*/ 131 w 174"/>
              <a:gd name="T21" fmla="*/ 162 h 174"/>
              <a:gd name="T22" fmla="*/ 88 w 174"/>
              <a:gd name="T23" fmla="*/ 174 h 174"/>
              <a:gd name="T24" fmla="*/ 88 w 174"/>
              <a:gd name="T25" fmla="*/ 174 h 174"/>
              <a:gd name="T26" fmla="*/ 43 w 174"/>
              <a:gd name="T27" fmla="*/ 162 h 174"/>
              <a:gd name="T28" fmla="*/ 12 w 174"/>
              <a:gd name="T29" fmla="*/ 130 h 174"/>
              <a:gd name="T30" fmla="*/ 0 w 174"/>
              <a:gd name="T31" fmla="*/ 87 h 174"/>
              <a:gd name="T32" fmla="*/ 0 w 174"/>
              <a:gd name="T33" fmla="*/ 87 h 174"/>
              <a:gd name="T34" fmla="*/ 0 w 174"/>
              <a:gd name="T35" fmla="*/ 87 h 1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4"/>
              <a:gd name="T55" fmla="*/ 0 h 174"/>
              <a:gd name="T56" fmla="*/ 174 w 174"/>
              <a:gd name="T57" fmla="*/ 174 h 17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4" h="174">
                <a:moveTo>
                  <a:pt x="0" y="87"/>
                </a:moveTo>
                <a:lnTo>
                  <a:pt x="12" y="43"/>
                </a:lnTo>
                <a:lnTo>
                  <a:pt x="43" y="12"/>
                </a:lnTo>
                <a:lnTo>
                  <a:pt x="88" y="0"/>
                </a:lnTo>
                <a:lnTo>
                  <a:pt x="131" y="12"/>
                </a:lnTo>
                <a:lnTo>
                  <a:pt x="162" y="43"/>
                </a:lnTo>
                <a:lnTo>
                  <a:pt x="174" y="87"/>
                </a:lnTo>
                <a:lnTo>
                  <a:pt x="162" y="130"/>
                </a:lnTo>
                <a:lnTo>
                  <a:pt x="131" y="162"/>
                </a:lnTo>
                <a:lnTo>
                  <a:pt x="88" y="174"/>
                </a:lnTo>
                <a:lnTo>
                  <a:pt x="43" y="162"/>
                </a:lnTo>
                <a:lnTo>
                  <a:pt x="12"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141" name="Rectangle 210"/>
          <p:cNvSpPr>
            <a:spLocks noChangeArrowheads="1"/>
          </p:cNvSpPr>
          <p:nvPr/>
        </p:nvSpPr>
        <p:spPr bwMode="auto">
          <a:xfrm>
            <a:off x="5611719" y="4692105"/>
            <a:ext cx="21991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a:cs typeface="Times New Roman"/>
              </a:rPr>
              <a:t>P</a:t>
            </a:r>
            <a:r>
              <a:rPr kumimoji="0" lang="en-US" sz="1600" b="1" i="1" baseline="-25000" dirty="0">
                <a:solidFill>
                  <a:srgbClr val="000000"/>
                </a:solidFill>
                <a:latin typeface="Times New Roman"/>
                <a:cs typeface="Times New Roman"/>
              </a:rPr>
              <a:t>2</a:t>
            </a:r>
            <a:endParaRPr kumimoji="0" lang="en-US" sz="1600" b="1" baseline="-25000" dirty="0">
              <a:solidFill>
                <a:schemeClr val="tx1"/>
              </a:solidFill>
              <a:latin typeface="Times New Roman"/>
              <a:cs typeface="Times New Roman"/>
            </a:endParaRPr>
          </a:p>
        </p:txBody>
      </p:sp>
      <p:grpSp>
        <p:nvGrpSpPr>
          <p:cNvPr id="142" name="Group 235"/>
          <p:cNvGrpSpPr>
            <a:grpSpLocks/>
          </p:cNvGrpSpPr>
          <p:nvPr/>
        </p:nvGrpSpPr>
        <p:grpSpPr bwMode="auto">
          <a:xfrm>
            <a:off x="6167842" y="3696991"/>
            <a:ext cx="2251075" cy="2032000"/>
            <a:chOff x="3948" y="2243"/>
            <a:chExt cx="1418" cy="1280"/>
          </a:xfrm>
        </p:grpSpPr>
        <p:grpSp>
          <p:nvGrpSpPr>
            <p:cNvPr id="143" name="Group 214"/>
            <p:cNvGrpSpPr>
              <a:grpSpLocks/>
            </p:cNvGrpSpPr>
            <p:nvPr/>
          </p:nvGrpSpPr>
          <p:grpSpPr bwMode="auto">
            <a:xfrm>
              <a:off x="4218" y="2243"/>
              <a:ext cx="841" cy="1168"/>
              <a:chOff x="3190" y="2847"/>
              <a:chExt cx="659" cy="1014"/>
            </a:xfrm>
          </p:grpSpPr>
          <p:sp>
            <p:nvSpPr>
              <p:cNvPr id="147" name="Freeform 215"/>
              <p:cNvSpPr>
                <a:spLocks/>
              </p:cNvSpPr>
              <p:nvPr/>
            </p:nvSpPr>
            <p:spPr bwMode="auto">
              <a:xfrm>
                <a:off x="3190" y="2847"/>
                <a:ext cx="336" cy="711"/>
              </a:xfrm>
              <a:custGeom>
                <a:avLst/>
                <a:gdLst>
                  <a:gd name="T0" fmla="*/ 0 w 1008"/>
                  <a:gd name="T1" fmla="*/ 0 h 2134"/>
                  <a:gd name="T2" fmla="*/ 14 w 1008"/>
                  <a:gd name="T3" fmla="*/ 65 h 2134"/>
                  <a:gd name="T4" fmla="*/ 29 w 1008"/>
                  <a:gd name="T5" fmla="*/ 129 h 2134"/>
                  <a:gd name="T6" fmla="*/ 45 w 1008"/>
                  <a:gd name="T7" fmla="*/ 192 h 2134"/>
                  <a:gd name="T8" fmla="*/ 60 w 1008"/>
                  <a:gd name="T9" fmla="*/ 254 h 2134"/>
                  <a:gd name="T10" fmla="*/ 77 w 1008"/>
                  <a:gd name="T11" fmla="*/ 315 h 2134"/>
                  <a:gd name="T12" fmla="*/ 94 w 1008"/>
                  <a:gd name="T13" fmla="*/ 376 h 2134"/>
                  <a:gd name="T14" fmla="*/ 111 w 1008"/>
                  <a:gd name="T15" fmla="*/ 435 h 2134"/>
                  <a:gd name="T16" fmla="*/ 129 w 1008"/>
                  <a:gd name="T17" fmla="*/ 494 h 2134"/>
                  <a:gd name="T18" fmla="*/ 147 w 1008"/>
                  <a:gd name="T19" fmla="*/ 552 h 2134"/>
                  <a:gd name="T20" fmla="*/ 166 w 1008"/>
                  <a:gd name="T21" fmla="*/ 609 h 2134"/>
                  <a:gd name="T22" fmla="*/ 185 w 1008"/>
                  <a:gd name="T23" fmla="*/ 665 h 2134"/>
                  <a:gd name="T24" fmla="*/ 204 w 1008"/>
                  <a:gd name="T25" fmla="*/ 720 h 2134"/>
                  <a:gd name="T26" fmla="*/ 225 w 1008"/>
                  <a:gd name="T27" fmla="*/ 775 h 2134"/>
                  <a:gd name="T28" fmla="*/ 245 w 1008"/>
                  <a:gd name="T29" fmla="*/ 829 h 2134"/>
                  <a:gd name="T30" fmla="*/ 266 w 1008"/>
                  <a:gd name="T31" fmla="*/ 882 h 2134"/>
                  <a:gd name="T32" fmla="*/ 286 w 1008"/>
                  <a:gd name="T33" fmla="*/ 934 h 2134"/>
                  <a:gd name="T34" fmla="*/ 308 w 1008"/>
                  <a:gd name="T35" fmla="*/ 984 h 2134"/>
                  <a:gd name="T36" fmla="*/ 330 w 1008"/>
                  <a:gd name="T37" fmla="*/ 1035 h 2134"/>
                  <a:gd name="T38" fmla="*/ 352 w 1008"/>
                  <a:gd name="T39" fmla="*/ 1085 h 2134"/>
                  <a:gd name="T40" fmla="*/ 373 w 1008"/>
                  <a:gd name="T41" fmla="*/ 1133 h 2134"/>
                  <a:gd name="T42" fmla="*/ 396 w 1008"/>
                  <a:gd name="T43" fmla="*/ 1181 h 2134"/>
                  <a:gd name="T44" fmla="*/ 419 w 1008"/>
                  <a:gd name="T45" fmla="*/ 1229 h 2134"/>
                  <a:gd name="T46" fmla="*/ 442 w 1008"/>
                  <a:gd name="T47" fmla="*/ 1275 h 2134"/>
                  <a:gd name="T48" fmla="*/ 465 w 1008"/>
                  <a:gd name="T49" fmla="*/ 1321 h 2134"/>
                  <a:gd name="T50" fmla="*/ 489 w 1008"/>
                  <a:gd name="T51" fmla="*/ 1365 h 2134"/>
                  <a:gd name="T52" fmla="*/ 512 w 1008"/>
                  <a:gd name="T53" fmla="*/ 1410 h 2134"/>
                  <a:gd name="T54" fmla="*/ 536 w 1008"/>
                  <a:gd name="T55" fmla="*/ 1453 h 2134"/>
                  <a:gd name="T56" fmla="*/ 560 w 1008"/>
                  <a:gd name="T57" fmla="*/ 1496 h 2134"/>
                  <a:gd name="T58" fmla="*/ 585 w 1008"/>
                  <a:gd name="T59" fmla="*/ 1537 h 2134"/>
                  <a:gd name="T60" fmla="*/ 609 w 1008"/>
                  <a:gd name="T61" fmla="*/ 1578 h 2134"/>
                  <a:gd name="T62" fmla="*/ 633 w 1008"/>
                  <a:gd name="T63" fmla="*/ 1618 h 2134"/>
                  <a:gd name="T64" fmla="*/ 658 w 1008"/>
                  <a:gd name="T65" fmla="*/ 1658 h 2134"/>
                  <a:gd name="T66" fmla="*/ 682 w 1008"/>
                  <a:gd name="T67" fmla="*/ 1697 h 2134"/>
                  <a:gd name="T68" fmla="*/ 708 w 1008"/>
                  <a:gd name="T69" fmla="*/ 1735 h 2134"/>
                  <a:gd name="T70" fmla="*/ 733 w 1008"/>
                  <a:gd name="T71" fmla="*/ 1771 h 2134"/>
                  <a:gd name="T72" fmla="*/ 758 w 1008"/>
                  <a:gd name="T73" fmla="*/ 1808 h 2134"/>
                  <a:gd name="T74" fmla="*/ 783 w 1008"/>
                  <a:gd name="T75" fmla="*/ 1845 h 2134"/>
                  <a:gd name="T76" fmla="*/ 808 w 1008"/>
                  <a:gd name="T77" fmla="*/ 1879 h 2134"/>
                  <a:gd name="T78" fmla="*/ 833 w 1008"/>
                  <a:gd name="T79" fmla="*/ 1913 h 2134"/>
                  <a:gd name="T80" fmla="*/ 857 w 1008"/>
                  <a:gd name="T81" fmla="*/ 1947 h 2134"/>
                  <a:gd name="T82" fmla="*/ 883 w 1008"/>
                  <a:gd name="T83" fmla="*/ 1979 h 2134"/>
                  <a:gd name="T84" fmla="*/ 908 w 1008"/>
                  <a:gd name="T85" fmla="*/ 2013 h 2134"/>
                  <a:gd name="T86" fmla="*/ 933 w 1008"/>
                  <a:gd name="T87" fmla="*/ 2044 h 2134"/>
                  <a:gd name="T88" fmla="*/ 958 w 1008"/>
                  <a:gd name="T89" fmla="*/ 2074 h 2134"/>
                  <a:gd name="T90" fmla="*/ 983 w 1008"/>
                  <a:gd name="T91" fmla="*/ 2104 h 2134"/>
                  <a:gd name="T92" fmla="*/ 1008 w 1008"/>
                  <a:gd name="T93" fmla="*/ 2134 h 213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08"/>
                  <a:gd name="T142" fmla="*/ 0 h 2134"/>
                  <a:gd name="T143" fmla="*/ 1008 w 1008"/>
                  <a:gd name="T144" fmla="*/ 2134 h 213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08" h="2134">
                    <a:moveTo>
                      <a:pt x="0" y="0"/>
                    </a:moveTo>
                    <a:lnTo>
                      <a:pt x="14" y="65"/>
                    </a:lnTo>
                    <a:lnTo>
                      <a:pt x="29" y="129"/>
                    </a:lnTo>
                    <a:lnTo>
                      <a:pt x="45" y="192"/>
                    </a:lnTo>
                    <a:lnTo>
                      <a:pt x="60" y="254"/>
                    </a:lnTo>
                    <a:lnTo>
                      <a:pt x="77" y="315"/>
                    </a:lnTo>
                    <a:lnTo>
                      <a:pt x="94" y="376"/>
                    </a:lnTo>
                    <a:lnTo>
                      <a:pt x="111" y="435"/>
                    </a:lnTo>
                    <a:lnTo>
                      <a:pt x="129" y="494"/>
                    </a:lnTo>
                    <a:lnTo>
                      <a:pt x="147" y="552"/>
                    </a:lnTo>
                    <a:lnTo>
                      <a:pt x="166" y="609"/>
                    </a:lnTo>
                    <a:lnTo>
                      <a:pt x="185" y="665"/>
                    </a:lnTo>
                    <a:lnTo>
                      <a:pt x="204" y="720"/>
                    </a:lnTo>
                    <a:lnTo>
                      <a:pt x="225" y="775"/>
                    </a:lnTo>
                    <a:lnTo>
                      <a:pt x="245" y="829"/>
                    </a:lnTo>
                    <a:lnTo>
                      <a:pt x="266" y="882"/>
                    </a:lnTo>
                    <a:lnTo>
                      <a:pt x="286" y="934"/>
                    </a:lnTo>
                    <a:lnTo>
                      <a:pt x="308" y="984"/>
                    </a:lnTo>
                    <a:lnTo>
                      <a:pt x="330" y="1035"/>
                    </a:lnTo>
                    <a:lnTo>
                      <a:pt x="352" y="1085"/>
                    </a:lnTo>
                    <a:lnTo>
                      <a:pt x="373" y="1133"/>
                    </a:lnTo>
                    <a:lnTo>
                      <a:pt x="396" y="1181"/>
                    </a:lnTo>
                    <a:lnTo>
                      <a:pt x="419" y="1229"/>
                    </a:lnTo>
                    <a:lnTo>
                      <a:pt x="442" y="1275"/>
                    </a:lnTo>
                    <a:lnTo>
                      <a:pt x="465" y="1321"/>
                    </a:lnTo>
                    <a:lnTo>
                      <a:pt x="489" y="1365"/>
                    </a:lnTo>
                    <a:lnTo>
                      <a:pt x="512" y="1410"/>
                    </a:lnTo>
                    <a:lnTo>
                      <a:pt x="536" y="1453"/>
                    </a:lnTo>
                    <a:lnTo>
                      <a:pt x="560" y="1496"/>
                    </a:lnTo>
                    <a:lnTo>
                      <a:pt x="585" y="1537"/>
                    </a:lnTo>
                    <a:lnTo>
                      <a:pt x="609" y="1578"/>
                    </a:lnTo>
                    <a:lnTo>
                      <a:pt x="633" y="1618"/>
                    </a:lnTo>
                    <a:lnTo>
                      <a:pt x="658" y="1658"/>
                    </a:lnTo>
                    <a:lnTo>
                      <a:pt x="682" y="1697"/>
                    </a:lnTo>
                    <a:lnTo>
                      <a:pt x="708" y="1735"/>
                    </a:lnTo>
                    <a:lnTo>
                      <a:pt x="733" y="1771"/>
                    </a:lnTo>
                    <a:lnTo>
                      <a:pt x="758" y="1808"/>
                    </a:lnTo>
                    <a:lnTo>
                      <a:pt x="783" y="1845"/>
                    </a:lnTo>
                    <a:lnTo>
                      <a:pt x="808" y="1879"/>
                    </a:lnTo>
                    <a:lnTo>
                      <a:pt x="833" y="1913"/>
                    </a:lnTo>
                    <a:lnTo>
                      <a:pt x="857" y="1947"/>
                    </a:lnTo>
                    <a:lnTo>
                      <a:pt x="883" y="1979"/>
                    </a:lnTo>
                    <a:lnTo>
                      <a:pt x="908" y="2013"/>
                    </a:lnTo>
                    <a:lnTo>
                      <a:pt x="933" y="2044"/>
                    </a:lnTo>
                    <a:lnTo>
                      <a:pt x="958" y="2074"/>
                    </a:lnTo>
                    <a:lnTo>
                      <a:pt x="983" y="2104"/>
                    </a:lnTo>
                    <a:lnTo>
                      <a:pt x="1008" y="2134"/>
                    </a:lnTo>
                  </a:path>
                </a:pathLst>
              </a:custGeom>
              <a:noFill/>
              <a:ln w="57150">
                <a:solidFill>
                  <a:srgbClr val="053ABF"/>
                </a:solidFill>
                <a:round/>
                <a:headEnd/>
                <a:tailEnd/>
              </a:ln>
            </p:spPr>
            <p:txBody>
              <a:bodyPr>
                <a:prstTxWarp prst="textNoShape">
                  <a:avLst/>
                </a:prstTxWarp>
              </a:bodyPr>
              <a:lstStyle/>
              <a:p>
                <a:endParaRPr lang="en-US">
                  <a:latin typeface="Times New Roman"/>
                  <a:cs typeface="Times New Roman"/>
                </a:endParaRPr>
              </a:p>
            </p:txBody>
          </p:sp>
          <p:sp>
            <p:nvSpPr>
              <p:cNvPr id="148" name="Freeform 216"/>
              <p:cNvSpPr>
                <a:spLocks/>
              </p:cNvSpPr>
              <p:nvPr/>
            </p:nvSpPr>
            <p:spPr bwMode="auto">
              <a:xfrm>
                <a:off x="3526" y="3558"/>
                <a:ext cx="323" cy="303"/>
              </a:xfrm>
              <a:custGeom>
                <a:avLst/>
                <a:gdLst>
                  <a:gd name="T0" fmla="*/ 0 w 971"/>
                  <a:gd name="T1" fmla="*/ 0 h 908"/>
                  <a:gd name="T2" fmla="*/ 66 w 971"/>
                  <a:gd name="T3" fmla="*/ 71 h 908"/>
                  <a:gd name="T4" fmla="*/ 130 w 971"/>
                  <a:gd name="T5" fmla="*/ 137 h 908"/>
                  <a:gd name="T6" fmla="*/ 192 w 971"/>
                  <a:gd name="T7" fmla="*/ 202 h 908"/>
                  <a:gd name="T8" fmla="*/ 252 w 971"/>
                  <a:gd name="T9" fmla="*/ 264 h 908"/>
                  <a:gd name="T10" fmla="*/ 312 w 971"/>
                  <a:gd name="T11" fmla="*/ 324 h 908"/>
                  <a:gd name="T12" fmla="*/ 369 w 971"/>
                  <a:gd name="T13" fmla="*/ 380 h 908"/>
                  <a:gd name="T14" fmla="*/ 425 w 971"/>
                  <a:gd name="T15" fmla="*/ 433 h 908"/>
                  <a:gd name="T16" fmla="*/ 479 w 971"/>
                  <a:gd name="T17" fmla="*/ 484 h 908"/>
                  <a:gd name="T18" fmla="*/ 530 w 971"/>
                  <a:gd name="T19" fmla="*/ 532 h 908"/>
                  <a:gd name="T20" fmla="*/ 579 w 971"/>
                  <a:gd name="T21" fmla="*/ 577 h 908"/>
                  <a:gd name="T22" fmla="*/ 626 w 971"/>
                  <a:gd name="T23" fmla="*/ 620 h 908"/>
                  <a:gd name="T24" fmla="*/ 670 w 971"/>
                  <a:gd name="T25" fmla="*/ 659 h 908"/>
                  <a:gd name="T26" fmla="*/ 712 w 971"/>
                  <a:gd name="T27" fmla="*/ 695 h 908"/>
                  <a:gd name="T28" fmla="*/ 751 w 971"/>
                  <a:gd name="T29" fmla="*/ 730 h 908"/>
                  <a:gd name="T30" fmla="*/ 788 w 971"/>
                  <a:gd name="T31" fmla="*/ 760 h 908"/>
                  <a:gd name="T32" fmla="*/ 821 w 971"/>
                  <a:gd name="T33" fmla="*/ 788 h 908"/>
                  <a:gd name="T34" fmla="*/ 851 w 971"/>
                  <a:gd name="T35" fmla="*/ 813 h 908"/>
                  <a:gd name="T36" fmla="*/ 878 w 971"/>
                  <a:gd name="T37" fmla="*/ 836 h 908"/>
                  <a:gd name="T38" fmla="*/ 902 w 971"/>
                  <a:gd name="T39" fmla="*/ 854 h 908"/>
                  <a:gd name="T40" fmla="*/ 923 w 971"/>
                  <a:gd name="T41" fmla="*/ 871 h 908"/>
                  <a:gd name="T42" fmla="*/ 940 w 971"/>
                  <a:gd name="T43" fmla="*/ 884 h 908"/>
                  <a:gd name="T44" fmla="*/ 952 w 971"/>
                  <a:gd name="T45" fmla="*/ 894 h 908"/>
                  <a:gd name="T46" fmla="*/ 963 w 971"/>
                  <a:gd name="T47" fmla="*/ 902 h 908"/>
                  <a:gd name="T48" fmla="*/ 968 w 971"/>
                  <a:gd name="T49" fmla="*/ 907 h 908"/>
                  <a:gd name="T50" fmla="*/ 971 w 971"/>
                  <a:gd name="T51" fmla="*/ 908 h 90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71"/>
                  <a:gd name="T79" fmla="*/ 0 h 908"/>
                  <a:gd name="T80" fmla="*/ 971 w 971"/>
                  <a:gd name="T81" fmla="*/ 908 h 90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71" h="908">
                    <a:moveTo>
                      <a:pt x="0" y="0"/>
                    </a:moveTo>
                    <a:lnTo>
                      <a:pt x="66" y="71"/>
                    </a:lnTo>
                    <a:lnTo>
                      <a:pt x="130" y="137"/>
                    </a:lnTo>
                    <a:lnTo>
                      <a:pt x="192" y="202"/>
                    </a:lnTo>
                    <a:lnTo>
                      <a:pt x="252" y="264"/>
                    </a:lnTo>
                    <a:lnTo>
                      <a:pt x="312" y="324"/>
                    </a:lnTo>
                    <a:lnTo>
                      <a:pt x="369" y="380"/>
                    </a:lnTo>
                    <a:lnTo>
                      <a:pt x="425" y="433"/>
                    </a:lnTo>
                    <a:lnTo>
                      <a:pt x="479" y="484"/>
                    </a:lnTo>
                    <a:lnTo>
                      <a:pt x="530" y="532"/>
                    </a:lnTo>
                    <a:lnTo>
                      <a:pt x="579" y="577"/>
                    </a:lnTo>
                    <a:lnTo>
                      <a:pt x="626" y="620"/>
                    </a:lnTo>
                    <a:lnTo>
                      <a:pt x="670" y="659"/>
                    </a:lnTo>
                    <a:lnTo>
                      <a:pt x="712" y="695"/>
                    </a:lnTo>
                    <a:lnTo>
                      <a:pt x="751" y="730"/>
                    </a:lnTo>
                    <a:lnTo>
                      <a:pt x="788" y="760"/>
                    </a:lnTo>
                    <a:lnTo>
                      <a:pt x="821" y="788"/>
                    </a:lnTo>
                    <a:lnTo>
                      <a:pt x="851" y="813"/>
                    </a:lnTo>
                    <a:lnTo>
                      <a:pt x="878" y="836"/>
                    </a:lnTo>
                    <a:lnTo>
                      <a:pt x="902" y="854"/>
                    </a:lnTo>
                    <a:lnTo>
                      <a:pt x="923" y="871"/>
                    </a:lnTo>
                    <a:lnTo>
                      <a:pt x="940" y="884"/>
                    </a:lnTo>
                    <a:lnTo>
                      <a:pt x="952" y="894"/>
                    </a:lnTo>
                    <a:lnTo>
                      <a:pt x="963" y="902"/>
                    </a:lnTo>
                    <a:lnTo>
                      <a:pt x="968" y="907"/>
                    </a:lnTo>
                    <a:lnTo>
                      <a:pt x="971" y="908"/>
                    </a:lnTo>
                  </a:path>
                </a:pathLst>
              </a:custGeom>
              <a:noFill/>
              <a:ln w="57150">
                <a:solidFill>
                  <a:srgbClr val="053ABF"/>
                </a:solidFill>
                <a:round/>
                <a:headEnd/>
                <a:tailEnd/>
              </a:ln>
            </p:spPr>
            <p:txBody>
              <a:bodyPr>
                <a:prstTxWarp prst="textNoShape">
                  <a:avLst/>
                </a:prstTxWarp>
              </a:bodyPr>
              <a:lstStyle/>
              <a:p>
                <a:endParaRPr lang="en-US">
                  <a:latin typeface="Times New Roman"/>
                  <a:cs typeface="Times New Roman"/>
                </a:endParaRPr>
              </a:p>
            </p:txBody>
          </p:sp>
        </p:grpSp>
        <p:sp>
          <p:nvSpPr>
            <p:cNvPr id="144" name="Rectangle 217"/>
            <p:cNvSpPr>
              <a:spLocks noChangeArrowheads="1"/>
            </p:cNvSpPr>
            <p:nvPr/>
          </p:nvSpPr>
          <p:spPr bwMode="auto">
            <a:xfrm>
              <a:off x="5069" y="3378"/>
              <a:ext cx="297" cy="145"/>
            </a:xfrm>
            <a:prstGeom prst="rect">
              <a:avLst/>
            </a:prstGeom>
            <a:noFill/>
            <a:ln w="9525">
              <a:noFill/>
              <a:miter lim="800000"/>
              <a:headEnd/>
              <a:tailEnd/>
            </a:ln>
          </p:spPr>
          <p:txBody>
            <a:bodyPr lIns="0" tIns="0" rIns="0" bIns="0">
              <a:prstTxWarp prst="textNoShape">
                <a:avLst/>
              </a:prstTxWarp>
              <a:spAutoFit/>
            </a:bodyPr>
            <a:lstStyle/>
            <a:p>
              <a:pPr>
                <a:lnSpc>
                  <a:spcPct val="70000"/>
                </a:lnSpc>
              </a:pPr>
              <a:r>
                <a:rPr kumimoji="0" lang="en-US" sz="2000" b="1" i="1" dirty="0" smtClean="0">
                  <a:solidFill>
                    <a:srgbClr val="053ABF"/>
                  </a:solidFill>
                  <a:latin typeface="Times New Roman"/>
                  <a:cs typeface="Times New Roman"/>
                </a:rPr>
                <a:t>AD</a:t>
              </a:r>
              <a:r>
                <a:rPr kumimoji="0" lang="en-US" sz="2000" b="1" i="1" baseline="-25000" dirty="0" smtClean="0">
                  <a:solidFill>
                    <a:srgbClr val="053ABF"/>
                  </a:solidFill>
                  <a:latin typeface="Times New Roman"/>
                  <a:cs typeface="Times New Roman"/>
                </a:rPr>
                <a:t>2</a:t>
              </a:r>
              <a:endParaRPr kumimoji="0" lang="en-US" sz="1600" b="1" baseline="-25000" dirty="0">
                <a:solidFill>
                  <a:srgbClr val="053ABF"/>
                </a:solidFill>
                <a:latin typeface="Times New Roman"/>
                <a:cs typeface="Times New Roman"/>
              </a:endParaRPr>
            </a:p>
          </p:txBody>
        </p:sp>
        <p:sp>
          <p:nvSpPr>
            <p:cNvPr id="145" name="Line 221"/>
            <p:cNvSpPr>
              <a:spLocks noChangeShapeType="1"/>
            </p:cNvSpPr>
            <p:nvPr/>
          </p:nvSpPr>
          <p:spPr bwMode="auto">
            <a:xfrm>
              <a:off x="3948" y="2526"/>
              <a:ext cx="312" cy="0"/>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pPr>
                <a:defRPr/>
              </a:pPr>
              <a:endParaRPr lang="en-US">
                <a:latin typeface="Times New Roman"/>
                <a:cs typeface="Times New Roman"/>
              </a:endParaRPr>
            </a:p>
          </p:txBody>
        </p:sp>
        <p:sp>
          <p:nvSpPr>
            <p:cNvPr id="146" name="Line 222"/>
            <p:cNvSpPr>
              <a:spLocks noChangeShapeType="1"/>
            </p:cNvSpPr>
            <p:nvPr/>
          </p:nvSpPr>
          <p:spPr bwMode="auto">
            <a:xfrm>
              <a:off x="4476" y="3366"/>
              <a:ext cx="432" cy="0"/>
            </a:xfrm>
            <a:prstGeom prst="line">
              <a:avLst/>
            </a:prstGeom>
            <a:noFill/>
            <a:ln w="31750">
              <a:solidFill>
                <a:srgbClr val="000000"/>
              </a:solidFill>
              <a:round/>
              <a:headEnd/>
              <a:tailEnd type="stealth"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pPr>
                <a:defRPr/>
              </a:pPr>
              <a:endParaRPr lang="en-US">
                <a:latin typeface="Times New Roman"/>
                <a:cs typeface="Times New Roman"/>
              </a:endParaRPr>
            </a:p>
          </p:txBody>
        </p:sp>
      </p:grpSp>
      <p:sp>
        <p:nvSpPr>
          <p:cNvPr id="149" name="Freeform 220"/>
          <p:cNvSpPr>
            <a:spLocks/>
          </p:cNvSpPr>
          <p:nvPr/>
        </p:nvSpPr>
        <p:spPr bwMode="auto">
          <a:xfrm>
            <a:off x="7063192" y="4768553"/>
            <a:ext cx="119063" cy="119063"/>
          </a:xfrm>
          <a:custGeom>
            <a:avLst/>
            <a:gdLst>
              <a:gd name="T0" fmla="*/ 0 w 174"/>
              <a:gd name="T1" fmla="*/ 87 h 174"/>
              <a:gd name="T2" fmla="*/ 12 w 174"/>
              <a:gd name="T3" fmla="*/ 43 h 174"/>
              <a:gd name="T4" fmla="*/ 43 w 174"/>
              <a:gd name="T5" fmla="*/ 12 h 174"/>
              <a:gd name="T6" fmla="*/ 88 w 174"/>
              <a:gd name="T7" fmla="*/ 0 h 174"/>
              <a:gd name="T8" fmla="*/ 88 w 174"/>
              <a:gd name="T9" fmla="*/ 0 h 174"/>
              <a:gd name="T10" fmla="*/ 131 w 174"/>
              <a:gd name="T11" fmla="*/ 12 h 174"/>
              <a:gd name="T12" fmla="*/ 162 w 174"/>
              <a:gd name="T13" fmla="*/ 43 h 174"/>
              <a:gd name="T14" fmla="*/ 174 w 174"/>
              <a:gd name="T15" fmla="*/ 87 h 174"/>
              <a:gd name="T16" fmla="*/ 174 w 174"/>
              <a:gd name="T17" fmla="*/ 87 h 174"/>
              <a:gd name="T18" fmla="*/ 162 w 174"/>
              <a:gd name="T19" fmla="*/ 130 h 174"/>
              <a:gd name="T20" fmla="*/ 131 w 174"/>
              <a:gd name="T21" fmla="*/ 162 h 174"/>
              <a:gd name="T22" fmla="*/ 88 w 174"/>
              <a:gd name="T23" fmla="*/ 174 h 174"/>
              <a:gd name="T24" fmla="*/ 88 w 174"/>
              <a:gd name="T25" fmla="*/ 174 h 174"/>
              <a:gd name="T26" fmla="*/ 43 w 174"/>
              <a:gd name="T27" fmla="*/ 162 h 174"/>
              <a:gd name="T28" fmla="*/ 12 w 174"/>
              <a:gd name="T29" fmla="*/ 130 h 174"/>
              <a:gd name="T30" fmla="*/ 0 w 174"/>
              <a:gd name="T31" fmla="*/ 87 h 174"/>
              <a:gd name="T32" fmla="*/ 0 w 174"/>
              <a:gd name="T33" fmla="*/ 87 h 174"/>
              <a:gd name="T34" fmla="*/ 0 w 174"/>
              <a:gd name="T35" fmla="*/ 87 h 1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4"/>
              <a:gd name="T55" fmla="*/ 0 h 174"/>
              <a:gd name="T56" fmla="*/ 174 w 174"/>
              <a:gd name="T57" fmla="*/ 174 h 17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4" h="174">
                <a:moveTo>
                  <a:pt x="0" y="87"/>
                </a:moveTo>
                <a:lnTo>
                  <a:pt x="12" y="43"/>
                </a:lnTo>
                <a:lnTo>
                  <a:pt x="43" y="12"/>
                </a:lnTo>
                <a:lnTo>
                  <a:pt x="88" y="0"/>
                </a:lnTo>
                <a:lnTo>
                  <a:pt x="131" y="12"/>
                </a:lnTo>
                <a:lnTo>
                  <a:pt x="162" y="43"/>
                </a:lnTo>
                <a:lnTo>
                  <a:pt x="174" y="87"/>
                </a:lnTo>
                <a:lnTo>
                  <a:pt x="162" y="130"/>
                </a:lnTo>
                <a:lnTo>
                  <a:pt x="131" y="162"/>
                </a:lnTo>
                <a:lnTo>
                  <a:pt x="88" y="174"/>
                </a:lnTo>
                <a:lnTo>
                  <a:pt x="43" y="162"/>
                </a:lnTo>
                <a:lnTo>
                  <a:pt x="12"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150" name="Line 221"/>
          <p:cNvSpPr>
            <a:spLocks noChangeShapeType="1"/>
          </p:cNvSpPr>
          <p:nvPr/>
        </p:nvSpPr>
        <p:spPr bwMode="auto">
          <a:xfrm>
            <a:off x="6584857" y="6096596"/>
            <a:ext cx="495300" cy="0"/>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pPr>
              <a:defRPr/>
            </a:pPr>
            <a:endParaRPr lang="en-US">
              <a:latin typeface="Times New Roman"/>
              <a:cs typeface="Times New Roman"/>
            </a:endParaRPr>
          </a:p>
        </p:txBody>
      </p:sp>
    </p:spTree>
    <p:extLst>
      <p:ext uri="{BB962C8B-B14F-4D97-AF65-F5344CB8AC3E}">
        <p14:creationId xmlns:p14="http://schemas.microsoft.com/office/powerpoint/2010/main" val="3089055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Effect transition="in" filter="dissolve">
                                      <p:cBhvr>
                                        <p:cTn id="7" dur="500"/>
                                        <p:tgtEl>
                                          <p:spTgt spid="196">
                                            <p:txEl>
                                              <p:pRg st="0" end="0"/>
                                            </p:txEl>
                                          </p:spTgt>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142"/>
                                        </p:tgtEl>
                                        <p:attrNameLst>
                                          <p:attrName>style.visibility</p:attrName>
                                        </p:attrNameLst>
                                      </p:cBhvr>
                                      <p:to>
                                        <p:strVal val="visible"/>
                                      </p:to>
                                    </p:set>
                                    <p:animEffect transition="in" filter="slide(fromLeft)">
                                      <p:cBhvr>
                                        <p:cTn id="11" dur="500"/>
                                        <p:tgtEl>
                                          <p:spTgt spid="142"/>
                                        </p:tgtEl>
                                      </p:cBhvr>
                                    </p:animEffect>
                                  </p:childTnLst>
                                </p:cTn>
                              </p:par>
                            </p:childTnLst>
                          </p:cTn>
                        </p:par>
                        <p:par>
                          <p:cTn id="12" fill="hold">
                            <p:stCondLst>
                              <p:cond delay="1000"/>
                            </p:stCondLst>
                            <p:childTnLst>
                              <p:par>
                                <p:cTn id="13" presetID="23" presetClass="entr" presetSubtype="32" fill="hold" grpId="0" nodeType="afterEffect">
                                  <p:stCondLst>
                                    <p:cond delay="0"/>
                                  </p:stCondLst>
                                  <p:childTnLst>
                                    <p:set>
                                      <p:cBhvr>
                                        <p:cTn id="14" dur="1" fill="hold">
                                          <p:stCondLst>
                                            <p:cond delay="0"/>
                                          </p:stCondLst>
                                        </p:cTn>
                                        <p:tgtEl>
                                          <p:spTgt spid="149"/>
                                        </p:tgtEl>
                                        <p:attrNameLst>
                                          <p:attrName>style.visibility</p:attrName>
                                        </p:attrNameLst>
                                      </p:cBhvr>
                                      <p:to>
                                        <p:strVal val="visible"/>
                                      </p:to>
                                    </p:set>
                                    <p:anim calcmode="lin" valueType="num">
                                      <p:cBhvr>
                                        <p:cTn id="15" dur="500" fill="hold"/>
                                        <p:tgtEl>
                                          <p:spTgt spid="149"/>
                                        </p:tgtEl>
                                        <p:attrNameLst>
                                          <p:attrName>ppt_w</p:attrName>
                                        </p:attrNameLst>
                                      </p:cBhvr>
                                      <p:tavLst>
                                        <p:tav tm="0">
                                          <p:val>
                                            <p:strVal val="4*#ppt_w"/>
                                          </p:val>
                                        </p:tav>
                                        <p:tav tm="100000">
                                          <p:val>
                                            <p:strVal val="#ppt_w"/>
                                          </p:val>
                                        </p:tav>
                                      </p:tavLst>
                                    </p:anim>
                                    <p:anim calcmode="lin" valueType="num">
                                      <p:cBhvr>
                                        <p:cTn id="16" dur="500" fill="hold"/>
                                        <p:tgtEl>
                                          <p:spTgt spid="149"/>
                                        </p:tgtEl>
                                        <p:attrNameLst>
                                          <p:attrName>ppt_h</p:attrName>
                                        </p:attrNameLst>
                                      </p:cBhvr>
                                      <p:tavLst>
                                        <p:tav tm="0">
                                          <p:val>
                                            <p:strVal val="4*#ppt_h"/>
                                          </p:val>
                                        </p:tav>
                                        <p:tav tm="100000">
                                          <p:val>
                                            <p:strVal val="#ppt_h"/>
                                          </p:val>
                                        </p:tav>
                                      </p:tavLst>
                                    </p:anim>
                                  </p:childTnLst>
                                </p:cTn>
                              </p:par>
                            </p:childTnLst>
                          </p:cTn>
                        </p:par>
                        <p:par>
                          <p:cTn id="17" fill="hold">
                            <p:stCondLst>
                              <p:cond delay="1500"/>
                            </p:stCondLst>
                            <p:childTnLst>
                              <p:par>
                                <p:cTn id="18" presetID="17" presetClass="entr" presetSubtype="2" fill="hold" grpId="0" nodeType="afterEffect">
                                  <p:stCondLst>
                                    <p:cond delay="0"/>
                                  </p:stCondLst>
                                  <p:childTnLst>
                                    <p:set>
                                      <p:cBhvr>
                                        <p:cTn id="19" dur="1" fill="hold">
                                          <p:stCondLst>
                                            <p:cond delay="0"/>
                                          </p:stCondLst>
                                        </p:cTn>
                                        <p:tgtEl>
                                          <p:spTgt spid="124"/>
                                        </p:tgtEl>
                                        <p:attrNameLst>
                                          <p:attrName>style.visibility</p:attrName>
                                        </p:attrNameLst>
                                      </p:cBhvr>
                                      <p:to>
                                        <p:strVal val="visible"/>
                                      </p:to>
                                    </p:set>
                                    <p:anim calcmode="lin" valueType="num">
                                      <p:cBhvr>
                                        <p:cTn id="20" dur="500" fill="hold"/>
                                        <p:tgtEl>
                                          <p:spTgt spid="124"/>
                                        </p:tgtEl>
                                        <p:attrNameLst>
                                          <p:attrName>ppt_x</p:attrName>
                                        </p:attrNameLst>
                                      </p:cBhvr>
                                      <p:tavLst>
                                        <p:tav tm="0">
                                          <p:val>
                                            <p:strVal val="#ppt_x+#ppt_w/2"/>
                                          </p:val>
                                        </p:tav>
                                        <p:tav tm="100000">
                                          <p:val>
                                            <p:strVal val="#ppt_x"/>
                                          </p:val>
                                        </p:tav>
                                      </p:tavLst>
                                    </p:anim>
                                    <p:anim calcmode="lin" valueType="num">
                                      <p:cBhvr>
                                        <p:cTn id="21" dur="500" fill="hold"/>
                                        <p:tgtEl>
                                          <p:spTgt spid="124"/>
                                        </p:tgtEl>
                                        <p:attrNameLst>
                                          <p:attrName>ppt_y</p:attrName>
                                        </p:attrNameLst>
                                      </p:cBhvr>
                                      <p:tavLst>
                                        <p:tav tm="0">
                                          <p:val>
                                            <p:strVal val="#ppt_y"/>
                                          </p:val>
                                        </p:tav>
                                        <p:tav tm="100000">
                                          <p:val>
                                            <p:strVal val="#ppt_y"/>
                                          </p:val>
                                        </p:tav>
                                      </p:tavLst>
                                    </p:anim>
                                    <p:anim calcmode="lin" valueType="num">
                                      <p:cBhvr>
                                        <p:cTn id="22" dur="500" fill="hold"/>
                                        <p:tgtEl>
                                          <p:spTgt spid="124"/>
                                        </p:tgtEl>
                                        <p:attrNameLst>
                                          <p:attrName>ppt_w</p:attrName>
                                        </p:attrNameLst>
                                      </p:cBhvr>
                                      <p:tavLst>
                                        <p:tav tm="0">
                                          <p:val>
                                            <p:fltVal val="0"/>
                                          </p:val>
                                        </p:tav>
                                        <p:tav tm="100000">
                                          <p:val>
                                            <p:strVal val="#ppt_w"/>
                                          </p:val>
                                        </p:tav>
                                      </p:tavLst>
                                    </p:anim>
                                    <p:anim calcmode="lin" valueType="num">
                                      <p:cBhvr>
                                        <p:cTn id="23" dur="500" fill="hold"/>
                                        <p:tgtEl>
                                          <p:spTgt spid="124"/>
                                        </p:tgtEl>
                                        <p:attrNameLst>
                                          <p:attrName>ppt_h</p:attrName>
                                        </p:attrNameLst>
                                      </p:cBhvr>
                                      <p:tavLst>
                                        <p:tav tm="0">
                                          <p:val>
                                            <p:strVal val="#ppt_h"/>
                                          </p:val>
                                        </p:tav>
                                        <p:tav tm="100000">
                                          <p:val>
                                            <p:strVal val="#ppt_h"/>
                                          </p:val>
                                        </p:tav>
                                      </p:tavLst>
                                    </p:anim>
                                  </p:childTnLst>
                                </p:cTn>
                              </p:par>
                              <p:par>
                                <p:cTn id="24" presetID="17" presetClass="entr" presetSubtype="1" fill="hold" grpId="0" nodeType="withEffect">
                                  <p:stCondLst>
                                    <p:cond delay="0"/>
                                  </p:stCondLst>
                                  <p:childTnLst>
                                    <p:set>
                                      <p:cBhvr>
                                        <p:cTn id="25" dur="1" fill="hold">
                                          <p:stCondLst>
                                            <p:cond delay="0"/>
                                          </p:stCondLst>
                                        </p:cTn>
                                        <p:tgtEl>
                                          <p:spTgt spid="134"/>
                                        </p:tgtEl>
                                        <p:attrNameLst>
                                          <p:attrName>style.visibility</p:attrName>
                                        </p:attrNameLst>
                                      </p:cBhvr>
                                      <p:to>
                                        <p:strVal val="visible"/>
                                      </p:to>
                                    </p:set>
                                    <p:anim calcmode="lin" valueType="num">
                                      <p:cBhvr>
                                        <p:cTn id="26" dur="500" fill="hold"/>
                                        <p:tgtEl>
                                          <p:spTgt spid="134"/>
                                        </p:tgtEl>
                                        <p:attrNameLst>
                                          <p:attrName>ppt_x</p:attrName>
                                        </p:attrNameLst>
                                      </p:cBhvr>
                                      <p:tavLst>
                                        <p:tav tm="0">
                                          <p:val>
                                            <p:strVal val="#ppt_x"/>
                                          </p:val>
                                        </p:tav>
                                        <p:tav tm="100000">
                                          <p:val>
                                            <p:strVal val="#ppt_x"/>
                                          </p:val>
                                        </p:tav>
                                      </p:tavLst>
                                    </p:anim>
                                    <p:anim calcmode="lin" valueType="num">
                                      <p:cBhvr>
                                        <p:cTn id="27" dur="500" fill="hold"/>
                                        <p:tgtEl>
                                          <p:spTgt spid="134"/>
                                        </p:tgtEl>
                                        <p:attrNameLst>
                                          <p:attrName>ppt_y</p:attrName>
                                        </p:attrNameLst>
                                      </p:cBhvr>
                                      <p:tavLst>
                                        <p:tav tm="0">
                                          <p:val>
                                            <p:strVal val="#ppt_y-#ppt_h/2"/>
                                          </p:val>
                                        </p:tav>
                                        <p:tav tm="100000">
                                          <p:val>
                                            <p:strVal val="#ppt_y"/>
                                          </p:val>
                                        </p:tav>
                                      </p:tavLst>
                                    </p:anim>
                                    <p:anim calcmode="lin" valueType="num">
                                      <p:cBhvr>
                                        <p:cTn id="28" dur="500" fill="hold"/>
                                        <p:tgtEl>
                                          <p:spTgt spid="134"/>
                                        </p:tgtEl>
                                        <p:attrNameLst>
                                          <p:attrName>ppt_w</p:attrName>
                                        </p:attrNameLst>
                                      </p:cBhvr>
                                      <p:tavLst>
                                        <p:tav tm="0">
                                          <p:val>
                                            <p:strVal val="#ppt_w"/>
                                          </p:val>
                                        </p:tav>
                                        <p:tav tm="100000">
                                          <p:val>
                                            <p:strVal val="#ppt_w"/>
                                          </p:val>
                                        </p:tav>
                                      </p:tavLst>
                                    </p:anim>
                                    <p:anim calcmode="lin" valueType="num">
                                      <p:cBhvr>
                                        <p:cTn id="29" dur="500" fill="hold"/>
                                        <p:tgtEl>
                                          <p:spTgt spid="134"/>
                                        </p:tgtEl>
                                        <p:attrNameLst>
                                          <p:attrName>ppt_h</p:attrName>
                                        </p:attrNameLst>
                                      </p:cBhvr>
                                      <p:tavLst>
                                        <p:tav tm="0">
                                          <p:val>
                                            <p:fltVal val="0"/>
                                          </p:val>
                                        </p:tav>
                                        <p:tav tm="100000">
                                          <p:val>
                                            <p:strVal val="#ppt_h"/>
                                          </p:val>
                                        </p:tav>
                                      </p:tavLst>
                                    </p:anim>
                                  </p:childTnLst>
                                </p:cTn>
                              </p:par>
                            </p:childTnLst>
                          </p:cTn>
                        </p:par>
                        <p:par>
                          <p:cTn id="30" fill="hold">
                            <p:stCondLst>
                              <p:cond delay="2000"/>
                            </p:stCondLst>
                            <p:childTnLst>
                              <p:par>
                                <p:cTn id="31" presetID="23" presetClass="entr" presetSubtype="288" fill="hold" grpId="0" nodeType="afterEffect">
                                  <p:stCondLst>
                                    <p:cond delay="0"/>
                                  </p:stCondLst>
                                  <p:childTnLst>
                                    <p:set>
                                      <p:cBhvr>
                                        <p:cTn id="32" dur="1" fill="hold">
                                          <p:stCondLst>
                                            <p:cond delay="0"/>
                                          </p:stCondLst>
                                        </p:cTn>
                                        <p:tgtEl>
                                          <p:spTgt spid="127"/>
                                        </p:tgtEl>
                                        <p:attrNameLst>
                                          <p:attrName>style.visibility</p:attrName>
                                        </p:attrNameLst>
                                      </p:cBhvr>
                                      <p:to>
                                        <p:strVal val="visible"/>
                                      </p:to>
                                    </p:set>
                                    <p:anim calcmode="lin" valueType="num">
                                      <p:cBhvr>
                                        <p:cTn id="33" dur="500" fill="hold"/>
                                        <p:tgtEl>
                                          <p:spTgt spid="127"/>
                                        </p:tgtEl>
                                        <p:attrNameLst>
                                          <p:attrName>ppt_w</p:attrName>
                                        </p:attrNameLst>
                                      </p:cBhvr>
                                      <p:tavLst>
                                        <p:tav tm="0">
                                          <p:val>
                                            <p:strVal val="4/3*#ppt_w"/>
                                          </p:val>
                                        </p:tav>
                                        <p:tav tm="100000">
                                          <p:val>
                                            <p:strVal val="#ppt_w"/>
                                          </p:val>
                                        </p:tav>
                                      </p:tavLst>
                                    </p:anim>
                                    <p:anim calcmode="lin" valueType="num">
                                      <p:cBhvr>
                                        <p:cTn id="34" dur="500" fill="hold"/>
                                        <p:tgtEl>
                                          <p:spTgt spid="127"/>
                                        </p:tgtEl>
                                        <p:attrNameLst>
                                          <p:attrName>ppt_h</p:attrName>
                                        </p:attrNameLst>
                                      </p:cBhvr>
                                      <p:tavLst>
                                        <p:tav tm="0">
                                          <p:val>
                                            <p:strVal val="4/3*#ppt_h"/>
                                          </p:val>
                                        </p:tav>
                                        <p:tav tm="100000">
                                          <p:val>
                                            <p:strVal val="#ppt_h"/>
                                          </p:val>
                                        </p:tav>
                                      </p:tavLst>
                                    </p:anim>
                                  </p:childTnLst>
                                </p:cTn>
                              </p:par>
                              <p:par>
                                <p:cTn id="35" presetID="17" presetClass="entr" presetSubtype="8" fill="hold" grpId="0" nodeType="withEffect">
                                  <p:stCondLst>
                                    <p:cond delay="0"/>
                                  </p:stCondLst>
                                  <p:childTnLst>
                                    <p:set>
                                      <p:cBhvr>
                                        <p:cTn id="36" dur="1" fill="hold">
                                          <p:stCondLst>
                                            <p:cond delay="0"/>
                                          </p:stCondLst>
                                        </p:cTn>
                                        <p:tgtEl>
                                          <p:spTgt spid="150"/>
                                        </p:tgtEl>
                                        <p:attrNameLst>
                                          <p:attrName>style.visibility</p:attrName>
                                        </p:attrNameLst>
                                      </p:cBhvr>
                                      <p:to>
                                        <p:strVal val="visible"/>
                                      </p:to>
                                    </p:set>
                                    <p:anim calcmode="lin" valueType="num">
                                      <p:cBhvr>
                                        <p:cTn id="37" dur="500" fill="hold"/>
                                        <p:tgtEl>
                                          <p:spTgt spid="150"/>
                                        </p:tgtEl>
                                        <p:attrNameLst>
                                          <p:attrName>ppt_x</p:attrName>
                                        </p:attrNameLst>
                                      </p:cBhvr>
                                      <p:tavLst>
                                        <p:tav tm="0">
                                          <p:val>
                                            <p:strVal val="#ppt_x-#ppt_w/2"/>
                                          </p:val>
                                        </p:tav>
                                        <p:tav tm="100000">
                                          <p:val>
                                            <p:strVal val="#ppt_x"/>
                                          </p:val>
                                        </p:tav>
                                      </p:tavLst>
                                    </p:anim>
                                    <p:anim calcmode="lin" valueType="num">
                                      <p:cBhvr>
                                        <p:cTn id="38" dur="500" fill="hold"/>
                                        <p:tgtEl>
                                          <p:spTgt spid="150"/>
                                        </p:tgtEl>
                                        <p:attrNameLst>
                                          <p:attrName>ppt_y</p:attrName>
                                        </p:attrNameLst>
                                      </p:cBhvr>
                                      <p:tavLst>
                                        <p:tav tm="0">
                                          <p:val>
                                            <p:strVal val="#ppt_y"/>
                                          </p:val>
                                        </p:tav>
                                        <p:tav tm="100000">
                                          <p:val>
                                            <p:strVal val="#ppt_y"/>
                                          </p:val>
                                        </p:tav>
                                      </p:tavLst>
                                    </p:anim>
                                    <p:anim calcmode="lin" valueType="num">
                                      <p:cBhvr>
                                        <p:cTn id="39" dur="500" fill="hold"/>
                                        <p:tgtEl>
                                          <p:spTgt spid="150"/>
                                        </p:tgtEl>
                                        <p:attrNameLst>
                                          <p:attrName>ppt_w</p:attrName>
                                        </p:attrNameLst>
                                      </p:cBhvr>
                                      <p:tavLst>
                                        <p:tav tm="0">
                                          <p:val>
                                            <p:fltVal val="0"/>
                                          </p:val>
                                        </p:tav>
                                        <p:tav tm="100000">
                                          <p:val>
                                            <p:strVal val="#ppt_w"/>
                                          </p:val>
                                        </p:tav>
                                      </p:tavLst>
                                    </p:anim>
                                    <p:anim calcmode="lin" valueType="num">
                                      <p:cBhvr>
                                        <p:cTn id="40" dur="500" fill="hold"/>
                                        <p:tgtEl>
                                          <p:spTgt spid="150"/>
                                        </p:tgtEl>
                                        <p:attrNameLst>
                                          <p:attrName>ppt_h</p:attrName>
                                        </p:attrNameLst>
                                      </p:cBhvr>
                                      <p:tavLst>
                                        <p:tav tm="0">
                                          <p:val>
                                            <p:strVal val="#ppt_h"/>
                                          </p:val>
                                        </p:tav>
                                        <p:tav tm="100000">
                                          <p:val>
                                            <p:strVal val="#ppt_h"/>
                                          </p:val>
                                        </p:tav>
                                      </p:tavLst>
                                    </p:anim>
                                  </p:childTnLst>
                                </p:cTn>
                              </p:par>
                              <p:par>
                                <p:cTn id="41" presetID="23" presetClass="entr" presetSubtype="288" fill="hold" grpId="0" nodeType="withEffect">
                                  <p:stCondLst>
                                    <p:cond delay="0"/>
                                  </p:stCondLst>
                                  <p:childTnLst>
                                    <p:set>
                                      <p:cBhvr>
                                        <p:cTn id="42" dur="1" fill="hold">
                                          <p:stCondLst>
                                            <p:cond delay="0"/>
                                          </p:stCondLst>
                                        </p:cTn>
                                        <p:tgtEl>
                                          <p:spTgt spid="141"/>
                                        </p:tgtEl>
                                        <p:attrNameLst>
                                          <p:attrName>style.visibility</p:attrName>
                                        </p:attrNameLst>
                                      </p:cBhvr>
                                      <p:to>
                                        <p:strVal val="visible"/>
                                      </p:to>
                                    </p:set>
                                    <p:anim calcmode="lin" valueType="num">
                                      <p:cBhvr>
                                        <p:cTn id="43" dur="500" fill="hold"/>
                                        <p:tgtEl>
                                          <p:spTgt spid="141"/>
                                        </p:tgtEl>
                                        <p:attrNameLst>
                                          <p:attrName>ppt_w</p:attrName>
                                        </p:attrNameLst>
                                      </p:cBhvr>
                                      <p:tavLst>
                                        <p:tav tm="0">
                                          <p:val>
                                            <p:strVal val="4/3*#ppt_w"/>
                                          </p:val>
                                        </p:tav>
                                        <p:tav tm="100000">
                                          <p:val>
                                            <p:strVal val="#ppt_w"/>
                                          </p:val>
                                        </p:tav>
                                      </p:tavLst>
                                    </p:anim>
                                    <p:anim calcmode="lin" valueType="num">
                                      <p:cBhvr>
                                        <p:cTn id="44" dur="500" fill="hold"/>
                                        <p:tgtEl>
                                          <p:spTgt spid="141"/>
                                        </p:tgtEl>
                                        <p:attrNameLst>
                                          <p:attrName>ppt_h</p:attrName>
                                        </p:attrNameLst>
                                      </p:cBhvr>
                                      <p:tavLst>
                                        <p:tav tm="0">
                                          <p:val>
                                            <p:strVal val="4/3*#ppt_h"/>
                                          </p:val>
                                        </p:tav>
                                        <p:tav tm="100000">
                                          <p:val>
                                            <p:strVal val="#ppt_h"/>
                                          </p:val>
                                        </p:tav>
                                      </p:tavLst>
                                    </p:anim>
                                  </p:childTnLst>
                                </p:cTn>
                              </p:par>
                              <p:par>
                                <p:cTn id="45" presetID="17" presetClass="entr" presetSubtype="4" fill="hold" nodeType="withEffect">
                                  <p:stCondLst>
                                    <p:cond delay="0"/>
                                  </p:stCondLst>
                                  <p:childTnLst>
                                    <p:set>
                                      <p:cBhvr>
                                        <p:cTn id="46" dur="1" fill="hold">
                                          <p:stCondLst>
                                            <p:cond delay="0"/>
                                          </p:stCondLst>
                                        </p:cTn>
                                        <p:tgtEl>
                                          <p:spTgt spid="135"/>
                                        </p:tgtEl>
                                        <p:attrNameLst>
                                          <p:attrName>style.visibility</p:attrName>
                                        </p:attrNameLst>
                                      </p:cBhvr>
                                      <p:to>
                                        <p:strVal val="visible"/>
                                      </p:to>
                                    </p:set>
                                    <p:anim calcmode="lin" valueType="num">
                                      <p:cBhvr>
                                        <p:cTn id="47" dur="500" fill="hold"/>
                                        <p:tgtEl>
                                          <p:spTgt spid="135"/>
                                        </p:tgtEl>
                                        <p:attrNameLst>
                                          <p:attrName>ppt_x</p:attrName>
                                        </p:attrNameLst>
                                      </p:cBhvr>
                                      <p:tavLst>
                                        <p:tav tm="0">
                                          <p:val>
                                            <p:strVal val="#ppt_x"/>
                                          </p:val>
                                        </p:tav>
                                        <p:tav tm="100000">
                                          <p:val>
                                            <p:strVal val="#ppt_x"/>
                                          </p:val>
                                        </p:tav>
                                      </p:tavLst>
                                    </p:anim>
                                    <p:anim calcmode="lin" valueType="num">
                                      <p:cBhvr>
                                        <p:cTn id="48" dur="500" fill="hold"/>
                                        <p:tgtEl>
                                          <p:spTgt spid="135"/>
                                        </p:tgtEl>
                                        <p:attrNameLst>
                                          <p:attrName>ppt_y</p:attrName>
                                        </p:attrNameLst>
                                      </p:cBhvr>
                                      <p:tavLst>
                                        <p:tav tm="0">
                                          <p:val>
                                            <p:strVal val="#ppt_y+#ppt_h/2"/>
                                          </p:val>
                                        </p:tav>
                                        <p:tav tm="100000">
                                          <p:val>
                                            <p:strVal val="#ppt_y"/>
                                          </p:val>
                                        </p:tav>
                                      </p:tavLst>
                                    </p:anim>
                                    <p:anim calcmode="lin" valueType="num">
                                      <p:cBhvr>
                                        <p:cTn id="49" dur="500" fill="hold"/>
                                        <p:tgtEl>
                                          <p:spTgt spid="135"/>
                                        </p:tgtEl>
                                        <p:attrNameLst>
                                          <p:attrName>ppt_w</p:attrName>
                                        </p:attrNameLst>
                                      </p:cBhvr>
                                      <p:tavLst>
                                        <p:tav tm="0">
                                          <p:val>
                                            <p:strVal val="#ppt_w"/>
                                          </p:val>
                                        </p:tav>
                                        <p:tav tm="100000">
                                          <p:val>
                                            <p:strVal val="#ppt_w"/>
                                          </p:val>
                                        </p:tav>
                                      </p:tavLst>
                                    </p:anim>
                                    <p:anim calcmode="lin" valueType="num">
                                      <p:cBhvr>
                                        <p:cTn id="50" dur="500" fill="hold"/>
                                        <p:tgtEl>
                                          <p:spTgt spid="135"/>
                                        </p:tgtEl>
                                        <p:attrNameLst>
                                          <p:attrName>ppt_h</p:attrName>
                                        </p:attrNameLst>
                                      </p:cBhvr>
                                      <p:tavLst>
                                        <p:tav tm="0">
                                          <p:val>
                                            <p:fltVal val="0"/>
                                          </p:val>
                                        </p:tav>
                                        <p:tav tm="100000">
                                          <p:val>
                                            <p:strVal val="#ppt_h"/>
                                          </p:val>
                                        </p:tav>
                                      </p:tavLst>
                                    </p:anim>
                                  </p:childTnLst>
                                </p:cTn>
                              </p:par>
                            </p:childTnLst>
                          </p:cTn>
                        </p:par>
                        <p:par>
                          <p:cTn id="51" fill="hold">
                            <p:stCondLst>
                              <p:cond delay="2500"/>
                            </p:stCondLst>
                            <p:childTnLst>
                              <p:par>
                                <p:cTn id="52" presetID="9" presetClass="entr" presetSubtype="0" fill="hold" nodeType="afterEffect">
                                  <p:stCondLst>
                                    <p:cond delay="0"/>
                                  </p:stCondLst>
                                  <p:childTnLst>
                                    <p:set>
                                      <p:cBhvr>
                                        <p:cTn id="53" dur="1" fill="hold">
                                          <p:stCondLst>
                                            <p:cond delay="0"/>
                                          </p:stCondLst>
                                        </p:cTn>
                                        <p:tgtEl>
                                          <p:spTgt spid="196">
                                            <p:txEl>
                                              <p:pRg st="1" end="1"/>
                                            </p:txEl>
                                          </p:spTgt>
                                        </p:tgtEl>
                                        <p:attrNameLst>
                                          <p:attrName>style.visibility</p:attrName>
                                        </p:attrNameLst>
                                      </p:cBhvr>
                                      <p:to>
                                        <p:strVal val="visible"/>
                                      </p:to>
                                    </p:set>
                                    <p:animEffect transition="in" filter="dissolve">
                                      <p:cBhvr>
                                        <p:cTn id="54" dur="500"/>
                                        <p:tgtEl>
                                          <p:spTgt spid="196">
                                            <p:txEl>
                                              <p:pRg st="1" end="1"/>
                                            </p:txEl>
                                          </p:spTgt>
                                        </p:tgtEl>
                                      </p:cBhvr>
                                    </p:animEffect>
                                  </p:childTnLst>
                                </p:cTn>
                              </p:par>
                            </p:childTnLst>
                          </p:cTn>
                        </p:par>
                        <p:par>
                          <p:cTn id="55" fill="hold">
                            <p:stCondLst>
                              <p:cond delay="3000"/>
                            </p:stCondLst>
                            <p:childTnLst>
                              <p:par>
                                <p:cTn id="56" presetID="9" presetClass="entr" presetSubtype="0" fill="hold" nodeType="afterEffect">
                                  <p:stCondLst>
                                    <p:cond delay="0"/>
                                  </p:stCondLst>
                                  <p:childTnLst>
                                    <p:set>
                                      <p:cBhvr>
                                        <p:cTn id="57" dur="1" fill="hold">
                                          <p:stCondLst>
                                            <p:cond delay="0"/>
                                          </p:stCondLst>
                                        </p:cTn>
                                        <p:tgtEl>
                                          <p:spTgt spid="196">
                                            <p:txEl>
                                              <p:pRg st="2" end="2"/>
                                            </p:txEl>
                                          </p:spTgt>
                                        </p:tgtEl>
                                        <p:attrNameLst>
                                          <p:attrName>style.visibility</p:attrName>
                                        </p:attrNameLst>
                                      </p:cBhvr>
                                      <p:to>
                                        <p:strVal val="visible"/>
                                      </p:to>
                                    </p:set>
                                    <p:animEffect transition="in" filter="dissolve">
                                      <p:cBhvr>
                                        <p:cTn id="58" dur="500"/>
                                        <p:tgtEl>
                                          <p:spTgt spid="19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animBg="1"/>
      <p:bldP spid="127" grpId="0"/>
      <p:bldP spid="134" grpId="0" animBg="1"/>
      <p:bldP spid="141" grpId="0"/>
      <p:bldP spid="149" grpId="0" animBg="1"/>
      <p:bldP spid="15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888527"/>
            <a:ext cx="8932985" cy="5004232"/>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40675" y="870999"/>
            <a:ext cx="8883750" cy="897450"/>
          </a:xfrm>
        </p:spPr>
        <p:txBody>
          <a:bodyPr/>
          <a:lstStyle/>
          <a:p>
            <a:pPr marL="231775" indent="-231775"/>
            <a:r>
              <a:rPr lang="en-US" sz="2200" dirty="0" smtClean="0">
                <a:solidFill>
                  <a:srgbClr val="32302A"/>
                </a:solidFill>
              </a:rPr>
              <a:t>Here, a shift to an expansionary monetary policy is shown. </a:t>
            </a:r>
          </a:p>
          <a:p>
            <a:pPr marL="231775" indent="-231775"/>
            <a:r>
              <a:rPr lang="en-US" sz="2200" dirty="0" smtClean="0">
                <a:solidFill>
                  <a:srgbClr val="32302A"/>
                </a:solidFill>
              </a:rPr>
              <a:t>The Fed buys bonds </a:t>
            </a:r>
            <a:r>
              <a:rPr lang="en-US" sz="2000" i="1" dirty="0" smtClean="0">
                <a:solidFill>
                  <a:srgbClr val="32302A"/>
                </a:solidFill>
              </a:rPr>
              <a:t>(expanding the money supply)</a:t>
            </a:r>
            <a:r>
              <a:rPr lang="en-US" sz="2200" dirty="0" smtClean="0">
                <a:solidFill>
                  <a:srgbClr val="32302A"/>
                </a:solidFill>
              </a:rPr>
              <a:t> … </a:t>
            </a:r>
          </a:p>
        </p:txBody>
      </p:sp>
      <p:sp>
        <p:nvSpPr>
          <p:cNvPr id="29" name="Rectangle 28"/>
          <p:cNvSpPr/>
          <p:nvPr/>
        </p:nvSpPr>
        <p:spPr>
          <a:xfrm>
            <a:off x="397166" y="1274885"/>
            <a:ext cx="8681400" cy="769441"/>
          </a:xfrm>
          <a:prstGeom prst="rect">
            <a:avLst/>
          </a:prstGeom>
        </p:spPr>
        <p:txBody>
          <a:bodyPr wrap="square">
            <a:spAutoFit/>
          </a:bodyPr>
          <a:lstStyle/>
          <a:p>
            <a:r>
              <a:rPr lang="en-US" sz="2200" dirty="0" smtClean="0">
                <a:latin typeface="Times New Roman"/>
                <a:cs typeface="Times New Roman"/>
              </a:rPr>
              <a:t>                                                                                   which increases bank</a:t>
            </a:r>
            <a:br>
              <a:rPr lang="en-US" sz="2200" dirty="0" smtClean="0">
                <a:latin typeface="Times New Roman"/>
                <a:cs typeface="Times New Roman"/>
              </a:rPr>
            </a:br>
            <a:r>
              <a:rPr lang="en-US" sz="2200" dirty="0" smtClean="0">
                <a:latin typeface="Times New Roman"/>
                <a:cs typeface="Times New Roman"/>
              </a:rPr>
              <a:t>reserves …</a:t>
            </a:r>
            <a:endParaRPr lang="en-US" sz="2200" dirty="0">
              <a:latin typeface="Times New Roman"/>
              <a:cs typeface="Times New Roman"/>
            </a:endParaRPr>
          </a:p>
        </p:txBody>
      </p:sp>
      <p:sp>
        <p:nvSpPr>
          <p:cNvPr id="2" name="Title 1"/>
          <p:cNvSpPr>
            <a:spLocks noGrp="1"/>
          </p:cNvSpPr>
          <p:nvPr>
            <p:ph type="title"/>
          </p:nvPr>
        </p:nvSpPr>
        <p:spPr>
          <a:xfrm>
            <a:off x="119569" y="142342"/>
            <a:ext cx="8904855" cy="673615"/>
          </a:xfrm>
        </p:spPr>
        <p:txBody>
          <a:bodyPr/>
          <a:lstStyle/>
          <a:p>
            <a:r>
              <a:rPr lang="en-US" dirty="0" smtClean="0"/>
              <a:t>Transmission of Monetary Policy</a:t>
            </a:r>
          </a:p>
        </p:txBody>
      </p:sp>
      <p:sp>
        <p:nvSpPr>
          <p:cNvPr id="6" name="Rounded Rectangle 5"/>
          <p:cNvSpPr/>
          <p:nvPr/>
        </p:nvSpPr>
        <p:spPr>
          <a:xfrm>
            <a:off x="70784" y="3714842"/>
            <a:ext cx="9007781" cy="2202427"/>
          </a:xfrm>
          <a:prstGeom prst="roundRect">
            <a:avLst/>
          </a:prstGeom>
          <a:solidFill>
            <a:schemeClr val="tx1">
              <a:lumMod val="50000"/>
              <a:lumOff val="5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1255365" y="1597876"/>
            <a:ext cx="4766449" cy="446276"/>
          </a:xfrm>
          <a:prstGeom prst="rect">
            <a:avLst/>
          </a:prstGeom>
        </p:spPr>
        <p:txBody>
          <a:bodyPr wrap="none">
            <a:spAutoFit/>
          </a:bodyPr>
          <a:lstStyle/>
          <a:p>
            <a:r>
              <a:rPr lang="en-US" sz="2200" dirty="0" smtClean="0">
                <a:latin typeface="Times New Roman"/>
                <a:cs typeface="Times New Roman"/>
              </a:rPr>
              <a:t>	pushing real interest rates down …</a:t>
            </a:r>
            <a:endParaRPr lang="en-US" sz="2200" dirty="0">
              <a:latin typeface="Times New Roman"/>
              <a:cs typeface="Times New Roman"/>
            </a:endParaRPr>
          </a:p>
        </p:txBody>
      </p:sp>
      <p:sp>
        <p:nvSpPr>
          <p:cNvPr id="37" name="Rectangle 36"/>
          <p:cNvSpPr/>
          <p:nvPr/>
        </p:nvSpPr>
        <p:spPr>
          <a:xfrm>
            <a:off x="375586" y="1595649"/>
            <a:ext cx="8677580" cy="769441"/>
          </a:xfrm>
          <a:prstGeom prst="rect">
            <a:avLst/>
          </a:prstGeom>
        </p:spPr>
        <p:txBody>
          <a:bodyPr wrap="square">
            <a:spAutoFit/>
          </a:bodyPr>
          <a:lstStyle/>
          <a:p>
            <a:r>
              <a:rPr lang="en-US" sz="2200" dirty="0" smtClean="0">
                <a:latin typeface="Times New Roman"/>
                <a:cs typeface="Times New Roman"/>
              </a:rPr>
              <a:t>                                                                           leading to increased </a:t>
            </a:r>
            <a:br>
              <a:rPr lang="en-US" sz="2200" dirty="0" smtClean="0">
                <a:latin typeface="Times New Roman"/>
                <a:cs typeface="Times New Roman"/>
              </a:rPr>
            </a:br>
            <a:r>
              <a:rPr lang="en-US" sz="2200" dirty="0" smtClean="0">
                <a:latin typeface="Times New Roman"/>
                <a:cs typeface="Times New Roman"/>
              </a:rPr>
              <a:t>investment and consumption …</a:t>
            </a:r>
            <a:endParaRPr lang="en-US" sz="2200" dirty="0">
              <a:latin typeface="Times New Roman"/>
              <a:cs typeface="Times New Roman"/>
            </a:endParaRPr>
          </a:p>
        </p:txBody>
      </p:sp>
      <p:sp>
        <p:nvSpPr>
          <p:cNvPr id="44" name="Rectangle 43"/>
          <p:cNvSpPr/>
          <p:nvPr/>
        </p:nvSpPr>
        <p:spPr>
          <a:xfrm>
            <a:off x="3964434" y="1929649"/>
            <a:ext cx="3896866" cy="430887"/>
          </a:xfrm>
          <a:prstGeom prst="rect">
            <a:avLst/>
          </a:prstGeom>
        </p:spPr>
        <p:txBody>
          <a:bodyPr wrap="square">
            <a:spAutoFit/>
          </a:bodyPr>
          <a:lstStyle/>
          <a:p>
            <a:r>
              <a:rPr lang="en-US" sz="2200" dirty="0" smtClean="0">
                <a:latin typeface="Times New Roman"/>
                <a:cs typeface="Times New Roman"/>
              </a:rPr>
              <a:t>a depreciation of the dollar …</a:t>
            </a:r>
            <a:endParaRPr lang="en-US" sz="2200" dirty="0">
              <a:latin typeface="Times New Roman"/>
              <a:cs typeface="Times New Roman"/>
            </a:endParaRPr>
          </a:p>
        </p:txBody>
      </p:sp>
      <p:sp>
        <p:nvSpPr>
          <p:cNvPr id="46" name="Rectangle 45"/>
          <p:cNvSpPr/>
          <p:nvPr/>
        </p:nvSpPr>
        <p:spPr>
          <a:xfrm>
            <a:off x="365104" y="1978459"/>
            <a:ext cx="8396975" cy="713016"/>
          </a:xfrm>
          <a:prstGeom prst="rect">
            <a:avLst/>
          </a:prstGeom>
        </p:spPr>
        <p:txBody>
          <a:bodyPr wrap="none">
            <a:spAutoFit/>
          </a:bodyPr>
          <a:lstStyle/>
          <a:p>
            <a:pPr marL="342900" indent="-342900">
              <a:lnSpc>
                <a:spcPct val="80000"/>
              </a:lnSpc>
              <a:spcBef>
                <a:spcPct val="20000"/>
              </a:spcBef>
              <a:buClr>
                <a:schemeClr val="hlink"/>
              </a:buClr>
            </a:pPr>
            <a:r>
              <a:rPr lang="en-US" sz="2200" dirty="0" smtClean="0">
                <a:latin typeface="Times New Roman"/>
                <a:ea typeface="Times New Roman" pitchFamily="-107" charset="0"/>
                <a:cs typeface="Times New Roman"/>
              </a:rPr>
              <a:t>                                                                                                    (increased </a:t>
            </a:r>
          </a:p>
          <a:p>
            <a:pPr marL="342900" indent="-342900">
              <a:lnSpc>
                <a:spcPct val="80000"/>
              </a:lnSpc>
              <a:spcBef>
                <a:spcPct val="20000"/>
              </a:spcBef>
              <a:buClr>
                <a:schemeClr val="hlink"/>
              </a:buClr>
            </a:pPr>
            <a:r>
              <a:rPr lang="en-US" sz="2200" dirty="0" smtClean="0">
                <a:latin typeface="Times New Roman"/>
                <a:ea typeface="Times New Roman" pitchFamily="-107" charset="0"/>
                <a:cs typeface="Times New Roman"/>
              </a:rPr>
              <a:t>net exports) and …    </a:t>
            </a:r>
            <a:endParaRPr lang="en-US" sz="2200" dirty="0">
              <a:latin typeface="Times New Roman"/>
              <a:ea typeface="Times New Roman" pitchFamily="-107" charset="0"/>
              <a:cs typeface="Times New Roman"/>
            </a:endParaRPr>
          </a:p>
        </p:txBody>
      </p:sp>
      <p:sp>
        <p:nvSpPr>
          <p:cNvPr id="47" name="TextBox 46"/>
          <p:cNvSpPr txBox="1"/>
          <p:nvPr/>
        </p:nvSpPr>
        <p:spPr>
          <a:xfrm>
            <a:off x="365105" y="2267290"/>
            <a:ext cx="8659320" cy="769441"/>
          </a:xfrm>
          <a:prstGeom prst="rect">
            <a:avLst/>
          </a:prstGeom>
          <a:noFill/>
        </p:spPr>
        <p:txBody>
          <a:bodyPr wrap="square" rtlCol="0">
            <a:spAutoFit/>
          </a:bodyPr>
          <a:lstStyle/>
          <a:p>
            <a:r>
              <a:rPr lang="en-US" sz="2200" dirty="0" smtClean="0">
                <a:latin typeface="Times New Roman"/>
                <a:ea typeface="Times New Roman" pitchFamily="-107" charset="0"/>
                <a:cs typeface="Times New Roman"/>
              </a:rPr>
              <a:t> 	                         an increase in the general level of asset prices … </a:t>
            </a:r>
          </a:p>
          <a:p>
            <a:endParaRPr lang="en-US" sz="2200" dirty="0">
              <a:latin typeface="Times New Roman"/>
              <a:cs typeface="Times New Roman"/>
            </a:endParaRPr>
          </a:p>
        </p:txBody>
      </p:sp>
      <p:sp>
        <p:nvSpPr>
          <p:cNvPr id="48" name="Rectangle 47"/>
          <p:cNvSpPr/>
          <p:nvPr/>
        </p:nvSpPr>
        <p:spPr>
          <a:xfrm>
            <a:off x="397165" y="2283818"/>
            <a:ext cx="8652659" cy="769441"/>
          </a:xfrm>
          <a:prstGeom prst="rect">
            <a:avLst/>
          </a:prstGeom>
        </p:spPr>
        <p:txBody>
          <a:bodyPr wrap="square">
            <a:spAutoFit/>
          </a:bodyPr>
          <a:lstStyle/>
          <a:p>
            <a:r>
              <a:rPr lang="en-US" sz="2200" dirty="0" smtClean="0">
                <a:latin typeface="Times New Roman"/>
                <a:cs typeface="Times New Roman"/>
              </a:rPr>
              <a:t>	                                                                                                       (and with the increased personal wealth) increased investment &amp; consumption.</a:t>
            </a:r>
            <a:endParaRPr lang="en-US" sz="2200" dirty="0">
              <a:latin typeface="Times New Roman"/>
              <a:cs typeface="Times New Roman"/>
            </a:endParaRPr>
          </a:p>
        </p:txBody>
      </p:sp>
      <p:sp>
        <p:nvSpPr>
          <p:cNvPr id="49" name="Rectangle 48"/>
          <p:cNvSpPr/>
          <p:nvPr/>
        </p:nvSpPr>
        <p:spPr>
          <a:xfrm>
            <a:off x="219366" y="2947719"/>
            <a:ext cx="8743456" cy="769441"/>
          </a:xfrm>
          <a:prstGeom prst="rect">
            <a:avLst/>
          </a:prstGeom>
        </p:spPr>
        <p:txBody>
          <a:bodyPr wrap="square">
            <a:spAutoFit/>
          </a:bodyPr>
          <a:lstStyle/>
          <a:p>
            <a:pPr marL="177800" indent="-177800">
              <a:buFont typeface="Arial"/>
              <a:buChar char="•"/>
            </a:pPr>
            <a:r>
              <a:rPr lang="en-US" sz="2200" dirty="0" smtClean="0">
                <a:latin typeface="Times New Roman"/>
                <a:cs typeface="Times New Roman"/>
              </a:rPr>
              <a:t>So, an unanticipated shift to a more expansionary monetary policy will stimulate </a:t>
            </a:r>
            <a:r>
              <a:rPr lang="en-US" sz="2200" b="1" i="1" dirty="0" smtClean="0">
                <a:solidFill>
                  <a:schemeClr val="accent5">
                    <a:lumMod val="75000"/>
                  </a:schemeClr>
                </a:solidFill>
                <a:latin typeface="Times New Roman"/>
                <a:cs typeface="Times New Roman"/>
              </a:rPr>
              <a:t>AD</a:t>
            </a:r>
            <a:r>
              <a:rPr lang="en-US" sz="2200" dirty="0" smtClean="0">
                <a:latin typeface="Times New Roman"/>
                <a:cs typeface="Times New Roman"/>
              </a:rPr>
              <a:t> and, thereby, increase both output and employment. </a:t>
            </a:r>
            <a:endParaRPr lang="en-US" sz="2200" dirty="0">
              <a:latin typeface="Times New Roman"/>
              <a:cs typeface="Times New Roman"/>
            </a:endParaRPr>
          </a:p>
        </p:txBody>
      </p:sp>
      <p:grpSp>
        <p:nvGrpSpPr>
          <p:cNvPr id="50" name="Group 56"/>
          <p:cNvGrpSpPr>
            <a:grpSpLocks/>
          </p:cNvGrpSpPr>
          <p:nvPr/>
        </p:nvGrpSpPr>
        <p:grpSpPr bwMode="auto">
          <a:xfrm>
            <a:off x="182542" y="4416518"/>
            <a:ext cx="677862" cy="744537"/>
            <a:chOff x="151" y="833"/>
            <a:chExt cx="399" cy="469"/>
          </a:xfrm>
          <a:noFill/>
        </p:grpSpPr>
        <p:sp>
          <p:nvSpPr>
            <p:cNvPr id="51" name="Freeform 4"/>
            <p:cNvSpPr>
              <a:spLocks/>
            </p:cNvSpPr>
            <p:nvPr/>
          </p:nvSpPr>
          <p:spPr bwMode="auto">
            <a:xfrm>
              <a:off x="151" y="833"/>
              <a:ext cx="399" cy="469"/>
            </a:xfrm>
            <a:custGeom>
              <a:avLst/>
              <a:gdLst/>
              <a:ahLst/>
              <a:cxnLst>
                <a:cxn ang="0">
                  <a:pos x="1131" y="1237"/>
                </a:cxn>
                <a:cxn ang="0">
                  <a:pos x="1131" y="0"/>
                </a:cxn>
                <a:cxn ang="0">
                  <a:pos x="0" y="0"/>
                </a:cxn>
                <a:cxn ang="0">
                  <a:pos x="0" y="1237"/>
                </a:cxn>
                <a:cxn ang="0">
                  <a:pos x="1131" y="1237"/>
                </a:cxn>
                <a:cxn ang="0">
                  <a:pos x="1131" y="1237"/>
                </a:cxn>
                <a:cxn ang="0">
                  <a:pos x="1131" y="1237"/>
                </a:cxn>
              </a:cxnLst>
              <a:rect l="0" t="0" r="r" b="b"/>
              <a:pathLst>
                <a:path w="1131" h="1237">
                  <a:moveTo>
                    <a:pt x="1131" y="1237"/>
                  </a:moveTo>
                  <a:lnTo>
                    <a:pt x="1131" y="0"/>
                  </a:lnTo>
                  <a:lnTo>
                    <a:pt x="0" y="0"/>
                  </a:lnTo>
                  <a:lnTo>
                    <a:pt x="0" y="1237"/>
                  </a:lnTo>
                  <a:lnTo>
                    <a:pt x="1131" y="1237"/>
                  </a:lnTo>
                  <a:lnTo>
                    <a:pt x="1131" y="1237"/>
                  </a:lnTo>
                  <a:lnTo>
                    <a:pt x="1131" y="1237"/>
                  </a:lnTo>
                </a:path>
              </a:pathLst>
            </a:custGeom>
            <a:grpFill/>
            <a:ln w="12700" cmpd="sng">
              <a:solidFill>
                <a:schemeClr val="bg2"/>
              </a:solidFill>
              <a:prstDash val="solid"/>
              <a:round/>
              <a:headEnd/>
              <a:tailEnd/>
            </a:ln>
            <a:effectLst>
              <a:outerShdw blurRad="63500" dist="35921" dir="2700000" algn="ctr" rotWithShape="0">
                <a:srgbClr val="000000">
                  <a:alpha val="74998"/>
                </a:srgbClr>
              </a:outerShdw>
            </a:effectLst>
          </p:spPr>
          <p:txBody>
            <a:bodyPr>
              <a:prstTxWarp prst="textNoShape">
                <a:avLst/>
              </a:prstTxWarp>
            </a:bodyPr>
            <a:lstStyle/>
            <a:p>
              <a:pPr>
                <a:defRPr/>
              </a:pPr>
              <a:endParaRPr lang="en-US" b="1" i="1">
                <a:latin typeface="Times New Roman"/>
                <a:cs typeface="Times New Roman"/>
              </a:endParaRPr>
            </a:p>
          </p:txBody>
        </p:sp>
        <p:sp>
          <p:nvSpPr>
            <p:cNvPr id="52" name="Rectangle 5"/>
            <p:cNvSpPr>
              <a:spLocks noChangeArrowheads="1"/>
            </p:cNvSpPr>
            <p:nvPr/>
          </p:nvSpPr>
          <p:spPr bwMode="auto">
            <a:xfrm>
              <a:off x="168" y="857"/>
              <a:ext cx="366" cy="425"/>
            </a:xfrm>
            <a:prstGeom prst="rect">
              <a:avLst/>
            </a:prstGeom>
            <a:grpFill/>
            <a:ln w="9525">
              <a:noFill/>
              <a:miter lim="800000"/>
              <a:headEnd/>
              <a:tailEnd/>
            </a:ln>
          </p:spPr>
          <p:txBody>
            <a:bodyPr lIns="0" tIns="0" rIns="0" bIns="0">
              <a:prstTxWarp prst="textNoShape">
                <a:avLst/>
              </a:prstTxWarp>
              <a:spAutoFit/>
            </a:bodyPr>
            <a:lstStyle/>
            <a:p>
              <a:pPr algn="ctr">
                <a:lnSpc>
                  <a:spcPct val="80000"/>
                </a:lnSpc>
              </a:pPr>
              <a:r>
                <a:rPr lang="en-US" sz="1800" b="1" i="1" dirty="0">
                  <a:solidFill>
                    <a:schemeClr val="bg1"/>
                  </a:solidFill>
                  <a:latin typeface="Times New Roman"/>
                  <a:cs typeface="Times New Roman"/>
                </a:rPr>
                <a:t>Fed</a:t>
              </a:r>
            </a:p>
            <a:p>
              <a:pPr algn="ctr">
                <a:lnSpc>
                  <a:spcPct val="80000"/>
                </a:lnSpc>
              </a:pPr>
              <a:r>
                <a:rPr lang="en-US" sz="1800" b="1" i="1" dirty="0">
                  <a:solidFill>
                    <a:schemeClr val="bg1"/>
                  </a:solidFill>
                  <a:latin typeface="Times New Roman"/>
                  <a:cs typeface="Times New Roman"/>
                </a:rPr>
                <a:t>buys</a:t>
              </a:r>
            </a:p>
            <a:p>
              <a:pPr algn="ctr">
                <a:lnSpc>
                  <a:spcPct val="80000"/>
                </a:lnSpc>
              </a:pPr>
              <a:r>
                <a:rPr lang="en-US" sz="1800" b="1" i="1" dirty="0">
                  <a:solidFill>
                    <a:schemeClr val="bg1"/>
                  </a:solidFill>
                  <a:latin typeface="Times New Roman"/>
                  <a:cs typeface="Times New Roman"/>
                </a:rPr>
                <a:t>bonds</a:t>
              </a:r>
            </a:p>
          </p:txBody>
        </p:sp>
      </p:grpSp>
      <p:sp>
        <p:nvSpPr>
          <p:cNvPr id="53" name="Freeform 25"/>
          <p:cNvSpPr>
            <a:spLocks/>
          </p:cNvSpPr>
          <p:nvPr/>
        </p:nvSpPr>
        <p:spPr bwMode="auto">
          <a:xfrm>
            <a:off x="3001617" y="3957511"/>
            <a:ext cx="733425" cy="307975"/>
          </a:xfrm>
          <a:custGeom>
            <a:avLst/>
            <a:gdLst/>
            <a:ahLst/>
            <a:cxnLst>
              <a:cxn ang="0">
                <a:pos x="6" y="194"/>
              </a:cxn>
              <a:cxn ang="0">
                <a:pos x="38" y="74"/>
              </a:cxn>
              <a:cxn ang="0">
                <a:pos x="234" y="4"/>
              </a:cxn>
              <a:cxn ang="0">
                <a:pos x="462" y="49"/>
              </a:cxn>
            </a:cxnLst>
            <a:rect l="0" t="0" r="r" b="b"/>
            <a:pathLst>
              <a:path w="462" h="194">
                <a:moveTo>
                  <a:pt x="6" y="194"/>
                </a:moveTo>
                <a:cubicBezTo>
                  <a:pt x="3" y="150"/>
                  <a:pt x="0" y="106"/>
                  <a:pt x="38" y="74"/>
                </a:cubicBezTo>
                <a:cubicBezTo>
                  <a:pt x="76" y="42"/>
                  <a:pt x="163" y="8"/>
                  <a:pt x="234" y="4"/>
                </a:cubicBezTo>
                <a:cubicBezTo>
                  <a:pt x="305" y="0"/>
                  <a:pt x="383" y="24"/>
                  <a:pt x="462" y="49"/>
                </a:cubicBezTo>
              </a:path>
            </a:pathLst>
          </a:custGeom>
          <a:noFill/>
          <a:ln w="31750" cap="flat" cmpd="sng">
            <a:solidFill>
              <a:srgbClr val="FFFFFF"/>
            </a:solidFill>
            <a:prstDash val="solid"/>
            <a:round/>
            <a:headEnd/>
            <a:tailEnd type="stealth" w="lg" len="lg"/>
          </a:ln>
          <a:effectLst>
            <a:outerShdw blurRad="63500" dist="38100" dir="2700000" algn="ctr" rotWithShape="0">
              <a:srgbClr val="000000"/>
            </a:outerShdw>
          </a:effectLst>
        </p:spPr>
        <p:txBody>
          <a:bodyPr wrap="none" anchor="ctr">
            <a:prstTxWarp prst="textNoShape">
              <a:avLst/>
            </a:prstTxWarp>
          </a:bodyPr>
          <a:lstStyle/>
          <a:p>
            <a:pPr>
              <a:defRPr/>
            </a:pPr>
            <a:endParaRPr lang="en-US" b="1" i="1">
              <a:latin typeface="Times New Roman"/>
              <a:cs typeface="Times New Roman"/>
            </a:endParaRPr>
          </a:p>
        </p:txBody>
      </p:sp>
      <p:sp>
        <p:nvSpPr>
          <p:cNvPr id="54" name="Freeform 26"/>
          <p:cNvSpPr>
            <a:spLocks/>
          </p:cNvSpPr>
          <p:nvPr/>
        </p:nvSpPr>
        <p:spPr bwMode="auto">
          <a:xfrm flipV="1">
            <a:off x="3001617" y="5368799"/>
            <a:ext cx="733425" cy="307975"/>
          </a:xfrm>
          <a:custGeom>
            <a:avLst/>
            <a:gdLst/>
            <a:ahLst/>
            <a:cxnLst>
              <a:cxn ang="0">
                <a:pos x="6" y="194"/>
              </a:cxn>
              <a:cxn ang="0">
                <a:pos x="38" y="74"/>
              </a:cxn>
              <a:cxn ang="0">
                <a:pos x="234" y="4"/>
              </a:cxn>
              <a:cxn ang="0">
                <a:pos x="462" y="49"/>
              </a:cxn>
            </a:cxnLst>
            <a:rect l="0" t="0" r="r" b="b"/>
            <a:pathLst>
              <a:path w="462" h="194">
                <a:moveTo>
                  <a:pt x="6" y="194"/>
                </a:moveTo>
                <a:cubicBezTo>
                  <a:pt x="3" y="150"/>
                  <a:pt x="0" y="106"/>
                  <a:pt x="38" y="74"/>
                </a:cubicBezTo>
                <a:cubicBezTo>
                  <a:pt x="76" y="42"/>
                  <a:pt x="163" y="8"/>
                  <a:pt x="234" y="4"/>
                </a:cubicBezTo>
                <a:cubicBezTo>
                  <a:pt x="305" y="0"/>
                  <a:pt x="383" y="24"/>
                  <a:pt x="462" y="49"/>
                </a:cubicBezTo>
              </a:path>
            </a:pathLst>
          </a:custGeom>
          <a:noFill/>
          <a:ln w="31750" cap="flat" cmpd="sng">
            <a:solidFill>
              <a:srgbClr val="FFFFFF"/>
            </a:solidFill>
            <a:prstDash val="solid"/>
            <a:round/>
            <a:headEnd/>
            <a:tailEnd type="stealth" w="lg" len="lg"/>
          </a:ln>
          <a:effectLst>
            <a:outerShdw blurRad="63500" dist="38100" dir="2700000" algn="ctr" rotWithShape="0">
              <a:srgbClr val="000000"/>
            </a:outerShdw>
          </a:effectLst>
        </p:spPr>
        <p:txBody>
          <a:bodyPr wrap="none" anchor="ctr">
            <a:prstTxWarp prst="textNoShape">
              <a:avLst/>
            </a:prstTxWarp>
          </a:bodyPr>
          <a:lstStyle/>
          <a:p>
            <a:pPr>
              <a:defRPr/>
            </a:pPr>
            <a:endParaRPr lang="en-US" b="1" i="1">
              <a:latin typeface="Times New Roman"/>
              <a:cs typeface="Times New Roman"/>
            </a:endParaRPr>
          </a:p>
        </p:txBody>
      </p:sp>
      <p:grpSp>
        <p:nvGrpSpPr>
          <p:cNvPr id="55" name="Group 62"/>
          <p:cNvGrpSpPr>
            <a:grpSpLocks/>
          </p:cNvGrpSpPr>
          <p:nvPr/>
        </p:nvGrpSpPr>
        <p:grpSpPr bwMode="auto">
          <a:xfrm>
            <a:off x="2634904" y="4327619"/>
            <a:ext cx="795337" cy="958850"/>
            <a:chOff x="1179" y="2190"/>
            <a:chExt cx="501" cy="604"/>
          </a:xfrm>
          <a:noFill/>
        </p:grpSpPr>
        <p:sp>
          <p:nvSpPr>
            <p:cNvPr id="56" name="Freeform 30"/>
            <p:cNvSpPr>
              <a:spLocks/>
            </p:cNvSpPr>
            <p:nvPr/>
          </p:nvSpPr>
          <p:spPr bwMode="auto">
            <a:xfrm>
              <a:off x="1179" y="2190"/>
              <a:ext cx="501" cy="604"/>
            </a:xfrm>
            <a:custGeom>
              <a:avLst/>
              <a:gdLst/>
              <a:ahLst/>
              <a:cxnLst>
                <a:cxn ang="0">
                  <a:pos x="1131" y="1237"/>
                </a:cxn>
                <a:cxn ang="0">
                  <a:pos x="1131" y="0"/>
                </a:cxn>
                <a:cxn ang="0">
                  <a:pos x="0" y="0"/>
                </a:cxn>
                <a:cxn ang="0">
                  <a:pos x="0" y="1237"/>
                </a:cxn>
                <a:cxn ang="0">
                  <a:pos x="1131" y="1237"/>
                </a:cxn>
                <a:cxn ang="0">
                  <a:pos x="1131" y="1237"/>
                </a:cxn>
                <a:cxn ang="0">
                  <a:pos x="1131" y="1237"/>
                </a:cxn>
              </a:cxnLst>
              <a:rect l="0" t="0" r="r" b="b"/>
              <a:pathLst>
                <a:path w="1131" h="1237">
                  <a:moveTo>
                    <a:pt x="1131" y="1237"/>
                  </a:moveTo>
                  <a:lnTo>
                    <a:pt x="1131" y="0"/>
                  </a:lnTo>
                  <a:lnTo>
                    <a:pt x="0" y="0"/>
                  </a:lnTo>
                  <a:lnTo>
                    <a:pt x="0" y="1237"/>
                  </a:lnTo>
                  <a:lnTo>
                    <a:pt x="1131" y="1237"/>
                  </a:lnTo>
                  <a:lnTo>
                    <a:pt x="1131" y="1237"/>
                  </a:lnTo>
                  <a:lnTo>
                    <a:pt x="1131" y="1237"/>
                  </a:lnTo>
                </a:path>
              </a:pathLst>
            </a:custGeom>
            <a:grpFill/>
            <a:ln w="12700" cmpd="sng">
              <a:solidFill>
                <a:schemeClr val="bg2"/>
              </a:solidFill>
              <a:prstDash val="solid"/>
              <a:round/>
              <a:headEnd/>
              <a:tailEnd/>
            </a:ln>
            <a:effectLst>
              <a:outerShdw blurRad="63500" dist="35921" dir="2700000" algn="ctr" rotWithShape="0">
                <a:srgbClr val="000000">
                  <a:alpha val="74998"/>
                </a:srgbClr>
              </a:outerShdw>
            </a:effectLst>
          </p:spPr>
          <p:txBody>
            <a:bodyPr>
              <a:prstTxWarp prst="textNoShape">
                <a:avLst/>
              </a:prstTxWarp>
            </a:bodyPr>
            <a:lstStyle/>
            <a:p>
              <a:pPr>
                <a:defRPr/>
              </a:pPr>
              <a:endParaRPr lang="en-US" b="1" i="1">
                <a:solidFill>
                  <a:srgbClr val="FFFFFF"/>
                </a:solidFill>
                <a:latin typeface="Times New Roman"/>
                <a:cs typeface="Times New Roman"/>
              </a:endParaRPr>
            </a:p>
          </p:txBody>
        </p:sp>
        <p:sp>
          <p:nvSpPr>
            <p:cNvPr id="57" name="Rectangle 31"/>
            <p:cNvSpPr>
              <a:spLocks noChangeArrowheads="1"/>
            </p:cNvSpPr>
            <p:nvPr/>
          </p:nvSpPr>
          <p:spPr bwMode="auto">
            <a:xfrm>
              <a:off x="1189" y="2213"/>
              <a:ext cx="480" cy="564"/>
            </a:xfrm>
            <a:prstGeom prst="rect">
              <a:avLst/>
            </a:prstGeom>
            <a:grpFill/>
            <a:ln w="9525">
              <a:noFill/>
              <a:miter lim="800000"/>
              <a:headEnd/>
              <a:tailEnd/>
            </a:ln>
          </p:spPr>
          <p:txBody>
            <a:bodyPr lIns="0" tIns="0" rIns="0" bIns="0">
              <a:prstTxWarp prst="textNoShape">
                <a:avLst/>
              </a:prstTxWarp>
              <a:spAutoFit/>
            </a:bodyPr>
            <a:lstStyle/>
            <a:p>
              <a:pPr algn="ctr">
                <a:lnSpc>
                  <a:spcPct val="80000"/>
                </a:lnSpc>
              </a:pPr>
              <a:r>
                <a:rPr lang="en-US" sz="1800" b="1" i="1" dirty="0">
                  <a:solidFill>
                    <a:srgbClr val="FFFFFF"/>
                  </a:solidFill>
                  <a:latin typeface="Times New Roman"/>
                  <a:cs typeface="Times New Roman"/>
                </a:rPr>
                <a:t>Real interest rates</a:t>
              </a:r>
            </a:p>
            <a:p>
              <a:pPr algn="ctr">
                <a:lnSpc>
                  <a:spcPct val="80000"/>
                </a:lnSpc>
              </a:pPr>
              <a:r>
                <a:rPr lang="en-US" sz="1800" b="1" i="1" dirty="0">
                  <a:solidFill>
                    <a:srgbClr val="FFFFFF"/>
                  </a:solidFill>
                  <a:latin typeface="Times New Roman"/>
                  <a:cs typeface="Times New Roman"/>
                </a:rPr>
                <a:t>fall</a:t>
              </a:r>
            </a:p>
          </p:txBody>
        </p:sp>
      </p:grpSp>
      <p:grpSp>
        <p:nvGrpSpPr>
          <p:cNvPr id="58" name="Group 42"/>
          <p:cNvGrpSpPr>
            <a:grpSpLocks/>
          </p:cNvGrpSpPr>
          <p:nvPr/>
        </p:nvGrpSpPr>
        <p:grpSpPr bwMode="auto">
          <a:xfrm>
            <a:off x="3871566" y="3803743"/>
            <a:ext cx="1397000" cy="752475"/>
            <a:chOff x="2240" y="1929"/>
            <a:chExt cx="880" cy="474"/>
          </a:xfrm>
          <a:noFill/>
        </p:grpSpPr>
        <p:sp>
          <p:nvSpPr>
            <p:cNvPr id="59" name="Freeform 32"/>
            <p:cNvSpPr>
              <a:spLocks/>
            </p:cNvSpPr>
            <p:nvPr/>
          </p:nvSpPr>
          <p:spPr bwMode="auto">
            <a:xfrm>
              <a:off x="2240" y="1929"/>
              <a:ext cx="880" cy="474"/>
            </a:xfrm>
            <a:custGeom>
              <a:avLst/>
              <a:gdLst/>
              <a:ahLst/>
              <a:cxnLst>
                <a:cxn ang="0">
                  <a:pos x="1131" y="1237"/>
                </a:cxn>
                <a:cxn ang="0">
                  <a:pos x="1131" y="0"/>
                </a:cxn>
                <a:cxn ang="0">
                  <a:pos x="0" y="0"/>
                </a:cxn>
                <a:cxn ang="0">
                  <a:pos x="0" y="1237"/>
                </a:cxn>
                <a:cxn ang="0">
                  <a:pos x="1131" y="1237"/>
                </a:cxn>
                <a:cxn ang="0">
                  <a:pos x="1131" y="1237"/>
                </a:cxn>
                <a:cxn ang="0">
                  <a:pos x="1131" y="1237"/>
                </a:cxn>
              </a:cxnLst>
              <a:rect l="0" t="0" r="r" b="b"/>
              <a:pathLst>
                <a:path w="1131" h="1237">
                  <a:moveTo>
                    <a:pt x="1131" y="1237"/>
                  </a:moveTo>
                  <a:lnTo>
                    <a:pt x="1131" y="0"/>
                  </a:lnTo>
                  <a:lnTo>
                    <a:pt x="0" y="0"/>
                  </a:lnTo>
                  <a:lnTo>
                    <a:pt x="0" y="1237"/>
                  </a:lnTo>
                  <a:lnTo>
                    <a:pt x="1131" y="1237"/>
                  </a:lnTo>
                  <a:lnTo>
                    <a:pt x="1131" y="1237"/>
                  </a:lnTo>
                  <a:lnTo>
                    <a:pt x="1131" y="1237"/>
                  </a:lnTo>
                </a:path>
              </a:pathLst>
            </a:custGeom>
            <a:grpFill/>
            <a:ln w="12700" cmpd="sng">
              <a:solidFill>
                <a:schemeClr val="bg2"/>
              </a:solidFill>
              <a:prstDash val="solid"/>
              <a:round/>
              <a:headEnd/>
              <a:tailEnd/>
            </a:ln>
            <a:effectLst>
              <a:outerShdw blurRad="63500" dist="35921" dir="2700000" algn="ctr" rotWithShape="0">
                <a:srgbClr val="000000">
                  <a:alpha val="74998"/>
                </a:srgbClr>
              </a:outerShdw>
            </a:effectLst>
          </p:spPr>
          <p:txBody>
            <a:bodyPr>
              <a:prstTxWarp prst="textNoShape">
                <a:avLst/>
              </a:prstTxWarp>
            </a:bodyPr>
            <a:lstStyle/>
            <a:p>
              <a:pPr>
                <a:defRPr/>
              </a:pPr>
              <a:endParaRPr lang="en-US" b="1" i="1">
                <a:solidFill>
                  <a:srgbClr val="FFFFFF"/>
                </a:solidFill>
                <a:latin typeface="Times New Roman"/>
                <a:cs typeface="Times New Roman"/>
              </a:endParaRPr>
            </a:p>
          </p:txBody>
        </p:sp>
        <p:sp>
          <p:nvSpPr>
            <p:cNvPr id="60" name="Rectangle 33"/>
            <p:cNvSpPr>
              <a:spLocks noChangeArrowheads="1"/>
            </p:cNvSpPr>
            <p:nvPr/>
          </p:nvSpPr>
          <p:spPr bwMode="auto">
            <a:xfrm>
              <a:off x="2256" y="1952"/>
              <a:ext cx="859" cy="425"/>
            </a:xfrm>
            <a:prstGeom prst="rect">
              <a:avLst/>
            </a:prstGeom>
            <a:grpFill/>
            <a:ln w="9525">
              <a:noFill/>
              <a:miter lim="800000"/>
              <a:headEnd/>
              <a:tailEnd/>
            </a:ln>
          </p:spPr>
          <p:txBody>
            <a:bodyPr lIns="0" tIns="0" rIns="0" bIns="0">
              <a:prstTxWarp prst="textNoShape">
                <a:avLst/>
              </a:prstTxWarp>
              <a:spAutoFit/>
            </a:bodyPr>
            <a:lstStyle/>
            <a:p>
              <a:pPr algn="ctr">
                <a:lnSpc>
                  <a:spcPct val="80000"/>
                </a:lnSpc>
              </a:pPr>
              <a:r>
                <a:rPr lang="en-US" sz="1800" b="1" i="1" dirty="0">
                  <a:solidFill>
                    <a:srgbClr val="FFFFFF"/>
                  </a:solidFill>
                  <a:latin typeface="Times New Roman"/>
                  <a:cs typeface="Times New Roman"/>
                </a:rPr>
                <a:t>Increases in investment &amp; consumption</a:t>
              </a:r>
            </a:p>
          </p:txBody>
        </p:sp>
      </p:grpSp>
      <p:grpSp>
        <p:nvGrpSpPr>
          <p:cNvPr id="61" name="Group 41"/>
          <p:cNvGrpSpPr>
            <a:grpSpLocks/>
          </p:cNvGrpSpPr>
          <p:nvPr/>
        </p:nvGrpSpPr>
        <p:grpSpPr bwMode="auto">
          <a:xfrm>
            <a:off x="3885854" y="4649088"/>
            <a:ext cx="1397000" cy="519112"/>
            <a:chOff x="2245" y="2471"/>
            <a:chExt cx="880" cy="327"/>
          </a:xfrm>
          <a:noFill/>
        </p:grpSpPr>
        <p:sp>
          <p:nvSpPr>
            <p:cNvPr id="62" name="Freeform 34"/>
            <p:cNvSpPr>
              <a:spLocks/>
            </p:cNvSpPr>
            <p:nvPr/>
          </p:nvSpPr>
          <p:spPr bwMode="auto">
            <a:xfrm>
              <a:off x="2245" y="2471"/>
              <a:ext cx="880" cy="327"/>
            </a:xfrm>
            <a:custGeom>
              <a:avLst/>
              <a:gdLst/>
              <a:ahLst/>
              <a:cxnLst>
                <a:cxn ang="0">
                  <a:pos x="1131" y="1237"/>
                </a:cxn>
                <a:cxn ang="0">
                  <a:pos x="1131" y="0"/>
                </a:cxn>
                <a:cxn ang="0">
                  <a:pos x="0" y="0"/>
                </a:cxn>
                <a:cxn ang="0">
                  <a:pos x="0" y="1237"/>
                </a:cxn>
                <a:cxn ang="0">
                  <a:pos x="1131" y="1237"/>
                </a:cxn>
                <a:cxn ang="0">
                  <a:pos x="1131" y="1237"/>
                </a:cxn>
                <a:cxn ang="0">
                  <a:pos x="1131" y="1237"/>
                </a:cxn>
              </a:cxnLst>
              <a:rect l="0" t="0" r="r" b="b"/>
              <a:pathLst>
                <a:path w="1131" h="1237">
                  <a:moveTo>
                    <a:pt x="1131" y="1237"/>
                  </a:moveTo>
                  <a:lnTo>
                    <a:pt x="1131" y="0"/>
                  </a:lnTo>
                  <a:lnTo>
                    <a:pt x="0" y="0"/>
                  </a:lnTo>
                  <a:lnTo>
                    <a:pt x="0" y="1237"/>
                  </a:lnTo>
                  <a:lnTo>
                    <a:pt x="1131" y="1237"/>
                  </a:lnTo>
                  <a:lnTo>
                    <a:pt x="1131" y="1237"/>
                  </a:lnTo>
                  <a:lnTo>
                    <a:pt x="1131" y="1237"/>
                  </a:lnTo>
                </a:path>
              </a:pathLst>
            </a:custGeom>
            <a:grpFill/>
            <a:ln w="12700" cmpd="sng">
              <a:solidFill>
                <a:schemeClr val="bg2"/>
              </a:solidFill>
              <a:prstDash val="solid"/>
              <a:round/>
              <a:headEnd/>
              <a:tailEnd/>
            </a:ln>
            <a:effectLst>
              <a:outerShdw blurRad="63500" dist="35921" dir="2700000" algn="ctr" rotWithShape="0">
                <a:srgbClr val="000000">
                  <a:alpha val="74998"/>
                </a:srgbClr>
              </a:outerShdw>
            </a:effectLst>
          </p:spPr>
          <p:txBody>
            <a:bodyPr>
              <a:prstTxWarp prst="textNoShape">
                <a:avLst/>
              </a:prstTxWarp>
            </a:bodyPr>
            <a:lstStyle/>
            <a:p>
              <a:pPr>
                <a:defRPr/>
              </a:pPr>
              <a:endParaRPr lang="en-US" b="1" i="1">
                <a:solidFill>
                  <a:srgbClr val="FFFFFF"/>
                </a:solidFill>
                <a:latin typeface="Times New Roman"/>
                <a:cs typeface="Times New Roman"/>
              </a:endParaRPr>
            </a:p>
          </p:txBody>
        </p:sp>
        <p:sp>
          <p:nvSpPr>
            <p:cNvPr id="63" name="Rectangle 35"/>
            <p:cNvSpPr>
              <a:spLocks noChangeArrowheads="1"/>
            </p:cNvSpPr>
            <p:nvPr/>
          </p:nvSpPr>
          <p:spPr bwMode="auto">
            <a:xfrm>
              <a:off x="2261" y="2494"/>
              <a:ext cx="859" cy="285"/>
            </a:xfrm>
            <a:prstGeom prst="rect">
              <a:avLst/>
            </a:prstGeom>
            <a:grpFill/>
            <a:ln w="9525">
              <a:noFill/>
              <a:miter lim="800000"/>
              <a:headEnd/>
              <a:tailEnd/>
            </a:ln>
          </p:spPr>
          <p:txBody>
            <a:bodyPr lIns="0" tIns="0" rIns="0" bIns="0">
              <a:prstTxWarp prst="textNoShape">
                <a:avLst/>
              </a:prstTxWarp>
              <a:spAutoFit/>
            </a:bodyPr>
            <a:lstStyle/>
            <a:p>
              <a:pPr algn="ctr">
                <a:lnSpc>
                  <a:spcPct val="80000"/>
                </a:lnSpc>
              </a:pPr>
              <a:r>
                <a:rPr lang="en-US" sz="1800" b="1" i="1">
                  <a:solidFill>
                    <a:srgbClr val="FFFFFF"/>
                  </a:solidFill>
                  <a:latin typeface="Times New Roman"/>
                  <a:cs typeface="Times New Roman"/>
                </a:rPr>
                <a:t>Depreciation of the dollar</a:t>
              </a:r>
            </a:p>
          </p:txBody>
        </p:sp>
      </p:grpSp>
      <p:grpSp>
        <p:nvGrpSpPr>
          <p:cNvPr id="64" name="Group 38"/>
          <p:cNvGrpSpPr>
            <a:grpSpLocks/>
          </p:cNvGrpSpPr>
          <p:nvPr/>
        </p:nvGrpSpPr>
        <p:grpSpPr bwMode="auto">
          <a:xfrm>
            <a:off x="3871566" y="5230905"/>
            <a:ext cx="1397000" cy="519113"/>
            <a:chOff x="2251" y="2861"/>
            <a:chExt cx="880" cy="327"/>
          </a:xfrm>
          <a:noFill/>
        </p:grpSpPr>
        <p:sp>
          <p:nvSpPr>
            <p:cNvPr id="65" name="Freeform 36"/>
            <p:cNvSpPr>
              <a:spLocks/>
            </p:cNvSpPr>
            <p:nvPr/>
          </p:nvSpPr>
          <p:spPr bwMode="auto">
            <a:xfrm>
              <a:off x="2251" y="2861"/>
              <a:ext cx="880" cy="327"/>
            </a:xfrm>
            <a:custGeom>
              <a:avLst/>
              <a:gdLst/>
              <a:ahLst/>
              <a:cxnLst>
                <a:cxn ang="0">
                  <a:pos x="1131" y="1237"/>
                </a:cxn>
                <a:cxn ang="0">
                  <a:pos x="1131" y="0"/>
                </a:cxn>
                <a:cxn ang="0">
                  <a:pos x="0" y="0"/>
                </a:cxn>
                <a:cxn ang="0">
                  <a:pos x="0" y="1237"/>
                </a:cxn>
                <a:cxn ang="0">
                  <a:pos x="1131" y="1237"/>
                </a:cxn>
                <a:cxn ang="0">
                  <a:pos x="1131" y="1237"/>
                </a:cxn>
                <a:cxn ang="0">
                  <a:pos x="1131" y="1237"/>
                </a:cxn>
              </a:cxnLst>
              <a:rect l="0" t="0" r="r" b="b"/>
              <a:pathLst>
                <a:path w="1131" h="1237">
                  <a:moveTo>
                    <a:pt x="1131" y="1237"/>
                  </a:moveTo>
                  <a:lnTo>
                    <a:pt x="1131" y="0"/>
                  </a:lnTo>
                  <a:lnTo>
                    <a:pt x="0" y="0"/>
                  </a:lnTo>
                  <a:lnTo>
                    <a:pt x="0" y="1237"/>
                  </a:lnTo>
                  <a:lnTo>
                    <a:pt x="1131" y="1237"/>
                  </a:lnTo>
                  <a:lnTo>
                    <a:pt x="1131" y="1237"/>
                  </a:lnTo>
                  <a:lnTo>
                    <a:pt x="1131" y="1237"/>
                  </a:lnTo>
                </a:path>
              </a:pathLst>
            </a:custGeom>
            <a:grpFill/>
            <a:ln w="12700" cmpd="sng">
              <a:solidFill>
                <a:schemeClr val="bg2"/>
              </a:solidFill>
              <a:prstDash val="solid"/>
              <a:round/>
              <a:headEnd/>
              <a:tailEnd/>
            </a:ln>
            <a:effectLst>
              <a:outerShdw blurRad="63500" dist="35921" dir="2700000" algn="ctr" rotWithShape="0">
                <a:srgbClr val="000000">
                  <a:alpha val="74998"/>
                </a:srgbClr>
              </a:outerShdw>
            </a:effectLst>
          </p:spPr>
          <p:txBody>
            <a:bodyPr>
              <a:prstTxWarp prst="textNoShape">
                <a:avLst/>
              </a:prstTxWarp>
            </a:bodyPr>
            <a:lstStyle/>
            <a:p>
              <a:pPr>
                <a:defRPr/>
              </a:pPr>
              <a:endParaRPr lang="en-US" b="1" i="1">
                <a:solidFill>
                  <a:srgbClr val="FFFFFF"/>
                </a:solidFill>
                <a:latin typeface="Times New Roman"/>
                <a:cs typeface="Times New Roman"/>
              </a:endParaRPr>
            </a:p>
          </p:txBody>
        </p:sp>
        <p:sp>
          <p:nvSpPr>
            <p:cNvPr id="66" name="Rectangle 37"/>
            <p:cNvSpPr>
              <a:spLocks noChangeArrowheads="1"/>
            </p:cNvSpPr>
            <p:nvPr/>
          </p:nvSpPr>
          <p:spPr bwMode="auto">
            <a:xfrm>
              <a:off x="2267" y="2884"/>
              <a:ext cx="859" cy="285"/>
            </a:xfrm>
            <a:prstGeom prst="rect">
              <a:avLst/>
            </a:prstGeom>
            <a:grpFill/>
            <a:ln w="9525">
              <a:noFill/>
              <a:miter lim="800000"/>
              <a:headEnd/>
              <a:tailEnd/>
            </a:ln>
          </p:spPr>
          <p:txBody>
            <a:bodyPr lIns="0" tIns="0" rIns="0" bIns="0">
              <a:prstTxWarp prst="textNoShape">
                <a:avLst/>
              </a:prstTxWarp>
              <a:spAutoFit/>
            </a:bodyPr>
            <a:lstStyle/>
            <a:p>
              <a:pPr algn="ctr">
                <a:lnSpc>
                  <a:spcPct val="80000"/>
                </a:lnSpc>
              </a:pPr>
              <a:r>
                <a:rPr lang="en-US" sz="1800" b="1" i="1">
                  <a:solidFill>
                    <a:srgbClr val="FFFFFF"/>
                  </a:solidFill>
                  <a:latin typeface="Times New Roman"/>
                  <a:cs typeface="Times New Roman"/>
                </a:rPr>
                <a:t>Increase in asset prices</a:t>
              </a:r>
            </a:p>
          </p:txBody>
        </p:sp>
      </p:grpSp>
      <p:grpSp>
        <p:nvGrpSpPr>
          <p:cNvPr id="67" name="Group 54"/>
          <p:cNvGrpSpPr>
            <a:grpSpLocks/>
          </p:cNvGrpSpPr>
          <p:nvPr/>
        </p:nvGrpSpPr>
        <p:grpSpPr bwMode="auto">
          <a:xfrm>
            <a:off x="5727354" y="5030881"/>
            <a:ext cx="1397000" cy="752475"/>
            <a:chOff x="3340" y="2612"/>
            <a:chExt cx="880" cy="474"/>
          </a:xfrm>
          <a:noFill/>
        </p:grpSpPr>
        <p:sp>
          <p:nvSpPr>
            <p:cNvPr id="68" name="Freeform 48"/>
            <p:cNvSpPr>
              <a:spLocks/>
            </p:cNvSpPr>
            <p:nvPr/>
          </p:nvSpPr>
          <p:spPr bwMode="auto">
            <a:xfrm>
              <a:off x="3340" y="2612"/>
              <a:ext cx="880" cy="474"/>
            </a:xfrm>
            <a:custGeom>
              <a:avLst/>
              <a:gdLst/>
              <a:ahLst/>
              <a:cxnLst>
                <a:cxn ang="0">
                  <a:pos x="1131" y="1237"/>
                </a:cxn>
                <a:cxn ang="0">
                  <a:pos x="1131" y="0"/>
                </a:cxn>
                <a:cxn ang="0">
                  <a:pos x="0" y="0"/>
                </a:cxn>
                <a:cxn ang="0">
                  <a:pos x="0" y="1237"/>
                </a:cxn>
                <a:cxn ang="0">
                  <a:pos x="1131" y="1237"/>
                </a:cxn>
                <a:cxn ang="0">
                  <a:pos x="1131" y="1237"/>
                </a:cxn>
                <a:cxn ang="0">
                  <a:pos x="1131" y="1237"/>
                </a:cxn>
              </a:cxnLst>
              <a:rect l="0" t="0" r="r" b="b"/>
              <a:pathLst>
                <a:path w="1131" h="1237">
                  <a:moveTo>
                    <a:pt x="1131" y="1237"/>
                  </a:moveTo>
                  <a:lnTo>
                    <a:pt x="1131" y="0"/>
                  </a:lnTo>
                  <a:lnTo>
                    <a:pt x="0" y="0"/>
                  </a:lnTo>
                  <a:lnTo>
                    <a:pt x="0" y="1237"/>
                  </a:lnTo>
                  <a:lnTo>
                    <a:pt x="1131" y="1237"/>
                  </a:lnTo>
                  <a:lnTo>
                    <a:pt x="1131" y="1237"/>
                  </a:lnTo>
                  <a:lnTo>
                    <a:pt x="1131" y="1237"/>
                  </a:lnTo>
                </a:path>
              </a:pathLst>
            </a:custGeom>
            <a:grpFill/>
            <a:ln w="12700" cmpd="sng">
              <a:solidFill>
                <a:schemeClr val="bg2"/>
              </a:solidFill>
              <a:prstDash val="solid"/>
              <a:round/>
              <a:headEnd/>
              <a:tailEnd/>
            </a:ln>
            <a:effectLst>
              <a:outerShdw blurRad="63500" dist="35921" dir="2700000" algn="ctr" rotWithShape="0">
                <a:srgbClr val="000000">
                  <a:alpha val="74998"/>
                </a:srgbClr>
              </a:outerShdw>
            </a:effectLst>
          </p:spPr>
          <p:txBody>
            <a:bodyPr>
              <a:prstTxWarp prst="textNoShape">
                <a:avLst/>
              </a:prstTxWarp>
            </a:bodyPr>
            <a:lstStyle/>
            <a:p>
              <a:pPr>
                <a:defRPr/>
              </a:pPr>
              <a:endParaRPr lang="en-US" b="1" i="1">
                <a:solidFill>
                  <a:srgbClr val="FFFFFF"/>
                </a:solidFill>
                <a:latin typeface="Times New Roman"/>
                <a:cs typeface="Times New Roman"/>
              </a:endParaRPr>
            </a:p>
          </p:txBody>
        </p:sp>
        <p:sp>
          <p:nvSpPr>
            <p:cNvPr id="69" name="Rectangle 49"/>
            <p:cNvSpPr>
              <a:spLocks noChangeArrowheads="1"/>
            </p:cNvSpPr>
            <p:nvPr/>
          </p:nvSpPr>
          <p:spPr bwMode="auto">
            <a:xfrm>
              <a:off x="3356" y="2635"/>
              <a:ext cx="859" cy="425"/>
            </a:xfrm>
            <a:prstGeom prst="rect">
              <a:avLst/>
            </a:prstGeom>
            <a:grpFill/>
            <a:ln w="9525">
              <a:noFill/>
              <a:miter lim="800000"/>
              <a:headEnd/>
              <a:tailEnd/>
            </a:ln>
          </p:spPr>
          <p:txBody>
            <a:bodyPr lIns="0" tIns="0" rIns="0" bIns="0">
              <a:prstTxWarp prst="textNoShape">
                <a:avLst/>
              </a:prstTxWarp>
              <a:spAutoFit/>
            </a:bodyPr>
            <a:lstStyle/>
            <a:p>
              <a:pPr algn="ctr">
                <a:lnSpc>
                  <a:spcPct val="80000"/>
                </a:lnSpc>
              </a:pPr>
              <a:r>
                <a:rPr lang="en-US" sz="1800" b="1" i="1">
                  <a:solidFill>
                    <a:srgbClr val="FFFFFF"/>
                  </a:solidFill>
                  <a:latin typeface="Times New Roman"/>
                  <a:cs typeface="Times New Roman"/>
                </a:rPr>
                <a:t>Increases in investment &amp; consumption</a:t>
              </a:r>
            </a:p>
          </p:txBody>
        </p:sp>
      </p:grpSp>
      <p:grpSp>
        <p:nvGrpSpPr>
          <p:cNvPr id="70" name="Group 51"/>
          <p:cNvGrpSpPr>
            <a:grpSpLocks/>
          </p:cNvGrpSpPr>
          <p:nvPr/>
        </p:nvGrpSpPr>
        <p:grpSpPr bwMode="auto">
          <a:xfrm>
            <a:off x="5727354" y="4406994"/>
            <a:ext cx="1397000" cy="528637"/>
            <a:chOff x="3329" y="2057"/>
            <a:chExt cx="880" cy="333"/>
          </a:xfrm>
          <a:noFill/>
        </p:grpSpPr>
        <p:sp>
          <p:nvSpPr>
            <p:cNvPr id="71" name="Freeform 50"/>
            <p:cNvSpPr>
              <a:spLocks/>
            </p:cNvSpPr>
            <p:nvPr/>
          </p:nvSpPr>
          <p:spPr bwMode="auto">
            <a:xfrm>
              <a:off x="3329" y="2057"/>
              <a:ext cx="880" cy="333"/>
            </a:xfrm>
            <a:custGeom>
              <a:avLst/>
              <a:gdLst/>
              <a:ahLst/>
              <a:cxnLst>
                <a:cxn ang="0">
                  <a:pos x="1131" y="1237"/>
                </a:cxn>
                <a:cxn ang="0">
                  <a:pos x="1131" y="0"/>
                </a:cxn>
                <a:cxn ang="0">
                  <a:pos x="0" y="0"/>
                </a:cxn>
                <a:cxn ang="0">
                  <a:pos x="0" y="1237"/>
                </a:cxn>
                <a:cxn ang="0">
                  <a:pos x="1131" y="1237"/>
                </a:cxn>
                <a:cxn ang="0">
                  <a:pos x="1131" y="1237"/>
                </a:cxn>
                <a:cxn ang="0">
                  <a:pos x="1131" y="1237"/>
                </a:cxn>
              </a:cxnLst>
              <a:rect l="0" t="0" r="r" b="b"/>
              <a:pathLst>
                <a:path w="1131" h="1237">
                  <a:moveTo>
                    <a:pt x="1131" y="1237"/>
                  </a:moveTo>
                  <a:lnTo>
                    <a:pt x="1131" y="0"/>
                  </a:lnTo>
                  <a:lnTo>
                    <a:pt x="0" y="0"/>
                  </a:lnTo>
                  <a:lnTo>
                    <a:pt x="0" y="1237"/>
                  </a:lnTo>
                  <a:lnTo>
                    <a:pt x="1131" y="1237"/>
                  </a:lnTo>
                  <a:lnTo>
                    <a:pt x="1131" y="1237"/>
                  </a:lnTo>
                  <a:lnTo>
                    <a:pt x="1131" y="1237"/>
                  </a:lnTo>
                </a:path>
              </a:pathLst>
            </a:custGeom>
            <a:grpFill/>
            <a:ln w="12700" cmpd="sng">
              <a:solidFill>
                <a:schemeClr val="bg2"/>
              </a:solidFill>
              <a:prstDash val="solid"/>
              <a:round/>
              <a:headEnd/>
              <a:tailEnd/>
            </a:ln>
            <a:effectLst>
              <a:outerShdw blurRad="63500" dist="35921" dir="2700000" algn="ctr" rotWithShape="0">
                <a:srgbClr val="000000">
                  <a:alpha val="74998"/>
                </a:srgbClr>
              </a:outerShdw>
            </a:effectLst>
          </p:spPr>
          <p:txBody>
            <a:bodyPr>
              <a:prstTxWarp prst="textNoShape">
                <a:avLst/>
              </a:prstTxWarp>
            </a:bodyPr>
            <a:lstStyle/>
            <a:p>
              <a:pPr>
                <a:defRPr/>
              </a:pPr>
              <a:endParaRPr lang="en-US" b="1" i="1">
                <a:solidFill>
                  <a:srgbClr val="FFFFFF"/>
                </a:solidFill>
                <a:latin typeface="Times New Roman"/>
                <a:cs typeface="Times New Roman"/>
              </a:endParaRPr>
            </a:p>
          </p:txBody>
        </p:sp>
        <p:sp>
          <p:nvSpPr>
            <p:cNvPr id="72" name="Rectangle 40"/>
            <p:cNvSpPr>
              <a:spLocks noChangeArrowheads="1"/>
            </p:cNvSpPr>
            <p:nvPr/>
          </p:nvSpPr>
          <p:spPr bwMode="auto">
            <a:xfrm>
              <a:off x="3339" y="2092"/>
              <a:ext cx="859" cy="285"/>
            </a:xfrm>
            <a:prstGeom prst="rect">
              <a:avLst/>
            </a:prstGeom>
            <a:grpFill/>
            <a:ln w="9525">
              <a:noFill/>
              <a:miter lim="800000"/>
              <a:headEnd/>
              <a:tailEnd/>
            </a:ln>
          </p:spPr>
          <p:txBody>
            <a:bodyPr lIns="0" tIns="0" rIns="0" bIns="0">
              <a:prstTxWarp prst="textNoShape">
                <a:avLst/>
              </a:prstTxWarp>
              <a:spAutoFit/>
            </a:bodyPr>
            <a:lstStyle/>
            <a:p>
              <a:pPr algn="ctr">
                <a:lnSpc>
                  <a:spcPct val="80000"/>
                </a:lnSpc>
              </a:pPr>
              <a:r>
                <a:rPr lang="en-US" sz="1800" b="1" i="1" dirty="0">
                  <a:solidFill>
                    <a:srgbClr val="FFFFFF"/>
                  </a:solidFill>
                  <a:latin typeface="Times New Roman"/>
                  <a:cs typeface="Times New Roman"/>
                </a:rPr>
                <a:t>Net exports </a:t>
              </a:r>
              <a:br>
                <a:rPr lang="en-US" sz="1800" b="1" i="1" dirty="0">
                  <a:solidFill>
                    <a:srgbClr val="FFFFFF"/>
                  </a:solidFill>
                  <a:latin typeface="Times New Roman"/>
                  <a:cs typeface="Times New Roman"/>
                </a:rPr>
              </a:br>
              <a:r>
                <a:rPr lang="en-US" sz="1800" b="1" i="1" dirty="0">
                  <a:solidFill>
                    <a:srgbClr val="FFFFFF"/>
                  </a:solidFill>
                  <a:latin typeface="Times New Roman"/>
                  <a:cs typeface="Times New Roman"/>
                </a:rPr>
                <a:t>rise</a:t>
              </a:r>
            </a:p>
          </p:txBody>
        </p:sp>
      </p:grpSp>
      <p:grpSp>
        <p:nvGrpSpPr>
          <p:cNvPr id="73" name="Group 55"/>
          <p:cNvGrpSpPr>
            <a:grpSpLocks/>
          </p:cNvGrpSpPr>
          <p:nvPr/>
        </p:nvGrpSpPr>
        <p:grpSpPr bwMode="auto">
          <a:xfrm>
            <a:off x="7548216" y="4526056"/>
            <a:ext cx="1397000" cy="752475"/>
            <a:chOff x="4453" y="2228"/>
            <a:chExt cx="880" cy="474"/>
          </a:xfrm>
          <a:noFill/>
        </p:grpSpPr>
        <p:sp>
          <p:nvSpPr>
            <p:cNvPr id="74" name="Freeform 52"/>
            <p:cNvSpPr>
              <a:spLocks/>
            </p:cNvSpPr>
            <p:nvPr/>
          </p:nvSpPr>
          <p:spPr bwMode="auto">
            <a:xfrm>
              <a:off x="4453" y="2228"/>
              <a:ext cx="880" cy="474"/>
            </a:xfrm>
            <a:custGeom>
              <a:avLst/>
              <a:gdLst/>
              <a:ahLst/>
              <a:cxnLst>
                <a:cxn ang="0">
                  <a:pos x="1131" y="1237"/>
                </a:cxn>
                <a:cxn ang="0">
                  <a:pos x="1131" y="0"/>
                </a:cxn>
                <a:cxn ang="0">
                  <a:pos x="0" y="0"/>
                </a:cxn>
                <a:cxn ang="0">
                  <a:pos x="0" y="1237"/>
                </a:cxn>
                <a:cxn ang="0">
                  <a:pos x="1131" y="1237"/>
                </a:cxn>
                <a:cxn ang="0">
                  <a:pos x="1131" y="1237"/>
                </a:cxn>
                <a:cxn ang="0">
                  <a:pos x="1131" y="1237"/>
                </a:cxn>
              </a:cxnLst>
              <a:rect l="0" t="0" r="r" b="b"/>
              <a:pathLst>
                <a:path w="1131" h="1237">
                  <a:moveTo>
                    <a:pt x="1131" y="1237"/>
                  </a:moveTo>
                  <a:lnTo>
                    <a:pt x="1131" y="0"/>
                  </a:lnTo>
                  <a:lnTo>
                    <a:pt x="0" y="0"/>
                  </a:lnTo>
                  <a:lnTo>
                    <a:pt x="0" y="1237"/>
                  </a:lnTo>
                  <a:lnTo>
                    <a:pt x="1131" y="1237"/>
                  </a:lnTo>
                  <a:lnTo>
                    <a:pt x="1131" y="1237"/>
                  </a:lnTo>
                  <a:lnTo>
                    <a:pt x="1131" y="1237"/>
                  </a:lnTo>
                </a:path>
              </a:pathLst>
            </a:custGeom>
            <a:grpFill/>
            <a:ln w="12700" cmpd="sng">
              <a:solidFill>
                <a:schemeClr val="bg2"/>
              </a:solidFill>
              <a:prstDash val="solid"/>
              <a:round/>
              <a:headEnd/>
              <a:tailEnd/>
            </a:ln>
            <a:effectLst>
              <a:outerShdw blurRad="63500" dist="35921" dir="2700000" algn="ctr" rotWithShape="0">
                <a:srgbClr val="000000">
                  <a:alpha val="74998"/>
                </a:srgbClr>
              </a:outerShdw>
            </a:effectLst>
          </p:spPr>
          <p:txBody>
            <a:bodyPr>
              <a:prstTxWarp prst="textNoShape">
                <a:avLst/>
              </a:prstTxWarp>
            </a:bodyPr>
            <a:lstStyle/>
            <a:p>
              <a:pPr>
                <a:defRPr/>
              </a:pPr>
              <a:endParaRPr lang="en-US" b="1" i="1">
                <a:solidFill>
                  <a:srgbClr val="FFFFFF"/>
                </a:solidFill>
                <a:latin typeface="Times New Roman"/>
                <a:cs typeface="Times New Roman"/>
              </a:endParaRPr>
            </a:p>
          </p:txBody>
        </p:sp>
        <p:sp>
          <p:nvSpPr>
            <p:cNvPr id="75" name="Rectangle 53"/>
            <p:cNvSpPr>
              <a:spLocks noChangeArrowheads="1"/>
            </p:cNvSpPr>
            <p:nvPr/>
          </p:nvSpPr>
          <p:spPr bwMode="auto">
            <a:xfrm>
              <a:off x="4469" y="2251"/>
              <a:ext cx="859" cy="425"/>
            </a:xfrm>
            <a:prstGeom prst="rect">
              <a:avLst/>
            </a:prstGeom>
            <a:grpFill/>
            <a:ln w="9525">
              <a:noFill/>
              <a:miter lim="800000"/>
              <a:headEnd/>
              <a:tailEnd/>
            </a:ln>
          </p:spPr>
          <p:txBody>
            <a:bodyPr lIns="0" tIns="0" rIns="0" bIns="0">
              <a:prstTxWarp prst="textNoShape">
                <a:avLst/>
              </a:prstTxWarp>
              <a:spAutoFit/>
            </a:bodyPr>
            <a:lstStyle/>
            <a:p>
              <a:pPr algn="ctr">
                <a:lnSpc>
                  <a:spcPct val="80000"/>
                </a:lnSpc>
              </a:pPr>
              <a:r>
                <a:rPr lang="en-US" sz="1800" b="1" i="1" dirty="0">
                  <a:solidFill>
                    <a:srgbClr val="FFFFFF"/>
                  </a:solidFill>
                  <a:latin typeface="Times New Roman"/>
                  <a:cs typeface="Times New Roman"/>
                </a:rPr>
                <a:t>Increase in aggregate demand</a:t>
              </a:r>
            </a:p>
          </p:txBody>
        </p:sp>
      </p:grpSp>
      <p:grpSp>
        <p:nvGrpSpPr>
          <p:cNvPr id="76" name="Group 61"/>
          <p:cNvGrpSpPr>
            <a:grpSpLocks/>
          </p:cNvGrpSpPr>
          <p:nvPr/>
        </p:nvGrpSpPr>
        <p:grpSpPr bwMode="auto">
          <a:xfrm>
            <a:off x="1249016" y="4102987"/>
            <a:ext cx="974725" cy="1433513"/>
            <a:chOff x="1445" y="2160"/>
            <a:chExt cx="614" cy="903"/>
          </a:xfrm>
          <a:noFill/>
        </p:grpSpPr>
        <p:sp>
          <p:nvSpPr>
            <p:cNvPr id="77" name="Freeform 58"/>
            <p:cNvSpPr>
              <a:spLocks/>
            </p:cNvSpPr>
            <p:nvPr/>
          </p:nvSpPr>
          <p:spPr bwMode="auto">
            <a:xfrm>
              <a:off x="1445" y="2160"/>
              <a:ext cx="614" cy="903"/>
            </a:xfrm>
            <a:custGeom>
              <a:avLst/>
              <a:gdLst/>
              <a:ahLst/>
              <a:cxnLst>
                <a:cxn ang="0">
                  <a:pos x="1131" y="1237"/>
                </a:cxn>
                <a:cxn ang="0">
                  <a:pos x="1131" y="0"/>
                </a:cxn>
                <a:cxn ang="0">
                  <a:pos x="0" y="0"/>
                </a:cxn>
                <a:cxn ang="0">
                  <a:pos x="0" y="1237"/>
                </a:cxn>
                <a:cxn ang="0">
                  <a:pos x="1131" y="1237"/>
                </a:cxn>
                <a:cxn ang="0">
                  <a:pos x="1131" y="1237"/>
                </a:cxn>
                <a:cxn ang="0">
                  <a:pos x="1131" y="1237"/>
                </a:cxn>
              </a:cxnLst>
              <a:rect l="0" t="0" r="r" b="b"/>
              <a:pathLst>
                <a:path w="1131" h="1237">
                  <a:moveTo>
                    <a:pt x="1131" y="1237"/>
                  </a:moveTo>
                  <a:lnTo>
                    <a:pt x="1131" y="0"/>
                  </a:lnTo>
                  <a:lnTo>
                    <a:pt x="0" y="0"/>
                  </a:lnTo>
                  <a:lnTo>
                    <a:pt x="0" y="1237"/>
                  </a:lnTo>
                  <a:lnTo>
                    <a:pt x="1131" y="1237"/>
                  </a:lnTo>
                  <a:lnTo>
                    <a:pt x="1131" y="1237"/>
                  </a:lnTo>
                  <a:lnTo>
                    <a:pt x="1131" y="1237"/>
                  </a:lnTo>
                </a:path>
              </a:pathLst>
            </a:custGeom>
            <a:grpFill/>
            <a:ln w="12700" cmpd="sng">
              <a:solidFill>
                <a:srgbClr val="FFFFFF"/>
              </a:solidFill>
              <a:prstDash val="solid"/>
              <a:round/>
              <a:headEnd/>
              <a:tailEnd/>
            </a:ln>
            <a:effectLst>
              <a:outerShdw blurRad="63500" dist="35921" dir="2700000" algn="ctr" rotWithShape="0">
                <a:srgbClr val="000000">
                  <a:alpha val="74998"/>
                </a:srgbClr>
              </a:outerShdw>
            </a:effectLst>
          </p:spPr>
          <p:txBody>
            <a:bodyPr>
              <a:prstTxWarp prst="textNoShape">
                <a:avLst/>
              </a:prstTxWarp>
            </a:bodyPr>
            <a:lstStyle/>
            <a:p>
              <a:pPr>
                <a:defRPr/>
              </a:pPr>
              <a:endParaRPr lang="en-US" b="1" i="1">
                <a:solidFill>
                  <a:srgbClr val="FFFFFF"/>
                </a:solidFill>
                <a:latin typeface="Times New Roman"/>
                <a:cs typeface="Times New Roman"/>
              </a:endParaRPr>
            </a:p>
          </p:txBody>
        </p:sp>
        <p:sp>
          <p:nvSpPr>
            <p:cNvPr id="78" name="Rectangle 59"/>
            <p:cNvSpPr>
              <a:spLocks noChangeArrowheads="1"/>
            </p:cNvSpPr>
            <p:nvPr/>
          </p:nvSpPr>
          <p:spPr bwMode="auto">
            <a:xfrm>
              <a:off x="1450" y="2201"/>
              <a:ext cx="604" cy="843"/>
            </a:xfrm>
            <a:prstGeom prst="rect">
              <a:avLst/>
            </a:prstGeom>
            <a:grpFill/>
            <a:ln w="9525">
              <a:noFill/>
              <a:miter lim="800000"/>
              <a:headEnd/>
              <a:tailEnd/>
            </a:ln>
          </p:spPr>
          <p:txBody>
            <a:bodyPr lIns="0" tIns="0" rIns="0" bIns="0">
              <a:prstTxWarp prst="textNoShape">
                <a:avLst/>
              </a:prstTxWarp>
              <a:spAutoFit/>
            </a:bodyPr>
            <a:lstStyle/>
            <a:p>
              <a:pPr algn="ctr">
                <a:lnSpc>
                  <a:spcPct val="80000"/>
                </a:lnSpc>
              </a:pPr>
              <a:r>
                <a:rPr lang="en-US" sz="1800" b="1" i="1" dirty="0">
                  <a:solidFill>
                    <a:srgbClr val="FFFFFF"/>
                  </a:solidFill>
                  <a:latin typeface="Times New Roman"/>
                  <a:cs typeface="Times New Roman"/>
                </a:rPr>
                <a:t>This </a:t>
              </a:r>
            </a:p>
            <a:p>
              <a:pPr algn="ctr">
                <a:lnSpc>
                  <a:spcPct val="80000"/>
                </a:lnSpc>
              </a:pPr>
              <a:r>
                <a:rPr lang="en-US" sz="1800" b="1" i="1" dirty="0">
                  <a:solidFill>
                    <a:srgbClr val="FFFFFF"/>
                  </a:solidFill>
                  <a:latin typeface="Times New Roman"/>
                  <a:cs typeface="Times New Roman"/>
                </a:rPr>
                <a:t>increases </a:t>
              </a:r>
              <a:br>
                <a:rPr lang="en-US" sz="1800" b="1" i="1" dirty="0">
                  <a:solidFill>
                    <a:srgbClr val="FFFFFF"/>
                  </a:solidFill>
                  <a:latin typeface="Times New Roman"/>
                  <a:cs typeface="Times New Roman"/>
                </a:rPr>
              </a:br>
              <a:r>
                <a:rPr lang="en-US" sz="1800" b="1" i="1" dirty="0">
                  <a:solidFill>
                    <a:srgbClr val="FFFFFF"/>
                  </a:solidFill>
                  <a:latin typeface="Times New Roman"/>
                  <a:cs typeface="Times New Roman"/>
                </a:rPr>
                <a:t>money </a:t>
              </a:r>
            </a:p>
            <a:p>
              <a:pPr algn="ctr">
                <a:lnSpc>
                  <a:spcPct val="80000"/>
                </a:lnSpc>
              </a:pPr>
              <a:r>
                <a:rPr lang="en-US" sz="1800" b="1" i="1" dirty="0">
                  <a:solidFill>
                    <a:srgbClr val="FFFFFF"/>
                  </a:solidFill>
                  <a:latin typeface="Times New Roman"/>
                  <a:cs typeface="Times New Roman"/>
                </a:rPr>
                <a:t>supply </a:t>
              </a:r>
              <a:br>
                <a:rPr lang="en-US" sz="1800" b="1" i="1" dirty="0">
                  <a:solidFill>
                    <a:srgbClr val="FFFFFF"/>
                  </a:solidFill>
                  <a:latin typeface="Times New Roman"/>
                  <a:cs typeface="Times New Roman"/>
                </a:rPr>
              </a:br>
              <a:r>
                <a:rPr lang="en-US" sz="1800" b="1" i="1" dirty="0">
                  <a:solidFill>
                    <a:srgbClr val="FFFFFF"/>
                  </a:solidFill>
                  <a:latin typeface="Times New Roman"/>
                  <a:cs typeface="Times New Roman"/>
                </a:rPr>
                <a:t>and bank </a:t>
              </a:r>
            </a:p>
            <a:p>
              <a:pPr algn="ctr">
                <a:lnSpc>
                  <a:spcPct val="80000"/>
                </a:lnSpc>
              </a:pPr>
              <a:r>
                <a:rPr lang="en-US" sz="1800" b="1" i="1" dirty="0">
                  <a:solidFill>
                    <a:srgbClr val="FFFFFF"/>
                  </a:solidFill>
                  <a:latin typeface="Times New Roman"/>
                  <a:cs typeface="Times New Roman"/>
                </a:rPr>
                <a:t>reserves</a:t>
              </a:r>
            </a:p>
          </p:txBody>
        </p:sp>
      </p:grpSp>
      <p:sp>
        <p:nvSpPr>
          <p:cNvPr id="79" name="Line 63"/>
          <p:cNvSpPr>
            <a:spLocks noChangeShapeType="1"/>
          </p:cNvSpPr>
          <p:nvPr/>
        </p:nvSpPr>
        <p:spPr bwMode="auto">
          <a:xfrm>
            <a:off x="923904" y="4807044"/>
            <a:ext cx="274320" cy="0"/>
          </a:xfrm>
          <a:prstGeom prst="line">
            <a:avLst/>
          </a:prstGeom>
          <a:noFill/>
          <a:ln w="31750">
            <a:solidFill>
              <a:schemeClr val="bg1"/>
            </a:solidFill>
            <a:round/>
            <a:headEnd/>
            <a:tailEnd type="stealth" w="lg" len="lg"/>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b="1" i="1">
              <a:latin typeface="Times New Roman"/>
              <a:cs typeface="Times New Roman"/>
            </a:endParaRPr>
          </a:p>
        </p:txBody>
      </p:sp>
      <p:sp>
        <p:nvSpPr>
          <p:cNvPr id="80" name="Line 64"/>
          <p:cNvSpPr>
            <a:spLocks noChangeShapeType="1"/>
          </p:cNvSpPr>
          <p:nvPr/>
        </p:nvSpPr>
        <p:spPr bwMode="auto">
          <a:xfrm>
            <a:off x="2307084" y="4807044"/>
            <a:ext cx="274320" cy="0"/>
          </a:xfrm>
          <a:prstGeom prst="line">
            <a:avLst/>
          </a:prstGeom>
          <a:noFill/>
          <a:ln w="31750">
            <a:solidFill>
              <a:srgbClr val="FFFFFF"/>
            </a:solidFill>
            <a:round/>
            <a:headEnd/>
            <a:tailEnd type="stealth" w="lg" len="lg"/>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b="1" i="1">
              <a:latin typeface="Times New Roman"/>
              <a:cs typeface="Times New Roman"/>
            </a:endParaRPr>
          </a:p>
        </p:txBody>
      </p:sp>
      <p:sp>
        <p:nvSpPr>
          <p:cNvPr id="81" name="Line 65"/>
          <p:cNvSpPr>
            <a:spLocks noChangeShapeType="1"/>
          </p:cNvSpPr>
          <p:nvPr/>
        </p:nvSpPr>
        <p:spPr bwMode="auto">
          <a:xfrm>
            <a:off x="3494534" y="4730843"/>
            <a:ext cx="377031" cy="222250"/>
          </a:xfrm>
          <a:prstGeom prst="line">
            <a:avLst/>
          </a:prstGeom>
          <a:noFill/>
          <a:ln w="31750">
            <a:solidFill>
              <a:srgbClr val="FFFFFF"/>
            </a:solidFill>
            <a:round/>
            <a:headEnd/>
            <a:tailEnd type="stealth" w="lg" len="lg"/>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b="1" i="1">
              <a:latin typeface="Times New Roman"/>
              <a:cs typeface="Times New Roman"/>
            </a:endParaRPr>
          </a:p>
        </p:txBody>
      </p:sp>
      <p:sp>
        <p:nvSpPr>
          <p:cNvPr id="82" name="Line 66"/>
          <p:cNvSpPr>
            <a:spLocks noChangeShapeType="1"/>
          </p:cNvSpPr>
          <p:nvPr/>
        </p:nvSpPr>
        <p:spPr bwMode="auto">
          <a:xfrm flipV="1">
            <a:off x="5379691" y="4730843"/>
            <a:ext cx="274320" cy="184151"/>
          </a:xfrm>
          <a:prstGeom prst="line">
            <a:avLst/>
          </a:prstGeom>
          <a:noFill/>
          <a:ln w="31750">
            <a:solidFill>
              <a:srgbClr val="FFFFFF"/>
            </a:solidFill>
            <a:round/>
            <a:headEnd/>
            <a:tailEnd type="stealth" w="lg" len="lg"/>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b="1" i="1">
              <a:latin typeface="Times New Roman"/>
              <a:cs typeface="Times New Roman"/>
            </a:endParaRPr>
          </a:p>
        </p:txBody>
      </p:sp>
      <p:sp>
        <p:nvSpPr>
          <p:cNvPr id="83" name="Line 67"/>
          <p:cNvSpPr>
            <a:spLocks noChangeShapeType="1"/>
          </p:cNvSpPr>
          <p:nvPr/>
        </p:nvSpPr>
        <p:spPr bwMode="auto">
          <a:xfrm>
            <a:off x="7205316" y="4686394"/>
            <a:ext cx="274320" cy="0"/>
          </a:xfrm>
          <a:prstGeom prst="line">
            <a:avLst/>
          </a:prstGeom>
          <a:noFill/>
          <a:ln w="31750">
            <a:solidFill>
              <a:srgbClr val="FFFFFF"/>
            </a:solidFill>
            <a:round/>
            <a:headEnd/>
            <a:tailEnd type="stealth" w="lg" len="lg"/>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b="1" i="1">
              <a:latin typeface="Times New Roman"/>
              <a:cs typeface="Times New Roman"/>
            </a:endParaRPr>
          </a:p>
        </p:txBody>
      </p:sp>
      <p:sp>
        <p:nvSpPr>
          <p:cNvPr id="84" name="Line 68"/>
          <p:cNvSpPr>
            <a:spLocks noChangeShapeType="1"/>
          </p:cNvSpPr>
          <p:nvPr/>
        </p:nvSpPr>
        <p:spPr bwMode="auto">
          <a:xfrm>
            <a:off x="5357466" y="5419819"/>
            <a:ext cx="295275" cy="71437"/>
          </a:xfrm>
          <a:prstGeom prst="line">
            <a:avLst/>
          </a:prstGeom>
          <a:noFill/>
          <a:ln w="31750">
            <a:solidFill>
              <a:srgbClr val="FFFFFF"/>
            </a:solidFill>
            <a:round/>
            <a:headEnd/>
            <a:tailEnd type="stealth" w="lg" len="lg"/>
          </a:ln>
          <a:effectLst>
            <a:outerShdw blurRad="63500" dist="38099" dir="2700000" algn="ctr" rotWithShape="0">
              <a:srgbClr val="000000">
                <a:alpha val="74998"/>
              </a:srgbClr>
            </a:outerShdw>
          </a:effectLst>
        </p:spPr>
        <p:txBody>
          <a:bodyPr wrap="none">
            <a:prstTxWarp prst="textNoShape">
              <a:avLst/>
            </a:prstTxWarp>
          </a:bodyPr>
          <a:lstStyle/>
          <a:p>
            <a:pPr>
              <a:defRPr/>
            </a:pPr>
            <a:endParaRPr lang="en-US" b="1" i="1">
              <a:latin typeface="Times New Roman"/>
              <a:cs typeface="Times New Roman"/>
            </a:endParaRPr>
          </a:p>
        </p:txBody>
      </p:sp>
      <p:sp>
        <p:nvSpPr>
          <p:cNvPr id="85" name="Freeform 69"/>
          <p:cNvSpPr>
            <a:spLocks/>
          </p:cNvSpPr>
          <p:nvPr/>
        </p:nvSpPr>
        <p:spPr bwMode="auto">
          <a:xfrm rot="18647679" flipV="1">
            <a:off x="7383410" y="5138129"/>
            <a:ext cx="629827" cy="715557"/>
          </a:xfrm>
          <a:custGeom>
            <a:avLst/>
            <a:gdLst/>
            <a:ahLst/>
            <a:cxnLst>
              <a:cxn ang="0">
                <a:pos x="6" y="194"/>
              </a:cxn>
              <a:cxn ang="0">
                <a:pos x="38" y="74"/>
              </a:cxn>
              <a:cxn ang="0">
                <a:pos x="234" y="4"/>
              </a:cxn>
              <a:cxn ang="0">
                <a:pos x="462" y="49"/>
              </a:cxn>
            </a:cxnLst>
            <a:rect l="0" t="0" r="r" b="b"/>
            <a:pathLst>
              <a:path w="462" h="194">
                <a:moveTo>
                  <a:pt x="6" y="194"/>
                </a:moveTo>
                <a:cubicBezTo>
                  <a:pt x="3" y="150"/>
                  <a:pt x="0" y="106"/>
                  <a:pt x="38" y="74"/>
                </a:cubicBezTo>
                <a:cubicBezTo>
                  <a:pt x="76" y="42"/>
                  <a:pt x="163" y="8"/>
                  <a:pt x="234" y="4"/>
                </a:cubicBezTo>
                <a:cubicBezTo>
                  <a:pt x="305" y="0"/>
                  <a:pt x="383" y="24"/>
                  <a:pt x="462" y="49"/>
                </a:cubicBezTo>
              </a:path>
            </a:pathLst>
          </a:custGeom>
          <a:noFill/>
          <a:ln w="31750" cap="flat" cmpd="sng">
            <a:solidFill>
              <a:srgbClr val="FFFFFF"/>
            </a:solidFill>
            <a:prstDash val="solid"/>
            <a:round/>
            <a:headEnd/>
            <a:tailEnd type="stealth" w="lg" len="lg"/>
          </a:ln>
          <a:effectLst>
            <a:outerShdw blurRad="63500" dist="38100" dir="2700000" algn="ctr" rotWithShape="0">
              <a:srgbClr val="000000"/>
            </a:outerShdw>
          </a:effectLst>
        </p:spPr>
        <p:txBody>
          <a:bodyPr wrap="none" anchor="ctr">
            <a:prstTxWarp prst="textNoShape">
              <a:avLst/>
            </a:prstTxWarp>
          </a:bodyPr>
          <a:lstStyle/>
          <a:p>
            <a:pPr>
              <a:defRPr/>
            </a:pPr>
            <a:endParaRPr lang="en-US" b="1" i="1">
              <a:latin typeface="Times New Roman"/>
              <a:cs typeface="Times New Roman"/>
            </a:endParaRP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dissolve">
                                      <p:cBhvr>
                                        <p:cTn id="15" dur="500"/>
                                        <p:tgtEl>
                                          <p:spTgt spid="6"/>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50"/>
                                        </p:tgtEl>
                                        <p:attrNameLst>
                                          <p:attrName>style.visibility</p:attrName>
                                        </p:attrNameLst>
                                      </p:cBhvr>
                                      <p:to>
                                        <p:strVal val="visible"/>
                                      </p:to>
                                    </p:set>
                                    <p:animEffect transition="in" filter="dissolve">
                                      <p:cBhvr>
                                        <p:cTn id="19" dur="500"/>
                                        <p:tgtEl>
                                          <p:spTgt spid="50"/>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dissolve">
                                      <p:cBhvr>
                                        <p:cTn id="23" dur="500"/>
                                        <p:tgtEl>
                                          <p:spTgt spid="29"/>
                                        </p:tgtEl>
                                      </p:cBhvr>
                                    </p:animEffect>
                                  </p:childTnLst>
                                </p:cTn>
                              </p:par>
                            </p:childTnLst>
                          </p:cTn>
                        </p:par>
                        <p:par>
                          <p:cTn id="24" fill="hold">
                            <p:stCondLst>
                              <p:cond delay="2500"/>
                            </p:stCondLst>
                            <p:childTnLst>
                              <p:par>
                                <p:cTn id="25" presetID="17" presetClass="entr" presetSubtype="8" fill="hold" nodeType="afterEffect">
                                  <p:stCondLst>
                                    <p:cond delay="0"/>
                                  </p:stCondLst>
                                  <p:childTnLst>
                                    <p:set>
                                      <p:cBhvr>
                                        <p:cTn id="26" dur="1" fill="hold">
                                          <p:stCondLst>
                                            <p:cond delay="0"/>
                                          </p:stCondLst>
                                        </p:cTn>
                                        <p:tgtEl>
                                          <p:spTgt spid="79"/>
                                        </p:tgtEl>
                                        <p:attrNameLst>
                                          <p:attrName>style.visibility</p:attrName>
                                        </p:attrNameLst>
                                      </p:cBhvr>
                                      <p:to>
                                        <p:strVal val="visible"/>
                                      </p:to>
                                    </p:set>
                                    <p:anim calcmode="lin" valueType="num">
                                      <p:cBhvr>
                                        <p:cTn id="27" dur="500" fill="hold"/>
                                        <p:tgtEl>
                                          <p:spTgt spid="79"/>
                                        </p:tgtEl>
                                        <p:attrNameLst>
                                          <p:attrName>ppt_x</p:attrName>
                                        </p:attrNameLst>
                                      </p:cBhvr>
                                      <p:tavLst>
                                        <p:tav tm="0">
                                          <p:val>
                                            <p:strVal val="#ppt_x-#ppt_w/2"/>
                                          </p:val>
                                        </p:tav>
                                        <p:tav tm="100000">
                                          <p:val>
                                            <p:strVal val="#ppt_x"/>
                                          </p:val>
                                        </p:tav>
                                      </p:tavLst>
                                    </p:anim>
                                    <p:anim calcmode="lin" valueType="num">
                                      <p:cBhvr>
                                        <p:cTn id="28" dur="500" fill="hold"/>
                                        <p:tgtEl>
                                          <p:spTgt spid="79"/>
                                        </p:tgtEl>
                                        <p:attrNameLst>
                                          <p:attrName>ppt_y</p:attrName>
                                        </p:attrNameLst>
                                      </p:cBhvr>
                                      <p:tavLst>
                                        <p:tav tm="0">
                                          <p:val>
                                            <p:strVal val="#ppt_y"/>
                                          </p:val>
                                        </p:tav>
                                        <p:tav tm="100000">
                                          <p:val>
                                            <p:strVal val="#ppt_y"/>
                                          </p:val>
                                        </p:tav>
                                      </p:tavLst>
                                    </p:anim>
                                    <p:anim calcmode="lin" valueType="num">
                                      <p:cBhvr>
                                        <p:cTn id="29" dur="500" fill="hold"/>
                                        <p:tgtEl>
                                          <p:spTgt spid="79"/>
                                        </p:tgtEl>
                                        <p:attrNameLst>
                                          <p:attrName>ppt_w</p:attrName>
                                        </p:attrNameLst>
                                      </p:cBhvr>
                                      <p:tavLst>
                                        <p:tav tm="0">
                                          <p:val>
                                            <p:fltVal val="0"/>
                                          </p:val>
                                        </p:tav>
                                        <p:tav tm="100000">
                                          <p:val>
                                            <p:strVal val="#ppt_w"/>
                                          </p:val>
                                        </p:tav>
                                      </p:tavLst>
                                    </p:anim>
                                    <p:anim calcmode="lin" valueType="num">
                                      <p:cBhvr>
                                        <p:cTn id="30" dur="500" fill="hold"/>
                                        <p:tgtEl>
                                          <p:spTgt spid="79"/>
                                        </p:tgtEl>
                                        <p:attrNameLst>
                                          <p:attrName>ppt_h</p:attrName>
                                        </p:attrNameLst>
                                      </p:cBhvr>
                                      <p:tavLst>
                                        <p:tav tm="0">
                                          <p:val>
                                            <p:strVal val="#ppt_h"/>
                                          </p:val>
                                        </p:tav>
                                        <p:tav tm="100000">
                                          <p:val>
                                            <p:strVal val="#ppt_h"/>
                                          </p:val>
                                        </p:tav>
                                      </p:tavLst>
                                    </p:anim>
                                  </p:childTnLst>
                                </p:cTn>
                              </p:par>
                            </p:childTnLst>
                          </p:cTn>
                        </p:par>
                        <p:par>
                          <p:cTn id="31" fill="hold">
                            <p:stCondLst>
                              <p:cond delay="3000"/>
                            </p:stCondLst>
                            <p:childTnLst>
                              <p:par>
                                <p:cTn id="32" presetID="9" presetClass="entr" presetSubtype="0" fill="hold" nodeType="afterEffect">
                                  <p:stCondLst>
                                    <p:cond delay="0"/>
                                  </p:stCondLst>
                                  <p:childTnLst>
                                    <p:set>
                                      <p:cBhvr>
                                        <p:cTn id="33" dur="1" fill="hold">
                                          <p:stCondLst>
                                            <p:cond delay="0"/>
                                          </p:stCondLst>
                                        </p:cTn>
                                        <p:tgtEl>
                                          <p:spTgt spid="76"/>
                                        </p:tgtEl>
                                        <p:attrNameLst>
                                          <p:attrName>style.visibility</p:attrName>
                                        </p:attrNameLst>
                                      </p:cBhvr>
                                      <p:to>
                                        <p:strVal val="visible"/>
                                      </p:to>
                                    </p:set>
                                    <p:animEffect transition="in" filter="dissolve">
                                      <p:cBhvr>
                                        <p:cTn id="34" dur="500"/>
                                        <p:tgtEl>
                                          <p:spTgt spid="76"/>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dissolve">
                                      <p:cBhvr>
                                        <p:cTn id="39" dur="500"/>
                                        <p:tgtEl>
                                          <p:spTgt spid="30"/>
                                        </p:tgtEl>
                                      </p:cBhvr>
                                    </p:animEffect>
                                  </p:childTnLst>
                                </p:cTn>
                              </p:par>
                            </p:childTnLst>
                          </p:cTn>
                        </p:par>
                        <p:par>
                          <p:cTn id="40" fill="hold">
                            <p:stCondLst>
                              <p:cond delay="500"/>
                            </p:stCondLst>
                            <p:childTnLst>
                              <p:par>
                                <p:cTn id="41" presetID="17" presetClass="entr" presetSubtype="8" fill="hold" nodeType="afterEffect">
                                  <p:stCondLst>
                                    <p:cond delay="0"/>
                                  </p:stCondLst>
                                  <p:childTnLst>
                                    <p:set>
                                      <p:cBhvr>
                                        <p:cTn id="42" dur="1" fill="hold">
                                          <p:stCondLst>
                                            <p:cond delay="0"/>
                                          </p:stCondLst>
                                        </p:cTn>
                                        <p:tgtEl>
                                          <p:spTgt spid="80"/>
                                        </p:tgtEl>
                                        <p:attrNameLst>
                                          <p:attrName>style.visibility</p:attrName>
                                        </p:attrNameLst>
                                      </p:cBhvr>
                                      <p:to>
                                        <p:strVal val="visible"/>
                                      </p:to>
                                    </p:set>
                                    <p:anim calcmode="lin" valueType="num">
                                      <p:cBhvr>
                                        <p:cTn id="43" dur="500" fill="hold"/>
                                        <p:tgtEl>
                                          <p:spTgt spid="80"/>
                                        </p:tgtEl>
                                        <p:attrNameLst>
                                          <p:attrName>ppt_x</p:attrName>
                                        </p:attrNameLst>
                                      </p:cBhvr>
                                      <p:tavLst>
                                        <p:tav tm="0">
                                          <p:val>
                                            <p:strVal val="#ppt_x-#ppt_w/2"/>
                                          </p:val>
                                        </p:tav>
                                        <p:tav tm="100000">
                                          <p:val>
                                            <p:strVal val="#ppt_x"/>
                                          </p:val>
                                        </p:tav>
                                      </p:tavLst>
                                    </p:anim>
                                    <p:anim calcmode="lin" valueType="num">
                                      <p:cBhvr>
                                        <p:cTn id="44" dur="500" fill="hold"/>
                                        <p:tgtEl>
                                          <p:spTgt spid="80"/>
                                        </p:tgtEl>
                                        <p:attrNameLst>
                                          <p:attrName>ppt_y</p:attrName>
                                        </p:attrNameLst>
                                      </p:cBhvr>
                                      <p:tavLst>
                                        <p:tav tm="0">
                                          <p:val>
                                            <p:strVal val="#ppt_y"/>
                                          </p:val>
                                        </p:tav>
                                        <p:tav tm="100000">
                                          <p:val>
                                            <p:strVal val="#ppt_y"/>
                                          </p:val>
                                        </p:tav>
                                      </p:tavLst>
                                    </p:anim>
                                    <p:anim calcmode="lin" valueType="num">
                                      <p:cBhvr>
                                        <p:cTn id="45" dur="500" fill="hold"/>
                                        <p:tgtEl>
                                          <p:spTgt spid="80"/>
                                        </p:tgtEl>
                                        <p:attrNameLst>
                                          <p:attrName>ppt_w</p:attrName>
                                        </p:attrNameLst>
                                      </p:cBhvr>
                                      <p:tavLst>
                                        <p:tav tm="0">
                                          <p:val>
                                            <p:fltVal val="0"/>
                                          </p:val>
                                        </p:tav>
                                        <p:tav tm="100000">
                                          <p:val>
                                            <p:strVal val="#ppt_w"/>
                                          </p:val>
                                        </p:tav>
                                      </p:tavLst>
                                    </p:anim>
                                    <p:anim calcmode="lin" valueType="num">
                                      <p:cBhvr>
                                        <p:cTn id="46" dur="500" fill="hold"/>
                                        <p:tgtEl>
                                          <p:spTgt spid="80"/>
                                        </p:tgtEl>
                                        <p:attrNameLst>
                                          <p:attrName>ppt_h</p:attrName>
                                        </p:attrNameLst>
                                      </p:cBhvr>
                                      <p:tavLst>
                                        <p:tav tm="0">
                                          <p:val>
                                            <p:strVal val="#ppt_h"/>
                                          </p:val>
                                        </p:tav>
                                        <p:tav tm="100000">
                                          <p:val>
                                            <p:strVal val="#ppt_h"/>
                                          </p:val>
                                        </p:tav>
                                      </p:tavLst>
                                    </p:anim>
                                  </p:childTnLst>
                                </p:cTn>
                              </p:par>
                            </p:childTnLst>
                          </p:cTn>
                        </p:par>
                        <p:par>
                          <p:cTn id="47" fill="hold">
                            <p:stCondLst>
                              <p:cond delay="1000"/>
                            </p:stCondLst>
                            <p:childTnLst>
                              <p:par>
                                <p:cTn id="48" presetID="9" presetClass="entr" presetSubtype="0" fill="hold" nodeType="afterEffect">
                                  <p:stCondLst>
                                    <p:cond delay="0"/>
                                  </p:stCondLst>
                                  <p:childTnLst>
                                    <p:set>
                                      <p:cBhvr>
                                        <p:cTn id="49" dur="1" fill="hold">
                                          <p:stCondLst>
                                            <p:cond delay="0"/>
                                          </p:stCondLst>
                                        </p:cTn>
                                        <p:tgtEl>
                                          <p:spTgt spid="55"/>
                                        </p:tgtEl>
                                        <p:attrNameLst>
                                          <p:attrName>style.visibility</p:attrName>
                                        </p:attrNameLst>
                                      </p:cBhvr>
                                      <p:to>
                                        <p:strVal val="visible"/>
                                      </p:to>
                                    </p:set>
                                    <p:animEffect transition="in" filter="dissolve">
                                      <p:cBhvr>
                                        <p:cTn id="50" dur="500"/>
                                        <p:tgtEl>
                                          <p:spTgt spid="55"/>
                                        </p:tgtEl>
                                      </p:cBhvr>
                                    </p:animEffect>
                                  </p:childTnLst>
                                </p:cTn>
                              </p:par>
                            </p:childTnLst>
                          </p:cTn>
                        </p:par>
                        <p:par>
                          <p:cTn id="51" fill="hold">
                            <p:stCondLst>
                              <p:cond delay="1500"/>
                            </p:stCondLst>
                            <p:childTnLst>
                              <p:par>
                                <p:cTn id="52" presetID="9" presetClass="entr" presetSubtype="0" fill="hold" grpId="0" nodeType="afterEffect">
                                  <p:stCondLst>
                                    <p:cond delay="0"/>
                                  </p:stCondLst>
                                  <p:childTnLst>
                                    <p:set>
                                      <p:cBhvr>
                                        <p:cTn id="53" dur="1" fill="hold">
                                          <p:stCondLst>
                                            <p:cond delay="0"/>
                                          </p:stCondLst>
                                        </p:cTn>
                                        <p:tgtEl>
                                          <p:spTgt spid="37"/>
                                        </p:tgtEl>
                                        <p:attrNameLst>
                                          <p:attrName>style.visibility</p:attrName>
                                        </p:attrNameLst>
                                      </p:cBhvr>
                                      <p:to>
                                        <p:strVal val="visible"/>
                                      </p:to>
                                    </p:set>
                                    <p:animEffect transition="in" filter="dissolve">
                                      <p:cBhvr>
                                        <p:cTn id="54" dur="500"/>
                                        <p:tgtEl>
                                          <p:spTgt spid="37"/>
                                        </p:tgtEl>
                                      </p:cBhvr>
                                    </p:animEffect>
                                  </p:childTnLst>
                                </p:cTn>
                              </p:par>
                            </p:childTnLst>
                          </p:cTn>
                        </p:par>
                        <p:par>
                          <p:cTn id="55" fill="hold">
                            <p:stCondLst>
                              <p:cond delay="2000"/>
                            </p:stCondLst>
                            <p:childTnLst>
                              <p:par>
                                <p:cTn id="56" presetID="17" presetClass="entr" presetSubtype="8" fill="hold" grpId="0" nodeType="afterEffect">
                                  <p:stCondLst>
                                    <p:cond delay="0"/>
                                  </p:stCondLst>
                                  <p:childTnLst>
                                    <p:set>
                                      <p:cBhvr>
                                        <p:cTn id="57" dur="1" fill="hold">
                                          <p:stCondLst>
                                            <p:cond delay="0"/>
                                          </p:stCondLst>
                                        </p:cTn>
                                        <p:tgtEl>
                                          <p:spTgt spid="53"/>
                                        </p:tgtEl>
                                        <p:attrNameLst>
                                          <p:attrName>style.visibility</p:attrName>
                                        </p:attrNameLst>
                                      </p:cBhvr>
                                      <p:to>
                                        <p:strVal val="visible"/>
                                      </p:to>
                                    </p:set>
                                    <p:anim calcmode="lin" valueType="num">
                                      <p:cBhvr>
                                        <p:cTn id="58" dur="500" fill="hold"/>
                                        <p:tgtEl>
                                          <p:spTgt spid="53"/>
                                        </p:tgtEl>
                                        <p:attrNameLst>
                                          <p:attrName>ppt_x</p:attrName>
                                        </p:attrNameLst>
                                      </p:cBhvr>
                                      <p:tavLst>
                                        <p:tav tm="0">
                                          <p:val>
                                            <p:strVal val="#ppt_x-#ppt_w/2"/>
                                          </p:val>
                                        </p:tav>
                                        <p:tav tm="100000">
                                          <p:val>
                                            <p:strVal val="#ppt_x"/>
                                          </p:val>
                                        </p:tav>
                                      </p:tavLst>
                                    </p:anim>
                                    <p:anim calcmode="lin" valueType="num">
                                      <p:cBhvr>
                                        <p:cTn id="59" dur="500" fill="hold"/>
                                        <p:tgtEl>
                                          <p:spTgt spid="53"/>
                                        </p:tgtEl>
                                        <p:attrNameLst>
                                          <p:attrName>ppt_y</p:attrName>
                                        </p:attrNameLst>
                                      </p:cBhvr>
                                      <p:tavLst>
                                        <p:tav tm="0">
                                          <p:val>
                                            <p:strVal val="#ppt_y"/>
                                          </p:val>
                                        </p:tav>
                                        <p:tav tm="100000">
                                          <p:val>
                                            <p:strVal val="#ppt_y"/>
                                          </p:val>
                                        </p:tav>
                                      </p:tavLst>
                                    </p:anim>
                                    <p:anim calcmode="lin" valueType="num">
                                      <p:cBhvr>
                                        <p:cTn id="60" dur="500" fill="hold"/>
                                        <p:tgtEl>
                                          <p:spTgt spid="53"/>
                                        </p:tgtEl>
                                        <p:attrNameLst>
                                          <p:attrName>ppt_w</p:attrName>
                                        </p:attrNameLst>
                                      </p:cBhvr>
                                      <p:tavLst>
                                        <p:tav tm="0">
                                          <p:val>
                                            <p:fltVal val="0"/>
                                          </p:val>
                                        </p:tav>
                                        <p:tav tm="100000">
                                          <p:val>
                                            <p:strVal val="#ppt_w"/>
                                          </p:val>
                                        </p:tav>
                                      </p:tavLst>
                                    </p:anim>
                                    <p:anim calcmode="lin" valueType="num">
                                      <p:cBhvr>
                                        <p:cTn id="61" dur="500" fill="hold"/>
                                        <p:tgtEl>
                                          <p:spTgt spid="53"/>
                                        </p:tgtEl>
                                        <p:attrNameLst>
                                          <p:attrName>ppt_h</p:attrName>
                                        </p:attrNameLst>
                                      </p:cBhvr>
                                      <p:tavLst>
                                        <p:tav tm="0">
                                          <p:val>
                                            <p:strVal val="#ppt_h"/>
                                          </p:val>
                                        </p:tav>
                                        <p:tav tm="100000">
                                          <p:val>
                                            <p:strVal val="#ppt_h"/>
                                          </p:val>
                                        </p:tav>
                                      </p:tavLst>
                                    </p:anim>
                                  </p:childTnLst>
                                </p:cTn>
                              </p:par>
                            </p:childTnLst>
                          </p:cTn>
                        </p:par>
                        <p:par>
                          <p:cTn id="62" fill="hold">
                            <p:stCondLst>
                              <p:cond delay="2500"/>
                            </p:stCondLst>
                            <p:childTnLst>
                              <p:par>
                                <p:cTn id="63" presetID="9" presetClass="entr" presetSubtype="0" fill="hold" nodeType="afterEffect">
                                  <p:stCondLst>
                                    <p:cond delay="0"/>
                                  </p:stCondLst>
                                  <p:childTnLst>
                                    <p:set>
                                      <p:cBhvr>
                                        <p:cTn id="64" dur="1" fill="hold">
                                          <p:stCondLst>
                                            <p:cond delay="0"/>
                                          </p:stCondLst>
                                        </p:cTn>
                                        <p:tgtEl>
                                          <p:spTgt spid="58"/>
                                        </p:tgtEl>
                                        <p:attrNameLst>
                                          <p:attrName>style.visibility</p:attrName>
                                        </p:attrNameLst>
                                      </p:cBhvr>
                                      <p:to>
                                        <p:strVal val="visible"/>
                                      </p:to>
                                    </p:set>
                                    <p:animEffect transition="in" filter="dissolve">
                                      <p:cBhvr>
                                        <p:cTn id="65" dur="500"/>
                                        <p:tgtEl>
                                          <p:spTgt spid="58"/>
                                        </p:tgtEl>
                                      </p:cBhvr>
                                    </p:animEffect>
                                  </p:childTnLst>
                                </p:cTn>
                              </p:par>
                            </p:childTnLst>
                          </p:cTn>
                        </p:par>
                      </p:childTnLst>
                    </p:cTn>
                  </p:par>
                  <p:par>
                    <p:cTn id="66" fill="hold">
                      <p:stCondLst>
                        <p:cond delay="indefinite"/>
                      </p:stCondLst>
                      <p:childTnLst>
                        <p:par>
                          <p:cTn id="67" fill="hold">
                            <p:stCondLst>
                              <p:cond delay="0"/>
                            </p:stCondLst>
                            <p:childTnLst>
                              <p:par>
                                <p:cTn id="68" presetID="9" presetClass="entr" presetSubtype="0" fill="hold" grpId="0" nodeType="clickEffect">
                                  <p:stCondLst>
                                    <p:cond delay="0"/>
                                  </p:stCondLst>
                                  <p:childTnLst>
                                    <p:set>
                                      <p:cBhvr>
                                        <p:cTn id="69" dur="1" fill="hold">
                                          <p:stCondLst>
                                            <p:cond delay="0"/>
                                          </p:stCondLst>
                                        </p:cTn>
                                        <p:tgtEl>
                                          <p:spTgt spid="44"/>
                                        </p:tgtEl>
                                        <p:attrNameLst>
                                          <p:attrName>style.visibility</p:attrName>
                                        </p:attrNameLst>
                                      </p:cBhvr>
                                      <p:to>
                                        <p:strVal val="visible"/>
                                      </p:to>
                                    </p:set>
                                    <p:animEffect transition="in" filter="dissolve">
                                      <p:cBhvr>
                                        <p:cTn id="70" dur="500"/>
                                        <p:tgtEl>
                                          <p:spTgt spid="44"/>
                                        </p:tgtEl>
                                      </p:cBhvr>
                                    </p:animEffect>
                                  </p:childTnLst>
                                </p:cTn>
                              </p:par>
                            </p:childTnLst>
                          </p:cTn>
                        </p:par>
                        <p:par>
                          <p:cTn id="71" fill="hold">
                            <p:stCondLst>
                              <p:cond delay="500"/>
                            </p:stCondLst>
                            <p:childTnLst>
                              <p:par>
                                <p:cTn id="72" presetID="17" presetClass="entr" presetSubtype="8" fill="hold" nodeType="afterEffect">
                                  <p:stCondLst>
                                    <p:cond delay="0"/>
                                  </p:stCondLst>
                                  <p:childTnLst>
                                    <p:set>
                                      <p:cBhvr>
                                        <p:cTn id="73" dur="1" fill="hold">
                                          <p:stCondLst>
                                            <p:cond delay="0"/>
                                          </p:stCondLst>
                                        </p:cTn>
                                        <p:tgtEl>
                                          <p:spTgt spid="81"/>
                                        </p:tgtEl>
                                        <p:attrNameLst>
                                          <p:attrName>style.visibility</p:attrName>
                                        </p:attrNameLst>
                                      </p:cBhvr>
                                      <p:to>
                                        <p:strVal val="visible"/>
                                      </p:to>
                                    </p:set>
                                    <p:anim calcmode="lin" valueType="num">
                                      <p:cBhvr>
                                        <p:cTn id="74" dur="500" fill="hold"/>
                                        <p:tgtEl>
                                          <p:spTgt spid="81"/>
                                        </p:tgtEl>
                                        <p:attrNameLst>
                                          <p:attrName>ppt_x</p:attrName>
                                        </p:attrNameLst>
                                      </p:cBhvr>
                                      <p:tavLst>
                                        <p:tav tm="0">
                                          <p:val>
                                            <p:strVal val="#ppt_x-#ppt_w/2"/>
                                          </p:val>
                                        </p:tav>
                                        <p:tav tm="100000">
                                          <p:val>
                                            <p:strVal val="#ppt_x"/>
                                          </p:val>
                                        </p:tav>
                                      </p:tavLst>
                                    </p:anim>
                                    <p:anim calcmode="lin" valueType="num">
                                      <p:cBhvr>
                                        <p:cTn id="75" dur="500" fill="hold"/>
                                        <p:tgtEl>
                                          <p:spTgt spid="81"/>
                                        </p:tgtEl>
                                        <p:attrNameLst>
                                          <p:attrName>ppt_y</p:attrName>
                                        </p:attrNameLst>
                                      </p:cBhvr>
                                      <p:tavLst>
                                        <p:tav tm="0">
                                          <p:val>
                                            <p:strVal val="#ppt_y"/>
                                          </p:val>
                                        </p:tav>
                                        <p:tav tm="100000">
                                          <p:val>
                                            <p:strVal val="#ppt_y"/>
                                          </p:val>
                                        </p:tav>
                                      </p:tavLst>
                                    </p:anim>
                                    <p:anim calcmode="lin" valueType="num">
                                      <p:cBhvr>
                                        <p:cTn id="76" dur="500" fill="hold"/>
                                        <p:tgtEl>
                                          <p:spTgt spid="81"/>
                                        </p:tgtEl>
                                        <p:attrNameLst>
                                          <p:attrName>ppt_w</p:attrName>
                                        </p:attrNameLst>
                                      </p:cBhvr>
                                      <p:tavLst>
                                        <p:tav tm="0">
                                          <p:val>
                                            <p:fltVal val="0"/>
                                          </p:val>
                                        </p:tav>
                                        <p:tav tm="100000">
                                          <p:val>
                                            <p:strVal val="#ppt_w"/>
                                          </p:val>
                                        </p:tav>
                                      </p:tavLst>
                                    </p:anim>
                                    <p:anim calcmode="lin" valueType="num">
                                      <p:cBhvr>
                                        <p:cTn id="77" dur="500" fill="hold"/>
                                        <p:tgtEl>
                                          <p:spTgt spid="81"/>
                                        </p:tgtEl>
                                        <p:attrNameLst>
                                          <p:attrName>ppt_h</p:attrName>
                                        </p:attrNameLst>
                                      </p:cBhvr>
                                      <p:tavLst>
                                        <p:tav tm="0">
                                          <p:val>
                                            <p:strVal val="#ppt_h"/>
                                          </p:val>
                                        </p:tav>
                                        <p:tav tm="100000">
                                          <p:val>
                                            <p:strVal val="#ppt_h"/>
                                          </p:val>
                                        </p:tav>
                                      </p:tavLst>
                                    </p:anim>
                                  </p:childTnLst>
                                </p:cTn>
                              </p:par>
                            </p:childTnLst>
                          </p:cTn>
                        </p:par>
                        <p:par>
                          <p:cTn id="78" fill="hold">
                            <p:stCondLst>
                              <p:cond delay="1000"/>
                            </p:stCondLst>
                            <p:childTnLst>
                              <p:par>
                                <p:cTn id="79" presetID="9" presetClass="entr" presetSubtype="0" fill="hold" nodeType="afterEffect">
                                  <p:stCondLst>
                                    <p:cond delay="0"/>
                                  </p:stCondLst>
                                  <p:childTnLst>
                                    <p:set>
                                      <p:cBhvr>
                                        <p:cTn id="80" dur="1" fill="hold">
                                          <p:stCondLst>
                                            <p:cond delay="0"/>
                                          </p:stCondLst>
                                        </p:cTn>
                                        <p:tgtEl>
                                          <p:spTgt spid="61"/>
                                        </p:tgtEl>
                                        <p:attrNameLst>
                                          <p:attrName>style.visibility</p:attrName>
                                        </p:attrNameLst>
                                      </p:cBhvr>
                                      <p:to>
                                        <p:strVal val="visible"/>
                                      </p:to>
                                    </p:set>
                                    <p:animEffect transition="in" filter="dissolve">
                                      <p:cBhvr>
                                        <p:cTn id="81" dur="500"/>
                                        <p:tgtEl>
                                          <p:spTgt spid="61"/>
                                        </p:tgtEl>
                                      </p:cBhvr>
                                    </p:animEffect>
                                  </p:childTnLst>
                                </p:cTn>
                              </p:par>
                            </p:childTnLst>
                          </p:cTn>
                        </p:par>
                        <p:par>
                          <p:cTn id="82" fill="hold">
                            <p:stCondLst>
                              <p:cond delay="1500"/>
                            </p:stCondLst>
                            <p:childTnLst>
                              <p:par>
                                <p:cTn id="83" presetID="9" presetClass="entr" presetSubtype="0" fill="hold" grpId="0" nodeType="afterEffect">
                                  <p:stCondLst>
                                    <p:cond delay="0"/>
                                  </p:stCondLst>
                                  <p:childTnLst>
                                    <p:set>
                                      <p:cBhvr>
                                        <p:cTn id="84" dur="1" fill="hold">
                                          <p:stCondLst>
                                            <p:cond delay="0"/>
                                          </p:stCondLst>
                                        </p:cTn>
                                        <p:tgtEl>
                                          <p:spTgt spid="46"/>
                                        </p:tgtEl>
                                        <p:attrNameLst>
                                          <p:attrName>style.visibility</p:attrName>
                                        </p:attrNameLst>
                                      </p:cBhvr>
                                      <p:to>
                                        <p:strVal val="visible"/>
                                      </p:to>
                                    </p:set>
                                    <p:animEffect transition="in" filter="dissolve">
                                      <p:cBhvr>
                                        <p:cTn id="85" dur="500"/>
                                        <p:tgtEl>
                                          <p:spTgt spid="46"/>
                                        </p:tgtEl>
                                      </p:cBhvr>
                                    </p:animEffect>
                                  </p:childTnLst>
                                </p:cTn>
                              </p:par>
                            </p:childTnLst>
                          </p:cTn>
                        </p:par>
                        <p:par>
                          <p:cTn id="86" fill="hold">
                            <p:stCondLst>
                              <p:cond delay="2000"/>
                            </p:stCondLst>
                            <p:childTnLst>
                              <p:par>
                                <p:cTn id="87" presetID="17" presetClass="entr" presetSubtype="8" fill="hold" nodeType="afterEffect">
                                  <p:stCondLst>
                                    <p:cond delay="0"/>
                                  </p:stCondLst>
                                  <p:childTnLst>
                                    <p:set>
                                      <p:cBhvr>
                                        <p:cTn id="88" dur="1" fill="hold">
                                          <p:stCondLst>
                                            <p:cond delay="0"/>
                                          </p:stCondLst>
                                        </p:cTn>
                                        <p:tgtEl>
                                          <p:spTgt spid="82"/>
                                        </p:tgtEl>
                                        <p:attrNameLst>
                                          <p:attrName>style.visibility</p:attrName>
                                        </p:attrNameLst>
                                      </p:cBhvr>
                                      <p:to>
                                        <p:strVal val="visible"/>
                                      </p:to>
                                    </p:set>
                                    <p:anim calcmode="lin" valueType="num">
                                      <p:cBhvr>
                                        <p:cTn id="89" dur="500" fill="hold"/>
                                        <p:tgtEl>
                                          <p:spTgt spid="82"/>
                                        </p:tgtEl>
                                        <p:attrNameLst>
                                          <p:attrName>ppt_x</p:attrName>
                                        </p:attrNameLst>
                                      </p:cBhvr>
                                      <p:tavLst>
                                        <p:tav tm="0">
                                          <p:val>
                                            <p:strVal val="#ppt_x-#ppt_w/2"/>
                                          </p:val>
                                        </p:tav>
                                        <p:tav tm="100000">
                                          <p:val>
                                            <p:strVal val="#ppt_x"/>
                                          </p:val>
                                        </p:tav>
                                      </p:tavLst>
                                    </p:anim>
                                    <p:anim calcmode="lin" valueType="num">
                                      <p:cBhvr>
                                        <p:cTn id="90" dur="500" fill="hold"/>
                                        <p:tgtEl>
                                          <p:spTgt spid="82"/>
                                        </p:tgtEl>
                                        <p:attrNameLst>
                                          <p:attrName>ppt_y</p:attrName>
                                        </p:attrNameLst>
                                      </p:cBhvr>
                                      <p:tavLst>
                                        <p:tav tm="0">
                                          <p:val>
                                            <p:strVal val="#ppt_y"/>
                                          </p:val>
                                        </p:tav>
                                        <p:tav tm="100000">
                                          <p:val>
                                            <p:strVal val="#ppt_y"/>
                                          </p:val>
                                        </p:tav>
                                      </p:tavLst>
                                    </p:anim>
                                    <p:anim calcmode="lin" valueType="num">
                                      <p:cBhvr>
                                        <p:cTn id="91" dur="500" fill="hold"/>
                                        <p:tgtEl>
                                          <p:spTgt spid="82"/>
                                        </p:tgtEl>
                                        <p:attrNameLst>
                                          <p:attrName>ppt_w</p:attrName>
                                        </p:attrNameLst>
                                      </p:cBhvr>
                                      <p:tavLst>
                                        <p:tav tm="0">
                                          <p:val>
                                            <p:fltVal val="0"/>
                                          </p:val>
                                        </p:tav>
                                        <p:tav tm="100000">
                                          <p:val>
                                            <p:strVal val="#ppt_w"/>
                                          </p:val>
                                        </p:tav>
                                      </p:tavLst>
                                    </p:anim>
                                    <p:anim calcmode="lin" valueType="num">
                                      <p:cBhvr>
                                        <p:cTn id="92" dur="500" fill="hold"/>
                                        <p:tgtEl>
                                          <p:spTgt spid="82"/>
                                        </p:tgtEl>
                                        <p:attrNameLst>
                                          <p:attrName>ppt_h</p:attrName>
                                        </p:attrNameLst>
                                      </p:cBhvr>
                                      <p:tavLst>
                                        <p:tav tm="0">
                                          <p:val>
                                            <p:strVal val="#ppt_h"/>
                                          </p:val>
                                        </p:tav>
                                        <p:tav tm="100000">
                                          <p:val>
                                            <p:strVal val="#ppt_h"/>
                                          </p:val>
                                        </p:tav>
                                      </p:tavLst>
                                    </p:anim>
                                  </p:childTnLst>
                                </p:cTn>
                              </p:par>
                            </p:childTnLst>
                          </p:cTn>
                        </p:par>
                        <p:par>
                          <p:cTn id="93" fill="hold">
                            <p:stCondLst>
                              <p:cond delay="2500"/>
                            </p:stCondLst>
                            <p:childTnLst>
                              <p:par>
                                <p:cTn id="94" presetID="9" presetClass="entr" presetSubtype="0" fill="hold" nodeType="afterEffect">
                                  <p:stCondLst>
                                    <p:cond delay="0"/>
                                  </p:stCondLst>
                                  <p:childTnLst>
                                    <p:set>
                                      <p:cBhvr>
                                        <p:cTn id="95" dur="1" fill="hold">
                                          <p:stCondLst>
                                            <p:cond delay="0"/>
                                          </p:stCondLst>
                                        </p:cTn>
                                        <p:tgtEl>
                                          <p:spTgt spid="70"/>
                                        </p:tgtEl>
                                        <p:attrNameLst>
                                          <p:attrName>style.visibility</p:attrName>
                                        </p:attrNameLst>
                                      </p:cBhvr>
                                      <p:to>
                                        <p:strVal val="visible"/>
                                      </p:to>
                                    </p:set>
                                    <p:animEffect transition="in" filter="dissolve">
                                      <p:cBhvr>
                                        <p:cTn id="96" dur="500"/>
                                        <p:tgtEl>
                                          <p:spTgt spid="70"/>
                                        </p:tgtEl>
                                      </p:cBhvr>
                                    </p:animEffect>
                                  </p:childTnLst>
                                </p:cTn>
                              </p:par>
                            </p:childTnLst>
                          </p:cTn>
                        </p:par>
                      </p:childTnLst>
                    </p:cTn>
                  </p:par>
                  <p:par>
                    <p:cTn id="97" fill="hold">
                      <p:stCondLst>
                        <p:cond delay="indefinite"/>
                      </p:stCondLst>
                      <p:childTnLst>
                        <p:par>
                          <p:cTn id="98" fill="hold">
                            <p:stCondLst>
                              <p:cond delay="0"/>
                            </p:stCondLst>
                            <p:childTnLst>
                              <p:par>
                                <p:cTn id="99" presetID="9" presetClass="entr" presetSubtype="0" fill="hold" grpId="0" nodeType="clickEffect">
                                  <p:stCondLst>
                                    <p:cond delay="0"/>
                                  </p:stCondLst>
                                  <p:childTnLst>
                                    <p:set>
                                      <p:cBhvr>
                                        <p:cTn id="100" dur="1" fill="hold">
                                          <p:stCondLst>
                                            <p:cond delay="0"/>
                                          </p:stCondLst>
                                        </p:cTn>
                                        <p:tgtEl>
                                          <p:spTgt spid="47"/>
                                        </p:tgtEl>
                                        <p:attrNameLst>
                                          <p:attrName>style.visibility</p:attrName>
                                        </p:attrNameLst>
                                      </p:cBhvr>
                                      <p:to>
                                        <p:strVal val="visible"/>
                                      </p:to>
                                    </p:set>
                                    <p:animEffect transition="in" filter="dissolve">
                                      <p:cBhvr>
                                        <p:cTn id="101" dur="500"/>
                                        <p:tgtEl>
                                          <p:spTgt spid="47"/>
                                        </p:tgtEl>
                                      </p:cBhvr>
                                    </p:animEffect>
                                  </p:childTnLst>
                                </p:cTn>
                              </p:par>
                            </p:childTnLst>
                          </p:cTn>
                        </p:par>
                        <p:par>
                          <p:cTn id="102" fill="hold">
                            <p:stCondLst>
                              <p:cond delay="500"/>
                            </p:stCondLst>
                            <p:childTnLst>
                              <p:par>
                                <p:cTn id="103" presetID="17" presetClass="entr" presetSubtype="8" fill="hold" grpId="0" nodeType="afterEffect">
                                  <p:stCondLst>
                                    <p:cond delay="0"/>
                                  </p:stCondLst>
                                  <p:childTnLst>
                                    <p:set>
                                      <p:cBhvr>
                                        <p:cTn id="104" dur="1" fill="hold">
                                          <p:stCondLst>
                                            <p:cond delay="0"/>
                                          </p:stCondLst>
                                        </p:cTn>
                                        <p:tgtEl>
                                          <p:spTgt spid="54"/>
                                        </p:tgtEl>
                                        <p:attrNameLst>
                                          <p:attrName>style.visibility</p:attrName>
                                        </p:attrNameLst>
                                      </p:cBhvr>
                                      <p:to>
                                        <p:strVal val="visible"/>
                                      </p:to>
                                    </p:set>
                                    <p:anim calcmode="lin" valueType="num">
                                      <p:cBhvr>
                                        <p:cTn id="105" dur="500" fill="hold"/>
                                        <p:tgtEl>
                                          <p:spTgt spid="54"/>
                                        </p:tgtEl>
                                        <p:attrNameLst>
                                          <p:attrName>ppt_x</p:attrName>
                                        </p:attrNameLst>
                                      </p:cBhvr>
                                      <p:tavLst>
                                        <p:tav tm="0">
                                          <p:val>
                                            <p:strVal val="#ppt_x-#ppt_w/2"/>
                                          </p:val>
                                        </p:tav>
                                        <p:tav tm="100000">
                                          <p:val>
                                            <p:strVal val="#ppt_x"/>
                                          </p:val>
                                        </p:tav>
                                      </p:tavLst>
                                    </p:anim>
                                    <p:anim calcmode="lin" valueType="num">
                                      <p:cBhvr>
                                        <p:cTn id="106" dur="500" fill="hold"/>
                                        <p:tgtEl>
                                          <p:spTgt spid="54"/>
                                        </p:tgtEl>
                                        <p:attrNameLst>
                                          <p:attrName>ppt_y</p:attrName>
                                        </p:attrNameLst>
                                      </p:cBhvr>
                                      <p:tavLst>
                                        <p:tav tm="0">
                                          <p:val>
                                            <p:strVal val="#ppt_y"/>
                                          </p:val>
                                        </p:tav>
                                        <p:tav tm="100000">
                                          <p:val>
                                            <p:strVal val="#ppt_y"/>
                                          </p:val>
                                        </p:tav>
                                      </p:tavLst>
                                    </p:anim>
                                    <p:anim calcmode="lin" valueType="num">
                                      <p:cBhvr>
                                        <p:cTn id="107" dur="500" fill="hold"/>
                                        <p:tgtEl>
                                          <p:spTgt spid="54"/>
                                        </p:tgtEl>
                                        <p:attrNameLst>
                                          <p:attrName>ppt_w</p:attrName>
                                        </p:attrNameLst>
                                      </p:cBhvr>
                                      <p:tavLst>
                                        <p:tav tm="0">
                                          <p:val>
                                            <p:fltVal val="0"/>
                                          </p:val>
                                        </p:tav>
                                        <p:tav tm="100000">
                                          <p:val>
                                            <p:strVal val="#ppt_w"/>
                                          </p:val>
                                        </p:tav>
                                      </p:tavLst>
                                    </p:anim>
                                    <p:anim calcmode="lin" valueType="num">
                                      <p:cBhvr>
                                        <p:cTn id="108" dur="500" fill="hold"/>
                                        <p:tgtEl>
                                          <p:spTgt spid="54"/>
                                        </p:tgtEl>
                                        <p:attrNameLst>
                                          <p:attrName>ppt_h</p:attrName>
                                        </p:attrNameLst>
                                      </p:cBhvr>
                                      <p:tavLst>
                                        <p:tav tm="0">
                                          <p:val>
                                            <p:strVal val="#ppt_h"/>
                                          </p:val>
                                        </p:tav>
                                        <p:tav tm="100000">
                                          <p:val>
                                            <p:strVal val="#ppt_h"/>
                                          </p:val>
                                        </p:tav>
                                      </p:tavLst>
                                    </p:anim>
                                  </p:childTnLst>
                                </p:cTn>
                              </p:par>
                            </p:childTnLst>
                          </p:cTn>
                        </p:par>
                        <p:par>
                          <p:cTn id="109" fill="hold">
                            <p:stCondLst>
                              <p:cond delay="1000"/>
                            </p:stCondLst>
                            <p:childTnLst>
                              <p:par>
                                <p:cTn id="110" presetID="9" presetClass="entr" presetSubtype="0" fill="hold" nodeType="afterEffect">
                                  <p:stCondLst>
                                    <p:cond delay="0"/>
                                  </p:stCondLst>
                                  <p:childTnLst>
                                    <p:set>
                                      <p:cBhvr>
                                        <p:cTn id="111" dur="1" fill="hold">
                                          <p:stCondLst>
                                            <p:cond delay="0"/>
                                          </p:stCondLst>
                                        </p:cTn>
                                        <p:tgtEl>
                                          <p:spTgt spid="64"/>
                                        </p:tgtEl>
                                        <p:attrNameLst>
                                          <p:attrName>style.visibility</p:attrName>
                                        </p:attrNameLst>
                                      </p:cBhvr>
                                      <p:to>
                                        <p:strVal val="visible"/>
                                      </p:to>
                                    </p:set>
                                    <p:animEffect transition="in" filter="dissolve">
                                      <p:cBhvr>
                                        <p:cTn id="112" dur="500"/>
                                        <p:tgtEl>
                                          <p:spTgt spid="64"/>
                                        </p:tgtEl>
                                      </p:cBhvr>
                                    </p:animEffect>
                                  </p:childTnLst>
                                </p:cTn>
                              </p:par>
                            </p:childTnLst>
                          </p:cTn>
                        </p:par>
                        <p:par>
                          <p:cTn id="113" fill="hold">
                            <p:stCondLst>
                              <p:cond delay="1500"/>
                            </p:stCondLst>
                            <p:childTnLst>
                              <p:par>
                                <p:cTn id="114" presetID="17" presetClass="entr" presetSubtype="8" fill="hold" nodeType="afterEffect">
                                  <p:stCondLst>
                                    <p:cond delay="0"/>
                                  </p:stCondLst>
                                  <p:childTnLst>
                                    <p:set>
                                      <p:cBhvr>
                                        <p:cTn id="115" dur="1" fill="hold">
                                          <p:stCondLst>
                                            <p:cond delay="0"/>
                                          </p:stCondLst>
                                        </p:cTn>
                                        <p:tgtEl>
                                          <p:spTgt spid="84"/>
                                        </p:tgtEl>
                                        <p:attrNameLst>
                                          <p:attrName>style.visibility</p:attrName>
                                        </p:attrNameLst>
                                      </p:cBhvr>
                                      <p:to>
                                        <p:strVal val="visible"/>
                                      </p:to>
                                    </p:set>
                                    <p:anim calcmode="lin" valueType="num">
                                      <p:cBhvr>
                                        <p:cTn id="116" dur="500" fill="hold"/>
                                        <p:tgtEl>
                                          <p:spTgt spid="84"/>
                                        </p:tgtEl>
                                        <p:attrNameLst>
                                          <p:attrName>ppt_x</p:attrName>
                                        </p:attrNameLst>
                                      </p:cBhvr>
                                      <p:tavLst>
                                        <p:tav tm="0">
                                          <p:val>
                                            <p:strVal val="#ppt_x-#ppt_w/2"/>
                                          </p:val>
                                        </p:tav>
                                        <p:tav tm="100000">
                                          <p:val>
                                            <p:strVal val="#ppt_x"/>
                                          </p:val>
                                        </p:tav>
                                      </p:tavLst>
                                    </p:anim>
                                    <p:anim calcmode="lin" valueType="num">
                                      <p:cBhvr>
                                        <p:cTn id="117" dur="500" fill="hold"/>
                                        <p:tgtEl>
                                          <p:spTgt spid="84"/>
                                        </p:tgtEl>
                                        <p:attrNameLst>
                                          <p:attrName>ppt_y</p:attrName>
                                        </p:attrNameLst>
                                      </p:cBhvr>
                                      <p:tavLst>
                                        <p:tav tm="0">
                                          <p:val>
                                            <p:strVal val="#ppt_y"/>
                                          </p:val>
                                        </p:tav>
                                        <p:tav tm="100000">
                                          <p:val>
                                            <p:strVal val="#ppt_y"/>
                                          </p:val>
                                        </p:tav>
                                      </p:tavLst>
                                    </p:anim>
                                    <p:anim calcmode="lin" valueType="num">
                                      <p:cBhvr>
                                        <p:cTn id="118" dur="500" fill="hold"/>
                                        <p:tgtEl>
                                          <p:spTgt spid="84"/>
                                        </p:tgtEl>
                                        <p:attrNameLst>
                                          <p:attrName>ppt_w</p:attrName>
                                        </p:attrNameLst>
                                      </p:cBhvr>
                                      <p:tavLst>
                                        <p:tav tm="0">
                                          <p:val>
                                            <p:fltVal val="0"/>
                                          </p:val>
                                        </p:tav>
                                        <p:tav tm="100000">
                                          <p:val>
                                            <p:strVal val="#ppt_w"/>
                                          </p:val>
                                        </p:tav>
                                      </p:tavLst>
                                    </p:anim>
                                    <p:anim calcmode="lin" valueType="num">
                                      <p:cBhvr>
                                        <p:cTn id="119" dur="500" fill="hold"/>
                                        <p:tgtEl>
                                          <p:spTgt spid="84"/>
                                        </p:tgtEl>
                                        <p:attrNameLst>
                                          <p:attrName>ppt_h</p:attrName>
                                        </p:attrNameLst>
                                      </p:cBhvr>
                                      <p:tavLst>
                                        <p:tav tm="0">
                                          <p:val>
                                            <p:strVal val="#ppt_h"/>
                                          </p:val>
                                        </p:tav>
                                        <p:tav tm="100000">
                                          <p:val>
                                            <p:strVal val="#ppt_h"/>
                                          </p:val>
                                        </p:tav>
                                      </p:tavLst>
                                    </p:anim>
                                  </p:childTnLst>
                                </p:cTn>
                              </p:par>
                            </p:childTnLst>
                          </p:cTn>
                        </p:par>
                        <p:par>
                          <p:cTn id="120" fill="hold">
                            <p:stCondLst>
                              <p:cond delay="2000"/>
                            </p:stCondLst>
                            <p:childTnLst>
                              <p:par>
                                <p:cTn id="121" presetID="9" presetClass="entr" presetSubtype="0" fill="hold" grpId="0" nodeType="afterEffect">
                                  <p:stCondLst>
                                    <p:cond delay="0"/>
                                  </p:stCondLst>
                                  <p:childTnLst>
                                    <p:set>
                                      <p:cBhvr>
                                        <p:cTn id="122" dur="1" fill="hold">
                                          <p:stCondLst>
                                            <p:cond delay="0"/>
                                          </p:stCondLst>
                                        </p:cTn>
                                        <p:tgtEl>
                                          <p:spTgt spid="48"/>
                                        </p:tgtEl>
                                        <p:attrNameLst>
                                          <p:attrName>style.visibility</p:attrName>
                                        </p:attrNameLst>
                                      </p:cBhvr>
                                      <p:to>
                                        <p:strVal val="visible"/>
                                      </p:to>
                                    </p:set>
                                    <p:animEffect transition="in" filter="dissolve">
                                      <p:cBhvr>
                                        <p:cTn id="123" dur="500"/>
                                        <p:tgtEl>
                                          <p:spTgt spid="48"/>
                                        </p:tgtEl>
                                      </p:cBhvr>
                                    </p:animEffect>
                                  </p:childTnLst>
                                </p:cTn>
                              </p:par>
                            </p:childTnLst>
                          </p:cTn>
                        </p:par>
                        <p:par>
                          <p:cTn id="124" fill="hold">
                            <p:stCondLst>
                              <p:cond delay="2500"/>
                            </p:stCondLst>
                            <p:childTnLst>
                              <p:par>
                                <p:cTn id="125" presetID="9" presetClass="entr" presetSubtype="0" fill="hold" nodeType="afterEffect">
                                  <p:stCondLst>
                                    <p:cond delay="0"/>
                                  </p:stCondLst>
                                  <p:childTnLst>
                                    <p:set>
                                      <p:cBhvr>
                                        <p:cTn id="126" dur="1" fill="hold">
                                          <p:stCondLst>
                                            <p:cond delay="0"/>
                                          </p:stCondLst>
                                        </p:cTn>
                                        <p:tgtEl>
                                          <p:spTgt spid="67"/>
                                        </p:tgtEl>
                                        <p:attrNameLst>
                                          <p:attrName>style.visibility</p:attrName>
                                        </p:attrNameLst>
                                      </p:cBhvr>
                                      <p:to>
                                        <p:strVal val="visible"/>
                                      </p:to>
                                    </p:set>
                                    <p:animEffect transition="in" filter="dissolve">
                                      <p:cBhvr>
                                        <p:cTn id="127" dur="500"/>
                                        <p:tgtEl>
                                          <p:spTgt spid="67"/>
                                        </p:tgtEl>
                                      </p:cBhvr>
                                    </p:animEffect>
                                  </p:childTnLst>
                                </p:cTn>
                              </p:par>
                            </p:childTnLst>
                          </p:cTn>
                        </p:par>
                      </p:childTnLst>
                    </p:cTn>
                  </p:par>
                  <p:par>
                    <p:cTn id="128" fill="hold">
                      <p:stCondLst>
                        <p:cond delay="indefinite"/>
                      </p:stCondLst>
                      <p:childTnLst>
                        <p:par>
                          <p:cTn id="129" fill="hold">
                            <p:stCondLst>
                              <p:cond delay="0"/>
                            </p:stCondLst>
                            <p:childTnLst>
                              <p:par>
                                <p:cTn id="130" presetID="9" presetClass="entr" presetSubtype="0" fill="hold" grpId="0" nodeType="clickEffect">
                                  <p:stCondLst>
                                    <p:cond delay="0"/>
                                  </p:stCondLst>
                                  <p:childTnLst>
                                    <p:set>
                                      <p:cBhvr>
                                        <p:cTn id="131" dur="1" fill="hold">
                                          <p:stCondLst>
                                            <p:cond delay="0"/>
                                          </p:stCondLst>
                                        </p:cTn>
                                        <p:tgtEl>
                                          <p:spTgt spid="49"/>
                                        </p:tgtEl>
                                        <p:attrNameLst>
                                          <p:attrName>style.visibility</p:attrName>
                                        </p:attrNameLst>
                                      </p:cBhvr>
                                      <p:to>
                                        <p:strVal val="visible"/>
                                      </p:to>
                                    </p:set>
                                    <p:animEffect transition="in" filter="dissolve">
                                      <p:cBhvr>
                                        <p:cTn id="132" dur="500"/>
                                        <p:tgtEl>
                                          <p:spTgt spid="49"/>
                                        </p:tgtEl>
                                      </p:cBhvr>
                                    </p:animEffect>
                                  </p:childTnLst>
                                </p:cTn>
                              </p:par>
                            </p:childTnLst>
                          </p:cTn>
                        </p:par>
                        <p:par>
                          <p:cTn id="133" fill="hold">
                            <p:stCondLst>
                              <p:cond delay="500"/>
                            </p:stCondLst>
                            <p:childTnLst>
                              <p:par>
                                <p:cTn id="134" presetID="17" presetClass="entr" presetSubtype="8" fill="hold" nodeType="afterEffect">
                                  <p:stCondLst>
                                    <p:cond delay="0"/>
                                  </p:stCondLst>
                                  <p:childTnLst>
                                    <p:set>
                                      <p:cBhvr>
                                        <p:cTn id="135" dur="1" fill="hold">
                                          <p:stCondLst>
                                            <p:cond delay="0"/>
                                          </p:stCondLst>
                                        </p:cTn>
                                        <p:tgtEl>
                                          <p:spTgt spid="83"/>
                                        </p:tgtEl>
                                        <p:attrNameLst>
                                          <p:attrName>style.visibility</p:attrName>
                                        </p:attrNameLst>
                                      </p:cBhvr>
                                      <p:to>
                                        <p:strVal val="visible"/>
                                      </p:to>
                                    </p:set>
                                    <p:anim calcmode="lin" valueType="num">
                                      <p:cBhvr>
                                        <p:cTn id="136" dur="500" fill="hold"/>
                                        <p:tgtEl>
                                          <p:spTgt spid="83"/>
                                        </p:tgtEl>
                                        <p:attrNameLst>
                                          <p:attrName>ppt_x</p:attrName>
                                        </p:attrNameLst>
                                      </p:cBhvr>
                                      <p:tavLst>
                                        <p:tav tm="0">
                                          <p:val>
                                            <p:strVal val="#ppt_x-#ppt_w/2"/>
                                          </p:val>
                                        </p:tav>
                                        <p:tav tm="100000">
                                          <p:val>
                                            <p:strVal val="#ppt_x"/>
                                          </p:val>
                                        </p:tav>
                                      </p:tavLst>
                                    </p:anim>
                                    <p:anim calcmode="lin" valueType="num">
                                      <p:cBhvr>
                                        <p:cTn id="137" dur="500" fill="hold"/>
                                        <p:tgtEl>
                                          <p:spTgt spid="83"/>
                                        </p:tgtEl>
                                        <p:attrNameLst>
                                          <p:attrName>ppt_y</p:attrName>
                                        </p:attrNameLst>
                                      </p:cBhvr>
                                      <p:tavLst>
                                        <p:tav tm="0">
                                          <p:val>
                                            <p:strVal val="#ppt_y"/>
                                          </p:val>
                                        </p:tav>
                                        <p:tav tm="100000">
                                          <p:val>
                                            <p:strVal val="#ppt_y"/>
                                          </p:val>
                                        </p:tav>
                                      </p:tavLst>
                                    </p:anim>
                                    <p:anim calcmode="lin" valueType="num">
                                      <p:cBhvr>
                                        <p:cTn id="138" dur="500" fill="hold"/>
                                        <p:tgtEl>
                                          <p:spTgt spid="83"/>
                                        </p:tgtEl>
                                        <p:attrNameLst>
                                          <p:attrName>ppt_w</p:attrName>
                                        </p:attrNameLst>
                                      </p:cBhvr>
                                      <p:tavLst>
                                        <p:tav tm="0">
                                          <p:val>
                                            <p:fltVal val="0"/>
                                          </p:val>
                                        </p:tav>
                                        <p:tav tm="100000">
                                          <p:val>
                                            <p:strVal val="#ppt_w"/>
                                          </p:val>
                                        </p:tav>
                                      </p:tavLst>
                                    </p:anim>
                                    <p:anim calcmode="lin" valueType="num">
                                      <p:cBhvr>
                                        <p:cTn id="139" dur="500" fill="hold"/>
                                        <p:tgtEl>
                                          <p:spTgt spid="83"/>
                                        </p:tgtEl>
                                        <p:attrNameLst>
                                          <p:attrName>ppt_h</p:attrName>
                                        </p:attrNameLst>
                                      </p:cBhvr>
                                      <p:tavLst>
                                        <p:tav tm="0">
                                          <p:val>
                                            <p:strVal val="#ppt_h"/>
                                          </p:val>
                                        </p:tav>
                                        <p:tav tm="100000">
                                          <p:val>
                                            <p:strVal val="#ppt_h"/>
                                          </p:val>
                                        </p:tav>
                                      </p:tavLst>
                                    </p:anim>
                                  </p:childTnLst>
                                </p:cTn>
                              </p:par>
                              <p:par>
                                <p:cTn id="140" presetID="17" presetClass="entr" presetSubtype="8" fill="hold" grpId="0" nodeType="withEffect">
                                  <p:stCondLst>
                                    <p:cond delay="0"/>
                                  </p:stCondLst>
                                  <p:childTnLst>
                                    <p:set>
                                      <p:cBhvr>
                                        <p:cTn id="141" dur="1" fill="hold">
                                          <p:stCondLst>
                                            <p:cond delay="0"/>
                                          </p:stCondLst>
                                        </p:cTn>
                                        <p:tgtEl>
                                          <p:spTgt spid="85"/>
                                        </p:tgtEl>
                                        <p:attrNameLst>
                                          <p:attrName>style.visibility</p:attrName>
                                        </p:attrNameLst>
                                      </p:cBhvr>
                                      <p:to>
                                        <p:strVal val="visible"/>
                                      </p:to>
                                    </p:set>
                                    <p:anim calcmode="lin" valueType="num">
                                      <p:cBhvr>
                                        <p:cTn id="142" dur="500" fill="hold"/>
                                        <p:tgtEl>
                                          <p:spTgt spid="85"/>
                                        </p:tgtEl>
                                        <p:attrNameLst>
                                          <p:attrName>ppt_x</p:attrName>
                                        </p:attrNameLst>
                                      </p:cBhvr>
                                      <p:tavLst>
                                        <p:tav tm="0">
                                          <p:val>
                                            <p:strVal val="#ppt_x-#ppt_w/2"/>
                                          </p:val>
                                        </p:tav>
                                        <p:tav tm="100000">
                                          <p:val>
                                            <p:strVal val="#ppt_x"/>
                                          </p:val>
                                        </p:tav>
                                      </p:tavLst>
                                    </p:anim>
                                    <p:anim calcmode="lin" valueType="num">
                                      <p:cBhvr>
                                        <p:cTn id="143" dur="500" fill="hold"/>
                                        <p:tgtEl>
                                          <p:spTgt spid="85"/>
                                        </p:tgtEl>
                                        <p:attrNameLst>
                                          <p:attrName>ppt_y</p:attrName>
                                        </p:attrNameLst>
                                      </p:cBhvr>
                                      <p:tavLst>
                                        <p:tav tm="0">
                                          <p:val>
                                            <p:strVal val="#ppt_y"/>
                                          </p:val>
                                        </p:tav>
                                        <p:tav tm="100000">
                                          <p:val>
                                            <p:strVal val="#ppt_y"/>
                                          </p:val>
                                        </p:tav>
                                      </p:tavLst>
                                    </p:anim>
                                    <p:anim calcmode="lin" valueType="num">
                                      <p:cBhvr>
                                        <p:cTn id="144" dur="500" fill="hold"/>
                                        <p:tgtEl>
                                          <p:spTgt spid="85"/>
                                        </p:tgtEl>
                                        <p:attrNameLst>
                                          <p:attrName>ppt_w</p:attrName>
                                        </p:attrNameLst>
                                      </p:cBhvr>
                                      <p:tavLst>
                                        <p:tav tm="0">
                                          <p:val>
                                            <p:fltVal val="0"/>
                                          </p:val>
                                        </p:tav>
                                        <p:tav tm="100000">
                                          <p:val>
                                            <p:strVal val="#ppt_w"/>
                                          </p:val>
                                        </p:tav>
                                      </p:tavLst>
                                    </p:anim>
                                    <p:anim calcmode="lin" valueType="num">
                                      <p:cBhvr>
                                        <p:cTn id="145" dur="500" fill="hold"/>
                                        <p:tgtEl>
                                          <p:spTgt spid="85"/>
                                        </p:tgtEl>
                                        <p:attrNameLst>
                                          <p:attrName>ppt_h</p:attrName>
                                        </p:attrNameLst>
                                      </p:cBhvr>
                                      <p:tavLst>
                                        <p:tav tm="0">
                                          <p:val>
                                            <p:strVal val="#ppt_h"/>
                                          </p:val>
                                        </p:tav>
                                        <p:tav tm="100000">
                                          <p:val>
                                            <p:strVal val="#ppt_h"/>
                                          </p:val>
                                        </p:tav>
                                      </p:tavLst>
                                    </p:anim>
                                  </p:childTnLst>
                                </p:cTn>
                              </p:par>
                            </p:childTnLst>
                          </p:cTn>
                        </p:par>
                        <p:par>
                          <p:cTn id="146" fill="hold">
                            <p:stCondLst>
                              <p:cond delay="1000"/>
                            </p:stCondLst>
                            <p:childTnLst>
                              <p:par>
                                <p:cTn id="147" presetID="9" presetClass="entr" presetSubtype="0" fill="hold" nodeType="afterEffect">
                                  <p:stCondLst>
                                    <p:cond delay="0"/>
                                  </p:stCondLst>
                                  <p:childTnLst>
                                    <p:set>
                                      <p:cBhvr>
                                        <p:cTn id="148" dur="1" fill="hold">
                                          <p:stCondLst>
                                            <p:cond delay="0"/>
                                          </p:stCondLst>
                                        </p:cTn>
                                        <p:tgtEl>
                                          <p:spTgt spid="73"/>
                                        </p:tgtEl>
                                        <p:attrNameLst>
                                          <p:attrName>style.visibility</p:attrName>
                                        </p:attrNameLst>
                                      </p:cBhvr>
                                      <p:to>
                                        <p:strVal val="visible"/>
                                      </p:to>
                                    </p:set>
                                    <p:animEffect transition="in" filter="dissolve">
                                      <p:cBhvr>
                                        <p:cTn id="149"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6" grpId="0" animBg="1"/>
      <p:bldP spid="30" grpId="0"/>
      <p:bldP spid="37" grpId="0"/>
      <p:bldP spid="44" grpId="0"/>
      <p:bldP spid="46" grpId="0"/>
      <p:bldP spid="47" grpId="0"/>
      <p:bldP spid="48" grpId="0"/>
      <p:bldP spid="49" grpId="0"/>
      <p:bldP spid="53" grpId="0" animBg="1"/>
      <p:bldP spid="54" grpId="0" animBg="1"/>
      <p:bldP spid="8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400" dirty="0" smtClean="0"/>
              <a:t>Expansionary Monetary Policy</a:t>
            </a:r>
          </a:p>
        </p:txBody>
      </p:sp>
      <p:sp>
        <p:nvSpPr>
          <p:cNvPr id="61" name="Text Box 10"/>
          <p:cNvSpPr txBox="1">
            <a:spLocks noChangeArrowheads="1"/>
          </p:cNvSpPr>
          <p:nvPr/>
        </p:nvSpPr>
        <p:spPr bwMode="auto">
          <a:xfrm>
            <a:off x="73112" y="1937769"/>
            <a:ext cx="4080182" cy="2704843"/>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200" dirty="0" smtClean="0">
                <a:latin typeface="Times New Roman" pitchFamily="18" charset="0"/>
                <a:cs typeface="Times New Roman" pitchFamily="18" charset="0"/>
              </a:rPr>
              <a:t>If expansionary monetary policy leads to an in increase in </a:t>
            </a:r>
            <a:r>
              <a:rPr lang="en-US" sz="2200" b="1" i="1" dirty="0" smtClean="0">
                <a:solidFill>
                  <a:srgbClr val="2962A2"/>
                </a:solidFill>
                <a:latin typeface="Times New Roman" pitchFamily="18" charset="0"/>
                <a:cs typeface="Times New Roman" pitchFamily="18" charset="0"/>
              </a:rPr>
              <a:t>AD </a:t>
            </a:r>
            <a:r>
              <a:rPr lang="en-US" sz="2200" dirty="0" smtClean="0">
                <a:latin typeface="Times New Roman" pitchFamily="18" charset="0"/>
                <a:cs typeface="Times New Roman" pitchFamily="18" charset="0"/>
              </a:rPr>
              <a:t>when the economy is below capacity, the policy will help direct the economy toward </a:t>
            </a:r>
            <a:r>
              <a:rPr lang="en-US" sz="2200" b="1" i="1" dirty="0" smtClean="0">
                <a:latin typeface="Times New Roman" pitchFamily="18" charset="0"/>
                <a:cs typeface="Times New Roman" pitchFamily="18" charset="0"/>
              </a:rPr>
              <a:t>LR</a:t>
            </a:r>
            <a:r>
              <a:rPr lang="en-US" sz="2200" dirty="0" smtClean="0">
                <a:latin typeface="Times New Roman" pitchFamily="18" charset="0"/>
                <a:cs typeface="Times New Roman" pitchFamily="18" charset="0"/>
              </a:rPr>
              <a:t> full-employment output (</a:t>
            </a:r>
            <a:r>
              <a:rPr lang="en-US" sz="2200" b="1" i="1" dirty="0" smtClean="0">
                <a:solidFill>
                  <a:srgbClr val="FF0000"/>
                </a:solidFill>
                <a:latin typeface="Times New Roman" pitchFamily="18" charset="0"/>
                <a:cs typeface="Times New Roman" pitchFamily="18" charset="0"/>
              </a:rPr>
              <a:t>Y</a:t>
            </a:r>
            <a:r>
              <a:rPr lang="en-US" sz="2200" b="1" i="1" baseline="-25000" dirty="0" smtClean="0">
                <a:solidFill>
                  <a:srgbClr val="FF0000"/>
                </a:solidFill>
                <a:latin typeface="Times New Roman" pitchFamily="18" charset="0"/>
                <a:cs typeface="Times New Roman" pitchFamily="18" charset="0"/>
              </a:rPr>
              <a:t>F</a:t>
            </a:r>
            <a:r>
              <a:rPr lang="en-US" sz="2200" dirty="0" smtClean="0">
                <a:latin typeface="Times New Roman" pitchFamily="18" charset="0"/>
                <a:cs typeface="Times New Roman" pitchFamily="18" charset="0"/>
              </a:rPr>
              <a:t>).</a:t>
            </a:r>
          </a:p>
          <a:p>
            <a:pPr marL="115888" indent="-115888">
              <a:lnSpc>
                <a:spcPct val="90000"/>
              </a:lnSpc>
              <a:spcBef>
                <a:spcPct val="50000"/>
              </a:spcBef>
              <a:buFontTx/>
              <a:buChar char="•"/>
            </a:pPr>
            <a:r>
              <a:rPr lang="en-US" sz="2200" dirty="0" smtClean="0">
                <a:latin typeface="Times New Roman" pitchFamily="18" charset="0"/>
                <a:cs typeface="Times New Roman" pitchFamily="18" charset="0"/>
              </a:rPr>
              <a:t>Here, the increase in output from </a:t>
            </a:r>
            <a:r>
              <a:rPr lang="en-US" sz="2200" b="1" i="1" dirty="0" smtClean="0">
                <a:latin typeface="Times New Roman" pitchFamily="18" charset="0"/>
                <a:cs typeface="Times New Roman" pitchFamily="18" charset="0"/>
              </a:rPr>
              <a:t>Y</a:t>
            </a:r>
            <a:r>
              <a:rPr lang="en-US" sz="2200" b="1" i="1" baseline="-25000" dirty="0" smtClean="0">
                <a:latin typeface="Times New Roman" pitchFamily="18" charset="0"/>
                <a:cs typeface="Times New Roman" pitchFamily="18" charset="0"/>
              </a:rPr>
              <a:t>1</a:t>
            </a:r>
            <a:r>
              <a:rPr lang="en-US" sz="2200" dirty="0" smtClean="0">
                <a:latin typeface="Times New Roman" pitchFamily="18" charset="0"/>
                <a:cs typeface="Times New Roman" pitchFamily="18" charset="0"/>
              </a:rPr>
              <a:t> to </a:t>
            </a:r>
            <a:r>
              <a:rPr lang="en-US" sz="2200" b="1" i="1" dirty="0" smtClean="0">
                <a:latin typeface="Times New Roman" pitchFamily="18" charset="0"/>
                <a:cs typeface="Times New Roman" pitchFamily="18" charset="0"/>
              </a:rPr>
              <a:t>Y</a:t>
            </a:r>
            <a:r>
              <a:rPr lang="en-US" sz="2200" b="1" i="1" baseline="-25000" dirty="0" smtClean="0">
                <a:latin typeface="Times New Roman" pitchFamily="18" charset="0"/>
                <a:cs typeface="Times New Roman" pitchFamily="18" charset="0"/>
              </a:rPr>
              <a:t>F</a:t>
            </a:r>
            <a:r>
              <a:rPr lang="en-US" sz="2200" dirty="0" smtClean="0">
                <a:latin typeface="Times New Roman" pitchFamily="18" charset="0"/>
                <a:cs typeface="Times New Roman" pitchFamily="18" charset="0"/>
              </a:rPr>
              <a:t> will be long term.</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52" name="Line 3"/>
          <p:cNvSpPr>
            <a:spLocks noChangeShapeType="1"/>
          </p:cNvSpPr>
          <p:nvPr/>
        </p:nvSpPr>
        <p:spPr bwMode="auto">
          <a:xfrm>
            <a:off x="6596698" y="1947316"/>
            <a:ext cx="1588" cy="3341688"/>
          </a:xfrm>
          <a:prstGeom prst="line">
            <a:avLst/>
          </a:prstGeom>
          <a:noFill/>
          <a:ln w="57150">
            <a:solidFill>
              <a:srgbClr val="C03838"/>
            </a:solidFill>
            <a:round/>
            <a:headEnd/>
            <a:tailEnd/>
          </a:ln>
        </p:spPr>
        <p:txBody>
          <a:bodyPr>
            <a:prstTxWarp prst="textNoShape">
              <a:avLst/>
            </a:prstTxWarp>
          </a:bodyPr>
          <a:lstStyle/>
          <a:p>
            <a:endParaRPr lang="en-US">
              <a:latin typeface="Times New Roman"/>
              <a:cs typeface="Times New Roman"/>
            </a:endParaRPr>
          </a:p>
        </p:txBody>
      </p:sp>
      <p:sp>
        <p:nvSpPr>
          <p:cNvPr id="56" name="Line 4"/>
          <p:cNvSpPr>
            <a:spLocks noChangeAspect="1" noChangeShapeType="1"/>
          </p:cNvSpPr>
          <p:nvPr/>
        </p:nvSpPr>
        <p:spPr bwMode="auto">
          <a:xfrm>
            <a:off x="6196648" y="4233316"/>
            <a:ext cx="0" cy="1049338"/>
          </a:xfrm>
          <a:prstGeom prst="line">
            <a:avLst/>
          </a:prstGeom>
          <a:noFill/>
          <a:ln w="31750" cap="rnd">
            <a:solidFill>
              <a:srgbClr val="000000"/>
            </a:solidFill>
            <a:prstDash val="sysDot"/>
            <a:round/>
            <a:headEnd/>
            <a:tailEnd/>
          </a:ln>
        </p:spPr>
        <p:txBody>
          <a:bodyPr>
            <a:prstTxWarp prst="textNoShape">
              <a:avLst/>
            </a:prstTxWarp>
          </a:bodyPr>
          <a:lstStyle/>
          <a:p>
            <a:endParaRPr lang="en-US">
              <a:latin typeface="Times New Roman"/>
              <a:cs typeface="Times New Roman"/>
            </a:endParaRPr>
          </a:p>
        </p:txBody>
      </p:sp>
      <p:sp>
        <p:nvSpPr>
          <p:cNvPr id="58" name="Freeform 6"/>
          <p:cNvSpPr>
            <a:spLocks noChangeAspect="1"/>
          </p:cNvSpPr>
          <p:nvPr/>
        </p:nvSpPr>
        <p:spPr bwMode="auto">
          <a:xfrm>
            <a:off x="5143980" y="2523182"/>
            <a:ext cx="1668463" cy="2501900"/>
          </a:xfrm>
          <a:custGeom>
            <a:avLst/>
            <a:gdLst>
              <a:gd name="T0" fmla="*/ 20 w 4147"/>
              <a:gd name="T1" fmla="*/ 72 h 6220"/>
              <a:gd name="T2" fmla="*/ 53 w 4147"/>
              <a:gd name="T3" fmla="*/ 183 h 6220"/>
              <a:gd name="T4" fmla="*/ 94 w 4147"/>
              <a:gd name="T5" fmla="*/ 300 h 6220"/>
              <a:gd name="T6" fmla="*/ 140 w 4147"/>
              <a:gd name="T7" fmla="*/ 421 h 6220"/>
              <a:gd name="T8" fmla="*/ 192 w 4147"/>
              <a:gd name="T9" fmla="*/ 546 h 6220"/>
              <a:gd name="T10" fmla="*/ 249 w 4147"/>
              <a:gd name="T11" fmla="*/ 675 h 6220"/>
              <a:gd name="T12" fmla="*/ 312 w 4147"/>
              <a:gd name="T13" fmla="*/ 808 h 6220"/>
              <a:gd name="T14" fmla="*/ 380 w 4147"/>
              <a:gd name="T15" fmla="*/ 943 h 6220"/>
              <a:gd name="T16" fmla="*/ 452 w 4147"/>
              <a:gd name="T17" fmla="*/ 1082 h 6220"/>
              <a:gd name="T18" fmla="*/ 529 w 4147"/>
              <a:gd name="T19" fmla="*/ 1223 h 6220"/>
              <a:gd name="T20" fmla="*/ 609 w 4147"/>
              <a:gd name="T21" fmla="*/ 1367 h 6220"/>
              <a:gd name="T22" fmla="*/ 693 w 4147"/>
              <a:gd name="T23" fmla="*/ 1513 h 6220"/>
              <a:gd name="T24" fmla="*/ 781 w 4147"/>
              <a:gd name="T25" fmla="*/ 1661 h 6220"/>
              <a:gd name="T26" fmla="*/ 873 w 4147"/>
              <a:gd name="T27" fmla="*/ 1811 h 6220"/>
              <a:gd name="T28" fmla="*/ 966 w 4147"/>
              <a:gd name="T29" fmla="*/ 1962 h 6220"/>
              <a:gd name="T30" fmla="*/ 1063 w 4147"/>
              <a:gd name="T31" fmla="*/ 2116 h 6220"/>
              <a:gd name="T32" fmla="*/ 1162 w 4147"/>
              <a:gd name="T33" fmla="*/ 2269 h 6220"/>
              <a:gd name="T34" fmla="*/ 1264 w 4147"/>
              <a:gd name="T35" fmla="*/ 2423 h 6220"/>
              <a:gd name="T36" fmla="*/ 1368 w 4147"/>
              <a:gd name="T37" fmla="*/ 2577 h 6220"/>
              <a:gd name="T38" fmla="*/ 1473 w 4147"/>
              <a:gd name="T39" fmla="*/ 2733 h 6220"/>
              <a:gd name="T40" fmla="*/ 1579 w 4147"/>
              <a:gd name="T41" fmla="*/ 2887 h 6220"/>
              <a:gd name="T42" fmla="*/ 1687 w 4147"/>
              <a:gd name="T43" fmla="*/ 3041 h 6220"/>
              <a:gd name="T44" fmla="*/ 1796 w 4147"/>
              <a:gd name="T45" fmla="*/ 3195 h 6220"/>
              <a:gd name="T46" fmla="*/ 1905 w 4147"/>
              <a:gd name="T47" fmla="*/ 3348 h 6220"/>
              <a:gd name="T48" fmla="*/ 2015 w 4147"/>
              <a:gd name="T49" fmla="*/ 3500 h 6220"/>
              <a:gd name="T50" fmla="*/ 2125 w 4147"/>
              <a:gd name="T51" fmla="*/ 3650 h 6220"/>
              <a:gd name="T52" fmla="*/ 2235 w 4147"/>
              <a:gd name="T53" fmla="*/ 3798 h 6220"/>
              <a:gd name="T54" fmla="*/ 2343 w 4147"/>
              <a:gd name="T55" fmla="*/ 3944 h 6220"/>
              <a:gd name="T56" fmla="*/ 2451 w 4147"/>
              <a:gd name="T57" fmla="*/ 4089 h 6220"/>
              <a:gd name="T58" fmla="*/ 2559 w 4147"/>
              <a:gd name="T59" fmla="*/ 4230 h 6220"/>
              <a:gd name="T60" fmla="*/ 2665 w 4147"/>
              <a:gd name="T61" fmla="*/ 4370 h 6220"/>
              <a:gd name="T62" fmla="*/ 2770 w 4147"/>
              <a:gd name="T63" fmla="*/ 4507 h 6220"/>
              <a:gd name="T64" fmla="*/ 2872 w 4147"/>
              <a:gd name="T65" fmla="*/ 4639 h 6220"/>
              <a:gd name="T66" fmla="*/ 2972 w 4147"/>
              <a:gd name="T67" fmla="*/ 4768 h 6220"/>
              <a:gd name="T68" fmla="*/ 3071 w 4147"/>
              <a:gd name="T69" fmla="*/ 4894 h 6220"/>
              <a:gd name="T70" fmla="*/ 3167 w 4147"/>
              <a:gd name="T71" fmla="*/ 5016 h 6220"/>
              <a:gd name="T72" fmla="*/ 3260 w 4147"/>
              <a:gd name="T73" fmla="*/ 5134 h 6220"/>
              <a:gd name="T74" fmla="*/ 3350 w 4147"/>
              <a:gd name="T75" fmla="*/ 5247 h 6220"/>
              <a:gd name="T76" fmla="*/ 3436 w 4147"/>
              <a:gd name="T77" fmla="*/ 5355 h 6220"/>
              <a:gd name="T78" fmla="*/ 3519 w 4147"/>
              <a:gd name="T79" fmla="*/ 5457 h 6220"/>
              <a:gd name="T80" fmla="*/ 3599 w 4147"/>
              <a:gd name="T81" fmla="*/ 5555 h 6220"/>
              <a:gd name="T82" fmla="*/ 3673 w 4147"/>
              <a:gd name="T83" fmla="*/ 5647 h 6220"/>
              <a:gd name="T84" fmla="*/ 3743 w 4147"/>
              <a:gd name="T85" fmla="*/ 5733 h 6220"/>
              <a:gd name="T86" fmla="*/ 3809 w 4147"/>
              <a:gd name="T87" fmla="*/ 5814 h 6220"/>
              <a:gd name="T88" fmla="*/ 3870 w 4147"/>
              <a:gd name="T89" fmla="*/ 5888 h 6220"/>
              <a:gd name="T90" fmla="*/ 3925 w 4147"/>
              <a:gd name="T91" fmla="*/ 5954 h 6220"/>
              <a:gd name="T92" fmla="*/ 3975 w 4147"/>
              <a:gd name="T93" fmla="*/ 6015 h 6220"/>
              <a:gd name="T94" fmla="*/ 4019 w 4147"/>
              <a:gd name="T95" fmla="*/ 6067 h 6220"/>
              <a:gd name="T96" fmla="*/ 4057 w 4147"/>
              <a:gd name="T97" fmla="*/ 6113 h 6220"/>
              <a:gd name="T98" fmla="*/ 4088 w 4147"/>
              <a:gd name="T99" fmla="*/ 6150 h 6220"/>
              <a:gd name="T100" fmla="*/ 4113 w 4147"/>
              <a:gd name="T101" fmla="*/ 6181 h 6220"/>
              <a:gd name="T102" fmla="*/ 4132 w 4147"/>
              <a:gd name="T103" fmla="*/ 6202 h 6220"/>
              <a:gd name="T104" fmla="*/ 4144 w 4147"/>
              <a:gd name="T105" fmla="*/ 6216 h 6220"/>
              <a:gd name="T106" fmla="*/ 4147 w 4147"/>
              <a:gd name="T107" fmla="*/ 6220 h 62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47"/>
              <a:gd name="T163" fmla="*/ 0 h 6220"/>
              <a:gd name="T164" fmla="*/ 4147 w 4147"/>
              <a:gd name="T165" fmla="*/ 6220 h 62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47" h="6220">
                <a:moveTo>
                  <a:pt x="0" y="0"/>
                </a:moveTo>
                <a:lnTo>
                  <a:pt x="10" y="35"/>
                </a:lnTo>
                <a:lnTo>
                  <a:pt x="20" y="72"/>
                </a:lnTo>
                <a:lnTo>
                  <a:pt x="31" y="108"/>
                </a:lnTo>
                <a:lnTo>
                  <a:pt x="42" y="146"/>
                </a:lnTo>
                <a:lnTo>
                  <a:pt x="53" y="183"/>
                </a:lnTo>
                <a:lnTo>
                  <a:pt x="67" y="222"/>
                </a:lnTo>
                <a:lnTo>
                  <a:pt x="79" y="260"/>
                </a:lnTo>
                <a:lnTo>
                  <a:pt x="94" y="300"/>
                </a:lnTo>
                <a:lnTo>
                  <a:pt x="109" y="340"/>
                </a:lnTo>
                <a:lnTo>
                  <a:pt x="124" y="380"/>
                </a:lnTo>
                <a:lnTo>
                  <a:pt x="140" y="421"/>
                </a:lnTo>
                <a:lnTo>
                  <a:pt x="157" y="463"/>
                </a:lnTo>
                <a:lnTo>
                  <a:pt x="174" y="504"/>
                </a:lnTo>
                <a:lnTo>
                  <a:pt x="192" y="546"/>
                </a:lnTo>
                <a:lnTo>
                  <a:pt x="211" y="589"/>
                </a:lnTo>
                <a:lnTo>
                  <a:pt x="231" y="631"/>
                </a:lnTo>
                <a:lnTo>
                  <a:pt x="249" y="675"/>
                </a:lnTo>
                <a:lnTo>
                  <a:pt x="270" y="719"/>
                </a:lnTo>
                <a:lnTo>
                  <a:pt x="291" y="763"/>
                </a:lnTo>
                <a:lnTo>
                  <a:pt x="312" y="808"/>
                </a:lnTo>
                <a:lnTo>
                  <a:pt x="335" y="852"/>
                </a:lnTo>
                <a:lnTo>
                  <a:pt x="357" y="897"/>
                </a:lnTo>
                <a:lnTo>
                  <a:pt x="380" y="943"/>
                </a:lnTo>
                <a:lnTo>
                  <a:pt x="404" y="989"/>
                </a:lnTo>
                <a:lnTo>
                  <a:pt x="428" y="1035"/>
                </a:lnTo>
                <a:lnTo>
                  <a:pt x="452" y="1082"/>
                </a:lnTo>
                <a:lnTo>
                  <a:pt x="477" y="1129"/>
                </a:lnTo>
                <a:lnTo>
                  <a:pt x="503" y="1176"/>
                </a:lnTo>
                <a:lnTo>
                  <a:pt x="529" y="1223"/>
                </a:lnTo>
                <a:lnTo>
                  <a:pt x="555" y="1270"/>
                </a:lnTo>
                <a:lnTo>
                  <a:pt x="582" y="1318"/>
                </a:lnTo>
                <a:lnTo>
                  <a:pt x="609" y="1367"/>
                </a:lnTo>
                <a:lnTo>
                  <a:pt x="636" y="1415"/>
                </a:lnTo>
                <a:lnTo>
                  <a:pt x="664" y="1464"/>
                </a:lnTo>
                <a:lnTo>
                  <a:pt x="693" y="1513"/>
                </a:lnTo>
                <a:lnTo>
                  <a:pt x="722" y="1562"/>
                </a:lnTo>
                <a:lnTo>
                  <a:pt x="752" y="1612"/>
                </a:lnTo>
                <a:lnTo>
                  <a:pt x="781" y="1661"/>
                </a:lnTo>
                <a:lnTo>
                  <a:pt x="811" y="1711"/>
                </a:lnTo>
                <a:lnTo>
                  <a:pt x="841" y="1761"/>
                </a:lnTo>
                <a:lnTo>
                  <a:pt x="873" y="1811"/>
                </a:lnTo>
                <a:lnTo>
                  <a:pt x="903" y="1861"/>
                </a:lnTo>
                <a:lnTo>
                  <a:pt x="934" y="1912"/>
                </a:lnTo>
                <a:lnTo>
                  <a:pt x="966" y="1962"/>
                </a:lnTo>
                <a:lnTo>
                  <a:pt x="999" y="2014"/>
                </a:lnTo>
                <a:lnTo>
                  <a:pt x="1031" y="2065"/>
                </a:lnTo>
                <a:lnTo>
                  <a:pt x="1063" y="2116"/>
                </a:lnTo>
                <a:lnTo>
                  <a:pt x="1096" y="2167"/>
                </a:lnTo>
                <a:lnTo>
                  <a:pt x="1129" y="2218"/>
                </a:lnTo>
                <a:lnTo>
                  <a:pt x="1162" y="2269"/>
                </a:lnTo>
                <a:lnTo>
                  <a:pt x="1197" y="2320"/>
                </a:lnTo>
                <a:lnTo>
                  <a:pt x="1230" y="2372"/>
                </a:lnTo>
                <a:lnTo>
                  <a:pt x="1264" y="2423"/>
                </a:lnTo>
                <a:lnTo>
                  <a:pt x="1299" y="2474"/>
                </a:lnTo>
                <a:lnTo>
                  <a:pt x="1333" y="2526"/>
                </a:lnTo>
                <a:lnTo>
                  <a:pt x="1368" y="2577"/>
                </a:lnTo>
                <a:lnTo>
                  <a:pt x="1403" y="2630"/>
                </a:lnTo>
                <a:lnTo>
                  <a:pt x="1437" y="2681"/>
                </a:lnTo>
                <a:lnTo>
                  <a:pt x="1473" y="2733"/>
                </a:lnTo>
                <a:lnTo>
                  <a:pt x="1508" y="2784"/>
                </a:lnTo>
                <a:lnTo>
                  <a:pt x="1544" y="2836"/>
                </a:lnTo>
                <a:lnTo>
                  <a:pt x="1579" y="2887"/>
                </a:lnTo>
                <a:lnTo>
                  <a:pt x="1616" y="2939"/>
                </a:lnTo>
                <a:lnTo>
                  <a:pt x="1651" y="2990"/>
                </a:lnTo>
                <a:lnTo>
                  <a:pt x="1687" y="3041"/>
                </a:lnTo>
                <a:lnTo>
                  <a:pt x="1724" y="3093"/>
                </a:lnTo>
                <a:lnTo>
                  <a:pt x="1759" y="3144"/>
                </a:lnTo>
                <a:lnTo>
                  <a:pt x="1796" y="3195"/>
                </a:lnTo>
                <a:lnTo>
                  <a:pt x="1832" y="3247"/>
                </a:lnTo>
                <a:lnTo>
                  <a:pt x="1869" y="3298"/>
                </a:lnTo>
                <a:lnTo>
                  <a:pt x="1905" y="3348"/>
                </a:lnTo>
                <a:lnTo>
                  <a:pt x="1942" y="3399"/>
                </a:lnTo>
                <a:lnTo>
                  <a:pt x="1978" y="3450"/>
                </a:lnTo>
                <a:lnTo>
                  <a:pt x="2015" y="3500"/>
                </a:lnTo>
                <a:lnTo>
                  <a:pt x="2051" y="3550"/>
                </a:lnTo>
                <a:lnTo>
                  <a:pt x="2089" y="3600"/>
                </a:lnTo>
                <a:lnTo>
                  <a:pt x="2125" y="3650"/>
                </a:lnTo>
                <a:lnTo>
                  <a:pt x="2162" y="3700"/>
                </a:lnTo>
                <a:lnTo>
                  <a:pt x="2198" y="3749"/>
                </a:lnTo>
                <a:lnTo>
                  <a:pt x="2235" y="3798"/>
                </a:lnTo>
                <a:lnTo>
                  <a:pt x="2271" y="3847"/>
                </a:lnTo>
                <a:lnTo>
                  <a:pt x="2307" y="3896"/>
                </a:lnTo>
                <a:lnTo>
                  <a:pt x="2343" y="3944"/>
                </a:lnTo>
                <a:lnTo>
                  <a:pt x="2379" y="3993"/>
                </a:lnTo>
                <a:lnTo>
                  <a:pt x="2416" y="4041"/>
                </a:lnTo>
                <a:lnTo>
                  <a:pt x="2451" y="4089"/>
                </a:lnTo>
                <a:lnTo>
                  <a:pt x="2488" y="4137"/>
                </a:lnTo>
                <a:lnTo>
                  <a:pt x="2523" y="4184"/>
                </a:lnTo>
                <a:lnTo>
                  <a:pt x="2559" y="4230"/>
                </a:lnTo>
                <a:lnTo>
                  <a:pt x="2595" y="4277"/>
                </a:lnTo>
                <a:lnTo>
                  <a:pt x="2631" y="4324"/>
                </a:lnTo>
                <a:lnTo>
                  <a:pt x="2665" y="4370"/>
                </a:lnTo>
                <a:lnTo>
                  <a:pt x="2700" y="4416"/>
                </a:lnTo>
                <a:lnTo>
                  <a:pt x="2735" y="4461"/>
                </a:lnTo>
                <a:lnTo>
                  <a:pt x="2770" y="4507"/>
                </a:lnTo>
                <a:lnTo>
                  <a:pt x="2805" y="4550"/>
                </a:lnTo>
                <a:lnTo>
                  <a:pt x="2839" y="4595"/>
                </a:lnTo>
                <a:lnTo>
                  <a:pt x="2872" y="4639"/>
                </a:lnTo>
                <a:lnTo>
                  <a:pt x="2907" y="4683"/>
                </a:lnTo>
                <a:lnTo>
                  <a:pt x="2940" y="4726"/>
                </a:lnTo>
                <a:lnTo>
                  <a:pt x="2972" y="4768"/>
                </a:lnTo>
                <a:lnTo>
                  <a:pt x="3006" y="4811"/>
                </a:lnTo>
                <a:lnTo>
                  <a:pt x="3038" y="4853"/>
                </a:lnTo>
                <a:lnTo>
                  <a:pt x="3071" y="4894"/>
                </a:lnTo>
                <a:lnTo>
                  <a:pt x="3104" y="4935"/>
                </a:lnTo>
                <a:lnTo>
                  <a:pt x="3135" y="4976"/>
                </a:lnTo>
                <a:lnTo>
                  <a:pt x="3167" y="5016"/>
                </a:lnTo>
                <a:lnTo>
                  <a:pt x="3198" y="5056"/>
                </a:lnTo>
                <a:lnTo>
                  <a:pt x="3230" y="5094"/>
                </a:lnTo>
                <a:lnTo>
                  <a:pt x="3260" y="5134"/>
                </a:lnTo>
                <a:lnTo>
                  <a:pt x="3290" y="5172"/>
                </a:lnTo>
                <a:lnTo>
                  <a:pt x="3320" y="5209"/>
                </a:lnTo>
                <a:lnTo>
                  <a:pt x="3350" y="5247"/>
                </a:lnTo>
                <a:lnTo>
                  <a:pt x="3379" y="5283"/>
                </a:lnTo>
                <a:lnTo>
                  <a:pt x="3408" y="5319"/>
                </a:lnTo>
                <a:lnTo>
                  <a:pt x="3436" y="5355"/>
                </a:lnTo>
                <a:lnTo>
                  <a:pt x="3464" y="5389"/>
                </a:lnTo>
                <a:lnTo>
                  <a:pt x="3492" y="5424"/>
                </a:lnTo>
                <a:lnTo>
                  <a:pt x="3519" y="5457"/>
                </a:lnTo>
                <a:lnTo>
                  <a:pt x="3547" y="5491"/>
                </a:lnTo>
                <a:lnTo>
                  <a:pt x="3573" y="5523"/>
                </a:lnTo>
                <a:lnTo>
                  <a:pt x="3599" y="5555"/>
                </a:lnTo>
                <a:lnTo>
                  <a:pt x="3624" y="5586"/>
                </a:lnTo>
                <a:lnTo>
                  <a:pt x="3649" y="5618"/>
                </a:lnTo>
                <a:lnTo>
                  <a:pt x="3673" y="5647"/>
                </a:lnTo>
                <a:lnTo>
                  <a:pt x="3697" y="5677"/>
                </a:lnTo>
                <a:lnTo>
                  <a:pt x="3721" y="5705"/>
                </a:lnTo>
                <a:lnTo>
                  <a:pt x="3743" y="5733"/>
                </a:lnTo>
                <a:lnTo>
                  <a:pt x="3765" y="5761"/>
                </a:lnTo>
                <a:lnTo>
                  <a:pt x="3787" y="5788"/>
                </a:lnTo>
                <a:lnTo>
                  <a:pt x="3809" y="5814"/>
                </a:lnTo>
                <a:lnTo>
                  <a:pt x="3830" y="5839"/>
                </a:lnTo>
                <a:lnTo>
                  <a:pt x="3850" y="5864"/>
                </a:lnTo>
                <a:lnTo>
                  <a:pt x="3870" y="5888"/>
                </a:lnTo>
                <a:lnTo>
                  <a:pt x="3888" y="5911"/>
                </a:lnTo>
                <a:lnTo>
                  <a:pt x="3907" y="5932"/>
                </a:lnTo>
                <a:lnTo>
                  <a:pt x="3925" y="5954"/>
                </a:lnTo>
                <a:lnTo>
                  <a:pt x="3943" y="5975"/>
                </a:lnTo>
                <a:lnTo>
                  <a:pt x="3959" y="5995"/>
                </a:lnTo>
                <a:lnTo>
                  <a:pt x="3975" y="6015"/>
                </a:lnTo>
                <a:lnTo>
                  <a:pt x="3990" y="6033"/>
                </a:lnTo>
                <a:lnTo>
                  <a:pt x="4005" y="6050"/>
                </a:lnTo>
                <a:lnTo>
                  <a:pt x="4019" y="6067"/>
                </a:lnTo>
                <a:lnTo>
                  <a:pt x="4032" y="6084"/>
                </a:lnTo>
                <a:lnTo>
                  <a:pt x="4045" y="6098"/>
                </a:lnTo>
                <a:lnTo>
                  <a:pt x="4057" y="6113"/>
                </a:lnTo>
                <a:lnTo>
                  <a:pt x="4069" y="6126"/>
                </a:lnTo>
                <a:lnTo>
                  <a:pt x="4079" y="6139"/>
                </a:lnTo>
                <a:lnTo>
                  <a:pt x="4088" y="6150"/>
                </a:lnTo>
                <a:lnTo>
                  <a:pt x="4098" y="6162"/>
                </a:lnTo>
                <a:lnTo>
                  <a:pt x="4106" y="6171"/>
                </a:lnTo>
                <a:lnTo>
                  <a:pt x="4113" y="6181"/>
                </a:lnTo>
                <a:lnTo>
                  <a:pt x="4121" y="6189"/>
                </a:lnTo>
                <a:lnTo>
                  <a:pt x="4127" y="6196"/>
                </a:lnTo>
                <a:lnTo>
                  <a:pt x="4132" y="6202"/>
                </a:lnTo>
                <a:lnTo>
                  <a:pt x="4136" y="6208"/>
                </a:lnTo>
                <a:lnTo>
                  <a:pt x="4141" y="6212"/>
                </a:lnTo>
                <a:lnTo>
                  <a:pt x="4144" y="6216"/>
                </a:lnTo>
                <a:lnTo>
                  <a:pt x="4146" y="6218"/>
                </a:lnTo>
                <a:lnTo>
                  <a:pt x="4147" y="6219"/>
                </a:lnTo>
                <a:lnTo>
                  <a:pt x="4147" y="6220"/>
                </a:lnTo>
              </a:path>
            </a:pathLst>
          </a:custGeom>
          <a:noFill/>
          <a:ln w="57150">
            <a:solidFill>
              <a:srgbClr val="053ABF"/>
            </a:solidFill>
            <a:round/>
            <a:headEnd/>
            <a:tailEnd/>
          </a:ln>
        </p:spPr>
        <p:txBody>
          <a:bodyPr>
            <a:prstTxWarp prst="textNoShape">
              <a:avLst/>
            </a:prstTxWarp>
          </a:bodyPr>
          <a:lstStyle/>
          <a:p>
            <a:endParaRPr lang="en-US">
              <a:latin typeface="Times New Roman"/>
              <a:cs typeface="Times New Roman"/>
            </a:endParaRPr>
          </a:p>
        </p:txBody>
      </p:sp>
      <p:sp>
        <p:nvSpPr>
          <p:cNvPr id="62" name="Rectangle 7"/>
          <p:cNvSpPr>
            <a:spLocks noChangeAspect="1" noChangeArrowheads="1"/>
          </p:cNvSpPr>
          <p:nvPr/>
        </p:nvSpPr>
        <p:spPr bwMode="auto">
          <a:xfrm>
            <a:off x="6783868" y="4920307"/>
            <a:ext cx="623887" cy="307777"/>
          </a:xfrm>
          <a:prstGeom prst="rect">
            <a:avLst/>
          </a:prstGeom>
          <a:noFill/>
          <a:ln w="9525">
            <a:noFill/>
            <a:miter lim="800000"/>
            <a:headEnd/>
            <a:tailEnd/>
          </a:ln>
        </p:spPr>
        <p:txBody>
          <a:bodyPr lIns="0" tIns="0" rIns="0" bIns="0">
            <a:prstTxWarp prst="textNoShape">
              <a:avLst/>
            </a:prstTxWarp>
            <a:spAutoFit/>
          </a:bodyPr>
          <a:lstStyle/>
          <a:p>
            <a:r>
              <a:rPr kumimoji="0" lang="en-US" sz="2000" b="1" i="1" dirty="0">
                <a:solidFill>
                  <a:srgbClr val="053ABF"/>
                </a:solidFill>
                <a:latin typeface="Times New Roman"/>
                <a:cs typeface="Times New Roman"/>
              </a:rPr>
              <a:t>AD</a:t>
            </a:r>
            <a:r>
              <a:rPr kumimoji="0" lang="en-US" sz="2000" b="1" i="1" baseline="-25000" dirty="0">
                <a:solidFill>
                  <a:srgbClr val="053ABF"/>
                </a:solidFill>
                <a:latin typeface="Times New Roman"/>
                <a:cs typeface="Times New Roman"/>
              </a:rPr>
              <a:t>1</a:t>
            </a:r>
            <a:endParaRPr kumimoji="0" lang="en-US" sz="2000" b="1" baseline="-25000" dirty="0">
              <a:solidFill>
                <a:srgbClr val="053ABF"/>
              </a:solidFill>
              <a:latin typeface="Times New Roman"/>
              <a:cs typeface="Times New Roman"/>
            </a:endParaRPr>
          </a:p>
        </p:txBody>
      </p:sp>
      <p:sp>
        <p:nvSpPr>
          <p:cNvPr id="63" name="Text Box 13"/>
          <p:cNvSpPr txBox="1">
            <a:spLocks noChangeAspect="1" noChangeArrowheads="1"/>
          </p:cNvSpPr>
          <p:nvPr/>
        </p:nvSpPr>
        <p:spPr bwMode="auto">
          <a:xfrm>
            <a:off x="4314309" y="1642516"/>
            <a:ext cx="651741" cy="449354"/>
          </a:xfrm>
          <a:prstGeom prst="rect">
            <a:avLst/>
          </a:prstGeom>
          <a:noFill/>
          <a:ln w="9525">
            <a:noFill/>
            <a:miter lim="800000"/>
            <a:headEnd/>
            <a:tailEnd/>
          </a:ln>
        </p:spPr>
        <p:txBody>
          <a:bodyPr wrap="none">
            <a:prstTxWarp prst="textNoShape">
              <a:avLst/>
            </a:prstTxWarp>
            <a:spAutoFit/>
          </a:bodyPr>
          <a:lstStyle/>
          <a:p>
            <a:pPr>
              <a:lnSpc>
                <a:spcPct val="70000"/>
              </a:lnSpc>
            </a:pPr>
            <a:r>
              <a:rPr kumimoji="0" lang="en-US" sz="1600" b="0">
                <a:solidFill>
                  <a:srgbClr val="000000"/>
                </a:solidFill>
                <a:latin typeface="Times New Roman"/>
                <a:cs typeface="Times New Roman"/>
              </a:rPr>
              <a:t>Price</a:t>
            </a:r>
            <a:br>
              <a:rPr kumimoji="0" lang="en-US" sz="1600" b="0">
                <a:solidFill>
                  <a:srgbClr val="000000"/>
                </a:solidFill>
                <a:latin typeface="Times New Roman"/>
                <a:cs typeface="Times New Roman"/>
              </a:rPr>
            </a:br>
            <a:r>
              <a:rPr kumimoji="0" lang="en-US" sz="1600" b="0">
                <a:solidFill>
                  <a:srgbClr val="000000"/>
                </a:solidFill>
                <a:latin typeface="Times New Roman"/>
                <a:cs typeface="Times New Roman"/>
              </a:rPr>
              <a:t>Level</a:t>
            </a:r>
            <a:endParaRPr kumimoji="0" lang="en-US" sz="1600" b="0">
              <a:solidFill>
                <a:schemeClr val="tx1"/>
              </a:solidFill>
              <a:latin typeface="Times New Roman"/>
              <a:cs typeface="Times New Roman"/>
            </a:endParaRPr>
          </a:p>
        </p:txBody>
      </p:sp>
      <p:sp>
        <p:nvSpPr>
          <p:cNvPr id="64" name="Rectangle 14"/>
          <p:cNvSpPr>
            <a:spLocks noChangeArrowheads="1"/>
          </p:cNvSpPr>
          <p:nvPr/>
        </p:nvSpPr>
        <p:spPr bwMode="auto">
          <a:xfrm>
            <a:off x="6275027" y="1625649"/>
            <a:ext cx="672727" cy="307777"/>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a:solidFill>
                  <a:srgbClr val="C03838"/>
                </a:solidFill>
                <a:latin typeface="Times New Roman"/>
                <a:cs typeface="Times New Roman"/>
              </a:rPr>
              <a:t>LRAS</a:t>
            </a:r>
            <a:endParaRPr kumimoji="0" lang="en-US" sz="2400" b="1" dirty="0">
              <a:solidFill>
                <a:srgbClr val="C03838"/>
              </a:solidFill>
              <a:latin typeface="Times New Roman"/>
              <a:cs typeface="Times New Roman"/>
            </a:endParaRPr>
          </a:p>
        </p:txBody>
      </p:sp>
      <p:sp>
        <p:nvSpPr>
          <p:cNvPr id="65" name="Line 15"/>
          <p:cNvSpPr>
            <a:spLocks noChangeAspect="1" noChangeShapeType="1"/>
          </p:cNvSpPr>
          <p:nvPr/>
        </p:nvSpPr>
        <p:spPr bwMode="auto">
          <a:xfrm flipH="1">
            <a:off x="4678998" y="3861841"/>
            <a:ext cx="1908175" cy="0"/>
          </a:xfrm>
          <a:prstGeom prst="line">
            <a:avLst/>
          </a:prstGeom>
          <a:noFill/>
          <a:ln w="31750" cap="rnd">
            <a:solidFill>
              <a:srgbClr val="000000"/>
            </a:solidFill>
            <a:prstDash val="sysDot"/>
            <a:round/>
            <a:headEnd/>
            <a:tailEnd/>
          </a:ln>
        </p:spPr>
        <p:txBody>
          <a:bodyPr>
            <a:prstTxWarp prst="textNoShape">
              <a:avLst/>
            </a:prstTxWarp>
          </a:bodyPr>
          <a:lstStyle/>
          <a:p>
            <a:endParaRPr lang="en-US">
              <a:latin typeface="Times New Roman"/>
              <a:cs typeface="Times New Roman"/>
            </a:endParaRPr>
          </a:p>
        </p:txBody>
      </p:sp>
      <p:sp>
        <p:nvSpPr>
          <p:cNvPr id="66" name="Line 16"/>
          <p:cNvSpPr>
            <a:spLocks noChangeAspect="1" noChangeShapeType="1"/>
          </p:cNvSpPr>
          <p:nvPr/>
        </p:nvSpPr>
        <p:spPr bwMode="auto">
          <a:xfrm>
            <a:off x="6596698" y="3928516"/>
            <a:ext cx="0" cy="1366838"/>
          </a:xfrm>
          <a:prstGeom prst="line">
            <a:avLst/>
          </a:prstGeom>
          <a:noFill/>
          <a:ln w="31750" cap="rnd">
            <a:solidFill>
              <a:srgbClr val="000000"/>
            </a:solidFill>
            <a:prstDash val="sysDot"/>
            <a:round/>
            <a:headEnd/>
            <a:tailEnd/>
          </a:ln>
        </p:spPr>
        <p:txBody>
          <a:bodyPr>
            <a:prstTxWarp prst="textNoShape">
              <a:avLst/>
            </a:prstTxWarp>
          </a:bodyPr>
          <a:lstStyle/>
          <a:p>
            <a:endParaRPr lang="en-US">
              <a:latin typeface="Times New Roman"/>
              <a:cs typeface="Times New Roman"/>
            </a:endParaRPr>
          </a:p>
        </p:txBody>
      </p:sp>
      <p:sp>
        <p:nvSpPr>
          <p:cNvPr id="67" name="Rectangle 17"/>
          <p:cNvSpPr>
            <a:spLocks noChangeArrowheads="1"/>
          </p:cNvSpPr>
          <p:nvPr/>
        </p:nvSpPr>
        <p:spPr bwMode="auto">
          <a:xfrm>
            <a:off x="6472873" y="5292179"/>
            <a:ext cx="284533"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dirty="0">
                <a:solidFill>
                  <a:srgbClr val="C03838"/>
                </a:solidFill>
                <a:latin typeface="Times New Roman"/>
                <a:cs typeface="Times New Roman"/>
              </a:rPr>
              <a:t>Y</a:t>
            </a:r>
            <a:r>
              <a:rPr kumimoji="0" lang="en-US" sz="1800" b="1" i="1" baseline="-25000" dirty="0">
                <a:solidFill>
                  <a:srgbClr val="C03838"/>
                </a:solidFill>
                <a:latin typeface="Times New Roman"/>
                <a:cs typeface="Times New Roman"/>
              </a:rPr>
              <a:t>F</a:t>
            </a:r>
            <a:endParaRPr kumimoji="0" lang="en-US" sz="1800" b="1" baseline="-25000" dirty="0">
              <a:solidFill>
                <a:srgbClr val="C03838"/>
              </a:solidFill>
              <a:latin typeface="Times New Roman"/>
              <a:cs typeface="Times New Roman"/>
            </a:endParaRPr>
          </a:p>
        </p:txBody>
      </p:sp>
      <p:sp>
        <p:nvSpPr>
          <p:cNvPr id="68" name="Rectangle 18"/>
          <p:cNvSpPr>
            <a:spLocks noChangeArrowheads="1"/>
          </p:cNvSpPr>
          <p:nvPr/>
        </p:nvSpPr>
        <p:spPr bwMode="auto">
          <a:xfrm>
            <a:off x="6075998" y="5290591"/>
            <a:ext cx="245998"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dirty="0">
                <a:solidFill>
                  <a:srgbClr val="C03838"/>
                </a:solidFill>
                <a:latin typeface="Times New Roman"/>
                <a:cs typeface="Times New Roman"/>
              </a:rPr>
              <a:t>Y</a:t>
            </a:r>
            <a:r>
              <a:rPr kumimoji="0" lang="en-US" sz="1800" b="1" i="1" baseline="-25000" dirty="0">
                <a:solidFill>
                  <a:srgbClr val="C03838"/>
                </a:solidFill>
                <a:latin typeface="Times New Roman"/>
                <a:cs typeface="Times New Roman"/>
              </a:rPr>
              <a:t>1</a:t>
            </a:r>
            <a:endParaRPr kumimoji="0" lang="en-US" sz="1800" b="1" baseline="-25000" dirty="0">
              <a:solidFill>
                <a:srgbClr val="C03838"/>
              </a:solidFill>
              <a:latin typeface="Times New Roman"/>
              <a:cs typeface="Times New Roman"/>
            </a:endParaRPr>
          </a:p>
        </p:txBody>
      </p:sp>
      <p:grpSp>
        <p:nvGrpSpPr>
          <p:cNvPr id="69" name="Group 39"/>
          <p:cNvGrpSpPr>
            <a:grpSpLocks/>
          </p:cNvGrpSpPr>
          <p:nvPr/>
        </p:nvGrpSpPr>
        <p:grpSpPr bwMode="auto">
          <a:xfrm>
            <a:off x="5215573" y="2025104"/>
            <a:ext cx="2643188" cy="2840037"/>
            <a:chOff x="2496" y="721"/>
            <a:chExt cx="1665" cy="1789"/>
          </a:xfrm>
        </p:grpSpPr>
        <p:sp>
          <p:nvSpPr>
            <p:cNvPr id="70" name="Freeform 5"/>
            <p:cNvSpPr>
              <a:spLocks noChangeAspect="1"/>
            </p:cNvSpPr>
            <p:nvPr/>
          </p:nvSpPr>
          <p:spPr bwMode="auto">
            <a:xfrm>
              <a:off x="2657" y="721"/>
              <a:ext cx="1119" cy="1679"/>
            </a:xfrm>
            <a:custGeom>
              <a:avLst/>
              <a:gdLst>
                <a:gd name="T0" fmla="*/ 20 w 4147"/>
                <a:gd name="T1" fmla="*/ 72 h 6220"/>
                <a:gd name="T2" fmla="*/ 53 w 4147"/>
                <a:gd name="T3" fmla="*/ 183 h 6220"/>
                <a:gd name="T4" fmla="*/ 94 w 4147"/>
                <a:gd name="T5" fmla="*/ 300 h 6220"/>
                <a:gd name="T6" fmla="*/ 140 w 4147"/>
                <a:gd name="T7" fmla="*/ 421 h 6220"/>
                <a:gd name="T8" fmla="*/ 192 w 4147"/>
                <a:gd name="T9" fmla="*/ 546 h 6220"/>
                <a:gd name="T10" fmla="*/ 249 w 4147"/>
                <a:gd name="T11" fmla="*/ 675 h 6220"/>
                <a:gd name="T12" fmla="*/ 312 w 4147"/>
                <a:gd name="T13" fmla="*/ 808 h 6220"/>
                <a:gd name="T14" fmla="*/ 380 w 4147"/>
                <a:gd name="T15" fmla="*/ 943 h 6220"/>
                <a:gd name="T16" fmla="*/ 452 w 4147"/>
                <a:gd name="T17" fmla="*/ 1082 h 6220"/>
                <a:gd name="T18" fmla="*/ 529 w 4147"/>
                <a:gd name="T19" fmla="*/ 1223 h 6220"/>
                <a:gd name="T20" fmla="*/ 609 w 4147"/>
                <a:gd name="T21" fmla="*/ 1367 h 6220"/>
                <a:gd name="T22" fmla="*/ 693 w 4147"/>
                <a:gd name="T23" fmla="*/ 1513 h 6220"/>
                <a:gd name="T24" fmla="*/ 781 w 4147"/>
                <a:gd name="T25" fmla="*/ 1661 h 6220"/>
                <a:gd name="T26" fmla="*/ 873 w 4147"/>
                <a:gd name="T27" fmla="*/ 1811 h 6220"/>
                <a:gd name="T28" fmla="*/ 966 w 4147"/>
                <a:gd name="T29" fmla="*/ 1962 h 6220"/>
                <a:gd name="T30" fmla="*/ 1063 w 4147"/>
                <a:gd name="T31" fmla="*/ 2116 h 6220"/>
                <a:gd name="T32" fmla="*/ 1162 w 4147"/>
                <a:gd name="T33" fmla="*/ 2269 h 6220"/>
                <a:gd name="T34" fmla="*/ 1264 w 4147"/>
                <a:gd name="T35" fmla="*/ 2423 h 6220"/>
                <a:gd name="T36" fmla="*/ 1368 w 4147"/>
                <a:gd name="T37" fmla="*/ 2577 h 6220"/>
                <a:gd name="T38" fmla="*/ 1473 w 4147"/>
                <a:gd name="T39" fmla="*/ 2733 h 6220"/>
                <a:gd name="T40" fmla="*/ 1579 w 4147"/>
                <a:gd name="T41" fmla="*/ 2887 h 6220"/>
                <a:gd name="T42" fmla="*/ 1687 w 4147"/>
                <a:gd name="T43" fmla="*/ 3041 h 6220"/>
                <a:gd name="T44" fmla="*/ 1796 w 4147"/>
                <a:gd name="T45" fmla="*/ 3195 h 6220"/>
                <a:gd name="T46" fmla="*/ 1905 w 4147"/>
                <a:gd name="T47" fmla="*/ 3348 h 6220"/>
                <a:gd name="T48" fmla="*/ 2015 w 4147"/>
                <a:gd name="T49" fmla="*/ 3500 h 6220"/>
                <a:gd name="T50" fmla="*/ 2125 w 4147"/>
                <a:gd name="T51" fmla="*/ 3650 h 6220"/>
                <a:gd name="T52" fmla="*/ 2235 w 4147"/>
                <a:gd name="T53" fmla="*/ 3798 h 6220"/>
                <a:gd name="T54" fmla="*/ 2343 w 4147"/>
                <a:gd name="T55" fmla="*/ 3944 h 6220"/>
                <a:gd name="T56" fmla="*/ 2451 w 4147"/>
                <a:gd name="T57" fmla="*/ 4089 h 6220"/>
                <a:gd name="T58" fmla="*/ 2559 w 4147"/>
                <a:gd name="T59" fmla="*/ 4230 h 6220"/>
                <a:gd name="T60" fmla="*/ 2665 w 4147"/>
                <a:gd name="T61" fmla="*/ 4370 h 6220"/>
                <a:gd name="T62" fmla="*/ 2770 w 4147"/>
                <a:gd name="T63" fmla="*/ 4507 h 6220"/>
                <a:gd name="T64" fmla="*/ 2872 w 4147"/>
                <a:gd name="T65" fmla="*/ 4639 h 6220"/>
                <a:gd name="T66" fmla="*/ 2972 w 4147"/>
                <a:gd name="T67" fmla="*/ 4768 h 6220"/>
                <a:gd name="T68" fmla="*/ 3071 w 4147"/>
                <a:gd name="T69" fmla="*/ 4894 h 6220"/>
                <a:gd name="T70" fmla="*/ 3167 w 4147"/>
                <a:gd name="T71" fmla="*/ 5016 h 6220"/>
                <a:gd name="T72" fmla="*/ 3260 w 4147"/>
                <a:gd name="T73" fmla="*/ 5134 h 6220"/>
                <a:gd name="T74" fmla="*/ 3350 w 4147"/>
                <a:gd name="T75" fmla="*/ 5247 h 6220"/>
                <a:gd name="T76" fmla="*/ 3436 w 4147"/>
                <a:gd name="T77" fmla="*/ 5355 h 6220"/>
                <a:gd name="T78" fmla="*/ 3519 w 4147"/>
                <a:gd name="T79" fmla="*/ 5457 h 6220"/>
                <a:gd name="T80" fmla="*/ 3599 w 4147"/>
                <a:gd name="T81" fmla="*/ 5555 h 6220"/>
                <a:gd name="T82" fmla="*/ 3673 w 4147"/>
                <a:gd name="T83" fmla="*/ 5647 h 6220"/>
                <a:gd name="T84" fmla="*/ 3743 w 4147"/>
                <a:gd name="T85" fmla="*/ 5733 h 6220"/>
                <a:gd name="T86" fmla="*/ 3809 w 4147"/>
                <a:gd name="T87" fmla="*/ 5814 h 6220"/>
                <a:gd name="T88" fmla="*/ 3870 w 4147"/>
                <a:gd name="T89" fmla="*/ 5888 h 6220"/>
                <a:gd name="T90" fmla="*/ 3925 w 4147"/>
                <a:gd name="T91" fmla="*/ 5954 h 6220"/>
                <a:gd name="T92" fmla="*/ 3975 w 4147"/>
                <a:gd name="T93" fmla="*/ 6015 h 6220"/>
                <a:gd name="T94" fmla="*/ 4019 w 4147"/>
                <a:gd name="T95" fmla="*/ 6067 h 6220"/>
                <a:gd name="T96" fmla="*/ 4057 w 4147"/>
                <a:gd name="T97" fmla="*/ 6113 h 6220"/>
                <a:gd name="T98" fmla="*/ 4088 w 4147"/>
                <a:gd name="T99" fmla="*/ 6150 h 6220"/>
                <a:gd name="T100" fmla="*/ 4113 w 4147"/>
                <a:gd name="T101" fmla="*/ 6181 h 6220"/>
                <a:gd name="T102" fmla="*/ 4132 w 4147"/>
                <a:gd name="T103" fmla="*/ 6202 h 6220"/>
                <a:gd name="T104" fmla="*/ 4144 w 4147"/>
                <a:gd name="T105" fmla="*/ 6216 h 6220"/>
                <a:gd name="T106" fmla="*/ 4147 w 4147"/>
                <a:gd name="T107" fmla="*/ 6220 h 62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47"/>
                <a:gd name="T163" fmla="*/ 0 h 6220"/>
                <a:gd name="T164" fmla="*/ 4147 w 4147"/>
                <a:gd name="T165" fmla="*/ 6220 h 62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47" h="6220">
                  <a:moveTo>
                    <a:pt x="0" y="0"/>
                  </a:moveTo>
                  <a:lnTo>
                    <a:pt x="10" y="35"/>
                  </a:lnTo>
                  <a:lnTo>
                    <a:pt x="20" y="72"/>
                  </a:lnTo>
                  <a:lnTo>
                    <a:pt x="31" y="108"/>
                  </a:lnTo>
                  <a:lnTo>
                    <a:pt x="42" y="146"/>
                  </a:lnTo>
                  <a:lnTo>
                    <a:pt x="53" y="183"/>
                  </a:lnTo>
                  <a:lnTo>
                    <a:pt x="67" y="222"/>
                  </a:lnTo>
                  <a:lnTo>
                    <a:pt x="79" y="260"/>
                  </a:lnTo>
                  <a:lnTo>
                    <a:pt x="94" y="300"/>
                  </a:lnTo>
                  <a:lnTo>
                    <a:pt x="109" y="340"/>
                  </a:lnTo>
                  <a:lnTo>
                    <a:pt x="124" y="380"/>
                  </a:lnTo>
                  <a:lnTo>
                    <a:pt x="140" y="421"/>
                  </a:lnTo>
                  <a:lnTo>
                    <a:pt x="157" y="463"/>
                  </a:lnTo>
                  <a:lnTo>
                    <a:pt x="174" y="504"/>
                  </a:lnTo>
                  <a:lnTo>
                    <a:pt x="192" y="546"/>
                  </a:lnTo>
                  <a:lnTo>
                    <a:pt x="211" y="589"/>
                  </a:lnTo>
                  <a:lnTo>
                    <a:pt x="231" y="631"/>
                  </a:lnTo>
                  <a:lnTo>
                    <a:pt x="249" y="675"/>
                  </a:lnTo>
                  <a:lnTo>
                    <a:pt x="270" y="719"/>
                  </a:lnTo>
                  <a:lnTo>
                    <a:pt x="291" y="763"/>
                  </a:lnTo>
                  <a:lnTo>
                    <a:pt x="312" y="808"/>
                  </a:lnTo>
                  <a:lnTo>
                    <a:pt x="335" y="852"/>
                  </a:lnTo>
                  <a:lnTo>
                    <a:pt x="357" y="897"/>
                  </a:lnTo>
                  <a:lnTo>
                    <a:pt x="380" y="943"/>
                  </a:lnTo>
                  <a:lnTo>
                    <a:pt x="404" y="989"/>
                  </a:lnTo>
                  <a:lnTo>
                    <a:pt x="428" y="1035"/>
                  </a:lnTo>
                  <a:lnTo>
                    <a:pt x="452" y="1082"/>
                  </a:lnTo>
                  <a:lnTo>
                    <a:pt x="477" y="1129"/>
                  </a:lnTo>
                  <a:lnTo>
                    <a:pt x="503" y="1176"/>
                  </a:lnTo>
                  <a:lnTo>
                    <a:pt x="529" y="1223"/>
                  </a:lnTo>
                  <a:lnTo>
                    <a:pt x="555" y="1270"/>
                  </a:lnTo>
                  <a:lnTo>
                    <a:pt x="582" y="1318"/>
                  </a:lnTo>
                  <a:lnTo>
                    <a:pt x="609" y="1367"/>
                  </a:lnTo>
                  <a:lnTo>
                    <a:pt x="636" y="1415"/>
                  </a:lnTo>
                  <a:lnTo>
                    <a:pt x="664" y="1464"/>
                  </a:lnTo>
                  <a:lnTo>
                    <a:pt x="693" y="1513"/>
                  </a:lnTo>
                  <a:lnTo>
                    <a:pt x="722" y="1562"/>
                  </a:lnTo>
                  <a:lnTo>
                    <a:pt x="752" y="1612"/>
                  </a:lnTo>
                  <a:lnTo>
                    <a:pt x="781" y="1661"/>
                  </a:lnTo>
                  <a:lnTo>
                    <a:pt x="811" y="1711"/>
                  </a:lnTo>
                  <a:lnTo>
                    <a:pt x="841" y="1761"/>
                  </a:lnTo>
                  <a:lnTo>
                    <a:pt x="873" y="1811"/>
                  </a:lnTo>
                  <a:lnTo>
                    <a:pt x="903" y="1861"/>
                  </a:lnTo>
                  <a:lnTo>
                    <a:pt x="934" y="1912"/>
                  </a:lnTo>
                  <a:lnTo>
                    <a:pt x="966" y="1962"/>
                  </a:lnTo>
                  <a:lnTo>
                    <a:pt x="999" y="2014"/>
                  </a:lnTo>
                  <a:lnTo>
                    <a:pt x="1031" y="2065"/>
                  </a:lnTo>
                  <a:lnTo>
                    <a:pt x="1063" y="2116"/>
                  </a:lnTo>
                  <a:lnTo>
                    <a:pt x="1096" y="2167"/>
                  </a:lnTo>
                  <a:lnTo>
                    <a:pt x="1129" y="2218"/>
                  </a:lnTo>
                  <a:lnTo>
                    <a:pt x="1162" y="2269"/>
                  </a:lnTo>
                  <a:lnTo>
                    <a:pt x="1197" y="2320"/>
                  </a:lnTo>
                  <a:lnTo>
                    <a:pt x="1230" y="2372"/>
                  </a:lnTo>
                  <a:lnTo>
                    <a:pt x="1264" y="2423"/>
                  </a:lnTo>
                  <a:lnTo>
                    <a:pt x="1299" y="2474"/>
                  </a:lnTo>
                  <a:lnTo>
                    <a:pt x="1333" y="2526"/>
                  </a:lnTo>
                  <a:lnTo>
                    <a:pt x="1368" y="2577"/>
                  </a:lnTo>
                  <a:lnTo>
                    <a:pt x="1403" y="2630"/>
                  </a:lnTo>
                  <a:lnTo>
                    <a:pt x="1437" y="2681"/>
                  </a:lnTo>
                  <a:lnTo>
                    <a:pt x="1473" y="2733"/>
                  </a:lnTo>
                  <a:lnTo>
                    <a:pt x="1508" y="2784"/>
                  </a:lnTo>
                  <a:lnTo>
                    <a:pt x="1544" y="2836"/>
                  </a:lnTo>
                  <a:lnTo>
                    <a:pt x="1579" y="2887"/>
                  </a:lnTo>
                  <a:lnTo>
                    <a:pt x="1616" y="2939"/>
                  </a:lnTo>
                  <a:lnTo>
                    <a:pt x="1651" y="2990"/>
                  </a:lnTo>
                  <a:lnTo>
                    <a:pt x="1687" y="3041"/>
                  </a:lnTo>
                  <a:lnTo>
                    <a:pt x="1724" y="3093"/>
                  </a:lnTo>
                  <a:lnTo>
                    <a:pt x="1759" y="3144"/>
                  </a:lnTo>
                  <a:lnTo>
                    <a:pt x="1796" y="3195"/>
                  </a:lnTo>
                  <a:lnTo>
                    <a:pt x="1832" y="3247"/>
                  </a:lnTo>
                  <a:lnTo>
                    <a:pt x="1869" y="3298"/>
                  </a:lnTo>
                  <a:lnTo>
                    <a:pt x="1905" y="3348"/>
                  </a:lnTo>
                  <a:lnTo>
                    <a:pt x="1942" y="3399"/>
                  </a:lnTo>
                  <a:lnTo>
                    <a:pt x="1978" y="3450"/>
                  </a:lnTo>
                  <a:lnTo>
                    <a:pt x="2015" y="3500"/>
                  </a:lnTo>
                  <a:lnTo>
                    <a:pt x="2051" y="3550"/>
                  </a:lnTo>
                  <a:lnTo>
                    <a:pt x="2089" y="3600"/>
                  </a:lnTo>
                  <a:lnTo>
                    <a:pt x="2125" y="3650"/>
                  </a:lnTo>
                  <a:lnTo>
                    <a:pt x="2162" y="3700"/>
                  </a:lnTo>
                  <a:lnTo>
                    <a:pt x="2198" y="3749"/>
                  </a:lnTo>
                  <a:lnTo>
                    <a:pt x="2235" y="3798"/>
                  </a:lnTo>
                  <a:lnTo>
                    <a:pt x="2271" y="3847"/>
                  </a:lnTo>
                  <a:lnTo>
                    <a:pt x="2307" y="3896"/>
                  </a:lnTo>
                  <a:lnTo>
                    <a:pt x="2343" y="3944"/>
                  </a:lnTo>
                  <a:lnTo>
                    <a:pt x="2379" y="3993"/>
                  </a:lnTo>
                  <a:lnTo>
                    <a:pt x="2416" y="4041"/>
                  </a:lnTo>
                  <a:lnTo>
                    <a:pt x="2451" y="4089"/>
                  </a:lnTo>
                  <a:lnTo>
                    <a:pt x="2488" y="4137"/>
                  </a:lnTo>
                  <a:lnTo>
                    <a:pt x="2523" y="4184"/>
                  </a:lnTo>
                  <a:lnTo>
                    <a:pt x="2559" y="4230"/>
                  </a:lnTo>
                  <a:lnTo>
                    <a:pt x="2595" y="4277"/>
                  </a:lnTo>
                  <a:lnTo>
                    <a:pt x="2631" y="4324"/>
                  </a:lnTo>
                  <a:lnTo>
                    <a:pt x="2665" y="4370"/>
                  </a:lnTo>
                  <a:lnTo>
                    <a:pt x="2700" y="4416"/>
                  </a:lnTo>
                  <a:lnTo>
                    <a:pt x="2735" y="4461"/>
                  </a:lnTo>
                  <a:lnTo>
                    <a:pt x="2770" y="4507"/>
                  </a:lnTo>
                  <a:lnTo>
                    <a:pt x="2805" y="4550"/>
                  </a:lnTo>
                  <a:lnTo>
                    <a:pt x="2839" y="4595"/>
                  </a:lnTo>
                  <a:lnTo>
                    <a:pt x="2872" y="4639"/>
                  </a:lnTo>
                  <a:lnTo>
                    <a:pt x="2907" y="4683"/>
                  </a:lnTo>
                  <a:lnTo>
                    <a:pt x="2940" y="4726"/>
                  </a:lnTo>
                  <a:lnTo>
                    <a:pt x="2972" y="4768"/>
                  </a:lnTo>
                  <a:lnTo>
                    <a:pt x="3006" y="4811"/>
                  </a:lnTo>
                  <a:lnTo>
                    <a:pt x="3038" y="4853"/>
                  </a:lnTo>
                  <a:lnTo>
                    <a:pt x="3071" y="4894"/>
                  </a:lnTo>
                  <a:lnTo>
                    <a:pt x="3104" y="4935"/>
                  </a:lnTo>
                  <a:lnTo>
                    <a:pt x="3135" y="4976"/>
                  </a:lnTo>
                  <a:lnTo>
                    <a:pt x="3167" y="5016"/>
                  </a:lnTo>
                  <a:lnTo>
                    <a:pt x="3198" y="5056"/>
                  </a:lnTo>
                  <a:lnTo>
                    <a:pt x="3230" y="5094"/>
                  </a:lnTo>
                  <a:lnTo>
                    <a:pt x="3260" y="5134"/>
                  </a:lnTo>
                  <a:lnTo>
                    <a:pt x="3290" y="5172"/>
                  </a:lnTo>
                  <a:lnTo>
                    <a:pt x="3320" y="5209"/>
                  </a:lnTo>
                  <a:lnTo>
                    <a:pt x="3350" y="5247"/>
                  </a:lnTo>
                  <a:lnTo>
                    <a:pt x="3379" y="5283"/>
                  </a:lnTo>
                  <a:lnTo>
                    <a:pt x="3408" y="5319"/>
                  </a:lnTo>
                  <a:lnTo>
                    <a:pt x="3436" y="5355"/>
                  </a:lnTo>
                  <a:lnTo>
                    <a:pt x="3464" y="5389"/>
                  </a:lnTo>
                  <a:lnTo>
                    <a:pt x="3492" y="5424"/>
                  </a:lnTo>
                  <a:lnTo>
                    <a:pt x="3519" y="5457"/>
                  </a:lnTo>
                  <a:lnTo>
                    <a:pt x="3547" y="5491"/>
                  </a:lnTo>
                  <a:lnTo>
                    <a:pt x="3573" y="5523"/>
                  </a:lnTo>
                  <a:lnTo>
                    <a:pt x="3599" y="5555"/>
                  </a:lnTo>
                  <a:lnTo>
                    <a:pt x="3624" y="5586"/>
                  </a:lnTo>
                  <a:lnTo>
                    <a:pt x="3649" y="5618"/>
                  </a:lnTo>
                  <a:lnTo>
                    <a:pt x="3673" y="5647"/>
                  </a:lnTo>
                  <a:lnTo>
                    <a:pt x="3697" y="5677"/>
                  </a:lnTo>
                  <a:lnTo>
                    <a:pt x="3721" y="5705"/>
                  </a:lnTo>
                  <a:lnTo>
                    <a:pt x="3743" y="5733"/>
                  </a:lnTo>
                  <a:lnTo>
                    <a:pt x="3765" y="5761"/>
                  </a:lnTo>
                  <a:lnTo>
                    <a:pt x="3787" y="5788"/>
                  </a:lnTo>
                  <a:lnTo>
                    <a:pt x="3809" y="5814"/>
                  </a:lnTo>
                  <a:lnTo>
                    <a:pt x="3830" y="5839"/>
                  </a:lnTo>
                  <a:lnTo>
                    <a:pt x="3850" y="5864"/>
                  </a:lnTo>
                  <a:lnTo>
                    <a:pt x="3870" y="5888"/>
                  </a:lnTo>
                  <a:lnTo>
                    <a:pt x="3888" y="5911"/>
                  </a:lnTo>
                  <a:lnTo>
                    <a:pt x="3907" y="5932"/>
                  </a:lnTo>
                  <a:lnTo>
                    <a:pt x="3925" y="5954"/>
                  </a:lnTo>
                  <a:lnTo>
                    <a:pt x="3943" y="5975"/>
                  </a:lnTo>
                  <a:lnTo>
                    <a:pt x="3959" y="5995"/>
                  </a:lnTo>
                  <a:lnTo>
                    <a:pt x="3975" y="6015"/>
                  </a:lnTo>
                  <a:lnTo>
                    <a:pt x="3990" y="6033"/>
                  </a:lnTo>
                  <a:lnTo>
                    <a:pt x="4005" y="6050"/>
                  </a:lnTo>
                  <a:lnTo>
                    <a:pt x="4019" y="6067"/>
                  </a:lnTo>
                  <a:lnTo>
                    <a:pt x="4032" y="6084"/>
                  </a:lnTo>
                  <a:lnTo>
                    <a:pt x="4045" y="6098"/>
                  </a:lnTo>
                  <a:lnTo>
                    <a:pt x="4057" y="6113"/>
                  </a:lnTo>
                  <a:lnTo>
                    <a:pt x="4069" y="6126"/>
                  </a:lnTo>
                  <a:lnTo>
                    <a:pt x="4079" y="6139"/>
                  </a:lnTo>
                  <a:lnTo>
                    <a:pt x="4088" y="6150"/>
                  </a:lnTo>
                  <a:lnTo>
                    <a:pt x="4098" y="6162"/>
                  </a:lnTo>
                  <a:lnTo>
                    <a:pt x="4106" y="6171"/>
                  </a:lnTo>
                  <a:lnTo>
                    <a:pt x="4113" y="6181"/>
                  </a:lnTo>
                  <a:lnTo>
                    <a:pt x="4121" y="6189"/>
                  </a:lnTo>
                  <a:lnTo>
                    <a:pt x="4127" y="6196"/>
                  </a:lnTo>
                  <a:lnTo>
                    <a:pt x="4132" y="6202"/>
                  </a:lnTo>
                  <a:lnTo>
                    <a:pt x="4136" y="6208"/>
                  </a:lnTo>
                  <a:lnTo>
                    <a:pt x="4141" y="6212"/>
                  </a:lnTo>
                  <a:lnTo>
                    <a:pt x="4144" y="6216"/>
                  </a:lnTo>
                  <a:lnTo>
                    <a:pt x="4146" y="6218"/>
                  </a:lnTo>
                  <a:lnTo>
                    <a:pt x="4147" y="6219"/>
                  </a:lnTo>
                  <a:lnTo>
                    <a:pt x="4147" y="6220"/>
                  </a:lnTo>
                </a:path>
              </a:pathLst>
            </a:custGeom>
            <a:noFill/>
            <a:ln w="57150">
              <a:solidFill>
                <a:srgbClr val="053ABF"/>
              </a:solidFill>
              <a:round/>
              <a:headEnd/>
              <a:tailEnd/>
            </a:ln>
          </p:spPr>
          <p:txBody>
            <a:bodyPr>
              <a:prstTxWarp prst="textNoShape">
                <a:avLst/>
              </a:prstTxWarp>
            </a:bodyPr>
            <a:lstStyle/>
            <a:p>
              <a:endParaRPr lang="en-US">
                <a:latin typeface="Times New Roman"/>
                <a:cs typeface="Times New Roman"/>
              </a:endParaRPr>
            </a:p>
          </p:txBody>
        </p:sp>
        <p:sp>
          <p:nvSpPr>
            <p:cNvPr id="71" name="Rectangle 8"/>
            <p:cNvSpPr>
              <a:spLocks noChangeAspect="1" noChangeArrowheads="1"/>
            </p:cNvSpPr>
            <p:nvPr/>
          </p:nvSpPr>
          <p:spPr bwMode="auto">
            <a:xfrm>
              <a:off x="3768" y="2316"/>
              <a:ext cx="393" cy="194"/>
            </a:xfrm>
            <a:prstGeom prst="rect">
              <a:avLst/>
            </a:prstGeom>
            <a:noFill/>
            <a:ln w="9525">
              <a:noFill/>
              <a:miter lim="800000"/>
              <a:headEnd/>
              <a:tailEnd/>
            </a:ln>
          </p:spPr>
          <p:txBody>
            <a:bodyPr lIns="0" tIns="0" rIns="0" bIns="0">
              <a:prstTxWarp prst="textNoShape">
                <a:avLst/>
              </a:prstTxWarp>
              <a:spAutoFit/>
            </a:bodyPr>
            <a:lstStyle/>
            <a:p>
              <a:r>
                <a:rPr kumimoji="0" lang="en-US" sz="2000" b="1" i="1" dirty="0">
                  <a:solidFill>
                    <a:srgbClr val="053ABF"/>
                  </a:solidFill>
                  <a:latin typeface="Times New Roman"/>
                  <a:cs typeface="Times New Roman"/>
                </a:rPr>
                <a:t>AD</a:t>
              </a:r>
              <a:r>
                <a:rPr kumimoji="0" lang="en-US" sz="2000" b="1" i="1" baseline="-25000" dirty="0">
                  <a:solidFill>
                    <a:srgbClr val="053ABF"/>
                  </a:solidFill>
                  <a:latin typeface="Times New Roman"/>
                  <a:cs typeface="Times New Roman"/>
                </a:rPr>
                <a:t>2</a:t>
              </a:r>
              <a:endParaRPr kumimoji="0" lang="en-US" sz="2400" b="1" baseline="-25000" dirty="0">
                <a:solidFill>
                  <a:srgbClr val="053ABF"/>
                </a:solidFill>
                <a:latin typeface="Times New Roman"/>
                <a:cs typeface="Times New Roman"/>
              </a:endParaRPr>
            </a:p>
          </p:txBody>
        </p:sp>
        <p:sp>
          <p:nvSpPr>
            <p:cNvPr id="72" name="Line 19"/>
            <p:cNvSpPr>
              <a:spLocks noChangeShapeType="1"/>
            </p:cNvSpPr>
            <p:nvPr/>
          </p:nvSpPr>
          <p:spPr bwMode="auto">
            <a:xfrm>
              <a:off x="2496" y="1104"/>
              <a:ext cx="288" cy="0"/>
            </a:xfrm>
            <a:prstGeom prst="line">
              <a:avLst/>
            </a:prstGeom>
            <a:noFill/>
            <a:ln w="31750">
              <a:solidFill>
                <a:schemeClr val="tx1"/>
              </a:solidFill>
              <a:round/>
              <a:headEnd type="none" w="lg" len="lg"/>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a:cs typeface="Times New Roman"/>
              </a:endParaRPr>
            </a:p>
          </p:txBody>
        </p:sp>
      </p:grpSp>
      <p:sp>
        <p:nvSpPr>
          <p:cNvPr id="73" name="Line 20"/>
          <p:cNvSpPr>
            <a:spLocks noChangeAspect="1" noChangeShapeType="1"/>
          </p:cNvSpPr>
          <p:nvPr/>
        </p:nvSpPr>
        <p:spPr bwMode="auto">
          <a:xfrm>
            <a:off x="4658361" y="5296941"/>
            <a:ext cx="2687230" cy="0"/>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74" name="Rectangle 21"/>
          <p:cNvSpPr>
            <a:spLocks noChangeAspect="1" noChangeArrowheads="1"/>
          </p:cNvSpPr>
          <p:nvPr/>
        </p:nvSpPr>
        <p:spPr bwMode="auto">
          <a:xfrm>
            <a:off x="7345591" y="5192166"/>
            <a:ext cx="1544393" cy="350865"/>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600" b="0">
                <a:solidFill>
                  <a:srgbClr val="000000"/>
                </a:solidFill>
                <a:latin typeface="Times New Roman"/>
                <a:cs typeface="Times New Roman"/>
              </a:rPr>
              <a:t> Goods &amp; Services</a:t>
            </a:r>
            <a:r>
              <a:rPr kumimoji="0" lang="en-US" sz="1200" b="0">
                <a:solidFill>
                  <a:srgbClr val="000000"/>
                </a:solidFill>
                <a:latin typeface="Times New Roman"/>
                <a:cs typeface="Times New Roman"/>
              </a:rPr>
              <a:t/>
            </a:r>
            <a:br>
              <a:rPr kumimoji="0" lang="en-US" sz="1200" b="0">
                <a:solidFill>
                  <a:srgbClr val="000000"/>
                </a:solidFill>
                <a:latin typeface="Times New Roman"/>
                <a:cs typeface="Times New Roman"/>
              </a:rPr>
            </a:br>
            <a:r>
              <a:rPr kumimoji="0" lang="en-US" sz="1200" i="1">
                <a:solidFill>
                  <a:srgbClr val="000000"/>
                </a:solidFill>
                <a:latin typeface="Times New Roman"/>
                <a:cs typeface="Times New Roman"/>
              </a:rPr>
              <a:t>(real GDP)</a:t>
            </a:r>
            <a:endParaRPr kumimoji="0" lang="en-US" sz="2000" i="1">
              <a:solidFill>
                <a:schemeClr val="tx1"/>
              </a:solidFill>
              <a:latin typeface="Times New Roman"/>
              <a:cs typeface="Times New Roman"/>
            </a:endParaRPr>
          </a:p>
        </p:txBody>
      </p:sp>
      <p:sp>
        <p:nvSpPr>
          <p:cNvPr id="75" name="Rectangle 22"/>
          <p:cNvSpPr>
            <a:spLocks noChangeAspect="1" noChangeArrowheads="1"/>
          </p:cNvSpPr>
          <p:nvPr/>
        </p:nvSpPr>
        <p:spPr bwMode="auto">
          <a:xfrm>
            <a:off x="4361498" y="3711029"/>
            <a:ext cx="245998"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a:solidFill>
                  <a:srgbClr val="000000"/>
                </a:solidFill>
                <a:latin typeface="Times New Roman"/>
                <a:cs typeface="Times New Roman"/>
              </a:rPr>
              <a:t>P</a:t>
            </a:r>
            <a:r>
              <a:rPr kumimoji="0" lang="en-US" sz="1800" b="1" i="1" baseline="-25000">
                <a:solidFill>
                  <a:srgbClr val="000000"/>
                </a:solidFill>
                <a:latin typeface="Times New Roman"/>
                <a:cs typeface="Times New Roman"/>
              </a:rPr>
              <a:t>2</a:t>
            </a:r>
            <a:endParaRPr kumimoji="0" lang="en-US" sz="3200" b="1" baseline="-25000">
              <a:solidFill>
                <a:schemeClr val="tx1"/>
              </a:solidFill>
              <a:latin typeface="Times New Roman"/>
              <a:cs typeface="Times New Roman"/>
            </a:endParaRPr>
          </a:p>
        </p:txBody>
      </p:sp>
      <p:sp>
        <p:nvSpPr>
          <p:cNvPr id="76" name="Rectangle 23"/>
          <p:cNvSpPr>
            <a:spLocks noChangeAspect="1" noChangeArrowheads="1"/>
          </p:cNvSpPr>
          <p:nvPr/>
        </p:nvSpPr>
        <p:spPr bwMode="auto">
          <a:xfrm>
            <a:off x="7644448" y="2204491"/>
            <a:ext cx="742841" cy="307777"/>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a:solidFill>
                  <a:srgbClr val="006600"/>
                </a:solidFill>
                <a:latin typeface="Times New Roman"/>
                <a:cs typeface="Times New Roman"/>
              </a:rPr>
              <a:t>SRAS</a:t>
            </a:r>
            <a:r>
              <a:rPr kumimoji="0" lang="en-US" sz="2000" b="1" i="1" baseline="-25000" dirty="0">
                <a:solidFill>
                  <a:srgbClr val="006600"/>
                </a:solidFill>
                <a:latin typeface="Times New Roman"/>
                <a:cs typeface="Times New Roman"/>
              </a:rPr>
              <a:t>1</a:t>
            </a:r>
            <a:endParaRPr kumimoji="0" lang="en-US" sz="2400" b="1" dirty="0">
              <a:solidFill>
                <a:srgbClr val="006600"/>
              </a:solidFill>
              <a:latin typeface="Times New Roman"/>
              <a:cs typeface="Times New Roman"/>
            </a:endParaRPr>
          </a:p>
        </p:txBody>
      </p:sp>
      <p:sp>
        <p:nvSpPr>
          <p:cNvPr id="77" name="Freeform 24"/>
          <p:cNvSpPr>
            <a:spLocks noChangeAspect="1"/>
          </p:cNvSpPr>
          <p:nvPr/>
        </p:nvSpPr>
        <p:spPr bwMode="auto">
          <a:xfrm>
            <a:off x="5699761" y="2604541"/>
            <a:ext cx="2020887" cy="2057400"/>
          </a:xfrm>
          <a:custGeom>
            <a:avLst/>
            <a:gdLst>
              <a:gd name="T0" fmla="*/ 82 w 4625"/>
              <a:gd name="T1" fmla="*/ 4897 h 4959"/>
              <a:gd name="T2" fmla="*/ 205 w 4625"/>
              <a:gd name="T3" fmla="*/ 4803 h 4959"/>
              <a:gd name="T4" fmla="*/ 328 w 4625"/>
              <a:gd name="T5" fmla="*/ 4706 h 4959"/>
              <a:gd name="T6" fmla="*/ 451 w 4625"/>
              <a:gd name="T7" fmla="*/ 4607 h 4959"/>
              <a:gd name="T8" fmla="*/ 573 w 4625"/>
              <a:gd name="T9" fmla="*/ 4506 h 4959"/>
              <a:gd name="T10" fmla="*/ 695 w 4625"/>
              <a:gd name="T11" fmla="*/ 4403 h 4959"/>
              <a:gd name="T12" fmla="*/ 817 w 4625"/>
              <a:gd name="T13" fmla="*/ 4298 h 4959"/>
              <a:gd name="T14" fmla="*/ 938 w 4625"/>
              <a:gd name="T15" fmla="*/ 4190 h 4959"/>
              <a:gd name="T16" fmla="*/ 1058 w 4625"/>
              <a:gd name="T17" fmla="*/ 4081 h 4959"/>
              <a:gd name="T18" fmla="*/ 1179 w 4625"/>
              <a:gd name="T19" fmla="*/ 3970 h 4959"/>
              <a:gd name="T20" fmla="*/ 1298 w 4625"/>
              <a:gd name="T21" fmla="*/ 3858 h 4959"/>
              <a:gd name="T22" fmla="*/ 1416 w 4625"/>
              <a:gd name="T23" fmla="*/ 3745 h 4959"/>
              <a:gd name="T24" fmla="*/ 1533 w 4625"/>
              <a:gd name="T25" fmla="*/ 3630 h 4959"/>
              <a:gd name="T26" fmla="*/ 1650 w 4625"/>
              <a:gd name="T27" fmla="*/ 3515 h 4959"/>
              <a:gd name="T28" fmla="*/ 1765 w 4625"/>
              <a:gd name="T29" fmla="*/ 3399 h 4959"/>
              <a:gd name="T30" fmla="*/ 1880 w 4625"/>
              <a:gd name="T31" fmla="*/ 3282 h 4959"/>
              <a:gd name="T32" fmla="*/ 1992 w 4625"/>
              <a:gd name="T33" fmla="*/ 3166 h 4959"/>
              <a:gd name="T34" fmla="*/ 2104 w 4625"/>
              <a:gd name="T35" fmla="*/ 3048 h 4959"/>
              <a:gd name="T36" fmla="*/ 2216 w 4625"/>
              <a:gd name="T37" fmla="*/ 2930 h 4959"/>
              <a:gd name="T38" fmla="*/ 2325 w 4625"/>
              <a:gd name="T39" fmla="*/ 2812 h 4959"/>
              <a:gd name="T40" fmla="*/ 2434 w 4625"/>
              <a:gd name="T41" fmla="*/ 2694 h 4959"/>
              <a:gd name="T42" fmla="*/ 2540 w 4625"/>
              <a:gd name="T43" fmla="*/ 2575 h 4959"/>
              <a:gd name="T44" fmla="*/ 2645 w 4625"/>
              <a:gd name="T45" fmla="*/ 2457 h 4959"/>
              <a:gd name="T46" fmla="*/ 2750 w 4625"/>
              <a:gd name="T47" fmla="*/ 2340 h 4959"/>
              <a:gd name="T48" fmla="*/ 2852 w 4625"/>
              <a:gd name="T49" fmla="*/ 2223 h 4959"/>
              <a:gd name="T50" fmla="*/ 2952 w 4625"/>
              <a:gd name="T51" fmla="*/ 2107 h 4959"/>
              <a:gd name="T52" fmla="*/ 3051 w 4625"/>
              <a:gd name="T53" fmla="*/ 1992 h 4959"/>
              <a:gd name="T54" fmla="*/ 3148 w 4625"/>
              <a:gd name="T55" fmla="*/ 1878 h 4959"/>
              <a:gd name="T56" fmla="*/ 3242 w 4625"/>
              <a:gd name="T57" fmla="*/ 1765 h 4959"/>
              <a:gd name="T58" fmla="*/ 3336 w 4625"/>
              <a:gd name="T59" fmla="*/ 1655 h 4959"/>
              <a:gd name="T60" fmla="*/ 3426 w 4625"/>
              <a:gd name="T61" fmla="*/ 1544 h 4959"/>
              <a:gd name="T62" fmla="*/ 3516 w 4625"/>
              <a:gd name="T63" fmla="*/ 1435 h 4959"/>
              <a:gd name="T64" fmla="*/ 3602 w 4625"/>
              <a:gd name="T65" fmla="*/ 1329 h 4959"/>
              <a:gd name="T66" fmla="*/ 3686 w 4625"/>
              <a:gd name="T67" fmla="*/ 1225 h 4959"/>
              <a:gd name="T68" fmla="*/ 3768 w 4625"/>
              <a:gd name="T69" fmla="*/ 1121 h 4959"/>
              <a:gd name="T70" fmla="*/ 3848 w 4625"/>
              <a:gd name="T71" fmla="*/ 1021 h 4959"/>
              <a:gd name="T72" fmla="*/ 3925 w 4625"/>
              <a:gd name="T73" fmla="*/ 923 h 4959"/>
              <a:gd name="T74" fmla="*/ 4000 w 4625"/>
              <a:gd name="T75" fmla="*/ 828 h 4959"/>
              <a:gd name="T76" fmla="*/ 4072 w 4625"/>
              <a:gd name="T77" fmla="*/ 735 h 4959"/>
              <a:gd name="T78" fmla="*/ 4142 w 4625"/>
              <a:gd name="T79" fmla="*/ 645 h 4959"/>
              <a:gd name="T80" fmla="*/ 4209 w 4625"/>
              <a:gd name="T81" fmla="*/ 557 h 4959"/>
              <a:gd name="T82" fmla="*/ 4273 w 4625"/>
              <a:gd name="T83" fmla="*/ 472 h 4959"/>
              <a:gd name="T84" fmla="*/ 4334 w 4625"/>
              <a:gd name="T85" fmla="*/ 391 h 4959"/>
              <a:gd name="T86" fmla="*/ 4392 w 4625"/>
              <a:gd name="T87" fmla="*/ 314 h 4959"/>
              <a:gd name="T88" fmla="*/ 4447 w 4625"/>
              <a:gd name="T89" fmla="*/ 239 h 4959"/>
              <a:gd name="T90" fmla="*/ 4501 w 4625"/>
              <a:gd name="T91" fmla="*/ 169 h 4959"/>
              <a:gd name="T92" fmla="*/ 4550 w 4625"/>
              <a:gd name="T93" fmla="*/ 102 h 4959"/>
              <a:gd name="T94" fmla="*/ 4595 w 4625"/>
              <a:gd name="T95" fmla="*/ 39 h 495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625"/>
              <a:gd name="T145" fmla="*/ 0 h 4959"/>
              <a:gd name="T146" fmla="*/ 4625 w 4625"/>
              <a:gd name="T147" fmla="*/ 4959 h 495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625" h="4959">
                <a:moveTo>
                  <a:pt x="0" y="4959"/>
                </a:moveTo>
                <a:lnTo>
                  <a:pt x="40" y="4928"/>
                </a:lnTo>
                <a:lnTo>
                  <a:pt x="82" y="4897"/>
                </a:lnTo>
                <a:lnTo>
                  <a:pt x="122" y="4866"/>
                </a:lnTo>
                <a:lnTo>
                  <a:pt x="164" y="4835"/>
                </a:lnTo>
                <a:lnTo>
                  <a:pt x="205" y="4803"/>
                </a:lnTo>
                <a:lnTo>
                  <a:pt x="246" y="4771"/>
                </a:lnTo>
                <a:lnTo>
                  <a:pt x="287" y="4739"/>
                </a:lnTo>
                <a:lnTo>
                  <a:pt x="328" y="4706"/>
                </a:lnTo>
                <a:lnTo>
                  <a:pt x="369" y="4673"/>
                </a:lnTo>
                <a:lnTo>
                  <a:pt x="409" y="4640"/>
                </a:lnTo>
                <a:lnTo>
                  <a:pt x="451" y="4607"/>
                </a:lnTo>
                <a:lnTo>
                  <a:pt x="491" y="4574"/>
                </a:lnTo>
                <a:lnTo>
                  <a:pt x="532" y="4540"/>
                </a:lnTo>
                <a:lnTo>
                  <a:pt x="573" y="4506"/>
                </a:lnTo>
                <a:lnTo>
                  <a:pt x="614" y="4472"/>
                </a:lnTo>
                <a:lnTo>
                  <a:pt x="654" y="4437"/>
                </a:lnTo>
                <a:lnTo>
                  <a:pt x="695" y="4403"/>
                </a:lnTo>
                <a:lnTo>
                  <a:pt x="736" y="4368"/>
                </a:lnTo>
                <a:lnTo>
                  <a:pt x="776" y="4333"/>
                </a:lnTo>
                <a:lnTo>
                  <a:pt x="817" y="4298"/>
                </a:lnTo>
                <a:lnTo>
                  <a:pt x="857" y="4261"/>
                </a:lnTo>
                <a:lnTo>
                  <a:pt x="898" y="4226"/>
                </a:lnTo>
                <a:lnTo>
                  <a:pt x="938" y="4190"/>
                </a:lnTo>
                <a:lnTo>
                  <a:pt x="978" y="4154"/>
                </a:lnTo>
                <a:lnTo>
                  <a:pt x="1018" y="4118"/>
                </a:lnTo>
                <a:lnTo>
                  <a:pt x="1058" y="4081"/>
                </a:lnTo>
                <a:lnTo>
                  <a:pt x="1098" y="4044"/>
                </a:lnTo>
                <a:lnTo>
                  <a:pt x="1138" y="4007"/>
                </a:lnTo>
                <a:lnTo>
                  <a:pt x="1179" y="3970"/>
                </a:lnTo>
                <a:lnTo>
                  <a:pt x="1218" y="3933"/>
                </a:lnTo>
                <a:lnTo>
                  <a:pt x="1257" y="3895"/>
                </a:lnTo>
                <a:lnTo>
                  <a:pt x="1298" y="3858"/>
                </a:lnTo>
                <a:lnTo>
                  <a:pt x="1337" y="3821"/>
                </a:lnTo>
                <a:lnTo>
                  <a:pt x="1376" y="3782"/>
                </a:lnTo>
                <a:lnTo>
                  <a:pt x="1416" y="3745"/>
                </a:lnTo>
                <a:lnTo>
                  <a:pt x="1455" y="3707"/>
                </a:lnTo>
                <a:lnTo>
                  <a:pt x="1493" y="3669"/>
                </a:lnTo>
                <a:lnTo>
                  <a:pt x="1533" y="3630"/>
                </a:lnTo>
                <a:lnTo>
                  <a:pt x="1572" y="3592"/>
                </a:lnTo>
                <a:lnTo>
                  <a:pt x="1610" y="3554"/>
                </a:lnTo>
                <a:lnTo>
                  <a:pt x="1650" y="3515"/>
                </a:lnTo>
                <a:lnTo>
                  <a:pt x="1688" y="3477"/>
                </a:lnTo>
                <a:lnTo>
                  <a:pt x="1726" y="3438"/>
                </a:lnTo>
                <a:lnTo>
                  <a:pt x="1765" y="3399"/>
                </a:lnTo>
                <a:lnTo>
                  <a:pt x="1803" y="3360"/>
                </a:lnTo>
                <a:lnTo>
                  <a:pt x="1841" y="3322"/>
                </a:lnTo>
                <a:lnTo>
                  <a:pt x="1880" y="3282"/>
                </a:lnTo>
                <a:lnTo>
                  <a:pt x="1918" y="3244"/>
                </a:lnTo>
                <a:lnTo>
                  <a:pt x="1955" y="3204"/>
                </a:lnTo>
                <a:lnTo>
                  <a:pt x="1992" y="3166"/>
                </a:lnTo>
                <a:lnTo>
                  <a:pt x="2030" y="3127"/>
                </a:lnTo>
                <a:lnTo>
                  <a:pt x="2067" y="3087"/>
                </a:lnTo>
                <a:lnTo>
                  <a:pt x="2104" y="3048"/>
                </a:lnTo>
                <a:lnTo>
                  <a:pt x="2141" y="3009"/>
                </a:lnTo>
                <a:lnTo>
                  <a:pt x="2178" y="2969"/>
                </a:lnTo>
                <a:lnTo>
                  <a:pt x="2216" y="2930"/>
                </a:lnTo>
                <a:lnTo>
                  <a:pt x="2252" y="2890"/>
                </a:lnTo>
                <a:lnTo>
                  <a:pt x="2289" y="2851"/>
                </a:lnTo>
                <a:lnTo>
                  <a:pt x="2325" y="2812"/>
                </a:lnTo>
                <a:lnTo>
                  <a:pt x="2361" y="2772"/>
                </a:lnTo>
                <a:lnTo>
                  <a:pt x="2398" y="2733"/>
                </a:lnTo>
                <a:lnTo>
                  <a:pt x="2434" y="2694"/>
                </a:lnTo>
                <a:lnTo>
                  <a:pt x="2469" y="2654"/>
                </a:lnTo>
                <a:lnTo>
                  <a:pt x="2505" y="2615"/>
                </a:lnTo>
                <a:lnTo>
                  <a:pt x="2540" y="2575"/>
                </a:lnTo>
                <a:lnTo>
                  <a:pt x="2575" y="2536"/>
                </a:lnTo>
                <a:lnTo>
                  <a:pt x="2610" y="2497"/>
                </a:lnTo>
                <a:lnTo>
                  <a:pt x="2645" y="2457"/>
                </a:lnTo>
                <a:lnTo>
                  <a:pt x="2681" y="2418"/>
                </a:lnTo>
                <a:lnTo>
                  <a:pt x="2715" y="2380"/>
                </a:lnTo>
                <a:lnTo>
                  <a:pt x="2750" y="2340"/>
                </a:lnTo>
                <a:lnTo>
                  <a:pt x="2784" y="2301"/>
                </a:lnTo>
                <a:lnTo>
                  <a:pt x="2818" y="2262"/>
                </a:lnTo>
                <a:lnTo>
                  <a:pt x="2852" y="2223"/>
                </a:lnTo>
                <a:lnTo>
                  <a:pt x="2885" y="2185"/>
                </a:lnTo>
                <a:lnTo>
                  <a:pt x="2919" y="2146"/>
                </a:lnTo>
                <a:lnTo>
                  <a:pt x="2952" y="2107"/>
                </a:lnTo>
                <a:lnTo>
                  <a:pt x="2985" y="2069"/>
                </a:lnTo>
                <a:lnTo>
                  <a:pt x="3018" y="2030"/>
                </a:lnTo>
                <a:lnTo>
                  <a:pt x="3051" y="1992"/>
                </a:lnTo>
                <a:lnTo>
                  <a:pt x="3083" y="1955"/>
                </a:lnTo>
                <a:lnTo>
                  <a:pt x="3116" y="1917"/>
                </a:lnTo>
                <a:lnTo>
                  <a:pt x="3148" y="1878"/>
                </a:lnTo>
                <a:lnTo>
                  <a:pt x="3179" y="1841"/>
                </a:lnTo>
                <a:lnTo>
                  <a:pt x="3211" y="1804"/>
                </a:lnTo>
                <a:lnTo>
                  <a:pt x="3242" y="1765"/>
                </a:lnTo>
                <a:lnTo>
                  <a:pt x="3274" y="1728"/>
                </a:lnTo>
                <a:lnTo>
                  <a:pt x="3305" y="1691"/>
                </a:lnTo>
                <a:lnTo>
                  <a:pt x="3336" y="1655"/>
                </a:lnTo>
                <a:lnTo>
                  <a:pt x="3366" y="1617"/>
                </a:lnTo>
                <a:lnTo>
                  <a:pt x="3396" y="1581"/>
                </a:lnTo>
                <a:lnTo>
                  <a:pt x="3426" y="1544"/>
                </a:lnTo>
                <a:lnTo>
                  <a:pt x="3456" y="1508"/>
                </a:lnTo>
                <a:lnTo>
                  <a:pt x="3486" y="1472"/>
                </a:lnTo>
                <a:lnTo>
                  <a:pt x="3516" y="1435"/>
                </a:lnTo>
                <a:lnTo>
                  <a:pt x="3544" y="1400"/>
                </a:lnTo>
                <a:lnTo>
                  <a:pt x="3573" y="1365"/>
                </a:lnTo>
                <a:lnTo>
                  <a:pt x="3602" y="1329"/>
                </a:lnTo>
                <a:lnTo>
                  <a:pt x="3630" y="1294"/>
                </a:lnTo>
                <a:lnTo>
                  <a:pt x="3658" y="1260"/>
                </a:lnTo>
                <a:lnTo>
                  <a:pt x="3686" y="1225"/>
                </a:lnTo>
                <a:lnTo>
                  <a:pt x="3713" y="1191"/>
                </a:lnTo>
                <a:lnTo>
                  <a:pt x="3741" y="1155"/>
                </a:lnTo>
                <a:lnTo>
                  <a:pt x="3768" y="1121"/>
                </a:lnTo>
                <a:lnTo>
                  <a:pt x="3795" y="1088"/>
                </a:lnTo>
                <a:lnTo>
                  <a:pt x="3822" y="1054"/>
                </a:lnTo>
                <a:lnTo>
                  <a:pt x="3848" y="1021"/>
                </a:lnTo>
                <a:lnTo>
                  <a:pt x="3874" y="988"/>
                </a:lnTo>
                <a:lnTo>
                  <a:pt x="3900" y="955"/>
                </a:lnTo>
                <a:lnTo>
                  <a:pt x="3925" y="923"/>
                </a:lnTo>
                <a:lnTo>
                  <a:pt x="3951" y="891"/>
                </a:lnTo>
                <a:lnTo>
                  <a:pt x="3975" y="860"/>
                </a:lnTo>
                <a:lnTo>
                  <a:pt x="4000" y="828"/>
                </a:lnTo>
                <a:lnTo>
                  <a:pt x="4024" y="797"/>
                </a:lnTo>
                <a:lnTo>
                  <a:pt x="4049" y="765"/>
                </a:lnTo>
                <a:lnTo>
                  <a:pt x="4072" y="735"/>
                </a:lnTo>
                <a:lnTo>
                  <a:pt x="4095" y="704"/>
                </a:lnTo>
                <a:lnTo>
                  <a:pt x="4119" y="674"/>
                </a:lnTo>
                <a:lnTo>
                  <a:pt x="4142" y="645"/>
                </a:lnTo>
                <a:lnTo>
                  <a:pt x="4164" y="615"/>
                </a:lnTo>
                <a:lnTo>
                  <a:pt x="4187" y="586"/>
                </a:lnTo>
                <a:lnTo>
                  <a:pt x="4209" y="557"/>
                </a:lnTo>
                <a:lnTo>
                  <a:pt x="4230" y="529"/>
                </a:lnTo>
                <a:lnTo>
                  <a:pt x="4252" y="501"/>
                </a:lnTo>
                <a:lnTo>
                  <a:pt x="4273" y="472"/>
                </a:lnTo>
                <a:lnTo>
                  <a:pt x="4293" y="445"/>
                </a:lnTo>
                <a:lnTo>
                  <a:pt x="4314" y="418"/>
                </a:lnTo>
                <a:lnTo>
                  <a:pt x="4334" y="391"/>
                </a:lnTo>
                <a:lnTo>
                  <a:pt x="4354" y="366"/>
                </a:lnTo>
                <a:lnTo>
                  <a:pt x="4373" y="339"/>
                </a:lnTo>
                <a:lnTo>
                  <a:pt x="4392" y="314"/>
                </a:lnTo>
                <a:lnTo>
                  <a:pt x="4411" y="289"/>
                </a:lnTo>
                <a:lnTo>
                  <a:pt x="4429" y="263"/>
                </a:lnTo>
                <a:lnTo>
                  <a:pt x="4447" y="239"/>
                </a:lnTo>
                <a:lnTo>
                  <a:pt x="4466" y="216"/>
                </a:lnTo>
                <a:lnTo>
                  <a:pt x="4484" y="192"/>
                </a:lnTo>
                <a:lnTo>
                  <a:pt x="4501" y="169"/>
                </a:lnTo>
                <a:lnTo>
                  <a:pt x="4517" y="146"/>
                </a:lnTo>
                <a:lnTo>
                  <a:pt x="4534" y="124"/>
                </a:lnTo>
                <a:lnTo>
                  <a:pt x="4550" y="102"/>
                </a:lnTo>
                <a:lnTo>
                  <a:pt x="4566" y="80"/>
                </a:lnTo>
                <a:lnTo>
                  <a:pt x="4580" y="59"/>
                </a:lnTo>
                <a:lnTo>
                  <a:pt x="4595" y="39"/>
                </a:lnTo>
                <a:lnTo>
                  <a:pt x="4610" y="19"/>
                </a:lnTo>
                <a:lnTo>
                  <a:pt x="4625" y="0"/>
                </a:lnTo>
              </a:path>
            </a:pathLst>
          </a:custGeom>
          <a:noFill/>
          <a:ln w="57150">
            <a:solidFill>
              <a:srgbClr val="006600"/>
            </a:solidFill>
            <a:round/>
            <a:headEnd/>
            <a:tailEnd/>
          </a:ln>
        </p:spPr>
        <p:txBody>
          <a:bodyPr>
            <a:prstTxWarp prst="textNoShape">
              <a:avLst/>
            </a:prstTxWarp>
          </a:bodyPr>
          <a:lstStyle/>
          <a:p>
            <a:endParaRPr lang="en-US">
              <a:latin typeface="Times New Roman"/>
              <a:cs typeface="Times New Roman"/>
            </a:endParaRPr>
          </a:p>
        </p:txBody>
      </p:sp>
      <p:sp>
        <p:nvSpPr>
          <p:cNvPr id="78" name="Line 25"/>
          <p:cNvSpPr>
            <a:spLocks noChangeAspect="1" noChangeShapeType="1"/>
          </p:cNvSpPr>
          <p:nvPr/>
        </p:nvSpPr>
        <p:spPr bwMode="auto">
          <a:xfrm flipH="1">
            <a:off x="4675823" y="4246016"/>
            <a:ext cx="1530350" cy="0"/>
          </a:xfrm>
          <a:prstGeom prst="line">
            <a:avLst/>
          </a:prstGeom>
          <a:noFill/>
          <a:ln w="31750" cap="rnd">
            <a:solidFill>
              <a:srgbClr val="000000"/>
            </a:solidFill>
            <a:prstDash val="sysDot"/>
            <a:round/>
            <a:headEnd/>
            <a:tailEnd/>
          </a:ln>
        </p:spPr>
        <p:txBody>
          <a:bodyPr>
            <a:prstTxWarp prst="textNoShape">
              <a:avLst/>
            </a:prstTxWarp>
          </a:bodyPr>
          <a:lstStyle/>
          <a:p>
            <a:endParaRPr lang="en-US">
              <a:latin typeface="Times New Roman"/>
              <a:cs typeface="Times New Roman"/>
            </a:endParaRPr>
          </a:p>
        </p:txBody>
      </p:sp>
      <p:sp>
        <p:nvSpPr>
          <p:cNvPr id="79" name="Rectangle 26"/>
          <p:cNvSpPr>
            <a:spLocks noChangeAspect="1" noChangeArrowheads="1"/>
          </p:cNvSpPr>
          <p:nvPr/>
        </p:nvSpPr>
        <p:spPr bwMode="auto">
          <a:xfrm>
            <a:off x="4358323" y="4104729"/>
            <a:ext cx="245998"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dirty="0">
                <a:solidFill>
                  <a:srgbClr val="000000"/>
                </a:solidFill>
                <a:latin typeface="Times New Roman"/>
                <a:cs typeface="Times New Roman"/>
              </a:rPr>
              <a:t>P</a:t>
            </a:r>
            <a:r>
              <a:rPr kumimoji="0" lang="en-US" sz="1800" b="1" i="1" baseline="-25000" dirty="0">
                <a:solidFill>
                  <a:srgbClr val="000000"/>
                </a:solidFill>
                <a:latin typeface="Times New Roman"/>
                <a:cs typeface="Times New Roman"/>
              </a:rPr>
              <a:t>1</a:t>
            </a:r>
            <a:endParaRPr kumimoji="0" lang="en-US" sz="3200" b="1" baseline="-25000" dirty="0">
              <a:solidFill>
                <a:schemeClr val="tx1"/>
              </a:solidFill>
              <a:latin typeface="Times New Roman"/>
              <a:cs typeface="Times New Roman"/>
            </a:endParaRPr>
          </a:p>
        </p:txBody>
      </p:sp>
      <p:grpSp>
        <p:nvGrpSpPr>
          <p:cNvPr id="80" name="Group 27"/>
          <p:cNvGrpSpPr>
            <a:grpSpLocks/>
          </p:cNvGrpSpPr>
          <p:nvPr/>
        </p:nvGrpSpPr>
        <p:grpSpPr bwMode="auto">
          <a:xfrm>
            <a:off x="4590098" y="2074316"/>
            <a:ext cx="142875" cy="3232150"/>
            <a:chOff x="2102" y="764"/>
            <a:chExt cx="90" cy="2036"/>
          </a:xfrm>
        </p:grpSpPr>
        <p:sp>
          <p:nvSpPr>
            <p:cNvPr id="81" name="Line 28"/>
            <p:cNvSpPr>
              <a:spLocks noChangeAspect="1" noChangeShapeType="1"/>
            </p:cNvSpPr>
            <p:nvPr/>
          </p:nvSpPr>
          <p:spPr bwMode="auto">
            <a:xfrm>
              <a:off x="2148" y="2736"/>
              <a:ext cx="0" cy="64"/>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82" name="Line 29"/>
            <p:cNvSpPr>
              <a:spLocks noChangeAspect="1" noChangeShapeType="1"/>
            </p:cNvSpPr>
            <p:nvPr/>
          </p:nvSpPr>
          <p:spPr bwMode="auto">
            <a:xfrm rot="-1844129">
              <a:off x="2106" y="2736"/>
              <a:ext cx="86" cy="0"/>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grpSp>
          <p:nvGrpSpPr>
            <p:cNvPr id="83" name="Group 30"/>
            <p:cNvGrpSpPr>
              <a:grpSpLocks/>
            </p:cNvGrpSpPr>
            <p:nvPr/>
          </p:nvGrpSpPr>
          <p:grpSpPr bwMode="auto">
            <a:xfrm>
              <a:off x="2102" y="764"/>
              <a:ext cx="86" cy="1932"/>
              <a:chOff x="2102" y="756"/>
              <a:chExt cx="86" cy="1932"/>
            </a:xfrm>
          </p:grpSpPr>
          <p:sp>
            <p:nvSpPr>
              <p:cNvPr id="84" name="Line 31"/>
              <p:cNvSpPr>
                <a:spLocks noChangeAspect="1" noChangeShapeType="1"/>
              </p:cNvSpPr>
              <p:nvPr/>
            </p:nvSpPr>
            <p:spPr bwMode="auto">
              <a:xfrm>
                <a:off x="2148" y="756"/>
                <a:ext cx="0" cy="1932"/>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85" name="Line 32"/>
              <p:cNvSpPr>
                <a:spLocks noChangeAspect="1" noChangeShapeType="1"/>
              </p:cNvSpPr>
              <p:nvPr/>
            </p:nvSpPr>
            <p:spPr bwMode="auto">
              <a:xfrm rot="-1844129">
                <a:off x="2102" y="2688"/>
                <a:ext cx="86" cy="0"/>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grpSp>
      </p:grpSp>
      <p:grpSp>
        <p:nvGrpSpPr>
          <p:cNvPr id="86" name="Group 38"/>
          <p:cNvGrpSpPr>
            <a:grpSpLocks/>
          </p:cNvGrpSpPr>
          <p:nvPr/>
        </p:nvGrpSpPr>
        <p:grpSpPr bwMode="auto">
          <a:xfrm>
            <a:off x="6539554" y="3730074"/>
            <a:ext cx="455613" cy="276224"/>
            <a:chOff x="3330" y="1795"/>
            <a:chExt cx="287" cy="174"/>
          </a:xfrm>
        </p:grpSpPr>
        <p:sp>
          <p:nvSpPr>
            <p:cNvPr id="87" name="Freeform 33"/>
            <p:cNvSpPr>
              <a:spLocks/>
            </p:cNvSpPr>
            <p:nvPr/>
          </p:nvSpPr>
          <p:spPr bwMode="auto">
            <a:xfrm>
              <a:off x="3330" y="1847"/>
              <a:ext cx="75" cy="75"/>
            </a:xfrm>
            <a:custGeom>
              <a:avLst/>
              <a:gdLst>
                <a:gd name="T0" fmla="*/ 0 w 173"/>
                <a:gd name="T1" fmla="*/ 87 h 173"/>
                <a:gd name="T2" fmla="*/ 13 w 173"/>
                <a:gd name="T3" fmla="*/ 43 h 173"/>
                <a:gd name="T4" fmla="*/ 43 w 173"/>
                <a:gd name="T5" fmla="*/ 12 h 173"/>
                <a:gd name="T6" fmla="*/ 87 w 173"/>
                <a:gd name="T7" fmla="*/ 0 h 173"/>
                <a:gd name="T8" fmla="*/ 87 w 173"/>
                <a:gd name="T9" fmla="*/ 0 h 173"/>
                <a:gd name="T10" fmla="*/ 131 w 173"/>
                <a:gd name="T11" fmla="*/ 12 h 173"/>
                <a:gd name="T12" fmla="*/ 162 w 173"/>
                <a:gd name="T13" fmla="*/ 43 h 173"/>
                <a:gd name="T14" fmla="*/ 173 w 173"/>
                <a:gd name="T15" fmla="*/ 87 h 173"/>
                <a:gd name="T16" fmla="*/ 173 w 173"/>
                <a:gd name="T17" fmla="*/ 87 h 173"/>
                <a:gd name="T18" fmla="*/ 162 w 173"/>
                <a:gd name="T19" fmla="*/ 130 h 173"/>
                <a:gd name="T20" fmla="*/ 131 w 173"/>
                <a:gd name="T21" fmla="*/ 161 h 173"/>
                <a:gd name="T22" fmla="*/ 87 w 173"/>
                <a:gd name="T23" fmla="*/ 173 h 173"/>
                <a:gd name="T24" fmla="*/ 87 w 173"/>
                <a:gd name="T25" fmla="*/ 173 h 173"/>
                <a:gd name="T26" fmla="*/ 43 w 173"/>
                <a:gd name="T27" fmla="*/ 161 h 173"/>
                <a:gd name="T28" fmla="*/ 13 w 173"/>
                <a:gd name="T29" fmla="*/ 130 h 173"/>
                <a:gd name="T30" fmla="*/ 0 w 173"/>
                <a:gd name="T31" fmla="*/ 87 h 173"/>
                <a:gd name="T32" fmla="*/ 0 w 173"/>
                <a:gd name="T33" fmla="*/ 87 h 173"/>
                <a:gd name="T34" fmla="*/ 0 w 173"/>
                <a:gd name="T35" fmla="*/ 87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73"/>
                <a:gd name="T56" fmla="*/ 173 w 173"/>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73">
                  <a:moveTo>
                    <a:pt x="0" y="87"/>
                  </a:moveTo>
                  <a:lnTo>
                    <a:pt x="13" y="43"/>
                  </a:lnTo>
                  <a:lnTo>
                    <a:pt x="43" y="12"/>
                  </a:lnTo>
                  <a:lnTo>
                    <a:pt x="87" y="0"/>
                  </a:lnTo>
                  <a:lnTo>
                    <a:pt x="131" y="12"/>
                  </a:lnTo>
                  <a:lnTo>
                    <a:pt x="162" y="43"/>
                  </a:lnTo>
                  <a:lnTo>
                    <a:pt x="173" y="87"/>
                  </a:lnTo>
                  <a:lnTo>
                    <a:pt x="162" y="130"/>
                  </a:lnTo>
                  <a:lnTo>
                    <a:pt x="131" y="161"/>
                  </a:lnTo>
                  <a:lnTo>
                    <a:pt x="87" y="173"/>
                  </a:lnTo>
                  <a:lnTo>
                    <a:pt x="43" y="161"/>
                  </a:lnTo>
                  <a:lnTo>
                    <a:pt x="13"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88" name="Text Box 34"/>
            <p:cNvSpPr txBox="1">
              <a:spLocks noChangeArrowheads="1"/>
            </p:cNvSpPr>
            <p:nvPr/>
          </p:nvSpPr>
          <p:spPr bwMode="auto">
            <a:xfrm>
              <a:off x="3454" y="1795"/>
              <a:ext cx="163" cy="174"/>
            </a:xfrm>
            <a:prstGeom prst="rect">
              <a:avLst/>
            </a:prstGeom>
            <a:noFill/>
            <a:ln w="9525">
              <a:noFill/>
              <a:miter lim="800000"/>
              <a:headEnd/>
              <a:tailEnd/>
            </a:ln>
          </p:spPr>
          <p:txBody>
            <a:bodyPr wrap="none" lIns="0" tIns="0" rIns="0" bIns="0">
              <a:prstTxWarp prst="textNoShape">
                <a:avLst/>
              </a:prstTxWarp>
              <a:spAutoFit/>
            </a:bodyPr>
            <a:lstStyle/>
            <a:p>
              <a:r>
                <a:rPr lang="en-US" sz="1800" b="1" i="1" dirty="0">
                  <a:latin typeface="Times New Roman"/>
                  <a:cs typeface="Times New Roman"/>
                </a:rPr>
                <a:t>E</a:t>
              </a:r>
              <a:r>
                <a:rPr lang="en-US" sz="1800" b="1" i="1" baseline="-25000" dirty="0">
                  <a:latin typeface="Times New Roman"/>
                  <a:cs typeface="Times New Roman"/>
                </a:rPr>
                <a:t>2</a:t>
              </a:r>
              <a:endParaRPr lang="en-US" sz="1800" b="1" dirty="0">
                <a:solidFill>
                  <a:schemeClr val="tx1"/>
                </a:solidFill>
                <a:latin typeface="Times New Roman"/>
                <a:cs typeface="Times New Roman"/>
              </a:endParaRPr>
            </a:p>
          </p:txBody>
        </p:sp>
      </p:grpSp>
      <p:sp>
        <p:nvSpPr>
          <p:cNvPr id="89" name="Freeform 35"/>
          <p:cNvSpPr>
            <a:spLocks/>
          </p:cNvSpPr>
          <p:nvPr/>
        </p:nvSpPr>
        <p:spPr bwMode="auto">
          <a:xfrm>
            <a:off x="6141086" y="4190454"/>
            <a:ext cx="119062" cy="119062"/>
          </a:xfrm>
          <a:custGeom>
            <a:avLst/>
            <a:gdLst>
              <a:gd name="T0" fmla="*/ 0 w 173"/>
              <a:gd name="T1" fmla="*/ 87 h 173"/>
              <a:gd name="T2" fmla="*/ 13 w 173"/>
              <a:gd name="T3" fmla="*/ 43 h 173"/>
              <a:gd name="T4" fmla="*/ 43 w 173"/>
              <a:gd name="T5" fmla="*/ 12 h 173"/>
              <a:gd name="T6" fmla="*/ 87 w 173"/>
              <a:gd name="T7" fmla="*/ 0 h 173"/>
              <a:gd name="T8" fmla="*/ 87 w 173"/>
              <a:gd name="T9" fmla="*/ 0 h 173"/>
              <a:gd name="T10" fmla="*/ 131 w 173"/>
              <a:gd name="T11" fmla="*/ 12 h 173"/>
              <a:gd name="T12" fmla="*/ 162 w 173"/>
              <a:gd name="T13" fmla="*/ 43 h 173"/>
              <a:gd name="T14" fmla="*/ 173 w 173"/>
              <a:gd name="T15" fmla="*/ 87 h 173"/>
              <a:gd name="T16" fmla="*/ 173 w 173"/>
              <a:gd name="T17" fmla="*/ 87 h 173"/>
              <a:gd name="T18" fmla="*/ 162 w 173"/>
              <a:gd name="T19" fmla="*/ 130 h 173"/>
              <a:gd name="T20" fmla="*/ 131 w 173"/>
              <a:gd name="T21" fmla="*/ 161 h 173"/>
              <a:gd name="T22" fmla="*/ 87 w 173"/>
              <a:gd name="T23" fmla="*/ 173 h 173"/>
              <a:gd name="T24" fmla="*/ 87 w 173"/>
              <a:gd name="T25" fmla="*/ 173 h 173"/>
              <a:gd name="T26" fmla="*/ 43 w 173"/>
              <a:gd name="T27" fmla="*/ 161 h 173"/>
              <a:gd name="T28" fmla="*/ 13 w 173"/>
              <a:gd name="T29" fmla="*/ 130 h 173"/>
              <a:gd name="T30" fmla="*/ 0 w 173"/>
              <a:gd name="T31" fmla="*/ 87 h 173"/>
              <a:gd name="T32" fmla="*/ 0 w 173"/>
              <a:gd name="T33" fmla="*/ 87 h 173"/>
              <a:gd name="T34" fmla="*/ 0 w 173"/>
              <a:gd name="T35" fmla="*/ 87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73"/>
              <a:gd name="T56" fmla="*/ 173 w 173"/>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73">
                <a:moveTo>
                  <a:pt x="0" y="87"/>
                </a:moveTo>
                <a:lnTo>
                  <a:pt x="13" y="43"/>
                </a:lnTo>
                <a:lnTo>
                  <a:pt x="43" y="12"/>
                </a:lnTo>
                <a:lnTo>
                  <a:pt x="87" y="0"/>
                </a:lnTo>
                <a:lnTo>
                  <a:pt x="131" y="12"/>
                </a:lnTo>
                <a:lnTo>
                  <a:pt x="162" y="43"/>
                </a:lnTo>
                <a:lnTo>
                  <a:pt x="173" y="87"/>
                </a:lnTo>
                <a:lnTo>
                  <a:pt x="162" y="130"/>
                </a:lnTo>
                <a:lnTo>
                  <a:pt x="131" y="161"/>
                </a:lnTo>
                <a:lnTo>
                  <a:pt x="87" y="173"/>
                </a:lnTo>
                <a:lnTo>
                  <a:pt x="43" y="161"/>
                </a:lnTo>
                <a:lnTo>
                  <a:pt x="13"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90" name="Text Box 36"/>
          <p:cNvSpPr txBox="1">
            <a:spLocks noChangeArrowheads="1"/>
          </p:cNvSpPr>
          <p:nvPr/>
        </p:nvSpPr>
        <p:spPr bwMode="auto">
          <a:xfrm>
            <a:off x="6333173" y="4101554"/>
            <a:ext cx="207451" cy="276999"/>
          </a:xfrm>
          <a:prstGeom prst="rect">
            <a:avLst/>
          </a:prstGeom>
          <a:noFill/>
          <a:ln w="9525">
            <a:noFill/>
            <a:miter lim="800000"/>
            <a:headEnd/>
            <a:tailEnd/>
          </a:ln>
        </p:spPr>
        <p:txBody>
          <a:bodyPr wrap="none" lIns="0" tIns="0" rIns="0" bIns="0">
            <a:prstTxWarp prst="textNoShape">
              <a:avLst/>
            </a:prstTxWarp>
            <a:spAutoFit/>
          </a:bodyPr>
          <a:lstStyle/>
          <a:p>
            <a:r>
              <a:rPr lang="en-US" sz="1800" b="1" i="1" dirty="0">
                <a:latin typeface="Times New Roman"/>
                <a:cs typeface="Times New Roman"/>
              </a:rPr>
              <a:t>e</a:t>
            </a:r>
            <a:r>
              <a:rPr lang="en-US" sz="1800" b="1" i="1" baseline="-25000" dirty="0">
                <a:latin typeface="Times New Roman"/>
                <a:cs typeface="Times New Roman"/>
              </a:rPr>
              <a:t>1</a:t>
            </a:r>
            <a:endParaRPr lang="en-US" sz="1800" b="1" dirty="0">
              <a:solidFill>
                <a:schemeClr val="tx1"/>
              </a:solidFill>
              <a:latin typeface="Times New Roman"/>
              <a:cs typeface="Times New Roman"/>
            </a:endParaRPr>
          </a:p>
        </p:txBody>
      </p:sp>
      <p:sp>
        <p:nvSpPr>
          <p:cNvPr id="91" name="Line 40"/>
          <p:cNvSpPr>
            <a:spLocks noChangeShapeType="1"/>
          </p:cNvSpPr>
          <p:nvPr/>
        </p:nvSpPr>
        <p:spPr bwMode="auto">
          <a:xfrm>
            <a:off x="6107748" y="5160416"/>
            <a:ext cx="415925" cy="0"/>
          </a:xfrm>
          <a:prstGeom prst="line">
            <a:avLst/>
          </a:prstGeom>
          <a:noFill/>
          <a:ln w="31750">
            <a:solidFill>
              <a:srgbClr val="000000"/>
            </a:solidFill>
            <a:round/>
            <a:headEnd/>
            <a:tailEnd type="stealth"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pPr>
              <a:defRPr/>
            </a:pPr>
            <a:endParaRPr lang="en-US">
              <a:latin typeface="Times New Roman"/>
              <a:cs typeface="Times New Roman"/>
            </a:endParaRPr>
          </a:p>
        </p:txBody>
      </p:sp>
      <p:sp>
        <p:nvSpPr>
          <p:cNvPr id="93" name="Line 41"/>
          <p:cNvSpPr>
            <a:spLocks noChangeShapeType="1"/>
          </p:cNvSpPr>
          <p:nvPr/>
        </p:nvSpPr>
        <p:spPr bwMode="auto">
          <a:xfrm flipV="1">
            <a:off x="4807586" y="3880891"/>
            <a:ext cx="0" cy="446088"/>
          </a:xfrm>
          <a:prstGeom prst="line">
            <a:avLst/>
          </a:prstGeom>
          <a:noFill/>
          <a:ln w="31750">
            <a:solidFill>
              <a:srgbClr val="000000"/>
            </a:solidFill>
            <a:round/>
            <a:headEnd/>
            <a:tailEnd type="stealth"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pPr>
              <a:defRPr/>
            </a:pPr>
            <a:endParaRPr lang="en-US">
              <a:latin typeface="Times New Roman"/>
              <a:cs typeface="Times New Roman"/>
            </a:endParaRPr>
          </a:p>
        </p:txBody>
      </p:sp>
    </p:spTree>
    <p:extLst>
      <p:ext uri="{BB962C8B-B14F-4D97-AF65-F5344CB8AC3E}">
        <p14:creationId xmlns:p14="http://schemas.microsoft.com/office/powerpoint/2010/main" val="377863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1">
                                            <p:txEl>
                                              <p:pRg st="1" end="1"/>
                                            </p:txEl>
                                          </p:spTgt>
                                        </p:tgtEl>
                                        <p:attrNameLst>
                                          <p:attrName>style.visibility</p:attrName>
                                        </p:attrNameLst>
                                      </p:cBhvr>
                                      <p:to>
                                        <p:strVal val="visible"/>
                                      </p:to>
                                    </p:set>
                                    <p:animEffect transition="in" filter="fade">
                                      <p:cBhvr>
                                        <p:cTn id="14" dur="500"/>
                                        <p:tgtEl>
                                          <p:spTgt spid="61">
                                            <p:txEl>
                                              <p:pRg st="1" end="1"/>
                                            </p:txEl>
                                          </p:spTgt>
                                        </p:tgtEl>
                                      </p:cBhvr>
                                    </p:animEffect>
                                    <p:anim calcmode="lin" valueType="num">
                                      <p:cBhvr>
                                        <p:cTn id="15"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12" presetClass="entr" presetSubtype="8" fill="hold" nodeType="afterEffect">
                                  <p:stCondLst>
                                    <p:cond delay="0"/>
                                  </p:stCondLst>
                                  <p:childTnLst>
                                    <p:set>
                                      <p:cBhvr>
                                        <p:cTn id="19" dur="1" fill="hold">
                                          <p:stCondLst>
                                            <p:cond delay="0"/>
                                          </p:stCondLst>
                                        </p:cTn>
                                        <p:tgtEl>
                                          <p:spTgt spid="69"/>
                                        </p:tgtEl>
                                        <p:attrNameLst>
                                          <p:attrName>style.visibility</p:attrName>
                                        </p:attrNameLst>
                                      </p:cBhvr>
                                      <p:to>
                                        <p:strVal val="visible"/>
                                      </p:to>
                                    </p:set>
                                    <p:animEffect transition="in" filter="slide(fromLeft)">
                                      <p:cBhvr>
                                        <p:cTn id="20" dur="500"/>
                                        <p:tgtEl>
                                          <p:spTgt spid="69"/>
                                        </p:tgtEl>
                                      </p:cBhvr>
                                    </p:animEffect>
                                  </p:childTnLst>
                                </p:cTn>
                              </p:par>
                            </p:childTnLst>
                          </p:cTn>
                        </p:par>
                        <p:par>
                          <p:cTn id="21" fill="hold">
                            <p:stCondLst>
                              <p:cond delay="1000"/>
                            </p:stCondLst>
                            <p:childTnLst>
                              <p:par>
                                <p:cTn id="22" presetID="23" presetClass="entr" presetSubtype="32" fill="hold" nodeType="afterEffect">
                                  <p:stCondLst>
                                    <p:cond delay="0"/>
                                  </p:stCondLst>
                                  <p:childTnLst>
                                    <p:set>
                                      <p:cBhvr>
                                        <p:cTn id="23" dur="1" fill="hold">
                                          <p:stCondLst>
                                            <p:cond delay="0"/>
                                          </p:stCondLst>
                                        </p:cTn>
                                        <p:tgtEl>
                                          <p:spTgt spid="86"/>
                                        </p:tgtEl>
                                        <p:attrNameLst>
                                          <p:attrName>style.visibility</p:attrName>
                                        </p:attrNameLst>
                                      </p:cBhvr>
                                      <p:to>
                                        <p:strVal val="visible"/>
                                      </p:to>
                                    </p:set>
                                    <p:anim calcmode="lin" valueType="num">
                                      <p:cBhvr>
                                        <p:cTn id="24" dur="500" fill="hold"/>
                                        <p:tgtEl>
                                          <p:spTgt spid="86"/>
                                        </p:tgtEl>
                                        <p:attrNameLst>
                                          <p:attrName>ppt_w</p:attrName>
                                        </p:attrNameLst>
                                      </p:cBhvr>
                                      <p:tavLst>
                                        <p:tav tm="0">
                                          <p:val>
                                            <p:strVal val="4*#ppt_w"/>
                                          </p:val>
                                        </p:tav>
                                        <p:tav tm="100000">
                                          <p:val>
                                            <p:strVal val="#ppt_w"/>
                                          </p:val>
                                        </p:tav>
                                      </p:tavLst>
                                    </p:anim>
                                    <p:anim calcmode="lin" valueType="num">
                                      <p:cBhvr>
                                        <p:cTn id="25" dur="500" fill="hold"/>
                                        <p:tgtEl>
                                          <p:spTgt spid="86"/>
                                        </p:tgtEl>
                                        <p:attrNameLst>
                                          <p:attrName>ppt_h</p:attrName>
                                        </p:attrNameLst>
                                      </p:cBhvr>
                                      <p:tavLst>
                                        <p:tav tm="0">
                                          <p:val>
                                            <p:strVal val="4*#ppt_h"/>
                                          </p:val>
                                        </p:tav>
                                        <p:tav tm="100000">
                                          <p:val>
                                            <p:strVal val="#ppt_h"/>
                                          </p:val>
                                        </p:tav>
                                      </p:tavLst>
                                    </p:anim>
                                  </p:childTnLst>
                                </p:cTn>
                              </p:par>
                            </p:childTnLst>
                          </p:cTn>
                        </p:par>
                        <p:par>
                          <p:cTn id="26" fill="hold">
                            <p:stCondLst>
                              <p:cond delay="1500"/>
                            </p:stCondLst>
                            <p:childTnLst>
                              <p:par>
                                <p:cTn id="27" presetID="17" presetClass="entr" presetSubtype="2" fill="hold" grpId="0" nodeType="after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p:cTn id="29" dur="500" fill="hold"/>
                                        <p:tgtEl>
                                          <p:spTgt spid="65"/>
                                        </p:tgtEl>
                                        <p:attrNameLst>
                                          <p:attrName>ppt_x</p:attrName>
                                        </p:attrNameLst>
                                      </p:cBhvr>
                                      <p:tavLst>
                                        <p:tav tm="0">
                                          <p:val>
                                            <p:strVal val="#ppt_x+#ppt_w/2"/>
                                          </p:val>
                                        </p:tav>
                                        <p:tav tm="100000">
                                          <p:val>
                                            <p:strVal val="#ppt_x"/>
                                          </p:val>
                                        </p:tav>
                                      </p:tavLst>
                                    </p:anim>
                                    <p:anim calcmode="lin" valueType="num">
                                      <p:cBhvr>
                                        <p:cTn id="30" dur="500" fill="hold"/>
                                        <p:tgtEl>
                                          <p:spTgt spid="65"/>
                                        </p:tgtEl>
                                        <p:attrNameLst>
                                          <p:attrName>ppt_y</p:attrName>
                                        </p:attrNameLst>
                                      </p:cBhvr>
                                      <p:tavLst>
                                        <p:tav tm="0">
                                          <p:val>
                                            <p:strVal val="#ppt_y"/>
                                          </p:val>
                                        </p:tav>
                                        <p:tav tm="100000">
                                          <p:val>
                                            <p:strVal val="#ppt_y"/>
                                          </p:val>
                                        </p:tav>
                                      </p:tavLst>
                                    </p:anim>
                                    <p:anim calcmode="lin" valueType="num">
                                      <p:cBhvr>
                                        <p:cTn id="31" dur="500" fill="hold"/>
                                        <p:tgtEl>
                                          <p:spTgt spid="65"/>
                                        </p:tgtEl>
                                        <p:attrNameLst>
                                          <p:attrName>ppt_w</p:attrName>
                                        </p:attrNameLst>
                                      </p:cBhvr>
                                      <p:tavLst>
                                        <p:tav tm="0">
                                          <p:val>
                                            <p:fltVal val="0"/>
                                          </p:val>
                                        </p:tav>
                                        <p:tav tm="100000">
                                          <p:val>
                                            <p:strVal val="#ppt_w"/>
                                          </p:val>
                                        </p:tav>
                                      </p:tavLst>
                                    </p:anim>
                                    <p:anim calcmode="lin" valueType="num">
                                      <p:cBhvr>
                                        <p:cTn id="32" dur="500" fill="hold"/>
                                        <p:tgtEl>
                                          <p:spTgt spid="65"/>
                                        </p:tgtEl>
                                        <p:attrNameLst>
                                          <p:attrName>ppt_h</p:attrName>
                                        </p:attrNameLst>
                                      </p:cBhvr>
                                      <p:tavLst>
                                        <p:tav tm="0">
                                          <p:val>
                                            <p:strVal val="#ppt_h"/>
                                          </p:val>
                                        </p:tav>
                                        <p:tav tm="100000">
                                          <p:val>
                                            <p:strVal val="#ppt_h"/>
                                          </p:val>
                                        </p:tav>
                                      </p:tavLst>
                                    </p:anim>
                                  </p:childTnLst>
                                </p:cTn>
                              </p:par>
                              <p:par>
                                <p:cTn id="33" presetID="17" presetClass="entr" presetSubtype="1" fill="hold" grpId="0" nodeType="withEffect">
                                  <p:stCondLst>
                                    <p:cond delay="0"/>
                                  </p:stCondLst>
                                  <p:childTnLst>
                                    <p:set>
                                      <p:cBhvr>
                                        <p:cTn id="34" dur="1" fill="hold">
                                          <p:stCondLst>
                                            <p:cond delay="0"/>
                                          </p:stCondLst>
                                        </p:cTn>
                                        <p:tgtEl>
                                          <p:spTgt spid="66"/>
                                        </p:tgtEl>
                                        <p:attrNameLst>
                                          <p:attrName>style.visibility</p:attrName>
                                        </p:attrNameLst>
                                      </p:cBhvr>
                                      <p:to>
                                        <p:strVal val="visible"/>
                                      </p:to>
                                    </p:set>
                                    <p:anim calcmode="lin" valueType="num">
                                      <p:cBhvr>
                                        <p:cTn id="35" dur="500" fill="hold"/>
                                        <p:tgtEl>
                                          <p:spTgt spid="66"/>
                                        </p:tgtEl>
                                        <p:attrNameLst>
                                          <p:attrName>ppt_x</p:attrName>
                                        </p:attrNameLst>
                                      </p:cBhvr>
                                      <p:tavLst>
                                        <p:tav tm="0">
                                          <p:val>
                                            <p:strVal val="#ppt_x"/>
                                          </p:val>
                                        </p:tav>
                                        <p:tav tm="100000">
                                          <p:val>
                                            <p:strVal val="#ppt_x"/>
                                          </p:val>
                                        </p:tav>
                                      </p:tavLst>
                                    </p:anim>
                                    <p:anim calcmode="lin" valueType="num">
                                      <p:cBhvr>
                                        <p:cTn id="36" dur="500" fill="hold"/>
                                        <p:tgtEl>
                                          <p:spTgt spid="66"/>
                                        </p:tgtEl>
                                        <p:attrNameLst>
                                          <p:attrName>ppt_y</p:attrName>
                                        </p:attrNameLst>
                                      </p:cBhvr>
                                      <p:tavLst>
                                        <p:tav tm="0">
                                          <p:val>
                                            <p:strVal val="#ppt_y-#ppt_h/2"/>
                                          </p:val>
                                        </p:tav>
                                        <p:tav tm="100000">
                                          <p:val>
                                            <p:strVal val="#ppt_y"/>
                                          </p:val>
                                        </p:tav>
                                      </p:tavLst>
                                    </p:anim>
                                    <p:anim calcmode="lin" valueType="num">
                                      <p:cBhvr>
                                        <p:cTn id="37" dur="500" fill="hold"/>
                                        <p:tgtEl>
                                          <p:spTgt spid="66"/>
                                        </p:tgtEl>
                                        <p:attrNameLst>
                                          <p:attrName>ppt_w</p:attrName>
                                        </p:attrNameLst>
                                      </p:cBhvr>
                                      <p:tavLst>
                                        <p:tav tm="0">
                                          <p:val>
                                            <p:strVal val="#ppt_w"/>
                                          </p:val>
                                        </p:tav>
                                        <p:tav tm="100000">
                                          <p:val>
                                            <p:strVal val="#ppt_w"/>
                                          </p:val>
                                        </p:tav>
                                      </p:tavLst>
                                    </p:anim>
                                    <p:anim calcmode="lin" valueType="num">
                                      <p:cBhvr>
                                        <p:cTn id="38" dur="500" fill="hold"/>
                                        <p:tgtEl>
                                          <p:spTgt spid="66"/>
                                        </p:tgtEl>
                                        <p:attrNameLst>
                                          <p:attrName>ppt_h</p:attrName>
                                        </p:attrNameLst>
                                      </p:cBhvr>
                                      <p:tavLst>
                                        <p:tav tm="0">
                                          <p:val>
                                            <p:fltVal val="0"/>
                                          </p:val>
                                        </p:tav>
                                        <p:tav tm="100000">
                                          <p:val>
                                            <p:strVal val="#ppt_h"/>
                                          </p:val>
                                        </p:tav>
                                      </p:tavLst>
                                    </p:anim>
                                  </p:childTnLst>
                                </p:cTn>
                              </p:par>
                            </p:childTnLst>
                          </p:cTn>
                        </p:par>
                        <p:par>
                          <p:cTn id="39" fill="hold">
                            <p:stCondLst>
                              <p:cond delay="2000"/>
                            </p:stCondLst>
                            <p:childTnLst>
                              <p:par>
                                <p:cTn id="40" presetID="23" presetClass="entr" presetSubtype="288" fill="hold" grpId="0" nodeType="afterEffect">
                                  <p:stCondLst>
                                    <p:cond delay="0"/>
                                  </p:stCondLst>
                                  <p:childTnLst>
                                    <p:set>
                                      <p:cBhvr>
                                        <p:cTn id="41" dur="1" fill="hold">
                                          <p:stCondLst>
                                            <p:cond delay="0"/>
                                          </p:stCondLst>
                                        </p:cTn>
                                        <p:tgtEl>
                                          <p:spTgt spid="75"/>
                                        </p:tgtEl>
                                        <p:attrNameLst>
                                          <p:attrName>style.visibility</p:attrName>
                                        </p:attrNameLst>
                                      </p:cBhvr>
                                      <p:to>
                                        <p:strVal val="visible"/>
                                      </p:to>
                                    </p:set>
                                    <p:anim calcmode="lin" valueType="num">
                                      <p:cBhvr>
                                        <p:cTn id="42" dur="500" fill="hold"/>
                                        <p:tgtEl>
                                          <p:spTgt spid="75"/>
                                        </p:tgtEl>
                                        <p:attrNameLst>
                                          <p:attrName>ppt_w</p:attrName>
                                        </p:attrNameLst>
                                      </p:cBhvr>
                                      <p:tavLst>
                                        <p:tav tm="0">
                                          <p:val>
                                            <p:strVal val="4/3*#ppt_w"/>
                                          </p:val>
                                        </p:tav>
                                        <p:tav tm="100000">
                                          <p:val>
                                            <p:strVal val="#ppt_w"/>
                                          </p:val>
                                        </p:tav>
                                      </p:tavLst>
                                    </p:anim>
                                    <p:anim calcmode="lin" valueType="num">
                                      <p:cBhvr>
                                        <p:cTn id="43" dur="500" fill="hold"/>
                                        <p:tgtEl>
                                          <p:spTgt spid="75"/>
                                        </p:tgtEl>
                                        <p:attrNameLst>
                                          <p:attrName>ppt_h</p:attrName>
                                        </p:attrNameLst>
                                      </p:cBhvr>
                                      <p:tavLst>
                                        <p:tav tm="0">
                                          <p:val>
                                            <p:strVal val="4/3*#ppt_h"/>
                                          </p:val>
                                        </p:tav>
                                        <p:tav tm="100000">
                                          <p:val>
                                            <p:strVal val="#ppt_h"/>
                                          </p:val>
                                        </p:tav>
                                      </p:tavLst>
                                    </p:anim>
                                  </p:childTnLst>
                                </p:cTn>
                              </p:par>
                              <p:par>
                                <p:cTn id="44" presetID="17" presetClass="entr" presetSubtype="4" fill="hold" nodeType="withEffect">
                                  <p:stCondLst>
                                    <p:cond delay="0"/>
                                  </p:stCondLst>
                                  <p:childTnLst>
                                    <p:set>
                                      <p:cBhvr>
                                        <p:cTn id="45" dur="1" fill="hold">
                                          <p:stCondLst>
                                            <p:cond delay="0"/>
                                          </p:stCondLst>
                                        </p:cTn>
                                        <p:tgtEl>
                                          <p:spTgt spid="93"/>
                                        </p:tgtEl>
                                        <p:attrNameLst>
                                          <p:attrName>style.visibility</p:attrName>
                                        </p:attrNameLst>
                                      </p:cBhvr>
                                      <p:to>
                                        <p:strVal val="visible"/>
                                      </p:to>
                                    </p:set>
                                    <p:anim calcmode="lin" valueType="num">
                                      <p:cBhvr>
                                        <p:cTn id="46" dur="500" fill="hold"/>
                                        <p:tgtEl>
                                          <p:spTgt spid="93"/>
                                        </p:tgtEl>
                                        <p:attrNameLst>
                                          <p:attrName>ppt_x</p:attrName>
                                        </p:attrNameLst>
                                      </p:cBhvr>
                                      <p:tavLst>
                                        <p:tav tm="0">
                                          <p:val>
                                            <p:strVal val="#ppt_x"/>
                                          </p:val>
                                        </p:tav>
                                        <p:tav tm="100000">
                                          <p:val>
                                            <p:strVal val="#ppt_x"/>
                                          </p:val>
                                        </p:tav>
                                      </p:tavLst>
                                    </p:anim>
                                    <p:anim calcmode="lin" valueType="num">
                                      <p:cBhvr>
                                        <p:cTn id="47" dur="500" fill="hold"/>
                                        <p:tgtEl>
                                          <p:spTgt spid="93"/>
                                        </p:tgtEl>
                                        <p:attrNameLst>
                                          <p:attrName>ppt_y</p:attrName>
                                        </p:attrNameLst>
                                      </p:cBhvr>
                                      <p:tavLst>
                                        <p:tav tm="0">
                                          <p:val>
                                            <p:strVal val="#ppt_y+#ppt_h/2"/>
                                          </p:val>
                                        </p:tav>
                                        <p:tav tm="100000">
                                          <p:val>
                                            <p:strVal val="#ppt_y"/>
                                          </p:val>
                                        </p:tav>
                                      </p:tavLst>
                                    </p:anim>
                                    <p:anim calcmode="lin" valueType="num">
                                      <p:cBhvr>
                                        <p:cTn id="48" dur="500" fill="hold"/>
                                        <p:tgtEl>
                                          <p:spTgt spid="93"/>
                                        </p:tgtEl>
                                        <p:attrNameLst>
                                          <p:attrName>ppt_w</p:attrName>
                                        </p:attrNameLst>
                                      </p:cBhvr>
                                      <p:tavLst>
                                        <p:tav tm="0">
                                          <p:val>
                                            <p:strVal val="#ppt_w"/>
                                          </p:val>
                                        </p:tav>
                                        <p:tav tm="100000">
                                          <p:val>
                                            <p:strVal val="#ppt_w"/>
                                          </p:val>
                                        </p:tav>
                                      </p:tavLst>
                                    </p:anim>
                                    <p:anim calcmode="lin" valueType="num">
                                      <p:cBhvr>
                                        <p:cTn id="49" dur="500" fill="hold"/>
                                        <p:tgtEl>
                                          <p:spTgt spid="93"/>
                                        </p:tgtEl>
                                        <p:attrNameLst>
                                          <p:attrName>ppt_h</p:attrName>
                                        </p:attrNameLst>
                                      </p:cBhvr>
                                      <p:tavLst>
                                        <p:tav tm="0">
                                          <p:val>
                                            <p:fltVal val="0"/>
                                          </p:val>
                                        </p:tav>
                                        <p:tav tm="100000">
                                          <p:val>
                                            <p:strVal val="#ppt_h"/>
                                          </p:val>
                                        </p:tav>
                                      </p:tavLst>
                                    </p:anim>
                                  </p:childTnLst>
                                </p:cTn>
                              </p:par>
                              <p:par>
                                <p:cTn id="50" presetID="34" presetClass="emph" presetSubtype="0" fill="hold" grpId="0" nodeType="withEffect">
                                  <p:stCondLst>
                                    <p:cond delay="0"/>
                                  </p:stCondLst>
                                  <p:iterate type="lt">
                                    <p:tmPct val="10000"/>
                                  </p:iterate>
                                  <p:childTnLst>
                                    <p:animMotion origin="layout" path="M 0.0 0.0 L 0.0 -0.07213" pathEditMode="relative" ptsTypes="">
                                      <p:cBhvr>
                                        <p:cTn id="51" dur="250" accel="50000" decel="50000" autoRev="1" fill="hold">
                                          <p:stCondLst>
                                            <p:cond delay="0"/>
                                          </p:stCondLst>
                                        </p:cTn>
                                        <p:tgtEl>
                                          <p:spTgt spid="67"/>
                                        </p:tgtEl>
                                        <p:attrNameLst>
                                          <p:attrName>ppt_x</p:attrName>
                                          <p:attrName>ppt_y</p:attrName>
                                        </p:attrNameLst>
                                      </p:cBhvr>
                                    </p:animMotion>
                                    <p:animRot by="1500000">
                                      <p:cBhvr>
                                        <p:cTn id="52" dur="125" fill="hold">
                                          <p:stCondLst>
                                            <p:cond delay="0"/>
                                          </p:stCondLst>
                                        </p:cTn>
                                        <p:tgtEl>
                                          <p:spTgt spid="67"/>
                                        </p:tgtEl>
                                        <p:attrNameLst>
                                          <p:attrName>r</p:attrName>
                                        </p:attrNameLst>
                                      </p:cBhvr>
                                    </p:animRot>
                                    <p:animRot by="-1500000">
                                      <p:cBhvr>
                                        <p:cTn id="53" dur="125" fill="hold">
                                          <p:stCondLst>
                                            <p:cond delay="125"/>
                                          </p:stCondLst>
                                        </p:cTn>
                                        <p:tgtEl>
                                          <p:spTgt spid="67"/>
                                        </p:tgtEl>
                                        <p:attrNameLst>
                                          <p:attrName>r</p:attrName>
                                        </p:attrNameLst>
                                      </p:cBhvr>
                                    </p:animRot>
                                    <p:animRot by="-1500000">
                                      <p:cBhvr>
                                        <p:cTn id="54" dur="125" fill="hold">
                                          <p:stCondLst>
                                            <p:cond delay="250"/>
                                          </p:stCondLst>
                                        </p:cTn>
                                        <p:tgtEl>
                                          <p:spTgt spid="67"/>
                                        </p:tgtEl>
                                        <p:attrNameLst>
                                          <p:attrName>r</p:attrName>
                                        </p:attrNameLst>
                                      </p:cBhvr>
                                    </p:animRot>
                                    <p:animRot by="1500000">
                                      <p:cBhvr>
                                        <p:cTn id="55" dur="125" fill="hold">
                                          <p:stCondLst>
                                            <p:cond delay="375"/>
                                          </p:stCondLst>
                                        </p:cTn>
                                        <p:tgtEl>
                                          <p:spTgt spid="67"/>
                                        </p:tgtEl>
                                        <p:attrNameLst>
                                          <p:attrName>r</p:attrName>
                                        </p:attrNameLst>
                                      </p:cBhvr>
                                    </p:animRot>
                                  </p:childTnLst>
                                </p:cTn>
                              </p:par>
                              <p:par>
                                <p:cTn id="56" presetID="17" presetClass="entr" presetSubtype="8" fill="hold" nodeType="withEffect">
                                  <p:stCondLst>
                                    <p:cond delay="0"/>
                                  </p:stCondLst>
                                  <p:childTnLst>
                                    <p:set>
                                      <p:cBhvr>
                                        <p:cTn id="57" dur="1" fill="hold">
                                          <p:stCondLst>
                                            <p:cond delay="0"/>
                                          </p:stCondLst>
                                        </p:cTn>
                                        <p:tgtEl>
                                          <p:spTgt spid="91"/>
                                        </p:tgtEl>
                                        <p:attrNameLst>
                                          <p:attrName>style.visibility</p:attrName>
                                        </p:attrNameLst>
                                      </p:cBhvr>
                                      <p:to>
                                        <p:strVal val="visible"/>
                                      </p:to>
                                    </p:set>
                                    <p:anim calcmode="lin" valueType="num">
                                      <p:cBhvr>
                                        <p:cTn id="58" dur="500" fill="hold"/>
                                        <p:tgtEl>
                                          <p:spTgt spid="91"/>
                                        </p:tgtEl>
                                        <p:attrNameLst>
                                          <p:attrName>ppt_x</p:attrName>
                                        </p:attrNameLst>
                                      </p:cBhvr>
                                      <p:tavLst>
                                        <p:tav tm="0">
                                          <p:val>
                                            <p:strVal val="#ppt_x-#ppt_w/2"/>
                                          </p:val>
                                        </p:tav>
                                        <p:tav tm="100000">
                                          <p:val>
                                            <p:strVal val="#ppt_x"/>
                                          </p:val>
                                        </p:tav>
                                      </p:tavLst>
                                    </p:anim>
                                    <p:anim calcmode="lin" valueType="num">
                                      <p:cBhvr>
                                        <p:cTn id="59" dur="500" fill="hold"/>
                                        <p:tgtEl>
                                          <p:spTgt spid="91"/>
                                        </p:tgtEl>
                                        <p:attrNameLst>
                                          <p:attrName>ppt_y</p:attrName>
                                        </p:attrNameLst>
                                      </p:cBhvr>
                                      <p:tavLst>
                                        <p:tav tm="0">
                                          <p:val>
                                            <p:strVal val="#ppt_y"/>
                                          </p:val>
                                        </p:tav>
                                        <p:tav tm="100000">
                                          <p:val>
                                            <p:strVal val="#ppt_y"/>
                                          </p:val>
                                        </p:tav>
                                      </p:tavLst>
                                    </p:anim>
                                    <p:anim calcmode="lin" valueType="num">
                                      <p:cBhvr>
                                        <p:cTn id="60" dur="500" fill="hold"/>
                                        <p:tgtEl>
                                          <p:spTgt spid="91"/>
                                        </p:tgtEl>
                                        <p:attrNameLst>
                                          <p:attrName>ppt_w</p:attrName>
                                        </p:attrNameLst>
                                      </p:cBhvr>
                                      <p:tavLst>
                                        <p:tav tm="0">
                                          <p:val>
                                            <p:fltVal val="0"/>
                                          </p:val>
                                        </p:tav>
                                        <p:tav tm="100000">
                                          <p:val>
                                            <p:strVal val="#ppt_w"/>
                                          </p:val>
                                        </p:tav>
                                      </p:tavLst>
                                    </p:anim>
                                    <p:anim calcmode="lin" valueType="num">
                                      <p:cBhvr>
                                        <p:cTn id="61" dur="500" fill="hold"/>
                                        <p:tgtEl>
                                          <p:spTgt spid="9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p"/>
      <p:bldP spid="65" grpId="0" animBg="1"/>
      <p:bldP spid="66" grpId="0" animBg="1"/>
      <p:bldP spid="67" grpId="0"/>
      <p:bldP spid="7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400" dirty="0" smtClean="0"/>
              <a:t>AD Increase Disrupts Equilibrium</a:t>
            </a:r>
          </a:p>
        </p:txBody>
      </p:sp>
      <p:sp>
        <p:nvSpPr>
          <p:cNvPr id="61" name="Text Box 10"/>
          <p:cNvSpPr txBox="1">
            <a:spLocks noChangeArrowheads="1"/>
          </p:cNvSpPr>
          <p:nvPr/>
        </p:nvSpPr>
        <p:spPr bwMode="auto">
          <a:xfrm>
            <a:off x="73112" y="2510561"/>
            <a:ext cx="4080182" cy="1926168"/>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200" dirty="0" smtClean="0">
                <a:latin typeface="Times New Roman" pitchFamily="18" charset="0"/>
                <a:cs typeface="Times New Roman" pitchFamily="18" charset="0"/>
              </a:rPr>
              <a:t>Alternatively, if demand-stimulus effects occur when economy is already at full-employment </a:t>
            </a:r>
            <a:r>
              <a:rPr lang="en-US" sz="2200" b="1" i="1" dirty="0" smtClean="0">
                <a:solidFill>
                  <a:srgbClr val="FF0000"/>
                </a:solidFill>
                <a:latin typeface="Times New Roman" pitchFamily="18" charset="0"/>
                <a:cs typeface="Times New Roman" pitchFamily="18" charset="0"/>
              </a:rPr>
              <a:t>Y</a:t>
            </a:r>
            <a:r>
              <a:rPr lang="en-US" sz="2200" b="1" i="1" baseline="-25000" dirty="0" smtClean="0">
                <a:solidFill>
                  <a:srgbClr val="FF0000"/>
                </a:solidFill>
                <a:latin typeface="Times New Roman" pitchFamily="18" charset="0"/>
                <a:cs typeface="Times New Roman" pitchFamily="18" charset="0"/>
              </a:rPr>
              <a:t>F</a:t>
            </a:r>
            <a:r>
              <a:rPr lang="en-US" sz="2200" dirty="0" smtClean="0">
                <a:latin typeface="Times New Roman" pitchFamily="18" charset="0"/>
                <a:cs typeface="Times New Roman" pitchFamily="18" charset="0"/>
              </a:rPr>
              <a:t>, they will lead to excess demand, higher product prices, and temporarily higher output (</a:t>
            </a:r>
            <a:r>
              <a:rPr lang="en-US" sz="2200" b="1" i="1" dirty="0" smtClean="0">
                <a:latin typeface="Times New Roman" pitchFamily="18" charset="0"/>
                <a:cs typeface="Times New Roman" pitchFamily="18" charset="0"/>
              </a:rPr>
              <a:t>Y</a:t>
            </a:r>
            <a:r>
              <a:rPr lang="en-US" sz="2200" b="1" i="1" baseline="-25000" dirty="0" smtClean="0">
                <a:latin typeface="Times New Roman" pitchFamily="18" charset="0"/>
                <a:cs typeface="Times New Roman" pitchFamily="18" charset="0"/>
              </a:rPr>
              <a:t>2</a:t>
            </a:r>
            <a:r>
              <a:rPr lang="en-US" sz="2200" dirty="0" smtClean="0">
                <a:latin typeface="Times New Roman" pitchFamily="18" charset="0"/>
                <a:cs typeface="Times New Roman" pitchFamily="18" charset="0"/>
              </a:rPr>
              <a:t>).</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63" name="Text Box 13"/>
          <p:cNvSpPr txBox="1">
            <a:spLocks noChangeAspect="1" noChangeArrowheads="1"/>
          </p:cNvSpPr>
          <p:nvPr/>
        </p:nvSpPr>
        <p:spPr bwMode="auto">
          <a:xfrm>
            <a:off x="4314309" y="1642516"/>
            <a:ext cx="651741" cy="449354"/>
          </a:xfrm>
          <a:prstGeom prst="rect">
            <a:avLst/>
          </a:prstGeom>
          <a:noFill/>
          <a:ln w="9525">
            <a:noFill/>
            <a:miter lim="800000"/>
            <a:headEnd/>
            <a:tailEnd/>
          </a:ln>
        </p:spPr>
        <p:txBody>
          <a:bodyPr wrap="none">
            <a:prstTxWarp prst="textNoShape">
              <a:avLst/>
            </a:prstTxWarp>
            <a:spAutoFit/>
          </a:bodyPr>
          <a:lstStyle/>
          <a:p>
            <a:pPr>
              <a:lnSpc>
                <a:spcPct val="70000"/>
              </a:lnSpc>
            </a:pPr>
            <a:r>
              <a:rPr kumimoji="0" lang="en-US" sz="1600" b="0">
                <a:solidFill>
                  <a:srgbClr val="000000"/>
                </a:solidFill>
                <a:latin typeface="Times New Roman"/>
                <a:cs typeface="Times New Roman"/>
              </a:rPr>
              <a:t>Price</a:t>
            </a:r>
            <a:br>
              <a:rPr kumimoji="0" lang="en-US" sz="1600" b="0">
                <a:solidFill>
                  <a:srgbClr val="000000"/>
                </a:solidFill>
                <a:latin typeface="Times New Roman"/>
                <a:cs typeface="Times New Roman"/>
              </a:rPr>
            </a:br>
            <a:r>
              <a:rPr kumimoji="0" lang="en-US" sz="1600" b="0">
                <a:solidFill>
                  <a:srgbClr val="000000"/>
                </a:solidFill>
                <a:latin typeface="Times New Roman"/>
                <a:cs typeface="Times New Roman"/>
              </a:rPr>
              <a:t>Level</a:t>
            </a:r>
            <a:endParaRPr kumimoji="0" lang="en-US" sz="1600" b="0">
              <a:solidFill>
                <a:schemeClr val="tx1"/>
              </a:solidFill>
              <a:latin typeface="Times New Roman"/>
              <a:cs typeface="Times New Roman"/>
            </a:endParaRPr>
          </a:p>
        </p:txBody>
      </p:sp>
      <p:sp>
        <p:nvSpPr>
          <p:cNvPr id="73" name="Line 20"/>
          <p:cNvSpPr>
            <a:spLocks noChangeAspect="1" noChangeShapeType="1"/>
          </p:cNvSpPr>
          <p:nvPr/>
        </p:nvSpPr>
        <p:spPr bwMode="auto">
          <a:xfrm>
            <a:off x="4658361" y="5296941"/>
            <a:ext cx="2687230" cy="0"/>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74" name="Rectangle 21"/>
          <p:cNvSpPr>
            <a:spLocks noChangeAspect="1" noChangeArrowheads="1"/>
          </p:cNvSpPr>
          <p:nvPr/>
        </p:nvSpPr>
        <p:spPr bwMode="auto">
          <a:xfrm>
            <a:off x="7345591" y="5192166"/>
            <a:ext cx="1544393" cy="350865"/>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600" b="0">
                <a:solidFill>
                  <a:srgbClr val="000000"/>
                </a:solidFill>
                <a:latin typeface="Times New Roman"/>
                <a:cs typeface="Times New Roman"/>
              </a:rPr>
              <a:t> Goods &amp; Services</a:t>
            </a:r>
            <a:r>
              <a:rPr kumimoji="0" lang="en-US" sz="1200" b="0">
                <a:solidFill>
                  <a:srgbClr val="000000"/>
                </a:solidFill>
                <a:latin typeface="Times New Roman"/>
                <a:cs typeface="Times New Roman"/>
              </a:rPr>
              <a:t/>
            </a:r>
            <a:br>
              <a:rPr kumimoji="0" lang="en-US" sz="1200" b="0">
                <a:solidFill>
                  <a:srgbClr val="000000"/>
                </a:solidFill>
                <a:latin typeface="Times New Roman"/>
                <a:cs typeface="Times New Roman"/>
              </a:rPr>
            </a:br>
            <a:r>
              <a:rPr kumimoji="0" lang="en-US" sz="1200" i="1">
                <a:solidFill>
                  <a:srgbClr val="000000"/>
                </a:solidFill>
                <a:latin typeface="Times New Roman"/>
                <a:cs typeface="Times New Roman"/>
              </a:rPr>
              <a:t>(real GDP)</a:t>
            </a:r>
            <a:endParaRPr kumimoji="0" lang="en-US" sz="2000" i="1">
              <a:solidFill>
                <a:schemeClr val="tx1"/>
              </a:solidFill>
              <a:latin typeface="Times New Roman"/>
              <a:cs typeface="Times New Roman"/>
            </a:endParaRPr>
          </a:p>
        </p:txBody>
      </p:sp>
      <p:grpSp>
        <p:nvGrpSpPr>
          <p:cNvPr id="4" name="Group 27"/>
          <p:cNvGrpSpPr>
            <a:grpSpLocks/>
          </p:cNvGrpSpPr>
          <p:nvPr/>
        </p:nvGrpSpPr>
        <p:grpSpPr bwMode="auto">
          <a:xfrm>
            <a:off x="4590098" y="2074316"/>
            <a:ext cx="142875" cy="3232150"/>
            <a:chOff x="2102" y="764"/>
            <a:chExt cx="90" cy="2036"/>
          </a:xfrm>
        </p:grpSpPr>
        <p:sp>
          <p:nvSpPr>
            <p:cNvPr id="81" name="Line 28"/>
            <p:cNvSpPr>
              <a:spLocks noChangeAspect="1" noChangeShapeType="1"/>
            </p:cNvSpPr>
            <p:nvPr/>
          </p:nvSpPr>
          <p:spPr bwMode="auto">
            <a:xfrm>
              <a:off x="2148" y="2736"/>
              <a:ext cx="0" cy="64"/>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82" name="Line 29"/>
            <p:cNvSpPr>
              <a:spLocks noChangeAspect="1" noChangeShapeType="1"/>
            </p:cNvSpPr>
            <p:nvPr/>
          </p:nvSpPr>
          <p:spPr bwMode="auto">
            <a:xfrm rot="-1844129">
              <a:off x="2106" y="2736"/>
              <a:ext cx="86" cy="0"/>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grpSp>
          <p:nvGrpSpPr>
            <p:cNvPr id="6" name="Group 30"/>
            <p:cNvGrpSpPr>
              <a:grpSpLocks/>
            </p:cNvGrpSpPr>
            <p:nvPr/>
          </p:nvGrpSpPr>
          <p:grpSpPr bwMode="auto">
            <a:xfrm>
              <a:off x="2102" y="764"/>
              <a:ext cx="86" cy="1932"/>
              <a:chOff x="2102" y="756"/>
              <a:chExt cx="86" cy="1932"/>
            </a:xfrm>
          </p:grpSpPr>
          <p:sp>
            <p:nvSpPr>
              <p:cNvPr id="84" name="Line 31"/>
              <p:cNvSpPr>
                <a:spLocks noChangeAspect="1" noChangeShapeType="1"/>
              </p:cNvSpPr>
              <p:nvPr/>
            </p:nvSpPr>
            <p:spPr bwMode="auto">
              <a:xfrm>
                <a:off x="2148" y="756"/>
                <a:ext cx="0" cy="1932"/>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85" name="Line 32"/>
              <p:cNvSpPr>
                <a:spLocks noChangeAspect="1" noChangeShapeType="1"/>
              </p:cNvSpPr>
              <p:nvPr/>
            </p:nvSpPr>
            <p:spPr bwMode="auto">
              <a:xfrm rot="-1844129">
                <a:off x="2102" y="2688"/>
                <a:ext cx="86" cy="0"/>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grpSp>
      </p:grpSp>
      <p:sp>
        <p:nvSpPr>
          <p:cNvPr id="40" name="Line 3"/>
          <p:cNvSpPr>
            <a:spLocks noChangeShapeType="1"/>
          </p:cNvSpPr>
          <p:nvPr/>
        </p:nvSpPr>
        <p:spPr bwMode="auto">
          <a:xfrm>
            <a:off x="6266840" y="1947874"/>
            <a:ext cx="1588" cy="3341688"/>
          </a:xfrm>
          <a:prstGeom prst="line">
            <a:avLst/>
          </a:prstGeom>
          <a:noFill/>
          <a:ln w="57150">
            <a:solidFill>
              <a:srgbClr val="C03838"/>
            </a:solidFill>
            <a:round/>
            <a:headEnd/>
            <a:tailEnd/>
          </a:ln>
        </p:spPr>
        <p:txBody>
          <a:bodyPr>
            <a:prstTxWarp prst="textNoShape">
              <a:avLst/>
            </a:prstTxWarp>
          </a:bodyPr>
          <a:lstStyle/>
          <a:p>
            <a:endParaRPr lang="en-US" sz="1600">
              <a:latin typeface="Times New Roman"/>
              <a:cs typeface="Times New Roman"/>
            </a:endParaRPr>
          </a:p>
        </p:txBody>
      </p:sp>
      <p:sp>
        <p:nvSpPr>
          <p:cNvPr id="41" name="Freeform 5"/>
          <p:cNvSpPr>
            <a:spLocks noChangeAspect="1"/>
          </p:cNvSpPr>
          <p:nvPr/>
        </p:nvSpPr>
        <p:spPr bwMode="auto">
          <a:xfrm>
            <a:off x="5141303" y="2025662"/>
            <a:ext cx="1776412" cy="2665412"/>
          </a:xfrm>
          <a:custGeom>
            <a:avLst/>
            <a:gdLst>
              <a:gd name="T0" fmla="*/ 20 w 4147"/>
              <a:gd name="T1" fmla="*/ 72 h 6220"/>
              <a:gd name="T2" fmla="*/ 53 w 4147"/>
              <a:gd name="T3" fmla="*/ 183 h 6220"/>
              <a:gd name="T4" fmla="*/ 94 w 4147"/>
              <a:gd name="T5" fmla="*/ 300 h 6220"/>
              <a:gd name="T6" fmla="*/ 140 w 4147"/>
              <a:gd name="T7" fmla="*/ 421 h 6220"/>
              <a:gd name="T8" fmla="*/ 192 w 4147"/>
              <a:gd name="T9" fmla="*/ 546 h 6220"/>
              <a:gd name="T10" fmla="*/ 249 w 4147"/>
              <a:gd name="T11" fmla="*/ 675 h 6220"/>
              <a:gd name="T12" fmla="*/ 312 w 4147"/>
              <a:gd name="T13" fmla="*/ 808 h 6220"/>
              <a:gd name="T14" fmla="*/ 380 w 4147"/>
              <a:gd name="T15" fmla="*/ 943 h 6220"/>
              <a:gd name="T16" fmla="*/ 452 w 4147"/>
              <a:gd name="T17" fmla="*/ 1082 h 6220"/>
              <a:gd name="T18" fmla="*/ 529 w 4147"/>
              <a:gd name="T19" fmla="*/ 1223 h 6220"/>
              <a:gd name="T20" fmla="*/ 609 w 4147"/>
              <a:gd name="T21" fmla="*/ 1367 h 6220"/>
              <a:gd name="T22" fmla="*/ 693 w 4147"/>
              <a:gd name="T23" fmla="*/ 1513 h 6220"/>
              <a:gd name="T24" fmla="*/ 781 w 4147"/>
              <a:gd name="T25" fmla="*/ 1661 h 6220"/>
              <a:gd name="T26" fmla="*/ 873 w 4147"/>
              <a:gd name="T27" fmla="*/ 1811 h 6220"/>
              <a:gd name="T28" fmla="*/ 966 w 4147"/>
              <a:gd name="T29" fmla="*/ 1962 h 6220"/>
              <a:gd name="T30" fmla="*/ 1063 w 4147"/>
              <a:gd name="T31" fmla="*/ 2116 h 6220"/>
              <a:gd name="T32" fmla="*/ 1162 w 4147"/>
              <a:gd name="T33" fmla="*/ 2269 h 6220"/>
              <a:gd name="T34" fmla="*/ 1264 w 4147"/>
              <a:gd name="T35" fmla="*/ 2423 h 6220"/>
              <a:gd name="T36" fmla="*/ 1368 w 4147"/>
              <a:gd name="T37" fmla="*/ 2577 h 6220"/>
              <a:gd name="T38" fmla="*/ 1473 w 4147"/>
              <a:gd name="T39" fmla="*/ 2733 h 6220"/>
              <a:gd name="T40" fmla="*/ 1579 w 4147"/>
              <a:gd name="T41" fmla="*/ 2887 h 6220"/>
              <a:gd name="T42" fmla="*/ 1687 w 4147"/>
              <a:gd name="T43" fmla="*/ 3041 h 6220"/>
              <a:gd name="T44" fmla="*/ 1796 w 4147"/>
              <a:gd name="T45" fmla="*/ 3195 h 6220"/>
              <a:gd name="T46" fmla="*/ 1905 w 4147"/>
              <a:gd name="T47" fmla="*/ 3348 h 6220"/>
              <a:gd name="T48" fmla="*/ 2015 w 4147"/>
              <a:gd name="T49" fmla="*/ 3500 h 6220"/>
              <a:gd name="T50" fmla="*/ 2125 w 4147"/>
              <a:gd name="T51" fmla="*/ 3650 h 6220"/>
              <a:gd name="T52" fmla="*/ 2235 w 4147"/>
              <a:gd name="T53" fmla="*/ 3798 h 6220"/>
              <a:gd name="T54" fmla="*/ 2343 w 4147"/>
              <a:gd name="T55" fmla="*/ 3944 h 6220"/>
              <a:gd name="T56" fmla="*/ 2451 w 4147"/>
              <a:gd name="T57" fmla="*/ 4089 h 6220"/>
              <a:gd name="T58" fmla="*/ 2559 w 4147"/>
              <a:gd name="T59" fmla="*/ 4230 h 6220"/>
              <a:gd name="T60" fmla="*/ 2665 w 4147"/>
              <a:gd name="T61" fmla="*/ 4370 h 6220"/>
              <a:gd name="T62" fmla="*/ 2770 w 4147"/>
              <a:gd name="T63" fmla="*/ 4507 h 6220"/>
              <a:gd name="T64" fmla="*/ 2872 w 4147"/>
              <a:gd name="T65" fmla="*/ 4639 h 6220"/>
              <a:gd name="T66" fmla="*/ 2972 w 4147"/>
              <a:gd name="T67" fmla="*/ 4768 h 6220"/>
              <a:gd name="T68" fmla="*/ 3071 w 4147"/>
              <a:gd name="T69" fmla="*/ 4894 h 6220"/>
              <a:gd name="T70" fmla="*/ 3167 w 4147"/>
              <a:gd name="T71" fmla="*/ 5016 h 6220"/>
              <a:gd name="T72" fmla="*/ 3260 w 4147"/>
              <a:gd name="T73" fmla="*/ 5134 h 6220"/>
              <a:gd name="T74" fmla="*/ 3350 w 4147"/>
              <a:gd name="T75" fmla="*/ 5247 h 6220"/>
              <a:gd name="T76" fmla="*/ 3436 w 4147"/>
              <a:gd name="T77" fmla="*/ 5355 h 6220"/>
              <a:gd name="T78" fmla="*/ 3519 w 4147"/>
              <a:gd name="T79" fmla="*/ 5457 h 6220"/>
              <a:gd name="T80" fmla="*/ 3599 w 4147"/>
              <a:gd name="T81" fmla="*/ 5555 h 6220"/>
              <a:gd name="T82" fmla="*/ 3673 w 4147"/>
              <a:gd name="T83" fmla="*/ 5647 h 6220"/>
              <a:gd name="T84" fmla="*/ 3743 w 4147"/>
              <a:gd name="T85" fmla="*/ 5733 h 6220"/>
              <a:gd name="T86" fmla="*/ 3809 w 4147"/>
              <a:gd name="T87" fmla="*/ 5814 h 6220"/>
              <a:gd name="T88" fmla="*/ 3870 w 4147"/>
              <a:gd name="T89" fmla="*/ 5888 h 6220"/>
              <a:gd name="T90" fmla="*/ 3925 w 4147"/>
              <a:gd name="T91" fmla="*/ 5954 h 6220"/>
              <a:gd name="T92" fmla="*/ 3975 w 4147"/>
              <a:gd name="T93" fmla="*/ 6015 h 6220"/>
              <a:gd name="T94" fmla="*/ 4019 w 4147"/>
              <a:gd name="T95" fmla="*/ 6067 h 6220"/>
              <a:gd name="T96" fmla="*/ 4057 w 4147"/>
              <a:gd name="T97" fmla="*/ 6113 h 6220"/>
              <a:gd name="T98" fmla="*/ 4088 w 4147"/>
              <a:gd name="T99" fmla="*/ 6150 h 6220"/>
              <a:gd name="T100" fmla="*/ 4113 w 4147"/>
              <a:gd name="T101" fmla="*/ 6181 h 6220"/>
              <a:gd name="T102" fmla="*/ 4132 w 4147"/>
              <a:gd name="T103" fmla="*/ 6202 h 6220"/>
              <a:gd name="T104" fmla="*/ 4144 w 4147"/>
              <a:gd name="T105" fmla="*/ 6216 h 6220"/>
              <a:gd name="T106" fmla="*/ 4147 w 4147"/>
              <a:gd name="T107" fmla="*/ 6220 h 62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47"/>
              <a:gd name="T163" fmla="*/ 0 h 6220"/>
              <a:gd name="T164" fmla="*/ 4147 w 4147"/>
              <a:gd name="T165" fmla="*/ 6220 h 62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47" h="6220">
                <a:moveTo>
                  <a:pt x="0" y="0"/>
                </a:moveTo>
                <a:lnTo>
                  <a:pt x="10" y="35"/>
                </a:lnTo>
                <a:lnTo>
                  <a:pt x="20" y="72"/>
                </a:lnTo>
                <a:lnTo>
                  <a:pt x="31" y="108"/>
                </a:lnTo>
                <a:lnTo>
                  <a:pt x="42" y="146"/>
                </a:lnTo>
                <a:lnTo>
                  <a:pt x="53" y="183"/>
                </a:lnTo>
                <a:lnTo>
                  <a:pt x="67" y="222"/>
                </a:lnTo>
                <a:lnTo>
                  <a:pt x="79" y="260"/>
                </a:lnTo>
                <a:lnTo>
                  <a:pt x="94" y="300"/>
                </a:lnTo>
                <a:lnTo>
                  <a:pt x="109" y="340"/>
                </a:lnTo>
                <a:lnTo>
                  <a:pt x="124" y="380"/>
                </a:lnTo>
                <a:lnTo>
                  <a:pt x="140" y="421"/>
                </a:lnTo>
                <a:lnTo>
                  <a:pt x="157" y="463"/>
                </a:lnTo>
                <a:lnTo>
                  <a:pt x="174" y="504"/>
                </a:lnTo>
                <a:lnTo>
                  <a:pt x="192" y="546"/>
                </a:lnTo>
                <a:lnTo>
                  <a:pt x="211" y="589"/>
                </a:lnTo>
                <a:lnTo>
                  <a:pt x="231" y="631"/>
                </a:lnTo>
                <a:lnTo>
                  <a:pt x="249" y="675"/>
                </a:lnTo>
                <a:lnTo>
                  <a:pt x="270" y="719"/>
                </a:lnTo>
                <a:lnTo>
                  <a:pt x="291" y="763"/>
                </a:lnTo>
                <a:lnTo>
                  <a:pt x="312" y="808"/>
                </a:lnTo>
                <a:lnTo>
                  <a:pt x="335" y="852"/>
                </a:lnTo>
                <a:lnTo>
                  <a:pt x="357" y="897"/>
                </a:lnTo>
                <a:lnTo>
                  <a:pt x="380" y="943"/>
                </a:lnTo>
                <a:lnTo>
                  <a:pt x="404" y="989"/>
                </a:lnTo>
                <a:lnTo>
                  <a:pt x="428" y="1035"/>
                </a:lnTo>
                <a:lnTo>
                  <a:pt x="452" y="1082"/>
                </a:lnTo>
                <a:lnTo>
                  <a:pt x="477" y="1129"/>
                </a:lnTo>
                <a:lnTo>
                  <a:pt x="503" y="1176"/>
                </a:lnTo>
                <a:lnTo>
                  <a:pt x="529" y="1223"/>
                </a:lnTo>
                <a:lnTo>
                  <a:pt x="555" y="1270"/>
                </a:lnTo>
                <a:lnTo>
                  <a:pt x="582" y="1318"/>
                </a:lnTo>
                <a:lnTo>
                  <a:pt x="609" y="1367"/>
                </a:lnTo>
                <a:lnTo>
                  <a:pt x="636" y="1415"/>
                </a:lnTo>
                <a:lnTo>
                  <a:pt x="664" y="1464"/>
                </a:lnTo>
                <a:lnTo>
                  <a:pt x="693" y="1513"/>
                </a:lnTo>
                <a:lnTo>
                  <a:pt x="722" y="1562"/>
                </a:lnTo>
                <a:lnTo>
                  <a:pt x="752" y="1612"/>
                </a:lnTo>
                <a:lnTo>
                  <a:pt x="781" y="1661"/>
                </a:lnTo>
                <a:lnTo>
                  <a:pt x="811" y="1711"/>
                </a:lnTo>
                <a:lnTo>
                  <a:pt x="841" y="1761"/>
                </a:lnTo>
                <a:lnTo>
                  <a:pt x="873" y="1811"/>
                </a:lnTo>
                <a:lnTo>
                  <a:pt x="903" y="1861"/>
                </a:lnTo>
                <a:lnTo>
                  <a:pt x="934" y="1912"/>
                </a:lnTo>
                <a:lnTo>
                  <a:pt x="966" y="1962"/>
                </a:lnTo>
                <a:lnTo>
                  <a:pt x="999" y="2014"/>
                </a:lnTo>
                <a:lnTo>
                  <a:pt x="1031" y="2065"/>
                </a:lnTo>
                <a:lnTo>
                  <a:pt x="1063" y="2116"/>
                </a:lnTo>
                <a:lnTo>
                  <a:pt x="1096" y="2167"/>
                </a:lnTo>
                <a:lnTo>
                  <a:pt x="1129" y="2218"/>
                </a:lnTo>
                <a:lnTo>
                  <a:pt x="1162" y="2269"/>
                </a:lnTo>
                <a:lnTo>
                  <a:pt x="1197" y="2320"/>
                </a:lnTo>
                <a:lnTo>
                  <a:pt x="1230" y="2372"/>
                </a:lnTo>
                <a:lnTo>
                  <a:pt x="1264" y="2423"/>
                </a:lnTo>
                <a:lnTo>
                  <a:pt x="1299" y="2474"/>
                </a:lnTo>
                <a:lnTo>
                  <a:pt x="1333" y="2526"/>
                </a:lnTo>
                <a:lnTo>
                  <a:pt x="1368" y="2577"/>
                </a:lnTo>
                <a:lnTo>
                  <a:pt x="1403" y="2630"/>
                </a:lnTo>
                <a:lnTo>
                  <a:pt x="1437" y="2681"/>
                </a:lnTo>
                <a:lnTo>
                  <a:pt x="1473" y="2733"/>
                </a:lnTo>
                <a:lnTo>
                  <a:pt x="1508" y="2784"/>
                </a:lnTo>
                <a:lnTo>
                  <a:pt x="1544" y="2836"/>
                </a:lnTo>
                <a:lnTo>
                  <a:pt x="1579" y="2887"/>
                </a:lnTo>
                <a:lnTo>
                  <a:pt x="1616" y="2939"/>
                </a:lnTo>
                <a:lnTo>
                  <a:pt x="1651" y="2990"/>
                </a:lnTo>
                <a:lnTo>
                  <a:pt x="1687" y="3041"/>
                </a:lnTo>
                <a:lnTo>
                  <a:pt x="1724" y="3093"/>
                </a:lnTo>
                <a:lnTo>
                  <a:pt x="1759" y="3144"/>
                </a:lnTo>
                <a:lnTo>
                  <a:pt x="1796" y="3195"/>
                </a:lnTo>
                <a:lnTo>
                  <a:pt x="1832" y="3247"/>
                </a:lnTo>
                <a:lnTo>
                  <a:pt x="1869" y="3298"/>
                </a:lnTo>
                <a:lnTo>
                  <a:pt x="1905" y="3348"/>
                </a:lnTo>
                <a:lnTo>
                  <a:pt x="1942" y="3399"/>
                </a:lnTo>
                <a:lnTo>
                  <a:pt x="1978" y="3450"/>
                </a:lnTo>
                <a:lnTo>
                  <a:pt x="2015" y="3500"/>
                </a:lnTo>
                <a:lnTo>
                  <a:pt x="2051" y="3550"/>
                </a:lnTo>
                <a:lnTo>
                  <a:pt x="2089" y="3600"/>
                </a:lnTo>
                <a:lnTo>
                  <a:pt x="2125" y="3650"/>
                </a:lnTo>
                <a:lnTo>
                  <a:pt x="2162" y="3700"/>
                </a:lnTo>
                <a:lnTo>
                  <a:pt x="2198" y="3749"/>
                </a:lnTo>
                <a:lnTo>
                  <a:pt x="2235" y="3798"/>
                </a:lnTo>
                <a:lnTo>
                  <a:pt x="2271" y="3847"/>
                </a:lnTo>
                <a:lnTo>
                  <a:pt x="2307" y="3896"/>
                </a:lnTo>
                <a:lnTo>
                  <a:pt x="2343" y="3944"/>
                </a:lnTo>
                <a:lnTo>
                  <a:pt x="2379" y="3993"/>
                </a:lnTo>
                <a:lnTo>
                  <a:pt x="2416" y="4041"/>
                </a:lnTo>
                <a:lnTo>
                  <a:pt x="2451" y="4089"/>
                </a:lnTo>
                <a:lnTo>
                  <a:pt x="2488" y="4137"/>
                </a:lnTo>
                <a:lnTo>
                  <a:pt x="2523" y="4184"/>
                </a:lnTo>
                <a:lnTo>
                  <a:pt x="2559" y="4230"/>
                </a:lnTo>
                <a:lnTo>
                  <a:pt x="2595" y="4277"/>
                </a:lnTo>
                <a:lnTo>
                  <a:pt x="2631" y="4324"/>
                </a:lnTo>
                <a:lnTo>
                  <a:pt x="2665" y="4370"/>
                </a:lnTo>
                <a:lnTo>
                  <a:pt x="2700" y="4416"/>
                </a:lnTo>
                <a:lnTo>
                  <a:pt x="2735" y="4461"/>
                </a:lnTo>
                <a:lnTo>
                  <a:pt x="2770" y="4507"/>
                </a:lnTo>
                <a:lnTo>
                  <a:pt x="2805" y="4550"/>
                </a:lnTo>
                <a:lnTo>
                  <a:pt x="2839" y="4595"/>
                </a:lnTo>
                <a:lnTo>
                  <a:pt x="2872" y="4639"/>
                </a:lnTo>
                <a:lnTo>
                  <a:pt x="2907" y="4683"/>
                </a:lnTo>
                <a:lnTo>
                  <a:pt x="2940" y="4726"/>
                </a:lnTo>
                <a:lnTo>
                  <a:pt x="2972" y="4768"/>
                </a:lnTo>
                <a:lnTo>
                  <a:pt x="3006" y="4811"/>
                </a:lnTo>
                <a:lnTo>
                  <a:pt x="3038" y="4853"/>
                </a:lnTo>
                <a:lnTo>
                  <a:pt x="3071" y="4894"/>
                </a:lnTo>
                <a:lnTo>
                  <a:pt x="3104" y="4935"/>
                </a:lnTo>
                <a:lnTo>
                  <a:pt x="3135" y="4976"/>
                </a:lnTo>
                <a:lnTo>
                  <a:pt x="3167" y="5016"/>
                </a:lnTo>
                <a:lnTo>
                  <a:pt x="3198" y="5056"/>
                </a:lnTo>
                <a:lnTo>
                  <a:pt x="3230" y="5094"/>
                </a:lnTo>
                <a:lnTo>
                  <a:pt x="3260" y="5134"/>
                </a:lnTo>
                <a:lnTo>
                  <a:pt x="3290" y="5172"/>
                </a:lnTo>
                <a:lnTo>
                  <a:pt x="3320" y="5209"/>
                </a:lnTo>
                <a:lnTo>
                  <a:pt x="3350" y="5247"/>
                </a:lnTo>
                <a:lnTo>
                  <a:pt x="3379" y="5283"/>
                </a:lnTo>
                <a:lnTo>
                  <a:pt x="3408" y="5319"/>
                </a:lnTo>
                <a:lnTo>
                  <a:pt x="3436" y="5355"/>
                </a:lnTo>
                <a:lnTo>
                  <a:pt x="3464" y="5389"/>
                </a:lnTo>
                <a:lnTo>
                  <a:pt x="3492" y="5424"/>
                </a:lnTo>
                <a:lnTo>
                  <a:pt x="3519" y="5457"/>
                </a:lnTo>
                <a:lnTo>
                  <a:pt x="3547" y="5491"/>
                </a:lnTo>
                <a:lnTo>
                  <a:pt x="3573" y="5523"/>
                </a:lnTo>
                <a:lnTo>
                  <a:pt x="3599" y="5555"/>
                </a:lnTo>
                <a:lnTo>
                  <a:pt x="3624" y="5586"/>
                </a:lnTo>
                <a:lnTo>
                  <a:pt x="3649" y="5618"/>
                </a:lnTo>
                <a:lnTo>
                  <a:pt x="3673" y="5647"/>
                </a:lnTo>
                <a:lnTo>
                  <a:pt x="3697" y="5677"/>
                </a:lnTo>
                <a:lnTo>
                  <a:pt x="3721" y="5705"/>
                </a:lnTo>
                <a:lnTo>
                  <a:pt x="3743" y="5733"/>
                </a:lnTo>
                <a:lnTo>
                  <a:pt x="3765" y="5761"/>
                </a:lnTo>
                <a:lnTo>
                  <a:pt x="3787" y="5788"/>
                </a:lnTo>
                <a:lnTo>
                  <a:pt x="3809" y="5814"/>
                </a:lnTo>
                <a:lnTo>
                  <a:pt x="3830" y="5839"/>
                </a:lnTo>
                <a:lnTo>
                  <a:pt x="3850" y="5864"/>
                </a:lnTo>
                <a:lnTo>
                  <a:pt x="3870" y="5888"/>
                </a:lnTo>
                <a:lnTo>
                  <a:pt x="3888" y="5911"/>
                </a:lnTo>
                <a:lnTo>
                  <a:pt x="3907" y="5932"/>
                </a:lnTo>
                <a:lnTo>
                  <a:pt x="3925" y="5954"/>
                </a:lnTo>
                <a:lnTo>
                  <a:pt x="3943" y="5975"/>
                </a:lnTo>
                <a:lnTo>
                  <a:pt x="3959" y="5995"/>
                </a:lnTo>
                <a:lnTo>
                  <a:pt x="3975" y="6015"/>
                </a:lnTo>
                <a:lnTo>
                  <a:pt x="3990" y="6033"/>
                </a:lnTo>
                <a:lnTo>
                  <a:pt x="4005" y="6050"/>
                </a:lnTo>
                <a:lnTo>
                  <a:pt x="4019" y="6067"/>
                </a:lnTo>
                <a:lnTo>
                  <a:pt x="4032" y="6084"/>
                </a:lnTo>
                <a:lnTo>
                  <a:pt x="4045" y="6098"/>
                </a:lnTo>
                <a:lnTo>
                  <a:pt x="4057" y="6113"/>
                </a:lnTo>
                <a:lnTo>
                  <a:pt x="4069" y="6126"/>
                </a:lnTo>
                <a:lnTo>
                  <a:pt x="4079" y="6139"/>
                </a:lnTo>
                <a:lnTo>
                  <a:pt x="4088" y="6150"/>
                </a:lnTo>
                <a:lnTo>
                  <a:pt x="4098" y="6162"/>
                </a:lnTo>
                <a:lnTo>
                  <a:pt x="4106" y="6171"/>
                </a:lnTo>
                <a:lnTo>
                  <a:pt x="4113" y="6181"/>
                </a:lnTo>
                <a:lnTo>
                  <a:pt x="4121" y="6189"/>
                </a:lnTo>
                <a:lnTo>
                  <a:pt x="4127" y="6196"/>
                </a:lnTo>
                <a:lnTo>
                  <a:pt x="4132" y="6202"/>
                </a:lnTo>
                <a:lnTo>
                  <a:pt x="4136" y="6208"/>
                </a:lnTo>
                <a:lnTo>
                  <a:pt x="4141" y="6212"/>
                </a:lnTo>
                <a:lnTo>
                  <a:pt x="4144" y="6216"/>
                </a:lnTo>
                <a:lnTo>
                  <a:pt x="4146" y="6218"/>
                </a:lnTo>
                <a:lnTo>
                  <a:pt x="4147" y="6219"/>
                </a:lnTo>
                <a:lnTo>
                  <a:pt x="4147" y="6220"/>
                </a:lnTo>
              </a:path>
            </a:pathLst>
          </a:custGeom>
          <a:noFill/>
          <a:ln w="57150">
            <a:solidFill>
              <a:srgbClr val="053ABF"/>
            </a:solidFill>
            <a:round/>
            <a:headEnd/>
            <a:tailEnd/>
          </a:ln>
        </p:spPr>
        <p:txBody>
          <a:bodyPr>
            <a:prstTxWarp prst="textNoShape">
              <a:avLst/>
            </a:prstTxWarp>
          </a:bodyPr>
          <a:lstStyle/>
          <a:p>
            <a:endParaRPr lang="en-US" sz="1600">
              <a:latin typeface="Times New Roman"/>
              <a:cs typeface="Times New Roman"/>
            </a:endParaRPr>
          </a:p>
        </p:txBody>
      </p:sp>
      <p:sp>
        <p:nvSpPr>
          <p:cNvPr id="42" name="Rectangle 8"/>
          <p:cNvSpPr>
            <a:spLocks noChangeAspect="1" noChangeArrowheads="1"/>
          </p:cNvSpPr>
          <p:nvPr/>
        </p:nvSpPr>
        <p:spPr bwMode="auto">
          <a:xfrm>
            <a:off x="6905015" y="4557724"/>
            <a:ext cx="623888" cy="307777"/>
          </a:xfrm>
          <a:prstGeom prst="rect">
            <a:avLst/>
          </a:prstGeom>
          <a:noFill/>
          <a:ln w="9525">
            <a:noFill/>
            <a:miter lim="800000"/>
            <a:headEnd/>
            <a:tailEnd/>
          </a:ln>
        </p:spPr>
        <p:txBody>
          <a:bodyPr lIns="0" tIns="0" rIns="0" bIns="0">
            <a:prstTxWarp prst="textNoShape">
              <a:avLst/>
            </a:prstTxWarp>
            <a:spAutoFit/>
          </a:bodyPr>
          <a:lstStyle/>
          <a:p>
            <a:r>
              <a:rPr kumimoji="0" lang="en-US" sz="2000" b="1" i="1" dirty="0">
                <a:solidFill>
                  <a:srgbClr val="053ABF"/>
                </a:solidFill>
                <a:latin typeface="Times New Roman"/>
                <a:cs typeface="Times New Roman"/>
              </a:rPr>
              <a:t>AD</a:t>
            </a:r>
            <a:r>
              <a:rPr kumimoji="0" lang="en-US" sz="2000" b="1" i="1" baseline="-25000" dirty="0">
                <a:solidFill>
                  <a:srgbClr val="053ABF"/>
                </a:solidFill>
                <a:latin typeface="Times New Roman"/>
                <a:cs typeface="Times New Roman"/>
              </a:rPr>
              <a:t>1</a:t>
            </a:r>
            <a:endParaRPr kumimoji="0" lang="en-US" sz="2000" b="1" baseline="-25000" dirty="0">
              <a:solidFill>
                <a:srgbClr val="053ABF"/>
              </a:solidFill>
              <a:latin typeface="Times New Roman"/>
              <a:cs typeface="Times New Roman"/>
            </a:endParaRPr>
          </a:p>
        </p:txBody>
      </p:sp>
      <p:sp>
        <p:nvSpPr>
          <p:cNvPr id="43" name="Rectangle 13"/>
          <p:cNvSpPr>
            <a:spLocks noChangeArrowheads="1"/>
          </p:cNvSpPr>
          <p:nvPr/>
        </p:nvSpPr>
        <p:spPr bwMode="auto">
          <a:xfrm>
            <a:off x="5957620" y="1638659"/>
            <a:ext cx="672727" cy="307777"/>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a:solidFill>
                  <a:srgbClr val="C03838"/>
                </a:solidFill>
                <a:latin typeface="Times New Roman"/>
                <a:cs typeface="Times New Roman"/>
              </a:rPr>
              <a:t>LRAS</a:t>
            </a:r>
            <a:endParaRPr kumimoji="0" lang="en-US" sz="2000" b="1" dirty="0">
              <a:solidFill>
                <a:srgbClr val="C03838"/>
              </a:solidFill>
              <a:latin typeface="Times New Roman"/>
              <a:cs typeface="Times New Roman"/>
            </a:endParaRPr>
          </a:p>
        </p:txBody>
      </p:sp>
      <p:sp>
        <p:nvSpPr>
          <p:cNvPr id="44" name="Line 14"/>
          <p:cNvSpPr>
            <a:spLocks noChangeAspect="1" noChangeShapeType="1"/>
          </p:cNvSpPr>
          <p:nvPr/>
        </p:nvSpPr>
        <p:spPr bwMode="auto">
          <a:xfrm flipH="1">
            <a:off x="4717034" y="3487749"/>
            <a:ext cx="1845080" cy="0"/>
          </a:xfrm>
          <a:prstGeom prst="line">
            <a:avLst/>
          </a:prstGeom>
          <a:noFill/>
          <a:ln w="31750" cap="rnd">
            <a:solidFill>
              <a:srgbClr val="000000"/>
            </a:solidFill>
            <a:prstDash val="sysDot"/>
            <a:round/>
            <a:headEnd/>
            <a:tailEnd/>
          </a:ln>
        </p:spPr>
        <p:txBody>
          <a:bodyPr>
            <a:prstTxWarp prst="textNoShape">
              <a:avLst/>
            </a:prstTxWarp>
          </a:bodyPr>
          <a:lstStyle/>
          <a:p>
            <a:endParaRPr lang="en-US" sz="1600">
              <a:latin typeface="Times New Roman"/>
              <a:cs typeface="Times New Roman"/>
            </a:endParaRPr>
          </a:p>
        </p:txBody>
      </p:sp>
      <p:sp>
        <p:nvSpPr>
          <p:cNvPr id="45" name="Line 15"/>
          <p:cNvSpPr>
            <a:spLocks noChangeAspect="1" noChangeShapeType="1"/>
          </p:cNvSpPr>
          <p:nvPr/>
        </p:nvSpPr>
        <p:spPr bwMode="auto">
          <a:xfrm flipH="1">
            <a:off x="4723384" y="3862399"/>
            <a:ext cx="1533930" cy="0"/>
          </a:xfrm>
          <a:prstGeom prst="line">
            <a:avLst/>
          </a:prstGeom>
          <a:noFill/>
          <a:ln w="31750" cap="rnd">
            <a:solidFill>
              <a:srgbClr val="000000"/>
            </a:solidFill>
            <a:prstDash val="sysDot"/>
            <a:round/>
            <a:headEnd/>
            <a:tailEnd/>
          </a:ln>
        </p:spPr>
        <p:txBody>
          <a:bodyPr>
            <a:prstTxWarp prst="textNoShape">
              <a:avLst/>
            </a:prstTxWarp>
          </a:bodyPr>
          <a:lstStyle/>
          <a:p>
            <a:endParaRPr lang="en-US" sz="1600">
              <a:latin typeface="Times New Roman"/>
              <a:cs typeface="Times New Roman"/>
            </a:endParaRPr>
          </a:p>
        </p:txBody>
      </p:sp>
      <p:sp>
        <p:nvSpPr>
          <p:cNvPr id="46" name="Line 16"/>
          <p:cNvSpPr>
            <a:spLocks noChangeAspect="1" noChangeShapeType="1"/>
          </p:cNvSpPr>
          <p:nvPr/>
        </p:nvSpPr>
        <p:spPr bwMode="auto">
          <a:xfrm>
            <a:off x="6266840" y="3929074"/>
            <a:ext cx="0" cy="1366838"/>
          </a:xfrm>
          <a:prstGeom prst="line">
            <a:avLst/>
          </a:prstGeom>
          <a:noFill/>
          <a:ln w="31750" cap="rnd">
            <a:solidFill>
              <a:srgbClr val="000000"/>
            </a:solidFill>
            <a:prstDash val="sysDot"/>
            <a:round/>
            <a:headEnd/>
            <a:tailEnd/>
          </a:ln>
        </p:spPr>
        <p:txBody>
          <a:bodyPr>
            <a:prstTxWarp prst="textNoShape">
              <a:avLst/>
            </a:prstTxWarp>
          </a:bodyPr>
          <a:lstStyle/>
          <a:p>
            <a:endParaRPr lang="en-US" sz="1600">
              <a:latin typeface="Times New Roman"/>
              <a:cs typeface="Times New Roman"/>
            </a:endParaRPr>
          </a:p>
        </p:txBody>
      </p:sp>
      <p:sp>
        <p:nvSpPr>
          <p:cNvPr id="47" name="Rectangle 17"/>
          <p:cNvSpPr>
            <a:spLocks noChangeArrowheads="1"/>
          </p:cNvSpPr>
          <p:nvPr/>
        </p:nvSpPr>
        <p:spPr bwMode="auto">
          <a:xfrm>
            <a:off x="6143015" y="5317641"/>
            <a:ext cx="284533"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a:solidFill>
                  <a:srgbClr val="C03838"/>
                </a:solidFill>
                <a:latin typeface="Times New Roman"/>
                <a:cs typeface="Times New Roman"/>
              </a:rPr>
              <a:t>Y</a:t>
            </a:r>
            <a:r>
              <a:rPr kumimoji="0" lang="en-US" b="1" i="1" baseline="-25000" dirty="0">
                <a:solidFill>
                  <a:srgbClr val="C03838"/>
                </a:solidFill>
                <a:latin typeface="Times New Roman"/>
                <a:cs typeface="Times New Roman"/>
              </a:rPr>
              <a:t>F</a:t>
            </a:r>
            <a:endParaRPr kumimoji="0" lang="en-US" b="1" baseline="-25000" dirty="0">
              <a:solidFill>
                <a:srgbClr val="C03838"/>
              </a:solidFill>
              <a:latin typeface="Times New Roman"/>
              <a:cs typeface="Times New Roman"/>
            </a:endParaRPr>
          </a:p>
        </p:txBody>
      </p:sp>
      <p:sp>
        <p:nvSpPr>
          <p:cNvPr id="48" name="Rectangle 19"/>
          <p:cNvSpPr>
            <a:spLocks noChangeAspect="1" noChangeArrowheads="1"/>
          </p:cNvSpPr>
          <p:nvPr/>
        </p:nvSpPr>
        <p:spPr bwMode="auto">
          <a:xfrm>
            <a:off x="4364642" y="3327164"/>
            <a:ext cx="246061"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a:solidFill>
                  <a:srgbClr val="000000"/>
                </a:solidFill>
                <a:latin typeface="Times New Roman"/>
                <a:cs typeface="Times New Roman"/>
              </a:rPr>
              <a:t>P</a:t>
            </a:r>
            <a:r>
              <a:rPr kumimoji="0" lang="en-US" b="1" i="1" baseline="-25000">
                <a:solidFill>
                  <a:srgbClr val="000000"/>
                </a:solidFill>
                <a:latin typeface="Times New Roman"/>
                <a:cs typeface="Times New Roman"/>
              </a:rPr>
              <a:t>2</a:t>
            </a:r>
            <a:endParaRPr kumimoji="0" lang="en-US" b="1" baseline="-25000">
              <a:solidFill>
                <a:schemeClr val="tx1"/>
              </a:solidFill>
              <a:latin typeface="Times New Roman"/>
              <a:cs typeface="Times New Roman"/>
            </a:endParaRPr>
          </a:p>
        </p:txBody>
      </p:sp>
      <p:sp>
        <p:nvSpPr>
          <p:cNvPr id="49" name="Rectangle 22"/>
          <p:cNvSpPr>
            <a:spLocks noChangeAspect="1" noChangeArrowheads="1"/>
          </p:cNvSpPr>
          <p:nvPr/>
        </p:nvSpPr>
        <p:spPr bwMode="auto">
          <a:xfrm>
            <a:off x="4367817" y="3724039"/>
            <a:ext cx="245998"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a:solidFill>
                  <a:srgbClr val="000000"/>
                </a:solidFill>
                <a:latin typeface="Times New Roman"/>
                <a:cs typeface="Times New Roman"/>
              </a:rPr>
              <a:t>P</a:t>
            </a:r>
            <a:r>
              <a:rPr kumimoji="0" lang="en-US" b="1" i="1" baseline="-25000" dirty="0">
                <a:solidFill>
                  <a:srgbClr val="000000"/>
                </a:solidFill>
                <a:latin typeface="Times New Roman"/>
                <a:cs typeface="Times New Roman"/>
              </a:rPr>
              <a:t>1</a:t>
            </a:r>
            <a:endParaRPr kumimoji="0" lang="en-US" b="1" baseline="-25000" dirty="0">
              <a:solidFill>
                <a:schemeClr val="tx1"/>
              </a:solidFill>
              <a:latin typeface="Times New Roman"/>
              <a:cs typeface="Times New Roman"/>
            </a:endParaRPr>
          </a:p>
        </p:txBody>
      </p:sp>
      <p:sp>
        <p:nvSpPr>
          <p:cNvPr id="50" name="Rectangle 23"/>
          <p:cNvSpPr>
            <a:spLocks noChangeAspect="1" noChangeArrowheads="1"/>
          </p:cNvSpPr>
          <p:nvPr/>
        </p:nvSpPr>
        <p:spPr bwMode="auto">
          <a:xfrm>
            <a:off x="7252335" y="2279761"/>
            <a:ext cx="742841" cy="307777"/>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a:solidFill>
                  <a:srgbClr val="006600"/>
                </a:solidFill>
                <a:latin typeface="Times New Roman"/>
                <a:cs typeface="Times New Roman"/>
              </a:rPr>
              <a:t>SRAS</a:t>
            </a:r>
            <a:r>
              <a:rPr kumimoji="0" lang="en-US" sz="2000" b="1" i="1" baseline="-25000" dirty="0">
                <a:solidFill>
                  <a:srgbClr val="006600"/>
                </a:solidFill>
                <a:latin typeface="Times New Roman"/>
                <a:cs typeface="Times New Roman"/>
              </a:rPr>
              <a:t>1</a:t>
            </a:r>
            <a:endParaRPr kumimoji="0" lang="en-US" sz="2000" b="1" dirty="0">
              <a:solidFill>
                <a:srgbClr val="006600"/>
              </a:solidFill>
              <a:latin typeface="Times New Roman"/>
              <a:cs typeface="Times New Roman"/>
            </a:endParaRPr>
          </a:p>
        </p:txBody>
      </p:sp>
      <p:sp>
        <p:nvSpPr>
          <p:cNvPr id="51" name="Freeform 24"/>
          <p:cNvSpPr>
            <a:spLocks noChangeAspect="1"/>
          </p:cNvSpPr>
          <p:nvPr/>
        </p:nvSpPr>
        <p:spPr bwMode="auto">
          <a:xfrm>
            <a:off x="5369903" y="2605099"/>
            <a:ext cx="2020887" cy="2057400"/>
          </a:xfrm>
          <a:custGeom>
            <a:avLst/>
            <a:gdLst>
              <a:gd name="T0" fmla="*/ 82 w 4625"/>
              <a:gd name="T1" fmla="*/ 4897 h 4959"/>
              <a:gd name="T2" fmla="*/ 205 w 4625"/>
              <a:gd name="T3" fmla="*/ 4803 h 4959"/>
              <a:gd name="T4" fmla="*/ 328 w 4625"/>
              <a:gd name="T5" fmla="*/ 4706 h 4959"/>
              <a:gd name="T6" fmla="*/ 451 w 4625"/>
              <a:gd name="T7" fmla="*/ 4607 h 4959"/>
              <a:gd name="T8" fmla="*/ 573 w 4625"/>
              <a:gd name="T9" fmla="*/ 4506 h 4959"/>
              <a:gd name="T10" fmla="*/ 695 w 4625"/>
              <a:gd name="T11" fmla="*/ 4403 h 4959"/>
              <a:gd name="T12" fmla="*/ 817 w 4625"/>
              <a:gd name="T13" fmla="*/ 4298 h 4959"/>
              <a:gd name="T14" fmla="*/ 938 w 4625"/>
              <a:gd name="T15" fmla="*/ 4190 h 4959"/>
              <a:gd name="T16" fmla="*/ 1058 w 4625"/>
              <a:gd name="T17" fmla="*/ 4081 h 4959"/>
              <a:gd name="T18" fmla="*/ 1179 w 4625"/>
              <a:gd name="T19" fmla="*/ 3970 h 4959"/>
              <a:gd name="T20" fmla="*/ 1298 w 4625"/>
              <a:gd name="T21" fmla="*/ 3858 h 4959"/>
              <a:gd name="T22" fmla="*/ 1416 w 4625"/>
              <a:gd name="T23" fmla="*/ 3745 h 4959"/>
              <a:gd name="T24" fmla="*/ 1533 w 4625"/>
              <a:gd name="T25" fmla="*/ 3630 h 4959"/>
              <a:gd name="T26" fmla="*/ 1650 w 4625"/>
              <a:gd name="T27" fmla="*/ 3515 h 4959"/>
              <a:gd name="T28" fmla="*/ 1765 w 4625"/>
              <a:gd name="T29" fmla="*/ 3399 h 4959"/>
              <a:gd name="T30" fmla="*/ 1880 w 4625"/>
              <a:gd name="T31" fmla="*/ 3282 h 4959"/>
              <a:gd name="T32" fmla="*/ 1992 w 4625"/>
              <a:gd name="T33" fmla="*/ 3166 h 4959"/>
              <a:gd name="T34" fmla="*/ 2104 w 4625"/>
              <a:gd name="T35" fmla="*/ 3048 h 4959"/>
              <a:gd name="T36" fmla="*/ 2216 w 4625"/>
              <a:gd name="T37" fmla="*/ 2930 h 4959"/>
              <a:gd name="T38" fmla="*/ 2325 w 4625"/>
              <a:gd name="T39" fmla="*/ 2812 h 4959"/>
              <a:gd name="T40" fmla="*/ 2434 w 4625"/>
              <a:gd name="T41" fmla="*/ 2694 h 4959"/>
              <a:gd name="T42" fmla="*/ 2540 w 4625"/>
              <a:gd name="T43" fmla="*/ 2575 h 4959"/>
              <a:gd name="T44" fmla="*/ 2645 w 4625"/>
              <a:gd name="T45" fmla="*/ 2457 h 4959"/>
              <a:gd name="T46" fmla="*/ 2750 w 4625"/>
              <a:gd name="T47" fmla="*/ 2340 h 4959"/>
              <a:gd name="T48" fmla="*/ 2852 w 4625"/>
              <a:gd name="T49" fmla="*/ 2223 h 4959"/>
              <a:gd name="T50" fmla="*/ 2952 w 4625"/>
              <a:gd name="T51" fmla="*/ 2107 h 4959"/>
              <a:gd name="T52" fmla="*/ 3051 w 4625"/>
              <a:gd name="T53" fmla="*/ 1992 h 4959"/>
              <a:gd name="T54" fmla="*/ 3148 w 4625"/>
              <a:gd name="T55" fmla="*/ 1878 h 4959"/>
              <a:gd name="T56" fmla="*/ 3242 w 4625"/>
              <a:gd name="T57" fmla="*/ 1765 h 4959"/>
              <a:gd name="T58" fmla="*/ 3336 w 4625"/>
              <a:gd name="T59" fmla="*/ 1655 h 4959"/>
              <a:gd name="T60" fmla="*/ 3426 w 4625"/>
              <a:gd name="T61" fmla="*/ 1544 h 4959"/>
              <a:gd name="T62" fmla="*/ 3516 w 4625"/>
              <a:gd name="T63" fmla="*/ 1435 h 4959"/>
              <a:gd name="T64" fmla="*/ 3602 w 4625"/>
              <a:gd name="T65" fmla="*/ 1329 h 4959"/>
              <a:gd name="T66" fmla="*/ 3686 w 4625"/>
              <a:gd name="T67" fmla="*/ 1225 h 4959"/>
              <a:gd name="T68" fmla="*/ 3768 w 4625"/>
              <a:gd name="T69" fmla="*/ 1121 h 4959"/>
              <a:gd name="T70" fmla="*/ 3848 w 4625"/>
              <a:gd name="T71" fmla="*/ 1021 h 4959"/>
              <a:gd name="T72" fmla="*/ 3925 w 4625"/>
              <a:gd name="T73" fmla="*/ 923 h 4959"/>
              <a:gd name="T74" fmla="*/ 4000 w 4625"/>
              <a:gd name="T75" fmla="*/ 828 h 4959"/>
              <a:gd name="T76" fmla="*/ 4072 w 4625"/>
              <a:gd name="T77" fmla="*/ 735 h 4959"/>
              <a:gd name="T78" fmla="*/ 4142 w 4625"/>
              <a:gd name="T79" fmla="*/ 645 h 4959"/>
              <a:gd name="T80" fmla="*/ 4209 w 4625"/>
              <a:gd name="T81" fmla="*/ 557 h 4959"/>
              <a:gd name="T82" fmla="*/ 4273 w 4625"/>
              <a:gd name="T83" fmla="*/ 472 h 4959"/>
              <a:gd name="T84" fmla="*/ 4334 w 4625"/>
              <a:gd name="T85" fmla="*/ 391 h 4959"/>
              <a:gd name="T86" fmla="*/ 4392 w 4625"/>
              <a:gd name="T87" fmla="*/ 314 h 4959"/>
              <a:gd name="T88" fmla="*/ 4447 w 4625"/>
              <a:gd name="T89" fmla="*/ 239 h 4959"/>
              <a:gd name="T90" fmla="*/ 4501 w 4625"/>
              <a:gd name="T91" fmla="*/ 169 h 4959"/>
              <a:gd name="T92" fmla="*/ 4550 w 4625"/>
              <a:gd name="T93" fmla="*/ 102 h 4959"/>
              <a:gd name="T94" fmla="*/ 4595 w 4625"/>
              <a:gd name="T95" fmla="*/ 39 h 495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625"/>
              <a:gd name="T145" fmla="*/ 0 h 4959"/>
              <a:gd name="T146" fmla="*/ 4625 w 4625"/>
              <a:gd name="T147" fmla="*/ 4959 h 495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625" h="4959">
                <a:moveTo>
                  <a:pt x="0" y="4959"/>
                </a:moveTo>
                <a:lnTo>
                  <a:pt x="40" y="4928"/>
                </a:lnTo>
                <a:lnTo>
                  <a:pt x="82" y="4897"/>
                </a:lnTo>
                <a:lnTo>
                  <a:pt x="122" y="4866"/>
                </a:lnTo>
                <a:lnTo>
                  <a:pt x="164" y="4835"/>
                </a:lnTo>
                <a:lnTo>
                  <a:pt x="205" y="4803"/>
                </a:lnTo>
                <a:lnTo>
                  <a:pt x="246" y="4771"/>
                </a:lnTo>
                <a:lnTo>
                  <a:pt x="287" y="4739"/>
                </a:lnTo>
                <a:lnTo>
                  <a:pt x="328" y="4706"/>
                </a:lnTo>
                <a:lnTo>
                  <a:pt x="369" y="4673"/>
                </a:lnTo>
                <a:lnTo>
                  <a:pt x="409" y="4640"/>
                </a:lnTo>
                <a:lnTo>
                  <a:pt x="451" y="4607"/>
                </a:lnTo>
                <a:lnTo>
                  <a:pt x="491" y="4574"/>
                </a:lnTo>
                <a:lnTo>
                  <a:pt x="532" y="4540"/>
                </a:lnTo>
                <a:lnTo>
                  <a:pt x="573" y="4506"/>
                </a:lnTo>
                <a:lnTo>
                  <a:pt x="614" y="4472"/>
                </a:lnTo>
                <a:lnTo>
                  <a:pt x="654" y="4437"/>
                </a:lnTo>
                <a:lnTo>
                  <a:pt x="695" y="4403"/>
                </a:lnTo>
                <a:lnTo>
                  <a:pt x="736" y="4368"/>
                </a:lnTo>
                <a:lnTo>
                  <a:pt x="776" y="4333"/>
                </a:lnTo>
                <a:lnTo>
                  <a:pt x="817" y="4298"/>
                </a:lnTo>
                <a:lnTo>
                  <a:pt x="857" y="4261"/>
                </a:lnTo>
                <a:lnTo>
                  <a:pt x="898" y="4226"/>
                </a:lnTo>
                <a:lnTo>
                  <a:pt x="938" y="4190"/>
                </a:lnTo>
                <a:lnTo>
                  <a:pt x="978" y="4154"/>
                </a:lnTo>
                <a:lnTo>
                  <a:pt x="1018" y="4118"/>
                </a:lnTo>
                <a:lnTo>
                  <a:pt x="1058" y="4081"/>
                </a:lnTo>
                <a:lnTo>
                  <a:pt x="1098" y="4044"/>
                </a:lnTo>
                <a:lnTo>
                  <a:pt x="1138" y="4007"/>
                </a:lnTo>
                <a:lnTo>
                  <a:pt x="1179" y="3970"/>
                </a:lnTo>
                <a:lnTo>
                  <a:pt x="1218" y="3933"/>
                </a:lnTo>
                <a:lnTo>
                  <a:pt x="1257" y="3895"/>
                </a:lnTo>
                <a:lnTo>
                  <a:pt x="1298" y="3858"/>
                </a:lnTo>
                <a:lnTo>
                  <a:pt x="1337" y="3821"/>
                </a:lnTo>
                <a:lnTo>
                  <a:pt x="1376" y="3782"/>
                </a:lnTo>
                <a:lnTo>
                  <a:pt x="1416" y="3745"/>
                </a:lnTo>
                <a:lnTo>
                  <a:pt x="1455" y="3707"/>
                </a:lnTo>
                <a:lnTo>
                  <a:pt x="1493" y="3669"/>
                </a:lnTo>
                <a:lnTo>
                  <a:pt x="1533" y="3630"/>
                </a:lnTo>
                <a:lnTo>
                  <a:pt x="1572" y="3592"/>
                </a:lnTo>
                <a:lnTo>
                  <a:pt x="1610" y="3554"/>
                </a:lnTo>
                <a:lnTo>
                  <a:pt x="1650" y="3515"/>
                </a:lnTo>
                <a:lnTo>
                  <a:pt x="1688" y="3477"/>
                </a:lnTo>
                <a:lnTo>
                  <a:pt x="1726" y="3438"/>
                </a:lnTo>
                <a:lnTo>
                  <a:pt x="1765" y="3399"/>
                </a:lnTo>
                <a:lnTo>
                  <a:pt x="1803" y="3360"/>
                </a:lnTo>
                <a:lnTo>
                  <a:pt x="1841" y="3322"/>
                </a:lnTo>
                <a:lnTo>
                  <a:pt x="1880" y="3282"/>
                </a:lnTo>
                <a:lnTo>
                  <a:pt x="1918" y="3244"/>
                </a:lnTo>
                <a:lnTo>
                  <a:pt x="1955" y="3204"/>
                </a:lnTo>
                <a:lnTo>
                  <a:pt x="1992" y="3166"/>
                </a:lnTo>
                <a:lnTo>
                  <a:pt x="2030" y="3127"/>
                </a:lnTo>
                <a:lnTo>
                  <a:pt x="2067" y="3087"/>
                </a:lnTo>
                <a:lnTo>
                  <a:pt x="2104" y="3048"/>
                </a:lnTo>
                <a:lnTo>
                  <a:pt x="2141" y="3009"/>
                </a:lnTo>
                <a:lnTo>
                  <a:pt x="2178" y="2969"/>
                </a:lnTo>
                <a:lnTo>
                  <a:pt x="2216" y="2930"/>
                </a:lnTo>
                <a:lnTo>
                  <a:pt x="2252" y="2890"/>
                </a:lnTo>
                <a:lnTo>
                  <a:pt x="2289" y="2851"/>
                </a:lnTo>
                <a:lnTo>
                  <a:pt x="2325" y="2812"/>
                </a:lnTo>
                <a:lnTo>
                  <a:pt x="2361" y="2772"/>
                </a:lnTo>
                <a:lnTo>
                  <a:pt x="2398" y="2733"/>
                </a:lnTo>
                <a:lnTo>
                  <a:pt x="2434" y="2694"/>
                </a:lnTo>
                <a:lnTo>
                  <a:pt x="2469" y="2654"/>
                </a:lnTo>
                <a:lnTo>
                  <a:pt x="2505" y="2615"/>
                </a:lnTo>
                <a:lnTo>
                  <a:pt x="2540" y="2575"/>
                </a:lnTo>
                <a:lnTo>
                  <a:pt x="2575" y="2536"/>
                </a:lnTo>
                <a:lnTo>
                  <a:pt x="2610" y="2497"/>
                </a:lnTo>
                <a:lnTo>
                  <a:pt x="2645" y="2457"/>
                </a:lnTo>
                <a:lnTo>
                  <a:pt x="2681" y="2418"/>
                </a:lnTo>
                <a:lnTo>
                  <a:pt x="2715" y="2380"/>
                </a:lnTo>
                <a:lnTo>
                  <a:pt x="2750" y="2340"/>
                </a:lnTo>
                <a:lnTo>
                  <a:pt x="2784" y="2301"/>
                </a:lnTo>
                <a:lnTo>
                  <a:pt x="2818" y="2262"/>
                </a:lnTo>
                <a:lnTo>
                  <a:pt x="2852" y="2223"/>
                </a:lnTo>
                <a:lnTo>
                  <a:pt x="2885" y="2185"/>
                </a:lnTo>
                <a:lnTo>
                  <a:pt x="2919" y="2146"/>
                </a:lnTo>
                <a:lnTo>
                  <a:pt x="2952" y="2107"/>
                </a:lnTo>
                <a:lnTo>
                  <a:pt x="2985" y="2069"/>
                </a:lnTo>
                <a:lnTo>
                  <a:pt x="3018" y="2030"/>
                </a:lnTo>
                <a:lnTo>
                  <a:pt x="3051" y="1992"/>
                </a:lnTo>
                <a:lnTo>
                  <a:pt x="3083" y="1955"/>
                </a:lnTo>
                <a:lnTo>
                  <a:pt x="3116" y="1917"/>
                </a:lnTo>
                <a:lnTo>
                  <a:pt x="3148" y="1878"/>
                </a:lnTo>
                <a:lnTo>
                  <a:pt x="3179" y="1841"/>
                </a:lnTo>
                <a:lnTo>
                  <a:pt x="3211" y="1804"/>
                </a:lnTo>
                <a:lnTo>
                  <a:pt x="3242" y="1765"/>
                </a:lnTo>
                <a:lnTo>
                  <a:pt x="3274" y="1728"/>
                </a:lnTo>
                <a:lnTo>
                  <a:pt x="3305" y="1691"/>
                </a:lnTo>
                <a:lnTo>
                  <a:pt x="3336" y="1655"/>
                </a:lnTo>
                <a:lnTo>
                  <a:pt x="3366" y="1617"/>
                </a:lnTo>
                <a:lnTo>
                  <a:pt x="3396" y="1581"/>
                </a:lnTo>
                <a:lnTo>
                  <a:pt x="3426" y="1544"/>
                </a:lnTo>
                <a:lnTo>
                  <a:pt x="3456" y="1508"/>
                </a:lnTo>
                <a:lnTo>
                  <a:pt x="3486" y="1472"/>
                </a:lnTo>
                <a:lnTo>
                  <a:pt x="3516" y="1435"/>
                </a:lnTo>
                <a:lnTo>
                  <a:pt x="3544" y="1400"/>
                </a:lnTo>
                <a:lnTo>
                  <a:pt x="3573" y="1365"/>
                </a:lnTo>
                <a:lnTo>
                  <a:pt x="3602" y="1329"/>
                </a:lnTo>
                <a:lnTo>
                  <a:pt x="3630" y="1294"/>
                </a:lnTo>
                <a:lnTo>
                  <a:pt x="3658" y="1260"/>
                </a:lnTo>
                <a:lnTo>
                  <a:pt x="3686" y="1225"/>
                </a:lnTo>
                <a:lnTo>
                  <a:pt x="3713" y="1191"/>
                </a:lnTo>
                <a:lnTo>
                  <a:pt x="3741" y="1155"/>
                </a:lnTo>
                <a:lnTo>
                  <a:pt x="3768" y="1121"/>
                </a:lnTo>
                <a:lnTo>
                  <a:pt x="3795" y="1088"/>
                </a:lnTo>
                <a:lnTo>
                  <a:pt x="3822" y="1054"/>
                </a:lnTo>
                <a:lnTo>
                  <a:pt x="3848" y="1021"/>
                </a:lnTo>
                <a:lnTo>
                  <a:pt x="3874" y="988"/>
                </a:lnTo>
                <a:lnTo>
                  <a:pt x="3900" y="955"/>
                </a:lnTo>
                <a:lnTo>
                  <a:pt x="3925" y="923"/>
                </a:lnTo>
                <a:lnTo>
                  <a:pt x="3951" y="891"/>
                </a:lnTo>
                <a:lnTo>
                  <a:pt x="3975" y="860"/>
                </a:lnTo>
                <a:lnTo>
                  <a:pt x="4000" y="828"/>
                </a:lnTo>
                <a:lnTo>
                  <a:pt x="4024" y="797"/>
                </a:lnTo>
                <a:lnTo>
                  <a:pt x="4049" y="765"/>
                </a:lnTo>
                <a:lnTo>
                  <a:pt x="4072" y="735"/>
                </a:lnTo>
                <a:lnTo>
                  <a:pt x="4095" y="704"/>
                </a:lnTo>
                <a:lnTo>
                  <a:pt x="4119" y="674"/>
                </a:lnTo>
                <a:lnTo>
                  <a:pt x="4142" y="645"/>
                </a:lnTo>
                <a:lnTo>
                  <a:pt x="4164" y="615"/>
                </a:lnTo>
                <a:lnTo>
                  <a:pt x="4187" y="586"/>
                </a:lnTo>
                <a:lnTo>
                  <a:pt x="4209" y="557"/>
                </a:lnTo>
                <a:lnTo>
                  <a:pt x="4230" y="529"/>
                </a:lnTo>
                <a:lnTo>
                  <a:pt x="4252" y="501"/>
                </a:lnTo>
                <a:lnTo>
                  <a:pt x="4273" y="472"/>
                </a:lnTo>
                <a:lnTo>
                  <a:pt x="4293" y="445"/>
                </a:lnTo>
                <a:lnTo>
                  <a:pt x="4314" y="418"/>
                </a:lnTo>
                <a:lnTo>
                  <a:pt x="4334" y="391"/>
                </a:lnTo>
                <a:lnTo>
                  <a:pt x="4354" y="366"/>
                </a:lnTo>
                <a:lnTo>
                  <a:pt x="4373" y="339"/>
                </a:lnTo>
                <a:lnTo>
                  <a:pt x="4392" y="314"/>
                </a:lnTo>
                <a:lnTo>
                  <a:pt x="4411" y="289"/>
                </a:lnTo>
                <a:lnTo>
                  <a:pt x="4429" y="263"/>
                </a:lnTo>
                <a:lnTo>
                  <a:pt x="4447" y="239"/>
                </a:lnTo>
                <a:lnTo>
                  <a:pt x="4466" y="216"/>
                </a:lnTo>
                <a:lnTo>
                  <a:pt x="4484" y="192"/>
                </a:lnTo>
                <a:lnTo>
                  <a:pt x="4501" y="169"/>
                </a:lnTo>
                <a:lnTo>
                  <a:pt x="4517" y="146"/>
                </a:lnTo>
                <a:lnTo>
                  <a:pt x="4534" y="124"/>
                </a:lnTo>
                <a:lnTo>
                  <a:pt x="4550" y="102"/>
                </a:lnTo>
                <a:lnTo>
                  <a:pt x="4566" y="80"/>
                </a:lnTo>
                <a:lnTo>
                  <a:pt x="4580" y="59"/>
                </a:lnTo>
                <a:lnTo>
                  <a:pt x="4595" y="39"/>
                </a:lnTo>
                <a:lnTo>
                  <a:pt x="4610" y="19"/>
                </a:lnTo>
                <a:lnTo>
                  <a:pt x="4625" y="0"/>
                </a:lnTo>
              </a:path>
            </a:pathLst>
          </a:custGeom>
          <a:noFill/>
          <a:ln w="57150">
            <a:solidFill>
              <a:srgbClr val="006600"/>
            </a:solidFill>
            <a:round/>
            <a:headEnd/>
            <a:tailEnd/>
          </a:ln>
        </p:spPr>
        <p:txBody>
          <a:bodyPr>
            <a:prstTxWarp prst="textNoShape">
              <a:avLst/>
            </a:prstTxWarp>
          </a:bodyPr>
          <a:lstStyle/>
          <a:p>
            <a:endParaRPr lang="en-US" sz="1600">
              <a:latin typeface="Times New Roman"/>
              <a:cs typeface="Times New Roman"/>
            </a:endParaRPr>
          </a:p>
        </p:txBody>
      </p:sp>
      <p:sp>
        <p:nvSpPr>
          <p:cNvPr id="53" name="Text Box 35"/>
          <p:cNvSpPr txBox="1">
            <a:spLocks noChangeArrowheads="1"/>
          </p:cNvSpPr>
          <p:nvPr/>
        </p:nvSpPr>
        <p:spPr bwMode="auto">
          <a:xfrm>
            <a:off x="6381140" y="3730637"/>
            <a:ext cx="244191" cy="246221"/>
          </a:xfrm>
          <a:prstGeom prst="rect">
            <a:avLst/>
          </a:prstGeom>
          <a:noFill/>
          <a:ln w="9525">
            <a:noFill/>
            <a:miter lim="800000"/>
            <a:headEnd/>
            <a:tailEnd/>
          </a:ln>
        </p:spPr>
        <p:txBody>
          <a:bodyPr wrap="none" lIns="0" tIns="0" rIns="0" bIns="0">
            <a:prstTxWarp prst="textNoShape">
              <a:avLst/>
            </a:prstTxWarp>
            <a:spAutoFit/>
          </a:bodyPr>
          <a:lstStyle/>
          <a:p>
            <a:r>
              <a:rPr lang="en-US" sz="1600" b="1" i="1" dirty="0">
                <a:latin typeface="Times New Roman"/>
                <a:cs typeface="Times New Roman"/>
              </a:rPr>
              <a:t>E</a:t>
            </a:r>
            <a:r>
              <a:rPr lang="en-US" sz="1600" b="1" i="1" baseline="-25000" dirty="0">
                <a:latin typeface="Times New Roman"/>
                <a:cs typeface="Times New Roman"/>
              </a:rPr>
              <a:t>1</a:t>
            </a:r>
            <a:endParaRPr lang="en-US" sz="1600" b="1" dirty="0">
              <a:solidFill>
                <a:schemeClr val="tx1"/>
              </a:solidFill>
              <a:latin typeface="Times New Roman"/>
              <a:cs typeface="Times New Roman"/>
            </a:endParaRPr>
          </a:p>
        </p:txBody>
      </p:sp>
      <p:sp>
        <p:nvSpPr>
          <p:cNvPr id="54" name="Line 40"/>
          <p:cNvSpPr>
            <a:spLocks noChangeAspect="1" noChangeShapeType="1"/>
          </p:cNvSpPr>
          <p:nvPr/>
        </p:nvSpPr>
        <p:spPr bwMode="auto">
          <a:xfrm>
            <a:off x="6657365" y="3548074"/>
            <a:ext cx="0" cy="1747838"/>
          </a:xfrm>
          <a:prstGeom prst="line">
            <a:avLst/>
          </a:prstGeom>
          <a:noFill/>
          <a:ln w="31750" cap="rnd">
            <a:solidFill>
              <a:srgbClr val="000000"/>
            </a:solidFill>
            <a:prstDash val="sysDot"/>
            <a:round/>
            <a:headEnd/>
            <a:tailEnd/>
          </a:ln>
        </p:spPr>
        <p:txBody>
          <a:bodyPr>
            <a:prstTxWarp prst="textNoShape">
              <a:avLst/>
            </a:prstTxWarp>
          </a:bodyPr>
          <a:lstStyle/>
          <a:p>
            <a:endParaRPr lang="en-US" sz="1600">
              <a:latin typeface="Times New Roman"/>
              <a:cs typeface="Times New Roman"/>
            </a:endParaRPr>
          </a:p>
        </p:txBody>
      </p:sp>
      <p:sp>
        <p:nvSpPr>
          <p:cNvPr id="55" name="Rectangle 41"/>
          <p:cNvSpPr>
            <a:spLocks noChangeArrowheads="1"/>
          </p:cNvSpPr>
          <p:nvPr/>
        </p:nvSpPr>
        <p:spPr bwMode="auto">
          <a:xfrm>
            <a:off x="6546240" y="5316053"/>
            <a:ext cx="246061"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a:solidFill>
                  <a:srgbClr val="C03838"/>
                </a:solidFill>
                <a:latin typeface="Times New Roman"/>
                <a:cs typeface="Times New Roman"/>
              </a:rPr>
              <a:t>Y</a:t>
            </a:r>
            <a:r>
              <a:rPr kumimoji="0" lang="en-US" b="1" i="1" baseline="-25000">
                <a:solidFill>
                  <a:srgbClr val="C03838"/>
                </a:solidFill>
                <a:latin typeface="Times New Roman"/>
                <a:cs typeface="Times New Roman"/>
              </a:rPr>
              <a:t>2</a:t>
            </a:r>
            <a:endParaRPr kumimoji="0" lang="en-US" b="1" baseline="-25000">
              <a:solidFill>
                <a:srgbClr val="C03838"/>
              </a:solidFill>
              <a:latin typeface="Times New Roman"/>
              <a:cs typeface="Times New Roman"/>
            </a:endParaRPr>
          </a:p>
        </p:txBody>
      </p:sp>
      <p:sp>
        <p:nvSpPr>
          <p:cNvPr id="57" name="Freeform 52"/>
          <p:cNvSpPr>
            <a:spLocks/>
          </p:cNvSpPr>
          <p:nvPr/>
        </p:nvSpPr>
        <p:spPr bwMode="auto">
          <a:xfrm>
            <a:off x="6209690" y="3813187"/>
            <a:ext cx="119063" cy="119062"/>
          </a:xfrm>
          <a:custGeom>
            <a:avLst/>
            <a:gdLst>
              <a:gd name="T0" fmla="*/ 0 w 173"/>
              <a:gd name="T1" fmla="*/ 87 h 173"/>
              <a:gd name="T2" fmla="*/ 13 w 173"/>
              <a:gd name="T3" fmla="*/ 43 h 173"/>
              <a:gd name="T4" fmla="*/ 43 w 173"/>
              <a:gd name="T5" fmla="*/ 12 h 173"/>
              <a:gd name="T6" fmla="*/ 87 w 173"/>
              <a:gd name="T7" fmla="*/ 0 h 173"/>
              <a:gd name="T8" fmla="*/ 87 w 173"/>
              <a:gd name="T9" fmla="*/ 0 h 173"/>
              <a:gd name="T10" fmla="*/ 131 w 173"/>
              <a:gd name="T11" fmla="*/ 12 h 173"/>
              <a:gd name="T12" fmla="*/ 162 w 173"/>
              <a:gd name="T13" fmla="*/ 43 h 173"/>
              <a:gd name="T14" fmla="*/ 173 w 173"/>
              <a:gd name="T15" fmla="*/ 87 h 173"/>
              <a:gd name="T16" fmla="*/ 173 w 173"/>
              <a:gd name="T17" fmla="*/ 87 h 173"/>
              <a:gd name="T18" fmla="*/ 162 w 173"/>
              <a:gd name="T19" fmla="*/ 130 h 173"/>
              <a:gd name="T20" fmla="*/ 131 w 173"/>
              <a:gd name="T21" fmla="*/ 161 h 173"/>
              <a:gd name="T22" fmla="*/ 87 w 173"/>
              <a:gd name="T23" fmla="*/ 173 h 173"/>
              <a:gd name="T24" fmla="*/ 87 w 173"/>
              <a:gd name="T25" fmla="*/ 173 h 173"/>
              <a:gd name="T26" fmla="*/ 43 w 173"/>
              <a:gd name="T27" fmla="*/ 161 h 173"/>
              <a:gd name="T28" fmla="*/ 13 w 173"/>
              <a:gd name="T29" fmla="*/ 130 h 173"/>
              <a:gd name="T30" fmla="*/ 0 w 173"/>
              <a:gd name="T31" fmla="*/ 87 h 173"/>
              <a:gd name="T32" fmla="*/ 0 w 173"/>
              <a:gd name="T33" fmla="*/ 87 h 173"/>
              <a:gd name="T34" fmla="*/ 0 w 173"/>
              <a:gd name="T35" fmla="*/ 87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73"/>
              <a:gd name="T56" fmla="*/ 173 w 173"/>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73">
                <a:moveTo>
                  <a:pt x="0" y="87"/>
                </a:moveTo>
                <a:lnTo>
                  <a:pt x="13" y="43"/>
                </a:lnTo>
                <a:lnTo>
                  <a:pt x="43" y="12"/>
                </a:lnTo>
                <a:lnTo>
                  <a:pt x="87" y="0"/>
                </a:lnTo>
                <a:lnTo>
                  <a:pt x="131" y="12"/>
                </a:lnTo>
                <a:lnTo>
                  <a:pt x="162" y="43"/>
                </a:lnTo>
                <a:lnTo>
                  <a:pt x="173" y="87"/>
                </a:lnTo>
                <a:lnTo>
                  <a:pt x="162" y="130"/>
                </a:lnTo>
                <a:lnTo>
                  <a:pt x="131" y="161"/>
                </a:lnTo>
                <a:lnTo>
                  <a:pt x="87" y="173"/>
                </a:lnTo>
                <a:lnTo>
                  <a:pt x="43" y="161"/>
                </a:lnTo>
                <a:lnTo>
                  <a:pt x="13"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sz="1600">
              <a:latin typeface="Times New Roman"/>
              <a:cs typeface="Times New Roman"/>
            </a:endParaRPr>
          </a:p>
        </p:txBody>
      </p:sp>
      <p:grpSp>
        <p:nvGrpSpPr>
          <p:cNvPr id="59" name="Group 58"/>
          <p:cNvGrpSpPr>
            <a:grpSpLocks/>
          </p:cNvGrpSpPr>
          <p:nvPr/>
        </p:nvGrpSpPr>
        <p:grpSpPr bwMode="auto">
          <a:xfrm>
            <a:off x="5371490" y="1966924"/>
            <a:ext cx="2673350" cy="2679700"/>
            <a:chOff x="2802" y="684"/>
            <a:chExt cx="1684" cy="1688"/>
          </a:xfrm>
        </p:grpSpPr>
        <p:sp>
          <p:nvSpPr>
            <p:cNvPr id="60" name="Freeform 33"/>
            <p:cNvSpPr>
              <a:spLocks noChangeAspect="1"/>
            </p:cNvSpPr>
            <p:nvPr/>
          </p:nvSpPr>
          <p:spPr bwMode="auto">
            <a:xfrm>
              <a:off x="3042" y="684"/>
              <a:ext cx="1051" cy="1576"/>
            </a:xfrm>
            <a:custGeom>
              <a:avLst/>
              <a:gdLst>
                <a:gd name="T0" fmla="*/ 20 w 4147"/>
                <a:gd name="T1" fmla="*/ 72 h 6220"/>
                <a:gd name="T2" fmla="*/ 53 w 4147"/>
                <a:gd name="T3" fmla="*/ 183 h 6220"/>
                <a:gd name="T4" fmla="*/ 94 w 4147"/>
                <a:gd name="T5" fmla="*/ 300 h 6220"/>
                <a:gd name="T6" fmla="*/ 140 w 4147"/>
                <a:gd name="T7" fmla="*/ 421 h 6220"/>
                <a:gd name="T8" fmla="*/ 192 w 4147"/>
                <a:gd name="T9" fmla="*/ 546 h 6220"/>
                <a:gd name="T10" fmla="*/ 249 w 4147"/>
                <a:gd name="T11" fmla="*/ 675 h 6220"/>
                <a:gd name="T12" fmla="*/ 312 w 4147"/>
                <a:gd name="T13" fmla="*/ 808 h 6220"/>
                <a:gd name="T14" fmla="*/ 380 w 4147"/>
                <a:gd name="T15" fmla="*/ 943 h 6220"/>
                <a:gd name="T16" fmla="*/ 452 w 4147"/>
                <a:gd name="T17" fmla="*/ 1082 h 6220"/>
                <a:gd name="T18" fmla="*/ 529 w 4147"/>
                <a:gd name="T19" fmla="*/ 1223 h 6220"/>
                <a:gd name="T20" fmla="*/ 609 w 4147"/>
                <a:gd name="T21" fmla="*/ 1367 h 6220"/>
                <a:gd name="T22" fmla="*/ 693 w 4147"/>
                <a:gd name="T23" fmla="*/ 1513 h 6220"/>
                <a:gd name="T24" fmla="*/ 781 w 4147"/>
                <a:gd name="T25" fmla="*/ 1661 h 6220"/>
                <a:gd name="T26" fmla="*/ 873 w 4147"/>
                <a:gd name="T27" fmla="*/ 1811 h 6220"/>
                <a:gd name="T28" fmla="*/ 966 w 4147"/>
                <a:gd name="T29" fmla="*/ 1962 h 6220"/>
                <a:gd name="T30" fmla="*/ 1063 w 4147"/>
                <a:gd name="T31" fmla="*/ 2116 h 6220"/>
                <a:gd name="T32" fmla="*/ 1162 w 4147"/>
                <a:gd name="T33" fmla="*/ 2269 h 6220"/>
                <a:gd name="T34" fmla="*/ 1264 w 4147"/>
                <a:gd name="T35" fmla="*/ 2423 h 6220"/>
                <a:gd name="T36" fmla="*/ 1368 w 4147"/>
                <a:gd name="T37" fmla="*/ 2577 h 6220"/>
                <a:gd name="T38" fmla="*/ 1473 w 4147"/>
                <a:gd name="T39" fmla="*/ 2733 h 6220"/>
                <a:gd name="T40" fmla="*/ 1579 w 4147"/>
                <a:gd name="T41" fmla="*/ 2887 h 6220"/>
                <a:gd name="T42" fmla="*/ 1687 w 4147"/>
                <a:gd name="T43" fmla="*/ 3041 h 6220"/>
                <a:gd name="T44" fmla="*/ 1796 w 4147"/>
                <a:gd name="T45" fmla="*/ 3195 h 6220"/>
                <a:gd name="T46" fmla="*/ 1905 w 4147"/>
                <a:gd name="T47" fmla="*/ 3348 h 6220"/>
                <a:gd name="T48" fmla="*/ 2015 w 4147"/>
                <a:gd name="T49" fmla="*/ 3500 h 6220"/>
                <a:gd name="T50" fmla="*/ 2125 w 4147"/>
                <a:gd name="T51" fmla="*/ 3650 h 6220"/>
                <a:gd name="T52" fmla="*/ 2235 w 4147"/>
                <a:gd name="T53" fmla="*/ 3798 h 6220"/>
                <a:gd name="T54" fmla="*/ 2343 w 4147"/>
                <a:gd name="T55" fmla="*/ 3944 h 6220"/>
                <a:gd name="T56" fmla="*/ 2451 w 4147"/>
                <a:gd name="T57" fmla="*/ 4089 h 6220"/>
                <a:gd name="T58" fmla="*/ 2559 w 4147"/>
                <a:gd name="T59" fmla="*/ 4230 h 6220"/>
                <a:gd name="T60" fmla="*/ 2665 w 4147"/>
                <a:gd name="T61" fmla="*/ 4370 h 6220"/>
                <a:gd name="T62" fmla="*/ 2770 w 4147"/>
                <a:gd name="T63" fmla="*/ 4507 h 6220"/>
                <a:gd name="T64" fmla="*/ 2872 w 4147"/>
                <a:gd name="T65" fmla="*/ 4639 h 6220"/>
                <a:gd name="T66" fmla="*/ 2972 w 4147"/>
                <a:gd name="T67" fmla="*/ 4768 h 6220"/>
                <a:gd name="T68" fmla="*/ 3071 w 4147"/>
                <a:gd name="T69" fmla="*/ 4894 h 6220"/>
                <a:gd name="T70" fmla="*/ 3167 w 4147"/>
                <a:gd name="T71" fmla="*/ 5016 h 6220"/>
                <a:gd name="T72" fmla="*/ 3260 w 4147"/>
                <a:gd name="T73" fmla="*/ 5134 h 6220"/>
                <a:gd name="T74" fmla="*/ 3350 w 4147"/>
                <a:gd name="T75" fmla="*/ 5247 h 6220"/>
                <a:gd name="T76" fmla="*/ 3436 w 4147"/>
                <a:gd name="T77" fmla="*/ 5355 h 6220"/>
                <a:gd name="T78" fmla="*/ 3519 w 4147"/>
                <a:gd name="T79" fmla="*/ 5457 h 6220"/>
                <a:gd name="T80" fmla="*/ 3599 w 4147"/>
                <a:gd name="T81" fmla="*/ 5555 h 6220"/>
                <a:gd name="T82" fmla="*/ 3673 w 4147"/>
                <a:gd name="T83" fmla="*/ 5647 h 6220"/>
                <a:gd name="T84" fmla="*/ 3743 w 4147"/>
                <a:gd name="T85" fmla="*/ 5733 h 6220"/>
                <a:gd name="T86" fmla="*/ 3809 w 4147"/>
                <a:gd name="T87" fmla="*/ 5814 h 6220"/>
                <a:gd name="T88" fmla="*/ 3870 w 4147"/>
                <a:gd name="T89" fmla="*/ 5888 h 6220"/>
                <a:gd name="T90" fmla="*/ 3925 w 4147"/>
                <a:gd name="T91" fmla="*/ 5954 h 6220"/>
                <a:gd name="T92" fmla="*/ 3975 w 4147"/>
                <a:gd name="T93" fmla="*/ 6015 h 6220"/>
                <a:gd name="T94" fmla="*/ 4019 w 4147"/>
                <a:gd name="T95" fmla="*/ 6067 h 6220"/>
                <a:gd name="T96" fmla="*/ 4057 w 4147"/>
                <a:gd name="T97" fmla="*/ 6113 h 6220"/>
                <a:gd name="T98" fmla="*/ 4088 w 4147"/>
                <a:gd name="T99" fmla="*/ 6150 h 6220"/>
                <a:gd name="T100" fmla="*/ 4113 w 4147"/>
                <a:gd name="T101" fmla="*/ 6181 h 6220"/>
                <a:gd name="T102" fmla="*/ 4132 w 4147"/>
                <a:gd name="T103" fmla="*/ 6202 h 6220"/>
                <a:gd name="T104" fmla="*/ 4144 w 4147"/>
                <a:gd name="T105" fmla="*/ 6216 h 6220"/>
                <a:gd name="T106" fmla="*/ 4147 w 4147"/>
                <a:gd name="T107" fmla="*/ 6220 h 62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47"/>
                <a:gd name="T163" fmla="*/ 0 h 6220"/>
                <a:gd name="T164" fmla="*/ 4147 w 4147"/>
                <a:gd name="T165" fmla="*/ 6220 h 62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47" h="6220">
                  <a:moveTo>
                    <a:pt x="0" y="0"/>
                  </a:moveTo>
                  <a:lnTo>
                    <a:pt x="10" y="35"/>
                  </a:lnTo>
                  <a:lnTo>
                    <a:pt x="20" y="72"/>
                  </a:lnTo>
                  <a:lnTo>
                    <a:pt x="31" y="108"/>
                  </a:lnTo>
                  <a:lnTo>
                    <a:pt x="42" y="146"/>
                  </a:lnTo>
                  <a:lnTo>
                    <a:pt x="53" y="183"/>
                  </a:lnTo>
                  <a:lnTo>
                    <a:pt x="67" y="222"/>
                  </a:lnTo>
                  <a:lnTo>
                    <a:pt x="79" y="260"/>
                  </a:lnTo>
                  <a:lnTo>
                    <a:pt x="94" y="300"/>
                  </a:lnTo>
                  <a:lnTo>
                    <a:pt x="109" y="340"/>
                  </a:lnTo>
                  <a:lnTo>
                    <a:pt x="124" y="380"/>
                  </a:lnTo>
                  <a:lnTo>
                    <a:pt x="140" y="421"/>
                  </a:lnTo>
                  <a:lnTo>
                    <a:pt x="157" y="463"/>
                  </a:lnTo>
                  <a:lnTo>
                    <a:pt x="174" y="504"/>
                  </a:lnTo>
                  <a:lnTo>
                    <a:pt x="192" y="546"/>
                  </a:lnTo>
                  <a:lnTo>
                    <a:pt x="211" y="589"/>
                  </a:lnTo>
                  <a:lnTo>
                    <a:pt x="231" y="631"/>
                  </a:lnTo>
                  <a:lnTo>
                    <a:pt x="249" y="675"/>
                  </a:lnTo>
                  <a:lnTo>
                    <a:pt x="270" y="719"/>
                  </a:lnTo>
                  <a:lnTo>
                    <a:pt x="291" y="763"/>
                  </a:lnTo>
                  <a:lnTo>
                    <a:pt x="312" y="808"/>
                  </a:lnTo>
                  <a:lnTo>
                    <a:pt x="335" y="852"/>
                  </a:lnTo>
                  <a:lnTo>
                    <a:pt x="357" y="897"/>
                  </a:lnTo>
                  <a:lnTo>
                    <a:pt x="380" y="943"/>
                  </a:lnTo>
                  <a:lnTo>
                    <a:pt x="404" y="989"/>
                  </a:lnTo>
                  <a:lnTo>
                    <a:pt x="428" y="1035"/>
                  </a:lnTo>
                  <a:lnTo>
                    <a:pt x="452" y="1082"/>
                  </a:lnTo>
                  <a:lnTo>
                    <a:pt x="477" y="1129"/>
                  </a:lnTo>
                  <a:lnTo>
                    <a:pt x="503" y="1176"/>
                  </a:lnTo>
                  <a:lnTo>
                    <a:pt x="529" y="1223"/>
                  </a:lnTo>
                  <a:lnTo>
                    <a:pt x="555" y="1270"/>
                  </a:lnTo>
                  <a:lnTo>
                    <a:pt x="582" y="1318"/>
                  </a:lnTo>
                  <a:lnTo>
                    <a:pt x="609" y="1367"/>
                  </a:lnTo>
                  <a:lnTo>
                    <a:pt x="636" y="1415"/>
                  </a:lnTo>
                  <a:lnTo>
                    <a:pt x="664" y="1464"/>
                  </a:lnTo>
                  <a:lnTo>
                    <a:pt x="693" y="1513"/>
                  </a:lnTo>
                  <a:lnTo>
                    <a:pt x="722" y="1562"/>
                  </a:lnTo>
                  <a:lnTo>
                    <a:pt x="752" y="1612"/>
                  </a:lnTo>
                  <a:lnTo>
                    <a:pt x="781" y="1661"/>
                  </a:lnTo>
                  <a:lnTo>
                    <a:pt x="811" y="1711"/>
                  </a:lnTo>
                  <a:lnTo>
                    <a:pt x="841" y="1761"/>
                  </a:lnTo>
                  <a:lnTo>
                    <a:pt x="873" y="1811"/>
                  </a:lnTo>
                  <a:lnTo>
                    <a:pt x="903" y="1861"/>
                  </a:lnTo>
                  <a:lnTo>
                    <a:pt x="934" y="1912"/>
                  </a:lnTo>
                  <a:lnTo>
                    <a:pt x="966" y="1962"/>
                  </a:lnTo>
                  <a:lnTo>
                    <a:pt x="999" y="2014"/>
                  </a:lnTo>
                  <a:lnTo>
                    <a:pt x="1031" y="2065"/>
                  </a:lnTo>
                  <a:lnTo>
                    <a:pt x="1063" y="2116"/>
                  </a:lnTo>
                  <a:lnTo>
                    <a:pt x="1096" y="2167"/>
                  </a:lnTo>
                  <a:lnTo>
                    <a:pt x="1129" y="2218"/>
                  </a:lnTo>
                  <a:lnTo>
                    <a:pt x="1162" y="2269"/>
                  </a:lnTo>
                  <a:lnTo>
                    <a:pt x="1197" y="2320"/>
                  </a:lnTo>
                  <a:lnTo>
                    <a:pt x="1230" y="2372"/>
                  </a:lnTo>
                  <a:lnTo>
                    <a:pt x="1264" y="2423"/>
                  </a:lnTo>
                  <a:lnTo>
                    <a:pt x="1299" y="2474"/>
                  </a:lnTo>
                  <a:lnTo>
                    <a:pt x="1333" y="2526"/>
                  </a:lnTo>
                  <a:lnTo>
                    <a:pt x="1368" y="2577"/>
                  </a:lnTo>
                  <a:lnTo>
                    <a:pt x="1403" y="2630"/>
                  </a:lnTo>
                  <a:lnTo>
                    <a:pt x="1437" y="2681"/>
                  </a:lnTo>
                  <a:lnTo>
                    <a:pt x="1473" y="2733"/>
                  </a:lnTo>
                  <a:lnTo>
                    <a:pt x="1508" y="2784"/>
                  </a:lnTo>
                  <a:lnTo>
                    <a:pt x="1544" y="2836"/>
                  </a:lnTo>
                  <a:lnTo>
                    <a:pt x="1579" y="2887"/>
                  </a:lnTo>
                  <a:lnTo>
                    <a:pt x="1616" y="2939"/>
                  </a:lnTo>
                  <a:lnTo>
                    <a:pt x="1651" y="2990"/>
                  </a:lnTo>
                  <a:lnTo>
                    <a:pt x="1687" y="3041"/>
                  </a:lnTo>
                  <a:lnTo>
                    <a:pt x="1724" y="3093"/>
                  </a:lnTo>
                  <a:lnTo>
                    <a:pt x="1759" y="3144"/>
                  </a:lnTo>
                  <a:lnTo>
                    <a:pt x="1796" y="3195"/>
                  </a:lnTo>
                  <a:lnTo>
                    <a:pt x="1832" y="3247"/>
                  </a:lnTo>
                  <a:lnTo>
                    <a:pt x="1869" y="3298"/>
                  </a:lnTo>
                  <a:lnTo>
                    <a:pt x="1905" y="3348"/>
                  </a:lnTo>
                  <a:lnTo>
                    <a:pt x="1942" y="3399"/>
                  </a:lnTo>
                  <a:lnTo>
                    <a:pt x="1978" y="3450"/>
                  </a:lnTo>
                  <a:lnTo>
                    <a:pt x="2015" y="3500"/>
                  </a:lnTo>
                  <a:lnTo>
                    <a:pt x="2051" y="3550"/>
                  </a:lnTo>
                  <a:lnTo>
                    <a:pt x="2089" y="3600"/>
                  </a:lnTo>
                  <a:lnTo>
                    <a:pt x="2125" y="3650"/>
                  </a:lnTo>
                  <a:lnTo>
                    <a:pt x="2162" y="3700"/>
                  </a:lnTo>
                  <a:lnTo>
                    <a:pt x="2198" y="3749"/>
                  </a:lnTo>
                  <a:lnTo>
                    <a:pt x="2235" y="3798"/>
                  </a:lnTo>
                  <a:lnTo>
                    <a:pt x="2271" y="3847"/>
                  </a:lnTo>
                  <a:lnTo>
                    <a:pt x="2307" y="3896"/>
                  </a:lnTo>
                  <a:lnTo>
                    <a:pt x="2343" y="3944"/>
                  </a:lnTo>
                  <a:lnTo>
                    <a:pt x="2379" y="3993"/>
                  </a:lnTo>
                  <a:lnTo>
                    <a:pt x="2416" y="4041"/>
                  </a:lnTo>
                  <a:lnTo>
                    <a:pt x="2451" y="4089"/>
                  </a:lnTo>
                  <a:lnTo>
                    <a:pt x="2488" y="4137"/>
                  </a:lnTo>
                  <a:lnTo>
                    <a:pt x="2523" y="4184"/>
                  </a:lnTo>
                  <a:lnTo>
                    <a:pt x="2559" y="4230"/>
                  </a:lnTo>
                  <a:lnTo>
                    <a:pt x="2595" y="4277"/>
                  </a:lnTo>
                  <a:lnTo>
                    <a:pt x="2631" y="4324"/>
                  </a:lnTo>
                  <a:lnTo>
                    <a:pt x="2665" y="4370"/>
                  </a:lnTo>
                  <a:lnTo>
                    <a:pt x="2700" y="4416"/>
                  </a:lnTo>
                  <a:lnTo>
                    <a:pt x="2735" y="4461"/>
                  </a:lnTo>
                  <a:lnTo>
                    <a:pt x="2770" y="4507"/>
                  </a:lnTo>
                  <a:lnTo>
                    <a:pt x="2805" y="4550"/>
                  </a:lnTo>
                  <a:lnTo>
                    <a:pt x="2839" y="4595"/>
                  </a:lnTo>
                  <a:lnTo>
                    <a:pt x="2872" y="4639"/>
                  </a:lnTo>
                  <a:lnTo>
                    <a:pt x="2907" y="4683"/>
                  </a:lnTo>
                  <a:lnTo>
                    <a:pt x="2940" y="4726"/>
                  </a:lnTo>
                  <a:lnTo>
                    <a:pt x="2972" y="4768"/>
                  </a:lnTo>
                  <a:lnTo>
                    <a:pt x="3006" y="4811"/>
                  </a:lnTo>
                  <a:lnTo>
                    <a:pt x="3038" y="4853"/>
                  </a:lnTo>
                  <a:lnTo>
                    <a:pt x="3071" y="4894"/>
                  </a:lnTo>
                  <a:lnTo>
                    <a:pt x="3104" y="4935"/>
                  </a:lnTo>
                  <a:lnTo>
                    <a:pt x="3135" y="4976"/>
                  </a:lnTo>
                  <a:lnTo>
                    <a:pt x="3167" y="5016"/>
                  </a:lnTo>
                  <a:lnTo>
                    <a:pt x="3198" y="5056"/>
                  </a:lnTo>
                  <a:lnTo>
                    <a:pt x="3230" y="5094"/>
                  </a:lnTo>
                  <a:lnTo>
                    <a:pt x="3260" y="5134"/>
                  </a:lnTo>
                  <a:lnTo>
                    <a:pt x="3290" y="5172"/>
                  </a:lnTo>
                  <a:lnTo>
                    <a:pt x="3320" y="5209"/>
                  </a:lnTo>
                  <a:lnTo>
                    <a:pt x="3350" y="5247"/>
                  </a:lnTo>
                  <a:lnTo>
                    <a:pt x="3379" y="5283"/>
                  </a:lnTo>
                  <a:lnTo>
                    <a:pt x="3408" y="5319"/>
                  </a:lnTo>
                  <a:lnTo>
                    <a:pt x="3436" y="5355"/>
                  </a:lnTo>
                  <a:lnTo>
                    <a:pt x="3464" y="5389"/>
                  </a:lnTo>
                  <a:lnTo>
                    <a:pt x="3492" y="5424"/>
                  </a:lnTo>
                  <a:lnTo>
                    <a:pt x="3519" y="5457"/>
                  </a:lnTo>
                  <a:lnTo>
                    <a:pt x="3547" y="5491"/>
                  </a:lnTo>
                  <a:lnTo>
                    <a:pt x="3573" y="5523"/>
                  </a:lnTo>
                  <a:lnTo>
                    <a:pt x="3599" y="5555"/>
                  </a:lnTo>
                  <a:lnTo>
                    <a:pt x="3624" y="5586"/>
                  </a:lnTo>
                  <a:lnTo>
                    <a:pt x="3649" y="5618"/>
                  </a:lnTo>
                  <a:lnTo>
                    <a:pt x="3673" y="5647"/>
                  </a:lnTo>
                  <a:lnTo>
                    <a:pt x="3697" y="5677"/>
                  </a:lnTo>
                  <a:lnTo>
                    <a:pt x="3721" y="5705"/>
                  </a:lnTo>
                  <a:lnTo>
                    <a:pt x="3743" y="5733"/>
                  </a:lnTo>
                  <a:lnTo>
                    <a:pt x="3765" y="5761"/>
                  </a:lnTo>
                  <a:lnTo>
                    <a:pt x="3787" y="5788"/>
                  </a:lnTo>
                  <a:lnTo>
                    <a:pt x="3809" y="5814"/>
                  </a:lnTo>
                  <a:lnTo>
                    <a:pt x="3830" y="5839"/>
                  </a:lnTo>
                  <a:lnTo>
                    <a:pt x="3850" y="5864"/>
                  </a:lnTo>
                  <a:lnTo>
                    <a:pt x="3870" y="5888"/>
                  </a:lnTo>
                  <a:lnTo>
                    <a:pt x="3888" y="5911"/>
                  </a:lnTo>
                  <a:lnTo>
                    <a:pt x="3907" y="5932"/>
                  </a:lnTo>
                  <a:lnTo>
                    <a:pt x="3925" y="5954"/>
                  </a:lnTo>
                  <a:lnTo>
                    <a:pt x="3943" y="5975"/>
                  </a:lnTo>
                  <a:lnTo>
                    <a:pt x="3959" y="5995"/>
                  </a:lnTo>
                  <a:lnTo>
                    <a:pt x="3975" y="6015"/>
                  </a:lnTo>
                  <a:lnTo>
                    <a:pt x="3990" y="6033"/>
                  </a:lnTo>
                  <a:lnTo>
                    <a:pt x="4005" y="6050"/>
                  </a:lnTo>
                  <a:lnTo>
                    <a:pt x="4019" y="6067"/>
                  </a:lnTo>
                  <a:lnTo>
                    <a:pt x="4032" y="6084"/>
                  </a:lnTo>
                  <a:lnTo>
                    <a:pt x="4045" y="6098"/>
                  </a:lnTo>
                  <a:lnTo>
                    <a:pt x="4057" y="6113"/>
                  </a:lnTo>
                  <a:lnTo>
                    <a:pt x="4069" y="6126"/>
                  </a:lnTo>
                  <a:lnTo>
                    <a:pt x="4079" y="6139"/>
                  </a:lnTo>
                  <a:lnTo>
                    <a:pt x="4088" y="6150"/>
                  </a:lnTo>
                  <a:lnTo>
                    <a:pt x="4098" y="6162"/>
                  </a:lnTo>
                  <a:lnTo>
                    <a:pt x="4106" y="6171"/>
                  </a:lnTo>
                  <a:lnTo>
                    <a:pt x="4113" y="6181"/>
                  </a:lnTo>
                  <a:lnTo>
                    <a:pt x="4121" y="6189"/>
                  </a:lnTo>
                  <a:lnTo>
                    <a:pt x="4127" y="6196"/>
                  </a:lnTo>
                  <a:lnTo>
                    <a:pt x="4132" y="6202"/>
                  </a:lnTo>
                  <a:lnTo>
                    <a:pt x="4136" y="6208"/>
                  </a:lnTo>
                  <a:lnTo>
                    <a:pt x="4141" y="6212"/>
                  </a:lnTo>
                  <a:lnTo>
                    <a:pt x="4144" y="6216"/>
                  </a:lnTo>
                  <a:lnTo>
                    <a:pt x="4146" y="6218"/>
                  </a:lnTo>
                  <a:lnTo>
                    <a:pt x="4147" y="6219"/>
                  </a:lnTo>
                  <a:lnTo>
                    <a:pt x="4147" y="6220"/>
                  </a:lnTo>
                </a:path>
              </a:pathLst>
            </a:custGeom>
            <a:noFill/>
            <a:ln w="57150">
              <a:solidFill>
                <a:srgbClr val="053ABF"/>
              </a:solidFill>
              <a:round/>
              <a:headEnd/>
              <a:tailEnd/>
            </a:ln>
          </p:spPr>
          <p:txBody>
            <a:bodyPr>
              <a:prstTxWarp prst="textNoShape">
                <a:avLst/>
              </a:prstTxWarp>
            </a:bodyPr>
            <a:lstStyle/>
            <a:p>
              <a:endParaRPr lang="en-US" sz="1600">
                <a:latin typeface="Times New Roman"/>
                <a:cs typeface="Times New Roman"/>
              </a:endParaRPr>
            </a:p>
          </p:txBody>
        </p:sp>
        <p:sp>
          <p:nvSpPr>
            <p:cNvPr id="69" name="Rectangle 34"/>
            <p:cNvSpPr>
              <a:spLocks noChangeAspect="1" noChangeArrowheads="1"/>
            </p:cNvSpPr>
            <p:nvPr/>
          </p:nvSpPr>
          <p:spPr bwMode="auto">
            <a:xfrm>
              <a:off x="4093" y="2178"/>
              <a:ext cx="393" cy="194"/>
            </a:xfrm>
            <a:prstGeom prst="rect">
              <a:avLst/>
            </a:prstGeom>
            <a:noFill/>
            <a:ln w="9525">
              <a:noFill/>
              <a:miter lim="800000"/>
              <a:headEnd/>
              <a:tailEnd/>
            </a:ln>
          </p:spPr>
          <p:txBody>
            <a:bodyPr lIns="0" tIns="0" rIns="0" bIns="0">
              <a:prstTxWarp prst="textNoShape">
                <a:avLst/>
              </a:prstTxWarp>
              <a:spAutoFit/>
            </a:bodyPr>
            <a:lstStyle/>
            <a:p>
              <a:r>
                <a:rPr kumimoji="0" lang="en-US" sz="2000" b="1" i="1" dirty="0">
                  <a:solidFill>
                    <a:srgbClr val="053ABF"/>
                  </a:solidFill>
                  <a:latin typeface="Times New Roman"/>
                  <a:cs typeface="Times New Roman"/>
                </a:rPr>
                <a:t>AD</a:t>
              </a:r>
              <a:r>
                <a:rPr kumimoji="0" lang="en-US" sz="2000" b="1" i="1" baseline="-25000" dirty="0">
                  <a:solidFill>
                    <a:srgbClr val="053ABF"/>
                  </a:solidFill>
                  <a:latin typeface="Times New Roman"/>
                  <a:cs typeface="Times New Roman"/>
                </a:rPr>
                <a:t>2</a:t>
              </a:r>
              <a:endParaRPr kumimoji="0" lang="en-US" sz="2000" b="1" baseline="-25000" dirty="0">
                <a:solidFill>
                  <a:srgbClr val="053ABF"/>
                </a:solidFill>
                <a:latin typeface="Times New Roman"/>
                <a:cs typeface="Times New Roman"/>
              </a:endParaRPr>
            </a:p>
          </p:txBody>
        </p:sp>
        <p:sp>
          <p:nvSpPr>
            <p:cNvPr id="80" name="Line 54"/>
            <p:cNvSpPr>
              <a:spLocks noChangeShapeType="1"/>
            </p:cNvSpPr>
            <p:nvPr/>
          </p:nvSpPr>
          <p:spPr bwMode="auto">
            <a:xfrm>
              <a:off x="2802" y="930"/>
              <a:ext cx="270" cy="0"/>
            </a:xfrm>
            <a:prstGeom prst="line">
              <a:avLst/>
            </a:prstGeom>
            <a:noFill/>
            <a:ln w="31750">
              <a:solidFill>
                <a:srgbClr val="000000"/>
              </a:solidFill>
              <a:round/>
              <a:headEnd type="none" w="lg" len="lg"/>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a:cs typeface="Times New Roman"/>
              </a:endParaRPr>
            </a:p>
          </p:txBody>
        </p:sp>
        <p:sp>
          <p:nvSpPr>
            <p:cNvPr id="83" name="Line 56"/>
            <p:cNvSpPr>
              <a:spLocks noChangeShapeType="1"/>
            </p:cNvSpPr>
            <p:nvPr/>
          </p:nvSpPr>
          <p:spPr bwMode="auto">
            <a:xfrm>
              <a:off x="3666" y="2160"/>
              <a:ext cx="270" cy="0"/>
            </a:xfrm>
            <a:prstGeom prst="line">
              <a:avLst/>
            </a:prstGeom>
            <a:noFill/>
            <a:ln w="31750">
              <a:solidFill>
                <a:srgbClr val="000000"/>
              </a:solidFill>
              <a:round/>
              <a:headEnd type="none" w="lg" len="lg"/>
              <a:tailEnd type="stealth"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a:cs typeface="Times New Roman"/>
              </a:endParaRPr>
            </a:p>
          </p:txBody>
        </p:sp>
      </p:grpSp>
      <p:grpSp>
        <p:nvGrpSpPr>
          <p:cNvPr id="86" name="Group 57"/>
          <p:cNvGrpSpPr>
            <a:grpSpLocks/>
          </p:cNvGrpSpPr>
          <p:nvPr/>
        </p:nvGrpSpPr>
        <p:grpSpPr bwMode="auto">
          <a:xfrm>
            <a:off x="6598620" y="3348049"/>
            <a:ext cx="339724" cy="246063"/>
            <a:chOff x="3575" y="1554"/>
            <a:chExt cx="214" cy="155"/>
          </a:xfrm>
        </p:grpSpPr>
        <p:sp>
          <p:nvSpPr>
            <p:cNvPr id="94" name="Freeform 38"/>
            <p:cNvSpPr>
              <a:spLocks/>
            </p:cNvSpPr>
            <p:nvPr/>
          </p:nvSpPr>
          <p:spPr bwMode="auto">
            <a:xfrm>
              <a:off x="3575" y="1598"/>
              <a:ext cx="75" cy="75"/>
            </a:xfrm>
            <a:custGeom>
              <a:avLst/>
              <a:gdLst>
                <a:gd name="T0" fmla="*/ 0 w 173"/>
                <a:gd name="T1" fmla="*/ 87 h 173"/>
                <a:gd name="T2" fmla="*/ 13 w 173"/>
                <a:gd name="T3" fmla="*/ 43 h 173"/>
                <a:gd name="T4" fmla="*/ 43 w 173"/>
                <a:gd name="T5" fmla="*/ 12 h 173"/>
                <a:gd name="T6" fmla="*/ 87 w 173"/>
                <a:gd name="T7" fmla="*/ 0 h 173"/>
                <a:gd name="T8" fmla="*/ 87 w 173"/>
                <a:gd name="T9" fmla="*/ 0 h 173"/>
                <a:gd name="T10" fmla="*/ 131 w 173"/>
                <a:gd name="T11" fmla="*/ 12 h 173"/>
                <a:gd name="T12" fmla="*/ 162 w 173"/>
                <a:gd name="T13" fmla="*/ 43 h 173"/>
                <a:gd name="T14" fmla="*/ 173 w 173"/>
                <a:gd name="T15" fmla="*/ 87 h 173"/>
                <a:gd name="T16" fmla="*/ 173 w 173"/>
                <a:gd name="T17" fmla="*/ 87 h 173"/>
                <a:gd name="T18" fmla="*/ 162 w 173"/>
                <a:gd name="T19" fmla="*/ 130 h 173"/>
                <a:gd name="T20" fmla="*/ 131 w 173"/>
                <a:gd name="T21" fmla="*/ 161 h 173"/>
                <a:gd name="T22" fmla="*/ 87 w 173"/>
                <a:gd name="T23" fmla="*/ 173 h 173"/>
                <a:gd name="T24" fmla="*/ 87 w 173"/>
                <a:gd name="T25" fmla="*/ 173 h 173"/>
                <a:gd name="T26" fmla="*/ 43 w 173"/>
                <a:gd name="T27" fmla="*/ 161 h 173"/>
                <a:gd name="T28" fmla="*/ 13 w 173"/>
                <a:gd name="T29" fmla="*/ 130 h 173"/>
                <a:gd name="T30" fmla="*/ 0 w 173"/>
                <a:gd name="T31" fmla="*/ 87 h 173"/>
                <a:gd name="T32" fmla="*/ 0 w 173"/>
                <a:gd name="T33" fmla="*/ 87 h 173"/>
                <a:gd name="T34" fmla="*/ 0 w 173"/>
                <a:gd name="T35" fmla="*/ 87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73"/>
                <a:gd name="T56" fmla="*/ 173 w 173"/>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73">
                  <a:moveTo>
                    <a:pt x="0" y="87"/>
                  </a:moveTo>
                  <a:lnTo>
                    <a:pt x="13" y="43"/>
                  </a:lnTo>
                  <a:lnTo>
                    <a:pt x="43" y="12"/>
                  </a:lnTo>
                  <a:lnTo>
                    <a:pt x="87" y="0"/>
                  </a:lnTo>
                  <a:lnTo>
                    <a:pt x="131" y="12"/>
                  </a:lnTo>
                  <a:lnTo>
                    <a:pt x="162" y="43"/>
                  </a:lnTo>
                  <a:lnTo>
                    <a:pt x="173" y="87"/>
                  </a:lnTo>
                  <a:lnTo>
                    <a:pt x="162" y="130"/>
                  </a:lnTo>
                  <a:lnTo>
                    <a:pt x="131" y="161"/>
                  </a:lnTo>
                  <a:lnTo>
                    <a:pt x="87" y="173"/>
                  </a:lnTo>
                  <a:lnTo>
                    <a:pt x="43" y="161"/>
                  </a:lnTo>
                  <a:lnTo>
                    <a:pt x="13"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sz="1600">
                <a:latin typeface="Times New Roman"/>
                <a:cs typeface="Times New Roman"/>
              </a:endParaRPr>
            </a:p>
          </p:txBody>
        </p:sp>
        <p:sp>
          <p:nvSpPr>
            <p:cNvPr id="95" name="Text Box 39"/>
            <p:cNvSpPr txBox="1">
              <a:spLocks noChangeArrowheads="1"/>
            </p:cNvSpPr>
            <p:nvPr/>
          </p:nvSpPr>
          <p:spPr bwMode="auto">
            <a:xfrm>
              <a:off x="3672" y="1554"/>
              <a:ext cx="117" cy="155"/>
            </a:xfrm>
            <a:prstGeom prst="rect">
              <a:avLst/>
            </a:prstGeom>
            <a:noFill/>
            <a:ln w="9525">
              <a:noFill/>
              <a:miter lim="800000"/>
              <a:headEnd/>
              <a:tailEnd/>
            </a:ln>
          </p:spPr>
          <p:txBody>
            <a:bodyPr wrap="none" lIns="0" tIns="0" rIns="0" bIns="0">
              <a:prstTxWarp prst="textNoShape">
                <a:avLst/>
              </a:prstTxWarp>
              <a:spAutoFit/>
            </a:bodyPr>
            <a:lstStyle/>
            <a:p>
              <a:r>
                <a:rPr lang="en-US" sz="1600" b="1" i="1" dirty="0">
                  <a:latin typeface="Times New Roman"/>
                  <a:cs typeface="Times New Roman"/>
                </a:rPr>
                <a:t>e</a:t>
              </a:r>
              <a:r>
                <a:rPr lang="en-US" sz="1600" b="1" i="1" baseline="-25000" dirty="0">
                  <a:latin typeface="Times New Roman"/>
                  <a:cs typeface="Times New Roman"/>
                </a:rPr>
                <a:t>2</a:t>
              </a:r>
              <a:endParaRPr lang="en-US" sz="1600" b="1" dirty="0">
                <a:solidFill>
                  <a:schemeClr val="tx1"/>
                </a:solidFill>
                <a:latin typeface="Times New Roman"/>
                <a:cs typeface="Times New Roman"/>
              </a:endParaRPr>
            </a:p>
          </p:txBody>
        </p:sp>
      </p:grpSp>
      <p:sp>
        <p:nvSpPr>
          <p:cNvPr id="96" name="Line 59"/>
          <p:cNvSpPr>
            <a:spLocks noChangeShapeType="1"/>
          </p:cNvSpPr>
          <p:nvPr/>
        </p:nvSpPr>
        <p:spPr bwMode="auto">
          <a:xfrm>
            <a:off x="6189053" y="5160974"/>
            <a:ext cx="415925" cy="0"/>
          </a:xfrm>
          <a:prstGeom prst="line">
            <a:avLst/>
          </a:prstGeom>
          <a:noFill/>
          <a:ln w="31750">
            <a:solidFill>
              <a:srgbClr val="000000"/>
            </a:solidFill>
            <a:round/>
            <a:headEnd/>
            <a:tailEnd type="stealth"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pPr>
              <a:defRPr/>
            </a:pPr>
            <a:endParaRPr lang="en-US" sz="1600">
              <a:latin typeface="Times New Roman"/>
              <a:cs typeface="Times New Roman"/>
            </a:endParaRPr>
          </a:p>
        </p:txBody>
      </p:sp>
      <p:sp>
        <p:nvSpPr>
          <p:cNvPr id="97" name="Line 60"/>
          <p:cNvSpPr>
            <a:spLocks noChangeShapeType="1"/>
          </p:cNvSpPr>
          <p:nvPr/>
        </p:nvSpPr>
        <p:spPr bwMode="auto">
          <a:xfrm flipV="1">
            <a:off x="4838807" y="3525849"/>
            <a:ext cx="0" cy="446088"/>
          </a:xfrm>
          <a:prstGeom prst="line">
            <a:avLst/>
          </a:prstGeom>
          <a:noFill/>
          <a:ln w="31750">
            <a:solidFill>
              <a:srgbClr val="000000"/>
            </a:solidFill>
            <a:round/>
            <a:headEnd/>
            <a:tailEnd type="stealth"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pPr>
              <a:defRPr/>
            </a:pPr>
            <a:endParaRPr lang="en-US" sz="1600">
              <a:latin typeface="Times New Roman"/>
              <a:cs typeface="Times New Roman"/>
            </a:endParaRPr>
          </a:p>
        </p:txBody>
      </p:sp>
    </p:spTree>
    <p:extLst>
      <p:ext uri="{BB962C8B-B14F-4D97-AF65-F5344CB8AC3E}">
        <p14:creationId xmlns:p14="http://schemas.microsoft.com/office/powerpoint/2010/main" val="377863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2" presetClass="entr" presetSubtype="8" fill="hold" nodeType="afterEffect">
                                  <p:stCondLst>
                                    <p:cond delay="0"/>
                                  </p:stCondLst>
                                  <p:childTnLst>
                                    <p:set>
                                      <p:cBhvr>
                                        <p:cTn id="12" dur="1" fill="hold">
                                          <p:stCondLst>
                                            <p:cond delay="0"/>
                                          </p:stCondLst>
                                        </p:cTn>
                                        <p:tgtEl>
                                          <p:spTgt spid="59"/>
                                        </p:tgtEl>
                                        <p:attrNameLst>
                                          <p:attrName>style.visibility</p:attrName>
                                        </p:attrNameLst>
                                      </p:cBhvr>
                                      <p:to>
                                        <p:strVal val="visible"/>
                                      </p:to>
                                    </p:set>
                                    <p:animEffect transition="in" filter="slide(fromLeft)">
                                      <p:cBhvr>
                                        <p:cTn id="13" dur="500"/>
                                        <p:tgtEl>
                                          <p:spTgt spid="59"/>
                                        </p:tgtEl>
                                      </p:cBhvr>
                                    </p:animEffect>
                                  </p:childTnLst>
                                </p:cTn>
                              </p:par>
                            </p:childTnLst>
                          </p:cTn>
                        </p:par>
                        <p:par>
                          <p:cTn id="14" fill="hold">
                            <p:stCondLst>
                              <p:cond delay="1000"/>
                            </p:stCondLst>
                            <p:childTnLst>
                              <p:par>
                                <p:cTn id="15" presetID="23" presetClass="entr" presetSubtype="32" fill="hold" nodeType="afterEffect">
                                  <p:stCondLst>
                                    <p:cond delay="0"/>
                                  </p:stCondLst>
                                  <p:childTnLst>
                                    <p:set>
                                      <p:cBhvr>
                                        <p:cTn id="16" dur="1" fill="hold">
                                          <p:stCondLst>
                                            <p:cond delay="0"/>
                                          </p:stCondLst>
                                        </p:cTn>
                                        <p:tgtEl>
                                          <p:spTgt spid="86"/>
                                        </p:tgtEl>
                                        <p:attrNameLst>
                                          <p:attrName>style.visibility</p:attrName>
                                        </p:attrNameLst>
                                      </p:cBhvr>
                                      <p:to>
                                        <p:strVal val="visible"/>
                                      </p:to>
                                    </p:set>
                                    <p:anim calcmode="lin" valueType="num">
                                      <p:cBhvr>
                                        <p:cTn id="17" dur="500" fill="hold"/>
                                        <p:tgtEl>
                                          <p:spTgt spid="86"/>
                                        </p:tgtEl>
                                        <p:attrNameLst>
                                          <p:attrName>ppt_w</p:attrName>
                                        </p:attrNameLst>
                                      </p:cBhvr>
                                      <p:tavLst>
                                        <p:tav tm="0">
                                          <p:val>
                                            <p:strVal val="4*#ppt_w"/>
                                          </p:val>
                                        </p:tav>
                                        <p:tav tm="100000">
                                          <p:val>
                                            <p:strVal val="#ppt_w"/>
                                          </p:val>
                                        </p:tav>
                                      </p:tavLst>
                                    </p:anim>
                                    <p:anim calcmode="lin" valueType="num">
                                      <p:cBhvr>
                                        <p:cTn id="18" dur="500" fill="hold"/>
                                        <p:tgtEl>
                                          <p:spTgt spid="86"/>
                                        </p:tgtEl>
                                        <p:attrNameLst>
                                          <p:attrName>ppt_h</p:attrName>
                                        </p:attrNameLst>
                                      </p:cBhvr>
                                      <p:tavLst>
                                        <p:tav tm="0">
                                          <p:val>
                                            <p:strVal val="4*#ppt_h"/>
                                          </p:val>
                                        </p:tav>
                                        <p:tav tm="100000">
                                          <p:val>
                                            <p:strVal val="#ppt_h"/>
                                          </p:val>
                                        </p:tav>
                                      </p:tavLst>
                                    </p:anim>
                                  </p:childTnLst>
                                </p:cTn>
                              </p:par>
                            </p:childTnLst>
                          </p:cTn>
                        </p:par>
                        <p:par>
                          <p:cTn id="19" fill="hold">
                            <p:stCondLst>
                              <p:cond delay="1500"/>
                            </p:stCondLst>
                            <p:childTnLst>
                              <p:par>
                                <p:cTn id="20" presetID="17" presetClass="entr" presetSubtype="1" fill="hold" grpId="0" nodeType="afterEffect">
                                  <p:stCondLst>
                                    <p:cond delay="0"/>
                                  </p:stCondLst>
                                  <p:childTnLst>
                                    <p:set>
                                      <p:cBhvr>
                                        <p:cTn id="21" dur="1" fill="hold">
                                          <p:stCondLst>
                                            <p:cond delay="0"/>
                                          </p:stCondLst>
                                        </p:cTn>
                                        <p:tgtEl>
                                          <p:spTgt spid="54"/>
                                        </p:tgtEl>
                                        <p:attrNameLst>
                                          <p:attrName>style.visibility</p:attrName>
                                        </p:attrNameLst>
                                      </p:cBhvr>
                                      <p:to>
                                        <p:strVal val="visible"/>
                                      </p:to>
                                    </p:set>
                                    <p:anim calcmode="lin" valueType="num">
                                      <p:cBhvr>
                                        <p:cTn id="22" dur="500" fill="hold"/>
                                        <p:tgtEl>
                                          <p:spTgt spid="54"/>
                                        </p:tgtEl>
                                        <p:attrNameLst>
                                          <p:attrName>ppt_x</p:attrName>
                                        </p:attrNameLst>
                                      </p:cBhvr>
                                      <p:tavLst>
                                        <p:tav tm="0">
                                          <p:val>
                                            <p:strVal val="#ppt_x"/>
                                          </p:val>
                                        </p:tav>
                                        <p:tav tm="100000">
                                          <p:val>
                                            <p:strVal val="#ppt_x"/>
                                          </p:val>
                                        </p:tav>
                                      </p:tavLst>
                                    </p:anim>
                                    <p:anim calcmode="lin" valueType="num">
                                      <p:cBhvr>
                                        <p:cTn id="23" dur="500" fill="hold"/>
                                        <p:tgtEl>
                                          <p:spTgt spid="54"/>
                                        </p:tgtEl>
                                        <p:attrNameLst>
                                          <p:attrName>ppt_y</p:attrName>
                                        </p:attrNameLst>
                                      </p:cBhvr>
                                      <p:tavLst>
                                        <p:tav tm="0">
                                          <p:val>
                                            <p:strVal val="#ppt_y-#ppt_h/2"/>
                                          </p:val>
                                        </p:tav>
                                        <p:tav tm="100000">
                                          <p:val>
                                            <p:strVal val="#ppt_y"/>
                                          </p:val>
                                        </p:tav>
                                      </p:tavLst>
                                    </p:anim>
                                    <p:anim calcmode="lin" valueType="num">
                                      <p:cBhvr>
                                        <p:cTn id="24" dur="500" fill="hold"/>
                                        <p:tgtEl>
                                          <p:spTgt spid="54"/>
                                        </p:tgtEl>
                                        <p:attrNameLst>
                                          <p:attrName>ppt_w</p:attrName>
                                        </p:attrNameLst>
                                      </p:cBhvr>
                                      <p:tavLst>
                                        <p:tav tm="0">
                                          <p:val>
                                            <p:strVal val="#ppt_w"/>
                                          </p:val>
                                        </p:tav>
                                        <p:tav tm="100000">
                                          <p:val>
                                            <p:strVal val="#ppt_w"/>
                                          </p:val>
                                        </p:tav>
                                      </p:tavLst>
                                    </p:anim>
                                    <p:anim calcmode="lin" valueType="num">
                                      <p:cBhvr>
                                        <p:cTn id="25" dur="500" fill="hold"/>
                                        <p:tgtEl>
                                          <p:spTgt spid="54"/>
                                        </p:tgtEl>
                                        <p:attrNameLst>
                                          <p:attrName>ppt_h</p:attrName>
                                        </p:attrNameLst>
                                      </p:cBhvr>
                                      <p:tavLst>
                                        <p:tav tm="0">
                                          <p:val>
                                            <p:fltVal val="0"/>
                                          </p:val>
                                        </p:tav>
                                        <p:tav tm="100000">
                                          <p:val>
                                            <p:strVal val="#ppt_h"/>
                                          </p:val>
                                        </p:tav>
                                      </p:tavLst>
                                    </p:anim>
                                  </p:childTnLst>
                                </p:cTn>
                              </p:par>
                              <p:par>
                                <p:cTn id="26" presetID="17" presetClass="entr" presetSubtype="2" fill="hold" grpId="0" nodeType="withEffect">
                                  <p:stCondLst>
                                    <p:cond delay="0"/>
                                  </p:stCondLst>
                                  <p:childTnLst>
                                    <p:set>
                                      <p:cBhvr>
                                        <p:cTn id="27" dur="1" fill="hold">
                                          <p:stCondLst>
                                            <p:cond delay="0"/>
                                          </p:stCondLst>
                                        </p:cTn>
                                        <p:tgtEl>
                                          <p:spTgt spid="44"/>
                                        </p:tgtEl>
                                        <p:attrNameLst>
                                          <p:attrName>style.visibility</p:attrName>
                                        </p:attrNameLst>
                                      </p:cBhvr>
                                      <p:to>
                                        <p:strVal val="visible"/>
                                      </p:to>
                                    </p:set>
                                    <p:anim calcmode="lin" valueType="num">
                                      <p:cBhvr>
                                        <p:cTn id="28" dur="500" fill="hold"/>
                                        <p:tgtEl>
                                          <p:spTgt spid="44"/>
                                        </p:tgtEl>
                                        <p:attrNameLst>
                                          <p:attrName>ppt_x</p:attrName>
                                        </p:attrNameLst>
                                      </p:cBhvr>
                                      <p:tavLst>
                                        <p:tav tm="0">
                                          <p:val>
                                            <p:strVal val="#ppt_x+#ppt_w/2"/>
                                          </p:val>
                                        </p:tav>
                                        <p:tav tm="100000">
                                          <p:val>
                                            <p:strVal val="#ppt_x"/>
                                          </p:val>
                                        </p:tav>
                                      </p:tavLst>
                                    </p:anim>
                                    <p:anim calcmode="lin" valueType="num">
                                      <p:cBhvr>
                                        <p:cTn id="29" dur="500" fill="hold"/>
                                        <p:tgtEl>
                                          <p:spTgt spid="44"/>
                                        </p:tgtEl>
                                        <p:attrNameLst>
                                          <p:attrName>ppt_y</p:attrName>
                                        </p:attrNameLst>
                                      </p:cBhvr>
                                      <p:tavLst>
                                        <p:tav tm="0">
                                          <p:val>
                                            <p:strVal val="#ppt_y"/>
                                          </p:val>
                                        </p:tav>
                                        <p:tav tm="100000">
                                          <p:val>
                                            <p:strVal val="#ppt_y"/>
                                          </p:val>
                                        </p:tav>
                                      </p:tavLst>
                                    </p:anim>
                                    <p:anim calcmode="lin" valueType="num">
                                      <p:cBhvr>
                                        <p:cTn id="30" dur="500" fill="hold"/>
                                        <p:tgtEl>
                                          <p:spTgt spid="44"/>
                                        </p:tgtEl>
                                        <p:attrNameLst>
                                          <p:attrName>ppt_w</p:attrName>
                                        </p:attrNameLst>
                                      </p:cBhvr>
                                      <p:tavLst>
                                        <p:tav tm="0">
                                          <p:val>
                                            <p:fltVal val="0"/>
                                          </p:val>
                                        </p:tav>
                                        <p:tav tm="100000">
                                          <p:val>
                                            <p:strVal val="#ppt_w"/>
                                          </p:val>
                                        </p:tav>
                                      </p:tavLst>
                                    </p:anim>
                                    <p:anim calcmode="lin" valueType="num">
                                      <p:cBhvr>
                                        <p:cTn id="31" dur="500" fill="hold"/>
                                        <p:tgtEl>
                                          <p:spTgt spid="44"/>
                                        </p:tgtEl>
                                        <p:attrNameLst>
                                          <p:attrName>ppt_h</p:attrName>
                                        </p:attrNameLst>
                                      </p:cBhvr>
                                      <p:tavLst>
                                        <p:tav tm="0">
                                          <p:val>
                                            <p:strVal val="#ppt_h"/>
                                          </p:val>
                                        </p:tav>
                                        <p:tav tm="100000">
                                          <p:val>
                                            <p:strVal val="#ppt_h"/>
                                          </p:val>
                                        </p:tav>
                                      </p:tavLst>
                                    </p:anim>
                                  </p:childTnLst>
                                </p:cTn>
                              </p:par>
                            </p:childTnLst>
                          </p:cTn>
                        </p:par>
                        <p:par>
                          <p:cTn id="32" fill="hold">
                            <p:stCondLst>
                              <p:cond delay="2000"/>
                            </p:stCondLst>
                            <p:childTnLst>
                              <p:par>
                                <p:cTn id="33" presetID="23" presetClass="entr" presetSubtype="288" fill="hold" grpId="0" nodeType="afterEffect">
                                  <p:stCondLst>
                                    <p:cond delay="0"/>
                                  </p:stCondLst>
                                  <p:childTnLst>
                                    <p:set>
                                      <p:cBhvr>
                                        <p:cTn id="34" dur="1" fill="hold">
                                          <p:stCondLst>
                                            <p:cond delay="0"/>
                                          </p:stCondLst>
                                        </p:cTn>
                                        <p:tgtEl>
                                          <p:spTgt spid="48"/>
                                        </p:tgtEl>
                                        <p:attrNameLst>
                                          <p:attrName>style.visibility</p:attrName>
                                        </p:attrNameLst>
                                      </p:cBhvr>
                                      <p:to>
                                        <p:strVal val="visible"/>
                                      </p:to>
                                    </p:set>
                                    <p:anim calcmode="lin" valueType="num">
                                      <p:cBhvr>
                                        <p:cTn id="35" dur="500" fill="hold"/>
                                        <p:tgtEl>
                                          <p:spTgt spid="48"/>
                                        </p:tgtEl>
                                        <p:attrNameLst>
                                          <p:attrName>ppt_w</p:attrName>
                                        </p:attrNameLst>
                                      </p:cBhvr>
                                      <p:tavLst>
                                        <p:tav tm="0">
                                          <p:val>
                                            <p:strVal val="4/3*#ppt_w"/>
                                          </p:val>
                                        </p:tav>
                                        <p:tav tm="100000">
                                          <p:val>
                                            <p:strVal val="#ppt_w"/>
                                          </p:val>
                                        </p:tav>
                                      </p:tavLst>
                                    </p:anim>
                                    <p:anim calcmode="lin" valueType="num">
                                      <p:cBhvr>
                                        <p:cTn id="36" dur="500" fill="hold"/>
                                        <p:tgtEl>
                                          <p:spTgt spid="48"/>
                                        </p:tgtEl>
                                        <p:attrNameLst>
                                          <p:attrName>ppt_h</p:attrName>
                                        </p:attrNameLst>
                                      </p:cBhvr>
                                      <p:tavLst>
                                        <p:tav tm="0">
                                          <p:val>
                                            <p:strVal val="4/3*#ppt_h"/>
                                          </p:val>
                                        </p:tav>
                                        <p:tav tm="100000">
                                          <p:val>
                                            <p:strVal val="#ppt_h"/>
                                          </p:val>
                                        </p:tav>
                                      </p:tavLst>
                                    </p:anim>
                                  </p:childTnLst>
                                </p:cTn>
                              </p:par>
                              <p:par>
                                <p:cTn id="37" presetID="17" presetClass="entr" presetSubtype="4" fill="hold" nodeType="withEffect">
                                  <p:stCondLst>
                                    <p:cond delay="0"/>
                                  </p:stCondLst>
                                  <p:childTnLst>
                                    <p:set>
                                      <p:cBhvr>
                                        <p:cTn id="38" dur="1" fill="hold">
                                          <p:stCondLst>
                                            <p:cond delay="0"/>
                                          </p:stCondLst>
                                        </p:cTn>
                                        <p:tgtEl>
                                          <p:spTgt spid="97"/>
                                        </p:tgtEl>
                                        <p:attrNameLst>
                                          <p:attrName>style.visibility</p:attrName>
                                        </p:attrNameLst>
                                      </p:cBhvr>
                                      <p:to>
                                        <p:strVal val="visible"/>
                                      </p:to>
                                    </p:set>
                                    <p:anim calcmode="lin" valueType="num">
                                      <p:cBhvr>
                                        <p:cTn id="39" dur="500" fill="hold"/>
                                        <p:tgtEl>
                                          <p:spTgt spid="97"/>
                                        </p:tgtEl>
                                        <p:attrNameLst>
                                          <p:attrName>ppt_x</p:attrName>
                                        </p:attrNameLst>
                                      </p:cBhvr>
                                      <p:tavLst>
                                        <p:tav tm="0">
                                          <p:val>
                                            <p:strVal val="#ppt_x"/>
                                          </p:val>
                                        </p:tav>
                                        <p:tav tm="100000">
                                          <p:val>
                                            <p:strVal val="#ppt_x"/>
                                          </p:val>
                                        </p:tav>
                                      </p:tavLst>
                                    </p:anim>
                                    <p:anim calcmode="lin" valueType="num">
                                      <p:cBhvr>
                                        <p:cTn id="40" dur="500" fill="hold"/>
                                        <p:tgtEl>
                                          <p:spTgt spid="97"/>
                                        </p:tgtEl>
                                        <p:attrNameLst>
                                          <p:attrName>ppt_y</p:attrName>
                                        </p:attrNameLst>
                                      </p:cBhvr>
                                      <p:tavLst>
                                        <p:tav tm="0">
                                          <p:val>
                                            <p:strVal val="#ppt_y+#ppt_h/2"/>
                                          </p:val>
                                        </p:tav>
                                        <p:tav tm="100000">
                                          <p:val>
                                            <p:strVal val="#ppt_y"/>
                                          </p:val>
                                        </p:tav>
                                      </p:tavLst>
                                    </p:anim>
                                    <p:anim calcmode="lin" valueType="num">
                                      <p:cBhvr>
                                        <p:cTn id="41" dur="500" fill="hold"/>
                                        <p:tgtEl>
                                          <p:spTgt spid="97"/>
                                        </p:tgtEl>
                                        <p:attrNameLst>
                                          <p:attrName>ppt_w</p:attrName>
                                        </p:attrNameLst>
                                      </p:cBhvr>
                                      <p:tavLst>
                                        <p:tav tm="0">
                                          <p:val>
                                            <p:strVal val="#ppt_w"/>
                                          </p:val>
                                        </p:tav>
                                        <p:tav tm="100000">
                                          <p:val>
                                            <p:strVal val="#ppt_w"/>
                                          </p:val>
                                        </p:tav>
                                      </p:tavLst>
                                    </p:anim>
                                    <p:anim calcmode="lin" valueType="num">
                                      <p:cBhvr>
                                        <p:cTn id="42" dur="500" fill="hold"/>
                                        <p:tgtEl>
                                          <p:spTgt spid="97"/>
                                        </p:tgtEl>
                                        <p:attrNameLst>
                                          <p:attrName>ppt_h</p:attrName>
                                        </p:attrNameLst>
                                      </p:cBhvr>
                                      <p:tavLst>
                                        <p:tav tm="0">
                                          <p:val>
                                            <p:fltVal val="0"/>
                                          </p:val>
                                        </p:tav>
                                        <p:tav tm="100000">
                                          <p:val>
                                            <p:strVal val="#ppt_h"/>
                                          </p:val>
                                        </p:tav>
                                      </p:tavLst>
                                    </p:anim>
                                  </p:childTnLst>
                                </p:cTn>
                              </p:par>
                              <p:par>
                                <p:cTn id="43" presetID="23" presetClass="entr" presetSubtype="288" fill="hold" grpId="0" nodeType="withEffect">
                                  <p:stCondLst>
                                    <p:cond delay="0"/>
                                  </p:stCondLst>
                                  <p:childTnLst>
                                    <p:set>
                                      <p:cBhvr>
                                        <p:cTn id="44" dur="1" fill="hold">
                                          <p:stCondLst>
                                            <p:cond delay="0"/>
                                          </p:stCondLst>
                                        </p:cTn>
                                        <p:tgtEl>
                                          <p:spTgt spid="55"/>
                                        </p:tgtEl>
                                        <p:attrNameLst>
                                          <p:attrName>style.visibility</p:attrName>
                                        </p:attrNameLst>
                                      </p:cBhvr>
                                      <p:to>
                                        <p:strVal val="visible"/>
                                      </p:to>
                                    </p:set>
                                    <p:anim calcmode="lin" valueType="num">
                                      <p:cBhvr>
                                        <p:cTn id="45" dur="500" fill="hold"/>
                                        <p:tgtEl>
                                          <p:spTgt spid="55"/>
                                        </p:tgtEl>
                                        <p:attrNameLst>
                                          <p:attrName>ppt_w</p:attrName>
                                        </p:attrNameLst>
                                      </p:cBhvr>
                                      <p:tavLst>
                                        <p:tav tm="0">
                                          <p:val>
                                            <p:strVal val="4/3*#ppt_w"/>
                                          </p:val>
                                        </p:tav>
                                        <p:tav tm="100000">
                                          <p:val>
                                            <p:strVal val="#ppt_w"/>
                                          </p:val>
                                        </p:tav>
                                      </p:tavLst>
                                    </p:anim>
                                    <p:anim calcmode="lin" valueType="num">
                                      <p:cBhvr>
                                        <p:cTn id="46" dur="500" fill="hold"/>
                                        <p:tgtEl>
                                          <p:spTgt spid="55"/>
                                        </p:tgtEl>
                                        <p:attrNameLst>
                                          <p:attrName>ppt_h</p:attrName>
                                        </p:attrNameLst>
                                      </p:cBhvr>
                                      <p:tavLst>
                                        <p:tav tm="0">
                                          <p:val>
                                            <p:strVal val="4/3*#ppt_h"/>
                                          </p:val>
                                        </p:tav>
                                        <p:tav tm="100000">
                                          <p:val>
                                            <p:strVal val="#ppt_h"/>
                                          </p:val>
                                        </p:tav>
                                      </p:tavLst>
                                    </p:anim>
                                  </p:childTnLst>
                                </p:cTn>
                              </p:par>
                              <p:par>
                                <p:cTn id="47" presetID="17" presetClass="entr" presetSubtype="8" fill="hold" nodeType="withEffect">
                                  <p:stCondLst>
                                    <p:cond delay="0"/>
                                  </p:stCondLst>
                                  <p:childTnLst>
                                    <p:set>
                                      <p:cBhvr>
                                        <p:cTn id="48" dur="1" fill="hold">
                                          <p:stCondLst>
                                            <p:cond delay="0"/>
                                          </p:stCondLst>
                                        </p:cTn>
                                        <p:tgtEl>
                                          <p:spTgt spid="96"/>
                                        </p:tgtEl>
                                        <p:attrNameLst>
                                          <p:attrName>style.visibility</p:attrName>
                                        </p:attrNameLst>
                                      </p:cBhvr>
                                      <p:to>
                                        <p:strVal val="visible"/>
                                      </p:to>
                                    </p:set>
                                    <p:anim calcmode="lin" valueType="num">
                                      <p:cBhvr>
                                        <p:cTn id="49" dur="500" fill="hold"/>
                                        <p:tgtEl>
                                          <p:spTgt spid="96"/>
                                        </p:tgtEl>
                                        <p:attrNameLst>
                                          <p:attrName>ppt_x</p:attrName>
                                        </p:attrNameLst>
                                      </p:cBhvr>
                                      <p:tavLst>
                                        <p:tav tm="0">
                                          <p:val>
                                            <p:strVal val="#ppt_x-#ppt_w/2"/>
                                          </p:val>
                                        </p:tav>
                                        <p:tav tm="100000">
                                          <p:val>
                                            <p:strVal val="#ppt_x"/>
                                          </p:val>
                                        </p:tav>
                                      </p:tavLst>
                                    </p:anim>
                                    <p:anim calcmode="lin" valueType="num">
                                      <p:cBhvr>
                                        <p:cTn id="50" dur="500" fill="hold"/>
                                        <p:tgtEl>
                                          <p:spTgt spid="96"/>
                                        </p:tgtEl>
                                        <p:attrNameLst>
                                          <p:attrName>ppt_y</p:attrName>
                                        </p:attrNameLst>
                                      </p:cBhvr>
                                      <p:tavLst>
                                        <p:tav tm="0">
                                          <p:val>
                                            <p:strVal val="#ppt_y"/>
                                          </p:val>
                                        </p:tav>
                                        <p:tav tm="100000">
                                          <p:val>
                                            <p:strVal val="#ppt_y"/>
                                          </p:val>
                                        </p:tav>
                                      </p:tavLst>
                                    </p:anim>
                                    <p:anim calcmode="lin" valueType="num">
                                      <p:cBhvr>
                                        <p:cTn id="51" dur="500" fill="hold"/>
                                        <p:tgtEl>
                                          <p:spTgt spid="96"/>
                                        </p:tgtEl>
                                        <p:attrNameLst>
                                          <p:attrName>ppt_w</p:attrName>
                                        </p:attrNameLst>
                                      </p:cBhvr>
                                      <p:tavLst>
                                        <p:tav tm="0">
                                          <p:val>
                                            <p:fltVal val="0"/>
                                          </p:val>
                                        </p:tav>
                                        <p:tav tm="100000">
                                          <p:val>
                                            <p:strVal val="#ppt_w"/>
                                          </p:val>
                                        </p:tav>
                                      </p:tavLst>
                                    </p:anim>
                                    <p:anim calcmode="lin" valueType="num">
                                      <p:cBhvr>
                                        <p:cTn id="52" dur="500" fill="hold"/>
                                        <p:tgtEl>
                                          <p:spTgt spid="9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p"/>
      <p:bldP spid="44" grpId="0" animBg="1"/>
      <p:bldP spid="48" grpId="0"/>
      <p:bldP spid="54" grpId="0" animBg="1"/>
      <p:bldP spid="5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400" dirty="0" smtClean="0"/>
              <a:t>AD Increase:  Long Run</a:t>
            </a:r>
          </a:p>
        </p:txBody>
      </p:sp>
      <p:sp>
        <p:nvSpPr>
          <p:cNvPr id="61" name="Text Box 10"/>
          <p:cNvSpPr txBox="1">
            <a:spLocks noChangeArrowheads="1"/>
          </p:cNvSpPr>
          <p:nvPr/>
        </p:nvSpPr>
        <p:spPr bwMode="auto">
          <a:xfrm>
            <a:off x="73112" y="2211713"/>
            <a:ext cx="4080182" cy="2704843"/>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200" dirty="0" smtClean="0">
                <a:latin typeface="Times New Roman" pitchFamily="18" charset="0"/>
                <a:cs typeface="Times New Roman" pitchFamily="18" charset="0"/>
              </a:rPr>
              <a:t>In the long-run, strong demand pushes up resource prices, shifting short run aggregate supply (from </a:t>
            </a:r>
            <a:r>
              <a:rPr lang="en-US" sz="2200" b="1" i="1" dirty="0" smtClean="0">
                <a:solidFill>
                  <a:schemeClr val="accent3">
                    <a:lumMod val="75000"/>
                  </a:schemeClr>
                </a:solidFill>
                <a:latin typeface="Times New Roman" pitchFamily="18" charset="0"/>
                <a:cs typeface="Times New Roman" pitchFamily="18" charset="0"/>
              </a:rPr>
              <a:t>SRAS</a:t>
            </a:r>
            <a:r>
              <a:rPr lang="en-US" sz="2200" b="1" i="1" baseline="-25000" dirty="0" smtClean="0">
                <a:solidFill>
                  <a:schemeClr val="accent3">
                    <a:lumMod val="75000"/>
                  </a:schemeClr>
                </a:solidFill>
                <a:latin typeface="Times New Roman" pitchFamily="18" charset="0"/>
                <a:cs typeface="Times New Roman" pitchFamily="18" charset="0"/>
              </a:rPr>
              <a:t>1</a:t>
            </a:r>
            <a:r>
              <a:rPr lang="en-US" sz="2200" dirty="0" smtClean="0">
                <a:latin typeface="Times New Roman" pitchFamily="18" charset="0"/>
                <a:cs typeface="Times New Roman" pitchFamily="18" charset="0"/>
              </a:rPr>
              <a:t> to </a:t>
            </a:r>
            <a:r>
              <a:rPr lang="en-US" sz="2200" b="1" i="1" dirty="0" smtClean="0">
                <a:solidFill>
                  <a:schemeClr val="accent3">
                    <a:lumMod val="75000"/>
                  </a:schemeClr>
                </a:solidFill>
                <a:latin typeface="Times New Roman" pitchFamily="18" charset="0"/>
                <a:cs typeface="Times New Roman" pitchFamily="18" charset="0"/>
              </a:rPr>
              <a:t>SRAS</a:t>
            </a:r>
            <a:r>
              <a:rPr lang="en-US" sz="2200" b="1" i="1" baseline="-25000" dirty="0" smtClean="0">
                <a:solidFill>
                  <a:schemeClr val="accent3">
                    <a:lumMod val="75000"/>
                  </a:schemeClr>
                </a:solidFill>
                <a:latin typeface="Times New Roman" pitchFamily="18" charset="0"/>
                <a:cs typeface="Times New Roman" pitchFamily="18" charset="0"/>
              </a:rPr>
              <a:t>2</a:t>
            </a:r>
            <a:r>
              <a:rPr lang="en-US" sz="2200" dirty="0" smtClean="0">
                <a:latin typeface="Times New Roman" pitchFamily="18" charset="0"/>
                <a:cs typeface="Times New Roman" pitchFamily="18" charset="0"/>
              </a:rPr>
              <a:t>).</a:t>
            </a:r>
          </a:p>
          <a:p>
            <a:pPr marL="115888" indent="-115888">
              <a:lnSpc>
                <a:spcPct val="90000"/>
              </a:lnSpc>
              <a:spcBef>
                <a:spcPct val="50000"/>
              </a:spcBef>
              <a:buFontTx/>
              <a:buChar char="•"/>
            </a:pPr>
            <a:r>
              <a:rPr lang="en-US" sz="2200" dirty="0" smtClean="0">
                <a:latin typeface="Times New Roman" pitchFamily="18" charset="0"/>
                <a:cs typeface="Times New Roman" pitchFamily="18" charset="0"/>
              </a:rPr>
              <a:t>The price level rises (from </a:t>
            </a:r>
            <a:r>
              <a:rPr lang="en-US" sz="2200" b="1" i="1" dirty="0" smtClean="0">
                <a:latin typeface="Times New Roman" pitchFamily="18" charset="0"/>
                <a:cs typeface="Times New Roman" pitchFamily="18" charset="0"/>
              </a:rPr>
              <a:t>P</a:t>
            </a:r>
            <a:r>
              <a:rPr lang="en-US" sz="2200" b="1" i="1" baseline="-25000" dirty="0" smtClean="0">
                <a:latin typeface="Times New Roman" pitchFamily="18" charset="0"/>
                <a:cs typeface="Times New Roman" pitchFamily="18" charset="0"/>
              </a:rPr>
              <a:t>2</a:t>
            </a:r>
            <a:r>
              <a:rPr lang="en-US" sz="2200" dirty="0" smtClean="0">
                <a:latin typeface="Times New Roman" pitchFamily="18" charset="0"/>
                <a:cs typeface="Times New Roman" pitchFamily="18" charset="0"/>
              </a:rPr>
              <a:t> to </a:t>
            </a:r>
            <a:r>
              <a:rPr lang="en-US" sz="2200" b="1" i="1" dirty="0" smtClean="0">
                <a:latin typeface="Times New Roman" pitchFamily="18" charset="0"/>
                <a:cs typeface="Times New Roman" pitchFamily="18" charset="0"/>
              </a:rPr>
              <a:t>P</a:t>
            </a:r>
            <a:r>
              <a:rPr lang="en-US" sz="2200" b="1" i="1" baseline="-25000" dirty="0" smtClean="0">
                <a:latin typeface="Times New Roman" pitchFamily="18" charset="0"/>
                <a:cs typeface="Times New Roman" pitchFamily="18" charset="0"/>
              </a:rPr>
              <a:t>3</a:t>
            </a:r>
            <a:r>
              <a:rPr lang="en-US" sz="2200" dirty="0" smtClean="0">
                <a:latin typeface="Times New Roman" pitchFamily="18" charset="0"/>
                <a:cs typeface="Times New Roman" pitchFamily="18" charset="0"/>
              </a:rPr>
              <a:t>) and output recedes to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full-employment output again (</a:t>
            </a:r>
            <a:r>
              <a:rPr lang="en-US" sz="2200" b="1" i="1" dirty="0" smtClean="0">
                <a:solidFill>
                  <a:srgbClr val="FF0000"/>
                </a:solidFill>
                <a:latin typeface="Times New Roman" pitchFamily="18" charset="0"/>
                <a:cs typeface="Times New Roman" pitchFamily="18" charset="0"/>
              </a:rPr>
              <a:t>Y</a:t>
            </a:r>
            <a:r>
              <a:rPr lang="en-US" sz="2200" b="1" i="1" baseline="-25000" dirty="0" smtClean="0">
                <a:solidFill>
                  <a:srgbClr val="FF0000"/>
                </a:solidFill>
                <a:latin typeface="Times New Roman" pitchFamily="18" charset="0"/>
                <a:cs typeface="Times New Roman" pitchFamily="18" charset="0"/>
              </a:rPr>
              <a:t>F</a:t>
            </a:r>
            <a:r>
              <a:rPr lang="en-US" sz="2200" dirty="0" smtClean="0">
                <a:latin typeface="Times New Roman" pitchFamily="18" charset="0"/>
                <a:cs typeface="Times New Roman" pitchFamily="18" charset="0"/>
              </a:rPr>
              <a:t> from its temp high,</a:t>
            </a:r>
            <a:r>
              <a:rPr lang="en-US" sz="2200" b="1" i="1" dirty="0" smtClean="0">
                <a:latin typeface="Times New Roman" pitchFamily="18" charset="0"/>
                <a:cs typeface="Times New Roman" pitchFamily="18" charset="0"/>
              </a:rPr>
              <a:t>Y</a:t>
            </a:r>
            <a:r>
              <a:rPr lang="en-US" sz="2200" b="1" i="1" baseline="-25000" dirty="0" smtClean="0">
                <a:latin typeface="Times New Roman" pitchFamily="18" charset="0"/>
                <a:cs typeface="Times New Roman" pitchFamily="18" charset="0"/>
              </a:rPr>
              <a:t>2</a:t>
            </a:r>
            <a:r>
              <a:rPr lang="en-US" sz="2200" dirty="0" smtClean="0">
                <a:latin typeface="Times New Roman" pitchFamily="18" charset="0"/>
                <a:cs typeface="Times New Roman" pitchFamily="18" charset="0"/>
              </a:rPr>
              <a:t>).</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63" name="Text Box 13"/>
          <p:cNvSpPr txBox="1">
            <a:spLocks noChangeAspect="1" noChangeArrowheads="1"/>
          </p:cNvSpPr>
          <p:nvPr/>
        </p:nvSpPr>
        <p:spPr bwMode="auto">
          <a:xfrm>
            <a:off x="4314309" y="1642516"/>
            <a:ext cx="651741" cy="449354"/>
          </a:xfrm>
          <a:prstGeom prst="rect">
            <a:avLst/>
          </a:prstGeom>
          <a:noFill/>
          <a:ln w="9525">
            <a:noFill/>
            <a:miter lim="800000"/>
            <a:headEnd/>
            <a:tailEnd/>
          </a:ln>
        </p:spPr>
        <p:txBody>
          <a:bodyPr wrap="none">
            <a:prstTxWarp prst="textNoShape">
              <a:avLst/>
            </a:prstTxWarp>
            <a:spAutoFit/>
          </a:bodyPr>
          <a:lstStyle/>
          <a:p>
            <a:pPr>
              <a:lnSpc>
                <a:spcPct val="70000"/>
              </a:lnSpc>
            </a:pPr>
            <a:r>
              <a:rPr kumimoji="0" lang="en-US" sz="1600" b="0">
                <a:solidFill>
                  <a:srgbClr val="000000"/>
                </a:solidFill>
                <a:latin typeface="Times New Roman"/>
                <a:cs typeface="Times New Roman"/>
              </a:rPr>
              <a:t>Price</a:t>
            </a:r>
            <a:br>
              <a:rPr kumimoji="0" lang="en-US" sz="1600" b="0">
                <a:solidFill>
                  <a:srgbClr val="000000"/>
                </a:solidFill>
                <a:latin typeface="Times New Roman"/>
                <a:cs typeface="Times New Roman"/>
              </a:rPr>
            </a:br>
            <a:r>
              <a:rPr kumimoji="0" lang="en-US" sz="1600" b="0">
                <a:solidFill>
                  <a:srgbClr val="000000"/>
                </a:solidFill>
                <a:latin typeface="Times New Roman"/>
                <a:cs typeface="Times New Roman"/>
              </a:rPr>
              <a:t>Level</a:t>
            </a:r>
            <a:endParaRPr kumimoji="0" lang="en-US" sz="1600" b="0">
              <a:solidFill>
                <a:schemeClr val="tx1"/>
              </a:solidFill>
              <a:latin typeface="Times New Roman"/>
              <a:cs typeface="Times New Roman"/>
            </a:endParaRPr>
          </a:p>
        </p:txBody>
      </p:sp>
      <p:sp>
        <p:nvSpPr>
          <p:cNvPr id="73" name="Line 20"/>
          <p:cNvSpPr>
            <a:spLocks noChangeAspect="1" noChangeShapeType="1"/>
          </p:cNvSpPr>
          <p:nvPr/>
        </p:nvSpPr>
        <p:spPr bwMode="auto">
          <a:xfrm>
            <a:off x="4658361" y="5296941"/>
            <a:ext cx="2687230" cy="0"/>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74" name="Rectangle 21"/>
          <p:cNvSpPr>
            <a:spLocks noChangeAspect="1" noChangeArrowheads="1"/>
          </p:cNvSpPr>
          <p:nvPr/>
        </p:nvSpPr>
        <p:spPr bwMode="auto">
          <a:xfrm>
            <a:off x="7345591" y="5192166"/>
            <a:ext cx="1544393" cy="350865"/>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600" b="0">
                <a:solidFill>
                  <a:srgbClr val="000000"/>
                </a:solidFill>
                <a:latin typeface="Times New Roman"/>
                <a:cs typeface="Times New Roman"/>
              </a:rPr>
              <a:t> Goods &amp; Services</a:t>
            </a:r>
            <a:r>
              <a:rPr kumimoji="0" lang="en-US" sz="1200" b="0">
                <a:solidFill>
                  <a:srgbClr val="000000"/>
                </a:solidFill>
                <a:latin typeface="Times New Roman"/>
                <a:cs typeface="Times New Roman"/>
              </a:rPr>
              <a:t/>
            </a:r>
            <a:br>
              <a:rPr kumimoji="0" lang="en-US" sz="1200" b="0">
                <a:solidFill>
                  <a:srgbClr val="000000"/>
                </a:solidFill>
                <a:latin typeface="Times New Roman"/>
                <a:cs typeface="Times New Roman"/>
              </a:rPr>
            </a:br>
            <a:r>
              <a:rPr kumimoji="0" lang="en-US" sz="1200" i="1">
                <a:solidFill>
                  <a:srgbClr val="000000"/>
                </a:solidFill>
                <a:latin typeface="Times New Roman"/>
                <a:cs typeface="Times New Roman"/>
              </a:rPr>
              <a:t>(real GDP)</a:t>
            </a:r>
            <a:endParaRPr kumimoji="0" lang="en-US" sz="2000" i="1">
              <a:solidFill>
                <a:schemeClr val="tx1"/>
              </a:solidFill>
              <a:latin typeface="Times New Roman"/>
              <a:cs typeface="Times New Roman"/>
            </a:endParaRPr>
          </a:p>
        </p:txBody>
      </p:sp>
      <p:grpSp>
        <p:nvGrpSpPr>
          <p:cNvPr id="3" name="Group 27"/>
          <p:cNvGrpSpPr>
            <a:grpSpLocks/>
          </p:cNvGrpSpPr>
          <p:nvPr/>
        </p:nvGrpSpPr>
        <p:grpSpPr bwMode="auto">
          <a:xfrm>
            <a:off x="4590098" y="2074316"/>
            <a:ext cx="142875" cy="3232150"/>
            <a:chOff x="2102" y="764"/>
            <a:chExt cx="90" cy="2036"/>
          </a:xfrm>
        </p:grpSpPr>
        <p:sp>
          <p:nvSpPr>
            <p:cNvPr id="81" name="Line 28"/>
            <p:cNvSpPr>
              <a:spLocks noChangeAspect="1" noChangeShapeType="1"/>
            </p:cNvSpPr>
            <p:nvPr/>
          </p:nvSpPr>
          <p:spPr bwMode="auto">
            <a:xfrm>
              <a:off x="2148" y="2736"/>
              <a:ext cx="0" cy="64"/>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82" name="Line 29"/>
            <p:cNvSpPr>
              <a:spLocks noChangeAspect="1" noChangeShapeType="1"/>
            </p:cNvSpPr>
            <p:nvPr/>
          </p:nvSpPr>
          <p:spPr bwMode="auto">
            <a:xfrm rot="-1844129">
              <a:off x="2106" y="2736"/>
              <a:ext cx="86" cy="0"/>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grpSp>
          <p:nvGrpSpPr>
            <p:cNvPr id="4" name="Group 30"/>
            <p:cNvGrpSpPr>
              <a:grpSpLocks/>
            </p:cNvGrpSpPr>
            <p:nvPr/>
          </p:nvGrpSpPr>
          <p:grpSpPr bwMode="auto">
            <a:xfrm>
              <a:off x="2102" y="764"/>
              <a:ext cx="86" cy="1932"/>
              <a:chOff x="2102" y="756"/>
              <a:chExt cx="86" cy="1932"/>
            </a:xfrm>
          </p:grpSpPr>
          <p:sp>
            <p:nvSpPr>
              <p:cNvPr id="84" name="Line 31"/>
              <p:cNvSpPr>
                <a:spLocks noChangeAspect="1" noChangeShapeType="1"/>
              </p:cNvSpPr>
              <p:nvPr/>
            </p:nvSpPr>
            <p:spPr bwMode="auto">
              <a:xfrm>
                <a:off x="2148" y="756"/>
                <a:ext cx="0" cy="1932"/>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85" name="Line 32"/>
              <p:cNvSpPr>
                <a:spLocks noChangeAspect="1" noChangeShapeType="1"/>
              </p:cNvSpPr>
              <p:nvPr/>
            </p:nvSpPr>
            <p:spPr bwMode="auto">
              <a:xfrm rot="-1844129">
                <a:off x="2102" y="2688"/>
                <a:ext cx="86" cy="0"/>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grpSp>
      </p:grpSp>
      <p:sp>
        <p:nvSpPr>
          <p:cNvPr id="40" name="Line 3"/>
          <p:cNvSpPr>
            <a:spLocks noChangeShapeType="1"/>
          </p:cNvSpPr>
          <p:nvPr/>
        </p:nvSpPr>
        <p:spPr bwMode="auto">
          <a:xfrm>
            <a:off x="6266840" y="1947874"/>
            <a:ext cx="1588" cy="3341688"/>
          </a:xfrm>
          <a:prstGeom prst="line">
            <a:avLst/>
          </a:prstGeom>
          <a:noFill/>
          <a:ln w="57150">
            <a:solidFill>
              <a:srgbClr val="C03838"/>
            </a:solidFill>
            <a:round/>
            <a:headEnd/>
            <a:tailEnd/>
          </a:ln>
        </p:spPr>
        <p:txBody>
          <a:bodyPr>
            <a:prstTxWarp prst="textNoShape">
              <a:avLst/>
            </a:prstTxWarp>
          </a:bodyPr>
          <a:lstStyle/>
          <a:p>
            <a:endParaRPr lang="en-US" sz="1600">
              <a:latin typeface="Times New Roman"/>
              <a:cs typeface="Times New Roman"/>
            </a:endParaRPr>
          </a:p>
        </p:txBody>
      </p:sp>
      <p:sp>
        <p:nvSpPr>
          <p:cNvPr id="41" name="Freeform 5"/>
          <p:cNvSpPr>
            <a:spLocks noChangeAspect="1"/>
          </p:cNvSpPr>
          <p:nvPr/>
        </p:nvSpPr>
        <p:spPr bwMode="auto">
          <a:xfrm>
            <a:off x="5141303" y="2025662"/>
            <a:ext cx="1776412" cy="2665412"/>
          </a:xfrm>
          <a:custGeom>
            <a:avLst/>
            <a:gdLst>
              <a:gd name="T0" fmla="*/ 20 w 4147"/>
              <a:gd name="T1" fmla="*/ 72 h 6220"/>
              <a:gd name="T2" fmla="*/ 53 w 4147"/>
              <a:gd name="T3" fmla="*/ 183 h 6220"/>
              <a:gd name="T4" fmla="*/ 94 w 4147"/>
              <a:gd name="T5" fmla="*/ 300 h 6220"/>
              <a:gd name="T6" fmla="*/ 140 w 4147"/>
              <a:gd name="T7" fmla="*/ 421 h 6220"/>
              <a:gd name="T8" fmla="*/ 192 w 4147"/>
              <a:gd name="T9" fmla="*/ 546 h 6220"/>
              <a:gd name="T10" fmla="*/ 249 w 4147"/>
              <a:gd name="T11" fmla="*/ 675 h 6220"/>
              <a:gd name="T12" fmla="*/ 312 w 4147"/>
              <a:gd name="T13" fmla="*/ 808 h 6220"/>
              <a:gd name="T14" fmla="*/ 380 w 4147"/>
              <a:gd name="T15" fmla="*/ 943 h 6220"/>
              <a:gd name="T16" fmla="*/ 452 w 4147"/>
              <a:gd name="T17" fmla="*/ 1082 h 6220"/>
              <a:gd name="T18" fmla="*/ 529 w 4147"/>
              <a:gd name="T19" fmla="*/ 1223 h 6220"/>
              <a:gd name="T20" fmla="*/ 609 w 4147"/>
              <a:gd name="T21" fmla="*/ 1367 h 6220"/>
              <a:gd name="T22" fmla="*/ 693 w 4147"/>
              <a:gd name="T23" fmla="*/ 1513 h 6220"/>
              <a:gd name="T24" fmla="*/ 781 w 4147"/>
              <a:gd name="T25" fmla="*/ 1661 h 6220"/>
              <a:gd name="T26" fmla="*/ 873 w 4147"/>
              <a:gd name="T27" fmla="*/ 1811 h 6220"/>
              <a:gd name="T28" fmla="*/ 966 w 4147"/>
              <a:gd name="T29" fmla="*/ 1962 h 6220"/>
              <a:gd name="T30" fmla="*/ 1063 w 4147"/>
              <a:gd name="T31" fmla="*/ 2116 h 6220"/>
              <a:gd name="T32" fmla="*/ 1162 w 4147"/>
              <a:gd name="T33" fmla="*/ 2269 h 6220"/>
              <a:gd name="T34" fmla="*/ 1264 w 4147"/>
              <a:gd name="T35" fmla="*/ 2423 h 6220"/>
              <a:gd name="T36" fmla="*/ 1368 w 4147"/>
              <a:gd name="T37" fmla="*/ 2577 h 6220"/>
              <a:gd name="T38" fmla="*/ 1473 w 4147"/>
              <a:gd name="T39" fmla="*/ 2733 h 6220"/>
              <a:gd name="T40" fmla="*/ 1579 w 4147"/>
              <a:gd name="T41" fmla="*/ 2887 h 6220"/>
              <a:gd name="T42" fmla="*/ 1687 w 4147"/>
              <a:gd name="T43" fmla="*/ 3041 h 6220"/>
              <a:gd name="T44" fmla="*/ 1796 w 4147"/>
              <a:gd name="T45" fmla="*/ 3195 h 6220"/>
              <a:gd name="T46" fmla="*/ 1905 w 4147"/>
              <a:gd name="T47" fmla="*/ 3348 h 6220"/>
              <a:gd name="T48" fmla="*/ 2015 w 4147"/>
              <a:gd name="T49" fmla="*/ 3500 h 6220"/>
              <a:gd name="T50" fmla="*/ 2125 w 4147"/>
              <a:gd name="T51" fmla="*/ 3650 h 6220"/>
              <a:gd name="T52" fmla="*/ 2235 w 4147"/>
              <a:gd name="T53" fmla="*/ 3798 h 6220"/>
              <a:gd name="T54" fmla="*/ 2343 w 4147"/>
              <a:gd name="T55" fmla="*/ 3944 h 6220"/>
              <a:gd name="T56" fmla="*/ 2451 w 4147"/>
              <a:gd name="T57" fmla="*/ 4089 h 6220"/>
              <a:gd name="T58" fmla="*/ 2559 w 4147"/>
              <a:gd name="T59" fmla="*/ 4230 h 6220"/>
              <a:gd name="T60" fmla="*/ 2665 w 4147"/>
              <a:gd name="T61" fmla="*/ 4370 h 6220"/>
              <a:gd name="T62" fmla="*/ 2770 w 4147"/>
              <a:gd name="T63" fmla="*/ 4507 h 6220"/>
              <a:gd name="T64" fmla="*/ 2872 w 4147"/>
              <a:gd name="T65" fmla="*/ 4639 h 6220"/>
              <a:gd name="T66" fmla="*/ 2972 w 4147"/>
              <a:gd name="T67" fmla="*/ 4768 h 6220"/>
              <a:gd name="T68" fmla="*/ 3071 w 4147"/>
              <a:gd name="T69" fmla="*/ 4894 h 6220"/>
              <a:gd name="T70" fmla="*/ 3167 w 4147"/>
              <a:gd name="T71" fmla="*/ 5016 h 6220"/>
              <a:gd name="T72" fmla="*/ 3260 w 4147"/>
              <a:gd name="T73" fmla="*/ 5134 h 6220"/>
              <a:gd name="T74" fmla="*/ 3350 w 4147"/>
              <a:gd name="T75" fmla="*/ 5247 h 6220"/>
              <a:gd name="T76" fmla="*/ 3436 w 4147"/>
              <a:gd name="T77" fmla="*/ 5355 h 6220"/>
              <a:gd name="T78" fmla="*/ 3519 w 4147"/>
              <a:gd name="T79" fmla="*/ 5457 h 6220"/>
              <a:gd name="T80" fmla="*/ 3599 w 4147"/>
              <a:gd name="T81" fmla="*/ 5555 h 6220"/>
              <a:gd name="T82" fmla="*/ 3673 w 4147"/>
              <a:gd name="T83" fmla="*/ 5647 h 6220"/>
              <a:gd name="T84" fmla="*/ 3743 w 4147"/>
              <a:gd name="T85" fmla="*/ 5733 h 6220"/>
              <a:gd name="T86" fmla="*/ 3809 w 4147"/>
              <a:gd name="T87" fmla="*/ 5814 h 6220"/>
              <a:gd name="T88" fmla="*/ 3870 w 4147"/>
              <a:gd name="T89" fmla="*/ 5888 h 6220"/>
              <a:gd name="T90" fmla="*/ 3925 w 4147"/>
              <a:gd name="T91" fmla="*/ 5954 h 6220"/>
              <a:gd name="T92" fmla="*/ 3975 w 4147"/>
              <a:gd name="T93" fmla="*/ 6015 h 6220"/>
              <a:gd name="T94" fmla="*/ 4019 w 4147"/>
              <a:gd name="T95" fmla="*/ 6067 h 6220"/>
              <a:gd name="T96" fmla="*/ 4057 w 4147"/>
              <a:gd name="T97" fmla="*/ 6113 h 6220"/>
              <a:gd name="T98" fmla="*/ 4088 w 4147"/>
              <a:gd name="T99" fmla="*/ 6150 h 6220"/>
              <a:gd name="T100" fmla="*/ 4113 w 4147"/>
              <a:gd name="T101" fmla="*/ 6181 h 6220"/>
              <a:gd name="T102" fmla="*/ 4132 w 4147"/>
              <a:gd name="T103" fmla="*/ 6202 h 6220"/>
              <a:gd name="T104" fmla="*/ 4144 w 4147"/>
              <a:gd name="T105" fmla="*/ 6216 h 6220"/>
              <a:gd name="T106" fmla="*/ 4147 w 4147"/>
              <a:gd name="T107" fmla="*/ 6220 h 62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47"/>
              <a:gd name="T163" fmla="*/ 0 h 6220"/>
              <a:gd name="T164" fmla="*/ 4147 w 4147"/>
              <a:gd name="T165" fmla="*/ 6220 h 62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47" h="6220">
                <a:moveTo>
                  <a:pt x="0" y="0"/>
                </a:moveTo>
                <a:lnTo>
                  <a:pt x="10" y="35"/>
                </a:lnTo>
                <a:lnTo>
                  <a:pt x="20" y="72"/>
                </a:lnTo>
                <a:lnTo>
                  <a:pt x="31" y="108"/>
                </a:lnTo>
                <a:lnTo>
                  <a:pt x="42" y="146"/>
                </a:lnTo>
                <a:lnTo>
                  <a:pt x="53" y="183"/>
                </a:lnTo>
                <a:lnTo>
                  <a:pt x="67" y="222"/>
                </a:lnTo>
                <a:lnTo>
                  <a:pt x="79" y="260"/>
                </a:lnTo>
                <a:lnTo>
                  <a:pt x="94" y="300"/>
                </a:lnTo>
                <a:lnTo>
                  <a:pt x="109" y="340"/>
                </a:lnTo>
                <a:lnTo>
                  <a:pt x="124" y="380"/>
                </a:lnTo>
                <a:lnTo>
                  <a:pt x="140" y="421"/>
                </a:lnTo>
                <a:lnTo>
                  <a:pt x="157" y="463"/>
                </a:lnTo>
                <a:lnTo>
                  <a:pt x="174" y="504"/>
                </a:lnTo>
                <a:lnTo>
                  <a:pt x="192" y="546"/>
                </a:lnTo>
                <a:lnTo>
                  <a:pt x="211" y="589"/>
                </a:lnTo>
                <a:lnTo>
                  <a:pt x="231" y="631"/>
                </a:lnTo>
                <a:lnTo>
                  <a:pt x="249" y="675"/>
                </a:lnTo>
                <a:lnTo>
                  <a:pt x="270" y="719"/>
                </a:lnTo>
                <a:lnTo>
                  <a:pt x="291" y="763"/>
                </a:lnTo>
                <a:lnTo>
                  <a:pt x="312" y="808"/>
                </a:lnTo>
                <a:lnTo>
                  <a:pt x="335" y="852"/>
                </a:lnTo>
                <a:lnTo>
                  <a:pt x="357" y="897"/>
                </a:lnTo>
                <a:lnTo>
                  <a:pt x="380" y="943"/>
                </a:lnTo>
                <a:lnTo>
                  <a:pt x="404" y="989"/>
                </a:lnTo>
                <a:lnTo>
                  <a:pt x="428" y="1035"/>
                </a:lnTo>
                <a:lnTo>
                  <a:pt x="452" y="1082"/>
                </a:lnTo>
                <a:lnTo>
                  <a:pt x="477" y="1129"/>
                </a:lnTo>
                <a:lnTo>
                  <a:pt x="503" y="1176"/>
                </a:lnTo>
                <a:lnTo>
                  <a:pt x="529" y="1223"/>
                </a:lnTo>
                <a:lnTo>
                  <a:pt x="555" y="1270"/>
                </a:lnTo>
                <a:lnTo>
                  <a:pt x="582" y="1318"/>
                </a:lnTo>
                <a:lnTo>
                  <a:pt x="609" y="1367"/>
                </a:lnTo>
                <a:lnTo>
                  <a:pt x="636" y="1415"/>
                </a:lnTo>
                <a:lnTo>
                  <a:pt x="664" y="1464"/>
                </a:lnTo>
                <a:lnTo>
                  <a:pt x="693" y="1513"/>
                </a:lnTo>
                <a:lnTo>
                  <a:pt x="722" y="1562"/>
                </a:lnTo>
                <a:lnTo>
                  <a:pt x="752" y="1612"/>
                </a:lnTo>
                <a:lnTo>
                  <a:pt x="781" y="1661"/>
                </a:lnTo>
                <a:lnTo>
                  <a:pt x="811" y="1711"/>
                </a:lnTo>
                <a:lnTo>
                  <a:pt x="841" y="1761"/>
                </a:lnTo>
                <a:lnTo>
                  <a:pt x="873" y="1811"/>
                </a:lnTo>
                <a:lnTo>
                  <a:pt x="903" y="1861"/>
                </a:lnTo>
                <a:lnTo>
                  <a:pt x="934" y="1912"/>
                </a:lnTo>
                <a:lnTo>
                  <a:pt x="966" y="1962"/>
                </a:lnTo>
                <a:lnTo>
                  <a:pt x="999" y="2014"/>
                </a:lnTo>
                <a:lnTo>
                  <a:pt x="1031" y="2065"/>
                </a:lnTo>
                <a:lnTo>
                  <a:pt x="1063" y="2116"/>
                </a:lnTo>
                <a:lnTo>
                  <a:pt x="1096" y="2167"/>
                </a:lnTo>
                <a:lnTo>
                  <a:pt x="1129" y="2218"/>
                </a:lnTo>
                <a:lnTo>
                  <a:pt x="1162" y="2269"/>
                </a:lnTo>
                <a:lnTo>
                  <a:pt x="1197" y="2320"/>
                </a:lnTo>
                <a:lnTo>
                  <a:pt x="1230" y="2372"/>
                </a:lnTo>
                <a:lnTo>
                  <a:pt x="1264" y="2423"/>
                </a:lnTo>
                <a:lnTo>
                  <a:pt x="1299" y="2474"/>
                </a:lnTo>
                <a:lnTo>
                  <a:pt x="1333" y="2526"/>
                </a:lnTo>
                <a:lnTo>
                  <a:pt x="1368" y="2577"/>
                </a:lnTo>
                <a:lnTo>
                  <a:pt x="1403" y="2630"/>
                </a:lnTo>
                <a:lnTo>
                  <a:pt x="1437" y="2681"/>
                </a:lnTo>
                <a:lnTo>
                  <a:pt x="1473" y="2733"/>
                </a:lnTo>
                <a:lnTo>
                  <a:pt x="1508" y="2784"/>
                </a:lnTo>
                <a:lnTo>
                  <a:pt x="1544" y="2836"/>
                </a:lnTo>
                <a:lnTo>
                  <a:pt x="1579" y="2887"/>
                </a:lnTo>
                <a:lnTo>
                  <a:pt x="1616" y="2939"/>
                </a:lnTo>
                <a:lnTo>
                  <a:pt x="1651" y="2990"/>
                </a:lnTo>
                <a:lnTo>
                  <a:pt x="1687" y="3041"/>
                </a:lnTo>
                <a:lnTo>
                  <a:pt x="1724" y="3093"/>
                </a:lnTo>
                <a:lnTo>
                  <a:pt x="1759" y="3144"/>
                </a:lnTo>
                <a:lnTo>
                  <a:pt x="1796" y="3195"/>
                </a:lnTo>
                <a:lnTo>
                  <a:pt x="1832" y="3247"/>
                </a:lnTo>
                <a:lnTo>
                  <a:pt x="1869" y="3298"/>
                </a:lnTo>
                <a:lnTo>
                  <a:pt x="1905" y="3348"/>
                </a:lnTo>
                <a:lnTo>
                  <a:pt x="1942" y="3399"/>
                </a:lnTo>
                <a:lnTo>
                  <a:pt x="1978" y="3450"/>
                </a:lnTo>
                <a:lnTo>
                  <a:pt x="2015" y="3500"/>
                </a:lnTo>
                <a:lnTo>
                  <a:pt x="2051" y="3550"/>
                </a:lnTo>
                <a:lnTo>
                  <a:pt x="2089" y="3600"/>
                </a:lnTo>
                <a:lnTo>
                  <a:pt x="2125" y="3650"/>
                </a:lnTo>
                <a:lnTo>
                  <a:pt x="2162" y="3700"/>
                </a:lnTo>
                <a:lnTo>
                  <a:pt x="2198" y="3749"/>
                </a:lnTo>
                <a:lnTo>
                  <a:pt x="2235" y="3798"/>
                </a:lnTo>
                <a:lnTo>
                  <a:pt x="2271" y="3847"/>
                </a:lnTo>
                <a:lnTo>
                  <a:pt x="2307" y="3896"/>
                </a:lnTo>
                <a:lnTo>
                  <a:pt x="2343" y="3944"/>
                </a:lnTo>
                <a:lnTo>
                  <a:pt x="2379" y="3993"/>
                </a:lnTo>
                <a:lnTo>
                  <a:pt x="2416" y="4041"/>
                </a:lnTo>
                <a:lnTo>
                  <a:pt x="2451" y="4089"/>
                </a:lnTo>
                <a:lnTo>
                  <a:pt x="2488" y="4137"/>
                </a:lnTo>
                <a:lnTo>
                  <a:pt x="2523" y="4184"/>
                </a:lnTo>
                <a:lnTo>
                  <a:pt x="2559" y="4230"/>
                </a:lnTo>
                <a:lnTo>
                  <a:pt x="2595" y="4277"/>
                </a:lnTo>
                <a:lnTo>
                  <a:pt x="2631" y="4324"/>
                </a:lnTo>
                <a:lnTo>
                  <a:pt x="2665" y="4370"/>
                </a:lnTo>
                <a:lnTo>
                  <a:pt x="2700" y="4416"/>
                </a:lnTo>
                <a:lnTo>
                  <a:pt x="2735" y="4461"/>
                </a:lnTo>
                <a:lnTo>
                  <a:pt x="2770" y="4507"/>
                </a:lnTo>
                <a:lnTo>
                  <a:pt x="2805" y="4550"/>
                </a:lnTo>
                <a:lnTo>
                  <a:pt x="2839" y="4595"/>
                </a:lnTo>
                <a:lnTo>
                  <a:pt x="2872" y="4639"/>
                </a:lnTo>
                <a:lnTo>
                  <a:pt x="2907" y="4683"/>
                </a:lnTo>
                <a:lnTo>
                  <a:pt x="2940" y="4726"/>
                </a:lnTo>
                <a:lnTo>
                  <a:pt x="2972" y="4768"/>
                </a:lnTo>
                <a:lnTo>
                  <a:pt x="3006" y="4811"/>
                </a:lnTo>
                <a:lnTo>
                  <a:pt x="3038" y="4853"/>
                </a:lnTo>
                <a:lnTo>
                  <a:pt x="3071" y="4894"/>
                </a:lnTo>
                <a:lnTo>
                  <a:pt x="3104" y="4935"/>
                </a:lnTo>
                <a:lnTo>
                  <a:pt x="3135" y="4976"/>
                </a:lnTo>
                <a:lnTo>
                  <a:pt x="3167" y="5016"/>
                </a:lnTo>
                <a:lnTo>
                  <a:pt x="3198" y="5056"/>
                </a:lnTo>
                <a:lnTo>
                  <a:pt x="3230" y="5094"/>
                </a:lnTo>
                <a:lnTo>
                  <a:pt x="3260" y="5134"/>
                </a:lnTo>
                <a:lnTo>
                  <a:pt x="3290" y="5172"/>
                </a:lnTo>
                <a:lnTo>
                  <a:pt x="3320" y="5209"/>
                </a:lnTo>
                <a:lnTo>
                  <a:pt x="3350" y="5247"/>
                </a:lnTo>
                <a:lnTo>
                  <a:pt x="3379" y="5283"/>
                </a:lnTo>
                <a:lnTo>
                  <a:pt x="3408" y="5319"/>
                </a:lnTo>
                <a:lnTo>
                  <a:pt x="3436" y="5355"/>
                </a:lnTo>
                <a:lnTo>
                  <a:pt x="3464" y="5389"/>
                </a:lnTo>
                <a:lnTo>
                  <a:pt x="3492" y="5424"/>
                </a:lnTo>
                <a:lnTo>
                  <a:pt x="3519" y="5457"/>
                </a:lnTo>
                <a:lnTo>
                  <a:pt x="3547" y="5491"/>
                </a:lnTo>
                <a:lnTo>
                  <a:pt x="3573" y="5523"/>
                </a:lnTo>
                <a:lnTo>
                  <a:pt x="3599" y="5555"/>
                </a:lnTo>
                <a:lnTo>
                  <a:pt x="3624" y="5586"/>
                </a:lnTo>
                <a:lnTo>
                  <a:pt x="3649" y="5618"/>
                </a:lnTo>
                <a:lnTo>
                  <a:pt x="3673" y="5647"/>
                </a:lnTo>
                <a:lnTo>
                  <a:pt x="3697" y="5677"/>
                </a:lnTo>
                <a:lnTo>
                  <a:pt x="3721" y="5705"/>
                </a:lnTo>
                <a:lnTo>
                  <a:pt x="3743" y="5733"/>
                </a:lnTo>
                <a:lnTo>
                  <a:pt x="3765" y="5761"/>
                </a:lnTo>
                <a:lnTo>
                  <a:pt x="3787" y="5788"/>
                </a:lnTo>
                <a:lnTo>
                  <a:pt x="3809" y="5814"/>
                </a:lnTo>
                <a:lnTo>
                  <a:pt x="3830" y="5839"/>
                </a:lnTo>
                <a:lnTo>
                  <a:pt x="3850" y="5864"/>
                </a:lnTo>
                <a:lnTo>
                  <a:pt x="3870" y="5888"/>
                </a:lnTo>
                <a:lnTo>
                  <a:pt x="3888" y="5911"/>
                </a:lnTo>
                <a:lnTo>
                  <a:pt x="3907" y="5932"/>
                </a:lnTo>
                <a:lnTo>
                  <a:pt x="3925" y="5954"/>
                </a:lnTo>
                <a:lnTo>
                  <a:pt x="3943" y="5975"/>
                </a:lnTo>
                <a:lnTo>
                  <a:pt x="3959" y="5995"/>
                </a:lnTo>
                <a:lnTo>
                  <a:pt x="3975" y="6015"/>
                </a:lnTo>
                <a:lnTo>
                  <a:pt x="3990" y="6033"/>
                </a:lnTo>
                <a:lnTo>
                  <a:pt x="4005" y="6050"/>
                </a:lnTo>
                <a:lnTo>
                  <a:pt x="4019" y="6067"/>
                </a:lnTo>
                <a:lnTo>
                  <a:pt x="4032" y="6084"/>
                </a:lnTo>
                <a:lnTo>
                  <a:pt x="4045" y="6098"/>
                </a:lnTo>
                <a:lnTo>
                  <a:pt x="4057" y="6113"/>
                </a:lnTo>
                <a:lnTo>
                  <a:pt x="4069" y="6126"/>
                </a:lnTo>
                <a:lnTo>
                  <a:pt x="4079" y="6139"/>
                </a:lnTo>
                <a:lnTo>
                  <a:pt x="4088" y="6150"/>
                </a:lnTo>
                <a:lnTo>
                  <a:pt x="4098" y="6162"/>
                </a:lnTo>
                <a:lnTo>
                  <a:pt x="4106" y="6171"/>
                </a:lnTo>
                <a:lnTo>
                  <a:pt x="4113" y="6181"/>
                </a:lnTo>
                <a:lnTo>
                  <a:pt x="4121" y="6189"/>
                </a:lnTo>
                <a:lnTo>
                  <a:pt x="4127" y="6196"/>
                </a:lnTo>
                <a:lnTo>
                  <a:pt x="4132" y="6202"/>
                </a:lnTo>
                <a:lnTo>
                  <a:pt x="4136" y="6208"/>
                </a:lnTo>
                <a:lnTo>
                  <a:pt x="4141" y="6212"/>
                </a:lnTo>
                <a:lnTo>
                  <a:pt x="4144" y="6216"/>
                </a:lnTo>
                <a:lnTo>
                  <a:pt x="4146" y="6218"/>
                </a:lnTo>
                <a:lnTo>
                  <a:pt x="4147" y="6219"/>
                </a:lnTo>
                <a:lnTo>
                  <a:pt x="4147" y="6220"/>
                </a:lnTo>
              </a:path>
            </a:pathLst>
          </a:custGeom>
          <a:noFill/>
          <a:ln w="57150">
            <a:solidFill>
              <a:srgbClr val="053ABF"/>
            </a:solidFill>
            <a:round/>
            <a:headEnd/>
            <a:tailEnd/>
          </a:ln>
        </p:spPr>
        <p:txBody>
          <a:bodyPr>
            <a:prstTxWarp prst="textNoShape">
              <a:avLst/>
            </a:prstTxWarp>
          </a:bodyPr>
          <a:lstStyle/>
          <a:p>
            <a:endParaRPr lang="en-US" sz="1600">
              <a:latin typeface="Times New Roman"/>
              <a:cs typeface="Times New Roman"/>
            </a:endParaRPr>
          </a:p>
        </p:txBody>
      </p:sp>
      <p:sp>
        <p:nvSpPr>
          <p:cNvPr id="42" name="Rectangle 8"/>
          <p:cNvSpPr>
            <a:spLocks noChangeAspect="1" noChangeArrowheads="1"/>
          </p:cNvSpPr>
          <p:nvPr/>
        </p:nvSpPr>
        <p:spPr bwMode="auto">
          <a:xfrm>
            <a:off x="6905015" y="4557724"/>
            <a:ext cx="623888" cy="307777"/>
          </a:xfrm>
          <a:prstGeom prst="rect">
            <a:avLst/>
          </a:prstGeom>
          <a:noFill/>
          <a:ln w="9525">
            <a:noFill/>
            <a:miter lim="800000"/>
            <a:headEnd/>
            <a:tailEnd/>
          </a:ln>
        </p:spPr>
        <p:txBody>
          <a:bodyPr lIns="0" tIns="0" rIns="0" bIns="0">
            <a:prstTxWarp prst="textNoShape">
              <a:avLst/>
            </a:prstTxWarp>
            <a:spAutoFit/>
          </a:bodyPr>
          <a:lstStyle/>
          <a:p>
            <a:r>
              <a:rPr kumimoji="0" lang="en-US" sz="2000" b="1" i="1" dirty="0">
                <a:solidFill>
                  <a:srgbClr val="053ABF"/>
                </a:solidFill>
                <a:latin typeface="Times New Roman"/>
                <a:cs typeface="Times New Roman"/>
              </a:rPr>
              <a:t>AD</a:t>
            </a:r>
            <a:r>
              <a:rPr kumimoji="0" lang="en-US" sz="2000" b="1" i="1" baseline="-25000" dirty="0">
                <a:solidFill>
                  <a:srgbClr val="053ABF"/>
                </a:solidFill>
                <a:latin typeface="Times New Roman"/>
                <a:cs typeface="Times New Roman"/>
              </a:rPr>
              <a:t>1</a:t>
            </a:r>
            <a:endParaRPr kumimoji="0" lang="en-US" sz="2000" b="1" baseline="-25000" dirty="0">
              <a:solidFill>
                <a:srgbClr val="053ABF"/>
              </a:solidFill>
              <a:latin typeface="Times New Roman"/>
              <a:cs typeface="Times New Roman"/>
            </a:endParaRPr>
          </a:p>
        </p:txBody>
      </p:sp>
      <p:sp>
        <p:nvSpPr>
          <p:cNvPr id="43" name="Rectangle 13"/>
          <p:cNvSpPr>
            <a:spLocks noChangeArrowheads="1"/>
          </p:cNvSpPr>
          <p:nvPr/>
        </p:nvSpPr>
        <p:spPr bwMode="auto">
          <a:xfrm>
            <a:off x="5957620" y="1638659"/>
            <a:ext cx="672727" cy="307777"/>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a:solidFill>
                  <a:srgbClr val="C03838"/>
                </a:solidFill>
                <a:latin typeface="Times New Roman"/>
                <a:cs typeface="Times New Roman"/>
              </a:rPr>
              <a:t>LRAS</a:t>
            </a:r>
            <a:endParaRPr kumimoji="0" lang="en-US" sz="2000" b="1" dirty="0">
              <a:solidFill>
                <a:srgbClr val="C03838"/>
              </a:solidFill>
              <a:latin typeface="Times New Roman"/>
              <a:cs typeface="Times New Roman"/>
            </a:endParaRPr>
          </a:p>
        </p:txBody>
      </p:sp>
      <p:sp>
        <p:nvSpPr>
          <p:cNvPr id="44" name="Line 14"/>
          <p:cNvSpPr>
            <a:spLocks noChangeAspect="1" noChangeShapeType="1"/>
          </p:cNvSpPr>
          <p:nvPr/>
        </p:nvSpPr>
        <p:spPr bwMode="auto">
          <a:xfrm flipH="1">
            <a:off x="4717034" y="3487749"/>
            <a:ext cx="1845080" cy="0"/>
          </a:xfrm>
          <a:prstGeom prst="line">
            <a:avLst/>
          </a:prstGeom>
          <a:noFill/>
          <a:ln w="31750" cap="rnd">
            <a:solidFill>
              <a:srgbClr val="000000"/>
            </a:solidFill>
            <a:prstDash val="sysDot"/>
            <a:round/>
            <a:headEnd/>
            <a:tailEnd/>
          </a:ln>
        </p:spPr>
        <p:txBody>
          <a:bodyPr>
            <a:prstTxWarp prst="textNoShape">
              <a:avLst/>
            </a:prstTxWarp>
          </a:bodyPr>
          <a:lstStyle/>
          <a:p>
            <a:endParaRPr lang="en-US" sz="1600">
              <a:latin typeface="Times New Roman"/>
              <a:cs typeface="Times New Roman"/>
            </a:endParaRPr>
          </a:p>
        </p:txBody>
      </p:sp>
      <p:sp>
        <p:nvSpPr>
          <p:cNvPr id="45" name="Line 15"/>
          <p:cNvSpPr>
            <a:spLocks noChangeAspect="1" noChangeShapeType="1"/>
          </p:cNvSpPr>
          <p:nvPr/>
        </p:nvSpPr>
        <p:spPr bwMode="auto">
          <a:xfrm flipH="1">
            <a:off x="4723384" y="3862399"/>
            <a:ext cx="1533930" cy="0"/>
          </a:xfrm>
          <a:prstGeom prst="line">
            <a:avLst/>
          </a:prstGeom>
          <a:noFill/>
          <a:ln w="31750" cap="rnd">
            <a:solidFill>
              <a:srgbClr val="000000"/>
            </a:solidFill>
            <a:prstDash val="sysDot"/>
            <a:round/>
            <a:headEnd/>
            <a:tailEnd/>
          </a:ln>
        </p:spPr>
        <p:txBody>
          <a:bodyPr>
            <a:prstTxWarp prst="textNoShape">
              <a:avLst/>
            </a:prstTxWarp>
          </a:bodyPr>
          <a:lstStyle/>
          <a:p>
            <a:endParaRPr lang="en-US" sz="1600">
              <a:latin typeface="Times New Roman"/>
              <a:cs typeface="Times New Roman"/>
            </a:endParaRPr>
          </a:p>
        </p:txBody>
      </p:sp>
      <p:sp>
        <p:nvSpPr>
          <p:cNvPr id="46" name="Line 16"/>
          <p:cNvSpPr>
            <a:spLocks noChangeAspect="1" noChangeShapeType="1"/>
          </p:cNvSpPr>
          <p:nvPr/>
        </p:nvSpPr>
        <p:spPr bwMode="auto">
          <a:xfrm>
            <a:off x="6266840" y="3929074"/>
            <a:ext cx="0" cy="1366838"/>
          </a:xfrm>
          <a:prstGeom prst="line">
            <a:avLst/>
          </a:prstGeom>
          <a:noFill/>
          <a:ln w="31750" cap="rnd">
            <a:solidFill>
              <a:srgbClr val="000000"/>
            </a:solidFill>
            <a:prstDash val="sysDot"/>
            <a:round/>
            <a:headEnd/>
            <a:tailEnd/>
          </a:ln>
        </p:spPr>
        <p:txBody>
          <a:bodyPr>
            <a:prstTxWarp prst="textNoShape">
              <a:avLst/>
            </a:prstTxWarp>
          </a:bodyPr>
          <a:lstStyle/>
          <a:p>
            <a:endParaRPr lang="en-US" sz="1600">
              <a:latin typeface="Times New Roman"/>
              <a:cs typeface="Times New Roman"/>
            </a:endParaRPr>
          </a:p>
        </p:txBody>
      </p:sp>
      <p:sp>
        <p:nvSpPr>
          <p:cNvPr id="47" name="Rectangle 17"/>
          <p:cNvSpPr>
            <a:spLocks noChangeArrowheads="1"/>
          </p:cNvSpPr>
          <p:nvPr/>
        </p:nvSpPr>
        <p:spPr bwMode="auto">
          <a:xfrm>
            <a:off x="6143015" y="5317641"/>
            <a:ext cx="284533"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a:solidFill>
                  <a:srgbClr val="C03838"/>
                </a:solidFill>
                <a:latin typeface="Times New Roman"/>
                <a:cs typeface="Times New Roman"/>
              </a:rPr>
              <a:t>Y</a:t>
            </a:r>
            <a:r>
              <a:rPr kumimoji="0" lang="en-US" b="1" i="1" baseline="-25000" dirty="0">
                <a:solidFill>
                  <a:srgbClr val="C03838"/>
                </a:solidFill>
                <a:latin typeface="Times New Roman"/>
                <a:cs typeface="Times New Roman"/>
              </a:rPr>
              <a:t>F</a:t>
            </a:r>
            <a:endParaRPr kumimoji="0" lang="en-US" b="1" baseline="-25000" dirty="0">
              <a:solidFill>
                <a:srgbClr val="C03838"/>
              </a:solidFill>
              <a:latin typeface="Times New Roman"/>
              <a:cs typeface="Times New Roman"/>
            </a:endParaRPr>
          </a:p>
        </p:txBody>
      </p:sp>
      <p:sp>
        <p:nvSpPr>
          <p:cNvPr id="48" name="Rectangle 19"/>
          <p:cNvSpPr>
            <a:spLocks noChangeAspect="1" noChangeArrowheads="1"/>
          </p:cNvSpPr>
          <p:nvPr/>
        </p:nvSpPr>
        <p:spPr bwMode="auto">
          <a:xfrm>
            <a:off x="4364642" y="3327164"/>
            <a:ext cx="246061"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a:solidFill>
                  <a:srgbClr val="000000"/>
                </a:solidFill>
                <a:latin typeface="Times New Roman"/>
                <a:cs typeface="Times New Roman"/>
              </a:rPr>
              <a:t>P</a:t>
            </a:r>
            <a:r>
              <a:rPr kumimoji="0" lang="en-US" b="1" i="1" baseline="-25000">
                <a:solidFill>
                  <a:srgbClr val="000000"/>
                </a:solidFill>
                <a:latin typeface="Times New Roman"/>
                <a:cs typeface="Times New Roman"/>
              </a:rPr>
              <a:t>2</a:t>
            </a:r>
            <a:endParaRPr kumimoji="0" lang="en-US" b="1" baseline="-25000">
              <a:solidFill>
                <a:schemeClr val="tx1"/>
              </a:solidFill>
              <a:latin typeface="Times New Roman"/>
              <a:cs typeface="Times New Roman"/>
            </a:endParaRPr>
          </a:p>
        </p:txBody>
      </p:sp>
      <p:sp>
        <p:nvSpPr>
          <p:cNvPr id="49" name="Rectangle 22"/>
          <p:cNvSpPr>
            <a:spLocks noChangeAspect="1" noChangeArrowheads="1"/>
          </p:cNvSpPr>
          <p:nvPr/>
        </p:nvSpPr>
        <p:spPr bwMode="auto">
          <a:xfrm>
            <a:off x="4367817" y="3724039"/>
            <a:ext cx="245998"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a:solidFill>
                  <a:srgbClr val="000000"/>
                </a:solidFill>
                <a:latin typeface="Times New Roman"/>
                <a:cs typeface="Times New Roman"/>
              </a:rPr>
              <a:t>P</a:t>
            </a:r>
            <a:r>
              <a:rPr kumimoji="0" lang="en-US" b="1" i="1" baseline="-25000" dirty="0">
                <a:solidFill>
                  <a:srgbClr val="000000"/>
                </a:solidFill>
                <a:latin typeface="Times New Roman"/>
                <a:cs typeface="Times New Roman"/>
              </a:rPr>
              <a:t>1</a:t>
            </a:r>
            <a:endParaRPr kumimoji="0" lang="en-US" b="1" baseline="-25000" dirty="0">
              <a:solidFill>
                <a:schemeClr val="tx1"/>
              </a:solidFill>
              <a:latin typeface="Times New Roman"/>
              <a:cs typeface="Times New Roman"/>
            </a:endParaRPr>
          </a:p>
        </p:txBody>
      </p:sp>
      <p:sp>
        <p:nvSpPr>
          <p:cNvPr id="50" name="Rectangle 23"/>
          <p:cNvSpPr>
            <a:spLocks noChangeAspect="1" noChangeArrowheads="1"/>
          </p:cNvSpPr>
          <p:nvPr/>
        </p:nvSpPr>
        <p:spPr bwMode="auto">
          <a:xfrm>
            <a:off x="7252335" y="2279761"/>
            <a:ext cx="742841" cy="307777"/>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a:solidFill>
                  <a:srgbClr val="006600"/>
                </a:solidFill>
                <a:latin typeface="Times New Roman"/>
                <a:cs typeface="Times New Roman"/>
              </a:rPr>
              <a:t>SRAS</a:t>
            </a:r>
            <a:r>
              <a:rPr kumimoji="0" lang="en-US" sz="2000" b="1" i="1" baseline="-25000" dirty="0">
                <a:solidFill>
                  <a:srgbClr val="006600"/>
                </a:solidFill>
                <a:latin typeface="Times New Roman"/>
                <a:cs typeface="Times New Roman"/>
              </a:rPr>
              <a:t>1</a:t>
            </a:r>
            <a:endParaRPr kumimoji="0" lang="en-US" sz="2000" b="1" dirty="0">
              <a:solidFill>
                <a:srgbClr val="006600"/>
              </a:solidFill>
              <a:latin typeface="Times New Roman"/>
              <a:cs typeface="Times New Roman"/>
            </a:endParaRPr>
          </a:p>
        </p:txBody>
      </p:sp>
      <p:sp>
        <p:nvSpPr>
          <p:cNvPr id="51" name="Freeform 24"/>
          <p:cNvSpPr>
            <a:spLocks noChangeAspect="1"/>
          </p:cNvSpPr>
          <p:nvPr/>
        </p:nvSpPr>
        <p:spPr bwMode="auto">
          <a:xfrm>
            <a:off x="5369903" y="2605099"/>
            <a:ext cx="2020887" cy="2057400"/>
          </a:xfrm>
          <a:custGeom>
            <a:avLst/>
            <a:gdLst>
              <a:gd name="T0" fmla="*/ 82 w 4625"/>
              <a:gd name="T1" fmla="*/ 4897 h 4959"/>
              <a:gd name="T2" fmla="*/ 205 w 4625"/>
              <a:gd name="T3" fmla="*/ 4803 h 4959"/>
              <a:gd name="T4" fmla="*/ 328 w 4625"/>
              <a:gd name="T5" fmla="*/ 4706 h 4959"/>
              <a:gd name="T6" fmla="*/ 451 w 4625"/>
              <a:gd name="T7" fmla="*/ 4607 h 4959"/>
              <a:gd name="T8" fmla="*/ 573 w 4625"/>
              <a:gd name="T9" fmla="*/ 4506 h 4959"/>
              <a:gd name="T10" fmla="*/ 695 w 4625"/>
              <a:gd name="T11" fmla="*/ 4403 h 4959"/>
              <a:gd name="T12" fmla="*/ 817 w 4625"/>
              <a:gd name="T13" fmla="*/ 4298 h 4959"/>
              <a:gd name="T14" fmla="*/ 938 w 4625"/>
              <a:gd name="T15" fmla="*/ 4190 h 4959"/>
              <a:gd name="T16" fmla="*/ 1058 w 4625"/>
              <a:gd name="T17" fmla="*/ 4081 h 4959"/>
              <a:gd name="T18" fmla="*/ 1179 w 4625"/>
              <a:gd name="T19" fmla="*/ 3970 h 4959"/>
              <a:gd name="T20" fmla="*/ 1298 w 4625"/>
              <a:gd name="T21" fmla="*/ 3858 h 4959"/>
              <a:gd name="T22" fmla="*/ 1416 w 4625"/>
              <a:gd name="T23" fmla="*/ 3745 h 4959"/>
              <a:gd name="T24" fmla="*/ 1533 w 4625"/>
              <a:gd name="T25" fmla="*/ 3630 h 4959"/>
              <a:gd name="T26" fmla="*/ 1650 w 4625"/>
              <a:gd name="T27" fmla="*/ 3515 h 4959"/>
              <a:gd name="T28" fmla="*/ 1765 w 4625"/>
              <a:gd name="T29" fmla="*/ 3399 h 4959"/>
              <a:gd name="T30" fmla="*/ 1880 w 4625"/>
              <a:gd name="T31" fmla="*/ 3282 h 4959"/>
              <a:gd name="T32" fmla="*/ 1992 w 4625"/>
              <a:gd name="T33" fmla="*/ 3166 h 4959"/>
              <a:gd name="T34" fmla="*/ 2104 w 4625"/>
              <a:gd name="T35" fmla="*/ 3048 h 4959"/>
              <a:gd name="T36" fmla="*/ 2216 w 4625"/>
              <a:gd name="T37" fmla="*/ 2930 h 4959"/>
              <a:gd name="T38" fmla="*/ 2325 w 4625"/>
              <a:gd name="T39" fmla="*/ 2812 h 4959"/>
              <a:gd name="T40" fmla="*/ 2434 w 4625"/>
              <a:gd name="T41" fmla="*/ 2694 h 4959"/>
              <a:gd name="T42" fmla="*/ 2540 w 4625"/>
              <a:gd name="T43" fmla="*/ 2575 h 4959"/>
              <a:gd name="T44" fmla="*/ 2645 w 4625"/>
              <a:gd name="T45" fmla="*/ 2457 h 4959"/>
              <a:gd name="T46" fmla="*/ 2750 w 4625"/>
              <a:gd name="T47" fmla="*/ 2340 h 4959"/>
              <a:gd name="T48" fmla="*/ 2852 w 4625"/>
              <a:gd name="T49" fmla="*/ 2223 h 4959"/>
              <a:gd name="T50" fmla="*/ 2952 w 4625"/>
              <a:gd name="T51" fmla="*/ 2107 h 4959"/>
              <a:gd name="T52" fmla="*/ 3051 w 4625"/>
              <a:gd name="T53" fmla="*/ 1992 h 4959"/>
              <a:gd name="T54" fmla="*/ 3148 w 4625"/>
              <a:gd name="T55" fmla="*/ 1878 h 4959"/>
              <a:gd name="T56" fmla="*/ 3242 w 4625"/>
              <a:gd name="T57" fmla="*/ 1765 h 4959"/>
              <a:gd name="T58" fmla="*/ 3336 w 4625"/>
              <a:gd name="T59" fmla="*/ 1655 h 4959"/>
              <a:gd name="T60" fmla="*/ 3426 w 4625"/>
              <a:gd name="T61" fmla="*/ 1544 h 4959"/>
              <a:gd name="T62" fmla="*/ 3516 w 4625"/>
              <a:gd name="T63" fmla="*/ 1435 h 4959"/>
              <a:gd name="T64" fmla="*/ 3602 w 4625"/>
              <a:gd name="T65" fmla="*/ 1329 h 4959"/>
              <a:gd name="T66" fmla="*/ 3686 w 4625"/>
              <a:gd name="T67" fmla="*/ 1225 h 4959"/>
              <a:gd name="T68" fmla="*/ 3768 w 4625"/>
              <a:gd name="T69" fmla="*/ 1121 h 4959"/>
              <a:gd name="T70" fmla="*/ 3848 w 4625"/>
              <a:gd name="T71" fmla="*/ 1021 h 4959"/>
              <a:gd name="T72" fmla="*/ 3925 w 4625"/>
              <a:gd name="T73" fmla="*/ 923 h 4959"/>
              <a:gd name="T74" fmla="*/ 4000 w 4625"/>
              <a:gd name="T75" fmla="*/ 828 h 4959"/>
              <a:gd name="T76" fmla="*/ 4072 w 4625"/>
              <a:gd name="T77" fmla="*/ 735 h 4959"/>
              <a:gd name="T78" fmla="*/ 4142 w 4625"/>
              <a:gd name="T79" fmla="*/ 645 h 4959"/>
              <a:gd name="T80" fmla="*/ 4209 w 4625"/>
              <a:gd name="T81" fmla="*/ 557 h 4959"/>
              <a:gd name="T82" fmla="*/ 4273 w 4625"/>
              <a:gd name="T83" fmla="*/ 472 h 4959"/>
              <a:gd name="T84" fmla="*/ 4334 w 4625"/>
              <a:gd name="T85" fmla="*/ 391 h 4959"/>
              <a:gd name="T86" fmla="*/ 4392 w 4625"/>
              <a:gd name="T87" fmla="*/ 314 h 4959"/>
              <a:gd name="T88" fmla="*/ 4447 w 4625"/>
              <a:gd name="T89" fmla="*/ 239 h 4959"/>
              <a:gd name="T90" fmla="*/ 4501 w 4625"/>
              <a:gd name="T91" fmla="*/ 169 h 4959"/>
              <a:gd name="T92" fmla="*/ 4550 w 4625"/>
              <a:gd name="T93" fmla="*/ 102 h 4959"/>
              <a:gd name="T94" fmla="*/ 4595 w 4625"/>
              <a:gd name="T95" fmla="*/ 39 h 495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625"/>
              <a:gd name="T145" fmla="*/ 0 h 4959"/>
              <a:gd name="T146" fmla="*/ 4625 w 4625"/>
              <a:gd name="T147" fmla="*/ 4959 h 495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625" h="4959">
                <a:moveTo>
                  <a:pt x="0" y="4959"/>
                </a:moveTo>
                <a:lnTo>
                  <a:pt x="40" y="4928"/>
                </a:lnTo>
                <a:lnTo>
                  <a:pt x="82" y="4897"/>
                </a:lnTo>
                <a:lnTo>
                  <a:pt x="122" y="4866"/>
                </a:lnTo>
                <a:lnTo>
                  <a:pt x="164" y="4835"/>
                </a:lnTo>
                <a:lnTo>
                  <a:pt x="205" y="4803"/>
                </a:lnTo>
                <a:lnTo>
                  <a:pt x="246" y="4771"/>
                </a:lnTo>
                <a:lnTo>
                  <a:pt x="287" y="4739"/>
                </a:lnTo>
                <a:lnTo>
                  <a:pt x="328" y="4706"/>
                </a:lnTo>
                <a:lnTo>
                  <a:pt x="369" y="4673"/>
                </a:lnTo>
                <a:lnTo>
                  <a:pt x="409" y="4640"/>
                </a:lnTo>
                <a:lnTo>
                  <a:pt x="451" y="4607"/>
                </a:lnTo>
                <a:lnTo>
                  <a:pt x="491" y="4574"/>
                </a:lnTo>
                <a:lnTo>
                  <a:pt x="532" y="4540"/>
                </a:lnTo>
                <a:lnTo>
                  <a:pt x="573" y="4506"/>
                </a:lnTo>
                <a:lnTo>
                  <a:pt x="614" y="4472"/>
                </a:lnTo>
                <a:lnTo>
                  <a:pt x="654" y="4437"/>
                </a:lnTo>
                <a:lnTo>
                  <a:pt x="695" y="4403"/>
                </a:lnTo>
                <a:lnTo>
                  <a:pt x="736" y="4368"/>
                </a:lnTo>
                <a:lnTo>
                  <a:pt x="776" y="4333"/>
                </a:lnTo>
                <a:lnTo>
                  <a:pt x="817" y="4298"/>
                </a:lnTo>
                <a:lnTo>
                  <a:pt x="857" y="4261"/>
                </a:lnTo>
                <a:lnTo>
                  <a:pt x="898" y="4226"/>
                </a:lnTo>
                <a:lnTo>
                  <a:pt x="938" y="4190"/>
                </a:lnTo>
                <a:lnTo>
                  <a:pt x="978" y="4154"/>
                </a:lnTo>
                <a:lnTo>
                  <a:pt x="1018" y="4118"/>
                </a:lnTo>
                <a:lnTo>
                  <a:pt x="1058" y="4081"/>
                </a:lnTo>
                <a:lnTo>
                  <a:pt x="1098" y="4044"/>
                </a:lnTo>
                <a:lnTo>
                  <a:pt x="1138" y="4007"/>
                </a:lnTo>
                <a:lnTo>
                  <a:pt x="1179" y="3970"/>
                </a:lnTo>
                <a:lnTo>
                  <a:pt x="1218" y="3933"/>
                </a:lnTo>
                <a:lnTo>
                  <a:pt x="1257" y="3895"/>
                </a:lnTo>
                <a:lnTo>
                  <a:pt x="1298" y="3858"/>
                </a:lnTo>
                <a:lnTo>
                  <a:pt x="1337" y="3821"/>
                </a:lnTo>
                <a:lnTo>
                  <a:pt x="1376" y="3782"/>
                </a:lnTo>
                <a:lnTo>
                  <a:pt x="1416" y="3745"/>
                </a:lnTo>
                <a:lnTo>
                  <a:pt x="1455" y="3707"/>
                </a:lnTo>
                <a:lnTo>
                  <a:pt x="1493" y="3669"/>
                </a:lnTo>
                <a:lnTo>
                  <a:pt x="1533" y="3630"/>
                </a:lnTo>
                <a:lnTo>
                  <a:pt x="1572" y="3592"/>
                </a:lnTo>
                <a:lnTo>
                  <a:pt x="1610" y="3554"/>
                </a:lnTo>
                <a:lnTo>
                  <a:pt x="1650" y="3515"/>
                </a:lnTo>
                <a:lnTo>
                  <a:pt x="1688" y="3477"/>
                </a:lnTo>
                <a:lnTo>
                  <a:pt x="1726" y="3438"/>
                </a:lnTo>
                <a:lnTo>
                  <a:pt x="1765" y="3399"/>
                </a:lnTo>
                <a:lnTo>
                  <a:pt x="1803" y="3360"/>
                </a:lnTo>
                <a:lnTo>
                  <a:pt x="1841" y="3322"/>
                </a:lnTo>
                <a:lnTo>
                  <a:pt x="1880" y="3282"/>
                </a:lnTo>
                <a:lnTo>
                  <a:pt x="1918" y="3244"/>
                </a:lnTo>
                <a:lnTo>
                  <a:pt x="1955" y="3204"/>
                </a:lnTo>
                <a:lnTo>
                  <a:pt x="1992" y="3166"/>
                </a:lnTo>
                <a:lnTo>
                  <a:pt x="2030" y="3127"/>
                </a:lnTo>
                <a:lnTo>
                  <a:pt x="2067" y="3087"/>
                </a:lnTo>
                <a:lnTo>
                  <a:pt x="2104" y="3048"/>
                </a:lnTo>
                <a:lnTo>
                  <a:pt x="2141" y="3009"/>
                </a:lnTo>
                <a:lnTo>
                  <a:pt x="2178" y="2969"/>
                </a:lnTo>
                <a:lnTo>
                  <a:pt x="2216" y="2930"/>
                </a:lnTo>
                <a:lnTo>
                  <a:pt x="2252" y="2890"/>
                </a:lnTo>
                <a:lnTo>
                  <a:pt x="2289" y="2851"/>
                </a:lnTo>
                <a:lnTo>
                  <a:pt x="2325" y="2812"/>
                </a:lnTo>
                <a:lnTo>
                  <a:pt x="2361" y="2772"/>
                </a:lnTo>
                <a:lnTo>
                  <a:pt x="2398" y="2733"/>
                </a:lnTo>
                <a:lnTo>
                  <a:pt x="2434" y="2694"/>
                </a:lnTo>
                <a:lnTo>
                  <a:pt x="2469" y="2654"/>
                </a:lnTo>
                <a:lnTo>
                  <a:pt x="2505" y="2615"/>
                </a:lnTo>
                <a:lnTo>
                  <a:pt x="2540" y="2575"/>
                </a:lnTo>
                <a:lnTo>
                  <a:pt x="2575" y="2536"/>
                </a:lnTo>
                <a:lnTo>
                  <a:pt x="2610" y="2497"/>
                </a:lnTo>
                <a:lnTo>
                  <a:pt x="2645" y="2457"/>
                </a:lnTo>
                <a:lnTo>
                  <a:pt x="2681" y="2418"/>
                </a:lnTo>
                <a:lnTo>
                  <a:pt x="2715" y="2380"/>
                </a:lnTo>
                <a:lnTo>
                  <a:pt x="2750" y="2340"/>
                </a:lnTo>
                <a:lnTo>
                  <a:pt x="2784" y="2301"/>
                </a:lnTo>
                <a:lnTo>
                  <a:pt x="2818" y="2262"/>
                </a:lnTo>
                <a:lnTo>
                  <a:pt x="2852" y="2223"/>
                </a:lnTo>
                <a:lnTo>
                  <a:pt x="2885" y="2185"/>
                </a:lnTo>
                <a:lnTo>
                  <a:pt x="2919" y="2146"/>
                </a:lnTo>
                <a:lnTo>
                  <a:pt x="2952" y="2107"/>
                </a:lnTo>
                <a:lnTo>
                  <a:pt x="2985" y="2069"/>
                </a:lnTo>
                <a:lnTo>
                  <a:pt x="3018" y="2030"/>
                </a:lnTo>
                <a:lnTo>
                  <a:pt x="3051" y="1992"/>
                </a:lnTo>
                <a:lnTo>
                  <a:pt x="3083" y="1955"/>
                </a:lnTo>
                <a:lnTo>
                  <a:pt x="3116" y="1917"/>
                </a:lnTo>
                <a:lnTo>
                  <a:pt x="3148" y="1878"/>
                </a:lnTo>
                <a:lnTo>
                  <a:pt x="3179" y="1841"/>
                </a:lnTo>
                <a:lnTo>
                  <a:pt x="3211" y="1804"/>
                </a:lnTo>
                <a:lnTo>
                  <a:pt x="3242" y="1765"/>
                </a:lnTo>
                <a:lnTo>
                  <a:pt x="3274" y="1728"/>
                </a:lnTo>
                <a:lnTo>
                  <a:pt x="3305" y="1691"/>
                </a:lnTo>
                <a:lnTo>
                  <a:pt x="3336" y="1655"/>
                </a:lnTo>
                <a:lnTo>
                  <a:pt x="3366" y="1617"/>
                </a:lnTo>
                <a:lnTo>
                  <a:pt x="3396" y="1581"/>
                </a:lnTo>
                <a:lnTo>
                  <a:pt x="3426" y="1544"/>
                </a:lnTo>
                <a:lnTo>
                  <a:pt x="3456" y="1508"/>
                </a:lnTo>
                <a:lnTo>
                  <a:pt x="3486" y="1472"/>
                </a:lnTo>
                <a:lnTo>
                  <a:pt x="3516" y="1435"/>
                </a:lnTo>
                <a:lnTo>
                  <a:pt x="3544" y="1400"/>
                </a:lnTo>
                <a:lnTo>
                  <a:pt x="3573" y="1365"/>
                </a:lnTo>
                <a:lnTo>
                  <a:pt x="3602" y="1329"/>
                </a:lnTo>
                <a:lnTo>
                  <a:pt x="3630" y="1294"/>
                </a:lnTo>
                <a:lnTo>
                  <a:pt x="3658" y="1260"/>
                </a:lnTo>
                <a:lnTo>
                  <a:pt x="3686" y="1225"/>
                </a:lnTo>
                <a:lnTo>
                  <a:pt x="3713" y="1191"/>
                </a:lnTo>
                <a:lnTo>
                  <a:pt x="3741" y="1155"/>
                </a:lnTo>
                <a:lnTo>
                  <a:pt x="3768" y="1121"/>
                </a:lnTo>
                <a:lnTo>
                  <a:pt x="3795" y="1088"/>
                </a:lnTo>
                <a:lnTo>
                  <a:pt x="3822" y="1054"/>
                </a:lnTo>
                <a:lnTo>
                  <a:pt x="3848" y="1021"/>
                </a:lnTo>
                <a:lnTo>
                  <a:pt x="3874" y="988"/>
                </a:lnTo>
                <a:lnTo>
                  <a:pt x="3900" y="955"/>
                </a:lnTo>
                <a:lnTo>
                  <a:pt x="3925" y="923"/>
                </a:lnTo>
                <a:lnTo>
                  <a:pt x="3951" y="891"/>
                </a:lnTo>
                <a:lnTo>
                  <a:pt x="3975" y="860"/>
                </a:lnTo>
                <a:lnTo>
                  <a:pt x="4000" y="828"/>
                </a:lnTo>
                <a:lnTo>
                  <a:pt x="4024" y="797"/>
                </a:lnTo>
                <a:lnTo>
                  <a:pt x="4049" y="765"/>
                </a:lnTo>
                <a:lnTo>
                  <a:pt x="4072" y="735"/>
                </a:lnTo>
                <a:lnTo>
                  <a:pt x="4095" y="704"/>
                </a:lnTo>
                <a:lnTo>
                  <a:pt x="4119" y="674"/>
                </a:lnTo>
                <a:lnTo>
                  <a:pt x="4142" y="645"/>
                </a:lnTo>
                <a:lnTo>
                  <a:pt x="4164" y="615"/>
                </a:lnTo>
                <a:lnTo>
                  <a:pt x="4187" y="586"/>
                </a:lnTo>
                <a:lnTo>
                  <a:pt x="4209" y="557"/>
                </a:lnTo>
                <a:lnTo>
                  <a:pt x="4230" y="529"/>
                </a:lnTo>
                <a:lnTo>
                  <a:pt x="4252" y="501"/>
                </a:lnTo>
                <a:lnTo>
                  <a:pt x="4273" y="472"/>
                </a:lnTo>
                <a:lnTo>
                  <a:pt x="4293" y="445"/>
                </a:lnTo>
                <a:lnTo>
                  <a:pt x="4314" y="418"/>
                </a:lnTo>
                <a:lnTo>
                  <a:pt x="4334" y="391"/>
                </a:lnTo>
                <a:lnTo>
                  <a:pt x="4354" y="366"/>
                </a:lnTo>
                <a:lnTo>
                  <a:pt x="4373" y="339"/>
                </a:lnTo>
                <a:lnTo>
                  <a:pt x="4392" y="314"/>
                </a:lnTo>
                <a:lnTo>
                  <a:pt x="4411" y="289"/>
                </a:lnTo>
                <a:lnTo>
                  <a:pt x="4429" y="263"/>
                </a:lnTo>
                <a:lnTo>
                  <a:pt x="4447" y="239"/>
                </a:lnTo>
                <a:lnTo>
                  <a:pt x="4466" y="216"/>
                </a:lnTo>
                <a:lnTo>
                  <a:pt x="4484" y="192"/>
                </a:lnTo>
                <a:lnTo>
                  <a:pt x="4501" y="169"/>
                </a:lnTo>
                <a:lnTo>
                  <a:pt x="4517" y="146"/>
                </a:lnTo>
                <a:lnTo>
                  <a:pt x="4534" y="124"/>
                </a:lnTo>
                <a:lnTo>
                  <a:pt x="4550" y="102"/>
                </a:lnTo>
                <a:lnTo>
                  <a:pt x="4566" y="80"/>
                </a:lnTo>
                <a:lnTo>
                  <a:pt x="4580" y="59"/>
                </a:lnTo>
                <a:lnTo>
                  <a:pt x="4595" y="39"/>
                </a:lnTo>
                <a:lnTo>
                  <a:pt x="4610" y="19"/>
                </a:lnTo>
                <a:lnTo>
                  <a:pt x="4625" y="0"/>
                </a:lnTo>
              </a:path>
            </a:pathLst>
          </a:custGeom>
          <a:noFill/>
          <a:ln w="57150">
            <a:solidFill>
              <a:srgbClr val="006600"/>
            </a:solidFill>
            <a:round/>
            <a:headEnd/>
            <a:tailEnd/>
          </a:ln>
        </p:spPr>
        <p:txBody>
          <a:bodyPr>
            <a:prstTxWarp prst="textNoShape">
              <a:avLst/>
            </a:prstTxWarp>
          </a:bodyPr>
          <a:lstStyle/>
          <a:p>
            <a:endParaRPr lang="en-US" sz="1600">
              <a:latin typeface="Times New Roman"/>
              <a:cs typeface="Times New Roman"/>
            </a:endParaRPr>
          </a:p>
        </p:txBody>
      </p:sp>
      <p:sp>
        <p:nvSpPr>
          <p:cNvPr id="54" name="Line 40"/>
          <p:cNvSpPr>
            <a:spLocks noChangeAspect="1" noChangeShapeType="1"/>
          </p:cNvSpPr>
          <p:nvPr/>
        </p:nvSpPr>
        <p:spPr bwMode="auto">
          <a:xfrm>
            <a:off x="6657365" y="3548074"/>
            <a:ext cx="0" cy="1747838"/>
          </a:xfrm>
          <a:prstGeom prst="line">
            <a:avLst/>
          </a:prstGeom>
          <a:noFill/>
          <a:ln w="31750" cap="rnd">
            <a:solidFill>
              <a:srgbClr val="000000"/>
            </a:solidFill>
            <a:prstDash val="sysDot"/>
            <a:round/>
            <a:headEnd/>
            <a:tailEnd/>
          </a:ln>
        </p:spPr>
        <p:txBody>
          <a:bodyPr>
            <a:prstTxWarp prst="textNoShape">
              <a:avLst/>
            </a:prstTxWarp>
          </a:bodyPr>
          <a:lstStyle/>
          <a:p>
            <a:endParaRPr lang="en-US" sz="1600">
              <a:latin typeface="Times New Roman"/>
              <a:cs typeface="Times New Roman"/>
            </a:endParaRPr>
          </a:p>
        </p:txBody>
      </p:sp>
      <p:sp>
        <p:nvSpPr>
          <p:cNvPr id="55" name="Rectangle 41"/>
          <p:cNvSpPr>
            <a:spLocks noChangeArrowheads="1"/>
          </p:cNvSpPr>
          <p:nvPr/>
        </p:nvSpPr>
        <p:spPr bwMode="auto">
          <a:xfrm>
            <a:off x="6546240" y="5316053"/>
            <a:ext cx="246061"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a:solidFill>
                  <a:srgbClr val="C03838"/>
                </a:solidFill>
                <a:latin typeface="Times New Roman"/>
                <a:cs typeface="Times New Roman"/>
              </a:rPr>
              <a:t>Y</a:t>
            </a:r>
            <a:r>
              <a:rPr kumimoji="0" lang="en-US" b="1" i="1" baseline="-25000">
                <a:solidFill>
                  <a:srgbClr val="C03838"/>
                </a:solidFill>
                <a:latin typeface="Times New Roman"/>
                <a:cs typeface="Times New Roman"/>
              </a:rPr>
              <a:t>2</a:t>
            </a:r>
            <a:endParaRPr kumimoji="0" lang="en-US" b="1" baseline="-25000">
              <a:solidFill>
                <a:srgbClr val="C03838"/>
              </a:solidFill>
              <a:latin typeface="Times New Roman"/>
              <a:cs typeface="Times New Roman"/>
            </a:endParaRPr>
          </a:p>
        </p:txBody>
      </p:sp>
      <p:grpSp>
        <p:nvGrpSpPr>
          <p:cNvPr id="6" name="Group 58"/>
          <p:cNvGrpSpPr>
            <a:grpSpLocks/>
          </p:cNvGrpSpPr>
          <p:nvPr/>
        </p:nvGrpSpPr>
        <p:grpSpPr bwMode="auto">
          <a:xfrm>
            <a:off x="5752490" y="1966924"/>
            <a:ext cx="2292350" cy="2679700"/>
            <a:chOff x="3042" y="684"/>
            <a:chExt cx="1444" cy="1688"/>
          </a:xfrm>
        </p:grpSpPr>
        <p:sp>
          <p:nvSpPr>
            <p:cNvPr id="60" name="Freeform 33"/>
            <p:cNvSpPr>
              <a:spLocks noChangeAspect="1"/>
            </p:cNvSpPr>
            <p:nvPr/>
          </p:nvSpPr>
          <p:spPr bwMode="auto">
            <a:xfrm>
              <a:off x="3042" y="684"/>
              <a:ext cx="1051" cy="1576"/>
            </a:xfrm>
            <a:custGeom>
              <a:avLst/>
              <a:gdLst>
                <a:gd name="T0" fmla="*/ 20 w 4147"/>
                <a:gd name="T1" fmla="*/ 72 h 6220"/>
                <a:gd name="T2" fmla="*/ 53 w 4147"/>
                <a:gd name="T3" fmla="*/ 183 h 6220"/>
                <a:gd name="T4" fmla="*/ 94 w 4147"/>
                <a:gd name="T5" fmla="*/ 300 h 6220"/>
                <a:gd name="T6" fmla="*/ 140 w 4147"/>
                <a:gd name="T7" fmla="*/ 421 h 6220"/>
                <a:gd name="T8" fmla="*/ 192 w 4147"/>
                <a:gd name="T9" fmla="*/ 546 h 6220"/>
                <a:gd name="T10" fmla="*/ 249 w 4147"/>
                <a:gd name="T11" fmla="*/ 675 h 6220"/>
                <a:gd name="T12" fmla="*/ 312 w 4147"/>
                <a:gd name="T13" fmla="*/ 808 h 6220"/>
                <a:gd name="T14" fmla="*/ 380 w 4147"/>
                <a:gd name="T15" fmla="*/ 943 h 6220"/>
                <a:gd name="T16" fmla="*/ 452 w 4147"/>
                <a:gd name="T17" fmla="*/ 1082 h 6220"/>
                <a:gd name="T18" fmla="*/ 529 w 4147"/>
                <a:gd name="T19" fmla="*/ 1223 h 6220"/>
                <a:gd name="T20" fmla="*/ 609 w 4147"/>
                <a:gd name="T21" fmla="*/ 1367 h 6220"/>
                <a:gd name="T22" fmla="*/ 693 w 4147"/>
                <a:gd name="T23" fmla="*/ 1513 h 6220"/>
                <a:gd name="T24" fmla="*/ 781 w 4147"/>
                <a:gd name="T25" fmla="*/ 1661 h 6220"/>
                <a:gd name="T26" fmla="*/ 873 w 4147"/>
                <a:gd name="T27" fmla="*/ 1811 h 6220"/>
                <a:gd name="T28" fmla="*/ 966 w 4147"/>
                <a:gd name="T29" fmla="*/ 1962 h 6220"/>
                <a:gd name="T30" fmla="*/ 1063 w 4147"/>
                <a:gd name="T31" fmla="*/ 2116 h 6220"/>
                <a:gd name="T32" fmla="*/ 1162 w 4147"/>
                <a:gd name="T33" fmla="*/ 2269 h 6220"/>
                <a:gd name="T34" fmla="*/ 1264 w 4147"/>
                <a:gd name="T35" fmla="*/ 2423 h 6220"/>
                <a:gd name="T36" fmla="*/ 1368 w 4147"/>
                <a:gd name="T37" fmla="*/ 2577 h 6220"/>
                <a:gd name="T38" fmla="*/ 1473 w 4147"/>
                <a:gd name="T39" fmla="*/ 2733 h 6220"/>
                <a:gd name="T40" fmla="*/ 1579 w 4147"/>
                <a:gd name="T41" fmla="*/ 2887 h 6220"/>
                <a:gd name="T42" fmla="*/ 1687 w 4147"/>
                <a:gd name="T43" fmla="*/ 3041 h 6220"/>
                <a:gd name="T44" fmla="*/ 1796 w 4147"/>
                <a:gd name="T45" fmla="*/ 3195 h 6220"/>
                <a:gd name="T46" fmla="*/ 1905 w 4147"/>
                <a:gd name="T47" fmla="*/ 3348 h 6220"/>
                <a:gd name="T48" fmla="*/ 2015 w 4147"/>
                <a:gd name="T49" fmla="*/ 3500 h 6220"/>
                <a:gd name="T50" fmla="*/ 2125 w 4147"/>
                <a:gd name="T51" fmla="*/ 3650 h 6220"/>
                <a:gd name="T52" fmla="*/ 2235 w 4147"/>
                <a:gd name="T53" fmla="*/ 3798 h 6220"/>
                <a:gd name="T54" fmla="*/ 2343 w 4147"/>
                <a:gd name="T55" fmla="*/ 3944 h 6220"/>
                <a:gd name="T56" fmla="*/ 2451 w 4147"/>
                <a:gd name="T57" fmla="*/ 4089 h 6220"/>
                <a:gd name="T58" fmla="*/ 2559 w 4147"/>
                <a:gd name="T59" fmla="*/ 4230 h 6220"/>
                <a:gd name="T60" fmla="*/ 2665 w 4147"/>
                <a:gd name="T61" fmla="*/ 4370 h 6220"/>
                <a:gd name="T62" fmla="*/ 2770 w 4147"/>
                <a:gd name="T63" fmla="*/ 4507 h 6220"/>
                <a:gd name="T64" fmla="*/ 2872 w 4147"/>
                <a:gd name="T65" fmla="*/ 4639 h 6220"/>
                <a:gd name="T66" fmla="*/ 2972 w 4147"/>
                <a:gd name="T67" fmla="*/ 4768 h 6220"/>
                <a:gd name="T68" fmla="*/ 3071 w 4147"/>
                <a:gd name="T69" fmla="*/ 4894 h 6220"/>
                <a:gd name="T70" fmla="*/ 3167 w 4147"/>
                <a:gd name="T71" fmla="*/ 5016 h 6220"/>
                <a:gd name="T72" fmla="*/ 3260 w 4147"/>
                <a:gd name="T73" fmla="*/ 5134 h 6220"/>
                <a:gd name="T74" fmla="*/ 3350 w 4147"/>
                <a:gd name="T75" fmla="*/ 5247 h 6220"/>
                <a:gd name="T76" fmla="*/ 3436 w 4147"/>
                <a:gd name="T77" fmla="*/ 5355 h 6220"/>
                <a:gd name="T78" fmla="*/ 3519 w 4147"/>
                <a:gd name="T79" fmla="*/ 5457 h 6220"/>
                <a:gd name="T80" fmla="*/ 3599 w 4147"/>
                <a:gd name="T81" fmla="*/ 5555 h 6220"/>
                <a:gd name="T82" fmla="*/ 3673 w 4147"/>
                <a:gd name="T83" fmla="*/ 5647 h 6220"/>
                <a:gd name="T84" fmla="*/ 3743 w 4147"/>
                <a:gd name="T85" fmla="*/ 5733 h 6220"/>
                <a:gd name="T86" fmla="*/ 3809 w 4147"/>
                <a:gd name="T87" fmla="*/ 5814 h 6220"/>
                <a:gd name="T88" fmla="*/ 3870 w 4147"/>
                <a:gd name="T89" fmla="*/ 5888 h 6220"/>
                <a:gd name="T90" fmla="*/ 3925 w 4147"/>
                <a:gd name="T91" fmla="*/ 5954 h 6220"/>
                <a:gd name="T92" fmla="*/ 3975 w 4147"/>
                <a:gd name="T93" fmla="*/ 6015 h 6220"/>
                <a:gd name="T94" fmla="*/ 4019 w 4147"/>
                <a:gd name="T95" fmla="*/ 6067 h 6220"/>
                <a:gd name="T96" fmla="*/ 4057 w 4147"/>
                <a:gd name="T97" fmla="*/ 6113 h 6220"/>
                <a:gd name="T98" fmla="*/ 4088 w 4147"/>
                <a:gd name="T99" fmla="*/ 6150 h 6220"/>
                <a:gd name="T100" fmla="*/ 4113 w 4147"/>
                <a:gd name="T101" fmla="*/ 6181 h 6220"/>
                <a:gd name="T102" fmla="*/ 4132 w 4147"/>
                <a:gd name="T103" fmla="*/ 6202 h 6220"/>
                <a:gd name="T104" fmla="*/ 4144 w 4147"/>
                <a:gd name="T105" fmla="*/ 6216 h 6220"/>
                <a:gd name="T106" fmla="*/ 4147 w 4147"/>
                <a:gd name="T107" fmla="*/ 6220 h 62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47"/>
                <a:gd name="T163" fmla="*/ 0 h 6220"/>
                <a:gd name="T164" fmla="*/ 4147 w 4147"/>
                <a:gd name="T165" fmla="*/ 6220 h 62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47" h="6220">
                  <a:moveTo>
                    <a:pt x="0" y="0"/>
                  </a:moveTo>
                  <a:lnTo>
                    <a:pt x="10" y="35"/>
                  </a:lnTo>
                  <a:lnTo>
                    <a:pt x="20" y="72"/>
                  </a:lnTo>
                  <a:lnTo>
                    <a:pt x="31" y="108"/>
                  </a:lnTo>
                  <a:lnTo>
                    <a:pt x="42" y="146"/>
                  </a:lnTo>
                  <a:lnTo>
                    <a:pt x="53" y="183"/>
                  </a:lnTo>
                  <a:lnTo>
                    <a:pt x="67" y="222"/>
                  </a:lnTo>
                  <a:lnTo>
                    <a:pt x="79" y="260"/>
                  </a:lnTo>
                  <a:lnTo>
                    <a:pt x="94" y="300"/>
                  </a:lnTo>
                  <a:lnTo>
                    <a:pt x="109" y="340"/>
                  </a:lnTo>
                  <a:lnTo>
                    <a:pt x="124" y="380"/>
                  </a:lnTo>
                  <a:lnTo>
                    <a:pt x="140" y="421"/>
                  </a:lnTo>
                  <a:lnTo>
                    <a:pt x="157" y="463"/>
                  </a:lnTo>
                  <a:lnTo>
                    <a:pt x="174" y="504"/>
                  </a:lnTo>
                  <a:lnTo>
                    <a:pt x="192" y="546"/>
                  </a:lnTo>
                  <a:lnTo>
                    <a:pt x="211" y="589"/>
                  </a:lnTo>
                  <a:lnTo>
                    <a:pt x="231" y="631"/>
                  </a:lnTo>
                  <a:lnTo>
                    <a:pt x="249" y="675"/>
                  </a:lnTo>
                  <a:lnTo>
                    <a:pt x="270" y="719"/>
                  </a:lnTo>
                  <a:lnTo>
                    <a:pt x="291" y="763"/>
                  </a:lnTo>
                  <a:lnTo>
                    <a:pt x="312" y="808"/>
                  </a:lnTo>
                  <a:lnTo>
                    <a:pt x="335" y="852"/>
                  </a:lnTo>
                  <a:lnTo>
                    <a:pt x="357" y="897"/>
                  </a:lnTo>
                  <a:lnTo>
                    <a:pt x="380" y="943"/>
                  </a:lnTo>
                  <a:lnTo>
                    <a:pt x="404" y="989"/>
                  </a:lnTo>
                  <a:lnTo>
                    <a:pt x="428" y="1035"/>
                  </a:lnTo>
                  <a:lnTo>
                    <a:pt x="452" y="1082"/>
                  </a:lnTo>
                  <a:lnTo>
                    <a:pt x="477" y="1129"/>
                  </a:lnTo>
                  <a:lnTo>
                    <a:pt x="503" y="1176"/>
                  </a:lnTo>
                  <a:lnTo>
                    <a:pt x="529" y="1223"/>
                  </a:lnTo>
                  <a:lnTo>
                    <a:pt x="555" y="1270"/>
                  </a:lnTo>
                  <a:lnTo>
                    <a:pt x="582" y="1318"/>
                  </a:lnTo>
                  <a:lnTo>
                    <a:pt x="609" y="1367"/>
                  </a:lnTo>
                  <a:lnTo>
                    <a:pt x="636" y="1415"/>
                  </a:lnTo>
                  <a:lnTo>
                    <a:pt x="664" y="1464"/>
                  </a:lnTo>
                  <a:lnTo>
                    <a:pt x="693" y="1513"/>
                  </a:lnTo>
                  <a:lnTo>
                    <a:pt x="722" y="1562"/>
                  </a:lnTo>
                  <a:lnTo>
                    <a:pt x="752" y="1612"/>
                  </a:lnTo>
                  <a:lnTo>
                    <a:pt x="781" y="1661"/>
                  </a:lnTo>
                  <a:lnTo>
                    <a:pt x="811" y="1711"/>
                  </a:lnTo>
                  <a:lnTo>
                    <a:pt x="841" y="1761"/>
                  </a:lnTo>
                  <a:lnTo>
                    <a:pt x="873" y="1811"/>
                  </a:lnTo>
                  <a:lnTo>
                    <a:pt x="903" y="1861"/>
                  </a:lnTo>
                  <a:lnTo>
                    <a:pt x="934" y="1912"/>
                  </a:lnTo>
                  <a:lnTo>
                    <a:pt x="966" y="1962"/>
                  </a:lnTo>
                  <a:lnTo>
                    <a:pt x="999" y="2014"/>
                  </a:lnTo>
                  <a:lnTo>
                    <a:pt x="1031" y="2065"/>
                  </a:lnTo>
                  <a:lnTo>
                    <a:pt x="1063" y="2116"/>
                  </a:lnTo>
                  <a:lnTo>
                    <a:pt x="1096" y="2167"/>
                  </a:lnTo>
                  <a:lnTo>
                    <a:pt x="1129" y="2218"/>
                  </a:lnTo>
                  <a:lnTo>
                    <a:pt x="1162" y="2269"/>
                  </a:lnTo>
                  <a:lnTo>
                    <a:pt x="1197" y="2320"/>
                  </a:lnTo>
                  <a:lnTo>
                    <a:pt x="1230" y="2372"/>
                  </a:lnTo>
                  <a:lnTo>
                    <a:pt x="1264" y="2423"/>
                  </a:lnTo>
                  <a:lnTo>
                    <a:pt x="1299" y="2474"/>
                  </a:lnTo>
                  <a:lnTo>
                    <a:pt x="1333" y="2526"/>
                  </a:lnTo>
                  <a:lnTo>
                    <a:pt x="1368" y="2577"/>
                  </a:lnTo>
                  <a:lnTo>
                    <a:pt x="1403" y="2630"/>
                  </a:lnTo>
                  <a:lnTo>
                    <a:pt x="1437" y="2681"/>
                  </a:lnTo>
                  <a:lnTo>
                    <a:pt x="1473" y="2733"/>
                  </a:lnTo>
                  <a:lnTo>
                    <a:pt x="1508" y="2784"/>
                  </a:lnTo>
                  <a:lnTo>
                    <a:pt x="1544" y="2836"/>
                  </a:lnTo>
                  <a:lnTo>
                    <a:pt x="1579" y="2887"/>
                  </a:lnTo>
                  <a:lnTo>
                    <a:pt x="1616" y="2939"/>
                  </a:lnTo>
                  <a:lnTo>
                    <a:pt x="1651" y="2990"/>
                  </a:lnTo>
                  <a:lnTo>
                    <a:pt x="1687" y="3041"/>
                  </a:lnTo>
                  <a:lnTo>
                    <a:pt x="1724" y="3093"/>
                  </a:lnTo>
                  <a:lnTo>
                    <a:pt x="1759" y="3144"/>
                  </a:lnTo>
                  <a:lnTo>
                    <a:pt x="1796" y="3195"/>
                  </a:lnTo>
                  <a:lnTo>
                    <a:pt x="1832" y="3247"/>
                  </a:lnTo>
                  <a:lnTo>
                    <a:pt x="1869" y="3298"/>
                  </a:lnTo>
                  <a:lnTo>
                    <a:pt x="1905" y="3348"/>
                  </a:lnTo>
                  <a:lnTo>
                    <a:pt x="1942" y="3399"/>
                  </a:lnTo>
                  <a:lnTo>
                    <a:pt x="1978" y="3450"/>
                  </a:lnTo>
                  <a:lnTo>
                    <a:pt x="2015" y="3500"/>
                  </a:lnTo>
                  <a:lnTo>
                    <a:pt x="2051" y="3550"/>
                  </a:lnTo>
                  <a:lnTo>
                    <a:pt x="2089" y="3600"/>
                  </a:lnTo>
                  <a:lnTo>
                    <a:pt x="2125" y="3650"/>
                  </a:lnTo>
                  <a:lnTo>
                    <a:pt x="2162" y="3700"/>
                  </a:lnTo>
                  <a:lnTo>
                    <a:pt x="2198" y="3749"/>
                  </a:lnTo>
                  <a:lnTo>
                    <a:pt x="2235" y="3798"/>
                  </a:lnTo>
                  <a:lnTo>
                    <a:pt x="2271" y="3847"/>
                  </a:lnTo>
                  <a:lnTo>
                    <a:pt x="2307" y="3896"/>
                  </a:lnTo>
                  <a:lnTo>
                    <a:pt x="2343" y="3944"/>
                  </a:lnTo>
                  <a:lnTo>
                    <a:pt x="2379" y="3993"/>
                  </a:lnTo>
                  <a:lnTo>
                    <a:pt x="2416" y="4041"/>
                  </a:lnTo>
                  <a:lnTo>
                    <a:pt x="2451" y="4089"/>
                  </a:lnTo>
                  <a:lnTo>
                    <a:pt x="2488" y="4137"/>
                  </a:lnTo>
                  <a:lnTo>
                    <a:pt x="2523" y="4184"/>
                  </a:lnTo>
                  <a:lnTo>
                    <a:pt x="2559" y="4230"/>
                  </a:lnTo>
                  <a:lnTo>
                    <a:pt x="2595" y="4277"/>
                  </a:lnTo>
                  <a:lnTo>
                    <a:pt x="2631" y="4324"/>
                  </a:lnTo>
                  <a:lnTo>
                    <a:pt x="2665" y="4370"/>
                  </a:lnTo>
                  <a:lnTo>
                    <a:pt x="2700" y="4416"/>
                  </a:lnTo>
                  <a:lnTo>
                    <a:pt x="2735" y="4461"/>
                  </a:lnTo>
                  <a:lnTo>
                    <a:pt x="2770" y="4507"/>
                  </a:lnTo>
                  <a:lnTo>
                    <a:pt x="2805" y="4550"/>
                  </a:lnTo>
                  <a:lnTo>
                    <a:pt x="2839" y="4595"/>
                  </a:lnTo>
                  <a:lnTo>
                    <a:pt x="2872" y="4639"/>
                  </a:lnTo>
                  <a:lnTo>
                    <a:pt x="2907" y="4683"/>
                  </a:lnTo>
                  <a:lnTo>
                    <a:pt x="2940" y="4726"/>
                  </a:lnTo>
                  <a:lnTo>
                    <a:pt x="2972" y="4768"/>
                  </a:lnTo>
                  <a:lnTo>
                    <a:pt x="3006" y="4811"/>
                  </a:lnTo>
                  <a:lnTo>
                    <a:pt x="3038" y="4853"/>
                  </a:lnTo>
                  <a:lnTo>
                    <a:pt x="3071" y="4894"/>
                  </a:lnTo>
                  <a:lnTo>
                    <a:pt x="3104" y="4935"/>
                  </a:lnTo>
                  <a:lnTo>
                    <a:pt x="3135" y="4976"/>
                  </a:lnTo>
                  <a:lnTo>
                    <a:pt x="3167" y="5016"/>
                  </a:lnTo>
                  <a:lnTo>
                    <a:pt x="3198" y="5056"/>
                  </a:lnTo>
                  <a:lnTo>
                    <a:pt x="3230" y="5094"/>
                  </a:lnTo>
                  <a:lnTo>
                    <a:pt x="3260" y="5134"/>
                  </a:lnTo>
                  <a:lnTo>
                    <a:pt x="3290" y="5172"/>
                  </a:lnTo>
                  <a:lnTo>
                    <a:pt x="3320" y="5209"/>
                  </a:lnTo>
                  <a:lnTo>
                    <a:pt x="3350" y="5247"/>
                  </a:lnTo>
                  <a:lnTo>
                    <a:pt x="3379" y="5283"/>
                  </a:lnTo>
                  <a:lnTo>
                    <a:pt x="3408" y="5319"/>
                  </a:lnTo>
                  <a:lnTo>
                    <a:pt x="3436" y="5355"/>
                  </a:lnTo>
                  <a:lnTo>
                    <a:pt x="3464" y="5389"/>
                  </a:lnTo>
                  <a:lnTo>
                    <a:pt x="3492" y="5424"/>
                  </a:lnTo>
                  <a:lnTo>
                    <a:pt x="3519" y="5457"/>
                  </a:lnTo>
                  <a:lnTo>
                    <a:pt x="3547" y="5491"/>
                  </a:lnTo>
                  <a:lnTo>
                    <a:pt x="3573" y="5523"/>
                  </a:lnTo>
                  <a:lnTo>
                    <a:pt x="3599" y="5555"/>
                  </a:lnTo>
                  <a:lnTo>
                    <a:pt x="3624" y="5586"/>
                  </a:lnTo>
                  <a:lnTo>
                    <a:pt x="3649" y="5618"/>
                  </a:lnTo>
                  <a:lnTo>
                    <a:pt x="3673" y="5647"/>
                  </a:lnTo>
                  <a:lnTo>
                    <a:pt x="3697" y="5677"/>
                  </a:lnTo>
                  <a:lnTo>
                    <a:pt x="3721" y="5705"/>
                  </a:lnTo>
                  <a:lnTo>
                    <a:pt x="3743" y="5733"/>
                  </a:lnTo>
                  <a:lnTo>
                    <a:pt x="3765" y="5761"/>
                  </a:lnTo>
                  <a:lnTo>
                    <a:pt x="3787" y="5788"/>
                  </a:lnTo>
                  <a:lnTo>
                    <a:pt x="3809" y="5814"/>
                  </a:lnTo>
                  <a:lnTo>
                    <a:pt x="3830" y="5839"/>
                  </a:lnTo>
                  <a:lnTo>
                    <a:pt x="3850" y="5864"/>
                  </a:lnTo>
                  <a:lnTo>
                    <a:pt x="3870" y="5888"/>
                  </a:lnTo>
                  <a:lnTo>
                    <a:pt x="3888" y="5911"/>
                  </a:lnTo>
                  <a:lnTo>
                    <a:pt x="3907" y="5932"/>
                  </a:lnTo>
                  <a:lnTo>
                    <a:pt x="3925" y="5954"/>
                  </a:lnTo>
                  <a:lnTo>
                    <a:pt x="3943" y="5975"/>
                  </a:lnTo>
                  <a:lnTo>
                    <a:pt x="3959" y="5995"/>
                  </a:lnTo>
                  <a:lnTo>
                    <a:pt x="3975" y="6015"/>
                  </a:lnTo>
                  <a:lnTo>
                    <a:pt x="3990" y="6033"/>
                  </a:lnTo>
                  <a:lnTo>
                    <a:pt x="4005" y="6050"/>
                  </a:lnTo>
                  <a:lnTo>
                    <a:pt x="4019" y="6067"/>
                  </a:lnTo>
                  <a:lnTo>
                    <a:pt x="4032" y="6084"/>
                  </a:lnTo>
                  <a:lnTo>
                    <a:pt x="4045" y="6098"/>
                  </a:lnTo>
                  <a:lnTo>
                    <a:pt x="4057" y="6113"/>
                  </a:lnTo>
                  <a:lnTo>
                    <a:pt x="4069" y="6126"/>
                  </a:lnTo>
                  <a:lnTo>
                    <a:pt x="4079" y="6139"/>
                  </a:lnTo>
                  <a:lnTo>
                    <a:pt x="4088" y="6150"/>
                  </a:lnTo>
                  <a:lnTo>
                    <a:pt x="4098" y="6162"/>
                  </a:lnTo>
                  <a:lnTo>
                    <a:pt x="4106" y="6171"/>
                  </a:lnTo>
                  <a:lnTo>
                    <a:pt x="4113" y="6181"/>
                  </a:lnTo>
                  <a:lnTo>
                    <a:pt x="4121" y="6189"/>
                  </a:lnTo>
                  <a:lnTo>
                    <a:pt x="4127" y="6196"/>
                  </a:lnTo>
                  <a:lnTo>
                    <a:pt x="4132" y="6202"/>
                  </a:lnTo>
                  <a:lnTo>
                    <a:pt x="4136" y="6208"/>
                  </a:lnTo>
                  <a:lnTo>
                    <a:pt x="4141" y="6212"/>
                  </a:lnTo>
                  <a:lnTo>
                    <a:pt x="4144" y="6216"/>
                  </a:lnTo>
                  <a:lnTo>
                    <a:pt x="4146" y="6218"/>
                  </a:lnTo>
                  <a:lnTo>
                    <a:pt x="4147" y="6219"/>
                  </a:lnTo>
                  <a:lnTo>
                    <a:pt x="4147" y="6220"/>
                  </a:lnTo>
                </a:path>
              </a:pathLst>
            </a:custGeom>
            <a:noFill/>
            <a:ln w="57150">
              <a:solidFill>
                <a:srgbClr val="053ABF"/>
              </a:solidFill>
              <a:round/>
              <a:headEnd/>
              <a:tailEnd/>
            </a:ln>
          </p:spPr>
          <p:txBody>
            <a:bodyPr>
              <a:prstTxWarp prst="textNoShape">
                <a:avLst/>
              </a:prstTxWarp>
            </a:bodyPr>
            <a:lstStyle/>
            <a:p>
              <a:endParaRPr lang="en-US" sz="1600">
                <a:latin typeface="Times New Roman"/>
                <a:cs typeface="Times New Roman"/>
              </a:endParaRPr>
            </a:p>
          </p:txBody>
        </p:sp>
        <p:sp>
          <p:nvSpPr>
            <p:cNvPr id="69" name="Rectangle 34"/>
            <p:cNvSpPr>
              <a:spLocks noChangeAspect="1" noChangeArrowheads="1"/>
            </p:cNvSpPr>
            <p:nvPr/>
          </p:nvSpPr>
          <p:spPr bwMode="auto">
            <a:xfrm>
              <a:off x="4093" y="2178"/>
              <a:ext cx="393" cy="194"/>
            </a:xfrm>
            <a:prstGeom prst="rect">
              <a:avLst/>
            </a:prstGeom>
            <a:noFill/>
            <a:ln w="9525">
              <a:noFill/>
              <a:miter lim="800000"/>
              <a:headEnd/>
              <a:tailEnd/>
            </a:ln>
          </p:spPr>
          <p:txBody>
            <a:bodyPr lIns="0" tIns="0" rIns="0" bIns="0">
              <a:prstTxWarp prst="textNoShape">
                <a:avLst/>
              </a:prstTxWarp>
              <a:spAutoFit/>
            </a:bodyPr>
            <a:lstStyle/>
            <a:p>
              <a:r>
                <a:rPr kumimoji="0" lang="en-US" sz="2000" b="1" i="1" dirty="0">
                  <a:solidFill>
                    <a:srgbClr val="053ABF"/>
                  </a:solidFill>
                  <a:latin typeface="Times New Roman"/>
                  <a:cs typeface="Times New Roman"/>
                </a:rPr>
                <a:t>AD</a:t>
              </a:r>
              <a:r>
                <a:rPr kumimoji="0" lang="en-US" sz="2000" b="1" i="1" baseline="-25000" dirty="0">
                  <a:solidFill>
                    <a:srgbClr val="053ABF"/>
                  </a:solidFill>
                  <a:latin typeface="Times New Roman"/>
                  <a:cs typeface="Times New Roman"/>
                </a:rPr>
                <a:t>2</a:t>
              </a:r>
              <a:endParaRPr kumimoji="0" lang="en-US" sz="2000" b="1" baseline="-25000" dirty="0">
                <a:solidFill>
                  <a:srgbClr val="053ABF"/>
                </a:solidFill>
                <a:latin typeface="Times New Roman"/>
                <a:cs typeface="Times New Roman"/>
              </a:endParaRPr>
            </a:p>
          </p:txBody>
        </p:sp>
      </p:grpSp>
      <p:grpSp>
        <p:nvGrpSpPr>
          <p:cNvPr id="7" name="Group 57"/>
          <p:cNvGrpSpPr>
            <a:grpSpLocks/>
          </p:cNvGrpSpPr>
          <p:nvPr/>
        </p:nvGrpSpPr>
        <p:grpSpPr bwMode="auto">
          <a:xfrm>
            <a:off x="6598620" y="3348049"/>
            <a:ext cx="339724" cy="246063"/>
            <a:chOff x="3575" y="1554"/>
            <a:chExt cx="214" cy="155"/>
          </a:xfrm>
        </p:grpSpPr>
        <p:sp>
          <p:nvSpPr>
            <p:cNvPr id="94" name="Freeform 38"/>
            <p:cNvSpPr>
              <a:spLocks/>
            </p:cNvSpPr>
            <p:nvPr/>
          </p:nvSpPr>
          <p:spPr bwMode="auto">
            <a:xfrm>
              <a:off x="3575" y="1598"/>
              <a:ext cx="75" cy="75"/>
            </a:xfrm>
            <a:custGeom>
              <a:avLst/>
              <a:gdLst>
                <a:gd name="T0" fmla="*/ 0 w 173"/>
                <a:gd name="T1" fmla="*/ 87 h 173"/>
                <a:gd name="T2" fmla="*/ 13 w 173"/>
                <a:gd name="T3" fmla="*/ 43 h 173"/>
                <a:gd name="T4" fmla="*/ 43 w 173"/>
                <a:gd name="T5" fmla="*/ 12 h 173"/>
                <a:gd name="T6" fmla="*/ 87 w 173"/>
                <a:gd name="T7" fmla="*/ 0 h 173"/>
                <a:gd name="T8" fmla="*/ 87 w 173"/>
                <a:gd name="T9" fmla="*/ 0 h 173"/>
                <a:gd name="T10" fmla="*/ 131 w 173"/>
                <a:gd name="T11" fmla="*/ 12 h 173"/>
                <a:gd name="T12" fmla="*/ 162 w 173"/>
                <a:gd name="T13" fmla="*/ 43 h 173"/>
                <a:gd name="T14" fmla="*/ 173 w 173"/>
                <a:gd name="T15" fmla="*/ 87 h 173"/>
                <a:gd name="T16" fmla="*/ 173 w 173"/>
                <a:gd name="T17" fmla="*/ 87 h 173"/>
                <a:gd name="T18" fmla="*/ 162 w 173"/>
                <a:gd name="T19" fmla="*/ 130 h 173"/>
                <a:gd name="T20" fmla="*/ 131 w 173"/>
                <a:gd name="T21" fmla="*/ 161 h 173"/>
                <a:gd name="T22" fmla="*/ 87 w 173"/>
                <a:gd name="T23" fmla="*/ 173 h 173"/>
                <a:gd name="T24" fmla="*/ 87 w 173"/>
                <a:gd name="T25" fmla="*/ 173 h 173"/>
                <a:gd name="T26" fmla="*/ 43 w 173"/>
                <a:gd name="T27" fmla="*/ 161 h 173"/>
                <a:gd name="T28" fmla="*/ 13 w 173"/>
                <a:gd name="T29" fmla="*/ 130 h 173"/>
                <a:gd name="T30" fmla="*/ 0 w 173"/>
                <a:gd name="T31" fmla="*/ 87 h 173"/>
                <a:gd name="T32" fmla="*/ 0 w 173"/>
                <a:gd name="T33" fmla="*/ 87 h 173"/>
                <a:gd name="T34" fmla="*/ 0 w 173"/>
                <a:gd name="T35" fmla="*/ 87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73"/>
                <a:gd name="T56" fmla="*/ 173 w 173"/>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73">
                  <a:moveTo>
                    <a:pt x="0" y="87"/>
                  </a:moveTo>
                  <a:lnTo>
                    <a:pt x="13" y="43"/>
                  </a:lnTo>
                  <a:lnTo>
                    <a:pt x="43" y="12"/>
                  </a:lnTo>
                  <a:lnTo>
                    <a:pt x="87" y="0"/>
                  </a:lnTo>
                  <a:lnTo>
                    <a:pt x="131" y="12"/>
                  </a:lnTo>
                  <a:lnTo>
                    <a:pt x="162" y="43"/>
                  </a:lnTo>
                  <a:lnTo>
                    <a:pt x="173" y="87"/>
                  </a:lnTo>
                  <a:lnTo>
                    <a:pt x="162" y="130"/>
                  </a:lnTo>
                  <a:lnTo>
                    <a:pt x="131" y="161"/>
                  </a:lnTo>
                  <a:lnTo>
                    <a:pt x="87" y="173"/>
                  </a:lnTo>
                  <a:lnTo>
                    <a:pt x="43" y="161"/>
                  </a:lnTo>
                  <a:lnTo>
                    <a:pt x="13"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sz="1600">
                <a:latin typeface="Times New Roman"/>
                <a:cs typeface="Times New Roman"/>
              </a:endParaRPr>
            </a:p>
          </p:txBody>
        </p:sp>
        <p:sp>
          <p:nvSpPr>
            <p:cNvPr id="95" name="Text Box 39"/>
            <p:cNvSpPr txBox="1">
              <a:spLocks noChangeArrowheads="1"/>
            </p:cNvSpPr>
            <p:nvPr/>
          </p:nvSpPr>
          <p:spPr bwMode="auto">
            <a:xfrm>
              <a:off x="3672" y="1554"/>
              <a:ext cx="117" cy="155"/>
            </a:xfrm>
            <a:prstGeom prst="rect">
              <a:avLst/>
            </a:prstGeom>
            <a:noFill/>
            <a:ln w="9525">
              <a:noFill/>
              <a:miter lim="800000"/>
              <a:headEnd/>
              <a:tailEnd/>
            </a:ln>
          </p:spPr>
          <p:txBody>
            <a:bodyPr wrap="none" lIns="0" tIns="0" rIns="0" bIns="0">
              <a:prstTxWarp prst="textNoShape">
                <a:avLst/>
              </a:prstTxWarp>
              <a:spAutoFit/>
            </a:bodyPr>
            <a:lstStyle/>
            <a:p>
              <a:r>
                <a:rPr lang="en-US" sz="1600" b="1" i="1" dirty="0">
                  <a:latin typeface="Times New Roman"/>
                  <a:cs typeface="Times New Roman"/>
                </a:rPr>
                <a:t>e</a:t>
              </a:r>
              <a:r>
                <a:rPr lang="en-US" sz="1600" b="1" i="1" baseline="-25000" dirty="0">
                  <a:latin typeface="Times New Roman"/>
                  <a:cs typeface="Times New Roman"/>
                </a:rPr>
                <a:t>2</a:t>
              </a:r>
              <a:endParaRPr lang="en-US" sz="1600" b="1" dirty="0">
                <a:solidFill>
                  <a:schemeClr val="tx1"/>
                </a:solidFill>
                <a:latin typeface="Times New Roman"/>
                <a:cs typeface="Times New Roman"/>
              </a:endParaRPr>
            </a:p>
          </p:txBody>
        </p:sp>
      </p:grpSp>
      <p:sp>
        <p:nvSpPr>
          <p:cNvPr id="52" name="Rectangle 14"/>
          <p:cNvSpPr>
            <a:spLocks noChangeArrowheads="1"/>
          </p:cNvSpPr>
          <p:nvPr/>
        </p:nvSpPr>
        <p:spPr bwMode="auto">
          <a:xfrm>
            <a:off x="6141074" y="5316094"/>
            <a:ext cx="284533"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a:solidFill>
                  <a:srgbClr val="C03838"/>
                </a:solidFill>
                <a:latin typeface="Times New Roman"/>
                <a:cs typeface="Times New Roman"/>
              </a:rPr>
              <a:t>Y</a:t>
            </a:r>
            <a:r>
              <a:rPr kumimoji="0" lang="en-US" b="1" i="1" baseline="-25000">
                <a:solidFill>
                  <a:srgbClr val="C03838"/>
                </a:solidFill>
                <a:latin typeface="Times New Roman"/>
                <a:cs typeface="Times New Roman"/>
              </a:rPr>
              <a:t>F</a:t>
            </a:r>
            <a:endParaRPr kumimoji="0" lang="en-US" b="1" baseline="-25000">
              <a:solidFill>
                <a:srgbClr val="C03838"/>
              </a:solidFill>
              <a:latin typeface="Times New Roman"/>
              <a:cs typeface="Times New Roman"/>
            </a:endParaRPr>
          </a:p>
        </p:txBody>
      </p:sp>
      <p:sp>
        <p:nvSpPr>
          <p:cNvPr id="56" name="Line 37"/>
          <p:cNvSpPr>
            <a:spLocks noChangeAspect="1" noChangeShapeType="1"/>
          </p:cNvSpPr>
          <p:nvPr/>
        </p:nvSpPr>
        <p:spPr bwMode="auto">
          <a:xfrm flipH="1">
            <a:off x="4663122" y="2982469"/>
            <a:ext cx="1592251" cy="0"/>
          </a:xfrm>
          <a:prstGeom prst="line">
            <a:avLst/>
          </a:prstGeom>
          <a:noFill/>
          <a:ln w="31750" cap="rnd">
            <a:solidFill>
              <a:srgbClr val="000000"/>
            </a:solidFill>
            <a:prstDash val="sysDot"/>
            <a:round/>
            <a:headEnd/>
            <a:tailEnd/>
          </a:ln>
        </p:spPr>
        <p:txBody>
          <a:bodyPr>
            <a:prstTxWarp prst="textNoShape">
              <a:avLst/>
            </a:prstTxWarp>
          </a:bodyPr>
          <a:lstStyle/>
          <a:p>
            <a:endParaRPr lang="en-US" b="1">
              <a:latin typeface="Times New Roman"/>
              <a:cs typeface="Times New Roman"/>
            </a:endParaRPr>
          </a:p>
        </p:txBody>
      </p:sp>
      <p:sp>
        <p:nvSpPr>
          <p:cNvPr id="58" name="Rectangle 38"/>
          <p:cNvSpPr>
            <a:spLocks noChangeAspect="1" noChangeArrowheads="1"/>
          </p:cNvSpPr>
          <p:nvPr/>
        </p:nvSpPr>
        <p:spPr bwMode="auto">
          <a:xfrm>
            <a:off x="4362701" y="2809431"/>
            <a:ext cx="245998"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a:solidFill>
                  <a:srgbClr val="000000"/>
                </a:solidFill>
                <a:latin typeface="Times New Roman"/>
                <a:cs typeface="Times New Roman"/>
              </a:rPr>
              <a:t>P</a:t>
            </a:r>
            <a:r>
              <a:rPr kumimoji="0" lang="en-US" b="1" i="1" baseline="-25000" dirty="0">
                <a:solidFill>
                  <a:srgbClr val="000000"/>
                </a:solidFill>
                <a:latin typeface="Times New Roman"/>
                <a:cs typeface="Times New Roman"/>
              </a:rPr>
              <a:t>3</a:t>
            </a:r>
            <a:endParaRPr kumimoji="0" lang="en-US" sz="3200" b="1" baseline="-25000" dirty="0">
              <a:solidFill>
                <a:schemeClr val="tx1"/>
              </a:solidFill>
              <a:latin typeface="Times New Roman"/>
              <a:cs typeface="Times New Roman"/>
            </a:endParaRPr>
          </a:p>
        </p:txBody>
      </p:sp>
      <p:sp>
        <p:nvSpPr>
          <p:cNvPr id="59" name="Line 40"/>
          <p:cNvSpPr>
            <a:spLocks noChangeAspect="1" noChangeShapeType="1"/>
          </p:cNvSpPr>
          <p:nvPr/>
        </p:nvSpPr>
        <p:spPr bwMode="auto">
          <a:xfrm>
            <a:off x="6264899" y="2982469"/>
            <a:ext cx="0" cy="2285156"/>
          </a:xfrm>
          <a:prstGeom prst="line">
            <a:avLst/>
          </a:prstGeom>
          <a:noFill/>
          <a:ln w="31750" cap="rnd">
            <a:solidFill>
              <a:srgbClr val="000000"/>
            </a:solidFill>
            <a:prstDash val="sysDot"/>
            <a:round/>
            <a:headEnd/>
            <a:tailEnd/>
          </a:ln>
        </p:spPr>
        <p:txBody>
          <a:bodyPr>
            <a:prstTxWarp prst="textNoShape">
              <a:avLst/>
            </a:prstTxWarp>
          </a:bodyPr>
          <a:lstStyle/>
          <a:p>
            <a:endParaRPr lang="en-US" b="1">
              <a:latin typeface="Times New Roman"/>
              <a:cs typeface="Times New Roman"/>
            </a:endParaRPr>
          </a:p>
        </p:txBody>
      </p:sp>
      <p:grpSp>
        <p:nvGrpSpPr>
          <p:cNvPr id="62" name="Group 50"/>
          <p:cNvGrpSpPr>
            <a:grpSpLocks/>
          </p:cNvGrpSpPr>
          <p:nvPr/>
        </p:nvGrpSpPr>
        <p:grpSpPr bwMode="auto">
          <a:xfrm>
            <a:off x="5118724" y="1661669"/>
            <a:ext cx="2605088" cy="2414588"/>
            <a:chOff x="2644" y="477"/>
            <a:chExt cx="1641" cy="1521"/>
          </a:xfrm>
        </p:grpSpPr>
        <p:sp>
          <p:nvSpPr>
            <p:cNvPr id="64" name="Freeform 35"/>
            <p:cNvSpPr>
              <a:spLocks noChangeAspect="1"/>
            </p:cNvSpPr>
            <p:nvPr/>
          </p:nvSpPr>
          <p:spPr bwMode="auto">
            <a:xfrm>
              <a:off x="2644" y="676"/>
              <a:ext cx="1234" cy="1322"/>
            </a:xfrm>
            <a:custGeom>
              <a:avLst/>
              <a:gdLst>
                <a:gd name="T0" fmla="*/ 82 w 4625"/>
                <a:gd name="T1" fmla="*/ 4897 h 4959"/>
                <a:gd name="T2" fmla="*/ 205 w 4625"/>
                <a:gd name="T3" fmla="*/ 4803 h 4959"/>
                <a:gd name="T4" fmla="*/ 328 w 4625"/>
                <a:gd name="T5" fmla="*/ 4706 h 4959"/>
                <a:gd name="T6" fmla="*/ 451 w 4625"/>
                <a:gd name="T7" fmla="*/ 4607 h 4959"/>
                <a:gd name="T8" fmla="*/ 573 w 4625"/>
                <a:gd name="T9" fmla="*/ 4506 h 4959"/>
                <a:gd name="T10" fmla="*/ 695 w 4625"/>
                <a:gd name="T11" fmla="*/ 4403 h 4959"/>
                <a:gd name="T12" fmla="*/ 817 w 4625"/>
                <a:gd name="T13" fmla="*/ 4298 h 4959"/>
                <a:gd name="T14" fmla="*/ 938 w 4625"/>
                <a:gd name="T15" fmla="*/ 4190 h 4959"/>
                <a:gd name="T16" fmla="*/ 1058 w 4625"/>
                <a:gd name="T17" fmla="*/ 4081 h 4959"/>
                <a:gd name="T18" fmla="*/ 1179 w 4625"/>
                <a:gd name="T19" fmla="*/ 3970 h 4959"/>
                <a:gd name="T20" fmla="*/ 1298 w 4625"/>
                <a:gd name="T21" fmla="*/ 3858 h 4959"/>
                <a:gd name="T22" fmla="*/ 1416 w 4625"/>
                <a:gd name="T23" fmla="*/ 3745 h 4959"/>
                <a:gd name="T24" fmla="*/ 1533 w 4625"/>
                <a:gd name="T25" fmla="*/ 3630 h 4959"/>
                <a:gd name="T26" fmla="*/ 1650 w 4625"/>
                <a:gd name="T27" fmla="*/ 3515 h 4959"/>
                <a:gd name="T28" fmla="*/ 1765 w 4625"/>
                <a:gd name="T29" fmla="*/ 3399 h 4959"/>
                <a:gd name="T30" fmla="*/ 1880 w 4625"/>
                <a:gd name="T31" fmla="*/ 3282 h 4959"/>
                <a:gd name="T32" fmla="*/ 1992 w 4625"/>
                <a:gd name="T33" fmla="*/ 3166 h 4959"/>
                <a:gd name="T34" fmla="*/ 2104 w 4625"/>
                <a:gd name="T35" fmla="*/ 3048 h 4959"/>
                <a:gd name="T36" fmla="*/ 2216 w 4625"/>
                <a:gd name="T37" fmla="*/ 2930 h 4959"/>
                <a:gd name="T38" fmla="*/ 2325 w 4625"/>
                <a:gd name="T39" fmla="*/ 2812 h 4959"/>
                <a:gd name="T40" fmla="*/ 2434 w 4625"/>
                <a:gd name="T41" fmla="*/ 2694 h 4959"/>
                <a:gd name="T42" fmla="*/ 2540 w 4625"/>
                <a:gd name="T43" fmla="*/ 2575 h 4959"/>
                <a:gd name="T44" fmla="*/ 2645 w 4625"/>
                <a:gd name="T45" fmla="*/ 2457 h 4959"/>
                <a:gd name="T46" fmla="*/ 2750 w 4625"/>
                <a:gd name="T47" fmla="*/ 2340 h 4959"/>
                <a:gd name="T48" fmla="*/ 2852 w 4625"/>
                <a:gd name="T49" fmla="*/ 2223 h 4959"/>
                <a:gd name="T50" fmla="*/ 2952 w 4625"/>
                <a:gd name="T51" fmla="*/ 2107 h 4959"/>
                <a:gd name="T52" fmla="*/ 3051 w 4625"/>
                <a:gd name="T53" fmla="*/ 1992 h 4959"/>
                <a:gd name="T54" fmla="*/ 3148 w 4625"/>
                <a:gd name="T55" fmla="*/ 1878 h 4959"/>
                <a:gd name="T56" fmla="*/ 3242 w 4625"/>
                <a:gd name="T57" fmla="*/ 1765 h 4959"/>
                <a:gd name="T58" fmla="*/ 3336 w 4625"/>
                <a:gd name="T59" fmla="*/ 1655 h 4959"/>
                <a:gd name="T60" fmla="*/ 3426 w 4625"/>
                <a:gd name="T61" fmla="*/ 1544 h 4959"/>
                <a:gd name="T62" fmla="*/ 3516 w 4625"/>
                <a:gd name="T63" fmla="*/ 1435 h 4959"/>
                <a:gd name="T64" fmla="*/ 3602 w 4625"/>
                <a:gd name="T65" fmla="*/ 1329 h 4959"/>
                <a:gd name="T66" fmla="*/ 3686 w 4625"/>
                <a:gd name="T67" fmla="*/ 1225 h 4959"/>
                <a:gd name="T68" fmla="*/ 3768 w 4625"/>
                <a:gd name="T69" fmla="*/ 1121 h 4959"/>
                <a:gd name="T70" fmla="*/ 3848 w 4625"/>
                <a:gd name="T71" fmla="*/ 1021 h 4959"/>
                <a:gd name="T72" fmla="*/ 3925 w 4625"/>
                <a:gd name="T73" fmla="*/ 923 h 4959"/>
                <a:gd name="T74" fmla="*/ 4000 w 4625"/>
                <a:gd name="T75" fmla="*/ 828 h 4959"/>
                <a:gd name="T76" fmla="*/ 4072 w 4625"/>
                <a:gd name="T77" fmla="*/ 735 h 4959"/>
                <a:gd name="T78" fmla="*/ 4142 w 4625"/>
                <a:gd name="T79" fmla="*/ 645 h 4959"/>
                <a:gd name="T80" fmla="*/ 4209 w 4625"/>
                <a:gd name="T81" fmla="*/ 557 h 4959"/>
                <a:gd name="T82" fmla="*/ 4273 w 4625"/>
                <a:gd name="T83" fmla="*/ 472 h 4959"/>
                <a:gd name="T84" fmla="*/ 4334 w 4625"/>
                <a:gd name="T85" fmla="*/ 391 h 4959"/>
                <a:gd name="T86" fmla="*/ 4392 w 4625"/>
                <a:gd name="T87" fmla="*/ 314 h 4959"/>
                <a:gd name="T88" fmla="*/ 4447 w 4625"/>
                <a:gd name="T89" fmla="*/ 239 h 4959"/>
                <a:gd name="T90" fmla="*/ 4501 w 4625"/>
                <a:gd name="T91" fmla="*/ 169 h 4959"/>
                <a:gd name="T92" fmla="*/ 4550 w 4625"/>
                <a:gd name="T93" fmla="*/ 102 h 4959"/>
                <a:gd name="T94" fmla="*/ 4595 w 4625"/>
                <a:gd name="T95" fmla="*/ 39 h 495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625"/>
                <a:gd name="T145" fmla="*/ 0 h 4959"/>
                <a:gd name="T146" fmla="*/ 4625 w 4625"/>
                <a:gd name="T147" fmla="*/ 4959 h 495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625" h="4959">
                  <a:moveTo>
                    <a:pt x="0" y="4959"/>
                  </a:moveTo>
                  <a:lnTo>
                    <a:pt x="40" y="4928"/>
                  </a:lnTo>
                  <a:lnTo>
                    <a:pt x="82" y="4897"/>
                  </a:lnTo>
                  <a:lnTo>
                    <a:pt x="122" y="4866"/>
                  </a:lnTo>
                  <a:lnTo>
                    <a:pt x="164" y="4835"/>
                  </a:lnTo>
                  <a:lnTo>
                    <a:pt x="205" y="4803"/>
                  </a:lnTo>
                  <a:lnTo>
                    <a:pt x="246" y="4771"/>
                  </a:lnTo>
                  <a:lnTo>
                    <a:pt x="287" y="4739"/>
                  </a:lnTo>
                  <a:lnTo>
                    <a:pt x="328" y="4706"/>
                  </a:lnTo>
                  <a:lnTo>
                    <a:pt x="369" y="4673"/>
                  </a:lnTo>
                  <a:lnTo>
                    <a:pt x="409" y="4640"/>
                  </a:lnTo>
                  <a:lnTo>
                    <a:pt x="451" y="4607"/>
                  </a:lnTo>
                  <a:lnTo>
                    <a:pt x="491" y="4574"/>
                  </a:lnTo>
                  <a:lnTo>
                    <a:pt x="532" y="4540"/>
                  </a:lnTo>
                  <a:lnTo>
                    <a:pt x="573" y="4506"/>
                  </a:lnTo>
                  <a:lnTo>
                    <a:pt x="614" y="4472"/>
                  </a:lnTo>
                  <a:lnTo>
                    <a:pt x="654" y="4437"/>
                  </a:lnTo>
                  <a:lnTo>
                    <a:pt x="695" y="4403"/>
                  </a:lnTo>
                  <a:lnTo>
                    <a:pt x="736" y="4368"/>
                  </a:lnTo>
                  <a:lnTo>
                    <a:pt x="776" y="4333"/>
                  </a:lnTo>
                  <a:lnTo>
                    <a:pt x="817" y="4298"/>
                  </a:lnTo>
                  <a:lnTo>
                    <a:pt x="857" y="4261"/>
                  </a:lnTo>
                  <a:lnTo>
                    <a:pt x="898" y="4226"/>
                  </a:lnTo>
                  <a:lnTo>
                    <a:pt x="938" y="4190"/>
                  </a:lnTo>
                  <a:lnTo>
                    <a:pt x="978" y="4154"/>
                  </a:lnTo>
                  <a:lnTo>
                    <a:pt x="1018" y="4118"/>
                  </a:lnTo>
                  <a:lnTo>
                    <a:pt x="1058" y="4081"/>
                  </a:lnTo>
                  <a:lnTo>
                    <a:pt x="1098" y="4044"/>
                  </a:lnTo>
                  <a:lnTo>
                    <a:pt x="1138" y="4007"/>
                  </a:lnTo>
                  <a:lnTo>
                    <a:pt x="1179" y="3970"/>
                  </a:lnTo>
                  <a:lnTo>
                    <a:pt x="1218" y="3933"/>
                  </a:lnTo>
                  <a:lnTo>
                    <a:pt x="1257" y="3895"/>
                  </a:lnTo>
                  <a:lnTo>
                    <a:pt x="1298" y="3858"/>
                  </a:lnTo>
                  <a:lnTo>
                    <a:pt x="1337" y="3821"/>
                  </a:lnTo>
                  <a:lnTo>
                    <a:pt x="1376" y="3782"/>
                  </a:lnTo>
                  <a:lnTo>
                    <a:pt x="1416" y="3745"/>
                  </a:lnTo>
                  <a:lnTo>
                    <a:pt x="1455" y="3707"/>
                  </a:lnTo>
                  <a:lnTo>
                    <a:pt x="1493" y="3669"/>
                  </a:lnTo>
                  <a:lnTo>
                    <a:pt x="1533" y="3630"/>
                  </a:lnTo>
                  <a:lnTo>
                    <a:pt x="1572" y="3592"/>
                  </a:lnTo>
                  <a:lnTo>
                    <a:pt x="1610" y="3554"/>
                  </a:lnTo>
                  <a:lnTo>
                    <a:pt x="1650" y="3515"/>
                  </a:lnTo>
                  <a:lnTo>
                    <a:pt x="1688" y="3477"/>
                  </a:lnTo>
                  <a:lnTo>
                    <a:pt x="1726" y="3438"/>
                  </a:lnTo>
                  <a:lnTo>
                    <a:pt x="1765" y="3399"/>
                  </a:lnTo>
                  <a:lnTo>
                    <a:pt x="1803" y="3360"/>
                  </a:lnTo>
                  <a:lnTo>
                    <a:pt x="1841" y="3322"/>
                  </a:lnTo>
                  <a:lnTo>
                    <a:pt x="1880" y="3282"/>
                  </a:lnTo>
                  <a:lnTo>
                    <a:pt x="1918" y="3244"/>
                  </a:lnTo>
                  <a:lnTo>
                    <a:pt x="1955" y="3204"/>
                  </a:lnTo>
                  <a:lnTo>
                    <a:pt x="1992" y="3166"/>
                  </a:lnTo>
                  <a:lnTo>
                    <a:pt x="2030" y="3127"/>
                  </a:lnTo>
                  <a:lnTo>
                    <a:pt x="2067" y="3087"/>
                  </a:lnTo>
                  <a:lnTo>
                    <a:pt x="2104" y="3048"/>
                  </a:lnTo>
                  <a:lnTo>
                    <a:pt x="2141" y="3009"/>
                  </a:lnTo>
                  <a:lnTo>
                    <a:pt x="2178" y="2969"/>
                  </a:lnTo>
                  <a:lnTo>
                    <a:pt x="2216" y="2930"/>
                  </a:lnTo>
                  <a:lnTo>
                    <a:pt x="2252" y="2890"/>
                  </a:lnTo>
                  <a:lnTo>
                    <a:pt x="2289" y="2851"/>
                  </a:lnTo>
                  <a:lnTo>
                    <a:pt x="2325" y="2812"/>
                  </a:lnTo>
                  <a:lnTo>
                    <a:pt x="2361" y="2772"/>
                  </a:lnTo>
                  <a:lnTo>
                    <a:pt x="2398" y="2733"/>
                  </a:lnTo>
                  <a:lnTo>
                    <a:pt x="2434" y="2694"/>
                  </a:lnTo>
                  <a:lnTo>
                    <a:pt x="2469" y="2654"/>
                  </a:lnTo>
                  <a:lnTo>
                    <a:pt x="2505" y="2615"/>
                  </a:lnTo>
                  <a:lnTo>
                    <a:pt x="2540" y="2575"/>
                  </a:lnTo>
                  <a:lnTo>
                    <a:pt x="2575" y="2536"/>
                  </a:lnTo>
                  <a:lnTo>
                    <a:pt x="2610" y="2497"/>
                  </a:lnTo>
                  <a:lnTo>
                    <a:pt x="2645" y="2457"/>
                  </a:lnTo>
                  <a:lnTo>
                    <a:pt x="2681" y="2418"/>
                  </a:lnTo>
                  <a:lnTo>
                    <a:pt x="2715" y="2380"/>
                  </a:lnTo>
                  <a:lnTo>
                    <a:pt x="2750" y="2340"/>
                  </a:lnTo>
                  <a:lnTo>
                    <a:pt x="2784" y="2301"/>
                  </a:lnTo>
                  <a:lnTo>
                    <a:pt x="2818" y="2262"/>
                  </a:lnTo>
                  <a:lnTo>
                    <a:pt x="2852" y="2223"/>
                  </a:lnTo>
                  <a:lnTo>
                    <a:pt x="2885" y="2185"/>
                  </a:lnTo>
                  <a:lnTo>
                    <a:pt x="2919" y="2146"/>
                  </a:lnTo>
                  <a:lnTo>
                    <a:pt x="2952" y="2107"/>
                  </a:lnTo>
                  <a:lnTo>
                    <a:pt x="2985" y="2069"/>
                  </a:lnTo>
                  <a:lnTo>
                    <a:pt x="3018" y="2030"/>
                  </a:lnTo>
                  <a:lnTo>
                    <a:pt x="3051" y="1992"/>
                  </a:lnTo>
                  <a:lnTo>
                    <a:pt x="3083" y="1955"/>
                  </a:lnTo>
                  <a:lnTo>
                    <a:pt x="3116" y="1917"/>
                  </a:lnTo>
                  <a:lnTo>
                    <a:pt x="3148" y="1878"/>
                  </a:lnTo>
                  <a:lnTo>
                    <a:pt x="3179" y="1841"/>
                  </a:lnTo>
                  <a:lnTo>
                    <a:pt x="3211" y="1804"/>
                  </a:lnTo>
                  <a:lnTo>
                    <a:pt x="3242" y="1765"/>
                  </a:lnTo>
                  <a:lnTo>
                    <a:pt x="3274" y="1728"/>
                  </a:lnTo>
                  <a:lnTo>
                    <a:pt x="3305" y="1691"/>
                  </a:lnTo>
                  <a:lnTo>
                    <a:pt x="3336" y="1655"/>
                  </a:lnTo>
                  <a:lnTo>
                    <a:pt x="3366" y="1617"/>
                  </a:lnTo>
                  <a:lnTo>
                    <a:pt x="3396" y="1581"/>
                  </a:lnTo>
                  <a:lnTo>
                    <a:pt x="3426" y="1544"/>
                  </a:lnTo>
                  <a:lnTo>
                    <a:pt x="3456" y="1508"/>
                  </a:lnTo>
                  <a:lnTo>
                    <a:pt x="3486" y="1472"/>
                  </a:lnTo>
                  <a:lnTo>
                    <a:pt x="3516" y="1435"/>
                  </a:lnTo>
                  <a:lnTo>
                    <a:pt x="3544" y="1400"/>
                  </a:lnTo>
                  <a:lnTo>
                    <a:pt x="3573" y="1365"/>
                  </a:lnTo>
                  <a:lnTo>
                    <a:pt x="3602" y="1329"/>
                  </a:lnTo>
                  <a:lnTo>
                    <a:pt x="3630" y="1294"/>
                  </a:lnTo>
                  <a:lnTo>
                    <a:pt x="3658" y="1260"/>
                  </a:lnTo>
                  <a:lnTo>
                    <a:pt x="3686" y="1225"/>
                  </a:lnTo>
                  <a:lnTo>
                    <a:pt x="3713" y="1191"/>
                  </a:lnTo>
                  <a:lnTo>
                    <a:pt x="3741" y="1155"/>
                  </a:lnTo>
                  <a:lnTo>
                    <a:pt x="3768" y="1121"/>
                  </a:lnTo>
                  <a:lnTo>
                    <a:pt x="3795" y="1088"/>
                  </a:lnTo>
                  <a:lnTo>
                    <a:pt x="3822" y="1054"/>
                  </a:lnTo>
                  <a:lnTo>
                    <a:pt x="3848" y="1021"/>
                  </a:lnTo>
                  <a:lnTo>
                    <a:pt x="3874" y="988"/>
                  </a:lnTo>
                  <a:lnTo>
                    <a:pt x="3900" y="955"/>
                  </a:lnTo>
                  <a:lnTo>
                    <a:pt x="3925" y="923"/>
                  </a:lnTo>
                  <a:lnTo>
                    <a:pt x="3951" y="891"/>
                  </a:lnTo>
                  <a:lnTo>
                    <a:pt x="3975" y="860"/>
                  </a:lnTo>
                  <a:lnTo>
                    <a:pt x="4000" y="828"/>
                  </a:lnTo>
                  <a:lnTo>
                    <a:pt x="4024" y="797"/>
                  </a:lnTo>
                  <a:lnTo>
                    <a:pt x="4049" y="765"/>
                  </a:lnTo>
                  <a:lnTo>
                    <a:pt x="4072" y="735"/>
                  </a:lnTo>
                  <a:lnTo>
                    <a:pt x="4095" y="704"/>
                  </a:lnTo>
                  <a:lnTo>
                    <a:pt x="4119" y="674"/>
                  </a:lnTo>
                  <a:lnTo>
                    <a:pt x="4142" y="645"/>
                  </a:lnTo>
                  <a:lnTo>
                    <a:pt x="4164" y="615"/>
                  </a:lnTo>
                  <a:lnTo>
                    <a:pt x="4187" y="586"/>
                  </a:lnTo>
                  <a:lnTo>
                    <a:pt x="4209" y="557"/>
                  </a:lnTo>
                  <a:lnTo>
                    <a:pt x="4230" y="529"/>
                  </a:lnTo>
                  <a:lnTo>
                    <a:pt x="4252" y="501"/>
                  </a:lnTo>
                  <a:lnTo>
                    <a:pt x="4273" y="472"/>
                  </a:lnTo>
                  <a:lnTo>
                    <a:pt x="4293" y="445"/>
                  </a:lnTo>
                  <a:lnTo>
                    <a:pt x="4314" y="418"/>
                  </a:lnTo>
                  <a:lnTo>
                    <a:pt x="4334" y="391"/>
                  </a:lnTo>
                  <a:lnTo>
                    <a:pt x="4354" y="366"/>
                  </a:lnTo>
                  <a:lnTo>
                    <a:pt x="4373" y="339"/>
                  </a:lnTo>
                  <a:lnTo>
                    <a:pt x="4392" y="314"/>
                  </a:lnTo>
                  <a:lnTo>
                    <a:pt x="4411" y="289"/>
                  </a:lnTo>
                  <a:lnTo>
                    <a:pt x="4429" y="263"/>
                  </a:lnTo>
                  <a:lnTo>
                    <a:pt x="4447" y="239"/>
                  </a:lnTo>
                  <a:lnTo>
                    <a:pt x="4466" y="216"/>
                  </a:lnTo>
                  <a:lnTo>
                    <a:pt x="4484" y="192"/>
                  </a:lnTo>
                  <a:lnTo>
                    <a:pt x="4501" y="169"/>
                  </a:lnTo>
                  <a:lnTo>
                    <a:pt x="4517" y="146"/>
                  </a:lnTo>
                  <a:lnTo>
                    <a:pt x="4534" y="124"/>
                  </a:lnTo>
                  <a:lnTo>
                    <a:pt x="4550" y="102"/>
                  </a:lnTo>
                  <a:lnTo>
                    <a:pt x="4566" y="80"/>
                  </a:lnTo>
                  <a:lnTo>
                    <a:pt x="4580" y="59"/>
                  </a:lnTo>
                  <a:lnTo>
                    <a:pt x="4595" y="39"/>
                  </a:lnTo>
                  <a:lnTo>
                    <a:pt x="4610" y="19"/>
                  </a:lnTo>
                  <a:lnTo>
                    <a:pt x="4625" y="0"/>
                  </a:lnTo>
                </a:path>
              </a:pathLst>
            </a:custGeom>
            <a:noFill/>
            <a:ln w="57150">
              <a:solidFill>
                <a:srgbClr val="006600"/>
              </a:solidFill>
              <a:round/>
              <a:headEnd/>
              <a:tailEnd/>
            </a:ln>
          </p:spPr>
          <p:txBody>
            <a:bodyPr>
              <a:prstTxWarp prst="textNoShape">
                <a:avLst/>
              </a:prstTxWarp>
            </a:bodyPr>
            <a:lstStyle/>
            <a:p>
              <a:endParaRPr lang="en-US" b="1">
                <a:latin typeface="Times New Roman"/>
                <a:cs typeface="Times New Roman"/>
              </a:endParaRPr>
            </a:p>
          </p:txBody>
        </p:sp>
        <p:sp>
          <p:nvSpPr>
            <p:cNvPr id="65" name="Rectangle 36"/>
            <p:cNvSpPr>
              <a:spLocks noChangeAspect="1" noChangeArrowheads="1"/>
            </p:cNvSpPr>
            <p:nvPr/>
          </p:nvSpPr>
          <p:spPr bwMode="auto">
            <a:xfrm>
              <a:off x="3817" y="477"/>
              <a:ext cx="468" cy="194"/>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a:solidFill>
                    <a:srgbClr val="006600"/>
                  </a:solidFill>
                  <a:latin typeface="Times New Roman"/>
                  <a:cs typeface="Times New Roman"/>
                </a:rPr>
                <a:t>SRAS</a:t>
              </a:r>
              <a:r>
                <a:rPr kumimoji="0" lang="en-US" sz="2000" b="1" i="1" baseline="-25000" dirty="0">
                  <a:solidFill>
                    <a:srgbClr val="006600"/>
                  </a:solidFill>
                  <a:latin typeface="Times New Roman"/>
                  <a:cs typeface="Times New Roman"/>
                </a:rPr>
                <a:t>2</a:t>
              </a:r>
              <a:endParaRPr kumimoji="0" lang="en-US" sz="2000" b="1" baseline="-25000" dirty="0">
                <a:solidFill>
                  <a:srgbClr val="006600"/>
                </a:solidFill>
                <a:latin typeface="Times New Roman"/>
                <a:cs typeface="Times New Roman"/>
              </a:endParaRPr>
            </a:p>
          </p:txBody>
        </p:sp>
        <p:sp>
          <p:nvSpPr>
            <p:cNvPr id="66" name="Line 42"/>
            <p:cNvSpPr>
              <a:spLocks noChangeShapeType="1"/>
            </p:cNvSpPr>
            <p:nvPr/>
          </p:nvSpPr>
          <p:spPr bwMode="auto">
            <a:xfrm>
              <a:off x="3606" y="1104"/>
              <a:ext cx="378" cy="0"/>
            </a:xfrm>
            <a:prstGeom prst="line">
              <a:avLst/>
            </a:prstGeom>
            <a:noFill/>
            <a:ln w="31750">
              <a:solidFill>
                <a:srgbClr val="000000"/>
              </a:solidFill>
              <a:round/>
              <a:headEnd type="stealth" w="lg" len="lg"/>
              <a:tailEnd type="none"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b="1">
                <a:latin typeface="Times New Roman"/>
                <a:cs typeface="Times New Roman"/>
              </a:endParaRPr>
            </a:p>
          </p:txBody>
        </p:sp>
        <p:sp>
          <p:nvSpPr>
            <p:cNvPr id="67" name="Line 46"/>
            <p:cNvSpPr>
              <a:spLocks noChangeShapeType="1"/>
            </p:cNvSpPr>
            <p:nvPr/>
          </p:nvSpPr>
          <p:spPr bwMode="auto">
            <a:xfrm>
              <a:off x="2742" y="1986"/>
              <a:ext cx="426" cy="0"/>
            </a:xfrm>
            <a:prstGeom prst="line">
              <a:avLst/>
            </a:prstGeom>
            <a:noFill/>
            <a:ln w="31750">
              <a:solidFill>
                <a:srgbClr val="000000"/>
              </a:solidFill>
              <a:round/>
              <a:headEnd type="stealth" w="lg" len="lg"/>
              <a:tailEnd type="none"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b="1">
                <a:latin typeface="Times New Roman"/>
                <a:cs typeface="Times New Roman"/>
              </a:endParaRPr>
            </a:p>
          </p:txBody>
        </p:sp>
      </p:grpSp>
      <p:grpSp>
        <p:nvGrpSpPr>
          <p:cNvPr id="68" name="Group 49"/>
          <p:cNvGrpSpPr>
            <a:grpSpLocks/>
          </p:cNvGrpSpPr>
          <p:nvPr/>
        </p:nvGrpSpPr>
        <p:grpSpPr bwMode="auto">
          <a:xfrm>
            <a:off x="6207749" y="2842769"/>
            <a:ext cx="411163" cy="246062"/>
            <a:chOff x="3330" y="1221"/>
            <a:chExt cx="259" cy="155"/>
          </a:xfrm>
        </p:grpSpPr>
        <p:sp>
          <p:nvSpPr>
            <p:cNvPr id="70" name="Text Box 39"/>
            <p:cNvSpPr txBox="1">
              <a:spLocks noChangeArrowheads="1"/>
            </p:cNvSpPr>
            <p:nvPr/>
          </p:nvSpPr>
          <p:spPr bwMode="auto">
            <a:xfrm>
              <a:off x="3443" y="1221"/>
              <a:ext cx="146" cy="155"/>
            </a:xfrm>
            <a:prstGeom prst="rect">
              <a:avLst/>
            </a:prstGeom>
            <a:noFill/>
            <a:ln w="9525">
              <a:noFill/>
              <a:miter lim="800000"/>
              <a:headEnd/>
              <a:tailEnd/>
            </a:ln>
          </p:spPr>
          <p:txBody>
            <a:bodyPr wrap="none" lIns="0" tIns="0" rIns="0" bIns="0">
              <a:prstTxWarp prst="textNoShape">
                <a:avLst/>
              </a:prstTxWarp>
              <a:spAutoFit/>
            </a:bodyPr>
            <a:lstStyle/>
            <a:p>
              <a:r>
                <a:rPr lang="en-US" sz="1600" b="1" i="1" dirty="0">
                  <a:latin typeface="Times New Roman"/>
                  <a:cs typeface="Times New Roman"/>
                </a:rPr>
                <a:t>E</a:t>
              </a:r>
              <a:r>
                <a:rPr lang="en-US" sz="1600" b="1" i="1" baseline="-25000" dirty="0">
                  <a:latin typeface="Times New Roman"/>
                  <a:cs typeface="Times New Roman"/>
                </a:rPr>
                <a:t>3</a:t>
              </a:r>
              <a:endParaRPr lang="en-US" sz="1600" b="1" dirty="0">
                <a:solidFill>
                  <a:schemeClr val="tx1"/>
                </a:solidFill>
                <a:latin typeface="Times New Roman"/>
                <a:cs typeface="Times New Roman"/>
              </a:endParaRPr>
            </a:p>
          </p:txBody>
        </p:sp>
        <p:sp>
          <p:nvSpPr>
            <p:cNvPr id="71" name="Freeform 41"/>
            <p:cNvSpPr>
              <a:spLocks/>
            </p:cNvSpPr>
            <p:nvPr/>
          </p:nvSpPr>
          <p:spPr bwMode="auto">
            <a:xfrm>
              <a:off x="3330" y="1265"/>
              <a:ext cx="75" cy="75"/>
            </a:xfrm>
            <a:custGeom>
              <a:avLst/>
              <a:gdLst>
                <a:gd name="T0" fmla="*/ 0 w 173"/>
                <a:gd name="T1" fmla="*/ 87 h 173"/>
                <a:gd name="T2" fmla="*/ 13 w 173"/>
                <a:gd name="T3" fmla="*/ 43 h 173"/>
                <a:gd name="T4" fmla="*/ 43 w 173"/>
                <a:gd name="T5" fmla="*/ 12 h 173"/>
                <a:gd name="T6" fmla="*/ 87 w 173"/>
                <a:gd name="T7" fmla="*/ 0 h 173"/>
                <a:gd name="T8" fmla="*/ 87 w 173"/>
                <a:gd name="T9" fmla="*/ 0 h 173"/>
                <a:gd name="T10" fmla="*/ 131 w 173"/>
                <a:gd name="T11" fmla="*/ 12 h 173"/>
                <a:gd name="T12" fmla="*/ 162 w 173"/>
                <a:gd name="T13" fmla="*/ 43 h 173"/>
                <a:gd name="T14" fmla="*/ 173 w 173"/>
                <a:gd name="T15" fmla="*/ 87 h 173"/>
                <a:gd name="T16" fmla="*/ 173 w 173"/>
                <a:gd name="T17" fmla="*/ 87 h 173"/>
                <a:gd name="T18" fmla="*/ 162 w 173"/>
                <a:gd name="T19" fmla="*/ 130 h 173"/>
                <a:gd name="T20" fmla="*/ 131 w 173"/>
                <a:gd name="T21" fmla="*/ 161 h 173"/>
                <a:gd name="T22" fmla="*/ 87 w 173"/>
                <a:gd name="T23" fmla="*/ 173 h 173"/>
                <a:gd name="T24" fmla="*/ 87 w 173"/>
                <a:gd name="T25" fmla="*/ 173 h 173"/>
                <a:gd name="T26" fmla="*/ 43 w 173"/>
                <a:gd name="T27" fmla="*/ 161 h 173"/>
                <a:gd name="T28" fmla="*/ 13 w 173"/>
                <a:gd name="T29" fmla="*/ 130 h 173"/>
                <a:gd name="T30" fmla="*/ 0 w 173"/>
                <a:gd name="T31" fmla="*/ 87 h 173"/>
                <a:gd name="T32" fmla="*/ 0 w 173"/>
                <a:gd name="T33" fmla="*/ 87 h 173"/>
                <a:gd name="T34" fmla="*/ 0 w 173"/>
                <a:gd name="T35" fmla="*/ 87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73"/>
                <a:gd name="T56" fmla="*/ 173 w 173"/>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73">
                  <a:moveTo>
                    <a:pt x="0" y="87"/>
                  </a:moveTo>
                  <a:lnTo>
                    <a:pt x="13" y="43"/>
                  </a:lnTo>
                  <a:lnTo>
                    <a:pt x="43" y="12"/>
                  </a:lnTo>
                  <a:lnTo>
                    <a:pt x="87" y="0"/>
                  </a:lnTo>
                  <a:lnTo>
                    <a:pt x="131" y="12"/>
                  </a:lnTo>
                  <a:lnTo>
                    <a:pt x="162" y="43"/>
                  </a:lnTo>
                  <a:lnTo>
                    <a:pt x="173" y="87"/>
                  </a:lnTo>
                  <a:lnTo>
                    <a:pt x="162" y="130"/>
                  </a:lnTo>
                  <a:lnTo>
                    <a:pt x="131" y="161"/>
                  </a:lnTo>
                  <a:lnTo>
                    <a:pt x="87" y="173"/>
                  </a:lnTo>
                  <a:lnTo>
                    <a:pt x="43" y="161"/>
                  </a:lnTo>
                  <a:lnTo>
                    <a:pt x="13"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b="1">
                <a:latin typeface="Times New Roman"/>
                <a:cs typeface="Times New Roman"/>
              </a:endParaRPr>
            </a:p>
          </p:txBody>
        </p:sp>
      </p:grpSp>
      <p:sp>
        <p:nvSpPr>
          <p:cNvPr id="72" name="Line 51"/>
          <p:cNvSpPr>
            <a:spLocks noChangeShapeType="1"/>
          </p:cNvSpPr>
          <p:nvPr/>
        </p:nvSpPr>
        <p:spPr bwMode="auto">
          <a:xfrm>
            <a:off x="6342687" y="5184331"/>
            <a:ext cx="415925" cy="0"/>
          </a:xfrm>
          <a:prstGeom prst="line">
            <a:avLst/>
          </a:prstGeom>
          <a:noFill/>
          <a:ln w="31750">
            <a:solidFill>
              <a:srgbClr val="000000"/>
            </a:solidFill>
            <a:round/>
            <a:headEnd type="stealth" w="lg" len="lg"/>
            <a:tailEnd type="none"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pPr>
              <a:defRPr/>
            </a:pPr>
            <a:endParaRPr lang="en-US" b="1">
              <a:latin typeface="Times New Roman"/>
              <a:cs typeface="Times New Roman"/>
            </a:endParaRPr>
          </a:p>
        </p:txBody>
      </p:sp>
      <p:sp>
        <p:nvSpPr>
          <p:cNvPr id="75" name="Line 52"/>
          <p:cNvSpPr>
            <a:spLocks noChangeShapeType="1"/>
          </p:cNvSpPr>
          <p:nvPr/>
        </p:nvSpPr>
        <p:spPr bwMode="auto">
          <a:xfrm flipV="1">
            <a:off x="4824415" y="3022156"/>
            <a:ext cx="0" cy="550863"/>
          </a:xfrm>
          <a:prstGeom prst="line">
            <a:avLst/>
          </a:prstGeom>
          <a:noFill/>
          <a:ln w="31750">
            <a:solidFill>
              <a:srgbClr val="000000"/>
            </a:solidFill>
            <a:round/>
            <a:headEnd/>
            <a:tailEnd type="stealth"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pPr>
              <a:defRPr/>
            </a:pPr>
            <a:endParaRPr lang="en-US" b="1">
              <a:latin typeface="Times New Roman"/>
              <a:cs typeface="Times New Roman"/>
            </a:endParaRPr>
          </a:p>
        </p:txBody>
      </p:sp>
      <p:sp>
        <p:nvSpPr>
          <p:cNvPr id="53" name="Text Box 35"/>
          <p:cNvSpPr txBox="1">
            <a:spLocks noChangeArrowheads="1"/>
          </p:cNvSpPr>
          <p:nvPr/>
        </p:nvSpPr>
        <p:spPr bwMode="auto">
          <a:xfrm>
            <a:off x="6381140" y="3730637"/>
            <a:ext cx="244191" cy="246221"/>
          </a:xfrm>
          <a:prstGeom prst="rect">
            <a:avLst/>
          </a:prstGeom>
          <a:noFill/>
          <a:ln w="9525">
            <a:noFill/>
            <a:miter lim="800000"/>
            <a:headEnd/>
            <a:tailEnd/>
          </a:ln>
        </p:spPr>
        <p:txBody>
          <a:bodyPr wrap="none" lIns="0" tIns="0" rIns="0" bIns="0">
            <a:prstTxWarp prst="textNoShape">
              <a:avLst/>
            </a:prstTxWarp>
            <a:spAutoFit/>
          </a:bodyPr>
          <a:lstStyle/>
          <a:p>
            <a:r>
              <a:rPr lang="en-US" sz="1600" b="1" i="1" dirty="0">
                <a:latin typeface="Times New Roman"/>
                <a:cs typeface="Times New Roman"/>
              </a:rPr>
              <a:t>E</a:t>
            </a:r>
            <a:r>
              <a:rPr lang="en-US" sz="1600" b="1" i="1" baseline="-25000" dirty="0">
                <a:latin typeface="Times New Roman"/>
                <a:cs typeface="Times New Roman"/>
              </a:rPr>
              <a:t>1</a:t>
            </a:r>
            <a:endParaRPr lang="en-US" sz="1600" b="1" dirty="0">
              <a:solidFill>
                <a:schemeClr val="tx1"/>
              </a:solidFill>
              <a:latin typeface="Times New Roman"/>
              <a:cs typeface="Times New Roman"/>
            </a:endParaRPr>
          </a:p>
        </p:txBody>
      </p:sp>
      <p:sp>
        <p:nvSpPr>
          <p:cNvPr id="57" name="Freeform 52"/>
          <p:cNvSpPr>
            <a:spLocks/>
          </p:cNvSpPr>
          <p:nvPr/>
        </p:nvSpPr>
        <p:spPr bwMode="auto">
          <a:xfrm>
            <a:off x="6209690" y="3813187"/>
            <a:ext cx="119063" cy="119062"/>
          </a:xfrm>
          <a:custGeom>
            <a:avLst/>
            <a:gdLst>
              <a:gd name="T0" fmla="*/ 0 w 173"/>
              <a:gd name="T1" fmla="*/ 87 h 173"/>
              <a:gd name="T2" fmla="*/ 13 w 173"/>
              <a:gd name="T3" fmla="*/ 43 h 173"/>
              <a:gd name="T4" fmla="*/ 43 w 173"/>
              <a:gd name="T5" fmla="*/ 12 h 173"/>
              <a:gd name="T6" fmla="*/ 87 w 173"/>
              <a:gd name="T7" fmla="*/ 0 h 173"/>
              <a:gd name="T8" fmla="*/ 87 w 173"/>
              <a:gd name="T9" fmla="*/ 0 h 173"/>
              <a:gd name="T10" fmla="*/ 131 w 173"/>
              <a:gd name="T11" fmla="*/ 12 h 173"/>
              <a:gd name="T12" fmla="*/ 162 w 173"/>
              <a:gd name="T13" fmla="*/ 43 h 173"/>
              <a:gd name="T14" fmla="*/ 173 w 173"/>
              <a:gd name="T15" fmla="*/ 87 h 173"/>
              <a:gd name="T16" fmla="*/ 173 w 173"/>
              <a:gd name="T17" fmla="*/ 87 h 173"/>
              <a:gd name="T18" fmla="*/ 162 w 173"/>
              <a:gd name="T19" fmla="*/ 130 h 173"/>
              <a:gd name="T20" fmla="*/ 131 w 173"/>
              <a:gd name="T21" fmla="*/ 161 h 173"/>
              <a:gd name="T22" fmla="*/ 87 w 173"/>
              <a:gd name="T23" fmla="*/ 173 h 173"/>
              <a:gd name="T24" fmla="*/ 87 w 173"/>
              <a:gd name="T25" fmla="*/ 173 h 173"/>
              <a:gd name="T26" fmla="*/ 43 w 173"/>
              <a:gd name="T27" fmla="*/ 161 h 173"/>
              <a:gd name="T28" fmla="*/ 13 w 173"/>
              <a:gd name="T29" fmla="*/ 130 h 173"/>
              <a:gd name="T30" fmla="*/ 0 w 173"/>
              <a:gd name="T31" fmla="*/ 87 h 173"/>
              <a:gd name="T32" fmla="*/ 0 w 173"/>
              <a:gd name="T33" fmla="*/ 87 h 173"/>
              <a:gd name="T34" fmla="*/ 0 w 173"/>
              <a:gd name="T35" fmla="*/ 87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73"/>
              <a:gd name="T56" fmla="*/ 173 w 173"/>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73">
                <a:moveTo>
                  <a:pt x="0" y="87"/>
                </a:moveTo>
                <a:lnTo>
                  <a:pt x="13" y="43"/>
                </a:lnTo>
                <a:lnTo>
                  <a:pt x="43" y="12"/>
                </a:lnTo>
                <a:lnTo>
                  <a:pt x="87" y="0"/>
                </a:lnTo>
                <a:lnTo>
                  <a:pt x="131" y="12"/>
                </a:lnTo>
                <a:lnTo>
                  <a:pt x="162" y="43"/>
                </a:lnTo>
                <a:lnTo>
                  <a:pt x="173" y="87"/>
                </a:lnTo>
                <a:lnTo>
                  <a:pt x="162" y="130"/>
                </a:lnTo>
                <a:lnTo>
                  <a:pt x="131" y="161"/>
                </a:lnTo>
                <a:lnTo>
                  <a:pt x="87" y="173"/>
                </a:lnTo>
                <a:lnTo>
                  <a:pt x="43" y="161"/>
                </a:lnTo>
                <a:lnTo>
                  <a:pt x="13"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sz="1600">
              <a:latin typeface="Times New Roman"/>
              <a:cs typeface="Times New Roman"/>
            </a:endParaRPr>
          </a:p>
        </p:txBody>
      </p:sp>
    </p:spTree>
    <p:extLst>
      <p:ext uri="{BB962C8B-B14F-4D97-AF65-F5344CB8AC3E}">
        <p14:creationId xmlns:p14="http://schemas.microsoft.com/office/powerpoint/2010/main" val="377863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2" presetClass="entr" presetSubtype="2" fill="hold" nodeType="afterEffect">
                                  <p:stCondLst>
                                    <p:cond delay="0"/>
                                  </p:stCondLst>
                                  <p:childTnLst>
                                    <p:set>
                                      <p:cBhvr>
                                        <p:cTn id="12" dur="1" fill="hold">
                                          <p:stCondLst>
                                            <p:cond delay="0"/>
                                          </p:stCondLst>
                                        </p:cTn>
                                        <p:tgtEl>
                                          <p:spTgt spid="62"/>
                                        </p:tgtEl>
                                        <p:attrNameLst>
                                          <p:attrName>style.visibility</p:attrName>
                                        </p:attrNameLst>
                                      </p:cBhvr>
                                      <p:to>
                                        <p:strVal val="visible"/>
                                      </p:to>
                                    </p:set>
                                    <p:animEffect transition="in" filter="slide(fromRight)">
                                      <p:cBhvr>
                                        <p:cTn id="13" dur="500"/>
                                        <p:tgtEl>
                                          <p:spTgt spid="62"/>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61">
                                            <p:txEl>
                                              <p:pRg st="1" end="1"/>
                                            </p:txEl>
                                          </p:spTgt>
                                        </p:tgtEl>
                                        <p:attrNameLst>
                                          <p:attrName>style.visibility</p:attrName>
                                        </p:attrNameLst>
                                      </p:cBhvr>
                                      <p:to>
                                        <p:strVal val="visible"/>
                                      </p:to>
                                    </p:set>
                                    <p:animEffect transition="in" filter="fade">
                                      <p:cBhvr>
                                        <p:cTn id="17" dur="500"/>
                                        <p:tgtEl>
                                          <p:spTgt spid="61">
                                            <p:txEl>
                                              <p:pRg st="1" end="1"/>
                                            </p:txEl>
                                          </p:spTgt>
                                        </p:tgtEl>
                                      </p:cBhvr>
                                    </p:animEffect>
                                    <p:anim calcmode="lin" valueType="num">
                                      <p:cBhvr>
                                        <p:cTn id="18"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23" presetClass="entr" presetSubtype="32" fill="hold" nodeType="afterEffect">
                                  <p:stCondLst>
                                    <p:cond delay="0"/>
                                  </p:stCondLst>
                                  <p:childTnLst>
                                    <p:set>
                                      <p:cBhvr>
                                        <p:cTn id="22" dur="1" fill="hold">
                                          <p:stCondLst>
                                            <p:cond delay="0"/>
                                          </p:stCondLst>
                                        </p:cTn>
                                        <p:tgtEl>
                                          <p:spTgt spid="68"/>
                                        </p:tgtEl>
                                        <p:attrNameLst>
                                          <p:attrName>style.visibility</p:attrName>
                                        </p:attrNameLst>
                                      </p:cBhvr>
                                      <p:to>
                                        <p:strVal val="visible"/>
                                      </p:to>
                                    </p:set>
                                    <p:anim calcmode="lin" valueType="num">
                                      <p:cBhvr>
                                        <p:cTn id="23" dur="500" fill="hold"/>
                                        <p:tgtEl>
                                          <p:spTgt spid="68"/>
                                        </p:tgtEl>
                                        <p:attrNameLst>
                                          <p:attrName>ppt_w</p:attrName>
                                        </p:attrNameLst>
                                      </p:cBhvr>
                                      <p:tavLst>
                                        <p:tav tm="0">
                                          <p:val>
                                            <p:strVal val="4*#ppt_w"/>
                                          </p:val>
                                        </p:tav>
                                        <p:tav tm="100000">
                                          <p:val>
                                            <p:strVal val="#ppt_w"/>
                                          </p:val>
                                        </p:tav>
                                      </p:tavLst>
                                    </p:anim>
                                    <p:anim calcmode="lin" valueType="num">
                                      <p:cBhvr>
                                        <p:cTn id="24" dur="500" fill="hold"/>
                                        <p:tgtEl>
                                          <p:spTgt spid="68"/>
                                        </p:tgtEl>
                                        <p:attrNameLst>
                                          <p:attrName>ppt_h</p:attrName>
                                        </p:attrNameLst>
                                      </p:cBhvr>
                                      <p:tavLst>
                                        <p:tav tm="0">
                                          <p:val>
                                            <p:strVal val="4*#ppt_h"/>
                                          </p:val>
                                        </p:tav>
                                        <p:tav tm="100000">
                                          <p:val>
                                            <p:strVal val="#ppt_h"/>
                                          </p:val>
                                        </p:tav>
                                      </p:tavLst>
                                    </p:anim>
                                  </p:childTnLst>
                                </p:cTn>
                              </p:par>
                            </p:childTnLst>
                          </p:cTn>
                        </p:par>
                        <p:par>
                          <p:cTn id="25" fill="hold">
                            <p:stCondLst>
                              <p:cond delay="2000"/>
                            </p:stCondLst>
                            <p:childTnLst>
                              <p:par>
                                <p:cTn id="26" presetID="17" presetClass="entr" presetSubtype="1" fill="hold" grpId="0" nodeType="afterEffect">
                                  <p:stCondLst>
                                    <p:cond delay="0"/>
                                  </p:stCondLst>
                                  <p:childTnLst>
                                    <p:set>
                                      <p:cBhvr>
                                        <p:cTn id="27" dur="1" fill="hold">
                                          <p:stCondLst>
                                            <p:cond delay="0"/>
                                          </p:stCondLst>
                                        </p:cTn>
                                        <p:tgtEl>
                                          <p:spTgt spid="59"/>
                                        </p:tgtEl>
                                        <p:attrNameLst>
                                          <p:attrName>style.visibility</p:attrName>
                                        </p:attrNameLst>
                                      </p:cBhvr>
                                      <p:to>
                                        <p:strVal val="visible"/>
                                      </p:to>
                                    </p:set>
                                    <p:anim calcmode="lin" valueType="num">
                                      <p:cBhvr>
                                        <p:cTn id="28" dur="500" fill="hold"/>
                                        <p:tgtEl>
                                          <p:spTgt spid="59"/>
                                        </p:tgtEl>
                                        <p:attrNameLst>
                                          <p:attrName>ppt_x</p:attrName>
                                        </p:attrNameLst>
                                      </p:cBhvr>
                                      <p:tavLst>
                                        <p:tav tm="0">
                                          <p:val>
                                            <p:strVal val="#ppt_x"/>
                                          </p:val>
                                        </p:tav>
                                        <p:tav tm="100000">
                                          <p:val>
                                            <p:strVal val="#ppt_x"/>
                                          </p:val>
                                        </p:tav>
                                      </p:tavLst>
                                    </p:anim>
                                    <p:anim calcmode="lin" valueType="num">
                                      <p:cBhvr>
                                        <p:cTn id="29" dur="500" fill="hold"/>
                                        <p:tgtEl>
                                          <p:spTgt spid="59"/>
                                        </p:tgtEl>
                                        <p:attrNameLst>
                                          <p:attrName>ppt_y</p:attrName>
                                        </p:attrNameLst>
                                      </p:cBhvr>
                                      <p:tavLst>
                                        <p:tav tm="0">
                                          <p:val>
                                            <p:strVal val="#ppt_y-#ppt_h/2"/>
                                          </p:val>
                                        </p:tav>
                                        <p:tav tm="100000">
                                          <p:val>
                                            <p:strVal val="#ppt_y"/>
                                          </p:val>
                                        </p:tav>
                                      </p:tavLst>
                                    </p:anim>
                                    <p:anim calcmode="lin" valueType="num">
                                      <p:cBhvr>
                                        <p:cTn id="30" dur="500" fill="hold"/>
                                        <p:tgtEl>
                                          <p:spTgt spid="59"/>
                                        </p:tgtEl>
                                        <p:attrNameLst>
                                          <p:attrName>ppt_w</p:attrName>
                                        </p:attrNameLst>
                                      </p:cBhvr>
                                      <p:tavLst>
                                        <p:tav tm="0">
                                          <p:val>
                                            <p:strVal val="#ppt_w"/>
                                          </p:val>
                                        </p:tav>
                                        <p:tav tm="100000">
                                          <p:val>
                                            <p:strVal val="#ppt_w"/>
                                          </p:val>
                                        </p:tav>
                                      </p:tavLst>
                                    </p:anim>
                                    <p:anim calcmode="lin" valueType="num">
                                      <p:cBhvr>
                                        <p:cTn id="31" dur="500" fill="hold"/>
                                        <p:tgtEl>
                                          <p:spTgt spid="59"/>
                                        </p:tgtEl>
                                        <p:attrNameLst>
                                          <p:attrName>ppt_h</p:attrName>
                                        </p:attrNameLst>
                                      </p:cBhvr>
                                      <p:tavLst>
                                        <p:tav tm="0">
                                          <p:val>
                                            <p:fltVal val="0"/>
                                          </p:val>
                                        </p:tav>
                                        <p:tav tm="100000">
                                          <p:val>
                                            <p:strVal val="#ppt_h"/>
                                          </p:val>
                                        </p:tav>
                                      </p:tavLst>
                                    </p:anim>
                                  </p:childTnLst>
                                </p:cTn>
                              </p:par>
                              <p:par>
                                <p:cTn id="32" presetID="17" presetClass="entr" presetSubtype="2" fill="hold" grpId="0" nodeType="withEffect">
                                  <p:stCondLst>
                                    <p:cond delay="0"/>
                                  </p:stCondLst>
                                  <p:childTnLst>
                                    <p:set>
                                      <p:cBhvr>
                                        <p:cTn id="33" dur="1" fill="hold">
                                          <p:stCondLst>
                                            <p:cond delay="0"/>
                                          </p:stCondLst>
                                        </p:cTn>
                                        <p:tgtEl>
                                          <p:spTgt spid="56"/>
                                        </p:tgtEl>
                                        <p:attrNameLst>
                                          <p:attrName>style.visibility</p:attrName>
                                        </p:attrNameLst>
                                      </p:cBhvr>
                                      <p:to>
                                        <p:strVal val="visible"/>
                                      </p:to>
                                    </p:set>
                                    <p:anim calcmode="lin" valueType="num">
                                      <p:cBhvr>
                                        <p:cTn id="34" dur="500" fill="hold"/>
                                        <p:tgtEl>
                                          <p:spTgt spid="56"/>
                                        </p:tgtEl>
                                        <p:attrNameLst>
                                          <p:attrName>ppt_x</p:attrName>
                                        </p:attrNameLst>
                                      </p:cBhvr>
                                      <p:tavLst>
                                        <p:tav tm="0">
                                          <p:val>
                                            <p:strVal val="#ppt_x+#ppt_w/2"/>
                                          </p:val>
                                        </p:tav>
                                        <p:tav tm="100000">
                                          <p:val>
                                            <p:strVal val="#ppt_x"/>
                                          </p:val>
                                        </p:tav>
                                      </p:tavLst>
                                    </p:anim>
                                    <p:anim calcmode="lin" valueType="num">
                                      <p:cBhvr>
                                        <p:cTn id="35" dur="500" fill="hold"/>
                                        <p:tgtEl>
                                          <p:spTgt spid="56"/>
                                        </p:tgtEl>
                                        <p:attrNameLst>
                                          <p:attrName>ppt_y</p:attrName>
                                        </p:attrNameLst>
                                      </p:cBhvr>
                                      <p:tavLst>
                                        <p:tav tm="0">
                                          <p:val>
                                            <p:strVal val="#ppt_y"/>
                                          </p:val>
                                        </p:tav>
                                        <p:tav tm="100000">
                                          <p:val>
                                            <p:strVal val="#ppt_y"/>
                                          </p:val>
                                        </p:tav>
                                      </p:tavLst>
                                    </p:anim>
                                    <p:anim calcmode="lin" valueType="num">
                                      <p:cBhvr>
                                        <p:cTn id="36" dur="500" fill="hold"/>
                                        <p:tgtEl>
                                          <p:spTgt spid="56"/>
                                        </p:tgtEl>
                                        <p:attrNameLst>
                                          <p:attrName>ppt_w</p:attrName>
                                        </p:attrNameLst>
                                      </p:cBhvr>
                                      <p:tavLst>
                                        <p:tav tm="0">
                                          <p:val>
                                            <p:fltVal val="0"/>
                                          </p:val>
                                        </p:tav>
                                        <p:tav tm="100000">
                                          <p:val>
                                            <p:strVal val="#ppt_w"/>
                                          </p:val>
                                        </p:tav>
                                      </p:tavLst>
                                    </p:anim>
                                    <p:anim calcmode="lin" valueType="num">
                                      <p:cBhvr>
                                        <p:cTn id="37" dur="500" fill="hold"/>
                                        <p:tgtEl>
                                          <p:spTgt spid="56"/>
                                        </p:tgtEl>
                                        <p:attrNameLst>
                                          <p:attrName>ppt_h</p:attrName>
                                        </p:attrNameLst>
                                      </p:cBhvr>
                                      <p:tavLst>
                                        <p:tav tm="0">
                                          <p:val>
                                            <p:strVal val="#ppt_h"/>
                                          </p:val>
                                        </p:tav>
                                        <p:tav tm="100000">
                                          <p:val>
                                            <p:strVal val="#ppt_h"/>
                                          </p:val>
                                        </p:tav>
                                      </p:tavLst>
                                    </p:anim>
                                  </p:childTnLst>
                                </p:cTn>
                              </p:par>
                            </p:childTnLst>
                          </p:cTn>
                        </p:par>
                        <p:par>
                          <p:cTn id="38" fill="hold">
                            <p:stCondLst>
                              <p:cond delay="2500"/>
                            </p:stCondLst>
                            <p:childTnLst>
                              <p:par>
                                <p:cTn id="39" presetID="23" presetClass="entr" presetSubtype="288" fill="hold" grpId="0" nodeType="afterEffect">
                                  <p:stCondLst>
                                    <p:cond delay="0"/>
                                  </p:stCondLst>
                                  <p:childTnLst>
                                    <p:set>
                                      <p:cBhvr>
                                        <p:cTn id="40" dur="1" fill="hold">
                                          <p:stCondLst>
                                            <p:cond delay="0"/>
                                          </p:stCondLst>
                                        </p:cTn>
                                        <p:tgtEl>
                                          <p:spTgt spid="58"/>
                                        </p:tgtEl>
                                        <p:attrNameLst>
                                          <p:attrName>style.visibility</p:attrName>
                                        </p:attrNameLst>
                                      </p:cBhvr>
                                      <p:to>
                                        <p:strVal val="visible"/>
                                      </p:to>
                                    </p:set>
                                    <p:anim calcmode="lin" valueType="num">
                                      <p:cBhvr>
                                        <p:cTn id="41" dur="500" fill="hold"/>
                                        <p:tgtEl>
                                          <p:spTgt spid="58"/>
                                        </p:tgtEl>
                                        <p:attrNameLst>
                                          <p:attrName>ppt_w</p:attrName>
                                        </p:attrNameLst>
                                      </p:cBhvr>
                                      <p:tavLst>
                                        <p:tav tm="0">
                                          <p:val>
                                            <p:strVal val="4/3*#ppt_w"/>
                                          </p:val>
                                        </p:tav>
                                        <p:tav tm="100000">
                                          <p:val>
                                            <p:strVal val="#ppt_w"/>
                                          </p:val>
                                        </p:tav>
                                      </p:tavLst>
                                    </p:anim>
                                    <p:anim calcmode="lin" valueType="num">
                                      <p:cBhvr>
                                        <p:cTn id="42" dur="500" fill="hold"/>
                                        <p:tgtEl>
                                          <p:spTgt spid="58"/>
                                        </p:tgtEl>
                                        <p:attrNameLst>
                                          <p:attrName>ppt_h</p:attrName>
                                        </p:attrNameLst>
                                      </p:cBhvr>
                                      <p:tavLst>
                                        <p:tav tm="0">
                                          <p:val>
                                            <p:strVal val="4/3*#ppt_h"/>
                                          </p:val>
                                        </p:tav>
                                        <p:tav tm="100000">
                                          <p:val>
                                            <p:strVal val="#ppt_h"/>
                                          </p:val>
                                        </p:tav>
                                      </p:tavLst>
                                    </p:anim>
                                  </p:childTnLst>
                                </p:cTn>
                              </p:par>
                              <p:par>
                                <p:cTn id="43" presetID="17" presetClass="entr" presetSubtype="4" fill="hold" nodeType="withEffect">
                                  <p:stCondLst>
                                    <p:cond delay="0"/>
                                  </p:stCondLst>
                                  <p:childTnLst>
                                    <p:set>
                                      <p:cBhvr>
                                        <p:cTn id="44" dur="1" fill="hold">
                                          <p:stCondLst>
                                            <p:cond delay="0"/>
                                          </p:stCondLst>
                                        </p:cTn>
                                        <p:tgtEl>
                                          <p:spTgt spid="75"/>
                                        </p:tgtEl>
                                        <p:attrNameLst>
                                          <p:attrName>style.visibility</p:attrName>
                                        </p:attrNameLst>
                                      </p:cBhvr>
                                      <p:to>
                                        <p:strVal val="visible"/>
                                      </p:to>
                                    </p:set>
                                    <p:anim calcmode="lin" valueType="num">
                                      <p:cBhvr>
                                        <p:cTn id="45" dur="500" fill="hold"/>
                                        <p:tgtEl>
                                          <p:spTgt spid="75"/>
                                        </p:tgtEl>
                                        <p:attrNameLst>
                                          <p:attrName>ppt_x</p:attrName>
                                        </p:attrNameLst>
                                      </p:cBhvr>
                                      <p:tavLst>
                                        <p:tav tm="0">
                                          <p:val>
                                            <p:strVal val="#ppt_x"/>
                                          </p:val>
                                        </p:tav>
                                        <p:tav tm="100000">
                                          <p:val>
                                            <p:strVal val="#ppt_x"/>
                                          </p:val>
                                        </p:tav>
                                      </p:tavLst>
                                    </p:anim>
                                    <p:anim calcmode="lin" valueType="num">
                                      <p:cBhvr>
                                        <p:cTn id="46" dur="500" fill="hold"/>
                                        <p:tgtEl>
                                          <p:spTgt spid="75"/>
                                        </p:tgtEl>
                                        <p:attrNameLst>
                                          <p:attrName>ppt_y</p:attrName>
                                        </p:attrNameLst>
                                      </p:cBhvr>
                                      <p:tavLst>
                                        <p:tav tm="0">
                                          <p:val>
                                            <p:strVal val="#ppt_y+#ppt_h/2"/>
                                          </p:val>
                                        </p:tav>
                                        <p:tav tm="100000">
                                          <p:val>
                                            <p:strVal val="#ppt_y"/>
                                          </p:val>
                                        </p:tav>
                                      </p:tavLst>
                                    </p:anim>
                                    <p:anim calcmode="lin" valueType="num">
                                      <p:cBhvr>
                                        <p:cTn id="47" dur="500" fill="hold"/>
                                        <p:tgtEl>
                                          <p:spTgt spid="75"/>
                                        </p:tgtEl>
                                        <p:attrNameLst>
                                          <p:attrName>ppt_w</p:attrName>
                                        </p:attrNameLst>
                                      </p:cBhvr>
                                      <p:tavLst>
                                        <p:tav tm="0">
                                          <p:val>
                                            <p:strVal val="#ppt_w"/>
                                          </p:val>
                                        </p:tav>
                                        <p:tav tm="100000">
                                          <p:val>
                                            <p:strVal val="#ppt_w"/>
                                          </p:val>
                                        </p:tav>
                                      </p:tavLst>
                                    </p:anim>
                                    <p:anim calcmode="lin" valueType="num">
                                      <p:cBhvr>
                                        <p:cTn id="48" dur="500" fill="hold"/>
                                        <p:tgtEl>
                                          <p:spTgt spid="75"/>
                                        </p:tgtEl>
                                        <p:attrNameLst>
                                          <p:attrName>ppt_h</p:attrName>
                                        </p:attrNameLst>
                                      </p:cBhvr>
                                      <p:tavLst>
                                        <p:tav tm="0">
                                          <p:val>
                                            <p:fltVal val="0"/>
                                          </p:val>
                                        </p:tav>
                                        <p:tav tm="100000">
                                          <p:val>
                                            <p:strVal val="#ppt_h"/>
                                          </p:val>
                                        </p:tav>
                                      </p:tavLst>
                                    </p:anim>
                                  </p:childTnLst>
                                </p:cTn>
                              </p:par>
                              <p:par>
                                <p:cTn id="49" presetID="34" presetClass="emph" presetSubtype="0" fill="hold" grpId="0" nodeType="withEffect">
                                  <p:stCondLst>
                                    <p:cond delay="0"/>
                                  </p:stCondLst>
                                  <p:iterate type="lt">
                                    <p:tmPct val="10000"/>
                                  </p:iterate>
                                  <p:childTnLst>
                                    <p:animMotion origin="layout" path="M 0.0 0.0 L 0.0 -0.07213" pathEditMode="relative" ptsTypes="">
                                      <p:cBhvr>
                                        <p:cTn id="50" dur="250" accel="50000" decel="50000" autoRev="1" fill="hold">
                                          <p:stCondLst>
                                            <p:cond delay="0"/>
                                          </p:stCondLst>
                                        </p:cTn>
                                        <p:tgtEl>
                                          <p:spTgt spid="52"/>
                                        </p:tgtEl>
                                        <p:attrNameLst>
                                          <p:attrName>ppt_x</p:attrName>
                                          <p:attrName>ppt_y</p:attrName>
                                        </p:attrNameLst>
                                      </p:cBhvr>
                                    </p:animMotion>
                                    <p:animRot by="1500000">
                                      <p:cBhvr>
                                        <p:cTn id="51" dur="125" fill="hold">
                                          <p:stCondLst>
                                            <p:cond delay="0"/>
                                          </p:stCondLst>
                                        </p:cTn>
                                        <p:tgtEl>
                                          <p:spTgt spid="52"/>
                                        </p:tgtEl>
                                        <p:attrNameLst>
                                          <p:attrName>r</p:attrName>
                                        </p:attrNameLst>
                                      </p:cBhvr>
                                    </p:animRot>
                                    <p:animRot by="-1500000">
                                      <p:cBhvr>
                                        <p:cTn id="52" dur="125" fill="hold">
                                          <p:stCondLst>
                                            <p:cond delay="125"/>
                                          </p:stCondLst>
                                        </p:cTn>
                                        <p:tgtEl>
                                          <p:spTgt spid="52"/>
                                        </p:tgtEl>
                                        <p:attrNameLst>
                                          <p:attrName>r</p:attrName>
                                        </p:attrNameLst>
                                      </p:cBhvr>
                                    </p:animRot>
                                    <p:animRot by="-1500000">
                                      <p:cBhvr>
                                        <p:cTn id="53" dur="125" fill="hold">
                                          <p:stCondLst>
                                            <p:cond delay="250"/>
                                          </p:stCondLst>
                                        </p:cTn>
                                        <p:tgtEl>
                                          <p:spTgt spid="52"/>
                                        </p:tgtEl>
                                        <p:attrNameLst>
                                          <p:attrName>r</p:attrName>
                                        </p:attrNameLst>
                                      </p:cBhvr>
                                    </p:animRot>
                                    <p:animRot by="1500000">
                                      <p:cBhvr>
                                        <p:cTn id="54" dur="125" fill="hold">
                                          <p:stCondLst>
                                            <p:cond delay="375"/>
                                          </p:stCondLst>
                                        </p:cTn>
                                        <p:tgtEl>
                                          <p:spTgt spid="52"/>
                                        </p:tgtEl>
                                        <p:attrNameLst>
                                          <p:attrName>r</p:attrName>
                                        </p:attrNameLst>
                                      </p:cBhvr>
                                    </p:animRot>
                                  </p:childTnLst>
                                </p:cTn>
                              </p:par>
                              <p:par>
                                <p:cTn id="55" presetID="17" presetClass="entr" presetSubtype="2" fill="hold" nodeType="withEffect">
                                  <p:stCondLst>
                                    <p:cond delay="0"/>
                                  </p:stCondLst>
                                  <p:childTnLst>
                                    <p:set>
                                      <p:cBhvr>
                                        <p:cTn id="56" dur="1" fill="hold">
                                          <p:stCondLst>
                                            <p:cond delay="0"/>
                                          </p:stCondLst>
                                        </p:cTn>
                                        <p:tgtEl>
                                          <p:spTgt spid="72"/>
                                        </p:tgtEl>
                                        <p:attrNameLst>
                                          <p:attrName>style.visibility</p:attrName>
                                        </p:attrNameLst>
                                      </p:cBhvr>
                                      <p:to>
                                        <p:strVal val="visible"/>
                                      </p:to>
                                    </p:set>
                                    <p:anim calcmode="lin" valueType="num">
                                      <p:cBhvr>
                                        <p:cTn id="57" dur="500" fill="hold"/>
                                        <p:tgtEl>
                                          <p:spTgt spid="72"/>
                                        </p:tgtEl>
                                        <p:attrNameLst>
                                          <p:attrName>ppt_x</p:attrName>
                                        </p:attrNameLst>
                                      </p:cBhvr>
                                      <p:tavLst>
                                        <p:tav tm="0">
                                          <p:val>
                                            <p:strVal val="#ppt_x+#ppt_w/2"/>
                                          </p:val>
                                        </p:tav>
                                        <p:tav tm="100000">
                                          <p:val>
                                            <p:strVal val="#ppt_x"/>
                                          </p:val>
                                        </p:tav>
                                      </p:tavLst>
                                    </p:anim>
                                    <p:anim calcmode="lin" valueType="num">
                                      <p:cBhvr>
                                        <p:cTn id="58" dur="500" fill="hold"/>
                                        <p:tgtEl>
                                          <p:spTgt spid="72"/>
                                        </p:tgtEl>
                                        <p:attrNameLst>
                                          <p:attrName>ppt_y</p:attrName>
                                        </p:attrNameLst>
                                      </p:cBhvr>
                                      <p:tavLst>
                                        <p:tav tm="0">
                                          <p:val>
                                            <p:strVal val="#ppt_y"/>
                                          </p:val>
                                        </p:tav>
                                        <p:tav tm="100000">
                                          <p:val>
                                            <p:strVal val="#ppt_y"/>
                                          </p:val>
                                        </p:tav>
                                      </p:tavLst>
                                    </p:anim>
                                    <p:anim calcmode="lin" valueType="num">
                                      <p:cBhvr>
                                        <p:cTn id="59" dur="500" fill="hold"/>
                                        <p:tgtEl>
                                          <p:spTgt spid="72"/>
                                        </p:tgtEl>
                                        <p:attrNameLst>
                                          <p:attrName>ppt_w</p:attrName>
                                        </p:attrNameLst>
                                      </p:cBhvr>
                                      <p:tavLst>
                                        <p:tav tm="0">
                                          <p:val>
                                            <p:fltVal val="0"/>
                                          </p:val>
                                        </p:tav>
                                        <p:tav tm="100000">
                                          <p:val>
                                            <p:strVal val="#ppt_w"/>
                                          </p:val>
                                        </p:tav>
                                      </p:tavLst>
                                    </p:anim>
                                    <p:anim calcmode="lin" valueType="num">
                                      <p:cBhvr>
                                        <p:cTn id="60" dur="500" fill="hold"/>
                                        <p:tgtEl>
                                          <p:spTgt spid="7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P spid="52" grpId="0"/>
      <p:bldP spid="56" grpId="0" animBg="1"/>
      <p:bldP spid="58" grpId="0"/>
      <p:bldP spid="5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8064"/>
            <a:ext cx="8932985" cy="431843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42342"/>
            <a:ext cx="8904855" cy="1388365"/>
          </a:xfrm>
        </p:spPr>
        <p:txBody>
          <a:bodyPr/>
          <a:lstStyle/>
          <a:p>
            <a:r>
              <a:rPr lang="en-US" dirty="0" smtClean="0"/>
              <a:t>A Shift to More </a:t>
            </a:r>
            <a:br>
              <a:rPr lang="en-US" dirty="0" smtClean="0"/>
            </a:br>
            <a:r>
              <a:rPr lang="en-US" dirty="0" smtClean="0"/>
              <a:t>Restrictive Monetary Policy</a:t>
            </a:r>
          </a:p>
        </p:txBody>
      </p:sp>
      <p:sp>
        <p:nvSpPr>
          <p:cNvPr id="3" name="Content Placeholder 2"/>
          <p:cNvSpPr>
            <a:spLocks noGrp="1"/>
          </p:cNvSpPr>
          <p:nvPr>
            <p:ph idx="1"/>
          </p:nvPr>
        </p:nvSpPr>
        <p:spPr>
          <a:xfrm>
            <a:off x="140675" y="1530707"/>
            <a:ext cx="8883750" cy="4097642"/>
          </a:xfrm>
        </p:spPr>
        <p:txBody>
          <a:bodyPr/>
          <a:lstStyle/>
          <a:p>
            <a:pPr marL="231775" indent="-231775"/>
            <a:r>
              <a:rPr lang="en-US" sz="2600" dirty="0" smtClean="0">
                <a:solidFill>
                  <a:srgbClr val="32302A"/>
                </a:solidFill>
              </a:rPr>
              <a:t>Suppose the Fed shifts to a more restrictive monetary policy.  Typically it will do so by selling bonds which will:</a:t>
            </a:r>
          </a:p>
          <a:p>
            <a:pPr marL="631825" lvl="1" indent="-231775"/>
            <a:r>
              <a:rPr lang="en-US" dirty="0" smtClean="0">
                <a:solidFill>
                  <a:srgbClr val="32302A"/>
                </a:solidFill>
              </a:rPr>
              <a:t>depress bond prices and</a:t>
            </a:r>
          </a:p>
          <a:p>
            <a:pPr marL="631825" lvl="1" indent="-231775"/>
            <a:r>
              <a:rPr lang="en-US" dirty="0" smtClean="0">
                <a:solidFill>
                  <a:srgbClr val="32302A"/>
                </a:solidFill>
              </a:rPr>
              <a:t>drain reserves from the banking system,</a:t>
            </a:r>
          </a:p>
          <a:p>
            <a:pPr marL="631825" lvl="1" indent="-231775"/>
            <a:r>
              <a:rPr lang="en-US" dirty="0" smtClean="0">
                <a:solidFill>
                  <a:srgbClr val="32302A"/>
                </a:solidFill>
              </a:rPr>
              <a:t>which places upward pressure on real interest rates.</a:t>
            </a:r>
          </a:p>
          <a:p>
            <a:pPr marL="231775" indent="-231775"/>
            <a:r>
              <a:rPr lang="en-US" sz="2600" dirty="0" smtClean="0">
                <a:solidFill>
                  <a:srgbClr val="32302A"/>
                </a:solidFill>
              </a:rPr>
              <a:t>As a result, an unanticipated shift to a more restrictive monetary policy reduces aggregate demand and thereby decreases both output and employment.</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par>
                          <p:cTn id="8" fill="hold">
                            <p:stCondLst>
                              <p:cond delay="500"/>
                            </p:stCondLst>
                            <p:childTnLst>
                              <p:par>
                                <p:cTn id="9" presetID="16" presetClass="entr" presetSubtype="2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Horizont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6"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Horizont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6"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Horizontal)">
                                      <p:cBhvr>
                                        <p:cTn id="19" dur="500"/>
                                        <p:tgtEl>
                                          <p:spTgt spid="3">
                                            <p:txEl>
                                              <p:pRg st="3" end="3"/>
                                            </p:txEl>
                                          </p:spTgt>
                                        </p:tgtEl>
                                      </p:cBhvr>
                                    </p:animEffect>
                                  </p:childTnLst>
                                </p:cTn>
                              </p:par>
                            </p:childTnLst>
                          </p:cTn>
                        </p:par>
                        <p:par>
                          <p:cTn id="20" fill="hold">
                            <p:stCondLst>
                              <p:cond delay="2000"/>
                            </p:stCondLst>
                            <p:childTnLst>
                              <p:par>
                                <p:cTn id="21" presetID="16" presetClass="entr" presetSubtype="26"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624697"/>
            <a:ext cx="8977930" cy="429683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7" name="Rectangle 3"/>
          <p:cNvSpPr>
            <a:spLocks noChangeArrowheads="1"/>
          </p:cNvSpPr>
          <p:nvPr/>
        </p:nvSpPr>
        <p:spPr bwMode="auto">
          <a:xfrm>
            <a:off x="5217138" y="150333"/>
            <a:ext cx="3716135" cy="6419129"/>
          </a:xfrm>
          <a:prstGeom prst="rect">
            <a:avLst/>
          </a:prstGeom>
          <a:solidFill>
            <a:srgbClr val="FCF4DC"/>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2" name="Title 1"/>
          <p:cNvSpPr>
            <a:spLocks noGrp="1"/>
          </p:cNvSpPr>
          <p:nvPr>
            <p:ph type="title"/>
          </p:nvPr>
        </p:nvSpPr>
        <p:spPr>
          <a:xfrm>
            <a:off x="119569" y="258346"/>
            <a:ext cx="8904855" cy="1166573"/>
          </a:xfrm>
        </p:spPr>
        <p:txBody>
          <a:bodyPr/>
          <a:lstStyle/>
          <a:p>
            <a:r>
              <a:rPr lang="en-US" sz="3000" dirty="0" smtClean="0"/>
              <a:t>Short-run Effects of More </a:t>
            </a:r>
            <a:br>
              <a:rPr lang="en-US" sz="3000" dirty="0" smtClean="0"/>
            </a:br>
            <a:r>
              <a:rPr lang="en-US" sz="3000" dirty="0" smtClean="0"/>
              <a:t>Restrictive Monetary Policy</a:t>
            </a:r>
          </a:p>
        </p:txBody>
      </p:sp>
      <p:sp>
        <p:nvSpPr>
          <p:cNvPr id="196" name="Content Placeholder 2"/>
          <p:cNvSpPr>
            <a:spLocks noGrp="1"/>
          </p:cNvSpPr>
          <p:nvPr>
            <p:ph idx="1"/>
          </p:nvPr>
        </p:nvSpPr>
        <p:spPr>
          <a:xfrm>
            <a:off x="63183" y="2463285"/>
            <a:ext cx="5153955" cy="2393035"/>
          </a:xfrm>
        </p:spPr>
        <p:txBody>
          <a:bodyPr/>
          <a:lstStyle/>
          <a:p>
            <a:pPr marL="169863" indent="-169863">
              <a:lnSpc>
                <a:spcPct val="90000"/>
              </a:lnSpc>
            </a:pPr>
            <a:r>
              <a:rPr lang="en-US" sz="2300" dirty="0" smtClean="0">
                <a:solidFill>
                  <a:srgbClr val="32302A"/>
                </a:solidFill>
                <a:ea typeface="ＭＳ Ｐゴシック" pitchFamily="-107" charset="-128"/>
                <a:cs typeface="ＭＳ Ｐゴシック" pitchFamily="-107" charset="-128"/>
              </a:rPr>
              <a:t>A shift to a </a:t>
            </a:r>
            <a:r>
              <a:rPr lang="en-US" sz="2300" b="1" i="1" dirty="0" smtClean="0">
                <a:solidFill>
                  <a:srgbClr val="32302A"/>
                </a:solidFill>
                <a:ea typeface="ＭＳ Ｐゴシック" pitchFamily="-107" charset="-128"/>
                <a:cs typeface="ＭＳ Ｐゴシック" pitchFamily="-107" charset="-128"/>
              </a:rPr>
              <a:t>more restrictive monetary policy</a:t>
            </a:r>
            <a:r>
              <a:rPr lang="en-US" sz="2300" dirty="0" smtClean="0">
                <a:solidFill>
                  <a:srgbClr val="32302A"/>
                </a:solidFill>
                <a:ea typeface="ＭＳ Ｐゴシック" pitchFamily="-107" charset="-128"/>
                <a:cs typeface="ＭＳ Ｐゴシック" pitchFamily="-107" charset="-128"/>
              </a:rPr>
              <a:t>, will increase real interest rates.</a:t>
            </a:r>
          </a:p>
          <a:p>
            <a:pPr marL="169863" indent="-169863">
              <a:lnSpc>
                <a:spcPct val="90000"/>
              </a:lnSpc>
            </a:pPr>
            <a:r>
              <a:rPr lang="en-US" sz="2300" dirty="0" smtClean="0">
                <a:solidFill>
                  <a:srgbClr val="32302A"/>
                </a:solidFill>
                <a:ea typeface="ＭＳ Ｐゴシック" pitchFamily="-107" charset="-128"/>
                <a:cs typeface="ＭＳ Ｐゴシック" pitchFamily="-107" charset="-128"/>
              </a:rPr>
              <a:t>Higher interest rates decrease aggregate demand (to </a:t>
            </a:r>
            <a:r>
              <a:rPr lang="en-US" sz="2300" b="1" i="1" dirty="0" smtClean="0">
                <a:solidFill>
                  <a:srgbClr val="2962A2"/>
                </a:solidFill>
                <a:ea typeface="ＭＳ Ｐゴシック" pitchFamily="-107" charset="-128"/>
                <a:cs typeface="ＭＳ Ｐゴシック" pitchFamily="-107" charset="-128"/>
              </a:rPr>
              <a:t>AD</a:t>
            </a:r>
            <a:r>
              <a:rPr lang="en-US" sz="2300" b="1" i="1" baseline="-25000" dirty="0" smtClean="0">
                <a:solidFill>
                  <a:srgbClr val="2962A2"/>
                </a:solidFill>
                <a:ea typeface="ＭＳ Ｐゴシック" pitchFamily="-107" charset="-128"/>
                <a:cs typeface="ＭＳ Ｐゴシック" pitchFamily="-107" charset="-128"/>
              </a:rPr>
              <a:t>2</a:t>
            </a:r>
            <a:r>
              <a:rPr lang="en-US" sz="2300" dirty="0" smtClean="0">
                <a:solidFill>
                  <a:srgbClr val="32302A"/>
                </a:solidFill>
                <a:ea typeface="ＭＳ Ｐゴシック" pitchFamily="-107" charset="-128"/>
                <a:cs typeface="ＭＳ Ｐゴシック" pitchFamily="-107" charset="-128"/>
              </a:rPr>
              <a:t>).</a:t>
            </a:r>
          </a:p>
          <a:p>
            <a:pPr marL="169863" indent="-169863">
              <a:lnSpc>
                <a:spcPct val="90000"/>
              </a:lnSpc>
            </a:pPr>
            <a:r>
              <a:rPr lang="en-US" sz="2300" dirty="0" smtClean="0">
                <a:solidFill>
                  <a:srgbClr val="32302A"/>
                </a:solidFill>
                <a:ea typeface="ＭＳ Ｐゴシック" pitchFamily="-107" charset="-128"/>
                <a:cs typeface="ＭＳ Ｐゴシック" pitchFamily="-107" charset="-128"/>
              </a:rPr>
              <a:t>When the change in </a:t>
            </a:r>
            <a:r>
              <a:rPr lang="en-US" sz="2300" b="1" i="1" dirty="0" smtClean="0">
                <a:solidFill>
                  <a:schemeClr val="accent5">
                    <a:lumMod val="75000"/>
                  </a:schemeClr>
                </a:solidFill>
                <a:ea typeface="ＭＳ Ｐゴシック" pitchFamily="-107" charset="-128"/>
                <a:cs typeface="ＭＳ Ｐゴシック" pitchFamily="-107" charset="-128"/>
              </a:rPr>
              <a:t>AD</a:t>
            </a:r>
            <a:r>
              <a:rPr lang="en-US" sz="2300" dirty="0" smtClean="0">
                <a:solidFill>
                  <a:srgbClr val="32302A"/>
                </a:solidFill>
                <a:ea typeface="ＭＳ Ｐゴシック" pitchFamily="-107" charset="-128"/>
                <a:cs typeface="ＭＳ Ｐゴシック" pitchFamily="-107" charset="-128"/>
              </a:rPr>
              <a:t> is unanticipated, real output will decline (to </a:t>
            </a:r>
            <a:r>
              <a:rPr lang="en-US" sz="2300" b="1" i="1" dirty="0" smtClean="0">
                <a:solidFill>
                  <a:srgbClr val="32302A"/>
                </a:solidFill>
                <a:ea typeface="ＭＳ Ｐゴシック" pitchFamily="-107" charset="-128"/>
                <a:cs typeface="ＭＳ Ｐゴシック" pitchFamily="-107" charset="-128"/>
              </a:rPr>
              <a:t>Y</a:t>
            </a:r>
            <a:r>
              <a:rPr lang="en-US" sz="2300" b="1" i="1" baseline="-25000" dirty="0" smtClean="0">
                <a:solidFill>
                  <a:srgbClr val="32302A"/>
                </a:solidFill>
                <a:ea typeface="ＭＳ Ｐゴシック" pitchFamily="-107" charset="-128"/>
                <a:cs typeface="ＭＳ Ｐゴシック" pitchFamily="-107" charset="-128"/>
              </a:rPr>
              <a:t>2</a:t>
            </a:r>
            <a:r>
              <a:rPr lang="en-US" sz="2300" dirty="0" smtClean="0">
                <a:solidFill>
                  <a:srgbClr val="32302A"/>
                </a:solidFill>
                <a:ea typeface="ＭＳ Ｐゴシック" pitchFamily="-107" charset="-128"/>
                <a:cs typeface="ＭＳ Ｐゴシック" pitchFamily="-107" charset="-128"/>
              </a:rPr>
              <a:t>) and downward pressure on prices will result.</a:t>
            </a:r>
          </a:p>
        </p:txBody>
      </p:sp>
      <p:cxnSp>
        <p:nvCxnSpPr>
          <p:cNvPr id="4" name="Straight Connector 3"/>
          <p:cNvCxnSpPr/>
          <p:nvPr/>
        </p:nvCxnSpPr>
        <p:spPr>
          <a:xfrm>
            <a:off x="5482980" y="3379249"/>
            <a:ext cx="3274858" cy="1588"/>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68" name="Rectangle 8"/>
          <p:cNvSpPr>
            <a:spLocks noChangeArrowheads="1"/>
          </p:cNvSpPr>
          <p:nvPr/>
        </p:nvSpPr>
        <p:spPr bwMode="auto">
          <a:xfrm>
            <a:off x="7801226" y="2370898"/>
            <a:ext cx="0" cy="304800"/>
          </a:xfrm>
          <a:prstGeom prst="rect">
            <a:avLst/>
          </a:prstGeom>
          <a:noFill/>
          <a:ln w="9525">
            <a:noFill/>
            <a:miter lim="800000"/>
            <a:headEnd/>
            <a:tailEnd/>
          </a:ln>
        </p:spPr>
        <p:txBody>
          <a:bodyPr wrap="none" lIns="0" tIns="0" rIns="0" bIns="0">
            <a:prstTxWarp prst="textNoShape">
              <a:avLst/>
            </a:prstTxWarp>
            <a:spAutoFit/>
          </a:bodyPr>
          <a:lstStyle/>
          <a:p>
            <a:endParaRPr kumimoji="0" lang="en-US" sz="2000" b="0">
              <a:solidFill>
                <a:schemeClr val="tx1"/>
              </a:solidFill>
              <a:latin typeface="Times New Roman"/>
              <a:cs typeface="Times New Roman"/>
            </a:endParaRPr>
          </a:p>
        </p:txBody>
      </p:sp>
      <p:sp>
        <p:nvSpPr>
          <p:cNvPr id="69" name="Rectangle 10"/>
          <p:cNvSpPr>
            <a:spLocks noChangeArrowheads="1"/>
          </p:cNvSpPr>
          <p:nvPr/>
        </p:nvSpPr>
        <p:spPr bwMode="auto">
          <a:xfrm>
            <a:off x="7677401" y="2558223"/>
            <a:ext cx="381000" cy="230832"/>
          </a:xfrm>
          <a:prstGeom prst="rect">
            <a:avLst/>
          </a:prstGeom>
          <a:noFill/>
          <a:ln w="9525">
            <a:noFill/>
            <a:miter lim="800000"/>
            <a:headEnd/>
            <a:tailEnd/>
          </a:ln>
        </p:spPr>
        <p:txBody>
          <a:bodyPr lIns="0" tIns="0" rIns="0" bIns="0">
            <a:prstTxWarp prst="textNoShape">
              <a:avLst/>
            </a:prstTxWarp>
            <a:spAutoFit/>
          </a:bodyPr>
          <a:lstStyle/>
          <a:p>
            <a:pPr>
              <a:lnSpc>
                <a:spcPct val="70000"/>
              </a:lnSpc>
            </a:pPr>
            <a:r>
              <a:rPr kumimoji="0" lang="en-US" sz="2000" b="1" i="1" dirty="0">
                <a:solidFill>
                  <a:srgbClr val="0000FF"/>
                </a:solidFill>
                <a:latin typeface="Times New Roman"/>
                <a:cs typeface="Times New Roman"/>
              </a:rPr>
              <a:t>D</a:t>
            </a:r>
            <a:endParaRPr kumimoji="0" lang="en-US" sz="2000" b="1" baseline="-25000" dirty="0">
              <a:solidFill>
                <a:srgbClr val="0000FF"/>
              </a:solidFill>
              <a:latin typeface="Times New Roman"/>
              <a:cs typeface="Times New Roman"/>
            </a:endParaRPr>
          </a:p>
        </p:txBody>
      </p:sp>
      <p:sp>
        <p:nvSpPr>
          <p:cNvPr id="70" name="Freeform 11"/>
          <p:cNvSpPr>
            <a:spLocks/>
          </p:cNvSpPr>
          <p:nvPr/>
        </p:nvSpPr>
        <p:spPr bwMode="auto">
          <a:xfrm>
            <a:off x="6308976" y="405573"/>
            <a:ext cx="1341438" cy="2214563"/>
          </a:xfrm>
          <a:custGeom>
            <a:avLst/>
            <a:gdLst>
              <a:gd name="T0" fmla="*/ 29 w 2535"/>
              <a:gd name="T1" fmla="*/ 72 h 4185"/>
              <a:gd name="T2" fmla="*/ 89 w 2535"/>
              <a:gd name="T3" fmla="*/ 214 h 4185"/>
              <a:gd name="T4" fmla="*/ 151 w 2535"/>
              <a:gd name="T5" fmla="*/ 354 h 4185"/>
              <a:gd name="T6" fmla="*/ 212 w 2535"/>
              <a:gd name="T7" fmla="*/ 492 h 4185"/>
              <a:gd name="T8" fmla="*/ 275 w 2535"/>
              <a:gd name="T9" fmla="*/ 628 h 4185"/>
              <a:gd name="T10" fmla="*/ 339 w 2535"/>
              <a:gd name="T11" fmla="*/ 762 h 4185"/>
              <a:gd name="T12" fmla="*/ 402 w 2535"/>
              <a:gd name="T13" fmla="*/ 894 h 4185"/>
              <a:gd name="T14" fmla="*/ 467 w 2535"/>
              <a:gd name="T15" fmla="*/ 1024 h 4185"/>
              <a:gd name="T16" fmla="*/ 532 w 2535"/>
              <a:gd name="T17" fmla="*/ 1152 h 4185"/>
              <a:gd name="T18" fmla="*/ 596 w 2535"/>
              <a:gd name="T19" fmla="*/ 1278 h 4185"/>
              <a:gd name="T20" fmla="*/ 662 w 2535"/>
              <a:gd name="T21" fmla="*/ 1402 h 4185"/>
              <a:gd name="T22" fmla="*/ 727 w 2535"/>
              <a:gd name="T23" fmla="*/ 1523 h 4185"/>
              <a:gd name="T24" fmla="*/ 793 w 2535"/>
              <a:gd name="T25" fmla="*/ 1643 h 4185"/>
              <a:gd name="T26" fmla="*/ 857 w 2535"/>
              <a:gd name="T27" fmla="*/ 1760 h 4185"/>
              <a:gd name="T28" fmla="*/ 923 w 2535"/>
              <a:gd name="T29" fmla="*/ 1874 h 4185"/>
              <a:gd name="T30" fmla="*/ 988 w 2535"/>
              <a:gd name="T31" fmla="*/ 1986 h 4185"/>
              <a:gd name="T32" fmla="*/ 1054 w 2535"/>
              <a:gd name="T33" fmla="*/ 2096 h 4185"/>
              <a:gd name="T34" fmla="*/ 1118 w 2535"/>
              <a:gd name="T35" fmla="*/ 2204 h 4185"/>
              <a:gd name="T36" fmla="*/ 1182 w 2535"/>
              <a:gd name="T37" fmla="*/ 2309 h 4185"/>
              <a:gd name="T38" fmla="*/ 1245 w 2535"/>
              <a:gd name="T39" fmla="*/ 2411 h 4185"/>
              <a:gd name="T40" fmla="*/ 1308 w 2535"/>
              <a:gd name="T41" fmla="*/ 2512 h 4185"/>
              <a:gd name="T42" fmla="*/ 1370 w 2535"/>
              <a:gd name="T43" fmla="*/ 2609 h 4185"/>
              <a:gd name="T44" fmla="*/ 1433 w 2535"/>
              <a:gd name="T45" fmla="*/ 2703 h 4185"/>
              <a:gd name="T46" fmla="*/ 1494 w 2535"/>
              <a:gd name="T47" fmla="*/ 2795 h 4185"/>
              <a:gd name="T48" fmla="*/ 1553 w 2535"/>
              <a:gd name="T49" fmla="*/ 2885 h 4185"/>
              <a:gd name="T50" fmla="*/ 1613 w 2535"/>
              <a:gd name="T51" fmla="*/ 2972 h 4185"/>
              <a:gd name="T52" fmla="*/ 1670 w 2535"/>
              <a:gd name="T53" fmla="*/ 3056 h 4185"/>
              <a:gd name="T54" fmla="*/ 1727 w 2535"/>
              <a:gd name="T55" fmla="*/ 3138 h 4185"/>
              <a:gd name="T56" fmla="*/ 1783 w 2535"/>
              <a:gd name="T57" fmla="*/ 3216 h 4185"/>
              <a:gd name="T58" fmla="*/ 1837 w 2535"/>
              <a:gd name="T59" fmla="*/ 3292 h 4185"/>
              <a:gd name="T60" fmla="*/ 1890 w 2535"/>
              <a:gd name="T61" fmla="*/ 3366 h 4185"/>
              <a:gd name="T62" fmla="*/ 1941 w 2535"/>
              <a:gd name="T63" fmla="*/ 3435 h 4185"/>
              <a:gd name="T64" fmla="*/ 1991 w 2535"/>
              <a:gd name="T65" fmla="*/ 3503 h 4185"/>
              <a:gd name="T66" fmla="*/ 2039 w 2535"/>
              <a:gd name="T67" fmla="*/ 3567 h 4185"/>
              <a:gd name="T68" fmla="*/ 2085 w 2535"/>
              <a:gd name="T69" fmla="*/ 3628 h 4185"/>
              <a:gd name="T70" fmla="*/ 2130 w 2535"/>
              <a:gd name="T71" fmla="*/ 3687 h 4185"/>
              <a:gd name="T72" fmla="*/ 2172 w 2535"/>
              <a:gd name="T73" fmla="*/ 3743 h 4185"/>
              <a:gd name="T74" fmla="*/ 2213 w 2535"/>
              <a:gd name="T75" fmla="*/ 3795 h 4185"/>
              <a:gd name="T76" fmla="*/ 2252 w 2535"/>
              <a:gd name="T77" fmla="*/ 3844 h 4185"/>
              <a:gd name="T78" fmla="*/ 2289 w 2535"/>
              <a:gd name="T79" fmla="*/ 3890 h 4185"/>
              <a:gd name="T80" fmla="*/ 2323 w 2535"/>
              <a:gd name="T81" fmla="*/ 3933 h 4185"/>
              <a:gd name="T82" fmla="*/ 2355 w 2535"/>
              <a:gd name="T83" fmla="*/ 3972 h 4185"/>
              <a:gd name="T84" fmla="*/ 2385 w 2535"/>
              <a:gd name="T85" fmla="*/ 4008 h 4185"/>
              <a:gd name="T86" fmla="*/ 2412 w 2535"/>
              <a:gd name="T87" fmla="*/ 4042 h 4185"/>
              <a:gd name="T88" fmla="*/ 2437 w 2535"/>
              <a:gd name="T89" fmla="*/ 4072 h 4185"/>
              <a:gd name="T90" fmla="*/ 2459 w 2535"/>
              <a:gd name="T91" fmla="*/ 4098 h 4185"/>
              <a:gd name="T92" fmla="*/ 2479 w 2535"/>
              <a:gd name="T93" fmla="*/ 4120 h 4185"/>
              <a:gd name="T94" fmla="*/ 2495 w 2535"/>
              <a:gd name="T95" fmla="*/ 4140 h 4185"/>
              <a:gd name="T96" fmla="*/ 2509 w 2535"/>
              <a:gd name="T97" fmla="*/ 4156 h 4185"/>
              <a:gd name="T98" fmla="*/ 2520 w 2535"/>
              <a:gd name="T99" fmla="*/ 4169 h 4185"/>
              <a:gd name="T100" fmla="*/ 2528 w 2535"/>
              <a:gd name="T101" fmla="*/ 4178 h 4185"/>
              <a:gd name="T102" fmla="*/ 2533 w 2535"/>
              <a:gd name="T103" fmla="*/ 4182 h 4185"/>
              <a:gd name="T104" fmla="*/ 2535 w 2535"/>
              <a:gd name="T105" fmla="*/ 4185 h 418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535"/>
              <a:gd name="T160" fmla="*/ 0 h 4185"/>
              <a:gd name="T161" fmla="*/ 2535 w 2535"/>
              <a:gd name="T162" fmla="*/ 4185 h 4185"/>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535" h="4185">
                <a:moveTo>
                  <a:pt x="0" y="0"/>
                </a:moveTo>
                <a:lnTo>
                  <a:pt x="29" y="72"/>
                </a:lnTo>
                <a:lnTo>
                  <a:pt x="59" y="143"/>
                </a:lnTo>
                <a:lnTo>
                  <a:pt x="89" y="214"/>
                </a:lnTo>
                <a:lnTo>
                  <a:pt x="120" y="284"/>
                </a:lnTo>
                <a:lnTo>
                  <a:pt x="151" y="354"/>
                </a:lnTo>
                <a:lnTo>
                  <a:pt x="181" y="424"/>
                </a:lnTo>
                <a:lnTo>
                  <a:pt x="212" y="492"/>
                </a:lnTo>
                <a:lnTo>
                  <a:pt x="244" y="561"/>
                </a:lnTo>
                <a:lnTo>
                  <a:pt x="275" y="628"/>
                </a:lnTo>
                <a:lnTo>
                  <a:pt x="307" y="695"/>
                </a:lnTo>
                <a:lnTo>
                  <a:pt x="339" y="762"/>
                </a:lnTo>
                <a:lnTo>
                  <a:pt x="370" y="828"/>
                </a:lnTo>
                <a:lnTo>
                  <a:pt x="402" y="894"/>
                </a:lnTo>
                <a:lnTo>
                  <a:pt x="435" y="959"/>
                </a:lnTo>
                <a:lnTo>
                  <a:pt x="467" y="1024"/>
                </a:lnTo>
                <a:lnTo>
                  <a:pt x="499" y="1088"/>
                </a:lnTo>
                <a:lnTo>
                  <a:pt x="532" y="1152"/>
                </a:lnTo>
                <a:lnTo>
                  <a:pt x="564" y="1215"/>
                </a:lnTo>
                <a:lnTo>
                  <a:pt x="596" y="1278"/>
                </a:lnTo>
                <a:lnTo>
                  <a:pt x="628" y="1340"/>
                </a:lnTo>
                <a:lnTo>
                  <a:pt x="662" y="1402"/>
                </a:lnTo>
                <a:lnTo>
                  <a:pt x="694" y="1463"/>
                </a:lnTo>
                <a:lnTo>
                  <a:pt x="727" y="1523"/>
                </a:lnTo>
                <a:lnTo>
                  <a:pt x="759" y="1583"/>
                </a:lnTo>
                <a:lnTo>
                  <a:pt x="793" y="1643"/>
                </a:lnTo>
                <a:lnTo>
                  <a:pt x="825" y="1701"/>
                </a:lnTo>
                <a:lnTo>
                  <a:pt x="857" y="1760"/>
                </a:lnTo>
                <a:lnTo>
                  <a:pt x="891" y="1817"/>
                </a:lnTo>
                <a:lnTo>
                  <a:pt x="923" y="1874"/>
                </a:lnTo>
                <a:lnTo>
                  <a:pt x="955" y="1930"/>
                </a:lnTo>
                <a:lnTo>
                  <a:pt x="988" y="1986"/>
                </a:lnTo>
                <a:lnTo>
                  <a:pt x="1021" y="2041"/>
                </a:lnTo>
                <a:lnTo>
                  <a:pt x="1054" y="2096"/>
                </a:lnTo>
                <a:lnTo>
                  <a:pt x="1086" y="2151"/>
                </a:lnTo>
                <a:lnTo>
                  <a:pt x="1118" y="2204"/>
                </a:lnTo>
                <a:lnTo>
                  <a:pt x="1149" y="2256"/>
                </a:lnTo>
                <a:lnTo>
                  <a:pt x="1182" y="2309"/>
                </a:lnTo>
                <a:lnTo>
                  <a:pt x="1214" y="2360"/>
                </a:lnTo>
                <a:lnTo>
                  <a:pt x="1245" y="2411"/>
                </a:lnTo>
                <a:lnTo>
                  <a:pt x="1277" y="2462"/>
                </a:lnTo>
                <a:lnTo>
                  <a:pt x="1308" y="2512"/>
                </a:lnTo>
                <a:lnTo>
                  <a:pt x="1339" y="2560"/>
                </a:lnTo>
                <a:lnTo>
                  <a:pt x="1370" y="2609"/>
                </a:lnTo>
                <a:lnTo>
                  <a:pt x="1402" y="2657"/>
                </a:lnTo>
                <a:lnTo>
                  <a:pt x="1433" y="2703"/>
                </a:lnTo>
                <a:lnTo>
                  <a:pt x="1464" y="2749"/>
                </a:lnTo>
                <a:lnTo>
                  <a:pt x="1494" y="2795"/>
                </a:lnTo>
                <a:lnTo>
                  <a:pt x="1523" y="2840"/>
                </a:lnTo>
                <a:lnTo>
                  <a:pt x="1553" y="2885"/>
                </a:lnTo>
                <a:lnTo>
                  <a:pt x="1583" y="2929"/>
                </a:lnTo>
                <a:lnTo>
                  <a:pt x="1613" y="2972"/>
                </a:lnTo>
                <a:lnTo>
                  <a:pt x="1641" y="3015"/>
                </a:lnTo>
                <a:lnTo>
                  <a:pt x="1670" y="3056"/>
                </a:lnTo>
                <a:lnTo>
                  <a:pt x="1699" y="3097"/>
                </a:lnTo>
                <a:lnTo>
                  <a:pt x="1727" y="3138"/>
                </a:lnTo>
                <a:lnTo>
                  <a:pt x="1755" y="3178"/>
                </a:lnTo>
                <a:lnTo>
                  <a:pt x="1783" y="3216"/>
                </a:lnTo>
                <a:lnTo>
                  <a:pt x="1809" y="3255"/>
                </a:lnTo>
                <a:lnTo>
                  <a:pt x="1837" y="3292"/>
                </a:lnTo>
                <a:lnTo>
                  <a:pt x="1864" y="3330"/>
                </a:lnTo>
                <a:lnTo>
                  <a:pt x="1890" y="3366"/>
                </a:lnTo>
                <a:lnTo>
                  <a:pt x="1915" y="3401"/>
                </a:lnTo>
                <a:lnTo>
                  <a:pt x="1941" y="3435"/>
                </a:lnTo>
                <a:lnTo>
                  <a:pt x="1966" y="3470"/>
                </a:lnTo>
                <a:lnTo>
                  <a:pt x="1991" y="3503"/>
                </a:lnTo>
                <a:lnTo>
                  <a:pt x="2014" y="3536"/>
                </a:lnTo>
                <a:lnTo>
                  <a:pt x="2039" y="3567"/>
                </a:lnTo>
                <a:lnTo>
                  <a:pt x="2063" y="3599"/>
                </a:lnTo>
                <a:lnTo>
                  <a:pt x="2085" y="3628"/>
                </a:lnTo>
                <a:lnTo>
                  <a:pt x="2108" y="3658"/>
                </a:lnTo>
                <a:lnTo>
                  <a:pt x="2130" y="3687"/>
                </a:lnTo>
                <a:lnTo>
                  <a:pt x="2151" y="3716"/>
                </a:lnTo>
                <a:lnTo>
                  <a:pt x="2172" y="3743"/>
                </a:lnTo>
                <a:lnTo>
                  <a:pt x="2193" y="3769"/>
                </a:lnTo>
                <a:lnTo>
                  <a:pt x="2213" y="3795"/>
                </a:lnTo>
                <a:lnTo>
                  <a:pt x="2233" y="3820"/>
                </a:lnTo>
                <a:lnTo>
                  <a:pt x="2252" y="3844"/>
                </a:lnTo>
                <a:lnTo>
                  <a:pt x="2270" y="3867"/>
                </a:lnTo>
                <a:lnTo>
                  <a:pt x="2289" y="3890"/>
                </a:lnTo>
                <a:lnTo>
                  <a:pt x="2306" y="3912"/>
                </a:lnTo>
                <a:lnTo>
                  <a:pt x="2323" y="3933"/>
                </a:lnTo>
                <a:lnTo>
                  <a:pt x="2340" y="3953"/>
                </a:lnTo>
                <a:lnTo>
                  <a:pt x="2355" y="3972"/>
                </a:lnTo>
                <a:lnTo>
                  <a:pt x="2370" y="3991"/>
                </a:lnTo>
                <a:lnTo>
                  <a:pt x="2385" y="4008"/>
                </a:lnTo>
                <a:lnTo>
                  <a:pt x="2398" y="4026"/>
                </a:lnTo>
                <a:lnTo>
                  <a:pt x="2412" y="4042"/>
                </a:lnTo>
                <a:lnTo>
                  <a:pt x="2424" y="4057"/>
                </a:lnTo>
                <a:lnTo>
                  <a:pt x="2437" y="4072"/>
                </a:lnTo>
                <a:lnTo>
                  <a:pt x="2448" y="4085"/>
                </a:lnTo>
                <a:lnTo>
                  <a:pt x="2459" y="4098"/>
                </a:lnTo>
                <a:lnTo>
                  <a:pt x="2469" y="4109"/>
                </a:lnTo>
                <a:lnTo>
                  <a:pt x="2479" y="4120"/>
                </a:lnTo>
                <a:lnTo>
                  <a:pt x="2488" y="4130"/>
                </a:lnTo>
                <a:lnTo>
                  <a:pt x="2495" y="4140"/>
                </a:lnTo>
                <a:lnTo>
                  <a:pt x="2503" y="4149"/>
                </a:lnTo>
                <a:lnTo>
                  <a:pt x="2509" y="4156"/>
                </a:lnTo>
                <a:lnTo>
                  <a:pt x="2515" y="4163"/>
                </a:lnTo>
                <a:lnTo>
                  <a:pt x="2520" y="4169"/>
                </a:lnTo>
                <a:lnTo>
                  <a:pt x="2524" y="4174"/>
                </a:lnTo>
                <a:lnTo>
                  <a:pt x="2528" y="4178"/>
                </a:lnTo>
                <a:lnTo>
                  <a:pt x="2531" y="4181"/>
                </a:lnTo>
                <a:lnTo>
                  <a:pt x="2533" y="4182"/>
                </a:lnTo>
                <a:lnTo>
                  <a:pt x="2534" y="4184"/>
                </a:lnTo>
                <a:lnTo>
                  <a:pt x="2535" y="4185"/>
                </a:lnTo>
              </a:path>
            </a:pathLst>
          </a:custGeom>
          <a:noFill/>
          <a:ln w="57150">
            <a:solidFill>
              <a:srgbClr val="0000FF"/>
            </a:solidFill>
            <a:round/>
            <a:headEnd/>
            <a:tailEnd/>
          </a:ln>
        </p:spPr>
        <p:txBody>
          <a:bodyPr>
            <a:prstTxWarp prst="textNoShape">
              <a:avLst/>
            </a:prstTxWarp>
          </a:bodyPr>
          <a:lstStyle/>
          <a:p>
            <a:endParaRPr lang="en-US">
              <a:latin typeface="Times New Roman"/>
              <a:cs typeface="Times New Roman"/>
            </a:endParaRPr>
          </a:p>
        </p:txBody>
      </p:sp>
      <p:sp>
        <p:nvSpPr>
          <p:cNvPr id="71" name="Rectangle 16"/>
          <p:cNvSpPr>
            <a:spLocks noChangeArrowheads="1"/>
          </p:cNvSpPr>
          <p:nvPr/>
        </p:nvSpPr>
        <p:spPr bwMode="auto">
          <a:xfrm>
            <a:off x="5556501" y="1383473"/>
            <a:ext cx="194827"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a:solidFill>
                  <a:srgbClr val="000000"/>
                </a:solidFill>
                <a:latin typeface="Times New Roman"/>
                <a:cs typeface="Times New Roman"/>
              </a:rPr>
              <a:t>r</a:t>
            </a:r>
            <a:r>
              <a:rPr kumimoji="0" lang="en-US" b="1" i="1" baseline="-25000" dirty="0">
                <a:solidFill>
                  <a:srgbClr val="000000"/>
                </a:solidFill>
                <a:latin typeface="Times New Roman"/>
                <a:cs typeface="Times New Roman"/>
              </a:rPr>
              <a:t>2</a:t>
            </a:r>
            <a:endParaRPr kumimoji="0" lang="en-US" b="1" baseline="-25000" dirty="0">
              <a:solidFill>
                <a:schemeClr val="tx1"/>
              </a:solidFill>
              <a:latin typeface="Times New Roman"/>
              <a:cs typeface="Times New Roman"/>
            </a:endParaRPr>
          </a:p>
        </p:txBody>
      </p:sp>
      <p:sp>
        <p:nvSpPr>
          <p:cNvPr id="72" name="Line 17"/>
          <p:cNvSpPr>
            <a:spLocks noChangeShapeType="1"/>
          </p:cNvSpPr>
          <p:nvPr/>
        </p:nvSpPr>
        <p:spPr bwMode="auto">
          <a:xfrm flipH="1">
            <a:off x="5816851" y="1546986"/>
            <a:ext cx="1093788" cy="0"/>
          </a:xfrm>
          <a:prstGeom prst="line">
            <a:avLst/>
          </a:prstGeom>
          <a:noFill/>
          <a:ln w="31750" cap="rnd">
            <a:solidFill>
              <a:srgbClr val="000000"/>
            </a:solidFill>
            <a:prstDash val="sysDot"/>
            <a:round/>
            <a:headEnd/>
            <a:tailEnd/>
          </a:ln>
        </p:spPr>
        <p:txBody>
          <a:bodyPr lIns="0" tIns="0" rIns="0" bIns="0">
            <a:prstTxWarp prst="textNoShape">
              <a:avLst/>
            </a:prstTxWarp>
            <a:spAutoFit/>
          </a:bodyPr>
          <a:lstStyle/>
          <a:p>
            <a:endParaRPr lang="en-US">
              <a:latin typeface="Times New Roman"/>
              <a:cs typeface="Times New Roman"/>
            </a:endParaRPr>
          </a:p>
        </p:txBody>
      </p:sp>
      <p:sp>
        <p:nvSpPr>
          <p:cNvPr id="73" name="Rectangle 18"/>
          <p:cNvSpPr>
            <a:spLocks noChangeArrowheads="1"/>
          </p:cNvSpPr>
          <p:nvPr/>
        </p:nvSpPr>
        <p:spPr bwMode="auto">
          <a:xfrm>
            <a:off x="6759826" y="2994786"/>
            <a:ext cx="301619"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dirty="0">
                <a:solidFill>
                  <a:srgbClr val="000000"/>
                </a:solidFill>
                <a:latin typeface="Times New Roman"/>
                <a:cs typeface="Times New Roman"/>
              </a:rPr>
              <a:t>Q</a:t>
            </a:r>
            <a:r>
              <a:rPr kumimoji="0" lang="en-US" sz="1800" b="1" i="1" baseline="-25000" dirty="0">
                <a:solidFill>
                  <a:srgbClr val="000000"/>
                </a:solidFill>
                <a:latin typeface="Times New Roman"/>
                <a:cs typeface="Times New Roman"/>
              </a:rPr>
              <a:t>2</a:t>
            </a:r>
          </a:p>
        </p:txBody>
      </p:sp>
      <p:sp>
        <p:nvSpPr>
          <p:cNvPr id="74" name="Line 19"/>
          <p:cNvSpPr>
            <a:spLocks noChangeShapeType="1"/>
          </p:cNvSpPr>
          <p:nvPr/>
        </p:nvSpPr>
        <p:spPr bwMode="auto">
          <a:xfrm>
            <a:off x="6882064" y="1588261"/>
            <a:ext cx="0" cy="1406525"/>
          </a:xfrm>
          <a:prstGeom prst="line">
            <a:avLst/>
          </a:prstGeom>
          <a:noFill/>
          <a:ln w="31750" cap="rnd">
            <a:solidFill>
              <a:srgbClr val="000000"/>
            </a:solidFill>
            <a:prstDash val="sysDot"/>
            <a:round/>
            <a:headEnd/>
            <a:tailEnd/>
          </a:ln>
        </p:spPr>
        <p:txBody>
          <a:bodyPr wrap="none" lIns="0" tIns="0" rIns="0" bIns="0">
            <a:prstTxWarp prst="textNoShape">
              <a:avLst/>
            </a:prstTxWarp>
            <a:spAutoFit/>
          </a:bodyPr>
          <a:lstStyle/>
          <a:p>
            <a:endParaRPr lang="en-US">
              <a:latin typeface="Times New Roman"/>
              <a:cs typeface="Times New Roman"/>
            </a:endParaRPr>
          </a:p>
        </p:txBody>
      </p:sp>
      <p:sp>
        <p:nvSpPr>
          <p:cNvPr id="75" name="Rectangle 21"/>
          <p:cNvSpPr>
            <a:spLocks noChangeArrowheads="1"/>
          </p:cNvSpPr>
          <p:nvPr/>
        </p:nvSpPr>
        <p:spPr bwMode="auto">
          <a:xfrm>
            <a:off x="5567614" y="2132773"/>
            <a:ext cx="194827"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a:solidFill>
                  <a:srgbClr val="000000"/>
                </a:solidFill>
                <a:latin typeface="Times New Roman"/>
                <a:cs typeface="Times New Roman"/>
              </a:rPr>
              <a:t>r</a:t>
            </a:r>
            <a:r>
              <a:rPr kumimoji="0" lang="en-US" b="1" i="1" baseline="-25000" dirty="0">
                <a:solidFill>
                  <a:srgbClr val="000000"/>
                </a:solidFill>
                <a:latin typeface="Times New Roman"/>
                <a:cs typeface="Times New Roman"/>
              </a:rPr>
              <a:t>1</a:t>
            </a:r>
            <a:endParaRPr kumimoji="0" lang="en-US" b="1" baseline="-25000" dirty="0">
              <a:solidFill>
                <a:schemeClr val="tx1"/>
              </a:solidFill>
              <a:latin typeface="Times New Roman"/>
              <a:cs typeface="Times New Roman"/>
            </a:endParaRPr>
          </a:p>
        </p:txBody>
      </p:sp>
      <p:sp>
        <p:nvSpPr>
          <p:cNvPr id="76" name="Line 22"/>
          <p:cNvSpPr>
            <a:spLocks noChangeShapeType="1"/>
          </p:cNvSpPr>
          <p:nvPr/>
        </p:nvSpPr>
        <p:spPr bwMode="auto">
          <a:xfrm flipH="1">
            <a:off x="5816851" y="2296286"/>
            <a:ext cx="1565275" cy="0"/>
          </a:xfrm>
          <a:prstGeom prst="line">
            <a:avLst/>
          </a:prstGeom>
          <a:noFill/>
          <a:ln w="31750" cap="rnd">
            <a:solidFill>
              <a:srgbClr val="000000"/>
            </a:solidFill>
            <a:prstDash val="sysDot"/>
            <a:round/>
            <a:headEnd/>
            <a:tailEnd/>
          </a:ln>
        </p:spPr>
        <p:txBody>
          <a:bodyPr lIns="0" tIns="0" rIns="0" bIns="0">
            <a:prstTxWarp prst="textNoShape">
              <a:avLst/>
            </a:prstTxWarp>
            <a:spAutoFit/>
          </a:bodyPr>
          <a:lstStyle/>
          <a:p>
            <a:endParaRPr lang="en-US">
              <a:latin typeface="Times New Roman"/>
              <a:cs typeface="Times New Roman"/>
            </a:endParaRPr>
          </a:p>
        </p:txBody>
      </p:sp>
      <p:sp>
        <p:nvSpPr>
          <p:cNvPr id="77" name="Rectangle 23"/>
          <p:cNvSpPr>
            <a:spLocks noChangeArrowheads="1"/>
          </p:cNvSpPr>
          <p:nvPr/>
        </p:nvSpPr>
        <p:spPr bwMode="auto">
          <a:xfrm>
            <a:off x="7312276" y="2994786"/>
            <a:ext cx="301619"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a:solidFill>
                  <a:srgbClr val="000000"/>
                </a:solidFill>
                <a:latin typeface="Times New Roman"/>
                <a:cs typeface="Times New Roman"/>
              </a:rPr>
              <a:t>Q</a:t>
            </a:r>
            <a:r>
              <a:rPr kumimoji="0" lang="en-US" sz="1800" b="1" i="1" baseline="-25000">
                <a:solidFill>
                  <a:srgbClr val="000000"/>
                </a:solidFill>
                <a:latin typeface="Times New Roman"/>
                <a:cs typeface="Times New Roman"/>
              </a:rPr>
              <a:t>1</a:t>
            </a:r>
          </a:p>
        </p:txBody>
      </p:sp>
      <p:sp>
        <p:nvSpPr>
          <p:cNvPr id="78" name="Line 24"/>
          <p:cNvSpPr>
            <a:spLocks noChangeShapeType="1"/>
          </p:cNvSpPr>
          <p:nvPr/>
        </p:nvSpPr>
        <p:spPr bwMode="auto">
          <a:xfrm>
            <a:off x="7398001" y="2286761"/>
            <a:ext cx="0" cy="701675"/>
          </a:xfrm>
          <a:prstGeom prst="line">
            <a:avLst/>
          </a:prstGeom>
          <a:noFill/>
          <a:ln w="31750" cap="rnd">
            <a:solidFill>
              <a:srgbClr val="000000"/>
            </a:solidFill>
            <a:prstDash val="sysDot"/>
            <a:round/>
            <a:headEnd/>
            <a:tailEnd/>
          </a:ln>
        </p:spPr>
        <p:txBody>
          <a:bodyPr lIns="0" tIns="0" rIns="0" bIns="0">
            <a:prstTxWarp prst="textNoShape">
              <a:avLst/>
            </a:prstTxWarp>
            <a:spAutoFit/>
          </a:bodyPr>
          <a:lstStyle/>
          <a:p>
            <a:endParaRPr lang="en-US">
              <a:latin typeface="Times New Roman"/>
              <a:cs typeface="Times New Roman"/>
            </a:endParaRPr>
          </a:p>
        </p:txBody>
      </p:sp>
      <p:sp>
        <p:nvSpPr>
          <p:cNvPr id="79" name="Rectangle 25"/>
          <p:cNvSpPr>
            <a:spLocks noChangeArrowheads="1"/>
          </p:cNvSpPr>
          <p:nvPr/>
        </p:nvSpPr>
        <p:spPr bwMode="auto">
          <a:xfrm>
            <a:off x="8166351" y="499236"/>
            <a:ext cx="277813" cy="369332"/>
          </a:xfrm>
          <a:prstGeom prst="rect">
            <a:avLst/>
          </a:prstGeom>
          <a:noFill/>
          <a:ln w="9525">
            <a:noFill/>
            <a:miter lim="800000"/>
            <a:headEnd/>
            <a:tailEnd/>
          </a:ln>
        </p:spPr>
        <p:txBody>
          <a:bodyPr lIns="0" tIns="0" rIns="0" bIns="0">
            <a:prstTxWarp prst="textNoShape">
              <a:avLst/>
            </a:prstTxWarp>
            <a:spAutoFit/>
          </a:bodyPr>
          <a:lstStyle/>
          <a:p>
            <a:pPr>
              <a:lnSpc>
                <a:spcPct val="70000"/>
              </a:lnSpc>
            </a:pPr>
            <a:r>
              <a:rPr kumimoji="0" lang="en-US" sz="2000" b="1" i="1" dirty="0">
                <a:solidFill>
                  <a:schemeClr val="tx1"/>
                </a:solidFill>
                <a:latin typeface="Times New Roman"/>
                <a:cs typeface="Times New Roman"/>
              </a:rPr>
              <a:t>S</a:t>
            </a:r>
            <a:r>
              <a:rPr kumimoji="0" lang="en-US" sz="2000" b="1" i="1" baseline="-25000" dirty="0">
                <a:solidFill>
                  <a:schemeClr val="tx1"/>
                </a:solidFill>
                <a:latin typeface="Times New Roman"/>
                <a:cs typeface="Times New Roman"/>
              </a:rPr>
              <a:t>1</a:t>
            </a:r>
            <a:br>
              <a:rPr kumimoji="0" lang="en-US" sz="2000" b="1" i="1" baseline="-25000" dirty="0">
                <a:solidFill>
                  <a:schemeClr val="tx1"/>
                </a:solidFill>
                <a:latin typeface="Times New Roman"/>
                <a:cs typeface="Times New Roman"/>
              </a:rPr>
            </a:br>
            <a:endParaRPr kumimoji="0" lang="en-US" sz="2000" b="1" baseline="-25000" dirty="0">
              <a:solidFill>
                <a:schemeClr val="tx1"/>
              </a:solidFill>
              <a:latin typeface="Times New Roman"/>
              <a:cs typeface="Times New Roman"/>
            </a:endParaRPr>
          </a:p>
        </p:txBody>
      </p:sp>
      <p:grpSp>
        <p:nvGrpSpPr>
          <p:cNvPr id="80" name="Group 26"/>
          <p:cNvGrpSpPr>
            <a:grpSpLocks/>
          </p:cNvGrpSpPr>
          <p:nvPr/>
        </p:nvGrpSpPr>
        <p:grpSpPr bwMode="auto">
          <a:xfrm>
            <a:off x="6902701" y="788161"/>
            <a:ext cx="1312863" cy="1981200"/>
            <a:chOff x="4006" y="1774"/>
            <a:chExt cx="827" cy="1248"/>
          </a:xfrm>
        </p:grpSpPr>
        <p:sp>
          <p:nvSpPr>
            <p:cNvPr id="81" name="Freeform 27"/>
            <p:cNvSpPr>
              <a:spLocks/>
            </p:cNvSpPr>
            <p:nvPr/>
          </p:nvSpPr>
          <p:spPr bwMode="auto">
            <a:xfrm>
              <a:off x="4006" y="2721"/>
              <a:ext cx="312" cy="301"/>
            </a:xfrm>
            <a:custGeom>
              <a:avLst/>
              <a:gdLst>
                <a:gd name="T0" fmla="*/ 0 w 936"/>
                <a:gd name="T1" fmla="*/ 904 h 904"/>
                <a:gd name="T2" fmla="*/ 32 w 936"/>
                <a:gd name="T3" fmla="*/ 880 h 904"/>
                <a:gd name="T4" fmla="*/ 63 w 936"/>
                <a:gd name="T5" fmla="*/ 855 h 904"/>
                <a:gd name="T6" fmla="*/ 95 w 936"/>
                <a:gd name="T7" fmla="*/ 829 h 904"/>
                <a:gd name="T8" fmla="*/ 128 w 936"/>
                <a:gd name="T9" fmla="*/ 801 h 904"/>
                <a:gd name="T10" fmla="*/ 161 w 936"/>
                <a:gd name="T11" fmla="*/ 772 h 904"/>
                <a:gd name="T12" fmla="*/ 194 w 936"/>
                <a:gd name="T13" fmla="*/ 742 h 904"/>
                <a:gd name="T14" fmla="*/ 228 w 936"/>
                <a:gd name="T15" fmla="*/ 711 h 904"/>
                <a:gd name="T16" fmla="*/ 264 w 936"/>
                <a:gd name="T17" fmla="*/ 679 h 904"/>
                <a:gd name="T18" fmla="*/ 298 w 936"/>
                <a:gd name="T19" fmla="*/ 645 h 904"/>
                <a:gd name="T20" fmla="*/ 335 w 936"/>
                <a:gd name="T21" fmla="*/ 610 h 904"/>
                <a:gd name="T22" fmla="*/ 371 w 936"/>
                <a:gd name="T23" fmla="*/ 574 h 904"/>
                <a:gd name="T24" fmla="*/ 409 w 936"/>
                <a:gd name="T25" fmla="*/ 537 h 904"/>
                <a:gd name="T26" fmla="*/ 448 w 936"/>
                <a:gd name="T27" fmla="*/ 498 h 904"/>
                <a:gd name="T28" fmla="*/ 487 w 936"/>
                <a:gd name="T29" fmla="*/ 459 h 904"/>
                <a:gd name="T30" fmla="*/ 527 w 936"/>
                <a:gd name="T31" fmla="*/ 418 h 904"/>
                <a:gd name="T32" fmla="*/ 568 w 936"/>
                <a:gd name="T33" fmla="*/ 377 h 904"/>
                <a:gd name="T34" fmla="*/ 611 w 936"/>
                <a:gd name="T35" fmla="*/ 334 h 904"/>
                <a:gd name="T36" fmla="*/ 654 w 936"/>
                <a:gd name="T37" fmla="*/ 289 h 904"/>
                <a:gd name="T38" fmla="*/ 698 w 936"/>
                <a:gd name="T39" fmla="*/ 244 h 904"/>
                <a:gd name="T40" fmla="*/ 743 w 936"/>
                <a:gd name="T41" fmla="*/ 197 h 904"/>
                <a:gd name="T42" fmla="*/ 789 w 936"/>
                <a:gd name="T43" fmla="*/ 149 h 904"/>
                <a:gd name="T44" fmla="*/ 837 w 936"/>
                <a:gd name="T45" fmla="*/ 100 h 904"/>
                <a:gd name="T46" fmla="*/ 886 w 936"/>
                <a:gd name="T47" fmla="*/ 51 h 904"/>
                <a:gd name="T48" fmla="*/ 936 w 936"/>
                <a:gd name="T49" fmla="*/ 0 h 90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36"/>
                <a:gd name="T76" fmla="*/ 0 h 904"/>
                <a:gd name="T77" fmla="*/ 936 w 936"/>
                <a:gd name="T78" fmla="*/ 904 h 90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36" h="904">
                  <a:moveTo>
                    <a:pt x="0" y="904"/>
                  </a:moveTo>
                  <a:lnTo>
                    <a:pt x="32" y="880"/>
                  </a:lnTo>
                  <a:lnTo>
                    <a:pt x="63" y="855"/>
                  </a:lnTo>
                  <a:lnTo>
                    <a:pt x="95" y="829"/>
                  </a:lnTo>
                  <a:lnTo>
                    <a:pt x="128" y="801"/>
                  </a:lnTo>
                  <a:lnTo>
                    <a:pt x="161" y="772"/>
                  </a:lnTo>
                  <a:lnTo>
                    <a:pt x="194" y="742"/>
                  </a:lnTo>
                  <a:lnTo>
                    <a:pt x="228" y="711"/>
                  </a:lnTo>
                  <a:lnTo>
                    <a:pt x="264" y="679"/>
                  </a:lnTo>
                  <a:lnTo>
                    <a:pt x="298" y="645"/>
                  </a:lnTo>
                  <a:lnTo>
                    <a:pt x="335" y="610"/>
                  </a:lnTo>
                  <a:lnTo>
                    <a:pt x="371" y="574"/>
                  </a:lnTo>
                  <a:lnTo>
                    <a:pt x="409" y="537"/>
                  </a:lnTo>
                  <a:lnTo>
                    <a:pt x="448" y="498"/>
                  </a:lnTo>
                  <a:lnTo>
                    <a:pt x="487" y="459"/>
                  </a:lnTo>
                  <a:lnTo>
                    <a:pt x="527" y="418"/>
                  </a:lnTo>
                  <a:lnTo>
                    <a:pt x="568" y="377"/>
                  </a:lnTo>
                  <a:lnTo>
                    <a:pt x="611" y="334"/>
                  </a:lnTo>
                  <a:lnTo>
                    <a:pt x="654" y="289"/>
                  </a:lnTo>
                  <a:lnTo>
                    <a:pt x="698" y="244"/>
                  </a:lnTo>
                  <a:lnTo>
                    <a:pt x="743" y="197"/>
                  </a:lnTo>
                  <a:lnTo>
                    <a:pt x="789" y="149"/>
                  </a:lnTo>
                  <a:lnTo>
                    <a:pt x="837" y="100"/>
                  </a:lnTo>
                  <a:lnTo>
                    <a:pt x="886" y="51"/>
                  </a:lnTo>
                  <a:lnTo>
                    <a:pt x="936" y="0"/>
                  </a:lnTo>
                </a:path>
              </a:pathLst>
            </a:custGeom>
            <a:noFill/>
            <a:ln w="57150">
              <a:solidFill>
                <a:schemeClr val="tx1"/>
              </a:solidFill>
              <a:round/>
              <a:headEnd/>
              <a:tailEnd/>
            </a:ln>
          </p:spPr>
          <p:txBody>
            <a:bodyPr>
              <a:prstTxWarp prst="textNoShape">
                <a:avLst/>
              </a:prstTxWarp>
            </a:bodyPr>
            <a:lstStyle/>
            <a:p>
              <a:endParaRPr lang="en-US">
                <a:latin typeface="Times New Roman"/>
                <a:cs typeface="Times New Roman"/>
              </a:endParaRPr>
            </a:p>
          </p:txBody>
        </p:sp>
        <p:sp>
          <p:nvSpPr>
            <p:cNvPr id="82" name="Freeform 28"/>
            <p:cNvSpPr>
              <a:spLocks/>
            </p:cNvSpPr>
            <p:nvPr/>
          </p:nvSpPr>
          <p:spPr bwMode="auto">
            <a:xfrm>
              <a:off x="4318" y="1774"/>
              <a:ext cx="515" cy="947"/>
            </a:xfrm>
            <a:custGeom>
              <a:avLst/>
              <a:gdLst>
                <a:gd name="T0" fmla="*/ 50 w 1545"/>
                <a:gd name="T1" fmla="*/ 2788 h 2840"/>
                <a:gd name="T2" fmla="*/ 146 w 1545"/>
                <a:gd name="T3" fmla="*/ 2684 h 2840"/>
                <a:gd name="T4" fmla="*/ 239 w 1545"/>
                <a:gd name="T5" fmla="*/ 2575 h 2840"/>
                <a:gd name="T6" fmla="*/ 328 w 1545"/>
                <a:gd name="T7" fmla="*/ 2464 h 2840"/>
                <a:gd name="T8" fmla="*/ 414 w 1545"/>
                <a:gd name="T9" fmla="*/ 2351 h 2840"/>
                <a:gd name="T10" fmla="*/ 496 w 1545"/>
                <a:gd name="T11" fmla="*/ 2236 h 2840"/>
                <a:gd name="T12" fmla="*/ 576 w 1545"/>
                <a:gd name="T13" fmla="*/ 2119 h 2840"/>
                <a:gd name="T14" fmla="*/ 652 w 1545"/>
                <a:gd name="T15" fmla="*/ 2000 h 2840"/>
                <a:gd name="T16" fmla="*/ 725 w 1545"/>
                <a:gd name="T17" fmla="*/ 1882 h 2840"/>
                <a:gd name="T18" fmla="*/ 795 w 1545"/>
                <a:gd name="T19" fmla="*/ 1763 h 2840"/>
                <a:gd name="T20" fmla="*/ 861 w 1545"/>
                <a:gd name="T21" fmla="*/ 1644 h 2840"/>
                <a:gd name="T22" fmla="*/ 925 w 1545"/>
                <a:gd name="T23" fmla="*/ 1527 h 2840"/>
                <a:gd name="T24" fmla="*/ 985 w 1545"/>
                <a:gd name="T25" fmla="*/ 1409 h 2840"/>
                <a:gd name="T26" fmla="*/ 1042 w 1545"/>
                <a:gd name="T27" fmla="*/ 1294 h 2840"/>
                <a:gd name="T28" fmla="*/ 1096 w 1545"/>
                <a:gd name="T29" fmla="*/ 1181 h 2840"/>
                <a:gd name="T30" fmla="*/ 1146 w 1545"/>
                <a:gd name="T31" fmla="*/ 1070 h 2840"/>
                <a:gd name="T32" fmla="*/ 1194 w 1545"/>
                <a:gd name="T33" fmla="*/ 962 h 2840"/>
                <a:gd name="T34" fmla="*/ 1239 w 1545"/>
                <a:gd name="T35" fmla="*/ 858 h 2840"/>
                <a:gd name="T36" fmla="*/ 1280 w 1545"/>
                <a:gd name="T37" fmla="*/ 757 h 2840"/>
                <a:gd name="T38" fmla="*/ 1318 w 1545"/>
                <a:gd name="T39" fmla="*/ 661 h 2840"/>
                <a:gd name="T40" fmla="*/ 1353 w 1545"/>
                <a:gd name="T41" fmla="*/ 569 h 2840"/>
                <a:gd name="T42" fmla="*/ 1385 w 1545"/>
                <a:gd name="T43" fmla="*/ 482 h 2840"/>
                <a:gd name="T44" fmla="*/ 1415 w 1545"/>
                <a:gd name="T45" fmla="*/ 401 h 2840"/>
                <a:gd name="T46" fmla="*/ 1441 w 1545"/>
                <a:gd name="T47" fmla="*/ 327 h 2840"/>
                <a:gd name="T48" fmla="*/ 1464 w 1545"/>
                <a:gd name="T49" fmla="*/ 258 h 2840"/>
                <a:gd name="T50" fmla="*/ 1485 w 1545"/>
                <a:gd name="T51" fmla="*/ 198 h 2840"/>
                <a:gd name="T52" fmla="*/ 1502 w 1545"/>
                <a:gd name="T53" fmla="*/ 144 h 2840"/>
                <a:gd name="T54" fmla="*/ 1516 w 1545"/>
                <a:gd name="T55" fmla="*/ 97 h 2840"/>
                <a:gd name="T56" fmla="*/ 1527 w 1545"/>
                <a:gd name="T57" fmla="*/ 59 h 2840"/>
                <a:gd name="T58" fmla="*/ 1536 w 1545"/>
                <a:gd name="T59" fmla="*/ 31 h 2840"/>
                <a:gd name="T60" fmla="*/ 1542 w 1545"/>
                <a:gd name="T61" fmla="*/ 11 h 2840"/>
                <a:gd name="T62" fmla="*/ 1544 w 1545"/>
                <a:gd name="T63" fmla="*/ 1 h 28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545"/>
                <a:gd name="T97" fmla="*/ 0 h 2840"/>
                <a:gd name="T98" fmla="*/ 1545 w 1545"/>
                <a:gd name="T99" fmla="*/ 2840 h 284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545" h="2840">
                  <a:moveTo>
                    <a:pt x="0" y="2840"/>
                  </a:moveTo>
                  <a:lnTo>
                    <a:pt x="50" y="2788"/>
                  </a:lnTo>
                  <a:lnTo>
                    <a:pt x="98" y="2737"/>
                  </a:lnTo>
                  <a:lnTo>
                    <a:pt x="146" y="2684"/>
                  </a:lnTo>
                  <a:lnTo>
                    <a:pt x="192" y="2630"/>
                  </a:lnTo>
                  <a:lnTo>
                    <a:pt x="239" y="2575"/>
                  </a:lnTo>
                  <a:lnTo>
                    <a:pt x="283" y="2520"/>
                  </a:lnTo>
                  <a:lnTo>
                    <a:pt x="328" y="2464"/>
                  </a:lnTo>
                  <a:lnTo>
                    <a:pt x="371" y="2408"/>
                  </a:lnTo>
                  <a:lnTo>
                    <a:pt x="414" y="2351"/>
                  </a:lnTo>
                  <a:lnTo>
                    <a:pt x="456" y="2294"/>
                  </a:lnTo>
                  <a:lnTo>
                    <a:pt x="496" y="2236"/>
                  </a:lnTo>
                  <a:lnTo>
                    <a:pt x="536" y="2177"/>
                  </a:lnTo>
                  <a:lnTo>
                    <a:pt x="576" y="2119"/>
                  </a:lnTo>
                  <a:lnTo>
                    <a:pt x="615" y="2060"/>
                  </a:lnTo>
                  <a:lnTo>
                    <a:pt x="652" y="2000"/>
                  </a:lnTo>
                  <a:lnTo>
                    <a:pt x="690" y="1942"/>
                  </a:lnTo>
                  <a:lnTo>
                    <a:pt x="725" y="1882"/>
                  </a:lnTo>
                  <a:lnTo>
                    <a:pt x="760" y="1823"/>
                  </a:lnTo>
                  <a:lnTo>
                    <a:pt x="795" y="1763"/>
                  </a:lnTo>
                  <a:lnTo>
                    <a:pt x="829" y="1704"/>
                  </a:lnTo>
                  <a:lnTo>
                    <a:pt x="861" y="1644"/>
                  </a:lnTo>
                  <a:lnTo>
                    <a:pt x="893" y="1585"/>
                  </a:lnTo>
                  <a:lnTo>
                    <a:pt x="925" y="1527"/>
                  </a:lnTo>
                  <a:lnTo>
                    <a:pt x="955" y="1467"/>
                  </a:lnTo>
                  <a:lnTo>
                    <a:pt x="985" y="1409"/>
                  </a:lnTo>
                  <a:lnTo>
                    <a:pt x="1013" y="1352"/>
                  </a:lnTo>
                  <a:lnTo>
                    <a:pt x="1042" y="1294"/>
                  </a:lnTo>
                  <a:lnTo>
                    <a:pt x="1069" y="1237"/>
                  </a:lnTo>
                  <a:lnTo>
                    <a:pt x="1096" y="1181"/>
                  </a:lnTo>
                  <a:lnTo>
                    <a:pt x="1121" y="1125"/>
                  </a:lnTo>
                  <a:lnTo>
                    <a:pt x="1146" y="1070"/>
                  </a:lnTo>
                  <a:lnTo>
                    <a:pt x="1170" y="1015"/>
                  </a:lnTo>
                  <a:lnTo>
                    <a:pt x="1194" y="962"/>
                  </a:lnTo>
                  <a:lnTo>
                    <a:pt x="1217" y="909"/>
                  </a:lnTo>
                  <a:lnTo>
                    <a:pt x="1239" y="858"/>
                  </a:lnTo>
                  <a:lnTo>
                    <a:pt x="1259" y="807"/>
                  </a:lnTo>
                  <a:lnTo>
                    <a:pt x="1280" y="757"/>
                  </a:lnTo>
                  <a:lnTo>
                    <a:pt x="1299" y="708"/>
                  </a:lnTo>
                  <a:lnTo>
                    <a:pt x="1318" y="661"/>
                  </a:lnTo>
                  <a:lnTo>
                    <a:pt x="1336" y="614"/>
                  </a:lnTo>
                  <a:lnTo>
                    <a:pt x="1353" y="569"/>
                  </a:lnTo>
                  <a:lnTo>
                    <a:pt x="1369" y="525"/>
                  </a:lnTo>
                  <a:lnTo>
                    <a:pt x="1385" y="482"/>
                  </a:lnTo>
                  <a:lnTo>
                    <a:pt x="1400" y="441"/>
                  </a:lnTo>
                  <a:lnTo>
                    <a:pt x="1415" y="401"/>
                  </a:lnTo>
                  <a:lnTo>
                    <a:pt x="1429" y="363"/>
                  </a:lnTo>
                  <a:lnTo>
                    <a:pt x="1441" y="327"/>
                  </a:lnTo>
                  <a:lnTo>
                    <a:pt x="1453" y="291"/>
                  </a:lnTo>
                  <a:lnTo>
                    <a:pt x="1464" y="258"/>
                  </a:lnTo>
                  <a:lnTo>
                    <a:pt x="1474" y="227"/>
                  </a:lnTo>
                  <a:lnTo>
                    <a:pt x="1485" y="198"/>
                  </a:lnTo>
                  <a:lnTo>
                    <a:pt x="1494" y="169"/>
                  </a:lnTo>
                  <a:lnTo>
                    <a:pt x="1502" y="144"/>
                  </a:lnTo>
                  <a:lnTo>
                    <a:pt x="1509" y="120"/>
                  </a:lnTo>
                  <a:lnTo>
                    <a:pt x="1516" y="97"/>
                  </a:lnTo>
                  <a:lnTo>
                    <a:pt x="1522" y="78"/>
                  </a:lnTo>
                  <a:lnTo>
                    <a:pt x="1527" y="59"/>
                  </a:lnTo>
                  <a:lnTo>
                    <a:pt x="1532" y="44"/>
                  </a:lnTo>
                  <a:lnTo>
                    <a:pt x="1536" y="31"/>
                  </a:lnTo>
                  <a:lnTo>
                    <a:pt x="1540" y="19"/>
                  </a:lnTo>
                  <a:lnTo>
                    <a:pt x="1542" y="11"/>
                  </a:lnTo>
                  <a:lnTo>
                    <a:pt x="1543" y="4"/>
                  </a:lnTo>
                  <a:lnTo>
                    <a:pt x="1544" y="1"/>
                  </a:lnTo>
                  <a:lnTo>
                    <a:pt x="1545" y="0"/>
                  </a:lnTo>
                </a:path>
              </a:pathLst>
            </a:custGeom>
            <a:noFill/>
            <a:ln w="57150">
              <a:solidFill>
                <a:schemeClr val="tx1"/>
              </a:solidFill>
              <a:round/>
              <a:headEnd/>
              <a:tailEnd/>
            </a:ln>
          </p:spPr>
          <p:txBody>
            <a:bodyPr>
              <a:prstTxWarp prst="textNoShape">
                <a:avLst/>
              </a:prstTxWarp>
            </a:bodyPr>
            <a:lstStyle/>
            <a:p>
              <a:endParaRPr lang="en-US">
                <a:latin typeface="Times New Roman"/>
                <a:cs typeface="Times New Roman"/>
              </a:endParaRPr>
            </a:p>
          </p:txBody>
        </p:sp>
      </p:grpSp>
      <p:sp>
        <p:nvSpPr>
          <p:cNvPr id="83" name="Freeform 29"/>
          <p:cNvSpPr>
            <a:spLocks/>
          </p:cNvSpPr>
          <p:nvPr/>
        </p:nvSpPr>
        <p:spPr bwMode="auto">
          <a:xfrm>
            <a:off x="7340851" y="2242311"/>
            <a:ext cx="119063" cy="119062"/>
          </a:xfrm>
          <a:custGeom>
            <a:avLst/>
            <a:gdLst>
              <a:gd name="T0" fmla="*/ 0 w 174"/>
              <a:gd name="T1" fmla="*/ 87 h 174"/>
              <a:gd name="T2" fmla="*/ 12 w 174"/>
              <a:gd name="T3" fmla="*/ 43 h 174"/>
              <a:gd name="T4" fmla="*/ 43 w 174"/>
              <a:gd name="T5" fmla="*/ 12 h 174"/>
              <a:gd name="T6" fmla="*/ 88 w 174"/>
              <a:gd name="T7" fmla="*/ 0 h 174"/>
              <a:gd name="T8" fmla="*/ 88 w 174"/>
              <a:gd name="T9" fmla="*/ 0 h 174"/>
              <a:gd name="T10" fmla="*/ 131 w 174"/>
              <a:gd name="T11" fmla="*/ 12 h 174"/>
              <a:gd name="T12" fmla="*/ 162 w 174"/>
              <a:gd name="T13" fmla="*/ 43 h 174"/>
              <a:gd name="T14" fmla="*/ 174 w 174"/>
              <a:gd name="T15" fmla="*/ 87 h 174"/>
              <a:gd name="T16" fmla="*/ 174 w 174"/>
              <a:gd name="T17" fmla="*/ 87 h 174"/>
              <a:gd name="T18" fmla="*/ 162 w 174"/>
              <a:gd name="T19" fmla="*/ 130 h 174"/>
              <a:gd name="T20" fmla="*/ 131 w 174"/>
              <a:gd name="T21" fmla="*/ 162 h 174"/>
              <a:gd name="T22" fmla="*/ 88 w 174"/>
              <a:gd name="T23" fmla="*/ 174 h 174"/>
              <a:gd name="T24" fmla="*/ 88 w 174"/>
              <a:gd name="T25" fmla="*/ 174 h 174"/>
              <a:gd name="T26" fmla="*/ 43 w 174"/>
              <a:gd name="T27" fmla="*/ 162 h 174"/>
              <a:gd name="T28" fmla="*/ 12 w 174"/>
              <a:gd name="T29" fmla="*/ 130 h 174"/>
              <a:gd name="T30" fmla="*/ 0 w 174"/>
              <a:gd name="T31" fmla="*/ 87 h 174"/>
              <a:gd name="T32" fmla="*/ 0 w 174"/>
              <a:gd name="T33" fmla="*/ 87 h 174"/>
              <a:gd name="T34" fmla="*/ 0 w 174"/>
              <a:gd name="T35" fmla="*/ 87 h 1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4"/>
              <a:gd name="T55" fmla="*/ 0 h 174"/>
              <a:gd name="T56" fmla="*/ 174 w 174"/>
              <a:gd name="T57" fmla="*/ 174 h 17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4" h="174">
                <a:moveTo>
                  <a:pt x="0" y="87"/>
                </a:moveTo>
                <a:lnTo>
                  <a:pt x="12" y="43"/>
                </a:lnTo>
                <a:lnTo>
                  <a:pt x="43" y="12"/>
                </a:lnTo>
                <a:lnTo>
                  <a:pt x="88" y="0"/>
                </a:lnTo>
                <a:lnTo>
                  <a:pt x="131" y="12"/>
                </a:lnTo>
                <a:lnTo>
                  <a:pt x="162" y="43"/>
                </a:lnTo>
                <a:lnTo>
                  <a:pt x="174" y="87"/>
                </a:lnTo>
                <a:lnTo>
                  <a:pt x="162" y="130"/>
                </a:lnTo>
                <a:lnTo>
                  <a:pt x="131" y="162"/>
                </a:lnTo>
                <a:lnTo>
                  <a:pt x="88" y="174"/>
                </a:lnTo>
                <a:lnTo>
                  <a:pt x="43" y="162"/>
                </a:lnTo>
                <a:lnTo>
                  <a:pt x="12"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84" name="Line 30"/>
          <p:cNvSpPr>
            <a:spLocks noChangeShapeType="1"/>
          </p:cNvSpPr>
          <p:nvPr/>
        </p:nvSpPr>
        <p:spPr bwMode="auto">
          <a:xfrm>
            <a:off x="5991476" y="1585086"/>
            <a:ext cx="0" cy="658812"/>
          </a:xfrm>
          <a:prstGeom prst="line">
            <a:avLst/>
          </a:prstGeom>
          <a:noFill/>
          <a:ln w="31750">
            <a:solidFill>
              <a:srgbClr val="000000"/>
            </a:solidFill>
            <a:round/>
            <a:headEnd type="stealth" w="lg" len="lg"/>
            <a:tailEnd type="none" w="lg" len="lg"/>
          </a:ln>
          <a:effectLst>
            <a:outerShdw blurRad="63500" dist="38099" dir="2700000" algn="ctr" rotWithShape="0">
              <a:srgbClr val="000000">
                <a:alpha val="74998"/>
              </a:srgbClr>
            </a:outerShdw>
          </a:effectLst>
        </p:spPr>
        <p:txBody>
          <a:bodyPr wrap="none" lIns="0" tIns="0" rIns="0" bIns="0">
            <a:prstTxWarp prst="textNoShape">
              <a:avLst/>
            </a:prstTxWarp>
            <a:spAutoFit/>
          </a:bodyPr>
          <a:lstStyle/>
          <a:p>
            <a:pPr>
              <a:defRPr/>
            </a:pPr>
            <a:endParaRPr lang="en-US">
              <a:latin typeface="Times New Roman"/>
              <a:cs typeface="Times New Roman"/>
            </a:endParaRPr>
          </a:p>
        </p:txBody>
      </p:sp>
      <p:grpSp>
        <p:nvGrpSpPr>
          <p:cNvPr id="85" name="Group 72"/>
          <p:cNvGrpSpPr>
            <a:grpSpLocks/>
          </p:cNvGrpSpPr>
          <p:nvPr/>
        </p:nvGrpSpPr>
        <p:grpSpPr bwMode="auto">
          <a:xfrm>
            <a:off x="6215591" y="221418"/>
            <a:ext cx="1842809" cy="2139955"/>
            <a:chOff x="1681" y="2103"/>
            <a:chExt cx="1157" cy="1353"/>
          </a:xfrm>
        </p:grpSpPr>
        <p:sp>
          <p:nvSpPr>
            <p:cNvPr id="86" name="Rectangle 12"/>
            <p:cNvSpPr>
              <a:spLocks noChangeArrowheads="1"/>
            </p:cNvSpPr>
            <p:nvPr/>
          </p:nvSpPr>
          <p:spPr bwMode="auto">
            <a:xfrm>
              <a:off x="2387" y="2103"/>
              <a:ext cx="201" cy="233"/>
            </a:xfrm>
            <a:prstGeom prst="rect">
              <a:avLst/>
            </a:prstGeom>
            <a:noFill/>
            <a:ln w="9525">
              <a:noFill/>
              <a:miter lim="800000"/>
              <a:headEnd/>
              <a:tailEnd/>
            </a:ln>
          </p:spPr>
          <p:txBody>
            <a:bodyPr wrap="square" lIns="0" tIns="0" rIns="0" bIns="0">
              <a:prstTxWarp prst="textNoShape">
                <a:avLst/>
              </a:prstTxWarp>
              <a:spAutoFit/>
            </a:bodyPr>
            <a:lstStyle/>
            <a:p>
              <a:pPr>
                <a:lnSpc>
                  <a:spcPct val="70000"/>
                </a:lnSpc>
              </a:pPr>
              <a:r>
                <a:rPr kumimoji="0" lang="en-US" sz="2000" b="1" i="1" dirty="0">
                  <a:solidFill>
                    <a:schemeClr val="tx1"/>
                  </a:solidFill>
                  <a:latin typeface="Times New Roman"/>
                  <a:cs typeface="Times New Roman"/>
                </a:rPr>
                <a:t>S</a:t>
              </a:r>
              <a:r>
                <a:rPr kumimoji="0" lang="en-US" sz="2000" b="1" i="1" baseline="-25000" dirty="0">
                  <a:solidFill>
                    <a:schemeClr val="tx1"/>
                  </a:solidFill>
                  <a:latin typeface="Times New Roman"/>
                  <a:cs typeface="Times New Roman"/>
                </a:rPr>
                <a:t>2</a:t>
              </a:r>
              <a:br>
                <a:rPr kumimoji="0" lang="en-US" sz="2000" b="1" i="1" baseline="-25000" dirty="0">
                  <a:solidFill>
                    <a:schemeClr val="tx1"/>
                  </a:solidFill>
                  <a:latin typeface="Times New Roman"/>
                  <a:cs typeface="Times New Roman"/>
                </a:rPr>
              </a:br>
              <a:endParaRPr kumimoji="0" lang="en-US" sz="2000" b="1" baseline="-25000" dirty="0">
                <a:solidFill>
                  <a:schemeClr val="tx1"/>
                </a:solidFill>
                <a:latin typeface="Times New Roman"/>
                <a:cs typeface="Times New Roman"/>
              </a:endParaRPr>
            </a:p>
          </p:txBody>
        </p:sp>
        <p:grpSp>
          <p:nvGrpSpPr>
            <p:cNvPr id="88" name="Group 13"/>
            <p:cNvGrpSpPr>
              <a:grpSpLocks/>
            </p:cNvGrpSpPr>
            <p:nvPr/>
          </p:nvGrpSpPr>
          <p:grpSpPr bwMode="auto">
            <a:xfrm>
              <a:off x="1681" y="2271"/>
              <a:ext cx="745" cy="1087"/>
              <a:chOff x="4059" y="1845"/>
              <a:chExt cx="745" cy="1087"/>
            </a:xfrm>
          </p:grpSpPr>
          <p:sp>
            <p:nvSpPr>
              <p:cNvPr id="91" name="Freeform 14"/>
              <p:cNvSpPr>
                <a:spLocks/>
              </p:cNvSpPr>
              <p:nvPr/>
            </p:nvSpPr>
            <p:spPr bwMode="auto">
              <a:xfrm rot="266308">
                <a:off x="4059" y="2697"/>
                <a:ext cx="243" cy="235"/>
              </a:xfrm>
              <a:custGeom>
                <a:avLst/>
                <a:gdLst>
                  <a:gd name="T0" fmla="*/ 0 w 936"/>
                  <a:gd name="T1" fmla="*/ 904 h 904"/>
                  <a:gd name="T2" fmla="*/ 32 w 936"/>
                  <a:gd name="T3" fmla="*/ 880 h 904"/>
                  <a:gd name="T4" fmla="*/ 63 w 936"/>
                  <a:gd name="T5" fmla="*/ 855 h 904"/>
                  <a:gd name="T6" fmla="*/ 95 w 936"/>
                  <a:gd name="T7" fmla="*/ 829 h 904"/>
                  <a:gd name="T8" fmla="*/ 128 w 936"/>
                  <a:gd name="T9" fmla="*/ 801 h 904"/>
                  <a:gd name="T10" fmla="*/ 161 w 936"/>
                  <a:gd name="T11" fmla="*/ 772 h 904"/>
                  <a:gd name="T12" fmla="*/ 194 w 936"/>
                  <a:gd name="T13" fmla="*/ 742 h 904"/>
                  <a:gd name="T14" fmla="*/ 228 w 936"/>
                  <a:gd name="T15" fmla="*/ 711 h 904"/>
                  <a:gd name="T16" fmla="*/ 264 w 936"/>
                  <a:gd name="T17" fmla="*/ 679 h 904"/>
                  <a:gd name="T18" fmla="*/ 298 w 936"/>
                  <a:gd name="T19" fmla="*/ 645 h 904"/>
                  <a:gd name="T20" fmla="*/ 335 w 936"/>
                  <a:gd name="T21" fmla="*/ 610 h 904"/>
                  <a:gd name="T22" fmla="*/ 371 w 936"/>
                  <a:gd name="T23" fmla="*/ 574 h 904"/>
                  <a:gd name="T24" fmla="*/ 409 w 936"/>
                  <a:gd name="T25" fmla="*/ 537 h 904"/>
                  <a:gd name="T26" fmla="*/ 448 w 936"/>
                  <a:gd name="T27" fmla="*/ 498 h 904"/>
                  <a:gd name="T28" fmla="*/ 487 w 936"/>
                  <a:gd name="T29" fmla="*/ 459 h 904"/>
                  <a:gd name="T30" fmla="*/ 527 w 936"/>
                  <a:gd name="T31" fmla="*/ 418 h 904"/>
                  <a:gd name="T32" fmla="*/ 568 w 936"/>
                  <a:gd name="T33" fmla="*/ 377 h 904"/>
                  <a:gd name="T34" fmla="*/ 611 w 936"/>
                  <a:gd name="T35" fmla="*/ 334 h 904"/>
                  <a:gd name="T36" fmla="*/ 654 w 936"/>
                  <a:gd name="T37" fmla="*/ 289 h 904"/>
                  <a:gd name="T38" fmla="*/ 698 w 936"/>
                  <a:gd name="T39" fmla="*/ 244 h 904"/>
                  <a:gd name="T40" fmla="*/ 743 w 936"/>
                  <a:gd name="T41" fmla="*/ 197 h 904"/>
                  <a:gd name="T42" fmla="*/ 789 w 936"/>
                  <a:gd name="T43" fmla="*/ 149 h 904"/>
                  <a:gd name="T44" fmla="*/ 837 w 936"/>
                  <a:gd name="T45" fmla="*/ 100 h 904"/>
                  <a:gd name="T46" fmla="*/ 886 w 936"/>
                  <a:gd name="T47" fmla="*/ 51 h 904"/>
                  <a:gd name="T48" fmla="*/ 936 w 936"/>
                  <a:gd name="T49" fmla="*/ 0 h 90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36"/>
                  <a:gd name="T76" fmla="*/ 0 h 904"/>
                  <a:gd name="T77" fmla="*/ 936 w 936"/>
                  <a:gd name="T78" fmla="*/ 904 h 90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36" h="904">
                    <a:moveTo>
                      <a:pt x="0" y="904"/>
                    </a:moveTo>
                    <a:lnTo>
                      <a:pt x="32" y="880"/>
                    </a:lnTo>
                    <a:lnTo>
                      <a:pt x="63" y="855"/>
                    </a:lnTo>
                    <a:lnTo>
                      <a:pt x="95" y="829"/>
                    </a:lnTo>
                    <a:lnTo>
                      <a:pt x="128" y="801"/>
                    </a:lnTo>
                    <a:lnTo>
                      <a:pt x="161" y="772"/>
                    </a:lnTo>
                    <a:lnTo>
                      <a:pt x="194" y="742"/>
                    </a:lnTo>
                    <a:lnTo>
                      <a:pt x="228" y="711"/>
                    </a:lnTo>
                    <a:lnTo>
                      <a:pt x="264" y="679"/>
                    </a:lnTo>
                    <a:lnTo>
                      <a:pt x="298" y="645"/>
                    </a:lnTo>
                    <a:lnTo>
                      <a:pt x="335" y="610"/>
                    </a:lnTo>
                    <a:lnTo>
                      <a:pt x="371" y="574"/>
                    </a:lnTo>
                    <a:lnTo>
                      <a:pt x="409" y="537"/>
                    </a:lnTo>
                    <a:lnTo>
                      <a:pt x="448" y="498"/>
                    </a:lnTo>
                    <a:lnTo>
                      <a:pt x="487" y="459"/>
                    </a:lnTo>
                    <a:lnTo>
                      <a:pt x="527" y="418"/>
                    </a:lnTo>
                    <a:lnTo>
                      <a:pt x="568" y="377"/>
                    </a:lnTo>
                    <a:lnTo>
                      <a:pt x="611" y="334"/>
                    </a:lnTo>
                    <a:lnTo>
                      <a:pt x="654" y="289"/>
                    </a:lnTo>
                    <a:lnTo>
                      <a:pt x="698" y="244"/>
                    </a:lnTo>
                    <a:lnTo>
                      <a:pt x="743" y="197"/>
                    </a:lnTo>
                    <a:lnTo>
                      <a:pt x="789" y="149"/>
                    </a:lnTo>
                    <a:lnTo>
                      <a:pt x="837" y="100"/>
                    </a:lnTo>
                    <a:lnTo>
                      <a:pt x="886" y="51"/>
                    </a:lnTo>
                    <a:lnTo>
                      <a:pt x="936" y="0"/>
                    </a:lnTo>
                  </a:path>
                </a:pathLst>
              </a:custGeom>
              <a:noFill/>
              <a:ln w="57150">
                <a:solidFill>
                  <a:schemeClr val="tx1"/>
                </a:solidFill>
                <a:round/>
                <a:headEnd/>
                <a:tailEnd/>
              </a:ln>
            </p:spPr>
            <p:txBody>
              <a:bodyPr>
                <a:prstTxWarp prst="textNoShape">
                  <a:avLst/>
                </a:prstTxWarp>
              </a:bodyPr>
              <a:lstStyle/>
              <a:p>
                <a:endParaRPr lang="en-US">
                  <a:latin typeface="Times New Roman"/>
                  <a:cs typeface="Times New Roman"/>
                </a:endParaRPr>
              </a:p>
            </p:txBody>
          </p:sp>
          <p:sp>
            <p:nvSpPr>
              <p:cNvPr id="92" name="Freeform 15"/>
              <p:cNvSpPr>
                <a:spLocks/>
              </p:cNvSpPr>
              <p:nvPr/>
            </p:nvSpPr>
            <p:spPr bwMode="auto">
              <a:xfrm>
                <a:off x="4302" y="1845"/>
                <a:ext cx="502" cy="868"/>
              </a:xfrm>
              <a:custGeom>
                <a:avLst/>
                <a:gdLst>
                  <a:gd name="T0" fmla="*/ 50 w 1545"/>
                  <a:gd name="T1" fmla="*/ 2788 h 2840"/>
                  <a:gd name="T2" fmla="*/ 146 w 1545"/>
                  <a:gd name="T3" fmla="*/ 2684 h 2840"/>
                  <a:gd name="T4" fmla="*/ 239 w 1545"/>
                  <a:gd name="T5" fmla="*/ 2575 h 2840"/>
                  <a:gd name="T6" fmla="*/ 328 w 1545"/>
                  <a:gd name="T7" fmla="*/ 2464 h 2840"/>
                  <a:gd name="T8" fmla="*/ 414 w 1545"/>
                  <a:gd name="T9" fmla="*/ 2351 h 2840"/>
                  <a:gd name="T10" fmla="*/ 496 w 1545"/>
                  <a:gd name="T11" fmla="*/ 2236 h 2840"/>
                  <a:gd name="T12" fmla="*/ 576 w 1545"/>
                  <a:gd name="T13" fmla="*/ 2119 h 2840"/>
                  <a:gd name="T14" fmla="*/ 652 w 1545"/>
                  <a:gd name="T15" fmla="*/ 2000 h 2840"/>
                  <a:gd name="T16" fmla="*/ 725 w 1545"/>
                  <a:gd name="T17" fmla="*/ 1882 h 2840"/>
                  <a:gd name="T18" fmla="*/ 795 w 1545"/>
                  <a:gd name="T19" fmla="*/ 1763 h 2840"/>
                  <a:gd name="T20" fmla="*/ 861 w 1545"/>
                  <a:gd name="T21" fmla="*/ 1644 h 2840"/>
                  <a:gd name="T22" fmla="*/ 925 w 1545"/>
                  <a:gd name="T23" fmla="*/ 1527 h 2840"/>
                  <a:gd name="T24" fmla="*/ 985 w 1545"/>
                  <a:gd name="T25" fmla="*/ 1409 h 2840"/>
                  <a:gd name="T26" fmla="*/ 1042 w 1545"/>
                  <a:gd name="T27" fmla="*/ 1294 h 2840"/>
                  <a:gd name="T28" fmla="*/ 1096 w 1545"/>
                  <a:gd name="T29" fmla="*/ 1181 h 2840"/>
                  <a:gd name="T30" fmla="*/ 1146 w 1545"/>
                  <a:gd name="T31" fmla="*/ 1070 h 2840"/>
                  <a:gd name="T32" fmla="*/ 1194 w 1545"/>
                  <a:gd name="T33" fmla="*/ 962 h 2840"/>
                  <a:gd name="T34" fmla="*/ 1239 w 1545"/>
                  <a:gd name="T35" fmla="*/ 858 h 2840"/>
                  <a:gd name="T36" fmla="*/ 1280 w 1545"/>
                  <a:gd name="T37" fmla="*/ 757 h 2840"/>
                  <a:gd name="T38" fmla="*/ 1318 w 1545"/>
                  <a:gd name="T39" fmla="*/ 661 h 2840"/>
                  <a:gd name="T40" fmla="*/ 1353 w 1545"/>
                  <a:gd name="T41" fmla="*/ 569 h 2840"/>
                  <a:gd name="T42" fmla="*/ 1385 w 1545"/>
                  <a:gd name="T43" fmla="*/ 482 h 2840"/>
                  <a:gd name="T44" fmla="*/ 1415 w 1545"/>
                  <a:gd name="T45" fmla="*/ 401 h 2840"/>
                  <a:gd name="T46" fmla="*/ 1441 w 1545"/>
                  <a:gd name="T47" fmla="*/ 327 h 2840"/>
                  <a:gd name="T48" fmla="*/ 1464 w 1545"/>
                  <a:gd name="T49" fmla="*/ 258 h 2840"/>
                  <a:gd name="T50" fmla="*/ 1485 w 1545"/>
                  <a:gd name="T51" fmla="*/ 198 h 2840"/>
                  <a:gd name="T52" fmla="*/ 1502 w 1545"/>
                  <a:gd name="T53" fmla="*/ 144 h 2840"/>
                  <a:gd name="T54" fmla="*/ 1516 w 1545"/>
                  <a:gd name="T55" fmla="*/ 97 h 2840"/>
                  <a:gd name="T56" fmla="*/ 1527 w 1545"/>
                  <a:gd name="T57" fmla="*/ 59 h 2840"/>
                  <a:gd name="T58" fmla="*/ 1536 w 1545"/>
                  <a:gd name="T59" fmla="*/ 31 h 2840"/>
                  <a:gd name="T60" fmla="*/ 1542 w 1545"/>
                  <a:gd name="T61" fmla="*/ 11 h 2840"/>
                  <a:gd name="T62" fmla="*/ 1544 w 1545"/>
                  <a:gd name="T63" fmla="*/ 1 h 28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545"/>
                  <a:gd name="T97" fmla="*/ 0 h 2840"/>
                  <a:gd name="T98" fmla="*/ 1545 w 1545"/>
                  <a:gd name="T99" fmla="*/ 2840 h 284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545" h="2840">
                    <a:moveTo>
                      <a:pt x="0" y="2840"/>
                    </a:moveTo>
                    <a:lnTo>
                      <a:pt x="50" y="2788"/>
                    </a:lnTo>
                    <a:lnTo>
                      <a:pt x="98" y="2737"/>
                    </a:lnTo>
                    <a:lnTo>
                      <a:pt x="146" y="2684"/>
                    </a:lnTo>
                    <a:lnTo>
                      <a:pt x="192" y="2630"/>
                    </a:lnTo>
                    <a:lnTo>
                      <a:pt x="239" y="2575"/>
                    </a:lnTo>
                    <a:lnTo>
                      <a:pt x="283" y="2520"/>
                    </a:lnTo>
                    <a:lnTo>
                      <a:pt x="328" y="2464"/>
                    </a:lnTo>
                    <a:lnTo>
                      <a:pt x="371" y="2408"/>
                    </a:lnTo>
                    <a:lnTo>
                      <a:pt x="414" y="2351"/>
                    </a:lnTo>
                    <a:lnTo>
                      <a:pt x="456" y="2294"/>
                    </a:lnTo>
                    <a:lnTo>
                      <a:pt x="496" y="2236"/>
                    </a:lnTo>
                    <a:lnTo>
                      <a:pt x="536" y="2177"/>
                    </a:lnTo>
                    <a:lnTo>
                      <a:pt x="576" y="2119"/>
                    </a:lnTo>
                    <a:lnTo>
                      <a:pt x="615" y="2060"/>
                    </a:lnTo>
                    <a:lnTo>
                      <a:pt x="652" y="2000"/>
                    </a:lnTo>
                    <a:lnTo>
                      <a:pt x="690" y="1942"/>
                    </a:lnTo>
                    <a:lnTo>
                      <a:pt x="725" y="1882"/>
                    </a:lnTo>
                    <a:lnTo>
                      <a:pt x="760" y="1823"/>
                    </a:lnTo>
                    <a:lnTo>
                      <a:pt x="795" y="1763"/>
                    </a:lnTo>
                    <a:lnTo>
                      <a:pt x="829" y="1704"/>
                    </a:lnTo>
                    <a:lnTo>
                      <a:pt x="861" y="1644"/>
                    </a:lnTo>
                    <a:lnTo>
                      <a:pt x="893" y="1585"/>
                    </a:lnTo>
                    <a:lnTo>
                      <a:pt x="925" y="1527"/>
                    </a:lnTo>
                    <a:lnTo>
                      <a:pt x="955" y="1467"/>
                    </a:lnTo>
                    <a:lnTo>
                      <a:pt x="985" y="1409"/>
                    </a:lnTo>
                    <a:lnTo>
                      <a:pt x="1013" y="1352"/>
                    </a:lnTo>
                    <a:lnTo>
                      <a:pt x="1042" y="1294"/>
                    </a:lnTo>
                    <a:lnTo>
                      <a:pt x="1069" y="1237"/>
                    </a:lnTo>
                    <a:lnTo>
                      <a:pt x="1096" y="1181"/>
                    </a:lnTo>
                    <a:lnTo>
                      <a:pt x="1121" y="1125"/>
                    </a:lnTo>
                    <a:lnTo>
                      <a:pt x="1146" y="1070"/>
                    </a:lnTo>
                    <a:lnTo>
                      <a:pt x="1170" y="1015"/>
                    </a:lnTo>
                    <a:lnTo>
                      <a:pt x="1194" y="962"/>
                    </a:lnTo>
                    <a:lnTo>
                      <a:pt x="1217" y="909"/>
                    </a:lnTo>
                    <a:lnTo>
                      <a:pt x="1239" y="858"/>
                    </a:lnTo>
                    <a:lnTo>
                      <a:pt x="1259" y="807"/>
                    </a:lnTo>
                    <a:lnTo>
                      <a:pt x="1280" y="757"/>
                    </a:lnTo>
                    <a:lnTo>
                      <a:pt x="1299" y="708"/>
                    </a:lnTo>
                    <a:lnTo>
                      <a:pt x="1318" y="661"/>
                    </a:lnTo>
                    <a:lnTo>
                      <a:pt x="1336" y="614"/>
                    </a:lnTo>
                    <a:lnTo>
                      <a:pt x="1353" y="569"/>
                    </a:lnTo>
                    <a:lnTo>
                      <a:pt x="1369" y="525"/>
                    </a:lnTo>
                    <a:lnTo>
                      <a:pt x="1385" y="482"/>
                    </a:lnTo>
                    <a:lnTo>
                      <a:pt x="1400" y="441"/>
                    </a:lnTo>
                    <a:lnTo>
                      <a:pt x="1415" y="401"/>
                    </a:lnTo>
                    <a:lnTo>
                      <a:pt x="1429" y="363"/>
                    </a:lnTo>
                    <a:lnTo>
                      <a:pt x="1441" y="327"/>
                    </a:lnTo>
                    <a:lnTo>
                      <a:pt x="1453" y="291"/>
                    </a:lnTo>
                    <a:lnTo>
                      <a:pt x="1464" y="258"/>
                    </a:lnTo>
                    <a:lnTo>
                      <a:pt x="1474" y="227"/>
                    </a:lnTo>
                    <a:lnTo>
                      <a:pt x="1485" y="198"/>
                    </a:lnTo>
                    <a:lnTo>
                      <a:pt x="1494" y="169"/>
                    </a:lnTo>
                    <a:lnTo>
                      <a:pt x="1502" y="144"/>
                    </a:lnTo>
                    <a:lnTo>
                      <a:pt x="1509" y="120"/>
                    </a:lnTo>
                    <a:lnTo>
                      <a:pt x="1516" y="97"/>
                    </a:lnTo>
                    <a:lnTo>
                      <a:pt x="1522" y="78"/>
                    </a:lnTo>
                    <a:lnTo>
                      <a:pt x="1527" y="59"/>
                    </a:lnTo>
                    <a:lnTo>
                      <a:pt x="1532" y="44"/>
                    </a:lnTo>
                    <a:lnTo>
                      <a:pt x="1536" y="31"/>
                    </a:lnTo>
                    <a:lnTo>
                      <a:pt x="1540" y="19"/>
                    </a:lnTo>
                    <a:lnTo>
                      <a:pt x="1542" y="11"/>
                    </a:lnTo>
                    <a:lnTo>
                      <a:pt x="1543" y="4"/>
                    </a:lnTo>
                    <a:lnTo>
                      <a:pt x="1544" y="1"/>
                    </a:lnTo>
                    <a:lnTo>
                      <a:pt x="1545" y="0"/>
                    </a:lnTo>
                  </a:path>
                </a:pathLst>
              </a:custGeom>
              <a:noFill/>
              <a:ln w="57150">
                <a:solidFill>
                  <a:schemeClr val="tx1"/>
                </a:solidFill>
                <a:round/>
                <a:headEnd/>
                <a:tailEnd/>
              </a:ln>
            </p:spPr>
            <p:txBody>
              <a:bodyPr>
                <a:prstTxWarp prst="textNoShape">
                  <a:avLst/>
                </a:prstTxWarp>
              </a:bodyPr>
              <a:lstStyle/>
              <a:p>
                <a:endParaRPr lang="en-US">
                  <a:latin typeface="Times New Roman"/>
                  <a:cs typeface="Times New Roman"/>
                </a:endParaRPr>
              </a:p>
            </p:txBody>
          </p:sp>
        </p:grpSp>
        <p:sp>
          <p:nvSpPr>
            <p:cNvPr id="89" name="Line 31"/>
            <p:cNvSpPr>
              <a:spLocks noChangeShapeType="1"/>
            </p:cNvSpPr>
            <p:nvPr/>
          </p:nvSpPr>
          <p:spPr bwMode="auto">
            <a:xfrm>
              <a:off x="2406" y="2526"/>
              <a:ext cx="432" cy="0"/>
            </a:xfrm>
            <a:prstGeom prst="line">
              <a:avLst/>
            </a:prstGeom>
            <a:noFill/>
            <a:ln w="31750">
              <a:solidFill>
                <a:schemeClr val="tx1"/>
              </a:solidFill>
              <a:round/>
              <a:headEnd type="stealth" w="lg" len="lg"/>
              <a:tailEnd type="none"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pPr>
                <a:defRPr/>
              </a:pPr>
              <a:endParaRPr lang="en-US">
                <a:latin typeface="Times New Roman"/>
                <a:cs typeface="Times New Roman"/>
              </a:endParaRPr>
            </a:p>
          </p:txBody>
        </p:sp>
        <p:sp>
          <p:nvSpPr>
            <p:cNvPr id="90" name="Line 32"/>
            <p:cNvSpPr>
              <a:spLocks noChangeShapeType="1"/>
            </p:cNvSpPr>
            <p:nvPr/>
          </p:nvSpPr>
          <p:spPr bwMode="auto">
            <a:xfrm>
              <a:off x="1806" y="3456"/>
              <a:ext cx="432" cy="0"/>
            </a:xfrm>
            <a:prstGeom prst="line">
              <a:avLst/>
            </a:prstGeom>
            <a:noFill/>
            <a:ln w="31750">
              <a:solidFill>
                <a:schemeClr val="tx1"/>
              </a:solidFill>
              <a:round/>
              <a:headEnd type="stealth" w="lg" len="lg"/>
              <a:tailEnd type="none"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pPr>
                <a:defRPr/>
              </a:pPr>
              <a:endParaRPr lang="en-US">
                <a:latin typeface="Times New Roman"/>
                <a:cs typeface="Times New Roman"/>
              </a:endParaRPr>
            </a:p>
          </p:txBody>
        </p:sp>
      </p:grpSp>
      <p:sp>
        <p:nvSpPr>
          <p:cNvPr id="93" name="Rectangle 33" descr="Parchment"/>
          <p:cNvSpPr>
            <a:spLocks noChangeArrowheads="1"/>
          </p:cNvSpPr>
          <p:nvPr/>
        </p:nvSpPr>
        <p:spPr bwMode="auto">
          <a:xfrm>
            <a:off x="5461251" y="368367"/>
            <a:ext cx="1295400" cy="529376"/>
          </a:xfrm>
          <a:prstGeom prst="rect">
            <a:avLst/>
          </a:prstGeom>
          <a:noFill/>
          <a:ln w="9525">
            <a:noFill/>
            <a:miter lim="800000"/>
            <a:headEnd/>
            <a:tailEnd/>
          </a:ln>
        </p:spPr>
        <p:txBody>
          <a:bodyPr lIns="0" tIns="0" rIns="0" bIns="0">
            <a:prstTxWarp prst="textNoShape">
              <a:avLst/>
            </a:prstTxWarp>
            <a:spAutoFit/>
          </a:bodyPr>
          <a:lstStyle/>
          <a:p>
            <a:pPr>
              <a:lnSpc>
                <a:spcPct val="70000"/>
              </a:lnSpc>
            </a:pPr>
            <a:r>
              <a:rPr kumimoji="0" lang="en-US" sz="1600" b="0" dirty="0">
                <a:solidFill>
                  <a:srgbClr val="000000"/>
                </a:solidFill>
                <a:latin typeface="Times New Roman"/>
                <a:cs typeface="Times New Roman"/>
              </a:rPr>
              <a:t>Real</a:t>
            </a:r>
            <a:br>
              <a:rPr kumimoji="0" lang="en-US" sz="1600" b="0" dirty="0">
                <a:solidFill>
                  <a:srgbClr val="000000"/>
                </a:solidFill>
                <a:latin typeface="Times New Roman"/>
                <a:cs typeface="Times New Roman"/>
              </a:rPr>
            </a:br>
            <a:r>
              <a:rPr kumimoji="0" lang="en-US" sz="1600" b="0" dirty="0">
                <a:solidFill>
                  <a:srgbClr val="000000"/>
                </a:solidFill>
                <a:latin typeface="Times New Roman"/>
                <a:cs typeface="Times New Roman"/>
              </a:rPr>
              <a:t>interest</a:t>
            </a:r>
            <a:br>
              <a:rPr kumimoji="0" lang="en-US" sz="1600" b="0" dirty="0">
                <a:solidFill>
                  <a:srgbClr val="000000"/>
                </a:solidFill>
                <a:latin typeface="Times New Roman"/>
                <a:cs typeface="Times New Roman"/>
              </a:rPr>
            </a:br>
            <a:r>
              <a:rPr kumimoji="0" lang="en-US" sz="1600" b="0" dirty="0">
                <a:solidFill>
                  <a:srgbClr val="000000"/>
                </a:solidFill>
                <a:latin typeface="Times New Roman"/>
                <a:cs typeface="Times New Roman"/>
              </a:rPr>
              <a:t>rate</a:t>
            </a:r>
          </a:p>
        </p:txBody>
      </p:sp>
      <p:sp>
        <p:nvSpPr>
          <p:cNvPr id="94" name="Line 34"/>
          <p:cNvSpPr>
            <a:spLocks noChangeShapeType="1"/>
          </p:cNvSpPr>
          <p:nvPr/>
        </p:nvSpPr>
        <p:spPr bwMode="auto">
          <a:xfrm>
            <a:off x="5835901" y="788161"/>
            <a:ext cx="0" cy="2211386"/>
          </a:xfrm>
          <a:prstGeom prst="line">
            <a:avLst/>
          </a:prstGeom>
          <a:noFill/>
          <a:ln w="28575">
            <a:solidFill>
              <a:srgbClr val="000000"/>
            </a:solidFill>
            <a:round/>
            <a:headEnd/>
            <a:tailEnd/>
          </a:ln>
        </p:spPr>
        <p:txBody>
          <a:bodyPr wrap="square" lIns="0" tIns="0" rIns="0" bIns="0">
            <a:prstTxWarp prst="textNoShape">
              <a:avLst/>
            </a:prstTxWarp>
            <a:spAutoFit/>
          </a:bodyPr>
          <a:lstStyle/>
          <a:p>
            <a:endParaRPr lang="en-US">
              <a:latin typeface="Times New Roman"/>
              <a:cs typeface="Times New Roman"/>
            </a:endParaRPr>
          </a:p>
        </p:txBody>
      </p:sp>
      <p:sp>
        <p:nvSpPr>
          <p:cNvPr id="95" name="Line 67"/>
          <p:cNvSpPr>
            <a:spLocks noChangeShapeType="1"/>
          </p:cNvSpPr>
          <p:nvPr/>
        </p:nvSpPr>
        <p:spPr bwMode="auto">
          <a:xfrm>
            <a:off x="5835901" y="2994786"/>
            <a:ext cx="2076450" cy="0"/>
          </a:xfrm>
          <a:prstGeom prst="line">
            <a:avLst/>
          </a:prstGeom>
          <a:noFill/>
          <a:ln w="28575">
            <a:solidFill>
              <a:srgbClr val="000000"/>
            </a:solidFill>
            <a:round/>
            <a:headEnd/>
            <a:tailEnd/>
          </a:ln>
        </p:spPr>
        <p:txBody>
          <a:bodyPr lIns="0" tIns="0" rIns="0" bIns="0">
            <a:prstTxWarp prst="textNoShape">
              <a:avLst/>
            </a:prstTxWarp>
            <a:spAutoFit/>
          </a:bodyPr>
          <a:lstStyle/>
          <a:p>
            <a:endParaRPr lang="en-US">
              <a:latin typeface="Times New Roman"/>
              <a:cs typeface="Times New Roman"/>
            </a:endParaRPr>
          </a:p>
        </p:txBody>
      </p:sp>
      <p:sp>
        <p:nvSpPr>
          <p:cNvPr id="96" name="Rectangle 68" descr="Parchment"/>
          <p:cNvSpPr>
            <a:spLocks noChangeAspect="1" noChangeArrowheads="1"/>
          </p:cNvSpPr>
          <p:nvPr/>
        </p:nvSpPr>
        <p:spPr bwMode="auto">
          <a:xfrm>
            <a:off x="7989049" y="2692565"/>
            <a:ext cx="755650" cy="599138"/>
          </a:xfrm>
          <a:prstGeom prst="rect">
            <a:avLst/>
          </a:prstGeom>
          <a:noFill/>
          <a:ln w="9525">
            <a:noFill/>
            <a:miter lim="800000"/>
            <a:headEnd/>
            <a:tailEnd/>
          </a:ln>
        </p:spPr>
        <p:txBody>
          <a:bodyPr lIns="0" tIns="0" rIns="0" bIns="0">
            <a:prstTxWarp prst="textNoShape">
              <a:avLst/>
            </a:prstTxWarp>
            <a:spAutoFit/>
          </a:bodyPr>
          <a:lstStyle/>
          <a:p>
            <a:pPr>
              <a:lnSpc>
                <a:spcPct val="80000"/>
              </a:lnSpc>
            </a:pPr>
            <a:r>
              <a:rPr kumimoji="0" lang="en-US" sz="1600" b="0">
                <a:solidFill>
                  <a:srgbClr val="000000"/>
                </a:solidFill>
                <a:latin typeface="Times New Roman"/>
                <a:cs typeface="Times New Roman"/>
              </a:rPr>
              <a:t>Qty of loanable funds</a:t>
            </a:r>
          </a:p>
        </p:txBody>
      </p:sp>
      <p:sp>
        <p:nvSpPr>
          <p:cNvPr id="97" name="Freeform 20"/>
          <p:cNvSpPr>
            <a:spLocks/>
          </p:cNvSpPr>
          <p:nvPr/>
        </p:nvSpPr>
        <p:spPr bwMode="auto">
          <a:xfrm>
            <a:off x="6820151" y="1477136"/>
            <a:ext cx="119063" cy="119062"/>
          </a:xfrm>
          <a:custGeom>
            <a:avLst/>
            <a:gdLst>
              <a:gd name="T0" fmla="*/ 0 w 174"/>
              <a:gd name="T1" fmla="*/ 87 h 174"/>
              <a:gd name="T2" fmla="*/ 12 w 174"/>
              <a:gd name="T3" fmla="*/ 43 h 174"/>
              <a:gd name="T4" fmla="*/ 43 w 174"/>
              <a:gd name="T5" fmla="*/ 12 h 174"/>
              <a:gd name="T6" fmla="*/ 88 w 174"/>
              <a:gd name="T7" fmla="*/ 0 h 174"/>
              <a:gd name="T8" fmla="*/ 88 w 174"/>
              <a:gd name="T9" fmla="*/ 0 h 174"/>
              <a:gd name="T10" fmla="*/ 131 w 174"/>
              <a:gd name="T11" fmla="*/ 12 h 174"/>
              <a:gd name="T12" fmla="*/ 162 w 174"/>
              <a:gd name="T13" fmla="*/ 43 h 174"/>
              <a:gd name="T14" fmla="*/ 174 w 174"/>
              <a:gd name="T15" fmla="*/ 87 h 174"/>
              <a:gd name="T16" fmla="*/ 174 w 174"/>
              <a:gd name="T17" fmla="*/ 87 h 174"/>
              <a:gd name="T18" fmla="*/ 162 w 174"/>
              <a:gd name="T19" fmla="*/ 130 h 174"/>
              <a:gd name="T20" fmla="*/ 131 w 174"/>
              <a:gd name="T21" fmla="*/ 162 h 174"/>
              <a:gd name="T22" fmla="*/ 88 w 174"/>
              <a:gd name="T23" fmla="*/ 174 h 174"/>
              <a:gd name="T24" fmla="*/ 88 w 174"/>
              <a:gd name="T25" fmla="*/ 174 h 174"/>
              <a:gd name="T26" fmla="*/ 43 w 174"/>
              <a:gd name="T27" fmla="*/ 162 h 174"/>
              <a:gd name="T28" fmla="*/ 12 w 174"/>
              <a:gd name="T29" fmla="*/ 130 h 174"/>
              <a:gd name="T30" fmla="*/ 0 w 174"/>
              <a:gd name="T31" fmla="*/ 87 h 174"/>
              <a:gd name="T32" fmla="*/ 0 w 174"/>
              <a:gd name="T33" fmla="*/ 87 h 174"/>
              <a:gd name="T34" fmla="*/ 0 w 174"/>
              <a:gd name="T35" fmla="*/ 87 h 1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4"/>
              <a:gd name="T55" fmla="*/ 0 h 174"/>
              <a:gd name="T56" fmla="*/ 174 w 174"/>
              <a:gd name="T57" fmla="*/ 174 h 17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4" h="174">
                <a:moveTo>
                  <a:pt x="0" y="87"/>
                </a:moveTo>
                <a:lnTo>
                  <a:pt x="12" y="43"/>
                </a:lnTo>
                <a:lnTo>
                  <a:pt x="43" y="12"/>
                </a:lnTo>
                <a:lnTo>
                  <a:pt x="88" y="0"/>
                </a:lnTo>
                <a:lnTo>
                  <a:pt x="131" y="12"/>
                </a:lnTo>
                <a:lnTo>
                  <a:pt x="162" y="43"/>
                </a:lnTo>
                <a:lnTo>
                  <a:pt x="174" y="87"/>
                </a:lnTo>
                <a:lnTo>
                  <a:pt x="162" y="130"/>
                </a:lnTo>
                <a:lnTo>
                  <a:pt x="131" y="162"/>
                </a:lnTo>
                <a:lnTo>
                  <a:pt x="88" y="174"/>
                </a:lnTo>
                <a:lnTo>
                  <a:pt x="43" y="162"/>
                </a:lnTo>
                <a:lnTo>
                  <a:pt x="12"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98" name="Rectangle 4" descr="Parchment"/>
          <p:cNvSpPr>
            <a:spLocks noChangeArrowheads="1"/>
          </p:cNvSpPr>
          <p:nvPr/>
        </p:nvSpPr>
        <p:spPr bwMode="auto">
          <a:xfrm>
            <a:off x="5463739" y="3540970"/>
            <a:ext cx="588359" cy="357021"/>
          </a:xfrm>
          <a:prstGeom prst="rect">
            <a:avLst/>
          </a:prstGeom>
          <a:noFill/>
          <a:ln w="9525">
            <a:noFill/>
            <a:miter lim="800000"/>
            <a:headEnd/>
            <a:tailEnd/>
          </a:ln>
        </p:spPr>
        <p:txBody>
          <a:bodyPr wrap="square" lIns="0" tIns="0" rIns="0" bIns="0">
            <a:prstTxWarp prst="textNoShape">
              <a:avLst/>
            </a:prstTxWarp>
            <a:spAutoFit/>
          </a:bodyPr>
          <a:lstStyle/>
          <a:p>
            <a:pPr>
              <a:lnSpc>
                <a:spcPct val="70000"/>
              </a:lnSpc>
            </a:pPr>
            <a:r>
              <a:rPr kumimoji="0" lang="en-US" sz="1600" b="0" dirty="0">
                <a:solidFill>
                  <a:srgbClr val="000000"/>
                </a:solidFill>
                <a:latin typeface="Times New Roman"/>
                <a:cs typeface="Times New Roman"/>
              </a:rPr>
              <a:t>Price</a:t>
            </a:r>
            <a:br>
              <a:rPr kumimoji="0" lang="en-US" sz="1600" b="0" dirty="0">
                <a:solidFill>
                  <a:srgbClr val="000000"/>
                </a:solidFill>
                <a:latin typeface="Times New Roman"/>
                <a:cs typeface="Times New Roman"/>
              </a:rPr>
            </a:br>
            <a:r>
              <a:rPr kumimoji="0" lang="en-US" sz="1600" b="0" dirty="0">
                <a:solidFill>
                  <a:srgbClr val="000000"/>
                </a:solidFill>
                <a:latin typeface="Times New Roman"/>
                <a:cs typeface="Times New Roman"/>
              </a:rPr>
              <a:t>Level</a:t>
            </a:r>
          </a:p>
        </p:txBody>
      </p:sp>
      <p:sp>
        <p:nvSpPr>
          <p:cNvPr id="99" name="Line 5"/>
          <p:cNvSpPr>
            <a:spLocks noChangeShapeType="1"/>
          </p:cNvSpPr>
          <p:nvPr/>
        </p:nvSpPr>
        <p:spPr bwMode="auto">
          <a:xfrm>
            <a:off x="5838389" y="3914153"/>
            <a:ext cx="0" cy="2286000"/>
          </a:xfrm>
          <a:prstGeom prst="line">
            <a:avLst/>
          </a:prstGeom>
          <a:noFill/>
          <a:ln w="28575">
            <a:solidFill>
              <a:srgbClr val="000000"/>
            </a:solidFill>
            <a:round/>
            <a:headEnd/>
            <a:tailEnd/>
          </a:ln>
        </p:spPr>
        <p:txBody>
          <a:bodyPr wrap="square" lIns="0" tIns="0" rIns="0" bIns="0">
            <a:prstTxWarp prst="textNoShape">
              <a:avLst/>
            </a:prstTxWarp>
            <a:spAutoFit/>
          </a:bodyPr>
          <a:lstStyle/>
          <a:p>
            <a:endParaRPr lang="en-US">
              <a:latin typeface="Times New Roman"/>
              <a:cs typeface="Times New Roman"/>
            </a:endParaRPr>
          </a:p>
        </p:txBody>
      </p:sp>
      <p:sp>
        <p:nvSpPr>
          <p:cNvPr id="100" name="Line 6"/>
          <p:cNvSpPr>
            <a:spLocks noChangeShapeType="1"/>
          </p:cNvSpPr>
          <p:nvPr/>
        </p:nvSpPr>
        <p:spPr bwMode="auto">
          <a:xfrm>
            <a:off x="5828864" y="6217197"/>
            <a:ext cx="2065338" cy="0"/>
          </a:xfrm>
          <a:prstGeom prst="line">
            <a:avLst/>
          </a:prstGeom>
          <a:noFill/>
          <a:ln w="28575">
            <a:solidFill>
              <a:srgbClr val="000000"/>
            </a:solidFill>
            <a:round/>
            <a:headEnd/>
            <a:tailEnd/>
          </a:ln>
        </p:spPr>
        <p:txBody>
          <a:bodyPr lIns="0" tIns="0" rIns="0" bIns="0">
            <a:prstTxWarp prst="textNoShape">
              <a:avLst/>
            </a:prstTxWarp>
            <a:spAutoFit/>
          </a:bodyPr>
          <a:lstStyle/>
          <a:p>
            <a:endParaRPr lang="en-US">
              <a:latin typeface="Times New Roman"/>
              <a:cs typeface="Times New Roman"/>
            </a:endParaRPr>
          </a:p>
        </p:txBody>
      </p:sp>
      <p:sp>
        <p:nvSpPr>
          <p:cNvPr id="101" name="Rectangle 7"/>
          <p:cNvSpPr>
            <a:spLocks noChangeArrowheads="1"/>
          </p:cNvSpPr>
          <p:nvPr/>
        </p:nvSpPr>
        <p:spPr bwMode="auto">
          <a:xfrm>
            <a:off x="7873564" y="5907634"/>
            <a:ext cx="943868" cy="576184"/>
          </a:xfrm>
          <a:prstGeom prst="rect">
            <a:avLst/>
          </a:prstGeom>
          <a:noFill/>
          <a:ln w="9525">
            <a:noFill/>
            <a:miter lim="800000"/>
            <a:headEnd/>
            <a:tailEnd/>
          </a:ln>
        </p:spPr>
        <p:txBody>
          <a:bodyPr wrap="none" lIns="92075" tIns="46038" rIns="92075" bIns="46038">
            <a:prstTxWarp prst="textNoShape">
              <a:avLst/>
            </a:prstTxWarp>
            <a:spAutoFit/>
          </a:bodyPr>
          <a:lstStyle/>
          <a:p>
            <a:pPr marL="342900" indent="-342900">
              <a:lnSpc>
                <a:spcPct val="70000"/>
              </a:lnSpc>
            </a:pPr>
            <a:r>
              <a:rPr kumimoji="0" lang="en-US" sz="1600" b="0">
                <a:solidFill>
                  <a:srgbClr val="000000"/>
                </a:solidFill>
                <a:latin typeface="Times New Roman"/>
                <a:cs typeface="Times New Roman"/>
              </a:rPr>
              <a:t>Goods &amp;</a:t>
            </a:r>
          </a:p>
          <a:p>
            <a:pPr marL="342900" indent="-342900">
              <a:lnSpc>
                <a:spcPct val="70000"/>
              </a:lnSpc>
            </a:pPr>
            <a:r>
              <a:rPr kumimoji="0" lang="en-US" sz="1600" b="0">
                <a:solidFill>
                  <a:srgbClr val="000000"/>
                </a:solidFill>
                <a:latin typeface="Times New Roman"/>
                <a:cs typeface="Times New Roman"/>
              </a:rPr>
              <a:t>Services</a:t>
            </a:r>
            <a:endParaRPr kumimoji="0" lang="en-US" sz="1200" b="0">
              <a:solidFill>
                <a:srgbClr val="000000"/>
              </a:solidFill>
              <a:latin typeface="Times New Roman"/>
              <a:cs typeface="Times New Roman"/>
            </a:endParaRPr>
          </a:p>
          <a:p>
            <a:pPr marL="342900" indent="-342900">
              <a:lnSpc>
                <a:spcPct val="70000"/>
              </a:lnSpc>
            </a:pPr>
            <a:r>
              <a:rPr kumimoji="0" lang="en-US" sz="1200" i="1">
                <a:solidFill>
                  <a:srgbClr val="000000"/>
                </a:solidFill>
                <a:latin typeface="Times New Roman"/>
                <a:cs typeface="Times New Roman"/>
              </a:rPr>
              <a:t>(real GDP)</a:t>
            </a:r>
          </a:p>
        </p:txBody>
      </p:sp>
      <p:sp>
        <p:nvSpPr>
          <p:cNvPr id="102" name="Rectangle 35"/>
          <p:cNvSpPr>
            <a:spLocks noChangeArrowheads="1"/>
          </p:cNvSpPr>
          <p:nvPr/>
        </p:nvSpPr>
        <p:spPr bwMode="auto">
          <a:xfrm>
            <a:off x="5555814" y="5167859"/>
            <a:ext cx="245998"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dirty="0">
                <a:solidFill>
                  <a:srgbClr val="000000"/>
                </a:solidFill>
                <a:latin typeface="Times New Roman"/>
                <a:cs typeface="Times New Roman"/>
              </a:rPr>
              <a:t>P</a:t>
            </a:r>
            <a:r>
              <a:rPr kumimoji="0" lang="en-US" sz="1800" b="1" i="1" baseline="-25000" dirty="0">
                <a:solidFill>
                  <a:srgbClr val="000000"/>
                </a:solidFill>
                <a:latin typeface="Times New Roman"/>
                <a:cs typeface="Times New Roman"/>
              </a:rPr>
              <a:t>2</a:t>
            </a:r>
            <a:endParaRPr kumimoji="0" lang="en-US" sz="1800" b="1" baseline="-25000" dirty="0">
              <a:solidFill>
                <a:schemeClr val="tx1"/>
              </a:solidFill>
              <a:latin typeface="Times New Roman"/>
              <a:cs typeface="Times New Roman"/>
            </a:endParaRPr>
          </a:p>
        </p:txBody>
      </p:sp>
      <p:sp>
        <p:nvSpPr>
          <p:cNvPr id="103" name="Line 36"/>
          <p:cNvSpPr>
            <a:spLocks noChangeShapeType="1"/>
          </p:cNvSpPr>
          <p:nvPr/>
        </p:nvSpPr>
        <p:spPr bwMode="auto">
          <a:xfrm flipH="1">
            <a:off x="5835214" y="5326609"/>
            <a:ext cx="809625" cy="0"/>
          </a:xfrm>
          <a:prstGeom prst="line">
            <a:avLst/>
          </a:prstGeom>
          <a:noFill/>
          <a:ln w="31750" cap="rnd">
            <a:solidFill>
              <a:srgbClr val="000000"/>
            </a:solidFill>
            <a:prstDash val="sysDot"/>
            <a:round/>
            <a:headEnd/>
            <a:tailEnd/>
          </a:ln>
        </p:spPr>
        <p:txBody>
          <a:bodyPr lIns="0" tIns="0" rIns="0" bIns="0">
            <a:prstTxWarp prst="textNoShape">
              <a:avLst/>
            </a:prstTxWarp>
            <a:spAutoFit/>
          </a:bodyPr>
          <a:lstStyle/>
          <a:p>
            <a:endParaRPr lang="en-US">
              <a:latin typeface="Times New Roman"/>
              <a:cs typeface="Times New Roman"/>
            </a:endParaRPr>
          </a:p>
        </p:txBody>
      </p:sp>
      <p:sp>
        <p:nvSpPr>
          <p:cNvPr id="104" name="Line 37"/>
          <p:cNvSpPr>
            <a:spLocks noChangeShapeType="1"/>
          </p:cNvSpPr>
          <p:nvPr/>
        </p:nvSpPr>
        <p:spPr bwMode="auto">
          <a:xfrm flipH="1">
            <a:off x="5835214" y="4780509"/>
            <a:ext cx="1266825" cy="0"/>
          </a:xfrm>
          <a:prstGeom prst="line">
            <a:avLst/>
          </a:prstGeom>
          <a:noFill/>
          <a:ln w="31750" cap="rnd">
            <a:solidFill>
              <a:srgbClr val="000000"/>
            </a:solidFill>
            <a:prstDash val="sysDot"/>
            <a:round/>
            <a:headEnd/>
            <a:tailEnd/>
          </a:ln>
        </p:spPr>
        <p:txBody>
          <a:bodyPr lIns="0" tIns="0" rIns="0" bIns="0">
            <a:prstTxWarp prst="textNoShape">
              <a:avLst/>
            </a:prstTxWarp>
            <a:spAutoFit/>
          </a:bodyPr>
          <a:lstStyle/>
          <a:p>
            <a:endParaRPr lang="en-US">
              <a:latin typeface="Times New Roman"/>
              <a:cs typeface="Times New Roman"/>
            </a:endParaRPr>
          </a:p>
        </p:txBody>
      </p:sp>
      <p:sp>
        <p:nvSpPr>
          <p:cNvPr id="105" name="Rectangle 38"/>
          <p:cNvSpPr>
            <a:spLocks noChangeArrowheads="1"/>
          </p:cNvSpPr>
          <p:nvPr/>
        </p:nvSpPr>
        <p:spPr bwMode="auto">
          <a:xfrm>
            <a:off x="6587689" y="6215609"/>
            <a:ext cx="275921"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dirty="0">
                <a:solidFill>
                  <a:srgbClr val="000000"/>
                </a:solidFill>
                <a:latin typeface="Times New Roman"/>
                <a:cs typeface="Times New Roman"/>
              </a:rPr>
              <a:t>Y</a:t>
            </a:r>
            <a:r>
              <a:rPr kumimoji="0" lang="en-US" sz="1800" b="1" i="1" baseline="-25000" dirty="0">
                <a:solidFill>
                  <a:srgbClr val="000000"/>
                </a:solidFill>
                <a:latin typeface="Times New Roman"/>
                <a:cs typeface="Times New Roman"/>
              </a:rPr>
              <a:t>2</a:t>
            </a:r>
          </a:p>
        </p:txBody>
      </p:sp>
      <p:sp>
        <p:nvSpPr>
          <p:cNvPr id="106" name="Rectangle 39"/>
          <p:cNvSpPr>
            <a:spLocks noChangeArrowheads="1"/>
          </p:cNvSpPr>
          <p:nvPr/>
        </p:nvSpPr>
        <p:spPr bwMode="auto">
          <a:xfrm>
            <a:off x="6981389" y="6215609"/>
            <a:ext cx="275921"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dirty="0">
                <a:solidFill>
                  <a:srgbClr val="000000"/>
                </a:solidFill>
                <a:latin typeface="Times New Roman"/>
                <a:cs typeface="Times New Roman"/>
              </a:rPr>
              <a:t>Y</a:t>
            </a:r>
            <a:r>
              <a:rPr kumimoji="0" lang="en-US" sz="1800" b="1" i="1" baseline="-25000" dirty="0">
                <a:solidFill>
                  <a:srgbClr val="000000"/>
                </a:solidFill>
                <a:latin typeface="Times New Roman"/>
                <a:cs typeface="Times New Roman"/>
              </a:rPr>
              <a:t>1</a:t>
            </a:r>
          </a:p>
        </p:txBody>
      </p:sp>
      <p:grpSp>
        <p:nvGrpSpPr>
          <p:cNvPr id="107" name="Group 40"/>
          <p:cNvGrpSpPr>
            <a:grpSpLocks/>
          </p:cNvGrpSpPr>
          <p:nvPr/>
        </p:nvGrpSpPr>
        <p:grpSpPr bwMode="auto">
          <a:xfrm>
            <a:off x="6184464" y="3586709"/>
            <a:ext cx="1720850" cy="2238375"/>
            <a:chOff x="3688" y="1407"/>
            <a:chExt cx="1084" cy="1410"/>
          </a:xfrm>
        </p:grpSpPr>
        <p:sp>
          <p:nvSpPr>
            <p:cNvPr id="108" name="Rectangle 41"/>
            <p:cNvSpPr>
              <a:spLocks noChangeArrowheads="1"/>
            </p:cNvSpPr>
            <p:nvPr/>
          </p:nvSpPr>
          <p:spPr bwMode="auto">
            <a:xfrm>
              <a:off x="4464" y="1407"/>
              <a:ext cx="308" cy="167"/>
            </a:xfrm>
            <a:prstGeom prst="rect">
              <a:avLst/>
            </a:prstGeom>
            <a:noFill/>
            <a:ln w="9525">
              <a:noFill/>
              <a:miter lim="800000"/>
              <a:headEnd/>
              <a:tailEnd/>
            </a:ln>
          </p:spPr>
          <p:txBody>
            <a:bodyPr wrap="none" lIns="0" tIns="0" rIns="0" bIns="0">
              <a:prstTxWarp prst="textNoShape">
                <a:avLst/>
              </a:prstTxWarp>
              <a:spAutoFit/>
            </a:bodyPr>
            <a:lstStyle/>
            <a:p>
              <a:pPr>
                <a:lnSpc>
                  <a:spcPct val="70000"/>
                </a:lnSpc>
              </a:pPr>
              <a:r>
                <a:rPr kumimoji="0" lang="en-US" sz="2100" b="1" i="1" dirty="0">
                  <a:solidFill>
                    <a:srgbClr val="1B8747"/>
                  </a:solidFill>
                  <a:latin typeface="Times New Roman"/>
                  <a:cs typeface="Times New Roman"/>
                </a:rPr>
                <a:t>AS</a:t>
              </a:r>
              <a:r>
                <a:rPr kumimoji="0" lang="en-US" sz="2100" b="1" i="1" baseline="-25000" dirty="0">
                  <a:solidFill>
                    <a:srgbClr val="1B8747"/>
                  </a:solidFill>
                  <a:latin typeface="Times New Roman"/>
                  <a:cs typeface="Times New Roman"/>
                </a:rPr>
                <a:t>1</a:t>
              </a:r>
              <a:r>
                <a:rPr kumimoji="0" lang="en-US" sz="500" b="1" i="1" baseline="-25000" dirty="0">
                  <a:solidFill>
                    <a:srgbClr val="1B8747"/>
                  </a:solidFill>
                  <a:latin typeface="Times New Roman"/>
                  <a:cs typeface="Times New Roman"/>
                </a:rPr>
                <a:t/>
              </a:r>
              <a:br>
                <a:rPr kumimoji="0" lang="en-US" sz="500" b="1" i="1" baseline="-25000" dirty="0">
                  <a:solidFill>
                    <a:srgbClr val="1B8747"/>
                  </a:solidFill>
                  <a:latin typeface="Times New Roman"/>
                  <a:cs typeface="Times New Roman"/>
                </a:rPr>
              </a:br>
              <a:endParaRPr kumimoji="0" lang="en-US" sz="500" b="1" baseline="-25000" dirty="0">
                <a:solidFill>
                  <a:srgbClr val="1B8747"/>
                </a:solidFill>
                <a:latin typeface="Times New Roman"/>
                <a:cs typeface="Times New Roman"/>
              </a:endParaRPr>
            </a:p>
          </p:txBody>
        </p:sp>
        <p:grpSp>
          <p:nvGrpSpPr>
            <p:cNvPr id="109" name="Group 42"/>
            <p:cNvGrpSpPr>
              <a:grpSpLocks/>
            </p:cNvGrpSpPr>
            <p:nvPr/>
          </p:nvGrpSpPr>
          <p:grpSpPr bwMode="auto">
            <a:xfrm>
              <a:off x="3688" y="1569"/>
              <a:ext cx="827" cy="1248"/>
              <a:chOff x="4006" y="1774"/>
              <a:chExt cx="827" cy="1248"/>
            </a:xfrm>
          </p:grpSpPr>
          <p:sp>
            <p:nvSpPr>
              <p:cNvPr id="110" name="Freeform 43"/>
              <p:cNvSpPr>
                <a:spLocks/>
              </p:cNvSpPr>
              <p:nvPr/>
            </p:nvSpPr>
            <p:spPr bwMode="auto">
              <a:xfrm>
                <a:off x="4006" y="2721"/>
                <a:ext cx="312" cy="301"/>
              </a:xfrm>
              <a:custGeom>
                <a:avLst/>
                <a:gdLst>
                  <a:gd name="T0" fmla="*/ 0 w 936"/>
                  <a:gd name="T1" fmla="*/ 904 h 904"/>
                  <a:gd name="T2" fmla="*/ 32 w 936"/>
                  <a:gd name="T3" fmla="*/ 880 h 904"/>
                  <a:gd name="T4" fmla="*/ 63 w 936"/>
                  <a:gd name="T5" fmla="*/ 855 h 904"/>
                  <a:gd name="T6" fmla="*/ 95 w 936"/>
                  <a:gd name="T7" fmla="*/ 829 h 904"/>
                  <a:gd name="T8" fmla="*/ 128 w 936"/>
                  <a:gd name="T9" fmla="*/ 801 h 904"/>
                  <a:gd name="T10" fmla="*/ 161 w 936"/>
                  <a:gd name="T11" fmla="*/ 772 h 904"/>
                  <a:gd name="T12" fmla="*/ 194 w 936"/>
                  <a:gd name="T13" fmla="*/ 742 h 904"/>
                  <a:gd name="T14" fmla="*/ 228 w 936"/>
                  <a:gd name="T15" fmla="*/ 711 h 904"/>
                  <a:gd name="T16" fmla="*/ 264 w 936"/>
                  <a:gd name="T17" fmla="*/ 679 h 904"/>
                  <a:gd name="T18" fmla="*/ 298 w 936"/>
                  <a:gd name="T19" fmla="*/ 645 h 904"/>
                  <a:gd name="T20" fmla="*/ 335 w 936"/>
                  <a:gd name="T21" fmla="*/ 610 h 904"/>
                  <a:gd name="T22" fmla="*/ 371 w 936"/>
                  <a:gd name="T23" fmla="*/ 574 h 904"/>
                  <a:gd name="T24" fmla="*/ 409 w 936"/>
                  <a:gd name="T25" fmla="*/ 537 h 904"/>
                  <a:gd name="T26" fmla="*/ 448 w 936"/>
                  <a:gd name="T27" fmla="*/ 498 h 904"/>
                  <a:gd name="T28" fmla="*/ 487 w 936"/>
                  <a:gd name="T29" fmla="*/ 459 h 904"/>
                  <a:gd name="T30" fmla="*/ 527 w 936"/>
                  <a:gd name="T31" fmla="*/ 418 h 904"/>
                  <a:gd name="T32" fmla="*/ 568 w 936"/>
                  <a:gd name="T33" fmla="*/ 377 h 904"/>
                  <a:gd name="T34" fmla="*/ 611 w 936"/>
                  <a:gd name="T35" fmla="*/ 334 h 904"/>
                  <a:gd name="T36" fmla="*/ 654 w 936"/>
                  <a:gd name="T37" fmla="*/ 289 h 904"/>
                  <a:gd name="T38" fmla="*/ 698 w 936"/>
                  <a:gd name="T39" fmla="*/ 244 h 904"/>
                  <a:gd name="T40" fmla="*/ 743 w 936"/>
                  <a:gd name="T41" fmla="*/ 197 h 904"/>
                  <a:gd name="T42" fmla="*/ 789 w 936"/>
                  <a:gd name="T43" fmla="*/ 149 h 904"/>
                  <a:gd name="T44" fmla="*/ 837 w 936"/>
                  <a:gd name="T45" fmla="*/ 100 h 904"/>
                  <a:gd name="T46" fmla="*/ 886 w 936"/>
                  <a:gd name="T47" fmla="*/ 51 h 904"/>
                  <a:gd name="T48" fmla="*/ 936 w 936"/>
                  <a:gd name="T49" fmla="*/ 0 h 90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36"/>
                  <a:gd name="T76" fmla="*/ 0 h 904"/>
                  <a:gd name="T77" fmla="*/ 936 w 936"/>
                  <a:gd name="T78" fmla="*/ 904 h 90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36" h="904">
                    <a:moveTo>
                      <a:pt x="0" y="904"/>
                    </a:moveTo>
                    <a:lnTo>
                      <a:pt x="32" y="880"/>
                    </a:lnTo>
                    <a:lnTo>
                      <a:pt x="63" y="855"/>
                    </a:lnTo>
                    <a:lnTo>
                      <a:pt x="95" y="829"/>
                    </a:lnTo>
                    <a:lnTo>
                      <a:pt x="128" y="801"/>
                    </a:lnTo>
                    <a:lnTo>
                      <a:pt x="161" y="772"/>
                    </a:lnTo>
                    <a:lnTo>
                      <a:pt x="194" y="742"/>
                    </a:lnTo>
                    <a:lnTo>
                      <a:pt x="228" y="711"/>
                    </a:lnTo>
                    <a:lnTo>
                      <a:pt x="264" y="679"/>
                    </a:lnTo>
                    <a:lnTo>
                      <a:pt x="298" y="645"/>
                    </a:lnTo>
                    <a:lnTo>
                      <a:pt x="335" y="610"/>
                    </a:lnTo>
                    <a:lnTo>
                      <a:pt x="371" y="574"/>
                    </a:lnTo>
                    <a:lnTo>
                      <a:pt x="409" y="537"/>
                    </a:lnTo>
                    <a:lnTo>
                      <a:pt x="448" y="498"/>
                    </a:lnTo>
                    <a:lnTo>
                      <a:pt x="487" y="459"/>
                    </a:lnTo>
                    <a:lnTo>
                      <a:pt x="527" y="418"/>
                    </a:lnTo>
                    <a:lnTo>
                      <a:pt x="568" y="377"/>
                    </a:lnTo>
                    <a:lnTo>
                      <a:pt x="611" y="334"/>
                    </a:lnTo>
                    <a:lnTo>
                      <a:pt x="654" y="289"/>
                    </a:lnTo>
                    <a:lnTo>
                      <a:pt x="698" y="244"/>
                    </a:lnTo>
                    <a:lnTo>
                      <a:pt x="743" y="197"/>
                    </a:lnTo>
                    <a:lnTo>
                      <a:pt x="789" y="149"/>
                    </a:lnTo>
                    <a:lnTo>
                      <a:pt x="837" y="100"/>
                    </a:lnTo>
                    <a:lnTo>
                      <a:pt x="886" y="51"/>
                    </a:lnTo>
                    <a:lnTo>
                      <a:pt x="936" y="0"/>
                    </a:lnTo>
                  </a:path>
                </a:pathLst>
              </a:custGeom>
              <a:noFill/>
              <a:ln w="57150">
                <a:solidFill>
                  <a:srgbClr val="008000"/>
                </a:solidFill>
                <a:round/>
                <a:headEnd/>
                <a:tailEnd/>
              </a:ln>
            </p:spPr>
            <p:txBody>
              <a:bodyPr>
                <a:prstTxWarp prst="textNoShape">
                  <a:avLst/>
                </a:prstTxWarp>
              </a:bodyPr>
              <a:lstStyle/>
              <a:p>
                <a:endParaRPr lang="en-US">
                  <a:latin typeface="Times New Roman"/>
                  <a:cs typeface="Times New Roman"/>
                </a:endParaRPr>
              </a:p>
            </p:txBody>
          </p:sp>
          <p:sp>
            <p:nvSpPr>
              <p:cNvPr id="111" name="Freeform 44"/>
              <p:cNvSpPr>
                <a:spLocks/>
              </p:cNvSpPr>
              <p:nvPr/>
            </p:nvSpPr>
            <p:spPr bwMode="auto">
              <a:xfrm>
                <a:off x="4318" y="1774"/>
                <a:ext cx="515" cy="947"/>
              </a:xfrm>
              <a:custGeom>
                <a:avLst/>
                <a:gdLst>
                  <a:gd name="T0" fmla="*/ 50 w 1545"/>
                  <a:gd name="T1" fmla="*/ 2788 h 2840"/>
                  <a:gd name="T2" fmla="*/ 146 w 1545"/>
                  <a:gd name="T3" fmla="*/ 2684 h 2840"/>
                  <a:gd name="T4" fmla="*/ 239 w 1545"/>
                  <a:gd name="T5" fmla="*/ 2575 h 2840"/>
                  <a:gd name="T6" fmla="*/ 328 w 1545"/>
                  <a:gd name="T7" fmla="*/ 2464 h 2840"/>
                  <a:gd name="T8" fmla="*/ 414 w 1545"/>
                  <a:gd name="T9" fmla="*/ 2351 h 2840"/>
                  <a:gd name="T10" fmla="*/ 496 w 1545"/>
                  <a:gd name="T11" fmla="*/ 2236 h 2840"/>
                  <a:gd name="T12" fmla="*/ 576 w 1545"/>
                  <a:gd name="T13" fmla="*/ 2119 h 2840"/>
                  <a:gd name="T14" fmla="*/ 652 w 1545"/>
                  <a:gd name="T15" fmla="*/ 2000 h 2840"/>
                  <a:gd name="T16" fmla="*/ 725 w 1545"/>
                  <a:gd name="T17" fmla="*/ 1882 h 2840"/>
                  <a:gd name="T18" fmla="*/ 795 w 1545"/>
                  <a:gd name="T19" fmla="*/ 1763 h 2840"/>
                  <a:gd name="T20" fmla="*/ 861 w 1545"/>
                  <a:gd name="T21" fmla="*/ 1644 h 2840"/>
                  <a:gd name="T22" fmla="*/ 925 w 1545"/>
                  <a:gd name="T23" fmla="*/ 1527 h 2840"/>
                  <a:gd name="T24" fmla="*/ 985 w 1545"/>
                  <a:gd name="T25" fmla="*/ 1409 h 2840"/>
                  <a:gd name="T26" fmla="*/ 1042 w 1545"/>
                  <a:gd name="T27" fmla="*/ 1294 h 2840"/>
                  <a:gd name="T28" fmla="*/ 1096 w 1545"/>
                  <a:gd name="T29" fmla="*/ 1181 h 2840"/>
                  <a:gd name="T30" fmla="*/ 1146 w 1545"/>
                  <a:gd name="T31" fmla="*/ 1070 h 2840"/>
                  <a:gd name="T32" fmla="*/ 1194 w 1545"/>
                  <a:gd name="T33" fmla="*/ 962 h 2840"/>
                  <a:gd name="T34" fmla="*/ 1239 w 1545"/>
                  <a:gd name="T35" fmla="*/ 858 h 2840"/>
                  <a:gd name="T36" fmla="*/ 1280 w 1545"/>
                  <a:gd name="T37" fmla="*/ 757 h 2840"/>
                  <a:gd name="T38" fmla="*/ 1318 w 1545"/>
                  <a:gd name="T39" fmla="*/ 661 h 2840"/>
                  <a:gd name="T40" fmla="*/ 1353 w 1545"/>
                  <a:gd name="T41" fmla="*/ 569 h 2840"/>
                  <a:gd name="T42" fmla="*/ 1385 w 1545"/>
                  <a:gd name="T43" fmla="*/ 482 h 2840"/>
                  <a:gd name="T44" fmla="*/ 1415 w 1545"/>
                  <a:gd name="T45" fmla="*/ 401 h 2840"/>
                  <a:gd name="T46" fmla="*/ 1441 w 1545"/>
                  <a:gd name="T47" fmla="*/ 327 h 2840"/>
                  <a:gd name="T48" fmla="*/ 1464 w 1545"/>
                  <a:gd name="T49" fmla="*/ 258 h 2840"/>
                  <a:gd name="T50" fmla="*/ 1485 w 1545"/>
                  <a:gd name="T51" fmla="*/ 198 h 2840"/>
                  <a:gd name="T52" fmla="*/ 1502 w 1545"/>
                  <a:gd name="T53" fmla="*/ 144 h 2840"/>
                  <a:gd name="T54" fmla="*/ 1516 w 1545"/>
                  <a:gd name="T55" fmla="*/ 97 h 2840"/>
                  <a:gd name="T56" fmla="*/ 1527 w 1545"/>
                  <a:gd name="T57" fmla="*/ 59 h 2840"/>
                  <a:gd name="T58" fmla="*/ 1536 w 1545"/>
                  <a:gd name="T59" fmla="*/ 31 h 2840"/>
                  <a:gd name="T60" fmla="*/ 1542 w 1545"/>
                  <a:gd name="T61" fmla="*/ 11 h 2840"/>
                  <a:gd name="T62" fmla="*/ 1544 w 1545"/>
                  <a:gd name="T63" fmla="*/ 1 h 28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545"/>
                  <a:gd name="T97" fmla="*/ 0 h 2840"/>
                  <a:gd name="T98" fmla="*/ 1545 w 1545"/>
                  <a:gd name="T99" fmla="*/ 2840 h 284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545" h="2840">
                    <a:moveTo>
                      <a:pt x="0" y="2840"/>
                    </a:moveTo>
                    <a:lnTo>
                      <a:pt x="50" y="2788"/>
                    </a:lnTo>
                    <a:lnTo>
                      <a:pt x="98" y="2737"/>
                    </a:lnTo>
                    <a:lnTo>
                      <a:pt x="146" y="2684"/>
                    </a:lnTo>
                    <a:lnTo>
                      <a:pt x="192" y="2630"/>
                    </a:lnTo>
                    <a:lnTo>
                      <a:pt x="239" y="2575"/>
                    </a:lnTo>
                    <a:lnTo>
                      <a:pt x="283" y="2520"/>
                    </a:lnTo>
                    <a:lnTo>
                      <a:pt x="328" y="2464"/>
                    </a:lnTo>
                    <a:lnTo>
                      <a:pt x="371" y="2408"/>
                    </a:lnTo>
                    <a:lnTo>
                      <a:pt x="414" y="2351"/>
                    </a:lnTo>
                    <a:lnTo>
                      <a:pt x="456" y="2294"/>
                    </a:lnTo>
                    <a:lnTo>
                      <a:pt x="496" y="2236"/>
                    </a:lnTo>
                    <a:lnTo>
                      <a:pt x="536" y="2177"/>
                    </a:lnTo>
                    <a:lnTo>
                      <a:pt x="576" y="2119"/>
                    </a:lnTo>
                    <a:lnTo>
                      <a:pt x="615" y="2060"/>
                    </a:lnTo>
                    <a:lnTo>
                      <a:pt x="652" y="2000"/>
                    </a:lnTo>
                    <a:lnTo>
                      <a:pt x="690" y="1942"/>
                    </a:lnTo>
                    <a:lnTo>
                      <a:pt x="725" y="1882"/>
                    </a:lnTo>
                    <a:lnTo>
                      <a:pt x="760" y="1823"/>
                    </a:lnTo>
                    <a:lnTo>
                      <a:pt x="795" y="1763"/>
                    </a:lnTo>
                    <a:lnTo>
                      <a:pt x="829" y="1704"/>
                    </a:lnTo>
                    <a:lnTo>
                      <a:pt x="861" y="1644"/>
                    </a:lnTo>
                    <a:lnTo>
                      <a:pt x="893" y="1585"/>
                    </a:lnTo>
                    <a:lnTo>
                      <a:pt x="925" y="1527"/>
                    </a:lnTo>
                    <a:lnTo>
                      <a:pt x="955" y="1467"/>
                    </a:lnTo>
                    <a:lnTo>
                      <a:pt x="985" y="1409"/>
                    </a:lnTo>
                    <a:lnTo>
                      <a:pt x="1013" y="1352"/>
                    </a:lnTo>
                    <a:lnTo>
                      <a:pt x="1042" y="1294"/>
                    </a:lnTo>
                    <a:lnTo>
                      <a:pt x="1069" y="1237"/>
                    </a:lnTo>
                    <a:lnTo>
                      <a:pt x="1096" y="1181"/>
                    </a:lnTo>
                    <a:lnTo>
                      <a:pt x="1121" y="1125"/>
                    </a:lnTo>
                    <a:lnTo>
                      <a:pt x="1146" y="1070"/>
                    </a:lnTo>
                    <a:lnTo>
                      <a:pt x="1170" y="1015"/>
                    </a:lnTo>
                    <a:lnTo>
                      <a:pt x="1194" y="962"/>
                    </a:lnTo>
                    <a:lnTo>
                      <a:pt x="1217" y="909"/>
                    </a:lnTo>
                    <a:lnTo>
                      <a:pt x="1239" y="858"/>
                    </a:lnTo>
                    <a:lnTo>
                      <a:pt x="1259" y="807"/>
                    </a:lnTo>
                    <a:lnTo>
                      <a:pt x="1280" y="757"/>
                    </a:lnTo>
                    <a:lnTo>
                      <a:pt x="1299" y="708"/>
                    </a:lnTo>
                    <a:lnTo>
                      <a:pt x="1318" y="661"/>
                    </a:lnTo>
                    <a:lnTo>
                      <a:pt x="1336" y="614"/>
                    </a:lnTo>
                    <a:lnTo>
                      <a:pt x="1353" y="569"/>
                    </a:lnTo>
                    <a:lnTo>
                      <a:pt x="1369" y="525"/>
                    </a:lnTo>
                    <a:lnTo>
                      <a:pt x="1385" y="482"/>
                    </a:lnTo>
                    <a:lnTo>
                      <a:pt x="1400" y="441"/>
                    </a:lnTo>
                    <a:lnTo>
                      <a:pt x="1415" y="401"/>
                    </a:lnTo>
                    <a:lnTo>
                      <a:pt x="1429" y="363"/>
                    </a:lnTo>
                    <a:lnTo>
                      <a:pt x="1441" y="327"/>
                    </a:lnTo>
                    <a:lnTo>
                      <a:pt x="1453" y="291"/>
                    </a:lnTo>
                    <a:lnTo>
                      <a:pt x="1464" y="258"/>
                    </a:lnTo>
                    <a:lnTo>
                      <a:pt x="1474" y="227"/>
                    </a:lnTo>
                    <a:lnTo>
                      <a:pt x="1485" y="198"/>
                    </a:lnTo>
                    <a:lnTo>
                      <a:pt x="1494" y="169"/>
                    </a:lnTo>
                    <a:lnTo>
                      <a:pt x="1502" y="144"/>
                    </a:lnTo>
                    <a:lnTo>
                      <a:pt x="1509" y="120"/>
                    </a:lnTo>
                    <a:lnTo>
                      <a:pt x="1516" y="97"/>
                    </a:lnTo>
                    <a:lnTo>
                      <a:pt x="1522" y="78"/>
                    </a:lnTo>
                    <a:lnTo>
                      <a:pt x="1527" y="59"/>
                    </a:lnTo>
                    <a:lnTo>
                      <a:pt x="1532" y="44"/>
                    </a:lnTo>
                    <a:lnTo>
                      <a:pt x="1536" y="31"/>
                    </a:lnTo>
                    <a:lnTo>
                      <a:pt x="1540" y="19"/>
                    </a:lnTo>
                    <a:lnTo>
                      <a:pt x="1542" y="11"/>
                    </a:lnTo>
                    <a:lnTo>
                      <a:pt x="1543" y="4"/>
                    </a:lnTo>
                    <a:lnTo>
                      <a:pt x="1544" y="1"/>
                    </a:lnTo>
                    <a:lnTo>
                      <a:pt x="1545" y="0"/>
                    </a:lnTo>
                  </a:path>
                </a:pathLst>
              </a:custGeom>
              <a:noFill/>
              <a:ln w="57150">
                <a:solidFill>
                  <a:srgbClr val="008000"/>
                </a:solidFill>
                <a:round/>
                <a:headEnd/>
                <a:tailEnd/>
              </a:ln>
            </p:spPr>
            <p:txBody>
              <a:bodyPr>
                <a:prstTxWarp prst="textNoShape">
                  <a:avLst/>
                </a:prstTxWarp>
              </a:bodyPr>
              <a:lstStyle/>
              <a:p>
                <a:endParaRPr lang="en-US">
                  <a:latin typeface="Times New Roman"/>
                  <a:cs typeface="Times New Roman"/>
                </a:endParaRPr>
              </a:p>
            </p:txBody>
          </p:sp>
        </p:grpSp>
      </p:grpSp>
      <p:sp>
        <p:nvSpPr>
          <p:cNvPr id="112" name="Line 45"/>
          <p:cNvSpPr>
            <a:spLocks noChangeShapeType="1"/>
          </p:cNvSpPr>
          <p:nvPr/>
        </p:nvSpPr>
        <p:spPr bwMode="auto">
          <a:xfrm>
            <a:off x="6686114" y="5325022"/>
            <a:ext cx="0" cy="890587"/>
          </a:xfrm>
          <a:prstGeom prst="line">
            <a:avLst/>
          </a:prstGeom>
          <a:noFill/>
          <a:ln w="31750" cap="rnd">
            <a:solidFill>
              <a:srgbClr val="000000"/>
            </a:solidFill>
            <a:prstDash val="sysDot"/>
            <a:round/>
            <a:headEnd/>
            <a:tailEnd/>
          </a:ln>
        </p:spPr>
        <p:txBody>
          <a:bodyPr lIns="0" tIns="0" rIns="0" bIns="0">
            <a:prstTxWarp prst="textNoShape">
              <a:avLst/>
            </a:prstTxWarp>
            <a:spAutoFit/>
          </a:bodyPr>
          <a:lstStyle/>
          <a:p>
            <a:endParaRPr lang="en-US">
              <a:latin typeface="Times New Roman"/>
              <a:cs typeface="Times New Roman"/>
            </a:endParaRPr>
          </a:p>
        </p:txBody>
      </p:sp>
      <p:sp>
        <p:nvSpPr>
          <p:cNvPr id="113" name="Line 46"/>
          <p:cNvSpPr>
            <a:spLocks noChangeShapeType="1"/>
          </p:cNvSpPr>
          <p:nvPr/>
        </p:nvSpPr>
        <p:spPr bwMode="auto">
          <a:xfrm>
            <a:off x="7086164" y="4832897"/>
            <a:ext cx="0" cy="1385887"/>
          </a:xfrm>
          <a:prstGeom prst="line">
            <a:avLst/>
          </a:prstGeom>
          <a:noFill/>
          <a:ln w="31750" cap="rnd">
            <a:solidFill>
              <a:srgbClr val="000000"/>
            </a:solidFill>
            <a:prstDash val="sysDot"/>
            <a:round/>
            <a:headEnd/>
            <a:tailEnd/>
          </a:ln>
        </p:spPr>
        <p:txBody>
          <a:bodyPr lIns="0" tIns="0" rIns="0" bIns="0">
            <a:prstTxWarp prst="textNoShape">
              <a:avLst/>
            </a:prstTxWarp>
            <a:spAutoFit/>
          </a:bodyPr>
          <a:lstStyle/>
          <a:p>
            <a:endParaRPr lang="en-US">
              <a:latin typeface="Times New Roman"/>
              <a:cs typeface="Times New Roman"/>
            </a:endParaRPr>
          </a:p>
        </p:txBody>
      </p:sp>
      <p:sp>
        <p:nvSpPr>
          <p:cNvPr id="114" name="Line 47"/>
          <p:cNvSpPr>
            <a:spLocks noChangeShapeType="1"/>
          </p:cNvSpPr>
          <p:nvPr/>
        </p:nvSpPr>
        <p:spPr bwMode="auto">
          <a:xfrm rot="5400000">
            <a:off x="6965515" y="5833021"/>
            <a:ext cx="0" cy="466725"/>
          </a:xfrm>
          <a:prstGeom prst="line">
            <a:avLst/>
          </a:prstGeom>
          <a:noFill/>
          <a:ln w="31750">
            <a:solidFill>
              <a:srgbClr val="000000"/>
            </a:solidFill>
            <a:round/>
            <a:headEnd type="none" w="lg" len="lg"/>
            <a:tailEnd type="stealth" w="lg" len="lg"/>
          </a:ln>
          <a:effectLst>
            <a:outerShdw blurRad="63500" dist="38099" dir="2700000" algn="ctr" rotWithShape="0">
              <a:srgbClr val="000000">
                <a:alpha val="74998"/>
              </a:srgbClr>
            </a:outerShdw>
          </a:effectLst>
        </p:spPr>
        <p:txBody>
          <a:bodyPr lIns="0" tIns="0" rIns="0" bIns="0">
            <a:prstTxWarp prst="textNoShape">
              <a:avLst/>
            </a:prstTxWarp>
            <a:spAutoFit/>
          </a:bodyPr>
          <a:lstStyle/>
          <a:p>
            <a:pPr>
              <a:defRPr/>
            </a:pPr>
            <a:endParaRPr lang="en-US">
              <a:latin typeface="Times New Roman"/>
              <a:cs typeface="Times New Roman"/>
            </a:endParaRPr>
          </a:p>
        </p:txBody>
      </p:sp>
      <p:sp>
        <p:nvSpPr>
          <p:cNvPr id="115" name="Rectangle 53"/>
          <p:cNvSpPr>
            <a:spLocks noChangeArrowheads="1"/>
          </p:cNvSpPr>
          <p:nvPr/>
        </p:nvSpPr>
        <p:spPr bwMode="auto">
          <a:xfrm>
            <a:off x="5549464" y="4640809"/>
            <a:ext cx="245998"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dirty="0">
                <a:solidFill>
                  <a:srgbClr val="000000"/>
                </a:solidFill>
                <a:latin typeface="Times New Roman"/>
                <a:cs typeface="Times New Roman"/>
              </a:rPr>
              <a:t>P</a:t>
            </a:r>
            <a:r>
              <a:rPr kumimoji="0" lang="en-US" sz="1800" b="1" i="1" baseline="-25000" dirty="0">
                <a:solidFill>
                  <a:srgbClr val="000000"/>
                </a:solidFill>
                <a:latin typeface="Times New Roman"/>
                <a:cs typeface="Times New Roman"/>
              </a:rPr>
              <a:t>1</a:t>
            </a:r>
            <a:endParaRPr kumimoji="0" lang="en-US" sz="1800" b="1" baseline="-25000" dirty="0">
              <a:solidFill>
                <a:schemeClr val="tx1"/>
              </a:solidFill>
              <a:latin typeface="Times New Roman"/>
              <a:cs typeface="Times New Roman"/>
            </a:endParaRPr>
          </a:p>
        </p:txBody>
      </p:sp>
      <p:grpSp>
        <p:nvGrpSpPr>
          <p:cNvPr id="116" name="Group 54"/>
          <p:cNvGrpSpPr>
            <a:grpSpLocks/>
          </p:cNvGrpSpPr>
          <p:nvPr/>
        </p:nvGrpSpPr>
        <p:grpSpPr bwMode="auto">
          <a:xfrm>
            <a:off x="6559114" y="3658147"/>
            <a:ext cx="1335088" cy="1854200"/>
            <a:chOff x="3190" y="2847"/>
            <a:chExt cx="659" cy="1014"/>
          </a:xfrm>
        </p:grpSpPr>
        <p:sp>
          <p:nvSpPr>
            <p:cNvPr id="117" name="Freeform 55"/>
            <p:cNvSpPr>
              <a:spLocks/>
            </p:cNvSpPr>
            <p:nvPr/>
          </p:nvSpPr>
          <p:spPr bwMode="auto">
            <a:xfrm>
              <a:off x="3190" y="2847"/>
              <a:ext cx="336" cy="711"/>
            </a:xfrm>
            <a:custGeom>
              <a:avLst/>
              <a:gdLst>
                <a:gd name="T0" fmla="*/ 0 w 1008"/>
                <a:gd name="T1" fmla="*/ 0 h 2134"/>
                <a:gd name="T2" fmla="*/ 14 w 1008"/>
                <a:gd name="T3" fmla="*/ 65 h 2134"/>
                <a:gd name="T4" fmla="*/ 29 w 1008"/>
                <a:gd name="T5" fmla="*/ 129 h 2134"/>
                <a:gd name="T6" fmla="*/ 45 w 1008"/>
                <a:gd name="T7" fmla="*/ 192 h 2134"/>
                <a:gd name="T8" fmla="*/ 60 w 1008"/>
                <a:gd name="T9" fmla="*/ 254 h 2134"/>
                <a:gd name="T10" fmla="*/ 77 w 1008"/>
                <a:gd name="T11" fmla="*/ 315 h 2134"/>
                <a:gd name="T12" fmla="*/ 94 w 1008"/>
                <a:gd name="T13" fmla="*/ 376 h 2134"/>
                <a:gd name="T14" fmla="*/ 111 w 1008"/>
                <a:gd name="T15" fmla="*/ 435 h 2134"/>
                <a:gd name="T16" fmla="*/ 129 w 1008"/>
                <a:gd name="T17" fmla="*/ 494 h 2134"/>
                <a:gd name="T18" fmla="*/ 147 w 1008"/>
                <a:gd name="T19" fmla="*/ 552 h 2134"/>
                <a:gd name="T20" fmla="*/ 166 w 1008"/>
                <a:gd name="T21" fmla="*/ 609 h 2134"/>
                <a:gd name="T22" fmla="*/ 185 w 1008"/>
                <a:gd name="T23" fmla="*/ 665 h 2134"/>
                <a:gd name="T24" fmla="*/ 204 w 1008"/>
                <a:gd name="T25" fmla="*/ 720 h 2134"/>
                <a:gd name="T26" fmla="*/ 225 w 1008"/>
                <a:gd name="T27" fmla="*/ 775 h 2134"/>
                <a:gd name="T28" fmla="*/ 245 w 1008"/>
                <a:gd name="T29" fmla="*/ 829 h 2134"/>
                <a:gd name="T30" fmla="*/ 266 w 1008"/>
                <a:gd name="T31" fmla="*/ 882 h 2134"/>
                <a:gd name="T32" fmla="*/ 286 w 1008"/>
                <a:gd name="T33" fmla="*/ 934 h 2134"/>
                <a:gd name="T34" fmla="*/ 308 w 1008"/>
                <a:gd name="T35" fmla="*/ 984 h 2134"/>
                <a:gd name="T36" fmla="*/ 330 w 1008"/>
                <a:gd name="T37" fmla="*/ 1035 h 2134"/>
                <a:gd name="T38" fmla="*/ 352 w 1008"/>
                <a:gd name="T39" fmla="*/ 1085 h 2134"/>
                <a:gd name="T40" fmla="*/ 373 w 1008"/>
                <a:gd name="T41" fmla="*/ 1133 h 2134"/>
                <a:gd name="T42" fmla="*/ 396 w 1008"/>
                <a:gd name="T43" fmla="*/ 1181 h 2134"/>
                <a:gd name="T44" fmla="*/ 419 w 1008"/>
                <a:gd name="T45" fmla="*/ 1229 h 2134"/>
                <a:gd name="T46" fmla="*/ 442 w 1008"/>
                <a:gd name="T47" fmla="*/ 1275 h 2134"/>
                <a:gd name="T48" fmla="*/ 465 w 1008"/>
                <a:gd name="T49" fmla="*/ 1321 h 2134"/>
                <a:gd name="T50" fmla="*/ 489 w 1008"/>
                <a:gd name="T51" fmla="*/ 1365 h 2134"/>
                <a:gd name="T52" fmla="*/ 512 w 1008"/>
                <a:gd name="T53" fmla="*/ 1410 h 2134"/>
                <a:gd name="T54" fmla="*/ 536 w 1008"/>
                <a:gd name="T55" fmla="*/ 1453 h 2134"/>
                <a:gd name="T56" fmla="*/ 560 w 1008"/>
                <a:gd name="T57" fmla="*/ 1496 h 2134"/>
                <a:gd name="T58" fmla="*/ 585 w 1008"/>
                <a:gd name="T59" fmla="*/ 1537 h 2134"/>
                <a:gd name="T60" fmla="*/ 609 w 1008"/>
                <a:gd name="T61" fmla="*/ 1578 h 2134"/>
                <a:gd name="T62" fmla="*/ 633 w 1008"/>
                <a:gd name="T63" fmla="*/ 1618 h 2134"/>
                <a:gd name="T64" fmla="*/ 658 w 1008"/>
                <a:gd name="T65" fmla="*/ 1658 h 2134"/>
                <a:gd name="T66" fmla="*/ 682 w 1008"/>
                <a:gd name="T67" fmla="*/ 1697 h 2134"/>
                <a:gd name="T68" fmla="*/ 708 w 1008"/>
                <a:gd name="T69" fmla="*/ 1735 h 2134"/>
                <a:gd name="T70" fmla="*/ 733 w 1008"/>
                <a:gd name="T71" fmla="*/ 1771 h 2134"/>
                <a:gd name="T72" fmla="*/ 758 w 1008"/>
                <a:gd name="T73" fmla="*/ 1808 h 2134"/>
                <a:gd name="T74" fmla="*/ 783 w 1008"/>
                <a:gd name="T75" fmla="*/ 1845 h 2134"/>
                <a:gd name="T76" fmla="*/ 808 w 1008"/>
                <a:gd name="T77" fmla="*/ 1879 h 2134"/>
                <a:gd name="T78" fmla="*/ 833 w 1008"/>
                <a:gd name="T79" fmla="*/ 1913 h 2134"/>
                <a:gd name="T80" fmla="*/ 857 w 1008"/>
                <a:gd name="T81" fmla="*/ 1947 h 2134"/>
                <a:gd name="T82" fmla="*/ 883 w 1008"/>
                <a:gd name="T83" fmla="*/ 1979 h 2134"/>
                <a:gd name="T84" fmla="*/ 908 w 1008"/>
                <a:gd name="T85" fmla="*/ 2013 h 2134"/>
                <a:gd name="T86" fmla="*/ 933 w 1008"/>
                <a:gd name="T87" fmla="*/ 2044 h 2134"/>
                <a:gd name="T88" fmla="*/ 958 w 1008"/>
                <a:gd name="T89" fmla="*/ 2074 h 2134"/>
                <a:gd name="T90" fmla="*/ 983 w 1008"/>
                <a:gd name="T91" fmla="*/ 2104 h 2134"/>
                <a:gd name="T92" fmla="*/ 1008 w 1008"/>
                <a:gd name="T93" fmla="*/ 2134 h 213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08"/>
                <a:gd name="T142" fmla="*/ 0 h 2134"/>
                <a:gd name="T143" fmla="*/ 1008 w 1008"/>
                <a:gd name="T144" fmla="*/ 2134 h 213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08" h="2134">
                  <a:moveTo>
                    <a:pt x="0" y="0"/>
                  </a:moveTo>
                  <a:lnTo>
                    <a:pt x="14" y="65"/>
                  </a:lnTo>
                  <a:lnTo>
                    <a:pt x="29" y="129"/>
                  </a:lnTo>
                  <a:lnTo>
                    <a:pt x="45" y="192"/>
                  </a:lnTo>
                  <a:lnTo>
                    <a:pt x="60" y="254"/>
                  </a:lnTo>
                  <a:lnTo>
                    <a:pt x="77" y="315"/>
                  </a:lnTo>
                  <a:lnTo>
                    <a:pt x="94" y="376"/>
                  </a:lnTo>
                  <a:lnTo>
                    <a:pt x="111" y="435"/>
                  </a:lnTo>
                  <a:lnTo>
                    <a:pt x="129" y="494"/>
                  </a:lnTo>
                  <a:lnTo>
                    <a:pt x="147" y="552"/>
                  </a:lnTo>
                  <a:lnTo>
                    <a:pt x="166" y="609"/>
                  </a:lnTo>
                  <a:lnTo>
                    <a:pt x="185" y="665"/>
                  </a:lnTo>
                  <a:lnTo>
                    <a:pt x="204" y="720"/>
                  </a:lnTo>
                  <a:lnTo>
                    <a:pt x="225" y="775"/>
                  </a:lnTo>
                  <a:lnTo>
                    <a:pt x="245" y="829"/>
                  </a:lnTo>
                  <a:lnTo>
                    <a:pt x="266" y="882"/>
                  </a:lnTo>
                  <a:lnTo>
                    <a:pt x="286" y="934"/>
                  </a:lnTo>
                  <a:lnTo>
                    <a:pt x="308" y="984"/>
                  </a:lnTo>
                  <a:lnTo>
                    <a:pt x="330" y="1035"/>
                  </a:lnTo>
                  <a:lnTo>
                    <a:pt x="352" y="1085"/>
                  </a:lnTo>
                  <a:lnTo>
                    <a:pt x="373" y="1133"/>
                  </a:lnTo>
                  <a:lnTo>
                    <a:pt x="396" y="1181"/>
                  </a:lnTo>
                  <a:lnTo>
                    <a:pt x="419" y="1229"/>
                  </a:lnTo>
                  <a:lnTo>
                    <a:pt x="442" y="1275"/>
                  </a:lnTo>
                  <a:lnTo>
                    <a:pt x="465" y="1321"/>
                  </a:lnTo>
                  <a:lnTo>
                    <a:pt x="489" y="1365"/>
                  </a:lnTo>
                  <a:lnTo>
                    <a:pt x="512" y="1410"/>
                  </a:lnTo>
                  <a:lnTo>
                    <a:pt x="536" y="1453"/>
                  </a:lnTo>
                  <a:lnTo>
                    <a:pt x="560" y="1496"/>
                  </a:lnTo>
                  <a:lnTo>
                    <a:pt x="585" y="1537"/>
                  </a:lnTo>
                  <a:lnTo>
                    <a:pt x="609" y="1578"/>
                  </a:lnTo>
                  <a:lnTo>
                    <a:pt x="633" y="1618"/>
                  </a:lnTo>
                  <a:lnTo>
                    <a:pt x="658" y="1658"/>
                  </a:lnTo>
                  <a:lnTo>
                    <a:pt x="682" y="1697"/>
                  </a:lnTo>
                  <a:lnTo>
                    <a:pt x="708" y="1735"/>
                  </a:lnTo>
                  <a:lnTo>
                    <a:pt x="733" y="1771"/>
                  </a:lnTo>
                  <a:lnTo>
                    <a:pt x="758" y="1808"/>
                  </a:lnTo>
                  <a:lnTo>
                    <a:pt x="783" y="1845"/>
                  </a:lnTo>
                  <a:lnTo>
                    <a:pt x="808" y="1879"/>
                  </a:lnTo>
                  <a:lnTo>
                    <a:pt x="833" y="1913"/>
                  </a:lnTo>
                  <a:lnTo>
                    <a:pt x="857" y="1947"/>
                  </a:lnTo>
                  <a:lnTo>
                    <a:pt x="883" y="1979"/>
                  </a:lnTo>
                  <a:lnTo>
                    <a:pt x="908" y="2013"/>
                  </a:lnTo>
                  <a:lnTo>
                    <a:pt x="933" y="2044"/>
                  </a:lnTo>
                  <a:lnTo>
                    <a:pt x="958" y="2074"/>
                  </a:lnTo>
                  <a:lnTo>
                    <a:pt x="983" y="2104"/>
                  </a:lnTo>
                  <a:lnTo>
                    <a:pt x="1008" y="2134"/>
                  </a:lnTo>
                </a:path>
              </a:pathLst>
            </a:custGeom>
            <a:noFill/>
            <a:ln w="57150">
              <a:solidFill>
                <a:srgbClr val="053ABF"/>
              </a:solidFill>
              <a:round/>
              <a:headEnd/>
              <a:tailEnd/>
            </a:ln>
          </p:spPr>
          <p:txBody>
            <a:bodyPr>
              <a:prstTxWarp prst="textNoShape">
                <a:avLst/>
              </a:prstTxWarp>
            </a:bodyPr>
            <a:lstStyle/>
            <a:p>
              <a:endParaRPr lang="en-US">
                <a:latin typeface="Times New Roman"/>
                <a:cs typeface="Times New Roman"/>
              </a:endParaRPr>
            </a:p>
          </p:txBody>
        </p:sp>
        <p:sp>
          <p:nvSpPr>
            <p:cNvPr id="126" name="Freeform 56"/>
            <p:cNvSpPr>
              <a:spLocks/>
            </p:cNvSpPr>
            <p:nvPr/>
          </p:nvSpPr>
          <p:spPr bwMode="auto">
            <a:xfrm>
              <a:off x="3526" y="3558"/>
              <a:ext cx="323" cy="303"/>
            </a:xfrm>
            <a:custGeom>
              <a:avLst/>
              <a:gdLst>
                <a:gd name="T0" fmla="*/ 0 w 971"/>
                <a:gd name="T1" fmla="*/ 0 h 908"/>
                <a:gd name="T2" fmla="*/ 66 w 971"/>
                <a:gd name="T3" fmla="*/ 71 h 908"/>
                <a:gd name="T4" fmla="*/ 130 w 971"/>
                <a:gd name="T5" fmla="*/ 137 h 908"/>
                <a:gd name="T6" fmla="*/ 192 w 971"/>
                <a:gd name="T7" fmla="*/ 202 h 908"/>
                <a:gd name="T8" fmla="*/ 252 w 971"/>
                <a:gd name="T9" fmla="*/ 264 h 908"/>
                <a:gd name="T10" fmla="*/ 312 w 971"/>
                <a:gd name="T11" fmla="*/ 324 h 908"/>
                <a:gd name="T12" fmla="*/ 369 w 971"/>
                <a:gd name="T13" fmla="*/ 380 h 908"/>
                <a:gd name="T14" fmla="*/ 425 w 971"/>
                <a:gd name="T15" fmla="*/ 433 h 908"/>
                <a:gd name="T16" fmla="*/ 479 w 971"/>
                <a:gd name="T17" fmla="*/ 484 h 908"/>
                <a:gd name="T18" fmla="*/ 530 w 971"/>
                <a:gd name="T19" fmla="*/ 532 h 908"/>
                <a:gd name="T20" fmla="*/ 579 w 971"/>
                <a:gd name="T21" fmla="*/ 577 h 908"/>
                <a:gd name="T22" fmla="*/ 626 w 971"/>
                <a:gd name="T23" fmla="*/ 620 h 908"/>
                <a:gd name="T24" fmla="*/ 670 w 971"/>
                <a:gd name="T25" fmla="*/ 659 h 908"/>
                <a:gd name="T26" fmla="*/ 712 w 971"/>
                <a:gd name="T27" fmla="*/ 695 h 908"/>
                <a:gd name="T28" fmla="*/ 751 w 971"/>
                <a:gd name="T29" fmla="*/ 730 h 908"/>
                <a:gd name="T30" fmla="*/ 788 w 971"/>
                <a:gd name="T31" fmla="*/ 760 h 908"/>
                <a:gd name="T32" fmla="*/ 821 w 971"/>
                <a:gd name="T33" fmla="*/ 788 h 908"/>
                <a:gd name="T34" fmla="*/ 851 w 971"/>
                <a:gd name="T35" fmla="*/ 813 h 908"/>
                <a:gd name="T36" fmla="*/ 878 w 971"/>
                <a:gd name="T37" fmla="*/ 836 h 908"/>
                <a:gd name="T38" fmla="*/ 902 w 971"/>
                <a:gd name="T39" fmla="*/ 854 h 908"/>
                <a:gd name="T40" fmla="*/ 923 w 971"/>
                <a:gd name="T41" fmla="*/ 871 h 908"/>
                <a:gd name="T42" fmla="*/ 940 w 971"/>
                <a:gd name="T43" fmla="*/ 884 h 908"/>
                <a:gd name="T44" fmla="*/ 952 w 971"/>
                <a:gd name="T45" fmla="*/ 894 h 908"/>
                <a:gd name="T46" fmla="*/ 963 w 971"/>
                <a:gd name="T47" fmla="*/ 902 h 908"/>
                <a:gd name="T48" fmla="*/ 968 w 971"/>
                <a:gd name="T49" fmla="*/ 907 h 908"/>
                <a:gd name="T50" fmla="*/ 971 w 971"/>
                <a:gd name="T51" fmla="*/ 908 h 90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71"/>
                <a:gd name="T79" fmla="*/ 0 h 908"/>
                <a:gd name="T80" fmla="*/ 971 w 971"/>
                <a:gd name="T81" fmla="*/ 908 h 90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71" h="908">
                  <a:moveTo>
                    <a:pt x="0" y="0"/>
                  </a:moveTo>
                  <a:lnTo>
                    <a:pt x="66" y="71"/>
                  </a:lnTo>
                  <a:lnTo>
                    <a:pt x="130" y="137"/>
                  </a:lnTo>
                  <a:lnTo>
                    <a:pt x="192" y="202"/>
                  </a:lnTo>
                  <a:lnTo>
                    <a:pt x="252" y="264"/>
                  </a:lnTo>
                  <a:lnTo>
                    <a:pt x="312" y="324"/>
                  </a:lnTo>
                  <a:lnTo>
                    <a:pt x="369" y="380"/>
                  </a:lnTo>
                  <a:lnTo>
                    <a:pt x="425" y="433"/>
                  </a:lnTo>
                  <a:lnTo>
                    <a:pt x="479" y="484"/>
                  </a:lnTo>
                  <a:lnTo>
                    <a:pt x="530" y="532"/>
                  </a:lnTo>
                  <a:lnTo>
                    <a:pt x="579" y="577"/>
                  </a:lnTo>
                  <a:lnTo>
                    <a:pt x="626" y="620"/>
                  </a:lnTo>
                  <a:lnTo>
                    <a:pt x="670" y="659"/>
                  </a:lnTo>
                  <a:lnTo>
                    <a:pt x="712" y="695"/>
                  </a:lnTo>
                  <a:lnTo>
                    <a:pt x="751" y="730"/>
                  </a:lnTo>
                  <a:lnTo>
                    <a:pt x="788" y="760"/>
                  </a:lnTo>
                  <a:lnTo>
                    <a:pt x="821" y="788"/>
                  </a:lnTo>
                  <a:lnTo>
                    <a:pt x="851" y="813"/>
                  </a:lnTo>
                  <a:lnTo>
                    <a:pt x="878" y="836"/>
                  </a:lnTo>
                  <a:lnTo>
                    <a:pt x="902" y="854"/>
                  </a:lnTo>
                  <a:lnTo>
                    <a:pt x="923" y="871"/>
                  </a:lnTo>
                  <a:lnTo>
                    <a:pt x="940" y="884"/>
                  </a:lnTo>
                  <a:lnTo>
                    <a:pt x="952" y="894"/>
                  </a:lnTo>
                  <a:lnTo>
                    <a:pt x="963" y="902"/>
                  </a:lnTo>
                  <a:lnTo>
                    <a:pt x="968" y="907"/>
                  </a:lnTo>
                  <a:lnTo>
                    <a:pt x="971" y="908"/>
                  </a:lnTo>
                </a:path>
              </a:pathLst>
            </a:custGeom>
            <a:noFill/>
            <a:ln w="57150">
              <a:solidFill>
                <a:srgbClr val="053ABF"/>
              </a:solidFill>
              <a:round/>
              <a:headEnd/>
              <a:tailEnd/>
            </a:ln>
          </p:spPr>
          <p:txBody>
            <a:bodyPr>
              <a:prstTxWarp prst="textNoShape">
                <a:avLst/>
              </a:prstTxWarp>
            </a:bodyPr>
            <a:lstStyle/>
            <a:p>
              <a:endParaRPr lang="en-US">
                <a:latin typeface="Times New Roman"/>
                <a:cs typeface="Times New Roman"/>
              </a:endParaRPr>
            </a:p>
          </p:txBody>
        </p:sp>
      </p:grpSp>
      <p:sp>
        <p:nvSpPr>
          <p:cNvPr id="128" name="Rectangle 57"/>
          <p:cNvSpPr>
            <a:spLocks noChangeArrowheads="1"/>
          </p:cNvSpPr>
          <p:nvPr/>
        </p:nvSpPr>
        <p:spPr bwMode="auto">
          <a:xfrm>
            <a:off x="7910077" y="5459959"/>
            <a:ext cx="471487" cy="230832"/>
          </a:xfrm>
          <a:prstGeom prst="rect">
            <a:avLst/>
          </a:prstGeom>
          <a:noFill/>
          <a:ln w="9525">
            <a:noFill/>
            <a:miter lim="800000"/>
            <a:headEnd/>
            <a:tailEnd/>
          </a:ln>
        </p:spPr>
        <p:txBody>
          <a:bodyPr lIns="0" tIns="0" rIns="0" bIns="0">
            <a:prstTxWarp prst="textNoShape">
              <a:avLst/>
            </a:prstTxWarp>
            <a:spAutoFit/>
          </a:bodyPr>
          <a:lstStyle/>
          <a:p>
            <a:pPr>
              <a:lnSpc>
                <a:spcPct val="70000"/>
              </a:lnSpc>
            </a:pPr>
            <a:r>
              <a:rPr kumimoji="0" lang="en-US" sz="2000" b="1" i="1" dirty="0">
                <a:solidFill>
                  <a:srgbClr val="053ABF"/>
                </a:solidFill>
                <a:latin typeface="Times New Roman"/>
                <a:cs typeface="Times New Roman"/>
              </a:rPr>
              <a:t>AD</a:t>
            </a:r>
            <a:r>
              <a:rPr kumimoji="0" lang="en-US" sz="2000" b="1" i="1" baseline="-25000" dirty="0">
                <a:solidFill>
                  <a:srgbClr val="053ABF"/>
                </a:solidFill>
                <a:latin typeface="Times New Roman"/>
                <a:cs typeface="Times New Roman"/>
              </a:rPr>
              <a:t>1</a:t>
            </a:r>
            <a:endParaRPr kumimoji="0" lang="en-US" sz="1600" b="1" baseline="-25000" dirty="0">
              <a:solidFill>
                <a:srgbClr val="053ABF"/>
              </a:solidFill>
              <a:latin typeface="Times New Roman"/>
              <a:cs typeface="Times New Roman"/>
            </a:endParaRPr>
          </a:p>
        </p:txBody>
      </p:sp>
      <p:sp>
        <p:nvSpPr>
          <p:cNvPr id="130" name="Freeform 58"/>
          <p:cNvSpPr>
            <a:spLocks/>
          </p:cNvSpPr>
          <p:nvPr/>
        </p:nvSpPr>
        <p:spPr bwMode="auto">
          <a:xfrm>
            <a:off x="7048064" y="4740822"/>
            <a:ext cx="119063" cy="119062"/>
          </a:xfrm>
          <a:custGeom>
            <a:avLst/>
            <a:gdLst>
              <a:gd name="T0" fmla="*/ 0 w 174"/>
              <a:gd name="T1" fmla="*/ 87 h 174"/>
              <a:gd name="T2" fmla="*/ 12 w 174"/>
              <a:gd name="T3" fmla="*/ 43 h 174"/>
              <a:gd name="T4" fmla="*/ 43 w 174"/>
              <a:gd name="T5" fmla="*/ 12 h 174"/>
              <a:gd name="T6" fmla="*/ 88 w 174"/>
              <a:gd name="T7" fmla="*/ 0 h 174"/>
              <a:gd name="T8" fmla="*/ 88 w 174"/>
              <a:gd name="T9" fmla="*/ 0 h 174"/>
              <a:gd name="T10" fmla="*/ 131 w 174"/>
              <a:gd name="T11" fmla="*/ 12 h 174"/>
              <a:gd name="T12" fmla="*/ 162 w 174"/>
              <a:gd name="T13" fmla="*/ 43 h 174"/>
              <a:gd name="T14" fmla="*/ 174 w 174"/>
              <a:gd name="T15" fmla="*/ 87 h 174"/>
              <a:gd name="T16" fmla="*/ 174 w 174"/>
              <a:gd name="T17" fmla="*/ 87 h 174"/>
              <a:gd name="T18" fmla="*/ 162 w 174"/>
              <a:gd name="T19" fmla="*/ 130 h 174"/>
              <a:gd name="T20" fmla="*/ 131 w 174"/>
              <a:gd name="T21" fmla="*/ 162 h 174"/>
              <a:gd name="T22" fmla="*/ 88 w 174"/>
              <a:gd name="T23" fmla="*/ 174 h 174"/>
              <a:gd name="T24" fmla="*/ 88 w 174"/>
              <a:gd name="T25" fmla="*/ 174 h 174"/>
              <a:gd name="T26" fmla="*/ 43 w 174"/>
              <a:gd name="T27" fmla="*/ 162 h 174"/>
              <a:gd name="T28" fmla="*/ 12 w 174"/>
              <a:gd name="T29" fmla="*/ 130 h 174"/>
              <a:gd name="T30" fmla="*/ 0 w 174"/>
              <a:gd name="T31" fmla="*/ 87 h 174"/>
              <a:gd name="T32" fmla="*/ 0 w 174"/>
              <a:gd name="T33" fmla="*/ 87 h 174"/>
              <a:gd name="T34" fmla="*/ 0 w 174"/>
              <a:gd name="T35" fmla="*/ 87 h 1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4"/>
              <a:gd name="T55" fmla="*/ 0 h 174"/>
              <a:gd name="T56" fmla="*/ 174 w 174"/>
              <a:gd name="T57" fmla="*/ 174 h 17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4" h="174">
                <a:moveTo>
                  <a:pt x="0" y="87"/>
                </a:moveTo>
                <a:lnTo>
                  <a:pt x="12" y="43"/>
                </a:lnTo>
                <a:lnTo>
                  <a:pt x="43" y="12"/>
                </a:lnTo>
                <a:lnTo>
                  <a:pt x="88" y="0"/>
                </a:lnTo>
                <a:lnTo>
                  <a:pt x="131" y="12"/>
                </a:lnTo>
                <a:lnTo>
                  <a:pt x="162" y="43"/>
                </a:lnTo>
                <a:lnTo>
                  <a:pt x="174" y="87"/>
                </a:lnTo>
                <a:lnTo>
                  <a:pt x="162" y="130"/>
                </a:lnTo>
                <a:lnTo>
                  <a:pt x="131" y="162"/>
                </a:lnTo>
                <a:lnTo>
                  <a:pt x="88" y="174"/>
                </a:lnTo>
                <a:lnTo>
                  <a:pt x="43" y="162"/>
                </a:lnTo>
                <a:lnTo>
                  <a:pt x="12" y="130"/>
                </a:lnTo>
                <a:lnTo>
                  <a:pt x="0" y="87"/>
                </a:lnTo>
              </a:path>
            </a:pathLst>
          </a:custGeom>
          <a:solidFill>
            <a:srgbClr val="FFFF00"/>
          </a:solidFill>
          <a:ln w="38100">
            <a:solidFill>
              <a:schemeClr val="tx1"/>
            </a:solidFill>
            <a:round/>
            <a:headEnd/>
            <a:tailEnd/>
          </a:ln>
        </p:spPr>
        <p:txBody>
          <a:bodyPr>
            <a:prstTxWarp prst="textNoShape">
              <a:avLst/>
            </a:prstTxWarp>
          </a:bodyPr>
          <a:lstStyle/>
          <a:p>
            <a:endParaRPr lang="en-US">
              <a:latin typeface="Times New Roman"/>
              <a:cs typeface="Times New Roman"/>
            </a:endParaRPr>
          </a:p>
        </p:txBody>
      </p:sp>
      <p:grpSp>
        <p:nvGrpSpPr>
          <p:cNvPr id="137" name="Group 73"/>
          <p:cNvGrpSpPr>
            <a:grpSpLocks/>
          </p:cNvGrpSpPr>
          <p:nvPr/>
        </p:nvGrpSpPr>
        <p:grpSpPr bwMode="auto">
          <a:xfrm>
            <a:off x="6052098" y="3851892"/>
            <a:ext cx="1810353" cy="2227300"/>
            <a:chOff x="3858" y="2315"/>
            <a:chExt cx="1181" cy="1453"/>
          </a:xfrm>
        </p:grpSpPr>
        <p:sp>
          <p:nvSpPr>
            <p:cNvPr id="142" name="Rectangle 48"/>
            <p:cNvSpPr>
              <a:spLocks noChangeArrowheads="1"/>
            </p:cNvSpPr>
            <p:nvPr/>
          </p:nvSpPr>
          <p:spPr bwMode="auto">
            <a:xfrm>
              <a:off x="4742" y="3617"/>
              <a:ext cx="297" cy="151"/>
            </a:xfrm>
            <a:prstGeom prst="rect">
              <a:avLst/>
            </a:prstGeom>
            <a:noFill/>
            <a:ln w="9525">
              <a:noFill/>
              <a:miter lim="800000"/>
              <a:headEnd/>
              <a:tailEnd/>
            </a:ln>
          </p:spPr>
          <p:txBody>
            <a:bodyPr wrap="square" lIns="0" tIns="0" rIns="0" bIns="0">
              <a:prstTxWarp prst="textNoShape">
                <a:avLst/>
              </a:prstTxWarp>
              <a:spAutoFit/>
            </a:bodyPr>
            <a:lstStyle/>
            <a:p>
              <a:pPr>
                <a:lnSpc>
                  <a:spcPct val="70000"/>
                </a:lnSpc>
              </a:pPr>
              <a:r>
                <a:rPr kumimoji="0" lang="en-US" sz="2000" b="1" i="1" dirty="0">
                  <a:solidFill>
                    <a:srgbClr val="053ABF"/>
                  </a:solidFill>
                  <a:latin typeface="Times New Roman"/>
                  <a:cs typeface="Times New Roman"/>
                </a:rPr>
                <a:t>AD</a:t>
              </a:r>
              <a:r>
                <a:rPr kumimoji="0" lang="en-US" sz="2000" b="1" i="1" baseline="-25000" dirty="0">
                  <a:solidFill>
                    <a:srgbClr val="053ABF"/>
                  </a:solidFill>
                  <a:latin typeface="Times New Roman"/>
                  <a:cs typeface="Times New Roman"/>
                </a:rPr>
                <a:t>2</a:t>
              </a:r>
              <a:endParaRPr kumimoji="0" lang="en-US" sz="1600" b="1" baseline="-25000" dirty="0">
                <a:solidFill>
                  <a:srgbClr val="053ABF"/>
                </a:solidFill>
                <a:latin typeface="Times New Roman"/>
                <a:cs typeface="Times New Roman"/>
              </a:endParaRPr>
            </a:p>
          </p:txBody>
        </p:sp>
        <p:grpSp>
          <p:nvGrpSpPr>
            <p:cNvPr id="143" name="Group 49"/>
            <p:cNvGrpSpPr>
              <a:grpSpLocks/>
            </p:cNvGrpSpPr>
            <p:nvPr/>
          </p:nvGrpSpPr>
          <p:grpSpPr bwMode="auto">
            <a:xfrm>
              <a:off x="3858" y="2315"/>
              <a:ext cx="875" cy="1348"/>
              <a:chOff x="2830" y="2919"/>
              <a:chExt cx="686" cy="1170"/>
            </a:xfrm>
          </p:grpSpPr>
          <p:sp>
            <p:nvSpPr>
              <p:cNvPr id="153" name="Freeform 50"/>
              <p:cNvSpPr>
                <a:spLocks/>
              </p:cNvSpPr>
              <p:nvPr/>
            </p:nvSpPr>
            <p:spPr bwMode="auto">
              <a:xfrm>
                <a:off x="2830" y="2919"/>
                <a:ext cx="363" cy="868"/>
              </a:xfrm>
              <a:custGeom>
                <a:avLst/>
                <a:gdLst>
                  <a:gd name="T0" fmla="*/ 0 w 1090"/>
                  <a:gd name="T1" fmla="*/ 0 h 2602"/>
                  <a:gd name="T2" fmla="*/ 9 w 1090"/>
                  <a:gd name="T3" fmla="*/ 68 h 2602"/>
                  <a:gd name="T4" fmla="*/ 20 w 1090"/>
                  <a:gd name="T5" fmla="*/ 134 h 2602"/>
                  <a:gd name="T6" fmla="*/ 31 w 1090"/>
                  <a:gd name="T7" fmla="*/ 199 h 2602"/>
                  <a:gd name="T8" fmla="*/ 42 w 1090"/>
                  <a:gd name="T9" fmla="*/ 263 h 2602"/>
                  <a:gd name="T10" fmla="*/ 54 w 1090"/>
                  <a:gd name="T11" fmla="*/ 327 h 2602"/>
                  <a:gd name="T12" fmla="*/ 67 w 1090"/>
                  <a:gd name="T13" fmla="*/ 390 h 2602"/>
                  <a:gd name="T14" fmla="*/ 79 w 1090"/>
                  <a:gd name="T15" fmla="*/ 453 h 2602"/>
                  <a:gd name="T16" fmla="*/ 93 w 1090"/>
                  <a:gd name="T17" fmla="*/ 515 h 2602"/>
                  <a:gd name="T18" fmla="*/ 107 w 1090"/>
                  <a:gd name="T19" fmla="*/ 575 h 2602"/>
                  <a:gd name="T20" fmla="*/ 120 w 1090"/>
                  <a:gd name="T21" fmla="*/ 635 h 2602"/>
                  <a:gd name="T22" fmla="*/ 135 w 1090"/>
                  <a:gd name="T23" fmla="*/ 694 h 2602"/>
                  <a:gd name="T24" fmla="*/ 150 w 1090"/>
                  <a:gd name="T25" fmla="*/ 753 h 2602"/>
                  <a:gd name="T26" fmla="*/ 166 w 1090"/>
                  <a:gd name="T27" fmla="*/ 810 h 2602"/>
                  <a:gd name="T28" fmla="*/ 182 w 1090"/>
                  <a:gd name="T29" fmla="*/ 867 h 2602"/>
                  <a:gd name="T30" fmla="*/ 199 w 1090"/>
                  <a:gd name="T31" fmla="*/ 923 h 2602"/>
                  <a:gd name="T32" fmla="*/ 217 w 1090"/>
                  <a:gd name="T33" fmla="*/ 978 h 2602"/>
                  <a:gd name="T34" fmla="*/ 234 w 1090"/>
                  <a:gd name="T35" fmla="*/ 1032 h 2602"/>
                  <a:gd name="T36" fmla="*/ 251 w 1090"/>
                  <a:gd name="T37" fmla="*/ 1086 h 2602"/>
                  <a:gd name="T38" fmla="*/ 269 w 1090"/>
                  <a:gd name="T39" fmla="*/ 1139 h 2602"/>
                  <a:gd name="T40" fmla="*/ 288 w 1090"/>
                  <a:gd name="T41" fmla="*/ 1191 h 2602"/>
                  <a:gd name="T42" fmla="*/ 306 w 1090"/>
                  <a:gd name="T43" fmla="*/ 1242 h 2602"/>
                  <a:gd name="T44" fmla="*/ 325 w 1090"/>
                  <a:gd name="T45" fmla="*/ 1294 h 2602"/>
                  <a:gd name="T46" fmla="*/ 345 w 1090"/>
                  <a:gd name="T47" fmla="*/ 1343 h 2602"/>
                  <a:gd name="T48" fmla="*/ 364 w 1090"/>
                  <a:gd name="T49" fmla="*/ 1392 h 2602"/>
                  <a:gd name="T50" fmla="*/ 385 w 1090"/>
                  <a:gd name="T51" fmla="*/ 1441 h 2602"/>
                  <a:gd name="T52" fmla="*/ 405 w 1090"/>
                  <a:gd name="T53" fmla="*/ 1489 h 2602"/>
                  <a:gd name="T54" fmla="*/ 426 w 1090"/>
                  <a:gd name="T55" fmla="*/ 1536 h 2602"/>
                  <a:gd name="T56" fmla="*/ 447 w 1090"/>
                  <a:gd name="T57" fmla="*/ 1582 h 2602"/>
                  <a:gd name="T58" fmla="*/ 467 w 1090"/>
                  <a:gd name="T59" fmla="*/ 1628 h 2602"/>
                  <a:gd name="T60" fmla="*/ 489 w 1090"/>
                  <a:gd name="T61" fmla="*/ 1672 h 2602"/>
                  <a:gd name="T62" fmla="*/ 511 w 1090"/>
                  <a:gd name="T63" fmla="*/ 1717 h 2602"/>
                  <a:gd name="T64" fmla="*/ 532 w 1090"/>
                  <a:gd name="T65" fmla="*/ 1760 h 2602"/>
                  <a:gd name="T66" fmla="*/ 554 w 1090"/>
                  <a:gd name="T67" fmla="*/ 1803 h 2602"/>
                  <a:gd name="T68" fmla="*/ 576 w 1090"/>
                  <a:gd name="T69" fmla="*/ 1845 h 2602"/>
                  <a:gd name="T70" fmla="*/ 599 w 1090"/>
                  <a:gd name="T71" fmla="*/ 1886 h 2602"/>
                  <a:gd name="T72" fmla="*/ 622 w 1090"/>
                  <a:gd name="T73" fmla="*/ 1927 h 2602"/>
                  <a:gd name="T74" fmla="*/ 645 w 1090"/>
                  <a:gd name="T75" fmla="*/ 1967 h 2602"/>
                  <a:gd name="T76" fmla="*/ 667 w 1090"/>
                  <a:gd name="T77" fmla="*/ 2006 h 2602"/>
                  <a:gd name="T78" fmla="*/ 690 w 1090"/>
                  <a:gd name="T79" fmla="*/ 2045 h 2602"/>
                  <a:gd name="T80" fmla="*/ 713 w 1090"/>
                  <a:gd name="T81" fmla="*/ 2083 h 2602"/>
                  <a:gd name="T82" fmla="*/ 736 w 1090"/>
                  <a:gd name="T83" fmla="*/ 2121 h 2602"/>
                  <a:gd name="T84" fmla="*/ 759 w 1090"/>
                  <a:gd name="T85" fmla="*/ 2157 h 2602"/>
                  <a:gd name="T86" fmla="*/ 783 w 1090"/>
                  <a:gd name="T87" fmla="*/ 2194 h 2602"/>
                  <a:gd name="T88" fmla="*/ 806 w 1090"/>
                  <a:gd name="T89" fmla="*/ 2228 h 2602"/>
                  <a:gd name="T90" fmla="*/ 830 w 1090"/>
                  <a:gd name="T91" fmla="*/ 2264 h 2602"/>
                  <a:gd name="T92" fmla="*/ 854 w 1090"/>
                  <a:gd name="T93" fmla="*/ 2298 h 2602"/>
                  <a:gd name="T94" fmla="*/ 877 w 1090"/>
                  <a:gd name="T95" fmla="*/ 2331 h 2602"/>
                  <a:gd name="T96" fmla="*/ 901 w 1090"/>
                  <a:gd name="T97" fmla="*/ 2363 h 2602"/>
                  <a:gd name="T98" fmla="*/ 924 w 1090"/>
                  <a:gd name="T99" fmla="*/ 2395 h 2602"/>
                  <a:gd name="T100" fmla="*/ 948 w 1090"/>
                  <a:gd name="T101" fmla="*/ 2427 h 2602"/>
                  <a:gd name="T102" fmla="*/ 972 w 1090"/>
                  <a:gd name="T103" fmla="*/ 2458 h 2602"/>
                  <a:gd name="T104" fmla="*/ 996 w 1090"/>
                  <a:gd name="T105" fmla="*/ 2488 h 2602"/>
                  <a:gd name="T106" fmla="*/ 1019 w 1090"/>
                  <a:gd name="T107" fmla="*/ 2517 h 2602"/>
                  <a:gd name="T108" fmla="*/ 1043 w 1090"/>
                  <a:gd name="T109" fmla="*/ 2546 h 2602"/>
                  <a:gd name="T110" fmla="*/ 1066 w 1090"/>
                  <a:gd name="T111" fmla="*/ 2575 h 2602"/>
                  <a:gd name="T112" fmla="*/ 1090 w 1090"/>
                  <a:gd name="T113" fmla="*/ 2602 h 260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090"/>
                  <a:gd name="T172" fmla="*/ 0 h 2602"/>
                  <a:gd name="T173" fmla="*/ 1090 w 1090"/>
                  <a:gd name="T174" fmla="*/ 2602 h 260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090" h="2602">
                    <a:moveTo>
                      <a:pt x="0" y="0"/>
                    </a:moveTo>
                    <a:lnTo>
                      <a:pt x="9" y="68"/>
                    </a:lnTo>
                    <a:lnTo>
                      <a:pt x="20" y="134"/>
                    </a:lnTo>
                    <a:lnTo>
                      <a:pt x="31" y="199"/>
                    </a:lnTo>
                    <a:lnTo>
                      <a:pt x="42" y="263"/>
                    </a:lnTo>
                    <a:lnTo>
                      <a:pt x="54" y="327"/>
                    </a:lnTo>
                    <a:lnTo>
                      <a:pt x="67" y="390"/>
                    </a:lnTo>
                    <a:lnTo>
                      <a:pt x="79" y="453"/>
                    </a:lnTo>
                    <a:lnTo>
                      <a:pt x="93" y="515"/>
                    </a:lnTo>
                    <a:lnTo>
                      <a:pt x="107" y="575"/>
                    </a:lnTo>
                    <a:lnTo>
                      <a:pt x="120" y="635"/>
                    </a:lnTo>
                    <a:lnTo>
                      <a:pt x="135" y="694"/>
                    </a:lnTo>
                    <a:lnTo>
                      <a:pt x="150" y="753"/>
                    </a:lnTo>
                    <a:lnTo>
                      <a:pt x="166" y="810"/>
                    </a:lnTo>
                    <a:lnTo>
                      <a:pt x="182" y="867"/>
                    </a:lnTo>
                    <a:lnTo>
                      <a:pt x="199" y="923"/>
                    </a:lnTo>
                    <a:lnTo>
                      <a:pt x="217" y="978"/>
                    </a:lnTo>
                    <a:lnTo>
                      <a:pt x="234" y="1032"/>
                    </a:lnTo>
                    <a:lnTo>
                      <a:pt x="251" y="1086"/>
                    </a:lnTo>
                    <a:lnTo>
                      <a:pt x="269" y="1139"/>
                    </a:lnTo>
                    <a:lnTo>
                      <a:pt x="288" y="1191"/>
                    </a:lnTo>
                    <a:lnTo>
                      <a:pt x="306" y="1242"/>
                    </a:lnTo>
                    <a:lnTo>
                      <a:pt x="325" y="1294"/>
                    </a:lnTo>
                    <a:lnTo>
                      <a:pt x="345" y="1343"/>
                    </a:lnTo>
                    <a:lnTo>
                      <a:pt x="364" y="1392"/>
                    </a:lnTo>
                    <a:lnTo>
                      <a:pt x="385" y="1441"/>
                    </a:lnTo>
                    <a:lnTo>
                      <a:pt x="405" y="1489"/>
                    </a:lnTo>
                    <a:lnTo>
                      <a:pt x="426" y="1536"/>
                    </a:lnTo>
                    <a:lnTo>
                      <a:pt x="447" y="1582"/>
                    </a:lnTo>
                    <a:lnTo>
                      <a:pt x="467" y="1628"/>
                    </a:lnTo>
                    <a:lnTo>
                      <a:pt x="489" y="1672"/>
                    </a:lnTo>
                    <a:lnTo>
                      <a:pt x="511" y="1717"/>
                    </a:lnTo>
                    <a:lnTo>
                      <a:pt x="532" y="1760"/>
                    </a:lnTo>
                    <a:lnTo>
                      <a:pt x="554" y="1803"/>
                    </a:lnTo>
                    <a:lnTo>
                      <a:pt x="576" y="1845"/>
                    </a:lnTo>
                    <a:lnTo>
                      <a:pt x="599" y="1886"/>
                    </a:lnTo>
                    <a:lnTo>
                      <a:pt x="622" y="1927"/>
                    </a:lnTo>
                    <a:lnTo>
                      <a:pt x="645" y="1967"/>
                    </a:lnTo>
                    <a:lnTo>
                      <a:pt x="667" y="2006"/>
                    </a:lnTo>
                    <a:lnTo>
                      <a:pt x="690" y="2045"/>
                    </a:lnTo>
                    <a:lnTo>
                      <a:pt x="713" y="2083"/>
                    </a:lnTo>
                    <a:lnTo>
                      <a:pt x="736" y="2121"/>
                    </a:lnTo>
                    <a:lnTo>
                      <a:pt x="759" y="2157"/>
                    </a:lnTo>
                    <a:lnTo>
                      <a:pt x="783" y="2194"/>
                    </a:lnTo>
                    <a:lnTo>
                      <a:pt x="806" y="2228"/>
                    </a:lnTo>
                    <a:lnTo>
                      <a:pt x="830" y="2264"/>
                    </a:lnTo>
                    <a:lnTo>
                      <a:pt x="854" y="2298"/>
                    </a:lnTo>
                    <a:lnTo>
                      <a:pt x="877" y="2331"/>
                    </a:lnTo>
                    <a:lnTo>
                      <a:pt x="901" y="2363"/>
                    </a:lnTo>
                    <a:lnTo>
                      <a:pt x="924" y="2395"/>
                    </a:lnTo>
                    <a:lnTo>
                      <a:pt x="948" y="2427"/>
                    </a:lnTo>
                    <a:lnTo>
                      <a:pt x="972" y="2458"/>
                    </a:lnTo>
                    <a:lnTo>
                      <a:pt x="996" y="2488"/>
                    </a:lnTo>
                    <a:lnTo>
                      <a:pt x="1019" y="2517"/>
                    </a:lnTo>
                    <a:lnTo>
                      <a:pt x="1043" y="2546"/>
                    </a:lnTo>
                    <a:lnTo>
                      <a:pt x="1066" y="2575"/>
                    </a:lnTo>
                    <a:lnTo>
                      <a:pt x="1090" y="2602"/>
                    </a:lnTo>
                  </a:path>
                </a:pathLst>
              </a:custGeom>
              <a:noFill/>
              <a:ln w="57150">
                <a:solidFill>
                  <a:srgbClr val="053ABF"/>
                </a:solidFill>
                <a:round/>
                <a:headEnd/>
                <a:tailEnd/>
              </a:ln>
            </p:spPr>
            <p:txBody>
              <a:bodyPr>
                <a:prstTxWarp prst="textNoShape">
                  <a:avLst/>
                </a:prstTxWarp>
              </a:bodyPr>
              <a:lstStyle/>
              <a:p>
                <a:endParaRPr lang="en-US">
                  <a:latin typeface="Times New Roman"/>
                  <a:cs typeface="Times New Roman"/>
                </a:endParaRPr>
              </a:p>
            </p:txBody>
          </p:sp>
          <p:sp>
            <p:nvSpPr>
              <p:cNvPr id="154" name="Freeform 51"/>
              <p:cNvSpPr>
                <a:spLocks/>
              </p:cNvSpPr>
              <p:nvPr/>
            </p:nvSpPr>
            <p:spPr bwMode="auto">
              <a:xfrm>
                <a:off x="3193" y="3787"/>
                <a:ext cx="323" cy="302"/>
              </a:xfrm>
              <a:custGeom>
                <a:avLst/>
                <a:gdLst>
                  <a:gd name="T0" fmla="*/ 0 w 970"/>
                  <a:gd name="T1" fmla="*/ 0 h 908"/>
                  <a:gd name="T2" fmla="*/ 65 w 970"/>
                  <a:gd name="T3" fmla="*/ 71 h 908"/>
                  <a:gd name="T4" fmla="*/ 129 w 970"/>
                  <a:gd name="T5" fmla="*/ 139 h 908"/>
                  <a:gd name="T6" fmla="*/ 191 w 970"/>
                  <a:gd name="T7" fmla="*/ 203 h 908"/>
                  <a:gd name="T8" fmla="*/ 252 w 970"/>
                  <a:gd name="T9" fmla="*/ 264 h 908"/>
                  <a:gd name="T10" fmla="*/ 311 w 970"/>
                  <a:gd name="T11" fmla="*/ 324 h 908"/>
                  <a:gd name="T12" fmla="*/ 369 w 970"/>
                  <a:gd name="T13" fmla="*/ 380 h 908"/>
                  <a:gd name="T14" fmla="*/ 424 w 970"/>
                  <a:gd name="T15" fmla="*/ 434 h 908"/>
                  <a:gd name="T16" fmla="*/ 478 w 970"/>
                  <a:gd name="T17" fmla="*/ 485 h 908"/>
                  <a:gd name="T18" fmla="*/ 529 w 970"/>
                  <a:gd name="T19" fmla="*/ 533 h 908"/>
                  <a:gd name="T20" fmla="*/ 579 w 970"/>
                  <a:gd name="T21" fmla="*/ 578 h 908"/>
                  <a:gd name="T22" fmla="*/ 625 w 970"/>
                  <a:gd name="T23" fmla="*/ 620 h 908"/>
                  <a:gd name="T24" fmla="*/ 669 w 970"/>
                  <a:gd name="T25" fmla="*/ 660 h 908"/>
                  <a:gd name="T26" fmla="*/ 711 w 970"/>
                  <a:gd name="T27" fmla="*/ 697 h 908"/>
                  <a:gd name="T28" fmla="*/ 750 w 970"/>
                  <a:gd name="T29" fmla="*/ 730 h 908"/>
                  <a:gd name="T30" fmla="*/ 787 w 970"/>
                  <a:gd name="T31" fmla="*/ 761 h 908"/>
                  <a:gd name="T32" fmla="*/ 820 w 970"/>
                  <a:gd name="T33" fmla="*/ 789 h 908"/>
                  <a:gd name="T34" fmla="*/ 850 w 970"/>
                  <a:gd name="T35" fmla="*/ 813 h 908"/>
                  <a:gd name="T36" fmla="*/ 877 w 970"/>
                  <a:gd name="T37" fmla="*/ 836 h 908"/>
                  <a:gd name="T38" fmla="*/ 901 w 970"/>
                  <a:gd name="T39" fmla="*/ 856 h 908"/>
                  <a:gd name="T40" fmla="*/ 922 w 970"/>
                  <a:gd name="T41" fmla="*/ 872 h 908"/>
                  <a:gd name="T42" fmla="*/ 939 w 970"/>
                  <a:gd name="T43" fmla="*/ 885 h 908"/>
                  <a:gd name="T44" fmla="*/ 953 w 970"/>
                  <a:gd name="T45" fmla="*/ 896 h 908"/>
                  <a:gd name="T46" fmla="*/ 962 w 970"/>
                  <a:gd name="T47" fmla="*/ 903 h 908"/>
                  <a:gd name="T48" fmla="*/ 968 w 970"/>
                  <a:gd name="T49" fmla="*/ 907 h 908"/>
                  <a:gd name="T50" fmla="*/ 970 w 970"/>
                  <a:gd name="T51" fmla="*/ 908 h 90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70"/>
                  <a:gd name="T79" fmla="*/ 0 h 908"/>
                  <a:gd name="T80" fmla="*/ 970 w 970"/>
                  <a:gd name="T81" fmla="*/ 908 h 90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70" h="908">
                    <a:moveTo>
                      <a:pt x="0" y="0"/>
                    </a:moveTo>
                    <a:lnTo>
                      <a:pt x="65" y="71"/>
                    </a:lnTo>
                    <a:lnTo>
                      <a:pt x="129" y="139"/>
                    </a:lnTo>
                    <a:lnTo>
                      <a:pt x="191" y="203"/>
                    </a:lnTo>
                    <a:lnTo>
                      <a:pt x="252" y="264"/>
                    </a:lnTo>
                    <a:lnTo>
                      <a:pt x="311" y="324"/>
                    </a:lnTo>
                    <a:lnTo>
                      <a:pt x="369" y="380"/>
                    </a:lnTo>
                    <a:lnTo>
                      <a:pt x="424" y="434"/>
                    </a:lnTo>
                    <a:lnTo>
                      <a:pt x="478" y="485"/>
                    </a:lnTo>
                    <a:lnTo>
                      <a:pt x="529" y="533"/>
                    </a:lnTo>
                    <a:lnTo>
                      <a:pt x="579" y="578"/>
                    </a:lnTo>
                    <a:lnTo>
                      <a:pt x="625" y="620"/>
                    </a:lnTo>
                    <a:lnTo>
                      <a:pt x="669" y="660"/>
                    </a:lnTo>
                    <a:lnTo>
                      <a:pt x="711" y="697"/>
                    </a:lnTo>
                    <a:lnTo>
                      <a:pt x="750" y="730"/>
                    </a:lnTo>
                    <a:lnTo>
                      <a:pt x="787" y="761"/>
                    </a:lnTo>
                    <a:lnTo>
                      <a:pt x="820" y="789"/>
                    </a:lnTo>
                    <a:lnTo>
                      <a:pt x="850" y="813"/>
                    </a:lnTo>
                    <a:lnTo>
                      <a:pt x="877" y="836"/>
                    </a:lnTo>
                    <a:lnTo>
                      <a:pt x="901" y="856"/>
                    </a:lnTo>
                    <a:lnTo>
                      <a:pt x="922" y="872"/>
                    </a:lnTo>
                    <a:lnTo>
                      <a:pt x="939" y="885"/>
                    </a:lnTo>
                    <a:lnTo>
                      <a:pt x="953" y="896"/>
                    </a:lnTo>
                    <a:lnTo>
                      <a:pt x="962" y="903"/>
                    </a:lnTo>
                    <a:lnTo>
                      <a:pt x="968" y="907"/>
                    </a:lnTo>
                    <a:lnTo>
                      <a:pt x="970" y="908"/>
                    </a:lnTo>
                  </a:path>
                </a:pathLst>
              </a:custGeom>
              <a:noFill/>
              <a:ln w="57150">
                <a:solidFill>
                  <a:srgbClr val="053ABF"/>
                </a:solidFill>
                <a:round/>
                <a:headEnd/>
                <a:tailEnd/>
              </a:ln>
            </p:spPr>
            <p:txBody>
              <a:bodyPr>
                <a:prstTxWarp prst="textNoShape">
                  <a:avLst/>
                </a:prstTxWarp>
              </a:bodyPr>
              <a:lstStyle/>
              <a:p>
                <a:endParaRPr lang="en-US">
                  <a:latin typeface="Times New Roman"/>
                  <a:cs typeface="Times New Roman"/>
                </a:endParaRPr>
              </a:p>
            </p:txBody>
          </p:sp>
        </p:grpSp>
        <p:sp>
          <p:nvSpPr>
            <p:cNvPr id="151" name="Line 59"/>
            <p:cNvSpPr>
              <a:spLocks noChangeShapeType="1"/>
            </p:cNvSpPr>
            <p:nvPr/>
          </p:nvSpPr>
          <p:spPr bwMode="auto">
            <a:xfrm>
              <a:off x="3948" y="2526"/>
              <a:ext cx="312" cy="0"/>
            </a:xfrm>
            <a:prstGeom prst="line">
              <a:avLst/>
            </a:prstGeom>
            <a:noFill/>
            <a:ln w="31750">
              <a:solidFill>
                <a:schemeClr val="tx1"/>
              </a:solidFill>
              <a:round/>
              <a:headEnd type="stealth" w="lg" len="lg"/>
              <a:tailEnd type="none"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pPr>
                <a:defRPr/>
              </a:pPr>
              <a:endParaRPr lang="en-US">
                <a:latin typeface="Times New Roman"/>
                <a:cs typeface="Times New Roman"/>
              </a:endParaRPr>
            </a:p>
          </p:txBody>
        </p:sp>
        <p:sp>
          <p:nvSpPr>
            <p:cNvPr id="152" name="Line 60"/>
            <p:cNvSpPr>
              <a:spLocks noChangeShapeType="1"/>
            </p:cNvSpPr>
            <p:nvPr/>
          </p:nvSpPr>
          <p:spPr bwMode="auto">
            <a:xfrm>
              <a:off x="4403" y="3342"/>
              <a:ext cx="507" cy="0"/>
            </a:xfrm>
            <a:prstGeom prst="line">
              <a:avLst/>
            </a:prstGeom>
            <a:noFill/>
            <a:ln w="31750">
              <a:solidFill>
                <a:schemeClr val="tx1"/>
              </a:solidFill>
              <a:round/>
              <a:headEnd type="stealth" w="lg" len="lg"/>
              <a:tailEnd type="none"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pPr>
                <a:defRPr/>
              </a:pPr>
              <a:endParaRPr lang="en-US">
                <a:latin typeface="Times New Roman"/>
                <a:cs typeface="Times New Roman"/>
              </a:endParaRPr>
            </a:p>
          </p:txBody>
        </p:sp>
      </p:grpSp>
      <p:sp>
        <p:nvSpPr>
          <p:cNvPr id="155" name="Freeform 52"/>
          <p:cNvSpPr>
            <a:spLocks/>
          </p:cNvSpPr>
          <p:nvPr/>
        </p:nvSpPr>
        <p:spPr bwMode="auto">
          <a:xfrm>
            <a:off x="6644839" y="5272634"/>
            <a:ext cx="119063" cy="119063"/>
          </a:xfrm>
          <a:custGeom>
            <a:avLst/>
            <a:gdLst>
              <a:gd name="T0" fmla="*/ 0 w 174"/>
              <a:gd name="T1" fmla="*/ 87 h 174"/>
              <a:gd name="T2" fmla="*/ 12 w 174"/>
              <a:gd name="T3" fmla="*/ 43 h 174"/>
              <a:gd name="T4" fmla="*/ 43 w 174"/>
              <a:gd name="T5" fmla="*/ 12 h 174"/>
              <a:gd name="T6" fmla="*/ 88 w 174"/>
              <a:gd name="T7" fmla="*/ 0 h 174"/>
              <a:gd name="T8" fmla="*/ 88 w 174"/>
              <a:gd name="T9" fmla="*/ 0 h 174"/>
              <a:gd name="T10" fmla="*/ 131 w 174"/>
              <a:gd name="T11" fmla="*/ 12 h 174"/>
              <a:gd name="T12" fmla="*/ 162 w 174"/>
              <a:gd name="T13" fmla="*/ 43 h 174"/>
              <a:gd name="T14" fmla="*/ 174 w 174"/>
              <a:gd name="T15" fmla="*/ 87 h 174"/>
              <a:gd name="T16" fmla="*/ 174 w 174"/>
              <a:gd name="T17" fmla="*/ 87 h 174"/>
              <a:gd name="T18" fmla="*/ 162 w 174"/>
              <a:gd name="T19" fmla="*/ 130 h 174"/>
              <a:gd name="T20" fmla="*/ 131 w 174"/>
              <a:gd name="T21" fmla="*/ 162 h 174"/>
              <a:gd name="T22" fmla="*/ 88 w 174"/>
              <a:gd name="T23" fmla="*/ 174 h 174"/>
              <a:gd name="T24" fmla="*/ 88 w 174"/>
              <a:gd name="T25" fmla="*/ 174 h 174"/>
              <a:gd name="T26" fmla="*/ 43 w 174"/>
              <a:gd name="T27" fmla="*/ 162 h 174"/>
              <a:gd name="T28" fmla="*/ 12 w 174"/>
              <a:gd name="T29" fmla="*/ 130 h 174"/>
              <a:gd name="T30" fmla="*/ 0 w 174"/>
              <a:gd name="T31" fmla="*/ 87 h 174"/>
              <a:gd name="T32" fmla="*/ 0 w 174"/>
              <a:gd name="T33" fmla="*/ 87 h 174"/>
              <a:gd name="T34" fmla="*/ 0 w 174"/>
              <a:gd name="T35" fmla="*/ 87 h 1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4"/>
              <a:gd name="T55" fmla="*/ 0 h 174"/>
              <a:gd name="T56" fmla="*/ 174 w 174"/>
              <a:gd name="T57" fmla="*/ 174 h 17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4" h="174">
                <a:moveTo>
                  <a:pt x="0" y="87"/>
                </a:moveTo>
                <a:lnTo>
                  <a:pt x="12" y="43"/>
                </a:lnTo>
                <a:lnTo>
                  <a:pt x="43" y="12"/>
                </a:lnTo>
                <a:lnTo>
                  <a:pt x="88" y="0"/>
                </a:lnTo>
                <a:lnTo>
                  <a:pt x="131" y="12"/>
                </a:lnTo>
                <a:lnTo>
                  <a:pt x="162" y="43"/>
                </a:lnTo>
                <a:lnTo>
                  <a:pt x="174" y="87"/>
                </a:lnTo>
                <a:lnTo>
                  <a:pt x="162" y="130"/>
                </a:lnTo>
                <a:lnTo>
                  <a:pt x="131" y="162"/>
                </a:lnTo>
                <a:lnTo>
                  <a:pt x="88" y="174"/>
                </a:lnTo>
                <a:lnTo>
                  <a:pt x="43" y="162"/>
                </a:lnTo>
                <a:lnTo>
                  <a:pt x="12" y="130"/>
                </a:lnTo>
                <a:lnTo>
                  <a:pt x="0" y="87"/>
                </a:lnTo>
              </a:path>
            </a:pathLst>
          </a:custGeom>
          <a:solidFill>
            <a:srgbClr val="FFFF00"/>
          </a:solidFill>
          <a:ln w="38100">
            <a:solidFill>
              <a:schemeClr val="tx1"/>
            </a:solidFill>
            <a:round/>
            <a:headEnd/>
            <a:tailEnd/>
          </a:ln>
        </p:spPr>
        <p:txBody>
          <a:bodyPr>
            <a:prstTxWarp prst="textNoShape">
              <a:avLst/>
            </a:prstTxWarp>
          </a:bodyPr>
          <a:lstStyle/>
          <a:p>
            <a:endParaRPr lang="en-US">
              <a:latin typeface="Times New Roman"/>
              <a:cs typeface="Times New Roman"/>
            </a:endParaRPr>
          </a:p>
        </p:txBody>
      </p:sp>
    </p:spTree>
    <p:extLst>
      <p:ext uri="{BB962C8B-B14F-4D97-AF65-F5344CB8AC3E}">
        <p14:creationId xmlns:p14="http://schemas.microsoft.com/office/powerpoint/2010/main" val="3089055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Effect transition="in" filter="dissolve">
                                      <p:cBhvr>
                                        <p:cTn id="7" dur="500"/>
                                        <p:tgtEl>
                                          <p:spTgt spid="196">
                                            <p:txEl>
                                              <p:pRg st="0" end="0"/>
                                            </p:txEl>
                                          </p:spTgt>
                                        </p:tgtEl>
                                      </p:cBhvr>
                                    </p:animEffect>
                                  </p:childTnLst>
                                </p:cTn>
                              </p:par>
                            </p:childTnLst>
                          </p:cTn>
                        </p:par>
                        <p:par>
                          <p:cTn id="8" fill="hold">
                            <p:stCondLst>
                              <p:cond delay="500"/>
                            </p:stCondLst>
                            <p:childTnLst>
                              <p:par>
                                <p:cTn id="9" presetID="12" presetClass="entr" presetSubtype="2" fill="hold" nodeType="afterEffect">
                                  <p:stCondLst>
                                    <p:cond delay="0"/>
                                  </p:stCondLst>
                                  <p:childTnLst>
                                    <p:set>
                                      <p:cBhvr>
                                        <p:cTn id="10" dur="1" fill="hold">
                                          <p:stCondLst>
                                            <p:cond delay="0"/>
                                          </p:stCondLst>
                                        </p:cTn>
                                        <p:tgtEl>
                                          <p:spTgt spid="85"/>
                                        </p:tgtEl>
                                        <p:attrNameLst>
                                          <p:attrName>style.visibility</p:attrName>
                                        </p:attrNameLst>
                                      </p:cBhvr>
                                      <p:to>
                                        <p:strVal val="visible"/>
                                      </p:to>
                                    </p:set>
                                    <p:animEffect transition="in" filter="slide(fromRight)">
                                      <p:cBhvr>
                                        <p:cTn id="11" dur="500"/>
                                        <p:tgtEl>
                                          <p:spTgt spid="85"/>
                                        </p:tgtEl>
                                      </p:cBhvr>
                                    </p:animEffect>
                                  </p:childTnLst>
                                </p:cTn>
                              </p:par>
                            </p:childTnLst>
                          </p:cTn>
                        </p:par>
                        <p:par>
                          <p:cTn id="12" fill="hold">
                            <p:stCondLst>
                              <p:cond delay="1000"/>
                            </p:stCondLst>
                            <p:childTnLst>
                              <p:par>
                                <p:cTn id="13" presetID="23" presetClass="entr" presetSubtype="32" fill="hold" grpId="0" nodeType="afterEffect">
                                  <p:stCondLst>
                                    <p:cond delay="0"/>
                                  </p:stCondLst>
                                  <p:childTnLst>
                                    <p:set>
                                      <p:cBhvr>
                                        <p:cTn id="14" dur="1" fill="hold">
                                          <p:stCondLst>
                                            <p:cond delay="0"/>
                                          </p:stCondLst>
                                        </p:cTn>
                                        <p:tgtEl>
                                          <p:spTgt spid="97"/>
                                        </p:tgtEl>
                                        <p:attrNameLst>
                                          <p:attrName>style.visibility</p:attrName>
                                        </p:attrNameLst>
                                      </p:cBhvr>
                                      <p:to>
                                        <p:strVal val="visible"/>
                                      </p:to>
                                    </p:set>
                                    <p:anim calcmode="lin" valueType="num">
                                      <p:cBhvr>
                                        <p:cTn id="15" dur="500" fill="hold"/>
                                        <p:tgtEl>
                                          <p:spTgt spid="97"/>
                                        </p:tgtEl>
                                        <p:attrNameLst>
                                          <p:attrName>ppt_w</p:attrName>
                                        </p:attrNameLst>
                                      </p:cBhvr>
                                      <p:tavLst>
                                        <p:tav tm="0">
                                          <p:val>
                                            <p:strVal val="4*#ppt_w"/>
                                          </p:val>
                                        </p:tav>
                                        <p:tav tm="100000">
                                          <p:val>
                                            <p:strVal val="#ppt_w"/>
                                          </p:val>
                                        </p:tav>
                                      </p:tavLst>
                                    </p:anim>
                                    <p:anim calcmode="lin" valueType="num">
                                      <p:cBhvr>
                                        <p:cTn id="16" dur="500" fill="hold"/>
                                        <p:tgtEl>
                                          <p:spTgt spid="97"/>
                                        </p:tgtEl>
                                        <p:attrNameLst>
                                          <p:attrName>ppt_h</p:attrName>
                                        </p:attrNameLst>
                                      </p:cBhvr>
                                      <p:tavLst>
                                        <p:tav tm="0">
                                          <p:val>
                                            <p:strVal val="4*#ppt_h"/>
                                          </p:val>
                                        </p:tav>
                                        <p:tav tm="100000">
                                          <p:val>
                                            <p:strVal val="#ppt_h"/>
                                          </p:val>
                                        </p:tav>
                                      </p:tavLst>
                                    </p:anim>
                                  </p:childTnLst>
                                </p:cTn>
                              </p:par>
                            </p:childTnLst>
                          </p:cTn>
                        </p:par>
                        <p:par>
                          <p:cTn id="17" fill="hold">
                            <p:stCondLst>
                              <p:cond delay="1500"/>
                            </p:stCondLst>
                            <p:childTnLst>
                              <p:par>
                                <p:cTn id="18" presetID="17" presetClass="entr" presetSubtype="2" fill="hold" grpId="0" nodeType="afterEffect">
                                  <p:stCondLst>
                                    <p:cond delay="0"/>
                                  </p:stCondLst>
                                  <p:childTnLst>
                                    <p:set>
                                      <p:cBhvr>
                                        <p:cTn id="19" dur="1" fill="hold">
                                          <p:stCondLst>
                                            <p:cond delay="0"/>
                                          </p:stCondLst>
                                        </p:cTn>
                                        <p:tgtEl>
                                          <p:spTgt spid="72"/>
                                        </p:tgtEl>
                                        <p:attrNameLst>
                                          <p:attrName>style.visibility</p:attrName>
                                        </p:attrNameLst>
                                      </p:cBhvr>
                                      <p:to>
                                        <p:strVal val="visible"/>
                                      </p:to>
                                    </p:set>
                                    <p:anim calcmode="lin" valueType="num">
                                      <p:cBhvr>
                                        <p:cTn id="20" dur="500" fill="hold"/>
                                        <p:tgtEl>
                                          <p:spTgt spid="72"/>
                                        </p:tgtEl>
                                        <p:attrNameLst>
                                          <p:attrName>ppt_x</p:attrName>
                                        </p:attrNameLst>
                                      </p:cBhvr>
                                      <p:tavLst>
                                        <p:tav tm="0">
                                          <p:val>
                                            <p:strVal val="#ppt_x+#ppt_w/2"/>
                                          </p:val>
                                        </p:tav>
                                        <p:tav tm="100000">
                                          <p:val>
                                            <p:strVal val="#ppt_x"/>
                                          </p:val>
                                        </p:tav>
                                      </p:tavLst>
                                    </p:anim>
                                    <p:anim calcmode="lin" valueType="num">
                                      <p:cBhvr>
                                        <p:cTn id="21" dur="500" fill="hold"/>
                                        <p:tgtEl>
                                          <p:spTgt spid="72"/>
                                        </p:tgtEl>
                                        <p:attrNameLst>
                                          <p:attrName>ppt_y</p:attrName>
                                        </p:attrNameLst>
                                      </p:cBhvr>
                                      <p:tavLst>
                                        <p:tav tm="0">
                                          <p:val>
                                            <p:strVal val="#ppt_y"/>
                                          </p:val>
                                        </p:tav>
                                        <p:tav tm="100000">
                                          <p:val>
                                            <p:strVal val="#ppt_y"/>
                                          </p:val>
                                        </p:tav>
                                      </p:tavLst>
                                    </p:anim>
                                    <p:anim calcmode="lin" valueType="num">
                                      <p:cBhvr>
                                        <p:cTn id="22" dur="500" fill="hold"/>
                                        <p:tgtEl>
                                          <p:spTgt spid="72"/>
                                        </p:tgtEl>
                                        <p:attrNameLst>
                                          <p:attrName>ppt_w</p:attrName>
                                        </p:attrNameLst>
                                      </p:cBhvr>
                                      <p:tavLst>
                                        <p:tav tm="0">
                                          <p:val>
                                            <p:fltVal val="0"/>
                                          </p:val>
                                        </p:tav>
                                        <p:tav tm="100000">
                                          <p:val>
                                            <p:strVal val="#ppt_w"/>
                                          </p:val>
                                        </p:tav>
                                      </p:tavLst>
                                    </p:anim>
                                    <p:anim calcmode="lin" valueType="num">
                                      <p:cBhvr>
                                        <p:cTn id="23" dur="500" fill="hold"/>
                                        <p:tgtEl>
                                          <p:spTgt spid="72"/>
                                        </p:tgtEl>
                                        <p:attrNameLst>
                                          <p:attrName>ppt_h</p:attrName>
                                        </p:attrNameLst>
                                      </p:cBhvr>
                                      <p:tavLst>
                                        <p:tav tm="0">
                                          <p:val>
                                            <p:strVal val="#ppt_h"/>
                                          </p:val>
                                        </p:tav>
                                        <p:tav tm="100000">
                                          <p:val>
                                            <p:strVal val="#ppt_h"/>
                                          </p:val>
                                        </p:tav>
                                      </p:tavLst>
                                    </p:anim>
                                  </p:childTnLst>
                                </p:cTn>
                              </p:par>
                              <p:par>
                                <p:cTn id="24" presetID="17" presetClass="entr" presetSubtype="1" fill="hold" grpId="0" nodeType="withEffect">
                                  <p:stCondLst>
                                    <p:cond delay="0"/>
                                  </p:stCondLst>
                                  <p:childTnLst>
                                    <p:set>
                                      <p:cBhvr>
                                        <p:cTn id="25" dur="1" fill="hold">
                                          <p:stCondLst>
                                            <p:cond delay="0"/>
                                          </p:stCondLst>
                                        </p:cTn>
                                        <p:tgtEl>
                                          <p:spTgt spid="74"/>
                                        </p:tgtEl>
                                        <p:attrNameLst>
                                          <p:attrName>style.visibility</p:attrName>
                                        </p:attrNameLst>
                                      </p:cBhvr>
                                      <p:to>
                                        <p:strVal val="visible"/>
                                      </p:to>
                                    </p:set>
                                    <p:anim calcmode="lin" valueType="num">
                                      <p:cBhvr>
                                        <p:cTn id="26" dur="500" fill="hold"/>
                                        <p:tgtEl>
                                          <p:spTgt spid="74"/>
                                        </p:tgtEl>
                                        <p:attrNameLst>
                                          <p:attrName>ppt_x</p:attrName>
                                        </p:attrNameLst>
                                      </p:cBhvr>
                                      <p:tavLst>
                                        <p:tav tm="0">
                                          <p:val>
                                            <p:strVal val="#ppt_x"/>
                                          </p:val>
                                        </p:tav>
                                        <p:tav tm="100000">
                                          <p:val>
                                            <p:strVal val="#ppt_x"/>
                                          </p:val>
                                        </p:tav>
                                      </p:tavLst>
                                    </p:anim>
                                    <p:anim calcmode="lin" valueType="num">
                                      <p:cBhvr>
                                        <p:cTn id="27" dur="500" fill="hold"/>
                                        <p:tgtEl>
                                          <p:spTgt spid="74"/>
                                        </p:tgtEl>
                                        <p:attrNameLst>
                                          <p:attrName>ppt_y</p:attrName>
                                        </p:attrNameLst>
                                      </p:cBhvr>
                                      <p:tavLst>
                                        <p:tav tm="0">
                                          <p:val>
                                            <p:strVal val="#ppt_y-#ppt_h/2"/>
                                          </p:val>
                                        </p:tav>
                                        <p:tav tm="100000">
                                          <p:val>
                                            <p:strVal val="#ppt_y"/>
                                          </p:val>
                                        </p:tav>
                                      </p:tavLst>
                                    </p:anim>
                                    <p:anim calcmode="lin" valueType="num">
                                      <p:cBhvr>
                                        <p:cTn id="28" dur="500" fill="hold"/>
                                        <p:tgtEl>
                                          <p:spTgt spid="74"/>
                                        </p:tgtEl>
                                        <p:attrNameLst>
                                          <p:attrName>ppt_w</p:attrName>
                                        </p:attrNameLst>
                                      </p:cBhvr>
                                      <p:tavLst>
                                        <p:tav tm="0">
                                          <p:val>
                                            <p:strVal val="#ppt_w"/>
                                          </p:val>
                                        </p:tav>
                                        <p:tav tm="100000">
                                          <p:val>
                                            <p:strVal val="#ppt_w"/>
                                          </p:val>
                                        </p:tav>
                                      </p:tavLst>
                                    </p:anim>
                                    <p:anim calcmode="lin" valueType="num">
                                      <p:cBhvr>
                                        <p:cTn id="29" dur="500" fill="hold"/>
                                        <p:tgtEl>
                                          <p:spTgt spid="74"/>
                                        </p:tgtEl>
                                        <p:attrNameLst>
                                          <p:attrName>ppt_h</p:attrName>
                                        </p:attrNameLst>
                                      </p:cBhvr>
                                      <p:tavLst>
                                        <p:tav tm="0">
                                          <p:val>
                                            <p:fltVal val="0"/>
                                          </p:val>
                                        </p:tav>
                                        <p:tav tm="100000">
                                          <p:val>
                                            <p:strVal val="#ppt_h"/>
                                          </p:val>
                                        </p:tav>
                                      </p:tavLst>
                                    </p:anim>
                                  </p:childTnLst>
                                </p:cTn>
                              </p:par>
                            </p:childTnLst>
                          </p:cTn>
                        </p:par>
                        <p:par>
                          <p:cTn id="30" fill="hold">
                            <p:stCondLst>
                              <p:cond delay="2000"/>
                            </p:stCondLst>
                            <p:childTnLst>
                              <p:par>
                                <p:cTn id="31" presetID="23" presetClass="entr" presetSubtype="288" fill="hold" grpId="0" nodeType="afterEffect">
                                  <p:stCondLst>
                                    <p:cond delay="0"/>
                                  </p:stCondLst>
                                  <p:childTnLst>
                                    <p:set>
                                      <p:cBhvr>
                                        <p:cTn id="32" dur="1" fill="hold">
                                          <p:stCondLst>
                                            <p:cond delay="0"/>
                                          </p:stCondLst>
                                        </p:cTn>
                                        <p:tgtEl>
                                          <p:spTgt spid="71"/>
                                        </p:tgtEl>
                                        <p:attrNameLst>
                                          <p:attrName>style.visibility</p:attrName>
                                        </p:attrNameLst>
                                      </p:cBhvr>
                                      <p:to>
                                        <p:strVal val="visible"/>
                                      </p:to>
                                    </p:set>
                                    <p:anim calcmode="lin" valueType="num">
                                      <p:cBhvr>
                                        <p:cTn id="33" dur="500" fill="hold"/>
                                        <p:tgtEl>
                                          <p:spTgt spid="71"/>
                                        </p:tgtEl>
                                        <p:attrNameLst>
                                          <p:attrName>ppt_w</p:attrName>
                                        </p:attrNameLst>
                                      </p:cBhvr>
                                      <p:tavLst>
                                        <p:tav tm="0">
                                          <p:val>
                                            <p:strVal val="4/3*#ppt_w"/>
                                          </p:val>
                                        </p:tav>
                                        <p:tav tm="100000">
                                          <p:val>
                                            <p:strVal val="#ppt_w"/>
                                          </p:val>
                                        </p:tav>
                                      </p:tavLst>
                                    </p:anim>
                                    <p:anim calcmode="lin" valueType="num">
                                      <p:cBhvr>
                                        <p:cTn id="34" dur="500" fill="hold"/>
                                        <p:tgtEl>
                                          <p:spTgt spid="71"/>
                                        </p:tgtEl>
                                        <p:attrNameLst>
                                          <p:attrName>ppt_h</p:attrName>
                                        </p:attrNameLst>
                                      </p:cBhvr>
                                      <p:tavLst>
                                        <p:tav tm="0">
                                          <p:val>
                                            <p:strVal val="4/3*#ppt_h"/>
                                          </p:val>
                                        </p:tav>
                                        <p:tav tm="100000">
                                          <p:val>
                                            <p:strVal val="#ppt_h"/>
                                          </p:val>
                                        </p:tav>
                                      </p:tavLst>
                                    </p:anim>
                                  </p:childTnLst>
                                </p:cTn>
                              </p:par>
                              <p:par>
                                <p:cTn id="35" presetID="23" presetClass="entr" presetSubtype="288" fill="hold" grpId="0" nodeType="withEffect">
                                  <p:stCondLst>
                                    <p:cond delay="0"/>
                                  </p:stCondLst>
                                  <p:childTnLst>
                                    <p:set>
                                      <p:cBhvr>
                                        <p:cTn id="36" dur="1" fill="hold">
                                          <p:stCondLst>
                                            <p:cond delay="0"/>
                                          </p:stCondLst>
                                        </p:cTn>
                                        <p:tgtEl>
                                          <p:spTgt spid="73"/>
                                        </p:tgtEl>
                                        <p:attrNameLst>
                                          <p:attrName>style.visibility</p:attrName>
                                        </p:attrNameLst>
                                      </p:cBhvr>
                                      <p:to>
                                        <p:strVal val="visible"/>
                                      </p:to>
                                    </p:set>
                                    <p:anim calcmode="lin" valueType="num">
                                      <p:cBhvr>
                                        <p:cTn id="37" dur="500" fill="hold"/>
                                        <p:tgtEl>
                                          <p:spTgt spid="73"/>
                                        </p:tgtEl>
                                        <p:attrNameLst>
                                          <p:attrName>ppt_w</p:attrName>
                                        </p:attrNameLst>
                                      </p:cBhvr>
                                      <p:tavLst>
                                        <p:tav tm="0">
                                          <p:val>
                                            <p:strVal val="4/3*#ppt_w"/>
                                          </p:val>
                                        </p:tav>
                                        <p:tav tm="100000">
                                          <p:val>
                                            <p:strVal val="#ppt_w"/>
                                          </p:val>
                                        </p:tav>
                                      </p:tavLst>
                                    </p:anim>
                                    <p:anim calcmode="lin" valueType="num">
                                      <p:cBhvr>
                                        <p:cTn id="38" dur="500" fill="hold"/>
                                        <p:tgtEl>
                                          <p:spTgt spid="73"/>
                                        </p:tgtEl>
                                        <p:attrNameLst>
                                          <p:attrName>ppt_h</p:attrName>
                                        </p:attrNameLst>
                                      </p:cBhvr>
                                      <p:tavLst>
                                        <p:tav tm="0">
                                          <p:val>
                                            <p:strVal val="4/3*#ppt_h"/>
                                          </p:val>
                                        </p:tav>
                                        <p:tav tm="100000">
                                          <p:val>
                                            <p:strVal val="#ppt_h"/>
                                          </p:val>
                                        </p:tav>
                                      </p:tavLst>
                                    </p:anim>
                                  </p:childTnLst>
                                </p:cTn>
                              </p:par>
                              <p:par>
                                <p:cTn id="39" presetID="17" presetClass="entr" presetSubtype="4" fill="hold" nodeType="withEffect">
                                  <p:stCondLst>
                                    <p:cond delay="0"/>
                                  </p:stCondLst>
                                  <p:childTnLst>
                                    <p:set>
                                      <p:cBhvr>
                                        <p:cTn id="40" dur="1" fill="hold">
                                          <p:stCondLst>
                                            <p:cond delay="0"/>
                                          </p:stCondLst>
                                        </p:cTn>
                                        <p:tgtEl>
                                          <p:spTgt spid="84"/>
                                        </p:tgtEl>
                                        <p:attrNameLst>
                                          <p:attrName>style.visibility</p:attrName>
                                        </p:attrNameLst>
                                      </p:cBhvr>
                                      <p:to>
                                        <p:strVal val="visible"/>
                                      </p:to>
                                    </p:set>
                                    <p:anim calcmode="lin" valueType="num">
                                      <p:cBhvr>
                                        <p:cTn id="41" dur="500" fill="hold"/>
                                        <p:tgtEl>
                                          <p:spTgt spid="84"/>
                                        </p:tgtEl>
                                        <p:attrNameLst>
                                          <p:attrName>ppt_x</p:attrName>
                                        </p:attrNameLst>
                                      </p:cBhvr>
                                      <p:tavLst>
                                        <p:tav tm="0">
                                          <p:val>
                                            <p:strVal val="#ppt_x"/>
                                          </p:val>
                                        </p:tav>
                                        <p:tav tm="100000">
                                          <p:val>
                                            <p:strVal val="#ppt_x"/>
                                          </p:val>
                                        </p:tav>
                                      </p:tavLst>
                                    </p:anim>
                                    <p:anim calcmode="lin" valueType="num">
                                      <p:cBhvr>
                                        <p:cTn id="42" dur="500" fill="hold"/>
                                        <p:tgtEl>
                                          <p:spTgt spid="84"/>
                                        </p:tgtEl>
                                        <p:attrNameLst>
                                          <p:attrName>ppt_y</p:attrName>
                                        </p:attrNameLst>
                                      </p:cBhvr>
                                      <p:tavLst>
                                        <p:tav tm="0">
                                          <p:val>
                                            <p:strVal val="#ppt_y+#ppt_h/2"/>
                                          </p:val>
                                        </p:tav>
                                        <p:tav tm="100000">
                                          <p:val>
                                            <p:strVal val="#ppt_y"/>
                                          </p:val>
                                        </p:tav>
                                      </p:tavLst>
                                    </p:anim>
                                    <p:anim calcmode="lin" valueType="num">
                                      <p:cBhvr>
                                        <p:cTn id="43" dur="500" fill="hold"/>
                                        <p:tgtEl>
                                          <p:spTgt spid="84"/>
                                        </p:tgtEl>
                                        <p:attrNameLst>
                                          <p:attrName>ppt_w</p:attrName>
                                        </p:attrNameLst>
                                      </p:cBhvr>
                                      <p:tavLst>
                                        <p:tav tm="0">
                                          <p:val>
                                            <p:strVal val="#ppt_w"/>
                                          </p:val>
                                        </p:tav>
                                        <p:tav tm="100000">
                                          <p:val>
                                            <p:strVal val="#ppt_w"/>
                                          </p:val>
                                        </p:tav>
                                      </p:tavLst>
                                    </p:anim>
                                    <p:anim calcmode="lin" valueType="num">
                                      <p:cBhvr>
                                        <p:cTn id="44" dur="500" fill="hold"/>
                                        <p:tgtEl>
                                          <p:spTgt spid="84"/>
                                        </p:tgtEl>
                                        <p:attrNameLst>
                                          <p:attrName>ppt_h</p:attrName>
                                        </p:attrNameLst>
                                      </p:cBhvr>
                                      <p:tavLst>
                                        <p:tav tm="0">
                                          <p:val>
                                            <p:fltVal val="0"/>
                                          </p:val>
                                        </p:tav>
                                        <p:tav tm="100000">
                                          <p:val>
                                            <p:strVal val="#ppt_h"/>
                                          </p:val>
                                        </p:tav>
                                      </p:tavLst>
                                    </p:anim>
                                  </p:childTnLst>
                                </p:cTn>
                              </p:par>
                            </p:childTnLst>
                          </p:cTn>
                        </p:par>
                        <p:par>
                          <p:cTn id="45" fill="hold">
                            <p:stCondLst>
                              <p:cond delay="2500"/>
                            </p:stCondLst>
                            <p:childTnLst>
                              <p:par>
                                <p:cTn id="46" presetID="9" presetClass="entr" presetSubtype="0" fill="hold" nodeType="afterEffect">
                                  <p:stCondLst>
                                    <p:cond delay="0"/>
                                  </p:stCondLst>
                                  <p:childTnLst>
                                    <p:set>
                                      <p:cBhvr>
                                        <p:cTn id="47" dur="1" fill="hold">
                                          <p:stCondLst>
                                            <p:cond delay="0"/>
                                          </p:stCondLst>
                                        </p:cTn>
                                        <p:tgtEl>
                                          <p:spTgt spid="196">
                                            <p:txEl>
                                              <p:pRg st="1" end="1"/>
                                            </p:txEl>
                                          </p:spTgt>
                                        </p:tgtEl>
                                        <p:attrNameLst>
                                          <p:attrName>style.visibility</p:attrName>
                                        </p:attrNameLst>
                                      </p:cBhvr>
                                      <p:to>
                                        <p:strVal val="visible"/>
                                      </p:to>
                                    </p:set>
                                    <p:animEffect transition="in" filter="dissolve">
                                      <p:cBhvr>
                                        <p:cTn id="48" dur="500"/>
                                        <p:tgtEl>
                                          <p:spTgt spid="196">
                                            <p:txEl>
                                              <p:pRg st="1" end="1"/>
                                            </p:txEl>
                                          </p:spTgt>
                                        </p:tgtEl>
                                      </p:cBhvr>
                                    </p:animEffect>
                                  </p:childTnLst>
                                </p:cTn>
                              </p:par>
                            </p:childTnLst>
                          </p:cTn>
                        </p:par>
                        <p:par>
                          <p:cTn id="49" fill="hold">
                            <p:stCondLst>
                              <p:cond delay="3000"/>
                            </p:stCondLst>
                            <p:childTnLst>
                              <p:par>
                                <p:cTn id="50" presetID="12" presetClass="entr" presetSubtype="2" fill="hold" nodeType="afterEffect">
                                  <p:stCondLst>
                                    <p:cond delay="0"/>
                                  </p:stCondLst>
                                  <p:childTnLst>
                                    <p:set>
                                      <p:cBhvr>
                                        <p:cTn id="51" dur="1" fill="hold">
                                          <p:stCondLst>
                                            <p:cond delay="0"/>
                                          </p:stCondLst>
                                        </p:cTn>
                                        <p:tgtEl>
                                          <p:spTgt spid="137"/>
                                        </p:tgtEl>
                                        <p:attrNameLst>
                                          <p:attrName>style.visibility</p:attrName>
                                        </p:attrNameLst>
                                      </p:cBhvr>
                                      <p:to>
                                        <p:strVal val="visible"/>
                                      </p:to>
                                    </p:set>
                                    <p:animEffect transition="in" filter="slide(fromRight)">
                                      <p:cBhvr>
                                        <p:cTn id="52" dur="500"/>
                                        <p:tgtEl>
                                          <p:spTgt spid="137"/>
                                        </p:tgtEl>
                                      </p:cBhvr>
                                    </p:animEffect>
                                  </p:childTnLst>
                                </p:cTn>
                              </p:par>
                            </p:childTnLst>
                          </p:cTn>
                        </p:par>
                        <p:par>
                          <p:cTn id="53" fill="hold">
                            <p:stCondLst>
                              <p:cond delay="3500"/>
                            </p:stCondLst>
                            <p:childTnLst>
                              <p:par>
                                <p:cTn id="54" presetID="9" presetClass="entr" presetSubtype="0" fill="hold" nodeType="afterEffect">
                                  <p:stCondLst>
                                    <p:cond delay="0"/>
                                  </p:stCondLst>
                                  <p:childTnLst>
                                    <p:set>
                                      <p:cBhvr>
                                        <p:cTn id="55" dur="1" fill="hold">
                                          <p:stCondLst>
                                            <p:cond delay="0"/>
                                          </p:stCondLst>
                                        </p:cTn>
                                        <p:tgtEl>
                                          <p:spTgt spid="196">
                                            <p:txEl>
                                              <p:pRg st="2" end="2"/>
                                            </p:txEl>
                                          </p:spTgt>
                                        </p:tgtEl>
                                        <p:attrNameLst>
                                          <p:attrName>style.visibility</p:attrName>
                                        </p:attrNameLst>
                                      </p:cBhvr>
                                      <p:to>
                                        <p:strVal val="visible"/>
                                      </p:to>
                                    </p:set>
                                    <p:animEffect transition="in" filter="dissolve">
                                      <p:cBhvr>
                                        <p:cTn id="56" dur="500"/>
                                        <p:tgtEl>
                                          <p:spTgt spid="196">
                                            <p:txEl>
                                              <p:pRg st="2" end="2"/>
                                            </p:txEl>
                                          </p:spTgt>
                                        </p:tgtEl>
                                      </p:cBhvr>
                                    </p:animEffect>
                                  </p:childTnLst>
                                </p:cTn>
                              </p:par>
                            </p:childTnLst>
                          </p:cTn>
                        </p:par>
                        <p:par>
                          <p:cTn id="57" fill="hold">
                            <p:stCondLst>
                              <p:cond delay="4000"/>
                            </p:stCondLst>
                            <p:childTnLst>
                              <p:par>
                                <p:cTn id="58" presetID="23" presetClass="entr" presetSubtype="32" fill="hold" grpId="0" nodeType="afterEffect">
                                  <p:stCondLst>
                                    <p:cond delay="0"/>
                                  </p:stCondLst>
                                  <p:childTnLst>
                                    <p:set>
                                      <p:cBhvr>
                                        <p:cTn id="59" dur="1" fill="hold">
                                          <p:stCondLst>
                                            <p:cond delay="0"/>
                                          </p:stCondLst>
                                        </p:cTn>
                                        <p:tgtEl>
                                          <p:spTgt spid="155"/>
                                        </p:tgtEl>
                                        <p:attrNameLst>
                                          <p:attrName>style.visibility</p:attrName>
                                        </p:attrNameLst>
                                      </p:cBhvr>
                                      <p:to>
                                        <p:strVal val="visible"/>
                                      </p:to>
                                    </p:set>
                                    <p:anim calcmode="lin" valueType="num">
                                      <p:cBhvr>
                                        <p:cTn id="60" dur="500" fill="hold"/>
                                        <p:tgtEl>
                                          <p:spTgt spid="155"/>
                                        </p:tgtEl>
                                        <p:attrNameLst>
                                          <p:attrName>ppt_w</p:attrName>
                                        </p:attrNameLst>
                                      </p:cBhvr>
                                      <p:tavLst>
                                        <p:tav tm="0">
                                          <p:val>
                                            <p:strVal val="4*#ppt_w"/>
                                          </p:val>
                                        </p:tav>
                                        <p:tav tm="100000">
                                          <p:val>
                                            <p:strVal val="#ppt_w"/>
                                          </p:val>
                                        </p:tav>
                                      </p:tavLst>
                                    </p:anim>
                                    <p:anim calcmode="lin" valueType="num">
                                      <p:cBhvr>
                                        <p:cTn id="61" dur="500" fill="hold"/>
                                        <p:tgtEl>
                                          <p:spTgt spid="155"/>
                                        </p:tgtEl>
                                        <p:attrNameLst>
                                          <p:attrName>ppt_h</p:attrName>
                                        </p:attrNameLst>
                                      </p:cBhvr>
                                      <p:tavLst>
                                        <p:tav tm="0">
                                          <p:val>
                                            <p:strVal val="4*#ppt_h"/>
                                          </p:val>
                                        </p:tav>
                                        <p:tav tm="100000">
                                          <p:val>
                                            <p:strVal val="#ppt_h"/>
                                          </p:val>
                                        </p:tav>
                                      </p:tavLst>
                                    </p:anim>
                                  </p:childTnLst>
                                </p:cTn>
                              </p:par>
                            </p:childTnLst>
                          </p:cTn>
                        </p:par>
                        <p:par>
                          <p:cTn id="62" fill="hold">
                            <p:stCondLst>
                              <p:cond delay="4500"/>
                            </p:stCondLst>
                            <p:childTnLst>
                              <p:par>
                                <p:cTn id="63" presetID="17" presetClass="entr" presetSubtype="2" fill="hold" grpId="0" nodeType="afterEffect">
                                  <p:stCondLst>
                                    <p:cond delay="0"/>
                                  </p:stCondLst>
                                  <p:childTnLst>
                                    <p:set>
                                      <p:cBhvr>
                                        <p:cTn id="64" dur="1" fill="hold">
                                          <p:stCondLst>
                                            <p:cond delay="0"/>
                                          </p:stCondLst>
                                        </p:cTn>
                                        <p:tgtEl>
                                          <p:spTgt spid="103"/>
                                        </p:tgtEl>
                                        <p:attrNameLst>
                                          <p:attrName>style.visibility</p:attrName>
                                        </p:attrNameLst>
                                      </p:cBhvr>
                                      <p:to>
                                        <p:strVal val="visible"/>
                                      </p:to>
                                    </p:set>
                                    <p:anim calcmode="lin" valueType="num">
                                      <p:cBhvr>
                                        <p:cTn id="65" dur="500" fill="hold"/>
                                        <p:tgtEl>
                                          <p:spTgt spid="103"/>
                                        </p:tgtEl>
                                        <p:attrNameLst>
                                          <p:attrName>ppt_x</p:attrName>
                                        </p:attrNameLst>
                                      </p:cBhvr>
                                      <p:tavLst>
                                        <p:tav tm="0">
                                          <p:val>
                                            <p:strVal val="#ppt_x+#ppt_w/2"/>
                                          </p:val>
                                        </p:tav>
                                        <p:tav tm="100000">
                                          <p:val>
                                            <p:strVal val="#ppt_x"/>
                                          </p:val>
                                        </p:tav>
                                      </p:tavLst>
                                    </p:anim>
                                    <p:anim calcmode="lin" valueType="num">
                                      <p:cBhvr>
                                        <p:cTn id="66" dur="500" fill="hold"/>
                                        <p:tgtEl>
                                          <p:spTgt spid="103"/>
                                        </p:tgtEl>
                                        <p:attrNameLst>
                                          <p:attrName>ppt_y</p:attrName>
                                        </p:attrNameLst>
                                      </p:cBhvr>
                                      <p:tavLst>
                                        <p:tav tm="0">
                                          <p:val>
                                            <p:strVal val="#ppt_y"/>
                                          </p:val>
                                        </p:tav>
                                        <p:tav tm="100000">
                                          <p:val>
                                            <p:strVal val="#ppt_y"/>
                                          </p:val>
                                        </p:tav>
                                      </p:tavLst>
                                    </p:anim>
                                    <p:anim calcmode="lin" valueType="num">
                                      <p:cBhvr>
                                        <p:cTn id="67" dur="500" fill="hold"/>
                                        <p:tgtEl>
                                          <p:spTgt spid="103"/>
                                        </p:tgtEl>
                                        <p:attrNameLst>
                                          <p:attrName>ppt_w</p:attrName>
                                        </p:attrNameLst>
                                      </p:cBhvr>
                                      <p:tavLst>
                                        <p:tav tm="0">
                                          <p:val>
                                            <p:fltVal val="0"/>
                                          </p:val>
                                        </p:tav>
                                        <p:tav tm="100000">
                                          <p:val>
                                            <p:strVal val="#ppt_w"/>
                                          </p:val>
                                        </p:tav>
                                      </p:tavLst>
                                    </p:anim>
                                    <p:anim calcmode="lin" valueType="num">
                                      <p:cBhvr>
                                        <p:cTn id="68" dur="500" fill="hold"/>
                                        <p:tgtEl>
                                          <p:spTgt spid="103"/>
                                        </p:tgtEl>
                                        <p:attrNameLst>
                                          <p:attrName>ppt_h</p:attrName>
                                        </p:attrNameLst>
                                      </p:cBhvr>
                                      <p:tavLst>
                                        <p:tav tm="0">
                                          <p:val>
                                            <p:strVal val="#ppt_h"/>
                                          </p:val>
                                        </p:tav>
                                        <p:tav tm="100000">
                                          <p:val>
                                            <p:strVal val="#ppt_h"/>
                                          </p:val>
                                        </p:tav>
                                      </p:tavLst>
                                    </p:anim>
                                  </p:childTnLst>
                                </p:cTn>
                              </p:par>
                              <p:par>
                                <p:cTn id="69" presetID="17" presetClass="entr" presetSubtype="1" fill="hold" grpId="0" nodeType="withEffect">
                                  <p:stCondLst>
                                    <p:cond delay="0"/>
                                  </p:stCondLst>
                                  <p:childTnLst>
                                    <p:set>
                                      <p:cBhvr>
                                        <p:cTn id="70" dur="1" fill="hold">
                                          <p:stCondLst>
                                            <p:cond delay="0"/>
                                          </p:stCondLst>
                                        </p:cTn>
                                        <p:tgtEl>
                                          <p:spTgt spid="112"/>
                                        </p:tgtEl>
                                        <p:attrNameLst>
                                          <p:attrName>style.visibility</p:attrName>
                                        </p:attrNameLst>
                                      </p:cBhvr>
                                      <p:to>
                                        <p:strVal val="visible"/>
                                      </p:to>
                                    </p:set>
                                    <p:anim calcmode="lin" valueType="num">
                                      <p:cBhvr>
                                        <p:cTn id="71" dur="500" fill="hold"/>
                                        <p:tgtEl>
                                          <p:spTgt spid="112"/>
                                        </p:tgtEl>
                                        <p:attrNameLst>
                                          <p:attrName>ppt_x</p:attrName>
                                        </p:attrNameLst>
                                      </p:cBhvr>
                                      <p:tavLst>
                                        <p:tav tm="0">
                                          <p:val>
                                            <p:strVal val="#ppt_x"/>
                                          </p:val>
                                        </p:tav>
                                        <p:tav tm="100000">
                                          <p:val>
                                            <p:strVal val="#ppt_x"/>
                                          </p:val>
                                        </p:tav>
                                      </p:tavLst>
                                    </p:anim>
                                    <p:anim calcmode="lin" valueType="num">
                                      <p:cBhvr>
                                        <p:cTn id="72" dur="500" fill="hold"/>
                                        <p:tgtEl>
                                          <p:spTgt spid="112"/>
                                        </p:tgtEl>
                                        <p:attrNameLst>
                                          <p:attrName>ppt_y</p:attrName>
                                        </p:attrNameLst>
                                      </p:cBhvr>
                                      <p:tavLst>
                                        <p:tav tm="0">
                                          <p:val>
                                            <p:strVal val="#ppt_y-#ppt_h/2"/>
                                          </p:val>
                                        </p:tav>
                                        <p:tav tm="100000">
                                          <p:val>
                                            <p:strVal val="#ppt_y"/>
                                          </p:val>
                                        </p:tav>
                                      </p:tavLst>
                                    </p:anim>
                                    <p:anim calcmode="lin" valueType="num">
                                      <p:cBhvr>
                                        <p:cTn id="73" dur="500" fill="hold"/>
                                        <p:tgtEl>
                                          <p:spTgt spid="112"/>
                                        </p:tgtEl>
                                        <p:attrNameLst>
                                          <p:attrName>ppt_w</p:attrName>
                                        </p:attrNameLst>
                                      </p:cBhvr>
                                      <p:tavLst>
                                        <p:tav tm="0">
                                          <p:val>
                                            <p:strVal val="#ppt_w"/>
                                          </p:val>
                                        </p:tav>
                                        <p:tav tm="100000">
                                          <p:val>
                                            <p:strVal val="#ppt_w"/>
                                          </p:val>
                                        </p:tav>
                                      </p:tavLst>
                                    </p:anim>
                                    <p:anim calcmode="lin" valueType="num">
                                      <p:cBhvr>
                                        <p:cTn id="74" dur="500" fill="hold"/>
                                        <p:tgtEl>
                                          <p:spTgt spid="112"/>
                                        </p:tgtEl>
                                        <p:attrNameLst>
                                          <p:attrName>ppt_h</p:attrName>
                                        </p:attrNameLst>
                                      </p:cBhvr>
                                      <p:tavLst>
                                        <p:tav tm="0">
                                          <p:val>
                                            <p:fltVal val="0"/>
                                          </p:val>
                                        </p:tav>
                                        <p:tav tm="100000">
                                          <p:val>
                                            <p:strVal val="#ppt_h"/>
                                          </p:val>
                                        </p:tav>
                                      </p:tavLst>
                                    </p:anim>
                                  </p:childTnLst>
                                </p:cTn>
                              </p:par>
                            </p:childTnLst>
                          </p:cTn>
                        </p:par>
                        <p:par>
                          <p:cTn id="75" fill="hold">
                            <p:stCondLst>
                              <p:cond delay="5000"/>
                            </p:stCondLst>
                            <p:childTnLst>
                              <p:par>
                                <p:cTn id="76" presetID="23" presetClass="entr" presetSubtype="288" fill="hold" grpId="0" nodeType="afterEffect">
                                  <p:stCondLst>
                                    <p:cond delay="0"/>
                                  </p:stCondLst>
                                  <p:childTnLst>
                                    <p:set>
                                      <p:cBhvr>
                                        <p:cTn id="77" dur="1" fill="hold">
                                          <p:stCondLst>
                                            <p:cond delay="0"/>
                                          </p:stCondLst>
                                        </p:cTn>
                                        <p:tgtEl>
                                          <p:spTgt spid="105"/>
                                        </p:tgtEl>
                                        <p:attrNameLst>
                                          <p:attrName>style.visibility</p:attrName>
                                        </p:attrNameLst>
                                      </p:cBhvr>
                                      <p:to>
                                        <p:strVal val="visible"/>
                                      </p:to>
                                    </p:set>
                                    <p:anim calcmode="lin" valueType="num">
                                      <p:cBhvr>
                                        <p:cTn id="78" dur="500" fill="hold"/>
                                        <p:tgtEl>
                                          <p:spTgt spid="105"/>
                                        </p:tgtEl>
                                        <p:attrNameLst>
                                          <p:attrName>ppt_w</p:attrName>
                                        </p:attrNameLst>
                                      </p:cBhvr>
                                      <p:tavLst>
                                        <p:tav tm="0">
                                          <p:val>
                                            <p:strVal val="4/3*#ppt_w"/>
                                          </p:val>
                                        </p:tav>
                                        <p:tav tm="100000">
                                          <p:val>
                                            <p:strVal val="#ppt_w"/>
                                          </p:val>
                                        </p:tav>
                                      </p:tavLst>
                                    </p:anim>
                                    <p:anim calcmode="lin" valueType="num">
                                      <p:cBhvr>
                                        <p:cTn id="79" dur="500" fill="hold"/>
                                        <p:tgtEl>
                                          <p:spTgt spid="105"/>
                                        </p:tgtEl>
                                        <p:attrNameLst>
                                          <p:attrName>ppt_h</p:attrName>
                                        </p:attrNameLst>
                                      </p:cBhvr>
                                      <p:tavLst>
                                        <p:tav tm="0">
                                          <p:val>
                                            <p:strVal val="4/3*#ppt_h"/>
                                          </p:val>
                                        </p:tav>
                                        <p:tav tm="100000">
                                          <p:val>
                                            <p:strVal val="#ppt_h"/>
                                          </p:val>
                                        </p:tav>
                                      </p:tavLst>
                                    </p:anim>
                                  </p:childTnLst>
                                </p:cTn>
                              </p:par>
                              <p:par>
                                <p:cTn id="80" presetID="23" presetClass="entr" presetSubtype="288" fill="hold" grpId="0" nodeType="withEffect">
                                  <p:stCondLst>
                                    <p:cond delay="0"/>
                                  </p:stCondLst>
                                  <p:childTnLst>
                                    <p:set>
                                      <p:cBhvr>
                                        <p:cTn id="81" dur="1" fill="hold">
                                          <p:stCondLst>
                                            <p:cond delay="0"/>
                                          </p:stCondLst>
                                        </p:cTn>
                                        <p:tgtEl>
                                          <p:spTgt spid="102"/>
                                        </p:tgtEl>
                                        <p:attrNameLst>
                                          <p:attrName>style.visibility</p:attrName>
                                        </p:attrNameLst>
                                      </p:cBhvr>
                                      <p:to>
                                        <p:strVal val="visible"/>
                                      </p:to>
                                    </p:set>
                                    <p:anim calcmode="lin" valueType="num">
                                      <p:cBhvr>
                                        <p:cTn id="82" dur="500" fill="hold"/>
                                        <p:tgtEl>
                                          <p:spTgt spid="102"/>
                                        </p:tgtEl>
                                        <p:attrNameLst>
                                          <p:attrName>ppt_w</p:attrName>
                                        </p:attrNameLst>
                                      </p:cBhvr>
                                      <p:tavLst>
                                        <p:tav tm="0">
                                          <p:val>
                                            <p:strVal val="4/3*#ppt_w"/>
                                          </p:val>
                                        </p:tav>
                                        <p:tav tm="100000">
                                          <p:val>
                                            <p:strVal val="#ppt_w"/>
                                          </p:val>
                                        </p:tav>
                                      </p:tavLst>
                                    </p:anim>
                                    <p:anim calcmode="lin" valueType="num">
                                      <p:cBhvr>
                                        <p:cTn id="83" dur="500" fill="hold"/>
                                        <p:tgtEl>
                                          <p:spTgt spid="102"/>
                                        </p:tgtEl>
                                        <p:attrNameLst>
                                          <p:attrName>ppt_h</p:attrName>
                                        </p:attrNameLst>
                                      </p:cBhvr>
                                      <p:tavLst>
                                        <p:tav tm="0">
                                          <p:val>
                                            <p:strVal val="4/3*#ppt_h"/>
                                          </p:val>
                                        </p:tav>
                                        <p:tav tm="100000">
                                          <p:val>
                                            <p:strVal val="#ppt_h"/>
                                          </p:val>
                                        </p:tav>
                                      </p:tavLst>
                                    </p:anim>
                                  </p:childTnLst>
                                </p:cTn>
                              </p:par>
                              <p:par>
                                <p:cTn id="84" presetID="17" presetClass="entr" presetSubtype="2" fill="hold" nodeType="withEffect">
                                  <p:stCondLst>
                                    <p:cond delay="0"/>
                                  </p:stCondLst>
                                  <p:childTnLst>
                                    <p:set>
                                      <p:cBhvr>
                                        <p:cTn id="85" dur="1" fill="hold">
                                          <p:stCondLst>
                                            <p:cond delay="0"/>
                                          </p:stCondLst>
                                        </p:cTn>
                                        <p:tgtEl>
                                          <p:spTgt spid="114"/>
                                        </p:tgtEl>
                                        <p:attrNameLst>
                                          <p:attrName>style.visibility</p:attrName>
                                        </p:attrNameLst>
                                      </p:cBhvr>
                                      <p:to>
                                        <p:strVal val="visible"/>
                                      </p:to>
                                    </p:set>
                                    <p:anim calcmode="lin" valueType="num">
                                      <p:cBhvr>
                                        <p:cTn id="86" dur="500" fill="hold"/>
                                        <p:tgtEl>
                                          <p:spTgt spid="114"/>
                                        </p:tgtEl>
                                        <p:attrNameLst>
                                          <p:attrName>ppt_x</p:attrName>
                                        </p:attrNameLst>
                                      </p:cBhvr>
                                      <p:tavLst>
                                        <p:tav tm="0">
                                          <p:val>
                                            <p:strVal val="#ppt_x+#ppt_w/2"/>
                                          </p:val>
                                        </p:tav>
                                        <p:tav tm="100000">
                                          <p:val>
                                            <p:strVal val="#ppt_x"/>
                                          </p:val>
                                        </p:tav>
                                      </p:tavLst>
                                    </p:anim>
                                    <p:anim calcmode="lin" valueType="num">
                                      <p:cBhvr>
                                        <p:cTn id="87" dur="500" fill="hold"/>
                                        <p:tgtEl>
                                          <p:spTgt spid="114"/>
                                        </p:tgtEl>
                                        <p:attrNameLst>
                                          <p:attrName>ppt_y</p:attrName>
                                        </p:attrNameLst>
                                      </p:cBhvr>
                                      <p:tavLst>
                                        <p:tav tm="0">
                                          <p:val>
                                            <p:strVal val="#ppt_y"/>
                                          </p:val>
                                        </p:tav>
                                        <p:tav tm="100000">
                                          <p:val>
                                            <p:strVal val="#ppt_y"/>
                                          </p:val>
                                        </p:tav>
                                      </p:tavLst>
                                    </p:anim>
                                    <p:anim calcmode="lin" valueType="num">
                                      <p:cBhvr>
                                        <p:cTn id="88" dur="500" fill="hold"/>
                                        <p:tgtEl>
                                          <p:spTgt spid="114"/>
                                        </p:tgtEl>
                                        <p:attrNameLst>
                                          <p:attrName>ppt_w</p:attrName>
                                        </p:attrNameLst>
                                      </p:cBhvr>
                                      <p:tavLst>
                                        <p:tav tm="0">
                                          <p:val>
                                            <p:fltVal val="0"/>
                                          </p:val>
                                        </p:tav>
                                        <p:tav tm="100000">
                                          <p:val>
                                            <p:strVal val="#ppt_w"/>
                                          </p:val>
                                        </p:tav>
                                      </p:tavLst>
                                    </p:anim>
                                    <p:anim calcmode="lin" valueType="num">
                                      <p:cBhvr>
                                        <p:cTn id="89" dur="500" fill="hold"/>
                                        <p:tgtEl>
                                          <p:spTgt spid="1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72" grpId="0" animBg="1"/>
      <p:bldP spid="73" grpId="0"/>
      <p:bldP spid="74" grpId="0" animBg="1"/>
      <p:bldP spid="97" grpId="0" animBg="1"/>
      <p:bldP spid="102" grpId="0"/>
      <p:bldP spid="103" grpId="0" animBg="1"/>
      <p:bldP spid="105" grpId="0"/>
      <p:bldP spid="112" grpId="0" animBg="1"/>
      <p:bldP spid="15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400" dirty="0" smtClean="0"/>
              <a:t>Restrictive Monetary Policy</a:t>
            </a:r>
          </a:p>
        </p:txBody>
      </p:sp>
      <p:sp>
        <p:nvSpPr>
          <p:cNvPr id="61" name="Text Box 10"/>
          <p:cNvSpPr txBox="1">
            <a:spLocks noChangeArrowheads="1"/>
          </p:cNvSpPr>
          <p:nvPr/>
        </p:nvSpPr>
        <p:spPr bwMode="auto">
          <a:xfrm>
            <a:off x="73111" y="1551757"/>
            <a:ext cx="4054961" cy="4097789"/>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300" dirty="0" smtClean="0">
                <a:latin typeface="Times New Roman" pitchFamily="18" charset="0"/>
                <a:cs typeface="Times New Roman" pitchFamily="18" charset="0"/>
              </a:rPr>
              <a:t>The stabilization effects of restrictive monetary policy depend on the state of the economy when the policy exerts its impact.</a:t>
            </a:r>
          </a:p>
          <a:p>
            <a:pPr marL="115888" indent="-115888">
              <a:lnSpc>
                <a:spcPct val="90000"/>
              </a:lnSpc>
              <a:spcBef>
                <a:spcPct val="50000"/>
              </a:spcBef>
              <a:buFontTx/>
              <a:buChar char="•"/>
            </a:pPr>
            <a:r>
              <a:rPr lang="en-US" sz="2300" dirty="0" smtClean="0">
                <a:latin typeface="Times New Roman" pitchFamily="18" charset="0"/>
                <a:cs typeface="Times New Roman" pitchFamily="18" charset="0"/>
              </a:rPr>
              <a:t>Restrictive monetary policy will reduce </a:t>
            </a:r>
            <a:r>
              <a:rPr lang="en-US" sz="2300" b="1" i="1" dirty="0" smtClean="0">
                <a:solidFill>
                  <a:srgbClr val="0000FF"/>
                </a:solidFill>
                <a:latin typeface="Times New Roman" pitchFamily="18" charset="0"/>
                <a:cs typeface="Times New Roman" pitchFamily="18" charset="0"/>
              </a:rPr>
              <a:t>aggregate demand</a:t>
            </a:r>
            <a:r>
              <a:rPr lang="en-US" sz="2300" dirty="0" smtClean="0">
                <a:latin typeface="Times New Roman" pitchFamily="18" charset="0"/>
                <a:cs typeface="Times New Roman" pitchFamily="18" charset="0"/>
              </a:rPr>
              <a:t>. </a:t>
            </a:r>
            <a:br>
              <a:rPr lang="en-US" sz="2300" dirty="0" smtClean="0">
                <a:latin typeface="Times New Roman" pitchFamily="18" charset="0"/>
                <a:cs typeface="Times New Roman" pitchFamily="18" charset="0"/>
              </a:rPr>
            </a:br>
            <a:r>
              <a:rPr lang="en-US" sz="2300" dirty="0" smtClean="0">
                <a:latin typeface="Times New Roman" pitchFamily="18" charset="0"/>
                <a:cs typeface="Times New Roman" pitchFamily="18" charset="0"/>
              </a:rPr>
              <a:t>If the demand restraint occurs during a period of strong demand and an overheated economy, then it may limit or prevent an inflationary boom.</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40" name="Text Box 9"/>
          <p:cNvSpPr txBox="1">
            <a:spLocks noChangeAspect="1" noChangeArrowheads="1"/>
          </p:cNvSpPr>
          <p:nvPr/>
        </p:nvSpPr>
        <p:spPr bwMode="auto">
          <a:xfrm>
            <a:off x="4176821" y="1912690"/>
            <a:ext cx="651741" cy="449354"/>
          </a:xfrm>
          <a:prstGeom prst="rect">
            <a:avLst/>
          </a:prstGeom>
          <a:noFill/>
          <a:ln w="9525">
            <a:noFill/>
            <a:miter lim="800000"/>
            <a:headEnd/>
            <a:tailEnd/>
          </a:ln>
        </p:spPr>
        <p:txBody>
          <a:bodyPr wrap="none">
            <a:prstTxWarp prst="textNoShape">
              <a:avLst/>
            </a:prstTxWarp>
            <a:spAutoFit/>
          </a:bodyPr>
          <a:lstStyle/>
          <a:p>
            <a:pPr>
              <a:lnSpc>
                <a:spcPct val="70000"/>
              </a:lnSpc>
            </a:pPr>
            <a:r>
              <a:rPr kumimoji="0" lang="en-US" sz="1600" b="0">
                <a:solidFill>
                  <a:srgbClr val="000000"/>
                </a:solidFill>
                <a:latin typeface="Times New Roman"/>
                <a:cs typeface="Times New Roman"/>
              </a:rPr>
              <a:t>Price</a:t>
            </a:r>
            <a:br>
              <a:rPr kumimoji="0" lang="en-US" sz="1600" b="0">
                <a:solidFill>
                  <a:srgbClr val="000000"/>
                </a:solidFill>
                <a:latin typeface="Times New Roman"/>
                <a:cs typeface="Times New Roman"/>
              </a:rPr>
            </a:br>
            <a:r>
              <a:rPr kumimoji="0" lang="en-US" sz="1600" b="0">
                <a:solidFill>
                  <a:srgbClr val="000000"/>
                </a:solidFill>
                <a:latin typeface="Times New Roman"/>
                <a:cs typeface="Times New Roman"/>
              </a:rPr>
              <a:t>Level</a:t>
            </a:r>
            <a:endParaRPr kumimoji="0" lang="en-US" sz="1600" b="0">
              <a:solidFill>
                <a:schemeClr val="tx1"/>
              </a:solidFill>
              <a:latin typeface="Times New Roman"/>
              <a:cs typeface="Times New Roman"/>
            </a:endParaRPr>
          </a:p>
        </p:txBody>
      </p:sp>
      <p:sp>
        <p:nvSpPr>
          <p:cNvPr id="41" name="Line 16"/>
          <p:cNvSpPr>
            <a:spLocks noChangeAspect="1" noChangeShapeType="1"/>
          </p:cNvSpPr>
          <p:nvPr/>
        </p:nvSpPr>
        <p:spPr bwMode="auto">
          <a:xfrm>
            <a:off x="4567751" y="5252790"/>
            <a:ext cx="2843213" cy="0"/>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42" name="Rectangle 17"/>
          <p:cNvSpPr>
            <a:spLocks noChangeAspect="1" noChangeArrowheads="1"/>
          </p:cNvSpPr>
          <p:nvPr/>
        </p:nvSpPr>
        <p:spPr bwMode="auto">
          <a:xfrm>
            <a:off x="7466648" y="5159128"/>
            <a:ext cx="1544393" cy="350865"/>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600" b="0" dirty="0">
                <a:solidFill>
                  <a:srgbClr val="000000"/>
                </a:solidFill>
                <a:latin typeface="Times New Roman"/>
                <a:cs typeface="Times New Roman"/>
              </a:rPr>
              <a:t> Goods &amp; Services</a:t>
            </a:r>
            <a:r>
              <a:rPr kumimoji="0" lang="en-US" sz="1200" b="0" dirty="0">
                <a:solidFill>
                  <a:srgbClr val="000000"/>
                </a:solidFill>
                <a:latin typeface="Times New Roman"/>
                <a:cs typeface="Times New Roman"/>
              </a:rPr>
              <a:t/>
            </a:r>
            <a:br>
              <a:rPr kumimoji="0" lang="en-US" sz="1200" b="0" dirty="0">
                <a:solidFill>
                  <a:srgbClr val="000000"/>
                </a:solidFill>
                <a:latin typeface="Times New Roman"/>
                <a:cs typeface="Times New Roman"/>
              </a:rPr>
            </a:br>
            <a:r>
              <a:rPr kumimoji="0" lang="en-US" sz="1200" i="1" dirty="0">
                <a:solidFill>
                  <a:srgbClr val="000000"/>
                </a:solidFill>
                <a:latin typeface="Times New Roman"/>
                <a:cs typeface="Times New Roman"/>
              </a:rPr>
              <a:t>(real GDP)</a:t>
            </a:r>
            <a:endParaRPr kumimoji="0" lang="en-US" sz="2000" i="1" dirty="0">
              <a:solidFill>
                <a:schemeClr val="tx1"/>
              </a:solidFill>
              <a:latin typeface="Times New Roman"/>
              <a:cs typeface="Times New Roman"/>
            </a:endParaRPr>
          </a:p>
        </p:txBody>
      </p:sp>
      <p:grpSp>
        <p:nvGrpSpPr>
          <p:cNvPr id="43" name="Group 21"/>
          <p:cNvGrpSpPr>
            <a:grpSpLocks/>
          </p:cNvGrpSpPr>
          <p:nvPr/>
        </p:nvGrpSpPr>
        <p:grpSpPr bwMode="auto">
          <a:xfrm>
            <a:off x="4510601" y="2322265"/>
            <a:ext cx="128588" cy="2940050"/>
            <a:chOff x="2102" y="764"/>
            <a:chExt cx="90" cy="2036"/>
          </a:xfrm>
        </p:grpSpPr>
        <p:sp>
          <p:nvSpPr>
            <p:cNvPr id="44" name="Line 22"/>
            <p:cNvSpPr>
              <a:spLocks noChangeAspect="1" noChangeShapeType="1"/>
            </p:cNvSpPr>
            <p:nvPr/>
          </p:nvSpPr>
          <p:spPr bwMode="auto">
            <a:xfrm>
              <a:off x="2148" y="2736"/>
              <a:ext cx="0" cy="64"/>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45" name="Line 23"/>
            <p:cNvSpPr>
              <a:spLocks noChangeAspect="1" noChangeShapeType="1"/>
            </p:cNvSpPr>
            <p:nvPr/>
          </p:nvSpPr>
          <p:spPr bwMode="auto">
            <a:xfrm rot="-1844129">
              <a:off x="2106" y="2736"/>
              <a:ext cx="86" cy="0"/>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grpSp>
          <p:nvGrpSpPr>
            <p:cNvPr id="46" name="Group 24"/>
            <p:cNvGrpSpPr>
              <a:grpSpLocks/>
            </p:cNvGrpSpPr>
            <p:nvPr/>
          </p:nvGrpSpPr>
          <p:grpSpPr bwMode="auto">
            <a:xfrm>
              <a:off x="2102" y="764"/>
              <a:ext cx="86" cy="1932"/>
              <a:chOff x="2102" y="756"/>
              <a:chExt cx="86" cy="1932"/>
            </a:xfrm>
          </p:grpSpPr>
          <p:sp>
            <p:nvSpPr>
              <p:cNvPr id="47" name="Line 25"/>
              <p:cNvSpPr>
                <a:spLocks noChangeAspect="1" noChangeShapeType="1"/>
              </p:cNvSpPr>
              <p:nvPr/>
            </p:nvSpPr>
            <p:spPr bwMode="auto">
              <a:xfrm>
                <a:off x="2148" y="756"/>
                <a:ext cx="0" cy="1932"/>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48" name="Line 26"/>
              <p:cNvSpPr>
                <a:spLocks noChangeAspect="1" noChangeShapeType="1"/>
              </p:cNvSpPr>
              <p:nvPr/>
            </p:nvSpPr>
            <p:spPr bwMode="auto">
              <a:xfrm rot="-1844129">
                <a:off x="2102" y="2688"/>
                <a:ext cx="86" cy="0"/>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grpSp>
      </p:grpSp>
      <p:sp>
        <p:nvSpPr>
          <p:cNvPr id="49" name="Line 3"/>
          <p:cNvSpPr>
            <a:spLocks noChangeShapeType="1"/>
          </p:cNvSpPr>
          <p:nvPr/>
        </p:nvSpPr>
        <p:spPr bwMode="auto">
          <a:xfrm>
            <a:off x="6506088" y="2141290"/>
            <a:ext cx="1588" cy="3103562"/>
          </a:xfrm>
          <a:prstGeom prst="line">
            <a:avLst/>
          </a:prstGeom>
          <a:noFill/>
          <a:ln w="57150">
            <a:solidFill>
              <a:srgbClr val="C03838"/>
            </a:solidFill>
            <a:round/>
            <a:headEnd/>
            <a:tailEnd/>
          </a:ln>
        </p:spPr>
        <p:txBody>
          <a:bodyPr>
            <a:prstTxWarp prst="textNoShape">
              <a:avLst/>
            </a:prstTxWarp>
          </a:bodyPr>
          <a:lstStyle/>
          <a:p>
            <a:endParaRPr lang="en-US">
              <a:latin typeface="Times New Roman"/>
              <a:cs typeface="Times New Roman"/>
            </a:endParaRPr>
          </a:p>
        </p:txBody>
      </p:sp>
      <p:sp>
        <p:nvSpPr>
          <p:cNvPr id="50" name="Rectangle 10"/>
          <p:cNvSpPr>
            <a:spLocks noChangeArrowheads="1"/>
          </p:cNvSpPr>
          <p:nvPr/>
        </p:nvSpPr>
        <p:spPr bwMode="auto">
          <a:xfrm>
            <a:off x="6219747" y="1811685"/>
            <a:ext cx="672727" cy="307777"/>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a:solidFill>
                  <a:srgbClr val="C03838"/>
                </a:solidFill>
                <a:latin typeface="Times New Roman"/>
                <a:cs typeface="Times New Roman"/>
              </a:rPr>
              <a:t>LRAS</a:t>
            </a:r>
            <a:endParaRPr kumimoji="0" lang="en-US" sz="2000" b="1" dirty="0">
              <a:solidFill>
                <a:srgbClr val="C03838"/>
              </a:solidFill>
              <a:latin typeface="Times New Roman"/>
              <a:cs typeface="Times New Roman"/>
            </a:endParaRPr>
          </a:p>
        </p:txBody>
      </p:sp>
      <p:sp>
        <p:nvSpPr>
          <p:cNvPr id="51" name="Line 11"/>
          <p:cNvSpPr>
            <a:spLocks noChangeAspect="1" noChangeShapeType="1"/>
          </p:cNvSpPr>
          <p:nvPr/>
        </p:nvSpPr>
        <p:spPr bwMode="auto">
          <a:xfrm flipH="1">
            <a:off x="4569338" y="3443040"/>
            <a:ext cx="2232025" cy="0"/>
          </a:xfrm>
          <a:prstGeom prst="line">
            <a:avLst/>
          </a:prstGeom>
          <a:noFill/>
          <a:ln w="31750" cap="rnd">
            <a:solidFill>
              <a:srgbClr val="000000"/>
            </a:solidFill>
            <a:prstDash val="sysDot"/>
            <a:round/>
            <a:headEnd/>
            <a:tailEnd/>
          </a:ln>
        </p:spPr>
        <p:txBody>
          <a:bodyPr>
            <a:prstTxWarp prst="textNoShape">
              <a:avLst/>
            </a:prstTxWarp>
          </a:bodyPr>
          <a:lstStyle/>
          <a:p>
            <a:endParaRPr lang="en-US">
              <a:latin typeface="Times New Roman"/>
              <a:cs typeface="Times New Roman"/>
            </a:endParaRPr>
          </a:p>
        </p:txBody>
      </p:sp>
      <p:sp>
        <p:nvSpPr>
          <p:cNvPr id="53" name="Line 12"/>
          <p:cNvSpPr>
            <a:spLocks noChangeAspect="1" noChangeShapeType="1"/>
          </p:cNvSpPr>
          <p:nvPr/>
        </p:nvSpPr>
        <p:spPr bwMode="auto">
          <a:xfrm flipH="1">
            <a:off x="4588388" y="3817690"/>
            <a:ext cx="1908175" cy="0"/>
          </a:xfrm>
          <a:prstGeom prst="line">
            <a:avLst/>
          </a:prstGeom>
          <a:noFill/>
          <a:ln w="31750" cap="rnd">
            <a:solidFill>
              <a:srgbClr val="000000"/>
            </a:solidFill>
            <a:prstDash val="sysDot"/>
            <a:round/>
            <a:headEnd/>
            <a:tailEnd/>
          </a:ln>
        </p:spPr>
        <p:txBody>
          <a:bodyPr>
            <a:prstTxWarp prst="textNoShape">
              <a:avLst/>
            </a:prstTxWarp>
          </a:bodyPr>
          <a:lstStyle/>
          <a:p>
            <a:endParaRPr lang="en-US">
              <a:latin typeface="Times New Roman"/>
              <a:cs typeface="Times New Roman"/>
            </a:endParaRPr>
          </a:p>
        </p:txBody>
      </p:sp>
      <p:sp>
        <p:nvSpPr>
          <p:cNvPr id="54" name="Line 13"/>
          <p:cNvSpPr>
            <a:spLocks noChangeAspect="1" noChangeShapeType="1"/>
          </p:cNvSpPr>
          <p:nvPr/>
        </p:nvSpPr>
        <p:spPr bwMode="auto">
          <a:xfrm>
            <a:off x="6506088" y="3884365"/>
            <a:ext cx="0" cy="1366837"/>
          </a:xfrm>
          <a:prstGeom prst="line">
            <a:avLst/>
          </a:prstGeom>
          <a:noFill/>
          <a:ln w="31750" cap="rnd">
            <a:solidFill>
              <a:srgbClr val="000000"/>
            </a:solidFill>
            <a:prstDash val="sysDot"/>
            <a:round/>
            <a:headEnd/>
            <a:tailEnd/>
          </a:ln>
        </p:spPr>
        <p:txBody>
          <a:bodyPr>
            <a:prstTxWarp prst="textNoShape">
              <a:avLst/>
            </a:prstTxWarp>
          </a:bodyPr>
          <a:lstStyle/>
          <a:p>
            <a:endParaRPr lang="en-US">
              <a:latin typeface="Times New Roman"/>
              <a:cs typeface="Times New Roman"/>
            </a:endParaRPr>
          </a:p>
        </p:txBody>
      </p:sp>
      <p:sp>
        <p:nvSpPr>
          <p:cNvPr id="55" name="Rectangle 14"/>
          <p:cNvSpPr>
            <a:spLocks noChangeArrowheads="1"/>
          </p:cNvSpPr>
          <p:nvPr/>
        </p:nvSpPr>
        <p:spPr bwMode="auto">
          <a:xfrm>
            <a:off x="6382263" y="5248027"/>
            <a:ext cx="284533"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dirty="0">
                <a:solidFill>
                  <a:srgbClr val="C03838"/>
                </a:solidFill>
                <a:latin typeface="Times New Roman"/>
                <a:cs typeface="Times New Roman"/>
              </a:rPr>
              <a:t>Y</a:t>
            </a:r>
            <a:r>
              <a:rPr kumimoji="0" lang="en-US" sz="1800" b="1" i="1" baseline="-25000" dirty="0">
                <a:solidFill>
                  <a:srgbClr val="C03838"/>
                </a:solidFill>
                <a:latin typeface="Times New Roman"/>
                <a:cs typeface="Times New Roman"/>
              </a:rPr>
              <a:t>F</a:t>
            </a:r>
            <a:endParaRPr kumimoji="0" lang="en-US" sz="1800" b="1" baseline="-25000" dirty="0">
              <a:solidFill>
                <a:srgbClr val="C03838"/>
              </a:solidFill>
              <a:latin typeface="Times New Roman"/>
              <a:cs typeface="Times New Roman"/>
            </a:endParaRPr>
          </a:p>
        </p:txBody>
      </p:sp>
      <p:sp>
        <p:nvSpPr>
          <p:cNvPr id="57" name="Rectangle 15"/>
          <p:cNvSpPr>
            <a:spLocks noChangeAspect="1" noChangeArrowheads="1"/>
          </p:cNvSpPr>
          <p:nvPr/>
        </p:nvSpPr>
        <p:spPr bwMode="auto">
          <a:xfrm>
            <a:off x="4267713" y="3270002"/>
            <a:ext cx="245998"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dirty="0">
                <a:solidFill>
                  <a:srgbClr val="000000"/>
                </a:solidFill>
                <a:latin typeface="Times New Roman"/>
                <a:cs typeface="Times New Roman"/>
              </a:rPr>
              <a:t>P</a:t>
            </a:r>
            <a:r>
              <a:rPr kumimoji="0" lang="en-US" sz="1800" b="1" i="1" baseline="-25000" dirty="0">
                <a:solidFill>
                  <a:srgbClr val="000000"/>
                </a:solidFill>
                <a:latin typeface="Times New Roman"/>
                <a:cs typeface="Times New Roman"/>
              </a:rPr>
              <a:t>1</a:t>
            </a:r>
            <a:endParaRPr kumimoji="0" lang="en-US" sz="3200" b="1" baseline="-25000" dirty="0">
              <a:solidFill>
                <a:schemeClr val="tx1"/>
              </a:solidFill>
              <a:latin typeface="Times New Roman"/>
              <a:cs typeface="Times New Roman"/>
            </a:endParaRPr>
          </a:p>
        </p:txBody>
      </p:sp>
      <p:sp>
        <p:nvSpPr>
          <p:cNvPr id="59" name="Rectangle 18"/>
          <p:cNvSpPr>
            <a:spLocks noChangeAspect="1" noChangeArrowheads="1"/>
          </p:cNvSpPr>
          <p:nvPr/>
        </p:nvSpPr>
        <p:spPr bwMode="auto">
          <a:xfrm>
            <a:off x="4270888" y="3666877"/>
            <a:ext cx="245998"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a:solidFill>
                  <a:srgbClr val="000000"/>
                </a:solidFill>
                <a:latin typeface="Times New Roman"/>
                <a:cs typeface="Times New Roman"/>
              </a:rPr>
              <a:t>P</a:t>
            </a:r>
            <a:r>
              <a:rPr kumimoji="0" lang="en-US" sz="1800" b="1" i="1" baseline="-25000">
                <a:solidFill>
                  <a:srgbClr val="000000"/>
                </a:solidFill>
                <a:latin typeface="Times New Roman"/>
                <a:cs typeface="Times New Roman"/>
              </a:rPr>
              <a:t>2</a:t>
            </a:r>
            <a:endParaRPr kumimoji="0" lang="en-US" sz="3200" b="1" baseline="-25000">
              <a:solidFill>
                <a:schemeClr val="tx1"/>
              </a:solidFill>
              <a:latin typeface="Times New Roman"/>
              <a:cs typeface="Times New Roman"/>
            </a:endParaRPr>
          </a:p>
        </p:txBody>
      </p:sp>
      <p:sp>
        <p:nvSpPr>
          <p:cNvPr id="60" name="Rectangle 19"/>
          <p:cNvSpPr>
            <a:spLocks noChangeAspect="1" noChangeArrowheads="1"/>
          </p:cNvSpPr>
          <p:nvPr/>
        </p:nvSpPr>
        <p:spPr bwMode="auto">
          <a:xfrm>
            <a:off x="7391975" y="2235052"/>
            <a:ext cx="742841" cy="307777"/>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a:solidFill>
                  <a:srgbClr val="006600"/>
                </a:solidFill>
                <a:latin typeface="Times New Roman"/>
                <a:cs typeface="Times New Roman"/>
              </a:rPr>
              <a:t>SRAS</a:t>
            </a:r>
            <a:r>
              <a:rPr kumimoji="0" lang="en-US" sz="2000" b="1" i="1" baseline="-25000" dirty="0">
                <a:solidFill>
                  <a:srgbClr val="006600"/>
                </a:solidFill>
                <a:latin typeface="Times New Roman"/>
                <a:cs typeface="Times New Roman"/>
              </a:rPr>
              <a:t>1</a:t>
            </a:r>
            <a:endParaRPr kumimoji="0" lang="en-US" sz="2000" b="1" dirty="0">
              <a:solidFill>
                <a:srgbClr val="006600"/>
              </a:solidFill>
              <a:latin typeface="Times New Roman"/>
              <a:cs typeface="Times New Roman"/>
            </a:endParaRPr>
          </a:p>
        </p:txBody>
      </p:sp>
      <p:sp>
        <p:nvSpPr>
          <p:cNvPr id="69" name="Freeform 20"/>
          <p:cNvSpPr>
            <a:spLocks noChangeAspect="1"/>
          </p:cNvSpPr>
          <p:nvPr/>
        </p:nvSpPr>
        <p:spPr bwMode="auto">
          <a:xfrm>
            <a:off x="5609151" y="2560390"/>
            <a:ext cx="2020887" cy="2057400"/>
          </a:xfrm>
          <a:custGeom>
            <a:avLst/>
            <a:gdLst>
              <a:gd name="T0" fmla="*/ 82 w 4625"/>
              <a:gd name="T1" fmla="*/ 4897 h 4959"/>
              <a:gd name="T2" fmla="*/ 205 w 4625"/>
              <a:gd name="T3" fmla="*/ 4803 h 4959"/>
              <a:gd name="T4" fmla="*/ 328 w 4625"/>
              <a:gd name="T5" fmla="*/ 4706 h 4959"/>
              <a:gd name="T6" fmla="*/ 451 w 4625"/>
              <a:gd name="T7" fmla="*/ 4607 h 4959"/>
              <a:gd name="T8" fmla="*/ 573 w 4625"/>
              <a:gd name="T9" fmla="*/ 4506 h 4959"/>
              <a:gd name="T10" fmla="*/ 695 w 4625"/>
              <a:gd name="T11" fmla="*/ 4403 h 4959"/>
              <a:gd name="T12" fmla="*/ 817 w 4625"/>
              <a:gd name="T13" fmla="*/ 4298 h 4959"/>
              <a:gd name="T14" fmla="*/ 938 w 4625"/>
              <a:gd name="T15" fmla="*/ 4190 h 4959"/>
              <a:gd name="T16" fmla="*/ 1058 w 4625"/>
              <a:gd name="T17" fmla="*/ 4081 h 4959"/>
              <a:gd name="T18" fmla="*/ 1179 w 4625"/>
              <a:gd name="T19" fmla="*/ 3970 h 4959"/>
              <a:gd name="T20" fmla="*/ 1298 w 4625"/>
              <a:gd name="T21" fmla="*/ 3858 h 4959"/>
              <a:gd name="T22" fmla="*/ 1416 w 4625"/>
              <a:gd name="T23" fmla="*/ 3745 h 4959"/>
              <a:gd name="T24" fmla="*/ 1533 w 4625"/>
              <a:gd name="T25" fmla="*/ 3630 h 4959"/>
              <a:gd name="T26" fmla="*/ 1650 w 4625"/>
              <a:gd name="T27" fmla="*/ 3515 h 4959"/>
              <a:gd name="T28" fmla="*/ 1765 w 4625"/>
              <a:gd name="T29" fmla="*/ 3399 h 4959"/>
              <a:gd name="T30" fmla="*/ 1880 w 4625"/>
              <a:gd name="T31" fmla="*/ 3282 h 4959"/>
              <a:gd name="T32" fmla="*/ 1992 w 4625"/>
              <a:gd name="T33" fmla="*/ 3166 h 4959"/>
              <a:gd name="T34" fmla="*/ 2104 w 4625"/>
              <a:gd name="T35" fmla="*/ 3048 h 4959"/>
              <a:gd name="T36" fmla="*/ 2216 w 4625"/>
              <a:gd name="T37" fmla="*/ 2930 h 4959"/>
              <a:gd name="T38" fmla="*/ 2325 w 4625"/>
              <a:gd name="T39" fmla="*/ 2812 h 4959"/>
              <a:gd name="T40" fmla="*/ 2434 w 4625"/>
              <a:gd name="T41" fmla="*/ 2694 h 4959"/>
              <a:gd name="T42" fmla="*/ 2540 w 4625"/>
              <a:gd name="T43" fmla="*/ 2575 h 4959"/>
              <a:gd name="T44" fmla="*/ 2645 w 4625"/>
              <a:gd name="T45" fmla="*/ 2457 h 4959"/>
              <a:gd name="T46" fmla="*/ 2750 w 4625"/>
              <a:gd name="T47" fmla="*/ 2340 h 4959"/>
              <a:gd name="T48" fmla="*/ 2852 w 4625"/>
              <a:gd name="T49" fmla="*/ 2223 h 4959"/>
              <a:gd name="T50" fmla="*/ 2952 w 4625"/>
              <a:gd name="T51" fmla="*/ 2107 h 4959"/>
              <a:gd name="T52" fmla="*/ 3051 w 4625"/>
              <a:gd name="T53" fmla="*/ 1992 h 4959"/>
              <a:gd name="T54" fmla="*/ 3148 w 4625"/>
              <a:gd name="T55" fmla="*/ 1878 h 4959"/>
              <a:gd name="T56" fmla="*/ 3242 w 4625"/>
              <a:gd name="T57" fmla="*/ 1765 h 4959"/>
              <a:gd name="T58" fmla="*/ 3336 w 4625"/>
              <a:gd name="T59" fmla="*/ 1655 h 4959"/>
              <a:gd name="T60" fmla="*/ 3426 w 4625"/>
              <a:gd name="T61" fmla="*/ 1544 h 4959"/>
              <a:gd name="T62" fmla="*/ 3516 w 4625"/>
              <a:gd name="T63" fmla="*/ 1435 h 4959"/>
              <a:gd name="T64" fmla="*/ 3602 w 4625"/>
              <a:gd name="T65" fmla="*/ 1329 h 4959"/>
              <a:gd name="T66" fmla="*/ 3686 w 4625"/>
              <a:gd name="T67" fmla="*/ 1225 h 4959"/>
              <a:gd name="T68" fmla="*/ 3768 w 4625"/>
              <a:gd name="T69" fmla="*/ 1121 h 4959"/>
              <a:gd name="T70" fmla="*/ 3848 w 4625"/>
              <a:gd name="T71" fmla="*/ 1021 h 4959"/>
              <a:gd name="T72" fmla="*/ 3925 w 4625"/>
              <a:gd name="T73" fmla="*/ 923 h 4959"/>
              <a:gd name="T74" fmla="*/ 4000 w 4625"/>
              <a:gd name="T75" fmla="*/ 828 h 4959"/>
              <a:gd name="T76" fmla="*/ 4072 w 4625"/>
              <a:gd name="T77" fmla="*/ 735 h 4959"/>
              <a:gd name="T78" fmla="*/ 4142 w 4625"/>
              <a:gd name="T79" fmla="*/ 645 h 4959"/>
              <a:gd name="T80" fmla="*/ 4209 w 4625"/>
              <a:gd name="T81" fmla="*/ 557 h 4959"/>
              <a:gd name="T82" fmla="*/ 4273 w 4625"/>
              <a:gd name="T83" fmla="*/ 472 h 4959"/>
              <a:gd name="T84" fmla="*/ 4334 w 4625"/>
              <a:gd name="T85" fmla="*/ 391 h 4959"/>
              <a:gd name="T86" fmla="*/ 4392 w 4625"/>
              <a:gd name="T87" fmla="*/ 314 h 4959"/>
              <a:gd name="T88" fmla="*/ 4447 w 4625"/>
              <a:gd name="T89" fmla="*/ 239 h 4959"/>
              <a:gd name="T90" fmla="*/ 4501 w 4625"/>
              <a:gd name="T91" fmla="*/ 169 h 4959"/>
              <a:gd name="T92" fmla="*/ 4550 w 4625"/>
              <a:gd name="T93" fmla="*/ 102 h 4959"/>
              <a:gd name="T94" fmla="*/ 4595 w 4625"/>
              <a:gd name="T95" fmla="*/ 39 h 495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625"/>
              <a:gd name="T145" fmla="*/ 0 h 4959"/>
              <a:gd name="T146" fmla="*/ 4625 w 4625"/>
              <a:gd name="T147" fmla="*/ 4959 h 495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625" h="4959">
                <a:moveTo>
                  <a:pt x="0" y="4959"/>
                </a:moveTo>
                <a:lnTo>
                  <a:pt x="40" y="4928"/>
                </a:lnTo>
                <a:lnTo>
                  <a:pt x="82" y="4897"/>
                </a:lnTo>
                <a:lnTo>
                  <a:pt x="122" y="4866"/>
                </a:lnTo>
                <a:lnTo>
                  <a:pt x="164" y="4835"/>
                </a:lnTo>
                <a:lnTo>
                  <a:pt x="205" y="4803"/>
                </a:lnTo>
                <a:lnTo>
                  <a:pt x="246" y="4771"/>
                </a:lnTo>
                <a:lnTo>
                  <a:pt x="287" y="4739"/>
                </a:lnTo>
                <a:lnTo>
                  <a:pt x="328" y="4706"/>
                </a:lnTo>
                <a:lnTo>
                  <a:pt x="369" y="4673"/>
                </a:lnTo>
                <a:lnTo>
                  <a:pt x="409" y="4640"/>
                </a:lnTo>
                <a:lnTo>
                  <a:pt x="451" y="4607"/>
                </a:lnTo>
                <a:lnTo>
                  <a:pt x="491" y="4574"/>
                </a:lnTo>
                <a:lnTo>
                  <a:pt x="532" y="4540"/>
                </a:lnTo>
                <a:lnTo>
                  <a:pt x="573" y="4506"/>
                </a:lnTo>
                <a:lnTo>
                  <a:pt x="614" y="4472"/>
                </a:lnTo>
                <a:lnTo>
                  <a:pt x="654" y="4437"/>
                </a:lnTo>
                <a:lnTo>
                  <a:pt x="695" y="4403"/>
                </a:lnTo>
                <a:lnTo>
                  <a:pt x="736" y="4368"/>
                </a:lnTo>
                <a:lnTo>
                  <a:pt x="776" y="4333"/>
                </a:lnTo>
                <a:lnTo>
                  <a:pt x="817" y="4298"/>
                </a:lnTo>
                <a:lnTo>
                  <a:pt x="857" y="4261"/>
                </a:lnTo>
                <a:lnTo>
                  <a:pt x="898" y="4226"/>
                </a:lnTo>
                <a:lnTo>
                  <a:pt x="938" y="4190"/>
                </a:lnTo>
                <a:lnTo>
                  <a:pt x="978" y="4154"/>
                </a:lnTo>
                <a:lnTo>
                  <a:pt x="1018" y="4118"/>
                </a:lnTo>
                <a:lnTo>
                  <a:pt x="1058" y="4081"/>
                </a:lnTo>
                <a:lnTo>
                  <a:pt x="1098" y="4044"/>
                </a:lnTo>
                <a:lnTo>
                  <a:pt x="1138" y="4007"/>
                </a:lnTo>
                <a:lnTo>
                  <a:pt x="1179" y="3970"/>
                </a:lnTo>
                <a:lnTo>
                  <a:pt x="1218" y="3933"/>
                </a:lnTo>
                <a:lnTo>
                  <a:pt x="1257" y="3895"/>
                </a:lnTo>
                <a:lnTo>
                  <a:pt x="1298" y="3858"/>
                </a:lnTo>
                <a:lnTo>
                  <a:pt x="1337" y="3821"/>
                </a:lnTo>
                <a:lnTo>
                  <a:pt x="1376" y="3782"/>
                </a:lnTo>
                <a:lnTo>
                  <a:pt x="1416" y="3745"/>
                </a:lnTo>
                <a:lnTo>
                  <a:pt x="1455" y="3707"/>
                </a:lnTo>
                <a:lnTo>
                  <a:pt x="1493" y="3669"/>
                </a:lnTo>
                <a:lnTo>
                  <a:pt x="1533" y="3630"/>
                </a:lnTo>
                <a:lnTo>
                  <a:pt x="1572" y="3592"/>
                </a:lnTo>
                <a:lnTo>
                  <a:pt x="1610" y="3554"/>
                </a:lnTo>
                <a:lnTo>
                  <a:pt x="1650" y="3515"/>
                </a:lnTo>
                <a:lnTo>
                  <a:pt x="1688" y="3477"/>
                </a:lnTo>
                <a:lnTo>
                  <a:pt x="1726" y="3438"/>
                </a:lnTo>
                <a:lnTo>
                  <a:pt x="1765" y="3399"/>
                </a:lnTo>
                <a:lnTo>
                  <a:pt x="1803" y="3360"/>
                </a:lnTo>
                <a:lnTo>
                  <a:pt x="1841" y="3322"/>
                </a:lnTo>
                <a:lnTo>
                  <a:pt x="1880" y="3282"/>
                </a:lnTo>
                <a:lnTo>
                  <a:pt x="1918" y="3244"/>
                </a:lnTo>
                <a:lnTo>
                  <a:pt x="1955" y="3204"/>
                </a:lnTo>
                <a:lnTo>
                  <a:pt x="1992" y="3166"/>
                </a:lnTo>
                <a:lnTo>
                  <a:pt x="2030" y="3127"/>
                </a:lnTo>
                <a:lnTo>
                  <a:pt x="2067" y="3087"/>
                </a:lnTo>
                <a:lnTo>
                  <a:pt x="2104" y="3048"/>
                </a:lnTo>
                <a:lnTo>
                  <a:pt x="2141" y="3009"/>
                </a:lnTo>
                <a:lnTo>
                  <a:pt x="2178" y="2969"/>
                </a:lnTo>
                <a:lnTo>
                  <a:pt x="2216" y="2930"/>
                </a:lnTo>
                <a:lnTo>
                  <a:pt x="2252" y="2890"/>
                </a:lnTo>
                <a:lnTo>
                  <a:pt x="2289" y="2851"/>
                </a:lnTo>
                <a:lnTo>
                  <a:pt x="2325" y="2812"/>
                </a:lnTo>
                <a:lnTo>
                  <a:pt x="2361" y="2772"/>
                </a:lnTo>
                <a:lnTo>
                  <a:pt x="2398" y="2733"/>
                </a:lnTo>
                <a:lnTo>
                  <a:pt x="2434" y="2694"/>
                </a:lnTo>
                <a:lnTo>
                  <a:pt x="2469" y="2654"/>
                </a:lnTo>
                <a:lnTo>
                  <a:pt x="2505" y="2615"/>
                </a:lnTo>
                <a:lnTo>
                  <a:pt x="2540" y="2575"/>
                </a:lnTo>
                <a:lnTo>
                  <a:pt x="2575" y="2536"/>
                </a:lnTo>
                <a:lnTo>
                  <a:pt x="2610" y="2497"/>
                </a:lnTo>
                <a:lnTo>
                  <a:pt x="2645" y="2457"/>
                </a:lnTo>
                <a:lnTo>
                  <a:pt x="2681" y="2418"/>
                </a:lnTo>
                <a:lnTo>
                  <a:pt x="2715" y="2380"/>
                </a:lnTo>
                <a:lnTo>
                  <a:pt x="2750" y="2340"/>
                </a:lnTo>
                <a:lnTo>
                  <a:pt x="2784" y="2301"/>
                </a:lnTo>
                <a:lnTo>
                  <a:pt x="2818" y="2262"/>
                </a:lnTo>
                <a:lnTo>
                  <a:pt x="2852" y="2223"/>
                </a:lnTo>
                <a:lnTo>
                  <a:pt x="2885" y="2185"/>
                </a:lnTo>
                <a:lnTo>
                  <a:pt x="2919" y="2146"/>
                </a:lnTo>
                <a:lnTo>
                  <a:pt x="2952" y="2107"/>
                </a:lnTo>
                <a:lnTo>
                  <a:pt x="2985" y="2069"/>
                </a:lnTo>
                <a:lnTo>
                  <a:pt x="3018" y="2030"/>
                </a:lnTo>
                <a:lnTo>
                  <a:pt x="3051" y="1992"/>
                </a:lnTo>
                <a:lnTo>
                  <a:pt x="3083" y="1955"/>
                </a:lnTo>
                <a:lnTo>
                  <a:pt x="3116" y="1917"/>
                </a:lnTo>
                <a:lnTo>
                  <a:pt x="3148" y="1878"/>
                </a:lnTo>
                <a:lnTo>
                  <a:pt x="3179" y="1841"/>
                </a:lnTo>
                <a:lnTo>
                  <a:pt x="3211" y="1804"/>
                </a:lnTo>
                <a:lnTo>
                  <a:pt x="3242" y="1765"/>
                </a:lnTo>
                <a:lnTo>
                  <a:pt x="3274" y="1728"/>
                </a:lnTo>
                <a:lnTo>
                  <a:pt x="3305" y="1691"/>
                </a:lnTo>
                <a:lnTo>
                  <a:pt x="3336" y="1655"/>
                </a:lnTo>
                <a:lnTo>
                  <a:pt x="3366" y="1617"/>
                </a:lnTo>
                <a:lnTo>
                  <a:pt x="3396" y="1581"/>
                </a:lnTo>
                <a:lnTo>
                  <a:pt x="3426" y="1544"/>
                </a:lnTo>
                <a:lnTo>
                  <a:pt x="3456" y="1508"/>
                </a:lnTo>
                <a:lnTo>
                  <a:pt x="3486" y="1472"/>
                </a:lnTo>
                <a:lnTo>
                  <a:pt x="3516" y="1435"/>
                </a:lnTo>
                <a:lnTo>
                  <a:pt x="3544" y="1400"/>
                </a:lnTo>
                <a:lnTo>
                  <a:pt x="3573" y="1365"/>
                </a:lnTo>
                <a:lnTo>
                  <a:pt x="3602" y="1329"/>
                </a:lnTo>
                <a:lnTo>
                  <a:pt x="3630" y="1294"/>
                </a:lnTo>
                <a:lnTo>
                  <a:pt x="3658" y="1260"/>
                </a:lnTo>
                <a:lnTo>
                  <a:pt x="3686" y="1225"/>
                </a:lnTo>
                <a:lnTo>
                  <a:pt x="3713" y="1191"/>
                </a:lnTo>
                <a:lnTo>
                  <a:pt x="3741" y="1155"/>
                </a:lnTo>
                <a:lnTo>
                  <a:pt x="3768" y="1121"/>
                </a:lnTo>
                <a:lnTo>
                  <a:pt x="3795" y="1088"/>
                </a:lnTo>
                <a:lnTo>
                  <a:pt x="3822" y="1054"/>
                </a:lnTo>
                <a:lnTo>
                  <a:pt x="3848" y="1021"/>
                </a:lnTo>
                <a:lnTo>
                  <a:pt x="3874" y="988"/>
                </a:lnTo>
                <a:lnTo>
                  <a:pt x="3900" y="955"/>
                </a:lnTo>
                <a:lnTo>
                  <a:pt x="3925" y="923"/>
                </a:lnTo>
                <a:lnTo>
                  <a:pt x="3951" y="891"/>
                </a:lnTo>
                <a:lnTo>
                  <a:pt x="3975" y="860"/>
                </a:lnTo>
                <a:lnTo>
                  <a:pt x="4000" y="828"/>
                </a:lnTo>
                <a:lnTo>
                  <a:pt x="4024" y="797"/>
                </a:lnTo>
                <a:lnTo>
                  <a:pt x="4049" y="765"/>
                </a:lnTo>
                <a:lnTo>
                  <a:pt x="4072" y="735"/>
                </a:lnTo>
                <a:lnTo>
                  <a:pt x="4095" y="704"/>
                </a:lnTo>
                <a:lnTo>
                  <a:pt x="4119" y="674"/>
                </a:lnTo>
                <a:lnTo>
                  <a:pt x="4142" y="645"/>
                </a:lnTo>
                <a:lnTo>
                  <a:pt x="4164" y="615"/>
                </a:lnTo>
                <a:lnTo>
                  <a:pt x="4187" y="586"/>
                </a:lnTo>
                <a:lnTo>
                  <a:pt x="4209" y="557"/>
                </a:lnTo>
                <a:lnTo>
                  <a:pt x="4230" y="529"/>
                </a:lnTo>
                <a:lnTo>
                  <a:pt x="4252" y="501"/>
                </a:lnTo>
                <a:lnTo>
                  <a:pt x="4273" y="472"/>
                </a:lnTo>
                <a:lnTo>
                  <a:pt x="4293" y="445"/>
                </a:lnTo>
                <a:lnTo>
                  <a:pt x="4314" y="418"/>
                </a:lnTo>
                <a:lnTo>
                  <a:pt x="4334" y="391"/>
                </a:lnTo>
                <a:lnTo>
                  <a:pt x="4354" y="366"/>
                </a:lnTo>
                <a:lnTo>
                  <a:pt x="4373" y="339"/>
                </a:lnTo>
                <a:lnTo>
                  <a:pt x="4392" y="314"/>
                </a:lnTo>
                <a:lnTo>
                  <a:pt x="4411" y="289"/>
                </a:lnTo>
                <a:lnTo>
                  <a:pt x="4429" y="263"/>
                </a:lnTo>
                <a:lnTo>
                  <a:pt x="4447" y="239"/>
                </a:lnTo>
                <a:lnTo>
                  <a:pt x="4466" y="216"/>
                </a:lnTo>
                <a:lnTo>
                  <a:pt x="4484" y="192"/>
                </a:lnTo>
                <a:lnTo>
                  <a:pt x="4501" y="169"/>
                </a:lnTo>
                <a:lnTo>
                  <a:pt x="4517" y="146"/>
                </a:lnTo>
                <a:lnTo>
                  <a:pt x="4534" y="124"/>
                </a:lnTo>
                <a:lnTo>
                  <a:pt x="4550" y="102"/>
                </a:lnTo>
                <a:lnTo>
                  <a:pt x="4566" y="80"/>
                </a:lnTo>
                <a:lnTo>
                  <a:pt x="4580" y="59"/>
                </a:lnTo>
                <a:lnTo>
                  <a:pt x="4595" y="39"/>
                </a:lnTo>
                <a:lnTo>
                  <a:pt x="4610" y="19"/>
                </a:lnTo>
                <a:lnTo>
                  <a:pt x="4625" y="0"/>
                </a:lnTo>
              </a:path>
            </a:pathLst>
          </a:custGeom>
          <a:noFill/>
          <a:ln w="57150">
            <a:solidFill>
              <a:srgbClr val="006600"/>
            </a:solidFill>
            <a:round/>
            <a:headEnd/>
            <a:tailEnd/>
          </a:ln>
        </p:spPr>
        <p:txBody>
          <a:bodyPr>
            <a:prstTxWarp prst="textNoShape">
              <a:avLst/>
            </a:prstTxWarp>
          </a:bodyPr>
          <a:lstStyle/>
          <a:p>
            <a:endParaRPr lang="en-US">
              <a:latin typeface="Times New Roman"/>
              <a:cs typeface="Times New Roman"/>
            </a:endParaRPr>
          </a:p>
        </p:txBody>
      </p:sp>
      <p:sp>
        <p:nvSpPr>
          <p:cNvPr id="80" name="Freeform 27"/>
          <p:cNvSpPr>
            <a:spLocks noChangeAspect="1"/>
          </p:cNvSpPr>
          <p:nvPr/>
        </p:nvSpPr>
        <p:spPr bwMode="auto">
          <a:xfrm>
            <a:off x="6126676" y="2125415"/>
            <a:ext cx="1533525" cy="2298700"/>
          </a:xfrm>
          <a:custGeom>
            <a:avLst/>
            <a:gdLst>
              <a:gd name="T0" fmla="*/ 20 w 4147"/>
              <a:gd name="T1" fmla="*/ 72 h 6220"/>
              <a:gd name="T2" fmla="*/ 53 w 4147"/>
              <a:gd name="T3" fmla="*/ 183 h 6220"/>
              <a:gd name="T4" fmla="*/ 94 w 4147"/>
              <a:gd name="T5" fmla="*/ 300 h 6220"/>
              <a:gd name="T6" fmla="*/ 140 w 4147"/>
              <a:gd name="T7" fmla="*/ 421 h 6220"/>
              <a:gd name="T8" fmla="*/ 192 w 4147"/>
              <a:gd name="T9" fmla="*/ 546 h 6220"/>
              <a:gd name="T10" fmla="*/ 249 w 4147"/>
              <a:gd name="T11" fmla="*/ 675 h 6220"/>
              <a:gd name="T12" fmla="*/ 312 w 4147"/>
              <a:gd name="T13" fmla="*/ 808 h 6220"/>
              <a:gd name="T14" fmla="*/ 380 w 4147"/>
              <a:gd name="T15" fmla="*/ 943 h 6220"/>
              <a:gd name="T16" fmla="*/ 452 w 4147"/>
              <a:gd name="T17" fmla="*/ 1082 h 6220"/>
              <a:gd name="T18" fmla="*/ 529 w 4147"/>
              <a:gd name="T19" fmla="*/ 1223 h 6220"/>
              <a:gd name="T20" fmla="*/ 609 w 4147"/>
              <a:gd name="T21" fmla="*/ 1367 h 6220"/>
              <a:gd name="T22" fmla="*/ 693 w 4147"/>
              <a:gd name="T23" fmla="*/ 1513 h 6220"/>
              <a:gd name="T24" fmla="*/ 781 w 4147"/>
              <a:gd name="T25" fmla="*/ 1661 h 6220"/>
              <a:gd name="T26" fmla="*/ 873 w 4147"/>
              <a:gd name="T27" fmla="*/ 1811 h 6220"/>
              <a:gd name="T28" fmla="*/ 966 w 4147"/>
              <a:gd name="T29" fmla="*/ 1962 h 6220"/>
              <a:gd name="T30" fmla="*/ 1063 w 4147"/>
              <a:gd name="T31" fmla="*/ 2116 h 6220"/>
              <a:gd name="T32" fmla="*/ 1162 w 4147"/>
              <a:gd name="T33" fmla="*/ 2269 h 6220"/>
              <a:gd name="T34" fmla="*/ 1264 w 4147"/>
              <a:gd name="T35" fmla="*/ 2423 h 6220"/>
              <a:gd name="T36" fmla="*/ 1368 w 4147"/>
              <a:gd name="T37" fmla="*/ 2577 h 6220"/>
              <a:gd name="T38" fmla="*/ 1473 w 4147"/>
              <a:gd name="T39" fmla="*/ 2733 h 6220"/>
              <a:gd name="T40" fmla="*/ 1579 w 4147"/>
              <a:gd name="T41" fmla="*/ 2887 h 6220"/>
              <a:gd name="T42" fmla="*/ 1687 w 4147"/>
              <a:gd name="T43" fmla="*/ 3041 h 6220"/>
              <a:gd name="T44" fmla="*/ 1796 w 4147"/>
              <a:gd name="T45" fmla="*/ 3195 h 6220"/>
              <a:gd name="T46" fmla="*/ 1905 w 4147"/>
              <a:gd name="T47" fmla="*/ 3348 h 6220"/>
              <a:gd name="T48" fmla="*/ 2015 w 4147"/>
              <a:gd name="T49" fmla="*/ 3500 h 6220"/>
              <a:gd name="T50" fmla="*/ 2125 w 4147"/>
              <a:gd name="T51" fmla="*/ 3650 h 6220"/>
              <a:gd name="T52" fmla="*/ 2235 w 4147"/>
              <a:gd name="T53" fmla="*/ 3798 h 6220"/>
              <a:gd name="T54" fmla="*/ 2343 w 4147"/>
              <a:gd name="T55" fmla="*/ 3944 h 6220"/>
              <a:gd name="T56" fmla="*/ 2451 w 4147"/>
              <a:gd name="T57" fmla="*/ 4089 h 6220"/>
              <a:gd name="T58" fmla="*/ 2559 w 4147"/>
              <a:gd name="T59" fmla="*/ 4230 h 6220"/>
              <a:gd name="T60" fmla="*/ 2665 w 4147"/>
              <a:gd name="T61" fmla="*/ 4370 h 6220"/>
              <a:gd name="T62" fmla="*/ 2770 w 4147"/>
              <a:gd name="T63" fmla="*/ 4507 h 6220"/>
              <a:gd name="T64" fmla="*/ 2872 w 4147"/>
              <a:gd name="T65" fmla="*/ 4639 h 6220"/>
              <a:gd name="T66" fmla="*/ 2972 w 4147"/>
              <a:gd name="T67" fmla="*/ 4768 h 6220"/>
              <a:gd name="T68" fmla="*/ 3071 w 4147"/>
              <a:gd name="T69" fmla="*/ 4894 h 6220"/>
              <a:gd name="T70" fmla="*/ 3167 w 4147"/>
              <a:gd name="T71" fmla="*/ 5016 h 6220"/>
              <a:gd name="T72" fmla="*/ 3260 w 4147"/>
              <a:gd name="T73" fmla="*/ 5134 h 6220"/>
              <a:gd name="T74" fmla="*/ 3350 w 4147"/>
              <a:gd name="T75" fmla="*/ 5247 h 6220"/>
              <a:gd name="T76" fmla="*/ 3436 w 4147"/>
              <a:gd name="T77" fmla="*/ 5355 h 6220"/>
              <a:gd name="T78" fmla="*/ 3519 w 4147"/>
              <a:gd name="T79" fmla="*/ 5457 h 6220"/>
              <a:gd name="T80" fmla="*/ 3599 w 4147"/>
              <a:gd name="T81" fmla="*/ 5555 h 6220"/>
              <a:gd name="T82" fmla="*/ 3673 w 4147"/>
              <a:gd name="T83" fmla="*/ 5647 h 6220"/>
              <a:gd name="T84" fmla="*/ 3743 w 4147"/>
              <a:gd name="T85" fmla="*/ 5733 h 6220"/>
              <a:gd name="T86" fmla="*/ 3809 w 4147"/>
              <a:gd name="T87" fmla="*/ 5814 h 6220"/>
              <a:gd name="T88" fmla="*/ 3870 w 4147"/>
              <a:gd name="T89" fmla="*/ 5888 h 6220"/>
              <a:gd name="T90" fmla="*/ 3925 w 4147"/>
              <a:gd name="T91" fmla="*/ 5954 h 6220"/>
              <a:gd name="T92" fmla="*/ 3975 w 4147"/>
              <a:gd name="T93" fmla="*/ 6015 h 6220"/>
              <a:gd name="T94" fmla="*/ 4019 w 4147"/>
              <a:gd name="T95" fmla="*/ 6067 h 6220"/>
              <a:gd name="T96" fmla="*/ 4057 w 4147"/>
              <a:gd name="T97" fmla="*/ 6113 h 6220"/>
              <a:gd name="T98" fmla="*/ 4088 w 4147"/>
              <a:gd name="T99" fmla="*/ 6150 h 6220"/>
              <a:gd name="T100" fmla="*/ 4113 w 4147"/>
              <a:gd name="T101" fmla="*/ 6181 h 6220"/>
              <a:gd name="T102" fmla="*/ 4132 w 4147"/>
              <a:gd name="T103" fmla="*/ 6202 h 6220"/>
              <a:gd name="T104" fmla="*/ 4144 w 4147"/>
              <a:gd name="T105" fmla="*/ 6216 h 6220"/>
              <a:gd name="T106" fmla="*/ 4147 w 4147"/>
              <a:gd name="T107" fmla="*/ 6220 h 62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47"/>
              <a:gd name="T163" fmla="*/ 0 h 6220"/>
              <a:gd name="T164" fmla="*/ 4147 w 4147"/>
              <a:gd name="T165" fmla="*/ 6220 h 62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47" h="6220">
                <a:moveTo>
                  <a:pt x="0" y="0"/>
                </a:moveTo>
                <a:lnTo>
                  <a:pt x="10" y="35"/>
                </a:lnTo>
                <a:lnTo>
                  <a:pt x="20" y="72"/>
                </a:lnTo>
                <a:lnTo>
                  <a:pt x="31" y="108"/>
                </a:lnTo>
                <a:lnTo>
                  <a:pt x="42" y="146"/>
                </a:lnTo>
                <a:lnTo>
                  <a:pt x="53" y="183"/>
                </a:lnTo>
                <a:lnTo>
                  <a:pt x="67" y="222"/>
                </a:lnTo>
                <a:lnTo>
                  <a:pt x="79" y="260"/>
                </a:lnTo>
                <a:lnTo>
                  <a:pt x="94" y="300"/>
                </a:lnTo>
                <a:lnTo>
                  <a:pt x="109" y="340"/>
                </a:lnTo>
                <a:lnTo>
                  <a:pt x="124" y="380"/>
                </a:lnTo>
                <a:lnTo>
                  <a:pt x="140" y="421"/>
                </a:lnTo>
                <a:lnTo>
                  <a:pt x="157" y="463"/>
                </a:lnTo>
                <a:lnTo>
                  <a:pt x="174" y="504"/>
                </a:lnTo>
                <a:lnTo>
                  <a:pt x="192" y="546"/>
                </a:lnTo>
                <a:lnTo>
                  <a:pt x="211" y="589"/>
                </a:lnTo>
                <a:lnTo>
                  <a:pt x="231" y="631"/>
                </a:lnTo>
                <a:lnTo>
                  <a:pt x="249" y="675"/>
                </a:lnTo>
                <a:lnTo>
                  <a:pt x="270" y="719"/>
                </a:lnTo>
                <a:lnTo>
                  <a:pt x="291" y="763"/>
                </a:lnTo>
                <a:lnTo>
                  <a:pt x="312" y="808"/>
                </a:lnTo>
                <a:lnTo>
                  <a:pt x="335" y="852"/>
                </a:lnTo>
                <a:lnTo>
                  <a:pt x="357" y="897"/>
                </a:lnTo>
                <a:lnTo>
                  <a:pt x="380" y="943"/>
                </a:lnTo>
                <a:lnTo>
                  <a:pt x="404" y="989"/>
                </a:lnTo>
                <a:lnTo>
                  <a:pt x="428" y="1035"/>
                </a:lnTo>
                <a:lnTo>
                  <a:pt x="452" y="1082"/>
                </a:lnTo>
                <a:lnTo>
                  <a:pt x="477" y="1129"/>
                </a:lnTo>
                <a:lnTo>
                  <a:pt x="503" y="1176"/>
                </a:lnTo>
                <a:lnTo>
                  <a:pt x="529" y="1223"/>
                </a:lnTo>
                <a:lnTo>
                  <a:pt x="555" y="1270"/>
                </a:lnTo>
                <a:lnTo>
                  <a:pt x="582" y="1318"/>
                </a:lnTo>
                <a:lnTo>
                  <a:pt x="609" y="1367"/>
                </a:lnTo>
                <a:lnTo>
                  <a:pt x="636" y="1415"/>
                </a:lnTo>
                <a:lnTo>
                  <a:pt x="664" y="1464"/>
                </a:lnTo>
                <a:lnTo>
                  <a:pt x="693" y="1513"/>
                </a:lnTo>
                <a:lnTo>
                  <a:pt x="722" y="1562"/>
                </a:lnTo>
                <a:lnTo>
                  <a:pt x="752" y="1612"/>
                </a:lnTo>
                <a:lnTo>
                  <a:pt x="781" y="1661"/>
                </a:lnTo>
                <a:lnTo>
                  <a:pt x="811" y="1711"/>
                </a:lnTo>
                <a:lnTo>
                  <a:pt x="841" y="1761"/>
                </a:lnTo>
                <a:lnTo>
                  <a:pt x="873" y="1811"/>
                </a:lnTo>
                <a:lnTo>
                  <a:pt x="903" y="1861"/>
                </a:lnTo>
                <a:lnTo>
                  <a:pt x="934" y="1912"/>
                </a:lnTo>
                <a:lnTo>
                  <a:pt x="966" y="1962"/>
                </a:lnTo>
                <a:lnTo>
                  <a:pt x="999" y="2014"/>
                </a:lnTo>
                <a:lnTo>
                  <a:pt x="1031" y="2065"/>
                </a:lnTo>
                <a:lnTo>
                  <a:pt x="1063" y="2116"/>
                </a:lnTo>
                <a:lnTo>
                  <a:pt x="1096" y="2167"/>
                </a:lnTo>
                <a:lnTo>
                  <a:pt x="1129" y="2218"/>
                </a:lnTo>
                <a:lnTo>
                  <a:pt x="1162" y="2269"/>
                </a:lnTo>
                <a:lnTo>
                  <a:pt x="1197" y="2320"/>
                </a:lnTo>
                <a:lnTo>
                  <a:pt x="1230" y="2372"/>
                </a:lnTo>
                <a:lnTo>
                  <a:pt x="1264" y="2423"/>
                </a:lnTo>
                <a:lnTo>
                  <a:pt x="1299" y="2474"/>
                </a:lnTo>
                <a:lnTo>
                  <a:pt x="1333" y="2526"/>
                </a:lnTo>
                <a:lnTo>
                  <a:pt x="1368" y="2577"/>
                </a:lnTo>
                <a:lnTo>
                  <a:pt x="1403" y="2630"/>
                </a:lnTo>
                <a:lnTo>
                  <a:pt x="1437" y="2681"/>
                </a:lnTo>
                <a:lnTo>
                  <a:pt x="1473" y="2733"/>
                </a:lnTo>
                <a:lnTo>
                  <a:pt x="1508" y="2784"/>
                </a:lnTo>
                <a:lnTo>
                  <a:pt x="1544" y="2836"/>
                </a:lnTo>
                <a:lnTo>
                  <a:pt x="1579" y="2887"/>
                </a:lnTo>
                <a:lnTo>
                  <a:pt x="1616" y="2939"/>
                </a:lnTo>
                <a:lnTo>
                  <a:pt x="1651" y="2990"/>
                </a:lnTo>
                <a:lnTo>
                  <a:pt x="1687" y="3041"/>
                </a:lnTo>
                <a:lnTo>
                  <a:pt x="1724" y="3093"/>
                </a:lnTo>
                <a:lnTo>
                  <a:pt x="1759" y="3144"/>
                </a:lnTo>
                <a:lnTo>
                  <a:pt x="1796" y="3195"/>
                </a:lnTo>
                <a:lnTo>
                  <a:pt x="1832" y="3247"/>
                </a:lnTo>
                <a:lnTo>
                  <a:pt x="1869" y="3298"/>
                </a:lnTo>
                <a:lnTo>
                  <a:pt x="1905" y="3348"/>
                </a:lnTo>
                <a:lnTo>
                  <a:pt x="1942" y="3399"/>
                </a:lnTo>
                <a:lnTo>
                  <a:pt x="1978" y="3450"/>
                </a:lnTo>
                <a:lnTo>
                  <a:pt x="2015" y="3500"/>
                </a:lnTo>
                <a:lnTo>
                  <a:pt x="2051" y="3550"/>
                </a:lnTo>
                <a:lnTo>
                  <a:pt x="2089" y="3600"/>
                </a:lnTo>
                <a:lnTo>
                  <a:pt x="2125" y="3650"/>
                </a:lnTo>
                <a:lnTo>
                  <a:pt x="2162" y="3700"/>
                </a:lnTo>
                <a:lnTo>
                  <a:pt x="2198" y="3749"/>
                </a:lnTo>
                <a:lnTo>
                  <a:pt x="2235" y="3798"/>
                </a:lnTo>
                <a:lnTo>
                  <a:pt x="2271" y="3847"/>
                </a:lnTo>
                <a:lnTo>
                  <a:pt x="2307" y="3896"/>
                </a:lnTo>
                <a:lnTo>
                  <a:pt x="2343" y="3944"/>
                </a:lnTo>
                <a:lnTo>
                  <a:pt x="2379" y="3993"/>
                </a:lnTo>
                <a:lnTo>
                  <a:pt x="2416" y="4041"/>
                </a:lnTo>
                <a:lnTo>
                  <a:pt x="2451" y="4089"/>
                </a:lnTo>
                <a:lnTo>
                  <a:pt x="2488" y="4137"/>
                </a:lnTo>
                <a:lnTo>
                  <a:pt x="2523" y="4184"/>
                </a:lnTo>
                <a:lnTo>
                  <a:pt x="2559" y="4230"/>
                </a:lnTo>
                <a:lnTo>
                  <a:pt x="2595" y="4277"/>
                </a:lnTo>
                <a:lnTo>
                  <a:pt x="2631" y="4324"/>
                </a:lnTo>
                <a:lnTo>
                  <a:pt x="2665" y="4370"/>
                </a:lnTo>
                <a:lnTo>
                  <a:pt x="2700" y="4416"/>
                </a:lnTo>
                <a:lnTo>
                  <a:pt x="2735" y="4461"/>
                </a:lnTo>
                <a:lnTo>
                  <a:pt x="2770" y="4507"/>
                </a:lnTo>
                <a:lnTo>
                  <a:pt x="2805" y="4550"/>
                </a:lnTo>
                <a:lnTo>
                  <a:pt x="2839" y="4595"/>
                </a:lnTo>
                <a:lnTo>
                  <a:pt x="2872" y="4639"/>
                </a:lnTo>
                <a:lnTo>
                  <a:pt x="2907" y="4683"/>
                </a:lnTo>
                <a:lnTo>
                  <a:pt x="2940" y="4726"/>
                </a:lnTo>
                <a:lnTo>
                  <a:pt x="2972" y="4768"/>
                </a:lnTo>
                <a:lnTo>
                  <a:pt x="3006" y="4811"/>
                </a:lnTo>
                <a:lnTo>
                  <a:pt x="3038" y="4853"/>
                </a:lnTo>
                <a:lnTo>
                  <a:pt x="3071" y="4894"/>
                </a:lnTo>
                <a:lnTo>
                  <a:pt x="3104" y="4935"/>
                </a:lnTo>
                <a:lnTo>
                  <a:pt x="3135" y="4976"/>
                </a:lnTo>
                <a:lnTo>
                  <a:pt x="3167" y="5016"/>
                </a:lnTo>
                <a:lnTo>
                  <a:pt x="3198" y="5056"/>
                </a:lnTo>
                <a:lnTo>
                  <a:pt x="3230" y="5094"/>
                </a:lnTo>
                <a:lnTo>
                  <a:pt x="3260" y="5134"/>
                </a:lnTo>
                <a:lnTo>
                  <a:pt x="3290" y="5172"/>
                </a:lnTo>
                <a:lnTo>
                  <a:pt x="3320" y="5209"/>
                </a:lnTo>
                <a:lnTo>
                  <a:pt x="3350" y="5247"/>
                </a:lnTo>
                <a:lnTo>
                  <a:pt x="3379" y="5283"/>
                </a:lnTo>
                <a:lnTo>
                  <a:pt x="3408" y="5319"/>
                </a:lnTo>
                <a:lnTo>
                  <a:pt x="3436" y="5355"/>
                </a:lnTo>
                <a:lnTo>
                  <a:pt x="3464" y="5389"/>
                </a:lnTo>
                <a:lnTo>
                  <a:pt x="3492" y="5424"/>
                </a:lnTo>
                <a:lnTo>
                  <a:pt x="3519" y="5457"/>
                </a:lnTo>
                <a:lnTo>
                  <a:pt x="3547" y="5491"/>
                </a:lnTo>
                <a:lnTo>
                  <a:pt x="3573" y="5523"/>
                </a:lnTo>
                <a:lnTo>
                  <a:pt x="3599" y="5555"/>
                </a:lnTo>
                <a:lnTo>
                  <a:pt x="3624" y="5586"/>
                </a:lnTo>
                <a:lnTo>
                  <a:pt x="3649" y="5618"/>
                </a:lnTo>
                <a:lnTo>
                  <a:pt x="3673" y="5647"/>
                </a:lnTo>
                <a:lnTo>
                  <a:pt x="3697" y="5677"/>
                </a:lnTo>
                <a:lnTo>
                  <a:pt x="3721" y="5705"/>
                </a:lnTo>
                <a:lnTo>
                  <a:pt x="3743" y="5733"/>
                </a:lnTo>
                <a:lnTo>
                  <a:pt x="3765" y="5761"/>
                </a:lnTo>
                <a:lnTo>
                  <a:pt x="3787" y="5788"/>
                </a:lnTo>
                <a:lnTo>
                  <a:pt x="3809" y="5814"/>
                </a:lnTo>
                <a:lnTo>
                  <a:pt x="3830" y="5839"/>
                </a:lnTo>
                <a:lnTo>
                  <a:pt x="3850" y="5864"/>
                </a:lnTo>
                <a:lnTo>
                  <a:pt x="3870" y="5888"/>
                </a:lnTo>
                <a:lnTo>
                  <a:pt x="3888" y="5911"/>
                </a:lnTo>
                <a:lnTo>
                  <a:pt x="3907" y="5932"/>
                </a:lnTo>
                <a:lnTo>
                  <a:pt x="3925" y="5954"/>
                </a:lnTo>
                <a:lnTo>
                  <a:pt x="3943" y="5975"/>
                </a:lnTo>
                <a:lnTo>
                  <a:pt x="3959" y="5995"/>
                </a:lnTo>
                <a:lnTo>
                  <a:pt x="3975" y="6015"/>
                </a:lnTo>
                <a:lnTo>
                  <a:pt x="3990" y="6033"/>
                </a:lnTo>
                <a:lnTo>
                  <a:pt x="4005" y="6050"/>
                </a:lnTo>
                <a:lnTo>
                  <a:pt x="4019" y="6067"/>
                </a:lnTo>
                <a:lnTo>
                  <a:pt x="4032" y="6084"/>
                </a:lnTo>
                <a:lnTo>
                  <a:pt x="4045" y="6098"/>
                </a:lnTo>
                <a:lnTo>
                  <a:pt x="4057" y="6113"/>
                </a:lnTo>
                <a:lnTo>
                  <a:pt x="4069" y="6126"/>
                </a:lnTo>
                <a:lnTo>
                  <a:pt x="4079" y="6139"/>
                </a:lnTo>
                <a:lnTo>
                  <a:pt x="4088" y="6150"/>
                </a:lnTo>
                <a:lnTo>
                  <a:pt x="4098" y="6162"/>
                </a:lnTo>
                <a:lnTo>
                  <a:pt x="4106" y="6171"/>
                </a:lnTo>
                <a:lnTo>
                  <a:pt x="4113" y="6181"/>
                </a:lnTo>
                <a:lnTo>
                  <a:pt x="4121" y="6189"/>
                </a:lnTo>
                <a:lnTo>
                  <a:pt x="4127" y="6196"/>
                </a:lnTo>
                <a:lnTo>
                  <a:pt x="4132" y="6202"/>
                </a:lnTo>
                <a:lnTo>
                  <a:pt x="4136" y="6208"/>
                </a:lnTo>
                <a:lnTo>
                  <a:pt x="4141" y="6212"/>
                </a:lnTo>
                <a:lnTo>
                  <a:pt x="4144" y="6216"/>
                </a:lnTo>
                <a:lnTo>
                  <a:pt x="4146" y="6218"/>
                </a:lnTo>
                <a:lnTo>
                  <a:pt x="4147" y="6219"/>
                </a:lnTo>
                <a:lnTo>
                  <a:pt x="4147" y="6220"/>
                </a:lnTo>
              </a:path>
            </a:pathLst>
          </a:custGeom>
          <a:noFill/>
          <a:ln w="57150">
            <a:solidFill>
              <a:srgbClr val="053ABF"/>
            </a:solidFill>
            <a:round/>
            <a:headEnd/>
            <a:tailEnd/>
          </a:ln>
        </p:spPr>
        <p:txBody>
          <a:bodyPr>
            <a:prstTxWarp prst="textNoShape">
              <a:avLst/>
            </a:prstTxWarp>
          </a:bodyPr>
          <a:lstStyle/>
          <a:p>
            <a:endParaRPr lang="en-US">
              <a:latin typeface="Times New Roman"/>
              <a:cs typeface="Times New Roman"/>
            </a:endParaRPr>
          </a:p>
        </p:txBody>
      </p:sp>
      <p:sp>
        <p:nvSpPr>
          <p:cNvPr id="83" name="Rectangle 28"/>
          <p:cNvSpPr>
            <a:spLocks noChangeAspect="1" noChangeArrowheads="1"/>
          </p:cNvSpPr>
          <p:nvPr/>
        </p:nvSpPr>
        <p:spPr bwMode="auto">
          <a:xfrm>
            <a:off x="7660201" y="4293940"/>
            <a:ext cx="623887" cy="307777"/>
          </a:xfrm>
          <a:prstGeom prst="rect">
            <a:avLst/>
          </a:prstGeom>
          <a:noFill/>
          <a:ln w="9525">
            <a:noFill/>
            <a:miter lim="800000"/>
            <a:headEnd/>
            <a:tailEnd/>
          </a:ln>
        </p:spPr>
        <p:txBody>
          <a:bodyPr lIns="0" tIns="0" rIns="0" bIns="0">
            <a:prstTxWarp prst="textNoShape">
              <a:avLst/>
            </a:prstTxWarp>
            <a:spAutoFit/>
          </a:bodyPr>
          <a:lstStyle/>
          <a:p>
            <a:r>
              <a:rPr kumimoji="0" lang="en-US" sz="2000" b="1" i="1" dirty="0">
                <a:solidFill>
                  <a:srgbClr val="053ABF"/>
                </a:solidFill>
                <a:latin typeface="Times New Roman"/>
                <a:cs typeface="Times New Roman"/>
              </a:rPr>
              <a:t>AD</a:t>
            </a:r>
            <a:r>
              <a:rPr kumimoji="0" lang="en-US" sz="2000" b="1" i="1" baseline="-25000" dirty="0">
                <a:solidFill>
                  <a:srgbClr val="053ABF"/>
                </a:solidFill>
                <a:latin typeface="Times New Roman"/>
                <a:cs typeface="Times New Roman"/>
              </a:rPr>
              <a:t>1</a:t>
            </a:r>
            <a:endParaRPr kumimoji="0" lang="en-US" sz="2000" b="1" baseline="-25000" dirty="0">
              <a:solidFill>
                <a:srgbClr val="053ABF"/>
              </a:solidFill>
              <a:latin typeface="Times New Roman"/>
              <a:cs typeface="Times New Roman"/>
            </a:endParaRPr>
          </a:p>
        </p:txBody>
      </p:sp>
      <p:sp>
        <p:nvSpPr>
          <p:cNvPr id="86" name="Freeform 30"/>
          <p:cNvSpPr>
            <a:spLocks/>
          </p:cNvSpPr>
          <p:nvPr/>
        </p:nvSpPr>
        <p:spPr bwMode="auto">
          <a:xfrm>
            <a:off x="6837876" y="3373190"/>
            <a:ext cx="119062" cy="119062"/>
          </a:xfrm>
          <a:custGeom>
            <a:avLst/>
            <a:gdLst>
              <a:gd name="T0" fmla="*/ 0 w 173"/>
              <a:gd name="T1" fmla="*/ 87 h 173"/>
              <a:gd name="T2" fmla="*/ 13 w 173"/>
              <a:gd name="T3" fmla="*/ 43 h 173"/>
              <a:gd name="T4" fmla="*/ 43 w 173"/>
              <a:gd name="T5" fmla="*/ 12 h 173"/>
              <a:gd name="T6" fmla="*/ 87 w 173"/>
              <a:gd name="T7" fmla="*/ 0 h 173"/>
              <a:gd name="T8" fmla="*/ 87 w 173"/>
              <a:gd name="T9" fmla="*/ 0 h 173"/>
              <a:gd name="T10" fmla="*/ 131 w 173"/>
              <a:gd name="T11" fmla="*/ 12 h 173"/>
              <a:gd name="T12" fmla="*/ 162 w 173"/>
              <a:gd name="T13" fmla="*/ 43 h 173"/>
              <a:gd name="T14" fmla="*/ 173 w 173"/>
              <a:gd name="T15" fmla="*/ 87 h 173"/>
              <a:gd name="T16" fmla="*/ 173 w 173"/>
              <a:gd name="T17" fmla="*/ 87 h 173"/>
              <a:gd name="T18" fmla="*/ 162 w 173"/>
              <a:gd name="T19" fmla="*/ 130 h 173"/>
              <a:gd name="T20" fmla="*/ 131 w 173"/>
              <a:gd name="T21" fmla="*/ 161 h 173"/>
              <a:gd name="T22" fmla="*/ 87 w 173"/>
              <a:gd name="T23" fmla="*/ 173 h 173"/>
              <a:gd name="T24" fmla="*/ 87 w 173"/>
              <a:gd name="T25" fmla="*/ 173 h 173"/>
              <a:gd name="T26" fmla="*/ 43 w 173"/>
              <a:gd name="T27" fmla="*/ 161 h 173"/>
              <a:gd name="T28" fmla="*/ 13 w 173"/>
              <a:gd name="T29" fmla="*/ 130 h 173"/>
              <a:gd name="T30" fmla="*/ 0 w 173"/>
              <a:gd name="T31" fmla="*/ 87 h 173"/>
              <a:gd name="T32" fmla="*/ 0 w 173"/>
              <a:gd name="T33" fmla="*/ 87 h 173"/>
              <a:gd name="T34" fmla="*/ 0 w 173"/>
              <a:gd name="T35" fmla="*/ 87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73"/>
              <a:gd name="T56" fmla="*/ 173 w 173"/>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73">
                <a:moveTo>
                  <a:pt x="0" y="87"/>
                </a:moveTo>
                <a:lnTo>
                  <a:pt x="13" y="43"/>
                </a:lnTo>
                <a:lnTo>
                  <a:pt x="43" y="12"/>
                </a:lnTo>
                <a:lnTo>
                  <a:pt x="87" y="0"/>
                </a:lnTo>
                <a:lnTo>
                  <a:pt x="131" y="12"/>
                </a:lnTo>
                <a:lnTo>
                  <a:pt x="162" y="43"/>
                </a:lnTo>
                <a:lnTo>
                  <a:pt x="173" y="87"/>
                </a:lnTo>
                <a:lnTo>
                  <a:pt x="162" y="130"/>
                </a:lnTo>
                <a:lnTo>
                  <a:pt x="131" y="161"/>
                </a:lnTo>
                <a:lnTo>
                  <a:pt x="87" y="173"/>
                </a:lnTo>
                <a:lnTo>
                  <a:pt x="43" y="161"/>
                </a:lnTo>
                <a:lnTo>
                  <a:pt x="13"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94" name="Text Box 31"/>
          <p:cNvSpPr txBox="1">
            <a:spLocks noChangeArrowheads="1"/>
          </p:cNvSpPr>
          <p:nvPr/>
        </p:nvSpPr>
        <p:spPr bwMode="auto">
          <a:xfrm>
            <a:off x="7004314" y="3278436"/>
            <a:ext cx="207451" cy="276999"/>
          </a:xfrm>
          <a:prstGeom prst="rect">
            <a:avLst/>
          </a:prstGeom>
          <a:noFill/>
          <a:ln w="9525">
            <a:noFill/>
            <a:miter lim="800000"/>
            <a:headEnd/>
            <a:tailEnd/>
          </a:ln>
        </p:spPr>
        <p:txBody>
          <a:bodyPr wrap="none" lIns="0" tIns="0" rIns="0" bIns="0">
            <a:prstTxWarp prst="textNoShape">
              <a:avLst/>
            </a:prstTxWarp>
            <a:spAutoFit/>
          </a:bodyPr>
          <a:lstStyle/>
          <a:p>
            <a:r>
              <a:rPr lang="en-US" sz="1800" b="1" i="1" dirty="0">
                <a:latin typeface="Times New Roman"/>
                <a:cs typeface="Times New Roman"/>
              </a:rPr>
              <a:t>e</a:t>
            </a:r>
            <a:r>
              <a:rPr lang="en-US" sz="1800" b="1" i="1" baseline="-25000" dirty="0">
                <a:latin typeface="Times New Roman"/>
                <a:cs typeface="Times New Roman"/>
              </a:rPr>
              <a:t>1</a:t>
            </a:r>
            <a:endParaRPr lang="en-US" sz="1800" b="1" dirty="0">
              <a:solidFill>
                <a:schemeClr val="tx1"/>
              </a:solidFill>
              <a:latin typeface="Times New Roman"/>
              <a:cs typeface="Times New Roman"/>
            </a:endParaRPr>
          </a:p>
        </p:txBody>
      </p:sp>
      <p:sp>
        <p:nvSpPr>
          <p:cNvPr id="95" name="Line 32"/>
          <p:cNvSpPr>
            <a:spLocks noChangeAspect="1" noChangeShapeType="1"/>
          </p:cNvSpPr>
          <p:nvPr/>
        </p:nvSpPr>
        <p:spPr bwMode="auto">
          <a:xfrm>
            <a:off x="6896613" y="3503365"/>
            <a:ext cx="0" cy="1747837"/>
          </a:xfrm>
          <a:prstGeom prst="line">
            <a:avLst/>
          </a:prstGeom>
          <a:noFill/>
          <a:ln w="31750" cap="rnd">
            <a:solidFill>
              <a:srgbClr val="000000"/>
            </a:solidFill>
            <a:prstDash val="sysDot"/>
            <a:round/>
            <a:headEnd/>
            <a:tailEnd/>
          </a:ln>
        </p:spPr>
        <p:txBody>
          <a:bodyPr>
            <a:prstTxWarp prst="textNoShape">
              <a:avLst/>
            </a:prstTxWarp>
          </a:bodyPr>
          <a:lstStyle/>
          <a:p>
            <a:endParaRPr lang="en-US">
              <a:latin typeface="Times New Roman"/>
              <a:cs typeface="Times New Roman"/>
            </a:endParaRPr>
          </a:p>
        </p:txBody>
      </p:sp>
      <p:sp>
        <p:nvSpPr>
          <p:cNvPr id="96" name="Rectangle 33"/>
          <p:cNvSpPr>
            <a:spLocks noChangeArrowheads="1"/>
          </p:cNvSpPr>
          <p:nvPr/>
        </p:nvSpPr>
        <p:spPr bwMode="auto">
          <a:xfrm>
            <a:off x="6785488" y="5246440"/>
            <a:ext cx="245998"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a:solidFill>
                  <a:srgbClr val="C03838"/>
                </a:solidFill>
                <a:latin typeface="Times New Roman"/>
                <a:cs typeface="Times New Roman"/>
              </a:rPr>
              <a:t>Y</a:t>
            </a:r>
            <a:r>
              <a:rPr kumimoji="0" lang="en-US" sz="1800" b="1" i="1" baseline="-25000">
                <a:solidFill>
                  <a:srgbClr val="C03838"/>
                </a:solidFill>
                <a:latin typeface="Times New Roman"/>
                <a:cs typeface="Times New Roman"/>
              </a:rPr>
              <a:t>1</a:t>
            </a:r>
            <a:endParaRPr kumimoji="0" lang="en-US" sz="1800" b="1" baseline="-25000">
              <a:solidFill>
                <a:srgbClr val="C03838"/>
              </a:solidFill>
              <a:latin typeface="Times New Roman"/>
              <a:cs typeface="Times New Roman"/>
            </a:endParaRPr>
          </a:p>
        </p:txBody>
      </p:sp>
      <p:grpSp>
        <p:nvGrpSpPr>
          <p:cNvPr id="97" name="Group 41"/>
          <p:cNvGrpSpPr>
            <a:grpSpLocks/>
          </p:cNvGrpSpPr>
          <p:nvPr/>
        </p:nvGrpSpPr>
        <p:grpSpPr bwMode="auto">
          <a:xfrm>
            <a:off x="5485326" y="2107952"/>
            <a:ext cx="2282825" cy="2729886"/>
            <a:chOff x="2657" y="697"/>
            <a:chExt cx="1504" cy="1798"/>
          </a:xfrm>
        </p:grpSpPr>
        <p:sp>
          <p:nvSpPr>
            <p:cNvPr id="98" name="Freeform 4"/>
            <p:cNvSpPr>
              <a:spLocks noChangeAspect="1"/>
            </p:cNvSpPr>
            <p:nvPr/>
          </p:nvSpPr>
          <p:spPr bwMode="auto">
            <a:xfrm>
              <a:off x="2657" y="697"/>
              <a:ext cx="1119" cy="1679"/>
            </a:xfrm>
            <a:custGeom>
              <a:avLst/>
              <a:gdLst>
                <a:gd name="T0" fmla="*/ 20 w 4147"/>
                <a:gd name="T1" fmla="*/ 72 h 6220"/>
                <a:gd name="T2" fmla="*/ 53 w 4147"/>
                <a:gd name="T3" fmla="*/ 183 h 6220"/>
                <a:gd name="T4" fmla="*/ 94 w 4147"/>
                <a:gd name="T5" fmla="*/ 300 h 6220"/>
                <a:gd name="T6" fmla="*/ 140 w 4147"/>
                <a:gd name="T7" fmla="*/ 421 h 6220"/>
                <a:gd name="T8" fmla="*/ 192 w 4147"/>
                <a:gd name="T9" fmla="*/ 546 h 6220"/>
                <a:gd name="T10" fmla="*/ 249 w 4147"/>
                <a:gd name="T11" fmla="*/ 675 h 6220"/>
                <a:gd name="T12" fmla="*/ 312 w 4147"/>
                <a:gd name="T13" fmla="*/ 808 h 6220"/>
                <a:gd name="T14" fmla="*/ 380 w 4147"/>
                <a:gd name="T15" fmla="*/ 943 h 6220"/>
                <a:gd name="T16" fmla="*/ 452 w 4147"/>
                <a:gd name="T17" fmla="*/ 1082 h 6220"/>
                <a:gd name="T18" fmla="*/ 529 w 4147"/>
                <a:gd name="T19" fmla="*/ 1223 h 6220"/>
                <a:gd name="T20" fmla="*/ 609 w 4147"/>
                <a:gd name="T21" fmla="*/ 1367 h 6220"/>
                <a:gd name="T22" fmla="*/ 693 w 4147"/>
                <a:gd name="T23" fmla="*/ 1513 h 6220"/>
                <a:gd name="T24" fmla="*/ 781 w 4147"/>
                <a:gd name="T25" fmla="*/ 1661 h 6220"/>
                <a:gd name="T26" fmla="*/ 873 w 4147"/>
                <a:gd name="T27" fmla="*/ 1811 h 6220"/>
                <a:gd name="T28" fmla="*/ 966 w 4147"/>
                <a:gd name="T29" fmla="*/ 1962 h 6220"/>
                <a:gd name="T30" fmla="*/ 1063 w 4147"/>
                <a:gd name="T31" fmla="*/ 2116 h 6220"/>
                <a:gd name="T32" fmla="*/ 1162 w 4147"/>
                <a:gd name="T33" fmla="*/ 2269 h 6220"/>
                <a:gd name="T34" fmla="*/ 1264 w 4147"/>
                <a:gd name="T35" fmla="*/ 2423 h 6220"/>
                <a:gd name="T36" fmla="*/ 1368 w 4147"/>
                <a:gd name="T37" fmla="*/ 2577 h 6220"/>
                <a:gd name="T38" fmla="*/ 1473 w 4147"/>
                <a:gd name="T39" fmla="*/ 2733 h 6220"/>
                <a:gd name="T40" fmla="*/ 1579 w 4147"/>
                <a:gd name="T41" fmla="*/ 2887 h 6220"/>
                <a:gd name="T42" fmla="*/ 1687 w 4147"/>
                <a:gd name="T43" fmla="*/ 3041 h 6220"/>
                <a:gd name="T44" fmla="*/ 1796 w 4147"/>
                <a:gd name="T45" fmla="*/ 3195 h 6220"/>
                <a:gd name="T46" fmla="*/ 1905 w 4147"/>
                <a:gd name="T47" fmla="*/ 3348 h 6220"/>
                <a:gd name="T48" fmla="*/ 2015 w 4147"/>
                <a:gd name="T49" fmla="*/ 3500 h 6220"/>
                <a:gd name="T50" fmla="*/ 2125 w 4147"/>
                <a:gd name="T51" fmla="*/ 3650 h 6220"/>
                <a:gd name="T52" fmla="*/ 2235 w 4147"/>
                <a:gd name="T53" fmla="*/ 3798 h 6220"/>
                <a:gd name="T54" fmla="*/ 2343 w 4147"/>
                <a:gd name="T55" fmla="*/ 3944 h 6220"/>
                <a:gd name="T56" fmla="*/ 2451 w 4147"/>
                <a:gd name="T57" fmla="*/ 4089 h 6220"/>
                <a:gd name="T58" fmla="*/ 2559 w 4147"/>
                <a:gd name="T59" fmla="*/ 4230 h 6220"/>
                <a:gd name="T60" fmla="*/ 2665 w 4147"/>
                <a:gd name="T61" fmla="*/ 4370 h 6220"/>
                <a:gd name="T62" fmla="*/ 2770 w 4147"/>
                <a:gd name="T63" fmla="*/ 4507 h 6220"/>
                <a:gd name="T64" fmla="*/ 2872 w 4147"/>
                <a:gd name="T65" fmla="*/ 4639 h 6220"/>
                <a:gd name="T66" fmla="*/ 2972 w 4147"/>
                <a:gd name="T67" fmla="*/ 4768 h 6220"/>
                <a:gd name="T68" fmla="*/ 3071 w 4147"/>
                <a:gd name="T69" fmla="*/ 4894 h 6220"/>
                <a:gd name="T70" fmla="*/ 3167 w 4147"/>
                <a:gd name="T71" fmla="*/ 5016 h 6220"/>
                <a:gd name="T72" fmla="*/ 3260 w 4147"/>
                <a:gd name="T73" fmla="*/ 5134 h 6220"/>
                <a:gd name="T74" fmla="*/ 3350 w 4147"/>
                <a:gd name="T75" fmla="*/ 5247 h 6220"/>
                <a:gd name="T76" fmla="*/ 3436 w 4147"/>
                <a:gd name="T77" fmla="*/ 5355 h 6220"/>
                <a:gd name="T78" fmla="*/ 3519 w 4147"/>
                <a:gd name="T79" fmla="*/ 5457 h 6220"/>
                <a:gd name="T80" fmla="*/ 3599 w 4147"/>
                <a:gd name="T81" fmla="*/ 5555 h 6220"/>
                <a:gd name="T82" fmla="*/ 3673 w 4147"/>
                <a:gd name="T83" fmla="*/ 5647 h 6220"/>
                <a:gd name="T84" fmla="*/ 3743 w 4147"/>
                <a:gd name="T85" fmla="*/ 5733 h 6220"/>
                <a:gd name="T86" fmla="*/ 3809 w 4147"/>
                <a:gd name="T87" fmla="*/ 5814 h 6220"/>
                <a:gd name="T88" fmla="*/ 3870 w 4147"/>
                <a:gd name="T89" fmla="*/ 5888 h 6220"/>
                <a:gd name="T90" fmla="*/ 3925 w 4147"/>
                <a:gd name="T91" fmla="*/ 5954 h 6220"/>
                <a:gd name="T92" fmla="*/ 3975 w 4147"/>
                <a:gd name="T93" fmla="*/ 6015 h 6220"/>
                <a:gd name="T94" fmla="*/ 4019 w 4147"/>
                <a:gd name="T95" fmla="*/ 6067 h 6220"/>
                <a:gd name="T96" fmla="*/ 4057 w 4147"/>
                <a:gd name="T97" fmla="*/ 6113 h 6220"/>
                <a:gd name="T98" fmla="*/ 4088 w 4147"/>
                <a:gd name="T99" fmla="*/ 6150 h 6220"/>
                <a:gd name="T100" fmla="*/ 4113 w 4147"/>
                <a:gd name="T101" fmla="*/ 6181 h 6220"/>
                <a:gd name="T102" fmla="*/ 4132 w 4147"/>
                <a:gd name="T103" fmla="*/ 6202 h 6220"/>
                <a:gd name="T104" fmla="*/ 4144 w 4147"/>
                <a:gd name="T105" fmla="*/ 6216 h 6220"/>
                <a:gd name="T106" fmla="*/ 4147 w 4147"/>
                <a:gd name="T107" fmla="*/ 6220 h 62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47"/>
                <a:gd name="T163" fmla="*/ 0 h 6220"/>
                <a:gd name="T164" fmla="*/ 4147 w 4147"/>
                <a:gd name="T165" fmla="*/ 6220 h 62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47" h="6220">
                  <a:moveTo>
                    <a:pt x="0" y="0"/>
                  </a:moveTo>
                  <a:lnTo>
                    <a:pt x="10" y="35"/>
                  </a:lnTo>
                  <a:lnTo>
                    <a:pt x="20" y="72"/>
                  </a:lnTo>
                  <a:lnTo>
                    <a:pt x="31" y="108"/>
                  </a:lnTo>
                  <a:lnTo>
                    <a:pt x="42" y="146"/>
                  </a:lnTo>
                  <a:lnTo>
                    <a:pt x="53" y="183"/>
                  </a:lnTo>
                  <a:lnTo>
                    <a:pt x="67" y="222"/>
                  </a:lnTo>
                  <a:lnTo>
                    <a:pt x="79" y="260"/>
                  </a:lnTo>
                  <a:lnTo>
                    <a:pt x="94" y="300"/>
                  </a:lnTo>
                  <a:lnTo>
                    <a:pt x="109" y="340"/>
                  </a:lnTo>
                  <a:lnTo>
                    <a:pt x="124" y="380"/>
                  </a:lnTo>
                  <a:lnTo>
                    <a:pt x="140" y="421"/>
                  </a:lnTo>
                  <a:lnTo>
                    <a:pt x="157" y="463"/>
                  </a:lnTo>
                  <a:lnTo>
                    <a:pt x="174" y="504"/>
                  </a:lnTo>
                  <a:lnTo>
                    <a:pt x="192" y="546"/>
                  </a:lnTo>
                  <a:lnTo>
                    <a:pt x="211" y="589"/>
                  </a:lnTo>
                  <a:lnTo>
                    <a:pt x="231" y="631"/>
                  </a:lnTo>
                  <a:lnTo>
                    <a:pt x="249" y="675"/>
                  </a:lnTo>
                  <a:lnTo>
                    <a:pt x="270" y="719"/>
                  </a:lnTo>
                  <a:lnTo>
                    <a:pt x="291" y="763"/>
                  </a:lnTo>
                  <a:lnTo>
                    <a:pt x="312" y="808"/>
                  </a:lnTo>
                  <a:lnTo>
                    <a:pt x="335" y="852"/>
                  </a:lnTo>
                  <a:lnTo>
                    <a:pt x="357" y="897"/>
                  </a:lnTo>
                  <a:lnTo>
                    <a:pt x="380" y="943"/>
                  </a:lnTo>
                  <a:lnTo>
                    <a:pt x="404" y="989"/>
                  </a:lnTo>
                  <a:lnTo>
                    <a:pt x="428" y="1035"/>
                  </a:lnTo>
                  <a:lnTo>
                    <a:pt x="452" y="1082"/>
                  </a:lnTo>
                  <a:lnTo>
                    <a:pt x="477" y="1129"/>
                  </a:lnTo>
                  <a:lnTo>
                    <a:pt x="503" y="1176"/>
                  </a:lnTo>
                  <a:lnTo>
                    <a:pt x="529" y="1223"/>
                  </a:lnTo>
                  <a:lnTo>
                    <a:pt x="555" y="1270"/>
                  </a:lnTo>
                  <a:lnTo>
                    <a:pt x="582" y="1318"/>
                  </a:lnTo>
                  <a:lnTo>
                    <a:pt x="609" y="1367"/>
                  </a:lnTo>
                  <a:lnTo>
                    <a:pt x="636" y="1415"/>
                  </a:lnTo>
                  <a:lnTo>
                    <a:pt x="664" y="1464"/>
                  </a:lnTo>
                  <a:lnTo>
                    <a:pt x="693" y="1513"/>
                  </a:lnTo>
                  <a:lnTo>
                    <a:pt x="722" y="1562"/>
                  </a:lnTo>
                  <a:lnTo>
                    <a:pt x="752" y="1612"/>
                  </a:lnTo>
                  <a:lnTo>
                    <a:pt x="781" y="1661"/>
                  </a:lnTo>
                  <a:lnTo>
                    <a:pt x="811" y="1711"/>
                  </a:lnTo>
                  <a:lnTo>
                    <a:pt x="841" y="1761"/>
                  </a:lnTo>
                  <a:lnTo>
                    <a:pt x="873" y="1811"/>
                  </a:lnTo>
                  <a:lnTo>
                    <a:pt x="903" y="1861"/>
                  </a:lnTo>
                  <a:lnTo>
                    <a:pt x="934" y="1912"/>
                  </a:lnTo>
                  <a:lnTo>
                    <a:pt x="966" y="1962"/>
                  </a:lnTo>
                  <a:lnTo>
                    <a:pt x="999" y="2014"/>
                  </a:lnTo>
                  <a:lnTo>
                    <a:pt x="1031" y="2065"/>
                  </a:lnTo>
                  <a:lnTo>
                    <a:pt x="1063" y="2116"/>
                  </a:lnTo>
                  <a:lnTo>
                    <a:pt x="1096" y="2167"/>
                  </a:lnTo>
                  <a:lnTo>
                    <a:pt x="1129" y="2218"/>
                  </a:lnTo>
                  <a:lnTo>
                    <a:pt x="1162" y="2269"/>
                  </a:lnTo>
                  <a:lnTo>
                    <a:pt x="1197" y="2320"/>
                  </a:lnTo>
                  <a:lnTo>
                    <a:pt x="1230" y="2372"/>
                  </a:lnTo>
                  <a:lnTo>
                    <a:pt x="1264" y="2423"/>
                  </a:lnTo>
                  <a:lnTo>
                    <a:pt x="1299" y="2474"/>
                  </a:lnTo>
                  <a:lnTo>
                    <a:pt x="1333" y="2526"/>
                  </a:lnTo>
                  <a:lnTo>
                    <a:pt x="1368" y="2577"/>
                  </a:lnTo>
                  <a:lnTo>
                    <a:pt x="1403" y="2630"/>
                  </a:lnTo>
                  <a:lnTo>
                    <a:pt x="1437" y="2681"/>
                  </a:lnTo>
                  <a:lnTo>
                    <a:pt x="1473" y="2733"/>
                  </a:lnTo>
                  <a:lnTo>
                    <a:pt x="1508" y="2784"/>
                  </a:lnTo>
                  <a:lnTo>
                    <a:pt x="1544" y="2836"/>
                  </a:lnTo>
                  <a:lnTo>
                    <a:pt x="1579" y="2887"/>
                  </a:lnTo>
                  <a:lnTo>
                    <a:pt x="1616" y="2939"/>
                  </a:lnTo>
                  <a:lnTo>
                    <a:pt x="1651" y="2990"/>
                  </a:lnTo>
                  <a:lnTo>
                    <a:pt x="1687" y="3041"/>
                  </a:lnTo>
                  <a:lnTo>
                    <a:pt x="1724" y="3093"/>
                  </a:lnTo>
                  <a:lnTo>
                    <a:pt x="1759" y="3144"/>
                  </a:lnTo>
                  <a:lnTo>
                    <a:pt x="1796" y="3195"/>
                  </a:lnTo>
                  <a:lnTo>
                    <a:pt x="1832" y="3247"/>
                  </a:lnTo>
                  <a:lnTo>
                    <a:pt x="1869" y="3298"/>
                  </a:lnTo>
                  <a:lnTo>
                    <a:pt x="1905" y="3348"/>
                  </a:lnTo>
                  <a:lnTo>
                    <a:pt x="1942" y="3399"/>
                  </a:lnTo>
                  <a:lnTo>
                    <a:pt x="1978" y="3450"/>
                  </a:lnTo>
                  <a:lnTo>
                    <a:pt x="2015" y="3500"/>
                  </a:lnTo>
                  <a:lnTo>
                    <a:pt x="2051" y="3550"/>
                  </a:lnTo>
                  <a:lnTo>
                    <a:pt x="2089" y="3600"/>
                  </a:lnTo>
                  <a:lnTo>
                    <a:pt x="2125" y="3650"/>
                  </a:lnTo>
                  <a:lnTo>
                    <a:pt x="2162" y="3700"/>
                  </a:lnTo>
                  <a:lnTo>
                    <a:pt x="2198" y="3749"/>
                  </a:lnTo>
                  <a:lnTo>
                    <a:pt x="2235" y="3798"/>
                  </a:lnTo>
                  <a:lnTo>
                    <a:pt x="2271" y="3847"/>
                  </a:lnTo>
                  <a:lnTo>
                    <a:pt x="2307" y="3896"/>
                  </a:lnTo>
                  <a:lnTo>
                    <a:pt x="2343" y="3944"/>
                  </a:lnTo>
                  <a:lnTo>
                    <a:pt x="2379" y="3993"/>
                  </a:lnTo>
                  <a:lnTo>
                    <a:pt x="2416" y="4041"/>
                  </a:lnTo>
                  <a:lnTo>
                    <a:pt x="2451" y="4089"/>
                  </a:lnTo>
                  <a:lnTo>
                    <a:pt x="2488" y="4137"/>
                  </a:lnTo>
                  <a:lnTo>
                    <a:pt x="2523" y="4184"/>
                  </a:lnTo>
                  <a:lnTo>
                    <a:pt x="2559" y="4230"/>
                  </a:lnTo>
                  <a:lnTo>
                    <a:pt x="2595" y="4277"/>
                  </a:lnTo>
                  <a:lnTo>
                    <a:pt x="2631" y="4324"/>
                  </a:lnTo>
                  <a:lnTo>
                    <a:pt x="2665" y="4370"/>
                  </a:lnTo>
                  <a:lnTo>
                    <a:pt x="2700" y="4416"/>
                  </a:lnTo>
                  <a:lnTo>
                    <a:pt x="2735" y="4461"/>
                  </a:lnTo>
                  <a:lnTo>
                    <a:pt x="2770" y="4507"/>
                  </a:lnTo>
                  <a:lnTo>
                    <a:pt x="2805" y="4550"/>
                  </a:lnTo>
                  <a:lnTo>
                    <a:pt x="2839" y="4595"/>
                  </a:lnTo>
                  <a:lnTo>
                    <a:pt x="2872" y="4639"/>
                  </a:lnTo>
                  <a:lnTo>
                    <a:pt x="2907" y="4683"/>
                  </a:lnTo>
                  <a:lnTo>
                    <a:pt x="2940" y="4726"/>
                  </a:lnTo>
                  <a:lnTo>
                    <a:pt x="2972" y="4768"/>
                  </a:lnTo>
                  <a:lnTo>
                    <a:pt x="3006" y="4811"/>
                  </a:lnTo>
                  <a:lnTo>
                    <a:pt x="3038" y="4853"/>
                  </a:lnTo>
                  <a:lnTo>
                    <a:pt x="3071" y="4894"/>
                  </a:lnTo>
                  <a:lnTo>
                    <a:pt x="3104" y="4935"/>
                  </a:lnTo>
                  <a:lnTo>
                    <a:pt x="3135" y="4976"/>
                  </a:lnTo>
                  <a:lnTo>
                    <a:pt x="3167" y="5016"/>
                  </a:lnTo>
                  <a:lnTo>
                    <a:pt x="3198" y="5056"/>
                  </a:lnTo>
                  <a:lnTo>
                    <a:pt x="3230" y="5094"/>
                  </a:lnTo>
                  <a:lnTo>
                    <a:pt x="3260" y="5134"/>
                  </a:lnTo>
                  <a:lnTo>
                    <a:pt x="3290" y="5172"/>
                  </a:lnTo>
                  <a:lnTo>
                    <a:pt x="3320" y="5209"/>
                  </a:lnTo>
                  <a:lnTo>
                    <a:pt x="3350" y="5247"/>
                  </a:lnTo>
                  <a:lnTo>
                    <a:pt x="3379" y="5283"/>
                  </a:lnTo>
                  <a:lnTo>
                    <a:pt x="3408" y="5319"/>
                  </a:lnTo>
                  <a:lnTo>
                    <a:pt x="3436" y="5355"/>
                  </a:lnTo>
                  <a:lnTo>
                    <a:pt x="3464" y="5389"/>
                  </a:lnTo>
                  <a:lnTo>
                    <a:pt x="3492" y="5424"/>
                  </a:lnTo>
                  <a:lnTo>
                    <a:pt x="3519" y="5457"/>
                  </a:lnTo>
                  <a:lnTo>
                    <a:pt x="3547" y="5491"/>
                  </a:lnTo>
                  <a:lnTo>
                    <a:pt x="3573" y="5523"/>
                  </a:lnTo>
                  <a:lnTo>
                    <a:pt x="3599" y="5555"/>
                  </a:lnTo>
                  <a:lnTo>
                    <a:pt x="3624" y="5586"/>
                  </a:lnTo>
                  <a:lnTo>
                    <a:pt x="3649" y="5618"/>
                  </a:lnTo>
                  <a:lnTo>
                    <a:pt x="3673" y="5647"/>
                  </a:lnTo>
                  <a:lnTo>
                    <a:pt x="3697" y="5677"/>
                  </a:lnTo>
                  <a:lnTo>
                    <a:pt x="3721" y="5705"/>
                  </a:lnTo>
                  <a:lnTo>
                    <a:pt x="3743" y="5733"/>
                  </a:lnTo>
                  <a:lnTo>
                    <a:pt x="3765" y="5761"/>
                  </a:lnTo>
                  <a:lnTo>
                    <a:pt x="3787" y="5788"/>
                  </a:lnTo>
                  <a:lnTo>
                    <a:pt x="3809" y="5814"/>
                  </a:lnTo>
                  <a:lnTo>
                    <a:pt x="3830" y="5839"/>
                  </a:lnTo>
                  <a:lnTo>
                    <a:pt x="3850" y="5864"/>
                  </a:lnTo>
                  <a:lnTo>
                    <a:pt x="3870" y="5888"/>
                  </a:lnTo>
                  <a:lnTo>
                    <a:pt x="3888" y="5911"/>
                  </a:lnTo>
                  <a:lnTo>
                    <a:pt x="3907" y="5932"/>
                  </a:lnTo>
                  <a:lnTo>
                    <a:pt x="3925" y="5954"/>
                  </a:lnTo>
                  <a:lnTo>
                    <a:pt x="3943" y="5975"/>
                  </a:lnTo>
                  <a:lnTo>
                    <a:pt x="3959" y="5995"/>
                  </a:lnTo>
                  <a:lnTo>
                    <a:pt x="3975" y="6015"/>
                  </a:lnTo>
                  <a:lnTo>
                    <a:pt x="3990" y="6033"/>
                  </a:lnTo>
                  <a:lnTo>
                    <a:pt x="4005" y="6050"/>
                  </a:lnTo>
                  <a:lnTo>
                    <a:pt x="4019" y="6067"/>
                  </a:lnTo>
                  <a:lnTo>
                    <a:pt x="4032" y="6084"/>
                  </a:lnTo>
                  <a:lnTo>
                    <a:pt x="4045" y="6098"/>
                  </a:lnTo>
                  <a:lnTo>
                    <a:pt x="4057" y="6113"/>
                  </a:lnTo>
                  <a:lnTo>
                    <a:pt x="4069" y="6126"/>
                  </a:lnTo>
                  <a:lnTo>
                    <a:pt x="4079" y="6139"/>
                  </a:lnTo>
                  <a:lnTo>
                    <a:pt x="4088" y="6150"/>
                  </a:lnTo>
                  <a:lnTo>
                    <a:pt x="4098" y="6162"/>
                  </a:lnTo>
                  <a:lnTo>
                    <a:pt x="4106" y="6171"/>
                  </a:lnTo>
                  <a:lnTo>
                    <a:pt x="4113" y="6181"/>
                  </a:lnTo>
                  <a:lnTo>
                    <a:pt x="4121" y="6189"/>
                  </a:lnTo>
                  <a:lnTo>
                    <a:pt x="4127" y="6196"/>
                  </a:lnTo>
                  <a:lnTo>
                    <a:pt x="4132" y="6202"/>
                  </a:lnTo>
                  <a:lnTo>
                    <a:pt x="4136" y="6208"/>
                  </a:lnTo>
                  <a:lnTo>
                    <a:pt x="4141" y="6212"/>
                  </a:lnTo>
                  <a:lnTo>
                    <a:pt x="4144" y="6216"/>
                  </a:lnTo>
                  <a:lnTo>
                    <a:pt x="4146" y="6218"/>
                  </a:lnTo>
                  <a:lnTo>
                    <a:pt x="4147" y="6219"/>
                  </a:lnTo>
                  <a:lnTo>
                    <a:pt x="4147" y="6220"/>
                  </a:lnTo>
                </a:path>
              </a:pathLst>
            </a:custGeom>
            <a:noFill/>
            <a:ln w="57150">
              <a:solidFill>
                <a:srgbClr val="053ABF"/>
              </a:solidFill>
              <a:round/>
              <a:headEnd/>
              <a:tailEnd/>
            </a:ln>
          </p:spPr>
          <p:txBody>
            <a:bodyPr>
              <a:prstTxWarp prst="textNoShape">
                <a:avLst/>
              </a:prstTxWarp>
            </a:bodyPr>
            <a:lstStyle/>
            <a:p>
              <a:endParaRPr lang="en-US">
                <a:latin typeface="Times New Roman"/>
                <a:cs typeface="Times New Roman"/>
              </a:endParaRPr>
            </a:p>
          </p:txBody>
        </p:sp>
        <p:sp>
          <p:nvSpPr>
            <p:cNvPr id="99" name="Rectangle 5"/>
            <p:cNvSpPr>
              <a:spLocks noChangeAspect="1" noChangeArrowheads="1"/>
            </p:cNvSpPr>
            <p:nvPr/>
          </p:nvSpPr>
          <p:spPr bwMode="auto">
            <a:xfrm>
              <a:off x="3768" y="2292"/>
              <a:ext cx="393" cy="203"/>
            </a:xfrm>
            <a:prstGeom prst="rect">
              <a:avLst/>
            </a:prstGeom>
            <a:noFill/>
            <a:ln w="9525">
              <a:noFill/>
              <a:miter lim="800000"/>
              <a:headEnd/>
              <a:tailEnd/>
            </a:ln>
          </p:spPr>
          <p:txBody>
            <a:bodyPr lIns="0" tIns="0" rIns="0" bIns="0">
              <a:prstTxWarp prst="textNoShape">
                <a:avLst/>
              </a:prstTxWarp>
              <a:spAutoFit/>
            </a:bodyPr>
            <a:lstStyle/>
            <a:p>
              <a:r>
                <a:rPr kumimoji="0" lang="en-US" sz="2000" b="1" i="1" dirty="0">
                  <a:solidFill>
                    <a:srgbClr val="053ABF"/>
                  </a:solidFill>
                  <a:latin typeface="Times New Roman"/>
                  <a:cs typeface="Times New Roman"/>
                </a:rPr>
                <a:t>AD</a:t>
              </a:r>
              <a:r>
                <a:rPr kumimoji="0" lang="en-US" sz="2000" b="1" i="1" baseline="-25000" dirty="0">
                  <a:solidFill>
                    <a:srgbClr val="053ABF"/>
                  </a:solidFill>
                  <a:latin typeface="Times New Roman"/>
                  <a:cs typeface="Times New Roman"/>
                </a:rPr>
                <a:t>2</a:t>
              </a:r>
              <a:endParaRPr kumimoji="0" lang="en-US" sz="2000" b="1" baseline="-25000" dirty="0">
                <a:solidFill>
                  <a:srgbClr val="053ABF"/>
                </a:solidFill>
                <a:latin typeface="Times New Roman"/>
                <a:cs typeface="Times New Roman"/>
              </a:endParaRPr>
            </a:p>
          </p:txBody>
        </p:sp>
        <p:sp>
          <p:nvSpPr>
            <p:cNvPr id="100" name="Line 36"/>
            <p:cNvSpPr>
              <a:spLocks noChangeShapeType="1"/>
            </p:cNvSpPr>
            <p:nvPr/>
          </p:nvSpPr>
          <p:spPr bwMode="auto">
            <a:xfrm>
              <a:off x="2802" y="906"/>
              <a:ext cx="270" cy="0"/>
            </a:xfrm>
            <a:prstGeom prst="line">
              <a:avLst/>
            </a:prstGeom>
            <a:noFill/>
            <a:ln w="31750">
              <a:solidFill>
                <a:srgbClr val="000000"/>
              </a:solidFill>
              <a:round/>
              <a:headEnd type="stealth" w="lg" len="lg"/>
              <a:tailEnd type="none"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a:cs typeface="Times New Roman"/>
              </a:endParaRPr>
            </a:p>
          </p:txBody>
        </p:sp>
        <p:sp>
          <p:nvSpPr>
            <p:cNvPr id="101" name="Line 37"/>
            <p:cNvSpPr>
              <a:spLocks noChangeShapeType="1"/>
            </p:cNvSpPr>
            <p:nvPr/>
          </p:nvSpPr>
          <p:spPr bwMode="auto">
            <a:xfrm>
              <a:off x="3666" y="2136"/>
              <a:ext cx="270" cy="0"/>
            </a:xfrm>
            <a:prstGeom prst="line">
              <a:avLst/>
            </a:prstGeom>
            <a:noFill/>
            <a:ln w="31750">
              <a:solidFill>
                <a:srgbClr val="000000"/>
              </a:solidFill>
              <a:round/>
              <a:headEnd type="stealth" w="lg" len="lg"/>
              <a:tailEnd type="none"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a:cs typeface="Times New Roman"/>
              </a:endParaRPr>
            </a:p>
          </p:txBody>
        </p:sp>
      </p:grpSp>
      <p:grpSp>
        <p:nvGrpSpPr>
          <p:cNvPr id="102" name="Group 42"/>
          <p:cNvGrpSpPr>
            <a:grpSpLocks/>
          </p:cNvGrpSpPr>
          <p:nvPr/>
        </p:nvGrpSpPr>
        <p:grpSpPr bwMode="auto">
          <a:xfrm>
            <a:off x="6448944" y="3673232"/>
            <a:ext cx="442913" cy="276226"/>
            <a:chOff x="3330" y="1763"/>
            <a:chExt cx="279" cy="174"/>
          </a:xfrm>
        </p:grpSpPr>
        <p:sp>
          <p:nvSpPr>
            <p:cNvPr id="103" name="Text Box 29"/>
            <p:cNvSpPr txBox="1">
              <a:spLocks noChangeArrowheads="1"/>
            </p:cNvSpPr>
            <p:nvPr/>
          </p:nvSpPr>
          <p:spPr bwMode="auto">
            <a:xfrm>
              <a:off x="3446" y="1763"/>
              <a:ext cx="163" cy="174"/>
            </a:xfrm>
            <a:prstGeom prst="rect">
              <a:avLst/>
            </a:prstGeom>
            <a:noFill/>
            <a:ln w="9525">
              <a:noFill/>
              <a:miter lim="800000"/>
              <a:headEnd/>
              <a:tailEnd/>
            </a:ln>
          </p:spPr>
          <p:txBody>
            <a:bodyPr wrap="none" lIns="0" tIns="0" rIns="0" bIns="0">
              <a:prstTxWarp prst="textNoShape">
                <a:avLst/>
              </a:prstTxWarp>
              <a:spAutoFit/>
            </a:bodyPr>
            <a:lstStyle/>
            <a:p>
              <a:r>
                <a:rPr lang="en-US" sz="1800" b="1" i="1" dirty="0">
                  <a:latin typeface="Times New Roman"/>
                  <a:cs typeface="Times New Roman"/>
                </a:rPr>
                <a:t>E</a:t>
              </a:r>
              <a:r>
                <a:rPr lang="en-US" sz="1800" b="1" i="1" baseline="-25000" dirty="0">
                  <a:latin typeface="Times New Roman"/>
                  <a:cs typeface="Times New Roman"/>
                </a:rPr>
                <a:t>2</a:t>
              </a:r>
              <a:endParaRPr lang="en-US" sz="1800" b="1" dirty="0">
                <a:solidFill>
                  <a:schemeClr val="tx1"/>
                </a:solidFill>
                <a:latin typeface="Times New Roman"/>
                <a:cs typeface="Times New Roman"/>
              </a:endParaRPr>
            </a:p>
          </p:txBody>
        </p:sp>
        <p:sp>
          <p:nvSpPr>
            <p:cNvPr id="104" name="Freeform 34"/>
            <p:cNvSpPr>
              <a:spLocks/>
            </p:cNvSpPr>
            <p:nvPr/>
          </p:nvSpPr>
          <p:spPr bwMode="auto">
            <a:xfrm>
              <a:off x="3330" y="1823"/>
              <a:ext cx="75" cy="75"/>
            </a:xfrm>
            <a:custGeom>
              <a:avLst/>
              <a:gdLst>
                <a:gd name="T0" fmla="*/ 0 w 173"/>
                <a:gd name="T1" fmla="*/ 87 h 173"/>
                <a:gd name="T2" fmla="*/ 13 w 173"/>
                <a:gd name="T3" fmla="*/ 43 h 173"/>
                <a:gd name="T4" fmla="*/ 43 w 173"/>
                <a:gd name="T5" fmla="*/ 12 h 173"/>
                <a:gd name="T6" fmla="*/ 87 w 173"/>
                <a:gd name="T7" fmla="*/ 0 h 173"/>
                <a:gd name="T8" fmla="*/ 87 w 173"/>
                <a:gd name="T9" fmla="*/ 0 h 173"/>
                <a:gd name="T10" fmla="*/ 131 w 173"/>
                <a:gd name="T11" fmla="*/ 12 h 173"/>
                <a:gd name="T12" fmla="*/ 162 w 173"/>
                <a:gd name="T13" fmla="*/ 43 h 173"/>
                <a:gd name="T14" fmla="*/ 173 w 173"/>
                <a:gd name="T15" fmla="*/ 87 h 173"/>
                <a:gd name="T16" fmla="*/ 173 w 173"/>
                <a:gd name="T17" fmla="*/ 87 h 173"/>
                <a:gd name="T18" fmla="*/ 162 w 173"/>
                <a:gd name="T19" fmla="*/ 130 h 173"/>
                <a:gd name="T20" fmla="*/ 131 w 173"/>
                <a:gd name="T21" fmla="*/ 161 h 173"/>
                <a:gd name="T22" fmla="*/ 87 w 173"/>
                <a:gd name="T23" fmla="*/ 173 h 173"/>
                <a:gd name="T24" fmla="*/ 87 w 173"/>
                <a:gd name="T25" fmla="*/ 173 h 173"/>
                <a:gd name="T26" fmla="*/ 43 w 173"/>
                <a:gd name="T27" fmla="*/ 161 h 173"/>
                <a:gd name="T28" fmla="*/ 13 w 173"/>
                <a:gd name="T29" fmla="*/ 130 h 173"/>
                <a:gd name="T30" fmla="*/ 0 w 173"/>
                <a:gd name="T31" fmla="*/ 87 h 173"/>
                <a:gd name="T32" fmla="*/ 0 w 173"/>
                <a:gd name="T33" fmla="*/ 87 h 173"/>
                <a:gd name="T34" fmla="*/ 0 w 173"/>
                <a:gd name="T35" fmla="*/ 87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73"/>
                <a:gd name="T56" fmla="*/ 173 w 173"/>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73">
                  <a:moveTo>
                    <a:pt x="0" y="87"/>
                  </a:moveTo>
                  <a:lnTo>
                    <a:pt x="13" y="43"/>
                  </a:lnTo>
                  <a:lnTo>
                    <a:pt x="43" y="12"/>
                  </a:lnTo>
                  <a:lnTo>
                    <a:pt x="87" y="0"/>
                  </a:lnTo>
                  <a:lnTo>
                    <a:pt x="131" y="12"/>
                  </a:lnTo>
                  <a:lnTo>
                    <a:pt x="162" y="43"/>
                  </a:lnTo>
                  <a:lnTo>
                    <a:pt x="173" y="87"/>
                  </a:lnTo>
                  <a:lnTo>
                    <a:pt x="162" y="130"/>
                  </a:lnTo>
                  <a:lnTo>
                    <a:pt x="131" y="161"/>
                  </a:lnTo>
                  <a:lnTo>
                    <a:pt x="87" y="173"/>
                  </a:lnTo>
                  <a:lnTo>
                    <a:pt x="43" y="161"/>
                  </a:lnTo>
                  <a:lnTo>
                    <a:pt x="13"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a:latin typeface="Times New Roman"/>
                <a:cs typeface="Times New Roman"/>
              </a:endParaRPr>
            </a:p>
          </p:txBody>
        </p:sp>
      </p:grpSp>
      <p:sp>
        <p:nvSpPr>
          <p:cNvPr id="105" name="Line 43"/>
          <p:cNvSpPr>
            <a:spLocks noChangeShapeType="1"/>
          </p:cNvSpPr>
          <p:nvPr/>
        </p:nvSpPr>
        <p:spPr bwMode="auto">
          <a:xfrm rot="5400000">
            <a:off x="6777551" y="4897189"/>
            <a:ext cx="0" cy="403225"/>
          </a:xfrm>
          <a:prstGeom prst="line">
            <a:avLst/>
          </a:prstGeom>
          <a:noFill/>
          <a:ln w="31750">
            <a:solidFill>
              <a:srgbClr val="000000"/>
            </a:solidFill>
            <a:round/>
            <a:headEnd type="none" w="lg" len="lg"/>
            <a:tailEnd type="stealth" w="lg" len="lg"/>
          </a:ln>
          <a:effectLst>
            <a:outerShdw blurRad="63500" dist="38099" dir="2700000" algn="ctr" rotWithShape="0">
              <a:srgbClr val="000000">
                <a:alpha val="74998"/>
              </a:srgbClr>
            </a:outerShdw>
          </a:effectLst>
        </p:spPr>
        <p:txBody>
          <a:bodyPr lIns="0" tIns="0" rIns="0" bIns="0">
            <a:prstTxWarp prst="textNoShape">
              <a:avLst/>
            </a:prstTxWarp>
            <a:spAutoFit/>
          </a:bodyPr>
          <a:lstStyle/>
          <a:p>
            <a:pPr>
              <a:defRPr/>
            </a:pPr>
            <a:endParaRPr lang="en-US">
              <a:latin typeface="Times New Roman"/>
              <a:cs typeface="Times New Roman"/>
            </a:endParaRPr>
          </a:p>
        </p:txBody>
      </p:sp>
    </p:spTree>
    <p:extLst>
      <p:ext uri="{BB962C8B-B14F-4D97-AF65-F5344CB8AC3E}">
        <p14:creationId xmlns:p14="http://schemas.microsoft.com/office/powerpoint/2010/main" val="377863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1">
                                            <p:txEl>
                                              <p:pRg st="1" end="1"/>
                                            </p:txEl>
                                          </p:spTgt>
                                        </p:tgtEl>
                                        <p:attrNameLst>
                                          <p:attrName>style.visibility</p:attrName>
                                        </p:attrNameLst>
                                      </p:cBhvr>
                                      <p:to>
                                        <p:strVal val="visible"/>
                                      </p:to>
                                    </p:set>
                                    <p:animEffect transition="in" filter="fade">
                                      <p:cBhvr>
                                        <p:cTn id="14" dur="500"/>
                                        <p:tgtEl>
                                          <p:spTgt spid="61">
                                            <p:txEl>
                                              <p:pRg st="1" end="1"/>
                                            </p:txEl>
                                          </p:spTgt>
                                        </p:tgtEl>
                                      </p:cBhvr>
                                    </p:animEffect>
                                    <p:anim calcmode="lin" valueType="num">
                                      <p:cBhvr>
                                        <p:cTn id="15"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12" presetClass="entr" presetSubtype="2" fill="hold" nodeType="afterEffect">
                                  <p:stCondLst>
                                    <p:cond delay="0"/>
                                  </p:stCondLst>
                                  <p:childTnLst>
                                    <p:set>
                                      <p:cBhvr>
                                        <p:cTn id="19" dur="1" fill="hold">
                                          <p:stCondLst>
                                            <p:cond delay="0"/>
                                          </p:stCondLst>
                                        </p:cTn>
                                        <p:tgtEl>
                                          <p:spTgt spid="97"/>
                                        </p:tgtEl>
                                        <p:attrNameLst>
                                          <p:attrName>style.visibility</p:attrName>
                                        </p:attrNameLst>
                                      </p:cBhvr>
                                      <p:to>
                                        <p:strVal val="visible"/>
                                      </p:to>
                                    </p:set>
                                    <p:animEffect transition="in" filter="slide(fromRight)">
                                      <p:cBhvr>
                                        <p:cTn id="20" dur="500"/>
                                        <p:tgtEl>
                                          <p:spTgt spid="97"/>
                                        </p:tgtEl>
                                      </p:cBhvr>
                                    </p:animEffect>
                                  </p:childTnLst>
                                </p:cTn>
                              </p:par>
                            </p:childTnLst>
                          </p:cTn>
                        </p:par>
                        <p:par>
                          <p:cTn id="21" fill="hold">
                            <p:stCondLst>
                              <p:cond delay="1000"/>
                            </p:stCondLst>
                            <p:childTnLst>
                              <p:par>
                                <p:cTn id="22" presetID="23" presetClass="entr" presetSubtype="32" fill="hold" nodeType="afterEffect">
                                  <p:stCondLst>
                                    <p:cond delay="0"/>
                                  </p:stCondLst>
                                  <p:childTnLst>
                                    <p:set>
                                      <p:cBhvr>
                                        <p:cTn id="23" dur="1" fill="hold">
                                          <p:stCondLst>
                                            <p:cond delay="0"/>
                                          </p:stCondLst>
                                        </p:cTn>
                                        <p:tgtEl>
                                          <p:spTgt spid="102"/>
                                        </p:tgtEl>
                                        <p:attrNameLst>
                                          <p:attrName>style.visibility</p:attrName>
                                        </p:attrNameLst>
                                      </p:cBhvr>
                                      <p:to>
                                        <p:strVal val="visible"/>
                                      </p:to>
                                    </p:set>
                                    <p:anim calcmode="lin" valueType="num">
                                      <p:cBhvr>
                                        <p:cTn id="24" dur="500" fill="hold"/>
                                        <p:tgtEl>
                                          <p:spTgt spid="102"/>
                                        </p:tgtEl>
                                        <p:attrNameLst>
                                          <p:attrName>ppt_w</p:attrName>
                                        </p:attrNameLst>
                                      </p:cBhvr>
                                      <p:tavLst>
                                        <p:tav tm="0">
                                          <p:val>
                                            <p:strVal val="4*#ppt_w"/>
                                          </p:val>
                                        </p:tav>
                                        <p:tav tm="100000">
                                          <p:val>
                                            <p:strVal val="#ppt_w"/>
                                          </p:val>
                                        </p:tav>
                                      </p:tavLst>
                                    </p:anim>
                                    <p:anim calcmode="lin" valueType="num">
                                      <p:cBhvr>
                                        <p:cTn id="25" dur="500" fill="hold"/>
                                        <p:tgtEl>
                                          <p:spTgt spid="102"/>
                                        </p:tgtEl>
                                        <p:attrNameLst>
                                          <p:attrName>ppt_h</p:attrName>
                                        </p:attrNameLst>
                                      </p:cBhvr>
                                      <p:tavLst>
                                        <p:tav tm="0">
                                          <p:val>
                                            <p:strVal val="4*#ppt_h"/>
                                          </p:val>
                                        </p:tav>
                                        <p:tav tm="100000">
                                          <p:val>
                                            <p:strVal val="#ppt_h"/>
                                          </p:val>
                                        </p:tav>
                                      </p:tavLst>
                                    </p:anim>
                                  </p:childTnLst>
                                </p:cTn>
                              </p:par>
                            </p:childTnLst>
                          </p:cTn>
                        </p:par>
                        <p:par>
                          <p:cTn id="26" fill="hold">
                            <p:stCondLst>
                              <p:cond delay="1500"/>
                            </p:stCondLst>
                            <p:childTnLst>
                              <p:par>
                                <p:cTn id="27" presetID="17" presetClass="entr" presetSubtype="2" fill="hold" grpId="0" nodeType="afterEffect">
                                  <p:stCondLst>
                                    <p:cond delay="0"/>
                                  </p:stCondLst>
                                  <p:childTnLst>
                                    <p:set>
                                      <p:cBhvr>
                                        <p:cTn id="28" dur="1" fill="hold">
                                          <p:stCondLst>
                                            <p:cond delay="0"/>
                                          </p:stCondLst>
                                        </p:cTn>
                                        <p:tgtEl>
                                          <p:spTgt spid="53"/>
                                        </p:tgtEl>
                                        <p:attrNameLst>
                                          <p:attrName>style.visibility</p:attrName>
                                        </p:attrNameLst>
                                      </p:cBhvr>
                                      <p:to>
                                        <p:strVal val="visible"/>
                                      </p:to>
                                    </p:set>
                                    <p:anim calcmode="lin" valueType="num">
                                      <p:cBhvr>
                                        <p:cTn id="29" dur="500" fill="hold"/>
                                        <p:tgtEl>
                                          <p:spTgt spid="53"/>
                                        </p:tgtEl>
                                        <p:attrNameLst>
                                          <p:attrName>ppt_x</p:attrName>
                                        </p:attrNameLst>
                                      </p:cBhvr>
                                      <p:tavLst>
                                        <p:tav tm="0">
                                          <p:val>
                                            <p:strVal val="#ppt_x+#ppt_w/2"/>
                                          </p:val>
                                        </p:tav>
                                        <p:tav tm="100000">
                                          <p:val>
                                            <p:strVal val="#ppt_x"/>
                                          </p:val>
                                        </p:tav>
                                      </p:tavLst>
                                    </p:anim>
                                    <p:anim calcmode="lin" valueType="num">
                                      <p:cBhvr>
                                        <p:cTn id="30" dur="500" fill="hold"/>
                                        <p:tgtEl>
                                          <p:spTgt spid="53"/>
                                        </p:tgtEl>
                                        <p:attrNameLst>
                                          <p:attrName>ppt_y</p:attrName>
                                        </p:attrNameLst>
                                      </p:cBhvr>
                                      <p:tavLst>
                                        <p:tav tm="0">
                                          <p:val>
                                            <p:strVal val="#ppt_y"/>
                                          </p:val>
                                        </p:tav>
                                        <p:tav tm="100000">
                                          <p:val>
                                            <p:strVal val="#ppt_y"/>
                                          </p:val>
                                        </p:tav>
                                      </p:tavLst>
                                    </p:anim>
                                    <p:anim calcmode="lin" valueType="num">
                                      <p:cBhvr>
                                        <p:cTn id="31" dur="500" fill="hold"/>
                                        <p:tgtEl>
                                          <p:spTgt spid="53"/>
                                        </p:tgtEl>
                                        <p:attrNameLst>
                                          <p:attrName>ppt_w</p:attrName>
                                        </p:attrNameLst>
                                      </p:cBhvr>
                                      <p:tavLst>
                                        <p:tav tm="0">
                                          <p:val>
                                            <p:fltVal val="0"/>
                                          </p:val>
                                        </p:tav>
                                        <p:tav tm="100000">
                                          <p:val>
                                            <p:strVal val="#ppt_w"/>
                                          </p:val>
                                        </p:tav>
                                      </p:tavLst>
                                    </p:anim>
                                    <p:anim calcmode="lin" valueType="num">
                                      <p:cBhvr>
                                        <p:cTn id="32" dur="500" fill="hold"/>
                                        <p:tgtEl>
                                          <p:spTgt spid="53"/>
                                        </p:tgtEl>
                                        <p:attrNameLst>
                                          <p:attrName>ppt_h</p:attrName>
                                        </p:attrNameLst>
                                      </p:cBhvr>
                                      <p:tavLst>
                                        <p:tav tm="0">
                                          <p:val>
                                            <p:strVal val="#ppt_h"/>
                                          </p:val>
                                        </p:tav>
                                        <p:tav tm="100000">
                                          <p:val>
                                            <p:strVal val="#ppt_h"/>
                                          </p:val>
                                        </p:tav>
                                      </p:tavLst>
                                    </p:anim>
                                  </p:childTnLst>
                                </p:cTn>
                              </p:par>
                              <p:par>
                                <p:cTn id="33" presetID="17" presetClass="entr" presetSubtype="1" fill="hold" grpId="0" nodeType="withEffect">
                                  <p:stCondLst>
                                    <p:cond delay="0"/>
                                  </p:stCondLst>
                                  <p:childTnLst>
                                    <p:set>
                                      <p:cBhvr>
                                        <p:cTn id="34" dur="1" fill="hold">
                                          <p:stCondLst>
                                            <p:cond delay="0"/>
                                          </p:stCondLst>
                                        </p:cTn>
                                        <p:tgtEl>
                                          <p:spTgt spid="54"/>
                                        </p:tgtEl>
                                        <p:attrNameLst>
                                          <p:attrName>style.visibility</p:attrName>
                                        </p:attrNameLst>
                                      </p:cBhvr>
                                      <p:to>
                                        <p:strVal val="visible"/>
                                      </p:to>
                                    </p:set>
                                    <p:anim calcmode="lin" valueType="num">
                                      <p:cBhvr>
                                        <p:cTn id="35" dur="500" fill="hold"/>
                                        <p:tgtEl>
                                          <p:spTgt spid="54"/>
                                        </p:tgtEl>
                                        <p:attrNameLst>
                                          <p:attrName>ppt_x</p:attrName>
                                        </p:attrNameLst>
                                      </p:cBhvr>
                                      <p:tavLst>
                                        <p:tav tm="0">
                                          <p:val>
                                            <p:strVal val="#ppt_x"/>
                                          </p:val>
                                        </p:tav>
                                        <p:tav tm="100000">
                                          <p:val>
                                            <p:strVal val="#ppt_x"/>
                                          </p:val>
                                        </p:tav>
                                      </p:tavLst>
                                    </p:anim>
                                    <p:anim calcmode="lin" valueType="num">
                                      <p:cBhvr>
                                        <p:cTn id="36" dur="500" fill="hold"/>
                                        <p:tgtEl>
                                          <p:spTgt spid="54"/>
                                        </p:tgtEl>
                                        <p:attrNameLst>
                                          <p:attrName>ppt_y</p:attrName>
                                        </p:attrNameLst>
                                      </p:cBhvr>
                                      <p:tavLst>
                                        <p:tav tm="0">
                                          <p:val>
                                            <p:strVal val="#ppt_y-#ppt_h/2"/>
                                          </p:val>
                                        </p:tav>
                                        <p:tav tm="100000">
                                          <p:val>
                                            <p:strVal val="#ppt_y"/>
                                          </p:val>
                                        </p:tav>
                                      </p:tavLst>
                                    </p:anim>
                                    <p:anim calcmode="lin" valueType="num">
                                      <p:cBhvr>
                                        <p:cTn id="37" dur="500" fill="hold"/>
                                        <p:tgtEl>
                                          <p:spTgt spid="54"/>
                                        </p:tgtEl>
                                        <p:attrNameLst>
                                          <p:attrName>ppt_w</p:attrName>
                                        </p:attrNameLst>
                                      </p:cBhvr>
                                      <p:tavLst>
                                        <p:tav tm="0">
                                          <p:val>
                                            <p:strVal val="#ppt_w"/>
                                          </p:val>
                                        </p:tav>
                                        <p:tav tm="100000">
                                          <p:val>
                                            <p:strVal val="#ppt_w"/>
                                          </p:val>
                                        </p:tav>
                                      </p:tavLst>
                                    </p:anim>
                                    <p:anim calcmode="lin" valueType="num">
                                      <p:cBhvr>
                                        <p:cTn id="38" dur="500" fill="hold"/>
                                        <p:tgtEl>
                                          <p:spTgt spid="54"/>
                                        </p:tgtEl>
                                        <p:attrNameLst>
                                          <p:attrName>ppt_h</p:attrName>
                                        </p:attrNameLst>
                                      </p:cBhvr>
                                      <p:tavLst>
                                        <p:tav tm="0">
                                          <p:val>
                                            <p:fltVal val="0"/>
                                          </p:val>
                                        </p:tav>
                                        <p:tav tm="100000">
                                          <p:val>
                                            <p:strVal val="#ppt_h"/>
                                          </p:val>
                                        </p:tav>
                                      </p:tavLst>
                                    </p:anim>
                                  </p:childTnLst>
                                </p:cTn>
                              </p:par>
                            </p:childTnLst>
                          </p:cTn>
                        </p:par>
                        <p:par>
                          <p:cTn id="39" fill="hold">
                            <p:stCondLst>
                              <p:cond delay="2000"/>
                            </p:stCondLst>
                            <p:childTnLst>
                              <p:par>
                                <p:cTn id="40" presetID="23" presetClass="entr" presetSubtype="288" fill="hold" grpId="0" nodeType="afterEffect">
                                  <p:stCondLst>
                                    <p:cond delay="0"/>
                                  </p:stCondLst>
                                  <p:childTnLst>
                                    <p:set>
                                      <p:cBhvr>
                                        <p:cTn id="41" dur="1" fill="hold">
                                          <p:stCondLst>
                                            <p:cond delay="0"/>
                                          </p:stCondLst>
                                        </p:cTn>
                                        <p:tgtEl>
                                          <p:spTgt spid="59"/>
                                        </p:tgtEl>
                                        <p:attrNameLst>
                                          <p:attrName>style.visibility</p:attrName>
                                        </p:attrNameLst>
                                      </p:cBhvr>
                                      <p:to>
                                        <p:strVal val="visible"/>
                                      </p:to>
                                    </p:set>
                                    <p:anim calcmode="lin" valueType="num">
                                      <p:cBhvr>
                                        <p:cTn id="42" dur="500" fill="hold"/>
                                        <p:tgtEl>
                                          <p:spTgt spid="59"/>
                                        </p:tgtEl>
                                        <p:attrNameLst>
                                          <p:attrName>ppt_w</p:attrName>
                                        </p:attrNameLst>
                                      </p:cBhvr>
                                      <p:tavLst>
                                        <p:tav tm="0">
                                          <p:val>
                                            <p:strVal val="4/3*#ppt_w"/>
                                          </p:val>
                                        </p:tav>
                                        <p:tav tm="100000">
                                          <p:val>
                                            <p:strVal val="#ppt_w"/>
                                          </p:val>
                                        </p:tav>
                                      </p:tavLst>
                                    </p:anim>
                                    <p:anim calcmode="lin" valueType="num">
                                      <p:cBhvr>
                                        <p:cTn id="43" dur="500" fill="hold"/>
                                        <p:tgtEl>
                                          <p:spTgt spid="59"/>
                                        </p:tgtEl>
                                        <p:attrNameLst>
                                          <p:attrName>ppt_h</p:attrName>
                                        </p:attrNameLst>
                                      </p:cBhvr>
                                      <p:tavLst>
                                        <p:tav tm="0">
                                          <p:val>
                                            <p:strVal val="4/3*#ppt_h"/>
                                          </p:val>
                                        </p:tav>
                                        <p:tav tm="100000">
                                          <p:val>
                                            <p:strVal val="#ppt_h"/>
                                          </p:val>
                                        </p:tav>
                                      </p:tavLst>
                                    </p:anim>
                                  </p:childTnLst>
                                </p:cTn>
                              </p:par>
                              <p:par>
                                <p:cTn id="44" presetID="34" presetClass="emph" presetSubtype="0" fill="hold" grpId="0" nodeType="withEffect">
                                  <p:stCondLst>
                                    <p:cond delay="0"/>
                                  </p:stCondLst>
                                  <p:iterate type="lt">
                                    <p:tmPct val="10000"/>
                                  </p:iterate>
                                  <p:childTnLst>
                                    <p:animMotion origin="layout" path="M 0.0 0.0 L 0.0 -0.07213" pathEditMode="relative" ptsTypes="">
                                      <p:cBhvr>
                                        <p:cTn id="45" dur="250" accel="50000" decel="50000" autoRev="1" fill="hold">
                                          <p:stCondLst>
                                            <p:cond delay="0"/>
                                          </p:stCondLst>
                                        </p:cTn>
                                        <p:tgtEl>
                                          <p:spTgt spid="55"/>
                                        </p:tgtEl>
                                        <p:attrNameLst>
                                          <p:attrName>ppt_x</p:attrName>
                                          <p:attrName>ppt_y</p:attrName>
                                        </p:attrNameLst>
                                      </p:cBhvr>
                                    </p:animMotion>
                                    <p:animRot by="1500000">
                                      <p:cBhvr>
                                        <p:cTn id="46" dur="125" fill="hold">
                                          <p:stCondLst>
                                            <p:cond delay="0"/>
                                          </p:stCondLst>
                                        </p:cTn>
                                        <p:tgtEl>
                                          <p:spTgt spid="55"/>
                                        </p:tgtEl>
                                        <p:attrNameLst>
                                          <p:attrName>r</p:attrName>
                                        </p:attrNameLst>
                                      </p:cBhvr>
                                    </p:animRot>
                                    <p:animRot by="-1500000">
                                      <p:cBhvr>
                                        <p:cTn id="47" dur="125" fill="hold">
                                          <p:stCondLst>
                                            <p:cond delay="125"/>
                                          </p:stCondLst>
                                        </p:cTn>
                                        <p:tgtEl>
                                          <p:spTgt spid="55"/>
                                        </p:tgtEl>
                                        <p:attrNameLst>
                                          <p:attrName>r</p:attrName>
                                        </p:attrNameLst>
                                      </p:cBhvr>
                                    </p:animRot>
                                    <p:animRot by="-1500000">
                                      <p:cBhvr>
                                        <p:cTn id="48" dur="125" fill="hold">
                                          <p:stCondLst>
                                            <p:cond delay="250"/>
                                          </p:stCondLst>
                                        </p:cTn>
                                        <p:tgtEl>
                                          <p:spTgt spid="55"/>
                                        </p:tgtEl>
                                        <p:attrNameLst>
                                          <p:attrName>r</p:attrName>
                                        </p:attrNameLst>
                                      </p:cBhvr>
                                    </p:animRot>
                                    <p:animRot by="1500000">
                                      <p:cBhvr>
                                        <p:cTn id="49" dur="125" fill="hold">
                                          <p:stCondLst>
                                            <p:cond delay="375"/>
                                          </p:stCondLst>
                                        </p:cTn>
                                        <p:tgtEl>
                                          <p:spTgt spid="55"/>
                                        </p:tgtEl>
                                        <p:attrNameLst>
                                          <p:attrName>r</p:attrName>
                                        </p:attrNameLst>
                                      </p:cBhvr>
                                    </p:animRot>
                                  </p:childTnLst>
                                </p:cTn>
                              </p:par>
                              <p:par>
                                <p:cTn id="50" presetID="17" presetClass="entr" presetSubtype="2" fill="hold" nodeType="withEffect">
                                  <p:stCondLst>
                                    <p:cond delay="0"/>
                                  </p:stCondLst>
                                  <p:childTnLst>
                                    <p:set>
                                      <p:cBhvr>
                                        <p:cTn id="51" dur="1" fill="hold">
                                          <p:stCondLst>
                                            <p:cond delay="0"/>
                                          </p:stCondLst>
                                        </p:cTn>
                                        <p:tgtEl>
                                          <p:spTgt spid="105"/>
                                        </p:tgtEl>
                                        <p:attrNameLst>
                                          <p:attrName>style.visibility</p:attrName>
                                        </p:attrNameLst>
                                      </p:cBhvr>
                                      <p:to>
                                        <p:strVal val="visible"/>
                                      </p:to>
                                    </p:set>
                                    <p:anim calcmode="lin" valueType="num">
                                      <p:cBhvr>
                                        <p:cTn id="52" dur="500" fill="hold"/>
                                        <p:tgtEl>
                                          <p:spTgt spid="105"/>
                                        </p:tgtEl>
                                        <p:attrNameLst>
                                          <p:attrName>ppt_x</p:attrName>
                                        </p:attrNameLst>
                                      </p:cBhvr>
                                      <p:tavLst>
                                        <p:tav tm="0">
                                          <p:val>
                                            <p:strVal val="#ppt_x+#ppt_w/2"/>
                                          </p:val>
                                        </p:tav>
                                        <p:tav tm="100000">
                                          <p:val>
                                            <p:strVal val="#ppt_x"/>
                                          </p:val>
                                        </p:tav>
                                      </p:tavLst>
                                    </p:anim>
                                    <p:anim calcmode="lin" valueType="num">
                                      <p:cBhvr>
                                        <p:cTn id="53" dur="500" fill="hold"/>
                                        <p:tgtEl>
                                          <p:spTgt spid="105"/>
                                        </p:tgtEl>
                                        <p:attrNameLst>
                                          <p:attrName>ppt_y</p:attrName>
                                        </p:attrNameLst>
                                      </p:cBhvr>
                                      <p:tavLst>
                                        <p:tav tm="0">
                                          <p:val>
                                            <p:strVal val="#ppt_y"/>
                                          </p:val>
                                        </p:tav>
                                        <p:tav tm="100000">
                                          <p:val>
                                            <p:strVal val="#ppt_y"/>
                                          </p:val>
                                        </p:tav>
                                      </p:tavLst>
                                    </p:anim>
                                    <p:anim calcmode="lin" valueType="num">
                                      <p:cBhvr>
                                        <p:cTn id="54" dur="500" fill="hold"/>
                                        <p:tgtEl>
                                          <p:spTgt spid="105"/>
                                        </p:tgtEl>
                                        <p:attrNameLst>
                                          <p:attrName>ppt_w</p:attrName>
                                        </p:attrNameLst>
                                      </p:cBhvr>
                                      <p:tavLst>
                                        <p:tav tm="0">
                                          <p:val>
                                            <p:fltVal val="0"/>
                                          </p:val>
                                        </p:tav>
                                        <p:tav tm="100000">
                                          <p:val>
                                            <p:strVal val="#ppt_w"/>
                                          </p:val>
                                        </p:tav>
                                      </p:tavLst>
                                    </p:anim>
                                    <p:anim calcmode="lin" valueType="num">
                                      <p:cBhvr>
                                        <p:cTn id="55" dur="500" fill="hold"/>
                                        <p:tgtEl>
                                          <p:spTgt spid="10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p"/>
      <p:bldP spid="53" grpId="0" animBg="1"/>
      <p:bldP spid="54" grpId="0" animBg="1"/>
      <p:bldP spid="55" grpId="0"/>
      <p:bldP spid="5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400" dirty="0" smtClean="0"/>
              <a:t>AD Decrease Disrupts Equilibrium</a:t>
            </a:r>
          </a:p>
        </p:txBody>
      </p:sp>
      <p:sp>
        <p:nvSpPr>
          <p:cNvPr id="61" name="Text Box 10"/>
          <p:cNvSpPr txBox="1">
            <a:spLocks noChangeArrowheads="1"/>
          </p:cNvSpPr>
          <p:nvPr/>
        </p:nvSpPr>
        <p:spPr bwMode="auto">
          <a:xfrm>
            <a:off x="73111" y="2435849"/>
            <a:ext cx="4054961" cy="2009524"/>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300" dirty="0" smtClean="0">
                <a:latin typeface="Times New Roman" pitchFamily="18" charset="0"/>
                <a:cs typeface="Times New Roman" pitchFamily="18" charset="0"/>
              </a:rPr>
              <a:t>In contrast, if the reduction in </a:t>
            </a:r>
            <a:r>
              <a:rPr lang="en-US" sz="2300" b="1" i="1" dirty="0" smtClean="0">
                <a:solidFill>
                  <a:srgbClr val="0000FF"/>
                </a:solidFill>
                <a:latin typeface="Times New Roman" pitchFamily="18" charset="0"/>
                <a:cs typeface="Times New Roman" pitchFamily="18" charset="0"/>
              </a:rPr>
              <a:t>aggregate demand </a:t>
            </a:r>
            <a:r>
              <a:rPr lang="en-US" sz="2300" dirty="0" smtClean="0">
                <a:latin typeface="Times New Roman" pitchFamily="18" charset="0"/>
                <a:cs typeface="Times New Roman" pitchFamily="18" charset="0"/>
              </a:rPr>
              <a:t>takes place when the economy is at full-employment, then it will disrupt long-run equilibrium, and result in a </a:t>
            </a:r>
            <a:r>
              <a:rPr lang="en-US" sz="2300" b="1" i="1" dirty="0" smtClean="0">
                <a:latin typeface="Times New Roman" pitchFamily="18" charset="0"/>
                <a:cs typeface="Times New Roman" pitchFamily="18" charset="0"/>
              </a:rPr>
              <a:t>recession</a:t>
            </a:r>
            <a:r>
              <a:rPr lang="en-US" sz="2300" dirty="0" smtClean="0">
                <a:latin typeface="Times New Roman" pitchFamily="18" charset="0"/>
                <a:cs typeface="Times New Roman" pitchFamily="18" charset="0"/>
              </a:rPr>
              <a:t>.</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40" name="Text Box 9"/>
          <p:cNvSpPr txBox="1">
            <a:spLocks noChangeAspect="1" noChangeArrowheads="1"/>
          </p:cNvSpPr>
          <p:nvPr/>
        </p:nvSpPr>
        <p:spPr bwMode="auto">
          <a:xfrm>
            <a:off x="4176821" y="1912690"/>
            <a:ext cx="651741" cy="449354"/>
          </a:xfrm>
          <a:prstGeom prst="rect">
            <a:avLst/>
          </a:prstGeom>
          <a:noFill/>
          <a:ln w="9525">
            <a:noFill/>
            <a:miter lim="800000"/>
            <a:headEnd/>
            <a:tailEnd/>
          </a:ln>
        </p:spPr>
        <p:txBody>
          <a:bodyPr wrap="none">
            <a:prstTxWarp prst="textNoShape">
              <a:avLst/>
            </a:prstTxWarp>
            <a:spAutoFit/>
          </a:bodyPr>
          <a:lstStyle/>
          <a:p>
            <a:pPr>
              <a:lnSpc>
                <a:spcPct val="70000"/>
              </a:lnSpc>
            </a:pPr>
            <a:r>
              <a:rPr kumimoji="0" lang="en-US" sz="1600" b="0">
                <a:solidFill>
                  <a:srgbClr val="000000"/>
                </a:solidFill>
                <a:latin typeface="Times New Roman"/>
                <a:cs typeface="Times New Roman"/>
              </a:rPr>
              <a:t>Price</a:t>
            </a:r>
            <a:br>
              <a:rPr kumimoji="0" lang="en-US" sz="1600" b="0">
                <a:solidFill>
                  <a:srgbClr val="000000"/>
                </a:solidFill>
                <a:latin typeface="Times New Roman"/>
                <a:cs typeface="Times New Roman"/>
              </a:rPr>
            </a:br>
            <a:r>
              <a:rPr kumimoji="0" lang="en-US" sz="1600" b="0">
                <a:solidFill>
                  <a:srgbClr val="000000"/>
                </a:solidFill>
                <a:latin typeface="Times New Roman"/>
                <a:cs typeface="Times New Roman"/>
              </a:rPr>
              <a:t>Level</a:t>
            </a:r>
            <a:endParaRPr kumimoji="0" lang="en-US" sz="1600" b="0">
              <a:solidFill>
                <a:schemeClr val="tx1"/>
              </a:solidFill>
              <a:latin typeface="Times New Roman"/>
              <a:cs typeface="Times New Roman"/>
            </a:endParaRPr>
          </a:p>
        </p:txBody>
      </p:sp>
      <p:sp>
        <p:nvSpPr>
          <p:cNvPr id="41" name="Line 16"/>
          <p:cNvSpPr>
            <a:spLocks noChangeAspect="1" noChangeShapeType="1"/>
          </p:cNvSpPr>
          <p:nvPr/>
        </p:nvSpPr>
        <p:spPr bwMode="auto">
          <a:xfrm>
            <a:off x="4567751" y="5252790"/>
            <a:ext cx="2843213" cy="0"/>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42" name="Rectangle 17"/>
          <p:cNvSpPr>
            <a:spLocks noChangeAspect="1" noChangeArrowheads="1"/>
          </p:cNvSpPr>
          <p:nvPr/>
        </p:nvSpPr>
        <p:spPr bwMode="auto">
          <a:xfrm>
            <a:off x="7466648" y="5159128"/>
            <a:ext cx="1544393" cy="350865"/>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600" b="0" dirty="0">
                <a:solidFill>
                  <a:srgbClr val="000000"/>
                </a:solidFill>
                <a:latin typeface="Times New Roman"/>
                <a:cs typeface="Times New Roman"/>
              </a:rPr>
              <a:t> Goods &amp; Services</a:t>
            </a:r>
            <a:r>
              <a:rPr kumimoji="0" lang="en-US" sz="1200" b="0" dirty="0">
                <a:solidFill>
                  <a:srgbClr val="000000"/>
                </a:solidFill>
                <a:latin typeface="Times New Roman"/>
                <a:cs typeface="Times New Roman"/>
              </a:rPr>
              <a:t/>
            </a:r>
            <a:br>
              <a:rPr kumimoji="0" lang="en-US" sz="1200" b="0" dirty="0">
                <a:solidFill>
                  <a:srgbClr val="000000"/>
                </a:solidFill>
                <a:latin typeface="Times New Roman"/>
                <a:cs typeface="Times New Roman"/>
              </a:rPr>
            </a:br>
            <a:r>
              <a:rPr kumimoji="0" lang="en-US" sz="1200" i="1" dirty="0">
                <a:solidFill>
                  <a:srgbClr val="000000"/>
                </a:solidFill>
                <a:latin typeface="Times New Roman"/>
                <a:cs typeface="Times New Roman"/>
              </a:rPr>
              <a:t>(real GDP)</a:t>
            </a:r>
            <a:endParaRPr kumimoji="0" lang="en-US" sz="2000" i="1" dirty="0">
              <a:solidFill>
                <a:schemeClr val="tx1"/>
              </a:solidFill>
              <a:latin typeface="Times New Roman"/>
              <a:cs typeface="Times New Roman"/>
            </a:endParaRPr>
          </a:p>
        </p:txBody>
      </p:sp>
      <p:grpSp>
        <p:nvGrpSpPr>
          <p:cNvPr id="3" name="Group 21"/>
          <p:cNvGrpSpPr>
            <a:grpSpLocks/>
          </p:cNvGrpSpPr>
          <p:nvPr/>
        </p:nvGrpSpPr>
        <p:grpSpPr bwMode="auto">
          <a:xfrm>
            <a:off x="4510601" y="2322265"/>
            <a:ext cx="128588" cy="2940050"/>
            <a:chOff x="2102" y="764"/>
            <a:chExt cx="90" cy="2036"/>
          </a:xfrm>
        </p:grpSpPr>
        <p:sp>
          <p:nvSpPr>
            <p:cNvPr id="44" name="Line 22"/>
            <p:cNvSpPr>
              <a:spLocks noChangeAspect="1" noChangeShapeType="1"/>
            </p:cNvSpPr>
            <p:nvPr/>
          </p:nvSpPr>
          <p:spPr bwMode="auto">
            <a:xfrm>
              <a:off x="2148" y="2736"/>
              <a:ext cx="0" cy="64"/>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45" name="Line 23"/>
            <p:cNvSpPr>
              <a:spLocks noChangeAspect="1" noChangeShapeType="1"/>
            </p:cNvSpPr>
            <p:nvPr/>
          </p:nvSpPr>
          <p:spPr bwMode="auto">
            <a:xfrm rot="-1844129">
              <a:off x="2106" y="2736"/>
              <a:ext cx="86" cy="0"/>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grpSp>
          <p:nvGrpSpPr>
            <p:cNvPr id="4" name="Group 24"/>
            <p:cNvGrpSpPr>
              <a:grpSpLocks/>
            </p:cNvGrpSpPr>
            <p:nvPr/>
          </p:nvGrpSpPr>
          <p:grpSpPr bwMode="auto">
            <a:xfrm>
              <a:off x="2102" y="764"/>
              <a:ext cx="86" cy="1932"/>
              <a:chOff x="2102" y="756"/>
              <a:chExt cx="86" cy="1932"/>
            </a:xfrm>
          </p:grpSpPr>
          <p:sp>
            <p:nvSpPr>
              <p:cNvPr id="47" name="Line 25"/>
              <p:cNvSpPr>
                <a:spLocks noChangeAspect="1" noChangeShapeType="1"/>
              </p:cNvSpPr>
              <p:nvPr/>
            </p:nvSpPr>
            <p:spPr bwMode="auto">
              <a:xfrm>
                <a:off x="2148" y="756"/>
                <a:ext cx="0" cy="1932"/>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48" name="Line 26"/>
              <p:cNvSpPr>
                <a:spLocks noChangeAspect="1" noChangeShapeType="1"/>
              </p:cNvSpPr>
              <p:nvPr/>
            </p:nvSpPr>
            <p:spPr bwMode="auto">
              <a:xfrm rot="-1844129">
                <a:off x="2102" y="2688"/>
                <a:ext cx="86" cy="0"/>
              </a:xfrm>
              <a:prstGeom prst="line">
                <a:avLst/>
              </a:prstGeom>
              <a:noFill/>
              <a:ln w="28575">
                <a:solidFill>
                  <a:srgbClr val="000000"/>
                </a:solidFill>
                <a:round/>
                <a:headEnd/>
                <a:tailEnd/>
              </a:ln>
            </p:spPr>
            <p:txBody>
              <a:bodyPr>
                <a:prstTxWarp prst="textNoShape">
                  <a:avLst/>
                </a:prstTxWarp>
              </a:bodyPr>
              <a:lstStyle/>
              <a:p>
                <a:endParaRPr lang="en-US">
                  <a:latin typeface="Times New Roman"/>
                  <a:cs typeface="Times New Roman"/>
                </a:endParaRPr>
              </a:p>
            </p:txBody>
          </p:sp>
        </p:grpSp>
      </p:grpSp>
      <p:sp>
        <p:nvSpPr>
          <p:cNvPr id="43" name="Line 40"/>
          <p:cNvSpPr>
            <a:spLocks noChangeShapeType="1"/>
          </p:cNvSpPr>
          <p:nvPr/>
        </p:nvSpPr>
        <p:spPr bwMode="auto">
          <a:xfrm>
            <a:off x="6503408" y="2265802"/>
            <a:ext cx="1588" cy="2989263"/>
          </a:xfrm>
          <a:prstGeom prst="line">
            <a:avLst/>
          </a:prstGeom>
          <a:noFill/>
          <a:ln w="57150">
            <a:solidFill>
              <a:srgbClr val="C03838"/>
            </a:solidFill>
            <a:round/>
            <a:headEnd/>
            <a:tailEnd/>
          </a:ln>
        </p:spPr>
        <p:txBody>
          <a:bodyPr>
            <a:prstTxWarp prst="textNoShape">
              <a:avLst/>
            </a:prstTxWarp>
          </a:bodyPr>
          <a:lstStyle/>
          <a:p>
            <a:endParaRPr lang="en-US">
              <a:latin typeface="Times New Roman"/>
              <a:cs typeface="Times New Roman"/>
            </a:endParaRPr>
          </a:p>
        </p:txBody>
      </p:sp>
      <p:sp>
        <p:nvSpPr>
          <p:cNvPr id="46" name="Line 41"/>
          <p:cNvSpPr>
            <a:spLocks noChangeAspect="1" noChangeShapeType="1"/>
          </p:cNvSpPr>
          <p:nvPr/>
        </p:nvSpPr>
        <p:spPr bwMode="auto">
          <a:xfrm>
            <a:off x="6103358" y="4199377"/>
            <a:ext cx="0" cy="1049338"/>
          </a:xfrm>
          <a:prstGeom prst="line">
            <a:avLst/>
          </a:prstGeom>
          <a:noFill/>
          <a:ln w="31750" cap="rnd">
            <a:solidFill>
              <a:srgbClr val="000000"/>
            </a:solidFill>
            <a:prstDash val="sysDot"/>
            <a:round/>
            <a:headEnd/>
            <a:tailEnd/>
          </a:ln>
        </p:spPr>
        <p:txBody>
          <a:bodyPr>
            <a:prstTxWarp prst="textNoShape">
              <a:avLst/>
            </a:prstTxWarp>
          </a:bodyPr>
          <a:lstStyle/>
          <a:p>
            <a:endParaRPr lang="en-US">
              <a:latin typeface="Times New Roman"/>
              <a:cs typeface="Times New Roman"/>
            </a:endParaRPr>
          </a:p>
        </p:txBody>
      </p:sp>
      <p:sp>
        <p:nvSpPr>
          <p:cNvPr id="52" name="Freeform 42"/>
          <p:cNvSpPr>
            <a:spLocks noChangeAspect="1"/>
          </p:cNvSpPr>
          <p:nvPr/>
        </p:nvSpPr>
        <p:spPr bwMode="auto">
          <a:xfrm>
            <a:off x="5554083" y="2256277"/>
            <a:ext cx="1600200" cy="2400300"/>
          </a:xfrm>
          <a:custGeom>
            <a:avLst/>
            <a:gdLst>
              <a:gd name="T0" fmla="*/ 20 w 4147"/>
              <a:gd name="T1" fmla="*/ 72 h 6220"/>
              <a:gd name="T2" fmla="*/ 53 w 4147"/>
              <a:gd name="T3" fmla="*/ 183 h 6220"/>
              <a:gd name="T4" fmla="*/ 94 w 4147"/>
              <a:gd name="T5" fmla="*/ 300 h 6220"/>
              <a:gd name="T6" fmla="*/ 140 w 4147"/>
              <a:gd name="T7" fmla="*/ 421 h 6220"/>
              <a:gd name="T8" fmla="*/ 192 w 4147"/>
              <a:gd name="T9" fmla="*/ 546 h 6220"/>
              <a:gd name="T10" fmla="*/ 249 w 4147"/>
              <a:gd name="T11" fmla="*/ 675 h 6220"/>
              <a:gd name="T12" fmla="*/ 312 w 4147"/>
              <a:gd name="T13" fmla="*/ 808 h 6220"/>
              <a:gd name="T14" fmla="*/ 380 w 4147"/>
              <a:gd name="T15" fmla="*/ 943 h 6220"/>
              <a:gd name="T16" fmla="*/ 452 w 4147"/>
              <a:gd name="T17" fmla="*/ 1082 h 6220"/>
              <a:gd name="T18" fmla="*/ 529 w 4147"/>
              <a:gd name="T19" fmla="*/ 1223 h 6220"/>
              <a:gd name="T20" fmla="*/ 609 w 4147"/>
              <a:gd name="T21" fmla="*/ 1367 h 6220"/>
              <a:gd name="T22" fmla="*/ 693 w 4147"/>
              <a:gd name="T23" fmla="*/ 1513 h 6220"/>
              <a:gd name="T24" fmla="*/ 781 w 4147"/>
              <a:gd name="T25" fmla="*/ 1661 h 6220"/>
              <a:gd name="T26" fmla="*/ 873 w 4147"/>
              <a:gd name="T27" fmla="*/ 1811 h 6220"/>
              <a:gd name="T28" fmla="*/ 966 w 4147"/>
              <a:gd name="T29" fmla="*/ 1962 h 6220"/>
              <a:gd name="T30" fmla="*/ 1063 w 4147"/>
              <a:gd name="T31" fmla="*/ 2116 h 6220"/>
              <a:gd name="T32" fmla="*/ 1162 w 4147"/>
              <a:gd name="T33" fmla="*/ 2269 h 6220"/>
              <a:gd name="T34" fmla="*/ 1264 w 4147"/>
              <a:gd name="T35" fmla="*/ 2423 h 6220"/>
              <a:gd name="T36" fmla="*/ 1368 w 4147"/>
              <a:gd name="T37" fmla="*/ 2577 h 6220"/>
              <a:gd name="T38" fmla="*/ 1473 w 4147"/>
              <a:gd name="T39" fmla="*/ 2733 h 6220"/>
              <a:gd name="T40" fmla="*/ 1579 w 4147"/>
              <a:gd name="T41" fmla="*/ 2887 h 6220"/>
              <a:gd name="T42" fmla="*/ 1687 w 4147"/>
              <a:gd name="T43" fmla="*/ 3041 h 6220"/>
              <a:gd name="T44" fmla="*/ 1796 w 4147"/>
              <a:gd name="T45" fmla="*/ 3195 h 6220"/>
              <a:gd name="T46" fmla="*/ 1905 w 4147"/>
              <a:gd name="T47" fmla="*/ 3348 h 6220"/>
              <a:gd name="T48" fmla="*/ 2015 w 4147"/>
              <a:gd name="T49" fmla="*/ 3500 h 6220"/>
              <a:gd name="T50" fmla="*/ 2125 w 4147"/>
              <a:gd name="T51" fmla="*/ 3650 h 6220"/>
              <a:gd name="T52" fmla="*/ 2235 w 4147"/>
              <a:gd name="T53" fmla="*/ 3798 h 6220"/>
              <a:gd name="T54" fmla="*/ 2343 w 4147"/>
              <a:gd name="T55" fmla="*/ 3944 h 6220"/>
              <a:gd name="T56" fmla="*/ 2451 w 4147"/>
              <a:gd name="T57" fmla="*/ 4089 h 6220"/>
              <a:gd name="T58" fmla="*/ 2559 w 4147"/>
              <a:gd name="T59" fmla="*/ 4230 h 6220"/>
              <a:gd name="T60" fmla="*/ 2665 w 4147"/>
              <a:gd name="T61" fmla="*/ 4370 h 6220"/>
              <a:gd name="T62" fmla="*/ 2770 w 4147"/>
              <a:gd name="T63" fmla="*/ 4507 h 6220"/>
              <a:gd name="T64" fmla="*/ 2872 w 4147"/>
              <a:gd name="T65" fmla="*/ 4639 h 6220"/>
              <a:gd name="T66" fmla="*/ 2972 w 4147"/>
              <a:gd name="T67" fmla="*/ 4768 h 6220"/>
              <a:gd name="T68" fmla="*/ 3071 w 4147"/>
              <a:gd name="T69" fmla="*/ 4894 h 6220"/>
              <a:gd name="T70" fmla="*/ 3167 w 4147"/>
              <a:gd name="T71" fmla="*/ 5016 h 6220"/>
              <a:gd name="T72" fmla="*/ 3260 w 4147"/>
              <a:gd name="T73" fmla="*/ 5134 h 6220"/>
              <a:gd name="T74" fmla="*/ 3350 w 4147"/>
              <a:gd name="T75" fmla="*/ 5247 h 6220"/>
              <a:gd name="T76" fmla="*/ 3436 w 4147"/>
              <a:gd name="T77" fmla="*/ 5355 h 6220"/>
              <a:gd name="T78" fmla="*/ 3519 w 4147"/>
              <a:gd name="T79" fmla="*/ 5457 h 6220"/>
              <a:gd name="T80" fmla="*/ 3599 w 4147"/>
              <a:gd name="T81" fmla="*/ 5555 h 6220"/>
              <a:gd name="T82" fmla="*/ 3673 w 4147"/>
              <a:gd name="T83" fmla="*/ 5647 h 6220"/>
              <a:gd name="T84" fmla="*/ 3743 w 4147"/>
              <a:gd name="T85" fmla="*/ 5733 h 6220"/>
              <a:gd name="T86" fmla="*/ 3809 w 4147"/>
              <a:gd name="T87" fmla="*/ 5814 h 6220"/>
              <a:gd name="T88" fmla="*/ 3870 w 4147"/>
              <a:gd name="T89" fmla="*/ 5888 h 6220"/>
              <a:gd name="T90" fmla="*/ 3925 w 4147"/>
              <a:gd name="T91" fmla="*/ 5954 h 6220"/>
              <a:gd name="T92" fmla="*/ 3975 w 4147"/>
              <a:gd name="T93" fmla="*/ 6015 h 6220"/>
              <a:gd name="T94" fmla="*/ 4019 w 4147"/>
              <a:gd name="T95" fmla="*/ 6067 h 6220"/>
              <a:gd name="T96" fmla="*/ 4057 w 4147"/>
              <a:gd name="T97" fmla="*/ 6113 h 6220"/>
              <a:gd name="T98" fmla="*/ 4088 w 4147"/>
              <a:gd name="T99" fmla="*/ 6150 h 6220"/>
              <a:gd name="T100" fmla="*/ 4113 w 4147"/>
              <a:gd name="T101" fmla="*/ 6181 h 6220"/>
              <a:gd name="T102" fmla="*/ 4132 w 4147"/>
              <a:gd name="T103" fmla="*/ 6202 h 6220"/>
              <a:gd name="T104" fmla="*/ 4144 w 4147"/>
              <a:gd name="T105" fmla="*/ 6216 h 6220"/>
              <a:gd name="T106" fmla="*/ 4147 w 4147"/>
              <a:gd name="T107" fmla="*/ 6220 h 62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47"/>
              <a:gd name="T163" fmla="*/ 0 h 6220"/>
              <a:gd name="T164" fmla="*/ 4147 w 4147"/>
              <a:gd name="T165" fmla="*/ 6220 h 62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47" h="6220">
                <a:moveTo>
                  <a:pt x="0" y="0"/>
                </a:moveTo>
                <a:lnTo>
                  <a:pt x="10" y="35"/>
                </a:lnTo>
                <a:lnTo>
                  <a:pt x="20" y="72"/>
                </a:lnTo>
                <a:lnTo>
                  <a:pt x="31" y="108"/>
                </a:lnTo>
                <a:lnTo>
                  <a:pt x="42" y="146"/>
                </a:lnTo>
                <a:lnTo>
                  <a:pt x="53" y="183"/>
                </a:lnTo>
                <a:lnTo>
                  <a:pt x="67" y="222"/>
                </a:lnTo>
                <a:lnTo>
                  <a:pt x="79" y="260"/>
                </a:lnTo>
                <a:lnTo>
                  <a:pt x="94" y="300"/>
                </a:lnTo>
                <a:lnTo>
                  <a:pt x="109" y="340"/>
                </a:lnTo>
                <a:lnTo>
                  <a:pt x="124" y="380"/>
                </a:lnTo>
                <a:lnTo>
                  <a:pt x="140" y="421"/>
                </a:lnTo>
                <a:lnTo>
                  <a:pt x="157" y="463"/>
                </a:lnTo>
                <a:lnTo>
                  <a:pt x="174" y="504"/>
                </a:lnTo>
                <a:lnTo>
                  <a:pt x="192" y="546"/>
                </a:lnTo>
                <a:lnTo>
                  <a:pt x="211" y="589"/>
                </a:lnTo>
                <a:lnTo>
                  <a:pt x="231" y="631"/>
                </a:lnTo>
                <a:lnTo>
                  <a:pt x="249" y="675"/>
                </a:lnTo>
                <a:lnTo>
                  <a:pt x="270" y="719"/>
                </a:lnTo>
                <a:lnTo>
                  <a:pt x="291" y="763"/>
                </a:lnTo>
                <a:lnTo>
                  <a:pt x="312" y="808"/>
                </a:lnTo>
                <a:lnTo>
                  <a:pt x="335" y="852"/>
                </a:lnTo>
                <a:lnTo>
                  <a:pt x="357" y="897"/>
                </a:lnTo>
                <a:lnTo>
                  <a:pt x="380" y="943"/>
                </a:lnTo>
                <a:lnTo>
                  <a:pt x="404" y="989"/>
                </a:lnTo>
                <a:lnTo>
                  <a:pt x="428" y="1035"/>
                </a:lnTo>
                <a:lnTo>
                  <a:pt x="452" y="1082"/>
                </a:lnTo>
                <a:lnTo>
                  <a:pt x="477" y="1129"/>
                </a:lnTo>
                <a:lnTo>
                  <a:pt x="503" y="1176"/>
                </a:lnTo>
                <a:lnTo>
                  <a:pt x="529" y="1223"/>
                </a:lnTo>
                <a:lnTo>
                  <a:pt x="555" y="1270"/>
                </a:lnTo>
                <a:lnTo>
                  <a:pt x="582" y="1318"/>
                </a:lnTo>
                <a:lnTo>
                  <a:pt x="609" y="1367"/>
                </a:lnTo>
                <a:lnTo>
                  <a:pt x="636" y="1415"/>
                </a:lnTo>
                <a:lnTo>
                  <a:pt x="664" y="1464"/>
                </a:lnTo>
                <a:lnTo>
                  <a:pt x="693" y="1513"/>
                </a:lnTo>
                <a:lnTo>
                  <a:pt x="722" y="1562"/>
                </a:lnTo>
                <a:lnTo>
                  <a:pt x="752" y="1612"/>
                </a:lnTo>
                <a:lnTo>
                  <a:pt x="781" y="1661"/>
                </a:lnTo>
                <a:lnTo>
                  <a:pt x="811" y="1711"/>
                </a:lnTo>
                <a:lnTo>
                  <a:pt x="841" y="1761"/>
                </a:lnTo>
                <a:lnTo>
                  <a:pt x="873" y="1811"/>
                </a:lnTo>
                <a:lnTo>
                  <a:pt x="903" y="1861"/>
                </a:lnTo>
                <a:lnTo>
                  <a:pt x="934" y="1912"/>
                </a:lnTo>
                <a:lnTo>
                  <a:pt x="966" y="1962"/>
                </a:lnTo>
                <a:lnTo>
                  <a:pt x="999" y="2014"/>
                </a:lnTo>
                <a:lnTo>
                  <a:pt x="1031" y="2065"/>
                </a:lnTo>
                <a:lnTo>
                  <a:pt x="1063" y="2116"/>
                </a:lnTo>
                <a:lnTo>
                  <a:pt x="1096" y="2167"/>
                </a:lnTo>
                <a:lnTo>
                  <a:pt x="1129" y="2218"/>
                </a:lnTo>
                <a:lnTo>
                  <a:pt x="1162" y="2269"/>
                </a:lnTo>
                <a:lnTo>
                  <a:pt x="1197" y="2320"/>
                </a:lnTo>
                <a:lnTo>
                  <a:pt x="1230" y="2372"/>
                </a:lnTo>
                <a:lnTo>
                  <a:pt x="1264" y="2423"/>
                </a:lnTo>
                <a:lnTo>
                  <a:pt x="1299" y="2474"/>
                </a:lnTo>
                <a:lnTo>
                  <a:pt x="1333" y="2526"/>
                </a:lnTo>
                <a:lnTo>
                  <a:pt x="1368" y="2577"/>
                </a:lnTo>
                <a:lnTo>
                  <a:pt x="1403" y="2630"/>
                </a:lnTo>
                <a:lnTo>
                  <a:pt x="1437" y="2681"/>
                </a:lnTo>
                <a:lnTo>
                  <a:pt x="1473" y="2733"/>
                </a:lnTo>
                <a:lnTo>
                  <a:pt x="1508" y="2784"/>
                </a:lnTo>
                <a:lnTo>
                  <a:pt x="1544" y="2836"/>
                </a:lnTo>
                <a:lnTo>
                  <a:pt x="1579" y="2887"/>
                </a:lnTo>
                <a:lnTo>
                  <a:pt x="1616" y="2939"/>
                </a:lnTo>
                <a:lnTo>
                  <a:pt x="1651" y="2990"/>
                </a:lnTo>
                <a:lnTo>
                  <a:pt x="1687" y="3041"/>
                </a:lnTo>
                <a:lnTo>
                  <a:pt x="1724" y="3093"/>
                </a:lnTo>
                <a:lnTo>
                  <a:pt x="1759" y="3144"/>
                </a:lnTo>
                <a:lnTo>
                  <a:pt x="1796" y="3195"/>
                </a:lnTo>
                <a:lnTo>
                  <a:pt x="1832" y="3247"/>
                </a:lnTo>
                <a:lnTo>
                  <a:pt x="1869" y="3298"/>
                </a:lnTo>
                <a:lnTo>
                  <a:pt x="1905" y="3348"/>
                </a:lnTo>
                <a:lnTo>
                  <a:pt x="1942" y="3399"/>
                </a:lnTo>
                <a:lnTo>
                  <a:pt x="1978" y="3450"/>
                </a:lnTo>
                <a:lnTo>
                  <a:pt x="2015" y="3500"/>
                </a:lnTo>
                <a:lnTo>
                  <a:pt x="2051" y="3550"/>
                </a:lnTo>
                <a:lnTo>
                  <a:pt x="2089" y="3600"/>
                </a:lnTo>
                <a:lnTo>
                  <a:pt x="2125" y="3650"/>
                </a:lnTo>
                <a:lnTo>
                  <a:pt x="2162" y="3700"/>
                </a:lnTo>
                <a:lnTo>
                  <a:pt x="2198" y="3749"/>
                </a:lnTo>
                <a:lnTo>
                  <a:pt x="2235" y="3798"/>
                </a:lnTo>
                <a:lnTo>
                  <a:pt x="2271" y="3847"/>
                </a:lnTo>
                <a:lnTo>
                  <a:pt x="2307" y="3896"/>
                </a:lnTo>
                <a:lnTo>
                  <a:pt x="2343" y="3944"/>
                </a:lnTo>
                <a:lnTo>
                  <a:pt x="2379" y="3993"/>
                </a:lnTo>
                <a:lnTo>
                  <a:pt x="2416" y="4041"/>
                </a:lnTo>
                <a:lnTo>
                  <a:pt x="2451" y="4089"/>
                </a:lnTo>
                <a:lnTo>
                  <a:pt x="2488" y="4137"/>
                </a:lnTo>
                <a:lnTo>
                  <a:pt x="2523" y="4184"/>
                </a:lnTo>
                <a:lnTo>
                  <a:pt x="2559" y="4230"/>
                </a:lnTo>
                <a:lnTo>
                  <a:pt x="2595" y="4277"/>
                </a:lnTo>
                <a:lnTo>
                  <a:pt x="2631" y="4324"/>
                </a:lnTo>
                <a:lnTo>
                  <a:pt x="2665" y="4370"/>
                </a:lnTo>
                <a:lnTo>
                  <a:pt x="2700" y="4416"/>
                </a:lnTo>
                <a:lnTo>
                  <a:pt x="2735" y="4461"/>
                </a:lnTo>
                <a:lnTo>
                  <a:pt x="2770" y="4507"/>
                </a:lnTo>
                <a:lnTo>
                  <a:pt x="2805" y="4550"/>
                </a:lnTo>
                <a:lnTo>
                  <a:pt x="2839" y="4595"/>
                </a:lnTo>
                <a:lnTo>
                  <a:pt x="2872" y="4639"/>
                </a:lnTo>
                <a:lnTo>
                  <a:pt x="2907" y="4683"/>
                </a:lnTo>
                <a:lnTo>
                  <a:pt x="2940" y="4726"/>
                </a:lnTo>
                <a:lnTo>
                  <a:pt x="2972" y="4768"/>
                </a:lnTo>
                <a:lnTo>
                  <a:pt x="3006" y="4811"/>
                </a:lnTo>
                <a:lnTo>
                  <a:pt x="3038" y="4853"/>
                </a:lnTo>
                <a:lnTo>
                  <a:pt x="3071" y="4894"/>
                </a:lnTo>
                <a:lnTo>
                  <a:pt x="3104" y="4935"/>
                </a:lnTo>
                <a:lnTo>
                  <a:pt x="3135" y="4976"/>
                </a:lnTo>
                <a:lnTo>
                  <a:pt x="3167" y="5016"/>
                </a:lnTo>
                <a:lnTo>
                  <a:pt x="3198" y="5056"/>
                </a:lnTo>
                <a:lnTo>
                  <a:pt x="3230" y="5094"/>
                </a:lnTo>
                <a:lnTo>
                  <a:pt x="3260" y="5134"/>
                </a:lnTo>
                <a:lnTo>
                  <a:pt x="3290" y="5172"/>
                </a:lnTo>
                <a:lnTo>
                  <a:pt x="3320" y="5209"/>
                </a:lnTo>
                <a:lnTo>
                  <a:pt x="3350" y="5247"/>
                </a:lnTo>
                <a:lnTo>
                  <a:pt x="3379" y="5283"/>
                </a:lnTo>
                <a:lnTo>
                  <a:pt x="3408" y="5319"/>
                </a:lnTo>
                <a:lnTo>
                  <a:pt x="3436" y="5355"/>
                </a:lnTo>
                <a:lnTo>
                  <a:pt x="3464" y="5389"/>
                </a:lnTo>
                <a:lnTo>
                  <a:pt x="3492" y="5424"/>
                </a:lnTo>
                <a:lnTo>
                  <a:pt x="3519" y="5457"/>
                </a:lnTo>
                <a:lnTo>
                  <a:pt x="3547" y="5491"/>
                </a:lnTo>
                <a:lnTo>
                  <a:pt x="3573" y="5523"/>
                </a:lnTo>
                <a:lnTo>
                  <a:pt x="3599" y="5555"/>
                </a:lnTo>
                <a:lnTo>
                  <a:pt x="3624" y="5586"/>
                </a:lnTo>
                <a:lnTo>
                  <a:pt x="3649" y="5618"/>
                </a:lnTo>
                <a:lnTo>
                  <a:pt x="3673" y="5647"/>
                </a:lnTo>
                <a:lnTo>
                  <a:pt x="3697" y="5677"/>
                </a:lnTo>
                <a:lnTo>
                  <a:pt x="3721" y="5705"/>
                </a:lnTo>
                <a:lnTo>
                  <a:pt x="3743" y="5733"/>
                </a:lnTo>
                <a:lnTo>
                  <a:pt x="3765" y="5761"/>
                </a:lnTo>
                <a:lnTo>
                  <a:pt x="3787" y="5788"/>
                </a:lnTo>
                <a:lnTo>
                  <a:pt x="3809" y="5814"/>
                </a:lnTo>
                <a:lnTo>
                  <a:pt x="3830" y="5839"/>
                </a:lnTo>
                <a:lnTo>
                  <a:pt x="3850" y="5864"/>
                </a:lnTo>
                <a:lnTo>
                  <a:pt x="3870" y="5888"/>
                </a:lnTo>
                <a:lnTo>
                  <a:pt x="3888" y="5911"/>
                </a:lnTo>
                <a:lnTo>
                  <a:pt x="3907" y="5932"/>
                </a:lnTo>
                <a:lnTo>
                  <a:pt x="3925" y="5954"/>
                </a:lnTo>
                <a:lnTo>
                  <a:pt x="3943" y="5975"/>
                </a:lnTo>
                <a:lnTo>
                  <a:pt x="3959" y="5995"/>
                </a:lnTo>
                <a:lnTo>
                  <a:pt x="3975" y="6015"/>
                </a:lnTo>
                <a:lnTo>
                  <a:pt x="3990" y="6033"/>
                </a:lnTo>
                <a:lnTo>
                  <a:pt x="4005" y="6050"/>
                </a:lnTo>
                <a:lnTo>
                  <a:pt x="4019" y="6067"/>
                </a:lnTo>
                <a:lnTo>
                  <a:pt x="4032" y="6084"/>
                </a:lnTo>
                <a:lnTo>
                  <a:pt x="4045" y="6098"/>
                </a:lnTo>
                <a:lnTo>
                  <a:pt x="4057" y="6113"/>
                </a:lnTo>
                <a:lnTo>
                  <a:pt x="4069" y="6126"/>
                </a:lnTo>
                <a:lnTo>
                  <a:pt x="4079" y="6139"/>
                </a:lnTo>
                <a:lnTo>
                  <a:pt x="4088" y="6150"/>
                </a:lnTo>
                <a:lnTo>
                  <a:pt x="4098" y="6162"/>
                </a:lnTo>
                <a:lnTo>
                  <a:pt x="4106" y="6171"/>
                </a:lnTo>
                <a:lnTo>
                  <a:pt x="4113" y="6181"/>
                </a:lnTo>
                <a:lnTo>
                  <a:pt x="4121" y="6189"/>
                </a:lnTo>
                <a:lnTo>
                  <a:pt x="4127" y="6196"/>
                </a:lnTo>
                <a:lnTo>
                  <a:pt x="4132" y="6202"/>
                </a:lnTo>
                <a:lnTo>
                  <a:pt x="4136" y="6208"/>
                </a:lnTo>
                <a:lnTo>
                  <a:pt x="4141" y="6212"/>
                </a:lnTo>
                <a:lnTo>
                  <a:pt x="4144" y="6216"/>
                </a:lnTo>
                <a:lnTo>
                  <a:pt x="4146" y="6218"/>
                </a:lnTo>
                <a:lnTo>
                  <a:pt x="4147" y="6219"/>
                </a:lnTo>
                <a:lnTo>
                  <a:pt x="4147" y="6220"/>
                </a:lnTo>
              </a:path>
            </a:pathLst>
          </a:custGeom>
          <a:noFill/>
          <a:ln w="57150">
            <a:solidFill>
              <a:srgbClr val="053ABF"/>
            </a:solidFill>
            <a:round/>
            <a:headEnd/>
            <a:tailEnd/>
          </a:ln>
        </p:spPr>
        <p:txBody>
          <a:bodyPr>
            <a:prstTxWarp prst="textNoShape">
              <a:avLst/>
            </a:prstTxWarp>
          </a:bodyPr>
          <a:lstStyle/>
          <a:p>
            <a:endParaRPr lang="en-US">
              <a:latin typeface="Times New Roman"/>
              <a:cs typeface="Times New Roman"/>
            </a:endParaRPr>
          </a:p>
        </p:txBody>
      </p:sp>
      <p:sp>
        <p:nvSpPr>
          <p:cNvPr id="56" name="Rectangle 45"/>
          <p:cNvSpPr>
            <a:spLocks noChangeAspect="1" noChangeArrowheads="1"/>
          </p:cNvSpPr>
          <p:nvPr/>
        </p:nvSpPr>
        <p:spPr bwMode="auto">
          <a:xfrm>
            <a:off x="7154034" y="4573035"/>
            <a:ext cx="623888" cy="307777"/>
          </a:xfrm>
          <a:prstGeom prst="rect">
            <a:avLst/>
          </a:prstGeom>
          <a:noFill/>
          <a:ln w="9525">
            <a:noFill/>
            <a:miter lim="800000"/>
            <a:headEnd/>
            <a:tailEnd/>
          </a:ln>
        </p:spPr>
        <p:txBody>
          <a:bodyPr lIns="0" tIns="0" rIns="0" bIns="0">
            <a:prstTxWarp prst="textNoShape">
              <a:avLst/>
            </a:prstTxWarp>
            <a:spAutoFit/>
          </a:bodyPr>
          <a:lstStyle/>
          <a:p>
            <a:r>
              <a:rPr kumimoji="0" lang="en-US" sz="2000" b="1" i="1" dirty="0">
                <a:solidFill>
                  <a:srgbClr val="053ABF"/>
                </a:solidFill>
                <a:latin typeface="Times New Roman"/>
                <a:cs typeface="Times New Roman"/>
              </a:rPr>
              <a:t>AD</a:t>
            </a:r>
            <a:r>
              <a:rPr kumimoji="0" lang="en-US" sz="2000" b="1" i="1" baseline="-25000" dirty="0">
                <a:solidFill>
                  <a:srgbClr val="053ABF"/>
                </a:solidFill>
                <a:latin typeface="Times New Roman"/>
                <a:cs typeface="Times New Roman"/>
              </a:rPr>
              <a:t>1</a:t>
            </a:r>
            <a:endParaRPr kumimoji="0" lang="en-US" sz="2000" b="1" baseline="-25000" dirty="0">
              <a:solidFill>
                <a:srgbClr val="053ABF"/>
              </a:solidFill>
              <a:latin typeface="Times New Roman"/>
              <a:cs typeface="Times New Roman"/>
            </a:endParaRPr>
          </a:p>
        </p:txBody>
      </p:sp>
      <p:sp>
        <p:nvSpPr>
          <p:cNvPr id="58" name="Rectangle 47"/>
          <p:cNvSpPr>
            <a:spLocks noChangeArrowheads="1"/>
          </p:cNvSpPr>
          <p:nvPr/>
        </p:nvSpPr>
        <p:spPr bwMode="auto">
          <a:xfrm>
            <a:off x="6181737" y="1921067"/>
            <a:ext cx="672727" cy="307777"/>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a:solidFill>
                  <a:srgbClr val="C03838"/>
                </a:solidFill>
                <a:latin typeface="Times New Roman"/>
                <a:cs typeface="Times New Roman"/>
              </a:rPr>
              <a:t>LRAS</a:t>
            </a:r>
            <a:endParaRPr kumimoji="0" lang="en-US" sz="2000" b="1" dirty="0">
              <a:solidFill>
                <a:srgbClr val="C03838"/>
              </a:solidFill>
              <a:latin typeface="Times New Roman"/>
              <a:cs typeface="Times New Roman"/>
            </a:endParaRPr>
          </a:p>
        </p:txBody>
      </p:sp>
      <p:sp>
        <p:nvSpPr>
          <p:cNvPr id="62" name="Line 48"/>
          <p:cNvSpPr>
            <a:spLocks noChangeAspect="1" noChangeShapeType="1"/>
          </p:cNvSpPr>
          <p:nvPr/>
        </p:nvSpPr>
        <p:spPr bwMode="auto">
          <a:xfrm flipH="1">
            <a:off x="4585708" y="3827902"/>
            <a:ext cx="1908175" cy="0"/>
          </a:xfrm>
          <a:prstGeom prst="line">
            <a:avLst/>
          </a:prstGeom>
          <a:noFill/>
          <a:ln w="31750" cap="rnd">
            <a:solidFill>
              <a:srgbClr val="000000"/>
            </a:solidFill>
            <a:prstDash val="sysDot"/>
            <a:round/>
            <a:headEnd/>
            <a:tailEnd/>
          </a:ln>
        </p:spPr>
        <p:txBody>
          <a:bodyPr>
            <a:prstTxWarp prst="textNoShape">
              <a:avLst/>
            </a:prstTxWarp>
          </a:bodyPr>
          <a:lstStyle/>
          <a:p>
            <a:endParaRPr lang="en-US">
              <a:latin typeface="Times New Roman"/>
              <a:cs typeface="Times New Roman"/>
            </a:endParaRPr>
          </a:p>
        </p:txBody>
      </p:sp>
      <p:sp>
        <p:nvSpPr>
          <p:cNvPr id="63" name="Line 49"/>
          <p:cNvSpPr>
            <a:spLocks noChangeAspect="1" noChangeShapeType="1"/>
          </p:cNvSpPr>
          <p:nvPr/>
        </p:nvSpPr>
        <p:spPr bwMode="auto">
          <a:xfrm>
            <a:off x="6503408" y="3894577"/>
            <a:ext cx="0" cy="1366838"/>
          </a:xfrm>
          <a:prstGeom prst="line">
            <a:avLst/>
          </a:prstGeom>
          <a:noFill/>
          <a:ln w="31750" cap="rnd">
            <a:solidFill>
              <a:srgbClr val="000000"/>
            </a:solidFill>
            <a:prstDash val="sysDot"/>
            <a:round/>
            <a:headEnd/>
            <a:tailEnd/>
          </a:ln>
        </p:spPr>
        <p:txBody>
          <a:bodyPr>
            <a:prstTxWarp prst="textNoShape">
              <a:avLst/>
            </a:prstTxWarp>
          </a:bodyPr>
          <a:lstStyle/>
          <a:p>
            <a:endParaRPr lang="en-US">
              <a:latin typeface="Times New Roman"/>
              <a:cs typeface="Times New Roman"/>
            </a:endParaRPr>
          </a:p>
        </p:txBody>
      </p:sp>
      <p:sp>
        <p:nvSpPr>
          <p:cNvPr id="64" name="Rectangle 50"/>
          <p:cNvSpPr>
            <a:spLocks noChangeArrowheads="1"/>
          </p:cNvSpPr>
          <p:nvPr/>
        </p:nvSpPr>
        <p:spPr bwMode="auto">
          <a:xfrm>
            <a:off x="6379583" y="5258240"/>
            <a:ext cx="284533"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dirty="0">
                <a:solidFill>
                  <a:srgbClr val="C03838"/>
                </a:solidFill>
                <a:latin typeface="Times New Roman"/>
                <a:cs typeface="Times New Roman"/>
              </a:rPr>
              <a:t>Y</a:t>
            </a:r>
            <a:r>
              <a:rPr kumimoji="0" lang="en-US" sz="1800" b="1" i="1" baseline="-25000" dirty="0">
                <a:solidFill>
                  <a:srgbClr val="C03838"/>
                </a:solidFill>
                <a:latin typeface="Times New Roman"/>
                <a:cs typeface="Times New Roman"/>
              </a:rPr>
              <a:t>F</a:t>
            </a:r>
            <a:endParaRPr kumimoji="0" lang="en-US" sz="1800" b="1" baseline="-25000" dirty="0">
              <a:solidFill>
                <a:srgbClr val="C03838"/>
              </a:solidFill>
              <a:latin typeface="Times New Roman"/>
              <a:cs typeface="Times New Roman"/>
            </a:endParaRPr>
          </a:p>
        </p:txBody>
      </p:sp>
      <p:sp>
        <p:nvSpPr>
          <p:cNvPr id="65" name="Rectangle 51"/>
          <p:cNvSpPr>
            <a:spLocks noChangeArrowheads="1"/>
          </p:cNvSpPr>
          <p:nvPr/>
        </p:nvSpPr>
        <p:spPr bwMode="auto">
          <a:xfrm>
            <a:off x="5982708" y="5256652"/>
            <a:ext cx="246061"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dirty="0">
                <a:solidFill>
                  <a:srgbClr val="C03838"/>
                </a:solidFill>
                <a:latin typeface="Times New Roman"/>
                <a:cs typeface="Times New Roman"/>
              </a:rPr>
              <a:t>Y</a:t>
            </a:r>
            <a:r>
              <a:rPr kumimoji="0" lang="en-US" sz="1800" b="1" i="1" baseline="-25000" dirty="0">
                <a:solidFill>
                  <a:srgbClr val="C03838"/>
                </a:solidFill>
                <a:latin typeface="Times New Roman"/>
                <a:cs typeface="Times New Roman"/>
              </a:rPr>
              <a:t>2</a:t>
            </a:r>
            <a:endParaRPr kumimoji="0" lang="en-US" sz="1800" b="1" baseline="-25000" dirty="0">
              <a:solidFill>
                <a:srgbClr val="C03838"/>
              </a:solidFill>
              <a:latin typeface="Times New Roman"/>
              <a:cs typeface="Times New Roman"/>
            </a:endParaRPr>
          </a:p>
        </p:txBody>
      </p:sp>
      <p:grpSp>
        <p:nvGrpSpPr>
          <p:cNvPr id="66" name="Group 71"/>
          <p:cNvGrpSpPr>
            <a:grpSpLocks/>
          </p:cNvGrpSpPr>
          <p:nvPr/>
        </p:nvGrpSpPr>
        <p:grpSpPr bwMode="auto">
          <a:xfrm>
            <a:off x="4963533" y="2389627"/>
            <a:ext cx="2301875" cy="2730500"/>
            <a:chOff x="2396" y="948"/>
            <a:chExt cx="1450" cy="1720"/>
          </a:xfrm>
        </p:grpSpPr>
        <p:sp>
          <p:nvSpPr>
            <p:cNvPr id="67" name="Freeform 43"/>
            <p:cNvSpPr>
              <a:spLocks noChangeAspect="1"/>
            </p:cNvSpPr>
            <p:nvPr/>
          </p:nvSpPr>
          <p:spPr bwMode="auto">
            <a:xfrm>
              <a:off x="2396" y="948"/>
              <a:ext cx="1051" cy="1576"/>
            </a:xfrm>
            <a:custGeom>
              <a:avLst/>
              <a:gdLst>
                <a:gd name="T0" fmla="*/ 20 w 4147"/>
                <a:gd name="T1" fmla="*/ 72 h 6220"/>
                <a:gd name="T2" fmla="*/ 53 w 4147"/>
                <a:gd name="T3" fmla="*/ 183 h 6220"/>
                <a:gd name="T4" fmla="*/ 94 w 4147"/>
                <a:gd name="T5" fmla="*/ 300 h 6220"/>
                <a:gd name="T6" fmla="*/ 140 w 4147"/>
                <a:gd name="T7" fmla="*/ 421 h 6220"/>
                <a:gd name="T8" fmla="*/ 192 w 4147"/>
                <a:gd name="T9" fmla="*/ 546 h 6220"/>
                <a:gd name="T10" fmla="*/ 249 w 4147"/>
                <a:gd name="T11" fmla="*/ 675 h 6220"/>
                <a:gd name="T12" fmla="*/ 312 w 4147"/>
                <a:gd name="T13" fmla="*/ 808 h 6220"/>
                <a:gd name="T14" fmla="*/ 380 w 4147"/>
                <a:gd name="T15" fmla="*/ 943 h 6220"/>
                <a:gd name="T16" fmla="*/ 452 w 4147"/>
                <a:gd name="T17" fmla="*/ 1082 h 6220"/>
                <a:gd name="T18" fmla="*/ 529 w 4147"/>
                <a:gd name="T19" fmla="*/ 1223 h 6220"/>
                <a:gd name="T20" fmla="*/ 609 w 4147"/>
                <a:gd name="T21" fmla="*/ 1367 h 6220"/>
                <a:gd name="T22" fmla="*/ 693 w 4147"/>
                <a:gd name="T23" fmla="*/ 1513 h 6220"/>
                <a:gd name="T24" fmla="*/ 781 w 4147"/>
                <a:gd name="T25" fmla="*/ 1661 h 6220"/>
                <a:gd name="T26" fmla="*/ 873 w 4147"/>
                <a:gd name="T27" fmla="*/ 1811 h 6220"/>
                <a:gd name="T28" fmla="*/ 966 w 4147"/>
                <a:gd name="T29" fmla="*/ 1962 h 6220"/>
                <a:gd name="T30" fmla="*/ 1063 w 4147"/>
                <a:gd name="T31" fmla="*/ 2116 h 6220"/>
                <a:gd name="T32" fmla="*/ 1162 w 4147"/>
                <a:gd name="T33" fmla="*/ 2269 h 6220"/>
                <a:gd name="T34" fmla="*/ 1264 w 4147"/>
                <a:gd name="T35" fmla="*/ 2423 h 6220"/>
                <a:gd name="T36" fmla="*/ 1368 w 4147"/>
                <a:gd name="T37" fmla="*/ 2577 h 6220"/>
                <a:gd name="T38" fmla="*/ 1473 w 4147"/>
                <a:gd name="T39" fmla="*/ 2733 h 6220"/>
                <a:gd name="T40" fmla="*/ 1579 w 4147"/>
                <a:gd name="T41" fmla="*/ 2887 h 6220"/>
                <a:gd name="T42" fmla="*/ 1687 w 4147"/>
                <a:gd name="T43" fmla="*/ 3041 h 6220"/>
                <a:gd name="T44" fmla="*/ 1796 w 4147"/>
                <a:gd name="T45" fmla="*/ 3195 h 6220"/>
                <a:gd name="T46" fmla="*/ 1905 w 4147"/>
                <a:gd name="T47" fmla="*/ 3348 h 6220"/>
                <a:gd name="T48" fmla="*/ 2015 w 4147"/>
                <a:gd name="T49" fmla="*/ 3500 h 6220"/>
                <a:gd name="T50" fmla="*/ 2125 w 4147"/>
                <a:gd name="T51" fmla="*/ 3650 h 6220"/>
                <a:gd name="T52" fmla="*/ 2235 w 4147"/>
                <a:gd name="T53" fmla="*/ 3798 h 6220"/>
                <a:gd name="T54" fmla="*/ 2343 w 4147"/>
                <a:gd name="T55" fmla="*/ 3944 h 6220"/>
                <a:gd name="T56" fmla="*/ 2451 w 4147"/>
                <a:gd name="T57" fmla="*/ 4089 h 6220"/>
                <a:gd name="T58" fmla="*/ 2559 w 4147"/>
                <a:gd name="T59" fmla="*/ 4230 h 6220"/>
                <a:gd name="T60" fmla="*/ 2665 w 4147"/>
                <a:gd name="T61" fmla="*/ 4370 h 6220"/>
                <a:gd name="T62" fmla="*/ 2770 w 4147"/>
                <a:gd name="T63" fmla="*/ 4507 h 6220"/>
                <a:gd name="T64" fmla="*/ 2872 w 4147"/>
                <a:gd name="T65" fmla="*/ 4639 h 6220"/>
                <a:gd name="T66" fmla="*/ 2972 w 4147"/>
                <a:gd name="T67" fmla="*/ 4768 h 6220"/>
                <a:gd name="T68" fmla="*/ 3071 w 4147"/>
                <a:gd name="T69" fmla="*/ 4894 h 6220"/>
                <a:gd name="T70" fmla="*/ 3167 w 4147"/>
                <a:gd name="T71" fmla="*/ 5016 h 6220"/>
                <a:gd name="T72" fmla="*/ 3260 w 4147"/>
                <a:gd name="T73" fmla="*/ 5134 h 6220"/>
                <a:gd name="T74" fmla="*/ 3350 w 4147"/>
                <a:gd name="T75" fmla="*/ 5247 h 6220"/>
                <a:gd name="T76" fmla="*/ 3436 w 4147"/>
                <a:gd name="T77" fmla="*/ 5355 h 6220"/>
                <a:gd name="T78" fmla="*/ 3519 w 4147"/>
                <a:gd name="T79" fmla="*/ 5457 h 6220"/>
                <a:gd name="T80" fmla="*/ 3599 w 4147"/>
                <a:gd name="T81" fmla="*/ 5555 h 6220"/>
                <a:gd name="T82" fmla="*/ 3673 w 4147"/>
                <a:gd name="T83" fmla="*/ 5647 h 6220"/>
                <a:gd name="T84" fmla="*/ 3743 w 4147"/>
                <a:gd name="T85" fmla="*/ 5733 h 6220"/>
                <a:gd name="T86" fmla="*/ 3809 w 4147"/>
                <a:gd name="T87" fmla="*/ 5814 h 6220"/>
                <a:gd name="T88" fmla="*/ 3870 w 4147"/>
                <a:gd name="T89" fmla="*/ 5888 h 6220"/>
                <a:gd name="T90" fmla="*/ 3925 w 4147"/>
                <a:gd name="T91" fmla="*/ 5954 h 6220"/>
                <a:gd name="T92" fmla="*/ 3975 w 4147"/>
                <a:gd name="T93" fmla="*/ 6015 h 6220"/>
                <a:gd name="T94" fmla="*/ 4019 w 4147"/>
                <a:gd name="T95" fmla="*/ 6067 h 6220"/>
                <a:gd name="T96" fmla="*/ 4057 w 4147"/>
                <a:gd name="T97" fmla="*/ 6113 h 6220"/>
                <a:gd name="T98" fmla="*/ 4088 w 4147"/>
                <a:gd name="T99" fmla="*/ 6150 h 6220"/>
                <a:gd name="T100" fmla="*/ 4113 w 4147"/>
                <a:gd name="T101" fmla="*/ 6181 h 6220"/>
                <a:gd name="T102" fmla="*/ 4132 w 4147"/>
                <a:gd name="T103" fmla="*/ 6202 h 6220"/>
                <a:gd name="T104" fmla="*/ 4144 w 4147"/>
                <a:gd name="T105" fmla="*/ 6216 h 6220"/>
                <a:gd name="T106" fmla="*/ 4147 w 4147"/>
                <a:gd name="T107" fmla="*/ 6220 h 62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47"/>
                <a:gd name="T163" fmla="*/ 0 h 6220"/>
                <a:gd name="T164" fmla="*/ 4147 w 4147"/>
                <a:gd name="T165" fmla="*/ 6220 h 62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47" h="6220">
                  <a:moveTo>
                    <a:pt x="0" y="0"/>
                  </a:moveTo>
                  <a:lnTo>
                    <a:pt x="10" y="35"/>
                  </a:lnTo>
                  <a:lnTo>
                    <a:pt x="20" y="72"/>
                  </a:lnTo>
                  <a:lnTo>
                    <a:pt x="31" y="108"/>
                  </a:lnTo>
                  <a:lnTo>
                    <a:pt x="42" y="146"/>
                  </a:lnTo>
                  <a:lnTo>
                    <a:pt x="53" y="183"/>
                  </a:lnTo>
                  <a:lnTo>
                    <a:pt x="67" y="222"/>
                  </a:lnTo>
                  <a:lnTo>
                    <a:pt x="79" y="260"/>
                  </a:lnTo>
                  <a:lnTo>
                    <a:pt x="94" y="300"/>
                  </a:lnTo>
                  <a:lnTo>
                    <a:pt x="109" y="340"/>
                  </a:lnTo>
                  <a:lnTo>
                    <a:pt x="124" y="380"/>
                  </a:lnTo>
                  <a:lnTo>
                    <a:pt x="140" y="421"/>
                  </a:lnTo>
                  <a:lnTo>
                    <a:pt x="157" y="463"/>
                  </a:lnTo>
                  <a:lnTo>
                    <a:pt x="174" y="504"/>
                  </a:lnTo>
                  <a:lnTo>
                    <a:pt x="192" y="546"/>
                  </a:lnTo>
                  <a:lnTo>
                    <a:pt x="211" y="589"/>
                  </a:lnTo>
                  <a:lnTo>
                    <a:pt x="231" y="631"/>
                  </a:lnTo>
                  <a:lnTo>
                    <a:pt x="249" y="675"/>
                  </a:lnTo>
                  <a:lnTo>
                    <a:pt x="270" y="719"/>
                  </a:lnTo>
                  <a:lnTo>
                    <a:pt x="291" y="763"/>
                  </a:lnTo>
                  <a:lnTo>
                    <a:pt x="312" y="808"/>
                  </a:lnTo>
                  <a:lnTo>
                    <a:pt x="335" y="852"/>
                  </a:lnTo>
                  <a:lnTo>
                    <a:pt x="357" y="897"/>
                  </a:lnTo>
                  <a:lnTo>
                    <a:pt x="380" y="943"/>
                  </a:lnTo>
                  <a:lnTo>
                    <a:pt x="404" y="989"/>
                  </a:lnTo>
                  <a:lnTo>
                    <a:pt x="428" y="1035"/>
                  </a:lnTo>
                  <a:lnTo>
                    <a:pt x="452" y="1082"/>
                  </a:lnTo>
                  <a:lnTo>
                    <a:pt x="477" y="1129"/>
                  </a:lnTo>
                  <a:lnTo>
                    <a:pt x="503" y="1176"/>
                  </a:lnTo>
                  <a:lnTo>
                    <a:pt x="529" y="1223"/>
                  </a:lnTo>
                  <a:lnTo>
                    <a:pt x="555" y="1270"/>
                  </a:lnTo>
                  <a:lnTo>
                    <a:pt x="582" y="1318"/>
                  </a:lnTo>
                  <a:lnTo>
                    <a:pt x="609" y="1367"/>
                  </a:lnTo>
                  <a:lnTo>
                    <a:pt x="636" y="1415"/>
                  </a:lnTo>
                  <a:lnTo>
                    <a:pt x="664" y="1464"/>
                  </a:lnTo>
                  <a:lnTo>
                    <a:pt x="693" y="1513"/>
                  </a:lnTo>
                  <a:lnTo>
                    <a:pt x="722" y="1562"/>
                  </a:lnTo>
                  <a:lnTo>
                    <a:pt x="752" y="1612"/>
                  </a:lnTo>
                  <a:lnTo>
                    <a:pt x="781" y="1661"/>
                  </a:lnTo>
                  <a:lnTo>
                    <a:pt x="811" y="1711"/>
                  </a:lnTo>
                  <a:lnTo>
                    <a:pt x="841" y="1761"/>
                  </a:lnTo>
                  <a:lnTo>
                    <a:pt x="873" y="1811"/>
                  </a:lnTo>
                  <a:lnTo>
                    <a:pt x="903" y="1861"/>
                  </a:lnTo>
                  <a:lnTo>
                    <a:pt x="934" y="1912"/>
                  </a:lnTo>
                  <a:lnTo>
                    <a:pt x="966" y="1962"/>
                  </a:lnTo>
                  <a:lnTo>
                    <a:pt x="999" y="2014"/>
                  </a:lnTo>
                  <a:lnTo>
                    <a:pt x="1031" y="2065"/>
                  </a:lnTo>
                  <a:lnTo>
                    <a:pt x="1063" y="2116"/>
                  </a:lnTo>
                  <a:lnTo>
                    <a:pt x="1096" y="2167"/>
                  </a:lnTo>
                  <a:lnTo>
                    <a:pt x="1129" y="2218"/>
                  </a:lnTo>
                  <a:lnTo>
                    <a:pt x="1162" y="2269"/>
                  </a:lnTo>
                  <a:lnTo>
                    <a:pt x="1197" y="2320"/>
                  </a:lnTo>
                  <a:lnTo>
                    <a:pt x="1230" y="2372"/>
                  </a:lnTo>
                  <a:lnTo>
                    <a:pt x="1264" y="2423"/>
                  </a:lnTo>
                  <a:lnTo>
                    <a:pt x="1299" y="2474"/>
                  </a:lnTo>
                  <a:lnTo>
                    <a:pt x="1333" y="2526"/>
                  </a:lnTo>
                  <a:lnTo>
                    <a:pt x="1368" y="2577"/>
                  </a:lnTo>
                  <a:lnTo>
                    <a:pt x="1403" y="2630"/>
                  </a:lnTo>
                  <a:lnTo>
                    <a:pt x="1437" y="2681"/>
                  </a:lnTo>
                  <a:lnTo>
                    <a:pt x="1473" y="2733"/>
                  </a:lnTo>
                  <a:lnTo>
                    <a:pt x="1508" y="2784"/>
                  </a:lnTo>
                  <a:lnTo>
                    <a:pt x="1544" y="2836"/>
                  </a:lnTo>
                  <a:lnTo>
                    <a:pt x="1579" y="2887"/>
                  </a:lnTo>
                  <a:lnTo>
                    <a:pt x="1616" y="2939"/>
                  </a:lnTo>
                  <a:lnTo>
                    <a:pt x="1651" y="2990"/>
                  </a:lnTo>
                  <a:lnTo>
                    <a:pt x="1687" y="3041"/>
                  </a:lnTo>
                  <a:lnTo>
                    <a:pt x="1724" y="3093"/>
                  </a:lnTo>
                  <a:lnTo>
                    <a:pt x="1759" y="3144"/>
                  </a:lnTo>
                  <a:lnTo>
                    <a:pt x="1796" y="3195"/>
                  </a:lnTo>
                  <a:lnTo>
                    <a:pt x="1832" y="3247"/>
                  </a:lnTo>
                  <a:lnTo>
                    <a:pt x="1869" y="3298"/>
                  </a:lnTo>
                  <a:lnTo>
                    <a:pt x="1905" y="3348"/>
                  </a:lnTo>
                  <a:lnTo>
                    <a:pt x="1942" y="3399"/>
                  </a:lnTo>
                  <a:lnTo>
                    <a:pt x="1978" y="3450"/>
                  </a:lnTo>
                  <a:lnTo>
                    <a:pt x="2015" y="3500"/>
                  </a:lnTo>
                  <a:lnTo>
                    <a:pt x="2051" y="3550"/>
                  </a:lnTo>
                  <a:lnTo>
                    <a:pt x="2089" y="3600"/>
                  </a:lnTo>
                  <a:lnTo>
                    <a:pt x="2125" y="3650"/>
                  </a:lnTo>
                  <a:lnTo>
                    <a:pt x="2162" y="3700"/>
                  </a:lnTo>
                  <a:lnTo>
                    <a:pt x="2198" y="3749"/>
                  </a:lnTo>
                  <a:lnTo>
                    <a:pt x="2235" y="3798"/>
                  </a:lnTo>
                  <a:lnTo>
                    <a:pt x="2271" y="3847"/>
                  </a:lnTo>
                  <a:lnTo>
                    <a:pt x="2307" y="3896"/>
                  </a:lnTo>
                  <a:lnTo>
                    <a:pt x="2343" y="3944"/>
                  </a:lnTo>
                  <a:lnTo>
                    <a:pt x="2379" y="3993"/>
                  </a:lnTo>
                  <a:lnTo>
                    <a:pt x="2416" y="4041"/>
                  </a:lnTo>
                  <a:lnTo>
                    <a:pt x="2451" y="4089"/>
                  </a:lnTo>
                  <a:lnTo>
                    <a:pt x="2488" y="4137"/>
                  </a:lnTo>
                  <a:lnTo>
                    <a:pt x="2523" y="4184"/>
                  </a:lnTo>
                  <a:lnTo>
                    <a:pt x="2559" y="4230"/>
                  </a:lnTo>
                  <a:lnTo>
                    <a:pt x="2595" y="4277"/>
                  </a:lnTo>
                  <a:lnTo>
                    <a:pt x="2631" y="4324"/>
                  </a:lnTo>
                  <a:lnTo>
                    <a:pt x="2665" y="4370"/>
                  </a:lnTo>
                  <a:lnTo>
                    <a:pt x="2700" y="4416"/>
                  </a:lnTo>
                  <a:lnTo>
                    <a:pt x="2735" y="4461"/>
                  </a:lnTo>
                  <a:lnTo>
                    <a:pt x="2770" y="4507"/>
                  </a:lnTo>
                  <a:lnTo>
                    <a:pt x="2805" y="4550"/>
                  </a:lnTo>
                  <a:lnTo>
                    <a:pt x="2839" y="4595"/>
                  </a:lnTo>
                  <a:lnTo>
                    <a:pt x="2872" y="4639"/>
                  </a:lnTo>
                  <a:lnTo>
                    <a:pt x="2907" y="4683"/>
                  </a:lnTo>
                  <a:lnTo>
                    <a:pt x="2940" y="4726"/>
                  </a:lnTo>
                  <a:lnTo>
                    <a:pt x="2972" y="4768"/>
                  </a:lnTo>
                  <a:lnTo>
                    <a:pt x="3006" y="4811"/>
                  </a:lnTo>
                  <a:lnTo>
                    <a:pt x="3038" y="4853"/>
                  </a:lnTo>
                  <a:lnTo>
                    <a:pt x="3071" y="4894"/>
                  </a:lnTo>
                  <a:lnTo>
                    <a:pt x="3104" y="4935"/>
                  </a:lnTo>
                  <a:lnTo>
                    <a:pt x="3135" y="4976"/>
                  </a:lnTo>
                  <a:lnTo>
                    <a:pt x="3167" y="5016"/>
                  </a:lnTo>
                  <a:lnTo>
                    <a:pt x="3198" y="5056"/>
                  </a:lnTo>
                  <a:lnTo>
                    <a:pt x="3230" y="5094"/>
                  </a:lnTo>
                  <a:lnTo>
                    <a:pt x="3260" y="5134"/>
                  </a:lnTo>
                  <a:lnTo>
                    <a:pt x="3290" y="5172"/>
                  </a:lnTo>
                  <a:lnTo>
                    <a:pt x="3320" y="5209"/>
                  </a:lnTo>
                  <a:lnTo>
                    <a:pt x="3350" y="5247"/>
                  </a:lnTo>
                  <a:lnTo>
                    <a:pt x="3379" y="5283"/>
                  </a:lnTo>
                  <a:lnTo>
                    <a:pt x="3408" y="5319"/>
                  </a:lnTo>
                  <a:lnTo>
                    <a:pt x="3436" y="5355"/>
                  </a:lnTo>
                  <a:lnTo>
                    <a:pt x="3464" y="5389"/>
                  </a:lnTo>
                  <a:lnTo>
                    <a:pt x="3492" y="5424"/>
                  </a:lnTo>
                  <a:lnTo>
                    <a:pt x="3519" y="5457"/>
                  </a:lnTo>
                  <a:lnTo>
                    <a:pt x="3547" y="5491"/>
                  </a:lnTo>
                  <a:lnTo>
                    <a:pt x="3573" y="5523"/>
                  </a:lnTo>
                  <a:lnTo>
                    <a:pt x="3599" y="5555"/>
                  </a:lnTo>
                  <a:lnTo>
                    <a:pt x="3624" y="5586"/>
                  </a:lnTo>
                  <a:lnTo>
                    <a:pt x="3649" y="5618"/>
                  </a:lnTo>
                  <a:lnTo>
                    <a:pt x="3673" y="5647"/>
                  </a:lnTo>
                  <a:lnTo>
                    <a:pt x="3697" y="5677"/>
                  </a:lnTo>
                  <a:lnTo>
                    <a:pt x="3721" y="5705"/>
                  </a:lnTo>
                  <a:lnTo>
                    <a:pt x="3743" y="5733"/>
                  </a:lnTo>
                  <a:lnTo>
                    <a:pt x="3765" y="5761"/>
                  </a:lnTo>
                  <a:lnTo>
                    <a:pt x="3787" y="5788"/>
                  </a:lnTo>
                  <a:lnTo>
                    <a:pt x="3809" y="5814"/>
                  </a:lnTo>
                  <a:lnTo>
                    <a:pt x="3830" y="5839"/>
                  </a:lnTo>
                  <a:lnTo>
                    <a:pt x="3850" y="5864"/>
                  </a:lnTo>
                  <a:lnTo>
                    <a:pt x="3870" y="5888"/>
                  </a:lnTo>
                  <a:lnTo>
                    <a:pt x="3888" y="5911"/>
                  </a:lnTo>
                  <a:lnTo>
                    <a:pt x="3907" y="5932"/>
                  </a:lnTo>
                  <a:lnTo>
                    <a:pt x="3925" y="5954"/>
                  </a:lnTo>
                  <a:lnTo>
                    <a:pt x="3943" y="5975"/>
                  </a:lnTo>
                  <a:lnTo>
                    <a:pt x="3959" y="5995"/>
                  </a:lnTo>
                  <a:lnTo>
                    <a:pt x="3975" y="6015"/>
                  </a:lnTo>
                  <a:lnTo>
                    <a:pt x="3990" y="6033"/>
                  </a:lnTo>
                  <a:lnTo>
                    <a:pt x="4005" y="6050"/>
                  </a:lnTo>
                  <a:lnTo>
                    <a:pt x="4019" y="6067"/>
                  </a:lnTo>
                  <a:lnTo>
                    <a:pt x="4032" y="6084"/>
                  </a:lnTo>
                  <a:lnTo>
                    <a:pt x="4045" y="6098"/>
                  </a:lnTo>
                  <a:lnTo>
                    <a:pt x="4057" y="6113"/>
                  </a:lnTo>
                  <a:lnTo>
                    <a:pt x="4069" y="6126"/>
                  </a:lnTo>
                  <a:lnTo>
                    <a:pt x="4079" y="6139"/>
                  </a:lnTo>
                  <a:lnTo>
                    <a:pt x="4088" y="6150"/>
                  </a:lnTo>
                  <a:lnTo>
                    <a:pt x="4098" y="6162"/>
                  </a:lnTo>
                  <a:lnTo>
                    <a:pt x="4106" y="6171"/>
                  </a:lnTo>
                  <a:lnTo>
                    <a:pt x="4113" y="6181"/>
                  </a:lnTo>
                  <a:lnTo>
                    <a:pt x="4121" y="6189"/>
                  </a:lnTo>
                  <a:lnTo>
                    <a:pt x="4127" y="6196"/>
                  </a:lnTo>
                  <a:lnTo>
                    <a:pt x="4132" y="6202"/>
                  </a:lnTo>
                  <a:lnTo>
                    <a:pt x="4136" y="6208"/>
                  </a:lnTo>
                  <a:lnTo>
                    <a:pt x="4141" y="6212"/>
                  </a:lnTo>
                  <a:lnTo>
                    <a:pt x="4144" y="6216"/>
                  </a:lnTo>
                  <a:lnTo>
                    <a:pt x="4146" y="6218"/>
                  </a:lnTo>
                  <a:lnTo>
                    <a:pt x="4147" y="6219"/>
                  </a:lnTo>
                  <a:lnTo>
                    <a:pt x="4147" y="6220"/>
                  </a:lnTo>
                </a:path>
              </a:pathLst>
            </a:custGeom>
            <a:noFill/>
            <a:ln w="57150">
              <a:solidFill>
                <a:srgbClr val="053ABF"/>
              </a:solidFill>
              <a:round/>
              <a:headEnd/>
              <a:tailEnd/>
            </a:ln>
          </p:spPr>
          <p:txBody>
            <a:bodyPr>
              <a:prstTxWarp prst="textNoShape">
                <a:avLst/>
              </a:prstTxWarp>
            </a:bodyPr>
            <a:lstStyle/>
            <a:p>
              <a:endParaRPr lang="en-US">
                <a:latin typeface="Times New Roman"/>
                <a:cs typeface="Times New Roman"/>
              </a:endParaRPr>
            </a:p>
          </p:txBody>
        </p:sp>
        <p:sp>
          <p:nvSpPr>
            <p:cNvPr id="68" name="Rectangle 44"/>
            <p:cNvSpPr>
              <a:spLocks noChangeAspect="1" noChangeArrowheads="1"/>
            </p:cNvSpPr>
            <p:nvPr/>
          </p:nvSpPr>
          <p:spPr bwMode="auto">
            <a:xfrm>
              <a:off x="3453" y="2474"/>
              <a:ext cx="393" cy="194"/>
            </a:xfrm>
            <a:prstGeom prst="rect">
              <a:avLst/>
            </a:prstGeom>
            <a:noFill/>
            <a:ln w="9525">
              <a:noFill/>
              <a:miter lim="800000"/>
              <a:headEnd/>
              <a:tailEnd/>
            </a:ln>
          </p:spPr>
          <p:txBody>
            <a:bodyPr lIns="0" tIns="0" rIns="0" bIns="0">
              <a:prstTxWarp prst="textNoShape">
                <a:avLst/>
              </a:prstTxWarp>
              <a:spAutoFit/>
            </a:bodyPr>
            <a:lstStyle/>
            <a:p>
              <a:r>
                <a:rPr kumimoji="0" lang="en-US" sz="2000" b="1" i="1" dirty="0">
                  <a:solidFill>
                    <a:srgbClr val="053ABF"/>
                  </a:solidFill>
                  <a:latin typeface="Times New Roman"/>
                  <a:cs typeface="Times New Roman"/>
                </a:rPr>
                <a:t>AD</a:t>
              </a:r>
              <a:r>
                <a:rPr kumimoji="0" lang="en-US" sz="2000" b="1" i="1" baseline="-25000" dirty="0">
                  <a:solidFill>
                    <a:srgbClr val="053ABF"/>
                  </a:solidFill>
                  <a:latin typeface="Times New Roman"/>
                  <a:cs typeface="Times New Roman"/>
                </a:rPr>
                <a:t>2</a:t>
              </a:r>
              <a:endParaRPr kumimoji="0" lang="en-US" sz="2000" b="1" baseline="-25000" dirty="0">
                <a:solidFill>
                  <a:srgbClr val="053ABF"/>
                </a:solidFill>
                <a:latin typeface="Times New Roman"/>
                <a:cs typeface="Times New Roman"/>
              </a:endParaRPr>
            </a:p>
          </p:txBody>
        </p:sp>
        <p:sp>
          <p:nvSpPr>
            <p:cNvPr id="70" name="Line 52"/>
            <p:cNvSpPr>
              <a:spLocks noChangeShapeType="1"/>
            </p:cNvSpPr>
            <p:nvPr/>
          </p:nvSpPr>
          <p:spPr bwMode="auto">
            <a:xfrm>
              <a:off x="2496" y="1080"/>
              <a:ext cx="288" cy="0"/>
            </a:xfrm>
            <a:prstGeom prst="line">
              <a:avLst/>
            </a:prstGeom>
            <a:noFill/>
            <a:ln w="31750">
              <a:solidFill>
                <a:srgbClr val="000000"/>
              </a:solidFill>
              <a:round/>
              <a:headEnd type="stealth" w="lg" len="lg"/>
              <a:tailEnd type="none" w="lg" len="lg"/>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a:latin typeface="Times New Roman"/>
                <a:cs typeface="Times New Roman"/>
              </a:endParaRPr>
            </a:p>
          </p:txBody>
        </p:sp>
      </p:grpSp>
      <p:sp>
        <p:nvSpPr>
          <p:cNvPr id="71" name="Rectangle 55"/>
          <p:cNvSpPr>
            <a:spLocks noChangeAspect="1" noChangeArrowheads="1"/>
          </p:cNvSpPr>
          <p:nvPr/>
        </p:nvSpPr>
        <p:spPr bwMode="auto">
          <a:xfrm>
            <a:off x="4268208" y="3677090"/>
            <a:ext cx="245998"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a:solidFill>
                  <a:srgbClr val="000000"/>
                </a:solidFill>
                <a:latin typeface="Times New Roman"/>
                <a:cs typeface="Times New Roman"/>
              </a:rPr>
              <a:t>P</a:t>
            </a:r>
            <a:r>
              <a:rPr kumimoji="0" lang="en-US" sz="1800" b="1" i="1" baseline="-25000">
                <a:solidFill>
                  <a:srgbClr val="000000"/>
                </a:solidFill>
                <a:latin typeface="Times New Roman"/>
                <a:cs typeface="Times New Roman"/>
              </a:rPr>
              <a:t>1</a:t>
            </a:r>
            <a:endParaRPr kumimoji="0" lang="en-US" sz="3200" b="1" baseline="-25000">
              <a:solidFill>
                <a:schemeClr val="tx1"/>
              </a:solidFill>
              <a:latin typeface="Times New Roman"/>
              <a:cs typeface="Times New Roman"/>
            </a:endParaRPr>
          </a:p>
        </p:txBody>
      </p:sp>
      <p:sp>
        <p:nvSpPr>
          <p:cNvPr id="72" name="Rectangle 56"/>
          <p:cNvSpPr>
            <a:spLocks noChangeAspect="1" noChangeArrowheads="1"/>
          </p:cNvSpPr>
          <p:nvPr/>
        </p:nvSpPr>
        <p:spPr bwMode="auto">
          <a:xfrm>
            <a:off x="7401746" y="2232812"/>
            <a:ext cx="742841" cy="307777"/>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a:solidFill>
                  <a:srgbClr val="006600"/>
                </a:solidFill>
                <a:latin typeface="Times New Roman"/>
                <a:cs typeface="Times New Roman"/>
              </a:rPr>
              <a:t>SRAS</a:t>
            </a:r>
            <a:r>
              <a:rPr kumimoji="0" lang="en-US" sz="2000" b="1" i="1" baseline="-25000" dirty="0">
                <a:solidFill>
                  <a:srgbClr val="006600"/>
                </a:solidFill>
                <a:latin typeface="Times New Roman"/>
                <a:cs typeface="Times New Roman"/>
              </a:rPr>
              <a:t>1</a:t>
            </a:r>
            <a:endParaRPr kumimoji="0" lang="en-US" sz="2000" b="1" dirty="0">
              <a:solidFill>
                <a:srgbClr val="006600"/>
              </a:solidFill>
              <a:latin typeface="Times New Roman"/>
              <a:cs typeface="Times New Roman"/>
            </a:endParaRPr>
          </a:p>
        </p:txBody>
      </p:sp>
      <p:sp>
        <p:nvSpPr>
          <p:cNvPr id="73" name="Freeform 57"/>
          <p:cNvSpPr>
            <a:spLocks noChangeAspect="1"/>
          </p:cNvSpPr>
          <p:nvPr/>
        </p:nvSpPr>
        <p:spPr bwMode="auto">
          <a:xfrm>
            <a:off x="5606471" y="2570602"/>
            <a:ext cx="2020887" cy="2057400"/>
          </a:xfrm>
          <a:custGeom>
            <a:avLst/>
            <a:gdLst>
              <a:gd name="T0" fmla="*/ 82 w 4625"/>
              <a:gd name="T1" fmla="*/ 4897 h 4959"/>
              <a:gd name="T2" fmla="*/ 205 w 4625"/>
              <a:gd name="T3" fmla="*/ 4803 h 4959"/>
              <a:gd name="T4" fmla="*/ 328 w 4625"/>
              <a:gd name="T5" fmla="*/ 4706 h 4959"/>
              <a:gd name="T6" fmla="*/ 451 w 4625"/>
              <a:gd name="T7" fmla="*/ 4607 h 4959"/>
              <a:gd name="T8" fmla="*/ 573 w 4625"/>
              <a:gd name="T9" fmla="*/ 4506 h 4959"/>
              <a:gd name="T10" fmla="*/ 695 w 4625"/>
              <a:gd name="T11" fmla="*/ 4403 h 4959"/>
              <a:gd name="T12" fmla="*/ 817 w 4625"/>
              <a:gd name="T13" fmla="*/ 4298 h 4959"/>
              <a:gd name="T14" fmla="*/ 938 w 4625"/>
              <a:gd name="T15" fmla="*/ 4190 h 4959"/>
              <a:gd name="T16" fmla="*/ 1058 w 4625"/>
              <a:gd name="T17" fmla="*/ 4081 h 4959"/>
              <a:gd name="T18" fmla="*/ 1179 w 4625"/>
              <a:gd name="T19" fmla="*/ 3970 h 4959"/>
              <a:gd name="T20" fmla="*/ 1298 w 4625"/>
              <a:gd name="T21" fmla="*/ 3858 h 4959"/>
              <a:gd name="T22" fmla="*/ 1416 w 4625"/>
              <a:gd name="T23" fmla="*/ 3745 h 4959"/>
              <a:gd name="T24" fmla="*/ 1533 w 4625"/>
              <a:gd name="T25" fmla="*/ 3630 h 4959"/>
              <a:gd name="T26" fmla="*/ 1650 w 4625"/>
              <a:gd name="T27" fmla="*/ 3515 h 4959"/>
              <a:gd name="T28" fmla="*/ 1765 w 4625"/>
              <a:gd name="T29" fmla="*/ 3399 h 4959"/>
              <a:gd name="T30" fmla="*/ 1880 w 4625"/>
              <a:gd name="T31" fmla="*/ 3282 h 4959"/>
              <a:gd name="T32" fmla="*/ 1992 w 4625"/>
              <a:gd name="T33" fmla="*/ 3166 h 4959"/>
              <a:gd name="T34" fmla="*/ 2104 w 4625"/>
              <a:gd name="T35" fmla="*/ 3048 h 4959"/>
              <a:gd name="T36" fmla="*/ 2216 w 4625"/>
              <a:gd name="T37" fmla="*/ 2930 h 4959"/>
              <a:gd name="T38" fmla="*/ 2325 w 4625"/>
              <a:gd name="T39" fmla="*/ 2812 h 4959"/>
              <a:gd name="T40" fmla="*/ 2434 w 4625"/>
              <a:gd name="T41" fmla="*/ 2694 h 4959"/>
              <a:gd name="T42" fmla="*/ 2540 w 4625"/>
              <a:gd name="T43" fmla="*/ 2575 h 4959"/>
              <a:gd name="T44" fmla="*/ 2645 w 4625"/>
              <a:gd name="T45" fmla="*/ 2457 h 4959"/>
              <a:gd name="T46" fmla="*/ 2750 w 4625"/>
              <a:gd name="T47" fmla="*/ 2340 h 4959"/>
              <a:gd name="T48" fmla="*/ 2852 w 4625"/>
              <a:gd name="T49" fmla="*/ 2223 h 4959"/>
              <a:gd name="T50" fmla="*/ 2952 w 4625"/>
              <a:gd name="T51" fmla="*/ 2107 h 4959"/>
              <a:gd name="T52" fmla="*/ 3051 w 4625"/>
              <a:gd name="T53" fmla="*/ 1992 h 4959"/>
              <a:gd name="T54" fmla="*/ 3148 w 4625"/>
              <a:gd name="T55" fmla="*/ 1878 h 4959"/>
              <a:gd name="T56" fmla="*/ 3242 w 4625"/>
              <a:gd name="T57" fmla="*/ 1765 h 4959"/>
              <a:gd name="T58" fmla="*/ 3336 w 4625"/>
              <a:gd name="T59" fmla="*/ 1655 h 4959"/>
              <a:gd name="T60" fmla="*/ 3426 w 4625"/>
              <a:gd name="T61" fmla="*/ 1544 h 4959"/>
              <a:gd name="T62" fmla="*/ 3516 w 4625"/>
              <a:gd name="T63" fmla="*/ 1435 h 4959"/>
              <a:gd name="T64" fmla="*/ 3602 w 4625"/>
              <a:gd name="T65" fmla="*/ 1329 h 4959"/>
              <a:gd name="T66" fmla="*/ 3686 w 4625"/>
              <a:gd name="T67" fmla="*/ 1225 h 4959"/>
              <a:gd name="T68" fmla="*/ 3768 w 4625"/>
              <a:gd name="T69" fmla="*/ 1121 h 4959"/>
              <a:gd name="T70" fmla="*/ 3848 w 4625"/>
              <a:gd name="T71" fmla="*/ 1021 h 4959"/>
              <a:gd name="T72" fmla="*/ 3925 w 4625"/>
              <a:gd name="T73" fmla="*/ 923 h 4959"/>
              <a:gd name="T74" fmla="*/ 4000 w 4625"/>
              <a:gd name="T75" fmla="*/ 828 h 4959"/>
              <a:gd name="T76" fmla="*/ 4072 w 4625"/>
              <a:gd name="T77" fmla="*/ 735 h 4959"/>
              <a:gd name="T78" fmla="*/ 4142 w 4625"/>
              <a:gd name="T79" fmla="*/ 645 h 4959"/>
              <a:gd name="T80" fmla="*/ 4209 w 4625"/>
              <a:gd name="T81" fmla="*/ 557 h 4959"/>
              <a:gd name="T82" fmla="*/ 4273 w 4625"/>
              <a:gd name="T83" fmla="*/ 472 h 4959"/>
              <a:gd name="T84" fmla="*/ 4334 w 4625"/>
              <a:gd name="T85" fmla="*/ 391 h 4959"/>
              <a:gd name="T86" fmla="*/ 4392 w 4625"/>
              <a:gd name="T87" fmla="*/ 314 h 4959"/>
              <a:gd name="T88" fmla="*/ 4447 w 4625"/>
              <a:gd name="T89" fmla="*/ 239 h 4959"/>
              <a:gd name="T90" fmla="*/ 4501 w 4625"/>
              <a:gd name="T91" fmla="*/ 169 h 4959"/>
              <a:gd name="T92" fmla="*/ 4550 w 4625"/>
              <a:gd name="T93" fmla="*/ 102 h 4959"/>
              <a:gd name="T94" fmla="*/ 4595 w 4625"/>
              <a:gd name="T95" fmla="*/ 39 h 495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625"/>
              <a:gd name="T145" fmla="*/ 0 h 4959"/>
              <a:gd name="T146" fmla="*/ 4625 w 4625"/>
              <a:gd name="T147" fmla="*/ 4959 h 495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625" h="4959">
                <a:moveTo>
                  <a:pt x="0" y="4959"/>
                </a:moveTo>
                <a:lnTo>
                  <a:pt x="40" y="4928"/>
                </a:lnTo>
                <a:lnTo>
                  <a:pt x="82" y="4897"/>
                </a:lnTo>
                <a:lnTo>
                  <a:pt x="122" y="4866"/>
                </a:lnTo>
                <a:lnTo>
                  <a:pt x="164" y="4835"/>
                </a:lnTo>
                <a:lnTo>
                  <a:pt x="205" y="4803"/>
                </a:lnTo>
                <a:lnTo>
                  <a:pt x="246" y="4771"/>
                </a:lnTo>
                <a:lnTo>
                  <a:pt x="287" y="4739"/>
                </a:lnTo>
                <a:lnTo>
                  <a:pt x="328" y="4706"/>
                </a:lnTo>
                <a:lnTo>
                  <a:pt x="369" y="4673"/>
                </a:lnTo>
                <a:lnTo>
                  <a:pt x="409" y="4640"/>
                </a:lnTo>
                <a:lnTo>
                  <a:pt x="451" y="4607"/>
                </a:lnTo>
                <a:lnTo>
                  <a:pt x="491" y="4574"/>
                </a:lnTo>
                <a:lnTo>
                  <a:pt x="532" y="4540"/>
                </a:lnTo>
                <a:lnTo>
                  <a:pt x="573" y="4506"/>
                </a:lnTo>
                <a:lnTo>
                  <a:pt x="614" y="4472"/>
                </a:lnTo>
                <a:lnTo>
                  <a:pt x="654" y="4437"/>
                </a:lnTo>
                <a:lnTo>
                  <a:pt x="695" y="4403"/>
                </a:lnTo>
                <a:lnTo>
                  <a:pt x="736" y="4368"/>
                </a:lnTo>
                <a:lnTo>
                  <a:pt x="776" y="4333"/>
                </a:lnTo>
                <a:lnTo>
                  <a:pt x="817" y="4298"/>
                </a:lnTo>
                <a:lnTo>
                  <a:pt x="857" y="4261"/>
                </a:lnTo>
                <a:lnTo>
                  <a:pt x="898" y="4226"/>
                </a:lnTo>
                <a:lnTo>
                  <a:pt x="938" y="4190"/>
                </a:lnTo>
                <a:lnTo>
                  <a:pt x="978" y="4154"/>
                </a:lnTo>
                <a:lnTo>
                  <a:pt x="1018" y="4118"/>
                </a:lnTo>
                <a:lnTo>
                  <a:pt x="1058" y="4081"/>
                </a:lnTo>
                <a:lnTo>
                  <a:pt x="1098" y="4044"/>
                </a:lnTo>
                <a:lnTo>
                  <a:pt x="1138" y="4007"/>
                </a:lnTo>
                <a:lnTo>
                  <a:pt x="1179" y="3970"/>
                </a:lnTo>
                <a:lnTo>
                  <a:pt x="1218" y="3933"/>
                </a:lnTo>
                <a:lnTo>
                  <a:pt x="1257" y="3895"/>
                </a:lnTo>
                <a:lnTo>
                  <a:pt x="1298" y="3858"/>
                </a:lnTo>
                <a:lnTo>
                  <a:pt x="1337" y="3821"/>
                </a:lnTo>
                <a:lnTo>
                  <a:pt x="1376" y="3782"/>
                </a:lnTo>
                <a:lnTo>
                  <a:pt x="1416" y="3745"/>
                </a:lnTo>
                <a:lnTo>
                  <a:pt x="1455" y="3707"/>
                </a:lnTo>
                <a:lnTo>
                  <a:pt x="1493" y="3669"/>
                </a:lnTo>
                <a:lnTo>
                  <a:pt x="1533" y="3630"/>
                </a:lnTo>
                <a:lnTo>
                  <a:pt x="1572" y="3592"/>
                </a:lnTo>
                <a:lnTo>
                  <a:pt x="1610" y="3554"/>
                </a:lnTo>
                <a:lnTo>
                  <a:pt x="1650" y="3515"/>
                </a:lnTo>
                <a:lnTo>
                  <a:pt x="1688" y="3477"/>
                </a:lnTo>
                <a:lnTo>
                  <a:pt x="1726" y="3438"/>
                </a:lnTo>
                <a:lnTo>
                  <a:pt x="1765" y="3399"/>
                </a:lnTo>
                <a:lnTo>
                  <a:pt x="1803" y="3360"/>
                </a:lnTo>
                <a:lnTo>
                  <a:pt x="1841" y="3322"/>
                </a:lnTo>
                <a:lnTo>
                  <a:pt x="1880" y="3282"/>
                </a:lnTo>
                <a:lnTo>
                  <a:pt x="1918" y="3244"/>
                </a:lnTo>
                <a:lnTo>
                  <a:pt x="1955" y="3204"/>
                </a:lnTo>
                <a:lnTo>
                  <a:pt x="1992" y="3166"/>
                </a:lnTo>
                <a:lnTo>
                  <a:pt x="2030" y="3127"/>
                </a:lnTo>
                <a:lnTo>
                  <a:pt x="2067" y="3087"/>
                </a:lnTo>
                <a:lnTo>
                  <a:pt x="2104" y="3048"/>
                </a:lnTo>
                <a:lnTo>
                  <a:pt x="2141" y="3009"/>
                </a:lnTo>
                <a:lnTo>
                  <a:pt x="2178" y="2969"/>
                </a:lnTo>
                <a:lnTo>
                  <a:pt x="2216" y="2930"/>
                </a:lnTo>
                <a:lnTo>
                  <a:pt x="2252" y="2890"/>
                </a:lnTo>
                <a:lnTo>
                  <a:pt x="2289" y="2851"/>
                </a:lnTo>
                <a:lnTo>
                  <a:pt x="2325" y="2812"/>
                </a:lnTo>
                <a:lnTo>
                  <a:pt x="2361" y="2772"/>
                </a:lnTo>
                <a:lnTo>
                  <a:pt x="2398" y="2733"/>
                </a:lnTo>
                <a:lnTo>
                  <a:pt x="2434" y="2694"/>
                </a:lnTo>
                <a:lnTo>
                  <a:pt x="2469" y="2654"/>
                </a:lnTo>
                <a:lnTo>
                  <a:pt x="2505" y="2615"/>
                </a:lnTo>
                <a:lnTo>
                  <a:pt x="2540" y="2575"/>
                </a:lnTo>
                <a:lnTo>
                  <a:pt x="2575" y="2536"/>
                </a:lnTo>
                <a:lnTo>
                  <a:pt x="2610" y="2497"/>
                </a:lnTo>
                <a:lnTo>
                  <a:pt x="2645" y="2457"/>
                </a:lnTo>
                <a:lnTo>
                  <a:pt x="2681" y="2418"/>
                </a:lnTo>
                <a:lnTo>
                  <a:pt x="2715" y="2380"/>
                </a:lnTo>
                <a:lnTo>
                  <a:pt x="2750" y="2340"/>
                </a:lnTo>
                <a:lnTo>
                  <a:pt x="2784" y="2301"/>
                </a:lnTo>
                <a:lnTo>
                  <a:pt x="2818" y="2262"/>
                </a:lnTo>
                <a:lnTo>
                  <a:pt x="2852" y="2223"/>
                </a:lnTo>
                <a:lnTo>
                  <a:pt x="2885" y="2185"/>
                </a:lnTo>
                <a:lnTo>
                  <a:pt x="2919" y="2146"/>
                </a:lnTo>
                <a:lnTo>
                  <a:pt x="2952" y="2107"/>
                </a:lnTo>
                <a:lnTo>
                  <a:pt x="2985" y="2069"/>
                </a:lnTo>
                <a:lnTo>
                  <a:pt x="3018" y="2030"/>
                </a:lnTo>
                <a:lnTo>
                  <a:pt x="3051" y="1992"/>
                </a:lnTo>
                <a:lnTo>
                  <a:pt x="3083" y="1955"/>
                </a:lnTo>
                <a:lnTo>
                  <a:pt x="3116" y="1917"/>
                </a:lnTo>
                <a:lnTo>
                  <a:pt x="3148" y="1878"/>
                </a:lnTo>
                <a:lnTo>
                  <a:pt x="3179" y="1841"/>
                </a:lnTo>
                <a:lnTo>
                  <a:pt x="3211" y="1804"/>
                </a:lnTo>
                <a:lnTo>
                  <a:pt x="3242" y="1765"/>
                </a:lnTo>
                <a:lnTo>
                  <a:pt x="3274" y="1728"/>
                </a:lnTo>
                <a:lnTo>
                  <a:pt x="3305" y="1691"/>
                </a:lnTo>
                <a:lnTo>
                  <a:pt x="3336" y="1655"/>
                </a:lnTo>
                <a:lnTo>
                  <a:pt x="3366" y="1617"/>
                </a:lnTo>
                <a:lnTo>
                  <a:pt x="3396" y="1581"/>
                </a:lnTo>
                <a:lnTo>
                  <a:pt x="3426" y="1544"/>
                </a:lnTo>
                <a:lnTo>
                  <a:pt x="3456" y="1508"/>
                </a:lnTo>
                <a:lnTo>
                  <a:pt x="3486" y="1472"/>
                </a:lnTo>
                <a:lnTo>
                  <a:pt x="3516" y="1435"/>
                </a:lnTo>
                <a:lnTo>
                  <a:pt x="3544" y="1400"/>
                </a:lnTo>
                <a:lnTo>
                  <a:pt x="3573" y="1365"/>
                </a:lnTo>
                <a:lnTo>
                  <a:pt x="3602" y="1329"/>
                </a:lnTo>
                <a:lnTo>
                  <a:pt x="3630" y="1294"/>
                </a:lnTo>
                <a:lnTo>
                  <a:pt x="3658" y="1260"/>
                </a:lnTo>
                <a:lnTo>
                  <a:pt x="3686" y="1225"/>
                </a:lnTo>
                <a:lnTo>
                  <a:pt x="3713" y="1191"/>
                </a:lnTo>
                <a:lnTo>
                  <a:pt x="3741" y="1155"/>
                </a:lnTo>
                <a:lnTo>
                  <a:pt x="3768" y="1121"/>
                </a:lnTo>
                <a:lnTo>
                  <a:pt x="3795" y="1088"/>
                </a:lnTo>
                <a:lnTo>
                  <a:pt x="3822" y="1054"/>
                </a:lnTo>
                <a:lnTo>
                  <a:pt x="3848" y="1021"/>
                </a:lnTo>
                <a:lnTo>
                  <a:pt x="3874" y="988"/>
                </a:lnTo>
                <a:lnTo>
                  <a:pt x="3900" y="955"/>
                </a:lnTo>
                <a:lnTo>
                  <a:pt x="3925" y="923"/>
                </a:lnTo>
                <a:lnTo>
                  <a:pt x="3951" y="891"/>
                </a:lnTo>
                <a:lnTo>
                  <a:pt x="3975" y="860"/>
                </a:lnTo>
                <a:lnTo>
                  <a:pt x="4000" y="828"/>
                </a:lnTo>
                <a:lnTo>
                  <a:pt x="4024" y="797"/>
                </a:lnTo>
                <a:lnTo>
                  <a:pt x="4049" y="765"/>
                </a:lnTo>
                <a:lnTo>
                  <a:pt x="4072" y="735"/>
                </a:lnTo>
                <a:lnTo>
                  <a:pt x="4095" y="704"/>
                </a:lnTo>
                <a:lnTo>
                  <a:pt x="4119" y="674"/>
                </a:lnTo>
                <a:lnTo>
                  <a:pt x="4142" y="645"/>
                </a:lnTo>
                <a:lnTo>
                  <a:pt x="4164" y="615"/>
                </a:lnTo>
                <a:lnTo>
                  <a:pt x="4187" y="586"/>
                </a:lnTo>
                <a:lnTo>
                  <a:pt x="4209" y="557"/>
                </a:lnTo>
                <a:lnTo>
                  <a:pt x="4230" y="529"/>
                </a:lnTo>
                <a:lnTo>
                  <a:pt x="4252" y="501"/>
                </a:lnTo>
                <a:lnTo>
                  <a:pt x="4273" y="472"/>
                </a:lnTo>
                <a:lnTo>
                  <a:pt x="4293" y="445"/>
                </a:lnTo>
                <a:lnTo>
                  <a:pt x="4314" y="418"/>
                </a:lnTo>
                <a:lnTo>
                  <a:pt x="4334" y="391"/>
                </a:lnTo>
                <a:lnTo>
                  <a:pt x="4354" y="366"/>
                </a:lnTo>
                <a:lnTo>
                  <a:pt x="4373" y="339"/>
                </a:lnTo>
                <a:lnTo>
                  <a:pt x="4392" y="314"/>
                </a:lnTo>
                <a:lnTo>
                  <a:pt x="4411" y="289"/>
                </a:lnTo>
                <a:lnTo>
                  <a:pt x="4429" y="263"/>
                </a:lnTo>
                <a:lnTo>
                  <a:pt x="4447" y="239"/>
                </a:lnTo>
                <a:lnTo>
                  <a:pt x="4466" y="216"/>
                </a:lnTo>
                <a:lnTo>
                  <a:pt x="4484" y="192"/>
                </a:lnTo>
                <a:lnTo>
                  <a:pt x="4501" y="169"/>
                </a:lnTo>
                <a:lnTo>
                  <a:pt x="4517" y="146"/>
                </a:lnTo>
                <a:lnTo>
                  <a:pt x="4534" y="124"/>
                </a:lnTo>
                <a:lnTo>
                  <a:pt x="4550" y="102"/>
                </a:lnTo>
                <a:lnTo>
                  <a:pt x="4566" y="80"/>
                </a:lnTo>
                <a:lnTo>
                  <a:pt x="4580" y="59"/>
                </a:lnTo>
                <a:lnTo>
                  <a:pt x="4595" y="39"/>
                </a:lnTo>
                <a:lnTo>
                  <a:pt x="4610" y="19"/>
                </a:lnTo>
                <a:lnTo>
                  <a:pt x="4625" y="0"/>
                </a:lnTo>
              </a:path>
            </a:pathLst>
          </a:custGeom>
          <a:noFill/>
          <a:ln w="57150">
            <a:solidFill>
              <a:srgbClr val="006600"/>
            </a:solidFill>
            <a:round/>
            <a:headEnd/>
            <a:tailEnd/>
          </a:ln>
        </p:spPr>
        <p:txBody>
          <a:bodyPr>
            <a:prstTxWarp prst="textNoShape">
              <a:avLst/>
            </a:prstTxWarp>
          </a:bodyPr>
          <a:lstStyle/>
          <a:p>
            <a:endParaRPr lang="en-US">
              <a:latin typeface="Times New Roman"/>
              <a:cs typeface="Times New Roman"/>
            </a:endParaRPr>
          </a:p>
        </p:txBody>
      </p:sp>
      <p:sp>
        <p:nvSpPr>
          <p:cNvPr id="74" name="Line 58"/>
          <p:cNvSpPr>
            <a:spLocks noChangeAspect="1" noChangeShapeType="1"/>
          </p:cNvSpPr>
          <p:nvPr/>
        </p:nvSpPr>
        <p:spPr bwMode="auto">
          <a:xfrm flipH="1">
            <a:off x="4582533" y="4212077"/>
            <a:ext cx="1530350" cy="0"/>
          </a:xfrm>
          <a:prstGeom prst="line">
            <a:avLst/>
          </a:prstGeom>
          <a:noFill/>
          <a:ln w="31750" cap="rnd">
            <a:solidFill>
              <a:srgbClr val="000000"/>
            </a:solidFill>
            <a:prstDash val="sysDot"/>
            <a:round/>
            <a:headEnd/>
            <a:tailEnd/>
          </a:ln>
        </p:spPr>
        <p:txBody>
          <a:bodyPr>
            <a:prstTxWarp prst="textNoShape">
              <a:avLst/>
            </a:prstTxWarp>
          </a:bodyPr>
          <a:lstStyle/>
          <a:p>
            <a:endParaRPr lang="en-US">
              <a:latin typeface="Times New Roman"/>
              <a:cs typeface="Times New Roman"/>
            </a:endParaRPr>
          </a:p>
        </p:txBody>
      </p:sp>
      <p:sp>
        <p:nvSpPr>
          <p:cNvPr id="75" name="Rectangle 59"/>
          <p:cNvSpPr>
            <a:spLocks noChangeAspect="1" noChangeArrowheads="1"/>
          </p:cNvSpPr>
          <p:nvPr/>
        </p:nvSpPr>
        <p:spPr bwMode="auto">
          <a:xfrm>
            <a:off x="4265033" y="4070790"/>
            <a:ext cx="245998" cy="276999"/>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dirty="0">
                <a:solidFill>
                  <a:srgbClr val="000000"/>
                </a:solidFill>
                <a:latin typeface="Times New Roman"/>
                <a:cs typeface="Times New Roman"/>
              </a:rPr>
              <a:t>P</a:t>
            </a:r>
            <a:r>
              <a:rPr kumimoji="0" lang="en-US" sz="1800" b="1" i="1" baseline="-25000" dirty="0">
                <a:solidFill>
                  <a:srgbClr val="000000"/>
                </a:solidFill>
                <a:latin typeface="Times New Roman"/>
                <a:cs typeface="Times New Roman"/>
              </a:rPr>
              <a:t>2</a:t>
            </a:r>
            <a:endParaRPr kumimoji="0" lang="en-US" sz="3200" b="1" baseline="-25000" dirty="0">
              <a:solidFill>
                <a:schemeClr val="tx1"/>
              </a:solidFill>
              <a:latin typeface="Times New Roman"/>
              <a:cs typeface="Times New Roman"/>
            </a:endParaRPr>
          </a:p>
        </p:txBody>
      </p:sp>
      <p:sp>
        <p:nvSpPr>
          <p:cNvPr id="76" name="Freeform 66"/>
          <p:cNvSpPr>
            <a:spLocks/>
          </p:cNvSpPr>
          <p:nvPr/>
        </p:nvSpPr>
        <p:spPr bwMode="auto">
          <a:xfrm>
            <a:off x="6446258" y="3778690"/>
            <a:ext cx="119063" cy="119062"/>
          </a:xfrm>
          <a:custGeom>
            <a:avLst/>
            <a:gdLst>
              <a:gd name="T0" fmla="*/ 0 w 173"/>
              <a:gd name="T1" fmla="*/ 87 h 173"/>
              <a:gd name="T2" fmla="*/ 13 w 173"/>
              <a:gd name="T3" fmla="*/ 43 h 173"/>
              <a:gd name="T4" fmla="*/ 43 w 173"/>
              <a:gd name="T5" fmla="*/ 12 h 173"/>
              <a:gd name="T6" fmla="*/ 87 w 173"/>
              <a:gd name="T7" fmla="*/ 0 h 173"/>
              <a:gd name="T8" fmla="*/ 87 w 173"/>
              <a:gd name="T9" fmla="*/ 0 h 173"/>
              <a:gd name="T10" fmla="*/ 131 w 173"/>
              <a:gd name="T11" fmla="*/ 12 h 173"/>
              <a:gd name="T12" fmla="*/ 162 w 173"/>
              <a:gd name="T13" fmla="*/ 43 h 173"/>
              <a:gd name="T14" fmla="*/ 173 w 173"/>
              <a:gd name="T15" fmla="*/ 87 h 173"/>
              <a:gd name="T16" fmla="*/ 173 w 173"/>
              <a:gd name="T17" fmla="*/ 87 h 173"/>
              <a:gd name="T18" fmla="*/ 162 w 173"/>
              <a:gd name="T19" fmla="*/ 130 h 173"/>
              <a:gd name="T20" fmla="*/ 131 w 173"/>
              <a:gd name="T21" fmla="*/ 161 h 173"/>
              <a:gd name="T22" fmla="*/ 87 w 173"/>
              <a:gd name="T23" fmla="*/ 173 h 173"/>
              <a:gd name="T24" fmla="*/ 87 w 173"/>
              <a:gd name="T25" fmla="*/ 173 h 173"/>
              <a:gd name="T26" fmla="*/ 43 w 173"/>
              <a:gd name="T27" fmla="*/ 161 h 173"/>
              <a:gd name="T28" fmla="*/ 13 w 173"/>
              <a:gd name="T29" fmla="*/ 130 h 173"/>
              <a:gd name="T30" fmla="*/ 0 w 173"/>
              <a:gd name="T31" fmla="*/ 87 h 173"/>
              <a:gd name="T32" fmla="*/ 0 w 173"/>
              <a:gd name="T33" fmla="*/ 87 h 173"/>
              <a:gd name="T34" fmla="*/ 0 w 173"/>
              <a:gd name="T35" fmla="*/ 87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73"/>
              <a:gd name="T56" fmla="*/ 173 w 173"/>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73">
                <a:moveTo>
                  <a:pt x="0" y="87"/>
                </a:moveTo>
                <a:lnTo>
                  <a:pt x="13" y="43"/>
                </a:lnTo>
                <a:lnTo>
                  <a:pt x="43" y="12"/>
                </a:lnTo>
                <a:lnTo>
                  <a:pt x="87" y="0"/>
                </a:lnTo>
                <a:lnTo>
                  <a:pt x="131" y="12"/>
                </a:lnTo>
                <a:lnTo>
                  <a:pt x="162" y="43"/>
                </a:lnTo>
                <a:lnTo>
                  <a:pt x="173" y="87"/>
                </a:lnTo>
                <a:lnTo>
                  <a:pt x="162" y="130"/>
                </a:lnTo>
                <a:lnTo>
                  <a:pt x="131" y="161"/>
                </a:lnTo>
                <a:lnTo>
                  <a:pt x="87" y="173"/>
                </a:lnTo>
                <a:lnTo>
                  <a:pt x="43" y="161"/>
                </a:lnTo>
                <a:lnTo>
                  <a:pt x="13"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77" name="Text Box 67"/>
          <p:cNvSpPr txBox="1">
            <a:spLocks noChangeArrowheads="1"/>
          </p:cNvSpPr>
          <p:nvPr/>
        </p:nvSpPr>
        <p:spPr bwMode="auto">
          <a:xfrm>
            <a:off x="6642610" y="3683688"/>
            <a:ext cx="258960" cy="276999"/>
          </a:xfrm>
          <a:prstGeom prst="rect">
            <a:avLst/>
          </a:prstGeom>
          <a:noFill/>
          <a:ln w="9525">
            <a:noFill/>
            <a:miter lim="800000"/>
            <a:headEnd/>
            <a:tailEnd/>
          </a:ln>
        </p:spPr>
        <p:txBody>
          <a:bodyPr wrap="none" lIns="0" tIns="0" rIns="0" bIns="0">
            <a:prstTxWarp prst="textNoShape">
              <a:avLst/>
            </a:prstTxWarp>
            <a:spAutoFit/>
          </a:bodyPr>
          <a:lstStyle/>
          <a:p>
            <a:r>
              <a:rPr lang="en-US" sz="1800" b="1" i="1" dirty="0">
                <a:latin typeface="Times New Roman"/>
                <a:cs typeface="Times New Roman"/>
              </a:rPr>
              <a:t>E</a:t>
            </a:r>
            <a:r>
              <a:rPr lang="en-US" sz="1800" b="1" i="1" baseline="-25000" dirty="0">
                <a:latin typeface="Times New Roman"/>
                <a:cs typeface="Times New Roman"/>
              </a:rPr>
              <a:t>1</a:t>
            </a:r>
            <a:endParaRPr lang="en-US" sz="1800" b="1" dirty="0">
              <a:solidFill>
                <a:schemeClr val="tx1"/>
              </a:solidFill>
              <a:latin typeface="Times New Roman"/>
              <a:cs typeface="Times New Roman"/>
            </a:endParaRPr>
          </a:p>
        </p:txBody>
      </p:sp>
      <p:grpSp>
        <p:nvGrpSpPr>
          <p:cNvPr id="78" name="Group 72"/>
          <p:cNvGrpSpPr>
            <a:grpSpLocks/>
          </p:cNvGrpSpPr>
          <p:nvPr/>
        </p:nvGrpSpPr>
        <p:grpSpPr bwMode="auto">
          <a:xfrm>
            <a:off x="6047790" y="4067609"/>
            <a:ext cx="400049" cy="276224"/>
            <a:chOff x="3079" y="2005"/>
            <a:chExt cx="252" cy="174"/>
          </a:xfrm>
        </p:grpSpPr>
        <p:sp>
          <p:nvSpPr>
            <p:cNvPr id="79" name="Freeform 68"/>
            <p:cNvSpPr>
              <a:spLocks/>
            </p:cNvSpPr>
            <p:nvPr/>
          </p:nvSpPr>
          <p:spPr bwMode="auto">
            <a:xfrm>
              <a:off x="3079" y="2061"/>
              <a:ext cx="75" cy="75"/>
            </a:xfrm>
            <a:custGeom>
              <a:avLst/>
              <a:gdLst>
                <a:gd name="T0" fmla="*/ 0 w 173"/>
                <a:gd name="T1" fmla="*/ 87 h 173"/>
                <a:gd name="T2" fmla="*/ 13 w 173"/>
                <a:gd name="T3" fmla="*/ 43 h 173"/>
                <a:gd name="T4" fmla="*/ 43 w 173"/>
                <a:gd name="T5" fmla="*/ 12 h 173"/>
                <a:gd name="T6" fmla="*/ 87 w 173"/>
                <a:gd name="T7" fmla="*/ 0 h 173"/>
                <a:gd name="T8" fmla="*/ 87 w 173"/>
                <a:gd name="T9" fmla="*/ 0 h 173"/>
                <a:gd name="T10" fmla="*/ 131 w 173"/>
                <a:gd name="T11" fmla="*/ 12 h 173"/>
                <a:gd name="T12" fmla="*/ 162 w 173"/>
                <a:gd name="T13" fmla="*/ 43 h 173"/>
                <a:gd name="T14" fmla="*/ 173 w 173"/>
                <a:gd name="T15" fmla="*/ 87 h 173"/>
                <a:gd name="T16" fmla="*/ 173 w 173"/>
                <a:gd name="T17" fmla="*/ 87 h 173"/>
                <a:gd name="T18" fmla="*/ 162 w 173"/>
                <a:gd name="T19" fmla="*/ 130 h 173"/>
                <a:gd name="T20" fmla="*/ 131 w 173"/>
                <a:gd name="T21" fmla="*/ 161 h 173"/>
                <a:gd name="T22" fmla="*/ 87 w 173"/>
                <a:gd name="T23" fmla="*/ 173 h 173"/>
                <a:gd name="T24" fmla="*/ 87 w 173"/>
                <a:gd name="T25" fmla="*/ 173 h 173"/>
                <a:gd name="T26" fmla="*/ 43 w 173"/>
                <a:gd name="T27" fmla="*/ 161 h 173"/>
                <a:gd name="T28" fmla="*/ 13 w 173"/>
                <a:gd name="T29" fmla="*/ 130 h 173"/>
                <a:gd name="T30" fmla="*/ 0 w 173"/>
                <a:gd name="T31" fmla="*/ 87 h 173"/>
                <a:gd name="T32" fmla="*/ 0 w 173"/>
                <a:gd name="T33" fmla="*/ 87 h 173"/>
                <a:gd name="T34" fmla="*/ 0 w 173"/>
                <a:gd name="T35" fmla="*/ 87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73"/>
                <a:gd name="T56" fmla="*/ 173 w 173"/>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73">
                  <a:moveTo>
                    <a:pt x="0" y="87"/>
                  </a:moveTo>
                  <a:lnTo>
                    <a:pt x="13" y="43"/>
                  </a:lnTo>
                  <a:lnTo>
                    <a:pt x="43" y="12"/>
                  </a:lnTo>
                  <a:lnTo>
                    <a:pt x="87" y="0"/>
                  </a:lnTo>
                  <a:lnTo>
                    <a:pt x="131" y="12"/>
                  </a:lnTo>
                  <a:lnTo>
                    <a:pt x="162" y="43"/>
                  </a:lnTo>
                  <a:lnTo>
                    <a:pt x="173" y="87"/>
                  </a:lnTo>
                  <a:lnTo>
                    <a:pt x="162" y="130"/>
                  </a:lnTo>
                  <a:lnTo>
                    <a:pt x="131" y="161"/>
                  </a:lnTo>
                  <a:lnTo>
                    <a:pt x="87" y="173"/>
                  </a:lnTo>
                  <a:lnTo>
                    <a:pt x="43" y="161"/>
                  </a:lnTo>
                  <a:lnTo>
                    <a:pt x="13"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81" name="Text Box 69"/>
            <p:cNvSpPr txBox="1">
              <a:spLocks noChangeArrowheads="1"/>
            </p:cNvSpPr>
            <p:nvPr/>
          </p:nvSpPr>
          <p:spPr bwMode="auto">
            <a:xfrm>
              <a:off x="3200" y="2005"/>
              <a:ext cx="131" cy="174"/>
            </a:xfrm>
            <a:prstGeom prst="rect">
              <a:avLst/>
            </a:prstGeom>
            <a:noFill/>
            <a:ln w="9525">
              <a:noFill/>
              <a:miter lim="800000"/>
              <a:headEnd/>
              <a:tailEnd/>
            </a:ln>
          </p:spPr>
          <p:txBody>
            <a:bodyPr wrap="none" lIns="0" tIns="0" rIns="0" bIns="0">
              <a:prstTxWarp prst="textNoShape">
                <a:avLst/>
              </a:prstTxWarp>
              <a:spAutoFit/>
            </a:bodyPr>
            <a:lstStyle/>
            <a:p>
              <a:r>
                <a:rPr lang="en-US" sz="1800" b="1" i="1" dirty="0">
                  <a:latin typeface="Times New Roman"/>
                  <a:cs typeface="Times New Roman"/>
                </a:rPr>
                <a:t>e</a:t>
              </a:r>
              <a:r>
                <a:rPr lang="en-US" sz="1800" b="1" i="1" baseline="-25000" dirty="0">
                  <a:latin typeface="Times New Roman"/>
                  <a:cs typeface="Times New Roman"/>
                </a:rPr>
                <a:t>2</a:t>
              </a:r>
              <a:endParaRPr lang="en-US" sz="1800" b="1" dirty="0">
                <a:solidFill>
                  <a:schemeClr val="tx1"/>
                </a:solidFill>
                <a:latin typeface="Times New Roman"/>
                <a:cs typeface="Times New Roman"/>
              </a:endParaRPr>
            </a:p>
          </p:txBody>
        </p:sp>
      </p:grpSp>
      <p:sp>
        <p:nvSpPr>
          <p:cNvPr id="82" name="Line 70"/>
          <p:cNvSpPr>
            <a:spLocks noChangeShapeType="1"/>
          </p:cNvSpPr>
          <p:nvPr/>
        </p:nvSpPr>
        <p:spPr bwMode="auto">
          <a:xfrm rot="5400000">
            <a:off x="6352596" y="4907402"/>
            <a:ext cx="0" cy="403225"/>
          </a:xfrm>
          <a:prstGeom prst="line">
            <a:avLst/>
          </a:prstGeom>
          <a:noFill/>
          <a:ln w="31750">
            <a:solidFill>
              <a:srgbClr val="000000"/>
            </a:solidFill>
            <a:round/>
            <a:headEnd type="none" w="lg" len="lg"/>
            <a:tailEnd type="stealth" w="lg" len="lg"/>
          </a:ln>
          <a:effectLst>
            <a:outerShdw blurRad="63500" dist="38099" dir="2700000" algn="ctr" rotWithShape="0">
              <a:srgbClr val="000000">
                <a:alpha val="74998"/>
              </a:srgbClr>
            </a:outerShdw>
          </a:effectLst>
        </p:spPr>
        <p:txBody>
          <a:bodyPr lIns="0" tIns="0" rIns="0" bIns="0">
            <a:prstTxWarp prst="textNoShape">
              <a:avLst/>
            </a:prstTxWarp>
            <a:spAutoFit/>
          </a:bodyPr>
          <a:lstStyle/>
          <a:p>
            <a:pPr>
              <a:defRPr/>
            </a:pPr>
            <a:endParaRPr lang="en-US">
              <a:latin typeface="Times New Roman"/>
              <a:cs typeface="Times New Roman"/>
            </a:endParaRPr>
          </a:p>
        </p:txBody>
      </p:sp>
    </p:spTree>
    <p:extLst>
      <p:ext uri="{BB962C8B-B14F-4D97-AF65-F5344CB8AC3E}">
        <p14:creationId xmlns:p14="http://schemas.microsoft.com/office/powerpoint/2010/main" val="377863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2" presetClass="entr" presetSubtype="2" fill="hold" nodeType="afterEffect">
                                  <p:stCondLst>
                                    <p:cond delay="0"/>
                                  </p:stCondLst>
                                  <p:childTnLst>
                                    <p:set>
                                      <p:cBhvr>
                                        <p:cTn id="12" dur="1" fill="hold">
                                          <p:stCondLst>
                                            <p:cond delay="0"/>
                                          </p:stCondLst>
                                        </p:cTn>
                                        <p:tgtEl>
                                          <p:spTgt spid="66"/>
                                        </p:tgtEl>
                                        <p:attrNameLst>
                                          <p:attrName>style.visibility</p:attrName>
                                        </p:attrNameLst>
                                      </p:cBhvr>
                                      <p:to>
                                        <p:strVal val="visible"/>
                                      </p:to>
                                    </p:set>
                                    <p:animEffect transition="in" filter="slide(fromRight)">
                                      <p:cBhvr>
                                        <p:cTn id="13" dur="500"/>
                                        <p:tgtEl>
                                          <p:spTgt spid="66"/>
                                        </p:tgtEl>
                                      </p:cBhvr>
                                    </p:animEffect>
                                  </p:childTnLst>
                                </p:cTn>
                              </p:par>
                            </p:childTnLst>
                          </p:cTn>
                        </p:par>
                        <p:par>
                          <p:cTn id="14" fill="hold">
                            <p:stCondLst>
                              <p:cond delay="1000"/>
                            </p:stCondLst>
                            <p:childTnLst>
                              <p:par>
                                <p:cTn id="15" presetID="23" presetClass="entr" presetSubtype="32" fill="hold" nodeType="afterEffect">
                                  <p:stCondLst>
                                    <p:cond delay="0"/>
                                  </p:stCondLst>
                                  <p:childTnLst>
                                    <p:set>
                                      <p:cBhvr>
                                        <p:cTn id="16" dur="1" fill="hold">
                                          <p:stCondLst>
                                            <p:cond delay="0"/>
                                          </p:stCondLst>
                                        </p:cTn>
                                        <p:tgtEl>
                                          <p:spTgt spid="78"/>
                                        </p:tgtEl>
                                        <p:attrNameLst>
                                          <p:attrName>style.visibility</p:attrName>
                                        </p:attrNameLst>
                                      </p:cBhvr>
                                      <p:to>
                                        <p:strVal val="visible"/>
                                      </p:to>
                                    </p:set>
                                    <p:anim calcmode="lin" valueType="num">
                                      <p:cBhvr>
                                        <p:cTn id="17" dur="500" fill="hold"/>
                                        <p:tgtEl>
                                          <p:spTgt spid="78"/>
                                        </p:tgtEl>
                                        <p:attrNameLst>
                                          <p:attrName>ppt_w</p:attrName>
                                        </p:attrNameLst>
                                      </p:cBhvr>
                                      <p:tavLst>
                                        <p:tav tm="0">
                                          <p:val>
                                            <p:strVal val="4*#ppt_w"/>
                                          </p:val>
                                        </p:tav>
                                        <p:tav tm="100000">
                                          <p:val>
                                            <p:strVal val="#ppt_w"/>
                                          </p:val>
                                        </p:tav>
                                      </p:tavLst>
                                    </p:anim>
                                    <p:anim calcmode="lin" valueType="num">
                                      <p:cBhvr>
                                        <p:cTn id="18" dur="500" fill="hold"/>
                                        <p:tgtEl>
                                          <p:spTgt spid="78"/>
                                        </p:tgtEl>
                                        <p:attrNameLst>
                                          <p:attrName>ppt_h</p:attrName>
                                        </p:attrNameLst>
                                      </p:cBhvr>
                                      <p:tavLst>
                                        <p:tav tm="0">
                                          <p:val>
                                            <p:strVal val="4*#ppt_h"/>
                                          </p:val>
                                        </p:tav>
                                        <p:tav tm="100000">
                                          <p:val>
                                            <p:strVal val="#ppt_h"/>
                                          </p:val>
                                        </p:tav>
                                      </p:tavLst>
                                    </p:anim>
                                  </p:childTnLst>
                                </p:cTn>
                              </p:par>
                            </p:childTnLst>
                          </p:cTn>
                        </p:par>
                        <p:par>
                          <p:cTn id="19" fill="hold">
                            <p:stCondLst>
                              <p:cond delay="1500"/>
                            </p:stCondLst>
                            <p:childTnLst>
                              <p:par>
                                <p:cTn id="20" presetID="17" presetClass="entr" presetSubtype="2" fill="hold" grpId="0" nodeType="afterEffect">
                                  <p:stCondLst>
                                    <p:cond delay="0"/>
                                  </p:stCondLst>
                                  <p:childTnLst>
                                    <p:set>
                                      <p:cBhvr>
                                        <p:cTn id="21" dur="1" fill="hold">
                                          <p:stCondLst>
                                            <p:cond delay="0"/>
                                          </p:stCondLst>
                                        </p:cTn>
                                        <p:tgtEl>
                                          <p:spTgt spid="74"/>
                                        </p:tgtEl>
                                        <p:attrNameLst>
                                          <p:attrName>style.visibility</p:attrName>
                                        </p:attrNameLst>
                                      </p:cBhvr>
                                      <p:to>
                                        <p:strVal val="visible"/>
                                      </p:to>
                                    </p:set>
                                    <p:anim calcmode="lin" valueType="num">
                                      <p:cBhvr>
                                        <p:cTn id="22" dur="500" fill="hold"/>
                                        <p:tgtEl>
                                          <p:spTgt spid="74"/>
                                        </p:tgtEl>
                                        <p:attrNameLst>
                                          <p:attrName>ppt_x</p:attrName>
                                        </p:attrNameLst>
                                      </p:cBhvr>
                                      <p:tavLst>
                                        <p:tav tm="0">
                                          <p:val>
                                            <p:strVal val="#ppt_x+#ppt_w/2"/>
                                          </p:val>
                                        </p:tav>
                                        <p:tav tm="100000">
                                          <p:val>
                                            <p:strVal val="#ppt_x"/>
                                          </p:val>
                                        </p:tav>
                                      </p:tavLst>
                                    </p:anim>
                                    <p:anim calcmode="lin" valueType="num">
                                      <p:cBhvr>
                                        <p:cTn id="23" dur="500" fill="hold"/>
                                        <p:tgtEl>
                                          <p:spTgt spid="74"/>
                                        </p:tgtEl>
                                        <p:attrNameLst>
                                          <p:attrName>ppt_y</p:attrName>
                                        </p:attrNameLst>
                                      </p:cBhvr>
                                      <p:tavLst>
                                        <p:tav tm="0">
                                          <p:val>
                                            <p:strVal val="#ppt_y"/>
                                          </p:val>
                                        </p:tav>
                                        <p:tav tm="100000">
                                          <p:val>
                                            <p:strVal val="#ppt_y"/>
                                          </p:val>
                                        </p:tav>
                                      </p:tavLst>
                                    </p:anim>
                                    <p:anim calcmode="lin" valueType="num">
                                      <p:cBhvr>
                                        <p:cTn id="24" dur="500" fill="hold"/>
                                        <p:tgtEl>
                                          <p:spTgt spid="74"/>
                                        </p:tgtEl>
                                        <p:attrNameLst>
                                          <p:attrName>ppt_w</p:attrName>
                                        </p:attrNameLst>
                                      </p:cBhvr>
                                      <p:tavLst>
                                        <p:tav tm="0">
                                          <p:val>
                                            <p:fltVal val="0"/>
                                          </p:val>
                                        </p:tav>
                                        <p:tav tm="100000">
                                          <p:val>
                                            <p:strVal val="#ppt_w"/>
                                          </p:val>
                                        </p:tav>
                                      </p:tavLst>
                                    </p:anim>
                                    <p:anim calcmode="lin" valueType="num">
                                      <p:cBhvr>
                                        <p:cTn id="25" dur="500" fill="hold"/>
                                        <p:tgtEl>
                                          <p:spTgt spid="74"/>
                                        </p:tgtEl>
                                        <p:attrNameLst>
                                          <p:attrName>ppt_h</p:attrName>
                                        </p:attrNameLst>
                                      </p:cBhvr>
                                      <p:tavLst>
                                        <p:tav tm="0">
                                          <p:val>
                                            <p:strVal val="#ppt_h"/>
                                          </p:val>
                                        </p:tav>
                                        <p:tav tm="100000">
                                          <p:val>
                                            <p:strVal val="#ppt_h"/>
                                          </p:val>
                                        </p:tav>
                                      </p:tavLst>
                                    </p:anim>
                                  </p:childTnLst>
                                </p:cTn>
                              </p:par>
                              <p:par>
                                <p:cTn id="26" presetID="17" presetClass="entr" presetSubtype="1" fill="hold" grpId="0" nodeType="withEffect">
                                  <p:stCondLst>
                                    <p:cond delay="0"/>
                                  </p:stCondLst>
                                  <p:childTnLst>
                                    <p:set>
                                      <p:cBhvr>
                                        <p:cTn id="27" dur="1" fill="hold">
                                          <p:stCondLst>
                                            <p:cond delay="0"/>
                                          </p:stCondLst>
                                        </p:cTn>
                                        <p:tgtEl>
                                          <p:spTgt spid="46"/>
                                        </p:tgtEl>
                                        <p:attrNameLst>
                                          <p:attrName>style.visibility</p:attrName>
                                        </p:attrNameLst>
                                      </p:cBhvr>
                                      <p:to>
                                        <p:strVal val="visible"/>
                                      </p:to>
                                    </p:set>
                                    <p:anim calcmode="lin" valueType="num">
                                      <p:cBhvr>
                                        <p:cTn id="28" dur="500" fill="hold"/>
                                        <p:tgtEl>
                                          <p:spTgt spid="46"/>
                                        </p:tgtEl>
                                        <p:attrNameLst>
                                          <p:attrName>ppt_x</p:attrName>
                                        </p:attrNameLst>
                                      </p:cBhvr>
                                      <p:tavLst>
                                        <p:tav tm="0">
                                          <p:val>
                                            <p:strVal val="#ppt_x"/>
                                          </p:val>
                                        </p:tav>
                                        <p:tav tm="100000">
                                          <p:val>
                                            <p:strVal val="#ppt_x"/>
                                          </p:val>
                                        </p:tav>
                                      </p:tavLst>
                                    </p:anim>
                                    <p:anim calcmode="lin" valueType="num">
                                      <p:cBhvr>
                                        <p:cTn id="29" dur="500" fill="hold"/>
                                        <p:tgtEl>
                                          <p:spTgt spid="46"/>
                                        </p:tgtEl>
                                        <p:attrNameLst>
                                          <p:attrName>ppt_y</p:attrName>
                                        </p:attrNameLst>
                                      </p:cBhvr>
                                      <p:tavLst>
                                        <p:tav tm="0">
                                          <p:val>
                                            <p:strVal val="#ppt_y-#ppt_h/2"/>
                                          </p:val>
                                        </p:tav>
                                        <p:tav tm="100000">
                                          <p:val>
                                            <p:strVal val="#ppt_y"/>
                                          </p:val>
                                        </p:tav>
                                      </p:tavLst>
                                    </p:anim>
                                    <p:anim calcmode="lin" valueType="num">
                                      <p:cBhvr>
                                        <p:cTn id="30" dur="500" fill="hold"/>
                                        <p:tgtEl>
                                          <p:spTgt spid="46"/>
                                        </p:tgtEl>
                                        <p:attrNameLst>
                                          <p:attrName>ppt_w</p:attrName>
                                        </p:attrNameLst>
                                      </p:cBhvr>
                                      <p:tavLst>
                                        <p:tav tm="0">
                                          <p:val>
                                            <p:strVal val="#ppt_w"/>
                                          </p:val>
                                        </p:tav>
                                        <p:tav tm="100000">
                                          <p:val>
                                            <p:strVal val="#ppt_w"/>
                                          </p:val>
                                        </p:tav>
                                      </p:tavLst>
                                    </p:anim>
                                    <p:anim calcmode="lin" valueType="num">
                                      <p:cBhvr>
                                        <p:cTn id="31" dur="500" fill="hold"/>
                                        <p:tgtEl>
                                          <p:spTgt spid="46"/>
                                        </p:tgtEl>
                                        <p:attrNameLst>
                                          <p:attrName>ppt_h</p:attrName>
                                        </p:attrNameLst>
                                      </p:cBhvr>
                                      <p:tavLst>
                                        <p:tav tm="0">
                                          <p:val>
                                            <p:fltVal val="0"/>
                                          </p:val>
                                        </p:tav>
                                        <p:tav tm="100000">
                                          <p:val>
                                            <p:strVal val="#ppt_h"/>
                                          </p:val>
                                        </p:tav>
                                      </p:tavLst>
                                    </p:anim>
                                  </p:childTnLst>
                                </p:cTn>
                              </p:par>
                            </p:childTnLst>
                          </p:cTn>
                        </p:par>
                        <p:par>
                          <p:cTn id="32" fill="hold">
                            <p:stCondLst>
                              <p:cond delay="2000"/>
                            </p:stCondLst>
                            <p:childTnLst>
                              <p:par>
                                <p:cTn id="33" presetID="23" presetClass="entr" presetSubtype="288" fill="hold" grpId="0" nodeType="afterEffect">
                                  <p:stCondLst>
                                    <p:cond delay="0"/>
                                  </p:stCondLst>
                                  <p:childTnLst>
                                    <p:set>
                                      <p:cBhvr>
                                        <p:cTn id="34" dur="1" fill="hold">
                                          <p:stCondLst>
                                            <p:cond delay="0"/>
                                          </p:stCondLst>
                                        </p:cTn>
                                        <p:tgtEl>
                                          <p:spTgt spid="65"/>
                                        </p:tgtEl>
                                        <p:attrNameLst>
                                          <p:attrName>style.visibility</p:attrName>
                                        </p:attrNameLst>
                                      </p:cBhvr>
                                      <p:to>
                                        <p:strVal val="visible"/>
                                      </p:to>
                                    </p:set>
                                    <p:anim calcmode="lin" valueType="num">
                                      <p:cBhvr>
                                        <p:cTn id="35" dur="500" fill="hold"/>
                                        <p:tgtEl>
                                          <p:spTgt spid="65"/>
                                        </p:tgtEl>
                                        <p:attrNameLst>
                                          <p:attrName>ppt_w</p:attrName>
                                        </p:attrNameLst>
                                      </p:cBhvr>
                                      <p:tavLst>
                                        <p:tav tm="0">
                                          <p:val>
                                            <p:strVal val="4/3*#ppt_w"/>
                                          </p:val>
                                        </p:tav>
                                        <p:tav tm="100000">
                                          <p:val>
                                            <p:strVal val="#ppt_w"/>
                                          </p:val>
                                        </p:tav>
                                      </p:tavLst>
                                    </p:anim>
                                    <p:anim calcmode="lin" valueType="num">
                                      <p:cBhvr>
                                        <p:cTn id="36" dur="500" fill="hold"/>
                                        <p:tgtEl>
                                          <p:spTgt spid="65"/>
                                        </p:tgtEl>
                                        <p:attrNameLst>
                                          <p:attrName>ppt_h</p:attrName>
                                        </p:attrNameLst>
                                      </p:cBhvr>
                                      <p:tavLst>
                                        <p:tav tm="0">
                                          <p:val>
                                            <p:strVal val="4/3*#ppt_h"/>
                                          </p:val>
                                        </p:tav>
                                        <p:tav tm="100000">
                                          <p:val>
                                            <p:strVal val="#ppt_h"/>
                                          </p:val>
                                        </p:tav>
                                      </p:tavLst>
                                    </p:anim>
                                  </p:childTnLst>
                                </p:cTn>
                              </p:par>
                              <p:par>
                                <p:cTn id="37" presetID="23" presetClass="entr" presetSubtype="288" fill="hold" grpId="0" nodeType="withEffect">
                                  <p:stCondLst>
                                    <p:cond delay="0"/>
                                  </p:stCondLst>
                                  <p:childTnLst>
                                    <p:set>
                                      <p:cBhvr>
                                        <p:cTn id="38" dur="1" fill="hold">
                                          <p:stCondLst>
                                            <p:cond delay="0"/>
                                          </p:stCondLst>
                                        </p:cTn>
                                        <p:tgtEl>
                                          <p:spTgt spid="75"/>
                                        </p:tgtEl>
                                        <p:attrNameLst>
                                          <p:attrName>style.visibility</p:attrName>
                                        </p:attrNameLst>
                                      </p:cBhvr>
                                      <p:to>
                                        <p:strVal val="visible"/>
                                      </p:to>
                                    </p:set>
                                    <p:anim calcmode="lin" valueType="num">
                                      <p:cBhvr>
                                        <p:cTn id="39" dur="500" fill="hold"/>
                                        <p:tgtEl>
                                          <p:spTgt spid="75"/>
                                        </p:tgtEl>
                                        <p:attrNameLst>
                                          <p:attrName>ppt_w</p:attrName>
                                        </p:attrNameLst>
                                      </p:cBhvr>
                                      <p:tavLst>
                                        <p:tav tm="0">
                                          <p:val>
                                            <p:strVal val="4/3*#ppt_w"/>
                                          </p:val>
                                        </p:tav>
                                        <p:tav tm="100000">
                                          <p:val>
                                            <p:strVal val="#ppt_w"/>
                                          </p:val>
                                        </p:tav>
                                      </p:tavLst>
                                    </p:anim>
                                    <p:anim calcmode="lin" valueType="num">
                                      <p:cBhvr>
                                        <p:cTn id="40" dur="500" fill="hold"/>
                                        <p:tgtEl>
                                          <p:spTgt spid="75"/>
                                        </p:tgtEl>
                                        <p:attrNameLst>
                                          <p:attrName>ppt_h</p:attrName>
                                        </p:attrNameLst>
                                      </p:cBhvr>
                                      <p:tavLst>
                                        <p:tav tm="0">
                                          <p:val>
                                            <p:strVal val="4/3*#ppt_h"/>
                                          </p:val>
                                        </p:tav>
                                        <p:tav tm="100000">
                                          <p:val>
                                            <p:strVal val="#ppt_h"/>
                                          </p:val>
                                        </p:tav>
                                      </p:tavLst>
                                    </p:anim>
                                  </p:childTnLst>
                                </p:cTn>
                              </p:par>
                              <p:par>
                                <p:cTn id="41" presetID="17" presetClass="entr" presetSubtype="2" fill="hold" nodeType="withEffect">
                                  <p:stCondLst>
                                    <p:cond delay="0"/>
                                  </p:stCondLst>
                                  <p:childTnLst>
                                    <p:set>
                                      <p:cBhvr>
                                        <p:cTn id="42" dur="1" fill="hold">
                                          <p:stCondLst>
                                            <p:cond delay="0"/>
                                          </p:stCondLst>
                                        </p:cTn>
                                        <p:tgtEl>
                                          <p:spTgt spid="82"/>
                                        </p:tgtEl>
                                        <p:attrNameLst>
                                          <p:attrName>style.visibility</p:attrName>
                                        </p:attrNameLst>
                                      </p:cBhvr>
                                      <p:to>
                                        <p:strVal val="visible"/>
                                      </p:to>
                                    </p:set>
                                    <p:anim calcmode="lin" valueType="num">
                                      <p:cBhvr>
                                        <p:cTn id="43" dur="500" fill="hold"/>
                                        <p:tgtEl>
                                          <p:spTgt spid="82"/>
                                        </p:tgtEl>
                                        <p:attrNameLst>
                                          <p:attrName>ppt_x</p:attrName>
                                        </p:attrNameLst>
                                      </p:cBhvr>
                                      <p:tavLst>
                                        <p:tav tm="0">
                                          <p:val>
                                            <p:strVal val="#ppt_x+#ppt_w/2"/>
                                          </p:val>
                                        </p:tav>
                                        <p:tav tm="100000">
                                          <p:val>
                                            <p:strVal val="#ppt_x"/>
                                          </p:val>
                                        </p:tav>
                                      </p:tavLst>
                                    </p:anim>
                                    <p:anim calcmode="lin" valueType="num">
                                      <p:cBhvr>
                                        <p:cTn id="44" dur="500" fill="hold"/>
                                        <p:tgtEl>
                                          <p:spTgt spid="82"/>
                                        </p:tgtEl>
                                        <p:attrNameLst>
                                          <p:attrName>ppt_y</p:attrName>
                                        </p:attrNameLst>
                                      </p:cBhvr>
                                      <p:tavLst>
                                        <p:tav tm="0">
                                          <p:val>
                                            <p:strVal val="#ppt_y"/>
                                          </p:val>
                                        </p:tav>
                                        <p:tav tm="100000">
                                          <p:val>
                                            <p:strVal val="#ppt_y"/>
                                          </p:val>
                                        </p:tav>
                                      </p:tavLst>
                                    </p:anim>
                                    <p:anim calcmode="lin" valueType="num">
                                      <p:cBhvr>
                                        <p:cTn id="45" dur="500" fill="hold"/>
                                        <p:tgtEl>
                                          <p:spTgt spid="82"/>
                                        </p:tgtEl>
                                        <p:attrNameLst>
                                          <p:attrName>ppt_w</p:attrName>
                                        </p:attrNameLst>
                                      </p:cBhvr>
                                      <p:tavLst>
                                        <p:tav tm="0">
                                          <p:val>
                                            <p:fltVal val="0"/>
                                          </p:val>
                                        </p:tav>
                                        <p:tav tm="100000">
                                          <p:val>
                                            <p:strVal val="#ppt_w"/>
                                          </p:val>
                                        </p:tav>
                                      </p:tavLst>
                                    </p:anim>
                                    <p:anim calcmode="lin" valueType="num">
                                      <p:cBhvr>
                                        <p:cTn id="46" dur="500" fill="hold"/>
                                        <p:tgtEl>
                                          <p:spTgt spid="8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p"/>
      <p:bldP spid="46" grpId="0" animBg="1"/>
      <p:bldP spid="65" grpId="0"/>
      <p:bldP spid="74" grpId="0" animBg="1"/>
      <p:bldP spid="7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859196"/>
            <a:ext cx="8932985" cy="504565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218768"/>
            <a:ext cx="8904855" cy="677784"/>
          </a:xfrm>
        </p:spPr>
        <p:txBody>
          <a:bodyPr/>
          <a:lstStyle/>
          <a:p>
            <a:r>
              <a:rPr lang="en-US" sz="3000" dirty="0" smtClean="0"/>
              <a:t>Shifts in monetary policy and economic stability</a:t>
            </a:r>
          </a:p>
        </p:txBody>
      </p:sp>
      <p:sp>
        <p:nvSpPr>
          <p:cNvPr id="3" name="Content Placeholder 2"/>
          <p:cNvSpPr>
            <a:spLocks noGrp="1"/>
          </p:cNvSpPr>
          <p:nvPr>
            <p:ph idx="1"/>
          </p:nvPr>
        </p:nvSpPr>
        <p:spPr>
          <a:xfrm>
            <a:off x="140675" y="908136"/>
            <a:ext cx="8883750" cy="4583071"/>
          </a:xfrm>
        </p:spPr>
        <p:txBody>
          <a:bodyPr/>
          <a:lstStyle/>
          <a:p>
            <a:pPr marL="231775" indent="-231775"/>
            <a:r>
              <a:rPr lang="en-US" sz="2600" dirty="0" smtClean="0">
                <a:solidFill>
                  <a:srgbClr val="32302A"/>
                </a:solidFill>
              </a:rPr>
              <a:t>If a change in monetary policy is timed poorly, it can be a source of instability.  </a:t>
            </a:r>
          </a:p>
          <a:p>
            <a:pPr marL="631825" lvl="1" indent="-231775"/>
            <a:r>
              <a:rPr lang="en-US" dirty="0" smtClean="0">
                <a:solidFill>
                  <a:srgbClr val="32302A"/>
                </a:solidFill>
              </a:rPr>
              <a:t>It can cause either recession or inflation.</a:t>
            </a:r>
          </a:p>
          <a:p>
            <a:pPr marL="231775" indent="-231775"/>
            <a:r>
              <a:rPr lang="en-US" sz="2600" dirty="0" smtClean="0">
                <a:solidFill>
                  <a:srgbClr val="32302A"/>
                </a:solidFill>
              </a:rPr>
              <a:t>Proper timing of monetary policy:</a:t>
            </a:r>
          </a:p>
          <a:p>
            <a:pPr marL="631825" lvl="1" indent="-231775"/>
            <a:r>
              <a:rPr lang="en-US" dirty="0" smtClean="0">
                <a:solidFill>
                  <a:srgbClr val="32302A"/>
                </a:solidFill>
              </a:rPr>
              <a:t>If expansionary effects occur during a recession and restrictive effects during an inflationary boom, the impact would be stabilizing.</a:t>
            </a:r>
          </a:p>
          <a:p>
            <a:pPr marL="631825" lvl="1" indent="-231775"/>
            <a:r>
              <a:rPr lang="en-US" dirty="0" smtClean="0">
                <a:solidFill>
                  <a:srgbClr val="32302A"/>
                </a:solidFill>
              </a:rPr>
              <a:t>However, if expansionary effects occur when an economy is already at or beyond full employment and restrictive effects occur when an economy is in a recession, the impact would be destabilizing.</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anim calcmode="lin" valueType="num">
                                      <p:cBhvr>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anim calcmode="lin" valueType="num">
                                      <p:cBhvr>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1841"/>
            <a:ext cx="7772400" cy="1864086"/>
          </a:xfrm>
        </p:spPr>
        <p:txBody>
          <a:bodyPr anchor="ctr"/>
          <a:lstStyle/>
          <a:p>
            <a:r>
              <a:rPr lang="en-US" dirty="0" smtClean="0"/>
              <a:t>The Impact of Monetary Policy: A Brief Historical Background</a:t>
            </a:r>
          </a:p>
        </p:txBody>
      </p:sp>
    </p:spTree>
    <p:extLst>
      <p:ext uri="{BB962C8B-B14F-4D97-AF65-F5344CB8AC3E}">
        <p14:creationId xmlns:p14="http://schemas.microsoft.com/office/powerpoint/2010/main" val="11908297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1313" indent="-341313">
              <a:buAutoNum type="arabicPeriod"/>
            </a:pPr>
            <a:r>
              <a:rPr lang="en-US" sz="2600" dirty="0" smtClean="0">
                <a:solidFill>
                  <a:srgbClr val="32302A"/>
                </a:solidFill>
              </a:rPr>
              <a:t>If the Fed shifts to more restrictive monetary policy, it typically sells bonds. How will this action influence the following? </a:t>
            </a:r>
          </a:p>
          <a:p>
            <a:pPr marL="622300" indent="-273050">
              <a:buNone/>
            </a:pPr>
            <a:r>
              <a:rPr lang="en-US" sz="2600" dirty="0" smtClean="0">
                <a:solidFill>
                  <a:srgbClr val="32302A"/>
                </a:solidFill>
              </a:rPr>
              <a:t>a. the reserves available to banks </a:t>
            </a:r>
          </a:p>
          <a:p>
            <a:pPr marL="622300" indent="-273050">
              <a:buNone/>
            </a:pPr>
            <a:r>
              <a:rPr lang="en-US" sz="2600" dirty="0" err="1" smtClean="0">
                <a:solidFill>
                  <a:srgbClr val="32302A"/>
                </a:solidFill>
              </a:rPr>
              <a:t>b</a:t>
            </a:r>
            <a:r>
              <a:rPr lang="en-US" sz="2600" dirty="0" smtClean="0">
                <a:solidFill>
                  <a:srgbClr val="32302A"/>
                </a:solidFill>
              </a:rPr>
              <a:t>. real interest rates</a:t>
            </a:r>
          </a:p>
          <a:p>
            <a:pPr marL="622300" indent="-273050">
              <a:buNone/>
            </a:pPr>
            <a:r>
              <a:rPr lang="en-US" sz="2600" dirty="0" err="1" smtClean="0">
                <a:solidFill>
                  <a:srgbClr val="32302A"/>
                </a:solidFill>
              </a:rPr>
              <a:t>c</a:t>
            </a:r>
            <a:r>
              <a:rPr lang="en-US" sz="2600" dirty="0" smtClean="0">
                <a:solidFill>
                  <a:srgbClr val="32302A"/>
                </a:solidFill>
              </a:rPr>
              <a:t>. household spending on consumer durables </a:t>
            </a:r>
          </a:p>
          <a:p>
            <a:pPr marL="622300" indent="-273050">
              <a:buNone/>
            </a:pPr>
            <a:r>
              <a:rPr lang="en-US" sz="2600" dirty="0" err="1" smtClean="0">
                <a:solidFill>
                  <a:srgbClr val="32302A"/>
                </a:solidFill>
              </a:rPr>
              <a:t>d</a:t>
            </a:r>
            <a:r>
              <a:rPr lang="en-US" sz="2600" dirty="0" smtClean="0">
                <a:solidFill>
                  <a:srgbClr val="32302A"/>
                </a:solidFill>
              </a:rPr>
              <a:t>. the exchange rate value of the dollar </a:t>
            </a:r>
          </a:p>
          <a:p>
            <a:pPr marL="622300" indent="-273050">
              <a:buNone/>
            </a:pPr>
            <a:r>
              <a:rPr lang="en-US" sz="2600" dirty="0" err="1" smtClean="0">
                <a:solidFill>
                  <a:srgbClr val="32302A"/>
                </a:solidFill>
              </a:rPr>
              <a:t>e</a:t>
            </a:r>
            <a:r>
              <a:rPr lang="en-US" sz="2600" dirty="0" smtClean="0">
                <a:solidFill>
                  <a:srgbClr val="32302A"/>
                </a:solidFill>
              </a:rPr>
              <a:t>. net exports</a:t>
            </a:r>
          </a:p>
          <a:p>
            <a:pPr marL="622300" indent="-273050">
              <a:buNone/>
            </a:pPr>
            <a:r>
              <a:rPr lang="en-US" sz="2600" dirty="0" err="1" smtClean="0">
                <a:solidFill>
                  <a:srgbClr val="32302A"/>
                </a:solidFill>
              </a:rPr>
              <a:t>f</a:t>
            </a:r>
            <a:r>
              <a:rPr lang="en-US" sz="2600" dirty="0" smtClean="0">
                <a:solidFill>
                  <a:srgbClr val="32302A"/>
                </a:solidFill>
              </a:rPr>
              <a:t>. the price of stocks &amp; real assets </a:t>
            </a:r>
            <a:r>
              <a:rPr lang="en-US" sz="2000" i="1" dirty="0" smtClean="0">
                <a:solidFill>
                  <a:srgbClr val="32302A"/>
                </a:solidFill>
              </a:rPr>
              <a:t>(like apartments or office buildings)</a:t>
            </a:r>
            <a:r>
              <a:rPr lang="en-US" sz="2600" dirty="0" smtClean="0">
                <a:solidFill>
                  <a:srgbClr val="32302A"/>
                </a:solidFill>
              </a:rPr>
              <a:t> </a:t>
            </a:r>
          </a:p>
          <a:p>
            <a:pPr marL="622300" indent="-273050">
              <a:buNone/>
            </a:pPr>
            <a:r>
              <a:rPr lang="en-US" sz="2600" dirty="0" err="1" smtClean="0">
                <a:solidFill>
                  <a:srgbClr val="32302A"/>
                </a:solidFill>
              </a:rPr>
              <a:t>g</a:t>
            </a:r>
            <a:r>
              <a:rPr lang="en-US" sz="2600" dirty="0" smtClean="0">
                <a:solidFill>
                  <a:srgbClr val="32302A"/>
                </a:solidFill>
              </a:rPr>
              <a:t>. real GDP</a:t>
            </a:r>
          </a:p>
          <a:p>
            <a:pPr marL="341313" indent="-341313">
              <a:buNone/>
            </a:pPr>
            <a:endParaRPr lang="en-US" sz="2600" dirty="0" smtClean="0">
              <a:solidFill>
                <a:srgbClr val="32302A"/>
              </a:solidFill>
            </a:endParaRPr>
          </a:p>
        </p:txBody>
      </p:sp>
    </p:spTree>
    <p:extLst>
      <p:ext uri="{BB962C8B-B14F-4D97-AF65-F5344CB8AC3E}">
        <p14:creationId xmlns:p14="http://schemas.microsoft.com/office/powerpoint/2010/main" val="622201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1313" indent="-341313">
              <a:buNone/>
            </a:pPr>
            <a:r>
              <a:rPr lang="en-US" sz="2600" dirty="0" smtClean="0">
                <a:solidFill>
                  <a:srgbClr val="32302A"/>
                </a:solidFill>
              </a:rPr>
              <a:t>2. What are the determinants of the demand for money? </a:t>
            </a:r>
            <a:br>
              <a:rPr lang="en-US" sz="2600" dirty="0" smtClean="0">
                <a:solidFill>
                  <a:srgbClr val="32302A"/>
                </a:solidFill>
              </a:rPr>
            </a:br>
            <a:r>
              <a:rPr lang="en-US" sz="2600" dirty="0" smtClean="0">
                <a:solidFill>
                  <a:srgbClr val="32302A"/>
                </a:solidFill>
              </a:rPr>
              <a:t>The supply of money? </a:t>
            </a:r>
          </a:p>
          <a:p>
            <a:pPr marL="341313" indent="-341313">
              <a:buNone/>
            </a:pPr>
            <a:endParaRPr lang="en-US" sz="1200" dirty="0" smtClean="0">
              <a:solidFill>
                <a:srgbClr val="32302A"/>
              </a:solidFill>
            </a:endParaRPr>
          </a:p>
          <a:p>
            <a:pPr marL="341313" indent="-341313">
              <a:buNone/>
            </a:pPr>
            <a:r>
              <a:rPr lang="en-US" sz="2600" dirty="0" smtClean="0">
                <a:solidFill>
                  <a:srgbClr val="32302A"/>
                </a:solidFill>
              </a:rPr>
              <a:t>3. The demand curve for money:</a:t>
            </a:r>
          </a:p>
          <a:p>
            <a:pPr marL="684213" indent="-334963">
              <a:buNone/>
            </a:pPr>
            <a:r>
              <a:rPr lang="en-US" sz="2600" dirty="0" smtClean="0">
                <a:solidFill>
                  <a:srgbClr val="32302A"/>
                </a:solidFill>
              </a:rPr>
              <a:t>a. shows the amount of money balances that individuals and business wish to hold at various interest rates.</a:t>
            </a:r>
          </a:p>
          <a:p>
            <a:pPr marL="684213" indent="-334963">
              <a:buNone/>
            </a:pPr>
            <a:r>
              <a:rPr lang="en-US" sz="2600" dirty="0" err="1" smtClean="0">
                <a:solidFill>
                  <a:srgbClr val="32302A"/>
                </a:solidFill>
              </a:rPr>
              <a:t>b</a:t>
            </a:r>
            <a:r>
              <a:rPr lang="en-US" sz="2600" dirty="0" smtClean="0">
                <a:solidFill>
                  <a:srgbClr val="32302A"/>
                </a:solidFill>
              </a:rPr>
              <a:t>. reflects the open market operations policy of the Federal Reserve.</a:t>
            </a:r>
          </a:p>
        </p:txBody>
      </p:sp>
    </p:spTree>
    <p:extLst>
      <p:ext uri="{BB962C8B-B14F-4D97-AF65-F5344CB8AC3E}">
        <p14:creationId xmlns:p14="http://schemas.microsoft.com/office/powerpoint/2010/main" val="622201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Monetary Policy</a:t>
            </a:r>
            <a:br>
              <a:rPr lang="en-US" dirty="0" smtClean="0"/>
            </a:br>
            <a:r>
              <a:rPr lang="en-US" dirty="0" smtClean="0"/>
              <a:t>in the Long Run</a:t>
            </a:r>
          </a:p>
        </p:txBody>
      </p:sp>
    </p:spTree>
    <p:extLst>
      <p:ext uri="{BB962C8B-B14F-4D97-AF65-F5344CB8AC3E}">
        <p14:creationId xmlns:p14="http://schemas.microsoft.com/office/powerpoint/2010/main" val="15118142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68193" y="1122740"/>
            <a:ext cx="8932985" cy="4708343"/>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7" name="Group 36"/>
          <p:cNvGrpSpPr/>
          <p:nvPr/>
        </p:nvGrpSpPr>
        <p:grpSpPr>
          <a:xfrm>
            <a:off x="1362026" y="1290439"/>
            <a:ext cx="6345388" cy="769441"/>
            <a:chOff x="1362026" y="1290439"/>
            <a:chExt cx="6345388" cy="769441"/>
          </a:xfrm>
        </p:grpSpPr>
        <p:grpSp>
          <p:nvGrpSpPr>
            <p:cNvPr id="6" name="Group 14"/>
            <p:cNvGrpSpPr/>
            <p:nvPr/>
          </p:nvGrpSpPr>
          <p:grpSpPr>
            <a:xfrm>
              <a:off x="1362026" y="1290439"/>
              <a:ext cx="6345388" cy="769441"/>
              <a:chOff x="1125457" y="1178371"/>
              <a:chExt cx="6345388" cy="769441"/>
            </a:xfrm>
          </p:grpSpPr>
          <p:sp>
            <p:nvSpPr>
              <p:cNvPr id="4" name="Rounded Rectangle 3"/>
              <p:cNvSpPr/>
              <p:nvPr/>
            </p:nvSpPr>
            <p:spPr>
              <a:xfrm>
                <a:off x="1125457" y="1250900"/>
                <a:ext cx="6345388" cy="686909"/>
              </a:xfrm>
              <a:prstGeom prst="roundRect">
                <a:avLst/>
              </a:prstGeom>
              <a:solidFill>
                <a:schemeClr val="tx1">
                  <a:lumMod val="50000"/>
                  <a:lumOff val="5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 Box 4"/>
              <p:cNvSpPr txBox="1">
                <a:spLocks noChangeArrowheads="1"/>
              </p:cNvSpPr>
              <p:nvPr/>
            </p:nvSpPr>
            <p:spPr bwMode="auto">
              <a:xfrm>
                <a:off x="3473943" y="1178371"/>
                <a:ext cx="1478224" cy="769441"/>
              </a:xfrm>
              <a:prstGeom prst="rect">
                <a:avLst/>
              </a:prstGeom>
              <a:noFill/>
              <a:ln w="19050" cap="rnd">
                <a:noFill/>
                <a:prstDash val="sysDot"/>
                <a:miter lim="800000"/>
                <a:headEnd/>
                <a:tailEnd type="none" w="lg" len="lg"/>
              </a:ln>
            </p:spPr>
            <p:txBody>
              <a:bodyPr wrap="square">
                <a:prstTxWarp prst="textNoShape">
                  <a:avLst/>
                </a:prstTxWarp>
                <a:spAutoFit/>
              </a:bodyPr>
              <a:lstStyle/>
              <a:p>
                <a:pPr>
                  <a:spcBef>
                    <a:spcPct val="50000"/>
                  </a:spcBef>
                </a:pPr>
                <a:r>
                  <a:rPr lang="en-US" sz="4400" b="1" i="1" dirty="0">
                    <a:solidFill>
                      <a:schemeClr val="bg1"/>
                    </a:solidFill>
                    <a:latin typeface="Times New Roman" pitchFamily="18" charset="0"/>
                    <a:cs typeface="Times New Roman" pitchFamily="18" charset="0"/>
                  </a:rPr>
                  <a:t>GDP</a:t>
                </a:r>
              </a:p>
            </p:txBody>
          </p:sp>
        </p:grpSp>
        <p:sp>
          <p:nvSpPr>
            <p:cNvPr id="32" name="Text Box 5"/>
            <p:cNvSpPr txBox="1">
              <a:spLocks noChangeArrowheads="1"/>
            </p:cNvSpPr>
            <p:nvPr/>
          </p:nvSpPr>
          <p:spPr bwMode="auto">
            <a:xfrm>
              <a:off x="3118965" y="1309241"/>
              <a:ext cx="347150" cy="738664"/>
            </a:xfrm>
            <a:prstGeom prst="rect">
              <a:avLst/>
            </a:prstGeom>
            <a:noFill/>
            <a:ln w="9525">
              <a:noFill/>
              <a:miter lim="800000"/>
              <a:headEnd/>
              <a:tailEnd/>
            </a:ln>
          </p:spPr>
          <p:txBody>
            <a:bodyPr wrap="none" lIns="0" tIns="0" rIns="0" bIns="0">
              <a:prstTxWarp prst="textNoShape">
                <a:avLst/>
              </a:prstTxWarp>
              <a:spAutoFit/>
            </a:bodyPr>
            <a:lstStyle/>
            <a:p>
              <a:pPr algn="ctr"/>
              <a:r>
                <a:rPr lang="en-US" sz="4800" dirty="0">
                  <a:solidFill>
                    <a:srgbClr val="FFFFFF"/>
                  </a:solidFill>
                  <a:latin typeface="Times New Roman"/>
                  <a:cs typeface="Times New Roman"/>
                </a:rPr>
                <a:t>=</a:t>
              </a:r>
            </a:p>
          </p:txBody>
        </p:sp>
      </p:grpSp>
      <p:sp>
        <p:nvSpPr>
          <p:cNvPr id="2" name="Title 1"/>
          <p:cNvSpPr>
            <a:spLocks noGrp="1"/>
          </p:cNvSpPr>
          <p:nvPr>
            <p:ph type="title"/>
          </p:nvPr>
        </p:nvSpPr>
        <p:spPr>
          <a:xfrm>
            <a:off x="119569" y="317182"/>
            <a:ext cx="8904855" cy="875655"/>
          </a:xfrm>
        </p:spPr>
        <p:txBody>
          <a:bodyPr/>
          <a:lstStyle/>
          <a:p>
            <a:r>
              <a:rPr lang="en-US" dirty="0" smtClean="0"/>
              <a:t>The Quantity Theory of Money</a:t>
            </a:r>
          </a:p>
        </p:txBody>
      </p:sp>
      <p:sp>
        <p:nvSpPr>
          <p:cNvPr id="3" name="Content Placeholder 2"/>
          <p:cNvSpPr>
            <a:spLocks noGrp="1"/>
          </p:cNvSpPr>
          <p:nvPr>
            <p:ph idx="1"/>
          </p:nvPr>
        </p:nvSpPr>
        <p:spPr>
          <a:xfrm>
            <a:off x="140675" y="2983987"/>
            <a:ext cx="8801847" cy="2793786"/>
          </a:xfrm>
        </p:spPr>
        <p:txBody>
          <a:bodyPr/>
          <a:lstStyle/>
          <a:p>
            <a:r>
              <a:rPr lang="en-US" sz="2400" dirty="0" smtClean="0">
                <a:solidFill>
                  <a:srgbClr val="32302A"/>
                </a:solidFill>
              </a:rPr>
              <a:t>The </a:t>
            </a:r>
            <a:r>
              <a:rPr lang="en-US" sz="2400" b="1" i="1" dirty="0" smtClean="0">
                <a:solidFill>
                  <a:srgbClr val="32302A"/>
                </a:solidFill>
              </a:rPr>
              <a:t>AD</a:t>
            </a:r>
            <a:r>
              <a:rPr lang="en-US" sz="2400" dirty="0" smtClean="0">
                <a:solidFill>
                  <a:srgbClr val="32302A"/>
                </a:solidFill>
              </a:rPr>
              <a:t>-</a:t>
            </a:r>
            <a:r>
              <a:rPr lang="en-US" sz="2400" b="1" i="1" dirty="0" smtClean="0">
                <a:solidFill>
                  <a:srgbClr val="32302A"/>
                </a:solidFill>
              </a:rPr>
              <a:t>AS </a:t>
            </a:r>
            <a:r>
              <a:rPr lang="en-US" sz="2400" dirty="0" smtClean="0">
                <a:solidFill>
                  <a:srgbClr val="32302A"/>
                </a:solidFill>
              </a:rPr>
              <a:t>model illustrates that nominal </a:t>
            </a:r>
            <a:r>
              <a:rPr lang="en-US" sz="2400" b="1" i="1" dirty="0" smtClean="0">
                <a:solidFill>
                  <a:srgbClr val="32302A"/>
                </a:solidFill>
              </a:rPr>
              <a:t>GDP</a:t>
            </a:r>
            <a:r>
              <a:rPr lang="en-US" sz="2400" dirty="0" smtClean="0">
                <a:solidFill>
                  <a:srgbClr val="32302A"/>
                </a:solidFill>
              </a:rPr>
              <a:t> is the product of </a:t>
            </a:r>
            <a:br>
              <a:rPr lang="en-US" sz="2400" dirty="0" smtClean="0">
                <a:solidFill>
                  <a:srgbClr val="32302A"/>
                </a:solidFill>
              </a:rPr>
            </a:br>
            <a:r>
              <a:rPr lang="en-US" sz="2400" dirty="0" smtClean="0">
                <a:solidFill>
                  <a:srgbClr val="32302A"/>
                </a:solidFill>
              </a:rPr>
              <a:t>the price (</a:t>
            </a:r>
            <a:r>
              <a:rPr lang="en-US" sz="2400" b="1" i="1" dirty="0" smtClean="0">
                <a:solidFill>
                  <a:srgbClr val="32302A"/>
                </a:solidFill>
              </a:rPr>
              <a:t>P</a:t>
            </a:r>
            <a:r>
              <a:rPr lang="en-US" sz="2400" dirty="0" smtClean="0">
                <a:solidFill>
                  <a:srgbClr val="32302A"/>
                </a:solidFill>
              </a:rPr>
              <a:t>) and output (</a:t>
            </a:r>
            <a:r>
              <a:rPr lang="en-US" sz="2400" b="1" i="1" dirty="0" smtClean="0">
                <a:solidFill>
                  <a:srgbClr val="32302A"/>
                </a:solidFill>
              </a:rPr>
              <a:t>Y</a:t>
            </a:r>
            <a:r>
              <a:rPr lang="en-US" sz="2400" dirty="0" smtClean="0">
                <a:solidFill>
                  <a:srgbClr val="32302A"/>
                </a:solidFill>
              </a:rPr>
              <a:t>) of each final-product good purchased during the period.</a:t>
            </a:r>
          </a:p>
          <a:p>
            <a:r>
              <a:rPr lang="en-US" sz="2400" b="1" i="1" dirty="0" smtClean="0">
                <a:solidFill>
                  <a:srgbClr val="32302A"/>
                </a:solidFill>
              </a:rPr>
              <a:t>GDP</a:t>
            </a:r>
            <a:r>
              <a:rPr lang="en-US" sz="2400" dirty="0" smtClean="0">
                <a:solidFill>
                  <a:srgbClr val="32302A"/>
                </a:solidFill>
              </a:rPr>
              <a:t> can also be visualized as the money stock (</a:t>
            </a:r>
            <a:r>
              <a:rPr lang="en-US" sz="2400" b="1" i="1" dirty="0" smtClean="0">
                <a:solidFill>
                  <a:srgbClr val="32302A"/>
                </a:solidFill>
              </a:rPr>
              <a:t>M</a:t>
            </a:r>
            <a:r>
              <a:rPr lang="en-US" sz="2400" dirty="0" smtClean="0">
                <a:solidFill>
                  <a:srgbClr val="32302A"/>
                </a:solidFill>
              </a:rPr>
              <a:t>) times the number of times it is used to buy those final goods &amp; services (</a:t>
            </a:r>
            <a:r>
              <a:rPr lang="en-US" sz="2400" b="1" i="1" dirty="0" smtClean="0">
                <a:solidFill>
                  <a:srgbClr val="32302A"/>
                </a:solidFill>
              </a:rPr>
              <a:t>V</a:t>
            </a:r>
            <a:r>
              <a:rPr lang="en-US" sz="2400" dirty="0" smtClean="0">
                <a:solidFill>
                  <a:srgbClr val="32302A"/>
                </a:solidFill>
              </a:rPr>
              <a:t>).</a:t>
            </a:r>
          </a:p>
          <a:p>
            <a:r>
              <a:rPr lang="en-US" sz="2400" dirty="0" smtClean="0">
                <a:solidFill>
                  <a:srgbClr val="32302A"/>
                </a:solidFill>
              </a:rPr>
              <a:t>If </a:t>
            </a:r>
            <a:r>
              <a:rPr lang="en-US" sz="2400" b="1" i="1" dirty="0" smtClean="0">
                <a:solidFill>
                  <a:srgbClr val="32302A"/>
                </a:solidFill>
              </a:rPr>
              <a:t>V </a:t>
            </a:r>
            <a:r>
              <a:rPr lang="en-US" sz="2400" dirty="0" smtClean="0">
                <a:solidFill>
                  <a:srgbClr val="32302A"/>
                </a:solidFill>
              </a:rPr>
              <a:t>and </a:t>
            </a:r>
            <a:r>
              <a:rPr lang="en-US" sz="2400" b="1" i="1" dirty="0" smtClean="0">
                <a:solidFill>
                  <a:srgbClr val="32302A"/>
                </a:solidFill>
              </a:rPr>
              <a:t>Y</a:t>
            </a:r>
            <a:r>
              <a:rPr lang="en-US" sz="2400" dirty="0" smtClean="0">
                <a:solidFill>
                  <a:srgbClr val="32302A"/>
                </a:solidFill>
              </a:rPr>
              <a:t> are constant, then an increase in </a:t>
            </a:r>
            <a:r>
              <a:rPr lang="en-US" sz="2400" b="1" i="1" dirty="0" smtClean="0">
                <a:solidFill>
                  <a:srgbClr val="32302A"/>
                </a:solidFill>
              </a:rPr>
              <a:t>M </a:t>
            </a:r>
            <a:r>
              <a:rPr lang="en-US" sz="2400" dirty="0" smtClean="0">
                <a:solidFill>
                  <a:srgbClr val="32302A"/>
                </a:solidFill>
              </a:rPr>
              <a:t>will lead to a proportional increase in </a:t>
            </a:r>
            <a:r>
              <a:rPr lang="en-US" sz="2400" b="1" i="1" dirty="0" smtClean="0">
                <a:solidFill>
                  <a:srgbClr val="32302A"/>
                </a:solidFill>
              </a:rPr>
              <a:t>P</a:t>
            </a:r>
            <a:r>
              <a:rPr lang="en-US" sz="2400" dirty="0" smtClean="0">
                <a:solidFill>
                  <a:srgbClr val="32302A"/>
                </a:solidFill>
              </a:rPr>
              <a:t>.</a:t>
            </a:r>
          </a:p>
        </p:txBody>
      </p:sp>
      <p:sp>
        <p:nvSpPr>
          <p:cNvPr id="15" name="Text Box 12"/>
          <p:cNvSpPr txBox="1">
            <a:spLocks noChangeArrowheads="1"/>
          </p:cNvSpPr>
          <p:nvPr/>
        </p:nvSpPr>
        <p:spPr bwMode="auto">
          <a:xfrm>
            <a:off x="5917351" y="1322961"/>
            <a:ext cx="667200" cy="677108"/>
          </a:xfrm>
          <a:prstGeom prst="rect">
            <a:avLst/>
          </a:prstGeom>
          <a:noFill/>
          <a:ln w="9525">
            <a:noFill/>
            <a:miter lim="800000"/>
            <a:headEnd/>
            <a:tailEnd/>
          </a:ln>
        </p:spPr>
        <p:txBody>
          <a:bodyPr wrap="none" lIns="0" tIns="0" rIns="0" bIns="0">
            <a:prstTxWarp prst="textNoShape">
              <a:avLst/>
            </a:prstTxWarp>
            <a:spAutoFit/>
          </a:bodyPr>
          <a:lstStyle/>
          <a:p>
            <a:pPr algn="ctr"/>
            <a:r>
              <a:rPr lang="en-US" sz="4400" i="1" dirty="0">
                <a:solidFill>
                  <a:srgbClr val="FFFFFF"/>
                </a:solidFill>
                <a:latin typeface="Times New Roman"/>
                <a:cs typeface="Times New Roman"/>
              </a:rPr>
              <a:t>M</a:t>
            </a:r>
          </a:p>
        </p:txBody>
      </p:sp>
      <p:sp>
        <p:nvSpPr>
          <p:cNvPr id="16" name="Text Box 13"/>
          <p:cNvSpPr txBox="1">
            <a:spLocks noChangeArrowheads="1"/>
          </p:cNvSpPr>
          <p:nvPr/>
        </p:nvSpPr>
        <p:spPr bwMode="auto">
          <a:xfrm>
            <a:off x="7068116" y="1322961"/>
            <a:ext cx="521494" cy="677108"/>
          </a:xfrm>
          <a:prstGeom prst="rect">
            <a:avLst/>
          </a:prstGeom>
          <a:noFill/>
          <a:ln w="9525">
            <a:noFill/>
            <a:miter lim="800000"/>
            <a:headEnd/>
            <a:tailEnd/>
          </a:ln>
        </p:spPr>
        <p:txBody>
          <a:bodyPr wrap="none" lIns="0" tIns="0" rIns="0" bIns="0">
            <a:prstTxWarp prst="textNoShape">
              <a:avLst/>
            </a:prstTxWarp>
            <a:spAutoFit/>
          </a:bodyPr>
          <a:lstStyle/>
          <a:p>
            <a:pPr algn="ctr"/>
            <a:r>
              <a:rPr lang="en-US" sz="4400" i="1">
                <a:solidFill>
                  <a:srgbClr val="FFFFFF"/>
                </a:solidFill>
                <a:latin typeface="Times New Roman"/>
                <a:cs typeface="Times New Roman"/>
              </a:rPr>
              <a:t>V</a:t>
            </a:r>
          </a:p>
        </p:txBody>
      </p:sp>
      <p:sp>
        <p:nvSpPr>
          <p:cNvPr id="17" name="Text Box 14"/>
          <p:cNvSpPr txBox="1">
            <a:spLocks noChangeArrowheads="1"/>
          </p:cNvSpPr>
          <p:nvPr/>
        </p:nvSpPr>
        <p:spPr bwMode="auto">
          <a:xfrm>
            <a:off x="1546952" y="1322961"/>
            <a:ext cx="521494" cy="677108"/>
          </a:xfrm>
          <a:prstGeom prst="rect">
            <a:avLst/>
          </a:prstGeom>
          <a:noFill/>
          <a:ln w="9525">
            <a:noFill/>
            <a:miter lim="800000"/>
            <a:headEnd/>
            <a:tailEnd/>
          </a:ln>
        </p:spPr>
        <p:txBody>
          <a:bodyPr wrap="none" lIns="0" tIns="0" rIns="0" bIns="0">
            <a:prstTxWarp prst="textNoShape">
              <a:avLst/>
            </a:prstTxWarp>
            <a:spAutoFit/>
          </a:bodyPr>
          <a:lstStyle/>
          <a:p>
            <a:pPr algn="ctr"/>
            <a:r>
              <a:rPr lang="en-US" sz="4400" i="1" dirty="0">
                <a:solidFill>
                  <a:srgbClr val="FFFFFF"/>
                </a:solidFill>
                <a:latin typeface="Times New Roman"/>
                <a:cs typeface="Times New Roman"/>
              </a:rPr>
              <a:t>P</a:t>
            </a:r>
          </a:p>
        </p:txBody>
      </p:sp>
      <p:sp>
        <p:nvSpPr>
          <p:cNvPr id="18" name="Text Box 15"/>
          <p:cNvSpPr txBox="1">
            <a:spLocks noChangeArrowheads="1"/>
          </p:cNvSpPr>
          <p:nvPr/>
        </p:nvSpPr>
        <p:spPr bwMode="auto">
          <a:xfrm>
            <a:off x="2497085" y="1322961"/>
            <a:ext cx="500830" cy="677108"/>
          </a:xfrm>
          <a:prstGeom prst="rect">
            <a:avLst/>
          </a:prstGeom>
          <a:noFill/>
          <a:ln w="9525">
            <a:noFill/>
            <a:miter lim="800000"/>
            <a:headEnd/>
            <a:tailEnd/>
          </a:ln>
        </p:spPr>
        <p:txBody>
          <a:bodyPr wrap="none" lIns="0" tIns="0" rIns="0" bIns="0">
            <a:prstTxWarp prst="textNoShape">
              <a:avLst/>
            </a:prstTxWarp>
            <a:spAutoFit/>
          </a:bodyPr>
          <a:lstStyle/>
          <a:p>
            <a:pPr algn="ctr"/>
            <a:r>
              <a:rPr lang="en-US" sz="4400" i="1">
                <a:solidFill>
                  <a:srgbClr val="FFFFFF"/>
                </a:solidFill>
                <a:latin typeface="Times New Roman"/>
                <a:cs typeface="Times New Roman"/>
              </a:rPr>
              <a:t>Y</a:t>
            </a:r>
          </a:p>
        </p:txBody>
      </p:sp>
      <p:grpSp>
        <p:nvGrpSpPr>
          <p:cNvPr id="19" name="Group 35"/>
          <p:cNvGrpSpPr>
            <a:grpSpLocks/>
          </p:cNvGrpSpPr>
          <p:nvPr/>
        </p:nvGrpSpPr>
        <p:grpSpPr bwMode="auto">
          <a:xfrm>
            <a:off x="5848723" y="2180492"/>
            <a:ext cx="884238" cy="541338"/>
            <a:chOff x="1942" y="2216"/>
            <a:chExt cx="557" cy="341"/>
          </a:xfrm>
        </p:grpSpPr>
        <p:sp>
          <p:nvSpPr>
            <p:cNvPr id="20" name="Text Box 17"/>
            <p:cNvSpPr txBox="1">
              <a:spLocks noChangeArrowheads="1"/>
            </p:cNvSpPr>
            <p:nvPr/>
          </p:nvSpPr>
          <p:spPr bwMode="auto">
            <a:xfrm>
              <a:off x="1942" y="2247"/>
              <a:ext cx="557" cy="310"/>
            </a:xfrm>
            <a:prstGeom prst="rect">
              <a:avLst/>
            </a:prstGeom>
            <a:noFill/>
            <a:ln w="9525">
              <a:noFill/>
              <a:miter lim="800000"/>
              <a:headEnd/>
              <a:tailEnd/>
            </a:ln>
          </p:spPr>
          <p:txBody>
            <a:bodyPr wrap="none" lIns="0" tIns="0" rIns="0" bIns="0">
              <a:prstTxWarp prst="textNoShape">
                <a:avLst/>
              </a:prstTxWarp>
              <a:spAutoFit/>
            </a:bodyPr>
            <a:lstStyle/>
            <a:p>
              <a:pPr algn="ctr"/>
              <a:r>
                <a:rPr lang="en-US" sz="3200" i="1" dirty="0">
                  <a:latin typeface="Times New Roman"/>
                  <a:cs typeface="Times New Roman"/>
                </a:rPr>
                <a:t>M</a:t>
              </a:r>
              <a:r>
                <a:rPr lang="en-US" sz="2000" b="0" dirty="0">
                  <a:latin typeface="Times New Roman"/>
                  <a:cs typeface="Times New Roman"/>
                </a:rPr>
                <a:t>oney</a:t>
              </a:r>
            </a:p>
          </p:txBody>
        </p:sp>
        <p:sp>
          <p:nvSpPr>
            <p:cNvPr id="21" name="Line 18"/>
            <p:cNvSpPr>
              <a:spLocks noChangeShapeType="1"/>
            </p:cNvSpPr>
            <p:nvPr/>
          </p:nvSpPr>
          <p:spPr bwMode="auto">
            <a:xfrm flipH="1" flipV="1">
              <a:off x="2214" y="2216"/>
              <a:ext cx="58" cy="151"/>
            </a:xfrm>
            <a:prstGeom prst="line">
              <a:avLst/>
            </a:prstGeom>
            <a:noFill/>
            <a:ln w="31750">
              <a:solidFill>
                <a:srgbClr val="000000"/>
              </a:solidFill>
              <a:round/>
              <a:headEnd/>
              <a:tailEnd/>
            </a:ln>
            <a:effectLst>
              <a:outerShdw blurRad="63500" dist="38099" dir="2700000" algn="ctr" rotWithShape="0">
                <a:srgbClr val="000000">
                  <a:alpha val="74998"/>
                </a:srgbClr>
              </a:outerShdw>
            </a:effectLst>
          </p:spPr>
          <p:txBody>
            <a:bodyPr wrap="square" lIns="0" tIns="0" rIns="0" bIns="0">
              <a:prstTxWarp prst="textNoShape">
                <a:avLst/>
              </a:prstTxWarp>
              <a:spAutoFit/>
            </a:bodyPr>
            <a:lstStyle/>
            <a:p>
              <a:pPr>
                <a:defRPr/>
              </a:pPr>
              <a:endParaRPr lang="en-US" sz="1600">
                <a:latin typeface="Times New Roman"/>
                <a:cs typeface="Times New Roman"/>
              </a:endParaRPr>
            </a:p>
          </p:txBody>
        </p:sp>
      </p:grpSp>
      <p:grpSp>
        <p:nvGrpSpPr>
          <p:cNvPr id="22" name="Group 34"/>
          <p:cNvGrpSpPr>
            <a:grpSpLocks/>
          </p:cNvGrpSpPr>
          <p:nvPr/>
        </p:nvGrpSpPr>
        <p:grpSpPr bwMode="auto">
          <a:xfrm>
            <a:off x="7069852" y="2142538"/>
            <a:ext cx="979488" cy="760413"/>
            <a:chOff x="2564" y="2175"/>
            <a:chExt cx="617" cy="479"/>
          </a:xfrm>
        </p:grpSpPr>
        <p:sp>
          <p:nvSpPr>
            <p:cNvPr id="23" name="Text Box 20"/>
            <p:cNvSpPr txBox="1">
              <a:spLocks noChangeArrowheads="1"/>
            </p:cNvSpPr>
            <p:nvPr/>
          </p:nvSpPr>
          <p:spPr bwMode="auto">
            <a:xfrm>
              <a:off x="2564" y="2344"/>
              <a:ext cx="617" cy="310"/>
            </a:xfrm>
            <a:prstGeom prst="rect">
              <a:avLst/>
            </a:prstGeom>
            <a:noFill/>
            <a:ln w="9525">
              <a:noFill/>
              <a:miter lim="800000"/>
              <a:headEnd/>
              <a:tailEnd/>
            </a:ln>
          </p:spPr>
          <p:txBody>
            <a:bodyPr wrap="none" lIns="0" tIns="0" rIns="0" bIns="0">
              <a:prstTxWarp prst="textNoShape">
                <a:avLst/>
              </a:prstTxWarp>
              <a:spAutoFit/>
            </a:bodyPr>
            <a:lstStyle/>
            <a:p>
              <a:pPr algn="ctr"/>
              <a:r>
                <a:rPr lang="en-US" sz="3200" i="1" dirty="0">
                  <a:latin typeface="Times New Roman"/>
                  <a:cs typeface="Times New Roman"/>
                </a:rPr>
                <a:t>V</a:t>
              </a:r>
              <a:r>
                <a:rPr lang="en-US" sz="2000" b="0" dirty="0">
                  <a:latin typeface="Times New Roman"/>
                  <a:cs typeface="Times New Roman"/>
                </a:rPr>
                <a:t>elocity</a:t>
              </a:r>
            </a:p>
          </p:txBody>
        </p:sp>
        <p:sp>
          <p:nvSpPr>
            <p:cNvPr id="24" name="Line 21"/>
            <p:cNvSpPr>
              <a:spLocks noChangeShapeType="1"/>
            </p:cNvSpPr>
            <p:nvPr/>
          </p:nvSpPr>
          <p:spPr bwMode="auto">
            <a:xfrm>
              <a:off x="2715" y="2175"/>
              <a:ext cx="119" cy="255"/>
            </a:xfrm>
            <a:prstGeom prst="line">
              <a:avLst/>
            </a:prstGeom>
            <a:noFill/>
            <a:ln w="31750">
              <a:solidFill>
                <a:srgbClr val="000000"/>
              </a:solidFill>
              <a:round/>
              <a:headEnd/>
              <a:tailEnd/>
            </a:ln>
            <a:effectLst>
              <a:outerShdw blurRad="63500" dist="38099" dir="2700000" algn="ctr" rotWithShape="0">
                <a:srgbClr val="000000">
                  <a:alpha val="74998"/>
                </a:srgbClr>
              </a:outerShdw>
            </a:effectLst>
          </p:spPr>
          <p:txBody>
            <a:bodyPr wrap="square" lIns="0" tIns="0" rIns="0" bIns="0">
              <a:prstTxWarp prst="textNoShape">
                <a:avLst/>
              </a:prstTxWarp>
              <a:spAutoFit/>
            </a:bodyPr>
            <a:lstStyle/>
            <a:p>
              <a:pPr>
                <a:defRPr/>
              </a:pPr>
              <a:endParaRPr lang="en-US" sz="1600">
                <a:latin typeface="Times New Roman"/>
                <a:cs typeface="Times New Roman"/>
              </a:endParaRPr>
            </a:p>
          </p:txBody>
        </p:sp>
      </p:grpSp>
      <p:grpSp>
        <p:nvGrpSpPr>
          <p:cNvPr id="25" name="Group 33"/>
          <p:cNvGrpSpPr>
            <a:grpSpLocks/>
          </p:cNvGrpSpPr>
          <p:nvPr/>
        </p:nvGrpSpPr>
        <p:grpSpPr bwMode="auto">
          <a:xfrm>
            <a:off x="1064166" y="2117637"/>
            <a:ext cx="671513" cy="809625"/>
            <a:chOff x="3381" y="2450"/>
            <a:chExt cx="423" cy="510"/>
          </a:xfrm>
        </p:grpSpPr>
        <p:sp>
          <p:nvSpPr>
            <p:cNvPr id="26" name="Text Box 23"/>
            <p:cNvSpPr txBox="1">
              <a:spLocks noChangeArrowheads="1"/>
            </p:cNvSpPr>
            <p:nvPr/>
          </p:nvSpPr>
          <p:spPr bwMode="auto">
            <a:xfrm>
              <a:off x="3381" y="2650"/>
              <a:ext cx="423" cy="310"/>
            </a:xfrm>
            <a:prstGeom prst="rect">
              <a:avLst/>
            </a:prstGeom>
            <a:noFill/>
            <a:ln w="9525">
              <a:noFill/>
              <a:miter lim="800000"/>
              <a:headEnd/>
              <a:tailEnd/>
            </a:ln>
          </p:spPr>
          <p:txBody>
            <a:bodyPr wrap="none" lIns="0" tIns="0" rIns="0" bIns="0">
              <a:prstTxWarp prst="textNoShape">
                <a:avLst/>
              </a:prstTxWarp>
              <a:spAutoFit/>
            </a:bodyPr>
            <a:lstStyle/>
            <a:p>
              <a:pPr algn="ctr"/>
              <a:r>
                <a:rPr lang="en-US" sz="3200" i="1" dirty="0">
                  <a:latin typeface="Times New Roman"/>
                  <a:cs typeface="Times New Roman"/>
                </a:rPr>
                <a:t>P</a:t>
              </a:r>
              <a:r>
                <a:rPr lang="en-US" sz="2000" b="0" dirty="0">
                  <a:latin typeface="Times New Roman"/>
                  <a:cs typeface="Times New Roman"/>
                </a:rPr>
                <a:t>rice</a:t>
              </a:r>
            </a:p>
          </p:txBody>
        </p:sp>
        <p:sp>
          <p:nvSpPr>
            <p:cNvPr id="27" name="Line 24"/>
            <p:cNvSpPr>
              <a:spLocks noChangeShapeType="1"/>
            </p:cNvSpPr>
            <p:nvPr/>
          </p:nvSpPr>
          <p:spPr bwMode="auto">
            <a:xfrm flipH="1">
              <a:off x="3600" y="2450"/>
              <a:ext cx="102" cy="286"/>
            </a:xfrm>
            <a:prstGeom prst="line">
              <a:avLst/>
            </a:prstGeom>
            <a:noFill/>
            <a:ln w="31750">
              <a:solidFill>
                <a:schemeClr val="tx1"/>
              </a:solidFill>
              <a:round/>
              <a:headEnd/>
              <a:tailEnd/>
            </a:ln>
            <a:effectLst>
              <a:outerShdw blurRad="63500" dist="38099" dir="2700000" algn="ctr" rotWithShape="0">
                <a:srgbClr val="000000">
                  <a:alpha val="74998"/>
                </a:srgbClr>
              </a:outerShdw>
            </a:effectLst>
          </p:spPr>
          <p:txBody>
            <a:bodyPr wrap="square" lIns="0" tIns="0" rIns="0" bIns="0">
              <a:prstTxWarp prst="textNoShape">
                <a:avLst/>
              </a:prstTxWarp>
              <a:spAutoFit/>
            </a:bodyPr>
            <a:lstStyle/>
            <a:p>
              <a:pPr>
                <a:defRPr/>
              </a:pPr>
              <a:endParaRPr lang="en-US" sz="1600">
                <a:latin typeface="Times New Roman"/>
                <a:cs typeface="Times New Roman"/>
              </a:endParaRPr>
            </a:p>
          </p:txBody>
        </p:sp>
      </p:grpSp>
      <p:grpSp>
        <p:nvGrpSpPr>
          <p:cNvPr id="28" name="Group 32"/>
          <p:cNvGrpSpPr>
            <a:grpSpLocks/>
          </p:cNvGrpSpPr>
          <p:nvPr/>
        </p:nvGrpSpPr>
        <p:grpSpPr bwMode="auto">
          <a:xfrm>
            <a:off x="1930086" y="2140583"/>
            <a:ext cx="1328738" cy="549275"/>
            <a:chOff x="3995" y="2331"/>
            <a:chExt cx="837" cy="346"/>
          </a:xfrm>
        </p:grpSpPr>
        <p:sp>
          <p:nvSpPr>
            <p:cNvPr id="29" name="Text Box 26"/>
            <p:cNvSpPr txBox="1">
              <a:spLocks noChangeArrowheads="1"/>
            </p:cNvSpPr>
            <p:nvPr/>
          </p:nvSpPr>
          <p:spPr bwMode="auto">
            <a:xfrm>
              <a:off x="3995" y="2367"/>
              <a:ext cx="837" cy="310"/>
            </a:xfrm>
            <a:prstGeom prst="rect">
              <a:avLst/>
            </a:prstGeom>
            <a:noFill/>
            <a:ln w="9525">
              <a:noFill/>
              <a:miter lim="800000"/>
              <a:headEnd/>
              <a:tailEnd/>
            </a:ln>
          </p:spPr>
          <p:txBody>
            <a:bodyPr wrap="none" lIns="0" tIns="0" rIns="0" bIns="0">
              <a:prstTxWarp prst="textNoShape">
                <a:avLst/>
              </a:prstTxWarp>
              <a:spAutoFit/>
            </a:bodyPr>
            <a:lstStyle/>
            <a:p>
              <a:pPr algn="ctr"/>
              <a:r>
                <a:rPr lang="en-US" sz="3200" i="1" dirty="0">
                  <a:latin typeface="Times New Roman"/>
                  <a:cs typeface="Times New Roman"/>
                </a:rPr>
                <a:t>Y</a:t>
              </a:r>
              <a:r>
                <a:rPr lang="en-US" sz="2000" i="1" dirty="0">
                  <a:latin typeface="Times New Roman"/>
                  <a:cs typeface="Times New Roman"/>
                </a:rPr>
                <a:t> </a:t>
              </a:r>
              <a:r>
                <a:rPr lang="en-US" sz="2000" i="1" dirty="0">
                  <a:latin typeface="Times New Roman"/>
                  <a:ea typeface="Times New Roman" pitchFamily="-107" charset="0"/>
                  <a:cs typeface="Times New Roman"/>
                </a:rPr>
                <a:t>= </a:t>
              </a:r>
              <a:r>
                <a:rPr lang="en-US" sz="2000" b="0" dirty="0">
                  <a:latin typeface="Times New Roman"/>
                  <a:cs typeface="Times New Roman"/>
                </a:rPr>
                <a:t>Income</a:t>
              </a:r>
            </a:p>
          </p:txBody>
        </p:sp>
        <p:sp>
          <p:nvSpPr>
            <p:cNvPr id="30" name="Line 27"/>
            <p:cNvSpPr>
              <a:spLocks noChangeShapeType="1"/>
            </p:cNvSpPr>
            <p:nvPr/>
          </p:nvSpPr>
          <p:spPr bwMode="auto">
            <a:xfrm flipH="1">
              <a:off x="4414" y="2331"/>
              <a:ext cx="25" cy="134"/>
            </a:xfrm>
            <a:prstGeom prst="line">
              <a:avLst/>
            </a:prstGeom>
            <a:noFill/>
            <a:ln w="31750">
              <a:solidFill>
                <a:srgbClr val="000000"/>
              </a:solidFill>
              <a:round/>
              <a:headEnd/>
              <a:tailEnd/>
            </a:ln>
            <a:effectLst>
              <a:outerShdw blurRad="63500" dist="38099" dir="2700000" algn="ctr" rotWithShape="0">
                <a:srgbClr val="000000">
                  <a:alpha val="74998"/>
                </a:srgbClr>
              </a:outerShdw>
            </a:effectLst>
          </p:spPr>
          <p:txBody>
            <a:bodyPr wrap="square" lIns="0" tIns="0" rIns="0" bIns="0">
              <a:prstTxWarp prst="textNoShape">
                <a:avLst/>
              </a:prstTxWarp>
              <a:spAutoFit/>
            </a:bodyPr>
            <a:lstStyle/>
            <a:p>
              <a:pPr>
                <a:defRPr/>
              </a:pPr>
              <a:endParaRPr lang="en-US" sz="1600">
                <a:latin typeface="Times New Roman"/>
                <a:cs typeface="Times New Roman"/>
              </a:endParaRPr>
            </a:p>
          </p:txBody>
        </p:sp>
      </p:grpSp>
      <p:sp>
        <p:nvSpPr>
          <p:cNvPr id="31" name="Text Box 41"/>
          <p:cNvSpPr txBox="1">
            <a:spLocks noChangeArrowheads="1"/>
          </p:cNvSpPr>
          <p:nvPr/>
        </p:nvSpPr>
        <p:spPr bwMode="auto">
          <a:xfrm>
            <a:off x="2046530" y="1338350"/>
            <a:ext cx="542929" cy="646331"/>
          </a:xfrm>
          <a:prstGeom prst="rect">
            <a:avLst/>
          </a:prstGeom>
          <a:noFill/>
          <a:ln w="12700">
            <a:noFill/>
            <a:miter lim="800000"/>
            <a:headEnd/>
            <a:tailEnd/>
          </a:ln>
        </p:spPr>
        <p:txBody>
          <a:bodyPr wrap="none">
            <a:prstTxWarp prst="textNoShape">
              <a:avLst/>
            </a:prstTxWarp>
            <a:spAutoFit/>
          </a:bodyPr>
          <a:lstStyle/>
          <a:p>
            <a:r>
              <a:rPr lang="en-US" sz="3600" i="1" dirty="0" err="1">
                <a:solidFill>
                  <a:srgbClr val="FFFFFF"/>
                </a:solidFill>
                <a:latin typeface="Times New Roman"/>
                <a:cs typeface="Times New Roman"/>
              </a:rPr>
              <a:t>x</a:t>
            </a:r>
            <a:endParaRPr lang="en-US" sz="3600" i="1" dirty="0">
              <a:solidFill>
                <a:srgbClr val="FFFFFF"/>
              </a:solidFill>
              <a:latin typeface="Times New Roman"/>
              <a:cs typeface="Times New Roman"/>
            </a:endParaRPr>
          </a:p>
        </p:txBody>
      </p:sp>
      <p:sp>
        <p:nvSpPr>
          <p:cNvPr id="35" name="Text Box 41"/>
          <p:cNvSpPr txBox="1">
            <a:spLocks noChangeArrowheads="1"/>
          </p:cNvSpPr>
          <p:nvPr/>
        </p:nvSpPr>
        <p:spPr bwMode="auto">
          <a:xfrm>
            <a:off x="6544329" y="1338350"/>
            <a:ext cx="542929" cy="646331"/>
          </a:xfrm>
          <a:prstGeom prst="rect">
            <a:avLst/>
          </a:prstGeom>
          <a:noFill/>
          <a:ln w="12700">
            <a:noFill/>
            <a:miter lim="800000"/>
            <a:headEnd/>
            <a:tailEnd/>
          </a:ln>
        </p:spPr>
        <p:txBody>
          <a:bodyPr wrap="none">
            <a:prstTxWarp prst="textNoShape">
              <a:avLst/>
            </a:prstTxWarp>
            <a:spAutoFit/>
          </a:bodyPr>
          <a:lstStyle/>
          <a:p>
            <a:r>
              <a:rPr lang="en-US" sz="3600" i="1" dirty="0" err="1">
                <a:solidFill>
                  <a:srgbClr val="FFFFFF"/>
                </a:solidFill>
                <a:latin typeface="Times New Roman"/>
                <a:cs typeface="Times New Roman"/>
              </a:rPr>
              <a:t>x</a:t>
            </a:r>
            <a:endParaRPr lang="en-US" sz="3600" i="1" dirty="0">
              <a:solidFill>
                <a:srgbClr val="FFFFFF"/>
              </a:solidFill>
              <a:latin typeface="Times New Roman"/>
              <a:cs typeface="Times New Roman"/>
            </a:endParaRPr>
          </a:p>
        </p:txBody>
      </p:sp>
      <p:sp>
        <p:nvSpPr>
          <p:cNvPr id="38" name="Text Box 5"/>
          <p:cNvSpPr txBox="1">
            <a:spLocks noChangeArrowheads="1"/>
          </p:cNvSpPr>
          <p:nvPr/>
        </p:nvSpPr>
        <p:spPr bwMode="auto">
          <a:xfrm>
            <a:off x="5265659" y="1316713"/>
            <a:ext cx="347150" cy="738664"/>
          </a:xfrm>
          <a:prstGeom prst="rect">
            <a:avLst/>
          </a:prstGeom>
          <a:noFill/>
          <a:ln w="9525">
            <a:noFill/>
            <a:miter lim="800000"/>
            <a:headEnd/>
            <a:tailEnd/>
          </a:ln>
        </p:spPr>
        <p:txBody>
          <a:bodyPr wrap="none" lIns="0" tIns="0" rIns="0" bIns="0">
            <a:prstTxWarp prst="textNoShape">
              <a:avLst/>
            </a:prstTxWarp>
            <a:spAutoFit/>
          </a:bodyPr>
          <a:lstStyle/>
          <a:p>
            <a:pPr algn="ctr"/>
            <a:r>
              <a:rPr lang="en-US" sz="4800" dirty="0">
                <a:solidFill>
                  <a:srgbClr val="FFFFFF"/>
                </a:solidFill>
                <a:latin typeface="Times New Roman"/>
                <a:cs typeface="Times New Roman"/>
              </a:rPr>
              <a:t>=</a:t>
            </a:r>
          </a:p>
        </p:txBody>
      </p:sp>
    </p:spTree>
    <p:extLst>
      <p:ext uri="{BB962C8B-B14F-4D97-AF65-F5344CB8AC3E}">
        <p14:creationId xmlns:p14="http://schemas.microsoft.com/office/powerpoint/2010/main" val="2435585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dissolve">
                                      <p:cBhvr>
                                        <p:cTn id="7" dur="500"/>
                                        <p:tgtEl>
                                          <p:spTgt spid="3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par>
                          <p:cTn id="12" fill="hold">
                            <p:stCondLst>
                              <p:cond delay="1000"/>
                            </p:stCondLst>
                            <p:childTnLst>
                              <p:par>
                                <p:cTn id="13" presetID="23" presetClass="entr" presetSubtype="32"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500" fill="hold"/>
                                        <p:tgtEl>
                                          <p:spTgt spid="17"/>
                                        </p:tgtEl>
                                        <p:attrNameLst>
                                          <p:attrName>ppt_w</p:attrName>
                                        </p:attrNameLst>
                                      </p:cBhvr>
                                      <p:tavLst>
                                        <p:tav tm="0">
                                          <p:val>
                                            <p:strVal val="4*#ppt_w"/>
                                          </p:val>
                                        </p:tav>
                                        <p:tav tm="100000">
                                          <p:val>
                                            <p:strVal val="#ppt_w"/>
                                          </p:val>
                                        </p:tav>
                                      </p:tavLst>
                                    </p:anim>
                                    <p:anim calcmode="lin" valueType="num">
                                      <p:cBhvr>
                                        <p:cTn id="16" dur="500" fill="hold"/>
                                        <p:tgtEl>
                                          <p:spTgt spid="17"/>
                                        </p:tgtEl>
                                        <p:attrNameLst>
                                          <p:attrName>ppt_h</p:attrName>
                                        </p:attrNameLst>
                                      </p:cBhvr>
                                      <p:tavLst>
                                        <p:tav tm="0">
                                          <p:val>
                                            <p:strVal val="4*#ppt_h"/>
                                          </p:val>
                                        </p:tav>
                                        <p:tav tm="100000">
                                          <p:val>
                                            <p:strVal val="#ppt_h"/>
                                          </p:val>
                                        </p:tav>
                                      </p:tavLst>
                                    </p:anim>
                                  </p:childTnLst>
                                </p:cTn>
                              </p:par>
                            </p:childTnLst>
                          </p:cTn>
                        </p:par>
                        <p:par>
                          <p:cTn id="17" fill="hold">
                            <p:stCondLst>
                              <p:cond delay="1500"/>
                            </p:stCondLst>
                            <p:childTnLst>
                              <p:par>
                                <p:cTn id="18" presetID="17" presetClass="entr" presetSubtype="1" fill="hold" nodeType="afterEffect">
                                  <p:stCondLst>
                                    <p:cond delay="0"/>
                                  </p:stCondLst>
                                  <p:childTnLst>
                                    <p:set>
                                      <p:cBhvr>
                                        <p:cTn id="19" dur="1" fill="hold">
                                          <p:stCondLst>
                                            <p:cond delay="0"/>
                                          </p:stCondLst>
                                        </p:cTn>
                                        <p:tgtEl>
                                          <p:spTgt spid="25"/>
                                        </p:tgtEl>
                                        <p:attrNameLst>
                                          <p:attrName>style.visibility</p:attrName>
                                        </p:attrNameLst>
                                      </p:cBhvr>
                                      <p:to>
                                        <p:strVal val="visible"/>
                                      </p:to>
                                    </p:set>
                                    <p:anim calcmode="lin" valueType="num">
                                      <p:cBhvr>
                                        <p:cTn id="20" dur="500" fill="hold"/>
                                        <p:tgtEl>
                                          <p:spTgt spid="25"/>
                                        </p:tgtEl>
                                        <p:attrNameLst>
                                          <p:attrName>ppt_x</p:attrName>
                                        </p:attrNameLst>
                                      </p:cBhvr>
                                      <p:tavLst>
                                        <p:tav tm="0">
                                          <p:val>
                                            <p:strVal val="#ppt_x"/>
                                          </p:val>
                                        </p:tav>
                                        <p:tav tm="100000">
                                          <p:val>
                                            <p:strVal val="#ppt_x"/>
                                          </p:val>
                                        </p:tav>
                                      </p:tavLst>
                                    </p:anim>
                                    <p:anim calcmode="lin" valueType="num">
                                      <p:cBhvr>
                                        <p:cTn id="21" dur="500" fill="hold"/>
                                        <p:tgtEl>
                                          <p:spTgt spid="25"/>
                                        </p:tgtEl>
                                        <p:attrNameLst>
                                          <p:attrName>ppt_y</p:attrName>
                                        </p:attrNameLst>
                                      </p:cBhvr>
                                      <p:tavLst>
                                        <p:tav tm="0">
                                          <p:val>
                                            <p:strVal val="#ppt_y-#ppt_h/2"/>
                                          </p:val>
                                        </p:tav>
                                        <p:tav tm="100000">
                                          <p:val>
                                            <p:strVal val="#ppt_y"/>
                                          </p:val>
                                        </p:tav>
                                      </p:tavLst>
                                    </p:anim>
                                    <p:anim calcmode="lin" valueType="num">
                                      <p:cBhvr>
                                        <p:cTn id="22" dur="500" fill="hold"/>
                                        <p:tgtEl>
                                          <p:spTgt spid="25"/>
                                        </p:tgtEl>
                                        <p:attrNameLst>
                                          <p:attrName>ppt_w</p:attrName>
                                        </p:attrNameLst>
                                      </p:cBhvr>
                                      <p:tavLst>
                                        <p:tav tm="0">
                                          <p:val>
                                            <p:strVal val="#ppt_w"/>
                                          </p:val>
                                        </p:tav>
                                        <p:tav tm="100000">
                                          <p:val>
                                            <p:strVal val="#ppt_w"/>
                                          </p:val>
                                        </p:tav>
                                      </p:tavLst>
                                    </p:anim>
                                    <p:anim calcmode="lin" valueType="num">
                                      <p:cBhvr>
                                        <p:cTn id="23" dur="500" fill="hold"/>
                                        <p:tgtEl>
                                          <p:spTgt spid="25"/>
                                        </p:tgtEl>
                                        <p:attrNameLst>
                                          <p:attrName>ppt_h</p:attrName>
                                        </p:attrNameLst>
                                      </p:cBhvr>
                                      <p:tavLst>
                                        <p:tav tm="0">
                                          <p:val>
                                            <p:fltVal val="0"/>
                                          </p:val>
                                        </p:tav>
                                        <p:tav tm="100000">
                                          <p:val>
                                            <p:strVal val="#ppt_h"/>
                                          </p:val>
                                        </p:tav>
                                      </p:tavLst>
                                    </p:anim>
                                  </p:childTnLst>
                                </p:cTn>
                              </p:par>
                              <p:par>
                                <p:cTn id="24" presetID="1" presetClass="entr" presetSubtype="0" fill="hold" grpId="0" nodeType="withEffect">
                                  <p:stCondLst>
                                    <p:cond delay="0"/>
                                  </p:stCondLst>
                                  <p:childTnLst>
                                    <p:set>
                                      <p:cBhvr>
                                        <p:cTn id="25" dur="1" fill="hold">
                                          <p:stCondLst>
                                            <p:cond delay="0"/>
                                          </p:stCondLst>
                                        </p:cTn>
                                        <p:tgtEl>
                                          <p:spTgt spid="31"/>
                                        </p:tgtEl>
                                        <p:attrNameLst>
                                          <p:attrName>style.visibility</p:attrName>
                                        </p:attrNameLst>
                                      </p:cBhvr>
                                      <p:to>
                                        <p:strVal val="visible"/>
                                      </p:to>
                                    </p:set>
                                  </p:childTnLst>
                                </p:cTn>
                              </p:par>
                            </p:childTnLst>
                          </p:cTn>
                        </p:par>
                        <p:par>
                          <p:cTn id="26" fill="hold">
                            <p:stCondLst>
                              <p:cond delay="2000"/>
                            </p:stCondLst>
                            <p:childTnLst>
                              <p:par>
                                <p:cTn id="27" presetID="23" presetClass="entr" presetSubtype="32" fill="hold" grpId="0" nodeType="after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ppt_w</p:attrName>
                                        </p:attrNameLst>
                                      </p:cBhvr>
                                      <p:tavLst>
                                        <p:tav tm="0">
                                          <p:val>
                                            <p:strVal val="4*#ppt_w"/>
                                          </p:val>
                                        </p:tav>
                                        <p:tav tm="100000">
                                          <p:val>
                                            <p:strVal val="#ppt_w"/>
                                          </p:val>
                                        </p:tav>
                                      </p:tavLst>
                                    </p:anim>
                                    <p:anim calcmode="lin" valueType="num">
                                      <p:cBhvr>
                                        <p:cTn id="30" dur="500" fill="hold"/>
                                        <p:tgtEl>
                                          <p:spTgt spid="18"/>
                                        </p:tgtEl>
                                        <p:attrNameLst>
                                          <p:attrName>ppt_h</p:attrName>
                                        </p:attrNameLst>
                                      </p:cBhvr>
                                      <p:tavLst>
                                        <p:tav tm="0">
                                          <p:val>
                                            <p:strVal val="4*#ppt_h"/>
                                          </p:val>
                                        </p:tav>
                                        <p:tav tm="100000">
                                          <p:val>
                                            <p:strVal val="#ppt_h"/>
                                          </p:val>
                                        </p:tav>
                                      </p:tavLst>
                                    </p:anim>
                                  </p:childTnLst>
                                </p:cTn>
                              </p:par>
                            </p:childTnLst>
                          </p:cTn>
                        </p:par>
                        <p:par>
                          <p:cTn id="31" fill="hold">
                            <p:stCondLst>
                              <p:cond delay="2500"/>
                            </p:stCondLst>
                            <p:childTnLst>
                              <p:par>
                                <p:cTn id="32" presetID="17" presetClass="entr" presetSubtype="1" fill="hold" nodeType="afterEffect">
                                  <p:stCondLst>
                                    <p:cond delay="0"/>
                                  </p:stCondLst>
                                  <p:childTnLst>
                                    <p:set>
                                      <p:cBhvr>
                                        <p:cTn id="33" dur="1" fill="hold">
                                          <p:stCondLst>
                                            <p:cond delay="0"/>
                                          </p:stCondLst>
                                        </p:cTn>
                                        <p:tgtEl>
                                          <p:spTgt spid="28"/>
                                        </p:tgtEl>
                                        <p:attrNameLst>
                                          <p:attrName>style.visibility</p:attrName>
                                        </p:attrNameLst>
                                      </p:cBhvr>
                                      <p:to>
                                        <p:strVal val="visible"/>
                                      </p:to>
                                    </p:set>
                                    <p:anim calcmode="lin" valueType="num">
                                      <p:cBhvr>
                                        <p:cTn id="34" dur="500" fill="hold"/>
                                        <p:tgtEl>
                                          <p:spTgt spid="28"/>
                                        </p:tgtEl>
                                        <p:attrNameLst>
                                          <p:attrName>ppt_x</p:attrName>
                                        </p:attrNameLst>
                                      </p:cBhvr>
                                      <p:tavLst>
                                        <p:tav tm="0">
                                          <p:val>
                                            <p:strVal val="#ppt_x"/>
                                          </p:val>
                                        </p:tav>
                                        <p:tav tm="100000">
                                          <p:val>
                                            <p:strVal val="#ppt_x"/>
                                          </p:val>
                                        </p:tav>
                                      </p:tavLst>
                                    </p:anim>
                                    <p:anim calcmode="lin" valueType="num">
                                      <p:cBhvr>
                                        <p:cTn id="35" dur="500" fill="hold"/>
                                        <p:tgtEl>
                                          <p:spTgt spid="28"/>
                                        </p:tgtEl>
                                        <p:attrNameLst>
                                          <p:attrName>ppt_y</p:attrName>
                                        </p:attrNameLst>
                                      </p:cBhvr>
                                      <p:tavLst>
                                        <p:tav tm="0">
                                          <p:val>
                                            <p:strVal val="#ppt_y-#ppt_h/2"/>
                                          </p:val>
                                        </p:tav>
                                        <p:tav tm="100000">
                                          <p:val>
                                            <p:strVal val="#ppt_y"/>
                                          </p:val>
                                        </p:tav>
                                      </p:tavLst>
                                    </p:anim>
                                    <p:anim calcmode="lin" valueType="num">
                                      <p:cBhvr>
                                        <p:cTn id="36" dur="500" fill="hold"/>
                                        <p:tgtEl>
                                          <p:spTgt spid="28"/>
                                        </p:tgtEl>
                                        <p:attrNameLst>
                                          <p:attrName>ppt_w</p:attrName>
                                        </p:attrNameLst>
                                      </p:cBhvr>
                                      <p:tavLst>
                                        <p:tav tm="0">
                                          <p:val>
                                            <p:strVal val="#ppt_w"/>
                                          </p:val>
                                        </p:tav>
                                        <p:tav tm="100000">
                                          <p:val>
                                            <p:strVal val="#ppt_w"/>
                                          </p:val>
                                        </p:tav>
                                      </p:tavLst>
                                    </p:anim>
                                    <p:anim calcmode="lin" valueType="num">
                                      <p:cBhvr>
                                        <p:cTn id="37" dur="500" fill="hold"/>
                                        <p:tgtEl>
                                          <p:spTgt spid="28"/>
                                        </p:tgtEl>
                                        <p:attrNameLst>
                                          <p:attrName>ppt_h</p:attrName>
                                        </p:attrNameLst>
                                      </p:cBhvr>
                                      <p:tavLst>
                                        <p:tav tm="0">
                                          <p:val>
                                            <p:flt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Effect transition="in" filter="wipe(left)">
                                      <p:cBhvr>
                                        <p:cTn id="42" dur="500"/>
                                        <p:tgtEl>
                                          <p:spTgt spid="3">
                                            <p:txEl>
                                              <p:pRg st="1" end="1"/>
                                            </p:txEl>
                                          </p:spTgt>
                                        </p:tgtEl>
                                      </p:cBhvr>
                                    </p:animEffect>
                                  </p:childTnLst>
                                </p:cTn>
                              </p:par>
                            </p:childTnLst>
                          </p:cTn>
                        </p:par>
                        <p:par>
                          <p:cTn id="43" fill="hold">
                            <p:stCondLst>
                              <p:cond delay="500"/>
                            </p:stCondLst>
                            <p:childTnLst>
                              <p:par>
                                <p:cTn id="44" presetID="23" presetClass="entr" presetSubtype="32"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p:cTn id="46" dur="500" fill="hold"/>
                                        <p:tgtEl>
                                          <p:spTgt spid="15"/>
                                        </p:tgtEl>
                                        <p:attrNameLst>
                                          <p:attrName>ppt_w</p:attrName>
                                        </p:attrNameLst>
                                      </p:cBhvr>
                                      <p:tavLst>
                                        <p:tav tm="0">
                                          <p:val>
                                            <p:strVal val="4*#ppt_w"/>
                                          </p:val>
                                        </p:tav>
                                        <p:tav tm="100000">
                                          <p:val>
                                            <p:strVal val="#ppt_w"/>
                                          </p:val>
                                        </p:tav>
                                      </p:tavLst>
                                    </p:anim>
                                    <p:anim calcmode="lin" valueType="num">
                                      <p:cBhvr>
                                        <p:cTn id="47" dur="500" fill="hold"/>
                                        <p:tgtEl>
                                          <p:spTgt spid="15"/>
                                        </p:tgtEl>
                                        <p:attrNameLst>
                                          <p:attrName>ppt_h</p:attrName>
                                        </p:attrNameLst>
                                      </p:cBhvr>
                                      <p:tavLst>
                                        <p:tav tm="0">
                                          <p:val>
                                            <p:strVal val="4*#ppt_h"/>
                                          </p:val>
                                        </p:tav>
                                        <p:tav tm="100000">
                                          <p:val>
                                            <p:strVal val="#ppt_h"/>
                                          </p:val>
                                        </p:tav>
                                      </p:tavLst>
                                    </p:anim>
                                  </p:childTnLst>
                                </p:cTn>
                              </p:par>
                              <p:par>
                                <p:cTn id="48" presetID="1" presetClass="entr" presetSubtype="0" fill="hold" grpId="0" nodeType="withEffect">
                                  <p:stCondLst>
                                    <p:cond delay="0"/>
                                  </p:stCondLst>
                                  <p:childTnLst>
                                    <p:set>
                                      <p:cBhvr>
                                        <p:cTn id="49" dur="1" fill="hold">
                                          <p:stCondLst>
                                            <p:cond delay="0"/>
                                          </p:stCondLst>
                                        </p:cTn>
                                        <p:tgtEl>
                                          <p:spTgt spid="38"/>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37"/>
                                        </p:tgtEl>
                                        <p:attrNameLst>
                                          <p:attrName>style.visibility</p:attrName>
                                        </p:attrNameLst>
                                      </p:cBhvr>
                                      <p:to>
                                        <p:strVal val="visible"/>
                                      </p:to>
                                    </p:set>
                                  </p:childTnLst>
                                </p:cTn>
                              </p:par>
                            </p:childTnLst>
                          </p:cTn>
                        </p:par>
                        <p:par>
                          <p:cTn id="52" fill="hold">
                            <p:stCondLst>
                              <p:cond delay="1000"/>
                            </p:stCondLst>
                            <p:childTnLst>
                              <p:par>
                                <p:cTn id="53" presetID="17" presetClass="entr" presetSubtype="1" fill="hold" nodeType="after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p:cTn id="55" dur="500" fill="hold"/>
                                        <p:tgtEl>
                                          <p:spTgt spid="19"/>
                                        </p:tgtEl>
                                        <p:attrNameLst>
                                          <p:attrName>ppt_x</p:attrName>
                                        </p:attrNameLst>
                                      </p:cBhvr>
                                      <p:tavLst>
                                        <p:tav tm="0">
                                          <p:val>
                                            <p:strVal val="#ppt_x"/>
                                          </p:val>
                                        </p:tav>
                                        <p:tav tm="100000">
                                          <p:val>
                                            <p:strVal val="#ppt_x"/>
                                          </p:val>
                                        </p:tav>
                                      </p:tavLst>
                                    </p:anim>
                                    <p:anim calcmode="lin" valueType="num">
                                      <p:cBhvr>
                                        <p:cTn id="56" dur="500" fill="hold"/>
                                        <p:tgtEl>
                                          <p:spTgt spid="19"/>
                                        </p:tgtEl>
                                        <p:attrNameLst>
                                          <p:attrName>ppt_y</p:attrName>
                                        </p:attrNameLst>
                                      </p:cBhvr>
                                      <p:tavLst>
                                        <p:tav tm="0">
                                          <p:val>
                                            <p:strVal val="#ppt_y-#ppt_h/2"/>
                                          </p:val>
                                        </p:tav>
                                        <p:tav tm="100000">
                                          <p:val>
                                            <p:strVal val="#ppt_y"/>
                                          </p:val>
                                        </p:tav>
                                      </p:tavLst>
                                    </p:anim>
                                    <p:anim calcmode="lin" valueType="num">
                                      <p:cBhvr>
                                        <p:cTn id="57" dur="500" fill="hold"/>
                                        <p:tgtEl>
                                          <p:spTgt spid="19"/>
                                        </p:tgtEl>
                                        <p:attrNameLst>
                                          <p:attrName>ppt_w</p:attrName>
                                        </p:attrNameLst>
                                      </p:cBhvr>
                                      <p:tavLst>
                                        <p:tav tm="0">
                                          <p:val>
                                            <p:strVal val="#ppt_w"/>
                                          </p:val>
                                        </p:tav>
                                        <p:tav tm="100000">
                                          <p:val>
                                            <p:strVal val="#ppt_w"/>
                                          </p:val>
                                        </p:tav>
                                      </p:tavLst>
                                    </p:anim>
                                    <p:anim calcmode="lin" valueType="num">
                                      <p:cBhvr>
                                        <p:cTn id="58" dur="500" fill="hold"/>
                                        <p:tgtEl>
                                          <p:spTgt spid="19"/>
                                        </p:tgtEl>
                                        <p:attrNameLst>
                                          <p:attrName>ppt_h</p:attrName>
                                        </p:attrNameLst>
                                      </p:cBhvr>
                                      <p:tavLst>
                                        <p:tav tm="0">
                                          <p:val>
                                            <p:fltVal val="0"/>
                                          </p:val>
                                        </p:tav>
                                        <p:tav tm="100000">
                                          <p:val>
                                            <p:strVal val="#ppt_h"/>
                                          </p:val>
                                        </p:tav>
                                      </p:tavLst>
                                    </p:anim>
                                  </p:childTnLst>
                                </p:cTn>
                              </p:par>
                              <p:par>
                                <p:cTn id="59" presetID="1" presetClass="entr" presetSubtype="0" fill="hold" grpId="0" nodeType="withEffect">
                                  <p:stCondLst>
                                    <p:cond delay="0"/>
                                  </p:stCondLst>
                                  <p:childTnLst>
                                    <p:set>
                                      <p:cBhvr>
                                        <p:cTn id="60" dur="1" fill="hold">
                                          <p:stCondLst>
                                            <p:cond delay="0"/>
                                          </p:stCondLst>
                                        </p:cTn>
                                        <p:tgtEl>
                                          <p:spTgt spid="35"/>
                                        </p:tgtEl>
                                        <p:attrNameLst>
                                          <p:attrName>style.visibility</p:attrName>
                                        </p:attrNameLst>
                                      </p:cBhvr>
                                      <p:to>
                                        <p:strVal val="visible"/>
                                      </p:to>
                                    </p:set>
                                  </p:childTnLst>
                                </p:cTn>
                              </p:par>
                            </p:childTnLst>
                          </p:cTn>
                        </p:par>
                        <p:par>
                          <p:cTn id="61" fill="hold">
                            <p:stCondLst>
                              <p:cond delay="1500"/>
                            </p:stCondLst>
                            <p:childTnLst>
                              <p:par>
                                <p:cTn id="62" presetID="23" presetClass="entr" presetSubtype="32" fill="hold" grpId="0" nodeType="afterEffect">
                                  <p:stCondLst>
                                    <p:cond delay="0"/>
                                  </p:stCondLst>
                                  <p:childTnLst>
                                    <p:set>
                                      <p:cBhvr>
                                        <p:cTn id="63" dur="1" fill="hold">
                                          <p:stCondLst>
                                            <p:cond delay="0"/>
                                          </p:stCondLst>
                                        </p:cTn>
                                        <p:tgtEl>
                                          <p:spTgt spid="16"/>
                                        </p:tgtEl>
                                        <p:attrNameLst>
                                          <p:attrName>style.visibility</p:attrName>
                                        </p:attrNameLst>
                                      </p:cBhvr>
                                      <p:to>
                                        <p:strVal val="visible"/>
                                      </p:to>
                                    </p:set>
                                    <p:anim calcmode="lin" valueType="num">
                                      <p:cBhvr>
                                        <p:cTn id="64" dur="500" fill="hold"/>
                                        <p:tgtEl>
                                          <p:spTgt spid="16"/>
                                        </p:tgtEl>
                                        <p:attrNameLst>
                                          <p:attrName>ppt_w</p:attrName>
                                        </p:attrNameLst>
                                      </p:cBhvr>
                                      <p:tavLst>
                                        <p:tav tm="0">
                                          <p:val>
                                            <p:strVal val="4*#ppt_w"/>
                                          </p:val>
                                        </p:tav>
                                        <p:tav tm="100000">
                                          <p:val>
                                            <p:strVal val="#ppt_w"/>
                                          </p:val>
                                        </p:tav>
                                      </p:tavLst>
                                    </p:anim>
                                    <p:anim calcmode="lin" valueType="num">
                                      <p:cBhvr>
                                        <p:cTn id="65" dur="500" fill="hold"/>
                                        <p:tgtEl>
                                          <p:spTgt spid="16"/>
                                        </p:tgtEl>
                                        <p:attrNameLst>
                                          <p:attrName>ppt_h</p:attrName>
                                        </p:attrNameLst>
                                      </p:cBhvr>
                                      <p:tavLst>
                                        <p:tav tm="0">
                                          <p:val>
                                            <p:strVal val="4*#ppt_h"/>
                                          </p:val>
                                        </p:tav>
                                        <p:tav tm="100000">
                                          <p:val>
                                            <p:strVal val="#ppt_h"/>
                                          </p:val>
                                        </p:tav>
                                      </p:tavLst>
                                    </p:anim>
                                  </p:childTnLst>
                                </p:cTn>
                              </p:par>
                            </p:childTnLst>
                          </p:cTn>
                        </p:par>
                        <p:par>
                          <p:cTn id="66" fill="hold">
                            <p:stCondLst>
                              <p:cond delay="2000"/>
                            </p:stCondLst>
                            <p:childTnLst>
                              <p:par>
                                <p:cTn id="67" presetID="17" presetClass="entr" presetSubtype="1" fill="hold" nodeType="after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p:cTn id="69" dur="500" fill="hold"/>
                                        <p:tgtEl>
                                          <p:spTgt spid="22"/>
                                        </p:tgtEl>
                                        <p:attrNameLst>
                                          <p:attrName>ppt_x</p:attrName>
                                        </p:attrNameLst>
                                      </p:cBhvr>
                                      <p:tavLst>
                                        <p:tav tm="0">
                                          <p:val>
                                            <p:strVal val="#ppt_x"/>
                                          </p:val>
                                        </p:tav>
                                        <p:tav tm="100000">
                                          <p:val>
                                            <p:strVal val="#ppt_x"/>
                                          </p:val>
                                        </p:tav>
                                      </p:tavLst>
                                    </p:anim>
                                    <p:anim calcmode="lin" valueType="num">
                                      <p:cBhvr>
                                        <p:cTn id="70" dur="500" fill="hold"/>
                                        <p:tgtEl>
                                          <p:spTgt spid="22"/>
                                        </p:tgtEl>
                                        <p:attrNameLst>
                                          <p:attrName>ppt_y</p:attrName>
                                        </p:attrNameLst>
                                      </p:cBhvr>
                                      <p:tavLst>
                                        <p:tav tm="0">
                                          <p:val>
                                            <p:strVal val="#ppt_y-#ppt_h/2"/>
                                          </p:val>
                                        </p:tav>
                                        <p:tav tm="100000">
                                          <p:val>
                                            <p:strVal val="#ppt_y"/>
                                          </p:val>
                                        </p:tav>
                                      </p:tavLst>
                                    </p:anim>
                                    <p:anim calcmode="lin" valueType="num">
                                      <p:cBhvr>
                                        <p:cTn id="71" dur="500" fill="hold"/>
                                        <p:tgtEl>
                                          <p:spTgt spid="22"/>
                                        </p:tgtEl>
                                        <p:attrNameLst>
                                          <p:attrName>ppt_w</p:attrName>
                                        </p:attrNameLst>
                                      </p:cBhvr>
                                      <p:tavLst>
                                        <p:tav tm="0">
                                          <p:val>
                                            <p:strVal val="#ppt_w"/>
                                          </p:val>
                                        </p:tav>
                                        <p:tav tm="100000">
                                          <p:val>
                                            <p:strVal val="#ppt_w"/>
                                          </p:val>
                                        </p:tav>
                                      </p:tavLst>
                                    </p:anim>
                                    <p:anim calcmode="lin" valueType="num">
                                      <p:cBhvr>
                                        <p:cTn id="72" dur="500" fill="hold"/>
                                        <p:tgtEl>
                                          <p:spTgt spid="22"/>
                                        </p:tgtEl>
                                        <p:attrNameLst>
                                          <p:attrName>ppt_h</p:attrName>
                                        </p:attrNameLst>
                                      </p:cBhvr>
                                      <p:tavLst>
                                        <p:tav tm="0">
                                          <p:val>
                                            <p:fltVal val="0"/>
                                          </p:val>
                                        </p:tav>
                                        <p:tav tm="100000">
                                          <p:val>
                                            <p:strVal val="#ppt_h"/>
                                          </p:val>
                                        </p:tav>
                                      </p:tavLst>
                                    </p:anim>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3">
                                            <p:txEl>
                                              <p:pRg st="2" end="2"/>
                                            </p:txEl>
                                          </p:spTgt>
                                        </p:tgtEl>
                                        <p:attrNameLst>
                                          <p:attrName>style.visibility</p:attrName>
                                        </p:attrNameLst>
                                      </p:cBhvr>
                                      <p:to>
                                        <p:strVal val="visible"/>
                                      </p:to>
                                    </p:set>
                                    <p:animEffect transition="in" filter="wipe(left)">
                                      <p:cBhvr>
                                        <p:cTn id="7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5" grpId="0" autoUpdateAnimBg="0"/>
      <p:bldP spid="16" grpId="0" autoUpdateAnimBg="0"/>
      <p:bldP spid="17" grpId="0" autoUpdateAnimBg="0"/>
      <p:bldP spid="18" grpId="0" autoUpdateAnimBg="0"/>
      <p:bldP spid="31" grpId="0"/>
      <p:bldP spid="35" grpId="0"/>
      <p:bldP spid="3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5382"/>
            <a:ext cx="8932985" cy="432148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93396"/>
            <a:ext cx="8904855" cy="1371986"/>
          </a:xfrm>
        </p:spPr>
        <p:txBody>
          <a:bodyPr/>
          <a:lstStyle/>
          <a:p>
            <a:r>
              <a:rPr lang="en-US" dirty="0" smtClean="0"/>
              <a:t>Long-run Impact of Monetary Policy</a:t>
            </a:r>
            <a:br>
              <a:rPr lang="en-US" dirty="0" smtClean="0"/>
            </a:br>
            <a:r>
              <a:rPr lang="en-US" dirty="0" smtClean="0"/>
              <a:t>-- The modern View</a:t>
            </a:r>
          </a:p>
        </p:txBody>
      </p:sp>
      <p:sp>
        <p:nvSpPr>
          <p:cNvPr id="3" name="Content Placeholder 2"/>
          <p:cNvSpPr>
            <a:spLocks noGrp="1"/>
          </p:cNvSpPr>
          <p:nvPr>
            <p:ph idx="1"/>
          </p:nvPr>
        </p:nvSpPr>
        <p:spPr>
          <a:xfrm>
            <a:off x="140675" y="1555641"/>
            <a:ext cx="8883750" cy="4306318"/>
          </a:xfrm>
        </p:spPr>
        <p:txBody>
          <a:bodyPr/>
          <a:lstStyle/>
          <a:p>
            <a:pPr marL="231775" indent="-231775"/>
            <a:r>
              <a:rPr lang="en-US" sz="2500" dirty="0" smtClean="0">
                <a:solidFill>
                  <a:srgbClr val="32302A"/>
                </a:solidFill>
              </a:rPr>
              <a:t>Long-run implications of expansionary policy:</a:t>
            </a:r>
          </a:p>
          <a:p>
            <a:pPr marL="631825" lvl="1" indent="-231775"/>
            <a:r>
              <a:rPr lang="en-US" sz="2500" dirty="0" smtClean="0">
                <a:solidFill>
                  <a:srgbClr val="32302A"/>
                </a:solidFill>
              </a:rPr>
              <a:t>When expansionary monetary policy leads to rising prices, decision makers eventually anticipate the higher inflation rate and build it into their choices. </a:t>
            </a:r>
          </a:p>
          <a:p>
            <a:pPr marL="631825" lvl="1" indent="-231775"/>
            <a:r>
              <a:rPr lang="en-US" sz="2500" dirty="0" smtClean="0">
                <a:solidFill>
                  <a:srgbClr val="32302A"/>
                </a:solidFill>
              </a:rPr>
              <a:t>As this happens, money interest rates, wages, and incomes will reflect the expectation of inflation, and so real interest rates, wages, and real output will return to long-run normal levels.</a:t>
            </a:r>
          </a:p>
          <a:p>
            <a:pPr marL="631825" lvl="1" indent="-231775"/>
            <a:r>
              <a:rPr lang="en-US" sz="2500" dirty="0" smtClean="0">
                <a:solidFill>
                  <a:srgbClr val="32302A"/>
                </a:solidFill>
              </a:rPr>
              <a:t>Thus, in the long run, money supply growth will lead primarily to higher prices (inflation) just as the quantity theory of money implies.</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624697"/>
            <a:ext cx="8977930" cy="429683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7" name="Rectangle 3"/>
          <p:cNvSpPr>
            <a:spLocks noChangeArrowheads="1"/>
          </p:cNvSpPr>
          <p:nvPr/>
        </p:nvSpPr>
        <p:spPr bwMode="auto">
          <a:xfrm>
            <a:off x="5217138" y="150333"/>
            <a:ext cx="3716135" cy="6419129"/>
          </a:xfrm>
          <a:prstGeom prst="rect">
            <a:avLst/>
          </a:prstGeom>
          <a:solidFill>
            <a:srgbClr val="FCF4DC"/>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2" name="Title 1"/>
          <p:cNvSpPr>
            <a:spLocks noGrp="1"/>
          </p:cNvSpPr>
          <p:nvPr>
            <p:ph type="title"/>
          </p:nvPr>
        </p:nvSpPr>
        <p:spPr>
          <a:xfrm>
            <a:off x="119569" y="258346"/>
            <a:ext cx="8904855" cy="1166573"/>
          </a:xfrm>
        </p:spPr>
        <p:txBody>
          <a:bodyPr/>
          <a:lstStyle/>
          <a:p>
            <a:r>
              <a:rPr lang="en-US" sz="3000" dirty="0"/>
              <a:t>Long-run Effects of a Rapid </a:t>
            </a:r>
            <a:br>
              <a:rPr lang="en-US" sz="3000" dirty="0"/>
            </a:br>
            <a:r>
              <a:rPr lang="en-US" sz="3000" dirty="0"/>
              <a:t>Expansion in </a:t>
            </a:r>
            <a:r>
              <a:rPr lang="en-US" sz="3000" dirty="0" smtClean="0"/>
              <a:t>Money </a:t>
            </a:r>
            <a:r>
              <a:rPr lang="en-US" sz="3000" dirty="0"/>
              <a:t>Supply</a:t>
            </a:r>
          </a:p>
        </p:txBody>
      </p:sp>
      <p:sp>
        <p:nvSpPr>
          <p:cNvPr id="196" name="Content Placeholder 2"/>
          <p:cNvSpPr>
            <a:spLocks noGrp="1"/>
          </p:cNvSpPr>
          <p:nvPr>
            <p:ph idx="1"/>
          </p:nvPr>
        </p:nvSpPr>
        <p:spPr>
          <a:xfrm>
            <a:off x="63183" y="2207568"/>
            <a:ext cx="5153955" cy="3122881"/>
          </a:xfrm>
        </p:spPr>
        <p:txBody>
          <a:bodyPr/>
          <a:lstStyle/>
          <a:p>
            <a:pPr marL="169863" indent="-169863">
              <a:lnSpc>
                <a:spcPct val="90000"/>
              </a:lnSpc>
            </a:pPr>
            <a:r>
              <a:rPr lang="en-US" sz="2300" dirty="0">
                <a:solidFill>
                  <a:srgbClr val="32302A"/>
                </a:solidFill>
                <a:ea typeface="ＭＳ Ｐゴシック" pitchFamily="-107" charset="-128"/>
                <a:cs typeface="ＭＳ Ｐゴシック" pitchFamily="-107" charset="-128"/>
              </a:rPr>
              <a:t>Here we illustrate the long-term impact of an increase in the annual growth rate of the money supply from </a:t>
            </a:r>
            <a:r>
              <a:rPr lang="en-US" sz="2300" dirty="0" smtClean="0">
                <a:solidFill>
                  <a:srgbClr val="32302A"/>
                </a:solidFill>
                <a:ea typeface="ＭＳ Ｐゴシック" pitchFamily="-107" charset="-128"/>
                <a:cs typeface="ＭＳ Ｐゴシック" pitchFamily="-107" charset="-128"/>
              </a:rPr>
              <a:t>3% </a:t>
            </a:r>
            <a:r>
              <a:rPr lang="en-US" sz="2300" dirty="0">
                <a:solidFill>
                  <a:srgbClr val="32302A"/>
                </a:solidFill>
                <a:ea typeface="ＭＳ Ｐゴシック" pitchFamily="-107" charset="-128"/>
                <a:cs typeface="ＭＳ Ｐゴシック" pitchFamily="-107" charset="-128"/>
              </a:rPr>
              <a:t>to </a:t>
            </a:r>
            <a:r>
              <a:rPr lang="en-US" sz="2300" dirty="0" smtClean="0">
                <a:solidFill>
                  <a:srgbClr val="32302A"/>
                </a:solidFill>
                <a:ea typeface="ＭＳ Ｐゴシック" pitchFamily="-107" charset="-128"/>
                <a:cs typeface="ＭＳ Ｐゴシック" pitchFamily="-107" charset="-128"/>
              </a:rPr>
              <a:t>8%.</a:t>
            </a:r>
          </a:p>
          <a:p>
            <a:pPr marL="169863" indent="-169863">
              <a:lnSpc>
                <a:spcPct val="90000"/>
              </a:lnSpc>
            </a:pPr>
            <a:r>
              <a:rPr lang="en-US" sz="2300" dirty="0">
                <a:solidFill>
                  <a:srgbClr val="32302A"/>
                </a:solidFill>
                <a:ea typeface="ＭＳ Ｐゴシック" pitchFamily="-107" charset="-128"/>
                <a:cs typeface="ＭＳ Ｐゴシック" pitchFamily="-107" charset="-128"/>
              </a:rPr>
              <a:t>Initially, prices are stable (</a:t>
            </a:r>
            <a:r>
              <a:rPr lang="en-US" sz="2300" b="1" i="1" dirty="0">
                <a:solidFill>
                  <a:srgbClr val="32302A"/>
                </a:solidFill>
                <a:ea typeface="ＭＳ Ｐゴシック" pitchFamily="-107" charset="-128"/>
                <a:cs typeface="ＭＳ Ｐゴシック" pitchFamily="-107" charset="-128"/>
              </a:rPr>
              <a:t>P</a:t>
            </a:r>
            <a:r>
              <a:rPr lang="en-US" sz="2300" b="1" i="1" baseline="-25000" dirty="0">
                <a:solidFill>
                  <a:srgbClr val="32302A"/>
                </a:solidFill>
                <a:ea typeface="ＭＳ Ｐゴシック" pitchFamily="-107" charset="-128"/>
                <a:cs typeface="ＭＳ Ｐゴシック" pitchFamily="-107" charset="-128"/>
              </a:rPr>
              <a:t>100</a:t>
            </a:r>
            <a:r>
              <a:rPr lang="en-US" sz="2300" dirty="0">
                <a:solidFill>
                  <a:srgbClr val="32302A"/>
                </a:solidFill>
                <a:ea typeface="ＭＳ Ｐゴシック" pitchFamily="-107" charset="-128"/>
                <a:cs typeface="ＭＳ Ｐゴシック" pitchFamily="-107" charset="-128"/>
              </a:rPr>
              <a:t>) when the money supply is expanding by 3% annually.</a:t>
            </a:r>
          </a:p>
          <a:p>
            <a:pPr marL="169863" indent="-169863">
              <a:lnSpc>
                <a:spcPct val="90000"/>
              </a:lnSpc>
            </a:pPr>
            <a:r>
              <a:rPr lang="en-US" sz="2300" dirty="0">
                <a:solidFill>
                  <a:srgbClr val="32302A"/>
                </a:solidFill>
                <a:ea typeface="ＭＳ Ｐゴシック" pitchFamily="-107" charset="-128"/>
                <a:cs typeface="ＭＳ Ｐゴシック" pitchFamily="-107" charset="-128"/>
              </a:rPr>
              <a:t>The acceleration in the growth rate of the money supply increases aggregate demand (shift to </a:t>
            </a:r>
            <a:r>
              <a:rPr lang="en-US" sz="2300" b="1" i="1" dirty="0">
                <a:solidFill>
                  <a:schemeClr val="accent5">
                    <a:lumMod val="75000"/>
                  </a:schemeClr>
                </a:solidFill>
                <a:ea typeface="ＭＳ Ｐゴシック" pitchFamily="-107" charset="-128"/>
                <a:cs typeface="ＭＳ Ｐゴシック" pitchFamily="-107" charset="-128"/>
              </a:rPr>
              <a:t>AD</a:t>
            </a:r>
            <a:r>
              <a:rPr lang="en-US" sz="2300" b="1" i="1" baseline="-25000" dirty="0">
                <a:solidFill>
                  <a:schemeClr val="accent5">
                    <a:lumMod val="75000"/>
                  </a:schemeClr>
                </a:solidFill>
                <a:ea typeface="ＭＳ Ｐゴシック" pitchFamily="-107" charset="-128"/>
                <a:cs typeface="ＭＳ Ｐゴシック" pitchFamily="-107" charset="-128"/>
              </a:rPr>
              <a:t>2</a:t>
            </a:r>
            <a:r>
              <a:rPr lang="en-US" sz="2300" dirty="0" smtClean="0">
                <a:solidFill>
                  <a:srgbClr val="32302A"/>
                </a:solidFill>
                <a:ea typeface="ＭＳ Ｐゴシック" pitchFamily="-107" charset="-128"/>
                <a:cs typeface="ＭＳ Ｐゴシック" pitchFamily="-107" charset="-128"/>
              </a:rPr>
              <a:t>).</a:t>
            </a:r>
            <a:endParaRPr lang="en-US" sz="2300" dirty="0">
              <a:solidFill>
                <a:srgbClr val="32302A"/>
              </a:solidFill>
              <a:ea typeface="ＭＳ Ｐゴシック" pitchFamily="-107" charset="-128"/>
              <a:cs typeface="ＭＳ Ｐゴシック" pitchFamily="-107" charset="-128"/>
            </a:endParaRPr>
          </a:p>
        </p:txBody>
      </p:sp>
      <p:cxnSp>
        <p:nvCxnSpPr>
          <p:cNvPr id="4" name="Straight Connector 3"/>
          <p:cNvCxnSpPr/>
          <p:nvPr/>
        </p:nvCxnSpPr>
        <p:spPr>
          <a:xfrm>
            <a:off x="5482980" y="3379249"/>
            <a:ext cx="3274858" cy="1588"/>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67" name="Freeform 5"/>
          <p:cNvSpPr>
            <a:spLocks/>
          </p:cNvSpPr>
          <p:nvPr/>
        </p:nvSpPr>
        <p:spPr bwMode="auto">
          <a:xfrm>
            <a:off x="5879823" y="397759"/>
            <a:ext cx="2138363" cy="2454275"/>
          </a:xfrm>
          <a:custGeom>
            <a:avLst/>
            <a:gdLst>
              <a:gd name="T0" fmla="*/ 4040 w 4040"/>
              <a:gd name="T1" fmla="*/ 4638 h 4638"/>
              <a:gd name="T2" fmla="*/ 4040 w 4040"/>
              <a:gd name="T3" fmla="*/ 0 h 4638"/>
              <a:gd name="T4" fmla="*/ 0 w 4040"/>
              <a:gd name="T5" fmla="*/ 0 h 4638"/>
              <a:gd name="T6" fmla="*/ 0 w 4040"/>
              <a:gd name="T7" fmla="*/ 4638 h 4638"/>
              <a:gd name="T8" fmla="*/ 4040 w 4040"/>
              <a:gd name="T9" fmla="*/ 4638 h 4638"/>
              <a:gd name="T10" fmla="*/ 4040 w 4040"/>
              <a:gd name="T11" fmla="*/ 4638 h 4638"/>
              <a:gd name="T12" fmla="*/ 0 60000 65536"/>
              <a:gd name="T13" fmla="*/ 0 60000 65536"/>
              <a:gd name="T14" fmla="*/ 0 60000 65536"/>
              <a:gd name="T15" fmla="*/ 0 60000 65536"/>
              <a:gd name="T16" fmla="*/ 0 60000 65536"/>
              <a:gd name="T17" fmla="*/ 0 60000 65536"/>
              <a:gd name="T18" fmla="*/ 0 w 4040"/>
              <a:gd name="T19" fmla="*/ 0 h 4638"/>
              <a:gd name="T20" fmla="*/ 4040 w 4040"/>
              <a:gd name="T21" fmla="*/ 4638 h 4638"/>
            </a:gdLst>
            <a:ahLst/>
            <a:cxnLst>
              <a:cxn ang="T12">
                <a:pos x="T0" y="T1"/>
              </a:cxn>
              <a:cxn ang="T13">
                <a:pos x="T2" y="T3"/>
              </a:cxn>
              <a:cxn ang="T14">
                <a:pos x="T4" y="T5"/>
              </a:cxn>
              <a:cxn ang="T15">
                <a:pos x="T6" y="T7"/>
              </a:cxn>
              <a:cxn ang="T16">
                <a:pos x="T8" y="T9"/>
              </a:cxn>
              <a:cxn ang="T17">
                <a:pos x="T10" y="T11"/>
              </a:cxn>
            </a:cxnLst>
            <a:rect l="T18" t="T19" r="T20" b="T21"/>
            <a:pathLst>
              <a:path w="4040" h="4638">
                <a:moveTo>
                  <a:pt x="4040" y="4638"/>
                </a:moveTo>
                <a:lnTo>
                  <a:pt x="4040" y="0"/>
                </a:lnTo>
                <a:lnTo>
                  <a:pt x="0" y="0"/>
                </a:lnTo>
                <a:lnTo>
                  <a:pt x="0" y="4638"/>
                </a:lnTo>
                <a:lnTo>
                  <a:pt x="4040" y="4638"/>
                </a:lnTo>
                <a:close/>
              </a:path>
            </a:pathLst>
          </a:custGeom>
          <a:no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18" name="Rectangle 7" descr="Parchment"/>
          <p:cNvSpPr>
            <a:spLocks noChangeArrowheads="1"/>
          </p:cNvSpPr>
          <p:nvPr/>
        </p:nvSpPr>
        <p:spPr bwMode="auto">
          <a:xfrm>
            <a:off x="8080098" y="2536121"/>
            <a:ext cx="528991" cy="301621"/>
          </a:xfrm>
          <a:prstGeom prst="rect">
            <a:avLst/>
          </a:prstGeom>
          <a:noFill/>
          <a:ln w="9525">
            <a:noFill/>
            <a:miter lim="800000"/>
            <a:headEnd/>
            <a:tailEnd/>
          </a:ln>
        </p:spPr>
        <p:txBody>
          <a:bodyPr wrap="none" lIns="0" tIns="0" rIns="0" bIns="0">
            <a:prstTxWarp prst="textNoShape">
              <a:avLst/>
            </a:prstTxWarp>
            <a:spAutoFit/>
          </a:bodyPr>
          <a:lstStyle/>
          <a:p>
            <a:pPr>
              <a:lnSpc>
                <a:spcPct val="70000"/>
              </a:lnSpc>
            </a:pPr>
            <a:r>
              <a:rPr kumimoji="0" lang="en-US" sz="1400" b="0">
                <a:solidFill>
                  <a:srgbClr val="000000"/>
                </a:solidFill>
                <a:latin typeface="Times New Roman" pitchFamily="18" charset="0"/>
                <a:cs typeface="Times New Roman" pitchFamily="18" charset="0"/>
              </a:rPr>
              <a:t>Time</a:t>
            </a:r>
            <a:br>
              <a:rPr kumimoji="0" lang="en-US" sz="1400" b="0">
                <a:solidFill>
                  <a:srgbClr val="000000"/>
                </a:solidFill>
                <a:latin typeface="Times New Roman" pitchFamily="18" charset="0"/>
                <a:cs typeface="Times New Roman" pitchFamily="18" charset="0"/>
              </a:rPr>
            </a:br>
            <a:r>
              <a:rPr kumimoji="0" lang="en-US" sz="1400" b="0">
                <a:solidFill>
                  <a:srgbClr val="000000"/>
                </a:solidFill>
                <a:latin typeface="Times New Roman" pitchFamily="18" charset="0"/>
                <a:cs typeface="Times New Roman" pitchFamily="18" charset="0"/>
              </a:rPr>
              <a:t>periods</a:t>
            </a:r>
            <a:endParaRPr kumimoji="0" lang="en-US" sz="1400" b="0">
              <a:solidFill>
                <a:schemeClr val="tx1"/>
              </a:solidFill>
              <a:latin typeface="Times New Roman" pitchFamily="18" charset="0"/>
              <a:cs typeface="Times New Roman" pitchFamily="18" charset="0"/>
            </a:endParaRPr>
          </a:p>
        </p:txBody>
      </p:sp>
      <p:sp>
        <p:nvSpPr>
          <p:cNvPr id="119" name="Text Box 8" descr="Parchment"/>
          <p:cNvSpPr txBox="1">
            <a:spLocks noChangeArrowheads="1"/>
          </p:cNvSpPr>
          <p:nvPr/>
        </p:nvSpPr>
        <p:spPr bwMode="auto">
          <a:xfrm>
            <a:off x="5443131" y="388066"/>
            <a:ext cx="1150700" cy="344710"/>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dirty="0">
                <a:solidFill>
                  <a:srgbClr val="000000"/>
                </a:solidFill>
                <a:latin typeface="Times New Roman" pitchFamily="18" charset="0"/>
                <a:cs typeface="Times New Roman" pitchFamily="18" charset="0"/>
              </a:rPr>
              <a:t>Money supply</a:t>
            </a:r>
          </a:p>
          <a:p>
            <a:pPr>
              <a:lnSpc>
                <a:spcPct val="80000"/>
              </a:lnSpc>
            </a:pPr>
            <a:r>
              <a:rPr kumimoji="0" lang="en-US" sz="1400" b="0" dirty="0">
                <a:solidFill>
                  <a:srgbClr val="000000"/>
                </a:solidFill>
                <a:latin typeface="Times New Roman" pitchFamily="18" charset="0"/>
                <a:cs typeface="Times New Roman" pitchFamily="18" charset="0"/>
              </a:rPr>
              <a:t>growth </a:t>
            </a:r>
            <a:r>
              <a:rPr kumimoji="0" lang="en-US" sz="1400" b="0" dirty="0" smtClean="0">
                <a:solidFill>
                  <a:srgbClr val="000000"/>
                </a:solidFill>
                <a:latin typeface="Times New Roman" pitchFamily="18" charset="0"/>
                <a:cs typeface="Times New Roman" pitchFamily="18" charset="0"/>
              </a:rPr>
              <a:t>rate (%)</a:t>
            </a:r>
            <a:endParaRPr lang="en-US" sz="1400" b="0" dirty="0">
              <a:solidFill>
                <a:schemeClr val="tx1"/>
              </a:solidFill>
              <a:latin typeface="Times New Roman" pitchFamily="18" charset="0"/>
              <a:cs typeface="Times New Roman" pitchFamily="18" charset="0"/>
            </a:endParaRPr>
          </a:p>
        </p:txBody>
      </p:sp>
      <p:sp>
        <p:nvSpPr>
          <p:cNvPr id="120" name="Rectangle 9"/>
          <p:cNvSpPr>
            <a:spLocks noChangeArrowheads="1"/>
          </p:cNvSpPr>
          <p:nvPr/>
        </p:nvSpPr>
        <p:spPr bwMode="auto">
          <a:xfrm>
            <a:off x="5743943" y="2088258"/>
            <a:ext cx="10259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3</a:t>
            </a:r>
            <a:endParaRPr kumimoji="0" lang="en-US" sz="1600" b="0" dirty="0">
              <a:solidFill>
                <a:schemeClr val="tx1"/>
              </a:solidFill>
              <a:latin typeface="Times New Roman" pitchFamily="18" charset="0"/>
              <a:cs typeface="Times New Roman" pitchFamily="18" charset="0"/>
            </a:endParaRPr>
          </a:p>
        </p:txBody>
      </p:sp>
      <p:sp>
        <p:nvSpPr>
          <p:cNvPr id="121" name="Rectangle 10"/>
          <p:cNvSpPr>
            <a:spLocks noChangeArrowheads="1"/>
          </p:cNvSpPr>
          <p:nvPr/>
        </p:nvSpPr>
        <p:spPr bwMode="auto">
          <a:xfrm>
            <a:off x="6360836" y="2867909"/>
            <a:ext cx="89768"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1</a:t>
            </a:r>
            <a:endParaRPr kumimoji="0" lang="en-US" sz="1400" b="0">
              <a:solidFill>
                <a:schemeClr val="tx1"/>
              </a:solidFill>
              <a:latin typeface="Times New Roman" pitchFamily="18" charset="0"/>
              <a:cs typeface="Times New Roman" pitchFamily="18" charset="0"/>
            </a:endParaRPr>
          </a:p>
        </p:txBody>
      </p:sp>
      <p:sp>
        <p:nvSpPr>
          <p:cNvPr id="122" name="Rectangle 11"/>
          <p:cNvSpPr>
            <a:spLocks noChangeArrowheads="1"/>
          </p:cNvSpPr>
          <p:nvPr/>
        </p:nvSpPr>
        <p:spPr bwMode="auto">
          <a:xfrm>
            <a:off x="5734418" y="1475483"/>
            <a:ext cx="10259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6</a:t>
            </a:r>
            <a:endParaRPr kumimoji="0" lang="en-US" sz="1600" b="0">
              <a:solidFill>
                <a:schemeClr val="tx1"/>
              </a:solidFill>
              <a:latin typeface="Times New Roman" pitchFamily="18" charset="0"/>
              <a:cs typeface="Times New Roman" pitchFamily="18" charset="0"/>
            </a:endParaRPr>
          </a:p>
        </p:txBody>
      </p:sp>
      <p:sp>
        <p:nvSpPr>
          <p:cNvPr id="123" name="Rectangle 12"/>
          <p:cNvSpPr>
            <a:spLocks noChangeArrowheads="1"/>
          </p:cNvSpPr>
          <p:nvPr/>
        </p:nvSpPr>
        <p:spPr bwMode="auto">
          <a:xfrm>
            <a:off x="5737593" y="861120"/>
            <a:ext cx="10259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9</a:t>
            </a:r>
            <a:endParaRPr kumimoji="0" lang="en-US" sz="1600" b="0">
              <a:solidFill>
                <a:schemeClr val="tx1"/>
              </a:solidFill>
              <a:latin typeface="Times New Roman" pitchFamily="18" charset="0"/>
              <a:cs typeface="Times New Roman" pitchFamily="18" charset="0"/>
            </a:endParaRPr>
          </a:p>
        </p:txBody>
      </p:sp>
      <p:sp>
        <p:nvSpPr>
          <p:cNvPr id="124" name="Line 13"/>
          <p:cNvSpPr>
            <a:spLocks noChangeShapeType="1"/>
          </p:cNvSpPr>
          <p:nvPr/>
        </p:nvSpPr>
        <p:spPr bwMode="auto">
          <a:xfrm flipV="1">
            <a:off x="6416398" y="2753609"/>
            <a:ext cx="1588" cy="111125"/>
          </a:xfrm>
          <a:prstGeom prst="line">
            <a:avLst/>
          </a:prstGeom>
          <a:noFill/>
          <a:ln w="28575">
            <a:solidFill>
              <a:srgbClr val="1F1A17"/>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25" name="Line 14"/>
          <p:cNvSpPr>
            <a:spLocks noChangeShapeType="1"/>
          </p:cNvSpPr>
          <p:nvPr/>
        </p:nvSpPr>
        <p:spPr bwMode="auto">
          <a:xfrm flipV="1">
            <a:off x="6959323" y="2753609"/>
            <a:ext cx="1588" cy="111125"/>
          </a:xfrm>
          <a:prstGeom prst="line">
            <a:avLst/>
          </a:prstGeom>
          <a:noFill/>
          <a:ln w="28575">
            <a:solidFill>
              <a:srgbClr val="1F1A17"/>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27" name="Line 15"/>
          <p:cNvSpPr>
            <a:spLocks noChangeShapeType="1"/>
          </p:cNvSpPr>
          <p:nvPr/>
        </p:nvSpPr>
        <p:spPr bwMode="auto">
          <a:xfrm flipV="1">
            <a:off x="7486373" y="2753609"/>
            <a:ext cx="1588" cy="111125"/>
          </a:xfrm>
          <a:prstGeom prst="line">
            <a:avLst/>
          </a:prstGeom>
          <a:noFill/>
          <a:ln w="28575">
            <a:solidFill>
              <a:srgbClr val="1F1A17"/>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29" name="Rectangle 16"/>
          <p:cNvSpPr>
            <a:spLocks noChangeArrowheads="1"/>
          </p:cNvSpPr>
          <p:nvPr/>
        </p:nvSpPr>
        <p:spPr bwMode="auto">
          <a:xfrm>
            <a:off x="6900586" y="2867909"/>
            <a:ext cx="89768"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2</a:t>
            </a:r>
            <a:endParaRPr kumimoji="0" lang="en-US" sz="1400" b="0">
              <a:solidFill>
                <a:schemeClr val="tx1"/>
              </a:solidFill>
              <a:latin typeface="Times New Roman" pitchFamily="18" charset="0"/>
              <a:cs typeface="Times New Roman" pitchFamily="18" charset="0"/>
            </a:endParaRPr>
          </a:p>
        </p:txBody>
      </p:sp>
      <p:sp>
        <p:nvSpPr>
          <p:cNvPr id="131" name="Rectangle 17"/>
          <p:cNvSpPr>
            <a:spLocks noChangeArrowheads="1"/>
          </p:cNvSpPr>
          <p:nvPr/>
        </p:nvSpPr>
        <p:spPr bwMode="auto">
          <a:xfrm>
            <a:off x="7438748" y="2867909"/>
            <a:ext cx="89768"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3</a:t>
            </a:r>
            <a:endParaRPr kumimoji="0" lang="en-US" sz="1400" b="0">
              <a:solidFill>
                <a:schemeClr val="tx1"/>
              </a:solidFill>
              <a:latin typeface="Times New Roman" pitchFamily="18" charset="0"/>
              <a:cs typeface="Times New Roman" pitchFamily="18" charset="0"/>
            </a:endParaRPr>
          </a:p>
        </p:txBody>
      </p:sp>
      <p:sp>
        <p:nvSpPr>
          <p:cNvPr id="132" name="Rectangle 18"/>
          <p:cNvSpPr>
            <a:spLocks noChangeArrowheads="1"/>
          </p:cNvSpPr>
          <p:nvPr/>
        </p:nvSpPr>
        <p:spPr bwMode="auto">
          <a:xfrm>
            <a:off x="7962623" y="2861559"/>
            <a:ext cx="89768"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4</a:t>
            </a:r>
            <a:endParaRPr kumimoji="0" lang="en-US" sz="1400" b="0">
              <a:solidFill>
                <a:schemeClr val="tx1"/>
              </a:solidFill>
              <a:latin typeface="Times New Roman" pitchFamily="18" charset="0"/>
              <a:cs typeface="Times New Roman" pitchFamily="18" charset="0"/>
            </a:endParaRPr>
          </a:p>
        </p:txBody>
      </p:sp>
      <p:sp>
        <p:nvSpPr>
          <p:cNvPr id="133" name="Line 20"/>
          <p:cNvSpPr>
            <a:spLocks noChangeShapeType="1"/>
          </p:cNvSpPr>
          <p:nvPr/>
        </p:nvSpPr>
        <p:spPr bwMode="auto">
          <a:xfrm flipH="1">
            <a:off x="5886173" y="1610609"/>
            <a:ext cx="111125" cy="1587"/>
          </a:xfrm>
          <a:prstGeom prst="line">
            <a:avLst/>
          </a:prstGeom>
          <a:noFill/>
          <a:ln w="28575">
            <a:solidFill>
              <a:srgbClr val="1F1A17"/>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34" name="Line 21"/>
          <p:cNvSpPr>
            <a:spLocks noChangeShapeType="1"/>
          </p:cNvSpPr>
          <p:nvPr/>
        </p:nvSpPr>
        <p:spPr bwMode="auto">
          <a:xfrm flipH="1">
            <a:off x="5886173" y="978784"/>
            <a:ext cx="111125" cy="1587"/>
          </a:xfrm>
          <a:prstGeom prst="line">
            <a:avLst/>
          </a:prstGeom>
          <a:noFill/>
          <a:ln w="28575">
            <a:solidFill>
              <a:srgbClr val="1F1A17"/>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35" name="Line 22"/>
          <p:cNvSpPr>
            <a:spLocks noChangeShapeType="1"/>
          </p:cNvSpPr>
          <p:nvPr/>
        </p:nvSpPr>
        <p:spPr bwMode="auto">
          <a:xfrm flipH="1">
            <a:off x="5886173" y="2223384"/>
            <a:ext cx="111125" cy="1587"/>
          </a:xfrm>
          <a:prstGeom prst="line">
            <a:avLst/>
          </a:prstGeom>
          <a:noFill/>
          <a:ln w="28575">
            <a:solidFill>
              <a:srgbClr val="1F1A17"/>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36" name="Line 24"/>
          <p:cNvSpPr>
            <a:spLocks noChangeShapeType="1"/>
          </p:cNvSpPr>
          <p:nvPr/>
        </p:nvSpPr>
        <p:spPr bwMode="auto">
          <a:xfrm>
            <a:off x="5886173" y="2852034"/>
            <a:ext cx="2132013" cy="0"/>
          </a:xfrm>
          <a:prstGeom prst="line">
            <a:avLst/>
          </a:prstGeom>
          <a:noFill/>
          <a:ln w="28575">
            <a:solidFill>
              <a:srgbClr val="000000"/>
            </a:solidFill>
            <a:round/>
            <a:headEnd/>
            <a:tailEnd/>
          </a:ln>
        </p:spPr>
        <p:txBody>
          <a:bodyPr wrap="none" lIns="0" tIns="0" rIns="0" bIns="0">
            <a:prstTxWarp prst="textNoShape">
              <a:avLst/>
            </a:prstTxWarp>
            <a:spAutoFit/>
          </a:bodyPr>
          <a:lstStyle/>
          <a:p>
            <a:endParaRPr lang="en-US" sz="1600">
              <a:latin typeface="Times New Roman" pitchFamily="18" charset="0"/>
              <a:cs typeface="Times New Roman" pitchFamily="18" charset="0"/>
            </a:endParaRPr>
          </a:p>
        </p:txBody>
      </p:sp>
      <p:sp>
        <p:nvSpPr>
          <p:cNvPr id="138" name="Line 42"/>
          <p:cNvSpPr>
            <a:spLocks noChangeShapeType="1"/>
          </p:cNvSpPr>
          <p:nvPr/>
        </p:nvSpPr>
        <p:spPr bwMode="auto">
          <a:xfrm flipV="1">
            <a:off x="8000723" y="2745671"/>
            <a:ext cx="1588" cy="111125"/>
          </a:xfrm>
          <a:prstGeom prst="line">
            <a:avLst/>
          </a:prstGeom>
          <a:noFill/>
          <a:ln w="28575">
            <a:solidFill>
              <a:srgbClr val="1F1A17"/>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nvGrpSpPr>
          <p:cNvPr id="139" name="Group 56"/>
          <p:cNvGrpSpPr>
            <a:grpSpLocks/>
          </p:cNvGrpSpPr>
          <p:nvPr/>
        </p:nvGrpSpPr>
        <p:grpSpPr bwMode="auto">
          <a:xfrm>
            <a:off x="5777469" y="3132484"/>
            <a:ext cx="2679700" cy="163513"/>
            <a:chOff x="1664" y="3005"/>
            <a:chExt cx="1688" cy="103"/>
          </a:xfrm>
        </p:grpSpPr>
        <p:sp>
          <p:nvSpPr>
            <p:cNvPr id="140" name="Rectangle 57"/>
            <p:cNvSpPr>
              <a:spLocks noChangeArrowheads="1"/>
            </p:cNvSpPr>
            <p:nvPr/>
          </p:nvSpPr>
          <p:spPr bwMode="auto">
            <a:xfrm>
              <a:off x="1664" y="3005"/>
              <a:ext cx="131" cy="95"/>
            </a:xfrm>
            <a:prstGeom prst="rect">
              <a:avLst/>
            </a:prstGeom>
            <a:noFill/>
            <a:ln w="9525">
              <a:noFill/>
              <a:miter lim="800000"/>
              <a:headEnd/>
              <a:tailEnd/>
            </a:ln>
          </p:spPr>
          <p:txBody>
            <a:bodyPr wrap="none" lIns="0" tIns="0" rIns="0" bIns="0">
              <a:prstTxWarp prst="textNoShape">
                <a:avLst/>
              </a:prstTxWarp>
              <a:spAutoFit/>
            </a:bodyPr>
            <a:lstStyle/>
            <a:p>
              <a:pPr>
                <a:lnSpc>
                  <a:spcPct val="70000"/>
                </a:lnSpc>
              </a:pPr>
              <a:r>
                <a:rPr kumimoji="0" lang="en-US" sz="1400" b="0" i="1">
                  <a:solidFill>
                    <a:srgbClr val="000000"/>
                  </a:solidFill>
                  <a:latin typeface="Times New Roman" pitchFamily="18" charset="0"/>
                  <a:cs typeface="Times New Roman" pitchFamily="18" charset="0"/>
                </a:rPr>
                <a:t>(a)</a:t>
              </a:r>
              <a:endParaRPr kumimoji="0" lang="en-US" sz="1400" b="0" i="1">
                <a:solidFill>
                  <a:schemeClr val="tx1"/>
                </a:solidFill>
                <a:latin typeface="Times New Roman" pitchFamily="18" charset="0"/>
                <a:cs typeface="Times New Roman" pitchFamily="18" charset="0"/>
              </a:endParaRPr>
            </a:p>
          </p:txBody>
        </p:sp>
        <p:sp>
          <p:nvSpPr>
            <p:cNvPr id="141" name="Rectangle 58"/>
            <p:cNvSpPr>
              <a:spLocks noChangeArrowheads="1"/>
            </p:cNvSpPr>
            <p:nvPr/>
          </p:nvSpPr>
          <p:spPr bwMode="auto">
            <a:xfrm>
              <a:off x="1789" y="3010"/>
              <a:ext cx="1563" cy="98"/>
            </a:xfrm>
            <a:prstGeom prst="rect">
              <a:avLst/>
            </a:prstGeom>
            <a:noFill/>
            <a:ln w="9525">
              <a:noFill/>
              <a:miter lim="800000"/>
              <a:headEnd/>
              <a:tailEnd/>
            </a:ln>
          </p:spPr>
          <p:txBody>
            <a:bodyPr wrap="none" lIns="0" tIns="0" rIns="0" bIns="0">
              <a:prstTxWarp prst="textNoShape">
                <a:avLst/>
              </a:prstTxWarp>
              <a:spAutoFit/>
            </a:bodyPr>
            <a:lstStyle/>
            <a:p>
              <a:pPr>
                <a:lnSpc>
                  <a:spcPct val="70000"/>
                </a:lnSpc>
              </a:pPr>
              <a:r>
                <a:rPr kumimoji="0" lang="en-US" sz="1400" b="0" i="1" dirty="0">
                  <a:latin typeface="Times New Roman" pitchFamily="18" charset="0"/>
                  <a:cs typeface="Times New Roman" pitchFamily="18" charset="0"/>
                </a:rPr>
                <a:t> Growth rate of the money supply.</a:t>
              </a:r>
              <a:r>
                <a:rPr kumimoji="0" lang="en-US" sz="1400" b="0" i="1" dirty="0">
                  <a:solidFill>
                    <a:srgbClr val="000000"/>
                  </a:solidFill>
                  <a:latin typeface="Times New Roman" pitchFamily="18" charset="0"/>
                  <a:cs typeface="Times New Roman" pitchFamily="18" charset="0"/>
                </a:rPr>
                <a:t> </a:t>
              </a:r>
            </a:p>
          </p:txBody>
        </p:sp>
      </p:grpSp>
      <p:sp>
        <p:nvSpPr>
          <p:cNvPr id="144" name="Rectangle 64"/>
          <p:cNvSpPr>
            <a:spLocks noChangeArrowheads="1"/>
          </p:cNvSpPr>
          <p:nvPr/>
        </p:nvSpPr>
        <p:spPr bwMode="auto">
          <a:xfrm>
            <a:off x="8083273" y="2326571"/>
            <a:ext cx="65" cy="276999"/>
          </a:xfrm>
          <a:prstGeom prst="rect">
            <a:avLst/>
          </a:prstGeom>
          <a:noFill/>
          <a:ln w="9525">
            <a:noFill/>
            <a:miter lim="800000"/>
            <a:headEnd/>
            <a:tailEnd/>
          </a:ln>
        </p:spPr>
        <p:txBody>
          <a:bodyPr wrap="none" lIns="0" tIns="0" rIns="0" bIns="0">
            <a:prstTxWarp prst="textNoShape">
              <a:avLst/>
            </a:prstTxWarp>
            <a:spAutoFit/>
          </a:bodyPr>
          <a:lstStyle/>
          <a:p>
            <a:endParaRPr kumimoji="0" lang="en-US" b="0">
              <a:solidFill>
                <a:schemeClr val="tx1"/>
              </a:solidFill>
              <a:latin typeface="Times New Roman" pitchFamily="18" charset="0"/>
              <a:cs typeface="Times New Roman" pitchFamily="18" charset="0"/>
            </a:endParaRPr>
          </a:p>
        </p:txBody>
      </p:sp>
      <p:sp>
        <p:nvSpPr>
          <p:cNvPr id="145" name="Rectangle 67"/>
          <p:cNvSpPr>
            <a:spLocks noChangeArrowheads="1"/>
          </p:cNvSpPr>
          <p:nvPr/>
        </p:nvSpPr>
        <p:spPr bwMode="auto">
          <a:xfrm>
            <a:off x="6549748" y="2096384"/>
            <a:ext cx="90730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3% growth</a:t>
            </a:r>
            <a:endParaRPr kumimoji="0" lang="en-US" sz="1600" b="0" dirty="0">
              <a:solidFill>
                <a:schemeClr val="tx1"/>
              </a:solidFill>
              <a:latin typeface="Times New Roman" pitchFamily="18" charset="0"/>
              <a:cs typeface="Times New Roman" pitchFamily="18" charset="0"/>
            </a:endParaRPr>
          </a:p>
        </p:txBody>
      </p:sp>
      <p:sp>
        <p:nvSpPr>
          <p:cNvPr id="146" name="Freeform 68"/>
          <p:cNvSpPr>
            <a:spLocks/>
          </p:cNvSpPr>
          <p:nvPr/>
        </p:nvSpPr>
        <p:spPr bwMode="auto">
          <a:xfrm>
            <a:off x="5898873" y="2213859"/>
            <a:ext cx="546100" cy="28575"/>
          </a:xfrm>
          <a:custGeom>
            <a:avLst/>
            <a:gdLst>
              <a:gd name="T0" fmla="*/ 1031 w 1031"/>
              <a:gd name="T1" fmla="*/ 26 h 53"/>
              <a:gd name="T2" fmla="*/ 1004 w 1031"/>
              <a:gd name="T3" fmla="*/ 0 h 53"/>
              <a:gd name="T4" fmla="*/ 0 w 1031"/>
              <a:gd name="T5" fmla="*/ 0 h 53"/>
              <a:gd name="T6" fmla="*/ 0 w 1031"/>
              <a:gd name="T7" fmla="*/ 53 h 53"/>
              <a:gd name="T8" fmla="*/ 1004 w 1031"/>
              <a:gd name="T9" fmla="*/ 53 h 53"/>
              <a:gd name="T10" fmla="*/ 1031 w 1031"/>
              <a:gd name="T11" fmla="*/ 26 h 53"/>
              <a:gd name="T12" fmla="*/ 1004 w 1031"/>
              <a:gd name="T13" fmla="*/ 53 h 53"/>
              <a:gd name="T14" fmla="*/ 1031 w 1031"/>
              <a:gd name="T15" fmla="*/ 53 h 53"/>
              <a:gd name="T16" fmla="*/ 1031 w 1031"/>
              <a:gd name="T17" fmla="*/ 26 h 53"/>
              <a:gd name="T18" fmla="*/ 1031 w 1031"/>
              <a:gd name="T19" fmla="*/ 26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1"/>
              <a:gd name="T31" fmla="*/ 0 h 53"/>
              <a:gd name="T32" fmla="*/ 1031 w 1031"/>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1" h="53">
                <a:moveTo>
                  <a:pt x="1031" y="26"/>
                </a:moveTo>
                <a:lnTo>
                  <a:pt x="1004" y="0"/>
                </a:lnTo>
                <a:lnTo>
                  <a:pt x="0" y="0"/>
                </a:lnTo>
                <a:lnTo>
                  <a:pt x="0" y="53"/>
                </a:lnTo>
                <a:lnTo>
                  <a:pt x="1004" y="53"/>
                </a:lnTo>
                <a:lnTo>
                  <a:pt x="1031" y="26"/>
                </a:lnTo>
                <a:lnTo>
                  <a:pt x="1004" y="53"/>
                </a:lnTo>
                <a:lnTo>
                  <a:pt x="1031" y="53"/>
                </a:lnTo>
                <a:lnTo>
                  <a:pt x="1031" y="26"/>
                </a:lnTo>
                <a:close/>
              </a:path>
            </a:pathLst>
          </a:custGeom>
          <a:solidFill>
            <a:srgbClr val="531475"/>
          </a:solidFill>
          <a:ln w="38100">
            <a:solidFill>
              <a:srgbClr val="0069D2"/>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47" name="Freeform 80"/>
          <p:cNvSpPr>
            <a:spLocks/>
          </p:cNvSpPr>
          <p:nvPr/>
        </p:nvSpPr>
        <p:spPr bwMode="auto">
          <a:xfrm>
            <a:off x="6417986" y="1191509"/>
            <a:ext cx="26987" cy="1036637"/>
          </a:xfrm>
          <a:custGeom>
            <a:avLst/>
            <a:gdLst>
              <a:gd name="T0" fmla="*/ 25 w 52"/>
              <a:gd name="T1" fmla="*/ 0 h 1957"/>
              <a:gd name="T2" fmla="*/ 0 w 52"/>
              <a:gd name="T3" fmla="*/ 26 h 1957"/>
              <a:gd name="T4" fmla="*/ 0 w 52"/>
              <a:gd name="T5" fmla="*/ 1957 h 1957"/>
              <a:gd name="T6" fmla="*/ 52 w 52"/>
              <a:gd name="T7" fmla="*/ 1957 h 1957"/>
              <a:gd name="T8" fmla="*/ 52 w 52"/>
              <a:gd name="T9" fmla="*/ 26 h 1957"/>
              <a:gd name="T10" fmla="*/ 25 w 52"/>
              <a:gd name="T11" fmla="*/ 0 h 1957"/>
              <a:gd name="T12" fmla="*/ 0 w 52"/>
              <a:gd name="T13" fmla="*/ 0 h 1957"/>
              <a:gd name="T14" fmla="*/ 0 w 52"/>
              <a:gd name="T15" fmla="*/ 26 h 1957"/>
              <a:gd name="T16" fmla="*/ 25 w 52"/>
              <a:gd name="T17" fmla="*/ 0 h 1957"/>
              <a:gd name="T18" fmla="*/ 25 w 52"/>
              <a:gd name="T19" fmla="*/ 0 h 19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1957"/>
              <a:gd name="T32" fmla="*/ 52 w 52"/>
              <a:gd name="T33" fmla="*/ 1957 h 195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1957">
                <a:moveTo>
                  <a:pt x="25" y="0"/>
                </a:moveTo>
                <a:lnTo>
                  <a:pt x="0" y="26"/>
                </a:lnTo>
                <a:lnTo>
                  <a:pt x="0" y="1957"/>
                </a:lnTo>
                <a:lnTo>
                  <a:pt x="52" y="1957"/>
                </a:lnTo>
                <a:lnTo>
                  <a:pt x="52" y="26"/>
                </a:lnTo>
                <a:lnTo>
                  <a:pt x="25" y="0"/>
                </a:lnTo>
                <a:lnTo>
                  <a:pt x="0" y="0"/>
                </a:lnTo>
                <a:lnTo>
                  <a:pt x="0" y="26"/>
                </a:lnTo>
                <a:lnTo>
                  <a:pt x="25" y="0"/>
                </a:lnTo>
                <a:close/>
              </a:path>
            </a:pathLst>
          </a:custGeom>
          <a:solidFill>
            <a:srgbClr val="531475"/>
          </a:solidFill>
          <a:ln w="38100">
            <a:solidFill>
              <a:srgbClr val="0069D2"/>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48" name="Rectangle 83"/>
          <p:cNvSpPr>
            <a:spLocks noChangeArrowheads="1"/>
          </p:cNvSpPr>
          <p:nvPr/>
        </p:nvSpPr>
        <p:spPr bwMode="auto">
          <a:xfrm>
            <a:off x="6760886" y="912109"/>
            <a:ext cx="90730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8% growth</a:t>
            </a:r>
            <a:endParaRPr kumimoji="0" lang="en-US" sz="1600" b="0">
              <a:solidFill>
                <a:schemeClr val="tx1"/>
              </a:solidFill>
              <a:latin typeface="Times New Roman" pitchFamily="18" charset="0"/>
              <a:cs typeface="Times New Roman" pitchFamily="18" charset="0"/>
            </a:endParaRPr>
          </a:p>
        </p:txBody>
      </p:sp>
      <p:grpSp>
        <p:nvGrpSpPr>
          <p:cNvPr id="149" name="Group 88"/>
          <p:cNvGrpSpPr>
            <a:grpSpLocks/>
          </p:cNvGrpSpPr>
          <p:nvPr/>
        </p:nvGrpSpPr>
        <p:grpSpPr bwMode="auto">
          <a:xfrm>
            <a:off x="6425923" y="1189921"/>
            <a:ext cx="1568450" cy="28575"/>
            <a:chOff x="1800" y="2754"/>
            <a:chExt cx="988" cy="18"/>
          </a:xfrm>
        </p:grpSpPr>
        <p:sp>
          <p:nvSpPr>
            <p:cNvPr id="150" name="Freeform 84"/>
            <p:cNvSpPr>
              <a:spLocks/>
            </p:cNvSpPr>
            <p:nvPr/>
          </p:nvSpPr>
          <p:spPr bwMode="auto">
            <a:xfrm>
              <a:off x="1800" y="2754"/>
              <a:ext cx="344" cy="18"/>
            </a:xfrm>
            <a:custGeom>
              <a:avLst/>
              <a:gdLst>
                <a:gd name="T0" fmla="*/ 1031 w 1031"/>
                <a:gd name="T1" fmla="*/ 26 h 53"/>
                <a:gd name="T2" fmla="*/ 1004 w 1031"/>
                <a:gd name="T3" fmla="*/ 0 h 53"/>
                <a:gd name="T4" fmla="*/ 0 w 1031"/>
                <a:gd name="T5" fmla="*/ 0 h 53"/>
                <a:gd name="T6" fmla="*/ 0 w 1031"/>
                <a:gd name="T7" fmla="*/ 53 h 53"/>
                <a:gd name="T8" fmla="*/ 1004 w 1031"/>
                <a:gd name="T9" fmla="*/ 53 h 53"/>
                <a:gd name="T10" fmla="*/ 1031 w 1031"/>
                <a:gd name="T11" fmla="*/ 26 h 53"/>
                <a:gd name="T12" fmla="*/ 1004 w 1031"/>
                <a:gd name="T13" fmla="*/ 53 h 53"/>
                <a:gd name="T14" fmla="*/ 1031 w 1031"/>
                <a:gd name="T15" fmla="*/ 53 h 53"/>
                <a:gd name="T16" fmla="*/ 1031 w 1031"/>
                <a:gd name="T17" fmla="*/ 26 h 53"/>
                <a:gd name="T18" fmla="*/ 1031 w 1031"/>
                <a:gd name="T19" fmla="*/ 26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1"/>
                <a:gd name="T31" fmla="*/ 0 h 53"/>
                <a:gd name="T32" fmla="*/ 1031 w 1031"/>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1" h="53">
                  <a:moveTo>
                    <a:pt x="1031" y="26"/>
                  </a:moveTo>
                  <a:lnTo>
                    <a:pt x="1004" y="0"/>
                  </a:lnTo>
                  <a:lnTo>
                    <a:pt x="0" y="0"/>
                  </a:lnTo>
                  <a:lnTo>
                    <a:pt x="0" y="53"/>
                  </a:lnTo>
                  <a:lnTo>
                    <a:pt x="1004" y="53"/>
                  </a:lnTo>
                  <a:lnTo>
                    <a:pt x="1031" y="26"/>
                  </a:lnTo>
                  <a:lnTo>
                    <a:pt x="1004" y="53"/>
                  </a:lnTo>
                  <a:lnTo>
                    <a:pt x="1031" y="53"/>
                  </a:lnTo>
                  <a:lnTo>
                    <a:pt x="1031" y="26"/>
                  </a:lnTo>
                  <a:close/>
                </a:path>
              </a:pathLst>
            </a:custGeom>
            <a:solidFill>
              <a:srgbClr val="531475"/>
            </a:solidFill>
            <a:ln w="38100">
              <a:solidFill>
                <a:srgbClr val="0069D2"/>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56" name="Freeform 85"/>
            <p:cNvSpPr>
              <a:spLocks/>
            </p:cNvSpPr>
            <p:nvPr/>
          </p:nvSpPr>
          <p:spPr bwMode="auto">
            <a:xfrm>
              <a:off x="2128" y="2754"/>
              <a:ext cx="344" cy="18"/>
            </a:xfrm>
            <a:custGeom>
              <a:avLst/>
              <a:gdLst>
                <a:gd name="T0" fmla="*/ 1031 w 1031"/>
                <a:gd name="T1" fmla="*/ 26 h 53"/>
                <a:gd name="T2" fmla="*/ 1004 w 1031"/>
                <a:gd name="T3" fmla="*/ 0 h 53"/>
                <a:gd name="T4" fmla="*/ 0 w 1031"/>
                <a:gd name="T5" fmla="*/ 0 h 53"/>
                <a:gd name="T6" fmla="*/ 0 w 1031"/>
                <a:gd name="T7" fmla="*/ 53 h 53"/>
                <a:gd name="T8" fmla="*/ 1004 w 1031"/>
                <a:gd name="T9" fmla="*/ 53 h 53"/>
                <a:gd name="T10" fmla="*/ 1031 w 1031"/>
                <a:gd name="T11" fmla="*/ 26 h 53"/>
                <a:gd name="T12" fmla="*/ 1004 w 1031"/>
                <a:gd name="T13" fmla="*/ 53 h 53"/>
                <a:gd name="T14" fmla="*/ 1031 w 1031"/>
                <a:gd name="T15" fmla="*/ 53 h 53"/>
                <a:gd name="T16" fmla="*/ 1031 w 1031"/>
                <a:gd name="T17" fmla="*/ 26 h 53"/>
                <a:gd name="T18" fmla="*/ 1031 w 1031"/>
                <a:gd name="T19" fmla="*/ 26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1"/>
                <a:gd name="T31" fmla="*/ 0 h 53"/>
                <a:gd name="T32" fmla="*/ 1031 w 1031"/>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1" h="53">
                  <a:moveTo>
                    <a:pt x="1031" y="26"/>
                  </a:moveTo>
                  <a:lnTo>
                    <a:pt x="1004" y="0"/>
                  </a:lnTo>
                  <a:lnTo>
                    <a:pt x="0" y="0"/>
                  </a:lnTo>
                  <a:lnTo>
                    <a:pt x="0" y="53"/>
                  </a:lnTo>
                  <a:lnTo>
                    <a:pt x="1004" y="53"/>
                  </a:lnTo>
                  <a:lnTo>
                    <a:pt x="1031" y="26"/>
                  </a:lnTo>
                  <a:lnTo>
                    <a:pt x="1004" y="53"/>
                  </a:lnTo>
                  <a:lnTo>
                    <a:pt x="1031" y="53"/>
                  </a:lnTo>
                  <a:lnTo>
                    <a:pt x="1031" y="26"/>
                  </a:lnTo>
                  <a:close/>
                </a:path>
              </a:pathLst>
            </a:custGeom>
            <a:solidFill>
              <a:srgbClr val="531475"/>
            </a:solidFill>
            <a:ln w="38100">
              <a:solidFill>
                <a:srgbClr val="0069D2"/>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57" name="Freeform 86"/>
            <p:cNvSpPr>
              <a:spLocks/>
            </p:cNvSpPr>
            <p:nvPr/>
          </p:nvSpPr>
          <p:spPr bwMode="auto">
            <a:xfrm>
              <a:off x="2444" y="2754"/>
              <a:ext cx="344" cy="18"/>
            </a:xfrm>
            <a:custGeom>
              <a:avLst/>
              <a:gdLst>
                <a:gd name="T0" fmla="*/ 1031 w 1031"/>
                <a:gd name="T1" fmla="*/ 26 h 53"/>
                <a:gd name="T2" fmla="*/ 1004 w 1031"/>
                <a:gd name="T3" fmla="*/ 0 h 53"/>
                <a:gd name="T4" fmla="*/ 0 w 1031"/>
                <a:gd name="T5" fmla="*/ 0 h 53"/>
                <a:gd name="T6" fmla="*/ 0 w 1031"/>
                <a:gd name="T7" fmla="*/ 53 h 53"/>
                <a:gd name="T8" fmla="*/ 1004 w 1031"/>
                <a:gd name="T9" fmla="*/ 53 h 53"/>
                <a:gd name="T10" fmla="*/ 1031 w 1031"/>
                <a:gd name="T11" fmla="*/ 26 h 53"/>
                <a:gd name="T12" fmla="*/ 1004 w 1031"/>
                <a:gd name="T13" fmla="*/ 53 h 53"/>
                <a:gd name="T14" fmla="*/ 1031 w 1031"/>
                <a:gd name="T15" fmla="*/ 53 h 53"/>
                <a:gd name="T16" fmla="*/ 1031 w 1031"/>
                <a:gd name="T17" fmla="*/ 26 h 53"/>
                <a:gd name="T18" fmla="*/ 1031 w 1031"/>
                <a:gd name="T19" fmla="*/ 26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1"/>
                <a:gd name="T31" fmla="*/ 0 h 53"/>
                <a:gd name="T32" fmla="*/ 1031 w 1031"/>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1" h="53">
                  <a:moveTo>
                    <a:pt x="1031" y="26"/>
                  </a:moveTo>
                  <a:lnTo>
                    <a:pt x="1004" y="0"/>
                  </a:lnTo>
                  <a:lnTo>
                    <a:pt x="0" y="0"/>
                  </a:lnTo>
                  <a:lnTo>
                    <a:pt x="0" y="53"/>
                  </a:lnTo>
                  <a:lnTo>
                    <a:pt x="1004" y="53"/>
                  </a:lnTo>
                  <a:lnTo>
                    <a:pt x="1031" y="26"/>
                  </a:lnTo>
                  <a:lnTo>
                    <a:pt x="1004" y="53"/>
                  </a:lnTo>
                  <a:lnTo>
                    <a:pt x="1031" y="53"/>
                  </a:lnTo>
                  <a:lnTo>
                    <a:pt x="1031" y="26"/>
                  </a:lnTo>
                  <a:close/>
                </a:path>
              </a:pathLst>
            </a:custGeom>
            <a:solidFill>
              <a:srgbClr val="531475"/>
            </a:solidFill>
            <a:ln w="38100">
              <a:solidFill>
                <a:srgbClr val="0069D2"/>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cxnSp>
        <p:nvCxnSpPr>
          <p:cNvPr id="6" name="Straight Connector 5"/>
          <p:cNvCxnSpPr/>
          <p:nvPr/>
        </p:nvCxnSpPr>
        <p:spPr>
          <a:xfrm flipV="1">
            <a:off x="5893922" y="767167"/>
            <a:ext cx="12700" cy="20926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
        <p:nvSpPr>
          <p:cNvPr id="161" name="Text Box 4" descr="Parchment"/>
          <p:cNvSpPr txBox="1">
            <a:spLocks noChangeArrowheads="1"/>
          </p:cNvSpPr>
          <p:nvPr/>
        </p:nvSpPr>
        <p:spPr bwMode="auto">
          <a:xfrm>
            <a:off x="5410965" y="3658689"/>
            <a:ext cx="883255" cy="517065"/>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a:solidFill>
                  <a:srgbClr val="000000"/>
                </a:solidFill>
                <a:latin typeface="Times New Roman" pitchFamily="18" charset="0"/>
                <a:cs typeface="Times New Roman" pitchFamily="18" charset="0"/>
              </a:rPr>
              <a:t>Price level</a:t>
            </a:r>
            <a:br>
              <a:rPr kumimoji="0" lang="en-US" sz="1400" b="0">
                <a:solidFill>
                  <a:srgbClr val="000000"/>
                </a:solidFill>
                <a:latin typeface="Times New Roman" pitchFamily="18" charset="0"/>
                <a:cs typeface="Times New Roman" pitchFamily="18" charset="0"/>
              </a:rPr>
            </a:br>
            <a:r>
              <a:rPr kumimoji="0" lang="en-US" sz="1400" b="0" i="1">
                <a:solidFill>
                  <a:srgbClr val="000000"/>
                </a:solidFill>
                <a:latin typeface="Times New Roman" pitchFamily="18" charset="0"/>
                <a:cs typeface="Times New Roman" pitchFamily="18" charset="0"/>
              </a:rPr>
              <a:t>(ratio scale)</a:t>
            </a:r>
            <a:br>
              <a:rPr kumimoji="0" lang="en-US" sz="1400" b="0" i="1">
                <a:solidFill>
                  <a:srgbClr val="000000"/>
                </a:solidFill>
                <a:latin typeface="Times New Roman" pitchFamily="18" charset="0"/>
                <a:cs typeface="Times New Roman" pitchFamily="18" charset="0"/>
              </a:rPr>
            </a:br>
            <a:endParaRPr lang="en-US" sz="1400" b="0" i="1">
              <a:solidFill>
                <a:schemeClr val="tx1"/>
              </a:solidFill>
              <a:latin typeface="Times New Roman" pitchFamily="18" charset="0"/>
              <a:cs typeface="Times New Roman" pitchFamily="18" charset="0"/>
            </a:endParaRPr>
          </a:p>
        </p:txBody>
      </p:sp>
      <p:sp>
        <p:nvSpPr>
          <p:cNvPr id="162" name="Line 27"/>
          <p:cNvSpPr>
            <a:spLocks noChangeShapeType="1"/>
          </p:cNvSpPr>
          <p:nvPr/>
        </p:nvSpPr>
        <p:spPr bwMode="auto">
          <a:xfrm>
            <a:off x="5899559" y="5989336"/>
            <a:ext cx="2195512" cy="0"/>
          </a:xfrm>
          <a:prstGeom prst="line">
            <a:avLst/>
          </a:prstGeom>
          <a:noFill/>
          <a:ln w="28575">
            <a:solidFill>
              <a:srgbClr val="000000"/>
            </a:solidFill>
            <a:round/>
            <a:headEnd/>
            <a:tailEnd/>
          </a:ln>
        </p:spPr>
        <p:txBody>
          <a:bodyPr lIns="0" tIns="0" rIns="0" bIns="0">
            <a:prstTxWarp prst="textNoShape">
              <a:avLst/>
            </a:prstTxWarp>
            <a:spAutoFit/>
          </a:bodyPr>
          <a:lstStyle/>
          <a:p>
            <a:endParaRPr lang="en-US">
              <a:latin typeface="Times New Roman" pitchFamily="18" charset="0"/>
              <a:cs typeface="Times New Roman" pitchFamily="18" charset="0"/>
            </a:endParaRPr>
          </a:p>
        </p:txBody>
      </p:sp>
      <p:sp>
        <p:nvSpPr>
          <p:cNvPr id="163" name="Rectangle 28" descr="Parchment"/>
          <p:cNvSpPr>
            <a:spLocks noChangeArrowheads="1"/>
          </p:cNvSpPr>
          <p:nvPr/>
        </p:nvSpPr>
        <p:spPr bwMode="auto">
          <a:xfrm>
            <a:off x="8152221" y="5795661"/>
            <a:ext cx="406400" cy="390525"/>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600" b="0">
                <a:solidFill>
                  <a:srgbClr val="000000"/>
                </a:solidFill>
                <a:latin typeface="Times New Roman" pitchFamily="18" charset="0"/>
                <a:cs typeface="Times New Roman" pitchFamily="18" charset="0"/>
              </a:rPr>
              <a:t>Real</a:t>
            </a:r>
            <a:br>
              <a:rPr kumimoji="0" lang="en-US" sz="1600" b="0">
                <a:solidFill>
                  <a:srgbClr val="000000"/>
                </a:solidFill>
                <a:latin typeface="Times New Roman" pitchFamily="18" charset="0"/>
                <a:cs typeface="Times New Roman" pitchFamily="18" charset="0"/>
              </a:rPr>
            </a:br>
            <a:r>
              <a:rPr kumimoji="0" lang="en-US" sz="1600" b="0">
                <a:solidFill>
                  <a:srgbClr val="000000"/>
                </a:solidFill>
                <a:latin typeface="Times New Roman" pitchFamily="18" charset="0"/>
                <a:cs typeface="Times New Roman" pitchFamily="18" charset="0"/>
              </a:rPr>
              <a:t>GDP</a:t>
            </a:r>
            <a:endParaRPr kumimoji="0" lang="en-US" sz="1600" b="0">
              <a:solidFill>
                <a:schemeClr val="tx1"/>
              </a:solidFill>
              <a:latin typeface="Times New Roman" pitchFamily="18" charset="0"/>
              <a:cs typeface="Times New Roman" pitchFamily="18" charset="0"/>
            </a:endParaRPr>
          </a:p>
        </p:txBody>
      </p:sp>
      <p:grpSp>
        <p:nvGrpSpPr>
          <p:cNvPr id="164" name="Group 98"/>
          <p:cNvGrpSpPr>
            <a:grpSpLocks/>
          </p:cNvGrpSpPr>
          <p:nvPr/>
        </p:nvGrpSpPr>
        <p:grpSpPr bwMode="auto">
          <a:xfrm>
            <a:off x="6012271" y="4217686"/>
            <a:ext cx="1933575" cy="1647825"/>
            <a:chOff x="3704" y="2640"/>
            <a:chExt cx="1218" cy="1038"/>
          </a:xfrm>
        </p:grpSpPr>
        <p:sp>
          <p:nvSpPr>
            <p:cNvPr id="165" name="Freeform 30"/>
            <p:cNvSpPr>
              <a:spLocks/>
            </p:cNvSpPr>
            <p:nvPr/>
          </p:nvSpPr>
          <p:spPr bwMode="auto">
            <a:xfrm>
              <a:off x="3704" y="2640"/>
              <a:ext cx="992" cy="924"/>
            </a:xfrm>
            <a:custGeom>
              <a:avLst/>
              <a:gdLst>
                <a:gd name="T0" fmla="*/ 3116 w 3169"/>
                <a:gd name="T1" fmla="*/ 2922 h 2955"/>
                <a:gd name="T2" fmla="*/ 3012 w 3169"/>
                <a:gd name="T3" fmla="*/ 2859 h 2955"/>
                <a:gd name="T4" fmla="*/ 2911 w 3169"/>
                <a:gd name="T5" fmla="*/ 2795 h 2955"/>
                <a:gd name="T6" fmla="*/ 2813 w 3169"/>
                <a:gd name="T7" fmla="*/ 2734 h 2955"/>
                <a:gd name="T8" fmla="*/ 2717 w 3169"/>
                <a:gd name="T9" fmla="*/ 2673 h 2955"/>
                <a:gd name="T10" fmla="*/ 2623 w 3169"/>
                <a:gd name="T11" fmla="*/ 2611 h 2955"/>
                <a:gd name="T12" fmla="*/ 2532 w 3169"/>
                <a:gd name="T13" fmla="*/ 2551 h 2955"/>
                <a:gd name="T14" fmla="*/ 2444 w 3169"/>
                <a:gd name="T15" fmla="*/ 2492 h 2955"/>
                <a:gd name="T16" fmla="*/ 2357 w 3169"/>
                <a:gd name="T17" fmla="*/ 2433 h 2955"/>
                <a:gd name="T18" fmla="*/ 2274 w 3169"/>
                <a:gd name="T19" fmla="*/ 2375 h 2955"/>
                <a:gd name="T20" fmla="*/ 2192 w 3169"/>
                <a:gd name="T21" fmla="*/ 2317 h 2955"/>
                <a:gd name="T22" fmla="*/ 2111 w 3169"/>
                <a:gd name="T23" fmla="*/ 2260 h 2955"/>
                <a:gd name="T24" fmla="*/ 2035 w 3169"/>
                <a:gd name="T25" fmla="*/ 2203 h 2955"/>
                <a:gd name="T26" fmla="*/ 1959 w 3169"/>
                <a:gd name="T27" fmla="*/ 2148 h 2955"/>
                <a:gd name="T28" fmla="*/ 1886 w 3169"/>
                <a:gd name="T29" fmla="*/ 2092 h 2955"/>
                <a:gd name="T30" fmla="*/ 1813 w 3169"/>
                <a:gd name="T31" fmla="*/ 2036 h 2955"/>
                <a:gd name="T32" fmla="*/ 1743 w 3169"/>
                <a:gd name="T33" fmla="*/ 1982 h 2955"/>
                <a:gd name="T34" fmla="*/ 1675 w 3169"/>
                <a:gd name="T35" fmla="*/ 1927 h 2955"/>
                <a:gd name="T36" fmla="*/ 1610 w 3169"/>
                <a:gd name="T37" fmla="*/ 1872 h 2955"/>
                <a:gd name="T38" fmla="*/ 1545 w 3169"/>
                <a:gd name="T39" fmla="*/ 1818 h 2955"/>
                <a:gd name="T40" fmla="*/ 1482 w 3169"/>
                <a:gd name="T41" fmla="*/ 1764 h 2955"/>
                <a:gd name="T42" fmla="*/ 1421 w 3169"/>
                <a:gd name="T43" fmla="*/ 1710 h 2955"/>
                <a:gd name="T44" fmla="*/ 1361 w 3169"/>
                <a:gd name="T45" fmla="*/ 1656 h 2955"/>
                <a:gd name="T46" fmla="*/ 1302 w 3169"/>
                <a:gd name="T47" fmla="*/ 1603 h 2955"/>
                <a:gd name="T48" fmla="*/ 1245 w 3169"/>
                <a:gd name="T49" fmla="*/ 1549 h 2955"/>
                <a:gd name="T50" fmla="*/ 1189 w 3169"/>
                <a:gd name="T51" fmla="*/ 1496 h 2955"/>
                <a:gd name="T52" fmla="*/ 1134 w 3169"/>
                <a:gd name="T53" fmla="*/ 1442 h 2955"/>
                <a:gd name="T54" fmla="*/ 1080 w 3169"/>
                <a:gd name="T55" fmla="*/ 1389 h 2955"/>
                <a:gd name="T56" fmla="*/ 1028 w 3169"/>
                <a:gd name="T57" fmla="*/ 1336 h 2955"/>
                <a:gd name="T58" fmla="*/ 977 w 3169"/>
                <a:gd name="T59" fmla="*/ 1282 h 2955"/>
                <a:gd name="T60" fmla="*/ 927 w 3169"/>
                <a:gd name="T61" fmla="*/ 1228 h 2955"/>
                <a:gd name="T62" fmla="*/ 878 w 3169"/>
                <a:gd name="T63" fmla="*/ 1175 h 2955"/>
                <a:gd name="T64" fmla="*/ 830 w 3169"/>
                <a:gd name="T65" fmla="*/ 1120 h 2955"/>
                <a:gd name="T66" fmla="*/ 782 w 3169"/>
                <a:gd name="T67" fmla="*/ 1066 h 2955"/>
                <a:gd name="T68" fmla="*/ 735 w 3169"/>
                <a:gd name="T69" fmla="*/ 1011 h 2955"/>
                <a:gd name="T70" fmla="*/ 689 w 3169"/>
                <a:gd name="T71" fmla="*/ 955 h 2955"/>
                <a:gd name="T72" fmla="*/ 644 w 3169"/>
                <a:gd name="T73" fmla="*/ 900 h 2955"/>
                <a:gd name="T74" fmla="*/ 598 w 3169"/>
                <a:gd name="T75" fmla="*/ 844 h 2955"/>
                <a:gd name="T76" fmla="*/ 554 w 3169"/>
                <a:gd name="T77" fmla="*/ 788 h 2955"/>
                <a:gd name="T78" fmla="*/ 511 w 3169"/>
                <a:gd name="T79" fmla="*/ 731 h 2955"/>
                <a:gd name="T80" fmla="*/ 467 w 3169"/>
                <a:gd name="T81" fmla="*/ 673 h 2955"/>
                <a:gd name="T82" fmla="*/ 424 w 3169"/>
                <a:gd name="T83" fmla="*/ 615 h 2955"/>
                <a:gd name="T84" fmla="*/ 382 w 3169"/>
                <a:gd name="T85" fmla="*/ 557 h 2955"/>
                <a:gd name="T86" fmla="*/ 339 w 3169"/>
                <a:gd name="T87" fmla="*/ 498 h 2955"/>
                <a:gd name="T88" fmla="*/ 297 w 3169"/>
                <a:gd name="T89" fmla="*/ 438 h 2955"/>
                <a:gd name="T90" fmla="*/ 255 w 3169"/>
                <a:gd name="T91" fmla="*/ 378 h 2955"/>
                <a:gd name="T92" fmla="*/ 212 w 3169"/>
                <a:gd name="T93" fmla="*/ 318 h 2955"/>
                <a:gd name="T94" fmla="*/ 170 w 3169"/>
                <a:gd name="T95" fmla="*/ 255 h 2955"/>
                <a:gd name="T96" fmla="*/ 128 w 3169"/>
                <a:gd name="T97" fmla="*/ 193 h 2955"/>
                <a:gd name="T98" fmla="*/ 86 w 3169"/>
                <a:gd name="T99" fmla="*/ 129 h 2955"/>
                <a:gd name="T100" fmla="*/ 42 w 3169"/>
                <a:gd name="T101" fmla="*/ 66 h 2955"/>
                <a:gd name="T102" fmla="*/ 0 w 3169"/>
                <a:gd name="T103" fmla="*/ 0 h 295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169"/>
                <a:gd name="T157" fmla="*/ 0 h 2955"/>
                <a:gd name="T158" fmla="*/ 3169 w 3169"/>
                <a:gd name="T159" fmla="*/ 2955 h 295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169" h="2955">
                  <a:moveTo>
                    <a:pt x="3169" y="2955"/>
                  </a:moveTo>
                  <a:lnTo>
                    <a:pt x="3116" y="2922"/>
                  </a:lnTo>
                  <a:lnTo>
                    <a:pt x="3064" y="2891"/>
                  </a:lnTo>
                  <a:lnTo>
                    <a:pt x="3012" y="2859"/>
                  </a:lnTo>
                  <a:lnTo>
                    <a:pt x="2961" y="2828"/>
                  </a:lnTo>
                  <a:lnTo>
                    <a:pt x="2911" y="2795"/>
                  </a:lnTo>
                  <a:lnTo>
                    <a:pt x="2862" y="2764"/>
                  </a:lnTo>
                  <a:lnTo>
                    <a:pt x="2813" y="2734"/>
                  </a:lnTo>
                  <a:lnTo>
                    <a:pt x="2764" y="2703"/>
                  </a:lnTo>
                  <a:lnTo>
                    <a:pt x="2717" y="2673"/>
                  </a:lnTo>
                  <a:lnTo>
                    <a:pt x="2670" y="2641"/>
                  </a:lnTo>
                  <a:lnTo>
                    <a:pt x="2623" y="2611"/>
                  </a:lnTo>
                  <a:lnTo>
                    <a:pt x="2578" y="2581"/>
                  </a:lnTo>
                  <a:lnTo>
                    <a:pt x="2532" y="2551"/>
                  </a:lnTo>
                  <a:lnTo>
                    <a:pt x="2487" y="2521"/>
                  </a:lnTo>
                  <a:lnTo>
                    <a:pt x="2444" y="2492"/>
                  </a:lnTo>
                  <a:lnTo>
                    <a:pt x="2401" y="2462"/>
                  </a:lnTo>
                  <a:lnTo>
                    <a:pt x="2357" y="2433"/>
                  </a:lnTo>
                  <a:lnTo>
                    <a:pt x="2315" y="2404"/>
                  </a:lnTo>
                  <a:lnTo>
                    <a:pt x="2274" y="2375"/>
                  </a:lnTo>
                  <a:lnTo>
                    <a:pt x="2233" y="2346"/>
                  </a:lnTo>
                  <a:lnTo>
                    <a:pt x="2192" y="2317"/>
                  </a:lnTo>
                  <a:lnTo>
                    <a:pt x="2151" y="2289"/>
                  </a:lnTo>
                  <a:lnTo>
                    <a:pt x="2111" y="2260"/>
                  </a:lnTo>
                  <a:lnTo>
                    <a:pt x="2072" y="2232"/>
                  </a:lnTo>
                  <a:lnTo>
                    <a:pt x="2035" y="2203"/>
                  </a:lnTo>
                  <a:lnTo>
                    <a:pt x="1996" y="2176"/>
                  </a:lnTo>
                  <a:lnTo>
                    <a:pt x="1959" y="2148"/>
                  </a:lnTo>
                  <a:lnTo>
                    <a:pt x="1921" y="2120"/>
                  </a:lnTo>
                  <a:lnTo>
                    <a:pt x="1886" y="2092"/>
                  </a:lnTo>
                  <a:lnTo>
                    <a:pt x="1849" y="2064"/>
                  </a:lnTo>
                  <a:lnTo>
                    <a:pt x="1813" y="2036"/>
                  </a:lnTo>
                  <a:lnTo>
                    <a:pt x="1779" y="2008"/>
                  </a:lnTo>
                  <a:lnTo>
                    <a:pt x="1743" y="1982"/>
                  </a:lnTo>
                  <a:lnTo>
                    <a:pt x="1710" y="1954"/>
                  </a:lnTo>
                  <a:lnTo>
                    <a:pt x="1675" y="1927"/>
                  </a:lnTo>
                  <a:lnTo>
                    <a:pt x="1642" y="1899"/>
                  </a:lnTo>
                  <a:lnTo>
                    <a:pt x="1610" y="1872"/>
                  </a:lnTo>
                  <a:lnTo>
                    <a:pt x="1576" y="1845"/>
                  </a:lnTo>
                  <a:lnTo>
                    <a:pt x="1545" y="1818"/>
                  </a:lnTo>
                  <a:lnTo>
                    <a:pt x="1513" y="1791"/>
                  </a:lnTo>
                  <a:lnTo>
                    <a:pt x="1482" y="1764"/>
                  </a:lnTo>
                  <a:lnTo>
                    <a:pt x="1451" y="1738"/>
                  </a:lnTo>
                  <a:lnTo>
                    <a:pt x="1421" y="1710"/>
                  </a:lnTo>
                  <a:lnTo>
                    <a:pt x="1391" y="1683"/>
                  </a:lnTo>
                  <a:lnTo>
                    <a:pt x="1361" y="1656"/>
                  </a:lnTo>
                  <a:lnTo>
                    <a:pt x="1330" y="1629"/>
                  </a:lnTo>
                  <a:lnTo>
                    <a:pt x="1302" y="1603"/>
                  </a:lnTo>
                  <a:lnTo>
                    <a:pt x="1273" y="1576"/>
                  </a:lnTo>
                  <a:lnTo>
                    <a:pt x="1245" y="1549"/>
                  </a:lnTo>
                  <a:lnTo>
                    <a:pt x="1216" y="1523"/>
                  </a:lnTo>
                  <a:lnTo>
                    <a:pt x="1189" y="1496"/>
                  </a:lnTo>
                  <a:lnTo>
                    <a:pt x="1161" y="1469"/>
                  </a:lnTo>
                  <a:lnTo>
                    <a:pt x="1134" y="1442"/>
                  </a:lnTo>
                  <a:lnTo>
                    <a:pt x="1107" y="1416"/>
                  </a:lnTo>
                  <a:lnTo>
                    <a:pt x="1080" y="1389"/>
                  </a:lnTo>
                  <a:lnTo>
                    <a:pt x="1055" y="1362"/>
                  </a:lnTo>
                  <a:lnTo>
                    <a:pt x="1028" y="1336"/>
                  </a:lnTo>
                  <a:lnTo>
                    <a:pt x="1002" y="1310"/>
                  </a:lnTo>
                  <a:lnTo>
                    <a:pt x="977" y="1282"/>
                  </a:lnTo>
                  <a:lnTo>
                    <a:pt x="952" y="1255"/>
                  </a:lnTo>
                  <a:lnTo>
                    <a:pt x="927" y="1228"/>
                  </a:lnTo>
                  <a:lnTo>
                    <a:pt x="902" y="1202"/>
                  </a:lnTo>
                  <a:lnTo>
                    <a:pt x="878" y="1175"/>
                  </a:lnTo>
                  <a:lnTo>
                    <a:pt x="853" y="1147"/>
                  </a:lnTo>
                  <a:lnTo>
                    <a:pt x="830" y="1120"/>
                  </a:lnTo>
                  <a:lnTo>
                    <a:pt x="805" y="1092"/>
                  </a:lnTo>
                  <a:lnTo>
                    <a:pt x="782" y="1066"/>
                  </a:lnTo>
                  <a:lnTo>
                    <a:pt x="759" y="1038"/>
                  </a:lnTo>
                  <a:lnTo>
                    <a:pt x="735" y="1011"/>
                  </a:lnTo>
                  <a:lnTo>
                    <a:pt x="712" y="983"/>
                  </a:lnTo>
                  <a:lnTo>
                    <a:pt x="689" y="955"/>
                  </a:lnTo>
                  <a:lnTo>
                    <a:pt x="666" y="927"/>
                  </a:lnTo>
                  <a:lnTo>
                    <a:pt x="644" y="900"/>
                  </a:lnTo>
                  <a:lnTo>
                    <a:pt x="621" y="872"/>
                  </a:lnTo>
                  <a:lnTo>
                    <a:pt x="598" y="844"/>
                  </a:lnTo>
                  <a:lnTo>
                    <a:pt x="576" y="816"/>
                  </a:lnTo>
                  <a:lnTo>
                    <a:pt x="554" y="788"/>
                  </a:lnTo>
                  <a:lnTo>
                    <a:pt x="533" y="759"/>
                  </a:lnTo>
                  <a:lnTo>
                    <a:pt x="511" y="731"/>
                  </a:lnTo>
                  <a:lnTo>
                    <a:pt x="489" y="702"/>
                  </a:lnTo>
                  <a:lnTo>
                    <a:pt x="467" y="673"/>
                  </a:lnTo>
                  <a:lnTo>
                    <a:pt x="446" y="644"/>
                  </a:lnTo>
                  <a:lnTo>
                    <a:pt x="424" y="615"/>
                  </a:lnTo>
                  <a:lnTo>
                    <a:pt x="403" y="586"/>
                  </a:lnTo>
                  <a:lnTo>
                    <a:pt x="382" y="557"/>
                  </a:lnTo>
                  <a:lnTo>
                    <a:pt x="360" y="528"/>
                  </a:lnTo>
                  <a:lnTo>
                    <a:pt x="339" y="498"/>
                  </a:lnTo>
                  <a:lnTo>
                    <a:pt x="318" y="468"/>
                  </a:lnTo>
                  <a:lnTo>
                    <a:pt x="297" y="438"/>
                  </a:lnTo>
                  <a:lnTo>
                    <a:pt x="276" y="409"/>
                  </a:lnTo>
                  <a:lnTo>
                    <a:pt x="255" y="378"/>
                  </a:lnTo>
                  <a:lnTo>
                    <a:pt x="234" y="348"/>
                  </a:lnTo>
                  <a:lnTo>
                    <a:pt x="212" y="318"/>
                  </a:lnTo>
                  <a:lnTo>
                    <a:pt x="191" y="287"/>
                  </a:lnTo>
                  <a:lnTo>
                    <a:pt x="170" y="255"/>
                  </a:lnTo>
                  <a:lnTo>
                    <a:pt x="149" y="224"/>
                  </a:lnTo>
                  <a:lnTo>
                    <a:pt x="128" y="193"/>
                  </a:lnTo>
                  <a:lnTo>
                    <a:pt x="107" y="162"/>
                  </a:lnTo>
                  <a:lnTo>
                    <a:pt x="86" y="129"/>
                  </a:lnTo>
                  <a:lnTo>
                    <a:pt x="65" y="98"/>
                  </a:lnTo>
                  <a:lnTo>
                    <a:pt x="42" y="66"/>
                  </a:lnTo>
                  <a:lnTo>
                    <a:pt x="21" y="34"/>
                  </a:lnTo>
                  <a:lnTo>
                    <a:pt x="0" y="0"/>
                  </a:lnTo>
                </a:path>
              </a:pathLst>
            </a:custGeom>
            <a:noFill/>
            <a:ln w="57150">
              <a:solidFill>
                <a:srgbClr val="053ABF"/>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66" name="Rectangle 32"/>
            <p:cNvSpPr>
              <a:spLocks noChangeArrowheads="1"/>
            </p:cNvSpPr>
            <p:nvPr/>
          </p:nvSpPr>
          <p:spPr bwMode="auto">
            <a:xfrm>
              <a:off x="4700" y="3524"/>
              <a:ext cx="222"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53ABF"/>
                  </a:solidFill>
                  <a:latin typeface="Times New Roman" pitchFamily="18" charset="0"/>
                  <a:cs typeface="Times New Roman" pitchFamily="18" charset="0"/>
                </a:rPr>
                <a:t>AD</a:t>
              </a:r>
              <a:r>
                <a:rPr kumimoji="0" lang="en-US" sz="1600" b="1" i="1" baseline="-25000" dirty="0">
                  <a:solidFill>
                    <a:srgbClr val="053ABF"/>
                  </a:solidFill>
                  <a:latin typeface="Times New Roman" pitchFamily="18" charset="0"/>
                  <a:cs typeface="Times New Roman" pitchFamily="18" charset="0"/>
                </a:rPr>
                <a:t>1</a:t>
              </a:r>
              <a:endParaRPr kumimoji="0" lang="en-US" sz="1600" b="1" baseline="-25000" dirty="0">
                <a:solidFill>
                  <a:srgbClr val="053ABF"/>
                </a:solidFill>
                <a:latin typeface="Times New Roman" pitchFamily="18" charset="0"/>
                <a:cs typeface="Times New Roman" pitchFamily="18" charset="0"/>
              </a:endParaRPr>
            </a:p>
          </p:txBody>
        </p:sp>
      </p:grpSp>
      <p:grpSp>
        <p:nvGrpSpPr>
          <p:cNvPr id="167" name="Group 103"/>
          <p:cNvGrpSpPr>
            <a:grpSpLocks/>
          </p:cNvGrpSpPr>
          <p:nvPr/>
        </p:nvGrpSpPr>
        <p:grpSpPr bwMode="auto">
          <a:xfrm>
            <a:off x="6742521" y="3503312"/>
            <a:ext cx="511175" cy="2719388"/>
            <a:chOff x="4164" y="2190"/>
            <a:chExt cx="322" cy="1713"/>
          </a:xfrm>
        </p:grpSpPr>
        <p:sp>
          <p:nvSpPr>
            <p:cNvPr id="168" name="Rectangle 35"/>
            <p:cNvSpPr>
              <a:spLocks noChangeArrowheads="1"/>
            </p:cNvSpPr>
            <p:nvPr/>
          </p:nvSpPr>
          <p:spPr bwMode="auto">
            <a:xfrm>
              <a:off x="4164" y="2190"/>
              <a:ext cx="322"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C03838"/>
                  </a:solidFill>
                  <a:latin typeface="Times New Roman" pitchFamily="18" charset="0"/>
                  <a:cs typeface="Times New Roman" pitchFamily="18" charset="0"/>
                </a:rPr>
                <a:t>LRAS</a:t>
              </a:r>
              <a:endParaRPr kumimoji="0" lang="en-US" sz="1600" b="1" dirty="0">
                <a:solidFill>
                  <a:srgbClr val="C03838"/>
                </a:solidFill>
                <a:latin typeface="Times New Roman" pitchFamily="18" charset="0"/>
                <a:cs typeface="Times New Roman" pitchFamily="18" charset="0"/>
              </a:endParaRPr>
            </a:p>
          </p:txBody>
        </p:sp>
        <p:sp>
          <p:nvSpPr>
            <p:cNvPr id="169" name="Rectangle 38"/>
            <p:cNvSpPr>
              <a:spLocks noChangeArrowheads="1"/>
            </p:cNvSpPr>
            <p:nvPr/>
          </p:nvSpPr>
          <p:spPr bwMode="auto">
            <a:xfrm>
              <a:off x="4293" y="3748"/>
              <a:ext cx="136"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C03838"/>
                  </a:solidFill>
                  <a:latin typeface="Times New Roman" pitchFamily="18" charset="0"/>
                  <a:cs typeface="Times New Roman" pitchFamily="18" charset="0"/>
                </a:rPr>
                <a:t>Y</a:t>
              </a:r>
              <a:r>
                <a:rPr kumimoji="0" lang="en-US" sz="1600" b="1" i="1" baseline="-25000" dirty="0">
                  <a:solidFill>
                    <a:srgbClr val="C03838"/>
                  </a:solidFill>
                  <a:latin typeface="Times New Roman" pitchFamily="18" charset="0"/>
                  <a:cs typeface="Times New Roman" pitchFamily="18" charset="0"/>
                </a:rPr>
                <a:t>F</a:t>
              </a:r>
            </a:p>
          </p:txBody>
        </p:sp>
        <p:sp>
          <p:nvSpPr>
            <p:cNvPr id="170" name="Freeform 40"/>
            <p:cNvSpPr>
              <a:spLocks/>
            </p:cNvSpPr>
            <p:nvPr/>
          </p:nvSpPr>
          <p:spPr bwMode="auto">
            <a:xfrm>
              <a:off x="4315" y="2353"/>
              <a:ext cx="18" cy="1390"/>
            </a:xfrm>
            <a:custGeom>
              <a:avLst/>
              <a:gdLst>
                <a:gd name="T0" fmla="*/ 0 w 54"/>
                <a:gd name="T1" fmla="*/ 0 h 4171"/>
                <a:gd name="T2" fmla="*/ 0 w 54"/>
                <a:gd name="T3" fmla="*/ 4171 h 4171"/>
                <a:gd name="T4" fmla="*/ 54 w 54"/>
                <a:gd name="T5" fmla="*/ 4171 h 4171"/>
                <a:gd name="T6" fmla="*/ 54 w 54"/>
                <a:gd name="T7" fmla="*/ 0 h 4171"/>
                <a:gd name="T8" fmla="*/ 0 w 54"/>
                <a:gd name="T9" fmla="*/ 0 h 4171"/>
                <a:gd name="T10" fmla="*/ 0 w 54"/>
                <a:gd name="T11" fmla="*/ 0 h 4171"/>
                <a:gd name="T12" fmla="*/ 0 60000 65536"/>
                <a:gd name="T13" fmla="*/ 0 60000 65536"/>
                <a:gd name="T14" fmla="*/ 0 60000 65536"/>
                <a:gd name="T15" fmla="*/ 0 60000 65536"/>
                <a:gd name="T16" fmla="*/ 0 60000 65536"/>
                <a:gd name="T17" fmla="*/ 0 60000 65536"/>
                <a:gd name="T18" fmla="*/ 0 w 54"/>
                <a:gd name="T19" fmla="*/ 0 h 4171"/>
                <a:gd name="T20" fmla="*/ 54 w 54"/>
                <a:gd name="T21" fmla="*/ 4171 h 4171"/>
              </a:gdLst>
              <a:ahLst/>
              <a:cxnLst>
                <a:cxn ang="T12">
                  <a:pos x="T0" y="T1"/>
                </a:cxn>
                <a:cxn ang="T13">
                  <a:pos x="T2" y="T3"/>
                </a:cxn>
                <a:cxn ang="T14">
                  <a:pos x="T4" y="T5"/>
                </a:cxn>
                <a:cxn ang="T15">
                  <a:pos x="T6" y="T7"/>
                </a:cxn>
                <a:cxn ang="T16">
                  <a:pos x="T8" y="T9"/>
                </a:cxn>
                <a:cxn ang="T17">
                  <a:pos x="T10" y="T11"/>
                </a:cxn>
              </a:cxnLst>
              <a:rect l="T18" t="T19" r="T20" b="T21"/>
              <a:pathLst>
                <a:path w="54" h="4171">
                  <a:moveTo>
                    <a:pt x="0" y="0"/>
                  </a:moveTo>
                  <a:lnTo>
                    <a:pt x="0" y="4171"/>
                  </a:lnTo>
                  <a:lnTo>
                    <a:pt x="54" y="4171"/>
                  </a:lnTo>
                  <a:lnTo>
                    <a:pt x="54" y="0"/>
                  </a:lnTo>
                  <a:lnTo>
                    <a:pt x="0" y="0"/>
                  </a:lnTo>
                  <a:close/>
                </a:path>
              </a:pathLst>
            </a:custGeom>
            <a:solidFill>
              <a:srgbClr val="FF2F2F"/>
            </a:solidFill>
            <a:ln w="19050">
              <a:solidFill>
                <a:srgbClr val="C03838"/>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171" name="Group 99"/>
          <p:cNvGrpSpPr>
            <a:grpSpLocks/>
          </p:cNvGrpSpPr>
          <p:nvPr/>
        </p:nvGrpSpPr>
        <p:grpSpPr bwMode="auto">
          <a:xfrm>
            <a:off x="6205945" y="4292299"/>
            <a:ext cx="2241550" cy="1573212"/>
            <a:chOff x="3826" y="2687"/>
            <a:chExt cx="1412" cy="991"/>
          </a:xfrm>
        </p:grpSpPr>
        <p:sp>
          <p:nvSpPr>
            <p:cNvPr id="172" name="Freeform 44"/>
            <p:cNvSpPr>
              <a:spLocks/>
            </p:cNvSpPr>
            <p:nvPr/>
          </p:nvSpPr>
          <p:spPr bwMode="auto">
            <a:xfrm>
              <a:off x="3826" y="2693"/>
              <a:ext cx="1056" cy="985"/>
            </a:xfrm>
            <a:custGeom>
              <a:avLst/>
              <a:gdLst>
                <a:gd name="T0" fmla="*/ 54 w 3170"/>
                <a:gd name="T1" fmla="*/ 2922 h 2955"/>
                <a:gd name="T2" fmla="*/ 157 w 3170"/>
                <a:gd name="T3" fmla="*/ 2859 h 2955"/>
                <a:gd name="T4" fmla="*/ 258 w 3170"/>
                <a:gd name="T5" fmla="*/ 2795 h 2955"/>
                <a:gd name="T6" fmla="*/ 357 w 3170"/>
                <a:gd name="T7" fmla="*/ 2734 h 2955"/>
                <a:gd name="T8" fmla="*/ 453 w 3170"/>
                <a:gd name="T9" fmla="*/ 2673 h 2955"/>
                <a:gd name="T10" fmla="*/ 547 w 3170"/>
                <a:gd name="T11" fmla="*/ 2611 h 2955"/>
                <a:gd name="T12" fmla="*/ 638 w 3170"/>
                <a:gd name="T13" fmla="*/ 2551 h 2955"/>
                <a:gd name="T14" fmla="*/ 726 w 3170"/>
                <a:gd name="T15" fmla="*/ 2492 h 2955"/>
                <a:gd name="T16" fmla="*/ 812 w 3170"/>
                <a:gd name="T17" fmla="*/ 2433 h 2955"/>
                <a:gd name="T18" fmla="*/ 897 w 3170"/>
                <a:gd name="T19" fmla="*/ 2375 h 2955"/>
                <a:gd name="T20" fmla="*/ 978 w 3170"/>
                <a:gd name="T21" fmla="*/ 2317 h 2955"/>
                <a:gd name="T22" fmla="*/ 1058 w 3170"/>
                <a:gd name="T23" fmla="*/ 2260 h 2955"/>
                <a:gd name="T24" fmla="*/ 1136 w 3170"/>
                <a:gd name="T25" fmla="*/ 2203 h 2955"/>
                <a:gd name="T26" fmla="*/ 1211 w 3170"/>
                <a:gd name="T27" fmla="*/ 2148 h 2955"/>
                <a:gd name="T28" fmla="*/ 1285 w 3170"/>
                <a:gd name="T29" fmla="*/ 2092 h 2955"/>
                <a:gd name="T30" fmla="*/ 1356 w 3170"/>
                <a:gd name="T31" fmla="*/ 2036 h 2955"/>
                <a:gd name="T32" fmla="*/ 1426 w 3170"/>
                <a:gd name="T33" fmla="*/ 1982 h 2955"/>
                <a:gd name="T34" fmla="*/ 1494 w 3170"/>
                <a:gd name="T35" fmla="*/ 1927 h 2955"/>
                <a:gd name="T36" fmla="*/ 1561 w 3170"/>
                <a:gd name="T37" fmla="*/ 1872 h 2955"/>
                <a:gd name="T38" fmla="*/ 1626 w 3170"/>
                <a:gd name="T39" fmla="*/ 1818 h 2955"/>
                <a:gd name="T40" fmla="*/ 1688 w 3170"/>
                <a:gd name="T41" fmla="*/ 1764 h 2955"/>
                <a:gd name="T42" fmla="*/ 1749 w 3170"/>
                <a:gd name="T43" fmla="*/ 1710 h 2955"/>
                <a:gd name="T44" fmla="*/ 1809 w 3170"/>
                <a:gd name="T45" fmla="*/ 1656 h 2955"/>
                <a:gd name="T46" fmla="*/ 1868 w 3170"/>
                <a:gd name="T47" fmla="*/ 1603 h 2955"/>
                <a:gd name="T48" fmla="*/ 1925 w 3170"/>
                <a:gd name="T49" fmla="*/ 1549 h 2955"/>
                <a:gd name="T50" fmla="*/ 1982 w 3170"/>
                <a:gd name="T51" fmla="*/ 1496 h 2955"/>
                <a:gd name="T52" fmla="*/ 2036 w 3170"/>
                <a:gd name="T53" fmla="*/ 1442 h 2955"/>
                <a:gd name="T54" fmla="*/ 2090 w 3170"/>
                <a:gd name="T55" fmla="*/ 1389 h 2955"/>
                <a:gd name="T56" fmla="*/ 2142 w 3170"/>
                <a:gd name="T57" fmla="*/ 1336 h 2955"/>
                <a:gd name="T58" fmla="*/ 2193 w 3170"/>
                <a:gd name="T59" fmla="*/ 1282 h 2955"/>
                <a:gd name="T60" fmla="*/ 2243 w 3170"/>
                <a:gd name="T61" fmla="*/ 1228 h 2955"/>
                <a:gd name="T62" fmla="*/ 2292 w 3170"/>
                <a:gd name="T63" fmla="*/ 1175 h 2955"/>
                <a:gd name="T64" fmla="*/ 2341 w 3170"/>
                <a:gd name="T65" fmla="*/ 1120 h 2955"/>
                <a:gd name="T66" fmla="*/ 2388 w 3170"/>
                <a:gd name="T67" fmla="*/ 1066 h 2955"/>
                <a:gd name="T68" fmla="*/ 2434 w 3170"/>
                <a:gd name="T69" fmla="*/ 1011 h 2955"/>
                <a:gd name="T70" fmla="*/ 2481 w 3170"/>
                <a:gd name="T71" fmla="*/ 955 h 2955"/>
                <a:gd name="T72" fmla="*/ 2527 w 3170"/>
                <a:gd name="T73" fmla="*/ 900 h 2955"/>
                <a:gd name="T74" fmla="*/ 2571 w 3170"/>
                <a:gd name="T75" fmla="*/ 844 h 2955"/>
                <a:gd name="T76" fmla="*/ 2616 w 3170"/>
                <a:gd name="T77" fmla="*/ 788 h 2955"/>
                <a:gd name="T78" fmla="*/ 2659 w 3170"/>
                <a:gd name="T79" fmla="*/ 731 h 2955"/>
                <a:gd name="T80" fmla="*/ 2702 w 3170"/>
                <a:gd name="T81" fmla="*/ 673 h 2955"/>
                <a:gd name="T82" fmla="*/ 2746 w 3170"/>
                <a:gd name="T83" fmla="*/ 615 h 2955"/>
                <a:gd name="T84" fmla="*/ 2788 w 3170"/>
                <a:gd name="T85" fmla="*/ 557 h 2955"/>
                <a:gd name="T86" fmla="*/ 2830 w 3170"/>
                <a:gd name="T87" fmla="*/ 498 h 2955"/>
                <a:gd name="T88" fmla="*/ 2873 w 3170"/>
                <a:gd name="T89" fmla="*/ 438 h 2955"/>
                <a:gd name="T90" fmla="*/ 2915 w 3170"/>
                <a:gd name="T91" fmla="*/ 378 h 2955"/>
                <a:gd name="T92" fmla="*/ 2957 w 3170"/>
                <a:gd name="T93" fmla="*/ 318 h 2955"/>
                <a:gd name="T94" fmla="*/ 2999 w 3170"/>
                <a:gd name="T95" fmla="*/ 255 h 2955"/>
                <a:gd name="T96" fmla="*/ 3042 w 3170"/>
                <a:gd name="T97" fmla="*/ 193 h 2955"/>
                <a:gd name="T98" fmla="*/ 3084 w 3170"/>
                <a:gd name="T99" fmla="*/ 129 h 2955"/>
                <a:gd name="T100" fmla="*/ 3127 w 3170"/>
                <a:gd name="T101" fmla="*/ 66 h 2955"/>
                <a:gd name="T102" fmla="*/ 3170 w 3170"/>
                <a:gd name="T103" fmla="*/ 0 h 295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170"/>
                <a:gd name="T157" fmla="*/ 0 h 2955"/>
                <a:gd name="T158" fmla="*/ 3170 w 3170"/>
                <a:gd name="T159" fmla="*/ 2955 h 295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170" h="2955">
                  <a:moveTo>
                    <a:pt x="0" y="2955"/>
                  </a:moveTo>
                  <a:lnTo>
                    <a:pt x="54" y="2922"/>
                  </a:lnTo>
                  <a:lnTo>
                    <a:pt x="106" y="2891"/>
                  </a:lnTo>
                  <a:lnTo>
                    <a:pt x="157" y="2859"/>
                  </a:lnTo>
                  <a:lnTo>
                    <a:pt x="208" y="2828"/>
                  </a:lnTo>
                  <a:lnTo>
                    <a:pt x="258" y="2795"/>
                  </a:lnTo>
                  <a:lnTo>
                    <a:pt x="308" y="2764"/>
                  </a:lnTo>
                  <a:lnTo>
                    <a:pt x="357" y="2734"/>
                  </a:lnTo>
                  <a:lnTo>
                    <a:pt x="405" y="2703"/>
                  </a:lnTo>
                  <a:lnTo>
                    <a:pt x="453" y="2673"/>
                  </a:lnTo>
                  <a:lnTo>
                    <a:pt x="500" y="2641"/>
                  </a:lnTo>
                  <a:lnTo>
                    <a:pt x="547" y="2611"/>
                  </a:lnTo>
                  <a:lnTo>
                    <a:pt x="592" y="2581"/>
                  </a:lnTo>
                  <a:lnTo>
                    <a:pt x="638" y="2551"/>
                  </a:lnTo>
                  <a:lnTo>
                    <a:pt x="682" y="2521"/>
                  </a:lnTo>
                  <a:lnTo>
                    <a:pt x="726" y="2492"/>
                  </a:lnTo>
                  <a:lnTo>
                    <a:pt x="770" y="2462"/>
                  </a:lnTo>
                  <a:lnTo>
                    <a:pt x="812" y="2433"/>
                  </a:lnTo>
                  <a:lnTo>
                    <a:pt x="855" y="2404"/>
                  </a:lnTo>
                  <a:lnTo>
                    <a:pt x="897" y="2375"/>
                  </a:lnTo>
                  <a:lnTo>
                    <a:pt x="938" y="2346"/>
                  </a:lnTo>
                  <a:lnTo>
                    <a:pt x="978" y="2317"/>
                  </a:lnTo>
                  <a:lnTo>
                    <a:pt x="1018" y="2289"/>
                  </a:lnTo>
                  <a:lnTo>
                    <a:pt x="1058" y="2260"/>
                  </a:lnTo>
                  <a:lnTo>
                    <a:pt x="1097" y="2232"/>
                  </a:lnTo>
                  <a:lnTo>
                    <a:pt x="1136" y="2203"/>
                  </a:lnTo>
                  <a:lnTo>
                    <a:pt x="1174" y="2176"/>
                  </a:lnTo>
                  <a:lnTo>
                    <a:pt x="1211" y="2148"/>
                  </a:lnTo>
                  <a:lnTo>
                    <a:pt x="1249" y="2120"/>
                  </a:lnTo>
                  <a:lnTo>
                    <a:pt x="1285" y="2092"/>
                  </a:lnTo>
                  <a:lnTo>
                    <a:pt x="1321" y="2064"/>
                  </a:lnTo>
                  <a:lnTo>
                    <a:pt x="1356" y="2036"/>
                  </a:lnTo>
                  <a:lnTo>
                    <a:pt x="1392" y="2008"/>
                  </a:lnTo>
                  <a:lnTo>
                    <a:pt x="1426" y="1982"/>
                  </a:lnTo>
                  <a:lnTo>
                    <a:pt x="1461" y="1954"/>
                  </a:lnTo>
                  <a:lnTo>
                    <a:pt x="1494" y="1927"/>
                  </a:lnTo>
                  <a:lnTo>
                    <a:pt x="1528" y="1899"/>
                  </a:lnTo>
                  <a:lnTo>
                    <a:pt x="1561" y="1872"/>
                  </a:lnTo>
                  <a:lnTo>
                    <a:pt x="1593" y="1845"/>
                  </a:lnTo>
                  <a:lnTo>
                    <a:pt x="1626" y="1818"/>
                  </a:lnTo>
                  <a:lnTo>
                    <a:pt x="1657" y="1791"/>
                  </a:lnTo>
                  <a:lnTo>
                    <a:pt x="1688" y="1764"/>
                  </a:lnTo>
                  <a:lnTo>
                    <a:pt x="1719" y="1738"/>
                  </a:lnTo>
                  <a:lnTo>
                    <a:pt x="1749" y="1710"/>
                  </a:lnTo>
                  <a:lnTo>
                    <a:pt x="1780" y="1683"/>
                  </a:lnTo>
                  <a:lnTo>
                    <a:pt x="1809" y="1656"/>
                  </a:lnTo>
                  <a:lnTo>
                    <a:pt x="1839" y="1629"/>
                  </a:lnTo>
                  <a:lnTo>
                    <a:pt x="1868" y="1603"/>
                  </a:lnTo>
                  <a:lnTo>
                    <a:pt x="1897" y="1576"/>
                  </a:lnTo>
                  <a:lnTo>
                    <a:pt x="1925" y="1549"/>
                  </a:lnTo>
                  <a:lnTo>
                    <a:pt x="1954" y="1523"/>
                  </a:lnTo>
                  <a:lnTo>
                    <a:pt x="1982" y="1496"/>
                  </a:lnTo>
                  <a:lnTo>
                    <a:pt x="2008" y="1469"/>
                  </a:lnTo>
                  <a:lnTo>
                    <a:pt x="2036" y="1442"/>
                  </a:lnTo>
                  <a:lnTo>
                    <a:pt x="2063" y="1416"/>
                  </a:lnTo>
                  <a:lnTo>
                    <a:pt x="2090" y="1389"/>
                  </a:lnTo>
                  <a:lnTo>
                    <a:pt x="2115" y="1362"/>
                  </a:lnTo>
                  <a:lnTo>
                    <a:pt x="2142" y="1336"/>
                  </a:lnTo>
                  <a:lnTo>
                    <a:pt x="2167" y="1310"/>
                  </a:lnTo>
                  <a:lnTo>
                    <a:pt x="2193" y="1282"/>
                  </a:lnTo>
                  <a:lnTo>
                    <a:pt x="2217" y="1255"/>
                  </a:lnTo>
                  <a:lnTo>
                    <a:pt x="2243" y="1228"/>
                  </a:lnTo>
                  <a:lnTo>
                    <a:pt x="2268" y="1202"/>
                  </a:lnTo>
                  <a:lnTo>
                    <a:pt x="2292" y="1175"/>
                  </a:lnTo>
                  <a:lnTo>
                    <a:pt x="2316" y="1147"/>
                  </a:lnTo>
                  <a:lnTo>
                    <a:pt x="2341" y="1120"/>
                  </a:lnTo>
                  <a:lnTo>
                    <a:pt x="2364" y="1092"/>
                  </a:lnTo>
                  <a:lnTo>
                    <a:pt x="2388" y="1066"/>
                  </a:lnTo>
                  <a:lnTo>
                    <a:pt x="2411" y="1038"/>
                  </a:lnTo>
                  <a:lnTo>
                    <a:pt x="2434" y="1011"/>
                  </a:lnTo>
                  <a:lnTo>
                    <a:pt x="2458" y="983"/>
                  </a:lnTo>
                  <a:lnTo>
                    <a:pt x="2481" y="955"/>
                  </a:lnTo>
                  <a:lnTo>
                    <a:pt x="2503" y="927"/>
                  </a:lnTo>
                  <a:lnTo>
                    <a:pt x="2527" y="900"/>
                  </a:lnTo>
                  <a:lnTo>
                    <a:pt x="2549" y="872"/>
                  </a:lnTo>
                  <a:lnTo>
                    <a:pt x="2571" y="844"/>
                  </a:lnTo>
                  <a:lnTo>
                    <a:pt x="2593" y="816"/>
                  </a:lnTo>
                  <a:lnTo>
                    <a:pt x="2616" y="788"/>
                  </a:lnTo>
                  <a:lnTo>
                    <a:pt x="2637" y="759"/>
                  </a:lnTo>
                  <a:lnTo>
                    <a:pt x="2659" y="731"/>
                  </a:lnTo>
                  <a:lnTo>
                    <a:pt x="2681" y="702"/>
                  </a:lnTo>
                  <a:lnTo>
                    <a:pt x="2702" y="673"/>
                  </a:lnTo>
                  <a:lnTo>
                    <a:pt x="2724" y="644"/>
                  </a:lnTo>
                  <a:lnTo>
                    <a:pt x="2746" y="615"/>
                  </a:lnTo>
                  <a:lnTo>
                    <a:pt x="2767" y="586"/>
                  </a:lnTo>
                  <a:lnTo>
                    <a:pt x="2788" y="557"/>
                  </a:lnTo>
                  <a:lnTo>
                    <a:pt x="2809" y="528"/>
                  </a:lnTo>
                  <a:lnTo>
                    <a:pt x="2830" y="498"/>
                  </a:lnTo>
                  <a:lnTo>
                    <a:pt x="2852" y="468"/>
                  </a:lnTo>
                  <a:lnTo>
                    <a:pt x="2873" y="438"/>
                  </a:lnTo>
                  <a:lnTo>
                    <a:pt x="2894" y="409"/>
                  </a:lnTo>
                  <a:lnTo>
                    <a:pt x="2915" y="378"/>
                  </a:lnTo>
                  <a:lnTo>
                    <a:pt x="2936" y="348"/>
                  </a:lnTo>
                  <a:lnTo>
                    <a:pt x="2957" y="318"/>
                  </a:lnTo>
                  <a:lnTo>
                    <a:pt x="2978" y="287"/>
                  </a:lnTo>
                  <a:lnTo>
                    <a:pt x="2999" y="255"/>
                  </a:lnTo>
                  <a:lnTo>
                    <a:pt x="3021" y="224"/>
                  </a:lnTo>
                  <a:lnTo>
                    <a:pt x="3042" y="193"/>
                  </a:lnTo>
                  <a:lnTo>
                    <a:pt x="3063" y="162"/>
                  </a:lnTo>
                  <a:lnTo>
                    <a:pt x="3084" y="129"/>
                  </a:lnTo>
                  <a:lnTo>
                    <a:pt x="3106" y="98"/>
                  </a:lnTo>
                  <a:lnTo>
                    <a:pt x="3127" y="66"/>
                  </a:lnTo>
                  <a:lnTo>
                    <a:pt x="3149" y="34"/>
                  </a:lnTo>
                  <a:lnTo>
                    <a:pt x="3170" y="0"/>
                  </a:lnTo>
                </a:path>
              </a:pathLst>
            </a:custGeom>
            <a:noFill/>
            <a:ln w="57150">
              <a:solidFill>
                <a:srgbClr val="0066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73" name="Rectangle 46"/>
            <p:cNvSpPr>
              <a:spLocks noChangeArrowheads="1"/>
            </p:cNvSpPr>
            <p:nvPr/>
          </p:nvSpPr>
          <p:spPr bwMode="auto">
            <a:xfrm>
              <a:off x="4880" y="2687"/>
              <a:ext cx="358"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6600"/>
                  </a:solidFill>
                  <a:latin typeface="Times New Roman" pitchFamily="18" charset="0"/>
                  <a:cs typeface="Times New Roman" pitchFamily="18" charset="0"/>
                </a:rPr>
                <a:t>SRAS</a:t>
              </a:r>
              <a:r>
                <a:rPr kumimoji="0" lang="en-US" sz="1600" b="1" i="1" baseline="-25000" dirty="0">
                  <a:solidFill>
                    <a:srgbClr val="006600"/>
                  </a:solidFill>
                  <a:latin typeface="Times New Roman" pitchFamily="18" charset="0"/>
                  <a:cs typeface="Times New Roman" pitchFamily="18" charset="0"/>
                </a:rPr>
                <a:t>1</a:t>
              </a:r>
              <a:endParaRPr kumimoji="0" lang="en-US" sz="1600" b="1" baseline="-25000" dirty="0">
                <a:solidFill>
                  <a:srgbClr val="006600"/>
                </a:solidFill>
                <a:latin typeface="Times New Roman" pitchFamily="18" charset="0"/>
                <a:cs typeface="Times New Roman" pitchFamily="18" charset="0"/>
              </a:endParaRPr>
            </a:p>
          </p:txBody>
        </p:sp>
      </p:grpSp>
      <p:sp>
        <p:nvSpPr>
          <p:cNvPr id="174" name="Line 55"/>
          <p:cNvSpPr>
            <a:spLocks noChangeShapeType="1"/>
          </p:cNvSpPr>
          <p:nvPr/>
        </p:nvSpPr>
        <p:spPr bwMode="auto">
          <a:xfrm>
            <a:off x="5920196" y="5308299"/>
            <a:ext cx="1019175" cy="1587"/>
          </a:xfrm>
          <a:prstGeom prst="line">
            <a:avLst/>
          </a:prstGeom>
          <a:noFill/>
          <a:ln w="31750" cap="rnd">
            <a:solidFill>
              <a:schemeClr val="tx1"/>
            </a:solidFill>
            <a:prstDash val="sysDot"/>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nvGrpSpPr>
          <p:cNvPr id="175" name="Group 59"/>
          <p:cNvGrpSpPr>
            <a:grpSpLocks/>
          </p:cNvGrpSpPr>
          <p:nvPr/>
        </p:nvGrpSpPr>
        <p:grpSpPr bwMode="auto">
          <a:xfrm>
            <a:off x="5683142" y="6262386"/>
            <a:ext cx="3146425" cy="168275"/>
            <a:chOff x="3600" y="3930"/>
            <a:chExt cx="1982" cy="106"/>
          </a:xfrm>
        </p:grpSpPr>
        <p:sp>
          <p:nvSpPr>
            <p:cNvPr id="176" name="Rectangle 60"/>
            <p:cNvSpPr>
              <a:spLocks noChangeArrowheads="1"/>
            </p:cNvSpPr>
            <p:nvPr/>
          </p:nvSpPr>
          <p:spPr bwMode="auto">
            <a:xfrm>
              <a:off x="3600" y="3930"/>
              <a:ext cx="131" cy="98"/>
            </a:xfrm>
            <a:prstGeom prst="rect">
              <a:avLst/>
            </a:prstGeom>
            <a:noFill/>
            <a:ln w="9525">
              <a:noFill/>
              <a:miter lim="800000"/>
              <a:headEnd/>
              <a:tailEnd/>
            </a:ln>
          </p:spPr>
          <p:txBody>
            <a:bodyPr wrap="none" lIns="0" tIns="0" rIns="0" bIns="0">
              <a:prstTxWarp prst="textNoShape">
                <a:avLst/>
              </a:prstTxWarp>
              <a:spAutoFit/>
            </a:bodyPr>
            <a:lstStyle/>
            <a:p>
              <a:pPr>
                <a:lnSpc>
                  <a:spcPct val="70000"/>
                </a:lnSpc>
              </a:pPr>
              <a:r>
                <a:rPr kumimoji="0" lang="en-US" sz="1400" b="0" i="1" dirty="0">
                  <a:solidFill>
                    <a:srgbClr val="000000"/>
                  </a:solidFill>
                  <a:latin typeface="Times New Roman" pitchFamily="18" charset="0"/>
                  <a:cs typeface="Times New Roman" pitchFamily="18" charset="0"/>
                </a:rPr>
                <a:t>(b)</a:t>
              </a:r>
              <a:endParaRPr kumimoji="0" lang="en-US" sz="1400" b="0" i="1" dirty="0">
                <a:solidFill>
                  <a:schemeClr val="tx1"/>
                </a:solidFill>
                <a:latin typeface="Times New Roman" pitchFamily="18" charset="0"/>
                <a:cs typeface="Times New Roman" pitchFamily="18" charset="0"/>
              </a:endParaRPr>
            </a:p>
          </p:txBody>
        </p:sp>
        <p:sp>
          <p:nvSpPr>
            <p:cNvPr id="177" name="Rectangle 61"/>
            <p:cNvSpPr>
              <a:spLocks noChangeArrowheads="1"/>
            </p:cNvSpPr>
            <p:nvPr/>
          </p:nvSpPr>
          <p:spPr bwMode="auto">
            <a:xfrm>
              <a:off x="3721" y="3938"/>
              <a:ext cx="1861" cy="98"/>
            </a:xfrm>
            <a:prstGeom prst="rect">
              <a:avLst/>
            </a:prstGeom>
            <a:noFill/>
            <a:ln w="9525">
              <a:noFill/>
              <a:miter lim="800000"/>
              <a:headEnd/>
              <a:tailEnd/>
            </a:ln>
          </p:spPr>
          <p:txBody>
            <a:bodyPr wrap="none" lIns="0" tIns="0" rIns="0" bIns="0">
              <a:prstTxWarp prst="textNoShape">
                <a:avLst/>
              </a:prstTxWarp>
              <a:spAutoFit/>
            </a:bodyPr>
            <a:lstStyle/>
            <a:p>
              <a:pPr>
                <a:lnSpc>
                  <a:spcPct val="70000"/>
                </a:lnSpc>
              </a:pPr>
              <a:r>
                <a:rPr kumimoji="0" lang="en-US" sz="1400" b="0" i="1" dirty="0">
                  <a:solidFill>
                    <a:srgbClr val="000000"/>
                  </a:solidFill>
                  <a:latin typeface="Times New Roman" pitchFamily="18" charset="0"/>
                  <a:cs typeface="Times New Roman" pitchFamily="18" charset="0"/>
                </a:rPr>
                <a:t>  Impact in the goods &amp; services market</a:t>
              </a:r>
              <a:r>
                <a:rPr kumimoji="0" lang="en-US" sz="1400" b="0" i="1" dirty="0">
                  <a:solidFill>
                    <a:schemeClr val="tx1"/>
                  </a:solidFill>
                  <a:latin typeface="Times New Roman" pitchFamily="18" charset="0"/>
                  <a:cs typeface="Times New Roman" pitchFamily="18" charset="0"/>
                </a:rPr>
                <a:t>.</a:t>
              </a:r>
              <a:r>
                <a:rPr kumimoji="0" lang="en-US" sz="1400" b="0" i="1" dirty="0">
                  <a:solidFill>
                    <a:srgbClr val="000000"/>
                  </a:solidFill>
                  <a:latin typeface="Times New Roman" pitchFamily="18" charset="0"/>
                  <a:cs typeface="Times New Roman" pitchFamily="18" charset="0"/>
                </a:rPr>
                <a:t> </a:t>
              </a:r>
            </a:p>
          </p:txBody>
        </p:sp>
      </p:grpSp>
      <p:grpSp>
        <p:nvGrpSpPr>
          <p:cNvPr id="178" name="Group 101"/>
          <p:cNvGrpSpPr>
            <a:grpSpLocks/>
          </p:cNvGrpSpPr>
          <p:nvPr/>
        </p:nvGrpSpPr>
        <p:grpSpPr bwMode="auto">
          <a:xfrm>
            <a:off x="6405720" y="3998563"/>
            <a:ext cx="2001075" cy="1611630"/>
            <a:chOff x="3841" y="2338"/>
            <a:chExt cx="1373" cy="1183"/>
          </a:xfrm>
        </p:grpSpPr>
        <p:sp>
          <p:nvSpPr>
            <p:cNvPr id="179" name="Freeform 70"/>
            <p:cNvSpPr>
              <a:spLocks/>
            </p:cNvSpPr>
            <p:nvPr/>
          </p:nvSpPr>
          <p:spPr bwMode="auto">
            <a:xfrm>
              <a:off x="3841" y="2338"/>
              <a:ext cx="1122" cy="1053"/>
            </a:xfrm>
            <a:custGeom>
              <a:avLst/>
              <a:gdLst>
                <a:gd name="T0" fmla="*/ 3308 w 3366"/>
                <a:gd name="T1" fmla="*/ 3124 h 3161"/>
                <a:gd name="T2" fmla="*/ 3195 w 3366"/>
                <a:gd name="T3" fmla="*/ 3054 h 3161"/>
                <a:gd name="T4" fmla="*/ 3086 w 3366"/>
                <a:gd name="T5" fmla="*/ 2985 h 3161"/>
                <a:gd name="T6" fmla="*/ 2979 w 3366"/>
                <a:gd name="T7" fmla="*/ 2917 h 3161"/>
                <a:gd name="T8" fmla="*/ 2876 w 3366"/>
                <a:gd name="T9" fmla="*/ 2849 h 3161"/>
                <a:gd name="T10" fmla="*/ 2776 w 3366"/>
                <a:gd name="T11" fmla="*/ 2783 h 3161"/>
                <a:gd name="T12" fmla="*/ 2679 w 3366"/>
                <a:gd name="T13" fmla="*/ 2719 h 3161"/>
                <a:gd name="T14" fmla="*/ 2584 w 3366"/>
                <a:gd name="T15" fmla="*/ 2655 h 3161"/>
                <a:gd name="T16" fmla="*/ 2493 w 3366"/>
                <a:gd name="T17" fmla="*/ 2593 h 3161"/>
                <a:gd name="T18" fmla="*/ 2405 w 3366"/>
                <a:gd name="T19" fmla="*/ 2532 h 3161"/>
                <a:gd name="T20" fmla="*/ 2319 w 3366"/>
                <a:gd name="T21" fmla="*/ 2470 h 3161"/>
                <a:gd name="T22" fmla="*/ 2236 w 3366"/>
                <a:gd name="T23" fmla="*/ 2412 h 3161"/>
                <a:gd name="T24" fmla="*/ 2156 w 3366"/>
                <a:gd name="T25" fmla="*/ 2353 h 3161"/>
                <a:gd name="T26" fmla="*/ 2077 w 3366"/>
                <a:gd name="T27" fmla="*/ 2295 h 3161"/>
                <a:gd name="T28" fmla="*/ 2001 w 3366"/>
                <a:gd name="T29" fmla="*/ 2237 h 3161"/>
                <a:gd name="T30" fmla="*/ 1928 w 3366"/>
                <a:gd name="T31" fmla="*/ 2181 h 3161"/>
                <a:gd name="T32" fmla="*/ 1857 w 3366"/>
                <a:gd name="T33" fmla="*/ 2125 h 3161"/>
                <a:gd name="T34" fmla="*/ 1788 w 3366"/>
                <a:gd name="T35" fmla="*/ 2069 h 3161"/>
                <a:gd name="T36" fmla="*/ 1721 w 3366"/>
                <a:gd name="T37" fmla="*/ 2014 h 3161"/>
                <a:gd name="T38" fmla="*/ 1656 w 3366"/>
                <a:gd name="T39" fmla="*/ 1960 h 3161"/>
                <a:gd name="T40" fmla="*/ 1593 w 3366"/>
                <a:gd name="T41" fmla="*/ 1906 h 3161"/>
                <a:gd name="T42" fmla="*/ 1532 w 3366"/>
                <a:gd name="T43" fmla="*/ 1853 h 3161"/>
                <a:gd name="T44" fmla="*/ 1473 w 3366"/>
                <a:gd name="T45" fmla="*/ 1799 h 3161"/>
                <a:gd name="T46" fmla="*/ 1415 w 3366"/>
                <a:gd name="T47" fmla="*/ 1747 h 3161"/>
                <a:gd name="T48" fmla="*/ 1359 w 3366"/>
                <a:gd name="T49" fmla="*/ 1695 h 3161"/>
                <a:gd name="T50" fmla="*/ 1305 w 3366"/>
                <a:gd name="T51" fmla="*/ 1642 h 3161"/>
                <a:gd name="T52" fmla="*/ 1251 w 3366"/>
                <a:gd name="T53" fmla="*/ 1590 h 3161"/>
                <a:gd name="T54" fmla="*/ 1199 w 3366"/>
                <a:gd name="T55" fmla="*/ 1539 h 3161"/>
                <a:gd name="T56" fmla="*/ 1149 w 3366"/>
                <a:gd name="T57" fmla="*/ 1486 h 3161"/>
                <a:gd name="T58" fmla="*/ 1100 w 3366"/>
                <a:gd name="T59" fmla="*/ 1435 h 3161"/>
                <a:gd name="T60" fmla="*/ 1051 w 3366"/>
                <a:gd name="T61" fmla="*/ 1384 h 3161"/>
                <a:gd name="T62" fmla="*/ 1004 w 3366"/>
                <a:gd name="T63" fmla="*/ 1332 h 3161"/>
                <a:gd name="T64" fmla="*/ 958 w 3366"/>
                <a:gd name="T65" fmla="*/ 1280 h 3161"/>
                <a:gd name="T66" fmla="*/ 913 w 3366"/>
                <a:gd name="T67" fmla="*/ 1229 h 3161"/>
                <a:gd name="T68" fmla="*/ 869 w 3366"/>
                <a:gd name="T69" fmla="*/ 1176 h 3161"/>
                <a:gd name="T70" fmla="*/ 824 w 3366"/>
                <a:gd name="T71" fmla="*/ 1124 h 3161"/>
                <a:gd name="T72" fmla="*/ 782 w 3366"/>
                <a:gd name="T73" fmla="*/ 1072 h 3161"/>
                <a:gd name="T74" fmla="*/ 739 w 3366"/>
                <a:gd name="T75" fmla="*/ 1019 h 3161"/>
                <a:gd name="T76" fmla="*/ 696 w 3366"/>
                <a:gd name="T77" fmla="*/ 966 h 3161"/>
                <a:gd name="T78" fmla="*/ 655 w 3366"/>
                <a:gd name="T79" fmla="*/ 912 h 3161"/>
                <a:gd name="T80" fmla="*/ 614 w 3366"/>
                <a:gd name="T81" fmla="*/ 859 h 3161"/>
                <a:gd name="T82" fmla="*/ 573 w 3366"/>
                <a:gd name="T83" fmla="*/ 804 h 3161"/>
                <a:gd name="T84" fmla="*/ 532 w 3366"/>
                <a:gd name="T85" fmla="*/ 750 h 3161"/>
                <a:gd name="T86" fmla="*/ 491 w 3366"/>
                <a:gd name="T87" fmla="*/ 694 h 3161"/>
                <a:gd name="T88" fmla="*/ 449 w 3366"/>
                <a:gd name="T89" fmla="*/ 637 h 3161"/>
                <a:gd name="T90" fmla="*/ 409 w 3366"/>
                <a:gd name="T91" fmla="*/ 580 h 3161"/>
                <a:gd name="T92" fmla="*/ 368 w 3366"/>
                <a:gd name="T93" fmla="*/ 523 h 3161"/>
                <a:gd name="T94" fmla="*/ 326 w 3366"/>
                <a:gd name="T95" fmla="*/ 465 h 3161"/>
                <a:gd name="T96" fmla="*/ 285 w 3366"/>
                <a:gd name="T97" fmla="*/ 406 h 3161"/>
                <a:gd name="T98" fmla="*/ 242 w 3366"/>
                <a:gd name="T99" fmla="*/ 346 h 3161"/>
                <a:gd name="T100" fmla="*/ 200 w 3366"/>
                <a:gd name="T101" fmla="*/ 285 h 3161"/>
                <a:gd name="T102" fmla="*/ 157 w 3366"/>
                <a:gd name="T103" fmla="*/ 224 h 3161"/>
                <a:gd name="T104" fmla="*/ 113 w 3366"/>
                <a:gd name="T105" fmla="*/ 161 h 3161"/>
                <a:gd name="T106" fmla="*/ 68 w 3366"/>
                <a:gd name="T107" fmla="*/ 97 h 3161"/>
                <a:gd name="T108" fmla="*/ 23 w 3366"/>
                <a:gd name="T109" fmla="*/ 32 h 316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366"/>
                <a:gd name="T166" fmla="*/ 0 h 3161"/>
                <a:gd name="T167" fmla="*/ 3366 w 3366"/>
                <a:gd name="T168" fmla="*/ 3161 h 3161"/>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366" h="3161">
                  <a:moveTo>
                    <a:pt x="3366" y="3161"/>
                  </a:moveTo>
                  <a:lnTo>
                    <a:pt x="3308" y="3124"/>
                  </a:lnTo>
                  <a:lnTo>
                    <a:pt x="3252" y="3090"/>
                  </a:lnTo>
                  <a:lnTo>
                    <a:pt x="3195" y="3054"/>
                  </a:lnTo>
                  <a:lnTo>
                    <a:pt x="3140" y="3020"/>
                  </a:lnTo>
                  <a:lnTo>
                    <a:pt x="3086" y="2985"/>
                  </a:lnTo>
                  <a:lnTo>
                    <a:pt x="3032" y="2951"/>
                  </a:lnTo>
                  <a:lnTo>
                    <a:pt x="2979" y="2917"/>
                  </a:lnTo>
                  <a:lnTo>
                    <a:pt x="2927" y="2883"/>
                  </a:lnTo>
                  <a:lnTo>
                    <a:pt x="2876" y="2849"/>
                  </a:lnTo>
                  <a:lnTo>
                    <a:pt x="2826" y="2817"/>
                  </a:lnTo>
                  <a:lnTo>
                    <a:pt x="2776" y="2783"/>
                  </a:lnTo>
                  <a:lnTo>
                    <a:pt x="2727" y="2751"/>
                  </a:lnTo>
                  <a:lnTo>
                    <a:pt x="2679" y="2719"/>
                  </a:lnTo>
                  <a:lnTo>
                    <a:pt x="2631" y="2688"/>
                  </a:lnTo>
                  <a:lnTo>
                    <a:pt x="2584" y="2655"/>
                  </a:lnTo>
                  <a:lnTo>
                    <a:pt x="2539" y="2624"/>
                  </a:lnTo>
                  <a:lnTo>
                    <a:pt x="2493" y="2593"/>
                  </a:lnTo>
                  <a:lnTo>
                    <a:pt x="2448" y="2562"/>
                  </a:lnTo>
                  <a:lnTo>
                    <a:pt x="2405" y="2532"/>
                  </a:lnTo>
                  <a:lnTo>
                    <a:pt x="2362" y="2500"/>
                  </a:lnTo>
                  <a:lnTo>
                    <a:pt x="2319" y="2470"/>
                  </a:lnTo>
                  <a:lnTo>
                    <a:pt x="2277" y="2440"/>
                  </a:lnTo>
                  <a:lnTo>
                    <a:pt x="2236" y="2412"/>
                  </a:lnTo>
                  <a:lnTo>
                    <a:pt x="2195" y="2382"/>
                  </a:lnTo>
                  <a:lnTo>
                    <a:pt x="2156" y="2353"/>
                  </a:lnTo>
                  <a:lnTo>
                    <a:pt x="2116" y="2324"/>
                  </a:lnTo>
                  <a:lnTo>
                    <a:pt x="2077" y="2295"/>
                  </a:lnTo>
                  <a:lnTo>
                    <a:pt x="2039" y="2266"/>
                  </a:lnTo>
                  <a:lnTo>
                    <a:pt x="2001" y="2237"/>
                  </a:lnTo>
                  <a:lnTo>
                    <a:pt x="1965" y="2208"/>
                  </a:lnTo>
                  <a:lnTo>
                    <a:pt x="1928" y="2181"/>
                  </a:lnTo>
                  <a:lnTo>
                    <a:pt x="1892" y="2153"/>
                  </a:lnTo>
                  <a:lnTo>
                    <a:pt x="1857" y="2125"/>
                  </a:lnTo>
                  <a:lnTo>
                    <a:pt x="1822" y="2097"/>
                  </a:lnTo>
                  <a:lnTo>
                    <a:pt x="1788" y="2069"/>
                  </a:lnTo>
                  <a:lnTo>
                    <a:pt x="1754" y="2041"/>
                  </a:lnTo>
                  <a:lnTo>
                    <a:pt x="1721" y="2014"/>
                  </a:lnTo>
                  <a:lnTo>
                    <a:pt x="1689" y="1987"/>
                  </a:lnTo>
                  <a:lnTo>
                    <a:pt x="1656" y="1960"/>
                  </a:lnTo>
                  <a:lnTo>
                    <a:pt x="1624" y="1933"/>
                  </a:lnTo>
                  <a:lnTo>
                    <a:pt x="1593" y="1906"/>
                  </a:lnTo>
                  <a:lnTo>
                    <a:pt x="1563" y="1880"/>
                  </a:lnTo>
                  <a:lnTo>
                    <a:pt x="1532" y="1853"/>
                  </a:lnTo>
                  <a:lnTo>
                    <a:pt x="1503" y="1826"/>
                  </a:lnTo>
                  <a:lnTo>
                    <a:pt x="1473" y="1799"/>
                  </a:lnTo>
                  <a:lnTo>
                    <a:pt x="1444" y="1773"/>
                  </a:lnTo>
                  <a:lnTo>
                    <a:pt x="1415" y="1747"/>
                  </a:lnTo>
                  <a:lnTo>
                    <a:pt x="1387" y="1720"/>
                  </a:lnTo>
                  <a:lnTo>
                    <a:pt x="1359" y="1695"/>
                  </a:lnTo>
                  <a:lnTo>
                    <a:pt x="1332" y="1668"/>
                  </a:lnTo>
                  <a:lnTo>
                    <a:pt x="1305" y="1642"/>
                  </a:lnTo>
                  <a:lnTo>
                    <a:pt x="1278" y="1617"/>
                  </a:lnTo>
                  <a:lnTo>
                    <a:pt x="1251" y="1590"/>
                  </a:lnTo>
                  <a:lnTo>
                    <a:pt x="1226" y="1564"/>
                  </a:lnTo>
                  <a:lnTo>
                    <a:pt x="1199" y="1539"/>
                  </a:lnTo>
                  <a:lnTo>
                    <a:pt x="1175" y="1513"/>
                  </a:lnTo>
                  <a:lnTo>
                    <a:pt x="1149" y="1486"/>
                  </a:lnTo>
                  <a:lnTo>
                    <a:pt x="1125" y="1461"/>
                  </a:lnTo>
                  <a:lnTo>
                    <a:pt x="1100" y="1435"/>
                  </a:lnTo>
                  <a:lnTo>
                    <a:pt x="1076" y="1409"/>
                  </a:lnTo>
                  <a:lnTo>
                    <a:pt x="1051" y="1384"/>
                  </a:lnTo>
                  <a:lnTo>
                    <a:pt x="1028" y="1358"/>
                  </a:lnTo>
                  <a:lnTo>
                    <a:pt x="1004" y="1332"/>
                  </a:lnTo>
                  <a:lnTo>
                    <a:pt x="981" y="1306"/>
                  </a:lnTo>
                  <a:lnTo>
                    <a:pt x="958" y="1280"/>
                  </a:lnTo>
                  <a:lnTo>
                    <a:pt x="936" y="1254"/>
                  </a:lnTo>
                  <a:lnTo>
                    <a:pt x="913" y="1229"/>
                  </a:lnTo>
                  <a:lnTo>
                    <a:pt x="891" y="1202"/>
                  </a:lnTo>
                  <a:lnTo>
                    <a:pt x="869" y="1176"/>
                  </a:lnTo>
                  <a:lnTo>
                    <a:pt x="847" y="1151"/>
                  </a:lnTo>
                  <a:lnTo>
                    <a:pt x="824" y="1124"/>
                  </a:lnTo>
                  <a:lnTo>
                    <a:pt x="803" y="1098"/>
                  </a:lnTo>
                  <a:lnTo>
                    <a:pt x="782" y="1072"/>
                  </a:lnTo>
                  <a:lnTo>
                    <a:pt x="760" y="1045"/>
                  </a:lnTo>
                  <a:lnTo>
                    <a:pt x="739" y="1019"/>
                  </a:lnTo>
                  <a:lnTo>
                    <a:pt x="717" y="993"/>
                  </a:lnTo>
                  <a:lnTo>
                    <a:pt x="696" y="966"/>
                  </a:lnTo>
                  <a:lnTo>
                    <a:pt x="676" y="939"/>
                  </a:lnTo>
                  <a:lnTo>
                    <a:pt x="655" y="912"/>
                  </a:lnTo>
                  <a:lnTo>
                    <a:pt x="634" y="886"/>
                  </a:lnTo>
                  <a:lnTo>
                    <a:pt x="614" y="859"/>
                  </a:lnTo>
                  <a:lnTo>
                    <a:pt x="593" y="831"/>
                  </a:lnTo>
                  <a:lnTo>
                    <a:pt x="573" y="804"/>
                  </a:lnTo>
                  <a:lnTo>
                    <a:pt x="552" y="776"/>
                  </a:lnTo>
                  <a:lnTo>
                    <a:pt x="532" y="750"/>
                  </a:lnTo>
                  <a:lnTo>
                    <a:pt x="512" y="722"/>
                  </a:lnTo>
                  <a:lnTo>
                    <a:pt x="491" y="694"/>
                  </a:lnTo>
                  <a:lnTo>
                    <a:pt x="471" y="666"/>
                  </a:lnTo>
                  <a:lnTo>
                    <a:pt x="449" y="637"/>
                  </a:lnTo>
                  <a:lnTo>
                    <a:pt x="429" y="609"/>
                  </a:lnTo>
                  <a:lnTo>
                    <a:pt x="409" y="580"/>
                  </a:lnTo>
                  <a:lnTo>
                    <a:pt x="388" y="552"/>
                  </a:lnTo>
                  <a:lnTo>
                    <a:pt x="368" y="523"/>
                  </a:lnTo>
                  <a:lnTo>
                    <a:pt x="347" y="494"/>
                  </a:lnTo>
                  <a:lnTo>
                    <a:pt x="326" y="465"/>
                  </a:lnTo>
                  <a:lnTo>
                    <a:pt x="306" y="435"/>
                  </a:lnTo>
                  <a:lnTo>
                    <a:pt x="285" y="406"/>
                  </a:lnTo>
                  <a:lnTo>
                    <a:pt x="264" y="376"/>
                  </a:lnTo>
                  <a:lnTo>
                    <a:pt x="242" y="346"/>
                  </a:lnTo>
                  <a:lnTo>
                    <a:pt x="221" y="316"/>
                  </a:lnTo>
                  <a:lnTo>
                    <a:pt x="200" y="285"/>
                  </a:lnTo>
                  <a:lnTo>
                    <a:pt x="178" y="255"/>
                  </a:lnTo>
                  <a:lnTo>
                    <a:pt x="157" y="224"/>
                  </a:lnTo>
                  <a:lnTo>
                    <a:pt x="135" y="192"/>
                  </a:lnTo>
                  <a:lnTo>
                    <a:pt x="113" y="161"/>
                  </a:lnTo>
                  <a:lnTo>
                    <a:pt x="91" y="129"/>
                  </a:lnTo>
                  <a:lnTo>
                    <a:pt x="68" y="97"/>
                  </a:lnTo>
                  <a:lnTo>
                    <a:pt x="46" y="64"/>
                  </a:lnTo>
                  <a:lnTo>
                    <a:pt x="23" y="32"/>
                  </a:lnTo>
                  <a:lnTo>
                    <a:pt x="0" y="0"/>
                  </a:lnTo>
                </a:path>
              </a:pathLst>
            </a:custGeom>
            <a:noFill/>
            <a:ln w="57150">
              <a:solidFill>
                <a:srgbClr val="053ABF"/>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80" name="Rectangle 72"/>
            <p:cNvSpPr>
              <a:spLocks noChangeArrowheads="1"/>
            </p:cNvSpPr>
            <p:nvPr/>
          </p:nvSpPr>
          <p:spPr bwMode="auto">
            <a:xfrm>
              <a:off x="4972" y="3340"/>
              <a:ext cx="242" cy="18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53ABF"/>
                  </a:solidFill>
                  <a:latin typeface="Times New Roman" pitchFamily="18" charset="0"/>
                  <a:cs typeface="Times New Roman" pitchFamily="18" charset="0"/>
                </a:rPr>
                <a:t>AD</a:t>
              </a:r>
              <a:r>
                <a:rPr kumimoji="0" lang="en-US" sz="1600" b="1" i="1" baseline="-25000" dirty="0">
                  <a:solidFill>
                    <a:srgbClr val="053ABF"/>
                  </a:solidFill>
                  <a:latin typeface="Times New Roman" pitchFamily="18" charset="0"/>
                  <a:cs typeface="Times New Roman" pitchFamily="18" charset="0"/>
                </a:rPr>
                <a:t>2</a:t>
              </a:r>
              <a:endParaRPr kumimoji="0" lang="en-US" sz="1600" b="1" baseline="-25000" dirty="0">
                <a:solidFill>
                  <a:srgbClr val="053ABF"/>
                </a:solidFill>
                <a:latin typeface="Times New Roman" pitchFamily="18" charset="0"/>
                <a:cs typeface="Times New Roman" pitchFamily="18" charset="0"/>
              </a:endParaRPr>
            </a:p>
          </p:txBody>
        </p:sp>
      </p:grpSp>
      <p:sp>
        <p:nvSpPr>
          <p:cNvPr id="181" name="Rectangle 95"/>
          <p:cNvSpPr>
            <a:spLocks noChangeArrowheads="1"/>
          </p:cNvSpPr>
          <p:nvPr/>
        </p:nvSpPr>
        <p:spPr bwMode="auto">
          <a:xfrm>
            <a:off x="5509490" y="5183908"/>
            <a:ext cx="33182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pitchFamily="18" charset="0"/>
                <a:cs typeface="Times New Roman" pitchFamily="18" charset="0"/>
              </a:rPr>
              <a:t>P</a:t>
            </a:r>
            <a:r>
              <a:rPr kumimoji="0" lang="en-US" sz="1600" b="1" i="1" baseline="-25000" dirty="0">
                <a:solidFill>
                  <a:srgbClr val="000000"/>
                </a:solidFill>
                <a:latin typeface="Times New Roman" pitchFamily="18" charset="0"/>
                <a:cs typeface="Times New Roman" pitchFamily="18" charset="0"/>
              </a:rPr>
              <a:t>100</a:t>
            </a:r>
            <a:endParaRPr kumimoji="0" lang="en-US" sz="1600" b="1" baseline="-25000" dirty="0">
              <a:solidFill>
                <a:schemeClr val="tx1"/>
              </a:solidFill>
              <a:latin typeface="Times New Roman" pitchFamily="18" charset="0"/>
              <a:cs typeface="Times New Roman" pitchFamily="18" charset="0"/>
            </a:endParaRPr>
          </a:p>
        </p:txBody>
      </p:sp>
      <p:grpSp>
        <p:nvGrpSpPr>
          <p:cNvPr id="182" name="Group 100"/>
          <p:cNvGrpSpPr>
            <a:grpSpLocks/>
          </p:cNvGrpSpPr>
          <p:nvPr/>
        </p:nvGrpSpPr>
        <p:grpSpPr bwMode="auto">
          <a:xfrm>
            <a:off x="6933021" y="5157496"/>
            <a:ext cx="417513" cy="246063"/>
            <a:chOff x="4284" y="3232"/>
            <a:chExt cx="263" cy="155"/>
          </a:xfrm>
        </p:grpSpPr>
        <p:sp>
          <p:nvSpPr>
            <p:cNvPr id="183" name="Freeform 51"/>
            <p:cNvSpPr>
              <a:spLocks/>
            </p:cNvSpPr>
            <p:nvPr/>
          </p:nvSpPr>
          <p:spPr bwMode="auto">
            <a:xfrm>
              <a:off x="4284" y="3288"/>
              <a:ext cx="75" cy="75"/>
            </a:xfrm>
            <a:custGeom>
              <a:avLst/>
              <a:gdLst>
                <a:gd name="T0" fmla="*/ 0 w 174"/>
                <a:gd name="T1" fmla="*/ 87 h 174"/>
                <a:gd name="T2" fmla="*/ 12 w 174"/>
                <a:gd name="T3" fmla="*/ 43 h 174"/>
                <a:gd name="T4" fmla="*/ 43 w 174"/>
                <a:gd name="T5" fmla="*/ 12 h 174"/>
                <a:gd name="T6" fmla="*/ 88 w 174"/>
                <a:gd name="T7" fmla="*/ 0 h 174"/>
                <a:gd name="T8" fmla="*/ 88 w 174"/>
                <a:gd name="T9" fmla="*/ 0 h 174"/>
                <a:gd name="T10" fmla="*/ 131 w 174"/>
                <a:gd name="T11" fmla="*/ 12 h 174"/>
                <a:gd name="T12" fmla="*/ 162 w 174"/>
                <a:gd name="T13" fmla="*/ 43 h 174"/>
                <a:gd name="T14" fmla="*/ 174 w 174"/>
                <a:gd name="T15" fmla="*/ 87 h 174"/>
                <a:gd name="T16" fmla="*/ 174 w 174"/>
                <a:gd name="T17" fmla="*/ 87 h 174"/>
                <a:gd name="T18" fmla="*/ 162 w 174"/>
                <a:gd name="T19" fmla="*/ 130 h 174"/>
                <a:gd name="T20" fmla="*/ 131 w 174"/>
                <a:gd name="T21" fmla="*/ 162 h 174"/>
                <a:gd name="T22" fmla="*/ 88 w 174"/>
                <a:gd name="T23" fmla="*/ 174 h 174"/>
                <a:gd name="T24" fmla="*/ 88 w 174"/>
                <a:gd name="T25" fmla="*/ 174 h 174"/>
                <a:gd name="T26" fmla="*/ 43 w 174"/>
                <a:gd name="T27" fmla="*/ 162 h 174"/>
                <a:gd name="T28" fmla="*/ 12 w 174"/>
                <a:gd name="T29" fmla="*/ 130 h 174"/>
                <a:gd name="T30" fmla="*/ 0 w 174"/>
                <a:gd name="T31" fmla="*/ 87 h 174"/>
                <a:gd name="T32" fmla="*/ 0 w 174"/>
                <a:gd name="T33" fmla="*/ 87 h 174"/>
                <a:gd name="T34" fmla="*/ 0 w 174"/>
                <a:gd name="T35" fmla="*/ 87 h 1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4"/>
                <a:gd name="T55" fmla="*/ 0 h 174"/>
                <a:gd name="T56" fmla="*/ 174 w 174"/>
                <a:gd name="T57" fmla="*/ 174 h 17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4" h="174">
                  <a:moveTo>
                    <a:pt x="0" y="87"/>
                  </a:moveTo>
                  <a:lnTo>
                    <a:pt x="12" y="43"/>
                  </a:lnTo>
                  <a:lnTo>
                    <a:pt x="43" y="12"/>
                  </a:lnTo>
                  <a:lnTo>
                    <a:pt x="88" y="0"/>
                  </a:lnTo>
                  <a:lnTo>
                    <a:pt x="131" y="12"/>
                  </a:lnTo>
                  <a:lnTo>
                    <a:pt x="162" y="43"/>
                  </a:lnTo>
                  <a:lnTo>
                    <a:pt x="174" y="87"/>
                  </a:lnTo>
                  <a:lnTo>
                    <a:pt x="162" y="130"/>
                  </a:lnTo>
                  <a:lnTo>
                    <a:pt x="131" y="162"/>
                  </a:lnTo>
                  <a:lnTo>
                    <a:pt x="88" y="174"/>
                  </a:lnTo>
                  <a:lnTo>
                    <a:pt x="43" y="162"/>
                  </a:lnTo>
                  <a:lnTo>
                    <a:pt x="12" y="130"/>
                  </a:lnTo>
                  <a:lnTo>
                    <a:pt x="0" y="87"/>
                  </a:lnTo>
                </a:path>
              </a:pathLst>
            </a:custGeom>
            <a:solidFill>
              <a:srgbClr val="FFFF00"/>
            </a:solidFill>
            <a:ln w="38100">
              <a:solidFill>
                <a:schemeClr val="tx1"/>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84" name="Rectangle 96"/>
            <p:cNvSpPr>
              <a:spLocks noChangeArrowheads="1"/>
            </p:cNvSpPr>
            <p:nvPr/>
          </p:nvSpPr>
          <p:spPr bwMode="auto">
            <a:xfrm>
              <a:off x="4398" y="3232"/>
              <a:ext cx="149" cy="155"/>
            </a:xfrm>
            <a:prstGeom prst="rect">
              <a:avLst/>
            </a:prstGeom>
            <a:noFill/>
            <a:ln w="9525">
              <a:noFill/>
              <a:miter lim="800000"/>
              <a:headEnd/>
              <a:tailEnd/>
            </a:ln>
          </p:spPr>
          <p:txBody>
            <a:bodyPr wrap="none" lIns="0" tIns="0" rIns="0" bIns="0">
              <a:prstTxWarp prst="textNoShape">
                <a:avLst/>
              </a:prstTxWarp>
              <a:spAutoFit/>
            </a:bodyPr>
            <a:lstStyle/>
            <a:p>
              <a:r>
                <a:rPr kumimoji="0" lang="en-US" sz="1000" b="1" i="1" dirty="0">
                  <a:solidFill>
                    <a:srgbClr val="000000"/>
                  </a:solidFill>
                  <a:latin typeface="Times New Roman" pitchFamily="18" charset="0"/>
                  <a:cs typeface="Times New Roman" pitchFamily="18" charset="0"/>
                </a:rPr>
                <a:t> </a:t>
              </a:r>
              <a:r>
                <a:rPr kumimoji="0" lang="en-US" sz="1600" b="1" i="1" dirty="0">
                  <a:solidFill>
                    <a:srgbClr val="000000"/>
                  </a:solidFill>
                  <a:latin typeface="Times New Roman" pitchFamily="18" charset="0"/>
                  <a:cs typeface="Times New Roman" pitchFamily="18" charset="0"/>
                </a:rPr>
                <a:t>E</a:t>
              </a:r>
              <a:r>
                <a:rPr kumimoji="0" lang="en-US" sz="1600" b="1" i="1" baseline="-25000" dirty="0">
                  <a:solidFill>
                    <a:srgbClr val="000000"/>
                  </a:solidFill>
                  <a:latin typeface="Times New Roman" pitchFamily="18" charset="0"/>
                  <a:cs typeface="Times New Roman" pitchFamily="18" charset="0"/>
                </a:rPr>
                <a:t>1</a:t>
              </a:r>
              <a:endParaRPr kumimoji="0" lang="en-US" sz="1600" b="1" baseline="-25000" dirty="0">
                <a:solidFill>
                  <a:schemeClr val="tx1"/>
                </a:solidFill>
                <a:latin typeface="Times New Roman" pitchFamily="18" charset="0"/>
                <a:cs typeface="Times New Roman" pitchFamily="18" charset="0"/>
              </a:endParaRPr>
            </a:p>
          </p:txBody>
        </p:sp>
      </p:grpSp>
      <p:cxnSp>
        <p:nvCxnSpPr>
          <p:cNvPr id="185" name="Straight Connector 184"/>
          <p:cNvCxnSpPr/>
          <p:nvPr/>
        </p:nvCxnSpPr>
        <p:spPr>
          <a:xfrm flipV="1">
            <a:off x="5899091" y="3998564"/>
            <a:ext cx="12120" cy="1996984"/>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73716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Effect transition="in" filter="dissolve">
                                      <p:cBhvr>
                                        <p:cTn id="7" dur="500"/>
                                        <p:tgtEl>
                                          <p:spTgt spid="196">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96">
                                            <p:txEl>
                                              <p:pRg st="1" end="1"/>
                                            </p:txEl>
                                          </p:spTgt>
                                        </p:tgtEl>
                                        <p:attrNameLst>
                                          <p:attrName>style.visibility</p:attrName>
                                        </p:attrNameLst>
                                      </p:cBhvr>
                                      <p:to>
                                        <p:strVal val="visible"/>
                                      </p:to>
                                    </p:set>
                                    <p:animEffect transition="in" filter="dissolve">
                                      <p:cBhvr>
                                        <p:cTn id="11" dur="500"/>
                                        <p:tgtEl>
                                          <p:spTgt spid="196">
                                            <p:txEl>
                                              <p:pRg st="1" end="1"/>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164"/>
                                        </p:tgtEl>
                                        <p:attrNameLst>
                                          <p:attrName>style.visibility</p:attrName>
                                        </p:attrNameLst>
                                      </p:cBhvr>
                                      <p:to>
                                        <p:strVal val="visible"/>
                                      </p:to>
                                    </p:set>
                                    <p:animEffect transition="in" filter="dissolve">
                                      <p:cBhvr>
                                        <p:cTn id="15" dur="500"/>
                                        <p:tgtEl>
                                          <p:spTgt spid="164"/>
                                        </p:tgtEl>
                                      </p:cBhvr>
                                    </p:animEffect>
                                  </p:childTnLst>
                                </p:cTn>
                              </p:par>
                              <p:par>
                                <p:cTn id="16" presetID="9" presetClass="entr" presetSubtype="0" fill="hold" nodeType="withEffect">
                                  <p:stCondLst>
                                    <p:cond delay="0"/>
                                  </p:stCondLst>
                                  <p:childTnLst>
                                    <p:set>
                                      <p:cBhvr>
                                        <p:cTn id="17" dur="1" fill="hold">
                                          <p:stCondLst>
                                            <p:cond delay="0"/>
                                          </p:stCondLst>
                                        </p:cTn>
                                        <p:tgtEl>
                                          <p:spTgt spid="167"/>
                                        </p:tgtEl>
                                        <p:attrNameLst>
                                          <p:attrName>style.visibility</p:attrName>
                                        </p:attrNameLst>
                                      </p:cBhvr>
                                      <p:to>
                                        <p:strVal val="visible"/>
                                      </p:to>
                                    </p:set>
                                    <p:animEffect transition="in" filter="dissolve">
                                      <p:cBhvr>
                                        <p:cTn id="18" dur="500"/>
                                        <p:tgtEl>
                                          <p:spTgt spid="167"/>
                                        </p:tgtEl>
                                      </p:cBhvr>
                                    </p:animEffect>
                                  </p:childTnLst>
                                </p:cTn>
                              </p:par>
                              <p:par>
                                <p:cTn id="19" presetID="9" presetClass="entr" presetSubtype="0" fill="hold" nodeType="withEffect">
                                  <p:stCondLst>
                                    <p:cond delay="0"/>
                                  </p:stCondLst>
                                  <p:childTnLst>
                                    <p:set>
                                      <p:cBhvr>
                                        <p:cTn id="20" dur="1" fill="hold">
                                          <p:stCondLst>
                                            <p:cond delay="0"/>
                                          </p:stCondLst>
                                        </p:cTn>
                                        <p:tgtEl>
                                          <p:spTgt spid="171"/>
                                        </p:tgtEl>
                                        <p:attrNameLst>
                                          <p:attrName>style.visibility</p:attrName>
                                        </p:attrNameLst>
                                      </p:cBhvr>
                                      <p:to>
                                        <p:strVal val="visible"/>
                                      </p:to>
                                    </p:set>
                                    <p:animEffect transition="in" filter="dissolve">
                                      <p:cBhvr>
                                        <p:cTn id="21" dur="500"/>
                                        <p:tgtEl>
                                          <p:spTgt spid="171"/>
                                        </p:tgtEl>
                                      </p:cBhvr>
                                    </p:animEffect>
                                  </p:childTnLst>
                                </p:cTn>
                              </p:par>
                              <p:par>
                                <p:cTn id="22" presetID="9" presetClass="entr" presetSubtype="0" fill="hold" nodeType="withEffect">
                                  <p:stCondLst>
                                    <p:cond delay="0"/>
                                  </p:stCondLst>
                                  <p:childTnLst>
                                    <p:set>
                                      <p:cBhvr>
                                        <p:cTn id="23" dur="1" fill="hold">
                                          <p:stCondLst>
                                            <p:cond delay="0"/>
                                          </p:stCondLst>
                                        </p:cTn>
                                        <p:tgtEl>
                                          <p:spTgt spid="182"/>
                                        </p:tgtEl>
                                        <p:attrNameLst>
                                          <p:attrName>style.visibility</p:attrName>
                                        </p:attrNameLst>
                                      </p:cBhvr>
                                      <p:to>
                                        <p:strVal val="visible"/>
                                      </p:to>
                                    </p:set>
                                    <p:animEffect transition="in" filter="dissolve">
                                      <p:cBhvr>
                                        <p:cTn id="24" dur="500"/>
                                        <p:tgtEl>
                                          <p:spTgt spid="182"/>
                                        </p:tgtEl>
                                      </p:cBhvr>
                                    </p:animEffect>
                                  </p:childTnLst>
                                </p:cTn>
                              </p:par>
                              <p:par>
                                <p:cTn id="25" presetID="9" presetClass="entr" presetSubtype="0" fill="hold" grpId="1" nodeType="withEffect">
                                  <p:stCondLst>
                                    <p:cond delay="0"/>
                                  </p:stCondLst>
                                  <p:childTnLst>
                                    <p:set>
                                      <p:cBhvr>
                                        <p:cTn id="26" dur="1" fill="hold">
                                          <p:stCondLst>
                                            <p:cond delay="0"/>
                                          </p:stCondLst>
                                        </p:cTn>
                                        <p:tgtEl>
                                          <p:spTgt spid="174"/>
                                        </p:tgtEl>
                                        <p:attrNameLst>
                                          <p:attrName>style.visibility</p:attrName>
                                        </p:attrNameLst>
                                      </p:cBhvr>
                                      <p:to>
                                        <p:strVal val="visible"/>
                                      </p:to>
                                    </p:set>
                                    <p:animEffect transition="in" filter="dissolve">
                                      <p:cBhvr>
                                        <p:cTn id="27" dur="500"/>
                                        <p:tgtEl>
                                          <p:spTgt spid="174"/>
                                        </p:tgtEl>
                                      </p:cBhvr>
                                    </p:animEffect>
                                  </p:childTnLst>
                                </p:cTn>
                              </p:par>
                              <p:par>
                                <p:cTn id="28" presetID="9" presetClass="entr" presetSubtype="0" fill="hold" grpId="1" nodeType="withEffect">
                                  <p:stCondLst>
                                    <p:cond delay="0"/>
                                  </p:stCondLst>
                                  <p:childTnLst>
                                    <p:set>
                                      <p:cBhvr>
                                        <p:cTn id="29" dur="1" fill="hold">
                                          <p:stCondLst>
                                            <p:cond delay="0"/>
                                          </p:stCondLst>
                                        </p:cTn>
                                        <p:tgtEl>
                                          <p:spTgt spid="181"/>
                                        </p:tgtEl>
                                        <p:attrNameLst>
                                          <p:attrName>style.visibility</p:attrName>
                                        </p:attrNameLst>
                                      </p:cBhvr>
                                      <p:to>
                                        <p:strVal val="visible"/>
                                      </p:to>
                                    </p:set>
                                    <p:animEffect transition="in" filter="dissolve">
                                      <p:cBhvr>
                                        <p:cTn id="30" dur="500"/>
                                        <p:tgtEl>
                                          <p:spTgt spid="181"/>
                                        </p:tgtEl>
                                      </p:cBhvr>
                                    </p:animEffect>
                                  </p:childTnLst>
                                </p:cTn>
                              </p:par>
                              <p:par>
                                <p:cTn id="31" presetID="9" presetClass="entr" presetSubtype="0" fill="hold" grpId="1" nodeType="withEffect">
                                  <p:stCondLst>
                                    <p:cond delay="0"/>
                                  </p:stCondLst>
                                  <p:childTnLst>
                                    <p:set>
                                      <p:cBhvr>
                                        <p:cTn id="32" dur="1" fill="hold">
                                          <p:stCondLst>
                                            <p:cond delay="0"/>
                                          </p:stCondLst>
                                        </p:cTn>
                                        <p:tgtEl>
                                          <p:spTgt spid="146"/>
                                        </p:tgtEl>
                                        <p:attrNameLst>
                                          <p:attrName>style.visibility</p:attrName>
                                        </p:attrNameLst>
                                      </p:cBhvr>
                                      <p:to>
                                        <p:strVal val="visible"/>
                                      </p:to>
                                    </p:set>
                                    <p:animEffect transition="in" filter="dissolve">
                                      <p:cBhvr>
                                        <p:cTn id="33" dur="500"/>
                                        <p:tgtEl>
                                          <p:spTgt spid="146"/>
                                        </p:tgtEl>
                                      </p:cBhvr>
                                    </p:animEffect>
                                  </p:childTnLst>
                                </p:cTn>
                              </p:par>
                              <p:par>
                                <p:cTn id="34" presetID="9" presetClass="entr" presetSubtype="0" fill="hold" grpId="1" nodeType="withEffect">
                                  <p:stCondLst>
                                    <p:cond delay="0"/>
                                  </p:stCondLst>
                                  <p:childTnLst>
                                    <p:set>
                                      <p:cBhvr>
                                        <p:cTn id="35" dur="1" fill="hold">
                                          <p:stCondLst>
                                            <p:cond delay="0"/>
                                          </p:stCondLst>
                                        </p:cTn>
                                        <p:tgtEl>
                                          <p:spTgt spid="145"/>
                                        </p:tgtEl>
                                        <p:attrNameLst>
                                          <p:attrName>style.visibility</p:attrName>
                                        </p:attrNameLst>
                                      </p:cBhvr>
                                      <p:to>
                                        <p:strVal val="visible"/>
                                      </p:to>
                                    </p:set>
                                    <p:animEffect transition="in" filter="dissolve">
                                      <p:cBhvr>
                                        <p:cTn id="36" dur="500"/>
                                        <p:tgtEl>
                                          <p:spTgt spid="145"/>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196">
                                            <p:txEl>
                                              <p:pRg st="2" end="2"/>
                                            </p:txEl>
                                          </p:spTgt>
                                        </p:tgtEl>
                                        <p:attrNameLst>
                                          <p:attrName>style.visibility</p:attrName>
                                        </p:attrNameLst>
                                      </p:cBhvr>
                                      <p:to>
                                        <p:strVal val="visible"/>
                                      </p:to>
                                    </p:set>
                                    <p:animEffect transition="in" filter="dissolve">
                                      <p:cBhvr>
                                        <p:cTn id="41" dur="500"/>
                                        <p:tgtEl>
                                          <p:spTgt spid="196">
                                            <p:txEl>
                                              <p:pRg st="2" end="2"/>
                                            </p:txEl>
                                          </p:spTgt>
                                        </p:tgtEl>
                                      </p:cBhvr>
                                    </p:animEffect>
                                  </p:childTnLst>
                                </p:cTn>
                              </p:par>
                            </p:childTnLst>
                          </p:cTn>
                        </p:par>
                        <p:par>
                          <p:cTn id="42" fill="hold">
                            <p:stCondLst>
                              <p:cond delay="500"/>
                            </p:stCondLst>
                            <p:childTnLst>
                              <p:par>
                                <p:cTn id="43" presetID="17" presetClass="entr" presetSubtype="4" fill="hold" grpId="0" nodeType="afterEffect">
                                  <p:stCondLst>
                                    <p:cond delay="0"/>
                                  </p:stCondLst>
                                  <p:childTnLst>
                                    <p:set>
                                      <p:cBhvr>
                                        <p:cTn id="44" dur="1" fill="hold">
                                          <p:stCondLst>
                                            <p:cond delay="0"/>
                                          </p:stCondLst>
                                        </p:cTn>
                                        <p:tgtEl>
                                          <p:spTgt spid="147"/>
                                        </p:tgtEl>
                                        <p:attrNameLst>
                                          <p:attrName>style.visibility</p:attrName>
                                        </p:attrNameLst>
                                      </p:cBhvr>
                                      <p:to>
                                        <p:strVal val="visible"/>
                                      </p:to>
                                    </p:set>
                                    <p:anim calcmode="lin" valueType="num">
                                      <p:cBhvr>
                                        <p:cTn id="45" dur="500" fill="hold"/>
                                        <p:tgtEl>
                                          <p:spTgt spid="147"/>
                                        </p:tgtEl>
                                        <p:attrNameLst>
                                          <p:attrName>ppt_x</p:attrName>
                                        </p:attrNameLst>
                                      </p:cBhvr>
                                      <p:tavLst>
                                        <p:tav tm="0">
                                          <p:val>
                                            <p:strVal val="#ppt_x"/>
                                          </p:val>
                                        </p:tav>
                                        <p:tav tm="100000">
                                          <p:val>
                                            <p:strVal val="#ppt_x"/>
                                          </p:val>
                                        </p:tav>
                                      </p:tavLst>
                                    </p:anim>
                                    <p:anim calcmode="lin" valueType="num">
                                      <p:cBhvr>
                                        <p:cTn id="46" dur="500" fill="hold"/>
                                        <p:tgtEl>
                                          <p:spTgt spid="147"/>
                                        </p:tgtEl>
                                        <p:attrNameLst>
                                          <p:attrName>ppt_y</p:attrName>
                                        </p:attrNameLst>
                                      </p:cBhvr>
                                      <p:tavLst>
                                        <p:tav tm="0">
                                          <p:val>
                                            <p:strVal val="#ppt_y+#ppt_h/2"/>
                                          </p:val>
                                        </p:tav>
                                        <p:tav tm="100000">
                                          <p:val>
                                            <p:strVal val="#ppt_y"/>
                                          </p:val>
                                        </p:tav>
                                      </p:tavLst>
                                    </p:anim>
                                    <p:anim calcmode="lin" valueType="num">
                                      <p:cBhvr>
                                        <p:cTn id="47" dur="500" fill="hold"/>
                                        <p:tgtEl>
                                          <p:spTgt spid="147"/>
                                        </p:tgtEl>
                                        <p:attrNameLst>
                                          <p:attrName>ppt_w</p:attrName>
                                        </p:attrNameLst>
                                      </p:cBhvr>
                                      <p:tavLst>
                                        <p:tav tm="0">
                                          <p:val>
                                            <p:strVal val="#ppt_w"/>
                                          </p:val>
                                        </p:tav>
                                        <p:tav tm="100000">
                                          <p:val>
                                            <p:strVal val="#ppt_w"/>
                                          </p:val>
                                        </p:tav>
                                      </p:tavLst>
                                    </p:anim>
                                    <p:anim calcmode="lin" valueType="num">
                                      <p:cBhvr>
                                        <p:cTn id="48" dur="500" fill="hold"/>
                                        <p:tgtEl>
                                          <p:spTgt spid="147"/>
                                        </p:tgtEl>
                                        <p:attrNameLst>
                                          <p:attrName>ppt_h</p:attrName>
                                        </p:attrNameLst>
                                      </p:cBhvr>
                                      <p:tavLst>
                                        <p:tav tm="0">
                                          <p:val>
                                            <p:fltVal val="0"/>
                                          </p:val>
                                        </p:tav>
                                        <p:tav tm="100000">
                                          <p:val>
                                            <p:strVal val="#ppt_h"/>
                                          </p:val>
                                        </p:tav>
                                      </p:tavLst>
                                    </p:anim>
                                  </p:childTnLst>
                                </p:cTn>
                              </p:par>
                            </p:childTnLst>
                          </p:cTn>
                        </p:par>
                        <p:par>
                          <p:cTn id="49" fill="hold">
                            <p:stCondLst>
                              <p:cond delay="1000"/>
                            </p:stCondLst>
                            <p:childTnLst>
                              <p:par>
                                <p:cTn id="50" presetID="17" presetClass="entr" presetSubtype="8" fill="hold" nodeType="afterEffect">
                                  <p:stCondLst>
                                    <p:cond delay="0"/>
                                  </p:stCondLst>
                                  <p:childTnLst>
                                    <p:set>
                                      <p:cBhvr>
                                        <p:cTn id="51" dur="1" fill="hold">
                                          <p:stCondLst>
                                            <p:cond delay="0"/>
                                          </p:stCondLst>
                                        </p:cTn>
                                        <p:tgtEl>
                                          <p:spTgt spid="149"/>
                                        </p:tgtEl>
                                        <p:attrNameLst>
                                          <p:attrName>style.visibility</p:attrName>
                                        </p:attrNameLst>
                                      </p:cBhvr>
                                      <p:to>
                                        <p:strVal val="visible"/>
                                      </p:to>
                                    </p:set>
                                    <p:anim calcmode="lin" valueType="num">
                                      <p:cBhvr>
                                        <p:cTn id="52" dur="500" fill="hold"/>
                                        <p:tgtEl>
                                          <p:spTgt spid="149"/>
                                        </p:tgtEl>
                                        <p:attrNameLst>
                                          <p:attrName>ppt_x</p:attrName>
                                        </p:attrNameLst>
                                      </p:cBhvr>
                                      <p:tavLst>
                                        <p:tav tm="0">
                                          <p:val>
                                            <p:strVal val="#ppt_x-#ppt_w/2"/>
                                          </p:val>
                                        </p:tav>
                                        <p:tav tm="100000">
                                          <p:val>
                                            <p:strVal val="#ppt_x"/>
                                          </p:val>
                                        </p:tav>
                                      </p:tavLst>
                                    </p:anim>
                                    <p:anim calcmode="lin" valueType="num">
                                      <p:cBhvr>
                                        <p:cTn id="53" dur="500" fill="hold"/>
                                        <p:tgtEl>
                                          <p:spTgt spid="149"/>
                                        </p:tgtEl>
                                        <p:attrNameLst>
                                          <p:attrName>ppt_y</p:attrName>
                                        </p:attrNameLst>
                                      </p:cBhvr>
                                      <p:tavLst>
                                        <p:tav tm="0">
                                          <p:val>
                                            <p:strVal val="#ppt_y"/>
                                          </p:val>
                                        </p:tav>
                                        <p:tav tm="100000">
                                          <p:val>
                                            <p:strVal val="#ppt_y"/>
                                          </p:val>
                                        </p:tav>
                                      </p:tavLst>
                                    </p:anim>
                                    <p:anim calcmode="lin" valueType="num">
                                      <p:cBhvr>
                                        <p:cTn id="54" dur="500" fill="hold"/>
                                        <p:tgtEl>
                                          <p:spTgt spid="149"/>
                                        </p:tgtEl>
                                        <p:attrNameLst>
                                          <p:attrName>ppt_w</p:attrName>
                                        </p:attrNameLst>
                                      </p:cBhvr>
                                      <p:tavLst>
                                        <p:tav tm="0">
                                          <p:val>
                                            <p:fltVal val="0"/>
                                          </p:val>
                                        </p:tav>
                                        <p:tav tm="100000">
                                          <p:val>
                                            <p:strVal val="#ppt_w"/>
                                          </p:val>
                                        </p:tav>
                                      </p:tavLst>
                                    </p:anim>
                                    <p:anim calcmode="lin" valueType="num">
                                      <p:cBhvr>
                                        <p:cTn id="55" dur="500" fill="hold"/>
                                        <p:tgtEl>
                                          <p:spTgt spid="149"/>
                                        </p:tgtEl>
                                        <p:attrNameLst>
                                          <p:attrName>ppt_h</p:attrName>
                                        </p:attrNameLst>
                                      </p:cBhvr>
                                      <p:tavLst>
                                        <p:tav tm="0">
                                          <p:val>
                                            <p:strVal val="#ppt_h"/>
                                          </p:val>
                                        </p:tav>
                                        <p:tav tm="100000">
                                          <p:val>
                                            <p:strVal val="#ppt_h"/>
                                          </p:val>
                                        </p:tav>
                                      </p:tavLst>
                                    </p:anim>
                                  </p:childTnLst>
                                </p:cTn>
                              </p:par>
                              <p:par>
                                <p:cTn id="56" presetID="9" presetClass="entr" presetSubtype="0" fill="hold" grpId="0" nodeType="withEffect">
                                  <p:stCondLst>
                                    <p:cond delay="0"/>
                                  </p:stCondLst>
                                  <p:childTnLst>
                                    <p:set>
                                      <p:cBhvr>
                                        <p:cTn id="57" dur="1" fill="hold">
                                          <p:stCondLst>
                                            <p:cond delay="0"/>
                                          </p:stCondLst>
                                        </p:cTn>
                                        <p:tgtEl>
                                          <p:spTgt spid="148"/>
                                        </p:tgtEl>
                                        <p:attrNameLst>
                                          <p:attrName>style.visibility</p:attrName>
                                        </p:attrNameLst>
                                      </p:cBhvr>
                                      <p:to>
                                        <p:strVal val="visible"/>
                                      </p:to>
                                    </p:set>
                                    <p:animEffect transition="in" filter="dissolve">
                                      <p:cBhvr>
                                        <p:cTn id="58" dur="500"/>
                                        <p:tgtEl>
                                          <p:spTgt spid="148"/>
                                        </p:tgtEl>
                                      </p:cBhvr>
                                    </p:animEffect>
                                  </p:childTnLst>
                                </p:cTn>
                              </p:par>
                            </p:childTnLst>
                          </p:cTn>
                        </p:par>
                        <p:par>
                          <p:cTn id="59" fill="hold">
                            <p:stCondLst>
                              <p:cond delay="1500"/>
                            </p:stCondLst>
                            <p:childTnLst>
                              <p:par>
                                <p:cTn id="60" presetID="12" presetClass="entr" presetSubtype="8" fill="hold" nodeType="afterEffect">
                                  <p:stCondLst>
                                    <p:cond delay="0"/>
                                  </p:stCondLst>
                                  <p:childTnLst>
                                    <p:set>
                                      <p:cBhvr>
                                        <p:cTn id="61" dur="1" fill="hold">
                                          <p:stCondLst>
                                            <p:cond delay="0"/>
                                          </p:stCondLst>
                                        </p:cTn>
                                        <p:tgtEl>
                                          <p:spTgt spid="178"/>
                                        </p:tgtEl>
                                        <p:attrNameLst>
                                          <p:attrName>style.visibility</p:attrName>
                                        </p:attrNameLst>
                                      </p:cBhvr>
                                      <p:to>
                                        <p:strVal val="visible"/>
                                      </p:to>
                                    </p:set>
                                    <p:animEffect transition="in" filter="slide(fromLeft)">
                                      <p:cBhvr>
                                        <p:cTn id="62" dur="500"/>
                                        <p:tgtEl>
                                          <p:spTgt spid="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1"/>
      <p:bldP spid="146" grpId="1" animBg="1"/>
      <p:bldP spid="147" grpId="0" animBg="1"/>
      <p:bldP spid="148" grpId="0"/>
      <p:bldP spid="174" grpId="1" animBg="1"/>
      <p:bldP spid="181"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624697"/>
            <a:ext cx="8977930" cy="429683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7" name="Rectangle 3"/>
          <p:cNvSpPr>
            <a:spLocks noChangeArrowheads="1"/>
          </p:cNvSpPr>
          <p:nvPr/>
        </p:nvSpPr>
        <p:spPr bwMode="auto">
          <a:xfrm>
            <a:off x="5217138" y="150333"/>
            <a:ext cx="3716135" cy="6419129"/>
          </a:xfrm>
          <a:prstGeom prst="rect">
            <a:avLst/>
          </a:prstGeom>
          <a:solidFill>
            <a:srgbClr val="FCF4DC"/>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2" name="Title 1"/>
          <p:cNvSpPr>
            <a:spLocks noGrp="1"/>
          </p:cNvSpPr>
          <p:nvPr>
            <p:ph type="title"/>
          </p:nvPr>
        </p:nvSpPr>
        <p:spPr>
          <a:xfrm>
            <a:off x="119569" y="258346"/>
            <a:ext cx="8904855" cy="1166573"/>
          </a:xfrm>
        </p:spPr>
        <p:txBody>
          <a:bodyPr/>
          <a:lstStyle/>
          <a:p>
            <a:r>
              <a:rPr lang="en-US" sz="3000" dirty="0"/>
              <a:t>Long-run Effects of a Rapid </a:t>
            </a:r>
            <a:br>
              <a:rPr lang="en-US" sz="3000" dirty="0"/>
            </a:br>
            <a:r>
              <a:rPr lang="en-US" sz="3000" dirty="0"/>
              <a:t>Expansion in </a:t>
            </a:r>
            <a:r>
              <a:rPr lang="en-US" sz="3000" dirty="0" smtClean="0"/>
              <a:t>Money </a:t>
            </a:r>
            <a:r>
              <a:rPr lang="en-US" sz="3000" dirty="0"/>
              <a:t>Supply</a:t>
            </a:r>
          </a:p>
        </p:txBody>
      </p:sp>
      <p:sp>
        <p:nvSpPr>
          <p:cNvPr id="196" name="Content Placeholder 2"/>
          <p:cNvSpPr>
            <a:spLocks noGrp="1"/>
          </p:cNvSpPr>
          <p:nvPr>
            <p:ph idx="1"/>
          </p:nvPr>
        </p:nvSpPr>
        <p:spPr>
          <a:xfrm>
            <a:off x="63183" y="2207568"/>
            <a:ext cx="5153955" cy="761713"/>
          </a:xfrm>
        </p:spPr>
        <p:txBody>
          <a:bodyPr/>
          <a:lstStyle/>
          <a:p>
            <a:pPr marL="169863" indent="-169863">
              <a:lnSpc>
                <a:spcPct val="90000"/>
              </a:lnSpc>
            </a:pPr>
            <a:r>
              <a:rPr lang="en-US" sz="2300" dirty="0">
                <a:solidFill>
                  <a:srgbClr val="32302A"/>
                </a:solidFill>
                <a:ea typeface="ＭＳ Ｐゴシック" pitchFamily="-107" charset="-128"/>
                <a:cs typeface="ＭＳ Ｐゴシック" pitchFamily="-107" charset="-128"/>
              </a:rPr>
              <a:t>At first, real output may expand beyond the economy’s potential </a:t>
            </a:r>
            <a:r>
              <a:rPr lang="en-US" sz="2300" b="1" i="1" dirty="0">
                <a:solidFill>
                  <a:srgbClr val="FF0000"/>
                </a:solidFill>
                <a:ea typeface="ＭＳ Ｐゴシック" pitchFamily="-107" charset="-128"/>
                <a:cs typeface="ＭＳ Ｐゴシック" pitchFamily="-107" charset="-128"/>
              </a:rPr>
              <a:t>Y</a:t>
            </a:r>
            <a:r>
              <a:rPr lang="en-US" sz="2300" b="1" i="1" baseline="-25000" dirty="0">
                <a:solidFill>
                  <a:srgbClr val="FF0000"/>
                </a:solidFill>
                <a:ea typeface="ＭＳ Ｐゴシック" pitchFamily="-107" charset="-128"/>
                <a:cs typeface="ＭＳ Ｐゴシック" pitchFamily="-107" charset="-128"/>
              </a:rPr>
              <a:t>F</a:t>
            </a:r>
            <a:r>
              <a:rPr lang="en-US" sz="2300" dirty="0">
                <a:solidFill>
                  <a:srgbClr val="32302A"/>
                </a:solidFill>
                <a:ea typeface="ＭＳ Ｐゴシック" pitchFamily="-107" charset="-128"/>
                <a:cs typeface="ＭＳ Ｐゴシック" pitchFamily="-107" charset="-128"/>
              </a:rPr>
              <a:t> …</a:t>
            </a:r>
          </a:p>
        </p:txBody>
      </p:sp>
      <p:cxnSp>
        <p:nvCxnSpPr>
          <p:cNvPr id="4" name="Straight Connector 3"/>
          <p:cNvCxnSpPr/>
          <p:nvPr/>
        </p:nvCxnSpPr>
        <p:spPr>
          <a:xfrm>
            <a:off x="5482980" y="3379249"/>
            <a:ext cx="3274858" cy="1588"/>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67" name="Freeform 5"/>
          <p:cNvSpPr>
            <a:spLocks/>
          </p:cNvSpPr>
          <p:nvPr/>
        </p:nvSpPr>
        <p:spPr bwMode="auto">
          <a:xfrm>
            <a:off x="5879823" y="397759"/>
            <a:ext cx="2138363" cy="2454275"/>
          </a:xfrm>
          <a:custGeom>
            <a:avLst/>
            <a:gdLst>
              <a:gd name="T0" fmla="*/ 4040 w 4040"/>
              <a:gd name="T1" fmla="*/ 4638 h 4638"/>
              <a:gd name="T2" fmla="*/ 4040 w 4040"/>
              <a:gd name="T3" fmla="*/ 0 h 4638"/>
              <a:gd name="T4" fmla="*/ 0 w 4040"/>
              <a:gd name="T5" fmla="*/ 0 h 4638"/>
              <a:gd name="T6" fmla="*/ 0 w 4040"/>
              <a:gd name="T7" fmla="*/ 4638 h 4638"/>
              <a:gd name="T8" fmla="*/ 4040 w 4040"/>
              <a:gd name="T9" fmla="*/ 4638 h 4638"/>
              <a:gd name="T10" fmla="*/ 4040 w 4040"/>
              <a:gd name="T11" fmla="*/ 4638 h 4638"/>
              <a:gd name="T12" fmla="*/ 0 60000 65536"/>
              <a:gd name="T13" fmla="*/ 0 60000 65536"/>
              <a:gd name="T14" fmla="*/ 0 60000 65536"/>
              <a:gd name="T15" fmla="*/ 0 60000 65536"/>
              <a:gd name="T16" fmla="*/ 0 60000 65536"/>
              <a:gd name="T17" fmla="*/ 0 60000 65536"/>
              <a:gd name="T18" fmla="*/ 0 w 4040"/>
              <a:gd name="T19" fmla="*/ 0 h 4638"/>
              <a:gd name="T20" fmla="*/ 4040 w 4040"/>
              <a:gd name="T21" fmla="*/ 4638 h 4638"/>
            </a:gdLst>
            <a:ahLst/>
            <a:cxnLst>
              <a:cxn ang="T12">
                <a:pos x="T0" y="T1"/>
              </a:cxn>
              <a:cxn ang="T13">
                <a:pos x="T2" y="T3"/>
              </a:cxn>
              <a:cxn ang="T14">
                <a:pos x="T4" y="T5"/>
              </a:cxn>
              <a:cxn ang="T15">
                <a:pos x="T6" y="T7"/>
              </a:cxn>
              <a:cxn ang="T16">
                <a:pos x="T8" y="T9"/>
              </a:cxn>
              <a:cxn ang="T17">
                <a:pos x="T10" y="T11"/>
              </a:cxn>
            </a:cxnLst>
            <a:rect l="T18" t="T19" r="T20" b="T21"/>
            <a:pathLst>
              <a:path w="4040" h="4638">
                <a:moveTo>
                  <a:pt x="4040" y="4638"/>
                </a:moveTo>
                <a:lnTo>
                  <a:pt x="4040" y="0"/>
                </a:lnTo>
                <a:lnTo>
                  <a:pt x="0" y="0"/>
                </a:lnTo>
                <a:lnTo>
                  <a:pt x="0" y="4638"/>
                </a:lnTo>
                <a:lnTo>
                  <a:pt x="4040" y="4638"/>
                </a:lnTo>
                <a:close/>
              </a:path>
            </a:pathLst>
          </a:custGeom>
          <a:no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18" name="Rectangle 7" descr="Parchment"/>
          <p:cNvSpPr>
            <a:spLocks noChangeArrowheads="1"/>
          </p:cNvSpPr>
          <p:nvPr/>
        </p:nvSpPr>
        <p:spPr bwMode="auto">
          <a:xfrm>
            <a:off x="8080098" y="2536121"/>
            <a:ext cx="528991" cy="301621"/>
          </a:xfrm>
          <a:prstGeom prst="rect">
            <a:avLst/>
          </a:prstGeom>
          <a:noFill/>
          <a:ln w="9525">
            <a:noFill/>
            <a:miter lim="800000"/>
            <a:headEnd/>
            <a:tailEnd/>
          </a:ln>
        </p:spPr>
        <p:txBody>
          <a:bodyPr wrap="none" lIns="0" tIns="0" rIns="0" bIns="0">
            <a:prstTxWarp prst="textNoShape">
              <a:avLst/>
            </a:prstTxWarp>
            <a:spAutoFit/>
          </a:bodyPr>
          <a:lstStyle/>
          <a:p>
            <a:pPr>
              <a:lnSpc>
                <a:spcPct val="70000"/>
              </a:lnSpc>
            </a:pPr>
            <a:r>
              <a:rPr kumimoji="0" lang="en-US" sz="1400" b="0">
                <a:solidFill>
                  <a:srgbClr val="000000"/>
                </a:solidFill>
                <a:latin typeface="Times New Roman" pitchFamily="18" charset="0"/>
                <a:cs typeface="Times New Roman" pitchFamily="18" charset="0"/>
              </a:rPr>
              <a:t>Time</a:t>
            </a:r>
            <a:br>
              <a:rPr kumimoji="0" lang="en-US" sz="1400" b="0">
                <a:solidFill>
                  <a:srgbClr val="000000"/>
                </a:solidFill>
                <a:latin typeface="Times New Roman" pitchFamily="18" charset="0"/>
                <a:cs typeface="Times New Roman" pitchFamily="18" charset="0"/>
              </a:rPr>
            </a:br>
            <a:r>
              <a:rPr kumimoji="0" lang="en-US" sz="1400" b="0">
                <a:solidFill>
                  <a:srgbClr val="000000"/>
                </a:solidFill>
                <a:latin typeface="Times New Roman" pitchFamily="18" charset="0"/>
                <a:cs typeface="Times New Roman" pitchFamily="18" charset="0"/>
              </a:rPr>
              <a:t>periods</a:t>
            </a:r>
            <a:endParaRPr kumimoji="0" lang="en-US" sz="1400" b="0">
              <a:solidFill>
                <a:schemeClr val="tx1"/>
              </a:solidFill>
              <a:latin typeface="Times New Roman" pitchFamily="18" charset="0"/>
              <a:cs typeface="Times New Roman" pitchFamily="18" charset="0"/>
            </a:endParaRPr>
          </a:p>
        </p:txBody>
      </p:sp>
      <p:sp>
        <p:nvSpPr>
          <p:cNvPr id="119" name="Text Box 8" descr="Parchment"/>
          <p:cNvSpPr txBox="1">
            <a:spLocks noChangeArrowheads="1"/>
          </p:cNvSpPr>
          <p:nvPr/>
        </p:nvSpPr>
        <p:spPr bwMode="auto">
          <a:xfrm>
            <a:off x="5443131" y="388066"/>
            <a:ext cx="1150700" cy="344710"/>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dirty="0">
                <a:solidFill>
                  <a:srgbClr val="000000"/>
                </a:solidFill>
                <a:latin typeface="Times New Roman" pitchFamily="18" charset="0"/>
                <a:cs typeface="Times New Roman" pitchFamily="18" charset="0"/>
              </a:rPr>
              <a:t>Money supply</a:t>
            </a:r>
          </a:p>
          <a:p>
            <a:pPr>
              <a:lnSpc>
                <a:spcPct val="80000"/>
              </a:lnSpc>
            </a:pPr>
            <a:r>
              <a:rPr kumimoji="0" lang="en-US" sz="1400" b="0" dirty="0">
                <a:solidFill>
                  <a:srgbClr val="000000"/>
                </a:solidFill>
                <a:latin typeface="Times New Roman" pitchFamily="18" charset="0"/>
                <a:cs typeface="Times New Roman" pitchFamily="18" charset="0"/>
              </a:rPr>
              <a:t>growth </a:t>
            </a:r>
            <a:r>
              <a:rPr kumimoji="0" lang="en-US" sz="1400" b="0" dirty="0" smtClean="0">
                <a:solidFill>
                  <a:srgbClr val="000000"/>
                </a:solidFill>
                <a:latin typeface="Times New Roman" pitchFamily="18" charset="0"/>
                <a:cs typeface="Times New Roman" pitchFamily="18" charset="0"/>
              </a:rPr>
              <a:t>rate (%)</a:t>
            </a:r>
            <a:endParaRPr lang="en-US" sz="1400" b="0" dirty="0">
              <a:solidFill>
                <a:schemeClr val="tx1"/>
              </a:solidFill>
              <a:latin typeface="Times New Roman" pitchFamily="18" charset="0"/>
              <a:cs typeface="Times New Roman" pitchFamily="18" charset="0"/>
            </a:endParaRPr>
          </a:p>
        </p:txBody>
      </p:sp>
      <p:sp>
        <p:nvSpPr>
          <p:cNvPr id="120" name="Rectangle 9"/>
          <p:cNvSpPr>
            <a:spLocks noChangeArrowheads="1"/>
          </p:cNvSpPr>
          <p:nvPr/>
        </p:nvSpPr>
        <p:spPr bwMode="auto">
          <a:xfrm>
            <a:off x="5743943" y="2088258"/>
            <a:ext cx="10259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3</a:t>
            </a:r>
            <a:endParaRPr kumimoji="0" lang="en-US" sz="1600" b="0" dirty="0">
              <a:solidFill>
                <a:schemeClr val="tx1"/>
              </a:solidFill>
              <a:latin typeface="Times New Roman" pitchFamily="18" charset="0"/>
              <a:cs typeface="Times New Roman" pitchFamily="18" charset="0"/>
            </a:endParaRPr>
          </a:p>
        </p:txBody>
      </p:sp>
      <p:sp>
        <p:nvSpPr>
          <p:cNvPr id="121" name="Rectangle 10"/>
          <p:cNvSpPr>
            <a:spLocks noChangeArrowheads="1"/>
          </p:cNvSpPr>
          <p:nvPr/>
        </p:nvSpPr>
        <p:spPr bwMode="auto">
          <a:xfrm>
            <a:off x="6360836" y="2867909"/>
            <a:ext cx="89768"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1</a:t>
            </a:r>
            <a:endParaRPr kumimoji="0" lang="en-US" sz="1400" b="0">
              <a:solidFill>
                <a:schemeClr val="tx1"/>
              </a:solidFill>
              <a:latin typeface="Times New Roman" pitchFamily="18" charset="0"/>
              <a:cs typeface="Times New Roman" pitchFamily="18" charset="0"/>
            </a:endParaRPr>
          </a:p>
        </p:txBody>
      </p:sp>
      <p:sp>
        <p:nvSpPr>
          <p:cNvPr id="122" name="Rectangle 11"/>
          <p:cNvSpPr>
            <a:spLocks noChangeArrowheads="1"/>
          </p:cNvSpPr>
          <p:nvPr/>
        </p:nvSpPr>
        <p:spPr bwMode="auto">
          <a:xfrm>
            <a:off x="5734418" y="1475483"/>
            <a:ext cx="10259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6</a:t>
            </a:r>
            <a:endParaRPr kumimoji="0" lang="en-US" sz="1600" b="0">
              <a:solidFill>
                <a:schemeClr val="tx1"/>
              </a:solidFill>
              <a:latin typeface="Times New Roman" pitchFamily="18" charset="0"/>
              <a:cs typeface="Times New Roman" pitchFamily="18" charset="0"/>
            </a:endParaRPr>
          </a:p>
        </p:txBody>
      </p:sp>
      <p:sp>
        <p:nvSpPr>
          <p:cNvPr id="123" name="Rectangle 12"/>
          <p:cNvSpPr>
            <a:spLocks noChangeArrowheads="1"/>
          </p:cNvSpPr>
          <p:nvPr/>
        </p:nvSpPr>
        <p:spPr bwMode="auto">
          <a:xfrm>
            <a:off x="5737593" y="861120"/>
            <a:ext cx="10259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9</a:t>
            </a:r>
            <a:endParaRPr kumimoji="0" lang="en-US" sz="1600" b="0">
              <a:solidFill>
                <a:schemeClr val="tx1"/>
              </a:solidFill>
              <a:latin typeface="Times New Roman" pitchFamily="18" charset="0"/>
              <a:cs typeface="Times New Roman" pitchFamily="18" charset="0"/>
            </a:endParaRPr>
          </a:p>
        </p:txBody>
      </p:sp>
      <p:sp>
        <p:nvSpPr>
          <p:cNvPr id="124" name="Line 13"/>
          <p:cNvSpPr>
            <a:spLocks noChangeShapeType="1"/>
          </p:cNvSpPr>
          <p:nvPr/>
        </p:nvSpPr>
        <p:spPr bwMode="auto">
          <a:xfrm flipV="1">
            <a:off x="6416398" y="2753609"/>
            <a:ext cx="1588" cy="111125"/>
          </a:xfrm>
          <a:prstGeom prst="line">
            <a:avLst/>
          </a:prstGeom>
          <a:noFill/>
          <a:ln w="28575">
            <a:solidFill>
              <a:srgbClr val="1F1A17"/>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25" name="Line 14"/>
          <p:cNvSpPr>
            <a:spLocks noChangeShapeType="1"/>
          </p:cNvSpPr>
          <p:nvPr/>
        </p:nvSpPr>
        <p:spPr bwMode="auto">
          <a:xfrm flipV="1">
            <a:off x="6959323" y="2753609"/>
            <a:ext cx="1588" cy="111125"/>
          </a:xfrm>
          <a:prstGeom prst="line">
            <a:avLst/>
          </a:prstGeom>
          <a:noFill/>
          <a:ln w="28575">
            <a:solidFill>
              <a:srgbClr val="1F1A17"/>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27" name="Line 15"/>
          <p:cNvSpPr>
            <a:spLocks noChangeShapeType="1"/>
          </p:cNvSpPr>
          <p:nvPr/>
        </p:nvSpPr>
        <p:spPr bwMode="auto">
          <a:xfrm flipV="1">
            <a:off x="7486373" y="2753609"/>
            <a:ext cx="1588" cy="111125"/>
          </a:xfrm>
          <a:prstGeom prst="line">
            <a:avLst/>
          </a:prstGeom>
          <a:noFill/>
          <a:ln w="28575">
            <a:solidFill>
              <a:srgbClr val="1F1A17"/>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29" name="Rectangle 16"/>
          <p:cNvSpPr>
            <a:spLocks noChangeArrowheads="1"/>
          </p:cNvSpPr>
          <p:nvPr/>
        </p:nvSpPr>
        <p:spPr bwMode="auto">
          <a:xfrm>
            <a:off x="6900586" y="2867909"/>
            <a:ext cx="89768"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2</a:t>
            </a:r>
            <a:endParaRPr kumimoji="0" lang="en-US" sz="1400" b="0">
              <a:solidFill>
                <a:schemeClr val="tx1"/>
              </a:solidFill>
              <a:latin typeface="Times New Roman" pitchFamily="18" charset="0"/>
              <a:cs typeface="Times New Roman" pitchFamily="18" charset="0"/>
            </a:endParaRPr>
          </a:p>
        </p:txBody>
      </p:sp>
      <p:sp>
        <p:nvSpPr>
          <p:cNvPr id="131" name="Rectangle 17"/>
          <p:cNvSpPr>
            <a:spLocks noChangeArrowheads="1"/>
          </p:cNvSpPr>
          <p:nvPr/>
        </p:nvSpPr>
        <p:spPr bwMode="auto">
          <a:xfrm>
            <a:off x="7438748" y="2867909"/>
            <a:ext cx="89768"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3</a:t>
            </a:r>
            <a:endParaRPr kumimoji="0" lang="en-US" sz="1400" b="0">
              <a:solidFill>
                <a:schemeClr val="tx1"/>
              </a:solidFill>
              <a:latin typeface="Times New Roman" pitchFamily="18" charset="0"/>
              <a:cs typeface="Times New Roman" pitchFamily="18" charset="0"/>
            </a:endParaRPr>
          </a:p>
        </p:txBody>
      </p:sp>
      <p:sp>
        <p:nvSpPr>
          <p:cNvPr id="132" name="Rectangle 18"/>
          <p:cNvSpPr>
            <a:spLocks noChangeArrowheads="1"/>
          </p:cNvSpPr>
          <p:nvPr/>
        </p:nvSpPr>
        <p:spPr bwMode="auto">
          <a:xfrm>
            <a:off x="7962623" y="2861559"/>
            <a:ext cx="89768"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4</a:t>
            </a:r>
            <a:endParaRPr kumimoji="0" lang="en-US" sz="1400" b="0">
              <a:solidFill>
                <a:schemeClr val="tx1"/>
              </a:solidFill>
              <a:latin typeface="Times New Roman" pitchFamily="18" charset="0"/>
              <a:cs typeface="Times New Roman" pitchFamily="18" charset="0"/>
            </a:endParaRPr>
          </a:p>
        </p:txBody>
      </p:sp>
      <p:sp>
        <p:nvSpPr>
          <p:cNvPr id="133" name="Line 20"/>
          <p:cNvSpPr>
            <a:spLocks noChangeShapeType="1"/>
          </p:cNvSpPr>
          <p:nvPr/>
        </p:nvSpPr>
        <p:spPr bwMode="auto">
          <a:xfrm flipH="1">
            <a:off x="5886173" y="1610609"/>
            <a:ext cx="111125" cy="1587"/>
          </a:xfrm>
          <a:prstGeom prst="line">
            <a:avLst/>
          </a:prstGeom>
          <a:noFill/>
          <a:ln w="28575">
            <a:solidFill>
              <a:srgbClr val="1F1A17"/>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34" name="Line 21"/>
          <p:cNvSpPr>
            <a:spLocks noChangeShapeType="1"/>
          </p:cNvSpPr>
          <p:nvPr/>
        </p:nvSpPr>
        <p:spPr bwMode="auto">
          <a:xfrm flipH="1">
            <a:off x="5886173" y="978784"/>
            <a:ext cx="111125" cy="1587"/>
          </a:xfrm>
          <a:prstGeom prst="line">
            <a:avLst/>
          </a:prstGeom>
          <a:noFill/>
          <a:ln w="28575">
            <a:solidFill>
              <a:srgbClr val="1F1A17"/>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35" name="Line 22"/>
          <p:cNvSpPr>
            <a:spLocks noChangeShapeType="1"/>
          </p:cNvSpPr>
          <p:nvPr/>
        </p:nvSpPr>
        <p:spPr bwMode="auto">
          <a:xfrm flipH="1">
            <a:off x="5886173" y="2223384"/>
            <a:ext cx="111125" cy="1587"/>
          </a:xfrm>
          <a:prstGeom prst="line">
            <a:avLst/>
          </a:prstGeom>
          <a:noFill/>
          <a:ln w="28575">
            <a:solidFill>
              <a:srgbClr val="1F1A17"/>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36" name="Line 24"/>
          <p:cNvSpPr>
            <a:spLocks noChangeShapeType="1"/>
          </p:cNvSpPr>
          <p:nvPr/>
        </p:nvSpPr>
        <p:spPr bwMode="auto">
          <a:xfrm>
            <a:off x="5886173" y="2852034"/>
            <a:ext cx="2132013" cy="0"/>
          </a:xfrm>
          <a:prstGeom prst="line">
            <a:avLst/>
          </a:prstGeom>
          <a:noFill/>
          <a:ln w="28575">
            <a:solidFill>
              <a:srgbClr val="000000"/>
            </a:solidFill>
            <a:round/>
            <a:headEnd/>
            <a:tailEnd/>
          </a:ln>
        </p:spPr>
        <p:txBody>
          <a:bodyPr wrap="none" lIns="0" tIns="0" rIns="0" bIns="0">
            <a:prstTxWarp prst="textNoShape">
              <a:avLst/>
            </a:prstTxWarp>
            <a:spAutoFit/>
          </a:bodyPr>
          <a:lstStyle/>
          <a:p>
            <a:endParaRPr lang="en-US" sz="1600">
              <a:latin typeface="Times New Roman" pitchFamily="18" charset="0"/>
              <a:cs typeface="Times New Roman" pitchFamily="18" charset="0"/>
            </a:endParaRPr>
          </a:p>
        </p:txBody>
      </p:sp>
      <p:sp>
        <p:nvSpPr>
          <p:cNvPr id="138" name="Line 42"/>
          <p:cNvSpPr>
            <a:spLocks noChangeShapeType="1"/>
          </p:cNvSpPr>
          <p:nvPr/>
        </p:nvSpPr>
        <p:spPr bwMode="auto">
          <a:xfrm flipV="1">
            <a:off x="8000723" y="2745671"/>
            <a:ext cx="1588" cy="111125"/>
          </a:xfrm>
          <a:prstGeom prst="line">
            <a:avLst/>
          </a:prstGeom>
          <a:noFill/>
          <a:ln w="28575">
            <a:solidFill>
              <a:srgbClr val="1F1A17"/>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nvGrpSpPr>
          <p:cNvPr id="139" name="Group 56"/>
          <p:cNvGrpSpPr>
            <a:grpSpLocks/>
          </p:cNvGrpSpPr>
          <p:nvPr/>
        </p:nvGrpSpPr>
        <p:grpSpPr bwMode="auto">
          <a:xfrm>
            <a:off x="5777469" y="3132484"/>
            <a:ext cx="2679700" cy="163513"/>
            <a:chOff x="1664" y="3005"/>
            <a:chExt cx="1688" cy="103"/>
          </a:xfrm>
        </p:grpSpPr>
        <p:sp>
          <p:nvSpPr>
            <p:cNvPr id="140" name="Rectangle 57"/>
            <p:cNvSpPr>
              <a:spLocks noChangeArrowheads="1"/>
            </p:cNvSpPr>
            <p:nvPr/>
          </p:nvSpPr>
          <p:spPr bwMode="auto">
            <a:xfrm>
              <a:off x="1664" y="3005"/>
              <a:ext cx="131" cy="95"/>
            </a:xfrm>
            <a:prstGeom prst="rect">
              <a:avLst/>
            </a:prstGeom>
            <a:noFill/>
            <a:ln w="9525">
              <a:noFill/>
              <a:miter lim="800000"/>
              <a:headEnd/>
              <a:tailEnd/>
            </a:ln>
          </p:spPr>
          <p:txBody>
            <a:bodyPr wrap="none" lIns="0" tIns="0" rIns="0" bIns="0">
              <a:prstTxWarp prst="textNoShape">
                <a:avLst/>
              </a:prstTxWarp>
              <a:spAutoFit/>
            </a:bodyPr>
            <a:lstStyle/>
            <a:p>
              <a:pPr>
                <a:lnSpc>
                  <a:spcPct val="70000"/>
                </a:lnSpc>
              </a:pPr>
              <a:r>
                <a:rPr kumimoji="0" lang="en-US" sz="1400" b="0" i="1">
                  <a:solidFill>
                    <a:srgbClr val="000000"/>
                  </a:solidFill>
                  <a:latin typeface="Times New Roman" pitchFamily="18" charset="0"/>
                  <a:cs typeface="Times New Roman" pitchFamily="18" charset="0"/>
                </a:rPr>
                <a:t>(a)</a:t>
              </a:r>
              <a:endParaRPr kumimoji="0" lang="en-US" sz="1400" b="0" i="1">
                <a:solidFill>
                  <a:schemeClr val="tx1"/>
                </a:solidFill>
                <a:latin typeface="Times New Roman" pitchFamily="18" charset="0"/>
                <a:cs typeface="Times New Roman" pitchFamily="18" charset="0"/>
              </a:endParaRPr>
            </a:p>
          </p:txBody>
        </p:sp>
        <p:sp>
          <p:nvSpPr>
            <p:cNvPr id="141" name="Rectangle 58"/>
            <p:cNvSpPr>
              <a:spLocks noChangeArrowheads="1"/>
            </p:cNvSpPr>
            <p:nvPr/>
          </p:nvSpPr>
          <p:spPr bwMode="auto">
            <a:xfrm>
              <a:off x="1789" y="3010"/>
              <a:ext cx="1563" cy="98"/>
            </a:xfrm>
            <a:prstGeom prst="rect">
              <a:avLst/>
            </a:prstGeom>
            <a:noFill/>
            <a:ln w="9525">
              <a:noFill/>
              <a:miter lim="800000"/>
              <a:headEnd/>
              <a:tailEnd/>
            </a:ln>
          </p:spPr>
          <p:txBody>
            <a:bodyPr wrap="none" lIns="0" tIns="0" rIns="0" bIns="0">
              <a:prstTxWarp prst="textNoShape">
                <a:avLst/>
              </a:prstTxWarp>
              <a:spAutoFit/>
            </a:bodyPr>
            <a:lstStyle/>
            <a:p>
              <a:pPr>
                <a:lnSpc>
                  <a:spcPct val="70000"/>
                </a:lnSpc>
              </a:pPr>
              <a:r>
                <a:rPr kumimoji="0" lang="en-US" sz="1400" b="0" i="1" dirty="0">
                  <a:latin typeface="Times New Roman" pitchFamily="18" charset="0"/>
                  <a:cs typeface="Times New Roman" pitchFamily="18" charset="0"/>
                </a:rPr>
                <a:t> Growth rate of the money supply.</a:t>
              </a:r>
              <a:r>
                <a:rPr kumimoji="0" lang="en-US" sz="1400" b="0" i="1" dirty="0">
                  <a:solidFill>
                    <a:srgbClr val="000000"/>
                  </a:solidFill>
                  <a:latin typeface="Times New Roman" pitchFamily="18" charset="0"/>
                  <a:cs typeface="Times New Roman" pitchFamily="18" charset="0"/>
                </a:rPr>
                <a:t> </a:t>
              </a:r>
            </a:p>
          </p:txBody>
        </p:sp>
      </p:grpSp>
      <p:sp>
        <p:nvSpPr>
          <p:cNvPr id="144" name="Rectangle 64"/>
          <p:cNvSpPr>
            <a:spLocks noChangeArrowheads="1"/>
          </p:cNvSpPr>
          <p:nvPr/>
        </p:nvSpPr>
        <p:spPr bwMode="auto">
          <a:xfrm>
            <a:off x="8083273" y="2326571"/>
            <a:ext cx="65" cy="276999"/>
          </a:xfrm>
          <a:prstGeom prst="rect">
            <a:avLst/>
          </a:prstGeom>
          <a:noFill/>
          <a:ln w="9525">
            <a:noFill/>
            <a:miter lim="800000"/>
            <a:headEnd/>
            <a:tailEnd/>
          </a:ln>
        </p:spPr>
        <p:txBody>
          <a:bodyPr wrap="none" lIns="0" tIns="0" rIns="0" bIns="0">
            <a:prstTxWarp prst="textNoShape">
              <a:avLst/>
            </a:prstTxWarp>
            <a:spAutoFit/>
          </a:bodyPr>
          <a:lstStyle/>
          <a:p>
            <a:endParaRPr kumimoji="0" lang="en-US" b="0">
              <a:solidFill>
                <a:schemeClr val="tx1"/>
              </a:solidFill>
              <a:latin typeface="Times New Roman" pitchFamily="18" charset="0"/>
              <a:cs typeface="Times New Roman" pitchFamily="18" charset="0"/>
            </a:endParaRPr>
          </a:p>
        </p:txBody>
      </p:sp>
      <p:sp>
        <p:nvSpPr>
          <p:cNvPr id="145" name="Rectangle 67"/>
          <p:cNvSpPr>
            <a:spLocks noChangeArrowheads="1"/>
          </p:cNvSpPr>
          <p:nvPr/>
        </p:nvSpPr>
        <p:spPr bwMode="auto">
          <a:xfrm>
            <a:off x="6549748" y="2096384"/>
            <a:ext cx="90730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3% growth</a:t>
            </a:r>
            <a:endParaRPr kumimoji="0" lang="en-US" sz="1600" b="0" dirty="0">
              <a:solidFill>
                <a:schemeClr val="tx1"/>
              </a:solidFill>
              <a:latin typeface="Times New Roman" pitchFamily="18" charset="0"/>
              <a:cs typeface="Times New Roman" pitchFamily="18" charset="0"/>
            </a:endParaRPr>
          </a:p>
        </p:txBody>
      </p:sp>
      <p:sp>
        <p:nvSpPr>
          <p:cNvPr id="146" name="Freeform 68"/>
          <p:cNvSpPr>
            <a:spLocks/>
          </p:cNvSpPr>
          <p:nvPr/>
        </p:nvSpPr>
        <p:spPr bwMode="auto">
          <a:xfrm>
            <a:off x="5898873" y="2213859"/>
            <a:ext cx="546100" cy="28575"/>
          </a:xfrm>
          <a:custGeom>
            <a:avLst/>
            <a:gdLst>
              <a:gd name="T0" fmla="*/ 1031 w 1031"/>
              <a:gd name="T1" fmla="*/ 26 h 53"/>
              <a:gd name="T2" fmla="*/ 1004 w 1031"/>
              <a:gd name="T3" fmla="*/ 0 h 53"/>
              <a:gd name="T4" fmla="*/ 0 w 1031"/>
              <a:gd name="T5" fmla="*/ 0 h 53"/>
              <a:gd name="T6" fmla="*/ 0 w 1031"/>
              <a:gd name="T7" fmla="*/ 53 h 53"/>
              <a:gd name="T8" fmla="*/ 1004 w 1031"/>
              <a:gd name="T9" fmla="*/ 53 h 53"/>
              <a:gd name="T10" fmla="*/ 1031 w 1031"/>
              <a:gd name="T11" fmla="*/ 26 h 53"/>
              <a:gd name="T12" fmla="*/ 1004 w 1031"/>
              <a:gd name="T13" fmla="*/ 53 h 53"/>
              <a:gd name="T14" fmla="*/ 1031 w 1031"/>
              <a:gd name="T15" fmla="*/ 53 h 53"/>
              <a:gd name="T16" fmla="*/ 1031 w 1031"/>
              <a:gd name="T17" fmla="*/ 26 h 53"/>
              <a:gd name="T18" fmla="*/ 1031 w 1031"/>
              <a:gd name="T19" fmla="*/ 26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1"/>
              <a:gd name="T31" fmla="*/ 0 h 53"/>
              <a:gd name="T32" fmla="*/ 1031 w 1031"/>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1" h="53">
                <a:moveTo>
                  <a:pt x="1031" y="26"/>
                </a:moveTo>
                <a:lnTo>
                  <a:pt x="1004" y="0"/>
                </a:lnTo>
                <a:lnTo>
                  <a:pt x="0" y="0"/>
                </a:lnTo>
                <a:lnTo>
                  <a:pt x="0" y="53"/>
                </a:lnTo>
                <a:lnTo>
                  <a:pt x="1004" y="53"/>
                </a:lnTo>
                <a:lnTo>
                  <a:pt x="1031" y="26"/>
                </a:lnTo>
                <a:lnTo>
                  <a:pt x="1004" y="53"/>
                </a:lnTo>
                <a:lnTo>
                  <a:pt x="1031" y="53"/>
                </a:lnTo>
                <a:lnTo>
                  <a:pt x="1031" y="26"/>
                </a:lnTo>
                <a:close/>
              </a:path>
            </a:pathLst>
          </a:custGeom>
          <a:solidFill>
            <a:srgbClr val="531475"/>
          </a:solidFill>
          <a:ln w="38100">
            <a:solidFill>
              <a:srgbClr val="0069D2"/>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47" name="Freeform 80"/>
          <p:cNvSpPr>
            <a:spLocks/>
          </p:cNvSpPr>
          <p:nvPr/>
        </p:nvSpPr>
        <p:spPr bwMode="auto">
          <a:xfrm>
            <a:off x="6417986" y="1191509"/>
            <a:ext cx="26987" cy="1036637"/>
          </a:xfrm>
          <a:custGeom>
            <a:avLst/>
            <a:gdLst>
              <a:gd name="T0" fmla="*/ 25 w 52"/>
              <a:gd name="T1" fmla="*/ 0 h 1957"/>
              <a:gd name="T2" fmla="*/ 0 w 52"/>
              <a:gd name="T3" fmla="*/ 26 h 1957"/>
              <a:gd name="T4" fmla="*/ 0 w 52"/>
              <a:gd name="T5" fmla="*/ 1957 h 1957"/>
              <a:gd name="T6" fmla="*/ 52 w 52"/>
              <a:gd name="T7" fmla="*/ 1957 h 1957"/>
              <a:gd name="T8" fmla="*/ 52 w 52"/>
              <a:gd name="T9" fmla="*/ 26 h 1957"/>
              <a:gd name="T10" fmla="*/ 25 w 52"/>
              <a:gd name="T11" fmla="*/ 0 h 1957"/>
              <a:gd name="T12" fmla="*/ 0 w 52"/>
              <a:gd name="T13" fmla="*/ 0 h 1957"/>
              <a:gd name="T14" fmla="*/ 0 w 52"/>
              <a:gd name="T15" fmla="*/ 26 h 1957"/>
              <a:gd name="T16" fmla="*/ 25 w 52"/>
              <a:gd name="T17" fmla="*/ 0 h 1957"/>
              <a:gd name="T18" fmla="*/ 25 w 52"/>
              <a:gd name="T19" fmla="*/ 0 h 19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1957"/>
              <a:gd name="T32" fmla="*/ 52 w 52"/>
              <a:gd name="T33" fmla="*/ 1957 h 195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1957">
                <a:moveTo>
                  <a:pt x="25" y="0"/>
                </a:moveTo>
                <a:lnTo>
                  <a:pt x="0" y="26"/>
                </a:lnTo>
                <a:lnTo>
                  <a:pt x="0" y="1957"/>
                </a:lnTo>
                <a:lnTo>
                  <a:pt x="52" y="1957"/>
                </a:lnTo>
                <a:lnTo>
                  <a:pt x="52" y="26"/>
                </a:lnTo>
                <a:lnTo>
                  <a:pt x="25" y="0"/>
                </a:lnTo>
                <a:lnTo>
                  <a:pt x="0" y="0"/>
                </a:lnTo>
                <a:lnTo>
                  <a:pt x="0" y="26"/>
                </a:lnTo>
                <a:lnTo>
                  <a:pt x="25" y="0"/>
                </a:lnTo>
                <a:close/>
              </a:path>
            </a:pathLst>
          </a:custGeom>
          <a:solidFill>
            <a:srgbClr val="531475"/>
          </a:solidFill>
          <a:ln w="38100">
            <a:solidFill>
              <a:srgbClr val="0069D2"/>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48" name="Rectangle 83"/>
          <p:cNvSpPr>
            <a:spLocks noChangeArrowheads="1"/>
          </p:cNvSpPr>
          <p:nvPr/>
        </p:nvSpPr>
        <p:spPr bwMode="auto">
          <a:xfrm>
            <a:off x="6760886" y="912109"/>
            <a:ext cx="90730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8% growth</a:t>
            </a:r>
            <a:endParaRPr kumimoji="0" lang="en-US" sz="1600" b="0" dirty="0">
              <a:solidFill>
                <a:schemeClr val="tx1"/>
              </a:solidFill>
              <a:latin typeface="Times New Roman" pitchFamily="18" charset="0"/>
              <a:cs typeface="Times New Roman" pitchFamily="18" charset="0"/>
            </a:endParaRPr>
          </a:p>
        </p:txBody>
      </p:sp>
      <p:grpSp>
        <p:nvGrpSpPr>
          <p:cNvPr id="149" name="Group 88"/>
          <p:cNvGrpSpPr>
            <a:grpSpLocks/>
          </p:cNvGrpSpPr>
          <p:nvPr/>
        </p:nvGrpSpPr>
        <p:grpSpPr bwMode="auto">
          <a:xfrm>
            <a:off x="6425923" y="1189921"/>
            <a:ext cx="1568450" cy="28575"/>
            <a:chOff x="1800" y="2754"/>
            <a:chExt cx="988" cy="18"/>
          </a:xfrm>
        </p:grpSpPr>
        <p:sp>
          <p:nvSpPr>
            <p:cNvPr id="150" name="Freeform 84"/>
            <p:cNvSpPr>
              <a:spLocks/>
            </p:cNvSpPr>
            <p:nvPr/>
          </p:nvSpPr>
          <p:spPr bwMode="auto">
            <a:xfrm>
              <a:off x="1800" y="2754"/>
              <a:ext cx="344" cy="18"/>
            </a:xfrm>
            <a:custGeom>
              <a:avLst/>
              <a:gdLst>
                <a:gd name="T0" fmla="*/ 1031 w 1031"/>
                <a:gd name="T1" fmla="*/ 26 h 53"/>
                <a:gd name="T2" fmla="*/ 1004 w 1031"/>
                <a:gd name="T3" fmla="*/ 0 h 53"/>
                <a:gd name="T4" fmla="*/ 0 w 1031"/>
                <a:gd name="T5" fmla="*/ 0 h 53"/>
                <a:gd name="T6" fmla="*/ 0 w 1031"/>
                <a:gd name="T7" fmla="*/ 53 h 53"/>
                <a:gd name="T8" fmla="*/ 1004 w 1031"/>
                <a:gd name="T9" fmla="*/ 53 h 53"/>
                <a:gd name="T10" fmla="*/ 1031 w 1031"/>
                <a:gd name="T11" fmla="*/ 26 h 53"/>
                <a:gd name="T12" fmla="*/ 1004 w 1031"/>
                <a:gd name="T13" fmla="*/ 53 h 53"/>
                <a:gd name="T14" fmla="*/ 1031 w 1031"/>
                <a:gd name="T15" fmla="*/ 53 h 53"/>
                <a:gd name="T16" fmla="*/ 1031 w 1031"/>
                <a:gd name="T17" fmla="*/ 26 h 53"/>
                <a:gd name="T18" fmla="*/ 1031 w 1031"/>
                <a:gd name="T19" fmla="*/ 26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1"/>
                <a:gd name="T31" fmla="*/ 0 h 53"/>
                <a:gd name="T32" fmla="*/ 1031 w 1031"/>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1" h="53">
                  <a:moveTo>
                    <a:pt x="1031" y="26"/>
                  </a:moveTo>
                  <a:lnTo>
                    <a:pt x="1004" y="0"/>
                  </a:lnTo>
                  <a:lnTo>
                    <a:pt x="0" y="0"/>
                  </a:lnTo>
                  <a:lnTo>
                    <a:pt x="0" y="53"/>
                  </a:lnTo>
                  <a:lnTo>
                    <a:pt x="1004" y="53"/>
                  </a:lnTo>
                  <a:lnTo>
                    <a:pt x="1031" y="26"/>
                  </a:lnTo>
                  <a:lnTo>
                    <a:pt x="1004" y="53"/>
                  </a:lnTo>
                  <a:lnTo>
                    <a:pt x="1031" y="53"/>
                  </a:lnTo>
                  <a:lnTo>
                    <a:pt x="1031" y="26"/>
                  </a:lnTo>
                  <a:close/>
                </a:path>
              </a:pathLst>
            </a:custGeom>
            <a:solidFill>
              <a:srgbClr val="531475"/>
            </a:solidFill>
            <a:ln w="38100">
              <a:solidFill>
                <a:srgbClr val="0069D2"/>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56" name="Freeform 85"/>
            <p:cNvSpPr>
              <a:spLocks/>
            </p:cNvSpPr>
            <p:nvPr/>
          </p:nvSpPr>
          <p:spPr bwMode="auto">
            <a:xfrm>
              <a:off x="2128" y="2754"/>
              <a:ext cx="344" cy="18"/>
            </a:xfrm>
            <a:custGeom>
              <a:avLst/>
              <a:gdLst>
                <a:gd name="T0" fmla="*/ 1031 w 1031"/>
                <a:gd name="T1" fmla="*/ 26 h 53"/>
                <a:gd name="T2" fmla="*/ 1004 w 1031"/>
                <a:gd name="T3" fmla="*/ 0 h 53"/>
                <a:gd name="T4" fmla="*/ 0 w 1031"/>
                <a:gd name="T5" fmla="*/ 0 h 53"/>
                <a:gd name="T6" fmla="*/ 0 w 1031"/>
                <a:gd name="T7" fmla="*/ 53 h 53"/>
                <a:gd name="T8" fmla="*/ 1004 w 1031"/>
                <a:gd name="T9" fmla="*/ 53 h 53"/>
                <a:gd name="T10" fmla="*/ 1031 w 1031"/>
                <a:gd name="T11" fmla="*/ 26 h 53"/>
                <a:gd name="T12" fmla="*/ 1004 w 1031"/>
                <a:gd name="T13" fmla="*/ 53 h 53"/>
                <a:gd name="T14" fmla="*/ 1031 w 1031"/>
                <a:gd name="T15" fmla="*/ 53 h 53"/>
                <a:gd name="T16" fmla="*/ 1031 w 1031"/>
                <a:gd name="T17" fmla="*/ 26 h 53"/>
                <a:gd name="T18" fmla="*/ 1031 w 1031"/>
                <a:gd name="T19" fmla="*/ 26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1"/>
                <a:gd name="T31" fmla="*/ 0 h 53"/>
                <a:gd name="T32" fmla="*/ 1031 w 1031"/>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1" h="53">
                  <a:moveTo>
                    <a:pt x="1031" y="26"/>
                  </a:moveTo>
                  <a:lnTo>
                    <a:pt x="1004" y="0"/>
                  </a:lnTo>
                  <a:lnTo>
                    <a:pt x="0" y="0"/>
                  </a:lnTo>
                  <a:lnTo>
                    <a:pt x="0" y="53"/>
                  </a:lnTo>
                  <a:lnTo>
                    <a:pt x="1004" y="53"/>
                  </a:lnTo>
                  <a:lnTo>
                    <a:pt x="1031" y="26"/>
                  </a:lnTo>
                  <a:lnTo>
                    <a:pt x="1004" y="53"/>
                  </a:lnTo>
                  <a:lnTo>
                    <a:pt x="1031" y="53"/>
                  </a:lnTo>
                  <a:lnTo>
                    <a:pt x="1031" y="26"/>
                  </a:lnTo>
                  <a:close/>
                </a:path>
              </a:pathLst>
            </a:custGeom>
            <a:solidFill>
              <a:srgbClr val="531475"/>
            </a:solidFill>
            <a:ln w="38100">
              <a:solidFill>
                <a:srgbClr val="0069D2"/>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57" name="Freeform 86"/>
            <p:cNvSpPr>
              <a:spLocks/>
            </p:cNvSpPr>
            <p:nvPr/>
          </p:nvSpPr>
          <p:spPr bwMode="auto">
            <a:xfrm>
              <a:off x="2444" y="2754"/>
              <a:ext cx="344" cy="18"/>
            </a:xfrm>
            <a:custGeom>
              <a:avLst/>
              <a:gdLst>
                <a:gd name="T0" fmla="*/ 1031 w 1031"/>
                <a:gd name="T1" fmla="*/ 26 h 53"/>
                <a:gd name="T2" fmla="*/ 1004 w 1031"/>
                <a:gd name="T3" fmla="*/ 0 h 53"/>
                <a:gd name="T4" fmla="*/ 0 w 1031"/>
                <a:gd name="T5" fmla="*/ 0 h 53"/>
                <a:gd name="T6" fmla="*/ 0 w 1031"/>
                <a:gd name="T7" fmla="*/ 53 h 53"/>
                <a:gd name="T8" fmla="*/ 1004 w 1031"/>
                <a:gd name="T9" fmla="*/ 53 h 53"/>
                <a:gd name="T10" fmla="*/ 1031 w 1031"/>
                <a:gd name="T11" fmla="*/ 26 h 53"/>
                <a:gd name="T12" fmla="*/ 1004 w 1031"/>
                <a:gd name="T13" fmla="*/ 53 h 53"/>
                <a:gd name="T14" fmla="*/ 1031 w 1031"/>
                <a:gd name="T15" fmla="*/ 53 h 53"/>
                <a:gd name="T16" fmla="*/ 1031 w 1031"/>
                <a:gd name="T17" fmla="*/ 26 h 53"/>
                <a:gd name="T18" fmla="*/ 1031 w 1031"/>
                <a:gd name="T19" fmla="*/ 26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1"/>
                <a:gd name="T31" fmla="*/ 0 h 53"/>
                <a:gd name="T32" fmla="*/ 1031 w 1031"/>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1" h="53">
                  <a:moveTo>
                    <a:pt x="1031" y="26"/>
                  </a:moveTo>
                  <a:lnTo>
                    <a:pt x="1004" y="0"/>
                  </a:lnTo>
                  <a:lnTo>
                    <a:pt x="0" y="0"/>
                  </a:lnTo>
                  <a:lnTo>
                    <a:pt x="0" y="53"/>
                  </a:lnTo>
                  <a:lnTo>
                    <a:pt x="1004" y="53"/>
                  </a:lnTo>
                  <a:lnTo>
                    <a:pt x="1031" y="26"/>
                  </a:lnTo>
                  <a:lnTo>
                    <a:pt x="1004" y="53"/>
                  </a:lnTo>
                  <a:lnTo>
                    <a:pt x="1031" y="53"/>
                  </a:lnTo>
                  <a:lnTo>
                    <a:pt x="1031" y="26"/>
                  </a:lnTo>
                  <a:close/>
                </a:path>
              </a:pathLst>
            </a:custGeom>
            <a:solidFill>
              <a:srgbClr val="531475"/>
            </a:solidFill>
            <a:ln w="38100">
              <a:solidFill>
                <a:srgbClr val="0069D2"/>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cxnSp>
        <p:nvCxnSpPr>
          <p:cNvPr id="6" name="Straight Connector 5"/>
          <p:cNvCxnSpPr/>
          <p:nvPr/>
        </p:nvCxnSpPr>
        <p:spPr>
          <a:xfrm flipV="1">
            <a:off x="5893922" y="767167"/>
            <a:ext cx="12700" cy="20926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
        <p:nvSpPr>
          <p:cNvPr id="161" name="Text Box 4" descr="Parchment"/>
          <p:cNvSpPr txBox="1">
            <a:spLocks noChangeArrowheads="1"/>
          </p:cNvSpPr>
          <p:nvPr/>
        </p:nvSpPr>
        <p:spPr bwMode="auto">
          <a:xfrm>
            <a:off x="5410965" y="3658689"/>
            <a:ext cx="883255" cy="517065"/>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a:solidFill>
                  <a:srgbClr val="000000"/>
                </a:solidFill>
                <a:latin typeface="Times New Roman" pitchFamily="18" charset="0"/>
                <a:cs typeface="Times New Roman" pitchFamily="18" charset="0"/>
              </a:rPr>
              <a:t>Price level</a:t>
            </a:r>
            <a:br>
              <a:rPr kumimoji="0" lang="en-US" sz="1400" b="0">
                <a:solidFill>
                  <a:srgbClr val="000000"/>
                </a:solidFill>
                <a:latin typeface="Times New Roman" pitchFamily="18" charset="0"/>
                <a:cs typeface="Times New Roman" pitchFamily="18" charset="0"/>
              </a:rPr>
            </a:br>
            <a:r>
              <a:rPr kumimoji="0" lang="en-US" sz="1400" b="0" i="1">
                <a:solidFill>
                  <a:srgbClr val="000000"/>
                </a:solidFill>
                <a:latin typeface="Times New Roman" pitchFamily="18" charset="0"/>
                <a:cs typeface="Times New Roman" pitchFamily="18" charset="0"/>
              </a:rPr>
              <a:t>(ratio scale)</a:t>
            </a:r>
            <a:br>
              <a:rPr kumimoji="0" lang="en-US" sz="1400" b="0" i="1">
                <a:solidFill>
                  <a:srgbClr val="000000"/>
                </a:solidFill>
                <a:latin typeface="Times New Roman" pitchFamily="18" charset="0"/>
                <a:cs typeface="Times New Roman" pitchFamily="18" charset="0"/>
              </a:rPr>
            </a:br>
            <a:endParaRPr lang="en-US" sz="1400" b="0" i="1">
              <a:solidFill>
                <a:schemeClr val="tx1"/>
              </a:solidFill>
              <a:latin typeface="Times New Roman" pitchFamily="18" charset="0"/>
              <a:cs typeface="Times New Roman" pitchFamily="18" charset="0"/>
            </a:endParaRPr>
          </a:p>
        </p:txBody>
      </p:sp>
      <p:sp>
        <p:nvSpPr>
          <p:cNvPr id="162" name="Line 27"/>
          <p:cNvSpPr>
            <a:spLocks noChangeShapeType="1"/>
          </p:cNvSpPr>
          <p:nvPr/>
        </p:nvSpPr>
        <p:spPr bwMode="auto">
          <a:xfrm>
            <a:off x="5899559" y="5989336"/>
            <a:ext cx="2195512" cy="0"/>
          </a:xfrm>
          <a:prstGeom prst="line">
            <a:avLst/>
          </a:prstGeom>
          <a:noFill/>
          <a:ln w="28575">
            <a:solidFill>
              <a:srgbClr val="000000"/>
            </a:solidFill>
            <a:round/>
            <a:headEnd/>
            <a:tailEnd/>
          </a:ln>
        </p:spPr>
        <p:txBody>
          <a:bodyPr lIns="0" tIns="0" rIns="0" bIns="0">
            <a:prstTxWarp prst="textNoShape">
              <a:avLst/>
            </a:prstTxWarp>
            <a:spAutoFit/>
          </a:bodyPr>
          <a:lstStyle/>
          <a:p>
            <a:endParaRPr lang="en-US">
              <a:latin typeface="Times New Roman" pitchFamily="18" charset="0"/>
              <a:cs typeface="Times New Roman" pitchFamily="18" charset="0"/>
            </a:endParaRPr>
          </a:p>
        </p:txBody>
      </p:sp>
      <p:sp>
        <p:nvSpPr>
          <p:cNvPr id="163" name="Rectangle 28" descr="Parchment"/>
          <p:cNvSpPr>
            <a:spLocks noChangeArrowheads="1"/>
          </p:cNvSpPr>
          <p:nvPr/>
        </p:nvSpPr>
        <p:spPr bwMode="auto">
          <a:xfrm>
            <a:off x="8152221" y="5795661"/>
            <a:ext cx="406400" cy="390525"/>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600" b="0">
                <a:solidFill>
                  <a:srgbClr val="000000"/>
                </a:solidFill>
                <a:latin typeface="Times New Roman" pitchFamily="18" charset="0"/>
                <a:cs typeface="Times New Roman" pitchFamily="18" charset="0"/>
              </a:rPr>
              <a:t>Real</a:t>
            </a:r>
            <a:br>
              <a:rPr kumimoji="0" lang="en-US" sz="1600" b="0">
                <a:solidFill>
                  <a:srgbClr val="000000"/>
                </a:solidFill>
                <a:latin typeface="Times New Roman" pitchFamily="18" charset="0"/>
                <a:cs typeface="Times New Roman" pitchFamily="18" charset="0"/>
              </a:rPr>
            </a:br>
            <a:r>
              <a:rPr kumimoji="0" lang="en-US" sz="1600" b="0">
                <a:solidFill>
                  <a:srgbClr val="000000"/>
                </a:solidFill>
                <a:latin typeface="Times New Roman" pitchFamily="18" charset="0"/>
                <a:cs typeface="Times New Roman" pitchFamily="18" charset="0"/>
              </a:rPr>
              <a:t>GDP</a:t>
            </a:r>
            <a:endParaRPr kumimoji="0" lang="en-US" sz="1600" b="0">
              <a:solidFill>
                <a:schemeClr val="tx1"/>
              </a:solidFill>
              <a:latin typeface="Times New Roman" pitchFamily="18" charset="0"/>
              <a:cs typeface="Times New Roman" pitchFamily="18" charset="0"/>
            </a:endParaRPr>
          </a:p>
        </p:txBody>
      </p:sp>
      <p:grpSp>
        <p:nvGrpSpPr>
          <p:cNvPr id="164" name="Group 98"/>
          <p:cNvGrpSpPr>
            <a:grpSpLocks/>
          </p:cNvGrpSpPr>
          <p:nvPr/>
        </p:nvGrpSpPr>
        <p:grpSpPr bwMode="auto">
          <a:xfrm>
            <a:off x="6012271" y="4217686"/>
            <a:ext cx="1933575" cy="1647825"/>
            <a:chOff x="3704" y="2640"/>
            <a:chExt cx="1218" cy="1038"/>
          </a:xfrm>
        </p:grpSpPr>
        <p:sp>
          <p:nvSpPr>
            <p:cNvPr id="165" name="Freeform 30"/>
            <p:cNvSpPr>
              <a:spLocks/>
            </p:cNvSpPr>
            <p:nvPr/>
          </p:nvSpPr>
          <p:spPr bwMode="auto">
            <a:xfrm>
              <a:off x="3704" y="2640"/>
              <a:ext cx="992" cy="924"/>
            </a:xfrm>
            <a:custGeom>
              <a:avLst/>
              <a:gdLst>
                <a:gd name="T0" fmla="*/ 3116 w 3169"/>
                <a:gd name="T1" fmla="*/ 2922 h 2955"/>
                <a:gd name="T2" fmla="*/ 3012 w 3169"/>
                <a:gd name="T3" fmla="*/ 2859 h 2955"/>
                <a:gd name="T4" fmla="*/ 2911 w 3169"/>
                <a:gd name="T5" fmla="*/ 2795 h 2955"/>
                <a:gd name="T6" fmla="*/ 2813 w 3169"/>
                <a:gd name="T7" fmla="*/ 2734 h 2955"/>
                <a:gd name="T8" fmla="*/ 2717 w 3169"/>
                <a:gd name="T9" fmla="*/ 2673 h 2955"/>
                <a:gd name="T10" fmla="*/ 2623 w 3169"/>
                <a:gd name="T11" fmla="*/ 2611 h 2955"/>
                <a:gd name="T12" fmla="*/ 2532 w 3169"/>
                <a:gd name="T13" fmla="*/ 2551 h 2955"/>
                <a:gd name="T14" fmla="*/ 2444 w 3169"/>
                <a:gd name="T15" fmla="*/ 2492 h 2955"/>
                <a:gd name="T16" fmla="*/ 2357 w 3169"/>
                <a:gd name="T17" fmla="*/ 2433 h 2955"/>
                <a:gd name="T18" fmla="*/ 2274 w 3169"/>
                <a:gd name="T19" fmla="*/ 2375 h 2955"/>
                <a:gd name="T20" fmla="*/ 2192 w 3169"/>
                <a:gd name="T21" fmla="*/ 2317 h 2955"/>
                <a:gd name="T22" fmla="*/ 2111 w 3169"/>
                <a:gd name="T23" fmla="*/ 2260 h 2955"/>
                <a:gd name="T24" fmla="*/ 2035 w 3169"/>
                <a:gd name="T25" fmla="*/ 2203 h 2955"/>
                <a:gd name="T26" fmla="*/ 1959 w 3169"/>
                <a:gd name="T27" fmla="*/ 2148 h 2955"/>
                <a:gd name="T28" fmla="*/ 1886 w 3169"/>
                <a:gd name="T29" fmla="*/ 2092 h 2955"/>
                <a:gd name="T30" fmla="*/ 1813 w 3169"/>
                <a:gd name="T31" fmla="*/ 2036 h 2955"/>
                <a:gd name="T32" fmla="*/ 1743 w 3169"/>
                <a:gd name="T33" fmla="*/ 1982 h 2955"/>
                <a:gd name="T34" fmla="*/ 1675 w 3169"/>
                <a:gd name="T35" fmla="*/ 1927 h 2955"/>
                <a:gd name="T36" fmla="*/ 1610 w 3169"/>
                <a:gd name="T37" fmla="*/ 1872 h 2955"/>
                <a:gd name="T38" fmla="*/ 1545 w 3169"/>
                <a:gd name="T39" fmla="*/ 1818 h 2955"/>
                <a:gd name="T40" fmla="*/ 1482 w 3169"/>
                <a:gd name="T41" fmla="*/ 1764 h 2955"/>
                <a:gd name="T42" fmla="*/ 1421 w 3169"/>
                <a:gd name="T43" fmla="*/ 1710 h 2955"/>
                <a:gd name="T44" fmla="*/ 1361 w 3169"/>
                <a:gd name="T45" fmla="*/ 1656 h 2955"/>
                <a:gd name="T46" fmla="*/ 1302 w 3169"/>
                <a:gd name="T47" fmla="*/ 1603 h 2955"/>
                <a:gd name="T48" fmla="*/ 1245 w 3169"/>
                <a:gd name="T49" fmla="*/ 1549 h 2955"/>
                <a:gd name="T50" fmla="*/ 1189 w 3169"/>
                <a:gd name="T51" fmla="*/ 1496 h 2955"/>
                <a:gd name="T52" fmla="*/ 1134 w 3169"/>
                <a:gd name="T53" fmla="*/ 1442 h 2955"/>
                <a:gd name="T54" fmla="*/ 1080 w 3169"/>
                <a:gd name="T55" fmla="*/ 1389 h 2955"/>
                <a:gd name="T56" fmla="*/ 1028 w 3169"/>
                <a:gd name="T57" fmla="*/ 1336 h 2955"/>
                <a:gd name="T58" fmla="*/ 977 w 3169"/>
                <a:gd name="T59" fmla="*/ 1282 h 2955"/>
                <a:gd name="T60" fmla="*/ 927 w 3169"/>
                <a:gd name="T61" fmla="*/ 1228 h 2955"/>
                <a:gd name="T62" fmla="*/ 878 w 3169"/>
                <a:gd name="T63" fmla="*/ 1175 h 2955"/>
                <a:gd name="T64" fmla="*/ 830 w 3169"/>
                <a:gd name="T65" fmla="*/ 1120 h 2955"/>
                <a:gd name="T66" fmla="*/ 782 w 3169"/>
                <a:gd name="T67" fmla="*/ 1066 h 2955"/>
                <a:gd name="T68" fmla="*/ 735 w 3169"/>
                <a:gd name="T69" fmla="*/ 1011 h 2955"/>
                <a:gd name="T70" fmla="*/ 689 w 3169"/>
                <a:gd name="T71" fmla="*/ 955 h 2955"/>
                <a:gd name="T72" fmla="*/ 644 w 3169"/>
                <a:gd name="T73" fmla="*/ 900 h 2955"/>
                <a:gd name="T74" fmla="*/ 598 w 3169"/>
                <a:gd name="T75" fmla="*/ 844 h 2955"/>
                <a:gd name="T76" fmla="*/ 554 w 3169"/>
                <a:gd name="T77" fmla="*/ 788 h 2955"/>
                <a:gd name="T78" fmla="*/ 511 w 3169"/>
                <a:gd name="T79" fmla="*/ 731 h 2955"/>
                <a:gd name="T80" fmla="*/ 467 w 3169"/>
                <a:gd name="T81" fmla="*/ 673 h 2955"/>
                <a:gd name="T82" fmla="*/ 424 w 3169"/>
                <a:gd name="T83" fmla="*/ 615 h 2955"/>
                <a:gd name="T84" fmla="*/ 382 w 3169"/>
                <a:gd name="T85" fmla="*/ 557 h 2955"/>
                <a:gd name="T86" fmla="*/ 339 w 3169"/>
                <a:gd name="T87" fmla="*/ 498 h 2955"/>
                <a:gd name="T88" fmla="*/ 297 w 3169"/>
                <a:gd name="T89" fmla="*/ 438 h 2955"/>
                <a:gd name="T90" fmla="*/ 255 w 3169"/>
                <a:gd name="T91" fmla="*/ 378 h 2955"/>
                <a:gd name="T92" fmla="*/ 212 w 3169"/>
                <a:gd name="T93" fmla="*/ 318 h 2955"/>
                <a:gd name="T94" fmla="*/ 170 w 3169"/>
                <a:gd name="T95" fmla="*/ 255 h 2955"/>
                <a:gd name="T96" fmla="*/ 128 w 3169"/>
                <a:gd name="T97" fmla="*/ 193 h 2955"/>
                <a:gd name="T98" fmla="*/ 86 w 3169"/>
                <a:gd name="T99" fmla="*/ 129 h 2955"/>
                <a:gd name="T100" fmla="*/ 42 w 3169"/>
                <a:gd name="T101" fmla="*/ 66 h 2955"/>
                <a:gd name="T102" fmla="*/ 0 w 3169"/>
                <a:gd name="T103" fmla="*/ 0 h 295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169"/>
                <a:gd name="T157" fmla="*/ 0 h 2955"/>
                <a:gd name="T158" fmla="*/ 3169 w 3169"/>
                <a:gd name="T159" fmla="*/ 2955 h 295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169" h="2955">
                  <a:moveTo>
                    <a:pt x="3169" y="2955"/>
                  </a:moveTo>
                  <a:lnTo>
                    <a:pt x="3116" y="2922"/>
                  </a:lnTo>
                  <a:lnTo>
                    <a:pt x="3064" y="2891"/>
                  </a:lnTo>
                  <a:lnTo>
                    <a:pt x="3012" y="2859"/>
                  </a:lnTo>
                  <a:lnTo>
                    <a:pt x="2961" y="2828"/>
                  </a:lnTo>
                  <a:lnTo>
                    <a:pt x="2911" y="2795"/>
                  </a:lnTo>
                  <a:lnTo>
                    <a:pt x="2862" y="2764"/>
                  </a:lnTo>
                  <a:lnTo>
                    <a:pt x="2813" y="2734"/>
                  </a:lnTo>
                  <a:lnTo>
                    <a:pt x="2764" y="2703"/>
                  </a:lnTo>
                  <a:lnTo>
                    <a:pt x="2717" y="2673"/>
                  </a:lnTo>
                  <a:lnTo>
                    <a:pt x="2670" y="2641"/>
                  </a:lnTo>
                  <a:lnTo>
                    <a:pt x="2623" y="2611"/>
                  </a:lnTo>
                  <a:lnTo>
                    <a:pt x="2578" y="2581"/>
                  </a:lnTo>
                  <a:lnTo>
                    <a:pt x="2532" y="2551"/>
                  </a:lnTo>
                  <a:lnTo>
                    <a:pt x="2487" y="2521"/>
                  </a:lnTo>
                  <a:lnTo>
                    <a:pt x="2444" y="2492"/>
                  </a:lnTo>
                  <a:lnTo>
                    <a:pt x="2401" y="2462"/>
                  </a:lnTo>
                  <a:lnTo>
                    <a:pt x="2357" y="2433"/>
                  </a:lnTo>
                  <a:lnTo>
                    <a:pt x="2315" y="2404"/>
                  </a:lnTo>
                  <a:lnTo>
                    <a:pt x="2274" y="2375"/>
                  </a:lnTo>
                  <a:lnTo>
                    <a:pt x="2233" y="2346"/>
                  </a:lnTo>
                  <a:lnTo>
                    <a:pt x="2192" y="2317"/>
                  </a:lnTo>
                  <a:lnTo>
                    <a:pt x="2151" y="2289"/>
                  </a:lnTo>
                  <a:lnTo>
                    <a:pt x="2111" y="2260"/>
                  </a:lnTo>
                  <a:lnTo>
                    <a:pt x="2072" y="2232"/>
                  </a:lnTo>
                  <a:lnTo>
                    <a:pt x="2035" y="2203"/>
                  </a:lnTo>
                  <a:lnTo>
                    <a:pt x="1996" y="2176"/>
                  </a:lnTo>
                  <a:lnTo>
                    <a:pt x="1959" y="2148"/>
                  </a:lnTo>
                  <a:lnTo>
                    <a:pt x="1921" y="2120"/>
                  </a:lnTo>
                  <a:lnTo>
                    <a:pt x="1886" y="2092"/>
                  </a:lnTo>
                  <a:lnTo>
                    <a:pt x="1849" y="2064"/>
                  </a:lnTo>
                  <a:lnTo>
                    <a:pt x="1813" y="2036"/>
                  </a:lnTo>
                  <a:lnTo>
                    <a:pt x="1779" y="2008"/>
                  </a:lnTo>
                  <a:lnTo>
                    <a:pt x="1743" y="1982"/>
                  </a:lnTo>
                  <a:lnTo>
                    <a:pt x="1710" y="1954"/>
                  </a:lnTo>
                  <a:lnTo>
                    <a:pt x="1675" y="1927"/>
                  </a:lnTo>
                  <a:lnTo>
                    <a:pt x="1642" y="1899"/>
                  </a:lnTo>
                  <a:lnTo>
                    <a:pt x="1610" y="1872"/>
                  </a:lnTo>
                  <a:lnTo>
                    <a:pt x="1576" y="1845"/>
                  </a:lnTo>
                  <a:lnTo>
                    <a:pt x="1545" y="1818"/>
                  </a:lnTo>
                  <a:lnTo>
                    <a:pt x="1513" y="1791"/>
                  </a:lnTo>
                  <a:lnTo>
                    <a:pt x="1482" y="1764"/>
                  </a:lnTo>
                  <a:lnTo>
                    <a:pt x="1451" y="1738"/>
                  </a:lnTo>
                  <a:lnTo>
                    <a:pt x="1421" y="1710"/>
                  </a:lnTo>
                  <a:lnTo>
                    <a:pt x="1391" y="1683"/>
                  </a:lnTo>
                  <a:lnTo>
                    <a:pt x="1361" y="1656"/>
                  </a:lnTo>
                  <a:lnTo>
                    <a:pt x="1330" y="1629"/>
                  </a:lnTo>
                  <a:lnTo>
                    <a:pt x="1302" y="1603"/>
                  </a:lnTo>
                  <a:lnTo>
                    <a:pt x="1273" y="1576"/>
                  </a:lnTo>
                  <a:lnTo>
                    <a:pt x="1245" y="1549"/>
                  </a:lnTo>
                  <a:lnTo>
                    <a:pt x="1216" y="1523"/>
                  </a:lnTo>
                  <a:lnTo>
                    <a:pt x="1189" y="1496"/>
                  </a:lnTo>
                  <a:lnTo>
                    <a:pt x="1161" y="1469"/>
                  </a:lnTo>
                  <a:lnTo>
                    <a:pt x="1134" y="1442"/>
                  </a:lnTo>
                  <a:lnTo>
                    <a:pt x="1107" y="1416"/>
                  </a:lnTo>
                  <a:lnTo>
                    <a:pt x="1080" y="1389"/>
                  </a:lnTo>
                  <a:lnTo>
                    <a:pt x="1055" y="1362"/>
                  </a:lnTo>
                  <a:lnTo>
                    <a:pt x="1028" y="1336"/>
                  </a:lnTo>
                  <a:lnTo>
                    <a:pt x="1002" y="1310"/>
                  </a:lnTo>
                  <a:lnTo>
                    <a:pt x="977" y="1282"/>
                  </a:lnTo>
                  <a:lnTo>
                    <a:pt x="952" y="1255"/>
                  </a:lnTo>
                  <a:lnTo>
                    <a:pt x="927" y="1228"/>
                  </a:lnTo>
                  <a:lnTo>
                    <a:pt x="902" y="1202"/>
                  </a:lnTo>
                  <a:lnTo>
                    <a:pt x="878" y="1175"/>
                  </a:lnTo>
                  <a:lnTo>
                    <a:pt x="853" y="1147"/>
                  </a:lnTo>
                  <a:lnTo>
                    <a:pt x="830" y="1120"/>
                  </a:lnTo>
                  <a:lnTo>
                    <a:pt x="805" y="1092"/>
                  </a:lnTo>
                  <a:lnTo>
                    <a:pt x="782" y="1066"/>
                  </a:lnTo>
                  <a:lnTo>
                    <a:pt x="759" y="1038"/>
                  </a:lnTo>
                  <a:lnTo>
                    <a:pt x="735" y="1011"/>
                  </a:lnTo>
                  <a:lnTo>
                    <a:pt x="712" y="983"/>
                  </a:lnTo>
                  <a:lnTo>
                    <a:pt x="689" y="955"/>
                  </a:lnTo>
                  <a:lnTo>
                    <a:pt x="666" y="927"/>
                  </a:lnTo>
                  <a:lnTo>
                    <a:pt x="644" y="900"/>
                  </a:lnTo>
                  <a:lnTo>
                    <a:pt x="621" y="872"/>
                  </a:lnTo>
                  <a:lnTo>
                    <a:pt x="598" y="844"/>
                  </a:lnTo>
                  <a:lnTo>
                    <a:pt x="576" y="816"/>
                  </a:lnTo>
                  <a:lnTo>
                    <a:pt x="554" y="788"/>
                  </a:lnTo>
                  <a:lnTo>
                    <a:pt x="533" y="759"/>
                  </a:lnTo>
                  <a:lnTo>
                    <a:pt x="511" y="731"/>
                  </a:lnTo>
                  <a:lnTo>
                    <a:pt x="489" y="702"/>
                  </a:lnTo>
                  <a:lnTo>
                    <a:pt x="467" y="673"/>
                  </a:lnTo>
                  <a:lnTo>
                    <a:pt x="446" y="644"/>
                  </a:lnTo>
                  <a:lnTo>
                    <a:pt x="424" y="615"/>
                  </a:lnTo>
                  <a:lnTo>
                    <a:pt x="403" y="586"/>
                  </a:lnTo>
                  <a:lnTo>
                    <a:pt x="382" y="557"/>
                  </a:lnTo>
                  <a:lnTo>
                    <a:pt x="360" y="528"/>
                  </a:lnTo>
                  <a:lnTo>
                    <a:pt x="339" y="498"/>
                  </a:lnTo>
                  <a:lnTo>
                    <a:pt x="318" y="468"/>
                  </a:lnTo>
                  <a:lnTo>
                    <a:pt x="297" y="438"/>
                  </a:lnTo>
                  <a:lnTo>
                    <a:pt x="276" y="409"/>
                  </a:lnTo>
                  <a:lnTo>
                    <a:pt x="255" y="378"/>
                  </a:lnTo>
                  <a:lnTo>
                    <a:pt x="234" y="348"/>
                  </a:lnTo>
                  <a:lnTo>
                    <a:pt x="212" y="318"/>
                  </a:lnTo>
                  <a:lnTo>
                    <a:pt x="191" y="287"/>
                  </a:lnTo>
                  <a:lnTo>
                    <a:pt x="170" y="255"/>
                  </a:lnTo>
                  <a:lnTo>
                    <a:pt x="149" y="224"/>
                  </a:lnTo>
                  <a:lnTo>
                    <a:pt x="128" y="193"/>
                  </a:lnTo>
                  <a:lnTo>
                    <a:pt x="107" y="162"/>
                  </a:lnTo>
                  <a:lnTo>
                    <a:pt x="86" y="129"/>
                  </a:lnTo>
                  <a:lnTo>
                    <a:pt x="65" y="98"/>
                  </a:lnTo>
                  <a:lnTo>
                    <a:pt x="42" y="66"/>
                  </a:lnTo>
                  <a:lnTo>
                    <a:pt x="21" y="34"/>
                  </a:lnTo>
                  <a:lnTo>
                    <a:pt x="0" y="0"/>
                  </a:lnTo>
                </a:path>
              </a:pathLst>
            </a:custGeom>
            <a:noFill/>
            <a:ln w="57150">
              <a:solidFill>
                <a:srgbClr val="053ABF"/>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66" name="Rectangle 32"/>
            <p:cNvSpPr>
              <a:spLocks noChangeArrowheads="1"/>
            </p:cNvSpPr>
            <p:nvPr/>
          </p:nvSpPr>
          <p:spPr bwMode="auto">
            <a:xfrm>
              <a:off x="4700" y="3524"/>
              <a:ext cx="222"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53ABF"/>
                  </a:solidFill>
                  <a:latin typeface="Times New Roman" pitchFamily="18" charset="0"/>
                  <a:cs typeface="Times New Roman" pitchFamily="18" charset="0"/>
                </a:rPr>
                <a:t>AD</a:t>
              </a:r>
              <a:r>
                <a:rPr kumimoji="0" lang="en-US" sz="1600" b="1" i="1" baseline="-25000" dirty="0">
                  <a:solidFill>
                    <a:srgbClr val="053ABF"/>
                  </a:solidFill>
                  <a:latin typeface="Times New Roman" pitchFamily="18" charset="0"/>
                  <a:cs typeface="Times New Roman" pitchFamily="18" charset="0"/>
                </a:rPr>
                <a:t>1</a:t>
              </a:r>
              <a:endParaRPr kumimoji="0" lang="en-US" sz="1600" b="1" baseline="-25000" dirty="0">
                <a:solidFill>
                  <a:srgbClr val="053ABF"/>
                </a:solidFill>
                <a:latin typeface="Times New Roman" pitchFamily="18" charset="0"/>
                <a:cs typeface="Times New Roman" pitchFamily="18" charset="0"/>
              </a:endParaRPr>
            </a:p>
          </p:txBody>
        </p:sp>
      </p:grpSp>
      <p:grpSp>
        <p:nvGrpSpPr>
          <p:cNvPr id="167" name="Group 103"/>
          <p:cNvGrpSpPr>
            <a:grpSpLocks/>
          </p:cNvGrpSpPr>
          <p:nvPr/>
        </p:nvGrpSpPr>
        <p:grpSpPr bwMode="auto">
          <a:xfrm>
            <a:off x="6742521" y="3503312"/>
            <a:ext cx="511175" cy="2719388"/>
            <a:chOff x="4164" y="2190"/>
            <a:chExt cx="322" cy="1713"/>
          </a:xfrm>
        </p:grpSpPr>
        <p:sp>
          <p:nvSpPr>
            <p:cNvPr id="168" name="Rectangle 35"/>
            <p:cNvSpPr>
              <a:spLocks noChangeArrowheads="1"/>
            </p:cNvSpPr>
            <p:nvPr/>
          </p:nvSpPr>
          <p:spPr bwMode="auto">
            <a:xfrm>
              <a:off x="4164" y="2190"/>
              <a:ext cx="322"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C03838"/>
                  </a:solidFill>
                  <a:latin typeface="Times New Roman" pitchFamily="18" charset="0"/>
                  <a:cs typeface="Times New Roman" pitchFamily="18" charset="0"/>
                </a:rPr>
                <a:t>LRAS</a:t>
              </a:r>
              <a:endParaRPr kumimoji="0" lang="en-US" sz="1600" b="1" dirty="0">
                <a:solidFill>
                  <a:srgbClr val="C03838"/>
                </a:solidFill>
                <a:latin typeface="Times New Roman" pitchFamily="18" charset="0"/>
                <a:cs typeface="Times New Roman" pitchFamily="18" charset="0"/>
              </a:endParaRPr>
            </a:p>
          </p:txBody>
        </p:sp>
        <p:sp>
          <p:nvSpPr>
            <p:cNvPr id="169" name="Rectangle 38"/>
            <p:cNvSpPr>
              <a:spLocks noChangeArrowheads="1"/>
            </p:cNvSpPr>
            <p:nvPr/>
          </p:nvSpPr>
          <p:spPr bwMode="auto">
            <a:xfrm>
              <a:off x="4293" y="3748"/>
              <a:ext cx="136"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C03838"/>
                  </a:solidFill>
                  <a:latin typeface="Times New Roman" pitchFamily="18" charset="0"/>
                  <a:cs typeface="Times New Roman" pitchFamily="18" charset="0"/>
                </a:rPr>
                <a:t>Y</a:t>
              </a:r>
              <a:r>
                <a:rPr kumimoji="0" lang="en-US" sz="1600" b="1" i="1" baseline="-25000" dirty="0">
                  <a:solidFill>
                    <a:srgbClr val="C03838"/>
                  </a:solidFill>
                  <a:latin typeface="Times New Roman" pitchFamily="18" charset="0"/>
                  <a:cs typeface="Times New Roman" pitchFamily="18" charset="0"/>
                </a:rPr>
                <a:t>F</a:t>
              </a:r>
            </a:p>
          </p:txBody>
        </p:sp>
        <p:sp>
          <p:nvSpPr>
            <p:cNvPr id="170" name="Freeform 40"/>
            <p:cNvSpPr>
              <a:spLocks/>
            </p:cNvSpPr>
            <p:nvPr/>
          </p:nvSpPr>
          <p:spPr bwMode="auto">
            <a:xfrm>
              <a:off x="4315" y="2353"/>
              <a:ext cx="18" cy="1390"/>
            </a:xfrm>
            <a:custGeom>
              <a:avLst/>
              <a:gdLst>
                <a:gd name="T0" fmla="*/ 0 w 54"/>
                <a:gd name="T1" fmla="*/ 0 h 4171"/>
                <a:gd name="T2" fmla="*/ 0 w 54"/>
                <a:gd name="T3" fmla="*/ 4171 h 4171"/>
                <a:gd name="T4" fmla="*/ 54 w 54"/>
                <a:gd name="T5" fmla="*/ 4171 h 4171"/>
                <a:gd name="T6" fmla="*/ 54 w 54"/>
                <a:gd name="T7" fmla="*/ 0 h 4171"/>
                <a:gd name="T8" fmla="*/ 0 w 54"/>
                <a:gd name="T9" fmla="*/ 0 h 4171"/>
                <a:gd name="T10" fmla="*/ 0 w 54"/>
                <a:gd name="T11" fmla="*/ 0 h 4171"/>
                <a:gd name="T12" fmla="*/ 0 60000 65536"/>
                <a:gd name="T13" fmla="*/ 0 60000 65536"/>
                <a:gd name="T14" fmla="*/ 0 60000 65536"/>
                <a:gd name="T15" fmla="*/ 0 60000 65536"/>
                <a:gd name="T16" fmla="*/ 0 60000 65536"/>
                <a:gd name="T17" fmla="*/ 0 60000 65536"/>
                <a:gd name="T18" fmla="*/ 0 w 54"/>
                <a:gd name="T19" fmla="*/ 0 h 4171"/>
                <a:gd name="T20" fmla="*/ 54 w 54"/>
                <a:gd name="T21" fmla="*/ 4171 h 4171"/>
              </a:gdLst>
              <a:ahLst/>
              <a:cxnLst>
                <a:cxn ang="T12">
                  <a:pos x="T0" y="T1"/>
                </a:cxn>
                <a:cxn ang="T13">
                  <a:pos x="T2" y="T3"/>
                </a:cxn>
                <a:cxn ang="T14">
                  <a:pos x="T4" y="T5"/>
                </a:cxn>
                <a:cxn ang="T15">
                  <a:pos x="T6" y="T7"/>
                </a:cxn>
                <a:cxn ang="T16">
                  <a:pos x="T8" y="T9"/>
                </a:cxn>
                <a:cxn ang="T17">
                  <a:pos x="T10" y="T11"/>
                </a:cxn>
              </a:cxnLst>
              <a:rect l="T18" t="T19" r="T20" b="T21"/>
              <a:pathLst>
                <a:path w="54" h="4171">
                  <a:moveTo>
                    <a:pt x="0" y="0"/>
                  </a:moveTo>
                  <a:lnTo>
                    <a:pt x="0" y="4171"/>
                  </a:lnTo>
                  <a:lnTo>
                    <a:pt x="54" y="4171"/>
                  </a:lnTo>
                  <a:lnTo>
                    <a:pt x="54" y="0"/>
                  </a:lnTo>
                  <a:lnTo>
                    <a:pt x="0" y="0"/>
                  </a:lnTo>
                  <a:close/>
                </a:path>
              </a:pathLst>
            </a:custGeom>
            <a:solidFill>
              <a:srgbClr val="FF2F2F"/>
            </a:solidFill>
            <a:ln w="19050">
              <a:solidFill>
                <a:srgbClr val="C03838"/>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171" name="Group 99"/>
          <p:cNvGrpSpPr>
            <a:grpSpLocks/>
          </p:cNvGrpSpPr>
          <p:nvPr/>
        </p:nvGrpSpPr>
        <p:grpSpPr bwMode="auto">
          <a:xfrm>
            <a:off x="6205945" y="4292299"/>
            <a:ext cx="2241550" cy="1573212"/>
            <a:chOff x="3826" y="2687"/>
            <a:chExt cx="1412" cy="991"/>
          </a:xfrm>
        </p:grpSpPr>
        <p:sp>
          <p:nvSpPr>
            <p:cNvPr id="172" name="Freeform 44"/>
            <p:cNvSpPr>
              <a:spLocks/>
            </p:cNvSpPr>
            <p:nvPr/>
          </p:nvSpPr>
          <p:spPr bwMode="auto">
            <a:xfrm>
              <a:off x="3826" y="2693"/>
              <a:ext cx="1056" cy="985"/>
            </a:xfrm>
            <a:custGeom>
              <a:avLst/>
              <a:gdLst>
                <a:gd name="T0" fmla="*/ 54 w 3170"/>
                <a:gd name="T1" fmla="*/ 2922 h 2955"/>
                <a:gd name="T2" fmla="*/ 157 w 3170"/>
                <a:gd name="T3" fmla="*/ 2859 h 2955"/>
                <a:gd name="T4" fmla="*/ 258 w 3170"/>
                <a:gd name="T5" fmla="*/ 2795 h 2955"/>
                <a:gd name="T6" fmla="*/ 357 w 3170"/>
                <a:gd name="T7" fmla="*/ 2734 h 2955"/>
                <a:gd name="T8" fmla="*/ 453 w 3170"/>
                <a:gd name="T9" fmla="*/ 2673 h 2955"/>
                <a:gd name="T10" fmla="*/ 547 w 3170"/>
                <a:gd name="T11" fmla="*/ 2611 h 2955"/>
                <a:gd name="T12" fmla="*/ 638 w 3170"/>
                <a:gd name="T13" fmla="*/ 2551 h 2955"/>
                <a:gd name="T14" fmla="*/ 726 w 3170"/>
                <a:gd name="T15" fmla="*/ 2492 h 2955"/>
                <a:gd name="T16" fmla="*/ 812 w 3170"/>
                <a:gd name="T17" fmla="*/ 2433 h 2955"/>
                <a:gd name="T18" fmla="*/ 897 w 3170"/>
                <a:gd name="T19" fmla="*/ 2375 h 2955"/>
                <a:gd name="T20" fmla="*/ 978 w 3170"/>
                <a:gd name="T21" fmla="*/ 2317 h 2955"/>
                <a:gd name="T22" fmla="*/ 1058 w 3170"/>
                <a:gd name="T23" fmla="*/ 2260 h 2955"/>
                <a:gd name="T24" fmla="*/ 1136 w 3170"/>
                <a:gd name="T25" fmla="*/ 2203 h 2955"/>
                <a:gd name="T26" fmla="*/ 1211 w 3170"/>
                <a:gd name="T27" fmla="*/ 2148 h 2955"/>
                <a:gd name="T28" fmla="*/ 1285 w 3170"/>
                <a:gd name="T29" fmla="*/ 2092 h 2955"/>
                <a:gd name="T30" fmla="*/ 1356 w 3170"/>
                <a:gd name="T31" fmla="*/ 2036 h 2955"/>
                <a:gd name="T32" fmla="*/ 1426 w 3170"/>
                <a:gd name="T33" fmla="*/ 1982 h 2955"/>
                <a:gd name="T34" fmla="*/ 1494 w 3170"/>
                <a:gd name="T35" fmla="*/ 1927 h 2955"/>
                <a:gd name="T36" fmla="*/ 1561 w 3170"/>
                <a:gd name="T37" fmla="*/ 1872 h 2955"/>
                <a:gd name="T38" fmla="*/ 1626 w 3170"/>
                <a:gd name="T39" fmla="*/ 1818 h 2955"/>
                <a:gd name="T40" fmla="*/ 1688 w 3170"/>
                <a:gd name="T41" fmla="*/ 1764 h 2955"/>
                <a:gd name="T42" fmla="*/ 1749 w 3170"/>
                <a:gd name="T43" fmla="*/ 1710 h 2955"/>
                <a:gd name="T44" fmla="*/ 1809 w 3170"/>
                <a:gd name="T45" fmla="*/ 1656 h 2955"/>
                <a:gd name="T46" fmla="*/ 1868 w 3170"/>
                <a:gd name="T47" fmla="*/ 1603 h 2955"/>
                <a:gd name="T48" fmla="*/ 1925 w 3170"/>
                <a:gd name="T49" fmla="*/ 1549 h 2955"/>
                <a:gd name="T50" fmla="*/ 1982 w 3170"/>
                <a:gd name="T51" fmla="*/ 1496 h 2955"/>
                <a:gd name="T52" fmla="*/ 2036 w 3170"/>
                <a:gd name="T53" fmla="*/ 1442 h 2955"/>
                <a:gd name="T54" fmla="*/ 2090 w 3170"/>
                <a:gd name="T55" fmla="*/ 1389 h 2955"/>
                <a:gd name="T56" fmla="*/ 2142 w 3170"/>
                <a:gd name="T57" fmla="*/ 1336 h 2955"/>
                <a:gd name="T58" fmla="*/ 2193 w 3170"/>
                <a:gd name="T59" fmla="*/ 1282 h 2955"/>
                <a:gd name="T60" fmla="*/ 2243 w 3170"/>
                <a:gd name="T61" fmla="*/ 1228 h 2955"/>
                <a:gd name="T62" fmla="*/ 2292 w 3170"/>
                <a:gd name="T63" fmla="*/ 1175 h 2955"/>
                <a:gd name="T64" fmla="*/ 2341 w 3170"/>
                <a:gd name="T65" fmla="*/ 1120 h 2955"/>
                <a:gd name="T66" fmla="*/ 2388 w 3170"/>
                <a:gd name="T67" fmla="*/ 1066 h 2955"/>
                <a:gd name="T68" fmla="*/ 2434 w 3170"/>
                <a:gd name="T69" fmla="*/ 1011 h 2955"/>
                <a:gd name="T70" fmla="*/ 2481 w 3170"/>
                <a:gd name="T71" fmla="*/ 955 h 2955"/>
                <a:gd name="T72" fmla="*/ 2527 w 3170"/>
                <a:gd name="T73" fmla="*/ 900 h 2955"/>
                <a:gd name="T74" fmla="*/ 2571 w 3170"/>
                <a:gd name="T75" fmla="*/ 844 h 2955"/>
                <a:gd name="T76" fmla="*/ 2616 w 3170"/>
                <a:gd name="T77" fmla="*/ 788 h 2955"/>
                <a:gd name="T78" fmla="*/ 2659 w 3170"/>
                <a:gd name="T79" fmla="*/ 731 h 2955"/>
                <a:gd name="T80" fmla="*/ 2702 w 3170"/>
                <a:gd name="T81" fmla="*/ 673 h 2955"/>
                <a:gd name="T82" fmla="*/ 2746 w 3170"/>
                <a:gd name="T83" fmla="*/ 615 h 2955"/>
                <a:gd name="T84" fmla="*/ 2788 w 3170"/>
                <a:gd name="T85" fmla="*/ 557 h 2955"/>
                <a:gd name="T86" fmla="*/ 2830 w 3170"/>
                <a:gd name="T87" fmla="*/ 498 h 2955"/>
                <a:gd name="T88" fmla="*/ 2873 w 3170"/>
                <a:gd name="T89" fmla="*/ 438 h 2955"/>
                <a:gd name="T90" fmla="*/ 2915 w 3170"/>
                <a:gd name="T91" fmla="*/ 378 h 2955"/>
                <a:gd name="T92" fmla="*/ 2957 w 3170"/>
                <a:gd name="T93" fmla="*/ 318 h 2955"/>
                <a:gd name="T94" fmla="*/ 2999 w 3170"/>
                <a:gd name="T95" fmla="*/ 255 h 2955"/>
                <a:gd name="T96" fmla="*/ 3042 w 3170"/>
                <a:gd name="T97" fmla="*/ 193 h 2955"/>
                <a:gd name="T98" fmla="*/ 3084 w 3170"/>
                <a:gd name="T99" fmla="*/ 129 h 2955"/>
                <a:gd name="T100" fmla="*/ 3127 w 3170"/>
                <a:gd name="T101" fmla="*/ 66 h 2955"/>
                <a:gd name="T102" fmla="*/ 3170 w 3170"/>
                <a:gd name="T103" fmla="*/ 0 h 295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170"/>
                <a:gd name="T157" fmla="*/ 0 h 2955"/>
                <a:gd name="T158" fmla="*/ 3170 w 3170"/>
                <a:gd name="T159" fmla="*/ 2955 h 295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170" h="2955">
                  <a:moveTo>
                    <a:pt x="0" y="2955"/>
                  </a:moveTo>
                  <a:lnTo>
                    <a:pt x="54" y="2922"/>
                  </a:lnTo>
                  <a:lnTo>
                    <a:pt x="106" y="2891"/>
                  </a:lnTo>
                  <a:lnTo>
                    <a:pt x="157" y="2859"/>
                  </a:lnTo>
                  <a:lnTo>
                    <a:pt x="208" y="2828"/>
                  </a:lnTo>
                  <a:lnTo>
                    <a:pt x="258" y="2795"/>
                  </a:lnTo>
                  <a:lnTo>
                    <a:pt x="308" y="2764"/>
                  </a:lnTo>
                  <a:lnTo>
                    <a:pt x="357" y="2734"/>
                  </a:lnTo>
                  <a:lnTo>
                    <a:pt x="405" y="2703"/>
                  </a:lnTo>
                  <a:lnTo>
                    <a:pt x="453" y="2673"/>
                  </a:lnTo>
                  <a:lnTo>
                    <a:pt x="500" y="2641"/>
                  </a:lnTo>
                  <a:lnTo>
                    <a:pt x="547" y="2611"/>
                  </a:lnTo>
                  <a:lnTo>
                    <a:pt x="592" y="2581"/>
                  </a:lnTo>
                  <a:lnTo>
                    <a:pt x="638" y="2551"/>
                  </a:lnTo>
                  <a:lnTo>
                    <a:pt x="682" y="2521"/>
                  </a:lnTo>
                  <a:lnTo>
                    <a:pt x="726" y="2492"/>
                  </a:lnTo>
                  <a:lnTo>
                    <a:pt x="770" y="2462"/>
                  </a:lnTo>
                  <a:lnTo>
                    <a:pt x="812" y="2433"/>
                  </a:lnTo>
                  <a:lnTo>
                    <a:pt x="855" y="2404"/>
                  </a:lnTo>
                  <a:lnTo>
                    <a:pt x="897" y="2375"/>
                  </a:lnTo>
                  <a:lnTo>
                    <a:pt x="938" y="2346"/>
                  </a:lnTo>
                  <a:lnTo>
                    <a:pt x="978" y="2317"/>
                  </a:lnTo>
                  <a:lnTo>
                    <a:pt x="1018" y="2289"/>
                  </a:lnTo>
                  <a:lnTo>
                    <a:pt x="1058" y="2260"/>
                  </a:lnTo>
                  <a:lnTo>
                    <a:pt x="1097" y="2232"/>
                  </a:lnTo>
                  <a:lnTo>
                    <a:pt x="1136" y="2203"/>
                  </a:lnTo>
                  <a:lnTo>
                    <a:pt x="1174" y="2176"/>
                  </a:lnTo>
                  <a:lnTo>
                    <a:pt x="1211" y="2148"/>
                  </a:lnTo>
                  <a:lnTo>
                    <a:pt x="1249" y="2120"/>
                  </a:lnTo>
                  <a:lnTo>
                    <a:pt x="1285" y="2092"/>
                  </a:lnTo>
                  <a:lnTo>
                    <a:pt x="1321" y="2064"/>
                  </a:lnTo>
                  <a:lnTo>
                    <a:pt x="1356" y="2036"/>
                  </a:lnTo>
                  <a:lnTo>
                    <a:pt x="1392" y="2008"/>
                  </a:lnTo>
                  <a:lnTo>
                    <a:pt x="1426" y="1982"/>
                  </a:lnTo>
                  <a:lnTo>
                    <a:pt x="1461" y="1954"/>
                  </a:lnTo>
                  <a:lnTo>
                    <a:pt x="1494" y="1927"/>
                  </a:lnTo>
                  <a:lnTo>
                    <a:pt x="1528" y="1899"/>
                  </a:lnTo>
                  <a:lnTo>
                    <a:pt x="1561" y="1872"/>
                  </a:lnTo>
                  <a:lnTo>
                    <a:pt x="1593" y="1845"/>
                  </a:lnTo>
                  <a:lnTo>
                    <a:pt x="1626" y="1818"/>
                  </a:lnTo>
                  <a:lnTo>
                    <a:pt x="1657" y="1791"/>
                  </a:lnTo>
                  <a:lnTo>
                    <a:pt x="1688" y="1764"/>
                  </a:lnTo>
                  <a:lnTo>
                    <a:pt x="1719" y="1738"/>
                  </a:lnTo>
                  <a:lnTo>
                    <a:pt x="1749" y="1710"/>
                  </a:lnTo>
                  <a:lnTo>
                    <a:pt x="1780" y="1683"/>
                  </a:lnTo>
                  <a:lnTo>
                    <a:pt x="1809" y="1656"/>
                  </a:lnTo>
                  <a:lnTo>
                    <a:pt x="1839" y="1629"/>
                  </a:lnTo>
                  <a:lnTo>
                    <a:pt x="1868" y="1603"/>
                  </a:lnTo>
                  <a:lnTo>
                    <a:pt x="1897" y="1576"/>
                  </a:lnTo>
                  <a:lnTo>
                    <a:pt x="1925" y="1549"/>
                  </a:lnTo>
                  <a:lnTo>
                    <a:pt x="1954" y="1523"/>
                  </a:lnTo>
                  <a:lnTo>
                    <a:pt x="1982" y="1496"/>
                  </a:lnTo>
                  <a:lnTo>
                    <a:pt x="2008" y="1469"/>
                  </a:lnTo>
                  <a:lnTo>
                    <a:pt x="2036" y="1442"/>
                  </a:lnTo>
                  <a:lnTo>
                    <a:pt x="2063" y="1416"/>
                  </a:lnTo>
                  <a:lnTo>
                    <a:pt x="2090" y="1389"/>
                  </a:lnTo>
                  <a:lnTo>
                    <a:pt x="2115" y="1362"/>
                  </a:lnTo>
                  <a:lnTo>
                    <a:pt x="2142" y="1336"/>
                  </a:lnTo>
                  <a:lnTo>
                    <a:pt x="2167" y="1310"/>
                  </a:lnTo>
                  <a:lnTo>
                    <a:pt x="2193" y="1282"/>
                  </a:lnTo>
                  <a:lnTo>
                    <a:pt x="2217" y="1255"/>
                  </a:lnTo>
                  <a:lnTo>
                    <a:pt x="2243" y="1228"/>
                  </a:lnTo>
                  <a:lnTo>
                    <a:pt x="2268" y="1202"/>
                  </a:lnTo>
                  <a:lnTo>
                    <a:pt x="2292" y="1175"/>
                  </a:lnTo>
                  <a:lnTo>
                    <a:pt x="2316" y="1147"/>
                  </a:lnTo>
                  <a:lnTo>
                    <a:pt x="2341" y="1120"/>
                  </a:lnTo>
                  <a:lnTo>
                    <a:pt x="2364" y="1092"/>
                  </a:lnTo>
                  <a:lnTo>
                    <a:pt x="2388" y="1066"/>
                  </a:lnTo>
                  <a:lnTo>
                    <a:pt x="2411" y="1038"/>
                  </a:lnTo>
                  <a:lnTo>
                    <a:pt x="2434" y="1011"/>
                  </a:lnTo>
                  <a:lnTo>
                    <a:pt x="2458" y="983"/>
                  </a:lnTo>
                  <a:lnTo>
                    <a:pt x="2481" y="955"/>
                  </a:lnTo>
                  <a:lnTo>
                    <a:pt x="2503" y="927"/>
                  </a:lnTo>
                  <a:lnTo>
                    <a:pt x="2527" y="900"/>
                  </a:lnTo>
                  <a:lnTo>
                    <a:pt x="2549" y="872"/>
                  </a:lnTo>
                  <a:lnTo>
                    <a:pt x="2571" y="844"/>
                  </a:lnTo>
                  <a:lnTo>
                    <a:pt x="2593" y="816"/>
                  </a:lnTo>
                  <a:lnTo>
                    <a:pt x="2616" y="788"/>
                  </a:lnTo>
                  <a:lnTo>
                    <a:pt x="2637" y="759"/>
                  </a:lnTo>
                  <a:lnTo>
                    <a:pt x="2659" y="731"/>
                  </a:lnTo>
                  <a:lnTo>
                    <a:pt x="2681" y="702"/>
                  </a:lnTo>
                  <a:lnTo>
                    <a:pt x="2702" y="673"/>
                  </a:lnTo>
                  <a:lnTo>
                    <a:pt x="2724" y="644"/>
                  </a:lnTo>
                  <a:lnTo>
                    <a:pt x="2746" y="615"/>
                  </a:lnTo>
                  <a:lnTo>
                    <a:pt x="2767" y="586"/>
                  </a:lnTo>
                  <a:lnTo>
                    <a:pt x="2788" y="557"/>
                  </a:lnTo>
                  <a:lnTo>
                    <a:pt x="2809" y="528"/>
                  </a:lnTo>
                  <a:lnTo>
                    <a:pt x="2830" y="498"/>
                  </a:lnTo>
                  <a:lnTo>
                    <a:pt x="2852" y="468"/>
                  </a:lnTo>
                  <a:lnTo>
                    <a:pt x="2873" y="438"/>
                  </a:lnTo>
                  <a:lnTo>
                    <a:pt x="2894" y="409"/>
                  </a:lnTo>
                  <a:lnTo>
                    <a:pt x="2915" y="378"/>
                  </a:lnTo>
                  <a:lnTo>
                    <a:pt x="2936" y="348"/>
                  </a:lnTo>
                  <a:lnTo>
                    <a:pt x="2957" y="318"/>
                  </a:lnTo>
                  <a:lnTo>
                    <a:pt x="2978" y="287"/>
                  </a:lnTo>
                  <a:lnTo>
                    <a:pt x="2999" y="255"/>
                  </a:lnTo>
                  <a:lnTo>
                    <a:pt x="3021" y="224"/>
                  </a:lnTo>
                  <a:lnTo>
                    <a:pt x="3042" y="193"/>
                  </a:lnTo>
                  <a:lnTo>
                    <a:pt x="3063" y="162"/>
                  </a:lnTo>
                  <a:lnTo>
                    <a:pt x="3084" y="129"/>
                  </a:lnTo>
                  <a:lnTo>
                    <a:pt x="3106" y="98"/>
                  </a:lnTo>
                  <a:lnTo>
                    <a:pt x="3127" y="66"/>
                  </a:lnTo>
                  <a:lnTo>
                    <a:pt x="3149" y="34"/>
                  </a:lnTo>
                  <a:lnTo>
                    <a:pt x="3170" y="0"/>
                  </a:lnTo>
                </a:path>
              </a:pathLst>
            </a:custGeom>
            <a:noFill/>
            <a:ln w="57150">
              <a:solidFill>
                <a:srgbClr val="0066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73" name="Rectangle 46"/>
            <p:cNvSpPr>
              <a:spLocks noChangeArrowheads="1"/>
            </p:cNvSpPr>
            <p:nvPr/>
          </p:nvSpPr>
          <p:spPr bwMode="auto">
            <a:xfrm>
              <a:off x="4880" y="2687"/>
              <a:ext cx="358"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6600"/>
                  </a:solidFill>
                  <a:latin typeface="Times New Roman" pitchFamily="18" charset="0"/>
                  <a:cs typeface="Times New Roman" pitchFamily="18" charset="0"/>
                </a:rPr>
                <a:t>SRAS</a:t>
              </a:r>
              <a:r>
                <a:rPr kumimoji="0" lang="en-US" sz="1600" b="1" i="1" baseline="-25000" dirty="0">
                  <a:solidFill>
                    <a:srgbClr val="006600"/>
                  </a:solidFill>
                  <a:latin typeface="Times New Roman" pitchFamily="18" charset="0"/>
                  <a:cs typeface="Times New Roman" pitchFamily="18" charset="0"/>
                </a:rPr>
                <a:t>1</a:t>
              </a:r>
              <a:endParaRPr kumimoji="0" lang="en-US" sz="1600" b="1" baseline="-25000" dirty="0">
                <a:solidFill>
                  <a:srgbClr val="006600"/>
                </a:solidFill>
                <a:latin typeface="Times New Roman" pitchFamily="18" charset="0"/>
                <a:cs typeface="Times New Roman" pitchFamily="18" charset="0"/>
              </a:endParaRPr>
            </a:p>
          </p:txBody>
        </p:sp>
      </p:grpSp>
      <p:sp>
        <p:nvSpPr>
          <p:cNvPr id="174" name="Line 55"/>
          <p:cNvSpPr>
            <a:spLocks noChangeShapeType="1"/>
          </p:cNvSpPr>
          <p:nvPr/>
        </p:nvSpPr>
        <p:spPr bwMode="auto">
          <a:xfrm>
            <a:off x="5920196" y="5308299"/>
            <a:ext cx="1019175" cy="1587"/>
          </a:xfrm>
          <a:prstGeom prst="line">
            <a:avLst/>
          </a:prstGeom>
          <a:noFill/>
          <a:ln w="31750" cap="rnd">
            <a:solidFill>
              <a:schemeClr val="tx1"/>
            </a:solidFill>
            <a:prstDash val="sysDot"/>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nvGrpSpPr>
          <p:cNvPr id="175" name="Group 59"/>
          <p:cNvGrpSpPr>
            <a:grpSpLocks/>
          </p:cNvGrpSpPr>
          <p:nvPr/>
        </p:nvGrpSpPr>
        <p:grpSpPr bwMode="auto">
          <a:xfrm>
            <a:off x="5683142" y="6262386"/>
            <a:ext cx="3146425" cy="168275"/>
            <a:chOff x="3600" y="3930"/>
            <a:chExt cx="1982" cy="106"/>
          </a:xfrm>
        </p:grpSpPr>
        <p:sp>
          <p:nvSpPr>
            <p:cNvPr id="176" name="Rectangle 60"/>
            <p:cNvSpPr>
              <a:spLocks noChangeArrowheads="1"/>
            </p:cNvSpPr>
            <p:nvPr/>
          </p:nvSpPr>
          <p:spPr bwMode="auto">
            <a:xfrm>
              <a:off x="3600" y="3930"/>
              <a:ext cx="131" cy="98"/>
            </a:xfrm>
            <a:prstGeom prst="rect">
              <a:avLst/>
            </a:prstGeom>
            <a:noFill/>
            <a:ln w="9525">
              <a:noFill/>
              <a:miter lim="800000"/>
              <a:headEnd/>
              <a:tailEnd/>
            </a:ln>
          </p:spPr>
          <p:txBody>
            <a:bodyPr wrap="none" lIns="0" tIns="0" rIns="0" bIns="0">
              <a:prstTxWarp prst="textNoShape">
                <a:avLst/>
              </a:prstTxWarp>
              <a:spAutoFit/>
            </a:bodyPr>
            <a:lstStyle/>
            <a:p>
              <a:pPr>
                <a:lnSpc>
                  <a:spcPct val="70000"/>
                </a:lnSpc>
              </a:pPr>
              <a:r>
                <a:rPr kumimoji="0" lang="en-US" sz="1400" b="0" i="1" dirty="0">
                  <a:solidFill>
                    <a:srgbClr val="000000"/>
                  </a:solidFill>
                  <a:latin typeface="Times New Roman" pitchFamily="18" charset="0"/>
                  <a:cs typeface="Times New Roman" pitchFamily="18" charset="0"/>
                </a:rPr>
                <a:t>(b)</a:t>
              </a:r>
              <a:endParaRPr kumimoji="0" lang="en-US" sz="1400" b="0" i="1" dirty="0">
                <a:solidFill>
                  <a:schemeClr val="tx1"/>
                </a:solidFill>
                <a:latin typeface="Times New Roman" pitchFamily="18" charset="0"/>
                <a:cs typeface="Times New Roman" pitchFamily="18" charset="0"/>
              </a:endParaRPr>
            </a:p>
          </p:txBody>
        </p:sp>
        <p:sp>
          <p:nvSpPr>
            <p:cNvPr id="177" name="Rectangle 61"/>
            <p:cNvSpPr>
              <a:spLocks noChangeArrowheads="1"/>
            </p:cNvSpPr>
            <p:nvPr/>
          </p:nvSpPr>
          <p:spPr bwMode="auto">
            <a:xfrm>
              <a:off x="3721" y="3938"/>
              <a:ext cx="1861" cy="98"/>
            </a:xfrm>
            <a:prstGeom prst="rect">
              <a:avLst/>
            </a:prstGeom>
            <a:noFill/>
            <a:ln w="9525">
              <a:noFill/>
              <a:miter lim="800000"/>
              <a:headEnd/>
              <a:tailEnd/>
            </a:ln>
          </p:spPr>
          <p:txBody>
            <a:bodyPr wrap="none" lIns="0" tIns="0" rIns="0" bIns="0">
              <a:prstTxWarp prst="textNoShape">
                <a:avLst/>
              </a:prstTxWarp>
              <a:spAutoFit/>
            </a:bodyPr>
            <a:lstStyle/>
            <a:p>
              <a:pPr>
                <a:lnSpc>
                  <a:spcPct val="70000"/>
                </a:lnSpc>
              </a:pPr>
              <a:r>
                <a:rPr kumimoji="0" lang="en-US" sz="1400" b="0" i="1" dirty="0">
                  <a:solidFill>
                    <a:srgbClr val="000000"/>
                  </a:solidFill>
                  <a:latin typeface="Times New Roman" pitchFamily="18" charset="0"/>
                  <a:cs typeface="Times New Roman" pitchFamily="18" charset="0"/>
                </a:rPr>
                <a:t>  Impact in the goods &amp; services market</a:t>
              </a:r>
              <a:r>
                <a:rPr kumimoji="0" lang="en-US" sz="1400" b="0" i="1" dirty="0">
                  <a:solidFill>
                    <a:schemeClr val="tx1"/>
                  </a:solidFill>
                  <a:latin typeface="Times New Roman" pitchFamily="18" charset="0"/>
                  <a:cs typeface="Times New Roman" pitchFamily="18" charset="0"/>
                </a:rPr>
                <a:t>.</a:t>
              </a:r>
              <a:r>
                <a:rPr kumimoji="0" lang="en-US" sz="1400" b="0" i="1" dirty="0">
                  <a:solidFill>
                    <a:srgbClr val="000000"/>
                  </a:solidFill>
                  <a:latin typeface="Times New Roman" pitchFamily="18" charset="0"/>
                  <a:cs typeface="Times New Roman" pitchFamily="18" charset="0"/>
                </a:rPr>
                <a:t> </a:t>
              </a:r>
            </a:p>
          </p:txBody>
        </p:sp>
      </p:grpSp>
      <p:grpSp>
        <p:nvGrpSpPr>
          <p:cNvPr id="178" name="Group 101"/>
          <p:cNvGrpSpPr>
            <a:grpSpLocks/>
          </p:cNvGrpSpPr>
          <p:nvPr/>
        </p:nvGrpSpPr>
        <p:grpSpPr bwMode="auto">
          <a:xfrm>
            <a:off x="6405720" y="3998563"/>
            <a:ext cx="2001075" cy="1611630"/>
            <a:chOff x="3841" y="2338"/>
            <a:chExt cx="1373" cy="1183"/>
          </a:xfrm>
        </p:grpSpPr>
        <p:sp>
          <p:nvSpPr>
            <p:cNvPr id="179" name="Freeform 70"/>
            <p:cNvSpPr>
              <a:spLocks/>
            </p:cNvSpPr>
            <p:nvPr/>
          </p:nvSpPr>
          <p:spPr bwMode="auto">
            <a:xfrm>
              <a:off x="3841" y="2338"/>
              <a:ext cx="1122" cy="1053"/>
            </a:xfrm>
            <a:custGeom>
              <a:avLst/>
              <a:gdLst>
                <a:gd name="T0" fmla="*/ 3308 w 3366"/>
                <a:gd name="T1" fmla="*/ 3124 h 3161"/>
                <a:gd name="T2" fmla="*/ 3195 w 3366"/>
                <a:gd name="T3" fmla="*/ 3054 h 3161"/>
                <a:gd name="T4" fmla="*/ 3086 w 3366"/>
                <a:gd name="T5" fmla="*/ 2985 h 3161"/>
                <a:gd name="T6" fmla="*/ 2979 w 3366"/>
                <a:gd name="T7" fmla="*/ 2917 h 3161"/>
                <a:gd name="T8" fmla="*/ 2876 w 3366"/>
                <a:gd name="T9" fmla="*/ 2849 h 3161"/>
                <a:gd name="T10" fmla="*/ 2776 w 3366"/>
                <a:gd name="T11" fmla="*/ 2783 h 3161"/>
                <a:gd name="T12" fmla="*/ 2679 w 3366"/>
                <a:gd name="T13" fmla="*/ 2719 h 3161"/>
                <a:gd name="T14" fmla="*/ 2584 w 3366"/>
                <a:gd name="T15" fmla="*/ 2655 h 3161"/>
                <a:gd name="T16" fmla="*/ 2493 w 3366"/>
                <a:gd name="T17" fmla="*/ 2593 h 3161"/>
                <a:gd name="T18" fmla="*/ 2405 w 3366"/>
                <a:gd name="T19" fmla="*/ 2532 h 3161"/>
                <a:gd name="T20" fmla="*/ 2319 w 3366"/>
                <a:gd name="T21" fmla="*/ 2470 h 3161"/>
                <a:gd name="T22" fmla="*/ 2236 w 3366"/>
                <a:gd name="T23" fmla="*/ 2412 h 3161"/>
                <a:gd name="T24" fmla="*/ 2156 w 3366"/>
                <a:gd name="T25" fmla="*/ 2353 h 3161"/>
                <a:gd name="T26" fmla="*/ 2077 w 3366"/>
                <a:gd name="T27" fmla="*/ 2295 h 3161"/>
                <a:gd name="T28" fmla="*/ 2001 w 3366"/>
                <a:gd name="T29" fmla="*/ 2237 h 3161"/>
                <a:gd name="T30" fmla="*/ 1928 w 3366"/>
                <a:gd name="T31" fmla="*/ 2181 h 3161"/>
                <a:gd name="T32" fmla="*/ 1857 w 3366"/>
                <a:gd name="T33" fmla="*/ 2125 h 3161"/>
                <a:gd name="T34" fmla="*/ 1788 w 3366"/>
                <a:gd name="T35" fmla="*/ 2069 h 3161"/>
                <a:gd name="T36" fmla="*/ 1721 w 3366"/>
                <a:gd name="T37" fmla="*/ 2014 h 3161"/>
                <a:gd name="T38" fmla="*/ 1656 w 3366"/>
                <a:gd name="T39" fmla="*/ 1960 h 3161"/>
                <a:gd name="T40" fmla="*/ 1593 w 3366"/>
                <a:gd name="T41" fmla="*/ 1906 h 3161"/>
                <a:gd name="T42" fmla="*/ 1532 w 3366"/>
                <a:gd name="T43" fmla="*/ 1853 h 3161"/>
                <a:gd name="T44" fmla="*/ 1473 w 3366"/>
                <a:gd name="T45" fmla="*/ 1799 h 3161"/>
                <a:gd name="T46" fmla="*/ 1415 w 3366"/>
                <a:gd name="T47" fmla="*/ 1747 h 3161"/>
                <a:gd name="T48" fmla="*/ 1359 w 3366"/>
                <a:gd name="T49" fmla="*/ 1695 h 3161"/>
                <a:gd name="T50" fmla="*/ 1305 w 3366"/>
                <a:gd name="T51" fmla="*/ 1642 h 3161"/>
                <a:gd name="T52" fmla="*/ 1251 w 3366"/>
                <a:gd name="T53" fmla="*/ 1590 h 3161"/>
                <a:gd name="T54" fmla="*/ 1199 w 3366"/>
                <a:gd name="T55" fmla="*/ 1539 h 3161"/>
                <a:gd name="T56" fmla="*/ 1149 w 3366"/>
                <a:gd name="T57" fmla="*/ 1486 h 3161"/>
                <a:gd name="T58" fmla="*/ 1100 w 3366"/>
                <a:gd name="T59" fmla="*/ 1435 h 3161"/>
                <a:gd name="T60" fmla="*/ 1051 w 3366"/>
                <a:gd name="T61" fmla="*/ 1384 h 3161"/>
                <a:gd name="T62" fmla="*/ 1004 w 3366"/>
                <a:gd name="T63" fmla="*/ 1332 h 3161"/>
                <a:gd name="T64" fmla="*/ 958 w 3366"/>
                <a:gd name="T65" fmla="*/ 1280 h 3161"/>
                <a:gd name="T66" fmla="*/ 913 w 3366"/>
                <a:gd name="T67" fmla="*/ 1229 h 3161"/>
                <a:gd name="T68" fmla="*/ 869 w 3366"/>
                <a:gd name="T69" fmla="*/ 1176 h 3161"/>
                <a:gd name="T70" fmla="*/ 824 w 3366"/>
                <a:gd name="T71" fmla="*/ 1124 h 3161"/>
                <a:gd name="T72" fmla="*/ 782 w 3366"/>
                <a:gd name="T73" fmla="*/ 1072 h 3161"/>
                <a:gd name="T74" fmla="*/ 739 w 3366"/>
                <a:gd name="T75" fmla="*/ 1019 h 3161"/>
                <a:gd name="T76" fmla="*/ 696 w 3366"/>
                <a:gd name="T77" fmla="*/ 966 h 3161"/>
                <a:gd name="T78" fmla="*/ 655 w 3366"/>
                <a:gd name="T79" fmla="*/ 912 h 3161"/>
                <a:gd name="T80" fmla="*/ 614 w 3366"/>
                <a:gd name="T81" fmla="*/ 859 h 3161"/>
                <a:gd name="T82" fmla="*/ 573 w 3366"/>
                <a:gd name="T83" fmla="*/ 804 h 3161"/>
                <a:gd name="T84" fmla="*/ 532 w 3366"/>
                <a:gd name="T85" fmla="*/ 750 h 3161"/>
                <a:gd name="T86" fmla="*/ 491 w 3366"/>
                <a:gd name="T87" fmla="*/ 694 h 3161"/>
                <a:gd name="T88" fmla="*/ 449 w 3366"/>
                <a:gd name="T89" fmla="*/ 637 h 3161"/>
                <a:gd name="T90" fmla="*/ 409 w 3366"/>
                <a:gd name="T91" fmla="*/ 580 h 3161"/>
                <a:gd name="T92" fmla="*/ 368 w 3366"/>
                <a:gd name="T93" fmla="*/ 523 h 3161"/>
                <a:gd name="T94" fmla="*/ 326 w 3366"/>
                <a:gd name="T95" fmla="*/ 465 h 3161"/>
                <a:gd name="T96" fmla="*/ 285 w 3366"/>
                <a:gd name="T97" fmla="*/ 406 h 3161"/>
                <a:gd name="T98" fmla="*/ 242 w 3366"/>
                <a:gd name="T99" fmla="*/ 346 h 3161"/>
                <a:gd name="T100" fmla="*/ 200 w 3366"/>
                <a:gd name="T101" fmla="*/ 285 h 3161"/>
                <a:gd name="T102" fmla="*/ 157 w 3366"/>
                <a:gd name="T103" fmla="*/ 224 h 3161"/>
                <a:gd name="T104" fmla="*/ 113 w 3366"/>
                <a:gd name="T105" fmla="*/ 161 h 3161"/>
                <a:gd name="T106" fmla="*/ 68 w 3366"/>
                <a:gd name="T107" fmla="*/ 97 h 3161"/>
                <a:gd name="T108" fmla="*/ 23 w 3366"/>
                <a:gd name="T109" fmla="*/ 32 h 316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366"/>
                <a:gd name="T166" fmla="*/ 0 h 3161"/>
                <a:gd name="T167" fmla="*/ 3366 w 3366"/>
                <a:gd name="T168" fmla="*/ 3161 h 3161"/>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366" h="3161">
                  <a:moveTo>
                    <a:pt x="3366" y="3161"/>
                  </a:moveTo>
                  <a:lnTo>
                    <a:pt x="3308" y="3124"/>
                  </a:lnTo>
                  <a:lnTo>
                    <a:pt x="3252" y="3090"/>
                  </a:lnTo>
                  <a:lnTo>
                    <a:pt x="3195" y="3054"/>
                  </a:lnTo>
                  <a:lnTo>
                    <a:pt x="3140" y="3020"/>
                  </a:lnTo>
                  <a:lnTo>
                    <a:pt x="3086" y="2985"/>
                  </a:lnTo>
                  <a:lnTo>
                    <a:pt x="3032" y="2951"/>
                  </a:lnTo>
                  <a:lnTo>
                    <a:pt x="2979" y="2917"/>
                  </a:lnTo>
                  <a:lnTo>
                    <a:pt x="2927" y="2883"/>
                  </a:lnTo>
                  <a:lnTo>
                    <a:pt x="2876" y="2849"/>
                  </a:lnTo>
                  <a:lnTo>
                    <a:pt x="2826" y="2817"/>
                  </a:lnTo>
                  <a:lnTo>
                    <a:pt x="2776" y="2783"/>
                  </a:lnTo>
                  <a:lnTo>
                    <a:pt x="2727" y="2751"/>
                  </a:lnTo>
                  <a:lnTo>
                    <a:pt x="2679" y="2719"/>
                  </a:lnTo>
                  <a:lnTo>
                    <a:pt x="2631" y="2688"/>
                  </a:lnTo>
                  <a:lnTo>
                    <a:pt x="2584" y="2655"/>
                  </a:lnTo>
                  <a:lnTo>
                    <a:pt x="2539" y="2624"/>
                  </a:lnTo>
                  <a:lnTo>
                    <a:pt x="2493" y="2593"/>
                  </a:lnTo>
                  <a:lnTo>
                    <a:pt x="2448" y="2562"/>
                  </a:lnTo>
                  <a:lnTo>
                    <a:pt x="2405" y="2532"/>
                  </a:lnTo>
                  <a:lnTo>
                    <a:pt x="2362" y="2500"/>
                  </a:lnTo>
                  <a:lnTo>
                    <a:pt x="2319" y="2470"/>
                  </a:lnTo>
                  <a:lnTo>
                    <a:pt x="2277" y="2440"/>
                  </a:lnTo>
                  <a:lnTo>
                    <a:pt x="2236" y="2412"/>
                  </a:lnTo>
                  <a:lnTo>
                    <a:pt x="2195" y="2382"/>
                  </a:lnTo>
                  <a:lnTo>
                    <a:pt x="2156" y="2353"/>
                  </a:lnTo>
                  <a:lnTo>
                    <a:pt x="2116" y="2324"/>
                  </a:lnTo>
                  <a:lnTo>
                    <a:pt x="2077" y="2295"/>
                  </a:lnTo>
                  <a:lnTo>
                    <a:pt x="2039" y="2266"/>
                  </a:lnTo>
                  <a:lnTo>
                    <a:pt x="2001" y="2237"/>
                  </a:lnTo>
                  <a:lnTo>
                    <a:pt x="1965" y="2208"/>
                  </a:lnTo>
                  <a:lnTo>
                    <a:pt x="1928" y="2181"/>
                  </a:lnTo>
                  <a:lnTo>
                    <a:pt x="1892" y="2153"/>
                  </a:lnTo>
                  <a:lnTo>
                    <a:pt x="1857" y="2125"/>
                  </a:lnTo>
                  <a:lnTo>
                    <a:pt x="1822" y="2097"/>
                  </a:lnTo>
                  <a:lnTo>
                    <a:pt x="1788" y="2069"/>
                  </a:lnTo>
                  <a:lnTo>
                    <a:pt x="1754" y="2041"/>
                  </a:lnTo>
                  <a:lnTo>
                    <a:pt x="1721" y="2014"/>
                  </a:lnTo>
                  <a:lnTo>
                    <a:pt x="1689" y="1987"/>
                  </a:lnTo>
                  <a:lnTo>
                    <a:pt x="1656" y="1960"/>
                  </a:lnTo>
                  <a:lnTo>
                    <a:pt x="1624" y="1933"/>
                  </a:lnTo>
                  <a:lnTo>
                    <a:pt x="1593" y="1906"/>
                  </a:lnTo>
                  <a:lnTo>
                    <a:pt x="1563" y="1880"/>
                  </a:lnTo>
                  <a:lnTo>
                    <a:pt x="1532" y="1853"/>
                  </a:lnTo>
                  <a:lnTo>
                    <a:pt x="1503" y="1826"/>
                  </a:lnTo>
                  <a:lnTo>
                    <a:pt x="1473" y="1799"/>
                  </a:lnTo>
                  <a:lnTo>
                    <a:pt x="1444" y="1773"/>
                  </a:lnTo>
                  <a:lnTo>
                    <a:pt x="1415" y="1747"/>
                  </a:lnTo>
                  <a:lnTo>
                    <a:pt x="1387" y="1720"/>
                  </a:lnTo>
                  <a:lnTo>
                    <a:pt x="1359" y="1695"/>
                  </a:lnTo>
                  <a:lnTo>
                    <a:pt x="1332" y="1668"/>
                  </a:lnTo>
                  <a:lnTo>
                    <a:pt x="1305" y="1642"/>
                  </a:lnTo>
                  <a:lnTo>
                    <a:pt x="1278" y="1617"/>
                  </a:lnTo>
                  <a:lnTo>
                    <a:pt x="1251" y="1590"/>
                  </a:lnTo>
                  <a:lnTo>
                    <a:pt x="1226" y="1564"/>
                  </a:lnTo>
                  <a:lnTo>
                    <a:pt x="1199" y="1539"/>
                  </a:lnTo>
                  <a:lnTo>
                    <a:pt x="1175" y="1513"/>
                  </a:lnTo>
                  <a:lnTo>
                    <a:pt x="1149" y="1486"/>
                  </a:lnTo>
                  <a:lnTo>
                    <a:pt x="1125" y="1461"/>
                  </a:lnTo>
                  <a:lnTo>
                    <a:pt x="1100" y="1435"/>
                  </a:lnTo>
                  <a:lnTo>
                    <a:pt x="1076" y="1409"/>
                  </a:lnTo>
                  <a:lnTo>
                    <a:pt x="1051" y="1384"/>
                  </a:lnTo>
                  <a:lnTo>
                    <a:pt x="1028" y="1358"/>
                  </a:lnTo>
                  <a:lnTo>
                    <a:pt x="1004" y="1332"/>
                  </a:lnTo>
                  <a:lnTo>
                    <a:pt x="981" y="1306"/>
                  </a:lnTo>
                  <a:lnTo>
                    <a:pt x="958" y="1280"/>
                  </a:lnTo>
                  <a:lnTo>
                    <a:pt x="936" y="1254"/>
                  </a:lnTo>
                  <a:lnTo>
                    <a:pt x="913" y="1229"/>
                  </a:lnTo>
                  <a:lnTo>
                    <a:pt x="891" y="1202"/>
                  </a:lnTo>
                  <a:lnTo>
                    <a:pt x="869" y="1176"/>
                  </a:lnTo>
                  <a:lnTo>
                    <a:pt x="847" y="1151"/>
                  </a:lnTo>
                  <a:lnTo>
                    <a:pt x="824" y="1124"/>
                  </a:lnTo>
                  <a:lnTo>
                    <a:pt x="803" y="1098"/>
                  </a:lnTo>
                  <a:lnTo>
                    <a:pt x="782" y="1072"/>
                  </a:lnTo>
                  <a:lnTo>
                    <a:pt x="760" y="1045"/>
                  </a:lnTo>
                  <a:lnTo>
                    <a:pt x="739" y="1019"/>
                  </a:lnTo>
                  <a:lnTo>
                    <a:pt x="717" y="993"/>
                  </a:lnTo>
                  <a:lnTo>
                    <a:pt x="696" y="966"/>
                  </a:lnTo>
                  <a:lnTo>
                    <a:pt x="676" y="939"/>
                  </a:lnTo>
                  <a:lnTo>
                    <a:pt x="655" y="912"/>
                  </a:lnTo>
                  <a:lnTo>
                    <a:pt x="634" y="886"/>
                  </a:lnTo>
                  <a:lnTo>
                    <a:pt x="614" y="859"/>
                  </a:lnTo>
                  <a:lnTo>
                    <a:pt x="593" y="831"/>
                  </a:lnTo>
                  <a:lnTo>
                    <a:pt x="573" y="804"/>
                  </a:lnTo>
                  <a:lnTo>
                    <a:pt x="552" y="776"/>
                  </a:lnTo>
                  <a:lnTo>
                    <a:pt x="532" y="750"/>
                  </a:lnTo>
                  <a:lnTo>
                    <a:pt x="512" y="722"/>
                  </a:lnTo>
                  <a:lnTo>
                    <a:pt x="491" y="694"/>
                  </a:lnTo>
                  <a:lnTo>
                    <a:pt x="471" y="666"/>
                  </a:lnTo>
                  <a:lnTo>
                    <a:pt x="449" y="637"/>
                  </a:lnTo>
                  <a:lnTo>
                    <a:pt x="429" y="609"/>
                  </a:lnTo>
                  <a:lnTo>
                    <a:pt x="409" y="580"/>
                  </a:lnTo>
                  <a:lnTo>
                    <a:pt x="388" y="552"/>
                  </a:lnTo>
                  <a:lnTo>
                    <a:pt x="368" y="523"/>
                  </a:lnTo>
                  <a:lnTo>
                    <a:pt x="347" y="494"/>
                  </a:lnTo>
                  <a:lnTo>
                    <a:pt x="326" y="465"/>
                  </a:lnTo>
                  <a:lnTo>
                    <a:pt x="306" y="435"/>
                  </a:lnTo>
                  <a:lnTo>
                    <a:pt x="285" y="406"/>
                  </a:lnTo>
                  <a:lnTo>
                    <a:pt x="264" y="376"/>
                  </a:lnTo>
                  <a:lnTo>
                    <a:pt x="242" y="346"/>
                  </a:lnTo>
                  <a:lnTo>
                    <a:pt x="221" y="316"/>
                  </a:lnTo>
                  <a:lnTo>
                    <a:pt x="200" y="285"/>
                  </a:lnTo>
                  <a:lnTo>
                    <a:pt x="178" y="255"/>
                  </a:lnTo>
                  <a:lnTo>
                    <a:pt x="157" y="224"/>
                  </a:lnTo>
                  <a:lnTo>
                    <a:pt x="135" y="192"/>
                  </a:lnTo>
                  <a:lnTo>
                    <a:pt x="113" y="161"/>
                  </a:lnTo>
                  <a:lnTo>
                    <a:pt x="91" y="129"/>
                  </a:lnTo>
                  <a:lnTo>
                    <a:pt x="68" y="97"/>
                  </a:lnTo>
                  <a:lnTo>
                    <a:pt x="46" y="64"/>
                  </a:lnTo>
                  <a:lnTo>
                    <a:pt x="23" y="32"/>
                  </a:lnTo>
                  <a:lnTo>
                    <a:pt x="0" y="0"/>
                  </a:lnTo>
                </a:path>
              </a:pathLst>
            </a:custGeom>
            <a:noFill/>
            <a:ln w="57150">
              <a:solidFill>
                <a:srgbClr val="053ABF"/>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80" name="Rectangle 72"/>
            <p:cNvSpPr>
              <a:spLocks noChangeArrowheads="1"/>
            </p:cNvSpPr>
            <p:nvPr/>
          </p:nvSpPr>
          <p:spPr bwMode="auto">
            <a:xfrm>
              <a:off x="4972" y="3340"/>
              <a:ext cx="242" cy="18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53ABF"/>
                  </a:solidFill>
                  <a:latin typeface="Times New Roman" pitchFamily="18" charset="0"/>
                  <a:cs typeface="Times New Roman" pitchFamily="18" charset="0"/>
                </a:rPr>
                <a:t>AD</a:t>
              </a:r>
              <a:r>
                <a:rPr kumimoji="0" lang="en-US" sz="1600" b="1" i="1" baseline="-25000" dirty="0">
                  <a:solidFill>
                    <a:srgbClr val="053ABF"/>
                  </a:solidFill>
                  <a:latin typeface="Times New Roman" pitchFamily="18" charset="0"/>
                  <a:cs typeface="Times New Roman" pitchFamily="18" charset="0"/>
                </a:rPr>
                <a:t>2</a:t>
              </a:r>
              <a:endParaRPr kumimoji="0" lang="en-US" sz="1600" b="1" baseline="-25000" dirty="0">
                <a:solidFill>
                  <a:srgbClr val="053ABF"/>
                </a:solidFill>
                <a:latin typeface="Times New Roman" pitchFamily="18" charset="0"/>
                <a:cs typeface="Times New Roman" pitchFamily="18" charset="0"/>
              </a:endParaRPr>
            </a:p>
          </p:txBody>
        </p:sp>
      </p:grpSp>
      <p:sp>
        <p:nvSpPr>
          <p:cNvPr id="181" name="Rectangle 95"/>
          <p:cNvSpPr>
            <a:spLocks noChangeArrowheads="1"/>
          </p:cNvSpPr>
          <p:nvPr/>
        </p:nvSpPr>
        <p:spPr bwMode="auto">
          <a:xfrm>
            <a:off x="5509490" y="5183908"/>
            <a:ext cx="33182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pitchFamily="18" charset="0"/>
                <a:cs typeface="Times New Roman" pitchFamily="18" charset="0"/>
              </a:rPr>
              <a:t>P</a:t>
            </a:r>
            <a:r>
              <a:rPr kumimoji="0" lang="en-US" sz="1600" b="1" i="1" baseline="-25000" dirty="0">
                <a:solidFill>
                  <a:srgbClr val="000000"/>
                </a:solidFill>
                <a:latin typeface="Times New Roman" pitchFamily="18" charset="0"/>
                <a:cs typeface="Times New Roman" pitchFamily="18" charset="0"/>
              </a:rPr>
              <a:t>100</a:t>
            </a:r>
            <a:endParaRPr kumimoji="0" lang="en-US" sz="1600" b="1" baseline="-25000" dirty="0">
              <a:solidFill>
                <a:schemeClr val="tx1"/>
              </a:solidFill>
              <a:latin typeface="Times New Roman" pitchFamily="18" charset="0"/>
              <a:cs typeface="Times New Roman" pitchFamily="18" charset="0"/>
            </a:endParaRPr>
          </a:p>
        </p:txBody>
      </p:sp>
      <p:grpSp>
        <p:nvGrpSpPr>
          <p:cNvPr id="182" name="Group 100"/>
          <p:cNvGrpSpPr>
            <a:grpSpLocks/>
          </p:cNvGrpSpPr>
          <p:nvPr/>
        </p:nvGrpSpPr>
        <p:grpSpPr bwMode="auto">
          <a:xfrm>
            <a:off x="6933021" y="5157496"/>
            <a:ext cx="417513" cy="246063"/>
            <a:chOff x="4284" y="3232"/>
            <a:chExt cx="263" cy="155"/>
          </a:xfrm>
        </p:grpSpPr>
        <p:sp>
          <p:nvSpPr>
            <p:cNvPr id="183" name="Freeform 51"/>
            <p:cNvSpPr>
              <a:spLocks/>
            </p:cNvSpPr>
            <p:nvPr/>
          </p:nvSpPr>
          <p:spPr bwMode="auto">
            <a:xfrm>
              <a:off x="4284" y="3288"/>
              <a:ext cx="75" cy="75"/>
            </a:xfrm>
            <a:custGeom>
              <a:avLst/>
              <a:gdLst>
                <a:gd name="T0" fmla="*/ 0 w 174"/>
                <a:gd name="T1" fmla="*/ 87 h 174"/>
                <a:gd name="T2" fmla="*/ 12 w 174"/>
                <a:gd name="T3" fmla="*/ 43 h 174"/>
                <a:gd name="T4" fmla="*/ 43 w 174"/>
                <a:gd name="T5" fmla="*/ 12 h 174"/>
                <a:gd name="T6" fmla="*/ 88 w 174"/>
                <a:gd name="T7" fmla="*/ 0 h 174"/>
                <a:gd name="T8" fmla="*/ 88 w 174"/>
                <a:gd name="T9" fmla="*/ 0 h 174"/>
                <a:gd name="T10" fmla="*/ 131 w 174"/>
                <a:gd name="T11" fmla="*/ 12 h 174"/>
                <a:gd name="T12" fmla="*/ 162 w 174"/>
                <a:gd name="T13" fmla="*/ 43 h 174"/>
                <a:gd name="T14" fmla="*/ 174 w 174"/>
                <a:gd name="T15" fmla="*/ 87 h 174"/>
                <a:gd name="T16" fmla="*/ 174 w 174"/>
                <a:gd name="T17" fmla="*/ 87 h 174"/>
                <a:gd name="T18" fmla="*/ 162 w 174"/>
                <a:gd name="T19" fmla="*/ 130 h 174"/>
                <a:gd name="T20" fmla="*/ 131 w 174"/>
                <a:gd name="T21" fmla="*/ 162 h 174"/>
                <a:gd name="T22" fmla="*/ 88 w 174"/>
                <a:gd name="T23" fmla="*/ 174 h 174"/>
                <a:gd name="T24" fmla="*/ 88 w 174"/>
                <a:gd name="T25" fmla="*/ 174 h 174"/>
                <a:gd name="T26" fmla="*/ 43 w 174"/>
                <a:gd name="T27" fmla="*/ 162 h 174"/>
                <a:gd name="T28" fmla="*/ 12 w 174"/>
                <a:gd name="T29" fmla="*/ 130 h 174"/>
                <a:gd name="T30" fmla="*/ 0 w 174"/>
                <a:gd name="T31" fmla="*/ 87 h 174"/>
                <a:gd name="T32" fmla="*/ 0 w 174"/>
                <a:gd name="T33" fmla="*/ 87 h 174"/>
                <a:gd name="T34" fmla="*/ 0 w 174"/>
                <a:gd name="T35" fmla="*/ 87 h 1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4"/>
                <a:gd name="T55" fmla="*/ 0 h 174"/>
                <a:gd name="T56" fmla="*/ 174 w 174"/>
                <a:gd name="T57" fmla="*/ 174 h 17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4" h="174">
                  <a:moveTo>
                    <a:pt x="0" y="87"/>
                  </a:moveTo>
                  <a:lnTo>
                    <a:pt x="12" y="43"/>
                  </a:lnTo>
                  <a:lnTo>
                    <a:pt x="43" y="12"/>
                  </a:lnTo>
                  <a:lnTo>
                    <a:pt x="88" y="0"/>
                  </a:lnTo>
                  <a:lnTo>
                    <a:pt x="131" y="12"/>
                  </a:lnTo>
                  <a:lnTo>
                    <a:pt x="162" y="43"/>
                  </a:lnTo>
                  <a:lnTo>
                    <a:pt x="174" y="87"/>
                  </a:lnTo>
                  <a:lnTo>
                    <a:pt x="162" y="130"/>
                  </a:lnTo>
                  <a:lnTo>
                    <a:pt x="131" y="162"/>
                  </a:lnTo>
                  <a:lnTo>
                    <a:pt x="88" y="174"/>
                  </a:lnTo>
                  <a:lnTo>
                    <a:pt x="43" y="162"/>
                  </a:lnTo>
                  <a:lnTo>
                    <a:pt x="12" y="130"/>
                  </a:lnTo>
                  <a:lnTo>
                    <a:pt x="0" y="87"/>
                  </a:lnTo>
                </a:path>
              </a:pathLst>
            </a:custGeom>
            <a:solidFill>
              <a:srgbClr val="FFFF00"/>
            </a:solidFill>
            <a:ln w="38100">
              <a:solidFill>
                <a:schemeClr val="tx1"/>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84" name="Rectangle 96"/>
            <p:cNvSpPr>
              <a:spLocks noChangeArrowheads="1"/>
            </p:cNvSpPr>
            <p:nvPr/>
          </p:nvSpPr>
          <p:spPr bwMode="auto">
            <a:xfrm>
              <a:off x="4398" y="3232"/>
              <a:ext cx="149" cy="155"/>
            </a:xfrm>
            <a:prstGeom prst="rect">
              <a:avLst/>
            </a:prstGeom>
            <a:noFill/>
            <a:ln w="9525">
              <a:noFill/>
              <a:miter lim="800000"/>
              <a:headEnd/>
              <a:tailEnd/>
            </a:ln>
          </p:spPr>
          <p:txBody>
            <a:bodyPr wrap="none" lIns="0" tIns="0" rIns="0" bIns="0">
              <a:prstTxWarp prst="textNoShape">
                <a:avLst/>
              </a:prstTxWarp>
              <a:spAutoFit/>
            </a:bodyPr>
            <a:lstStyle/>
            <a:p>
              <a:r>
                <a:rPr kumimoji="0" lang="en-US" sz="1000" b="1" i="1" dirty="0">
                  <a:solidFill>
                    <a:srgbClr val="000000"/>
                  </a:solidFill>
                  <a:latin typeface="Times New Roman" pitchFamily="18" charset="0"/>
                  <a:cs typeface="Times New Roman" pitchFamily="18" charset="0"/>
                </a:rPr>
                <a:t> </a:t>
              </a:r>
              <a:r>
                <a:rPr kumimoji="0" lang="en-US" sz="1600" b="1" i="1" dirty="0">
                  <a:solidFill>
                    <a:srgbClr val="000000"/>
                  </a:solidFill>
                  <a:latin typeface="Times New Roman" pitchFamily="18" charset="0"/>
                  <a:cs typeface="Times New Roman" pitchFamily="18" charset="0"/>
                </a:rPr>
                <a:t>E</a:t>
              </a:r>
              <a:r>
                <a:rPr kumimoji="0" lang="en-US" sz="1600" b="1" i="1" baseline="-25000" dirty="0">
                  <a:solidFill>
                    <a:srgbClr val="000000"/>
                  </a:solidFill>
                  <a:latin typeface="Times New Roman" pitchFamily="18" charset="0"/>
                  <a:cs typeface="Times New Roman" pitchFamily="18" charset="0"/>
                </a:rPr>
                <a:t>1</a:t>
              </a:r>
              <a:endParaRPr kumimoji="0" lang="en-US" sz="1600" b="1" baseline="-25000" dirty="0">
                <a:solidFill>
                  <a:schemeClr val="tx1"/>
                </a:solidFill>
                <a:latin typeface="Times New Roman" pitchFamily="18" charset="0"/>
                <a:cs typeface="Times New Roman" pitchFamily="18" charset="0"/>
              </a:endParaRPr>
            </a:p>
          </p:txBody>
        </p:sp>
      </p:grpSp>
      <p:cxnSp>
        <p:nvCxnSpPr>
          <p:cNvPr id="185" name="Straight Connector 184"/>
          <p:cNvCxnSpPr/>
          <p:nvPr/>
        </p:nvCxnSpPr>
        <p:spPr>
          <a:xfrm flipV="1">
            <a:off x="5899091" y="3998564"/>
            <a:ext cx="12120" cy="1996984"/>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nvGrpSpPr>
          <p:cNvPr id="63" name="Group 77"/>
          <p:cNvGrpSpPr>
            <a:grpSpLocks/>
          </p:cNvGrpSpPr>
          <p:nvPr/>
        </p:nvGrpSpPr>
        <p:grpSpPr bwMode="auto">
          <a:xfrm>
            <a:off x="6024346" y="3730139"/>
            <a:ext cx="2338388" cy="1681163"/>
            <a:chOff x="3707" y="2332"/>
            <a:chExt cx="1473" cy="1059"/>
          </a:xfrm>
        </p:grpSpPr>
        <p:sp>
          <p:nvSpPr>
            <p:cNvPr id="64" name="Freeform 47"/>
            <p:cNvSpPr>
              <a:spLocks/>
            </p:cNvSpPr>
            <p:nvPr/>
          </p:nvSpPr>
          <p:spPr bwMode="auto">
            <a:xfrm>
              <a:off x="3707" y="2338"/>
              <a:ext cx="1123" cy="1053"/>
            </a:xfrm>
            <a:custGeom>
              <a:avLst/>
              <a:gdLst>
                <a:gd name="T0" fmla="*/ 58 w 3367"/>
                <a:gd name="T1" fmla="*/ 3124 h 3161"/>
                <a:gd name="T2" fmla="*/ 171 w 3367"/>
                <a:gd name="T3" fmla="*/ 3053 h 3161"/>
                <a:gd name="T4" fmla="*/ 281 w 3367"/>
                <a:gd name="T5" fmla="*/ 2983 h 3161"/>
                <a:gd name="T6" fmla="*/ 386 w 3367"/>
                <a:gd name="T7" fmla="*/ 2914 h 3161"/>
                <a:gd name="T8" fmla="*/ 490 w 3367"/>
                <a:gd name="T9" fmla="*/ 2846 h 3161"/>
                <a:gd name="T10" fmla="*/ 589 w 3367"/>
                <a:gd name="T11" fmla="*/ 2780 h 3161"/>
                <a:gd name="T12" fmla="*/ 686 w 3367"/>
                <a:gd name="T13" fmla="*/ 2714 h 3161"/>
                <a:gd name="T14" fmla="*/ 780 w 3367"/>
                <a:gd name="T15" fmla="*/ 2650 h 3161"/>
                <a:gd name="T16" fmla="*/ 872 w 3367"/>
                <a:gd name="T17" fmla="*/ 2587 h 3161"/>
                <a:gd name="T18" fmla="*/ 959 w 3367"/>
                <a:gd name="T19" fmla="*/ 2525 h 3161"/>
                <a:gd name="T20" fmla="*/ 1045 w 3367"/>
                <a:gd name="T21" fmla="*/ 2464 h 3161"/>
                <a:gd name="T22" fmla="*/ 1128 w 3367"/>
                <a:gd name="T23" fmla="*/ 2405 h 3161"/>
                <a:gd name="T24" fmla="*/ 1209 w 3367"/>
                <a:gd name="T25" fmla="*/ 2345 h 3161"/>
                <a:gd name="T26" fmla="*/ 1286 w 3367"/>
                <a:gd name="T27" fmla="*/ 2287 h 3161"/>
                <a:gd name="T28" fmla="*/ 1362 w 3367"/>
                <a:gd name="T29" fmla="*/ 2230 h 3161"/>
                <a:gd name="T30" fmla="*/ 1436 w 3367"/>
                <a:gd name="T31" fmla="*/ 2173 h 3161"/>
                <a:gd name="T32" fmla="*/ 1507 w 3367"/>
                <a:gd name="T33" fmla="*/ 2117 h 3161"/>
                <a:gd name="T34" fmla="*/ 1576 w 3367"/>
                <a:gd name="T35" fmla="*/ 2061 h 3161"/>
                <a:gd name="T36" fmla="*/ 1642 w 3367"/>
                <a:gd name="T37" fmla="*/ 2007 h 3161"/>
                <a:gd name="T38" fmla="*/ 1707 w 3367"/>
                <a:gd name="T39" fmla="*/ 1952 h 3161"/>
                <a:gd name="T40" fmla="*/ 1770 w 3367"/>
                <a:gd name="T41" fmla="*/ 1899 h 3161"/>
                <a:gd name="T42" fmla="*/ 1832 w 3367"/>
                <a:gd name="T43" fmla="*/ 1845 h 3161"/>
                <a:gd name="T44" fmla="*/ 1891 w 3367"/>
                <a:gd name="T45" fmla="*/ 1792 h 3161"/>
                <a:gd name="T46" fmla="*/ 1948 w 3367"/>
                <a:gd name="T47" fmla="*/ 1739 h 3161"/>
                <a:gd name="T48" fmla="*/ 2005 w 3367"/>
                <a:gd name="T49" fmla="*/ 1687 h 3161"/>
                <a:gd name="T50" fmla="*/ 2060 w 3367"/>
                <a:gd name="T51" fmla="*/ 1636 h 3161"/>
                <a:gd name="T52" fmla="*/ 2113 w 3367"/>
                <a:gd name="T53" fmla="*/ 1583 h 3161"/>
                <a:gd name="T54" fmla="*/ 2164 w 3367"/>
                <a:gd name="T55" fmla="*/ 1532 h 3161"/>
                <a:gd name="T56" fmla="*/ 2215 w 3367"/>
                <a:gd name="T57" fmla="*/ 1481 h 3161"/>
                <a:gd name="T58" fmla="*/ 2264 w 3367"/>
                <a:gd name="T59" fmla="*/ 1429 h 3161"/>
                <a:gd name="T60" fmla="*/ 2313 w 3367"/>
                <a:gd name="T61" fmla="*/ 1378 h 3161"/>
                <a:gd name="T62" fmla="*/ 2360 w 3367"/>
                <a:gd name="T63" fmla="*/ 1327 h 3161"/>
                <a:gd name="T64" fmla="*/ 2407 w 3367"/>
                <a:gd name="T65" fmla="*/ 1274 h 3161"/>
                <a:gd name="T66" fmla="*/ 2452 w 3367"/>
                <a:gd name="T67" fmla="*/ 1223 h 3161"/>
                <a:gd name="T68" fmla="*/ 2497 w 3367"/>
                <a:gd name="T69" fmla="*/ 1172 h 3161"/>
                <a:gd name="T70" fmla="*/ 2540 w 3367"/>
                <a:gd name="T71" fmla="*/ 1120 h 3161"/>
                <a:gd name="T72" fmla="*/ 2584 w 3367"/>
                <a:gd name="T73" fmla="*/ 1067 h 3161"/>
                <a:gd name="T74" fmla="*/ 2627 w 3367"/>
                <a:gd name="T75" fmla="*/ 1015 h 3161"/>
                <a:gd name="T76" fmla="*/ 2668 w 3367"/>
                <a:gd name="T77" fmla="*/ 962 h 3161"/>
                <a:gd name="T78" fmla="*/ 2710 w 3367"/>
                <a:gd name="T79" fmla="*/ 909 h 3161"/>
                <a:gd name="T80" fmla="*/ 2752 w 3367"/>
                <a:gd name="T81" fmla="*/ 855 h 3161"/>
                <a:gd name="T82" fmla="*/ 2794 w 3367"/>
                <a:gd name="T83" fmla="*/ 802 h 3161"/>
                <a:gd name="T84" fmla="*/ 2834 w 3367"/>
                <a:gd name="T85" fmla="*/ 747 h 3161"/>
                <a:gd name="T86" fmla="*/ 2875 w 3367"/>
                <a:gd name="T87" fmla="*/ 692 h 3161"/>
                <a:gd name="T88" fmla="*/ 2916 w 3367"/>
                <a:gd name="T89" fmla="*/ 636 h 3161"/>
                <a:gd name="T90" fmla="*/ 2957 w 3367"/>
                <a:gd name="T91" fmla="*/ 579 h 3161"/>
                <a:gd name="T92" fmla="*/ 2999 w 3367"/>
                <a:gd name="T93" fmla="*/ 522 h 3161"/>
                <a:gd name="T94" fmla="*/ 3041 w 3367"/>
                <a:gd name="T95" fmla="*/ 464 h 3161"/>
                <a:gd name="T96" fmla="*/ 3082 w 3367"/>
                <a:gd name="T97" fmla="*/ 405 h 3161"/>
                <a:gd name="T98" fmla="*/ 3124 w 3367"/>
                <a:gd name="T99" fmla="*/ 345 h 3161"/>
                <a:gd name="T100" fmla="*/ 3166 w 3367"/>
                <a:gd name="T101" fmla="*/ 285 h 3161"/>
                <a:gd name="T102" fmla="*/ 3210 w 3367"/>
                <a:gd name="T103" fmla="*/ 224 h 3161"/>
                <a:gd name="T104" fmla="*/ 3254 w 3367"/>
                <a:gd name="T105" fmla="*/ 161 h 3161"/>
                <a:gd name="T106" fmla="*/ 3299 w 3367"/>
                <a:gd name="T107" fmla="*/ 97 h 3161"/>
                <a:gd name="T108" fmla="*/ 3343 w 3367"/>
                <a:gd name="T109" fmla="*/ 32 h 316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367"/>
                <a:gd name="T166" fmla="*/ 0 h 3161"/>
                <a:gd name="T167" fmla="*/ 3367 w 3367"/>
                <a:gd name="T168" fmla="*/ 3161 h 3161"/>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367" h="3161">
                  <a:moveTo>
                    <a:pt x="0" y="3161"/>
                  </a:moveTo>
                  <a:lnTo>
                    <a:pt x="58" y="3124"/>
                  </a:lnTo>
                  <a:lnTo>
                    <a:pt x="115" y="3089"/>
                  </a:lnTo>
                  <a:lnTo>
                    <a:pt x="171" y="3053"/>
                  </a:lnTo>
                  <a:lnTo>
                    <a:pt x="226" y="3017"/>
                  </a:lnTo>
                  <a:lnTo>
                    <a:pt x="281" y="2983"/>
                  </a:lnTo>
                  <a:lnTo>
                    <a:pt x="334" y="2948"/>
                  </a:lnTo>
                  <a:lnTo>
                    <a:pt x="386" y="2914"/>
                  </a:lnTo>
                  <a:lnTo>
                    <a:pt x="439" y="2879"/>
                  </a:lnTo>
                  <a:lnTo>
                    <a:pt x="490" y="2846"/>
                  </a:lnTo>
                  <a:lnTo>
                    <a:pt x="540" y="2812"/>
                  </a:lnTo>
                  <a:lnTo>
                    <a:pt x="589" y="2780"/>
                  </a:lnTo>
                  <a:lnTo>
                    <a:pt x="638" y="2747"/>
                  </a:lnTo>
                  <a:lnTo>
                    <a:pt x="686" y="2714"/>
                  </a:lnTo>
                  <a:lnTo>
                    <a:pt x="734" y="2682"/>
                  </a:lnTo>
                  <a:lnTo>
                    <a:pt x="780" y="2650"/>
                  </a:lnTo>
                  <a:lnTo>
                    <a:pt x="826" y="2618"/>
                  </a:lnTo>
                  <a:lnTo>
                    <a:pt x="872" y="2587"/>
                  </a:lnTo>
                  <a:lnTo>
                    <a:pt x="916" y="2556"/>
                  </a:lnTo>
                  <a:lnTo>
                    <a:pt x="959" y="2525"/>
                  </a:lnTo>
                  <a:lnTo>
                    <a:pt x="1003" y="2495"/>
                  </a:lnTo>
                  <a:lnTo>
                    <a:pt x="1045" y="2464"/>
                  </a:lnTo>
                  <a:lnTo>
                    <a:pt x="1087" y="2433"/>
                  </a:lnTo>
                  <a:lnTo>
                    <a:pt x="1128" y="2405"/>
                  </a:lnTo>
                  <a:lnTo>
                    <a:pt x="1169" y="2376"/>
                  </a:lnTo>
                  <a:lnTo>
                    <a:pt x="1209" y="2345"/>
                  </a:lnTo>
                  <a:lnTo>
                    <a:pt x="1248" y="2316"/>
                  </a:lnTo>
                  <a:lnTo>
                    <a:pt x="1286" y="2287"/>
                  </a:lnTo>
                  <a:lnTo>
                    <a:pt x="1324" y="2259"/>
                  </a:lnTo>
                  <a:lnTo>
                    <a:pt x="1362" y="2230"/>
                  </a:lnTo>
                  <a:lnTo>
                    <a:pt x="1399" y="2202"/>
                  </a:lnTo>
                  <a:lnTo>
                    <a:pt x="1436" y="2173"/>
                  </a:lnTo>
                  <a:lnTo>
                    <a:pt x="1471" y="2145"/>
                  </a:lnTo>
                  <a:lnTo>
                    <a:pt x="1507" y="2117"/>
                  </a:lnTo>
                  <a:lnTo>
                    <a:pt x="1541" y="2089"/>
                  </a:lnTo>
                  <a:lnTo>
                    <a:pt x="1576" y="2061"/>
                  </a:lnTo>
                  <a:lnTo>
                    <a:pt x="1609" y="2033"/>
                  </a:lnTo>
                  <a:lnTo>
                    <a:pt x="1642" y="2007"/>
                  </a:lnTo>
                  <a:lnTo>
                    <a:pt x="1675" y="1979"/>
                  </a:lnTo>
                  <a:lnTo>
                    <a:pt x="1707" y="1952"/>
                  </a:lnTo>
                  <a:lnTo>
                    <a:pt x="1739" y="1925"/>
                  </a:lnTo>
                  <a:lnTo>
                    <a:pt x="1770" y="1899"/>
                  </a:lnTo>
                  <a:lnTo>
                    <a:pt x="1802" y="1872"/>
                  </a:lnTo>
                  <a:lnTo>
                    <a:pt x="1832" y="1845"/>
                  </a:lnTo>
                  <a:lnTo>
                    <a:pt x="1862" y="1818"/>
                  </a:lnTo>
                  <a:lnTo>
                    <a:pt x="1891" y="1792"/>
                  </a:lnTo>
                  <a:lnTo>
                    <a:pt x="1921" y="1766"/>
                  </a:lnTo>
                  <a:lnTo>
                    <a:pt x="1948" y="1739"/>
                  </a:lnTo>
                  <a:lnTo>
                    <a:pt x="1977" y="1714"/>
                  </a:lnTo>
                  <a:lnTo>
                    <a:pt x="2005" y="1687"/>
                  </a:lnTo>
                  <a:lnTo>
                    <a:pt x="2033" y="1661"/>
                  </a:lnTo>
                  <a:lnTo>
                    <a:pt x="2060" y="1636"/>
                  </a:lnTo>
                  <a:lnTo>
                    <a:pt x="2086" y="1609"/>
                  </a:lnTo>
                  <a:lnTo>
                    <a:pt x="2113" y="1583"/>
                  </a:lnTo>
                  <a:lnTo>
                    <a:pt x="2139" y="1558"/>
                  </a:lnTo>
                  <a:lnTo>
                    <a:pt x="2164" y="1532"/>
                  </a:lnTo>
                  <a:lnTo>
                    <a:pt x="2190" y="1506"/>
                  </a:lnTo>
                  <a:lnTo>
                    <a:pt x="2215" y="1481"/>
                  </a:lnTo>
                  <a:lnTo>
                    <a:pt x="2240" y="1455"/>
                  </a:lnTo>
                  <a:lnTo>
                    <a:pt x="2264" y="1429"/>
                  </a:lnTo>
                  <a:lnTo>
                    <a:pt x="2289" y="1404"/>
                  </a:lnTo>
                  <a:lnTo>
                    <a:pt x="2313" y="1378"/>
                  </a:lnTo>
                  <a:lnTo>
                    <a:pt x="2337" y="1352"/>
                  </a:lnTo>
                  <a:lnTo>
                    <a:pt x="2360" y="1327"/>
                  </a:lnTo>
                  <a:lnTo>
                    <a:pt x="2383" y="1300"/>
                  </a:lnTo>
                  <a:lnTo>
                    <a:pt x="2407" y="1274"/>
                  </a:lnTo>
                  <a:lnTo>
                    <a:pt x="2429" y="1249"/>
                  </a:lnTo>
                  <a:lnTo>
                    <a:pt x="2452" y="1223"/>
                  </a:lnTo>
                  <a:lnTo>
                    <a:pt x="2475" y="1198"/>
                  </a:lnTo>
                  <a:lnTo>
                    <a:pt x="2497" y="1172"/>
                  </a:lnTo>
                  <a:lnTo>
                    <a:pt x="2519" y="1146"/>
                  </a:lnTo>
                  <a:lnTo>
                    <a:pt x="2540" y="1120"/>
                  </a:lnTo>
                  <a:lnTo>
                    <a:pt x="2562" y="1094"/>
                  </a:lnTo>
                  <a:lnTo>
                    <a:pt x="2584" y="1067"/>
                  </a:lnTo>
                  <a:lnTo>
                    <a:pt x="2605" y="1042"/>
                  </a:lnTo>
                  <a:lnTo>
                    <a:pt x="2627" y="1015"/>
                  </a:lnTo>
                  <a:lnTo>
                    <a:pt x="2648" y="989"/>
                  </a:lnTo>
                  <a:lnTo>
                    <a:pt x="2668" y="962"/>
                  </a:lnTo>
                  <a:lnTo>
                    <a:pt x="2689" y="936"/>
                  </a:lnTo>
                  <a:lnTo>
                    <a:pt x="2710" y="909"/>
                  </a:lnTo>
                  <a:lnTo>
                    <a:pt x="2732" y="882"/>
                  </a:lnTo>
                  <a:lnTo>
                    <a:pt x="2752" y="855"/>
                  </a:lnTo>
                  <a:lnTo>
                    <a:pt x="2773" y="829"/>
                  </a:lnTo>
                  <a:lnTo>
                    <a:pt x="2794" y="802"/>
                  </a:lnTo>
                  <a:lnTo>
                    <a:pt x="2814" y="774"/>
                  </a:lnTo>
                  <a:lnTo>
                    <a:pt x="2834" y="747"/>
                  </a:lnTo>
                  <a:lnTo>
                    <a:pt x="2855" y="719"/>
                  </a:lnTo>
                  <a:lnTo>
                    <a:pt x="2875" y="692"/>
                  </a:lnTo>
                  <a:lnTo>
                    <a:pt x="2896" y="664"/>
                  </a:lnTo>
                  <a:lnTo>
                    <a:pt x="2916" y="636"/>
                  </a:lnTo>
                  <a:lnTo>
                    <a:pt x="2937" y="608"/>
                  </a:lnTo>
                  <a:lnTo>
                    <a:pt x="2957" y="579"/>
                  </a:lnTo>
                  <a:lnTo>
                    <a:pt x="2978" y="551"/>
                  </a:lnTo>
                  <a:lnTo>
                    <a:pt x="2999" y="522"/>
                  </a:lnTo>
                  <a:lnTo>
                    <a:pt x="3020" y="493"/>
                  </a:lnTo>
                  <a:lnTo>
                    <a:pt x="3041" y="464"/>
                  </a:lnTo>
                  <a:lnTo>
                    <a:pt x="3061" y="434"/>
                  </a:lnTo>
                  <a:lnTo>
                    <a:pt x="3082" y="405"/>
                  </a:lnTo>
                  <a:lnTo>
                    <a:pt x="3103" y="375"/>
                  </a:lnTo>
                  <a:lnTo>
                    <a:pt x="3124" y="345"/>
                  </a:lnTo>
                  <a:lnTo>
                    <a:pt x="3145" y="315"/>
                  </a:lnTo>
                  <a:lnTo>
                    <a:pt x="3166" y="285"/>
                  </a:lnTo>
                  <a:lnTo>
                    <a:pt x="3189" y="254"/>
                  </a:lnTo>
                  <a:lnTo>
                    <a:pt x="3210" y="224"/>
                  </a:lnTo>
                  <a:lnTo>
                    <a:pt x="3232" y="192"/>
                  </a:lnTo>
                  <a:lnTo>
                    <a:pt x="3254" y="161"/>
                  </a:lnTo>
                  <a:lnTo>
                    <a:pt x="3277" y="129"/>
                  </a:lnTo>
                  <a:lnTo>
                    <a:pt x="3299" y="97"/>
                  </a:lnTo>
                  <a:lnTo>
                    <a:pt x="3321" y="64"/>
                  </a:lnTo>
                  <a:lnTo>
                    <a:pt x="3343" y="32"/>
                  </a:lnTo>
                  <a:lnTo>
                    <a:pt x="3367" y="0"/>
                  </a:lnTo>
                </a:path>
              </a:pathLst>
            </a:custGeom>
            <a:noFill/>
            <a:ln w="57150">
              <a:solidFill>
                <a:srgbClr val="0066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65" name="Rectangle 48"/>
            <p:cNvSpPr>
              <a:spLocks noChangeArrowheads="1"/>
            </p:cNvSpPr>
            <p:nvPr/>
          </p:nvSpPr>
          <p:spPr bwMode="auto">
            <a:xfrm>
              <a:off x="4822" y="2332"/>
              <a:ext cx="358"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6600"/>
                  </a:solidFill>
                  <a:latin typeface="Times New Roman" pitchFamily="18" charset="0"/>
                  <a:cs typeface="Times New Roman" pitchFamily="18" charset="0"/>
                </a:rPr>
                <a:t>SRAS</a:t>
              </a:r>
              <a:r>
                <a:rPr kumimoji="0" lang="en-US" sz="1600" b="1" i="1" baseline="-25000" dirty="0">
                  <a:solidFill>
                    <a:srgbClr val="006600"/>
                  </a:solidFill>
                  <a:latin typeface="Times New Roman" pitchFamily="18" charset="0"/>
                  <a:cs typeface="Times New Roman" pitchFamily="18" charset="0"/>
                </a:rPr>
                <a:t>2</a:t>
              </a:r>
              <a:endParaRPr kumimoji="0" lang="en-US" sz="1600" b="1" baseline="-25000" dirty="0">
                <a:solidFill>
                  <a:srgbClr val="006600"/>
                </a:solidFill>
                <a:latin typeface="Times New Roman" pitchFamily="18" charset="0"/>
                <a:cs typeface="Times New Roman" pitchFamily="18" charset="0"/>
              </a:endParaRPr>
            </a:p>
          </p:txBody>
        </p:sp>
      </p:grpSp>
      <p:grpSp>
        <p:nvGrpSpPr>
          <p:cNvPr id="66" name="Group 76"/>
          <p:cNvGrpSpPr>
            <a:grpSpLocks/>
          </p:cNvGrpSpPr>
          <p:nvPr/>
        </p:nvGrpSpPr>
        <p:grpSpPr bwMode="auto">
          <a:xfrm>
            <a:off x="6940332" y="4542948"/>
            <a:ext cx="407988" cy="246063"/>
            <a:chOff x="4284" y="2844"/>
            <a:chExt cx="257" cy="155"/>
          </a:xfrm>
        </p:grpSpPr>
        <p:sp>
          <p:nvSpPr>
            <p:cNvPr id="68" name="Rectangle 61"/>
            <p:cNvSpPr>
              <a:spLocks noChangeArrowheads="1"/>
            </p:cNvSpPr>
            <p:nvPr/>
          </p:nvSpPr>
          <p:spPr bwMode="auto">
            <a:xfrm>
              <a:off x="4392" y="2844"/>
              <a:ext cx="149" cy="155"/>
            </a:xfrm>
            <a:prstGeom prst="rect">
              <a:avLst/>
            </a:prstGeom>
            <a:noFill/>
            <a:ln w="9525">
              <a:noFill/>
              <a:miter lim="800000"/>
              <a:headEnd/>
              <a:tailEnd/>
            </a:ln>
          </p:spPr>
          <p:txBody>
            <a:bodyPr wrap="none" lIns="0" tIns="0" rIns="0" bIns="0">
              <a:prstTxWarp prst="textNoShape">
                <a:avLst/>
              </a:prstTxWarp>
              <a:spAutoFit/>
            </a:bodyPr>
            <a:lstStyle/>
            <a:p>
              <a:r>
                <a:rPr kumimoji="0" lang="en-US" sz="1000" b="1" i="1" dirty="0">
                  <a:solidFill>
                    <a:srgbClr val="000000"/>
                  </a:solidFill>
                  <a:latin typeface="Times New Roman" pitchFamily="18" charset="0"/>
                  <a:cs typeface="Times New Roman" pitchFamily="18" charset="0"/>
                </a:rPr>
                <a:t> </a:t>
              </a:r>
              <a:r>
                <a:rPr kumimoji="0" lang="en-US" sz="1600" b="1" i="1" dirty="0">
                  <a:solidFill>
                    <a:srgbClr val="000000"/>
                  </a:solidFill>
                  <a:latin typeface="Times New Roman" pitchFamily="18" charset="0"/>
                  <a:cs typeface="Times New Roman" pitchFamily="18" charset="0"/>
                </a:rPr>
                <a:t>E</a:t>
              </a:r>
              <a:r>
                <a:rPr kumimoji="0" lang="en-US" sz="1600" b="1" i="1" baseline="-25000" dirty="0">
                  <a:solidFill>
                    <a:srgbClr val="000000"/>
                  </a:solidFill>
                  <a:latin typeface="Times New Roman" pitchFamily="18" charset="0"/>
                  <a:cs typeface="Times New Roman" pitchFamily="18" charset="0"/>
                </a:rPr>
                <a:t>2</a:t>
              </a:r>
              <a:endParaRPr kumimoji="0" lang="en-US" sz="1600" b="1" baseline="-25000" dirty="0">
                <a:solidFill>
                  <a:schemeClr val="tx1"/>
                </a:solidFill>
                <a:latin typeface="Times New Roman" pitchFamily="18" charset="0"/>
                <a:cs typeface="Times New Roman" pitchFamily="18" charset="0"/>
              </a:endParaRPr>
            </a:p>
          </p:txBody>
        </p:sp>
        <p:sp>
          <p:nvSpPr>
            <p:cNvPr id="69" name="Freeform 62"/>
            <p:cNvSpPr>
              <a:spLocks/>
            </p:cNvSpPr>
            <p:nvPr/>
          </p:nvSpPr>
          <p:spPr bwMode="auto">
            <a:xfrm>
              <a:off x="4284" y="2900"/>
              <a:ext cx="75" cy="75"/>
            </a:xfrm>
            <a:custGeom>
              <a:avLst/>
              <a:gdLst>
                <a:gd name="T0" fmla="*/ 0 w 174"/>
                <a:gd name="T1" fmla="*/ 87 h 174"/>
                <a:gd name="T2" fmla="*/ 12 w 174"/>
                <a:gd name="T3" fmla="*/ 43 h 174"/>
                <a:gd name="T4" fmla="*/ 43 w 174"/>
                <a:gd name="T5" fmla="*/ 12 h 174"/>
                <a:gd name="T6" fmla="*/ 88 w 174"/>
                <a:gd name="T7" fmla="*/ 0 h 174"/>
                <a:gd name="T8" fmla="*/ 88 w 174"/>
                <a:gd name="T9" fmla="*/ 0 h 174"/>
                <a:gd name="T10" fmla="*/ 131 w 174"/>
                <a:gd name="T11" fmla="*/ 12 h 174"/>
                <a:gd name="T12" fmla="*/ 162 w 174"/>
                <a:gd name="T13" fmla="*/ 43 h 174"/>
                <a:gd name="T14" fmla="*/ 174 w 174"/>
                <a:gd name="T15" fmla="*/ 87 h 174"/>
                <a:gd name="T16" fmla="*/ 174 w 174"/>
                <a:gd name="T17" fmla="*/ 87 h 174"/>
                <a:gd name="T18" fmla="*/ 162 w 174"/>
                <a:gd name="T19" fmla="*/ 130 h 174"/>
                <a:gd name="T20" fmla="*/ 131 w 174"/>
                <a:gd name="T21" fmla="*/ 162 h 174"/>
                <a:gd name="T22" fmla="*/ 88 w 174"/>
                <a:gd name="T23" fmla="*/ 174 h 174"/>
                <a:gd name="T24" fmla="*/ 88 w 174"/>
                <a:gd name="T25" fmla="*/ 174 h 174"/>
                <a:gd name="T26" fmla="*/ 43 w 174"/>
                <a:gd name="T27" fmla="*/ 162 h 174"/>
                <a:gd name="T28" fmla="*/ 12 w 174"/>
                <a:gd name="T29" fmla="*/ 130 h 174"/>
                <a:gd name="T30" fmla="*/ 0 w 174"/>
                <a:gd name="T31" fmla="*/ 87 h 174"/>
                <a:gd name="T32" fmla="*/ 0 w 174"/>
                <a:gd name="T33" fmla="*/ 87 h 174"/>
                <a:gd name="T34" fmla="*/ 0 w 174"/>
                <a:gd name="T35" fmla="*/ 87 h 1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4"/>
                <a:gd name="T55" fmla="*/ 0 h 174"/>
                <a:gd name="T56" fmla="*/ 174 w 174"/>
                <a:gd name="T57" fmla="*/ 174 h 17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4" h="174">
                  <a:moveTo>
                    <a:pt x="0" y="87"/>
                  </a:moveTo>
                  <a:lnTo>
                    <a:pt x="12" y="43"/>
                  </a:lnTo>
                  <a:lnTo>
                    <a:pt x="43" y="12"/>
                  </a:lnTo>
                  <a:lnTo>
                    <a:pt x="88" y="0"/>
                  </a:lnTo>
                  <a:lnTo>
                    <a:pt x="131" y="12"/>
                  </a:lnTo>
                  <a:lnTo>
                    <a:pt x="162" y="43"/>
                  </a:lnTo>
                  <a:lnTo>
                    <a:pt x="174" y="87"/>
                  </a:lnTo>
                  <a:lnTo>
                    <a:pt x="162" y="130"/>
                  </a:lnTo>
                  <a:lnTo>
                    <a:pt x="131" y="162"/>
                  </a:lnTo>
                  <a:lnTo>
                    <a:pt x="88" y="174"/>
                  </a:lnTo>
                  <a:lnTo>
                    <a:pt x="43" y="162"/>
                  </a:lnTo>
                  <a:lnTo>
                    <a:pt x="12" y="130"/>
                  </a:lnTo>
                  <a:lnTo>
                    <a:pt x="0" y="87"/>
                  </a:lnTo>
                </a:path>
              </a:pathLst>
            </a:custGeom>
            <a:solidFill>
              <a:srgbClr val="FFFF00"/>
            </a:solidFill>
            <a:ln w="38100">
              <a:solidFill>
                <a:schemeClr val="tx1"/>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sp>
        <p:nvSpPr>
          <p:cNvPr id="70" name="Rectangle 63"/>
          <p:cNvSpPr>
            <a:spLocks noChangeArrowheads="1"/>
          </p:cNvSpPr>
          <p:nvPr/>
        </p:nvSpPr>
        <p:spPr bwMode="auto">
          <a:xfrm>
            <a:off x="5487204" y="4533414"/>
            <a:ext cx="33182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pitchFamily="18" charset="0"/>
                <a:cs typeface="Times New Roman" pitchFamily="18" charset="0"/>
              </a:rPr>
              <a:t>P</a:t>
            </a:r>
            <a:r>
              <a:rPr kumimoji="0" lang="en-US" sz="1600" b="1" i="1" baseline="-25000" dirty="0">
                <a:solidFill>
                  <a:srgbClr val="000000"/>
                </a:solidFill>
                <a:latin typeface="Times New Roman" pitchFamily="18" charset="0"/>
                <a:cs typeface="Times New Roman" pitchFamily="18" charset="0"/>
              </a:rPr>
              <a:t>105</a:t>
            </a:r>
            <a:endParaRPr kumimoji="0" lang="en-US" sz="1600" b="1" baseline="-25000" dirty="0">
              <a:solidFill>
                <a:schemeClr val="tx1"/>
              </a:solidFill>
              <a:latin typeface="Times New Roman" pitchFamily="18" charset="0"/>
              <a:cs typeface="Times New Roman" pitchFamily="18" charset="0"/>
            </a:endParaRPr>
          </a:p>
        </p:txBody>
      </p:sp>
      <p:sp>
        <p:nvSpPr>
          <p:cNvPr id="71" name="Line 64"/>
          <p:cNvSpPr>
            <a:spLocks noChangeShapeType="1"/>
          </p:cNvSpPr>
          <p:nvPr/>
        </p:nvSpPr>
        <p:spPr bwMode="auto">
          <a:xfrm>
            <a:off x="5921157" y="4681052"/>
            <a:ext cx="1019175" cy="1587"/>
          </a:xfrm>
          <a:prstGeom prst="line">
            <a:avLst/>
          </a:prstGeom>
          <a:noFill/>
          <a:ln w="31750" cap="rnd">
            <a:solidFill>
              <a:schemeClr val="tx1"/>
            </a:solidFill>
            <a:prstDash val="sysDot"/>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72" name="Freeform 67"/>
          <p:cNvSpPr>
            <a:spLocks/>
          </p:cNvSpPr>
          <p:nvPr/>
        </p:nvSpPr>
        <p:spPr bwMode="auto">
          <a:xfrm>
            <a:off x="7322920" y="4927114"/>
            <a:ext cx="119062" cy="119063"/>
          </a:xfrm>
          <a:custGeom>
            <a:avLst/>
            <a:gdLst>
              <a:gd name="T0" fmla="*/ 0 w 174"/>
              <a:gd name="T1" fmla="*/ 87 h 174"/>
              <a:gd name="T2" fmla="*/ 12 w 174"/>
              <a:gd name="T3" fmla="*/ 43 h 174"/>
              <a:gd name="T4" fmla="*/ 43 w 174"/>
              <a:gd name="T5" fmla="*/ 12 h 174"/>
              <a:gd name="T6" fmla="*/ 88 w 174"/>
              <a:gd name="T7" fmla="*/ 0 h 174"/>
              <a:gd name="T8" fmla="*/ 88 w 174"/>
              <a:gd name="T9" fmla="*/ 0 h 174"/>
              <a:gd name="T10" fmla="*/ 131 w 174"/>
              <a:gd name="T11" fmla="*/ 12 h 174"/>
              <a:gd name="T12" fmla="*/ 162 w 174"/>
              <a:gd name="T13" fmla="*/ 43 h 174"/>
              <a:gd name="T14" fmla="*/ 174 w 174"/>
              <a:gd name="T15" fmla="*/ 87 h 174"/>
              <a:gd name="T16" fmla="*/ 174 w 174"/>
              <a:gd name="T17" fmla="*/ 87 h 174"/>
              <a:gd name="T18" fmla="*/ 162 w 174"/>
              <a:gd name="T19" fmla="*/ 130 h 174"/>
              <a:gd name="T20" fmla="*/ 131 w 174"/>
              <a:gd name="T21" fmla="*/ 162 h 174"/>
              <a:gd name="T22" fmla="*/ 88 w 174"/>
              <a:gd name="T23" fmla="*/ 174 h 174"/>
              <a:gd name="T24" fmla="*/ 88 w 174"/>
              <a:gd name="T25" fmla="*/ 174 h 174"/>
              <a:gd name="T26" fmla="*/ 43 w 174"/>
              <a:gd name="T27" fmla="*/ 162 h 174"/>
              <a:gd name="T28" fmla="*/ 12 w 174"/>
              <a:gd name="T29" fmla="*/ 130 h 174"/>
              <a:gd name="T30" fmla="*/ 0 w 174"/>
              <a:gd name="T31" fmla="*/ 87 h 174"/>
              <a:gd name="T32" fmla="*/ 0 w 174"/>
              <a:gd name="T33" fmla="*/ 87 h 174"/>
              <a:gd name="T34" fmla="*/ 0 w 174"/>
              <a:gd name="T35" fmla="*/ 87 h 1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4"/>
              <a:gd name="T55" fmla="*/ 0 h 174"/>
              <a:gd name="T56" fmla="*/ 174 w 174"/>
              <a:gd name="T57" fmla="*/ 174 h 17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4" h="174">
                <a:moveTo>
                  <a:pt x="0" y="87"/>
                </a:moveTo>
                <a:lnTo>
                  <a:pt x="12" y="43"/>
                </a:lnTo>
                <a:lnTo>
                  <a:pt x="43" y="12"/>
                </a:lnTo>
                <a:lnTo>
                  <a:pt x="88" y="0"/>
                </a:lnTo>
                <a:lnTo>
                  <a:pt x="131" y="12"/>
                </a:lnTo>
                <a:lnTo>
                  <a:pt x="162" y="43"/>
                </a:lnTo>
                <a:lnTo>
                  <a:pt x="174" y="87"/>
                </a:lnTo>
                <a:lnTo>
                  <a:pt x="162" y="130"/>
                </a:lnTo>
                <a:lnTo>
                  <a:pt x="131" y="162"/>
                </a:lnTo>
                <a:lnTo>
                  <a:pt x="88" y="174"/>
                </a:lnTo>
                <a:lnTo>
                  <a:pt x="43" y="162"/>
                </a:lnTo>
                <a:lnTo>
                  <a:pt x="12" y="130"/>
                </a:lnTo>
                <a:lnTo>
                  <a:pt x="0" y="87"/>
                </a:lnTo>
              </a:path>
            </a:pathLst>
          </a:custGeom>
          <a:solidFill>
            <a:srgbClr val="FFFF00"/>
          </a:solidFill>
          <a:ln w="38100">
            <a:solidFill>
              <a:schemeClr val="tx1"/>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74" name="Content Placeholder 2"/>
          <p:cNvSpPr txBox="1">
            <a:spLocks/>
          </p:cNvSpPr>
          <p:nvPr/>
        </p:nvSpPr>
        <p:spPr>
          <a:xfrm>
            <a:off x="223332" y="2538195"/>
            <a:ext cx="5153955" cy="1679491"/>
          </a:xfrm>
          <a:prstGeom prst="rect">
            <a:avLst/>
          </a:prstGeom>
        </p:spPr>
        <p:txBody>
          <a:bodyPr/>
          <a:lstStyle>
            <a:lvl1pPr marL="342900" indent="-342900" algn="l" defTabSz="457200" rtl="0" eaLnBrk="1" latinLnBrk="0" hangingPunct="1">
              <a:spcBef>
                <a:spcPct val="20000"/>
              </a:spcBef>
              <a:buFont typeface="Arial"/>
              <a:buChar char="•"/>
              <a:defRPr sz="2800" kern="1200">
                <a:solidFill>
                  <a:schemeClr val="tx2"/>
                </a:solidFill>
                <a:latin typeface="Times New Roman" pitchFamily="18" charset="0"/>
                <a:ea typeface="+mn-ea"/>
                <a:cs typeface="Times New Roman" pitchFamily="18" charset="0"/>
              </a:defRPr>
            </a:lvl1pPr>
            <a:lvl2pPr marL="742950" indent="-285750" algn="l" defTabSz="457200" rtl="0" eaLnBrk="1" latinLnBrk="0" hangingPunct="1">
              <a:spcBef>
                <a:spcPct val="20000"/>
              </a:spcBef>
              <a:buFont typeface="Arial" pitchFamily="34" charset="0"/>
              <a:buChar char="•"/>
              <a:defRPr sz="2600" kern="1200">
                <a:solidFill>
                  <a:schemeClr val="tx2"/>
                </a:solidFill>
                <a:latin typeface="Times New Roman" pitchFamily="18" charset="0"/>
                <a:ea typeface="+mn-ea"/>
                <a:cs typeface="Times New Roman" pitchFamily="18" charset="0"/>
              </a:defRPr>
            </a:lvl2pPr>
            <a:lvl3pPr marL="1143000" indent="-228600" algn="l" defTabSz="457200" rtl="0" eaLnBrk="1" latinLnBrk="0" hangingPunct="1">
              <a:spcBef>
                <a:spcPct val="20000"/>
              </a:spcBef>
              <a:buFont typeface="Arial" pitchFamily="34" charset="0"/>
              <a:buChar char="•"/>
              <a:defRPr sz="2600" kern="1200">
                <a:solidFill>
                  <a:schemeClr val="tx2"/>
                </a:solidFill>
                <a:latin typeface="Times New Roman" pitchFamily="18" charset="0"/>
                <a:ea typeface="+mn-ea"/>
                <a:cs typeface="Times New Roman" pitchFamily="18" charset="0"/>
              </a:defRPr>
            </a:lvl3pPr>
            <a:lvl4pPr marL="1600200" indent="-228600" algn="l" defTabSz="457200" rtl="0" eaLnBrk="1" latinLnBrk="0" hangingPunct="1">
              <a:spcBef>
                <a:spcPct val="20000"/>
              </a:spcBef>
              <a:buFont typeface="Arial" pitchFamily="34" charset="0"/>
              <a:buChar char="•"/>
              <a:defRPr sz="2600" kern="1200">
                <a:solidFill>
                  <a:schemeClr val="tx2"/>
                </a:solidFill>
                <a:latin typeface="Times New Roman" pitchFamily="18" charset="0"/>
                <a:ea typeface="+mn-ea"/>
                <a:cs typeface="Times New Roman" pitchFamily="18" charset="0"/>
              </a:defRPr>
            </a:lvl4pPr>
            <a:lvl5pPr marL="2057400" indent="-228600" algn="l" defTabSz="457200" rtl="0" eaLnBrk="1" latinLnBrk="0" hangingPunct="1">
              <a:spcBef>
                <a:spcPct val="20000"/>
              </a:spcBef>
              <a:buFont typeface="Arial" pitchFamily="34" charset="0"/>
              <a:buChar char="•"/>
              <a:defRPr sz="2600" kern="1200">
                <a:solidFill>
                  <a:schemeClr val="tx2"/>
                </a:solidFill>
                <a:latin typeface="Times New Roman" pitchFamily="18" charset="0"/>
                <a:ea typeface="+mn-ea"/>
                <a:cs typeface="Times New Roman" pitchFamily="18"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ct val="90000"/>
              </a:lnSpc>
              <a:buNone/>
            </a:pPr>
            <a:r>
              <a:rPr lang="en-US" sz="2300" dirty="0">
                <a:solidFill>
                  <a:srgbClr val="32302A"/>
                </a:solidFill>
                <a:ea typeface="ＭＳ Ｐゴシック" pitchFamily="-107" charset="-128"/>
                <a:cs typeface="ＭＳ Ｐゴシック" pitchFamily="-107" charset="-128"/>
              </a:rPr>
              <a:t>			    </a:t>
            </a:r>
            <a:r>
              <a:rPr lang="en-US" sz="2300" dirty="0" smtClean="0">
                <a:solidFill>
                  <a:srgbClr val="32302A"/>
                </a:solidFill>
                <a:ea typeface="ＭＳ Ｐゴシック" pitchFamily="-107" charset="-128"/>
                <a:cs typeface="ＭＳ Ｐゴシック" pitchFamily="-107" charset="-128"/>
              </a:rPr>
              <a:t>                          however </a:t>
            </a:r>
            <a:r>
              <a:rPr lang="en-US" sz="2300" dirty="0">
                <a:solidFill>
                  <a:srgbClr val="32302A"/>
                </a:solidFill>
                <a:ea typeface="ＭＳ Ｐゴシック" pitchFamily="-107" charset="-128"/>
                <a:cs typeface="ＭＳ Ｐゴシック" pitchFamily="-107" charset="-128"/>
              </a:rPr>
              <a:t>low unemployment and strong demand create upward pressure on wages and other resource prices, shifting </a:t>
            </a:r>
            <a:r>
              <a:rPr lang="en-US" sz="2300" b="1" i="1" dirty="0">
                <a:solidFill>
                  <a:schemeClr val="accent3">
                    <a:lumMod val="75000"/>
                  </a:schemeClr>
                </a:solidFill>
                <a:ea typeface="ＭＳ Ｐゴシック" pitchFamily="-107" charset="-128"/>
                <a:cs typeface="ＭＳ Ｐゴシック" pitchFamily="-107" charset="-128"/>
              </a:rPr>
              <a:t>SRAS</a:t>
            </a:r>
            <a:r>
              <a:rPr lang="en-US" sz="2300" b="1" i="1" baseline="-25000" dirty="0">
                <a:solidFill>
                  <a:schemeClr val="accent3">
                    <a:lumMod val="75000"/>
                  </a:schemeClr>
                </a:solidFill>
                <a:ea typeface="ＭＳ Ｐゴシック" pitchFamily="-107" charset="-128"/>
                <a:cs typeface="ＭＳ Ｐゴシック" pitchFamily="-107" charset="-128"/>
              </a:rPr>
              <a:t>1</a:t>
            </a:r>
            <a:r>
              <a:rPr lang="en-US" sz="2300" dirty="0">
                <a:solidFill>
                  <a:srgbClr val="32302A"/>
                </a:solidFill>
                <a:ea typeface="ＭＳ Ｐゴシック" pitchFamily="-107" charset="-128"/>
                <a:cs typeface="ＭＳ Ｐゴシック" pitchFamily="-107" charset="-128"/>
              </a:rPr>
              <a:t> </a:t>
            </a:r>
            <a:r>
              <a:rPr lang="en-US" sz="2300" dirty="0" smtClean="0">
                <a:solidFill>
                  <a:srgbClr val="32302A"/>
                </a:solidFill>
                <a:ea typeface="ＭＳ Ｐゴシック" pitchFamily="-107" charset="-128"/>
                <a:cs typeface="ＭＳ Ｐゴシック" pitchFamily="-107" charset="-128"/>
              </a:rPr>
              <a:t/>
            </a:r>
            <a:br>
              <a:rPr lang="en-US" sz="2300" dirty="0" smtClean="0">
                <a:solidFill>
                  <a:srgbClr val="32302A"/>
                </a:solidFill>
                <a:ea typeface="ＭＳ Ｐゴシック" pitchFamily="-107" charset="-128"/>
                <a:cs typeface="ＭＳ Ｐゴシック" pitchFamily="-107" charset="-128"/>
              </a:rPr>
            </a:br>
            <a:r>
              <a:rPr lang="en-US" sz="2300" dirty="0" smtClean="0">
                <a:solidFill>
                  <a:srgbClr val="32302A"/>
                </a:solidFill>
                <a:ea typeface="ＭＳ Ｐゴシック" pitchFamily="-107" charset="-128"/>
                <a:cs typeface="ＭＳ Ｐゴシック" pitchFamily="-107" charset="-128"/>
              </a:rPr>
              <a:t>to </a:t>
            </a:r>
            <a:r>
              <a:rPr lang="en-US" sz="2300" b="1" i="1" dirty="0" smtClean="0">
                <a:solidFill>
                  <a:schemeClr val="accent3">
                    <a:lumMod val="75000"/>
                  </a:schemeClr>
                </a:solidFill>
                <a:ea typeface="ＭＳ Ｐゴシック" pitchFamily="-107" charset="-128"/>
                <a:cs typeface="ＭＳ Ｐゴシック" pitchFamily="-107" charset="-128"/>
              </a:rPr>
              <a:t>SRAS</a:t>
            </a:r>
            <a:r>
              <a:rPr lang="en-US" sz="2300" b="1" i="1" baseline="-25000" dirty="0" smtClean="0">
                <a:solidFill>
                  <a:schemeClr val="accent3">
                    <a:lumMod val="75000"/>
                  </a:schemeClr>
                </a:solidFill>
                <a:ea typeface="ＭＳ Ｐゴシック" pitchFamily="-107" charset="-128"/>
                <a:cs typeface="ＭＳ Ｐゴシック" pitchFamily="-107" charset="-128"/>
              </a:rPr>
              <a:t>2</a:t>
            </a:r>
            <a:r>
              <a:rPr lang="en-US" sz="2300" dirty="0" smtClean="0">
                <a:solidFill>
                  <a:srgbClr val="32302A"/>
                </a:solidFill>
                <a:ea typeface="ＭＳ Ｐゴシック" pitchFamily="-107" charset="-128"/>
                <a:cs typeface="ＭＳ Ｐゴシック" pitchFamily="-107" charset="-128"/>
              </a:rPr>
              <a:t>.</a:t>
            </a:r>
            <a:endParaRPr lang="en-US" sz="2300" dirty="0">
              <a:solidFill>
                <a:srgbClr val="32302A"/>
              </a:solidFill>
              <a:ea typeface="ＭＳ Ｐゴシック" pitchFamily="-107" charset="-128"/>
              <a:cs typeface="ＭＳ Ｐゴシック" pitchFamily="-107" charset="-128"/>
            </a:endParaRPr>
          </a:p>
        </p:txBody>
      </p:sp>
      <p:sp>
        <p:nvSpPr>
          <p:cNvPr id="75" name="Content Placeholder 2"/>
          <p:cNvSpPr txBox="1">
            <a:spLocks/>
          </p:cNvSpPr>
          <p:nvPr/>
        </p:nvSpPr>
        <p:spPr>
          <a:xfrm>
            <a:off x="47685" y="4150708"/>
            <a:ext cx="5153955" cy="761713"/>
          </a:xfrm>
          <a:prstGeom prst="rect">
            <a:avLst/>
          </a:prstGeom>
        </p:spPr>
        <p:txBody>
          <a:bodyPr/>
          <a:lstStyle>
            <a:lvl1pPr marL="342900" indent="-342900" algn="l" defTabSz="457200" rtl="0" eaLnBrk="1" latinLnBrk="0" hangingPunct="1">
              <a:spcBef>
                <a:spcPct val="20000"/>
              </a:spcBef>
              <a:buFont typeface="Arial"/>
              <a:buChar char="•"/>
              <a:defRPr sz="2800" kern="1200">
                <a:solidFill>
                  <a:schemeClr val="tx2"/>
                </a:solidFill>
                <a:latin typeface="Times New Roman" pitchFamily="18" charset="0"/>
                <a:ea typeface="+mn-ea"/>
                <a:cs typeface="Times New Roman" pitchFamily="18" charset="0"/>
              </a:defRPr>
            </a:lvl1pPr>
            <a:lvl2pPr marL="742950" indent="-285750" algn="l" defTabSz="457200" rtl="0" eaLnBrk="1" latinLnBrk="0" hangingPunct="1">
              <a:spcBef>
                <a:spcPct val="20000"/>
              </a:spcBef>
              <a:buFont typeface="Arial" pitchFamily="34" charset="0"/>
              <a:buChar char="•"/>
              <a:defRPr sz="2600" kern="1200">
                <a:solidFill>
                  <a:schemeClr val="tx2"/>
                </a:solidFill>
                <a:latin typeface="Times New Roman" pitchFamily="18" charset="0"/>
                <a:ea typeface="+mn-ea"/>
                <a:cs typeface="Times New Roman" pitchFamily="18" charset="0"/>
              </a:defRPr>
            </a:lvl2pPr>
            <a:lvl3pPr marL="1143000" indent="-228600" algn="l" defTabSz="457200" rtl="0" eaLnBrk="1" latinLnBrk="0" hangingPunct="1">
              <a:spcBef>
                <a:spcPct val="20000"/>
              </a:spcBef>
              <a:buFont typeface="Arial" pitchFamily="34" charset="0"/>
              <a:buChar char="•"/>
              <a:defRPr sz="2600" kern="1200">
                <a:solidFill>
                  <a:schemeClr val="tx2"/>
                </a:solidFill>
                <a:latin typeface="Times New Roman" pitchFamily="18" charset="0"/>
                <a:ea typeface="+mn-ea"/>
                <a:cs typeface="Times New Roman" pitchFamily="18" charset="0"/>
              </a:defRPr>
            </a:lvl3pPr>
            <a:lvl4pPr marL="1600200" indent="-228600" algn="l" defTabSz="457200" rtl="0" eaLnBrk="1" latinLnBrk="0" hangingPunct="1">
              <a:spcBef>
                <a:spcPct val="20000"/>
              </a:spcBef>
              <a:buFont typeface="Arial" pitchFamily="34" charset="0"/>
              <a:buChar char="•"/>
              <a:defRPr sz="2600" kern="1200">
                <a:solidFill>
                  <a:schemeClr val="tx2"/>
                </a:solidFill>
                <a:latin typeface="Times New Roman" pitchFamily="18" charset="0"/>
                <a:ea typeface="+mn-ea"/>
                <a:cs typeface="Times New Roman" pitchFamily="18" charset="0"/>
              </a:defRPr>
            </a:lvl4pPr>
            <a:lvl5pPr marL="2057400" indent="-228600" algn="l" defTabSz="457200" rtl="0" eaLnBrk="1" latinLnBrk="0" hangingPunct="1">
              <a:spcBef>
                <a:spcPct val="20000"/>
              </a:spcBef>
              <a:buFont typeface="Arial" pitchFamily="34" charset="0"/>
              <a:buChar char="•"/>
              <a:defRPr sz="2600" kern="1200">
                <a:solidFill>
                  <a:schemeClr val="tx2"/>
                </a:solidFill>
                <a:latin typeface="Times New Roman" pitchFamily="18" charset="0"/>
                <a:ea typeface="+mn-ea"/>
                <a:cs typeface="Times New Roman" pitchFamily="18"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69863" indent="-169863">
              <a:lnSpc>
                <a:spcPct val="90000"/>
              </a:lnSpc>
            </a:pPr>
            <a:r>
              <a:rPr lang="en-US" sz="2300" dirty="0">
                <a:solidFill>
                  <a:srgbClr val="32302A"/>
                </a:solidFill>
                <a:ea typeface="ＭＳ Ｐゴシック" pitchFamily="-107" charset="-128"/>
                <a:cs typeface="ＭＳ Ｐゴシック" pitchFamily="-107" charset="-128"/>
              </a:rPr>
              <a:t>Output returns to its long-run potential </a:t>
            </a:r>
            <a:r>
              <a:rPr lang="en-US" sz="2300" b="1" i="1" dirty="0">
                <a:solidFill>
                  <a:srgbClr val="FF0000"/>
                </a:solidFill>
                <a:ea typeface="ＭＳ Ｐゴシック" pitchFamily="-107" charset="-128"/>
                <a:cs typeface="ＭＳ Ｐゴシック" pitchFamily="-107" charset="-128"/>
              </a:rPr>
              <a:t>Y</a:t>
            </a:r>
            <a:r>
              <a:rPr lang="en-US" sz="2300" b="1" i="1" baseline="-25000" dirty="0">
                <a:solidFill>
                  <a:srgbClr val="FF0000"/>
                </a:solidFill>
                <a:ea typeface="ＭＳ Ｐゴシック" pitchFamily="-107" charset="-128"/>
                <a:cs typeface="ＭＳ Ｐゴシック" pitchFamily="-107" charset="-128"/>
              </a:rPr>
              <a:t>F</a:t>
            </a:r>
            <a:r>
              <a:rPr lang="en-US" sz="2300" dirty="0">
                <a:solidFill>
                  <a:srgbClr val="32302A"/>
                </a:solidFill>
                <a:ea typeface="ＭＳ Ｐゴシック" pitchFamily="-107" charset="-128"/>
                <a:cs typeface="ＭＳ Ｐゴシック" pitchFamily="-107" charset="-128"/>
              </a:rPr>
              <a:t>, </a:t>
            </a:r>
            <a:r>
              <a:rPr lang="en-US" sz="2300" dirty="0" smtClean="0">
                <a:solidFill>
                  <a:srgbClr val="32302A"/>
                </a:solidFill>
                <a:ea typeface="ＭＳ Ｐゴシック" pitchFamily="-107" charset="-128"/>
                <a:cs typeface="ＭＳ Ｐゴシック" pitchFamily="-107" charset="-128"/>
              </a:rPr>
              <a:t>&amp; price </a:t>
            </a:r>
            <a:r>
              <a:rPr lang="en-US" sz="2300" dirty="0">
                <a:solidFill>
                  <a:srgbClr val="32302A"/>
                </a:solidFill>
                <a:ea typeface="ＭＳ Ｐゴシック" pitchFamily="-107" charset="-128"/>
                <a:cs typeface="ＭＳ Ｐゴシック" pitchFamily="-107" charset="-128"/>
              </a:rPr>
              <a:t>level increases to </a:t>
            </a:r>
            <a:r>
              <a:rPr lang="en-US" sz="2300" b="1" i="1" dirty="0">
                <a:solidFill>
                  <a:srgbClr val="32302A"/>
                </a:solidFill>
                <a:ea typeface="ＭＳ Ｐゴシック" pitchFamily="-107" charset="-128"/>
                <a:cs typeface="ＭＳ Ｐゴシック" pitchFamily="-107" charset="-128"/>
              </a:rPr>
              <a:t>P</a:t>
            </a:r>
            <a:r>
              <a:rPr lang="en-US" sz="2300" b="1" i="1" baseline="-25000" dirty="0">
                <a:solidFill>
                  <a:srgbClr val="32302A"/>
                </a:solidFill>
                <a:ea typeface="ＭＳ Ｐゴシック" pitchFamily="-107" charset="-128"/>
                <a:cs typeface="ＭＳ Ｐゴシック" pitchFamily="-107" charset="-128"/>
              </a:rPr>
              <a:t>105</a:t>
            </a:r>
            <a:r>
              <a:rPr lang="en-US" sz="2300" dirty="0">
                <a:solidFill>
                  <a:srgbClr val="32302A"/>
                </a:solidFill>
                <a:ea typeface="ＭＳ Ｐゴシック" pitchFamily="-107" charset="-128"/>
                <a:cs typeface="ＭＳ Ｐゴシック" pitchFamily="-107" charset="-128"/>
              </a:rPr>
              <a:t> (</a:t>
            </a:r>
            <a:r>
              <a:rPr lang="en-US" sz="2300" b="1" i="1" dirty="0">
                <a:solidFill>
                  <a:srgbClr val="32302A"/>
                </a:solidFill>
                <a:ea typeface="ＭＳ Ｐゴシック" pitchFamily="-107" charset="-128"/>
                <a:cs typeface="ＭＳ Ｐゴシック" pitchFamily="-107" charset="-128"/>
              </a:rPr>
              <a:t>E</a:t>
            </a:r>
            <a:r>
              <a:rPr lang="en-US" sz="2300" b="1" i="1" baseline="-25000" dirty="0">
                <a:solidFill>
                  <a:srgbClr val="32302A"/>
                </a:solidFill>
                <a:ea typeface="ＭＳ Ｐゴシック" pitchFamily="-107" charset="-128"/>
                <a:cs typeface="ＭＳ Ｐゴシック" pitchFamily="-107" charset="-128"/>
              </a:rPr>
              <a:t>2</a:t>
            </a:r>
            <a:r>
              <a:rPr lang="en-US" sz="2300" dirty="0">
                <a:solidFill>
                  <a:srgbClr val="32302A"/>
                </a:solidFill>
                <a:ea typeface="ＭＳ Ｐゴシック" pitchFamily="-107" charset="-128"/>
                <a:cs typeface="ＭＳ Ｐゴシック" pitchFamily="-107" charset="-128"/>
              </a:rPr>
              <a:t>).</a:t>
            </a:r>
          </a:p>
        </p:txBody>
      </p:sp>
      <p:sp>
        <p:nvSpPr>
          <p:cNvPr id="82" name="Rectangle 65"/>
          <p:cNvSpPr>
            <a:spLocks noChangeArrowheads="1"/>
          </p:cNvSpPr>
          <p:nvPr/>
        </p:nvSpPr>
        <p:spPr bwMode="auto">
          <a:xfrm>
            <a:off x="7321332" y="5979438"/>
            <a:ext cx="19396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C03838"/>
                </a:solidFill>
                <a:latin typeface="Times New Roman" pitchFamily="18" charset="0"/>
                <a:cs typeface="Times New Roman" pitchFamily="18" charset="0"/>
              </a:rPr>
              <a:t>Y</a:t>
            </a:r>
            <a:r>
              <a:rPr kumimoji="0" lang="en-US" sz="1600" b="1" i="1" baseline="-25000" dirty="0">
                <a:solidFill>
                  <a:srgbClr val="C03838"/>
                </a:solidFill>
                <a:latin typeface="Times New Roman" pitchFamily="18" charset="0"/>
                <a:cs typeface="Times New Roman" pitchFamily="18" charset="0"/>
              </a:rPr>
              <a:t>1</a:t>
            </a:r>
          </a:p>
        </p:txBody>
      </p:sp>
      <p:sp>
        <p:nvSpPr>
          <p:cNvPr id="83" name="Line 68"/>
          <p:cNvSpPr>
            <a:spLocks noChangeShapeType="1"/>
          </p:cNvSpPr>
          <p:nvPr/>
        </p:nvSpPr>
        <p:spPr bwMode="auto">
          <a:xfrm>
            <a:off x="7388007" y="5065038"/>
            <a:ext cx="0" cy="914400"/>
          </a:xfrm>
          <a:prstGeom prst="line">
            <a:avLst/>
          </a:prstGeom>
          <a:noFill/>
          <a:ln w="31750" cap="rnd">
            <a:solidFill>
              <a:schemeClr val="tx1"/>
            </a:solidFill>
            <a:prstDash val="sysDot"/>
            <a:round/>
            <a:headEnd/>
            <a:tailEnd/>
          </a:ln>
        </p:spPr>
        <p:txBody>
          <a:bodyPr lIns="92075" tIns="46038" rIns="92075" bIns="46038">
            <a:prstTxWarp prst="textNoShape">
              <a:avLst/>
            </a:prstTxWarp>
          </a:bodyPr>
          <a:lstStyle/>
          <a:p>
            <a:endParaRPr lang="en-US"/>
          </a:p>
        </p:txBody>
      </p:sp>
      <p:cxnSp>
        <p:nvCxnSpPr>
          <p:cNvPr id="9" name="Straight Arrow Connector 8"/>
          <p:cNvCxnSpPr/>
          <p:nvPr/>
        </p:nvCxnSpPr>
        <p:spPr>
          <a:xfrm flipV="1">
            <a:off x="5377287" y="4722377"/>
            <a:ext cx="0" cy="524019"/>
          </a:xfrm>
          <a:prstGeom prst="straightConnector1">
            <a:avLst/>
          </a:prstGeom>
          <a:ln>
            <a:tailEnd type="stealth" w="lg" len="lg"/>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04648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Effect transition="in" filter="dissolve">
                                      <p:cBhvr>
                                        <p:cTn id="7" dur="500"/>
                                        <p:tgtEl>
                                          <p:spTgt spid="196">
                                            <p:txEl>
                                              <p:pRg st="0" end="0"/>
                                            </p:txEl>
                                          </p:spTgt>
                                        </p:tgtEl>
                                      </p:cBhvr>
                                    </p:animEffect>
                                  </p:childTnLst>
                                </p:cTn>
                              </p:par>
                            </p:childTnLst>
                          </p:cTn>
                        </p:par>
                        <p:par>
                          <p:cTn id="8" fill="hold">
                            <p:stCondLst>
                              <p:cond delay="500"/>
                            </p:stCondLst>
                            <p:childTnLst>
                              <p:par>
                                <p:cTn id="9" presetID="23" presetClass="entr" presetSubtype="32" fill="hold" grpId="0" nodeType="afterEffect">
                                  <p:stCondLst>
                                    <p:cond delay="0"/>
                                  </p:stCondLst>
                                  <p:childTnLst>
                                    <p:set>
                                      <p:cBhvr>
                                        <p:cTn id="10" dur="1" fill="hold">
                                          <p:stCondLst>
                                            <p:cond delay="0"/>
                                          </p:stCondLst>
                                        </p:cTn>
                                        <p:tgtEl>
                                          <p:spTgt spid="72"/>
                                        </p:tgtEl>
                                        <p:attrNameLst>
                                          <p:attrName>style.visibility</p:attrName>
                                        </p:attrNameLst>
                                      </p:cBhvr>
                                      <p:to>
                                        <p:strVal val="visible"/>
                                      </p:to>
                                    </p:set>
                                    <p:anim calcmode="lin" valueType="num">
                                      <p:cBhvr>
                                        <p:cTn id="11" dur="500" fill="hold"/>
                                        <p:tgtEl>
                                          <p:spTgt spid="72"/>
                                        </p:tgtEl>
                                        <p:attrNameLst>
                                          <p:attrName>ppt_w</p:attrName>
                                        </p:attrNameLst>
                                      </p:cBhvr>
                                      <p:tavLst>
                                        <p:tav tm="0">
                                          <p:val>
                                            <p:strVal val="4*#ppt_w"/>
                                          </p:val>
                                        </p:tav>
                                        <p:tav tm="100000">
                                          <p:val>
                                            <p:strVal val="#ppt_w"/>
                                          </p:val>
                                        </p:tav>
                                      </p:tavLst>
                                    </p:anim>
                                    <p:anim calcmode="lin" valueType="num">
                                      <p:cBhvr>
                                        <p:cTn id="12" dur="500" fill="hold"/>
                                        <p:tgtEl>
                                          <p:spTgt spid="72"/>
                                        </p:tgtEl>
                                        <p:attrNameLst>
                                          <p:attrName>ppt_h</p:attrName>
                                        </p:attrNameLst>
                                      </p:cBhvr>
                                      <p:tavLst>
                                        <p:tav tm="0">
                                          <p:val>
                                            <p:strVal val="4*#ppt_h"/>
                                          </p:val>
                                        </p:tav>
                                        <p:tav tm="100000">
                                          <p:val>
                                            <p:strVal val="#ppt_h"/>
                                          </p:val>
                                        </p:tav>
                                      </p:tavLst>
                                    </p:anim>
                                  </p:childTnLst>
                                </p:cTn>
                              </p:par>
                            </p:childTnLst>
                          </p:cTn>
                        </p:par>
                        <p:par>
                          <p:cTn id="13" fill="hold">
                            <p:stCondLst>
                              <p:cond delay="1000"/>
                            </p:stCondLst>
                            <p:childTnLst>
                              <p:par>
                                <p:cTn id="14" presetID="17" presetClass="entr" presetSubtype="1" fill="hold" grpId="0" nodeType="afterEffect">
                                  <p:stCondLst>
                                    <p:cond delay="0"/>
                                  </p:stCondLst>
                                  <p:childTnLst>
                                    <p:set>
                                      <p:cBhvr>
                                        <p:cTn id="15" dur="1" fill="hold">
                                          <p:stCondLst>
                                            <p:cond delay="0"/>
                                          </p:stCondLst>
                                        </p:cTn>
                                        <p:tgtEl>
                                          <p:spTgt spid="83"/>
                                        </p:tgtEl>
                                        <p:attrNameLst>
                                          <p:attrName>style.visibility</p:attrName>
                                        </p:attrNameLst>
                                      </p:cBhvr>
                                      <p:to>
                                        <p:strVal val="visible"/>
                                      </p:to>
                                    </p:set>
                                    <p:anim calcmode="lin" valueType="num">
                                      <p:cBhvr>
                                        <p:cTn id="16" dur="500" fill="hold"/>
                                        <p:tgtEl>
                                          <p:spTgt spid="83"/>
                                        </p:tgtEl>
                                        <p:attrNameLst>
                                          <p:attrName>ppt_x</p:attrName>
                                        </p:attrNameLst>
                                      </p:cBhvr>
                                      <p:tavLst>
                                        <p:tav tm="0">
                                          <p:val>
                                            <p:strVal val="#ppt_x"/>
                                          </p:val>
                                        </p:tav>
                                        <p:tav tm="100000">
                                          <p:val>
                                            <p:strVal val="#ppt_x"/>
                                          </p:val>
                                        </p:tav>
                                      </p:tavLst>
                                    </p:anim>
                                    <p:anim calcmode="lin" valueType="num">
                                      <p:cBhvr>
                                        <p:cTn id="17" dur="500" fill="hold"/>
                                        <p:tgtEl>
                                          <p:spTgt spid="83"/>
                                        </p:tgtEl>
                                        <p:attrNameLst>
                                          <p:attrName>ppt_y</p:attrName>
                                        </p:attrNameLst>
                                      </p:cBhvr>
                                      <p:tavLst>
                                        <p:tav tm="0">
                                          <p:val>
                                            <p:strVal val="#ppt_y-#ppt_h/2"/>
                                          </p:val>
                                        </p:tav>
                                        <p:tav tm="100000">
                                          <p:val>
                                            <p:strVal val="#ppt_y"/>
                                          </p:val>
                                        </p:tav>
                                      </p:tavLst>
                                    </p:anim>
                                    <p:anim calcmode="lin" valueType="num">
                                      <p:cBhvr>
                                        <p:cTn id="18" dur="500" fill="hold"/>
                                        <p:tgtEl>
                                          <p:spTgt spid="83"/>
                                        </p:tgtEl>
                                        <p:attrNameLst>
                                          <p:attrName>ppt_w</p:attrName>
                                        </p:attrNameLst>
                                      </p:cBhvr>
                                      <p:tavLst>
                                        <p:tav tm="0">
                                          <p:val>
                                            <p:strVal val="#ppt_w"/>
                                          </p:val>
                                        </p:tav>
                                        <p:tav tm="100000">
                                          <p:val>
                                            <p:strVal val="#ppt_w"/>
                                          </p:val>
                                        </p:tav>
                                      </p:tavLst>
                                    </p:anim>
                                    <p:anim calcmode="lin" valueType="num">
                                      <p:cBhvr>
                                        <p:cTn id="19" dur="500" fill="hold"/>
                                        <p:tgtEl>
                                          <p:spTgt spid="83"/>
                                        </p:tgtEl>
                                        <p:attrNameLst>
                                          <p:attrName>ppt_h</p:attrName>
                                        </p:attrNameLst>
                                      </p:cBhvr>
                                      <p:tavLst>
                                        <p:tav tm="0">
                                          <p:val>
                                            <p:fltVal val="0"/>
                                          </p:val>
                                        </p:tav>
                                        <p:tav tm="100000">
                                          <p:val>
                                            <p:strVal val="#ppt_h"/>
                                          </p:val>
                                        </p:tav>
                                      </p:tavLst>
                                    </p:anim>
                                  </p:childTnLst>
                                </p:cTn>
                              </p:par>
                            </p:childTnLst>
                          </p:cTn>
                        </p:par>
                        <p:par>
                          <p:cTn id="20" fill="hold">
                            <p:stCondLst>
                              <p:cond delay="1500"/>
                            </p:stCondLst>
                            <p:childTnLst>
                              <p:par>
                                <p:cTn id="21" presetID="23" presetClass="entr" presetSubtype="288" fill="hold" grpId="0" nodeType="afterEffect">
                                  <p:stCondLst>
                                    <p:cond delay="0"/>
                                  </p:stCondLst>
                                  <p:childTnLst>
                                    <p:set>
                                      <p:cBhvr>
                                        <p:cTn id="22" dur="1" fill="hold">
                                          <p:stCondLst>
                                            <p:cond delay="0"/>
                                          </p:stCondLst>
                                        </p:cTn>
                                        <p:tgtEl>
                                          <p:spTgt spid="82"/>
                                        </p:tgtEl>
                                        <p:attrNameLst>
                                          <p:attrName>style.visibility</p:attrName>
                                        </p:attrNameLst>
                                      </p:cBhvr>
                                      <p:to>
                                        <p:strVal val="visible"/>
                                      </p:to>
                                    </p:set>
                                    <p:anim calcmode="lin" valueType="num">
                                      <p:cBhvr>
                                        <p:cTn id="23" dur="500" fill="hold"/>
                                        <p:tgtEl>
                                          <p:spTgt spid="82"/>
                                        </p:tgtEl>
                                        <p:attrNameLst>
                                          <p:attrName>ppt_w</p:attrName>
                                        </p:attrNameLst>
                                      </p:cBhvr>
                                      <p:tavLst>
                                        <p:tav tm="0">
                                          <p:val>
                                            <p:strVal val="4/3*#ppt_w"/>
                                          </p:val>
                                        </p:tav>
                                        <p:tav tm="100000">
                                          <p:val>
                                            <p:strVal val="#ppt_w"/>
                                          </p:val>
                                        </p:tav>
                                      </p:tavLst>
                                    </p:anim>
                                    <p:anim calcmode="lin" valueType="num">
                                      <p:cBhvr>
                                        <p:cTn id="24" dur="500" fill="hold"/>
                                        <p:tgtEl>
                                          <p:spTgt spid="82"/>
                                        </p:tgtEl>
                                        <p:attrNameLst>
                                          <p:attrName>ppt_h</p:attrName>
                                        </p:attrNameLst>
                                      </p:cBhvr>
                                      <p:tavLst>
                                        <p:tav tm="0">
                                          <p:val>
                                            <p:strVal val="4/3*#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74">
                                            <p:txEl>
                                              <p:pRg st="0" end="0"/>
                                            </p:txEl>
                                          </p:spTgt>
                                        </p:tgtEl>
                                        <p:attrNameLst>
                                          <p:attrName>style.visibility</p:attrName>
                                        </p:attrNameLst>
                                      </p:cBhvr>
                                      <p:to>
                                        <p:strVal val="visible"/>
                                      </p:to>
                                    </p:set>
                                    <p:animEffect transition="in" filter="dissolve">
                                      <p:cBhvr>
                                        <p:cTn id="29" dur="500"/>
                                        <p:tgtEl>
                                          <p:spTgt spid="74">
                                            <p:txEl>
                                              <p:pRg st="0" end="0"/>
                                            </p:txEl>
                                          </p:spTgt>
                                        </p:tgtEl>
                                      </p:cBhvr>
                                    </p:animEffect>
                                  </p:childTnLst>
                                </p:cTn>
                              </p:par>
                            </p:childTnLst>
                          </p:cTn>
                        </p:par>
                        <p:par>
                          <p:cTn id="30" fill="hold">
                            <p:stCondLst>
                              <p:cond delay="500"/>
                            </p:stCondLst>
                            <p:childTnLst>
                              <p:par>
                                <p:cTn id="31" presetID="12" presetClass="entr" presetSubtype="2" fill="hold" nodeType="afterEffect">
                                  <p:stCondLst>
                                    <p:cond delay="0"/>
                                  </p:stCondLst>
                                  <p:childTnLst>
                                    <p:set>
                                      <p:cBhvr>
                                        <p:cTn id="32" dur="1" fill="hold">
                                          <p:stCondLst>
                                            <p:cond delay="0"/>
                                          </p:stCondLst>
                                        </p:cTn>
                                        <p:tgtEl>
                                          <p:spTgt spid="63"/>
                                        </p:tgtEl>
                                        <p:attrNameLst>
                                          <p:attrName>style.visibility</p:attrName>
                                        </p:attrNameLst>
                                      </p:cBhvr>
                                      <p:to>
                                        <p:strVal val="visible"/>
                                      </p:to>
                                    </p:set>
                                    <p:animEffect transition="in" filter="slide(fromRight)">
                                      <p:cBhvr>
                                        <p:cTn id="33" dur="500"/>
                                        <p:tgtEl>
                                          <p:spTgt spid="63"/>
                                        </p:tgtEl>
                                      </p:cBhvr>
                                    </p:animEffect>
                                  </p:childTnLst>
                                </p:cTn>
                              </p:par>
                            </p:childTnLst>
                          </p:cTn>
                        </p:par>
                        <p:par>
                          <p:cTn id="34" fill="hold">
                            <p:stCondLst>
                              <p:cond delay="1000"/>
                            </p:stCondLst>
                            <p:childTnLst>
                              <p:par>
                                <p:cTn id="35" presetID="23" presetClass="entr" presetSubtype="32" fill="hold" nodeType="afterEffect">
                                  <p:stCondLst>
                                    <p:cond delay="0"/>
                                  </p:stCondLst>
                                  <p:childTnLst>
                                    <p:set>
                                      <p:cBhvr>
                                        <p:cTn id="36" dur="1" fill="hold">
                                          <p:stCondLst>
                                            <p:cond delay="0"/>
                                          </p:stCondLst>
                                        </p:cTn>
                                        <p:tgtEl>
                                          <p:spTgt spid="66"/>
                                        </p:tgtEl>
                                        <p:attrNameLst>
                                          <p:attrName>style.visibility</p:attrName>
                                        </p:attrNameLst>
                                      </p:cBhvr>
                                      <p:to>
                                        <p:strVal val="visible"/>
                                      </p:to>
                                    </p:set>
                                    <p:anim calcmode="lin" valueType="num">
                                      <p:cBhvr>
                                        <p:cTn id="37" dur="500" fill="hold"/>
                                        <p:tgtEl>
                                          <p:spTgt spid="66"/>
                                        </p:tgtEl>
                                        <p:attrNameLst>
                                          <p:attrName>ppt_w</p:attrName>
                                        </p:attrNameLst>
                                      </p:cBhvr>
                                      <p:tavLst>
                                        <p:tav tm="0">
                                          <p:val>
                                            <p:strVal val="4*#ppt_w"/>
                                          </p:val>
                                        </p:tav>
                                        <p:tav tm="100000">
                                          <p:val>
                                            <p:strVal val="#ppt_w"/>
                                          </p:val>
                                        </p:tav>
                                      </p:tavLst>
                                    </p:anim>
                                    <p:anim calcmode="lin" valueType="num">
                                      <p:cBhvr>
                                        <p:cTn id="38" dur="500" fill="hold"/>
                                        <p:tgtEl>
                                          <p:spTgt spid="66"/>
                                        </p:tgtEl>
                                        <p:attrNameLst>
                                          <p:attrName>ppt_h</p:attrName>
                                        </p:attrNameLst>
                                      </p:cBhvr>
                                      <p:tavLst>
                                        <p:tav tm="0">
                                          <p:val>
                                            <p:strVal val="4*#ppt_h"/>
                                          </p:val>
                                        </p:tav>
                                        <p:tav tm="100000">
                                          <p:val>
                                            <p:strVal val="#ppt_h"/>
                                          </p:val>
                                        </p:tav>
                                      </p:tavLst>
                                    </p:anim>
                                  </p:childTnLst>
                                </p:cTn>
                              </p:par>
                            </p:childTnLst>
                          </p:cTn>
                        </p:par>
                        <p:par>
                          <p:cTn id="39" fill="hold">
                            <p:stCondLst>
                              <p:cond delay="1500"/>
                            </p:stCondLst>
                            <p:childTnLst>
                              <p:par>
                                <p:cTn id="40" presetID="17" presetClass="entr" presetSubtype="2" fill="hold" grpId="0" nodeType="afterEffect">
                                  <p:stCondLst>
                                    <p:cond delay="0"/>
                                  </p:stCondLst>
                                  <p:childTnLst>
                                    <p:set>
                                      <p:cBhvr>
                                        <p:cTn id="41" dur="1" fill="hold">
                                          <p:stCondLst>
                                            <p:cond delay="0"/>
                                          </p:stCondLst>
                                        </p:cTn>
                                        <p:tgtEl>
                                          <p:spTgt spid="71"/>
                                        </p:tgtEl>
                                        <p:attrNameLst>
                                          <p:attrName>style.visibility</p:attrName>
                                        </p:attrNameLst>
                                      </p:cBhvr>
                                      <p:to>
                                        <p:strVal val="visible"/>
                                      </p:to>
                                    </p:set>
                                    <p:anim calcmode="lin" valueType="num">
                                      <p:cBhvr>
                                        <p:cTn id="42" dur="500" fill="hold"/>
                                        <p:tgtEl>
                                          <p:spTgt spid="71"/>
                                        </p:tgtEl>
                                        <p:attrNameLst>
                                          <p:attrName>ppt_x</p:attrName>
                                        </p:attrNameLst>
                                      </p:cBhvr>
                                      <p:tavLst>
                                        <p:tav tm="0">
                                          <p:val>
                                            <p:strVal val="#ppt_x+#ppt_w/2"/>
                                          </p:val>
                                        </p:tav>
                                        <p:tav tm="100000">
                                          <p:val>
                                            <p:strVal val="#ppt_x"/>
                                          </p:val>
                                        </p:tav>
                                      </p:tavLst>
                                    </p:anim>
                                    <p:anim calcmode="lin" valueType="num">
                                      <p:cBhvr>
                                        <p:cTn id="43" dur="500" fill="hold"/>
                                        <p:tgtEl>
                                          <p:spTgt spid="71"/>
                                        </p:tgtEl>
                                        <p:attrNameLst>
                                          <p:attrName>ppt_y</p:attrName>
                                        </p:attrNameLst>
                                      </p:cBhvr>
                                      <p:tavLst>
                                        <p:tav tm="0">
                                          <p:val>
                                            <p:strVal val="#ppt_y"/>
                                          </p:val>
                                        </p:tav>
                                        <p:tav tm="100000">
                                          <p:val>
                                            <p:strVal val="#ppt_y"/>
                                          </p:val>
                                        </p:tav>
                                      </p:tavLst>
                                    </p:anim>
                                    <p:anim calcmode="lin" valueType="num">
                                      <p:cBhvr>
                                        <p:cTn id="44" dur="500" fill="hold"/>
                                        <p:tgtEl>
                                          <p:spTgt spid="71"/>
                                        </p:tgtEl>
                                        <p:attrNameLst>
                                          <p:attrName>ppt_w</p:attrName>
                                        </p:attrNameLst>
                                      </p:cBhvr>
                                      <p:tavLst>
                                        <p:tav tm="0">
                                          <p:val>
                                            <p:fltVal val="0"/>
                                          </p:val>
                                        </p:tav>
                                        <p:tav tm="100000">
                                          <p:val>
                                            <p:strVal val="#ppt_w"/>
                                          </p:val>
                                        </p:tav>
                                      </p:tavLst>
                                    </p:anim>
                                    <p:anim calcmode="lin" valueType="num">
                                      <p:cBhvr>
                                        <p:cTn id="45" dur="500" fill="hold"/>
                                        <p:tgtEl>
                                          <p:spTgt spid="71"/>
                                        </p:tgtEl>
                                        <p:attrNameLst>
                                          <p:attrName>ppt_h</p:attrName>
                                        </p:attrNameLst>
                                      </p:cBhvr>
                                      <p:tavLst>
                                        <p:tav tm="0">
                                          <p:val>
                                            <p:strVal val="#ppt_h"/>
                                          </p:val>
                                        </p:tav>
                                        <p:tav tm="100000">
                                          <p:val>
                                            <p:strVal val="#ppt_h"/>
                                          </p:val>
                                        </p:tav>
                                      </p:tavLst>
                                    </p:anim>
                                  </p:childTnLst>
                                </p:cTn>
                              </p:par>
                            </p:childTnLst>
                          </p:cTn>
                        </p:par>
                        <p:par>
                          <p:cTn id="46" fill="hold">
                            <p:stCondLst>
                              <p:cond delay="2000"/>
                            </p:stCondLst>
                            <p:childTnLst>
                              <p:par>
                                <p:cTn id="47" presetID="23" presetClass="entr" presetSubtype="288" fill="hold" grpId="0" nodeType="afterEffect">
                                  <p:stCondLst>
                                    <p:cond delay="0"/>
                                  </p:stCondLst>
                                  <p:childTnLst>
                                    <p:set>
                                      <p:cBhvr>
                                        <p:cTn id="48" dur="1" fill="hold">
                                          <p:stCondLst>
                                            <p:cond delay="0"/>
                                          </p:stCondLst>
                                        </p:cTn>
                                        <p:tgtEl>
                                          <p:spTgt spid="70"/>
                                        </p:tgtEl>
                                        <p:attrNameLst>
                                          <p:attrName>style.visibility</p:attrName>
                                        </p:attrNameLst>
                                      </p:cBhvr>
                                      <p:to>
                                        <p:strVal val="visible"/>
                                      </p:to>
                                    </p:set>
                                    <p:anim calcmode="lin" valueType="num">
                                      <p:cBhvr>
                                        <p:cTn id="49" dur="500" fill="hold"/>
                                        <p:tgtEl>
                                          <p:spTgt spid="70"/>
                                        </p:tgtEl>
                                        <p:attrNameLst>
                                          <p:attrName>ppt_w</p:attrName>
                                        </p:attrNameLst>
                                      </p:cBhvr>
                                      <p:tavLst>
                                        <p:tav tm="0">
                                          <p:val>
                                            <p:strVal val="4/3*#ppt_w"/>
                                          </p:val>
                                        </p:tav>
                                        <p:tav tm="100000">
                                          <p:val>
                                            <p:strVal val="#ppt_w"/>
                                          </p:val>
                                        </p:tav>
                                      </p:tavLst>
                                    </p:anim>
                                    <p:anim calcmode="lin" valueType="num">
                                      <p:cBhvr>
                                        <p:cTn id="50" dur="500" fill="hold"/>
                                        <p:tgtEl>
                                          <p:spTgt spid="70"/>
                                        </p:tgtEl>
                                        <p:attrNameLst>
                                          <p:attrName>ppt_h</p:attrName>
                                        </p:attrNameLst>
                                      </p:cBhvr>
                                      <p:tavLst>
                                        <p:tav tm="0">
                                          <p:val>
                                            <p:strVal val="4/3*#ppt_h"/>
                                          </p:val>
                                        </p:tav>
                                        <p:tav tm="100000">
                                          <p:val>
                                            <p:strVal val="#ppt_h"/>
                                          </p:val>
                                        </p:tav>
                                      </p:tavLst>
                                    </p:anim>
                                  </p:childTnLst>
                                </p:cTn>
                              </p:par>
                            </p:childTnLst>
                          </p:cTn>
                        </p:par>
                        <p:par>
                          <p:cTn id="51" fill="hold">
                            <p:stCondLst>
                              <p:cond delay="2500"/>
                            </p:stCondLst>
                            <p:childTnLst>
                              <p:par>
                                <p:cTn id="52" presetID="9" presetClass="entr" presetSubtype="0" fill="hold" nodeType="afterEffect">
                                  <p:stCondLst>
                                    <p:cond delay="0"/>
                                  </p:stCondLst>
                                  <p:childTnLst>
                                    <p:set>
                                      <p:cBhvr>
                                        <p:cTn id="53" dur="1" fill="hold">
                                          <p:stCondLst>
                                            <p:cond delay="0"/>
                                          </p:stCondLst>
                                        </p:cTn>
                                        <p:tgtEl>
                                          <p:spTgt spid="75">
                                            <p:txEl>
                                              <p:pRg st="0" end="0"/>
                                            </p:txEl>
                                          </p:spTgt>
                                        </p:tgtEl>
                                        <p:attrNameLst>
                                          <p:attrName>style.visibility</p:attrName>
                                        </p:attrNameLst>
                                      </p:cBhvr>
                                      <p:to>
                                        <p:strVal val="visible"/>
                                      </p:to>
                                    </p:set>
                                    <p:animEffect transition="in" filter="dissolve">
                                      <p:cBhvr>
                                        <p:cTn id="54" dur="500"/>
                                        <p:tgtEl>
                                          <p:spTgt spid="75">
                                            <p:txEl>
                                              <p:pRg st="0" end="0"/>
                                            </p:txEl>
                                          </p:spTgt>
                                        </p:tgtEl>
                                      </p:cBhvr>
                                    </p:animEffect>
                                  </p:childTnLst>
                                </p:cTn>
                              </p:par>
                            </p:childTnLst>
                          </p:cTn>
                        </p:par>
                        <p:par>
                          <p:cTn id="55" fill="hold">
                            <p:stCondLst>
                              <p:cond delay="3000"/>
                            </p:stCondLst>
                            <p:childTnLst>
                              <p:par>
                                <p:cTn id="56" presetID="22" presetClass="entr" presetSubtype="4" fill="hold" nodeType="after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wipe(down)">
                                      <p:cBhvr>
                                        <p:cTn id="5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1" grpId="0" animBg="1"/>
      <p:bldP spid="72" grpId="0" animBg="1"/>
      <p:bldP spid="82" grpId="0"/>
      <p:bldP spid="8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624697"/>
            <a:ext cx="8977930" cy="429683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7" name="Rectangle 3"/>
          <p:cNvSpPr>
            <a:spLocks noChangeArrowheads="1"/>
          </p:cNvSpPr>
          <p:nvPr/>
        </p:nvSpPr>
        <p:spPr bwMode="auto">
          <a:xfrm>
            <a:off x="5217138" y="150333"/>
            <a:ext cx="3716135" cy="6419129"/>
          </a:xfrm>
          <a:prstGeom prst="rect">
            <a:avLst/>
          </a:prstGeom>
          <a:solidFill>
            <a:srgbClr val="FCF4DC"/>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2" name="Title 1"/>
          <p:cNvSpPr>
            <a:spLocks noGrp="1"/>
          </p:cNvSpPr>
          <p:nvPr>
            <p:ph type="title"/>
          </p:nvPr>
        </p:nvSpPr>
        <p:spPr>
          <a:xfrm>
            <a:off x="119569" y="258346"/>
            <a:ext cx="8904855" cy="1166573"/>
          </a:xfrm>
        </p:spPr>
        <p:txBody>
          <a:bodyPr/>
          <a:lstStyle/>
          <a:p>
            <a:r>
              <a:rPr lang="en-US" sz="3000" dirty="0"/>
              <a:t>Long-run Effects of a Rapid </a:t>
            </a:r>
            <a:br>
              <a:rPr lang="en-US" sz="3000" dirty="0"/>
            </a:br>
            <a:r>
              <a:rPr lang="en-US" sz="3000" dirty="0"/>
              <a:t>Expansion in </a:t>
            </a:r>
            <a:r>
              <a:rPr lang="en-US" sz="3000" dirty="0" smtClean="0"/>
              <a:t>Money </a:t>
            </a:r>
            <a:r>
              <a:rPr lang="en-US" sz="3000" dirty="0"/>
              <a:t>Supply</a:t>
            </a:r>
          </a:p>
        </p:txBody>
      </p:sp>
      <p:sp>
        <p:nvSpPr>
          <p:cNvPr id="196" name="Content Placeholder 2"/>
          <p:cNvSpPr>
            <a:spLocks noGrp="1"/>
          </p:cNvSpPr>
          <p:nvPr>
            <p:ph idx="1"/>
          </p:nvPr>
        </p:nvSpPr>
        <p:spPr>
          <a:xfrm>
            <a:off x="63183" y="2207568"/>
            <a:ext cx="5153955" cy="1418775"/>
          </a:xfrm>
        </p:spPr>
        <p:txBody>
          <a:bodyPr/>
          <a:lstStyle/>
          <a:p>
            <a:pPr marL="169863" indent="-169863">
              <a:lnSpc>
                <a:spcPct val="90000"/>
              </a:lnSpc>
            </a:pPr>
            <a:r>
              <a:rPr lang="en-US" sz="2300" dirty="0">
                <a:solidFill>
                  <a:srgbClr val="32302A"/>
                </a:solidFill>
                <a:ea typeface="ＭＳ Ｐゴシック" pitchFamily="-107" charset="-128"/>
                <a:cs typeface="ＭＳ Ｐゴシック" pitchFamily="-107" charset="-128"/>
              </a:rPr>
              <a:t>If the more rapid monetary growth continues, then </a:t>
            </a:r>
            <a:r>
              <a:rPr lang="en-US" sz="2300" b="1" i="1" dirty="0">
                <a:solidFill>
                  <a:schemeClr val="accent5">
                    <a:lumMod val="75000"/>
                  </a:schemeClr>
                </a:solidFill>
                <a:ea typeface="ＭＳ Ｐゴシック" pitchFamily="-107" charset="-128"/>
                <a:cs typeface="ＭＳ Ｐゴシック" pitchFamily="-107" charset="-128"/>
              </a:rPr>
              <a:t>AD</a:t>
            </a:r>
            <a:r>
              <a:rPr lang="en-US" sz="2300" dirty="0">
                <a:solidFill>
                  <a:srgbClr val="32302A"/>
                </a:solidFill>
                <a:ea typeface="ＭＳ Ｐゴシック" pitchFamily="-107" charset="-128"/>
                <a:cs typeface="ＭＳ Ｐゴシック" pitchFamily="-107" charset="-128"/>
              </a:rPr>
              <a:t> </a:t>
            </a:r>
            <a:r>
              <a:rPr lang="en-US" sz="2300" dirty="0" smtClean="0">
                <a:solidFill>
                  <a:srgbClr val="32302A"/>
                </a:solidFill>
                <a:ea typeface="ＭＳ Ｐゴシック" pitchFamily="-107" charset="-128"/>
                <a:cs typeface="ＭＳ Ｐゴシック" pitchFamily="-107" charset="-128"/>
              </a:rPr>
              <a:t>and </a:t>
            </a:r>
            <a:r>
              <a:rPr lang="en-US" sz="2300" b="1" i="1" dirty="0">
                <a:solidFill>
                  <a:schemeClr val="accent3">
                    <a:lumMod val="75000"/>
                  </a:schemeClr>
                </a:solidFill>
                <a:ea typeface="ＭＳ Ｐゴシック" pitchFamily="-107" charset="-128"/>
                <a:cs typeface="ＭＳ Ｐゴシック" pitchFamily="-107" charset="-128"/>
              </a:rPr>
              <a:t>SRAS </a:t>
            </a:r>
            <a:r>
              <a:rPr lang="en-US" sz="2300" dirty="0">
                <a:solidFill>
                  <a:srgbClr val="32302A"/>
                </a:solidFill>
                <a:ea typeface="ＭＳ Ｐゴシック" pitchFamily="-107" charset="-128"/>
                <a:cs typeface="ＭＳ Ｐゴシック" pitchFamily="-107" charset="-128"/>
              </a:rPr>
              <a:t>will continue to shift upward, leading to still higher prices (</a:t>
            </a:r>
            <a:r>
              <a:rPr lang="en-US" sz="2300" b="1" i="1" dirty="0">
                <a:solidFill>
                  <a:srgbClr val="32302A"/>
                </a:solidFill>
                <a:ea typeface="ＭＳ Ｐゴシック" pitchFamily="-107" charset="-128"/>
                <a:cs typeface="ＭＳ Ｐゴシック" pitchFamily="-107" charset="-128"/>
              </a:rPr>
              <a:t>E</a:t>
            </a:r>
            <a:r>
              <a:rPr lang="en-US" sz="2300" b="1" i="1" baseline="-25000" dirty="0">
                <a:solidFill>
                  <a:srgbClr val="32302A"/>
                </a:solidFill>
                <a:ea typeface="ＭＳ Ｐゴシック" pitchFamily="-107" charset="-128"/>
                <a:cs typeface="ＭＳ Ｐゴシック" pitchFamily="-107" charset="-128"/>
              </a:rPr>
              <a:t>3</a:t>
            </a:r>
            <a:r>
              <a:rPr lang="en-US" sz="2300" dirty="0">
                <a:solidFill>
                  <a:srgbClr val="32302A"/>
                </a:solidFill>
                <a:ea typeface="ＭＳ Ｐゴシック" pitchFamily="-107" charset="-128"/>
                <a:cs typeface="ＭＳ Ｐゴシック" pitchFamily="-107" charset="-128"/>
              </a:rPr>
              <a:t> and points beyond).</a:t>
            </a:r>
          </a:p>
        </p:txBody>
      </p:sp>
      <p:cxnSp>
        <p:nvCxnSpPr>
          <p:cNvPr id="4" name="Straight Connector 3"/>
          <p:cNvCxnSpPr/>
          <p:nvPr/>
        </p:nvCxnSpPr>
        <p:spPr>
          <a:xfrm>
            <a:off x="5482980" y="3379249"/>
            <a:ext cx="3274858" cy="1588"/>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67" name="Freeform 5"/>
          <p:cNvSpPr>
            <a:spLocks/>
          </p:cNvSpPr>
          <p:nvPr/>
        </p:nvSpPr>
        <p:spPr bwMode="auto">
          <a:xfrm>
            <a:off x="5879823" y="397759"/>
            <a:ext cx="2138363" cy="2454275"/>
          </a:xfrm>
          <a:custGeom>
            <a:avLst/>
            <a:gdLst>
              <a:gd name="T0" fmla="*/ 4040 w 4040"/>
              <a:gd name="T1" fmla="*/ 4638 h 4638"/>
              <a:gd name="T2" fmla="*/ 4040 w 4040"/>
              <a:gd name="T3" fmla="*/ 0 h 4638"/>
              <a:gd name="T4" fmla="*/ 0 w 4040"/>
              <a:gd name="T5" fmla="*/ 0 h 4638"/>
              <a:gd name="T6" fmla="*/ 0 w 4040"/>
              <a:gd name="T7" fmla="*/ 4638 h 4638"/>
              <a:gd name="T8" fmla="*/ 4040 w 4040"/>
              <a:gd name="T9" fmla="*/ 4638 h 4638"/>
              <a:gd name="T10" fmla="*/ 4040 w 4040"/>
              <a:gd name="T11" fmla="*/ 4638 h 4638"/>
              <a:gd name="T12" fmla="*/ 0 60000 65536"/>
              <a:gd name="T13" fmla="*/ 0 60000 65536"/>
              <a:gd name="T14" fmla="*/ 0 60000 65536"/>
              <a:gd name="T15" fmla="*/ 0 60000 65536"/>
              <a:gd name="T16" fmla="*/ 0 60000 65536"/>
              <a:gd name="T17" fmla="*/ 0 60000 65536"/>
              <a:gd name="T18" fmla="*/ 0 w 4040"/>
              <a:gd name="T19" fmla="*/ 0 h 4638"/>
              <a:gd name="T20" fmla="*/ 4040 w 4040"/>
              <a:gd name="T21" fmla="*/ 4638 h 4638"/>
            </a:gdLst>
            <a:ahLst/>
            <a:cxnLst>
              <a:cxn ang="T12">
                <a:pos x="T0" y="T1"/>
              </a:cxn>
              <a:cxn ang="T13">
                <a:pos x="T2" y="T3"/>
              </a:cxn>
              <a:cxn ang="T14">
                <a:pos x="T4" y="T5"/>
              </a:cxn>
              <a:cxn ang="T15">
                <a:pos x="T6" y="T7"/>
              </a:cxn>
              <a:cxn ang="T16">
                <a:pos x="T8" y="T9"/>
              </a:cxn>
              <a:cxn ang="T17">
                <a:pos x="T10" y="T11"/>
              </a:cxn>
            </a:cxnLst>
            <a:rect l="T18" t="T19" r="T20" b="T21"/>
            <a:pathLst>
              <a:path w="4040" h="4638">
                <a:moveTo>
                  <a:pt x="4040" y="4638"/>
                </a:moveTo>
                <a:lnTo>
                  <a:pt x="4040" y="0"/>
                </a:lnTo>
                <a:lnTo>
                  <a:pt x="0" y="0"/>
                </a:lnTo>
                <a:lnTo>
                  <a:pt x="0" y="4638"/>
                </a:lnTo>
                <a:lnTo>
                  <a:pt x="4040" y="4638"/>
                </a:lnTo>
                <a:close/>
              </a:path>
            </a:pathLst>
          </a:custGeom>
          <a:no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18" name="Rectangle 7" descr="Parchment"/>
          <p:cNvSpPr>
            <a:spLocks noChangeArrowheads="1"/>
          </p:cNvSpPr>
          <p:nvPr/>
        </p:nvSpPr>
        <p:spPr bwMode="auto">
          <a:xfrm>
            <a:off x="8080098" y="2536121"/>
            <a:ext cx="528991" cy="301621"/>
          </a:xfrm>
          <a:prstGeom prst="rect">
            <a:avLst/>
          </a:prstGeom>
          <a:noFill/>
          <a:ln w="9525">
            <a:noFill/>
            <a:miter lim="800000"/>
            <a:headEnd/>
            <a:tailEnd/>
          </a:ln>
        </p:spPr>
        <p:txBody>
          <a:bodyPr wrap="none" lIns="0" tIns="0" rIns="0" bIns="0">
            <a:prstTxWarp prst="textNoShape">
              <a:avLst/>
            </a:prstTxWarp>
            <a:spAutoFit/>
          </a:bodyPr>
          <a:lstStyle/>
          <a:p>
            <a:pPr>
              <a:lnSpc>
                <a:spcPct val="70000"/>
              </a:lnSpc>
            </a:pPr>
            <a:r>
              <a:rPr kumimoji="0" lang="en-US" sz="1400" b="0">
                <a:solidFill>
                  <a:srgbClr val="000000"/>
                </a:solidFill>
                <a:latin typeface="Times New Roman" pitchFamily="18" charset="0"/>
                <a:cs typeface="Times New Roman" pitchFamily="18" charset="0"/>
              </a:rPr>
              <a:t>Time</a:t>
            </a:r>
            <a:br>
              <a:rPr kumimoji="0" lang="en-US" sz="1400" b="0">
                <a:solidFill>
                  <a:srgbClr val="000000"/>
                </a:solidFill>
                <a:latin typeface="Times New Roman" pitchFamily="18" charset="0"/>
                <a:cs typeface="Times New Roman" pitchFamily="18" charset="0"/>
              </a:rPr>
            </a:br>
            <a:r>
              <a:rPr kumimoji="0" lang="en-US" sz="1400" b="0">
                <a:solidFill>
                  <a:srgbClr val="000000"/>
                </a:solidFill>
                <a:latin typeface="Times New Roman" pitchFamily="18" charset="0"/>
                <a:cs typeface="Times New Roman" pitchFamily="18" charset="0"/>
              </a:rPr>
              <a:t>periods</a:t>
            </a:r>
            <a:endParaRPr kumimoji="0" lang="en-US" sz="1400" b="0">
              <a:solidFill>
                <a:schemeClr val="tx1"/>
              </a:solidFill>
              <a:latin typeface="Times New Roman" pitchFamily="18" charset="0"/>
              <a:cs typeface="Times New Roman" pitchFamily="18" charset="0"/>
            </a:endParaRPr>
          </a:p>
        </p:txBody>
      </p:sp>
      <p:sp>
        <p:nvSpPr>
          <p:cNvPr id="119" name="Text Box 8" descr="Parchment"/>
          <p:cNvSpPr txBox="1">
            <a:spLocks noChangeArrowheads="1"/>
          </p:cNvSpPr>
          <p:nvPr/>
        </p:nvSpPr>
        <p:spPr bwMode="auto">
          <a:xfrm>
            <a:off x="5443131" y="388066"/>
            <a:ext cx="1150700" cy="344710"/>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dirty="0">
                <a:solidFill>
                  <a:srgbClr val="000000"/>
                </a:solidFill>
                <a:latin typeface="Times New Roman" pitchFamily="18" charset="0"/>
                <a:cs typeface="Times New Roman" pitchFamily="18" charset="0"/>
              </a:rPr>
              <a:t>Money supply</a:t>
            </a:r>
          </a:p>
          <a:p>
            <a:pPr>
              <a:lnSpc>
                <a:spcPct val="80000"/>
              </a:lnSpc>
            </a:pPr>
            <a:r>
              <a:rPr kumimoji="0" lang="en-US" sz="1400" b="0" dirty="0">
                <a:solidFill>
                  <a:srgbClr val="000000"/>
                </a:solidFill>
                <a:latin typeface="Times New Roman" pitchFamily="18" charset="0"/>
                <a:cs typeface="Times New Roman" pitchFamily="18" charset="0"/>
              </a:rPr>
              <a:t>growth </a:t>
            </a:r>
            <a:r>
              <a:rPr kumimoji="0" lang="en-US" sz="1400" b="0" dirty="0" smtClean="0">
                <a:solidFill>
                  <a:srgbClr val="000000"/>
                </a:solidFill>
                <a:latin typeface="Times New Roman" pitchFamily="18" charset="0"/>
                <a:cs typeface="Times New Roman" pitchFamily="18" charset="0"/>
              </a:rPr>
              <a:t>rate (%)</a:t>
            </a:r>
            <a:endParaRPr lang="en-US" sz="1400" b="0" dirty="0">
              <a:solidFill>
                <a:schemeClr val="tx1"/>
              </a:solidFill>
              <a:latin typeface="Times New Roman" pitchFamily="18" charset="0"/>
              <a:cs typeface="Times New Roman" pitchFamily="18" charset="0"/>
            </a:endParaRPr>
          </a:p>
        </p:txBody>
      </p:sp>
      <p:sp>
        <p:nvSpPr>
          <p:cNvPr id="120" name="Rectangle 9"/>
          <p:cNvSpPr>
            <a:spLocks noChangeArrowheads="1"/>
          </p:cNvSpPr>
          <p:nvPr/>
        </p:nvSpPr>
        <p:spPr bwMode="auto">
          <a:xfrm>
            <a:off x="5743943" y="2088258"/>
            <a:ext cx="10259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3</a:t>
            </a:r>
            <a:endParaRPr kumimoji="0" lang="en-US" sz="1600" b="0" dirty="0">
              <a:solidFill>
                <a:schemeClr val="tx1"/>
              </a:solidFill>
              <a:latin typeface="Times New Roman" pitchFamily="18" charset="0"/>
              <a:cs typeface="Times New Roman" pitchFamily="18" charset="0"/>
            </a:endParaRPr>
          </a:p>
        </p:txBody>
      </p:sp>
      <p:sp>
        <p:nvSpPr>
          <p:cNvPr id="121" name="Rectangle 10"/>
          <p:cNvSpPr>
            <a:spLocks noChangeArrowheads="1"/>
          </p:cNvSpPr>
          <p:nvPr/>
        </p:nvSpPr>
        <p:spPr bwMode="auto">
          <a:xfrm>
            <a:off x="6360836" y="2867909"/>
            <a:ext cx="89768"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1</a:t>
            </a:r>
            <a:endParaRPr kumimoji="0" lang="en-US" sz="1400" b="0">
              <a:solidFill>
                <a:schemeClr val="tx1"/>
              </a:solidFill>
              <a:latin typeface="Times New Roman" pitchFamily="18" charset="0"/>
              <a:cs typeface="Times New Roman" pitchFamily="18" charset="0"/>
            </a:endParaRPr>
          </a:p>
        </p:txBody>
      </p:sp>
      <p:sp>
        <p:nvSpPr>
          <p:cNvPr id="122" name="Rectangle 11"/>
          <p:cNvSpPr>
            <a:spLocks noChangeArrowheads="1"/>
          </p:cNvSpPr>
          <p:nvPr/>
        </p:nvSpPr>
        <p:spPr bwMode="auto">
          <a:xfrm>
            <a:off x="5734418" y="1475483"/>
            <a:ext cx="10259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6</a:t>
            </a:r>
            <a:endParaRPr kumimoji="0" lang="en-US" sz="1600" b="0">
              <a:solidFill>
                <a:schemeClr val="tx1"/>
              </a:solidFill>
              <a:latin typeface="Times New Roman" pitchFamily="18" charset="0"/>
              <a:cs typeface="Times New Roman" pitchFamily="18" charset="0"/>
            </a:endParaRPr>
          </a:p>
        </p:txBody>
      </p:sp>
      <p:sp>
        <p:nvSpPr>
          <p:cNvPr id="123" name="Rectangle 12"/>
          <p:cNvSpPr>
            <a:spLocks noChangeArrowheads="1"/>
          </p:cNvSpPr>
          <p:nvPr/>
        </p:nvSpPr>
        <p:spPr bwMode="auto">
          <a:xfrm>
            <a:off x="5737593" y="861120"/>
            <a:ext cx="10259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a:solidFill>
                  <a:srgbClr val="000000"/>
                </a:solidFill>
                <a:latin typeface="Times New Roman" pitchFamily="18" charset="0"/>
                <a:cs typeface="Times New Roman" pitchFamily="18" charset="0"/>
              </a:rPr>
              <a:t>9</a:t>
            </a:r>
            <a:endParaRPr kumimoji="0" lang="en-US" sz="1600" b="0">
              <a:solidFill>
                <a:schemeClr val="tx1"/>
              </a:solidFill>
              <a:latin typeface="Times New Roman" pitchFamily="18" charset="0"/>
              <a:cs typeface="Times New Roman" pitchFamily="18" charset="0"/>
            </a:endParaRPr>
          </a:p>
        </p:txBody>
      </p:sp>
      <p:sp>
        <p:nvSpPr>
          <p:cNvPr id="124" name="Line 13"/>
          <p:cNvSpPr>
            <a:spLocks noChangeShapeType="1"/>
          </p:cNvSpPr>
          <p:nvPr/>
        </p:nvSpPr>
        <p:spPr bwMode="auto">
          <a:xfrm flipV="1">
            <a:off x="6416398" y="2753609"/>
            <a:ext cx="1588" cy="111125"/>
          </a:xfrm>
          <a:prstGeom prst="line">
            <a:avLst/>
          </a:prstGeom>
          <a:noFill/>
          <a:ln w="28575">
            <a:solidFill>
              <a:srgbClr val="1F1A17"/>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25" name="Line 14"/>
          <p:cNvSpPr>
            <a:spLocks noChangeShapeType="1"/>
          </p:cNvSpPr>
          <p:nvPr/>
        </p:nvSpPr>
        <p:spPr bwMode="auto">
          <a:xfrm flipV="1">
            <a:off x="6959323" y="2753609"/>
            <a:ext cx="1588" cy="111125"/>
          </a:xfrm>
          <a:prstGeom prst="line">
            <a:avLst/>
          </a:prstGeom>
          <a:noFill/>
          <a:ln w="28575">
            <a:solidFill>
              <a:srgbClr val="1F1A17"/>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27" name="Line 15"/>
          <p:cNvSpPr>
            <a:spLocks noChangeShapeType="1"/>
          </p:cNvSpPr>
          <p:nvPr/>
        </p:nvSpPr>
        <p:spPr bwMode="auto">
          <a:xfrm flipV="1">
            <a:off x="7486373" y="2753609"/>
            <a:ext cx="1588" cy="111125"/>
          </a:xfrm>
          <a:prstGeom prst="line">
            <a:avLst/>
          </a:prstGeom>
          <a:noFill/>
          <a:ln w="28575">
            <a:solidFill>
              <a:srgbClr val="1F1A17"/>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29" name="Rectangle 16"/>
          <p:cNvSpPr>
            <a:spLocks noChangeArrowheads="1"/>
          </p:cNvSpPr>
          <p:nvPr/>
        </p:nvSpPr>
        <p:spPr bwMode="auto">
          <a:xfrm>
            <a:off x="6900586" y="2867909"/>
            <a:ext cx="89768"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2</a:t>
            </a:r>
            <a:endParaRPr kumimoji="0" lang="en-US" sz="1400" b="0">
              <a:solidFill>
                <a:schemeClr val="tx1"/>
              </a:solidFill>
              <a:latin typeface="Times New Roman" pitchFamily="18" charset="0"/>
              <a:cs typeface="Times New Roman" pitchFamily="18" charset="0"/>
            </a:endParaRPr>
          </a:p>
        </p:txBody>
      </p:sp>
      <p:sp>
        <p:nvSpPr>
          <p:cNvPr id="131" name="Rectangle 17"/>
          <p:cNvSpPr>
            <a:spLocks noChangeArrowheads="1"/>
          </p:cNvSpPr>
          <p:nvPr/>
        </p:nvSpPr>
        <p:spPr bwMode="auto">
          <a:xfrm>
            <a:off x="7438748" y="2867909"/>
            <a:ext cx="89768"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3</a:t>
            </a:r>
            <a:endParaRPr kumimoji="0" lang="en-US" sz="1400" b="0">
              <a:solidFill>
                <a:schemeClr val="tx1"/>
              </a:solidFill>
              <a:latin typeface="Times New Roman" pitchFamily="18" charset="0"/>
              <a:cs typeface="Times New Roman" pitchFamily="18" charset="0"/>
            </a:endParaRPr>
          </a:p>
        </p:txBody>
      </p:sp>
      <p:sp>
        <p:nvSpPr>
          <p:cNvPr id="132" name="Rectangle 18"/>
          <p:cNvSpPr>
            <a:spLocks noChangeArrowheads="1"/>
          </p:cNvSpPr>
          <p:nvPr/>
        </p:nvSpPr>
        <p:spPr bwMode="auto">
          <a:xfrm>
            <a:off x="7962623" y="2861559"/>
            <a:ext cx="89768"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4</a:t>
            </a:r>
            <a:endParaRPr kumimoji="0" lang="en-US" sz="1400" b="0">
              <a:solidFill>
                <a:schemeClr val="tx1"/>
              </a:solidFill>
              <a:latin typeface="Times New Roman" pitchFamily="18" charset="0"/>
              <a:cs typeface="Times New Roman" pitchFamily="18" charset="0"/>
            </a:endParaRPr>
          </a:p>
        </p:txBody>
      </p:sp>
      <p:sp>
        <p:nvSpPr>
          <p:cNvPr id="133" name="Line 20"/>
          <p:cNvSpPr>
            <a:spLocks noChangeShapeType="1"/>
          </p:cNvSpPr>
          <p:nvPr/>
        </p:nvSpPr>
        <p:spPr bwMode="auto">
          <a:xfrm flipH="1">
            <a:off x="5886173" y="1610609"/>
            <a:ext cx="111125" cy="1587"/>
          </a:xfrm>
          <a:prstGeom prst="line">
            <a:avLst/>
          </a:prstGeom>
          <a:noFill/>
          <a:ln w="28575">
            <a:solidFill>
              <a:srgbClr val="1F1A17"/>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34" name="Line 21"/>
          <p:cNvSpPr>
            <a:spLocks noChangeShapeType="1"/>
          </p:cNvSpPr>
          <p:nvPr/>
        </p:nvSpPr>
        <p:spPr bwMode="auto">
          <a:xfrm flipH="1">
            <a:off x="5886173" y="978784"/>
            <a:ext cx="111125" cy="1587"/>
          </a:xfrm>
          <a:prstGeom prst="line">
            <a:avLst/>
          </a:prstGeom>
          <a:noFill/>
          <a:ln w="28575">
            <a:solidFill>
              <a:srgbClr val="1F1A17"/>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35" name="Line 22"/>
          <p:cNvSpPr>
            <a:spLocks noChangeShapeType="1"/>
          </p:cNvSpPr>
          <p:nvPr/>
        </p:nvSpPr>
        <p:spPr bwMode="auto">
          <a:xfrm flipH="1">
            <a:off x="5886173" y="2223384"/>
            <a:ext cx="111125" cy="1587"/>
          </a:xfrm>
          <a:prstGeom prst="line">
            <a:avLst/>
          </a:prstGeom>
          <a:noFill/>
          <a:ln w="28575">
            <a:solidFill>
              <a:srgbClr val="1F1A17"/>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36" name="Line 24"/>
          <p:cNvSpPr>
            <a:spLocks noChangeShapeType="1"/>
          </p:cNvSpPr>
          <p:nvPr/>
        </p:nvSpPr>
        <p:spPr bwMode="auto">
          <a:xfrm>
            <a:off x="5886173" y="2852034"/>
            <a:ext cx="2132013" cy="0"/>
          </a:xfrm>
          <a:prstGeom prst="line">
            <a:avLst/>
          </a:prstGeom>
          <a:noFill/>
          <a:ln w="28575">
            <a:solidFill>
              <a:srgbClr val="000000"/>
            </a:solidFill>
            <a:round/>
            <a:headEnd/>
            <a:tailEnd/>
          </a:ln>
        </p:spPr>
        <p:txBody>
          <a:bodyPr wrap="none" lIns="0" tIns="0" rIns="0" bIns="0">
            <a:prstTxWarp prst="textNoShape">
              <a:avLst/>
            </a:prstTxWarp>
            <a:spAutoFit/>
          </a:bodyPr>
          <a:lstStyle/>
          <a:p>
            <a:endParaRPr lang="en-US" sz="1600">
              <a:latin typeface="Times New Roman" pitchFamily="18" charset="0"/>
              <a:cs typeface="Times New Roman" pitchFamily="18" charset="0"/>
            </a:endParaRPr>
          </a:p>
        </p:txBody>
      </p:sp>
      <p:sp>
        <p:nvSpPr>
          <p:cNvPr id="138" name="Line 42"/>
          <p:cNvSpPr>
            <a:spLocks noChangeShapeType="1"/>
          </p:cNvSpPr>
          <p:nvPr/>
        </p:nvSpPr>
        <p:spPr bwMode="auto">
          <a:xfrm flipV="1">
            <a:off x="8000723" y="2745671"/>
            <a:ext cx="1588" cy="111125"/>
          </a:xfrm>
          <a:prstGeom prst="line">
            <a:avLst/>
          </a:prstGeom>
          <a:noFill/>
          <a:ln w="28575">
            <a:solidFill>
              <a:srgbClr val="1F1A17"/>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nvGrpSpPr>
          <p:cNvPr id="139" name="Group 56"/>
          <p:cNvGrpSpPr>
            <a:grpSpLocks/>
          </p:cNvGrpSpPr>
          <p:nvPr/>
        </p:nvGrpSpPr>
        <p:grpSpPr bwMode="auto">
          <a:xfrm>
            <a:off x="5777469" y="3132484"/>
            <a:ext cx="2679700" cy="163513"/>
            <a:chOff x="1664" y="3005"/>
            <a:chExt cx="1688" cy="103"/>
          </a:xfrm>
        </p:grpSpPr>
        <p:sp>
          <p:nvSpPr>
            <p:cNvPr id="140" name="Rectangle 57"/>
            <p:cNvSpPr>
              <a:spLocks noChangeArrowheads="1"/>
            </p:cNvSpPr>
            <p:nvPr/>
          </p:nvSpPr>
          <p:spPr bwMode="auto">
            <a:xfrm>
              <a:off x="1664" y="3005"/>
              <a:ext cx="131" cy="95"/>
            </a:xfrm>
            <a:prstGeom prst="rect">
              <a:avLst/>
            </a:prstGeom>
            <a:noFill/>
            <a:ln w="9525">
              <a:noFill/>
              <a:miter lim="800000"/>
              <a:headEnd/>
              <a:tailEnd/>
            </a:ln>
          </p:spPr>
          <p:txBody>
            <a:bodyPr wrap="none" lIns="0" tIns="0" rIns="0" bIns="0">
              <a:prstTxWarp prst="textNoShape">
                <a:avLst/>
              </a:prstTxWarp>
              <a:spAutoFit/>
            </a:bodyPr>
            <a:lstStyle/>
            <a:p>
              <a:pPr>
                <a:lnSpc>
                  <a:spcPct val="70000"/>
                </a:lnSpc>
              </a:pPr>
              <a:r>
                <a:rPr kumimoji="0" lang="en-US" sz="1400" b="0" i="1">
                  <a:solidFill>
                    <a:srgbClr val="000000"/>
                  </a:solidFill>
                  <a:latin typeface="Times New Roman" pitchFamily="18" charset="0"/>
                  <a:cs typeface="Times New Roman" pitchFamily="18" charset="0"/>
                </a:rPr>
                <a:t>(a)</a:t>
              </a:r>
              <a:endParaRPr kumimoji="0" lang="en-US" sz="1400" b="0" i="1">
                <a:solidFill>
                  <a:schemeClr val="tx1"/>
                </a:solidFill>
                <a:latin typeface="Times New Roman" pitchFamily="18" charset="0"/>
                <a:cs typeface="Times New Roman" pitchFamily="18" charset="0"/>
              </a:endParaRPr>
            </a:p>
          </p:txBody>
        </p:sp>
        <p:sp>
          <p:nvSpPr>
            <p:cNvPr id="141" name="Rectangle 58"/>
            <p:cNvSpPr>
              <a:spLocks noChangeArrowheads="1"/>
            </p:cNvSpPr>
            <p:nvPr/>
          </p:nvSpPr>
          <p:spPr bwMode="auto">
            <a:xfrm>
              <a:off x="1789" y="3010"/>
              <a:ext cx="1563" cy="98"/>
            </a:xfrm>
            <a:prstGeom prst="rect">
              <a:avLst/>
            </a:prstGeom>
            <a:noFill/>
            <a:ln w="9525">
              <a:noFill/>
              <a:miter lim="800000"/>
              <a:headEnd/>
              <a:tailEnd/>
            </a:ln>
          </p:spPr>
          <p:txBody>
            <a:bodyPr wrap="none" lIns="0" tIns="0" rIns="0" bIns="0">
              <a:prstTxWarp prst="textNoShape">
                <a:avLst/>
              </a:prstTxWarp>
              <a:spAutoFit/>
            </a:bodyPr>
            <a:lstStyle/>
            <a:p>
              <a:pPr>
                <a:lnSpc>
                  <a:spcPct val="70000"/>
                </a:lnSpc>
              </a:pPr>
              <a:r>
                <a:rPr kumimoji="0" lang="en-US" sz="1400" b="0" i="1" dirty="0">
                  <a:latin typeface="Times New Roman" pitchFamily="18" charset="0"/>
                  <a:cs typeface="Times New Roman" pitchFamily="18" charset="0"/>
                </a:rPr>
                <a:t> Growth rate of the money supply.</a:t>
              </a:r>
              <a:r>
                <a:rPr kumimoji="0" lang="en-US" sz="1400" b="0" i="1" dirty="0">
                  <a:solidFill>
                    <a:srgbClr val="000000"/>
                  </a:solidFill>
                  <a:latin typeface="Times New Roman" pitchFamily="18" charset="0"/>
                  <a:cs typeface="Times New Roman" pitchFamily="18" charset="0"/>
                </a:rPr>
                <a:t> </a:t>
              </a:r>
            </a:p>
          </p:txBody>
        </p:sp>
      </p:grpSp>
      <p:sp>
        <p:nvSpPr>
          <p:cNvPr id="144" name="Rectangle 64"/>
          <p:cNvSpPr>
            <a:spLocks noChangeArrowheads="1"/>
          </p:cNvSpPr>
          <p:nvPr/>
        </p:nvSpPr>
        <p:spPr bwMode="auto">
          <a:xfrm>
            <a:off x="8083273" y="2326571"/>
            <a:ext cx="65" cy="276999"/>
          </a:xfrm>
          <a:prstGeom prst="rect">
            <a:avLst/>
          </a:prstGeom>
          <a:noFill/>
          <a:ln w="9525">
            <a:noFill/>
            <a:miter lim="800000"/>
            <a:headEnd/>
            <a:tailEnd/>
          </a:ln>
        </p:spPr>
        <p:txBody>
          <a:bodyPr wrap="none" lIns="0" tIns="0" rIns="0" bIns="0">
            <a:prstTxWarp prst="textNoShape">
              <a:avLst/>
            </a:prstTxWarp>
            <a:spAutoFit/>
          </a:bodyPr>
          <a:lstStyle/>
          <a:p>
            <a:endParaRPr kumimoji="0" lang="en-US" b="0">
              <a:solidFill>
                <a:schemeClr val="tx1"/>
              </a:solidFill>
              <a:latin typeface="Times New Roman" pitchFamily="18" charset="0"/>
              <a:cs typeface="Times New Roman" pitchFamily="18" charset="0"/>
            </a:endParaRPr>
          </a:p>
        </p:txBody>
      </p:sp>
      <p:sp>
        <p:nvSpPr>
          <p:cNvPr id="145" name="Rectangle 67"/>
          <p:cNvSpPr>
            <a:spLocks noChangeArrowheads="1"/>
          </p:cNvSpPr>
          <p:nvPr/>
        </p:nvSpPr>
        <p:spPr bwMode="auto">
          <a:xfrm>
            <a:off x="6549748" y="2096384"/>
            <a:ext cx="90730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3% growth</a:t>
            </a:r>
            <a:endParaRPr kumimoji="0" lang="en-US" sz="1600" b="0" dirty="0">
              <a:solidFill>
                <a:schemeClr val="tx1"/>
              </a:solidFill>
              <a:latin typeface="Times New Roman" pitchFamily="18" charset="0"/>
              <a:cs typeface="Times New Roman" pitchFamily="18" charset="0"/>
            </a:endParaRPr>
          </a:p>
        </p:txBody>
      </p:sp>
      <p:sp>
        <p:nvSpPr>
          <p:cNvPr id="146" name="Freeform 68"/>
          <p:cNvSpPr>
            <a:spLocks/>
          </p:cNvSpPr>
          <p:nvPr/>
        </p:nvSpPr>
        <p:spPr bwMode="auto">
          <a:xfrm>
            <a:off x="5898873" y="2213859"/>
            <a:ext cx="546100" cy="28575"/>
          </a:xfrm>
          <a:custGeom>
            <a:avLst/>
            <a:gdLst>
              <a:gd name="T0" fmla="*/ 1031 w 1031"/>
              <a:gd name="T1" fmla="*/ 26 h 53"/>
              <a:gd name="T2" fmla="*/ 1004 w 1031"/>
              <a:gd name="T3" fmla="*/ 0 h 53"/>
              <a:gd name="T4" fmla="*/ 0 w 1031"/>
              <a:gd name="T5" fmla="*/ 0 h 53"/>
              <a:gd name="T6" fmla="*/ 0 w 1031"/>
              <a:gd name="T7" fmla="*/ 53 h 53"/>
              <a:gd name="T8" fmla="*/ 1004 w 1031"/>
              <a:gd name="T9" fmla="*/ 53 h 53"/>
              <a:gd name="T10" fmla="*/ 1031 w 1031"/>
              <a:gd name="T11" fmla="*/ 26 h 53"/>
              <a:gd name="T12" fmla="*/ 1004 w 1031"/>
              <a:gd name="T13" fmla="*/ 53 h 53"/>
              <a:gd name="T14" fmla="*/ 1031 w 1031"/>
              <a:gd name="T15" fmla="*/ 53 h 53"/>
              <a:gd name="T16" fmla="*/ 1031 w 1031"/>
              <a:gd name="T17" fmla="*/ 26 h 53"/>
              <a:gd name="T18" fmla="*/ 1031 w 1031"/>
              <a:gd name="T19" fmla="*/ 26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1"/>
              <a:gd name="T31" fmla="*/ 0 h 53"/>
              <a:gd name="T32" fmla="*/ 1031 w 1031"/>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1" h="53">
                <a:moveTo>
                  <a:pt x="1031" y="26"/>
                </a:moveTo>
                <a:lnTo>
                  <a:pt x="1004" y="0"/>
                </a:lnTo>
                <a:lnTo>
                  <a:pt x="0" y="0"/>
                </a:lnTo>
                <a:lnTo>
                  <a:pt x="0" y="53"/>
                </a:lnTo>
                <a:lnTo>
                  <a:pt x="1004" y="53"/>
                </a:lnTo>
                <a:lnTo>
                  <a:pt x="1031" y="26"/>
                </a:lnTo>
                <a:lnTo>
                  <a:pt x="1004" y="53"/>
                </a:lnTo>
                <a:lnTo>
                  <a:pt x="1031" y="53"/>
                </a:lnTo>
                <a:lnTo>
                  <a:pt x="1031" y="26"/>
                </a:lnTo>
                <a:close/>
              </a:path>
            </a:pathLst>
          </a:custGeom>
          <a:solidFill>
            <a:srgbClr val="531475"/>
          </a:solidFill>
          <a:ln w="38100">
            <a:solidFill>
              <a:srgbClr val="0069D2"/>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47" name="Freeform 80"/>
          <p:cNvSpPr>
            <a:spLocks/>
          </p:cNvSpPr>
          <p:nvPr/>
        </p:nvSpPr>
        <p:spPr bwMode="auto">
          <a:xfrm>
            <a:off x="6417986" y="1191509"/>
            <a:ext cx="26987" cy="1036637"/>
          </a:xfrm>
          <a:custGeom>
            <a:avLst/>
            <a:gdLst>
              <a:gd name="T0" fmla="*/ 25 w 52"/>
              <a:gd name="T1" fmla="*/ 0 h 1957"/>
              <a:gd name="T2" fmla="*/ 0 w 52"/>
              <a:gd name="T3" fmla="*/ 26 h 1957"/>
              <a:gd name="T4" fmla="*/ 0 w 52"/>
              <a:gd name="T5" fmla="*/ 1957 h 1957"/>
              <a:gd name="T6" fmla="*/ 52 w 52"/>
              <a:gd name="T7" fmla="*/ 1957 h 1957"/>
              <a:gd name="T8" fmla="*/ 52 w 52"/>
              <a:gd name="T9" fmla="*/ 26 h 1957"/>
              <a:gd name="T10" fmla="*/ 25 w 52"/>
              <a:gd name="T11" fmla="*/ 0 h 1957"/>
              <a:gd name="T12" fmla="*/ 0 w 52"/>
              <a:gd name="T13" fmla="*/ 0 h 1957"/>
              <a:gd name="T14" fmla="*/ 0 w 52"/>
              <a:gd name="T15" fmla="*/ 26 h 1957"/>
              <a:gd name="T16" fmla="*/ 25 w 52"/>
              <a:gd name="T17" fmla="*/ 0 h 1957"/>
              <a:gd name="T18" fmla="*/ 25 w 52"/>
              <a:gd name="T19" fmla="*/ 0 h 19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
              <a:gd name="T31" fmla="*/ 0 h 1957"/>
              <a:gd name="T32" fmla="*/ 52 w 52"/>
              <a:gd name="T33" fmla="*/ 1957 h 195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 h="1957">
                <a:moveTo>
                  <a:pt x="25" y="0"/>
                </a:moveTo>
                <a:lnTo>
                  <a:pt x="0" y="26"/>
                </a:lnTo>
                <a:lnTo>
                  <a:pt x="0" y="1957"/>
                </a:lnTo>
                <a:lnTo>
                  <a:pt x="52" y="1957"/>
                </a:lnTo>
                <a:lnTo>
                  <a:pt x="52" y="26"/>
                </a:lnTo>
                <a:lnTo>
                  <a:pt x="25" y="0"/>
                </a:lnTo>
                <a:lnTo>
                  <a:pt x="0" y="0"/>
                </a:lnTo>
                <a:lnTo>
                  <a:pt x="0" y="26"/>
                </a:lnTo>
                <a:lnTo>
                  <a:pt x="25" y="0"/>
                </a:lnTo>
                <a:close/>
              </a:path>
            </a:pathLst>
          </a:custGeom>
          <a:solidFill>
            <a:srgbClr val="531475"/>
          </a:solidFill>
          <a:ln w="38100">
            <a:solidFill>
              <a:srgbClr val="0069D2"/>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48" name="Rectangle 83"/>
          <p:cNvSpPr>
            <a:spLocks noChangeArrowheads="1"/>
          </p:cNvSpPr>
          <p:nvPr/>
        </p:nvSpPr>
        <p:spPr bwMode="auto">
          <a:xfrm>
            <a:off x="6760886" y="912109"/>
            <a:ext cx="907300"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0" dirty="0">
                <a:solidFill>
                  <a:srgbClr val="000000"/>
                </a:solidFill>
                <a:latin typeface="Times New Roman" pitchFamily="18" charset="0"/>
                <a:cs typeface="Times New Roman" pitchFamily="18" charset="0"/>
              </a:rPr>
              <a:t>8% growth</a:t>
            </a:r>
            <a:endParaRPr kumimoji="0" lang="en-US" sz="1600" b="0" dirty="0">
              <a:solidFill>
                <a:schemeClr val="tx1"/>
              </a:solidFill>
              <a:latin typeface="Times New Roman" pitchFamily="18" charset="0"/>
              <a:cs typeface="Times New Roman" pitchFamily="18" charset="0"/>
            </a:endParaRPr>
          </a:p>
        </p:txBody>
      </p:sp>
      <p:grpSp>
        <p:nvGrpSpPr>
          <p:cNvPr id="149" name="Group 88"/>
          <p:cNvGrpSpPr>
            <a:grpSpLocks/>
          </p:cNvGrpSpPr>
          <p:nvPr/>
        </p:nvGrpSpPr>
        <p:grpSpPr bwMode="auto">
          <a:xfrm>
            <a:off x="6425923" y="1189921"/>
            <a:ext cx="1568450" cy="28575"/>
            <a:chOff x="1800" y="2754"/>
            <a:chExt cx="988" cy="18"/>
          </a:xfrm>
        </p:grpSpPr>
        <p:sp>
          <p:nvSpPr>
            <p:cNvPr id="150" name="Freeform 84"/>
            <p:cNvSpPr>
              <a:spLocks/>
            </p:cNvSpPr>
            <p:nvPr/>
          </p:nvSpPr>
          <p:spPr bwMode="auto">
            <a:xfrm>
              <a:off x="1800" y="2754"/>
              <a:ext cx="344" cy="18"/>
            </a:xfrm>
            <a:custGeom>
              <a:avLst/>
              <a:gdLst>
                <a:gd name="T0" fmla="*/ 1031 w 1031"/>
                <a:gd name="T1" fmla="*/ 26 h 53"/>
                <a:gd name="T2" fmla="*/ 1004 w 1031"/>
                <a:gd name="T3" fmla="*/ 0 h 53"/>
                <a:gd name="T4" fmla="*/ 0 w 1031"/>
                <a:gd name="T5" fmla="*/ 0 h 53"/>
                <a:gd name="T6" fmla="*/ 0 w 1031"/>
                <a:gd name="T7" fmla="*/ 53 h 53"/>
                <a:gd name="T8" fmla="*/ 1004 w 1031"/>
                <a:gd name="T9" fmla="*/ 53 h 53"/>
                <a:gd name="T10" fmla="*/ 1031 w 1031"/>
                <a:gd name="T11" fmla="*/ 26 h 53"/>
                <a:gd name="T12" fmla="*/ 1004 w 1031"/>
                <a:gd name="T13" fmla="*/ 53 h 53"/>
                <a:gd name="T14" fmla="*/ 1031 w 1031"/>
                <a:gd name="T15" fmla="*/ 53 h 53"/>
                <a:gd name="T16" fmla="*/ 1031 w 1031"/>
                <a:gd name="T17" fmla="*/ 26 h 53"/>
                <a:gd name="T18" fmla="*/ 1031 w 1031"/>
                <a:gd name="T19" fmla="*/ 26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1"/>
                <a:gd name="T31" fmla="*/ 0 h 53"/>
                <a:gd name="T32" fmla="*/ 1031 w 1031"/>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1" h="53">
                  <a:moveTo>
                    <a:pt x="1031" y="26"/>
                  </a:moveTo>
                  <a:lnTo>
                    <a:pt x="1004" y="0"/>
                  </a:lnTo>
                  <a:lnTo>
                    <a:pt x="0" y="0"/>
                  </a:lnTo>
                  <a:lnTo>
                    <a:pt x="0" y="53"/>
                  </a:lnTo>
                  <a:lnTo>
                    <a:pt x="1004" y="53"/>
                  </a:lnTo>
                  <a:lnTo>
                    <a:pt x="1031" y="26"/>
                  </a:lnTo>
                  <a:lnTo>
                    <a:pt x="1004" y="53"/>
                  </a:lnTo>
                  <a:lnTo>
                    <a:pt x="1031" y="53"/>
                  </a:lnTo>
                  <a:lnTo>
                    <a:pt x="1031" y="26"/>
                  </a:lnTo>
                  <a:close/>
                </a:path>
              </a:pathLst>
            </a:custGeom>
            <a:solidFill>
              <a:srgbClr val="531475"/>
            </a:solidFill>
            <a:ln w="38100">
              <a:solidFill>
                <a:srgbClr val="0069D2"/>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56" name="Freeform 85"/>
            <p:cNvSpPr>
              <a:spLocks/>
            </p:cNvSpPr>
            <p:nvPr/>
          </p:nvSpPr>
          <p:spPr bwMode="auto">
            <a:xfrm>
              <a:off x="2128" y="2754"/>
              <a:ext cx="344" cy="18"/>
            </a:xfrm>
            <a:custGeom>
              <a:avLst/>
              <a:gdLst>
                <a:gd name="T0" fmla="*/ 1031 w 1031"/>
                <a:gd name="T1" fmla="*/ 26 h 53"/>
                <a:gd name="T2" fmla="*/ 1004 w 1031"/>
                <a:gd name="T3" fmla="*/ 0 h 53"/>
                <a:gd name="T4" fmla="*/ 0 w 1031"/>
                <a:gd name="T5" fmla="*/ 0 h 53"/>
                <a:gd name="T6" fmla="*/ 0 w 1031"/>
                <a:gd name="T7" fmla="*/ 53 h 53"/>
                <a:gd name="T8" fmla="*/ 1004 w 1031"/>
                <a:gd name="T9" fmla="*/ 53 h 53"/>
                <a:gd name="T10" fmla="*/ 1031 w 1031"/>
                <a:gd name="T11" fmla="*/ 26 h 53"/>
                <a:gd name="T12" fmla="*/ 1004 w 1031"/>
                <a:gd name="T13" fmla="*/ 53 h 53"/>
                <a:gd name="T14" fmla="*/ 1031 w 1031"/>
                <a:gd name="T15" fmla="*/ 53 h 53"/>
                <a:gd name="T16" fmla="*/ 1031 w 1031"/>
                <a:gd name="T17" fmla="*/ 26 h 53"/>
                <a:gd name="T18" fmla="*/ 1031 w 1031"/>
                <a:gd name="T19" fmla="*/ 26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1"/>
                <a:gd name="T31" fmla="*/ 0 h 53"/>
                <a:gd name="T32" fmla="*/ 1031 w 1031"/>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1" h="53">
                  <a:moveTo>
                    <a:pt x="1031" y="26"/>
                  </a:moveTo>
                  <a:lnTo>
                    <a:pt x="1004" y="0"/>
                  </a:lnTo>
                  <a:lnTo>
                    <a:pt x="0" y="0"/>
                  </a:lnTo>
                  <a:lnTo>
                    <a:pt x="0" y="53"/>
                  </a:lnTo>
                  <a:lnTo>
                    <a:pt x="1004" y="53"/>
                  </a:lnTo>
                  <a:lnTo>
                    <a:pt x="1031" y="26"/>
                  </a:lnTo>
                  <a:lnTo>
                    <a:pt x="1004" y="53"/>
                  </a:lnTo>
                  <a:lnTo>
                    <a:pt x="1031" y="53"/>
                  </a:lnTo>
                  <a:lnTo>
                    <a:pt x="1031" y="26"/>
                  </a:lnTo>
                  <a:close/>
                </a:path>
              </a:pathLst>
            </a:custGeom>
            <a:solidFill>
              <a:srgbClr val="531475"/>
            </a:solidFill>
            <a:ln w="38100">
              <a:solidFill>
                <a:srgbClr val="0069D2"/>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157" name="Freeform 86"/>
            <p:cNvSpPr>
              <a:spLocks/>
            </p:cNvSpPr>
            <p:nvPr/>
          </p:nvSpPr>
          <p:spPr bwMode="auto">
            <a:xfrm>
              <a:off x="2444" y="2754"/>
              <a:ext cx="344" cy="18"/>
            </a:xfrm>
            <a:custGeom>
              <a:avLst/>
              <a:gdLst>
                <a:gd name="T0" fmla="*/ 1031 w 1031"/>
                <a:gd name="T1" fmla="*/ 26 h 53"/>
                <a:gd name="T2" fmla="*/ 1004 w 1031"/>
                <a:gd name="T3" fmla="*/ 0 h 53"/>
                <a:gd name="T4" fmla="*/ 0 w 1031"/>
                <a:gd name="T5" fmla="*/ 0 h 53"/>
                <a:gd name="T6" fmla="*/ 0 w 1031"/>
                <a:gd name="T7" fmla="*/ 53 h 53"/>
                <a:gd name="T8" fmla="*/ 1004 w 1031"/>
                <a:gd name="T9" fmla="*/ 53 h 53"/>
                <a:gd name="T10" fmla="*/ 1031 w 1031"/>
                <a:gd name="T11" fmla="*/ 26 h 53"/>
                <a:gd name="T12" fmla="*/ 1004 w 1031"/>
                <a:gd name="T13" fmla="*/ 53 h 53"/>
                <a:gd name="T14" fmla="*/ 1031 w 1031"/>
                <a:gd name="T15" fmla="*/ 53 h 53"/>
                <a:gd name="T16" fmla="*/ 1031 w 1031"/>
                <a:gd name="T17" fmla="*/ 26 h 53"/>
                <a:gd name="T18" fmla="*/ 1031 w 1031"/>
                <a:gd name="T19" fmla="*/ 26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31"/>
                <a:gd name="T31" fmla="*/ 0 h 53"/>
                <a:gd name="T32" fmla="*/ 1031 w 1031"/>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31" h="53">
                  <a:moveTo>
                    <a:pt x="1031" y="26"/>
                  </a:moveTo>
                  <a:lnTo>
                    <a:pt x="1004" y="0"/>
                  </a:lnTo>
                  <a:lnTo>
                    <a:pt x="0" y="0"/>
                  </a:lnTo>
                  <a:lnTo>
                    <a:pt x="0" y="53"/>
                  </a:lnTo>
                  <a:lnTo>
                    <a:pt x="1004" y="53"/>
                  </a:lnTo>
                  <a:lnTo>
                    <a:pt x="1031" y="26"/>
                  </a:lnTo>
                  <a:lnTo>
                    <a:pt x="1004" y="53"/>
                  </a:lnTo>
                  <a:lnTo>
                    <a:pt x="1031" y="53"/>
                  </a:lnTo>
                  <a:lnTo>
                    <a:pt x="1031" y="26"/>
                  </a:lnTo>
                  <a:close/>
                </a:path>
              </a:pathLst>
            </a:custGeom>
            <a:solidFill>
              <a:srgbClr val="531475"/>
            </a:solidFill>
            <a:ln w="38100">
              <a:solidFill>
                <a:srgbClr val="0069D2"/>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cxnSp>
        <p:nvCxnSpPr>
          <p:cNvPr id="6" name="Straight Connector 5"/>
          <p:cNvCxnSpPr/>
          <p:nvPr/>
        </p:nvCxnSpPr>
        <p:spPr>
          <a:xfrm flipV="1">
            <a:off x="5893922" y="767167"/>
            <a:ext cx="12700" cy="20926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sp>
        <p:nvSpPr>
          <p:cNvPr id="161" name="Text Box 4" descr="Parchment"/>
          <p:cNvSpPr txBox="1">
            <a:spLocks noChangeArrowheads="1"/>
          </p:cNvSpPr>
          <p:nvPr/>
        </p:nvSpPr>
        <p:spPr bwMode="auto">
          <a:xfrm>
            <a:off x="5410965" y="3658689"/>
            <a:ext cx="883255" cy="517065"/>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a:solidFill>
                  <a:srgbClr val="000000"/>
                </a:solidFill>
                <a:latin typeface="Times New Roman" pitchFamily="18" charset="0"/>
                <a:cs typeface="Times New Roman" pitchFamily="18" charset="0"/>
              </a:rPr>
              <a:t>Price level</a:t>
            </a:r>
            <a:br>
              <a:rPr kumimoji="0" lang="en-US" sz="1400" b="0">
                <a:solidFill>
                  <a:srgbClr val="000000"/>
                </a:solidFill>
                <a:latin typeface="Times New Roman" pitchFamily="18" charset="0"/>
                <a:cs typeface="Times New Roman" pitchFamily="18" charset="0"/>
              </a:rPr>
            </a:br>
            <a:r>
              <a:rPr kumimoji="0" lang="en-US" sz="1400" b="0" i="1">
                <a:solidFill>
                  <a:srgbClr val="000000"/>
                </a:solidFill>
                <a:latin typeface="Times New Roman" pitchFamily="18" charset="0"/>
                <a:cs typeface="Times New Roman" pitchFamily="18" charset="0"/>
              </a:rPr>
              <a:t>(ratio scale)</a:t>
            </a:r>
            <a:br>
              <a:rPr kumimoji="0" lang="en-US" sz="1400" b="0" i="1">
                <a:solidFill>
                  <a:srgbClr val="000000"/>
                </a:solidFill>
                <a:latin typeface="Times New Roman" pitchFamily="18" charset="0"/>
                <a:cs typeface="Times New Roman" pitchFamily="18" charset="0"/>
              </a:rPr>
            </a:br>
            <a:endParaRPr lang="en-US" sz="1400" b="0" i="1">
              <a:solidFill>
                <a:schemeClr val="tx1"/>
              </a:solidFill>
              <a:latin typeface="Times New Roman" pitchFamily="18" charset="0"/>
              <a:cs typeface="Times New Roman" pitchFamily="18" charset="0"/>
            </a:endParaRPr>
          </a:p>
        </p:txBody>
      </p:sp>
      <p:sp>
        <p:nvSpPr>
          <p:cNvPr id="162" name="Line 27"/>
          <p:cNvSpPr>
            <a:spLocks noChangeShapeType="1"/>
          </p:cNvSpPr>
          <p:nvPr/>
        </p:nvSpPr>
        <p:spPr bwMode="auto">
          <a:xfrm>
            <a:off x="5899559" y="5989336"/>
            <a:ext cx="2195512" cy="0"/>
          </a:xfrm>
          <a:prstGeom prst="line">
            <a:avLst/>
          </a:prstGeom>
          <a:noFill/>
          <a:ln w="28575">
            <a:solidFill>
              <a:srgbClr val="000000"/>
            </a:solidFill>
            <a:round/>
            <a:headEnd/>
            <a:tailEnd/>
          </a:ln>
        </p:spPr>
        <p:txBody>
          <a:bodyPr lIns="0" tIns="0" rIns="0" bIns="0">
            <a:prstTxWarp prst="textNoShape">
              <a:avLst/>
            </a:prstTxWarp>
            <a:spAutoFit/>
          </a:bodyPr>
          <a:lstStyle/>
          <a:p>
            <a:endParaRPr lang="en-US">
              <a:latin typeface="Times New Roman" pitchFamily="18" charset="0"/>
              <a:cs typeface="Times New Roman" pitchFamily="18" charset="0"/>
            </a:endParaRPr>
          </a:p>
        </p:txBody>
      </p:sp>
      <p:sp>
        <p:nvSpPr>
          <p:cNvPr id="163" name="Rectangle 28" descr="Parchment"/>
          <p:cNvSpPr>
            <a:spLocks noChangeArrowheads="1"/>
          </p:cNvSpPr>
          <p:nvPr/>
        </p:nvSpPr>
        <p:spPr bwMode="auto">
          <a:xfrm>
            <a:off x="8152221" y="5795661"/>
            <a:ext cx="406400" cy="390525"/>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600" b="0">
                <a:solidFill>
                  <a:srgbClr val="000000"/>
                </a:solidFill>
                <a:latin typeface="Times New Roman" pitchFamily="18" charset="0"/>
                <a:cs typeface="Times New Roman" pitchFamily="18" charset="0"/>
              </a:rPr>
              <a:t>Real</a:t>
            </a:r>
            <a:br>
              <a:rPr kumimoji="0" lang="en-US" sz="1600" b="0">
                <a:solidFill>
                  <a:srgbClr val="000000"/>
                </a:solidFill>
                <a:latin typeface="Times New Roman" pitchFamily="18" charset="0"/>
                <a:cs typeface="Times New Roman" pitchFamily="18" charset="0"/>
              </a:rPr>
            </a:br>
            <a:r>
              <a:rPr kumimoji="0" lang="en-US" sz="1600" b="0">
                <a:solidFill>
                  <a:srgbClr val="000000"/>
                </a:solidFill>
                <a:latin typeface="Times New Roman" pitchFamily="18" charset="0"/>
                <a:cs typeface="Times New Roman" pitchFamily="18" charset="0"/>
              </a:rPr>
              <a:t>GDP</a:t>
            </a:r>
            <a:endParaRPr kumimoji="0" lang="en-US" sz="1600" b="0">
              <a:solidFill>
                <a:schemeClr val="tx1"/>
              </a:solidFill>
              <a:latin typeface="Times New Roman" pitchFamily="18" charset="0"/>
              <a:cs typeface="Times New Roman" pitchFamily="18" charset="0"/>
            </a:endParaRPr>
          </a:p>
        </p:txBody>
      </p:sp>
      <p:grpSp>
        <p:nvGrpSpPr>
          <p:cNvPr id="164" name="Group 98"/>
          <p:cNvGrpSpPr>
            <a:grpSpLocks/>
          </p:cNvGrpSpPr>
          <p:nvPr/>
        </p:nvGrpSpPr>
        <p:grpSpPr bwMode="auto">
          <a:xfrm>
            <a:off x="6012271" y="4217686"/>
            <a:ext cx="1933575" cy="1647825"/>
            <a:chOff x="3704" y="2640"/>
            <a:chExt cx="1218" cy="1038"/>
          </a:xfrm>
        </p:grpSpPr>
        <p:sp>
          <p:nvSpPr>
            <p:cNvPr id="165" name="Freeform 30"/>
            <p:cNvSpPr>
              <a:spLocks/>
            </p:cNvSpPr>
            <p:nvPr/>
          </p:nvSpPr>
          <p:spPr bwMode="auto">
            <a:xfrm>
              <a:off x="3704" y="2640"/>
              <a:ext cx="992" cy="924"/>
            </a:xfrm>
            <a:custGeom>
              <a:avLst/>
              <a:gdLst>
                <a:gd name="T0" fmla="*/ 3116 w 3169"/>
                <a:gd name="T1" fmla="*/ 2922 h 2955"/>
                <a:gd name="T2" fmla="*/ 3012 w 3169"/>
                <a:gd name="T3" fmla="*/ 2859 h 2955"/>
                <a:gd name="T4" fmla="*/ 2911 w 3169"/>
                <a:gd name="T5" fmla="*/ 2795 h 2955"/>
                <a:gd name="T6" fmla="*/ 2813 w 3169"/>
                <a:gd name="T7" fmla="*/ 2734 h 2955"/>
                <a:gd name="T8" fmla="*/ 2717 w 3169"/>
                <a:gd name="T9" fmla="*/ 2673 h 2955"/>
                <a:gd name="T10" fmla="*/ 2623 w 3169"/>
                <a:gd name="T11" fmla="*/ 2611 h 2955"/>
                <a:gd name="T12" fmla="*/ 2532 w 3169"/>
                <a:gd name="T13" fmla="*/ 2551 h 2955"/>
                <a:gd name="T14" fmla="*/ 2444 w 3169"/>
                <a:gd name="T15" fmla="*/ 2492 h 2955"/>
                <a:gd name="T16" fmla="*/ 2357 w 3169"/>
                <a:gd name="T17" fmla="*/ 2433 h 2955"/>
                <a:gd name="T18" fmla="*/ 2274 w 3169"/>
                <a:gd name="T19" fmla="*/ 2375 h 2955"/>
                <a:gd name="T20" fmla="*/ 2192 w 3169"/>
                <a:gd name="T21" fmla="*/ 2317 h 2955"/>
                <a:gd name="T22" fmla="*/ 2111 w 3169"/>
                <a:gd name="T23" fmla="*/ 2260 h 2955"/>
                <a:gd name="T24" fmla="*/ 2035 w 3169"/>
                <a:gd name="T25" fmla="*/ 2203 h 2955"/>
                <a:gd name="T26" fmla="*/ 1959 w 3169"/>
                <a:gd name="T27" fmla="*/ 2148 h 2955"/>
                <a:gd name="T28" fmla="*/ 1886 w 3169"/>
                <a:gd name="T29" fmla="*/ 2092 h 2955"/>
                <a:gd name="T30" fmla="*/ 1813 w 3169"/>
                <a:gd name="T31" fmla="*/ 2036 h 2955"/>
                <a:gd name="T32" fmla="*/ 1743 w 3169"/>
                <a:gd name="T33" fmla="*/ 1982 h 2955"/>
                <a:gd name="T34" fmla="*/ 1675 w 3169"/>
                <a:gd name="T35" fmla="*/ 1927 h 2955"/>
                <a:gd name="T36" fmla="*/ 1610 w 3169"/>
                <a:gd name="T37" fmla="*/ 1872 h 2955"/>
                <a:gd name="T38" fmla="*/ 1545 w 3169"/>
                <a:gd name="T39" fmla="*/ 1818 h 2955"/>
                <a:gd name="T40" fmla="*/ 1482 w 3169"/>
                <a:gd name="T41" fmla="*/ 1764 h 2955"/>
                <a:gd name="T42" fmla="*/ 1421 w 3169"/>
                <a:gd name="T43" fmla="*/ 1710 h 2955"/>
                <a:gd name="T44" fmla="*/ 1361 w 3169"/>
                <a:gd name="T45" fmla="*/ 1656 h 2955"/>
                <a:gd name="T46" fmla="*/ 1302 w 3169"/>
                <a:gd name="T47" fmla="*/ 1603 h 2955"/>
                <a:gd name="T48" fmla="*/ 1245 w 3169"/>
                <a:gd name="T49" fmla="*/ 1549 h 2955"/>
                <a:gd name="T50" fmla="*/ 1189 w 3169"/>
                <a:gd name="T51" fmla="*/ 1496 h 2955"/>
                <a:gd name="T52" fmla="*/ 1134 w 3169"/>
                <a:gd name="T53" fmla="*/ 1442 h 2955"/>
                <a:gd name="T54" fmla="*/ 1080 w 3169"/>
                <a:gd name="T55" fmla="*/ 1389 h 2955"/>
                <a:gd name="T56" fmla="*/ 1028 w 3169"/>
                <a:gd name="T57" fmla="*/ 1336 h 2955"/>
                <a:gd name="T58" fmla="*/ 977 w 3169"/>
                <a:gd name="T59" fmla="*/ 1282 h 2955"/>
                <a:gd name="T60" fmla="*/ 927 w 3169"/>
                <a:gd name="T61" fmla="*/ 1228 h 2955"/>
                <a:gd name="T62" fmla="*/ 878 w 3169"/>
                <a:gd name="T63" fmla="*/ 1175 h 2955"/>
                <a:gd name="T64" fmla="*/ 830 w 3169"/>
                <a:gd name="T65" fmla="*/ 1120 h 2955"/>
                <a:gd name="T66" fmla="*/ 782 w 3169"/>
                <a:gd name="T67" fmla="*/ 1066 h 2955"/>
                <a:gd name="T68" fmla="*/ 735 w 3169"/>
                <a:gd name="T69" fmla="*/ 1011 h 2955"/>
                <a:gd name="T70" fmla="*/ 689 w 3169"/>
                <a:gd name="T71" fmla="*/ 955 h 2955"/>
                <a:gd name="T72" fmla="*/ 644 w 3169"/>
                <a:gd name="T73" fmla="*/ 900 h 2955"/>
                <a:gd name="T74" fmla="*/ 598 w 3169"/>
                <a:gd name="T75" fmla="*/ 844 h 2955"/>
                <a:gd name="T76" fmla="*/ 554 w 3169"/>
                <a:gd name="T77" fmla="*/ 788 h 2955"/>
                <a:gd name="T78" fmla="*/ 511 w 3169"/>
                <a:gd name="T79" fmla="*/ 731 h 2955"/>
                <a:gd name="T80" fmla="*/ 467 w 3169"/>
                <a:gd name="T81" fmla="*/ 673 h 2955"/>
                <a:gd name="T82" fmla="*/ 424 w 3169"/>
                <a:gd name="T83" fmla="*/ 615 h 2955"/>
                <a:gd name="T84" fmla="*/ 382 w 3169"/>
                <a:gd name="T85" fmla="*/ 557 h 2955"/>
                <a:gd name="T86" fmla="*/ 339 w 3169"/>
                <a:gd name="T87" fmla="*/ 498 h 2955"/>
                <a:gd name="T88" fmla="*/ 297 w 3169"/>
                <a:gd name="T89" fmla="*/ 438 h 2955"/>
                <a:gd name="T90" fmla="*/ 255 w 3169"/>
                <a:gd name="T91" fmla="*/ 378 h 2955"/>
                <a:gd name="T92" fmla="*/ 212 w 3169"/>
                <a:gd name="T93" fmla="*/ 318 h 2955"/>
                <a:gd name="T94" fmla="*/ 170 w 3169"/>
                <a:gd name="T95" fmla="*/ 255 h 2955"/>
                <a:gd name="T96" fmla="*/ 128 w 3169"/>
                <a:gd name="T97" fmla="*/ 193 h 2955"/>
                <a:gd name="T98" fmla="*/ 86 w 3169"/>
                <a:gd name="T99" fmla="*/ 129 h 2955"/>
                <a:gd name="T100" fmla="*/ 42 w 3169"/>
                <a:gd name="T101" fmla="*/ 66 h 2955"/>
                <a:gd name="T102" fmla="*/ 0 w 3169"/>
                <a:gd name="T103" fmla="*/ 0 h 295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169"/>
                <a:gd name="T157" fmla="*/ 0 h 2955"/>
                <a:gd name="T158" fmla="*/ 3169 w 3169"/>
                <a:gd name="T159" fmla="*/ 2955 h 295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169" h="2955">
                  <a:moveTo>
                    <a:pt x="3169" y="2955"/>
                  </a:moveTo>
                  <a:lnTo>
                    <a:pt x="3116" y="2922"/>
                  </a:lnTo>
                  <a:lnTo>
                    <a:pt x="3064" y="2891"/>
                  </a:lnTo>
                  <a:lnTo>
                    <a:pt x="3012" y="2859"/>
                  </a:lnTo>
                  <a:lnTo>
                    <a:pt x="2961" y="2828"/>
                  </a:lnTo>
                  <a:lnTo>
                    <a:pt x="2911" y="2795"/>
                  </a:lnTo>
                  <a:lnTo>
                    <a:pt x="2862" y="2764"/>
                  </a:lnTo>
                  <a:lnTo>
                    <a:pt x="2813" y="2734"/>
                  </a:lnTo>
                  <a:lnTo>
                    <a:pt x="2764" y="2703"/>
                  </a:lnTo>
                  <a:lnTo>
                    <a:pt x="2717" y="2673"/>
                  </a:lnTo>
                  <a:lnTo>
                    <a:pt x="2670" y="2641"/>
                  </a:lnTo>
                  <a:lnTo>
                    <a:pt x="2623" y="2611"/>
                  </a:lnTo>
                  <a:lnTo>
                    <a:pt x="2578" y="2581"/>
                  </a:lnTo>
                  <a:lnTo>
                    <a:pt x="2532" y="2551"/>
                  </a:lnTo>
                  <a:lnTo>
                    <a:pt x="2487" y="2521"/>
                  </a:lnTo>
                  <a:lnTo>
                    <a:pt x="2444" y="2492"/>
                  </a:lnTo>
                  <a:lnTo>
                    <a:pt x="2401" y="2462"/>
                  </a:lnTo>
                  <a:lnTo>
                    <a:pt x="2357" y="2433"/>
                  </a:lnTo>
                  <a:lnTo>
                    <a:pt x="2315" y="2404"/>
                  </a:lnTo>
                  <a:lnTo>
                    <a:pt x="2274" y="2375"/>
                  </a:lnTo>
                  <a:lnTo>
                    <a:pt x="2233" y="2346"/>
                  </a:lnTo>
                  <a:lnTo>
                    <a:pt x="2192" y="2317"/>
                  </a:lnTo>
                  <a:lnTo>
                    <a:pt x="2151" y="2289"/>
                  </a:lnTo>
                  <a:lnTo>
                    <a:pt x="2111" y="2260"/>
                  </a:lnTo>
                  <a:lnTo>
                    <a:pt x="2072" y="2232"/>
                  </a:lnTo>
                  <a:lnTo>
                    <a:pt x="2035" y="2203"/>
                  </a:lnTo>
                  <a:lnTo>
                    <a:pt x="1996" y="2176"/>
                  </a:lnTo>
                  <a:lnTo>
                    <a:pt x="1959" y="2148"/>
                  </a:lnTo>
                  <a:lnTo>
                    <a:pt x="1921" y="2120"/>
                  </a:lnTo>
                  <a:lnTo>
                    <a:pt x="1886" y="2092"/>
                  </a:lnTo>
                  <a:lnTo>
                    <a:pt x="1849" y="2064"/>
                  </a:lnTo>
                  <a:lnTo>
                    <a:pt x="1813" y="2036"/>
                  </a:lnTo>
                  <a:lnTo>
                    <a:pt x="1779" y="2008"/>
                  </a:lnTo>
                  <a:lnTo>
                    <a:pt x="1743" y="1982"/>
                  </a:lnTo>
                  <a:lnTo>
                    <a:pt x="1710" y="1954"/>
                  </a:lnTo>
                  <a:lnTo>
                    <a:pt x="1675" y="1927"/>
                  </a:lnTo>
                  <a:lnTo>
                    <a:pt x="1642" y="1899"/>
                  </a:lnTo>
                  <a:lnTo>
                    <a:pt x="1610" y="1872"/>
                  </a:lnTo>
                  <a:lnTo>
                    <a:pt x="1576" y="1845"/>
                  </a:lnTo>
                  <a:lnTo>
                    <a:pt x="1545" y="1818"/>
                  </a:lnTo>
                  <a:lnTo>
                    <a:pt x="1513" y="1791"/>
                  </a:lnTo>
                  <a:lnTo>
                    <a:pt x="1482" y="1764"/>
                  </a:lnTo>
                  <a:lnTo>
                    <a:pt x="1451" y="1738"/>
                  </a:lnTo>
                  <a:lnTo>
                    <a:pt x="1421" y="1710"/>
                  </a:lnTo>
                  <a:lnTo>
                    <a:pt x="1391" y="1683"/>
                  </a:lnTo>
                  <a:lnTo>
                    <a:pt x="1361" y="1656"/>
                  </a:lnTo>
                  <a:lnTo>
                    <a:pt x="1330" y="1629"/>
                  </a:lnTo>
                  <a:lnTo>
                    <a:pt x="1302" y="1603"/>
                  </a:lnTo>
                  <a:lnTo>
                    <a:pt x="1273" y="1576"/>
                  </a:lnTo>
                  <a:lnTo>
                    <a:pt x="1245" y="1549"/>
                  </a:lnTo>
                  <a:lnTo>
                    <a:pt x="1216" y="1523"/>
                  </a:lnTo>
                  <a:lnTo>
                    <a:pt x="1189" y="1496"/>
                  </a:lnTo>
                  <a:lnTo>
                    <a:pt x="1161" y="1469"/>
                  </a:lnTo>
                  <a:lnTo>
                    <a:pt x="1134" y="1442"/>
                  </a:lnTo>
                  <a:lnTo>
                    <a:pt x="1107" y="1416"/>
                  </a:lnTo>
                  <a:lnTo>
                    <a:pt x="1080" y="1389"/>
                  </a:lnTo>
                  <a:lnTo>
                    <a:pt x="1055" y="1362"/>
                  </a:lnTo>
                  <a:lnTo>
                    <a:pt x="1028" y="1336"/>
                  </a:lnTo>
                  <a:lnTo>
                    <a:pt x="1002" y="1310"/>
                  </a:lnTo>
                  <a:lnTo>
                    <a:pt x="977" y="1282"/>
                  </a:lnTo>
                  <a:lnTo>
                    <a:pt x="952" y="1255"/>
                  </a:lnTo>
                  <a:lnTo>
                    <a:pt x="927" y="1228"/>
                  </a:lnTo>
                  <a:lnTo>
                    <a:pt x="902" y="1202"/>
                  </a:lnTo>
                  <a:lnTo>
                    <a:pt x="878" y="1175"/>
                  </a:lnTo>
                  <a:lnTo>
                    <a:pt x="853" y="1147"/>
                  </a:lnTo>
                  <a:lnTo>
                    <a:pt x="830" y="1120"/>
                  </a:lnTo>
                  <a:lnTo>
                    <a:pt x="805" y="1092"/>
                  </a:lnTo>
                  <a:lnTo>
                    <a:pt x="782" y="1066"/>
                  </a:lnTo>
                  <a:lnTo>
                    <a:pt x="759" y="1038"/>
                  </a:lnTo>
                  <a:lnTo>
                    <a:pt x="735" y="1011"/>
                  </a:lnTo>
                  <a:lnTo>
                    <a:pt x="712" y="983"/>
                  </a:lnTo>
                  <a:lnTo>
                    <a:pt x="689" y="955"/>
                  </a:lnTo>
                  <a:lnTo>
                    <a:pt x="666" y="927"/>
                  </a:lnTo>
                  <a:lnTo>
                    <a:pt x="644" y="900"/>
                  </a:lnTo>
                  <a:lnTo>
                    <a:pt x="621" y="872"/>
                  </a:lnTo>
                  <a:lnTo>
                    <a:pt x="598" y="844"/>
                  </a:lnTo>
                  <a:lnTo>
                    <a:pt x="576" y="816"/>
                  </a:lnTo>
                  <a:lnTo>
                    <a:pt x="554" y="788"/>
                  </a:lnTo>
                  <a:lnTo>
                    <a:pt x="533" y="759"/>
                  </a:lnTo>
                  <a:lnTo>
                    <a:pt x="511" y="731"/>
                  </a:lnTo>
                  <a:lnTo>
                    <a:pt x="489" y="702"/>
                  </a:lnTo>
                  <a:lnTo>
                    <a:pt x="467" y="673"/>
                  </a:lnTo>
                  <a:lnTo>
                    <a:pt x="446" y="644"/>
                  </a:lnTo>
                  <a:lnTo>
                    <a:pt x="424" y="615"/>
                  </a:lnTo>
                  <a:lnTo>
                    <a:pt x="403" y="586"/>
                  </a:lnTo>
                  <a:lnTo>
                    <a:pt x="382" y="557"/>
                  </a:lnTo>
                  <a:lnTo>
                    <a:pt x="360" y="528"/>
                  </a:lnTo>
                  <a:lnTo>
                    <a:pt x="339" y="498"/>
                  </a:lnTo>
                  <a:lnTo>
                    <a:pt x="318" y="468"/>
                  </a:lnTo>
                  <a:lnTo>
                    <a:pt x="297" y="438"/>
                  </a:lnTo>
                  <a:lnTo>
                    <a:pt x="276" y="409"/>
                  </a:lnTo>
                  <a:lnTo>
                    <a:pt x="255" y="378"/>
                  </a:lnTo>
                  <a:lnTo>
                    <a:pt x="234" y="348"/>
                  </a:lnTo>
                  <a:lnTo>
                    <a:pt x="212" y="318"/>
                  </a:lnTo>
                  <a:lnTo>
                    <a:pt x="191" y="287"/>
                  </a:lnTo>
                  <a:lnTo>
                    <a:pt x="170" y="255"/>
                  </a:lnTo>
                  <a:lnTo>
                    <a:pt x="149" y="224"/>
                  </a:lnTo>
                  <a:lnTo>
                    <a:pt x="128" y="193"/>
                  </a:lnTo>
                  <a:lnTo>
                    <a:pt x="107" y="162"/>
                  </a:lnTo>
                  <a:lnTo>
                    <a:pt x="86" y="129"/>
                  </a:lnTo>
                  <a:lnTo>
                    <a:pt x="65" y="98"/>
                  </a:lnTo>
                  <a:lnTo>
                    <a:pt x="42" y="66"/>
                  </a:lnTo>
                  <a:lnTo>
                    <a:pt x="21" y="34"/>
                  </a:lnTo>
                  <a:lnTo>
                    <a:pt x="0" y="0"/>
                  </a:lnTo>
                </a:path>
              </a:pathLst>
            </a:custGeom>
            <a:noFill/>
            <a:ln w="57150">
              <a:solidFill>
                <a:srgbClr val="053ABF"/>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66" name="Rectangle 32"/>
            <p:cNvSpPr>
              <a:spLocks noChangeArrowheads="1"/>
            </p:cNvSpPr>
            <p:nvPr/>
          </p:nvSpPr>
          <p:spPr bwMode="auto">
            <a:xfrm>
              <a:off x="4700" y="3524"/>
              <a:ext cx="222"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53ABF"/>
                  </a:solidFill>
                  <a:latin typeface="Times New Roman" pitchFamily="18" charset="0"/>
                  <a:cs typeface="Times New Roman" pitchFamily="18" charset="0"/>
                </a:rPr>
                <a:t>AD</a:t>
              </a:r>
              <a:r>
                <a:rPr kumimoji="0" lang="en-US" sz="1600" b="1" i="1" baseline="-25000" dirty="0">
                  <a:solidFill>
                    <a:srgbClr val="053ABF"/>
                  </a:solidFill>
                  <a:latin typeface="Times New Roman" pitchFamily="18" charset="0"/>
                  <a:cs typeface="Times New Roman" pitchFamily="18" charset="0"/>
                </a:rPr>
                <a:t>1</a:t>
              </a:r>
              <a:endParaRPr kumimoji="0" lang="en-US" sz="1600" b="1" baseline="-25000" dirty="0">
                <a:solidFill>
                  <a:srgbClr val="053ABF"/>
                </a:solidFill>
                <a:latin typeface="Times New Roman" pitchFamily="18" charset="0"/>
                <a:cs typeface="Times New Roman" pitchFamily="18" charset="0"/>
              </a:endParaRPr>
            </a:p>
          </p:txBody>
        </p:sp>
      </p:grpSp>
      <p:grpSp>
        <p:nvGrpSpPr>
          <p:cNvPr id="167" name="Group 103"/>
          <p:cNvGrpSpPr>
            <a:grpSpLocks/>
          </p:cNvGrpSpPr>
          <p:nvPr/>
        </p:nvGrpSpPr>
        <p:grpSpPr bwMode="auto">
          <a:xfrm>
            <a:off x="6742521" y="3503312"/>
            <a:ext cx="511175" cy="2719388"/>
            <a:chOff x="4164" y="2190"/>
            <a:chExt cx="322" cy="1713"/>
          </a:xfrm>
        </p:grpSpPr>
        <p:sp>
          <p:nvSpPr>
            <p:cNvPr id="168" name="Rectangle 35"/>
            <p:cNvSpPr>
              <a:spLocks noChangeArrowheads="1"/>
            </p:cNvSpPr>
            <p:nvPr/>
          </p:nvSpPr>
          <p:spPr bwMode="auto">
            <a:xfrm>
              <a:off x="4164" y="2190"/>
              <a:ext cx="322"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C03838"/>
                  </a:solidFill>
                  <a:latin typeface="Times New Roman" pitchFamily="18" charset="0"/>
                  <a:cs typeface="Times New Roman" pitchFamily="18" charset="0"/>
                </a:rPr>
                <a:t>LRAS</a:t>
              </a:r>
              <a:endParaRPr kumimoji="0" lang="en-US" sz="1600" b="1" dirty="0">
                <a:solidFill>
                  <a:srgbClr val="C03838"/>
                </a:solidFill>
                <a:latin typeface="Times New Roman" pitchFamily="18" charset="0"/>
                <a:cs typeface="Times New Roman" pitchFamily="18" charset="0"/>
              </a:endParaRPr>
            </a:p>
          </p:txBody>
        </p:sp>
        <p:sp>
          <p:nvSpPr>
            <p:cNvPr id="169" name="Rectangle 38"/>
            <p:cNvSpPr>
              <a:spLocks noChangeArrowheads="1"/>
            </p:cNvSpPr>
            <p:nvPr/>
          </p:nvSpPr>
          <p:spPr bwMode="auto">
            <a:xfrm>
              <a:off x="4293" y="3748"/>
              <a:ext cx="136"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C03838"/>
                  </a:solidFill>
                  <a:latin typeface="Times New Roman" pitchFamily="18" charset="0"/>
                  <a:cs typeface="Times New Roman" pitchFamily="18" charset="0"/>
                </a:rPr>
                <a:t>Y</a:t>
              </a:r>
              <a:r>
                <a:rPr kumimoji="0" lang="en-US" sz="1600" b="1" i="1" baseline="-25000" dirty="0">
                  <a:solidFill>
                    <a:srgbClr val="C03838"/>
                  </a:solidFill>
                  <a:latin typeface="Times New Roman" pitchFamily="18" charset="0"/>
                  <a:cs typeface="Times New Roman" pitchFamily="18" charset="0"/>
                </a:rPr>
                <a:t>F</a:t>
              </a:r>
            </a:p>
          </p:txBody>
        </p:sp>
        <p:sp>
          <p:nvSpPr>
            <p:cNvPr id="170" name="Freeform 40"/>
            <p:cNvSpPr>
              <a:spLocks/>
            </p:cNvSpPr>
            <p:nvPr/>
          </p:nvSpPr>
          <p:spPr bwMode="auto">
            <a:xfrm>
              <a:off x="4315" y="2353"/>
              <a:ext cx="18" cy="1390"/>
            </a:xfrm>
            <a:custGeom>
              <a:avLst/>
              <a:gdLst>
                <a:gd name="T0" fmla="*/ 0 w 54"/>
                <a:gd name="T1" fmla="*/ 0 h 4171"/>
                <a:gd name="T2" fmla="*/ 0 w 54"/>
                <a:gd name="T3" fmla="*/ 4171 h 4171"/>
                <a:gd name="T4" fmla="*/ 54 w 54"/>
                <a:gd name="T5" fmla="*/ 4171 h 4171"/>
                <a:gd name="T6" fmla="*/ 54 w 54"/>
                <a:gd name="T7" fmla="*/ 0 h 4171"/>
                <a:gd name="T8" fmla="*/ 0 w 54"/>
                <a:gd name="T9" fmla="*/ 0 h 4171"/>
                <a:gd name="T10" fmla="*/ 0 w 54"/>
                <a:gd name="T11" fmla="*/ 0 h 4171"/>
                <a:gd name="T12" fmla="*/ 0 60000 65536"/>
                <a:gd name="T13" fmla="*/ 0 60000 65536"/>
                <a:gd name="T14" fmla="*/ 0 60000 65536"/>
                <a:gd name="T15" fmla="*/ 0 60000 65536"/>
                <a:gd name="T16" fmla="*/ 0 60000 65536"/>
                <a:gd name="T17" fmla="*/ 0 60000 65536"/>
                <a:gd name="T18" fmla="*/ 0 w 54"/>
                <a:gd name="T19" fmla="*/ 0 h 4171"/>
                <a:gd name="T20" fmla="*/ 54 w 54"/>
                <a:gd name="T21" fmla="*/ 4171 h 4171"/>
              </a:gdLst>
              <a:ahLst/>
              <a:cxnLst>
                <a:cxn ang="T12">
                  <a:pos x="T0" y="T1"/>
                </a:cxn>
                <a:cxn ang="T13">
                  <a:pos x="T2" y="T3"/>
                </a:cxn>
                <a:cxn ang="T14">
                  <a:pos x="T4" y="T5"/>
                </a:cxn>
                <a:cxn ang="T15">
                  <a:pos x="T6" y="T7"/>
                </a:cxn>
                <a:cxn ang="T16">
                  <a:pos x="T8" y="T9"/>
                </a:cxn>
                <a:cxn ang="T17">
                  <a:pos x="T10" y="T11"/>
                </a:cxn>
              </a:cxnLst>
              <a:rect l="T18" t="T19" r="T20" b="T21"/>
              <a:pathLst>
                <a:path w="54" h="4171">
                  <a:moveTo>
                    <a:pt x="0" y="0"/>
                  </a:moveTo>
                  <a:lnTo>
                    <a:pt x="0" y="4171"/>
                  </a:lnTo>
                  <a:lnTo>
                    <a:pt x="54" y="4171"/>
                  </a:lnTo>
                  <a:lnTo>
                    <a:pt x="54" y="0"/>
                  </a:lnTo>
                  <a:lnTo>
                    <a:pt x="0" y="0"/>
                  </a:lnTo>
                  <a:close/>
                </a:path>
              </a:pathLst>
            </a:custGeom>
            <a:solidFill>
              <a:srgbClr val="FF2F2F"/>
            </a:solidFill>
            <a:ln w="19050">
              <a:solidFill>
                <a:srgbClr val="C03838"/>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grpSp>
        <p:nvGrpSpPr>
          <p:cNvPr id="171" name="Group 99"/>
          <p:cNvGrpSpPr>
            <a:grpSpLocks/>
          </p:cNvGrpSpPr>
          <p:nvPr/>
        </p:nvGrpSpPr>
        <p:grpSpPr bwMode="auto">
          <a:xfrm>
            <a:off x="6205945" y="4292299"/>
            <a:ext cx="2241550" cy="1573212"/>
            <a:chOff x="3826" y="2687"/>
            <a:chExt cx="1412" cy="991"/>
          </a:xfrm>
        </p:grpSpPr>
        <p:sp>
          <p:nvSpPr>
            <p:cNvPr id="172" name="Freeform 44"/>
            <p:cNvSpPr>
              <a:spLocks/>
            </p:cNvSpPr>
            <p:nvPr/>
          </p:nvSpPr>
          <p:spPr bwMode="auto">
            <a:xfrm>
              <a:off x="3826" y="2693"/>
              <a:ext cx="1056" cy="985"/>
            </a:xfrm>
            <a:custGeom>
              <a:avLst/>
              <a:gdLst>
                <a:gd name="T0" fmla="*/ 54 w 3170"/>
                <a:gd name="T1" fmla="*/ 2922 h 2955"/>
                <a:gd name="T2" fmla="*/ 157 w 3170"/>
                <a:gd name="T3" fmla="*/ 2859 h 2955"/>
                <a:gd name="T4" fmla="*/ 258 w 3170"/>
                <a:gd name="T5" fmla="*/ 2795 h 2955"/>
                <a:gd name="T6" fmla="*/ 357 w 3170"/>
                <a:gd name="T7" fmla="*/ 2734 h 2955"/>
                <a:gd name="T8" fmla="*/ 453 w 3170"/>
                <a:gd name="T9" fmla="*/ 2673 h 2955"/>
                <a:gd name="T10" fmla="*/ 547 w 3170"/>
                <a:gd name="T11" fmla="*/ 2611 h 2955"/>
                <a:gd name="T12" fmla="*/ 638 w 3170"/>
                <a:gd name="T13" fmla="*/ 2551 h 2955"/>
                <a:gd name="T14" fmla="*/ 726 w 3170"/>
                <a:gd name="T15" fmla="*/ 2492 h 2955"/>
                <a:gd name="T16" fmla="*/ 812 w 3170"/>
                <a:gd name="T17" fmla="*/ 2433 h 2955"/>
                <a:gd name="T18" fmla="*/ 897 w 3170"/>
                <a:gd name="T19" fmla="*/ 2375 h 2955"/>
                <a:gd name="T20" fmla="*/ 978 w 3170"/>
                <a:gd name="T21" fmla="*/ 2317 h 2955"/>
                <a:gd name="T22" fmla="*/ 1058 w 3170"/>
                <a:gd name="T23" fmla="*/ 2260 h 2955"/>
                <a:gd name="T24" fmla="*/ 1136 w 3170"/>
                <a:gd name="T25" fmla="*/ 2203 h 2955"/>
                <a:gd name="T26" fmla="*/ 1211 w 3170"/>
                <a:gd name="T27" fmla="*/ 2148 h 2955"/>
                <a:gd name="T28" fmla="*/ 1285 w 3170"/>
                <a:gd name="T29" fmla="*/ 2092 h 2955"/>
                <a:gd name="T30" fmla="*/ 1356 w 3170"/>
                <a:gd name="T31" fmla="*/ 2036 h 2955"/>
                <a:gd name="T32" fmla="*/ 1426 w 3170"/>
                <a:gd name="T33" fmla="*/ 1982 h 2955"/>
                <a:gd name="T34" fmla="*/ 1494 w 3170"/>
                <a:gd name="T35" fmla="*/ 1927 h 2955"/>
                <a:gd name="T36" fmla="*/ 1561 w 3170"/>
                <a:gd name="T37" fmla="*/ 1872 h 2955"/>
                <a:gd name="T38" fmla="*/ 1626 w 3170"/>
                <a:gd name="T39" fmla="*/ 1818 h 2955"/>
                <a:gd name="T40" fmla="*/ 1688 w 3170"/>
                <a:gd name="T41" fmla="*/ 1764 h 2955"/>
                <a:gd name="T42" fmla="*/ 1749 w 3170"/>
                <a:gd name="T43" fmla="*/ 1710 h 2955"/>
                <a:gd name="T44" fmla="*/ 1809 w 3170"/>
                <a:gd name="T45" fmla="*/ 1656 h 2955"/>
                <a:gd name="T46" fmla="*/ 1868 w 3170"/>
                <a:gd name="T47" fmla="*/ 1603 h 2955"/>
                <a:gd name="T48" fmla="*/ 1925 w 3170"/>
                <a:gd name="T49" fmla="*/ 1549 h 2955"/>
                <a:gd name="T50" fmla="*/ 1982 w 3170"/>
                <a:gd name="T51" fmla="*/ 1496 h 2955"/>
                <a:gd name="T52" fmla="*/ 2036 w 3170"/>
                <a:gd name="T53" fmla="*/ 1442 h 2955"/>
                <a:gd name="T54" fmla="*/ 2090 w 3170"/>
                <a:gd name="T55" fmla="*/ 1389 h 2955"/>
                <a:gd name="T56" fmla="*/ 2142 w 3170"/>
                <a:gd name="T57" fmla="*/ 1336 h 2955"/>
                <a:gd name="T58" fmla="*/ 2193 w 3170"/>
                <a:gd name="T59" fmla="*/ 1282 h 2955"/>
                <a:gd name="T60" fmla="*/ 2243 w 3170"/>
                <a:gd name="T61" fmla="*/ 1228 h 2955"/>
                <a:gd name="T62" fmla="*/ 2292 w 3170"/>
                <a:gd name="T63" fmla="*/ 1175 h 2955"/>
                <a:gd name="T64" fmla="*/ 2341 w 3170"/>
                <a:gd name="T65" fmla="*/ 1120 h 2955"/>
                <a:gd name="T66" fmla="*/ 2388 w 3170"/>
                <a:gd name="T67" fmla="*/ 1066 h 2955"/>
                <a:gd name="T68" fmla="*/ 2434 w 3170"/>
                <a:gd name="T69" fmla="*/ 1011 h 2955"/>
                <a:gd name="T70" fmla="*/ 2481 w 3170"/>
                <a:gd name="T71" fmla="*/ 955 h 2955"/>
                <a:gd name="T72" fmla="*/ 2527 w 3170"/>
                <a:gd name="T73" fmla="*/ 900 h 2955"/>
                <a:gd name="T74" fmla="*/ 2571 w 3170"/>
                <a:gd name="T75" fmla="*/ 844 h 2955"/>
                <a:gd name="T76" fmla="*/ 2616 w 3170"/>
                <a:gd name="T77" fmla="*/ 788 h 2955"/>
                <a:gd name="T78" fmla="*/ 2659 w 3170"/>
                <a:gd name="T79" fmla="*/ 731 h 2955"/>
                <a:gd name="T80" fmla="*/ 2702 w 3170"/>
                <a:gd name="T81" fmla="*/ 673 h 2955"/>
                <a:gd name="T82" fmla="*/ 2746 w 3170"/>
                <a:gd name="T83" fmla="*/ 615 h 2955"/>
                <a:gd name="T84" fmla="*/ 2788 w 3170"/>
                <a:gd name="T85" fmla="*/ 557 h 2955"/>
                <a:gd name="T86" fmla="*/ 2830 w 3170"/>
                <a:gd name="T87" fmla="*/ 498 h 2955"/>
                <a:gd name="T88" fmla="*/ 2873 w 3170"/>
                <a:gd name="T89" fmla="*/ 438 h 2955"/>
                <a:gd name="T90" fmla="*/ 2915 w 3170"/>
                <a:gd name="T91" fmla="*/ 378 h 2955"/>
                <a:gd name="T92" fmla="*/ 2957 w 3170"/>
                <a:gd name="T93" fmla="*/ 318 h 2955"/>
                <a:gd name="T94" fmla="*/ 2999 w 3170"/>
                <a:gd name="T95" fmla="*/ 255 h 2955"/>
                <a:gd name="T96" fmla="*/ 3042 w 3170"/>
                <a:gd name="T97" fmla="*/ 193 h 2955"/>
                <a:gd name="T98" fmla="*/ 3084 w 3170"/>
                <a:gd name="T99" fmla="*/ 129 h 2955"/>
                <a:gd name="T100" fmla="*/ 3127 w 3170"/>
                <a:gd name="T101" fmla="*/ 66 h 2955"/>
                <a:gd name="T102" fmla="*/ 3170 w 3170"/>
                <a:gd name="T103" fmla="*/ 0 h 295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170"/>
                <a:gd name="T157" fmla="*/ 0 h 2955"/>
                <a:gd name="T158" fmla="*/ 3170 w 3170"/>
                <a:gd name="T159" fmla="*/ 2955 h 2955"/>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170" h="2955">
                  <a:moveTo>
                    <a:pt x="0" y="2955"/>
                  </a:moveTo>
                  <a:lnTo>
                    <a:pt x="54" y="2922"/>
                  </a:lnTo>
                  <a:lnTo>
                    <a:pt x="106" y="2891"/>
                  </a:lnTo>
                  <a:lnTo>
                    <a:pt x="157" y="2859"/>
                  </a:lnTo>
                  <a:lnTo>
                    <a:pt x="208" y="2828"/>
                  </a:lnTo>
                  <a:lnTo>
                    <a:pt x="258" y="2795"/>
                  </a:lnTo>
                  <a:lnTo>
                    <a:pt x="308" y="2764"/>
                  </a:lnTo>
                  <a:lnTo>
                    <a:pt x="357" y="2734"/>
                  </a:lnTo>
                  <a:lnTo>
                    <a:pt x="405" y="2703"/>
                  </a:lnTo>
                  <a:lnTo>
                    <a:pt x="453" y="2673"/>
                  </a:lnTo>
                  <a:lnTo>
                    <a:pt x="500" y="2641"/>
                  </a:lnTo>
                  <a:lnTo>
                    <a:pt x="547" y="2611"/>
                  </a:lnTo>
                  <a:lnTo>
                    <a:pt x="592" y="2581"/>
                  </a:lnTo>
                  <a:lnTo>
                    <a:pt x="638" y="2551"/>
                  </a:lnTo>
                  <a:lnTo>
                    <a:pt x="682" y="2521"/>
                  </a:lnTo>
                  <a:lnTo>
                    <a:pt x="726" y="2492"/>
                  </a:lnTo>
                  <a:lnTo>
                    <a:pt x="770" y="2462"/>
                  </a:lnTo>
                  <a:lnTo>
                    <a:pt x="812" y="2433"/>
                  </a:lnTo>
                  <a:lnTo>
                    <a:pt x="855" y="2404"/>
                  </a:lnTo>
                  <a:lnTo>
                    <a:pt x="897" y="2375"/>
                  </a:lnTo>
                  <a:lnTo>
                    <a:pt x="938" y="2346"/>
                  </a:lnTo>
                  <a:lnTo>
                    <a:pt x="978" y="2317"/>
                  </a:lnTo>
                  <a:lnTo>
                    <a:pt x="1018" y="2289"/>
                  </a:lnTo>
                  <a:lnTo>
                    <a:pt x="1058" y="2260"/>
                  </a:lnTo>
                  <a:lnTo>
                    <a:pt x="1097" y="2232"/>
                  </a:lnTo>
                  <a:lnTo>
                    <a:pt x="1136" y="2203"/>
                  </a:lnTo>
                  <a:lnTo>
                    <a:pt x="1174" y="2176"/>
                  </a:lnTo>
                  <a:lnTo>
                    <a:pt x="1211" y="2148"/>
                  </a:lnTo>
                  <a:lnTo>
                    <a:pt x="1249" y="2120"/>
                  </a:lnTo>
                  <a:lnTo>
                    <a:pt x="1285" y="2092"/>
                  </a:lnTo>
                  <a:lnTo>
                    <a:pt x="1321" y="2064"/>
                  </a:lnTo>
                  <a:lnTo>
                    <a:pt x="1356" y="2036"/>
                  </a:lnTo>
                  <a:lnTo>
                    <a:pt x="1392" y="2008"/>
                  </a:lnTo>
                  <a:lnTo>
                    <a:pt x="1426" y="1982"/>
                  </a:lnTo>
                  <a:lnTo>
                    <a:pt x="1461" y="1954"/>
                  </a:lnTo>
                  <a:lnTo>
                    <a:pt x="1494" y="1927"/>
                  </a:lnTo>
                  <a:lnTo>
                    <a:pt x="1528" y="1899"/>
                  </a:lnTo>
                  <a:lnTo>
                    <a:pt x="1561" y="1872"/>
                  </a:lnTo>
                  <a:lnTo>
                    <a:pt x="1593" y="1845"/>
                  </a:lnTo>
                  <a:lnTo>
                    <a:pt x="1626" y="1818"/>
                  </a:lnTo>
                  <a:lnTo>
                    <a:pt x="1657" y="1791"/>
                  </a:lnTo>
                  <a:lnTo>
                    <a:pt x="1688" y="1764"/>
                  </a:lnTo>
                  <a:lnTo>
                    <a:pt x="1719" y="1738"/>
                  </a:lnTo>
                  <a:lnTo>
                    <a:pt x="1749" y="1710"/>
                  </a:lnTo>
                  <a:lnTo>
                    <a:pt x="1780" y="1683"/>
                  </a:lnTo>
                  <a:lnTo>
                    <a:pt x="1809" y="1656"/>
                  </a:lnTo>
                  <a:lnTo>
                    <a:pt x="1839" y="1629"/>
                  </a:lnTo>
                  <a:lnTo>
                    <a:pt x="1868" y="1603"/>
                  </a:lnTo>
                  <a:lnTo>
                    <a:pt x="1897" y="1576"/>
                  </a:lnTo>
                  <a:lnTo>
                    <a:pt x="1925" y="1549"/>
                  </a:lnTo>
                  <a:lnTo>
                    <a:pt x="1954" y="1523"/>
                  </a:lnTo>
                  <a:lnTo>
                    <a:pt x="1982" y="1496"/>
                  </a:lnTo>
                  <a:lnTo>
                    <a:pt x="2008" y="1469"/>
                  </a:lnTo>
                  <a:lnTo>
                    <a:pt x="2036" y="1442"/>
                  </a:lnTo>
                  <a:lnTo>
                    <a:pt x="2063" y="1416"/>
                  </a:lnTo>
                  <a:lnTo>
                    <a:pt x="2090" y="1389"/>
                  </a:lnTo>
                  <a:lnTo>
                    <a:pt x="2115" y="1362"/>
                  </a:lnTo>
                  <a:lnTo>
                    <a:pt x="2142" y="1336"/>
                  </a:lnTo>
                  <a:lnTo>
                    <a:pt x="2167" y="1310"/>
                  </a:lnTo>
                  <a:lnTo>
                    <a:pt x="2193" y="1282"/>
                  </a:lnTo>
                  <a:lnTo>
                    <a:pt x="2217" y="1255"/>
                  </a:lnTo>
                  <a:lnTo>
                    <a:pt x="2243" y="1228"/>
                  </a:lnTo>
                  <a:lnTo>
                    <a:pt x="2268" y="1202"/>
                  </a:lnTo>
                  <a:lnTo>
                    <a:pt x="2292" y="1175"/>
                  </a:lnTo>
                  <a:lnTo>
                    <a:pt x="2316" y="1147"/>
                  </a:lnTo>
                  <a:lnTo>
                    <a:pt x="2341" y="1120"/>
                  </a:lnTo>
                  <a:lnTo>
                    <a:pt x="2364" y="1092"/>
                  </a:lnTo>
                  <a:lnTo>
                    <a:pt x="2388" y="1066"/>
                  </a:lnTo>
                  <a:lnTo>
                    <a:pt x="2411" y="1038"/>
                  </a:lnTo>
                  <a:lnTo>
                    <a:pt x="2434" y="1011"/>
                  </a:lnTo>
                  <a:lnTo>
                    <a:pt x="2458" y="983"/>
                  </a:lnTo>
                  <a:lnTo>
                    <a:pt x="2481" y="955"/>
                  </a:lnTo>
                  <a:lnTo>
                    <a:pt x="2503" y="927"/>
                  </a:lnTo>
                  <a:lnTo>
                    <a:pt x="2527" y="900"/>
                  </a:lnTo>
                  <a:lnTo>
                    <a:pt x="2549" y="872"/>
                  </a:lnTo>
                  <a:lnTo>
                    <a:pt x="2571" y="844"/>
                  </a:lnTo>
                  <a:lnTo>
                    <a:pt x="2593" y="816"/>
                  </a:lnTo>
                  <a:lnTo>
                    <a:pt x="2616" y="788"/>
                  </a:lnTo>
                  <a:lnTo>
                    <a:pt x="2637" y="759"/>
                  </a:lnTo>
                  <a:lnTo>
                    <a:pt x="2659" y="731"/>
                  </a:lnTo>
                  <a:lnTo>
                    <a:pt x="2681" y="702"/>
                  </a:lnTo>
                  <a:lnTo>
                    <a:pt x="2702" y="673"/>
                  </a:lnTo>
                  <a:lnTo>
                    <a:pt x="2724" y="644"/>
                  </a:lnTo>
                  <a:lnTo>
                    <a:pt x="2746" y="615"/>
                  </a:lnTo>
                  <a:lnTo>
                    <a:pt x="2767" y="586"/>
                  </a:lnTo>
                  <a:lnTo>
                    <a:pt x="2788" y="557"/>
                  </a:lnTo>
                  <a:lnTo>
                    <a:pt x="2809" y="528"/>
                  </a:lnTo>
                  <a:lnTo>
                    <a:pt x="2830" y="498"/>
                  </a:lnTo>
                  <a:lnTo>
                    <a:pt x="2852" y="468"/>
                  </a:lnTo>
                  <a:lnTo>
                    <a:pt x="2873" y="438"/>
                  </a:lnTo>
                  <a:lnTo>
                    <a:pt x="2894" y="409"/>
                  </a:lnTo>
                  <a:lnTo>
                    <a:pt x="2915" y="378"/>
                  </a:lnTo>
                  <a:lnTo>
                    <a:pt x="2936" y="348"/>
                  </a:lnTo>
                  <a:lnTo>
                    <a:pt x="2957" y="318"/>
                  </a:lnTo>
                  <a:lnTo>
                    <a:pt x="2978" y="287"/>
                  </a:lnTo>
                  <a:lnTo>
                    <a:pt x="2999" y="255"/>
                  </a:lnTo>
                  <a:lnTo>
                    <a:pt x="3021" y="224"/>
                  </a:lnTo>
                  <a:lnTo>
                    <a:pt x="3042" y="193"/>
                  </a:lnTo>
                  <a:lnTo>
                    <a:pt x="3063" y="162"/>
                  </a:lnTo>
                  <a:lnTo>
                    <a:pt x="3084" y="129"/>
                  </a:lnTo>
                  <a:lnTo>
                    <a:pt x="3106" y="98"/>
                  </a:lnTo>
                  <a:lnTo>
                    <a:pt x="3127" y="66"/>
                  </a:lnTo>
                  <a:lnTo>
                    <a:pt x="3149" y="34"/>
                  </a:lnTo>
                  <a:lnTo>
                    <a:pt x="3170" y="0"/>
                  </a:lnTo>
                </a:path>
              </a:pathLst>
            </a:custGeom>
            <a:noFill/>
            <a:ln w="57150">
              <a:solidFill>
                <a:srgbClr val="0066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73" name="Rectangle 46"/>
            <p:cNvSpPr>
              <a:spLocks noChangeArrowheads="1"/>
            </p:cNvSpPr>
            <p:nvPr/>
          </p:nvSpPr>
          <p:spPr bwMode="auto">
            <a:xfrm>
              <a:off x="4880" y="2687"/>
              <a:ext cx="358"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6600"/>
                  </a:solidFill>
                  <a:latin typeface="Times New Roman" pitchFamily="18" charset="0"/>
                  <a:cs typeface="Times New Roman" pitchFamily="18" charset="0"/>
                </a:rPr>
                <a:t>SRAS</a:t>
              </a:r>
              <a:r>
                <a:rPr kumimoji="0" lang="en-US" sz="1600" b="1" i="1" baseline="-25000" dirty="0">
                  <a:solidFill>
                    <a:srgbClr val="006600"/>
                  </a:solidFill>
                  <a:latin typeface="Times New Roman" pitchFamily="18" charset="0"/>
                  <a:cs typeface="Times New Roman" pitchFamily="18" charset="0"/>
                </a:rPr>
                <a:t>1</a:t>
              </a:r>
              <a:endParaRPr kumimoji="0" lang="en-US" sz="1600" b="1" baseline="-25000" dirty="0">
                <a:solidFill>
                  <a:srgbClr val="006600"/>
                </a:solidFill>
                <a:latin typeface="Times New Roman" pitchFamily="18" charset="0"/>
                <a:cs typeface="Times New Roman" pitchFamily="18" charset="0"/>
              </a:endParaRPr>
            </a:p>
          </p:txBody>
        </p:sp>
      </p:grpSp>
      <p:sp>
        <p:nvSpPr>
          <p:cNvPr id="174" name="Line 55"/>
          <p:cNvSpPr>
            <a:spLocks noChangeShapeType="1"/>
          </p:cNvSpPr>
          <p:nvPr/>
        </p:nvSpPr>
        <p:spPr bwMode="auto">
          <a:xfrm>
            <a:off x="5920196" y="5308299"/>
            <a:ext cx="1019175" cy="1587"/>
          </a:xfrm>
          <a:prstGeom prst="line">
            <a:avLst/>
          </a:prstGeom>
          <a:noFill/>
          <a:ln w="31750" cap="rnd">
            <a:solidFill>
              <a:schemeClr val="tx1"/>
            </a:solidFill>
            <a:prstDash val="sysDot"/>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nvGrpSpPr>
          <p:cNvPr id="175" name="Group 59"/>
          <p:cNvGrpSpPr>
            <a:grpSpLocks/>
          </p:cNvGrpSpPr>
          <p:nvPr/>
        </p:nvGrpSpPr>
        <p:grpSpPr bwMode="auto">
          <a:xfrm>
            <a:off x="5683142" y="6262386"/>
            <a:ext cx="3146425" cy="168275"/>
            <a:chOff x="3600" y="3930"/>
            <a:chExt cx="1982" cy="106"/>
          </a:xfrm>
        </p:grpSpPr>
        <p:sp>
          <p:nvSpPr>
            <p:cNvPr id="176" name="Rectangle 60"/>
            <p:cNvSpPr>
              <a:spLocks noChangeArrowheads="1"/>
            </p:cNvSpPr>
            <p:nvPr/>
          </p:nvSpPr>
          <p:spPr bwMode="auto">
            <a:xfrm>
              <a:off x="3600" y="3930"/>
              <a:ext cx="131" cy="98"/>
            </a:xfrm>
            <a:prstGeom prst="rect">
              <a:avLst/>
            </a:prstGeom>
            <a:noFill/>
            <a:ln w="9525">
              <a:noFill/>
              <a:miter lim="800000"/>
              <a:headEnd/>
              <a:tailEnd/>
            </a:ln>
          </p:spPr>
          <p:txBody>
            <a:bodyPr wrap="none" lIns="0" tIns="0" rIns="0" bIns="0">
              <a:prstTxWarp prst="textNoShape">
                <a:avLst/>
              </a:prstTxWarp>
              <a:spAutoFit/>
            </a:bodyPr>
            <a:lstStyle/>
            <a:p>
              <a:pPr>
                <a:lnSpc>
                  <a:spcPct val="70000"/>
                </a:lnSpc>
              </a:pPr>
              <a:r>
                <a:rPr kumimoji="0" lang="en-US" sz="1400" b="0" i="1" dirty="0">
                  <a:solidFill>
                    <a:srgbClr val="000000"/>
                  </a:solidFill>
                  <a:latin typeface="Times New Roman" pitchFamily="18" charset="0"/>
                  <a:cs typeface="Times New Roman" pitchFamily="18" charset="0"/>
                </a:rPr>
                <a:t>(b)</a:t>
              </a:r>
              <a:endParaRPr kumimoji="0" lang="en-US" sz="1400" b="0" i="1" dirty="0">
                <a:solidFill>
                  <a:schemeClr val="tx1"/>
                </a:solidFill>
                <a:latin typeface="Times New Roman" pitchFamily="18" charset="0"/>
                <a:cs typeface="Times New Roman" pitchFamily="18" charset="0"/>
              </a:endParaRPr>
            </a:p>
          </p:txBody>
        </p:sp>
        <p:sp>
          <p:nvSpPr>
            <p:cNvPr id="177" name="Rectangle 61"/>
            <p:cNvSpPr>
              <a:spLocks noChangeArrowheads="1"/>
            </p:cNvSpPr>
            <p:nvPr/>
          </p:nvSpPr>
          <p:spPr bwMode="auto">
            <a:xfrm>
              <a:off x="3721" y="3938"/>
              <a:ext cx="1861" cy="98"/>
            </a:xfrm>
            <a:prstGeom prst="rect">
              <a:avLst/>
            </a:prstGeom>
            <a:noFill/>
            <a:ln w="9525">
              <a:noFill/>
              <a:miter lim="800000"/>
              <a:headEnd/>
              <a:tailEnd/>
            </a:ln>
          </p:spPr>
          <p:txBody>
            <a:bodyPr wrap="none" lIns="0" tIns="0" rIns="0" bIns="0">
              <a:prstTxWarp prst="textNoShape">
                <a:avLst/>
              </a:prstTxWarp>
              <a:spAutoFit/>
            </a:bodyPr>
            <a:lstStyle/>
            <a:p>
              <a:pPr>
                <a:lnSpc>
                  <a:spcPct val="70000"/>
                </a:lnSpc>
              </a:pPr>
              <a:r>
                <a:rPr kumimoji="0" lang="en-US" sz="1400" b="0" i="1" dirty="0">
                  <a:solidFill>
                    <a:srgbClr val="000000"/>
                  </a:solidFill>
                  <a:latin typeface="Times New Roman" pitchFamily="18" charset="0"/>
                  <a:cs typeface="Times New Roman" pitchFamily="18" charset="0"/>
                </a:rPr>
                <a:t>  Impact in the goods &amp; services market</a:t>
              </a:r>
              <a:r>
                <a:rPr kumimoji="0" lang="en-US" sz="1400" b="0" i="1" dirty="0">
                  <a:solidFill>
                    <a:schemeClr val="tx1"/>
                  </a:solidFill>
                  <a:latin typeface="Times New Roman" pitchFamily="18" charset="0"/>
                  <a:cs typeface="Times New Roman" pitchFamily="18" charset="0"/>
                </a:rPr>
                <a:t>.</a:t>
              </a:r>
              <a:r>
                <a:rPr kumimoji="0" lang="en-US" sz="1400" b="0" i="1" dirty="0">
                  <a:solidFill>
                    <a:srgbClr val="000000"/>
                  </a:solidFill>
                  <a:latin typeface="Times New Roman" pitchFamily="18" charset="0"/>
                  <a:cs typeface="Times New Roman" pitchFamily="18" charset="0"/>
                </a:rPr>
                <a:t> </a:t>
              </a:r>
            </a:p>
          </p:txBody>
        </p:sp>
      </p:grpSp>
      <p:grpSp>
        <p:nvGrpSpPr>
          <p:cNvPr id="178" name="Group 101"/>
          <p:cNvGrpSpPr>
            <a:grpSpLocks/>
          </p:cNvGrpSpPr>
          <p:nvPr/>
        </p:nvGrpSpPr>
        <p:grpSpPr bwMode="auto">
          <a:xfrm>
            <a:off x="6405720" y="3998563"/>
            <a:ext cx="2001075" cy="1611630"/>
            <a:chOff x="3841" y="2338"/>
            <a:chExt cx="1373" cy="1183"/>
          </a:xfrm>
        </p:grpSpPr>
        <p:sp>
          <p:nvSpPr>
            <p:cNvPr id="179" name="Freeform 70"/>
            <p:cNvSpPr>
              <a:spLocks/>
            </p:cNvSpPr>
            <p:nvPr/>
          </p:nvSpPr>
          <p:spPr bwMode="auto">
            <a:xfrm>
              <a:off x="3841" y="2338"/>
              <a:ext cx="1122" cy="1053"/>
            </a:xfrm>
            <a:custGeom>
              <a:avLst/>
              <a:gdLst>
                <a:gd name="T0" fmla="*/ 3308 w 3366"/>
                <a:gd name="T1" fmla="*/ 3124 h 3161"/>
                <a:gd name="T2" fmla="*/ 3195 w 3366"/>
                <a:gd name="T3" fmla="*/ 3054 h 3161"/>
                <a:gd name="T4" fmla="*/ 3086 w 3366"/>
                <a:gd name="T5" fmla="*/ 2985 h 3161"/>
                <a:gd name="T6" fmla="*/ 2979 w 3366"/>
                <a:gd name="T7" fmla="*/ 2917 h 3161"/>
                <a:gd name="T8" fmla="*/ 2876 w 3366"/>
                <a:gd name="T9" fmla="*/ 2849 h 3161"/>
                <a:gd name="T10" fmla="*/ 2776 w 3366"/>
                <a:gd name="T11" fmla="*/ 2783 h 3161"/>
                <a:gd name="T12" fmla="*/ 2679 w 3366"/>
                <a:gd name="T13" fmla="*/ 2719 h 3161"/>
                <a:gd name="T14" fmla="*/ 2584 w 3366"/>
                <a:gd name="T15" fmla="*/ 2655 h 3161"/>
                <a:gd name="T16" fmla="*/ 2493 w 3366"/>
                <a:gd name="T17" fmla="*/ 2593 h 3161"/>
                <a:gd name="T18" fmla="*/ 2405 w 3366"/>
                <a:gd name="T19" fmla="*/ 2532 h 3161"/>
                <a:gd name="T20" fmla="*/ 2319 w 3366"/>
                <a:gd name="T21" fmla="*/ 2470 h 3161"/>
                <a:gd name="T22" fmla="*/ 2236 w 3366"/>
                <a:gd name="T23" fmla="*/ 2412 h 3161"/>
                <a:gd name="T24" fmla="*/ 2156 w 3366"/>
                <a:gd name="T25" fmla="*/ 2353 h 3161"/>
                <a:gd name="T26" fmla="*/ 2077 w 3366"/>
                <a:gd name="T27" fmla="*/ 2295 h 3161"/>
                <a:gd name="T28" fmla="*/ 2001 w 3366"/>
                <a:gd name="T29" fmla="*/ 2237 h 3161"/>
                <a:gd name="T30" fmla="*/ 1928 w 3366"/>
                <a:gd name="T31" fmla="*/ 2181 h 3161"/>
                <a:gd name="T32" fmla="*/ 1857 w 3366"/>
                <a:gd name="T33" fmla="*/ 2125 h 3161"/>
                <a:gd name="T34" fmla="*/ 1788 w 3366"/>
                <a:gd name="T35" fmla="*/ 2069 h 3161"/>
                <a:gd name="T36" fmla="*/ 1721 w 3366"/>
                <a:gd name="T37" fmla="*/ 2014 h 3161"/>
                <a:gd name="T38" fmla="*/ 1656 w 3366"/>
                <a:gd name="T39" fmla="*/ 1960 h 3161"/>
                <a:gd name="T40" fmla="*/ 1593 w 3366"/>
                <a:gd name="T41" fmla="*/ 1906 h 3161"/>
                <a:gd name="T42" fmla="*/ 1532 w 3366"/>
                <a:gd name="T43" fmla="*/ 1853 h 3161"/>
                <a:gd name="T44" fmla="*/ 1473 w 3366"/>
                <a:gd name="T45" fmla="*/ 1799 h 3161"/>
                <a:gd name="T46" fmla="*/ 1415 w 3366"/>
                <a:gd name="T47" fmla="*/ 1747 h 3161"/>
                <a:gd name="T48" fmla="*/ 1359 w 3366"/>
                <a:gd name="T49" fmla="*/ 1695 h 3161"/>
                <a:gd name="T50" fmla="*/ 1305 w 3366"/>
                <a:gd name="T51" fmla="*/ 1642 h 3161"/>
                <a:gd name="T52" fmla="*/ 1251 w 3366"/>
                <a:gd name="T53" fmla="*/ 1590 h 3161"/>
                <a:gd name="T54" fmla="*/ 1199 w 3366"/>
                <a:gd name="T55" fmla="*/ 1539 h 3161"/>
                <a:gd name="T56" fmla="*/ 1149 w 3366"/>
                <a:gd name="T57" fmla="*/ 1486 h 3161"/>
                <a:gd name="T58" fmla="*/ 1100 w 3366"/>
                <a:gd name="T59" fmla="*/ 1435 h 3161"/>
                <a:gd name="T60" fmla="*/ 1051 w 3366"/>
                <a:gd name="T61" fmla="*/ 1384 h 3161"/>
                <a:gd name="T62" fmla="*/ 1004 w 3366"/>
                <a:gd name="T63" fmla="*/ 1332 h 3161"/>
                <a:gd name="T64" fmla="*/ 958 w 3366"/>
                <a:gd name="T65" fmla="*/ 1280 h 3161"/>
                <a:gd name="T66" fmla="*/ 913 w 3366"/>
                <a:gd name="T67" fmla="*/ 1229 h 3161"/>
                <a:gd name="T68" fmla="*/ 869 w 3366"/>
                <a:gd name="T69" fmla="*/ 1176 h 3161"/>
                <a:gd name="T70" fmla="*/ 824 w 3366"/>
                <a:gd name="T71" fmla="*/ 1124 h 3161"/>
                <a:gd name="T72" fmla="*/ 782 w 3366"/>
                <a:gd name="T73" fmla="*/ 1072 h 3161"/>
                <a:gd name="T74" fmla="*/ 739 w 3366"/>
                <a:gd name="T75" fmla="*/ 1019 h 3161"/>
                <a:gd name="T76" fmla="*/ 696 w 3366"/>
                <a:gd name="T77" fmla="*/ 966 h 3161"/>
                <a:gd name="T78" fmla="*/ 655 w 3366"/>
                <a:gd name="T79" fmla="*/ 912 h 3161"/>
                <a:gd name="T80" fmla="*/ 614 w 3366"/>
                <a:gd name="T81" fmla="*/ 859 h 3161"/>
                <a:gd name="T82" fmla="*/ 573 w 3366"/>
                <a:gd name="T83" fmla="*/ 804 h 3161"/>
                <a:gd name="T84" fmla="*/ 532 w 3366"/>
                <a:gd name="T85" fmla="*/ 750 h 3161"/>
                <a:gd name="T86" fmla="*/ 491 w 3366"/>
                <a:gd name="T87" fmla="*/ 694 h 3161"/>
                <a:gd name="T88" fmla="*/ 449 w 3366"/>
                <a:gd name="T89" fmla="*/ 637 h 3161"/>
                <a:gd name="T90" fmla="*/ 409 w 3366"/>
                <a:gd name="T91" fmla="*/ 580 h 3161"/>
                <a:gd name="T92" fmla="*/ 368 w 3366"/>
                <a:gd name="T93" fmla="*/ 523 h 3161"/>
                <a:gd name="T94" fmla="*/ 326 w 3366"/>
                <a:gd name="T95" fmla="*/ 465 h 3161"/>
                <a:gd name="T96" fmla="*/ 285 w 3366"/>
                <a:gd name="T97" fmla="*/ 406 h 3161"/>
                <a:gd name="T98" fmla="*/ 242 w 3366"/>
                <a:gd name="T99" fmla="*/ 346 h 3161"/>
                <a:gd name="T100" fmla="*/ 200 w 3366"/>
                <a:gd name="T101" fmla="*/ 285 h 3161"/>
                <a:gd name="T102" fmla="*/ 157 w 3366"/>
                <a:gd name="T103" fmla="*/ 224 h 3161"/>
                <a:gd name="T104" fmla="*/ 113 w 3366"/>
                <a:gd name="T105" fmla="*/ 161 h 3161"/>
                <a:gd name="T106" fmla="*/ 68 w 3366"/>
                <a:gd name="T107" fmla="*/ 97 h 3161"/>
                <a:gd name="T108" fmla="*/ 23 w 3366"/>
                <a:gd name="T109" fmla="*/ 32 h 316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366"/>
                <a:gd name="T166" fmla="*/ 0 h 3161"/>
                <a:gd name="T167" fmla="*/ 3366 w 3366"/>
                <a:gd name="T168" fmla="*/ 3161 h 3161"/>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366" h="3161">
                  <a:moveTo>
                    <a:pt x="3366" y="3161"/>
                  </a:moveTo>
                  <a:lnTo>
                    <a:pt x="3308" y="3124"/>
                  </a:lnTo>
                  <a:lnTo>
                    <a:pt x="3252" y="3090"/>
                  </a:lnTo>
                  <a:lnTo>
                    <a:pt x="3195" y="3054"/>
                  </a:lnTo>
                  <a:lnTo>
                    <a:pt x="3140" y="3020"/>
                  </a:lnTo>
                  <a:lnTo>
                    <a:pt x="3086" y="2985"/>
                  </a:lnTo>
                  <a:lnTo>
                    <a:pt x="3032" y="2951"/>
                  </a:lnTo>
                  <a:lnTo>
                    <a:pt x="2979" y="2917"/>
                  </a:lnTo>
                  <a:lnTo>
                    <a:pt x="2927" y="2883"/>
                  </a:lnTo>
                  <a:lnTo>
                    <a:pt x="2876" y="2849"/>
                  </a:lnTo>
                  <a:lnTo>
                    <a:pt x="2826" y="2817"/>
                  </a:lnTo>
                  <a:lnTo>
                    <a:pt x="2776" y="2783"/>
                  </a:lnTo>
                  <a:lnTo>
                    <a:pt x="2727" y="2751"/>
                  </a:lnTo>
                  <a:lnTo>
                    <a:pt x="2679" y="2719"/>
                  </a:lnTo>
                  <a:lnTo>
                    <a:pt x="2631" y="2688"/>
                  </a:lnTo>
                  <a:lnTo>
                    <a:pt x="2584" y="2655"/>
                  </a:lnTo>
                  <a:lnTo>
                    <a:pt x="2539" y="2624"/>
                  </a:lnTo>
                  <a:lnTo>
                    <a:pt x="2493" y="2593"/>
                  </a:lnTo>
                  <a:lnTo>
                    <a:pt x="2448" y="2562"/>
                  </a:lnTo>
                  <a:lnTo>
                    <a:pt x="2405" y="2532"/>
                  </a:lnTo>
                  <a:lnTo>
                    <a:pt x="2362" y="2500"/>
                  </a:lnTo>
                  <a:lnTo>
                    <a:pt x="2319" y="2470"/>
                  </a:lnTo>
                  <a:lnTo>
                    <a:pt x="2277" y="2440"/>
                  </a:lnTo>
                  <a:lnTo>
                    <a:pt x="2236" y="2412"/>
                  </a:lnTo>
                  <a:lnTo>
                    <a:pt x="2195" y="2382"/>
                  </a:lnTo>
                  <a:lnTo>
                    <a:pt x="2156" y="2353"/>
                  </a:lnTo>
                  <a:lnTo>
                    <a:pt x="2116" y="2324"/>
                  </a:lnTo>
                  <a:lnTo>
                    <a:pt x="2077" y="2295"/>
                  </a:lnTo>
                  <a:lnTo>
                    <a:pt x="2039" y="2266"/>
                  </a:lnTo>
                  <a:lnTo>
                    <a:pt x="2001" y="2237"/>
                  </a:lnTo>
                  <a:lnTo>
                    <a:pt x="1965" y="2208"/>
                  </a:lnTo>
                  <a:lnTo>
                    <a:pt x="1928" y="2181"/>
                  </a:lnTo>
                  <a:lnTo>
                    <a:pt x="1892" y="2153"/>
                  </a:lnTo>
                  <a:lnTo>
                    <a:pt x="1857" y="2125"/>
                  </a:lnTo>
                  <a:lnTo>
                    <a:pt x="1822" y="2097"/>
                  </a:lnTo>
                  <a:lnTo>
                    <a:pt x="1788" y="2069"/>
                  </a:lnTo>
                  <a:lnTo>
                    <a:pt x="1754" y="2041"/>
                  </a:lnTo>
                  <a:lnTo>
                    <a:pt x="1721" y="2014"/>
                  </a:lnTo>
                  <a:lnTo>
                    <a:pt x="1689" y="1987"/>
                  </a:lnTo>
                  <a:lnTo>
                    <a:pt x="1656" y="1960"/>
                  </a:lnTo>
                  <a:lnTo>
                    <a:pt x="1624" y="1933"/>
                  </a:lnTo>
                  <a:lnTo>
                    <a:pt x="1593" y="1906"/>
                  </a:lnTo>
                  <a:lnTo>
                    <a:pt x="1563" y="1880"/>
                  </a:lnTo>
                  <a:lnTo>
                    <a:pt x="1532" y="1853"/>
                  </a:lnTo>
                  <a:lnTo>
                    <a:pt x="1503" y="1826"/>
                  </a:lnTo>
                  <a:lnTo>
                    <a:pt x="1473" y="1799"/>
                  </a:lnTo>
                  <a:lnTo>
                    <a:pt x="1444" y="1773"/>
                  </a:lnTo>
                  <a:lnTo>
                    <a:pt x="1415" y="1747"/>
                  </a:lnTo>
                  <a:lnTo>
                    <a:pt x="1387" y="1720"/>
                  </a:lnTo>
                  <a:lnTo>
                    <a:pt x="1359" y="1695"/>
                  </a:lnTo>
                  <a:lnTo>
                    <a:pt x="1332" y="1668"/>
                  </a:lnTo>
                  <a:lnTo>
                    <a:pt x="1305" y="1642"/>
                  </a:lnTo>
                  <a:lnTo>
                    <a:pt x="1278" y="1617"/>
                  </a:lnTo>
                  <a:lnTo>
                    <a:pt x="1251" y="1590"/>
                  </a:lnTo>
                  <a:lnTo>
                    <a:pt x="1226" y="1564"/>
                  </a:lnTo>
                  <a:lnTo>
                    <a:pt x="1199" y="1539"/>
                  </a:lnTo>
                  <a:lnTo>
                    <a:pt x="1175" y="1513"/>
                  </a:lnTo>
                  <a:lnTo>
                    <a:pt x="1149" y="1486"/>
                  </a:lnTo>
                  <a:lnTo>
                    <a:pt x="1125" y="1461"/>
                  </a:lnTo>
                  <a:lnTo>
                    <a:pt x="1100" y="1435"/>
                  </a:lnTo>
                  <a:lnTo>
                    <a:pt x="1076" y="1409"/>
                  </a:lnTo>
                  <a:lnTo>
                    <a:pt x="1051" y="1384"/>
                  </a:lnTo>
                  <a:lnTo>
                    <a:pt x="1028" y="1358"/>
                  </a:lnTo>
                  <a:lnTo>
                    <a:pt x="1004" y="1332"/>
                  </a:lnTo>
                  <a:lnTo>
                    <a:pt x="981" y="1306"/>
                  </a:lnTo>
                  <a:lnTo>
                    <a:pt x="958" y="1280"/>
                  </a:lnTo>
                  <a:lnTo>
                    <a:pt x="936" y="1254"/>
                  </a:lnTo>
                  <a:lnTo>
                    <a:pt x="913" y="1229"/>
                  </a:lnTo>
                  <a:lnTo>
                    <a:pt x="891" y="1202"/>
                  </a:lnTo>
                  <a:lnTo>
                    <a:pt x="869" y="1176"/>
                  </a:lnTo>
                  <a:lnTo>
                    <a:pt x="847" y="1151"/>
                  </a:lnTo>
                  <a:lnTo>
                    <a:pt x="824" y="1124"/>
                  </a:lnTo>
                  <a:lnTo>
                    <a:pt x="803" y="1098"/>
                  </a:lnTo>
                  <a:lnTo>
                    <a:pt x="782" y="1072"/>
                  </a:lnTo>
                  <a:lnTo>
                    <a:pt x="760" y="1045"/>
                  </a:lnTo>
                  <a:lnTo>
                    <a:pt x="739" y="1019"/>
                  </a:lnTo>
                  <a:lnTo>
                    <a:pt x="717" y="993"/>
                  </a:lnTo>
                  <a:lnTo>
                    <a:pt x="696" y="966"/>
                  </a:lnTo>
                  <a:lnTo>
                    <a:pt x="676" y="939"/>
                  </a:lnTo>
                  <a:lnTo>
                    <a:pt x="655" y="912"/>
                  </a:lnTo>
                  <a:lnTo>
                    <a:pt x="634" y="886"/>
                  </a:lnTo>
                  <a:lnTo>
                    <a:pt x="614" y="859"/>
                  </a:lnTo>
                  <a:lnTo>
                    <a:pt x="593" y="831"/>
                  </a:lnTo>
                  <a:lnTo>
                    <a:pt x="573" y="804"/>
                  </a:lnTo>
                  <a:lnTo>
                    <a:pt x="552" y="776"/>
                  </a:lnTo>
                  <a:lnTo>
                    <a:pt x="532" y="750"/>
                  </a:lnTo>
                  <a:lnTo>
                    <a:pt x="512" y="722"/>
                  </a:lnTo>
                  <a:lnTo>
                    <a:pt x="491" y="694"/>
                  </a:lnTo>
                  <a:lnTo>
                    <a:pt x="471" y="666"/>
                  </a:lnTo>
                  <a:lnTo>
                    <a:pt x="449" y="637"/>
                  </a:lnTo>
                  <a:lnTo>
                    <a:pt x="429" y="609"/>
                  </a:lnTo>
                  <a:lnTo>
                    <a:pt x="409" y="580"/>
                  </a:lnTo>
                  <a:lnTo>
                    <a:pt x="388" y="552"/>
                  </a:lnTo>
                  <a:lnTo>
                    <a:pt x="368" y="523"/>
                  </a:lnTo>
                  <a:lnTo>
                    <a:pt x="347" y="494"/>
                  </a:lnTo>
                  <a:lnTo>
                    <a:pt x="326" y="465"/>
                  </a:lnTo>
                  <a:lnTo>
                    <a:pt x="306" y="435"/>
                  </a:lnTo>
                  <a:lnTo>
                    <a:pt x="285" y="406"/>
                  </a:lnTo>
                  <a:lnTo>
                    <a:pt x="264" y="376"/>
                  </a:lnTo>
                  <a:lnTo>
                    <a:pt x="242" y="346"/>
                  </a:lnTo>
                  <a:lnTo>
                    <a:pt x="221" y="316"/>
                  </a:lnTo>
                  <a:lnTo>
                    <a:pt x="200" y="285"/>
                  </a:lnTo>
                  <a:lnTo>
                    <a:pt x="178" y="255"/>
                  </a:lnTo>
                  <a:lnTo>
                    <a:pt x="157" y="224"/>
                  </a:lnTo>
                  <a:lnTo>
                    <a:pt x="135" y="192"/>
                  </a:lnTo>
                  <a:lnTo>
                    <a:pt x="113" y="161"/>
                  </a:lnTo>
                  <a:lnTo>
                    <a:pt x="91" y="129"/>
                  </a:lnTo>
                  <a:lnTo>
                    <a:pt x="68" y="97"/>
                  </a:lnTo>
                  <a:lnTo>
                    <a:pt x="46" y="64"/>
                  </a:lnTo>
                  <a:lnTo>
                    <a:pt x="23" y="32"/>
                  </a:lnTo>
                  <a:lnTo>
                    <a:pt x="0" y="0"/>
                  </a:lnTo>
                </a:path>
              </a:pathLst>
            </a:custGeom>
            <a:noFill/>
            <a:ln w="57150">
              <a:solidFill>
                <a:srgbClr val="053ABF"/>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80" name="Rectangle 72"/>
            <p:cNvSpPr>
              <a:spLocks noChangeArrowheads="1"/>
            </p:cNvSpPr>
            <p:nvPr/>
          </p:nvSpPr>
          <p:spPr bwMode="auto">
            <a:xfrm>
              <a:off x="4972" y="3340"/>
              <a:ext cx="242" cy="18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53ABF"/>
                  </a:solidFill>
                  <a:latin typeface="Times New Roman" pitchFamily="18" charset="0"/>
                  <a:cs typeface="Times New Roman" pitchFamily="18" charset="0"/>
                </a:rPr>
                <a:t>AD</a:t>
              </a:r>
              <a:r>
                <a:rPr kumimoji="0" lang="en-US" sz="1600" b="1" i="1" baseline="-25000" dirty="0">
                  <a:solidFill>
                    <a:srgbClr val="053ABF"/>
                  </a:solidFill>
                  <a:latin typeface="Times New Roman" pitchFamily="18" charset="0"/>
                  <a:cs typeface="Times New Roman" pitchFamily="18" charset="0"/>
                </a:rPr>
                <a:t>2</a:t>
              </a:r>
              <a:endParaRPr kumimoji="0" lang="en-US" sz="1600" b="1" baseline="-25000" dirty="0">
                <a:solidFill>
                  <a:srgbClr val="053ABF"/>
                </a:solidFill>
                <a:latin typeface="Times New Roman" pitchFamily="18" charset="0"/>
                <a:cs typeface="Times New Roman" pitchFamily="18" charset="0"/>
              </a:endParaRPr>
            </a:p>
          </p:txBody>
        </p:sp>
      </p:grpSp>
      <p:sp>
        <p:nvSpPr>
          <p:cNvPr id="181" name="Rectangle 95"/>
          <p:cNvSpPr>
            <a:spLocks noChangeArrowheads="1"/>
          </p:cNvSpPr>
          <p:nvPr/>
        </p:nvSpPr>
        <p:spPr bwMode="auto">
          <a:xfrm>
            <a:off x="5509490" y="5183908"/>
            <a:ext cx="33182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pitchFamily="18" charset="0"/>
                <a:cs typeface="Times New Roman" pitchFamily="18" charset="0"/>
              </a:rPr>
              <a:t>P</a:t>
            </a:r>
            <a:r>
              <a:rPr kumimoji="0" lang="en-US" sz="1600" b="1" i="1" baseline="-25000" dirty="0">
                <a:solidFill>
                  <a:srgbClr val="000000"/>
                </a:solidFill>
                <a:latin typeface="Times New Roman" pitchFamily="18" charset="0"/>
                <a:cs typeface="Times New Roman" pitchFamily="18" charset="0"/>
              </a:rPr>
              <a:t>100</a:t>
            </a:r>
            <a:endParaRPr kumimoji="0" lang="en-US" sz="1600" b="1" baseline="-25000" dirty="0">
              <a:solidFill>
                <a:schemeClr val="tx1"/>
              </a:solidFill>
              <a:latin typeface="Times New Roman" pitchFamily="18" charset="0"/>
              <a:cs typeface="Times New Roman" pitchFamily="18" charset="0"/>
            </a:endParaRPr>
          </a:p>
        </p:txBody>
      </p:sp>
      <p:grpSp>
        <p:nvGrpSpPr>
          <p:cNvPr id="182" name="Group 100"/>
          <p:cNvGrpSpPr>
            <a:grpSpLocks/>
          </p:cNvGrpSpPr>
          <p:nvPr/>
        </p:nvGrpSpPr>
        <p:grpSpPr bwMode="auto">
          <a:xfrm>
            <a:off x="6933021" y="5157496"/>
            <a:ext cx="417513" cy="246063"/>
            <a:chOff x="4284" y="3232"/>
            <a:chExt cx="263" cy="155"/>
          </a:xfrm>
        </p:grpSpPr>
        <p:sp>
          <p:nvSpPr>
            <p:cNvPr id="183" name="Freeform 51"/>
            <p:cNvSpPr>
              <a:spLocks/>
            </p:cNvSpPr>
            <p:nvPr/>
          </p:nvSpPr>
          <p:spPr bwMode="auto">
            <a:xfrm>
              <a:off x="4284" y="3288"/>
              <a:ext cx="75" cy="75"/>
            </a:xfrm>
            <a:custGeom>
              <a:avLst/>
              <a:gdLst>
                <a:gd name="T0" fmla="*/ 0 w 174"/>
                <a:gd name="T1" fmla="*/ 87 h 174"/>
                <a:gd name="T2" fmla="*/ 12 w 174"/>
                <a:gd name="T3" fmla="*/ 43 h 174"/>
                <a:gd name="T4" fmla="*/ 43 w 174"/>
                <a:gd name="T5" fmla="*/ 12 h 174"/>
                <a:gd name="T6" fmla="*/ 88 w 174"/>
                <a:gd name="T7" fmla="*/ 0 h 174"/>
                <a:gd name="T8" fmla="*/ 88 w 174"/>
                <a:gd name="T9" fmla="*/ 0 h 174"/>
                <a:gd name="T10" fmla="*/ 131 w 174"/>
                <a:gd name="T11" fmla="*/ 12 h 174"/>
                <a:gd name="T12" fmla="*/ 162 w 174"/>
                <a:gd name="T13" fmla="*/ 43 h 174"/>
                <a:gd name="T14" fmla="*/ 174 w 174"/>
                <a:gd name="T15" fmla="*/ 87 h 174"/>
                <a:gd name="T16" fmla="*/ 174 w 174"/>
                <a:gd name="T17" fmla="*/ 87 h 174"/>
                <a:gd name="T18" fmla="*/ 162 w 174"/>
                <a:gd name="T19" fmla="*/ 130 h 174"/>
                <a:gd name="T20" fmla="*/ 131 w 174"/>
                <a:gd name="T21" fmla="*/ 162 h 174"/>
                <a:gd name="T22" fmla="*/ 88 w 174"/>
                <a:gd name="T23" fmla="*/ 174 h 174"/>
                <a:gd name="T24" fmla="*/ 88 w 174"/>
                <a:gd name="T25" fmla="*/ 174 h 174"/>
                <a:gd name="T26" fmla="*/ 43 w 174"/>
                <a:gd name="T27" fmla="*/ 162 h 174"/>
                <a:gd name="T28" fmla="*/ 12 w 174"/>
                <a:gd name="T29" fmla="*/ 130 h 174"/>
                <a:gd name="T30" fmla="*/ 0 w 174"/>
                <a:gd name="T31" fmla="*/ 87 h 174"/>
                <a:gd name="T32" fmla="*/ 0 w 174"/>
                <a:gd name="T33" fmla="*/ 87 h 174"/>
                <a:gd name="T34" fmla="*/ 0 w 174"/>
                <a:gd name="T35" fmla="*/ 87 h 1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4"/>
                <a:gd name="T55" fmla="*/ 0 h 174"/>
                <a:gd name="T56" fmla="*/ 174 w 174"/>
                <a:gd name="T57" fmla="*/ 174 h 17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4" h="174">
                  <a:moveTo>
                    <a:pt x="0" y="87"/>
                  </a:moveTo>
                  <a:lnTo>
                    <a:pt x="12" y="43"/>
                  </a:lnTo>
                  <a:lnTo>
                    <a:pt x="43" y="12"/>
                  </a:lnTo>
                  <a:lnTo>
                    <a:pt x="88" y="0"/>
                  </a:lnTo>
                  <a:lnTo>
                    <a:pt x="131" y="12"/>
                  </a:lnTo>
                  <a:lnTo>
                    <a:pt x="162" y="43"/>
                  </a:lnTo>
                  <a:lnTo>
                    <a:pt x="174" y="87"/>
                  </a:lnTo>
                  <a:lnTo>
                    <a:pt x="162" y="130"/>
                  </a:lnTo>
                  <a:lnTo>
                    <a:pt x="131" y="162"/>
                  </a:lnTo>
                  <a:lnTo>
                    <a:pt x="88" y="174"/>
                  </a:lnTo>
                  <a:lnTo>
                    <a:pt x="43" y="162"/>
                  </a:lnTo>
                  <a:lnTo>
                    <a:pt x="12" y="130"/>
                  </a:lnTo>
                  <a:lnTo>
                    <a:pt x="0" y="87"/>
                  </a:lnTo>
                </a:path>
              </a:pathLst>
            </a:custGeom>
            <a:solidFill>
              <a:srgbClr val="FFFF00"/>
            </a:solidFill>
            <a:ln w="38100">
              <a:solidFill>
                <a:schemeClr val="tx1"/>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84" name="Rectangle 96"/>
            <p:cNvSpPr>
              <a:spLocks noChangeArrowheads="1"/>
            </p:cNvSpPr>
            <p:nvPr/>
          </p:nvSpPr>
          <p:spPr bwMode="auto">
            <a:xfrm>
              <a:off x="4398" y="3232"/>
              <a:ext cx="149" cy="155"/>
            </a:xfrm>
            <a:prstGeom prst="rect">
              <a:avLst/>
            </a:prstGeom>
            <a:noFill/>
            <a:ln w="9525">
              <a:noFill/>
              <a:miter lim="800000"/>
              <a:headEnd/>
              <a:tailEnd/>
            </a:ln>
          </p:spPr>
          <p:txBody>
            <a:bodyPr wrap="none" lIns="0" tIns="0" rIns="0" bIns="0">
              <a:prstTxWarp prst="textNoShape">
                <a:avLst/>
              </a:prstTxWarp>
              <a:spAutoFit/>
            </a:bodyPr>
            <a:lstStyle/>
            <a:p>
              <a:r>
                <a:rPr kumimoji="0" lang="en-US" sz="1000" b="1" i="1" dirty="0">
                  <a:solidFill>
                    <a:srgbClr val="000000"/>
                  </a:solidFill>
                  <a:latin typeface="Times New Roman" pitchFamily="18" charset="0"/>
                  <a:cs typeface="Times New Roman" pitchFamily="18" charset="0"/>
                </a:rPr>
                <a:t> </a:t>
              </a:r>
              <a:r>
                <a:rPr kumimoji="0" lang="en-US" sz="1600" b="1" i="1" dirty="0">
                  <a:solidFill>
                    <a:srgbClr val="000000"/>
                  </a:solidFill>
                  <a:latin typeface="Times New Roman" pitchFamily="18" charset="0"/>
                  <a:cs typeface="Times New Roman" pitchFamily="18" charset="0"/>
                </a:rPr>
                <a:t>E</a:t>
              </a:r>
              <a:r>
                <a:rPr kumimoji="0" lang="en-US" sz="1600" b="1" i="1" baseline="-25000" dirty="0">
                  <a:solidFill>
                    <a:srgbClr val="000000"/>
                  </a:solidFill>
                  <a:latin typeface="Times New Roman" pitchFamily="18" charset="0"/>
                  <a:cs typeface="Times New Roman" pitchFamily="18" charset="0"/>
                </a:rPr>
                <a:t>1</a:t>
              </a:r>
              <a:endParaRPr kumimoji="0" lang="en-US" sz="1600" b="1" baseline="-25000" dirty="0">
                <a:solidFill>
                  <a:schemeClr val="tx1"/>
                </a:solidFill>
                <a:latin typeface="Times New Roman" pitchFamily="18" charset="0"/>
                <a:cs typeface="Times New Roman" pitchFamily="18" charset="0"/>
              </a:endParaRPr>
            </a:p>
          </p:txBody>
        </p:sp>
      </p:grpSp>
      <p:cxnSp>
        <p:nvCxnSpPr>
          <p:cNvPr id="185" name="Straight Connector 184"/>
          <p:cNvCxnSpPr/>
          <p:nvPr/>
        </p:nvCxnSpPr>
        <p:spPr>
          <a:xfrm flipV="1">
            <a:off x="5899091" y="3998564"/>
            <a:ext cx="12120" cy="1996984"/>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nvGrpSpPr>
          <p:cNvPr id="63" name="Group 77"/>
          <p:cNvGrpSpPr>
            <a:grpSpLocks/>
          </p:cNvGrpSpPr>
          <p:nvPr/>
        </p:nvGrpSpPr>
        <p:grpSpPr bwMode="auto">
          <a:xfrm>
            <a:off x="6024346" y="3730139"/>
            <a:ext cx="2338388" cy="1681163"/>
            <a:chOff x="3707" y="2332"/>
            <a:chExt cx="1473" cy="1059"/>
          </a:xfrm>
        </p:grpSpPr>
        <p:sp>
          <p:nvSpPr>
            <p:cNvPr id="64" name="Freeform 47"/>
            <p:cNvSpPr>
              <a:spLocks/>
            </p:cNvSpPr>
            <p:nvPr/>
          </p:nvSpPr>
          <p:spPr bwMode="auto">
            <a:xfrm>
              <a:off x="3707" y="2338"/>
              <a:ext cx="1123" cy="1053"/>
            </a:xfrm>
            <a:custGeom>
              <a:avLst/>
              <a:gdLst>
                <a:gd name="T0" fmla="*/ 58 w 3367"/>
                <a:gd name="T1" fmla="*/ 3124 h 3161"/>
                <a:gd name="T2" fmla="*/ 171 w 3367"/>
                <a:gd name="T3" fmla="*/ 3053 h 3161"/>
                <a:gd name="T4" fmla="*/ 281 w 3367"/>
                <a:gd name="T5" fmla="*/ 2983 h 3161"/>
                <a:gd name="T6" fmla="*/ 386 w 3367"/>
                <a:gd name="T7" fmla="*/ 2914 h 3161"/>
                <a:gd name="T8" fmla="*/ 490 w 3367"/>
                <a:gd name="T9" fmla="*/ 2846 h 3161"/>
                <a:gd name="T10" fmla="*/ 589 w 3367"/>
                <a:gd name="T11" fmla="*/ 2780 h 3161"/>
                <a:gd name="T12" fmla="*/ 686 w 3367"/>
                <a:gd name="T13" fmla="*/ 2714 h 3161"/>
                <a:gd name="T14" fmla="*/ 780 w 3367"/>
                <a:gd name="T15" fmla="*/ 2650 h 3161"/>
                <a:gd name="T16" fmla="*/ 872 w 3367"/>
                <a:gd name="T17" fmla="*/ 2587 h 3161"/>
                <a:gd name="T18" fmla="*/ 959 w 3367"/>
                <a:gd name="T19" fmla="*/ 2525 h 3161"/>
                <a:gd name="T20" fmla="*/ 1045 w 3367"/>
                <a:gd name="T21" fmla="*/ 2464 h 3161"/>
                <a:gd name="T22" fmla="*/ 1128 w 3367"/>
                <a:gd name="T23" fmla="*/ 2405 h 3161"/>
                <a:gd name="T24" fmla="*/ 1209 w 3367"/>
                <a:gd name="T25" fmla="*/ 2345 h 3161"/>
                <a:gd name="T26" fmla="*/ 1286 w 3367"/>
                <a:gd name="T27" fmla="*/ 2287 h 3161"/>
                <a:gd name="T28" fmla="*/ 1362 w 3367"/>
                <a:gd name="T29" fmla="*/ 2230 h 3161"/>
                <a:gd name="T30" fmla="*/ 1436 w 3367"/>
                <a:gd name="T31" fmla="*/ 2173 h 3161"/>
                <a:gd name="T32" fmla="*/ 1507 w 3367"/>
                <a:gd name="T33" fmla="*/ 2117 h 3161"/>
                <a:gd name="T34" fmla="*/ 1576 w 3367"/>
                <a:gd name="T35" fmla="*/ 2061 h 3161"/>
                <a:gd name="T36" fmla="*/ 1642 w 3367"/>
                <a:gd name="T37" fmla="*/ 2007 h 3161"/>
                <a:gd name="T38" fmla="*/ 1707 w 3367"/>
                <a:gd name="T39" fmla="*/ 1952 h 3161"/>
                <a:gd name="T40" fmla="*/ 1770 w 3367"/>
                <a:gd name="T41" fmla="*/ 1899 h 3161"/>
                <a:gd name="T42" fmla="*/ 1832 w 3367"/>
                <a:gd name="T43" fmla="*/ 1845 h 3161"/>
                <a:gd name="T44" fmla="*/ 1891 w 3367"/>
                <a:gd name="T45" fmla="*/ 1792 h 3161"/>
                <a:gd name="T46" fmla="*/ 1948 w 3367"/>
                <a:gd name="T47" fmla="*/ 1739 h 3161"/>
                <a:gd name="T48" fmla="*/ 2005 w 3367"/>
                <a:gd name="T49" fmla="*/ 1687 h 3161"/>
                <a:gd name="T50" fmla="*/ 2060 w 3367"/>
                <a:gd name="T51" fmla="*/ 1636 h 3161"/>
                <a:gd name="T52" fmla="*/ 2113 w 3367"/>
                <a:gd name="T53" fmla="*/ 1583 h 3161"/>
                <a:gd name="T54" fmla="*/ 2164 w 3367"/>
                <a:gd name="T55" fmla="*/ 1532 h 3161"/>
                <a:gd name="T56" fmla="*/ 2215 w 3367"/>
                <a:gd name="T57" fmla="*/ 1481 h 3161"/>
                <a:gd name="T58" fmla="*/ 2264 w 3367"/>
                <a:gd name="T59" fmla="*/ 1429 h 3161"/>
                <a:gd name="T60" fmla="*/ 2313 w 3367"/>
                <a:gd name="T61" fmla="*/ 1378 h 3161"/>
                <a:gd name="T62" fmla="*/ 2360 w 3367"/>
                <a:gd name="T63" fmla="*/ 1327 h 3161"/>
                <a:gd name="T64" fmla="*/ 2407 w 3367"/>
                <a:gd name="T65" fmla="*/ 1274 h 3161"/>
                <a:gd name="T66" fmla="*/ 2452 w 3367"/>
                <a:gd name="T67" fmla="*/ 1223 h 3161"/>
                <a:gd name="T68" fmla="*/ 2497 w 3367"/>
                <a:gd name="T69" fmla="*/ 1172 h 3161"/>
                <a:gd name="T70" fmla="*/ 2540 w 3367"/>
                <a:gd name="T71" fmla="*/ 1120 h 3161"/>
                <a:gd name="T72" fmla="*/ 2584 w 3367"/>
                <a:gd name="T73" fmla="*/ 1067 h 3161"/>
                <a:gd name="T74" fmla="*/ 2627 w 3367"/>
                <a:gd name="T75" fmla="*/ 1015 h 3161"/>
                <a:gd name="T76" fmla="*/ 2668 w 3367"/>
                <a:gd name="T77" fmla="*/ 962 h 3161"/>
                <a:gd name="T78" fmla="*/ 2710 w 3367"/>
                <a:gd name="T79" fmla="*/ 909 h 3161"/>
                <a:gd name="T80" fmla="*/ 2752 w 3367"/>
                <a:gd name="T81" fmla="*/ 855 h 3161"/>
                <a:gd name="T82" fmla="*/ 2794 w 3367"/>
                <a:gd name="T83" fmla="*/ 802 h 3161"/>
                <a:gd name="T84" fmla="*/ 2834 w 3367"/>
                <a:gd name="T85" fmla="*/ 747 h 3161"/>
                <a:gd name="T86" fmla="*/ 2875 w 3367"/>
                <a:gd name="T87" fmla="*/ 692 h 3161"/>
                <a:gd name="T88" fmla="*/ 2916 w 3367"/>
                <a:gd name="T89" fmla="*/ 636 h 3161"/>
                <a:gd name="T90" fmla="*/ 2957 w 3367"/>
                <a:gd name="T91" fmla="*/ 579 h 3161"/>
                <a:gd name="T92" fmla="*/ 2999 w 3367"/>
                <a:gd name="T93" fmla="*/ 522 h 3161"/>
                <a:gd name="T94" fmla="*/ 3041 w 3367"/>
                <a:gd name="T95" fmla="*/ 464 h 3161"/>
                <a:gd name="T96" fmla="*/ 3082 w 3367"/>
                <a:gd name="T97" fmla="*/ 405 h 3161"/>
                <a:gd name="T98" fmla="*/ 3124 w 3367"/>
                <a:gd name="T99" fmla="*/ 345 h 3161"/>
                <a:gd name="T100" fmla="*/ 3166 w 3367"/>
                <a:gd name="T101" fmla="*/ 285 h 3161"/>
                <a:gd name="T102" fmla="*/ 3210 w 3367"/>
                <a:gd name="T103" fmla="*/ 224 h 3161"/>
                <a:gd name="T104" fmla="*/ 3254 w 3367"/>
                <a:gd name="T105" fmla="*/ 161 h 3161"/>
                <a:gd name="T106" fmla="*/ 3299 w 3367"/>
                <a:gd name="T107" fmla="*/ 97 h 3161"/>
                <a:gd name="T108" fmla="*/ 3343 w 3367"/>
                <a:gd name="T109" fmla="*/ 32 h 316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367"/>
                <a:gd name="T166" fmla="*/ 0 h 3161"/>
                <a:gd name="T167" fmla="*/ 3367 w 3367"/>
                <a:gd name="T168" fmla="*/ 3161 h 3161"/>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367" h="3161">
                  <a:moveTo>
                    <a:pt x="0" y="3161"/>
                  </a:moveTo>
                  <a:lnTo>
                    <a:pt x="58" y="3124"/>
                  </a:lnTo>
                  <a:lnTo>
                    <a:pt x="115" y="3089"/>
                  </a:lnTo>
                  <a:lnTo>
                    <a:pt x="171" y="3053"/>
                  </a:lnTo>
                  <a:lnTo>
                    <a:pt x="226" y="3017"/>
                  </a:lnTo>
                  <a:lnTo>
                    <a:pt x="281" y="2983"/>
                  </a:lnTo>
                  <a:lnTo>
                    <a:pt x="334" y="2948"/>
                  </a:lnTo>
                  <a:lnTo>
                    <a:pt x="386" y="2914"/>
                  </a:lnTo>
                  <a:lnTo>
                    <a:pt x="439" y="2879"/>
                  </a:lnTo>
                  <a:lnTo>
                    <a:pt x="490" y="2846"/>
                  </a:lnTo>
                  <a:lnTo>
                    <a:pt x="540" y="2812"/>
                  </a:lnTo>
                  <a:lnTo>
                    <a:pt x="589" y="2780"/>
                  </a:lnTo>
                  <a:lnTo>
                    <a:pt x="638" y="2747"/>
                  </a:lnTo>
                  <a:lnTo>
                    <a:pt x="686" y="2714"/>
                  </a:lnTo>
                  <a:lnTo>
                    <a:pt x="734" y="2682"/>
                  </a:lnTo>
                  <a:lnTo>
                    <a:pt x="780" y="2650"/>
                  </a:lnTo>
                  <a:lnTo>
                    <a:pt x="826" y="2618"/>
                  </a:lnTo>
                  <a:lnTo>
                    <a:pt x="872" y="2587"/>
                  </a:lnTo>
                  <a:lnTo>
                    <a:pt x="916" y="2556"/>
                  </a:lnTo>
                  <a:lnTo>
                    <a:pt x="959" y="2525"/>
                  </a:lnTo>
                  <a:lnTo>
                    <a:pt x="1003" y="2495"/>
                  </a:lnTo>
                  <a:lnTo>
                    <a:pt x="1045" y="2464"/>
                  </a:lnTo>
                  <a:lnTo>
                    <a:pt x="1087" y="2433"/>
                  </a:lnTo>
                  <a:lnTo>
                    <a:pt x="1128" y="2405"/>
                  </a:lnTo>
                  <a:lnTo>
                    <a:pt x="1169" y="2376"/>
                  </a:lnTo>
                  <a:lnTo>
                    <a:pt x="1209" y="2345"/>
                  </a:lnTo>
                  <a:lnTo>
                    <a:pt x="1248" y="2316"/>
                  </a:lnTo>
                  <a:lnTo>
                    <a:pt x="1286" y="2287"/>
                  </a:lnTo>
                  <a:lnTo>
                    <a:pt x="1324" y="2259"/>
                  </a:lnTo>
                  <a:lnTo>
                    <a:pt x="1362" y="2230"/>
                  </a:lnTo>
                  <a:lnTo>
                    <a:pt x="1399" y="2202"/>
                  </a:lnTo>
                  <a:lnTo>
                    <a:pt x="1436" y="2173"/>
                  </a:lnTo>
                  <a:lnTo>
                    <a:pt x="1471" y="2145"/>
                  </a:lnTo>
                  <a:lnTo>
                    <a:pt x="1507" y="2117"/>
                  </a:lnTo>
                  <a:lnTo>
                    <a:pt x="1541" y="2089"/>
                  </a:lnTo>
                  <a:lnTo>
                    <a:pt x="1576" y="2061"/>
                  </a:lnTo>
                  <a:lnTo>
                    <a:pt x="1609" y="2033"/>
                  </a:lnTo>
                  <a:lnTo>
                    <a:pt x="1642" y="2007"/>
                  </a:lnTo>
                  <a:lnTo>
                    <a:pt x="1675" y="1979"/>
                  </a:lnTo>
                  <a:lnTo>
                    <a:pt x="1707" y="1952"/>
                  </a:lnTo>
                  <a:lnTo>
                    <a:pt x="1739" y="1925"/>
                  </a:lnTo>
                  <a:lnTo>
                    <a:pt x="1770" y="1899"/>
                  </a:lnTo>
                  <a:lnTo>
                    <a:pt x="1802" y="1872"/>
                  </a:lnTo>
                  <a:lnTo>
                    <a:pt x="1832" y="1845"/>
                  </a:lnTo>
                  <a:lnTo>
                    <a:pt x="1862" y="1818"/>
                  </a:lnTo>
                  <a:lnTo>
                    <a:pt x="1891" y="1792"/>
                  </a:lnTo>
                  <a:lnTo>
                    <a:pt x="1921" y="1766"/>
                  </a:lnTo>
                  <a:lnTo>
                    <a:pt x="1948" y="1739"/>
                  </a:lnTo>
                  <a:lnTo>
                    <a:pt x="1977" y="1714"/>
                  </a:lnTo>
                  <a:lnTo>
                    <a:pt x="2005" y="1687"/>
                  </a:lnTo>
                  <a:lnTo>
                    <a:pt x="2033" y="1661"/>
                  </a:lnTo>
                  <a:lnTo>
                    <a:pt x="2060" y="1636"/>
                  </a:lnTo>
                  <a:lnTo>
                    <a:pt x="2086" y="1609"/>
                  </a:lnTo>
                  <a:lnTo>
                    <a:pt x="2113" y="1583"/>
                  </a:lnTo>
                  <a:lnTo>
                    <a:pt x="2139" y="1558"/>
                  </a:lnTo>
                  <a:lnTo>
                    <a:pt x="2164" y="1532"/>
                  </a:lnTo>
                  <a:lnTo>
                    <a:pt x="2190" y="1506"/>
                  </a:lnTo>
                  <a:lnTo>
                    <a:pt x="2215" y="1481"/>
                  </a:lnTo>
                  <a:lnTo>
                    <a:pt x="2240" y="1455"/>
                  </a:lnTo>
                  <a:lnTo>
                    <a:pt x="2264" y="1429"/>
                  </a:lnTo>
                  <a:lnTo>
                    <a:pt x="2289" y="1404"/>
                  </a:lnTo>
                  <a:lnTo>
                    <a:pt x="2313" y="1378"/>
                  </a:lnTo>
                  <a:lnTo>
                    <a:pt x="2337" y="1352"/>
                  </a:lnTo>
                  <a:lnTo>
                    <a:pt x="2360" y="1327"/>
                  </a:lnTo>
                  <a:lnTo>
                    <a:pt x="2383" y="1300"/>
                  </a:lnTo>
                  <a:lnTo>
                    <a:pt x="2407" y="1274"/>
                  </a:lnTo>
                  <a:lnTo>
                    <a:pt x="2429" y="1249"/>
                  </a:lnTo>
                  <a:lnTo>
                    <a:pt x="2452" y="1223"/>
                  </a:lnTo>
                  <a:lnTo>
                    <a:pt x="2475" y="1198"/>
                  </a:lnTo>
                  <a:lnTo>
                    <a:pt x="2497" y="1172"/>
                  </a:lnTo>
                  <a:lnTo>
                    <a:pt x="2519" y="1146"/>
                  </a:lnTo>
                  <a:lnTo>
                    <a:pt x="2540" y="1120"/>
                  </a:lnTo>
                  <a:lnTo>
                    <a:pt x="2562" y="1094"/>
                  </a:lnTo>
                  <a:lnTo>
                    <a:pt x="2584" y="1067"/>
                  </a:lnTo>
                  <a:lnTo>
                    <a:pt x="2605" y="1042"/>
                  </a:lnTo>
                  <a:lnTo>
                    <a:pt x="2627" y="1015"/>
                  </a:lnTo>
                  <a:lnTo>
                    <a:pt x="2648" y="989"/>
                  </a:lnTo>
                  <a:lnTo>
                    <a:pt x="2668" y="962"/>
                  </a:lnTo>
                  <a:lnTo>
                    <a:pt x="2689" y="936"/>
                  </a:lnTo>
                  <a:lnTo>
                    <a:pt x="2710" y="909"/>
                  </a:lnTo>
                  <a:lnTo>
                    <a:pt x="2732" y="882"/>
                  </a:lnTo>
                  <a:lnTo>
                    <a:pt x="2752" y="855"/>
                  </a:lnTo>
                  <a:lnTo>
                    <a:pt x="2773" y="829"/>
                  </a:lnTo>
                  <a:lnTo>
                    <a:pt x="2794" y="802"/>
                  </a:lnTo>
                  <a:lnTo>
                    <a:pt x="2814" y="774"/>
                  </a:lnTo>
                  <a:lnTo>
                    <a:pt x="2834" y="747"/>
                  </a:lnTo>
                  <a:lnTo>
                    <a:pt x="2855" y="719"/>
                  </a:lnTo>
                  <a:lnTo>
                    <a:pt x="2875" y="692"/>
                  </a:lnTo>
                  <a:lnTo>
                    <a:pt x="2896" y="664"/>
                  </a:lnTo>
                  <a:lnTo>
                    <a:pt x="2916" y="636"/>
                  </a:lnTo>
                  <a:lnTo>
                    <a:pt x="2937" y="608"/>
                  </a:lnTo>
                  <a:lnTo>
                    <a:pt x="2957" y="579"/>
                  </a:lnTo>
                  <a:lnTo>
                    <a:pt x="2978" y="551"/>
                  </a:lnTo>
                  <a:lnTo>
                    <a:pt x="2999" y="522"/>
                  </a:lnTo>
                  <a:lnTo>
                    <a:pt x="3020" y="493"/>
                  </a:lnTo>
                  <a:lnTo>
                    <a:pt x="3041" y="464"/>
                  </a:lnTo>
                  <a:lnTo>
                    <a:pt x="3061" y="434"/>
                  </a:lnTo>
                  <a:lnTo>
                    <a:pt x="3082" y="405"/>
                  </a:lnTo>
                  <a:lnTo>
                    <a:pt x="3103" y="375"/>
                  </a:lnTo>
                  <a:lnTo>
                    <a:pt x="3124" y="345"/>
                  </a:lnTo>
                  <a:lnTo>
                    <a:pt x="3145" y="315"/>
                  </a:lnTo>
                  <a:lnTo>
                    <a:pt x="3166" y="285"/>
                  </a:lnTo>
                  <a:lnTo>
                    <a:pt x="3189" y="254"/>
                  </a:lnTo>
                  <a:lnTo>
                    <a:pt x="3210" y="224"/>
                  </a:lnTo>
                  <a:lnTo>
                    <a:pt x="3232" y="192"/>
                  </a:lnTo>
                  <a:lnTo>
                    <a:pt x="3254" y="161"/>
                  </a:lnTo>
                  <a:lnTo>
                    <a:pt x="3277" y="129"/>
                  </a:lnTo>
                  <a:lnTo>
                    <a:pt x="3299" y="97"/>
                  </a:lnTo>
                  <a:lnTo>
                    <a:pt x="3321" y="64"/>
                  </a:lnTo>
                  <a:lnTo>
                    <a:pt x="3343" y="32"/>
                  </a:lnTo>
                  <a:lnTo>
                    <a:pt x="3367" y="0"/>
                  </a:lnTo>
                </a:path>
              </a:pathLst>
            </a:custGeom>
            <a:noFill/>
            <a:ln w="57150">
              <a:solidFill>
                <a:srgbClr val="0066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65" name="Rectangle 48"/>
            <p:cNvSpPr>
              <a:spLocks noChangeArrowheads="1"/>
            </p:cNvSpPr>
            <p:nvPr/>
          </p:nvSpPr>
          <p:spPr bwMode="auto">
            <a:xfrm>
              <a:off x="4822" y="2332"/>
              <a:ext cx="358"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6600"/>
                  </a:solidFill>
                  <a:latin typeface="Times New Roman" pitchFamily="18" charset="0"/>
                  <a:cs typeface="Times New Roman" pitchFamily="18" charset="0"/>
                </a:rPr>
                <a:t>SRAS</a:t>
              </a:r>
              <a:r>
                <a:rPr kumimoji="0" lang="en-US" sz="1600" b="1" i="1" baseline="-25000" dirty="0">
                  <a:solidFill>
                    <a:srgbClr val="006600"/>
                  </a:solidFill>
                  <a:latin typeface="Times New Roman" pitchFamily="18" charset="0"/>
                  <a:cs typeface="Times New Roman" pitchFamily="18" charset="0"/>
                </a:rPr>
                <a:t>2</a:t>
              </a:r>
              <a:endParaRPr kumimoji="0" lang="en-US" sz="1600" b="1" baseline="-25000" dirty="0">
                <a:solidFill>
                  <a:srgbClr val="006600"/>
                </a:solidFill>
                <a:latin typeface="Times New Roman" pitchFamily="18" charset="0"/>
                <a:cs typeface="Times New Roman" pitchFamily="18" charset="0"/>
              </a:endParaRPr>
            </a:p>
          </p:txBody>
        </p:sp>
      </p:grpSp>
      <p:grpSp>
        <p:nvGrpSpPr>
          <p:cNvPr id="66" name="Group 76"/>
          <p:cNvGrpSpPr>
            <a:grpSpLocks/>
          </p:cNvGrpSpPr>
          <p:nvPr/>
        </p:nvGrpSpPr>
        <p:grpSpPr bwMode="auto">
          <a:xfrm>
            <a:off x="6940332" y="4542948"/>
            <a:ext cx="407988" cy="246063"/>
            <a:chOff x="4284" y="2844"/>
            <a:chExt cx="257" cy="155"/>
          </a:xfrm>
        </p:grpSpPr>
        <p:sp>
          <p:nvSpPr>
            <p:cNvPr id="68" name="Rectangle 61"/>
            <p:cNvSpPr>
              <a:spLocks noChangeArrowheads="1"/>
            </p:cNvSpPr>
            <p:nvPr/>
          </p:nvSpPr>
          <p:spPr bwMode="auto">
            <a:xfrm>
              <a:off x="4392" y="2844"/>
              <a:ext cx="149" cy="155"/>
            </a:xfrm>
            <a:prstGeom prst="rect">
              <a:avLst/>
            </a:prstGeom>
            <a:noFill/>
            <a:ln w="9525">
              <a:noFill/>
              <a:miter lim="800000"/>
              <a:headEnd/>
              <a:tailEnd/>
            </a:ln>
          </p:spPr>
          <p:txBody>
            <a:bodyPr wrap="none" lIns="0" tIns="0" rIns="0" bIns="0">
              <a:prstTxWarp prst="textNoShape">
                <a:avLst/>
              </a:prstTxWarp>
              <a:spAutoFit/>
            </a:bodyPr>
            <a:lstStyle/>
            <a:p>
              <a:r>
                <a:rPr kumimoji="0" lang="en-US" sz="1000" b="1" i="1" dirty="0">
                  <a:solidFill>
                    <a:srgbClr val="000000"/>
                  </a:solidFill>
                  <a:latin typeface="Times New Roman" pitchFamily="18" charset="0"/>
                  <a:cs typeface="Times New Roman" pitchFamily="18" charset="0"/>
                </a:rPr>
                <a:t> </a:t>
              </a:r>
              <a:r>
                <a:rPr kumimoji="0" lang="en-US" sz="1600" b="1" i="1" dirty="0">
                  <a:solidFill>
                    <a:srgbClr val="000000"/>
                  </a:solidFill>
                  <a:latin typeface="Times New Roman" pitchFamily="18" charset="0"/>
                  <a:cs typeface="Times New Roman" pitchFamily="18" charset="0"/>
                </a:rPr>
                <a:t>E</a:t>
              </a:r>
              <a:r>
                <a:rPr kumimoji="0" lang="en-US" sz="1600" b="1" i="1" baseline="-25000" dirty="0">
                  <a:solidFill>
                    <a:srgbClr val="000000"/>
                  </a:solidFill>
                  <a:latin typeface="Times New Roman" pitchFamily="18" charset="0"/>
                  <a:cs typeface="Times New Roman" pitchFamily="18" charset="0"/>
                </a:rPr>
                <a:t>2</a:t>
              </a:r>
              <a:endParaRPr kumimoji="0" lang="en-US" sz="1600" b="1" baseline="-25000" dirty="0">
                <a:solidFill>
                  <a:schemeClr val="tx1"/>
                </a:solidFill>
                <a:latin typeface="Times New Roman" pitchFamily="18" charset="0"/>
                <a:cs typeface="Times New Roman" pitchFamily="18" charset="0"/>
              </a:endParaRPr>
            </a:p>
          </p:txBody>
        </p:sp>
        <p:sp>
          <p:nvSpPr>
            <p:cNvPr id="69" name="Freeform 62"/>
            <p:cNvSpPr>
              <a:spLocks/>
            </p:cNvSpPr>
            <p:nvPr/>
          </p:nvSpPr>
          <p:spPr bwMode="auto">
            <a:xfrm>
              <a:off x="4284" y="2900"/>
              <a:ext cx="75" cy="75"/>
            </a:xfrm>
            <a:custGeom>
              <a:avLst/>
              <a:gdLst>
                <a:gd name="T0" fmla="*/ 0 w 174"/>
                <a:gd name="T1" fmla="*/ 87 h 174"/>
                <a:gd name="T2" fmla="*/ 12 w 174"/>
                <a:gd name="T3" fmla="*/ 43 h 174"/>
                <a:gd name="T4" fmla="*/ 43 w 174"/>
                <a:gd name="T5" fmla="*/ 12 h 174"/>
                <a:gd name="T6" fmla="*/ 88 w 174"/>
                <a:gd name="T7" fmla="*/ 0 h 174"/>
                <a:gd name="T8" fmla="*/ 88 w 174"/>
                <a:gd name="T9" fmla="*/ 0 h 174"/>
                <a:gd name="T10" fmla="*/ 131 w 174"/>
                <a:gd name="T11" fmla="*/ 12 h 174"/>
                <a:gd name="T12" fmla="*/ 162 w 174"/>
                <a:gd name="T13" fmla="*/ 43 h 174"/>
                <a:gd name="T14" fmla="*/ 174 w 174"/>
                <a:gd name="T15" fmla="*/ 87 h 174"/>
                <a:gd name="T16" fmla="*/ 174 w 174"/>
                <a:gd name="T17" fmla="*/ 87 h 174"/>
                <a:gd name="T18" fmla="*/ 162 w 174"/>
                <a:gd name="T19" fmla="*/ 130 h 174"/>
                <a:gd name="T20" fmla="*/ 131 w 174"/>
                <a:gd name="T21" fmla="*/ 162 h 174"/>
                <a:gd name="T22" fmla="*/ 88 w 174"/>
                <a:gd name="T23" fmla="*/ 174 h 174"/>
                <a:gd name="T24" fmla="*/ 88 w 174"/>
                <a:gd name="T25" fmla="*/ 174 h 174"/>
                <a:gd name="T26" fmla="*/ 43 w 174"/>
                <a:gd name="T27" fmla="*/ 162 h 174"/>
                <a:gd name="T28" fmla="*/ 12 w 174"/>
                <a:gd name="T29" fmla="*/ 130 h 174"/>
                <a:gd name="T30" fmla="*/ 0 w 174"/>
                <a:gd name="T31" fmla="*/ 87 h 174"/>
                <a:gd name="T32" fmla="*/ 0 w 174"/>
                <a:gd name="T33" fmla="*/ 87 h 174"/>
                <a:gd name="T34" fmla="*/ 0 w 174"/>
                <a:gd name="T35" fmla="*/ 87 h 1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4"/>
                <a:gd name="T55" fmla="*/ 0 h 174"/>
                <a:gd name="T56" fmla="*/ 174 w 174"/>
                <a:gd name="T57" fmla="*/ 174 h 17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4" h="174">
                  <a:moveTo>
                    <a:pt x="0" y="87"/>
                  </a:moveTo>
                  <a:lnTo>
                    <a:pt x="12" y="43"/>
                  </a:lnTo>
                  <a:lnTo>
                    <a:pt x="43" y="12"/>
                  </a:lnTo>
                  <a:lnTo>
                    <a:pt x="88" y="0"/>
                  </a:lnTo>
                  <a:lnTo>
                    <a:pt x="131" y="12"/>
                  </a:lnTo>
                  <a:lnTo>
                    <a:pt x="162" y="43"/>
                  </a:lnTo>
                  <a:lnTo>
                    <a:pt x="174" y="87"/>
                  </a:lnTo>
                  <a:lnTo>
                    <a:pt x="162" y="130"/>
                  </a:lnTo>
                  <a:lnTo>
                    <a:pt x="131" y="162"/>
                  </a:lnTo>
                  <a:lnTo>
                    <a:pt x="88" y="174"/>
                  </a:lnTo>
                  <a:lnTo>
                    <a:pt x="43" y="162"/>
                  </a:lnTo>
                  <a:lnTo>
                    <a:pt x="12" y="130"/>
                  </a:lnTo>
                  <a:lnTo>
                    <a:pt x="0" y="87"/>
                  </a:lnTo>
                </a:path>
              </a:pathLst>
            </a:custGeom>
            <a:solidFill>
              <a:srgbClr val="FFFF00"/>
            </a:solidFill>
            <a:ln w="38100">
              <a:solidFill>
                <a:schemeClr val="tx1"/>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sp>
        <p:nvSpPr>
          <p:cNvPr id="70" name="Rectangle 63"/>
          <p:cNvSpPr>
            <a:spLocks noChangeArrowheads="1"/>
          </p:cNvSpPr>
          <p:nvPr/>
        </p:nvSpPr>
        <p:spPr bwMode="auto">
          <a:xfrm>
            <a:off x="5487204" y="4533414"/>
            <a:ext cx="331822"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pitchFamily="18" charset="0"/>
                <a:cs typeface="Times New Roman" pitchFamily="18" charset="0"/>
              </a:rPr>
              <a:t>P</a:t>
            </a:r>
            <a:r>
              <a:rPr kumimoji="0" lang="en-US" sz="1600" b="1" i="1" baseline="-25000" dirty="0">
                <a:solidFill>
                  <a:srgbClr val="000000"/>
                </a:solidFill>
                <a:latin typeface="Times New Roman" pitchFamily="18" charset="0"/>
                <a:cs typeface="Times New Roman" pitchFamily="18" charset="0"/>
              </a:rPr>
              <a:t>105</a:t>
            </a:r>
            <a:endParaRPr kumimoji="0" lang="en-US" sz="1600" b="1" baseline="-25000" dirty="0">
              <a:solidFill>
                <a:schemeClr val="tx1"/>
              </a:solidFill>
              <a:latin typeface="Times New Roman" pitchFamily="18" charset="0"/>
              <a:cs typeface="Times New Roman" pitchFamily="18" charset="0"/>
            </a:endParaRPr>
          </a:p>
        </p:txBody>
      </p:sp>
      <p:sp>
        <p:nvSpPr>
          <p:cNvPr id="71" name="Line 64"/>
          <p:cNvSpPr>
            <a:spLocks noChangeShapeType="1"/>
          </p:cNvSpPr>
          <p:nvPr/>
        </p:nvSpPr>
        <p:spPr bwMode="auto">
          <a:xfrm>
            <a:off x="5921157" y="4681052"/>
            <a:ext cx="1019175" cy="1587"/>
          </a:xfrm>
          <a:prstGeom prst="line">
            <a:avLst/>
          </a:prstGeom>
          <a:noFill/>
          <a:ln w="31750" cap="rnd">
            <a:solidFill>
              <a:schemeClr val="tx1"/>
            </a:solidFill>
            <a:prstDash val="sysDot"/>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75" name="Content Placeholder 2"/>
          <p:cNvSpPr txBox="1">
            <a:spLocks/>
          </p:cNvSpPr>
          <p:nvPr/>
        </p:nvSpPr>
        <p:spPr>
          <a:xfrm>
            <a:off x="47685" y="3577282"/>
            <a:ext cx="5153955" cy="761713"/>
          </a:xfrm>
          <a:prstGeom prst="rect">
            <a:avLst/>
          </a:prstGeom>
        </p:spPr>
        <p:txBody>
          <a:bodyPr/>
          <a:lstStyle>
            <a:lvl1pPr marL="342900" indent="-342900" algn="l" defTabSz="457200" rtl="0" eaLnBrk="1" latinLnBrk="0" hangingPunct="1">
              <a:spcBef>
                <a:spcPct val="20000"/>
              </a:spcBef>
              <a:buFont typeface="Arial"/>
              <a:buChar char="•"/>
              <a:defRPr sz="2800" kern="1200">
                <a:solidFill>
                  <a:schemeClr val="tx2"/>
                </a:solidFill>
                <a:latin typeface="Times New Roman" pitchFamily="18" charset="0"/>
                <a:ea typeface="+mn-ea"/>
                <a:cs typeface="Times New Roman" pitchFamily="18" charset="0"/>
              </a:defRPr>
            </a:lvl1pPr>
            <a:lvl2pPr marL="742950" indent="-285750" algn="l" defTabSz="457200" rtl="0" eaLnBrk="1" latinLnBrk="0" hangingPunct="1">
              <a:spcBef>
                <a:spcPct val="20000"/>
              </a:spcBef>
              <a:buFont typeface="Arial" pitchFamily="34" charset="0"/>
              <a:buChar char="•"/>
              <a:defRPr sz="2600" kern="1200">
                <a:solidFill>
                  <a:schemeClr val="tx2"/>
                </a:solidFill>
                <a:latin typeface="Times New Roman" pitchFamily="18" charset="0"/>
                <a:ea typeface="+mn-ea"/>
                <a:cs typeface="Times New Roman" pitchFamily="18" charset="0"/>
              </a:defRPr>
            </a:lvl2pPr>
            <a:lvl3pPr marL="1143000" indent="-228600" algn="l" defTabSz="457200" rtl="0" eaLnBrk="1" latinLnBrk="0" hangingPunct="1">
              <a:spcBef>
                <a:spcPct val="20000"/>
              </a:spcBef>
              <a:buFont typeface="Arial" pitchFamily="34" charset="0"/>
              <a:buChar char="•"/>
              <a:defRPr sz="2600" kern="1200">
                <a:solidFill>
                  <a:schemeClr val="tx2"/>
                </a:solidFill>
                <a:latin typeface="Times New Roman" pitchFamily="18" charset="0"/>
                <a:ea typeface="+mn-ea"/>
                <a:cs typeface="Times New Roman" pitchFamily="18" charset="0"/>
              </a:defRPr>
            </a:lvl3pPr>
            <a:lvl4pPr marL="1600200" indent="-228600" algn="l" defTabSz="457200" rtl="0" eaLnBrk="1" latinLnBrk="0" hangingPunct="1">
              <a:spcBef>
                <a:spcPct val="20000"/>
              </a:spcBef>
              <a:buFont typeface="Arial" pitchFamily="34" charset="0"/>
              <a:buChar char="•"/>
              <a:defRPr sz="2600" kern="1200">
                <a:solidFill>
                  <a:schemeClr val="tx2"/>
                </a:solidFill>
                <a:latin typeface="Times New Roman" pitchFamily="18" charset="0"/>
                <a:ea typeface="+mn-ea"/>
                <a:cs typeface="Times New Roman" pitchFamily="18" charset="0"/>
              </a:defRPr>
            </a:lvl4pPr>
            <a:lvl5pPr marL="2057400" indent="-228600" algn="l" defTabSz="457200" rtl="0" eaLnBrk="1" latinLnBrk="0" hangingPunct="1">
              <a:spcBef>
                <a:spcPct val="20000"/>
              </a:spcBef>
              <a:buFont typeface="Arial" pitchFamily="34" charset="0"/>
              <a:buChar char="•"/>
              <a:defRPr sz="2600" kern="1200">
                <a:solidFill>
                  <a:schemeClr val="tx2"/>
                </a:solidFill>
                <a:latin typeface="Times New Roman" pitchFamily="18" charset="0"/>
                <a:ea typeface="+mn-ea"/>
                <a:cs typeface="Times New Roman" pitchFamily="18"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69863" indent="-169863">
              <a:lnSpc>
                <a:spcPct val="90000"/>
              </a:lnSpc>
            </a:pPr>
            <a:r>
              <a:rPr lang="en-US" sz="2300" dirty="0">
                <a:solidFill>
                  <a:srgbClr val="32302A"/>
                </a:solidFill>
                <a:ea typeface="ＭＳ Ｐゴシック" pitchFamily="-107" charset="-128"/>
                <a:cs typeface="ＭＳ Ｐゴシック" pitchFamily="-107" charset="-128"/>
              </a:rPr>
              <a:t>The net result of this process is sustained </a:t>
            </a:r>
            <a:r>
              <a:rPr lang="en-US" sz="2300" b="1" i="1" dirty="0">
                <a:solidFill>
                  <a:srgbClr val="32302A"/>
                </a:solidFill>
                <a:ea typeface="ＭＳ Ｐゴシック" pitchFamily="-107" charset="-128"/>
                <a:cs typeface="ＭＳ Ｐゴシック" pitchFamily="-107" charset="-128"/>
              </a:rPr>
              <a:t>inflation</a:t>
            </a:r>
            <a:r>
              <a:rPr lang="en-US" sz="2300" dirty="0">
                <a:solidFill>
                  <a:srgbClr val="32302A"/>
                </a:solidFill>
                <a:ea typeface="ＭＳ Ｐゴシック" pitchFamily="-107" charset="-128"/>
                <a:cs typeface="ＭＳ Ｐゴシック" pitchFamily="-107" charset="-128"/>
              </a:rPr>
              <a:t>.</a:t>
            </a:r>
          </a:p>
        </p:txBody>
      </p:sp>
      <p:cxnSp>
        <p:nvCxnSpPr>
          <p:cNvPr id="9" name="Straight Arrow Connector 8"/>
          <p:cNvCxnSpPr/>
          <p:nvPr/>
        </p:nvCxnSpPr>
        <p:spPr>
          <a:xfrm flipV="1">
            <a:off x="5377287" y="4715827"/>
            <a:ext cx="0" cy="530569"/>
          </a:xfrm>
          <a:prstGeom prst="straightConnector1">
            <a:avLst/>
          </a:prstGeom>
          <a:ln>
            <a:tailEnd type="stealth" w="lg" len="lg"/>
          </a:ln>
        </p:spPr>
        <p:style>
          <a:lnRef idx="2">
            <a:schemeClr val="accent1"/>
          </a:lnRef>
          <a:fillRef idx="0">
            <a:schemeClr val="accent1"/>
          </a:fillRef>
          <a:effectRef idx="1">
            <a:schemeClr val="accent1"/>
          </a:effectRef>
          <a:fontRef idx="minor">
            <a:schemeClr val="tx1"/>
          </a:fontRef>
        </p:style>
      </p:cxnSp>
      <p:grpSp>
        <p:nvGrpSpPr>
          <p:cNvPr id="77" name="Group 92"/>
          <p:cNvGrpSpPr>
            <a:grpSpLocks/>
          </p:cNvGrpSpPr>
          <p:nvPr/>
        </p:nvGrpSpPr>
        <p:grpSpPr bwMode="auto">
          <a:xfrm>
            <a:off x="6713508" y="3788311"/>
            <a:ext cx="1649413" cy="1308100"/>
            <a:chOff x="4146" y="2354"/>
            <a:chExt cx="1039" cy="824"/>
          </a:xfrm>
        </p:grpSpPr>
        <p:sp>
          <p:nvSpPr>
            <p:cNvPr id="78" name="Freeform 67"/>
            <p:cNvSpPr>
              <a:spLocks/>
            </p:cNvSpPr>
            <p:nvPr/>
          </p:nvSpPr>
          <p:spPr bwMode="auto">
            <a:xfrm>
              <a:off x="4146" y="2354"/>
              <a:ext cx="806" cy="732"/>
            </a:xfrm>
            <a:custGeom>
              <a:avLst/>
              <a:gdLst>
                <a:gd name="T0" fmla="*/ 2416 w 2417"/>
                <a:gd name="T1" fmla="*/ 2195 h 2196"/>
                <a:gd name="T2" fmla="*/ 2411 w 2417"/>
                <a:gd name="T3" fmla="*/ 2192 h 2196"/>
                <a:gd name="T4" fmla="*/ 2398 w 2417"/>
                <a:gd name="T5" fmla="*/ 2184 h 2196"/>
                <a:gd name="T6" fmla="*/ 2381 w 2417"/>
                <a:gd name="T7" fmla="*/ 2172 h 2196"/>
                <a:gd name="T8" fmla="*/ 2357 w 2417"/>
                <a:gd name="T9" fmla="*/ 2156 h 2196"/>
                <a:gd name="T10" fmla="*/ 2328 w 2417"/>
                <a:gd name="T11" fmla="*/ 2137 h 2196"/>
                <a:gd name="T12" fmla="*/ 2294 w 2417"/>
                <a:gd name="T13" fmla="*/ 2115 h 2196"/>
                <a:gd name="T14" fmla="*/ 2256 w 2417"/>
                <a:gd name="T15" fmla="*/ 2089 h 2196"/>
                <a:gd name="T16" fmla="*/ 2213 w 2417"/>
                <a:gd name="T17" fmla="*/ 2059 h 2196"/>
                <a:gd name="T18" fmla="*/ 2165 w 2417"/>
                <a:gd name="T19" fmla="*/ 2027 h 2196"/>
                <a:gd name="T20" fmla="*/ 2114 w 2417"/>
                <a:gd name="T21" fmla="*/ 1991 h 2196"/>
                <a:gd name="T22" fmla="*/ 2058 w 2417"/>
                <a:gd name="T23" fmla="*/ 1952 h 2196"/>
                <a:gd name="T24" fmla="*/ 1999 w 2417"/>
                <a:gd name="T25" fmla="*/ 1910 h 2196"/>
                <a:gd name="T26" fmla="*/ 1937 w 2417"/>
                <a:gd name="T27" fmla="*/ 1864 h 2196"/>
                <a:gd name="T28" fmla="*/ 1872 w 2417"/>
                <a:gd name="T29" fmla="*/ 1816 h 2196"/>
                <a:gd name="T30" fmla="*/ 1803 w 2417"/>
                <a:gd name="T31" fmla="*/ 1766 h 2196"/>
                <a:gd name="T32" fmla="*/ 1732 w 2417"/>
                <a:gd name="T33" fmla="*/ 1711 h 2196"/>
                <a:gd name="T34" fmla="*/ 1660 w 2417"/>
                <a:gd name="T35" fmla="*/ 1656 h 2196"/>
                <a:gd name="T36" fmla="*/ 1584 w 2417"/>
                <a:gd name="T37" fmla="*/ 1597 h 2196"/>
                <a:gd name="T38" fmla="*/ 1507 w 2417"/>
                <a:gd name="T39" fmla="*/ 1535 h 2196"/>
                <a:gd name="T40" fmla="*/ 1428 w 2417"/>
                <a:gd name="T41" fmla="*/ 1472 h 2196"/>
                <a:gd name="T42" fmla="*/ 1347 w 2417"/>
                <a:gd name="T43" fmla="*/ 1405 h 2196"/>
                <a:gd name="T44" fmla="*/ 1266 w 2417"/>
                <a:gd name="T45" fmla="*/ 1337 h 2196"/>
                <a:gd name="T46" fmla="*/ 1184 w 2417"/>
                <a:gd name="T47" fmla="*/ 1267 h 2196"/>
                <a:gd name="T48" fmla="*/ 1100 w 2417"/>
                <a:gd name="T49" fmla="*/ 1193 h 2196"/>
                <a:gd name="T50" fmla="*/ 1017 w 2417"/>
                <a:gd name="T51" fmla="*/ 1118 h 2196"/>
                <a:gd name="T52" fmla="*/ 933 w 2417"/>
                <a:gd name="T53" fmla="*/ 1042 h 2196"/>
                <a:gd name="T54" fmla="*/ 850 w 2417"/>
                <a:gd name="T55" fmla="*/ 964 h 2196"/>
                <a:gd name="T56" fmla="*/ 766 w 2417"/>
                <a:gd name="T57" fmla="*/ 883 h 2196"/>
                <a:gd name="T58" fmla="*/ 683 w 2417"/>
                <a:gd name="T59" fmla="*/ 801 h 2196"/>
                <a:gd name="T60" fmla="*/ 601 w 2417"/>
                <a:gd name="T61" fmla="*/ 717 h 2196"/>
                <a:gd name="T62" fmla="*/ 519 w 2417"/>
                <a:gd name="T63" fmla="*/ 633 h 2196"/>
                <a:gd name="T64" fmla="*/ 439 w 2417"/>
                <a:gd name="T65" fmla="*/ 546 h 2196"/>
                <a:gd name="T66" fmla="*/ 361 w 2417"/>
                <a:gd name="T67" fmla="*/ 458 h 2196"/>
                <a:gd name="T68" fmla="*/ 285 w 2417"/>
                <a:gd name="T69" fmla="*/ 368 h 2196"/>
                <a:gd name="T70" fmla="*/ 210 w 2417"/>
                <a:gd name="T71" fmla="*/ 277 h 2196"/>
                <a:gd name="T72" fmla="*/ 138 w 2417"/>
                <a:gd name="T73" fmla="*/ 186 h 2196"/>
                <a:gd name="T74" fmla="*/ 68 w 2417"/>
                <a:gd name="T75" fmla="*/ 93 h 2196"/>
                <a:gd name="T76" fmla="*/ 0 w 2417"/>
                <a:gd name="T77" fmla="*/ 0 h 21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417"/>
                <a:gd name="T118" fmla="*/ 0 h 2196"/>
                <a:gd name="T119" fmla="*/ 2417 w 2417"/>
                <a:gd name="T120" fmla="*/ 2196 h 219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417" h="2196">
                  <a:moveTo>
                    <a:pt x="2417" y="2196"/>
                  </a:moveTo>
                  <a:lnTo>
                    <a:pt x="2416" y="2195"/>
                  </a:lnTo>
                  <a:lnTo>
                    <a:pt x="2414" y="2194"/>
                  </a:lnTo>
                  <a:lnTo>
                    <a:pt x="2411" y="2192"/>
                  </a:lnTo>
                  <a:lnTo>
                    <a:pt x="2405" y="2187"/>
                  </a:lnTo>
                  <a:lnTo>
                    <a:pt x="2398" y="2184"/>
                  </a:lnTo>
                  <a:lnTo>
                    <a:pt x="2389" y="2178"/>
                  </a:lnTo>
                  <a:lnTo>
                    <a:pt x="2381" y="2172"/>
                  </a:lnTo>
                  <a:lnTo>
                    <a:pt x="2369" y="2165"/>
                  </a:lnTo>
                  <a:lnTo>
                    <a:pt x="2357" y="2156"/>
                  </a:lnTo>
                  <a:lnTo>
                    <a:pt x="2343" y="2147"/>
                  </a:lnTo>
                  <a:lnTo>
                    <a:pt x="2328" y="2137"/>
                  </a:lnTo>
                  <a:lnTo>
                    <a:pt x="2312" y="2127"/>
                  </a:lnTo>
                  <a:lnTo>
                    <a:pt x="2294" y="2115"/>
                  </a:lnTo>
                  <a:lnTo>
                    <a:pt x="2276" y="2102"/>
                  </a:lnTo>
                  <a:lnTo>
                    <a:pt x="2256" y="2089"/>
                  </a:lnTo>
                  <a:lnTo>
                    <a:pt x="2235" y="2075"/>
                  </a:lnTo>
                  <a:lnTo>
                    <a:pt x="2213" y="2059"/>
                  </a:lnTo>
                  <a:lnTo>
                    <a:pt x="2189" y="2043"/>
                  </a:lnTo>
                  <a:lnTo>
                    <a:pt x="2165" y="2027"/>
                  </a:lnTo>
                  <a:lnTo>
                    <a:pt x="2140" y="2009"/>
                  </a:lnTo>
                  <a:lnTo>
                    <a:pt x="2114" y="1991"/>
                  </a:lnTo>
                  <a:lnTo>
                    <a:pt x="2086" y="1972"/>
                  </a:lnTo>
                  <a:lnTo>
                    <a:pt x="2058" y="1952"/>
                  </a:lnTo>
                  <a:lnTo>
                    <a:pt x="2029" y="1931"/>
                  </a:lnTo>
                  <a:lnTo>
                    <a:pt x="1999" y="1910"/>
                  </a:lnTo>
                  <a:lnTo>
                    <a:pt x="1969" y="1887"/>
                  </a:lnTo>
                  <a:lnTo>
                    <a:pt x="1937" y="1864"/>
                  </a:lnTo>
                  <a:lnTo>
                    <a:pt x="1904" y="1841"/>
                  </a:lnTo>
                  <a:lnTo>
                    <a:pt x="1872" y="1816"/>
                  </a:lnTo>
                  <a:lnTo>
                    <a:pt x="1838" y="1792"/>
                  </a:lnTo>
                  <a:lnTo>
                    <a:pt x="1803" y="1766"/>
                  </a:lnTo>
                  <a:lnTo>
                    <a:pt x="1769" y="1739"/>
                  </a:lnTo>
                  <a:lnTo>
                    <a:pt x="1732" y="1711"/>
                  </a:lnTo>
                  <a:lnTo>
                    <a:pt x="1696" y="1683"/>
                  </a:lnTo>
                  <a:lnTo>
                    <a:pt x="1660" y="1656"/>
                  </a:lnTo>
                  <a:lnTo>
                    <a:pt x="1622" y="1627"/>
                  </a:lnTo>
                  <a:lnTo>
                    <a:pt x="1584" y="1597"/>
                  </a:lnTo>
                  <a:lnTo>
                    <a:pt x="1545" y="1566"/>
                  </a:lnTo>
                  <a:lnTo>
                    <a:pt x="1507" y="1535"/>
                  </a:lnTo>
                  <a:lnTo>
                    <a:pt x="1467" y="1504"/>
                  </a:lnTo>
                  <a:lnTo>
                    <a:pt x="1428" y="1472"/>
                  </a:lnTo>
                  <a:lnTo>
                    <a:pt x="1388" y="1438"/>
                  </a:lnTo>
                  <a:lnTo>
                    <a:pt x="1347" y="1405"/>
                  </a:lnTo>
                  <a:lnTo>
                    <a:pt x="1307" y="1371"/>
                  </a:lnTo>
                  <a:lnTo>
                    <a:pt x="1266" y="1337"/>
                  </a:lnTo>
                  <a:lnTo>
                    <a:pt x="1225" y="1301"/>
                  </a:lnTo>
                  <a:lnTo>
                    <a:pt x="1184" y="1267"/>
                  </a:lnTo>
                  <a:lnTo>
                    <a:pt x="1142" y="1230"/>
                  </a:lnTo>
                  <a:lnTo>
                    <a:pt x="1100" y="1193"/>
                  </a:lnTo>
                  <a:lnTo>
                    <a:pt x="1059" y="1156"/>
                  </a:lnTo>
                  <a:lnTo>
                    <a:pt x="1017" y="1118"/>
                  </a:lnTo>
                  <a:lnTo>
                    <a:pt x="975" y="1081"/>
                  </a:lnTo>
                  <a:lnTo>
                    <a:pt x="933" y="1042"/>
                  </a:lnTo>
                  <a:lnTo>
                    <a:pt x="891" y="1003"/>
                  </a:lnTo>
                  <a:lnTo>
                    <a:pt x="850" y="964"/>
                  </a:lnTo>
                  <a:lnTo>
                    <a:pt x="808" y="923"/>
                  </a:lnTo>
                  <a:lnTo>
                    <a:pt x="766" y="883"/>
                  </a:lnTo>
                  <a:lnTo>
                    <a:pt x="724" y="842"/>
                  </a:lnTo>
                  <a:lnTo>
                    <a:pt x="683" y="801"/>
                  </a:lnTo>
                  <a:lnTo>
                    <a:pt x="642" y="760"/>
                  </a:lnTo>
                  <a:lnTo>
                    <a:pt x="601" y="717"/>
                  </a:lnTo>
                  <a:lnTo>
                    <a:pt x="561" y="675"/>
                  </a:lnTo>
                  <a:lnTo>
                    <a:pt x="519" y="633"/>
                  </a:lnTo>
                  <a:lnTo>
                    <a:pt x="479" y="589"/>
                  </a:lnTo>
                  <a:lnTo>
                    <a:pt x="439" y="546"/>
                  </a:lnTo>
                  <a:lnTo>
                    <a:pt x="400" y="502"/>
                  </a:lnTo>
                  <a:lnTo>
                    <a:pt x="361" y="458"/>
                  </a:lnTo>
                  <a:lnTo>
                    <a:pt x="322" y="413"/>
                  </a:lnTo>
                  <a:lnTo>
                    <a:pt x="285" y="368"/>
                  </a:lnTo>
                  <a:lnTo>
                    <a:pt x="247" y="323"/>
                  </a:lnTo>
                  <a:lnTo>
                    <a:pt x="210" y="277"/>
                  </a:lnTo>
                  <a:lnTo>
                    <a:pt x="173" y="231"/>
                  </a:lnTo>
                  <a:lnTo>
                    <a:pt x="138" y="186"/>
                  </a:lnTo>
                  <a:lnTo>
                    <a:pt x="102" y="140"/>
                  </a:lnTo>
                  <a:lnTo>
                    <a:pt x="68" y="93"/>
                  </a:lnTo>
                  <a:lnTo>
                    <a:pt x="33" y="46"/>
                  </a:lnTo>
                  <a:lnTo>
                    <a:pt x="0" y="0"/>
                  </a:lnTo>
                </a:path>
              </a:pathLst>
            </a:custGeom>
            <a:noFill/>
            <a:ln w="57150">
              <a:solidFill>
                <a:srgbClr val="053ABF"/>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79" name="Rectangle 76"/>
            <p:cNvSpPr>
              <a:spLocks noChangeArrowheads="1"/>
            </p:cNvSpPr>
            <p:nvPr/>
          </p:nvSpPr>
          <p:spPr bwMode="auto">
            <a:xfrm>
              <a:off x="4963" y="3024"/>
              <a:ext cx="222" cy="154"/>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53ABF"/>
                  </a:solidFill>
                  <a:latin typeface="Times New Roman" pitchFamily="18" charset="0"/>
                  <a:cs typeface="Times New Roman" pitchFamily="18" charset="0"/>
                </a:rPr>
                <a:t>AD</a:t>
              </a:r>
              <a:r>
                <a:rPr kumimoji="0" lang="en-US" sz="1600" b="1" i="1" baseline="-25000" dirty="0">
                  <a:solidFill>
                    <a:srgbClr val="053ABF"/>
                  </a:solidFill>
                  <a:latin typeface="Times New Roman" pitchFamily="18" charset="0"/>
                  <a:cs typeface="Times New Roman" pitchFamily="18" charset="0"/>
                </a:rPr>
                <a:t>3</a:t>
              </a:r>
              <a:endParaRPr kumimoji="0" lang="en-US" sz="1600" b="1" baseline="-25000" dirty="0">
                <a:solidFill>
                  <a:srgbClr val="053ABF"/>
                </a:solidFill>
                <a:latin typeface="Times New Roman" pitchFamily="18" charset="0"/>
                <a:cs typeface="Times New Roman" pitchFamily="18" charset="0"/>
              </a:endParaRPr>
            </a:p>
          </p:txBody>
        </p:sp>
      </p:grpSp>
      <p:sp>
        <p:nvSpPr>
          <p:cNvPr id="80" name="Rectangle 79"/>
          <p:cNvSpPr>
            <a:spLocks noChangeArrowheads="1"/>
          </p:cNvSpPr>
          <p:nvPr/>
        </p:nvSpPr>
        <p:spPr bwMode="auto">
          <a:xfrm>
            <a:off x="5456208" y="3975636"/>
            <a:ext cx="368300" cy="274638"/>
          </a:xfrm>
          <a:prstGeom prst="rect">
            <a:avLst/>
          </a:prstGeom>
          <a:noFill/>
          <a:ln w="9525">
            <a:noFill/>
            <a:miter lim="800000"/>
            <a:headEnd/>
            <a:tailEnd/>
          </a:ln>
        </p:spPr>
        <p:txBody>
          <a:bodyPr wrap="none" lIns="0" tIns="0" rIns="0" bIns="0">
            <a:prstTxWarp prst="textNoShape">
              <a:avLst/>
            </a:prstTxWarp>
            <a:spAutoFit/>
          </a:bodyPr>
          <a:lstStyle/>
          <a:p>
            <a:r>
              <a:rPr kumimoji="0" lang="en-US" sz="1800" b="1" i="1" dirty="0">
                <a:solidFill>
                  <a:srgbClr val="000000"/>
                </a:solidFill>
                <a:latin typeface="Times New Roman" pitchFamily="18" charset="0"/>
                <a:cs typeface="Times New Roman" pitchFamily="18" charset="0"/>
              </a:rPr>
              <a:t>P</a:t>
            </a:r>
            <a:r>
              <a:rPr kumimoji="0" lang="en-US" sz="1800" b="1" i="1" baseline="-25000" dirty="0">
                <a:solidFill>
                  <a:srgbClr val="000000"/>
                </a:solidFill>
                <a:latin typeface="Times New Roman" pitchFamily="18" charset="0"/>
                <a:cs typeface="Times New Roman" pitchFamily="18" charset="0"/>
              </a:rPr>
              <a:t>110</a:t>
            </a:r>
            <a:endParaRPr kumimoji="0" lang="en-US" sz="1800" b="1" baseline="-25000" dirty="0">
              <a:solidFill>
                <a:schemeClr val="tx1"/>
              </a:solidFill>
              <a:latin typeface="Times New Roman" pitchFamily="18" charset="0"/>
              <a:cs typeface="Times New Roman" pitchFamily="18" charset="0"/>
            </a:endParaRPr>
          </a:p>
        </p:txBody>
      </p:sp>
      <p:sp>
        <p:nvSpPr>
          <p:cNvPr id="81" name="Line 80"/>
          <p:cNvSpPr>
            <a:spLocks noChangeShapeType="1"/>
          </p:cNvSpPr>
          <p:nvPr/>
        </p:nvSpPr>
        <p:spPr bwMode="auto">
          <a:xfrm>
            <a:off x="5913408" y="4123274"/>
            <a:ext cx="1019175" cy="1587"/>
          </a:xfrm>
          <a:prstGeom prst="line">
            <a:avLst/>
          </a:prstGeom>
          <a:noFill/>
          <a:ln w="31750" cap="rnd">
            <a:solidFill>
              <a:schemeClr val="tx1"/>
            </a:solidFill>
            <a:prstDash val="sysDot"/>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nvGrpSpPr>
          <p:cNvPr id="84" name="Group 93"/>
          <p:cNvGrpSpPr>
            <a:grpSpLocks/>
          </p:cNvGrpSpPr>
          <p:nvPr/>
        </p:nvGrpSpPr>
        <p:grpSpPr bwMode="auto">
          <a:xfrm>
            <a:off x="5999132" y="3432711"/>
            <a:ext cx="2139950" cy="1517650"/>
            <a:chOff x="3696" y="2130"/>
            <a:chExt cx="1348" cy="956"/>
          </a:xfrm>
        </p:grpSpPr>
        <p:sp>
          <p:nvSpPr>
            <p:cNvPr id="85" name="Freeform 75"/>
            <p:cNvSpPr>
              <a:spLocks/>
            </p:cNvSpPr>
            <p:nvPr/>
          </p:nvSpPr>
          <p:spPr bwMode="auto">
            <a:xfrm>
              <a:off x="3696" y="2354"/>
              <a:ext cx="806" cy="732"/>
            </a:xfrm>
            <a:custGeom>
              <a:avLst/>
              <a:gdLst>
                <a:gd name="T0" fmla="*/ 2 w 2418"/>
                <a:gd name="T1" fmla="*/ 2195 h 2196"/>
                <a:gd name="T2" fmla="*/ 7 w 2418"/>
                <a:gd name="T3" fmla="*/ 2192 h 2196"/>
                <a:gd name="T4" fmla="*/ 19 w 2418"/>
                <a:gd name="T5" fmla="*/ 2184 h 2196"/>
                <a:gd name="T6" fmla="*/ 37 w 2418"/>
                <a:gd name="T7" fmla="*/ 2172 h 2196"/>
                <a:gd name="T8" fmla="*/ 62 w 2418"/>
                <a:gd name="T9" fmla="*/ 2156 h 2196"/>
                <a:gd name="T10" fmla="*/ 89 w 2418"/>
                <a:gd name="T11" fmla="*/ 2137 h 2196"/>
                <a:gd name="T12" fmla="*/ 124 w 2418"/>
                <a:gd name="T13" fmla="*/ 2115 h 2196"/>
                <a:gd name="T14" fmla="*/ 162 w 2418"/>
                <a:gd name="T15" fmla="*/ 2089 h 2196"/>
                <a:gd name="T16" fmla="*/ 205 w 2418"/>
                <a:gd name="T17" fmla="*/ 2059 h 2196"/>
                <a:gd name="T18" fmla="*/ 253 w 2418"/>
                <a:gd name="T19" fmla="*/ 2027 h 2196"/>
                <a:gd name="T20" fmla="*/ 304 w 2418"/>
                <a:gd name="T21" fmla="*/ 1991 h 2196"/>
                <a:gd name="T22" fmla="*/ 360 w 2418"/>
                <a:gd name="T23" fmla="*/ 1952 h 2196"/>
                <a:gd name="T24" fmla="*/ 419 w 2418"/>
                <a:gd name="T25" fmla="*/ 1910 h 2196"/>
                <a:gd name="T26" fmla="*/ 481 w 2418"/>
                <a:gd name="T27" fmla="*/ 1864 h 2196"/>
                <a:gd name="T28" fmla="*/ 547 w 2418"/>
                <a:gd name="T29" fmla="*/ 1816 h 2196"/>
                <a:gd name="T30" fmla="*/ 615 w 2418"/>
                <a:gd name="T31" fmla="*/ 1766 h 2196"/>
                <a:gd name="T32" fmla="*/ 686 w 2418"/>
                <a:gd name="T33" fmla="*/ 1711 h 2196"/>
                <a:gd name="T34" fmla="*/ 758 w 2418"/>
                <a:gd name="T35" fmla="*/ 1656 h 2196"/>
                <a:gd name="T36" fmla="*/ 834 w 2418"/>
                <a:gd name="T37" fmla="*/ 1597 h 2196"/>
                <a:gd name="T38" fmla="*/ 912 w 2418"/>
                <a:gd name="T39" fmla="*/ 1535 h 2196"/>
                <a:gd name="T40" fmla="*/ 991 w 2418"/>
                <a:gd name="T41" fmla="*/ 1472 h 2196"/>
                <a:gd name="T42" fmla="*/ 1071 w 2418"/>
                <a:gd name="T43" fmla="*/ 1405 h 2196"/>
                <a:gd name="T44" fmla="*/ 1152 w 2418"/>
                <a:gd name="T45" fmla="*/ 1337 h 2196"/>
                <a:gd name="T46" fmla="*/ 1234 w 2418"/>
                <a:gd name="T47" fmla="*/ 1267 h 2196"/>
                <a:gd name="T48" fmla="*/ 1318 w 2418"/>
                <a:gd name="T49" fmla="*/ 1193 h 2196"/>
                <a:gd name="T50" fmla="*/ 1401 w 2418"/>
                <a:gd name="T51" fmla="*/ 1118 h 2196"/>
                <a:gd name="T52" fmla="*/ 1484 w 2418"/>
                <a:gd name="T53" fmla="*/ 1042 h 2196"/>
                <a:gd name="T54" fmla="*/ 1568 w 2418"/>
                <a:gd name="T55" fmla="*/ 964 h 2196"/>
                <a:gd name="T56" fmla="*/ 1651 w 2418"/>
                <a:gd name="T57" fmla="*/ 883 h 2196"/>
                <a:gd name="T58" fmla="*/ 1735 w 2418"/>
                <a:gd name="T59" fmla="*/ 801 h 2196"/>
                <a:gd name="T60" fmla="*/ 1817 w 2418"/>
                <a:gd name="T61" fmla="*/ 717 h 2196"/>
                <a:gd name="T62" fmla="*/ 1898 w 2418"/>
                <a:gd name="T63" fmla="*/ 633 h 2196"/>
                <a:gd name="T64" fmla="*/ 1978 w 2418"/>
                <a:gd name="T65" fmla="*/ 546 h 2196"/>
                <a:gd name="T66" fmla="*/ 2056 w 2418"/>
                <a:gd name="T67" fmla="*/ 458 h 2196"/>
                <a:gd name="T68" fmla="*/ 2133 w 2418"/>
                <a:gd name="T69" fmla="*/ 368 h 2196"/>
                <a:gd name="T70" fmla="*/ 2208 w 2418"/>
                <a:gd name="T71" fmla="*/ 277 h 2196"/>
                <a:gd name="T72" fmla="*/ 2281 w 2418"/>
                <a:gd name="T73" fmla="*/ 186 h 2196"/>
                <a:gd name="T74" fmla="*/ 2351 w 2418"/>
                <a:gd name="T75" fmla="*/ 93 h 2196"/>
                <a:gd name="T76" fmla="*/ 2418 w 2418"/>
                <a:gd name="T77" fmla="*/ 0 h 219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418"/>
                <a:gd name="T118" fmla="*/ 0 h 2196"/>
                <a:gd name="T119" fmla="*/ 2418 w 2418"/>
                <a:gd name="T120" fmla="*/ 2196 h 219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418" h="2196">
                  <a:moveTo>
                    <a:pt x="0" y="2196"/>
                  </a:moveTo>
                  <a:lnTo>
                    <a:pt x="2" y="2195"/>
                  </a:lnTo>
                  <a:lnTo>
                    <a:pt x="4" y="2194"/>
                  </a:lnTo>
                  <a:lnTo>
                    <a:pt x="7" y="2192"/>
                  </a:lnTo>
                  <a:lnTo>
                    <a:pt x="13" y="2187"/>
                  </a:lnTo>
                  <a:lnTo>
                    <a:pt x="19" y="2184"/>
                  </a:lnTo>
                  <a:lnTo>
                    <a:pt x="28" y="2178"/>
                  </a:lnTo>
                  <a:lnTo>
                    <a:pt x="37" y="2172"/>
                  </a:lnTo>
                  <a:lnTo>
                    <a:pt x="48" y="2165"/>
                  </a:lnTo>
                  <a:lnTo>
                    <a:pt x="62" y="2156"/>
                  </a:lnTo>
                  <a:lnTo>
                    <a:pt x="75" y="2147"/>
                  </a:lnTo>
                  <a:lnTo>
                    <a:pt x="89" y="2137"/>
                  </a:lnTo>
                  <a:lnTo>
                    <a:pt x="106" y="2127"/>
                  </a:lnTo>
                  <a:lnTo>
                    <a:pt x="124" y="2115"/>
                  </a:lnTo>
                  <a:lnTo>
                    <a:pt x="143" y="2102"/>
                  </a:lnTo>
                  <a:lnTo>
                    <a:pt x="162" y="2089"/>
                  </a:lnTo>
                  <a:lnTo>
                    <a:pt x="183" y="2075"/>
                  </a:lnTo>
                  <a:lnTo>
                    <a:pt x="205" y="2059"/>
                  </a:lnTo>
                  <a:lnTo>
                    <a:pt x="229" y="2043"/>
                  </a:lnTo>
                  <a:lnTo>
                    <a:pt x="253" y="2027"/>
                  </a:lnTo>
                  <a:lnTo>
                    <a:pt x="279" y="2009"/>
                  </a:lnTo>
                  <a:lnTo>
                    <a:pt x="304" y="1991"/>
                  </a:lnTo>
                  <a:lnTo>
                    <a:pt x="332" y="1972"/>
                  </a:lnTo>
                  <a:lnTo>
                    <a:pt x="360" y="1952"/>
                  </a:lnTo>
                  <a:lnTo>
                    <a:pt x="389" y="1931"/>
                  </a:lnTo>
                  <a:lnTo>
                    <a:pt x="419" y="1910"/>
                  </a:lnTo>
                  <a:lnTo>
                    <a:pt x="450" y="1887"/>
                  </a:lnTo>
                  <a:lnTo>
                    <a:pt x="481" y="1864"/>
                  </a:lnTo>
                  <a:lnTo>
                    <a:pt x="513" y="1841"/>
                  </a:lnTo>
                  <a:lnTo>
                    <a:pt x="547" y="1816"/>
                  </a:lnTo>
                  <a:lnTo>
                    <a:pt x="580" y="1792"/>
                  </a:lnTo>
                  <a:lnTo>
                    <a:pt x="615" y="1766"/>
                  </a:lnTo>
                  <a:lnTo>
                    <a:pt x="650" y="1739"/>
                  </a:lnTo>
                  <a:lnTo>
                    <a:pt x="686" y="1711"/>
                  </a:lnTo>
                  <a:lnTo>
                    <a:pt x="721" y="1683"/>
                  </a:lnTo>
                  <a:lnTo>
                    <a:pt x="758" y="1656"/>
                  </a:lnTo>
                  <a:lnTo>
                    <a:pt x="796" y="1627"/>
                  </a:lnTo>
                  <a:lnTo>
                    <a:pt x="834" y="1597"/>
                  </a:lnTo>
                  <a:lnTo>
                    <a:pt x="873" y="1566"/>
                  </a:lnTo>
                  <a:lnTo>
                    <a:pt x="912" y="1535"/>
                  </a:lnTo>
                  <a:lnTo>
                    <a:pt x="950" y="1504"/>
                  </a:lnTo>
                  <a:lnTo>
                    <a:pt x="991" y="1472"/>
                  </a:lnTo>
                  <a:lnTo>
                    <a:pt x="1031" y="1438"/>
                  </a:lnTo>
                  <a:lnTo>
                    <a:pt x="1071" y="1405"/>
                  </a:lnTo>
                  <a:lnTo>
                    <a:pt x="1111" y="1371"/>
                  </a:lnTo>
                  <a:lnTo>
                    <a:pt x="1152" y="1337"/>
                  </a:lnTo>
                  <a:lnTo>
                    <a:pt x="1193" y="1301"/>
                  </a:lnTo>
                  <a:lnTo>
                    <a:pt x="1234" y="1267"/>
                  </a:lnTo>
                  <a:lnTo>
                    <a:pt x="1275" y="1230"/>
                  </a:lnTo>
                  <a:lnTo>
                    <a:pt x="1318" y="1193"/>
                  </a:lnTo>
                  <a:lnTo>
                    <a:pt x="1359" y="1156"/>
                  </a:lnTo>
                  <a:lnTo>
                    <a:pt x="1401" y="1118"/>
                  </a:lnTo>
                  <a:lnTo>
                    <a:pt x="1443" y="1081"/>
                  </a:lnTo>
                  <a:lnTo>
                    <a:pt x="1484" y="1042"/>
                  </a:lnTo>
                  <a:lnTo>
                    <a:pt x="1527" y="1003"/>
                  </a:lnTo>
                  <a:lnTo>
                    <a:pt x="1568" y="964"/>
                  </a:lnTo>
                  <a:lnTo>
                    <a:pt x="1610" y="923"/>
                  </a:lnTo>
                  <a:lnTo>
                    <a:pt x="1651" y="883"/>
                  </a:lnTo>
                  <a:lnTo>
                    <a:pt x="1694" y="842"/>
                  </a:lnTo>
                  <a:lnTo>
                    <a:pt x="1735" y="801"/>
                  </a:lnTo>
                  <a:lnTo>
                    <a:pt x="1776" y="760"/>
                  </a:lnTo>
                  <a:lnTo>
                    <a:pt x="1817" y="717"/>
                  </a:lnTo>
                  <a:lnTo>
                    <a:pt x="1857" y="675"/>
                  </a:lnTo>
                  <a:lnTo>
                    <a:pt x="1898" y="633"/>
                  </a:lnTo>
                  <a:lnTo>
                    <a:pt x="1938" y="589"/>
                  </a:lnTo>
                  <a:lnTo>
                    <a:pt x="1978" y="546"/>
                  </a:lnTo>
                  <a:lnTo>
                    <a:pt x="2017" y="502"/>
                  </a:lnTo>
                  <a:lnTo>
                    <a:pt x="2056" y="458"/>
                  </a:lnTo>
                  <a:lnTo>
                    <a:pt x="2095" y="413"/>
                  </a:lnTo>
                  <a:lnTo>
                    <a:pt x="2133" y="368"/>
                  </a:lnTo>
                  <a:lnTo>
                    <a:pt x="2171" y="323"/>
                  </a:lnTo>
                  <a:lnTo>
                    <a:pt x="2208" y="277"/>
                  </a:lnTo>
                  <a:lnTo>
                    <a:pt x="2244" y="231"/>
                  </a:lnTo>
                  <a:lnTo>
                    <a:pt x="2281" y="186"/>
                  </a:lnTo>
                  <a:lnTo>
                    <a:pt x="2315" y="140"/>
                  </a:lnTo>
                  <a:lnTo>
                    <a:pt x="2351" y="93"/>
                  </a:lnTo>
                  <a:lnTo>
                    <a:pt x="2384" y="46"/>
                  </a:lnTo>
                  <a:lnTo>
                    <a:pt x="2418" y="0"/>
                  </a:lnTo>
                </a:path>
              </a:pathLst>
            </a:custGeom>
            <a:noFill/>
            <a:ln w="57150">
              <a:solidFill>
                <a:srgbClr val="0066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nvGrpSpPr>
            <p:cNvPr id="86" name="Group 85"/>
            <p:cNvGrpSpPr>
              <a:grpSpLocks/>
            </p:cNvGrpSpPr>
            <p:nvPr/>
          </p:nvGrpSpPr>
          <p:grpSpPr bwMode="auto">
            <a:xfrm>
              <a:off x="4542" y="2130"/>
              <a:ext cx="502" cy="198"/>
              <a:chOff x="4542" y="2130"/>
              <a:chExt cx="502" cy="198"/>
            </a:xfrm>
          </p:grpSpPr>
          <p:sp>
            <p:nvSpPr>
              <p:cNvPr id="88" name="Rectangle 81"/>
              <p:cNvSpPr>
                <a:spLocks noChangeArrowheads="1"/>
              </p:cNvSpPr>
              <p:nvPr/>
            </p:nvSpPr>
            <p:spPr bwMode="auto">
              <a:xfrm>
                <a:off x="4686" y="2130"/>
                <a:ext cx="358" cy="155"/>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6600"/>
                    </a:solidFill>
                    <a:latin typeface="Times New Roman" pitchFamily="18" charset="0"/>
                    <a:cs typeface="Times New Roman" pitchFamily="18" charset="0"/>
                  </a:rPr>
                  <a:t>SRAS</a:t>
                </a:r>
                <a:r>
                  <a:rPr kumimoji="0" lang="en-US" sz="1600" b="1" i="1" baseline="-25000" dirty="0">
                    <a:solidFill>
                      <a:srgbClr val="006600"/>
                    </a:solidFill>
                    <a:latin typeface="Times New Roman" pitchFamily="18" charset="0"/>
                    <a:cs typeface="Times New Roman" pitchFamily="18" charset="0"/>
                  </a:rPr>
                  <a:t>3</a:t>
                </a:r>
                <a:endParaRPr kumimoji="0" lang="en-US" sz="1600" b="1" baseline="-25000" dirty="0">
                  <a:solidFill>
                    <a:srgbClr val="006600"/>
                  </a:solidFill>
                  <a:latin typeface="Times New Roman" pitchFamily="18" charset="0"/>
                  <a:cs typeface="Times New Roman" pitchFamily="18" charset="0"/>
                </a:endParaRPr>
              </a:p>
            </p:txBody>
          </p:sp>
          <p:sp>
            <p:nvSpPr>
              <p:cNvPr id="89" name="Line 82"/>
              <p:cNvSpPr>
                <a:spLocks noChangeShapeType="1"/>
              </p:cNvSpPr>
              <p:nvPr/>
            </p:nvSpPr>
            <p:spPr bwMode="auto">
              <a:xfrm flipV="1">
                <a:off x="4542" y="2208"/>
                <a:ext cx="114" cy="120"/>
              </a:xfrm>
              <a:prstGeom prst="line">
                <a:avLst/>
              </a:prstGeom>
              <a:noFill/>
              <a:ln w="31750">
                <a:solidFill>
                  <a:schemeClr val="tx1"/>
                </a:solidFill>
                <a:round/>
                <a:headEnd/>
                <a:tailEnd/>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pPr>
                  <a:defRPr/>
                </a:pPr>
                <a:endParaRPr lang="en-US">
                  <a:latin typeface="Times New Roman" pitchFamily="18" charset="0"/>
                  <a:cs typeface="Times New Roman" pitchFamily="18" charset="0"/>
                </a:endParaRPr>
              </a:p>
            </p:txBody>
          </p:sp>
        </p:grpSp>
      </p:grpSp>
      <p:grpSp>
        <p:nvGrpSpPr>
          <p:cNvPr id="90" name="Group 94"/>
          <p:cNvGrpSpPr>
            <a:grpSpLocks/>
          </p:cNvGrpSpPr>
          <p:nvPr/>
        </p:nvGrpSpPr>
        <p:grpSpPr bwMode="auto">
          <a:xfrm>
            <a:off x="6932583" y="3985169"/>
            <a:ext cx="407988" cy="246063"/>
            <a:chOff x="4284" y="2478"/>
            <a:chExt cx="257" cy="155"/>
          </a:xfrm>
        </p:grpSpPr>
        <p:sp>
          <p:nvSpPr>
            <p:cNvPr id="91" name="Rectangle 77"/>
            <p:cNvSpPr>
              <a:spLocks noChangeArrowheads="1"/>
            </p:cNvSpPr>
            <p:nvPr/>
          </p:nvSpPr>
          <p:spPr bwMode="auto">
            <a:xfrm>
              <a:off x="4392" y="2478"/>
              <a:ext cx="149" cy="155"/>
            </a:xfrm>
            <a:prstGeom prst="rect">
              <a:avLst/>
            </a:prstGeom>
            <a:noFill/>
            <a:ln w="9525">
              <a:noFill/>
              <a:miter lim="800000"/>
              <a:headEnd/>
              <a:tailEnd/>
            </a:ln>
          </p:spPr>
          <p:txBody>
            <a:bodyPr wrap="none" lIns="0" tIns="0" rIns="0" bIns="0">
              <a:prstTxWarp prst="textNoShape">
                <a:avLst/>
              </a:prstTxWarp>
              <a:spAutoFit/>
            </a:bodyPr>
            <a:lstStyle/>
            <a:p>
              <a:r>
                <a:rPr kumimoji="0" lang="en-US" sz="1000" b="1" i="1" dirty="0">
                  <a:solidFill>
                    <a:srgbClr val="000000"/>
                  </a:solidFill>
                  <a:latin typeface="Times New Roman" pitchFamily="18" charset="0"/>
                  <a:cs typeface="Times New Roman" pitchFamily="18" charset="0"/>
                </a:rPr>
                <a:t> </a:t>
              </a:r>
              <a:r>
                <a:rPr kumimoji="0" lang="en-US" sz="1600" b="1" i="1" dirty="0">
                  <a:solidFill>
                    <a:srgbClr val="000000"/>
                  </a:solidFill>
                  <a:latin typeface="Times New Roman" pitchFamily="18" charset="0"/>
                  <a:cs typeface="Times New Roman" pitchFamily="18" charset="0"/>
                </a:rPr>
                <a:t>E</a:t>
              </a:r>
              <a:r>
                <a:rPr kumimoji="0" lang="en-US" sz="1600" b="1" i="1" baseline="-25000" dirty="0">
                  <a:solidFill>
                    <a:srgbClr val="000000"/>
                  </a:solidFill>
                  <a:latin typeface="Times New Roman" pitchFamily="18" charset="0"/>
                  <a:cs typeface="Times New Roman" pitchFamily="18" charset="0"/>
                </a:rPr>
                <a:t>3</a:t>
              </a:r>
              <a:endParaRPr kumimoji="0" lang="en-US" sz="1600" b="1" baseline="-25000" dirty="0">
                <a:solidFill>
                  <a:schemeClr val="tx1"/>
                </a:solidFill>
                <a:latin typeface="Times New Roman" pitchFamily="18" charset="0"/>
                <a:cs typeface="Times New Roman" pitchFamily="18" charset="0"/>
              </a:endParaRPr>
            </a:p>
          </p:txBody>
        </p:sp>
        <p:sp>
          <p:nvSpPr>
            <p:cNvPr id="92" name="Freeform 78"/>
            <p:cNvSpPr>
              <a:spLocks/>
            </p:cNvSpPr>
            <p:nvPr/>
          </p:nvSpPr>
          <p:spPr bwMode="auto">
            <a:xfrm>
              <a:off x="4284" y="2534"/>
              <a:ext cx="75" cy="75"/>
            </a:xfrm>
            <a:custGeom>
              <a:avLst/>
              <a:gdLst>
                <a:gd name="T0" fmla="*/ 0 w 174"/>
                <a:gd name="T1" fmla="*/ 87 h 174"/>
                <a:gd name="T2" fmla="*/ 12 w 174"/>
                <a:gd name="T3" fmla="*/ 43 h 174"/>
                <a:gd name="T4" fmla="*/ 43 w 174"/>
                <a:gd name="T5" fmla="*/ 12 h 174"/>
                <a:gd name="T6" fmla="*/ 88 w 174"/>
                <a:gd name="T7" fmla="*/ 0 h 174"/>
                <a:gd name="T8" fmla="*/ 88 w 174"/>
                <a:gd name="T9" fmla="*/ 0 h 174"/>
                <a:gd name="T10" fmla="*/ 131 w 174"/>
                <a:gd name="T11" fmla="*/ 12 h 174"/>
                <a:gd name="T12" fmla="*/ 162 w 174"/>
                <a:gd name="T13" fmla="*/ 43 h 174"/>
                <a:gd name="T14" fmla="*/ 174 w 174"/>
                <a:gd name="T15" fmla="*/ 87 h 174"/>
                <a:gd name="T16" fmla="*/ 174 w 174"/>
                <a:gd name="T17" fmla="*/ 87 h 174"/>
                <a:gd name="T18" fmla="*/ 162 w 174"/>
                <a:gd name="T19" fmla="*/ 130 h 174"/>
                <a:gd name="T20" fmla="*/ 131 w 174"/>
                <a:gd name="T21" fmla="*/ 162 h 174"/>
                <a:gd name="T22" fmla="*/ 88 w 174"/>
                <a:gd name="T23" fmla="*/ 174 h 174"/>
                <a:gd name="T24" fmla="*/ 88 w 174"/>
                <a:gd name="T25" fmla="*/ 174 h 174"/>
                <a:gd name="T26" fmla="*/ 43 w 174"/>
                <a:gd name="T27" fmla="*/ 162 h 174"/>
                <a:gd name="T28" fmla="*/ 12 w 174"/>
                <a:gd name="T29" fmla="*/ 130 h 174"/>
                <a:gd name="T30" fmla="*/ 0 w 174"/>
                <a:gd name="T31" fmla="*/ 87 h 174"/>
                <a:gd name="T32" fmla="*/ 0 w 174"/>
                <a:gd name="T33" fmla="*/ 87 h 174"/>
                <a:gd name="T34" fmla="*/ 0 w 174"/>
                <a:gd name="T35" fmla="*/ 87 h 1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4"/>
                <a:gd name="T55" fmla="*/ 0 h 174"/>
                <a:gd name="T56" fmla="*/ 174 w 174"/>
                <a:gd name="T57" fmla="*/ 174 h 17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4" h="174">
                  <a:moveTo>
                    <a:pt x="0" y="87"/>
                  </a:moveTo>
                  <a:lnTo>
                    <a:pt x="12" y="43"/>
                  </a:lnTo>
                  <a:lnTo>
                    <a:pt x="43" y="12"/>
                  </a:lnTo>
                  <a:lnTo>
                    <a:pt x="88" y="0"/>
                  </a:lnTo>
                  <a:lnTo>
                    <a:pt x="131" y="12"/>
                  </a:lnTo>
                  <a:lnTo>
                    <a:pt x="162" y="43"/>
                  </a:lnTo>
                  <a:lnTo>
                    <a:pt x="174" y="87"/>
                  </a:lnTo>
                  <a:lnTo>
                    <a:pt x="162" y="130"/>
                  </a:lnTo>
                  <a:lnTo>
                    <a:pt x="131" y="162"/>
                  </a:lnTo>
                  <a:lnTo>
                    <a:pt x="88" y="174"/>
                  </a:lnTo>
                  <a:lnTo>
                    <a:pt x="43" y="162"/>
                  </a:lnTo>
                  <a:lnTo>
                    <a:pt x="12" y="130"/>
                  </a:lnTo>
                  <a:lnTo>
                    <a:pt x="0" y="87"/>
                  </a:lnTo>
                </a:path>
              </a:pathLst>
            </a:custGeom>
            <a:solidFill>
              <a:srgbClr val="FFFF00"/>
            </a:solidFill>
            <a:ln w="38100">
              <a:solidFill>
                <a:schemeClr val="tx1"/>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cxnSp>
        <p:nvCxnSpPr>
          <p:cNvPr id="93" name="Straight Arrow Connector 92"/>
          <p:cNvCxnSpPr/>
          <p:nvPr/>
        </p:nvCxnSpPr>
        <p:spPr>
          <a:xfrm flipV="1">
            <a:off x="5374707" y="4084377"/>
            <a:ext cx="0" cy="545010"/>
          </a:xfrm>
          <a:prstGeom prst="straightConnector1">
            <a:avLst/>
          </a:prstGeom>
          <a:ln>
            <a:tailEnd type="stealth" w="lg" len="lg"/>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61954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Effect transition="in" filter="dissolve">
                                      <p:cBhvr>
                                        <p:cTn id="7" dur="500"/>
                                        <p:tgtEl>
                                          <p:spTgt spid="196">
                                            <p:txEl>
                                              <p:pRg st="0" end="0"/>
                                            </p:txEl>
                                          </p:spTgt>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77"/>
                                        </p:tgtEl>
                                        <p:attrNameLst>
                                          <p:attrName>style.visibility</p:attrName>
                                        </p:attrNameLst>
                                      </p:cBhvr>
                                      <p:to>
                                        <p:strVal val="visible"/>
                                      </p:to>
                                    </p:set>
                                    <p:animEffect transition="in" filter="slide(fromLeft)">
                                      <p:cBhvr>
                                        <p:cTn id="11" dur="500"/>
                                        <p:tgtEl>
                                          <p:spTgt spid="77"/>
                                        </p:tgtEl>
                                      </p:cBhvr>
                                    </p:animEffect>
                                  </p:childTnLst>
                                </p:cTn>
                              </p:par>
                            </p:childTnLst>
                          </p:cTn>
                        </p:par>
                        <p:par>
                          <p:cTn id="12" fill="hold">
                            <p:stCondLst>
                              <p:cond delay="1000"/>
                            </p:stCondLst>
                            <p:childTnLst>
                              <p:par>
                                <p:cTn id="13" presetID="12" presetClass="entr" presetSubtype="2" fill="hold" nodeType="afterEffect">
                                  <p:stCondLst>
                                    <p:cond delay="0"/>
                                  </p:stCondLst>
                                  <p:childTnLst>
                                    <p:set>
                                      <p:cBhvr>
                                        <p:cTn id="14" dur="1" fill="hold">
                                          <p:stCondLst>
                                            <p:cond delay="0"/>
                                          </p:stCondLst>
                                        </p:cTn>
                                        <p:tgtEl>
                                          <p:spTgt spid="84"/>
                                        </p:tgtEl>
                                        <p:attrNameLst>
                                          <p:attrName>style.visibility</p:attrName>
                                        </p:attrNameLst>
                                      </p:cBhvr>
                                      <p:to>
                                        <p:strVal val="visible"/>
                                      </p:to>
                                    </p:set>
                                    <p:animEffect transition="in" filter="slide(fromRight)">
                                      <p:cBhvr>
                                        <p:cTn id="15" dur="500"/>
                                        <p:tgtEl>
                                          <p:spTgt spid="84"/>
                                        </p:tgtEl>
                                      </p:cBhvr>
                                    </p:animEffect>
                                  </p:childTnLst>
                                </p:cTn>
                              </p:par>
                            </p:childTnLst>
                          </p:cTn>
                        </p:par>
                        <p:par>
                          <p:cTn id="16" fill="hold">
                            <p:stCondLst>
                              <p:cond delay="1500"/>
                            </p:stCondLst>
                            <p:childTnLst>
                              <p:par>
                                <p:cTn id="17" presetID="23" presetClass="entr" presetSubtype="32" fill="hold" nodeType="afterEffect">
                                  <p:stCondLst>
                                    <p:cond delay="0"/>
                                  </p:stCondLst>
                                  <p:childTnLst>
                                    <p:set>
                                      <p:cBhvr>
                                        <p:cTn id="18" dur="1" fill="hold">
                                          <p:stCondLst>
                                            <p:cond delay="0"/>
                                          </p:stCondLst>
                                        </p:cTn>
                                        <p:tgtEl>
                                          <p:spTgt spid="90"/>
                                        </p:tgtEl>
                                        <p:attrNameLst>
                                          <p:attrName>style.visibility</p:attrName>
                                        </p:attrNameLst>
                                      </p:cBhvr>
                                      <p:to>
                                        <p:strVal val="visible"/>
                                      </p:to>
                                    </p:set>
                                    <p:anim calcmode="lin" valueType="num">
                                      <p:cBhvr>
                                        <p:cTn id="19" dur="500" fill="hold"/>
                                        <p:tgtEl>
                                          <p:spTgt spid="90"/>
                                        </p:tgtEl>
                                        <p:attrNameLst>
                                          <p:attrName>ppt_w</p:attrName>
                                        </p:attrNameLst>
                                      </p:cBhvr>
                                      <p:tavLst>
                                        <p:tav tm="0">
                                          <p:val>
                                            <p:strVal val="4*#ppt_w"/>
                                          </p:val>
                                        </p:tav>
                                        <p:tav tm="100000">
                                          <p:val>
                                            <p:strVal val="#ppt_w"/>
                                          </p:val>
                                        </p:tav>
                                      </p:tavLst>
                                    </p:anim>
                                    <p:anim calcmode="lin" valueType="num">
                                      <p:cBhvr>
                                        <p:cTn id="20" dur="500" fill="hold"/>
                                        <p:tgtEl>
                                          <p:spTgt spid="90"/>
                                        </p:tgtEl>
                                        <p:attrNameLst>
                                          <p:attrName>ppt_h</p:attrName>
                                        </p:attrNameLst>
                                      </p:cBhvr>
                                      <p:tavLst>
                                        <p:tav tm="0">
                                          <p:val>
                                            <p:strVal val="4*#ppt_h"/>
                                          </p:val>
                                        </p:tav>
                                        <p:tav tm="100000">
                                          <p:val>
                                            <p:strVal val="#ppt_h"/>
                                          </p:val>
                                        </p:tav>
                                      </p:tavLst>
                                    </p:anim>
                                  </p:childTnLst>
                                </p:cTn>
                              </p:par>
                            </p:childTnLst>
                          </p:cTn>
                        </p:par>
                        <p:par>
                          <p:cTn id="21" fill="hold">
                            <p:stCondLst>
                              <p:cond delay="2000"/>
                            </p:stCondLst>
                            <p:childTnLst>
                              <p:par>
                                <p:cTn id="22" presetID="17" presetClass="entr" presetSubtype="2" fill="hold" grpId="0" nodeType="afterEffect">
                                  <p:stCondLst>
                                    <p:cond delay="0"/>
                                  </p:stCondLst>
                                  <p:childTnLst>
                                    <p:set>
                                      <p:cBhvr>
                                        <p:cTn id="23" dur="1" fill="hold">
                                          <p:stCondLst>
                                            <p:cond delay="0"/>
                                          </p:stCondLst>
                                        </p:cTn>
                                        <p:tgtEl>
                                          <p:spTgt spid="81"/>
                                        </p:tgtEl>
                                        <p:attrNameLst>
                                          <p:attrName>style.visibility</p:attrName>
                                        </p:attrNameLst>
                                      </p:cBhvr>
                                      <p:to>
                                        <p:strVal val="visible"/>
                                      </p:to>
                                    </p:set>
                                    <p:anim calcmode="lin" valueType="num">
                                      <p:cBhvr>
                                        <p:cTn id="24" dur="500" fill="hold"/>
                                        <p:tgtEl>
                                          <p:spTgt spid="81"/>
                                        </p:tgtEl>
                                        <p:attrNameLst>
                                          <p:attrName>ppt_x</p:attrName>
                                        </p:attrNameLst>
                                      </p:cBhvr>
                                      <p:tavLst>
                                        <p:tav tm="0">
                                          <p:val>
                                            <p:strVal val="#ppt_x+#ppt_w/2"/>
                                          </p:val>
                                        </p:tav>
                                        <p:tav tm="100000">
                                          <p:val>
                                            <p:strVal val="#ppt_x"/>
                                          </p:val>
                                        </p:tav>
                                      </p:tavLst>
                                    </p:anim>
                                    <p:anim calcmode="lin" valueType="num">
                                      <p:cBhvr>
                                        <p:cTn id="25" dur="500" fill="hold"/>
                                        <p:tgtEl>
                                          <p:spTgt spid="81"/>
                                        </p:tgtEl>
                                        <p:attrNameLst>
                                          <p:attrName>ppt_y</p:attrName>
                                        </p:attrNameLst>
                                      </p:cBhvr>
                                      <p:tavLst>
                                        <p:tav tm="0">
                                          <p:val>
                                            <p:strVal val="#ppt_y"/>
                                          </p:val>
                                        </p:tav>
                                        <p:tav tm="100000">
                                          <p:val>
                                            <p:strVal val="#ppt_y"/>
                                          </p:val>
                                        </p:tav>
                                      </p:tavLst>
                                    </p:anim>
                                    <p:anim calcmode="lin" valueType="num">
                                      <p:cBhvr>
                                        <p:cTn id="26" dur="500" fill="hold"/>
                                        <p:tgtEl>
                                          <p:spTgt spid="81"/>
                                        </p:tgtEl>
                                        <p:attrNameLst>
                                          <p:attrName>ppt_w</p:attrName>
                                        </p:attrNameLst>
                                      </p:cBhvr>
                                      <p:tavLst>
                                        <p:tav tm="0">
                                          <p:val>
                                            <p:fltVal val="0"/>
                                          </p:val>
                                        </p:tav>
                                        <p:tav tm="100000">
                                          <p:val>
                                            <p:strVal val="#ppt_w"/>
                                          </p:val>
                                        </p:tav>
                                      </p:tavLst>
                                    </p:anim>
                                    <p:anim calcmode="lin" valueType="num">
                                      <p:cBhvr>
                                        <p:cTn id="27" dur="500" fill="hold"/>
                                        <p:tgtEl>
                                          <p:spTgt spid="81"/>
                                        </p:tgtEl>
                                        <p:attrNameLst>
                                          <p:attrName>ppt_h</p:attrName>
                                        </p:attrNameLst>
                                      </p:cBhvr>
                                      <p:tavLst>
                                        <p:tav tm="0">
                                          <p:val>
                                            <p:strVal val="#ppt_h"/>
                                          </p:val>
                                        </p:tav>
                                        <p:tav tm="100000">
                                          <p:val>
                                            <p:strVal val="#ppt_h"/>
                                          </p:val>
                                        </p:tav>
                                      </p:tavLst>
                                    </p:anim>
                                  </p:childTnLst>
                                </p:cTn>
                              </p:par>
                            </p:childTnLst>
                          </p:cTn>
                        </p:par>
                        <p:par>
                          <p:cTn id="28" fill="hold">
                            <p:stCondLst>
                              <p:cond delay="2500"/>
                            </p:stCondLst>
                            <p:childTnLst>
                              <p:par>
                                <p:cTn id="29" presetID="23" presetClass="entr" presetSubtype="288" fill="hold" grpId="0" nodeType="afterEffect">
                                  <p:stCondLst>
                                    <p:cond delay="0"/>
                                  </p:stCondLst>
                                  <p:childTnLst>
                                    <p:set>
                                      <p:cBhvr>
                                        <p:cTn id="30" dur="1" fill="hold">
                                          <p:stCondLst>
                                            <p:cond delay="0"/>
                                          </p:stCondLst>
                                        </p:cTn>
                                        <p:tgtEl>
                                          <p:spTgt spid="80"/>
                                        </p:tgtEl>
                                        <p:attrNameLst>
                                          <p:attrName>style.visibility</p:attrName>
                                        </p:attrNameLst>
                                      </p:cBhvr>
                                      <p:to>
                                        <p:strVal val="visible"/>
                                      </p:to>
                                    </p:set>
                                    <p:anim calcmode="lin" valueType="num">
                                      <p:cBhvr>
                                        <p:cTn id="31" dur="500" fill="hold"/>
                                        <p:tgtEl>
                                          <p:spTgt spid="80"/>
                                        </p:tgtEl>
                                        <p:attrNameLst>
                                          <p:attrName>ppt_w</p:attrName>
                                        </p:attrNameLst>
                                      </p:cBhvr>
                                      <p:tavLst>
                                        <p:tav tm="0">
                                          <p:val>
                                            <p:strVal val="4/3*#ppt_w"/>
                                          </p:val>
                                        </p:tav>
                                        <p:tav tm="100000">
                                          <p:val>
                                            <p:strVal val="#ppt_w"/>
                                          </p:val>
                                        </p:tav>
                                      </p:tavLst>
                                    </p:anim>
                                    <p:anim calcmode="lin" valueType="num">
                                      <p:cBhvr>
                                        <p:cTn id="32" dur="500" fill="hold"/>
                                        <p:tgtEl>
                                          <p:spTgt spid="80"/>
                                        </p:tgtEl>
                                        <p:attrNameLst>
                                          <p:attrName>ppt_h</p:attrName>
                                        </p:attrNameLst>
                                      </p:cBhvr>
                                      <p:tavLst>
                                        <p:tav tm="0">
                                          <p:val>
                                            <p:strVal val="4/3*#ppt_h"/>
                                          </p:val>
                                        </p:tav>
                                        <p:tav tm="100000">
                                          <p:val>
                                            <p:strVal val="#ppt_h"/>
                                          </p:val>
                                        </p:tav>
                                      </p:tavLst>
                                    </p:anim>
                                  </p:childTnLst>
                                </p:cTn>
                              </p:par>
                            </p:childTnLst>
                          </p:cTn>
                        </p:par>
                        <p:par>
                          <p:cTn id="33" fill="hold">
                            <p:stCondLst>
                              <p:cond delay="3000"/>
                            </p:stCondLst>
                            <p:childTnLst>
                              <p:par>
                                <p:cTn id="34" presetID="9" presetClass="entr" presetSubtype="0" fill="hold" nodeType="afterEffect">
                                  <p:stCondLst>
                                    <p:cond delay="0"/>
                                  </p:stCondLst>
                                  <p:childTnLst>
                                    <p:set>
                                      <p:cBhvr>
                                        <p:cTn id="35" dur="1" fill="hold">
                                          <p:stCondLst>
                                            <p:cond delay="0"/>
                                          </p:stCondLst>
                                        </p:cTn>
                                        <p:tgtEl>
                                          <p:spTgt spid="75">
                                            <p:txEl>
                                              <p:pRg st="0" end="0"/>
                                            </p:txEl>
                                          </p:spTgt>
                                        </p:tgtEl>
                                        <p:attrNameLst>
                                          <p:attrName>style.visibility</p:attrName>
                                        </p:attrNameLst>
                                      </p:cBhvr>
                                      <p:to>
                                        <p:strVal val="visible"/>
                                      </p:to>
                                    </p:set>
                                    <p:animEffect transition="in" filter="dissolve">
                                      <p:cBhvr>
                                        <p:cTn id="36" dur="500"/>
                                        <p:tgtEl>
                                          <p:spTgt spid="75">
                                            <p:txEl>
                                              <p:pRg st="0" end="0"/>
                                            </p:txEl>
                                          </p:spTgt>
                                        </p:tgtEl>
                                      </p:cBhvr>
                                    </p:animEffect>
                                  </p:childTnLst>
                                </p:cTn>
                              </p:par>
                            </p:childTnLst>
                          </p:cTn>
                        </p:par>
                        <p:par>
                          <p:cTn id="37" fill="hold">
                            <p:stCondLst>
                              <p:cond delay="3500"/>
                            </p:stCondLst>
                            <p:childTnLst>
                              <p:par>
                                <p:cTn id="38" presetID="22" presetClass="entr" presetSubtype="4" fill="hold" nodeType="afterEffect">
                                  <p:stCondLst>
                                    <p:cond delay="0"/>
                                  </p:stCondLst>
                                  <p:childTnLst>
                                    <p:set>
                                      <p:cBhvr>
                                        <p:cTn id="39" dur="1" fill="hold">
                                          <p:stCondLst>
                                            <p:cond delay="0"/>
                                          </p:stCondLst>
                                        </p:cTn>
                                        <p:tgtEl>
                                          <p:spTgt spid="93"/>
                                        </p:tgtEl>
                                        <p:attrNameLst>
                                          <p:attrName>style.visibility</p:attrName>
                                        </p:attrNameLst>
                                      </p:cBhvr>
                                      <p:to>
                                        <p:strVal val="visible"/>
                                      </p:to>
                                    </p:set>
                                    <p:animEffect transition="in" filter="wipe(down)">
                                      <p:cBhvr>
                                        <p:cTn id="40" dur="5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p:bldP spid="8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400" dirty="0"/>
              <a:t>Expansionary Monetary Policy</a:t>
            </a:r>
          </a:p>
        </p:txBody>
      </p:sp>
      <p:sp>
        <p:nvSpPr>
          <p:cNvPr id="61" name="Text Box 10"/>
          <p:cNvSpPr txBox="1">
            <a:spLocks noChangeArrowheads="1"/>
          </p:cNvSpPr>
          <p:nvPr/>
        </p:nvSpPr>
        <p:spPr bwMode="auto">
          <a:xfrm>
            <a:off x="73111" y="1365781"/>
            <a:ext cx="4054961" cy="4268861"/>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300" dirty="0">
                <a:latin typeface="Times New Roman" pitchFamily="18" charset="0"/>
                <a:cs typeface="Times New Roman" pitchFamily="18" charset="0"/>
              </a:rPr>
              <a:t>With stable prices, supply and demand in the loanable funds market are in balance at a real &amp; nominal interest rate of 4</a:t>
            </a:r>
            <a:r>
              <a:rPr lang="en-US" sz="2300" dirty="0" smtClean="0">
                <a:latin typeface="Times New Roman" pitchFamily="18" charset="0"/>
                <a:cs typeface="Times New Roman" pitchFamily="18" charset="0"/>
              </a:rPr>
              <a:t>%.</a:t>
            </a:r>
          </a:p>
          <a:p>
            <a:pPr marL="115888" indent="-115888">
              <a:lnSpc>
                <a:spcPct val="90000"/>
              </a:lnSpc>
              <a:spcBef>
                <a:spcPct val="50000"/>
              </a:spcBef>
              <a:buFontTx/>
              <a:buChar char="•"/>
            </a:pPr>
            <a:r>
              <a:rPr lang="en-US" sz="2300" dirty="0">
                <a:latin typeface="Times New Roman" pitchFamily="18" charset="0"/>
                <a:cs typeface="Times New Roman" pitchFamily="18" charset="0"/>
              </a:rPr>
              <a:t>If rapid monetary expansion leads to a long-term 5% inflation rate, borrowers and lenders will build the higher inflation rate into their decision making.</a:t>
            </a:r>
          </a:p>
          <a:p>
            <a:pPr marL="115888" indent="-115888">
              <a:lnSpc>
                <a:spcPct val="90000"/>
              </a:lnSpc>
              <a:spcBef>
                <a:spcPct val="50000"/>
              </a:spcBef>
              <a:buFontTx/>
              <a:buChar char="•"/>
            </a:pPr>
            <a:r>
              <a:rPr lang="en-US" sz="2300" dirty="0">
                <a:latin typeface="Times New Roman" pitchFamily="18" charset="0"/>
                <a:cs typeface="Times New Roman" pitchFamily="18" charset="0"/>
              </a:rPr>
              <a:t>As a result, the nominal interest rate </a:t>
            </a:r>
            <a:r>
              <a:rPr lang="en-US" sz="2300" b="1" i="1" dirty="0" err="1">
                <a:latin typeface="Times New Roman" pitchFamily="18" charset="0"/>
                <a:cs typeface="Times New Roman" pitchFamily="18" charset="0"/>
              </a:rPr>
              <a:t>i</a:t>
            </a:r>
            <a:r>
              <a:rPr lang="en-US" sz="2300" dirty="0">
                <a:latin typeface="Times New Roman" pitchFamily="18" charset="0"/>
                <a:cs typeface="Times New Roman" pitchFamily="18" charset="0"/>
              </a:rPr>
              <a:t> will rise to 9</a:t>
            </a:r>
            <a:r>
              <a:rPr lang="en-US" sz="2300" dirty="0" smtClean="0">
                <a:latin typeface="Times New Roman" pitchFamily="18" charset="0"/>
                <a:cs typeface="Times New Roman" pitchFamily="18" charset="0"/>
              </a:rPr>
              <a:t>%.</a:t>
            </a:r>
            <a:endParaRPr lang="en-US" sz="2300" dirty="0">
              <a:latin typeface="Times New Roman" pitchFamily="18" charset="0"/>
              <a:cs typeface="Times New Roman" pitchFamily="18" charset="0"/>
            </a:endParaRP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112" name="Rectangle 3" descr="Parchment"/>
          <p:cNvSpPr>
            <a:spLocks noChangeAspect="1" noChangeArrowheads="1"/>
          </p:cNvSpPr>
          <p:nvPr/>
        </p:nvSpPr>
        <p:spPr bwMode="auto">
          <a:xfrm>
            <a:off x="7526903" y="5195257"/>
            <a:ext cx="1333500" cy="390525"/>
          </a:xfrm>
          <a:prstGeom prst="rect">
            <a:avLst/>
          </a:prstGeom>
          <a:noFill/>
          <a:ln w="9525">
            <a:noFill/>
            <a:miter lim="800000"/>
            <a:headEnd/>
            <a:tailEnd/>
          </a:ln>
        </p:spPr>
        <p:txBody>
          <a:bodyPr lIns="0" tIns="0" rIns="0" bIns="0">
            <a:prstTxWarp prst="textNoShape">
              <a:avLst/>
            </a:prstTxWarp>
            <a:spAutoFit/>
          </a:bodyPr>
          <a:lstStyle/>
          <a:p>
            <a:pPr algn="ctr">
              <a:lnSpc>
                <a:spcPct val="80000"/>
              </a:lnSpc>
            </a:pPr>
            <a:r>
              <a:rPr kumimoji="0" lang="en-US" sz="1600" b="0" dirty="0">
                <a:solidFill>
                  <a:srgbClr val="000000"/>
                </a:solidFill>
                <a:latin typeface="Times New Roman" pitchFamily="18" charset="0"/>
                <a:cs typeface="Times New Roman" pitchFamily="18" charset="0"/>
              </a:rPr>
              <a:t> Quantity of loanable funds</a:t>
            </a:r>
          </a:p>
        </p:txBody>
      </p:sp>
      <p:sp>
        <p:nvSpPr>
          <p:cNvPr id="113" name="Line 4"/>
          <p:cNvSpPr>
            <a:spLocks noChangeAspect="1" noChangeShapeType="1"/>
          </p:cNvSpPr>
          <p:nvPr/>
        </p:nvSpPr>
        <p:spPr bwMode="auto">
          <a:xfrm>
            <a:off x="4637653" y="5288920"/>
            <a:ext cx="3054350" cy="0"/>
          </a:xfrm>
          <a:prstGeom prst="line">
            <a:avLst/>
          </a:prstGeom>
          <a:noFill/>
          <a:ln w="28575">
            <a:solidFill>
              <a:schemeClr val="tx1"/>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14" name="Line 5"/>
          <p:cNvSpPr>
            <a:spLocks noChangeAspect="1" noChangeShapeType="1"/>
          </p:cNvSpPr>
          <p:nvPr/>
        </p:nvSpPr>
        <p:spPr bwMode="auto">
          <a:xfrm>
            <a:off x="4642416" y="2364745"/>
            <a:ext cx="0" cy="2919412"/>
          </a:xfrm>
          <a:prstGeom prst="line">
            <a:avLst/>
          </a:prstGeom>
          <a:noFill/>
          <a:ln w="28575">
            <a:solidFill>
              <a:schemeClr val="tx1"/>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15" name="Rectangle 7"/>
          <p:cNvSpPr>
            <a:spLocks noChangeArrowheads="1"/>
          </p:cNvSpPr>
          <p:nvPr/>
        </p:nvSpPr>
        <p:spPr bwMode="auto">
          <a:xfrm>
            <a:off x="6012428" y="5338132"/>
            <a:ext cx="147476"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latin typeface="Times New Roman" pitchFamily="18" charset="0"/>
                <a:cs typeface="Times New Roman" pitchFamily="18" charset="0"/>
              </a:rPr>
              <a:t>Q</a:t>
            </a:r>
            <a:endParaRPr kumimoji="0" lang="en-US" sz="1600" b="1" baseline="-25000" dirty="0">
              <a:latin typeface="Times New Roman" pitchFamily="18" charset="0"/>
              <a:cs typeface="Times New Roman" pitchFamily="18" charset="0"/>
            </a:endParaRPr>
          </a:p>
        </p:txBody>
      </p:sp>
      <p:sp>
        <p:nvSpPr>
          <p:cNvPr id="116" name="Line 10"/>
          <p:cNvSpPr>
            <a:spLocks noChangeAspect="1" noChangeShapeType="1"/>
          </p:cNvSpPr>
          <p:nvPr/>
        </p:nvSpPr>
        <p:spPr bwMode="auto">
          <a:xfrm>
            <a:off x="6099741" y="4312607"/>
            <a:ext cx="0" cy="974725"/>
          </a:xfrm>
          <a:prstGeom prst="line">
            <a:avLst/>
          </a:prstGeom>
          <a:noFill/>
          <a:ln w="31750" cap="rnd">
            <a:solidFill>
              <a:schemeClr val="tx1"/>
            </a:solidFill>
            <a:prstDash val="sysDot"/>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17" name="Line 13"/>
          <p:cNvSpPr>
            <a:spLocks noChangeAspect="1" noChangeShapeType="1"/>
          </p:cNvSpPr>
          <p:nvPr/>
        </p:nvSpPr>
        <p:spPr bwMode="auto">
          <a:xfrm>
            <a:off x="6099552" y="3203967"/>
            <a:ext cx="0" cy="2070100"/>
          </a:xfrm>
          <a:prstGeom prst="line">
            <a:avLst/>
          </a:prstGeom>
          <a:noFill/>
          <a:ln w="31750" cap="rnd">
            <a:solidFill>
              <a:schemeClr val="tx1"/>
            </a:solidFill>
            <a:prstDash val="sysDot"/>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18" name="Line 16"/>
          <p:cNvSpPr>
            <a:spLocks noChangeAspect="1" noChangeShapeType="1"/>
          </p:cNvSpPr>
          <p:nvPr/>
        </p:nvSpPr>
        <p:spPr bwMode="auto">
          <a:xfrm flipH="1">
            <a:off x="4631303" y="4315782"/>
            <a:ext cx="1460500" cy="0"/>
          </a:xfrm>
          <a:prstGeom prst="line">
            <a:avLst/>
          </a:prstGeom>
          <a:noFill/>
          <a:ln w="31750" cap="rnd">
            <a:solidFill>
              <a:schemeClr val="tx1"/>
            </a:solidFill>
            <a:prstDash val="sysDot"/>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19" name="Rectangle 18"/>
          <p:cNvSpPr>
            <a:spLocks noChangeAspect="1" noChangeArrowheads="1"/>
          </p:cNvSpPr>
          <p:nvPr/>
        </p:nvSpPr>
        <p:spPr bwMode="auto">
          <a:xfrm>
            <a:off x="7330053" y="2767970"/>
            <a:ext cx="227626" cy="307777"/>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a:solidFill>
                  <a:srgbClr val="0070C0"/>
                </a:solidFill>
                <a:latin typeface="Times New Roman" pitchFamily="18" charset="0"/>
                <a:cs typeface="Times New Roman" pitchFamily="18" charset="0"/>
              </a:rPr>
              <a:t>S</a:t>
            </a:r>
            <a:r>
              <a:rPr kumimoji="0" lang="en-US" sz="2000" b="1" i="1" baseline="-25000" dirty="0">
                <a:solidFill>
                  <a:srgbClr val="0070C0"/>
                </a:solidFill>
                <a:latin typeface="Times New Roman" pitchFamily="18" charset="0"/>
                <a:cs typeface="Times New Roman" pitchFamily="18" charset="0"/>
              </a:rPr>
              <a:t>1</a:t>
            </a:r>
            <a:endParaRPr kumimoji="0" lang="en-US" sz="2000" b="1" baseline="-25000" dirty="0">
              <a:solidFill>
                <a:srgbClr val="0070C0"/>
              </a:solidFill>
              <a:latin typeface="Times New Roman" pitchFamily="18" charset="0"/>
              <a:cs typeface="Times New Roman" pitchFamily="18" charset="0"/>
            </a:endParaRPr>
          </a:p>
        </p:txBody>
      </p:sp>
      <p:sp>
        <p:nvSpPr>
          <p:cNvPr id="120" name="Freeform 19"/>
          <p:cNvSpPr>
            <a:spLocks noChangeAspect="1"/>
          </p:cNvSpPr>
          <p:nvPr/>
        </p:nvSpPr>
        <p:spPr bwMode="auto">
          <a:xfrm>
            <a:off x="5490141" y="2914020"/>
            <a:ext cx="1779587" cy="1906587"/>
          </a:xfrm>
          <a:custGeom>
            <a:avLst/>
            <a:gdLst>
              <a:gd name="T0" fmla="*/ 82 w 4625"/>
              <a:gd name="T1" fmla="*/ 4897 h 4959"/>
              <a:gd name="T2" fmla="*/ 205 w 4625"/>
              <a:gd name="T3" fmla="*/ 4803 h 4959"/>
              <a:gd name="T4" fmla="*/ 328 w 4625"/>
              <a:gd name="T5" fmla="*/ 4706 h 4959"/>
              <a:gd name="T6" fmla="*/ 451 w 4625"/>
              <a:gd name="T7" fmla="*/ 4607 h 4959"/>
              <a:gd name="T8" fmla="*/ 573 w 4625"/>
              <a:gd name="T9" fmla="*/ 4506 h 4959"/>
              <a:gd name="T10" fmla="*/ 695 w 4625"/>
              <a:gd name="T11" fmla="*/ 4403 h 4959"/>
              <a:gd name="T12" fmla="*/ 817 w 4625"/>
              <a:gd name="T13" fmla="*/ 4298 h 4959"/>
              <a:gd name="T14" fmla="*/ 938 w 4625"/>
              <a:gd name="T15" fmla="*/ 4190 h 4959"/>
              <a:gd name="T16" fmla="*/ 1058 w 4625"/>
              <a:gd name="T17" fmla="*/ 4081 h 4959"/>
              <a:gd name="T18" fmla="*/ 1179 w 4625"/>
              <a:gd name="T19" fmla="*/ 3970 h 4959"/>
              <a:gd name="T20" fmla="*/ 1298 w 4625"/>
              <a:gd name="T21" fmla="*/ 3858 h 4959"/>
              <a:gd name="T22" fmla="*/ 1416 w 4625"/>
              <a:gd name="T23" fmla="*/ 3745 h 4959"/>
              <a:gd name="T24" fmla="*/ 1533 w 4625"/>
              <a:gd name="T25" fmla="*/ 3630 h 4959"/>
              <a:gd name="T26" fmla="*/ 1650 w 4625"/>
              <a:gd name="T27" fmla="*/ 3515 h 4959"/>
              <a:gd name="T28" fmla="*/ 1765 w 4625"/>
              <a:gd name="T29" fmla="*/ 3399 h 4959"/>
              <a:gd name="T30" fmla="*/ 1880 w 4625"/>
              <a:gd name="T31" fmla="*/ 3282 h 4959"/>
              <a:gd name="T32" fmla="*/ 1992 w 4625"/>
              <a:gd name="T33" fmla="*/ 3166 h 4959"/>
              <a:gd name="T34" fmla="*/ 2104 w 4625"/>
              <a:gd name="T35" fmla="*/ 3048 h 4959"/>
              <a:gd name="T36" fmla="*/ 2216 w 4625"/>
              <a:gd name="T37" fmla="*/ 2930 h 4959"/>
              <a:gd name="T38" fmla="*/ 2325 w 4625"/>
              <a:gd name="T39" fmla="*/ 2812 h 4959"/>
              <a:gd name="T40" fmla="*/ 2434 w 4625"/>
              <a:gd name="T41" fmla="*/ 2694 h 4959"/>
              <a:gd name="T42" fmla="*/ 2540 w 4625"/>
              <a:gd name="T43" fmla="*/ 2575 h 4959"/>
              <a:gd name="T44" fmla="*/ 2645 w 4625"/>
              <a:gd name="T45" fmla="*/ 2457 h 4959"/>
              <a:gd name="T46" fmla="*/ 2750 w 4625"/>
              <a:gd name="T47" fmla="*/ 2340 h 4959"/>
              <a:gd name="T48" fmla="*/ 2852 w 4625"/>
              <a:gd name="T49" fmla="*/ 2223 h 4959"/>
              <a:gd name="T50" fmla="*/ 2952 w 4625"/>
              <a:gd name="T51" fmla="*/ 2107 h 4959"/>
              <a:gd name="T52" fmla="*/ 3051 w 4625"/>
              <a:gd name="T53" fmla="*/ 1992 h 4959"/>
              <a:gd name="T54" fmla="*/ 3148 w 4625"/>
              <a:gd name="T55" fmla="*/ 1878 h 4959"/>
              <a:gd name="T56" fmla="*/ 3242 w 4625"/>
              <a:gd name="T57" fmla="*/ 1765 h 4959"/>
              <a:gd name="T58" fmla="*/ 3336 w 4625"/>
              <a:gd name="T59" fmla="*/ 1655 h 4959"/>
              <a:gd name="T60" fmla="*/ 3426 w 4625"/>
              <a:gd name="T61" fmla="*/ 1544 h 4959"/>
              <a:gd name="T62" fmla="*/ 3516 w 4625"/>
              <a:gd name="T63" fmla="*/ 1435 h 4959"/>
              <a:gd name="T64" fmla="*/ 3602 w 4625"/>
              <a:gd name="T65" fmla="*/ 1329 h 4959"/>
              <a:gd name="T66" fmla="*/ 3686 w 4625"/>
              <a:gd name="T67" fmla="*/ 1225 h 4959"/>
              <a:gd name="T68" fmla="*/ 3768 w 4625"/>
              <a:gd name="T69" fmla="*/ 1121 h 4959"/>
              <a:gd name="T70" fmla="*/ 3848 w 4625"/>
              <a:gd name="T71" fmla="*/ 1021 h 4959"/>
              <a:gd name="T72" fmla="*/ 3925 w 4625"/>
              <a:gd name="T73" fmla="*/ 923 h 4959"/>
              <a:gd name="T74" fmla="*/ 4000 w 4625"/>
              <a:gd name="T75" fmla="*/ 828 h 4959"/>
              <a:gd name="T76" fmla="*/ 4072 w 4625"/>
              <a:gd name="T77" fmla="*/ 735 h 4959"/>
              <a:gd name="T78" fmla="*/ 4142 w 4625"/>
              <a:gd name="T79" fmla="*/ 645 h 4959"/>
              <a:gd name="T80" fmla="*/ 4209 w 4625"/>
              <a:gd name="T81" fmla="*/ 557 h 4959"/>
              <a:gd name="T82" fmla="*/ 4273 w 4625"/>
              <a:gd name="T83" fmla="*/ 472 h 4959"/>
              <a:gd name="T84" fmla="*/ 4334 w 4625"/>
              <a:gd name="T85" fmla="*/ 391 h 4959"/>
              <a:gd name="T86" fmla="*/ 4392 w 4625"/>
              <a:gd name="T87" fmla="*/ 314 h 4959"/>
              <a:gd name="T88" fmla="*/ 4447 w 4625"/>
              <a:gd name="T89" fmla="*/ 239 h 4959"/>
              <a:gd name="T90" fmla="*/ 4501 w 4625"/>
              <a:gd name="T91" fmla="*/ 169 h 4959"/>
              <a:gd name="T92" fmla="*/ 4550 w 4625"/>
              <a:gd name="T93" fmla="*/ 102 h 4959"/>
              <a:gd name="T94" fmla="*/ 4595 w 4625"/>
              <a:gd name="T95" fmla="*/ 39 h 495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625"/>
              <a:gd name="T145" fmla="*/ 0 h 4959"/>
              <a:gd name="T146" fmla="*/ 4625 w 4625"/>
              <a:gd name="T147" fmla="*/ 4959 h 495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625" h="4959">
                <a:moveTo>
                  <a:pt x="0" y="4959"/>
                </a:moveTo>
                <a:lnTo>
                  <a:pt x="40" y="4928"/>
                </a:lnTo>
                <a:lnTo>
                  <a:pt x="82" y="4897"/>
                </a:lnTo>
                <a:lnTo>
                  <a:pt x="122" y="4866"/>
                </a:lnTo>
                <a:lnTo>
                  <a:pt x="164" y="4835"/>
                </a:lnTo>
                <a:lnTo>
                  <a:pt x="205" y="4803"/>
                </a:lnTo>
                <a:lnTo>
                  <a:pt x="246" y="4771"/>
                </a:lnTo>
                <a:lnTo>
                  <a:pt x="287" y="4739"/>
                </a:lnTo>
                <a:lnTo>
                  <a:pt x="328" y="4706"/>
                </a:lnTo>
                <a:lnTo>
                  <a:pt x="369" y="4673"/>
                </a:lnTo>
                <a:lnTo>
                  <a:pt x="409" y="4640"/>
                </a:lnTo>
                <a:lnTo>
                  <a:pt x="451" y="4607"/>
                </a:lnTo>
                <a:lnTo>
                  <a:pt x="491" y="4574"/>
                </a:lnTo>
                <a:lnTo>
                  <a:pt x="532" y="4540"/>
                </a:lnTo>
                <a:lnTo>
                  <a:pt x="573" y="4506"/>
                </a:lnTo>
                <a:lnTo>
                  <a:pt x="614" y="4472"/>
                </a:lnTo>
                <a:lnTo>
                  <a:pt x="654" y="4437"/>
                </a:lnTo>
                <a:lnTo>
                  <a:pt x="695" y="4403"/>
                </a:lnTo>
                <a:lnTo>
                  <a:pt x="736" y="4368"/>
                </a:lnTo>
                <a:lnTo>
                  <a:pt x="776" y="4333"/>
                </a:lnTo>
                <a:lnTo>
                  <a:pt x="817" y="4298"/>
                </a:lnTo>
                <a:lnTo>
                  <a:pt x="857" y="4261"/>
                </a:lnTo>
                <a:lnTo>
                  <a:pt x="898" y="4226"/>
                </a:lnTo>
                <a:lnTo>
                  <a:pt x="938" y="4190"/>
                </a:lnTo>
                <a:lnTo>
                  <a:pt x="978" y="4154"/>
                </a:lnTo>
                <a:lnTo>
                  <a:pt x="1018" y="4118"/>
                </a:lnTo>
                <a:lnTo>
                  <a:pt x="1058" y="4081"/>
                </a:lnTo>
                <a:lnTo>
                  <a:pt x="1098" y="4044"/>
                </a:lnTo>
                <a:lnTo>
                  <a:pt x="1138" y="4007"/>
                </a:lnTo>
                <a:lnTo>
                  <a:pt x="1179" y="3970"/>
                </a:lnTo>
                <a:lnTo>
                  <a:pt x="1218" y="3933"/>
                </a:lnTo>
                <a:lnTo>
                  <a:pt x="1257" y="3895"/>
                </a:lnTo>
                <a:lnTo>
                  <a:pt x="1298" y="3858"/>
                </a:lnTo>
                <a:lnTo>
                  <a:pt x="1337" y="3821"/>
                </a:lnTo>
                <a:lnTo>
                  <a:pt x="1376" y="3782"/>
                </a:lnTo>
                <a:lnTo>
                  <a:pt x="1416" y="3745"/>
                </a:lnTo>
                <a:lnTo>
                  <a:pt x="1455" y="3707"/>
                </a:lnTo>
                <a:lnTo>
                  <a:pt x="1493" y="3669"/>
                </a:lnTo>
                <a:lnTo>
                  <a:pt x="1533" y="3630"/>
                </a:lnTo>
                <a:lnTo>
                  <a:pt x="1572" y="3592"/>
                </a:lnTo>
                <a:lnTo>
                  <a:pt x="1610" y="3554"/>
                </a:lnTo>
                <a:lnTo>
                  <a:pt x="1650" y="3515"/>
                </a:lnTo>
                <a:lnTo>
                  <a:pt x="1688" y="3477"/>
                </a:lnTo>
                <a:lnTo>
                  <a:pt x="1726" y="3438"/>
                </a:lnTo>
                <a:lnTo>
                  <a:pt x="1765" y="3399"/>
                </a:lnTo>
                <a:lnTo>
                  <a:pt x="1803" y="3360"/>
                </a:lnTo>
                <a:lnTo>
                  <a:pt x="1841" y="3322"/>
                </a:lnTo>
                <a:lnTo>
                  <a:pt x="1880" y="3282"/>
                </a:lnTo>
                <a:lnTo>
                  <a:pt x="1918" y="3244"/>
                </a:lnTo>
                <a:lnTo>
                  <a:pt x="1955" y="3204"/>
                </a:lnTo>
                <a:lnTo>
                  <a:pt x="1992" y="3166"/>
                </a:lnTo>
                <a:lnTo>
                  <a:pt x="2030" y="3127"/>
                </a:lnTo>
                <a:lnTo>
                  <a:pt x="2067" y="3087"/>
                </a:lnTo>
                <a:lnTo>
                  <a:pt x="2104" y="3048"/>
                </a:lnTo>
                <a:lnTo>
                  <a:pt x="2141" y="3009"/>
                </a:lnTo>
                <a:lnTo>
                  <a:pt x="2178" y="2969"/>
                </a:lnTo>
                <a:lnTo>
                  <a:pt x="2216" y="2930"/>
                </a:lnTo>
                <a:lnTo>
                  <a:pt x="2252" y="2890"/>
                </a:lnTo>
                <a:lnTo>
                  <a:pt x="2289" y="2851"/>
                </a:lnTo>
                <a:lnTo>
                  <a:pt x="2325" y="2812"/>
                </a:lnTo>
                <a:lnTo>
                  <a:pt x="2361" y="2772"/>
                </a:lnTo>
                <a:lnTo>
                  <a:pt x="2398" y="2733"/>
                </a:lnTo>
                <a:lnTo>
                  <a:pt x="2434" y="2694"/>
                </a:lnTo>
                <a:lnTo>
                  <a:pt x="2469" y="2654"/>
                </a:lnTo>
                <a:lnTo>
                  <a:pt x="2505" y="2615"/>
                </a:lnTo>
                <a:lnTo>
                  <a:pt x="2540" y="2575"/>
                </a:lnTo>
                <a:lnTo>
                  <a:pt x="2575" y="2536"/>
                </a:lnTo>
                <a:lnTo>
                  <a:pt x="2610" y="2497"/>
                </a:lnTo>
                <a:lnTo>
                  <a:pt x="2645" y="2457"/>
                </a:lnTo>
                <a:lnTo>
                  <a:pt x="2681" y="2418"/>
                </a:lnTo>
                <a:lnTo>
                  <a:pt x="2715" y="2380"/>
                </a:lnTo>
                <a:lnTo>
                  <a:pt x="2750" y="2340"/>
                </a:lnTo>
                <a:lnTo>
                  <a:pt x="2784" y="2301"/>
                </a:lnTo>
                <a:lnTo>
                  <a:pt x="2818" y="2262"/>
                </a:lnTo>
                <a:lnTo>
                  <a:pt x="2852" y="2223"/>
                </a:lnTo>
                <a:lnTo>
                  <a:pt x="2885" y="2185"/>
                </a:lnTo>
                <a:lnTo>
                  <a:pt x="2919" y="2146"/>
                </a:lnTo>
                <a:lnTo>
                  <a:pt x="2952" y="2107"/>
                </a:lnTo>
                <a:lnTo>
                  <a:pt x="2985" y="2069"/>
                </a:lnTo>
                <a:lnTo>
                  <a:pt x="3018" y="2030"/>
                </a:lnTo>
                <a:lnTo>
                  <a:pt x="3051" y="1992"/>
                </a:lnTo>
                <a:lnTo>
                  <a:pt x="3083" y="1955"/>
                </a:lnTo>
                <a:lnTo>
                  <a:pt x="3116" y="1917"/>
                </a:lnTo>
                <a:lnTo>
                  <a:pt x="3148" y="1878"/>
                </a:lnTo>
                <a:lnTo>
                  <a:pt x="3179" y="1841"/>
                </a:lnTo>
                <a:lnTo>
                  <a:pt x="3211" y="1804"/>
                </a:lnTo>
                <a:lnTo>
                  <a:pt x="3242" y="1765"/>
                </a:lnTo>
                <a:lnTo>
                  <a:pt x="3274" y="1728"/>
                </a:lnTo>
                <a:lnTo>
                  <a:pt x="3305" y="1691"/>
                </a:lnTo>
                <a:lnTo>
                  <a:pt x="3336" y="1655"/>
                </a:lnTo>
                <a:lnTo>
                  <a:pt x="3366" y="1617"/>
                </a:lnTo>
                <a:lnTo>
                  <a:pt x="3396" y="1581"/>
                </a:lnTo>
                <a:lnTo>
                  <a:pt x="3426" y="1544"/>
                </a:lnTo>
                <a:lnTo>
                  <a:pt x="3456" y="1508"/>
                </a:lnTo>
                <a:lnTo>
                  <a:pt x="3486" y="1472"/>
                </a:lnTo>
                <a:lnTo>
                  <a:pt x="3516" y="1435"/>
                </a:lnTo>
                <a:lnTo>
                  <a:pt x="3544" y="1400"/>
                </a:lnTo>
                <a:lnTo>
                  <a:pt x="3573" y="1365"/>
                </a:lnTo>
                <a:lnTo>
                  <a:pt x="3602" y="1329"/>
                </a:lnTo>
                <a:lnTo>
                  <a:pt x="3630" y="1294"/>
                </a:lnTo>
                <a:lnTo>
                  <a:pt x="3658" y="1260"/>
                </a:lnTo>
                <a:lnTo>
                  <a:pt x="3686" y="1225"/>
                </a:lnTo>
                <a:lnTo>
                  <a:pt x="3713" y="1191"/>
                </a:lnTo>
                <a:lnTo>
                  <a:pt x="3741" y="1155"/>
                </a:lnTo>
                <a:lnTo>
                  <a:pt x="3768" y="1121"/>
                </a:lnTo>
                <a:lnTo>
                  <a:pt x="3795" y="1088"/>
                </a:lnTo>
                <a:lnTo>
                  <a:pt x="3822" y="1054"/>
                </a:lnTo>
                <a:lnTo>
                  <a:pt x="3848" y="1021"/>
                </a:lnTo>
                <a:lnTo>
                  <a:pt x="3874" y="988"/>
                </a:lnTo>
                <a:lnTo>
                  <a:pt x="3900" y="955"/>
                </a:lnTo>
                <a:lnTo>
                  <a:pt x="3925" y="923"/>
                </a:lnTo>
                <a:lnTo>
                  <a:pt x="3951" y="891"/>
                </a:lnTo>
                <a:lnTo>
                  <a:pt x="3975" y="860"/>
                </a:lnTo>
                <a:lnTo>
                  <a:pt x="4000" y="828"/>
                </a:lnTo>
                <a:lnTo>
                  <a:pt x="4024" y="797"/>
                </a:lnTo>
                <a:lnTo>
                  <a:pt x="4049" y="765"/>
                </a:lnTo>
                <a:lnTo>
                  <a:pt x="4072" y="735"/>
                </a:lnTo>
                <a:lnTo>
                  <a:pt x="4095" y="704"/>
                </a:lnTo>
                <a:lnTo>
                  <a:pt x="4119" y="674"/>
                </a:lnTo>
                <a:lnTo>
                  <a:pt x="4142" y="645"/>
                </a:lnTo>
                <a:lnTo>
                  <a:pt x="4164" y="615"/>
                </a:lnTo>
                <a:lnTo>
                  <a:pt x="4187" y="586"/>
                </a:lnTo>
                <a:lnTo>
                  <a:pt x="4209" y="557"/>
                </a:lnTo>
                <a:lnTo>
                  <a:pt x="4230" y="529"/>
                </a:lnTo>
                <a:lnTo>
                  <a:pt x="4252" y="501"/>
                </a:lnTo>
                <a:lnTo>
                  <a:pt x="4273" y="472"/>
                </a:lnTo>
                <a:lnTo>
                  <a:pt x="4293" y="445"/>
                </a:lnTo>
                <a:lnTo>
                  <a:pt x="4314" y="418"/>
                </a:lnTo>
                <a:lnTo>
                  <a:pt x="4334" y="391"/>
                </a:lnTo>
                <a:lnTo>
                  <a:pt x="4354" y="366"/>
                </a:lnTo>
                <a:lnTo>
                  <a:pt x="4373" y="339"/>
                </a:lnTo>
                <a:lnTo>
                  <a:pt x="4392" y="314"/>
                </a:lnTo>
                <a:lnTo>
                  <a:pt x="4411" y="289"/>
                </a:lnTo>
                <a:lnTo>
                  <a:pt x="4429" y="263"/>
                </a:lnTo>
                <a:lnTo>
                  <a:pt x="4447" y="239"/>
                </a:lnTo>
                <a:lnTo>
                  <a:pt x="4466" y="216"/>
                </a:lnTo>
                <a:lnTo>
                  <a:pt x="4484" y="192"/>
                </a:lnTo>
                <a:lnTo>
                  <a:pt x="4501" y="169"/>
                </a:lnTo>
                <a:lnTo>
                  <a:pt x="4517" y="146"/>
                </a:lnTo>
                <a:lnTo>
                  <a:pt x="4534" y="124"/>
                </a:lnTo>
                <a:lnTo>
                  <a:pt x="4550" y="102"/>
                </a:lnTo>
                <a:lnTo>
                  <a:pt x="4566" y="80"/>
                </a:lnTo>
                <a:lnTo>
                  <a:pt x="4580" y="59"/>
                </a:lnTo>
                <a:lnTo>
                  <a:pt x="4595" y="39"/>
                </a:lnTo>
                <a:lnTo>
                  <a:pt x="4610" y="19"/>
                </a:lnTo>
                <a:lnTo>
                  <a:pt x="4625" y="0"/>
                </a:lnTo>
              </a:path>
            </a:pathLst>
          </a:custGeom>
          <a:noFill/>
          <a:ln w="57150">
            <a:solidFill>
              <a:schemeClr val="accent5">
                <a:lumMod val="75000"/>
              </a:schemeClr>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21" name="Rectangle 21"/>
          <p:cNvSpPr>
            <a:spLocks noChangeArrowheads="1"/>
          </p:cNvSpPr>
          <p:nvPr/>
        </p:nvSpPr>
        <p:spPr bwMode="auto">
          <a:xfrm>
            <a:off x="7288867" y="1521573"/>
            <a:ext cx="1580882" cy="442044"/>
          </a:xfrm>
          <a:prstGeom prst="rect">
            <a:avLst/>
          </a:prstGeom>
          <a:noFill/>
          <a:ln w="19050" cap="rnd">
            <a:noFill/>
            <a:prstDash val="sysDot"/>
            <a:miter lim="800000"/>
            <a:headEnd/>
            <a:tailEnd type="none" w="lg" len="lg"/>
          </a:ln>
        </p:spPr>
        <p:txBody>
          <a:bodyPr wrap="none">
            <a:prstTxWarp prst="textNoShape">
              <a:avLst/>
            </a:prstTxWarp>
            <a:spAutoFit/>
          </a:bodyPr>
          <a:lstStyle/>
          <a:p>
            <a:pPr algn="r">
              <a:lnSpc>
                <a:spcPct val="70000"/>
              </a:lnSpc>
            </a:pPr>
            <a:r>
              <a:rPr kumimoji="0" lang="en-US" sz="1600" b="1" i="1">
                <a:solidFill>
                  <a:srgbClr val="000000"/>
                </a:solidFill>
                <a:latin typeface="Times New Roman" pitchFamily="18" charset="0"/>
                <a:cs typeface="Times New Roman" pitchFamily="18" charset="0"/>
              </a:rPr>
              <a:t>Loanable Funds</a:t>
            </a:r>
            <a:br>
              <a:rPr kumimoji="0" lang="en-US" sz="1600" b="1" i="1">
                <a:solidFill>
                  <a:srgbClr val="000000"/>
                </a:solidFill>
                <a:latin typeface="Times New Roman" pitchFamily="18" charset="0"/>
                <a:cs typeface="Times New Roman" pitchFamily="18" charset="0"/>
              </a:rPr>
            </a:br>
            <a:r>
              <a:rPr kumimoji="0" lang="en-US" sz="1600" b="1" i="1">
                <a:solidFill>
                  <a:srgbClr val="000000"/>
                </a:solidFill>
                <a:latin typeface="Times New Roman" pitchFamily="18" charset="0"/>
                <a:cs typeface="Times New Roman" pitchFamily="18" charset="0"/>
              </a:rPr>
              <a:t>Market</a:t>
            </a:r>
          </a:p>
        </p:txBody>
      </p:sp>
      <p:sp>
        <p:nvSpPr>
          <p:cNvPr id="122" name="Text Box 22"/>
          <p:cNvSpPr txBox="1">
            <a:spLocks noChangeAspect="1" noChangeArrowheads="1"/>
          </p:cNvSpPr>
          <p:nvPr/>
        </p:nvSpPr>
        <p:spPr bwMode="auto">
          <a:xfrm>
            <a:off x="4291578" y="1930524"/>
            <a:ext cx="803425" cy="437043"/>
          </a:xfrm>
          <a:prstGeom prst="rect">
            <a:avLst/>
          </a:prstGeom>
          <a:noFill/>
          <a:ln w="9525">
            <a:noFill/>
            <a:miter lim="800000"/>
            <a:headEnd/>
            <a:tailEnd/>
          </a:ln>
        </p:spPr>
        <p:txBody>
          <a:bodyPr wrap="none">
            <a:prstTxWarp prst="textNoShape">
              <a:avLst/>
            </a:prstTxWarp>
            <a:spAutoFit/>
          </a:bodyPr>
          <a:lstStyle/>
          <a:p>
            <a:pPr>
              <a:lnSpc>
                <a:spcPct val="70000"/>
              </a:lnSpc>
            </a:pPr>
            <a:r>
              <a:rPr kumimoji="0" lang="en-US" sz="1600" b="0" dirty="0">
                <a:solidFill>
                  <a:srgbClr val="000000"/>
                </a:solidFill>
                <a:latin typeface="Times New Roman" pitchFamily="18" charset="0"/>
                <a:cs typeface="Times New Roman" pitchFamily="18" charset="0"/>
              </a:rPr>
              <a:t>Interest</a:t>
            </a:r>
            <a:br>
              <a:rPr kumimoji="0" lang="en-US" sz="1600" b="0" dirty="0">
                <a:solidFill>
                  <a:srgbClr val="000000"/>
                </a:solidFill>
                <a:latin typeface="Times New Roman" pitchFamily="18" charset="0"/>
                <a:cs typeface="Times New Roman" pitchFamily="18" charset="0"/>
              </a:rPr>
            </a:br>
            <a:r>
              <a:rPr kumimoji="0" lang="en-US" sz="1600" b="0" dirty="0">
                <a:solidFill>
                  <a:srgbClr val="000000"/>
                </a:solidFill>
                <a:latin typeface="Times New Roman" pitchFamily="18" charset="0"/>
                <a:cs typeface="Times New Roman" pitchFamily="18" charset="0"/>
              </a:rPr>
              <a:t>rate</a:t>
            </a:r>
            <a:endParaRPr kumimoji="0" lang="en-US" sz="1600" b="0" dirty="0">
              <a:solidFill>
                <a:schemeClr val="tx1"/>
              </a:solidFill>
              <a:latin typeface="Times New Roman" pitchFamily="18" charset="0"/>
              <a:cs typeface="Times New Roman" pitchFamily="18" charset="0"/>
            </a:endParaRPr>
          </a:p>
        </p:txBody>
      </p:sp>
      <p:sp>
        <p:nvSpPr>
          <p:cNvPr id="123" name="Rectangle 23"/>
          <p:cNvSpPr>
            <a:spLocks noChangeAspect="1" noChangeArrowheads="1"/>
          </p:cNvSpPr>
          <p:nvPr/>
        </p:nvSpPr>
        <p:spPr bwMode="auto">
          <a:xfrm>
            <a:off x="4243953" y="4153857"/>
            <a:ext cx="327077"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a:solidFill>
                  <a:srgbClr val="000000"/>
                </a:solidFill>
                <a:latin typeface="Times New Roman" pitchFamily="18" charset="0"/>
                <a:cs typeface="Times New Roman" pitchFamily="18" charset="0"/>
              </a:rPr>
              <a:t>r</a:t>
            </a:r>
            <a:r>
              <a:rPr kumimoji="0" lang="en-US" b="1" i="1" baseline="-25000" dirty="0">
                <a:solidFill>
                  <a:srgbClr val="000000"/>
                </a:solidFill>
                <a:latin typeface="Times New Roman" pitchFamily="18" charset="0"/>
                <a:cs typeface="Times New Roman" pitchFamily="18" charset="0"/>
              </a:rPr>
              <a:t>.04</a:t>
            </a:r>
            <a:r>
              <a:rPr kumimoji="0" lang="en-US" b="1" i="1" dirty="0">
                <a:solidFill>
                  <a:srgbClr val="000000"/>
                </a:solidFill>
                <a:latin typeface="Times New Roman" pitchFamily="18" charset="0"/>
                <a:cs typeface="Times New Roman" pitchFamily="18" charset="0"/>
              </a:rPr>
              <a:t> </a:t>
            </a:r>
            <a:endParaRPr kumimoji="0" lang="en-US" b="1" dirty="0">
              <a:solidFill>
                <a:schemeClr val="tx1"/>
              </a:solidFill>
              <a:latin typeface="Times New Roman" pitchFamily="18" charset="0"/>
              <a:cs typeface="Times New Roman" pitchFamily="18" charset="0"/>
            </a:endParaRPr>
          </a:p>
        </p:txBody>
      </p:sp>
      <p:sp>
        <p:nvSpPr>
          <p:cNvPr id="124" name="Freeform 30"/>
          <p:cNvSpPr>
            <a:spLocks noChangeAspect="1"/>
          </p:cNvSpPr>
          <p:nvPr/>
        </p:nvSpPr>
        <p:spPr bwMode="auto">
          <a:xfrm>
            <a:off x="4977378" y="2526670"/>
            <a:ext cx="1511300" cy="2266950"/>
          </a:xfrm>
          <a:custGeom>
            <a:avLst/>
            <a:gdLst>
              <a:gd name="T0" fmla="*/ 20 w 4147"/>
              <a:gd name="T1" fmla="*/ 72 h 6220"/>
              <a:gd name="T2" fmla="*/ 53 w 4147"/>
              <a:gd name="T3" fmla="*/ 183 h 6220"/>
              <a:gd name="T4" fmla="*/ 94 w 4147"/>
              <a:gd name="T5" fmla="*/ 300 h 6220"/>
              <a:gd name="T6" fmla="*/ 140 w 4147"/>
              <a:gd name="T7" fmla="*/ 421 h 6220"/>
              <a:gd name="T8" fmla="*/ 192 w 4147"/>
              <a:gd name="T9" fmla="*/ 546 h 6220"/>
              <a:gd name="T10" fmla="*/ 249 w 4147"/>
              <a:gd name="T11" fmla="*/ 675 h 6220"/>
              <a:gd name="T12" fmla="*/ 312 w 4147"/>
              <a:gd name="T13" fmla="*/ 808 h 6220"/>
              <a:gd name="T14" fmla="*/ 380 w 4147"/>
              <a:gd name="T15" fmla="*/ 943 h 6220"/>
              <a:gd name="T16" fmla="*/ 452 w 4147"/>
              <a:gd name="T17" fmla="*/ 1082 h 6220"/>
              <a:gd name="T18" fmla="*/ 529 w 4147"/>
              <a:gd name="T19" fmla="*/ 1223 h 6220"/>
              <a:gd name="T20" fmla="*/ 609 w 4147"/>
              <a:gd name="T21" fmla="*/ 1367 h 6220"/>
              <a:gd name="T22" fmla="*/ 693 w 4147"/>
              <a:gd name="T23" fmla="*/ 1513 h 6220"/>
              <a:gd name="T24" fmla="*/ 781 w 4147"/>
              <a:gd name="T25" fmla="*/ 1661 h 6220"/>
              <a:gd name="T26" fmla="*/ 873 w 4147"/>
              <a:gd name="T27" fmla="*/ 1811 h 6220"/>
              <a:gd name="T28" fmla="*/ 966 w 4147"/>
              <a:gd name="T29" fmla="*/ 1962 h 6220"/>
              <a:gd name="T30" fmla="*/ 1063 w 4147"/>
              <a:gd name="T31" fmla="*/ 2116 h 6220"/>
              <a:gd name="T32" fmla="*/ 1162 w 4147"/>
              <a:gd name="T33" fmla="*/ 2269 h 6220"/>
              <a:gd name="T34" fmla="*/ 1264 w 4147"/>
              <a:gd name="T35" fmla="*/ 2423 h 6220"/>
              <a:gd name="T36" fmla="*/ 1368 w 4147"/>
              <a:gd name="T37" fmla="*/ 2577 h 6220"/>
              <a:gd name="T38" fmla="*/ 1473 w 4147"/>
              <a:gd name="T39" fmla="*/ 2733 h 6220"/>
              <a:gd name="T40" fmla="*/ 1579 w 4147"/>
              <a:gd name="T41" fmla="*/ 2887 h 6220"/>
              <a:gd name="T42" fmla="*/ 1687 w 4147"/>
              <a:gd name="T43" fmla="*/ 3041 h 6220"/>
              <a:gd name="T44" fmla="*/ 1796 w 4147"/>
              <a:gd name="T45" fmla="*/ 3195 h 6220"/>
              <a:gd name="T46" fmla="*/ 1905 w 4147"/>
              <a:gd name="T47" fmla="*/ 3348 h 6220"/>
              <a:gd name="T48" fmla="*/ 2015 w 4147"/>
              <a:gd name="T49" fmla="*/ 3500 h 6220"/>
              <a:gd name="T50" fmla="*/ 2125 w 4147"/>
              <a:gd name="T51" fmla="*/ 3650 h 6220"/>
              <a:gd name="T52" fmla="*/ 2235 w 4147"/>
              <a:gd name="T53" fmla="*/ 3798 h 6220"/>
              <a:gd name="T54" fmla="*/ 2343 w 4147"/>
              <a:gd name="T55" fmla="*/ 3944 h 6220"/>
              <a:gd name="T56" fmla="*/ 2451 w 4147"/>
              <a:gd name="T57" fmla="*/ 4089 h 6220"/>
              <a:gd name="T58" fmla="*/ 2559 w 4147"/>
              <a:gd name="T59" fmla="*/ 4230 h 6220"/>
              <a:gd name="T60" fmla="*/ 2665 w 4147"/>
              <a:gd name="T61" fmla="*/ 4370 h 6220"/>
              <a:gd name="T62" fmla="*/ 2770 w 4147"/>
              <a:gd name="T63" fmla="*/ 4507 h 6220"/>
              <a:gd name="T64" fmla="*/ 2872 w 4147"/>
              <a:gd name="T65" fmla="*/ 4639 h 6220"/>
              <a:gd name="T66" fmla="*/ 2972 w 4147"/>
              <a:gd name="T67" fmla="*/ 4768 h 6220"/>
              <a:gd name="T68" fmla="*/ 3071 w 4147"/>
              <a:gd name="T69" fmla="*/ 4894 h 6220"/>
              <a:gd name="T70" fmla="*/ 3167 w 4147"/>
              <a:gd name="T71" fmla="*/ 5016 h 6220"/>
              <a:gd name="T72" fmla="*/ 3260 w 4147"/>
              <a:gd name="T73" fmla="*/ 5134 h 6220"/>
              <a:gd name="T74" fmla="*/ 3350 w 4147"/>
              <a:gd name="T75" fmla="*/ 5247 h 6220"/>
              <a:gd name="T76" fmla="*/ 3436 w 4147"/>
              <a:gd name="T77" fmla="*/ 5355 h 6220"/>
              <a:gd name="T78" fmla="*/ 3519 w 4147"/>
              <a:gd name="T79" fmla="*/ 5457 h 6220"/>
              <a:gd name="T80" fmla="*/ 3599 w 4147"/>
              <a:gd name="T81" fmla="*/ 5555 h 6220"/>
              <a:gd name="T82" fmla="*/ 3673 w 4147"/>
              <a:gd name="T83" fmla="*/ 5647 h 6220"/>
              <a:gd name="T84" fmla="*/ 3743 w 4147"/>
              <a:gd name="T85" fmla="*/ 5733 h 6220"/>
              <a:gd name="T86" fmla="*/ 3809 w 4147"/>
              <a:gd name="T87" fmla="*/ 5814 h 6220"/>
              <a:gd name="T88" fmla="*/ 3870 w 4147"/>
              <a:gd name="T89" fmla="*/ 5888 h 6220"/>
              <a:gd name="T90" fmla="*/ 3925 w 4147"/>
              <a:gd name="T91" fmla="*/ 5954 h 6220"/>
              <a:gd name="T92" fmla="*/ 3975 w 4147"/>
              <a:gd name="T93" fmla="*/ 6015 h 6220"/>
              <a:gd name="T94" fmla="*/ 4019 w 4147"/>
              <a:gd name="T95" fmla="*/ 6067 h 6220"/>
              <a:gd name="T96" fmla="*/ 4057 w 4147"/>
              <a:gd name="T97" fmla="*/ 6113 h 6220"/>
              <a:gd name="T98" fmla="*/ 4088 w 4147"/>
              <a:gd name="T99" fmla="*/ 6150 h 6220"/>
              <a:gd name="T100" fmla="*/ 4113 w 4147"/>
              <a:gd name="T101" fmla="*/ 6181 h 6220"/>
              <a:gd name="T102" fmla="*/ 4132 w 4147"/>
              <a:gd name="T103" fmla="*/ 6202 h 6220"/>
              <a:gd name="T104" fmla="*/ 4144 w 4147"/>
              <a:gd name="T105" fmla="*/ 6216 h 6220"/>
              <a:gd name="T106" fmla="*/ 4147 w 4147"/>
              <a:gd name="T107" fmla="*/ 6220 h 62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47"/>
              <a:gd name="T163" fmla="*/ 0 h 6220"/>
              <a:gd name="T164" fmla="*/ 4147 w 4147"/>
              <a:gd name="T165" fmla="*/ 6220 h 62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47" h="6220">
                <a:moveTo>
                  <a:pt x="0" y="0"/>
                </a:moveTo>
                <a:lnTo>
                  <a:pt x="10" y="35"/>
                </a:lnTo>
                <a:lnTo>
                  <a:pt x="20" y="72"/>
                </a:lnTo>
                <a:lnTo>
                  <a:pt x="31" y="108"/>
                </a:lnTo>
                <a:lnTo>
                  <a:pt x="42" y="146"/>
                </a:lnTo>
                <a:lnTo>
                  <a:pt x="53" y="183"/>
                </a:lnTo>
                <a:lnTo>
                  <a:pt x="67" y="222"/>
                </a:lnTo>
                <a:lnTo>
                  <a:pt x="79" y="260"/>
                </a:lnTo>
                <a:lnTo>
                  <a:pt x="94" y="300"/>
                </a:lnTo>
                <a:lnTo>
                  <a:pt x="109" y="340"/>
                </a:lnTo>
                <a:lnTo>
                  <a:pt x="124" y="380"/>
                </a:lnTo>
                <a:lnTo>
                  <a:pt x="140" y="421"/>
                </a:lnTo>
                <a:lnTo>
                  <a:pt x="157" y="463"/>
                </a:lnTo>
                <a:lnTo>
                  <a:pt x="174" y="504"/>
                </a:lnTo>
                <a:lnTo>
                  <a:pt x="192" y="546"/>
                </a:lnTo>
                <a:lnTo>
                  <a:pt x="211" y="589"/>
                </a:lnTo>
                <a:lnTo>
                  <a:pt x="231" y="631"/>
                </a:lnTo>
                <a:lnTo>
                  <a:pt x="249" y="675"/>
                </a:lnTo>
                <a:lnTo>
                  <a:pt x="270" y="719"/>
                </a:lnTo>
                <a:lnTo>
                  <a:pt x="291" y="763"/>
                </a:lnTo>
                <a:lnTo>
                  <a:pt x="312" y="808"/>
                </a:lnTo>
                <a:lnTo>
                  <a:pt x="335" y="852"/>
                </a:lnTo>
                <a:lnTo>
                  <a:pt x="357" y="897"/>
                </a:lnTo>
                <a:lnTo>
                  <a:pt x="380" y="943"/>
                </a:lnTo>
                <a:lnTo>
                  <a:pt x="404" y="989"/>
                </a:lnTo>
                <a:lnTo>
                  <a:pt x="428" y="1035"/>
                </a:lnTo>
                <a:lnTo>
                  <a:pt x="452" y="1082"/>
                </a:lnTo>
                <a:lnTo>
                  <a:pt x="477" y="1129"/>
                </a:lnTo>
                <a:lnTo>
                  <a:pt x="503" y="1176"/>
                </a:lnTo>
                <a:lnTo>
                  <a:pt x="529" y="1223"/>
                </a:lnTo>
                <a:lnTo>
                  <a:pt x="555" y="1270"/>
                </a:lnTo>
                <a:lnTo>
                  <a:pt x="582" y="1318"/>
                </a:lnTo>
                <a:lnTo>
                  <a:pt x="609" y="1367"/>
                </a:lnTo>
                <a:lnTo>
                  <a:pt x="636" y="1415"/>
                </a:lnTo>
                <a:lnTo>
                  <a:pt x="664" y="1464"/>
                </a:lnTo>
                <a:lnTo>
                  <a:pt x="693" y="1513"/>
                </a:lnTo>
                <a:lnTo>
                  <a:pt x="722" y="1562"/>
                </a:lnTo>
                <a:lnTo>
                  <a:pt x="752" y="1612"/>
                </a:lnTo>
                <a:lnTo>
                  <a:pt x="781" y="1661"/>
                </a:lnTo>
                <a:lnTo>
                  <a:pt x="811" y="1711"/>
                </a:lnTo>
                <a:lnTo>
                  <a:pt x="841" y="1761"/>
                </a:lnTo>
                <a:lnTo>
                  <a:pt x="873" y="1811"/>
                </a:lnTo>
                <a:lnTo>
                  <a:pt x="903" y="1861"/>
                </a:lnTo>
                <a:lnTo>
                  <a:pt x="934" y="1912"/>
                </a:lnTo>
                <a:lnTo>
                  <a:pt x="966" y="1962"/>
                </a:lnTo>
                <a:lnTo>
                  <a:pt x="999" y="2014"/>
                </a:lnTo>
                <a:lnTo>
                  <a:pt x="1031" y="2065"/>
                </a:lnTo>
                <a:lnTo>
                  <a:pt x="1063" y="2116"/>
                </a:lnTo>
                <a:lnTo>
                  <a:pt x="1096" y="2167"/>
                </a:lnTo>
                <a:lnTo>
                  <a:pt x="1129" y="2218"/>
                </a:lnTo>
                <a:lnTo>
                  <a:pt x="1162" y="2269"/>
                </a:lnTo>
                <a:lnTo>
                  <a:pt x="1197" y="2320"/>
                </a:lnTo>
                <a:lnTo>
                  <a:pt x="1230" y="2372"/>
                </a:lnTo>
                <a:lnTo>
                  <a:pt x="1264" y="2423"/>
                </a:lnTo>
                <a:lnTo>
                  <a:pt x="1299" y="2474"/>
                </a:lnTo>
                <a:lnTo>
                  <a:pt x="1333" y="2526"/>
                </a:lnTo>
                <a:lnTo>
                  <a:pt x="1368" y="2577"/>
                </a:lnTo>
                <a:lnTo>
                  <a:pt x="1403" y="2630"/>
                </a:lnTo>
                <a:lnTo>
                  <a:pt x="1437" y="2681"/>
                </a:lnTo>
                <a:lnTo>
                  <a:pt x="1473" y="2733"/>
                </a:lnTo>
                <a:lnTo>
                  <a:pt x="1508" y="2784"/>
                </a:lnTo>
                <a:lnTo>
                  <a:pt x="1544" y="2836"/>
                </a:lnTo>
                <a:lnTo>
                  <a:pt x="1579" y="2887"/>
                </a:lnTo>
                <a:lnTo>
                  <a:pt x="1616" y="2939"/>
                </a:lnTo>
                <a:lnTo>
                  <a:pt x="1651" y="2990"/>
                </a:lnTo>
                <a:lnTo>
                  <a:pt x="1687" y="3041"/>
                </a:lnTo>
                <a:lnTo>
                  <a:pt x="1724" y="3093"/>
                </a:lnTo>
                <a:lnTo>
                  <a:pt x="1759" y="3144"/>
                </a:lnTo>
                <a:lnTo>
                  <a:pt x="1796" y="3195"/>
                </a:lnTo>
                <a:lnTo>
                  <a:pt x="1832" y="3247"/>
                </a:lnTo>
                <a:lnTo>
                  <a:pt x="1869" y="3298"/>
                </a:lnTo>
                <a:lnTo>
                  <a:pt x="1905" y="3348"/>
                </a:lnTo>
                <a:lnTo>
                  <a:pt x="1942" y="3399"/>
                </a:lnTo>
                <a:lnTo>
                  <a:pt x="1978" y="3450"/>
                </a:lnTo>
                <a:lnTo>
                  <a:pt x="2015" y="3500"/>
                </a:lnTo>
                <a:lnTo>
                  <a:pt x="2051" y="3550"/>
                </a:lnTo>
                <a:lnTo>
                  <a:pt x="2089" y="3600"/>
                </a:lnTo>
                <a:lnTo>
                  <a:pt x="2125" y="3650"/>
                </a:lnTo>
                <a:lnTo>
                  <a:pt x="2162" y="3700"/>
                </a:lnTo>
                <a:lnTo>
                  <a:pt x="2198" y="3749"/>
                </a:lnTo>
                <a:lnTo>
                  <a:pt x="2235" y="3798"/>
                </a:lnTo>
                <a:lnTo>
                  <a:pt x="2271" y="3847"/>
                </a:lnTo>
                <a:lnTo>
                  <a:pt x="2307" y="3896"/>
                </a:lnTo>
                <a:lnTo>
                  <a:pt x="2343" y="3944"/>
                </a:lnTo>
                <a:lnTo>
                  <a:pt x="2379" y="3993"/>
                </a:lnTo>
                <a:lnTo>
                  <a:pt x="2416" y="4041"/>
                </a:lnTo>
                <a:lnTo>
                  <a:pt x="2451" y="4089"/>
                </a:lnTo>
                <a:lnTo>
                  <a:pt x="2488" y="4137"/>
                </a:lnTo>
                <a:lnTo>
                  <a:pt x="2523" y="4184"/>
                </a:lnTo>
                <a:lnTo>
                  <a:pt x="2559" y="4230"/>
                </a:lnTo>
                <a:lnTo>
                  <a:pt x="2595" y="4277"/>
                </a:lnTo>
                <a:lnTo>
                  <a:pt x="2631" y="4324"/>
                </a:lnTo>
                <a:lnTo>
                  <a:pt x="2665" y="4370"/>
                </a:lnTo>
                <a:lnTo>
                  <a:pt x="2700" y="4416"/>
                </a:lnTo>
                <a:lnTo>
                  <a:pt x="2735" y="4461"/>
                </a:lnTo>
                <a:lnTo>
                  <a:pt x="2770" y="4507"/>
                </a:lnTo>
                <a:lnTo>
                  <a:pt x="2805" y="4550"/>
                </a:lnTo>
                <a:lnTo>
                  <a:pt x="2839" y="4595"/>
                </a:lnTo>
                <a:lnTo>
                  <a:pt x="2872" y="4639"/>
                </a:lnTo>
                <a:lnTo>
                  <a:pt x="2907" y="4683"/>
                </a:lnTo>
                <a:lnTo>
                  <a:pt x="2940" y="4726"/>
                </a:lnTo>
                <a:lnTo>
                  <a:pt x="2972" y="4768"/>
                </a:lnTo>
                <a:lnTo>
                  <a:pt x="3006" y="4811"/>
                </a:lnTo>
                <a:lnTo>
                  <a:pt x="3038" y="4853"/>
                </a:lnTo>
                <a:lnTo>
                  <a:pt x="3071" y="4894"/>
                </a:lnTo>
                <a:lnTo>
                  <a:pt x="3104" y="4935"/>
                </a:lnTo>
                <a:lnTo>
                  <a:pt x="3135" y="4976"/>
                </a:lnTo>
                <a:lnTo>
                  <a:pt x="3167" y="5016"/>
                </a:lnTo>
                <a:lnTo>
                  <a:pt x="3198" y="5056"/>
                </a:lnTo>
                <a:lnTo>
                  <a:pt x="3230" y="5094"/>
                </a:lnTo>
                <a:lnTo>
                  <a:pt x="3260" y="5134"/>
                </a:lnTo>
                <a:lnTo>
                  <a:pt x="3290" y="5172"/>
                </a:lnTo>
                <a:lnTo>
                  <a:pt x="3320" y="5209"/>
                </a:lnTo>
                <a:lnTo>
                  <a:pt x="3350" y="5247"/>
                </a:lnTo>
                <a:lnTo>
                  <a:pt x="3379" y="5283"/>
                </a:lnTo>
                <a:lnTo>
                  <a:pt x="3408" y="5319"/>
                </a:lnTo>
                <a:lnTo>
                  <a:pt x="3436" y="5355"/>
                </a:lnTo>
                <a:lnTo>
                  <a:pt x="3464" y="5389"/>
                </a:lnTo>
                <a:lnTo>
                  <a:pt x="3492" y="5424"/>
                </a:lnTo>
                <a:lnTo>
                  <a:pt x="3519" y="5457"/>
                </a:lnTo>
                <a:lnTo>
                  <a:pt x="3547" y="5491"/>
                </a:lnTo>
                <a:lnTo>
                  <a:pt x="3573" y="5523"/>
                </a:lnTo>
                <a:lnTo>
                  <a:pt x="3599" y="5555"/>
                </a:lnTo>
                <a:lnTo>
                  <a:pt x="3624" y="5586"/>
                </a:lnTo>
                <a:lnTo>
                  <a:pt x="3649" y="5618"/>
                </a:lnTo>
                <a:lnTo>
                  <a:pt x="3673" y="5647"/>
                </a:lnTo>
                <a:lnTo>
                  <a:pt x="3697" y="5677"/>
                </a:lnTo>
                <a:lnTo>
                  <a:pt x="3721" y="5705"/>
                </a:lnTo>
                <a:lnTo>
                  <a:pt x="3743" y="5733"/>
                </a:lnTo>
                <a:lnTo>
                  <a:pt x="3765" y="5761"/>
                </a:lnTo>
                <a:lnTo>
                  <a:pt x="3787" y="5788"/>
                </a:lnTo>
                <a:lnTo>
                  <a:pt x="3809" y="5814"/>
                </a:lnTo>
                <a:lnTo>
                  <a:pt x="3830" y="5839"/>
                </a:lnTo>
                <a:lnTo>
                  <a:pt x="3850" y="5864"/>
                </a:lnTo>
                <a:lnTo>
                  <a:pt x="3870" y="5888"/>
                </a:lnTo>
                <a:lnTo>
                  <a:pt x="3888" y="5911"/>
                </a:lnTo>
                <a:lnTo>
                  <a:pt x="3907" y="5932"/>
                </a:lnTo>
                <a:lnTo>
                  <a:pt x="3925" y="5954"/>
                </a:lnTo>
                <a:lnTo>
                  <a:pt x="3943" y="5975"/>
                </a:lnTo>
                <a:lnTo>
                  <a:pt x="3959" y="5995"/>
                </a:lnTo>
                <a:lnTo>
                  <a:pt x="3975" y="6015"/>
                </a:lnTo>
                <a:lnTo>
                  <a:pt x="3990" y="6033"/>
                </a:lnTo>
                <a:lnTo>
                  <a:pt x="4005" y="6050"/>
                </a:lnTo>
                <a:lnTo>
                  <a:pt x="4019" y="6067"/>
                </a:lnTo>
                <a:lnTo>
                  <a:pt x="4032" y="6084"/>
                </a:lnTo>
                <a:lnTo>
                  <a:pt x="4045" y="6098"/>
                </a:lnTo>
                <a:lnTo>
                  <a:pt x="4057" y="6113"/>
                </a:lnTo>
                <a:lnTo>
                  <a:pt x="4069" y="6126"/>
                </a:lnTo>
                <a:lnTo>
                  <a:pt x="4079" y="6139"/>
                </a:lnTo>
                <a:lnTo>
                  <a:pt x="4088" y="6150"/>
                </a:lnTo>
                <a:lnTo>
                  <a:pt x="4098" y="6162"/>
                </a:lnTo>
                <a:lnTo>
                  <a:pt x="4106" y="6171"/>
                </a:lnTo>
                <a:lnTo>
                  <a:pt x="4113" y="6181"/>
                </a:lnTo>
                <a:lnTo>
                  <a:pt x="4121" y="6189"/>
                </a:lnTo>
                <a:lnTo>
                  <a:pt x="4127" y="6196"/>
                </a:lnTo>
                <a:lnTo>
                  <a:pt x="4132" y="6202"/>
                </a:lnTo>
                <a:lnTo>
                  <a:pt x="4136" y="6208"/>
                </a:lnTo>
                <a:lnTo>
                  <a:pt x="4141" y="6212"/>
                </a:lnTo>
                <a:lnTo>
                  <a:pt x="4144" y="6216"/>
                </a:lnTo>
                <a:lnTo>
                  <a:pt x="4146" y="6218"/>
                </a:lnTo>
                <a:lnTo>
                  <a:pt x="4147" y="6219"/>
                </a:lnTo>
                <a:lnTo>
                  <a:pt x="4147" y="6220"/>
                </a:lnTo>
              </a:path>
            </a:pathLst>
          </a:custGeom>
          <a:noFill/>
          <a:ln w="57150">
            <a:solidFill>
              <a:schemeClr val="tx1"/>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25" name="Rectangle 31"/>
          <p:cNvSpPr>
            <a:spLocks noChangeAspect="1" noChangeArrowheads="1"/>
          </p:cNvSpPr>
          <p:nvPr/>
        </p:nvSpPr>
        <p:spPr bwMode="auto">
          <a:xfrm>
            <a:off x="6450578" y="4706307"/>
            <a:ext cx="436563" cy="307777"/>
          </a:xfrm>
          <a:prstGeom prst="rect">
            <a:avLst/>
          </a:prstGeom>
          <a:noFill/>
          <a:ln w="9525">
            <a:noFill/>
            <a:miter lim="800000"/>
            <a:headEnd/>
            <a:tailEnd/>
          </a:ln>
        </p:spPr>
        <p:txBody>
          <a:bodyPr lIns="0" tIns="0" rIns="0" bIns="0">
            <a:prstTxWarp prst="textNoShape">
              <a:avLst/>
            </a:prstTxWarp>
            <a:spAutoFit/>
          </a:bodyPr>
          <a:lstStyle/>
          <a:p>
            <a:r>
              <a:rPr kumimoji="0" lang="en-US" sz="2000" b="1" i="1" dirty="0">
                <a:latin typeface="Times New Roman" pitchFamily="18" charset="0"/>
                <a:cs typeface="Times New Roman" pitchFamily="18" charset="0"/>
              </a:rPr>
              <a:t> D</a:t>
            </a:r>
            <a:r>
              <a:rPr kumimoji="0" lang="en-US" sz="2000" b="1" i="1" baseline="-25000" dirty="0">
                <a:latin typeface="Times New Roman" pitchFamily="18" charset="0"/>
                <a:cs typeface="Times New Roman" pitchFamily="18" charset="0"/>
              </a:rPr>
              <a:t>1</a:t>
            </a:r>
            <a:endParaRPr kumimoji="0" lang="en-US" sz="2000" b="1" baseline="-25000" dirty="0">
              <a:latin typeface="Times New Roman" pitchFamily="18" charset="0"/>
              <a:cs typeface="Times New Roman" pitchFamily="18" charset="0"/>
            </a:endParaRPr>
          </a:p>
        </p:txBody>
      </p:sp>
      <p:sp>
        <p:nvSpPr>
          <p:cNvPr id="126" name="Freeform 32"/>
          <p:cNvSpPr>
            <a:spLocks/>
          </p:cNvSpPr>
          <p:nvPr/>
        </p:nvSpPr>
        <p:spPr bwMode="auto">
          <a:xfrm>
            <a:off x="6031478" y="4252282"/>
            <a:ext cx="119063" cy="119063"/>
          </a:xfrm>
          <a:custGeom>
            <a:avLst/>
            <a:gdLst>
              <a:gd name="T0" fmla="*/ 0 w 173"/>
              <a:gd name="T1" fmla="*/ 87 h 173"/>
              <a:gd name="T2" fmla="*/ 13 w 173"/>
              <a:gd name="T3" fmla="*/ 43 h 173"/>
              <a:gd name="T4" fmla="*/ 43 w 173"/>
              <a:gd name="T5" fmla="*/ 12 h 173"/>
              <a:gd name="T6" fmla="*/ 87 w 173"/>
              <a:gd name="T7" fmla="*/ 0 h 173"/>
              <a:gd name="T8" fmla="*/ 87 w 173"/>
              <a:gd name="T9" fmla="*/ 0 h 173"/>
              <a:gd name="T10" fmla="*/ 131 w 173"/>
              <a:gd name="T11" fmla="*/ 12 h 173"/>
              <a:gd name="T12" fmla="*/ 162 w 173"/>
              <a:gd name="T13" fmla="*/ 43 h 173"/>
              <a:gd name="T14" fmla="*/ 173 w 173"/>
              <a:gd name="T15" fmla="*/ 87 h 173"/>
              <a:gd name="T16" fmla="*/ 173 w 173"/>
              <a:gd name="T17" fmla="*/ 87 h 173"/>
              <a:gd name="T18" fmla="*/ 162 w 173"/>
              <a:gd name="T19" fmla="*/ 130 h 173"/>
              <a:gd name="T20" fmla="*/ 131 w 173"/>
              <a:gd name="T21" fmla="*/ 161 h 173"/>
              <a:gd name="T22" fmla="*/ 87 w 173"/>
              <a:gd name="T23" fmla="*/ 173 h 173"/>
              <a:gd name="T24" fmla="*/ 87 w 173"/>
              <a:gd name="T25" fmla="*/ 173 h 173"/>
              <a:gd name="T26" fmla="*/ 43 w 173"/>
              <a:gd name="T27" fmla="*/ 161 h 173"/>
              <a:gd name="T28" fmla="*/ 13 w 173"/>
              <a:gd name="T29" fmla="*/ 130 h 173"/>
              <a:gd name="T30" fmla="*/ 0 w 173"/>
              <a:gd name="T31" fmla="*/ 87 h 173"/>
              <a:gd name="T32" fmla="*/ 0 w 173"/>
              <a:gd name="T33" fmla="*/ 87 h 173"/>
              <a:gd name="T34" fmla="*/ 0 w 173"/>
              <a:gd name="T35" fmla="*/ 87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73"/>
              <a:gd name="T56" fmla="*/ 173 w 173"/>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73">
                <a:moveTo>
                  <a:pt x="0" y="87"/>
                </a:moveTo>
                <a:lnTo>
                  <a:pt x="13" y="43"/>
                </a:lnTo>
                <a:lnTo>
                  <a:pt x="43" y="12"/>
                </a:lnTo>
                <a:lnTo>
                  <a:pt x="87" y="0"/>
                </a:lnTo>
                <a:lnTo>
                  <a:pt x="131" y="12"/>
                </a:lnTo>
                <a:lnTo>
                  <a:pt x="162" y="43"/>
                </a:lnTo>
                <a:lnTo>
                  <a:pt x="173" y="87"/>
                </a:lnTo>
                <a:lnTo>
                  <a:pt x="162" y="130"/>
                </a:lnTo>
                <a:lnTo>
                  <a:pt x="131" y="161"/>
                </a:lnTo>
                <a:lnTo>
                  <a:pt x="87" y="173"/>
                </a:lnTo>
                <a:lnTo>
                  <a:pt x="43" y="161"/>
                </a:lnTo>
                <a:lnTo>
                  <a:pt x="13"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grpSp>
        <p:nvGrpSpPr>
          <p:cNvPr id="127" name="Group 56"/>
          <p:cNvGrpSpPr>
            <a:grpSpLocks/>
          </p:cNvGrpSpPr>
          <p:nvPr/>
        </p:nvGrpSpPr>
        <p:grpSpPr bwMode="auto">
          <a:xfrm>
            <a:off x="4734491" y="2210759"/>
            <a:ext cx="3694113" cy="2282827"/>
            <a:chOff x="2202" y="622"/>
            <a:chExt cx="2327" cy="1438"/>
          </a:xfrm>
        </p:grpSpPr>
        <p:sp>
          <p:nvSpPr>
            <p:cNvPr id="128" name="Rectangle 11"/>
            <p:cNvSpPr>
              <a:spLocks noChangeAspect="1" noChangeArrowheads="1"/>
            </p:cNvSpPr>
            <p:nvPr/>
          </p:nvSpPr>
          <p:spPr bwMode="auto">
            <a:xfrm>
              <a:off x="3478" y="648"/>
              <a:ext cx="143" cy="194"/>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a:solidFill>
                    <a:srgbClr val="0070C0"/>
                  </a:solidFill>
                  <a:latin typeface="Times New Roman" pitchFamily="18" charset="0"/>
                  <a:cs typeface="Times New Roman" pitchFamily="18" charset="0"/>
                </a:rPr>
                <a:t>S</a:t>
              </a:r>
              <a:r>
                <a:rPr kumimoji="0" lang="en-US" sz="2000" b="1" i="1" baseline="-25000" dirty="0">
                  <a:solidFill>
                    <a:srgbClr val="0070C0"/>
                  </a:solidFill>
                  <a:latin typeface="Times New Roman" pitchFamily="18" charset="0"/>
                  <a:cs typeface="Times New Roman" pitchFamily="18" charset="0"/>
                </a:rPr>
                <a:t>2</a:t>
              </a:r>
              <a:endParaRPr kumimoji="0" lang="en-US" sz="2000" b="1" dirty="0">
                <a:solidFill>
                  <a:srgbClr val="0070C0"/>
                </a:solidFill>
                <a:latin typeface="Times New Roman" pitchFamily="18" charset="0"/>
                <a:cs typeface="Times New Roman" pitchFamily="18" charset="0"/>
              </a:endParaRPr>
            </a:p>
          </p:txBody>
        </p:sp>
        <p:sp>
          <p:nvSpPr>
            <p:cNvPr id="129" name="Freeform 12"/>
            <p:cNvSpPr>
              <a:spLocks noChangeAspect="1"/>
            </p:cNvSpPr>
            <p:nvPr/>
          </p:nvSpPr>
          <p:spPr bwMode="auto">
            <a:xfrm>
              <a:off x="2202" y="738"/>
              <a:ext cx="1234" cy="1322"/>
            </a:xfrm>
            <a:custGeom>
              <a:avLst/>
              <a:gdLst>
                <a:gd name="T0" fmla="*/ 82 w 4625"/>
                <a:gd name="T1" fmla="*/ 4897 h 4959"/>
                <a:gd name="T2" fmla="*/ 205 w 4625"/>
                <a:gd name="T3" fmla="*/ 4803 h 4959"/>
                <a:gd name="T4" fmla="*/ 328 w 4625"/>
                <a:gd name="T5" fmla="*/ 4706 h 4959"/>
                <a:gd name="T6" fmla="*/ 451 w 4625"/>
                <a:gd name="T7" fmla="*/ 4607 h 4959"/>
                <a:gd name="T8" fmla="*/ 573 w 4625"/>
                <a:gd name="T9" fmla="*/ 4506 h 4959"/>
                <a:gd name="T10" fmla="*/ 695 w 4625"/>
                <a:gd name="T11" fmla="*/ 4403 h 4959"/>
                <a:gd name="T12" fmla="*/ 817 w 4625"/>
                <a:gd name="T13" fmla="*/ 4298 h 4959"/>
                <a:gd name="T14" fmla="*/ 938 w 4625"/>
                <a:gd name="T15" fmla="*/ 4190 h 4959"/>
                <a:gd name="T16" fmla="*/ 1058 w 4625"/>
                <a:gd name="T17" fmla="*/ 4081 h 4959"/>
                <a:gd name="T18" fmla="*/ 1179 w 4625"/>
                <a:gd name="T19" fmla="*/ 3970 h 4959"/>
                <a:gd name="T20" fmla="*/ 1298 w 4625"/>
                <a:gd name="T21" fmla="*/ 3858 h 4959"/>
                <a:gd name="T22" fmla="*/ 1416 w 4625"/>
                <a:gd name="T23" fmla="*/ 3745 h 4959"/>
                <a:gd name="T24" fmla="*/ 1533 w 4625"/>
                <a:gd name="T25" fmla="*/ 3630 h 4959"/>
                <a:gd name="T26" fmla="*/ 1650 w 4625"/>
                <a:gd name="T27" fmla="*/ 3515 h 4959"/>
                <a:gd name="T28" fmla="*/ 1765 w 4625"/>
                <a:gd name="T29" fmla="*/ 3399 h 4959"/>
                <a:gd name="T30" fmla="*/ 1880 w 4625"/>
                <a:gd name="T31" fmla="*/ 3282 h 4959"/>
                <a:gd name="T32" fmla="*/ 1992 w 4625"/>
                <a:gd name="T33" fmla="*/ 3166 h 4959"/>
                <a:gd name="T34" fmla="*/ 2104 w 4625"/>
                <a:gd name="T35" fmla="*/ 3048 h 4959"/>
                <a:gd name="T36" fmla="*/ 2216 w 4625"/>
                <a:gd name="T37" fmla="*/ 2930 h 4959"/>
                <a:gd name="T38" fmla="*/ 2325 w 4625"/>
                <a:gd name="T39" fmla="*/ 2812 h 4959"/>
                <a:gd name="T40" fmla="*/ 2434 w 4625"/>
                <a:gd name="T41" fmla="*/ 2694 h 4959"/>
                <a:gd name="T42" fmla="*/ 2540 w 4625"/>
                <a:gd name="T43" fmla="*/ 2575 h 4959"/>
                <a:gd name="T44" fmla="*/ 2645 w 4625"/>
                <a:gd name="T45" fmla="*/ 2457 h 4959"/>
                <a:gd name="T46" fmla="*/ 2750 w 4625"/>
                <a:gd name="T47" fmla="*/ 2340 h 4959"/>
                <a:gd name="T48" fmla="*/ 2852 w 4625"/>
                <a:gd name="T49" fmla="*/ 2223 h 4959"/>
                <a:gd name="T50" fmla="*/ 2952 w 4625"/>
                <a:gd name="T51" fmla="*/ 2107 h 4959"/>
                <a:gd name="T52" fmla="*/ 3051 w 4625"/>
                <a:gd name="T53" fmla="*/ 1992 h 4959"/>
                <a:gd name="T54" fmla="*/ 3148 w 4625"/>
                <a:gd name="T55" fmla="*/ 1878 h 4959"/>
                <a:gd name="T56" fmla="*/ 3242 w 4625"/>
                <a:gd name="T57" fmla="*/ 1765 h 4959"/>
                <a:gd name="T58" fmla="*/ 3336 w 4625"/>
                <a:gd name="T59" fmla="*/ 1655 h 4959"/>
                <a:gd name="T60" fmla="*/ 3426 w 4625"/>
                <a:gd name="T61" fmla="*/ 1544 h 4959"/>
                <a:gd name="T62" fmla="*/ 3516 w 4625"/>
                <a:gd name="T63" fmla="*/ 1435 h 4959"/>
                <a:gd name="T64" fmla="*/ 3602 w 4625"/>
                <a:gd name="T65" fmla="*/ 1329 h 4959"/>
                <a:gd name="T66" fmla="*/ 3686 w 4625"/>
                <a:gd name="T67" fmla="*/ 1225 h 4959"/>
                <a:gd name="T68" fmla="*/ 3768 w 4625"/>
                <a:gd name="T69" fmla="*/ 1121 h 4959"/>
                <a:gd name="T70" fmla="*/ 3848 w 4625"/>
                <a:gd name="T71" fmla="*/ 1021 h 4959"/>
                <a:gd name="T72" fmla="*/ 3925 w 4625"/>
                <a:gd name="T73" fmla="*/ 923 h 4959"/>
                <a:gd name="T74" fmla="*/ 4000 w 4625"/>
                <a:gd name="T75" fmla="*/ 828 h 4959"/>
                <a:gd name="T76" fmla="*/ 4072 w 4625"/>
                <a:gd name="T77" fmla="*/ 735 h 4959"/>
                <a:gd name="T78" fmla="*/ 4142 w 4625"/>
                <a:gd name="T79" fmla="*/ 645 h 4959"/>
                <a:gd name="T80" fmla="*/ 4209 w 4625"/>
                <a:gd name="T81" fmla="*/ 557 h 4959"/>
                <a:gd name="T82" fmla="*/ 4273 w 4625"/>
                <a:gd name="T83" fmla="*/ 472 h 4959"/>
                <a:gd name="T84" fmla="*/ 4334 w 4625"/>
                <a:gd name="T85" fmla="*/ 391 h 4959"/>
                <a:gd name="T86" fmla="*/ 4392 w 4625"/>
                <a:gd name="T87" fmla="*/ 314 h 4959"/>
                <a:gd name="T88" fmla="*/ 4447 w 4625"/>
                <a:gd name="T89" fmla="*/ 239 h 4959"/>
                <a:gd name="T90" fmla="*/ 4501 w 4625"/>
                <a:gd name="T91" fmla="*/ 169 h 4959"/>
                <a:gd name="T92" fmla="*/ 4550 w 4625"/>
                <a:gd name="T93" fmla="*/ 102 h 4959"/>
                <a:gd name="T94" fmla="*/ 4595 w 4625"/>
                <a:gd name="T95" fmla="*/ 39 h 495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625"/>
                <a:gd name="T145" fmla="*/ 0 h 4959"/>
                <a:gd name="T146" fmla="*/ 4625 w 4625"/>
                <a:gd name="T147" fmla="*/ 4959 h 495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625" h="4959">
                  <a:moveTo>
                    <a:pt x="0" y="4959"/>
                  </a:moveTo>
                  <a:lnTo>
                    <a:pt x="40" y="4928"/>
                  </a:lnTo>
                  <a:lnTo>
                    <a:pt x="82" y="4897"/>
                  </a:lnTo>
                  <a:lnTo>
                    <a:pt x="122" y="4866"/>
                  </a:lnTo>
                  <a:lnTo>
                    <a:pt x="164" y="4835"/>
                  </a:lnTo>
                  <a:lnTo>
                    <a:pt x="205" y="4803"/>
                  </a:lnTo>
                  <a:lnTo>
                    <a:pt x="246" y="4771"/>
                  </a:lnTo>
                  <a:lnTo>
                    <a:pt x="287" y="4739"/>
                  </a:lnTo>
                  <a:lnTo>
                    <a:pt x="328" y="4706"/>
                  </a:lnTo>
                  <a:lnTo>
                    <a:pt x="369" y="4673"/>
                  </a:lnTo>
                  <a:lnTo>
                    <a:pt x="409" y="4640"/>
                  </a:lnTo>
                  <a:lnTo>
                    <a:pt x="451" y="4607"/>
                  </a:lnTo>
                  <a:lnTo>
                    <a:pt x="491" y="4574"/>
                  </a:lnTo>
                  <a:lnTo>
                    <a:pt x="532" y="4540"/>
                  </a:lnTo>
                  <a:lnTo>
                    <a:pt x="573" y="4506"/>
                  </a:lnTo>
                  <a:lnTo>
                    <a:pt x="614" y="4472"/>
                  </a:lnTo>
                  <a:lnTo>
                    <a:pt x="654" y="4437"/>
                  </a:lnTo>
                  <a:lnTo>
                    <a:pt x="695" y="4403"/>
                  </a:lnTo>
                  <a:lnTo>
                    <a:pt x="736" y="4368"/>
                  </a:lnTo>
                  <a:lnTo>
                    <a:pt x="776" y="4333"/>
                  </a:lnTo>
                  <a:lnTo>
                    <a:pt x="817" y="4298"/>
                  </a:lnTo>
                  <a:lnTo>
                    <a:pt x="857" y="4261"/>
                  </a:lnTo>
                  <a:lnTo>
                    <a:pt x="898" y="4226"/>
                  </a:lnTo>
                  <a:lnTo>
                    <a:pt x="938" y="4190"/>
                  </a:lnTo>
                  <a:lnTo>
                    <a:pt x="978" y="4154"/>
                  </a:lnTo>
                  <a:lnTo>
                    <a:pt x="1018" y="4118"/>
                  </a:lnTo>
                  <a:lnTo>
                    <a:pt x="1058" y="4081"/>
                  </a:lnTo>
                  <a:lnTo>
                    <a:pt x="1098" y="4044"/>
                  </a:lnTo>
                  <a:lnTo>
                    <a:pt x="1138" y="4007"/>
                  </a:lnTo>
                  <a:lnTo>
                    <a:pt x="1179" y="3970"/>
                  </a:lnTo>
                  <a:lnTo>
                    <a:pt x="1218" y="3933"/>
                  </a:lnTo>
                  <a:lnTo>
                    <a:pt x="1257" y="3895"/>
                  </a:lnTo>
                  <a:lnTo>
                    <a:pt x="1298" y="3858"/>
                  </a:lnTo>
                  <a:lnTo>
                    <a:pt x="1337" y="3821"/>
                  </a:lnTo>
                  <a:lnTo>
                    <a:pt x="1376" y="3782"/>
                  </a:lnTo>
                  <a:lnTo>
                    <a:pt x="1416" y="3745"/>
                  </a:lnTo>
                  <a:lnTo>
                    <a:pt x="1455" y="3707"/>
                  </a:lnTo>
                  <a:lnTo>
                    <a:pt x="1493" y="3669"/>
                  </a:lnTo>
                  <a:lnTo>
                    <a:pt x="1533" y="3630"/>
                  </a:lnTo>
                  <a:lnTo>
                    <a:pt x="1572" y="3592"/>
                  </a:lnTo>
                  <a:lnTo>
                    <a:pt x="1610" y="3554"/>
                  </a:lnTo>
                  <a:lnTo>
                    <a:pt x="1650" y="3515"/>
                  </a:lnTo>
                  <a:lnTo>
                    <a:pt x="1688" y="3477"/>
                  </a:lnTo>
                  <a:lnTo>
                    <a:pt x="1726" y="3438"/>
                  </a:lnTo>
                  <a:lnTo>
                    <a:pt x="1765" y="3399"/>
                  </a:lnTo>
                  <a:lnTo>
                    <a:pt x="1803" y="3360"/>
                  </a:lnTo>
                  <a:lnTo>
                    <a:pt x="1841" y="3322"/>
                  </a:lnTo>
                  <a:lnTo>
                    <a:pt x="1880" y="3282"/>
                  </a:lnTo>
                  <a:lnTo>
                    <a:pt x="1918" y="3244"/>
                  </a:lnTo>
                  <a:lnTo>
                    <a:pt x="1955" y="3204"/>
                  </a:lnTo>
                  <a:lnTo>
                    <a:pt x="1992" y="3166"/>
                  </a:lnTo>
                  <a:lnTo>
                    <a:pt x="2030" y="3127"/>
                  </a:lnTo>
                  <a:lnTo>
                    <a:pt x="2067" y="3087"/>
                  </a:lnTo>
                  <a:lnTo>
                    <a:pt x="2104" y="3048"/>
                  </a:lnTo>
                  <a:lnTo>
                    <a:pt x="2141" y="3009"/>
                  </a:lnTo>
                  <a:lnTo>
                    <a:pt x="2178" y="2969"/>
                  </a:lnTo>
                  <a:lnTo>
                    <a:pt x="2216" y="2930"/>
                  </a:lnTo>
                  <a:lnTo>
                    <a:pt x="2252" y="2890"/>
                  </a:lnTo>
                  <a:lnTo>
                    <a:pt x="2289" y="2851"/>
                  </a:lnTo>
                  <a:lnTo>
                    <a:pt x="2325" y="2812"/>
                  </a:lnTo>
                  <a:lnTo>
                    <a:pt x="2361" y="2772"/>
                  </a:lnTo>
                  <a:lnTo>
                    <a:pt x="2398" y="2733"/>
                  </a:lnTo>
                  <a:lnTo>
                    <a:pt x="2434" y="2694"/>
                  </a:lnTo>
                  <a:lnTo>
                    <a:pt x="2469" y="2654"/>
                  </a:lnTo>
                  <a:lnTo>
                    <a:pt x="2505" y="2615"/>
                  </a:lnTo>
                  <a:lnTo>
                    <a:pt x="2540" y="2575"/>
                  </a:lnTo>
                  <a:lnTo>
                    <a:pt x="2575" y="2536"/>
                  </a:lnTo>
                  <a:lnTo>
                    <a:pt x="2610" y="2497"/>
                  </a:lnTo>
                  <a:lnTo>
                    <a:pt x="2645" y="2457"/>
                  </a:lnTo>
                  <a:lnTo>
                    <a:pt x="2681" y="2418"/>
                  </a:lnTo>
                  <a:lnTo>
                    <a:pt x="2715" y="2380"/>
                  </a:lnTo>
                  <a:lnTo>
                    <a:pt x="2750" y="2340"/>
                  </a:lnTo>
                  <a:lnTo>
                    <a:pt x="2784" y="2301"/>
                  </a:lnTo>
                  <a:lnTo>
                    <a:pt x="2818" y="2262"/>
                  </a:lnTo>
                  <a:lnTo>
                    <a:pt x="2852" y="2223"/>
                  </a:lnTo>
                  <a:lnTo>
                    <a:pt x="2885" y="2185"/>
                  </a:lnTo>
                  <a:lnTo>
                    <a:pt x="2919" y="2146"/>
                  </a:lnTo>
                  <a:lnTo>
                    <a:pt x="2952" y="2107"/>
                  </a:lnTo>
                  <a:lnTo>
                    <a:pt x="2985" y="2069"/>
                  </a:lnTo>
                  <a:lnTo>
                    <a:pt x="3018" y="2030"/>
                  </a:lnTo>
                  <a:lnTo>
                    <a:pt x="3051" y="1992"/>
                  </a:lnTo>
                  <a:lnTo>
                    <a:pt x="3083" y="1955"/>
                  </a:lnTo>
                  <a:lnTo>
                    <a:pt x="3116" y="1917"/>
                  </a:lnTo>
                  <a:lnTo>
                    <a:pt x="3148" y="1878"/>
                  </a:lnTo>
                  <a:lnTo>
                    <a:pt x="3179" y="1841"/>
                  </a:lnTo>
                  <a:lnTo>
                    <a:pt x="3211" y="1804"/>
                  </a:lnTo>
                  <a:lnTo>
                    <a:pt x="3242" y="1765"/>
                  </a:lnTo>
                  <a:lnTo>
                    <a:pt x="3274" y="1728"/>
                  </a:lnTo>
                  <a:lnTo>
                    <a:pt x="3305" y="1691"/>
                  </a:lnTo>
                  <a:lnTo>
                    <a:pt x="3336" y="1655"/>
                  </a:lnTo>
                  <a:lnTo>
                    <a:pt x="3366" y="1617"/>
                  </a:lnTo>
                  <a:lnTo>
                    <a:pt x="3396" y="1581"/>
                  </a:lnTo>
                  <a:lnTo>
                    <a:pt x="3426" y="1544"/>
                  </a:lnTo>
                  <a:lnTo>
                    <a:pt x="3456" y="1508"/>
                  </a:lnTo>
                  <a:lnTo>
                    <a:pt x="3486" y="1472"/>
                  </a:lnTo>
                  <a:lnTo>
                    <a:pt x="3516" y="1435"/>
                  </a:lnTo>
                  <a:lnTo>
                    <a:pt x="3544" y="1400"/>
                  </a:lnTo>
                  <a:lnTo>
                    <a:pt x="3573" y="1365"/>
                  </a:lnTo>
                  <a:lnTo>
                    <a:pt x="3602" y="1329"/>
                  </a:lnTo>
                  <a:lnTo>
                    <a:pt x="3630" y="1294"/>
                  </a:lnTo>
                  <a:lnTo>
                    <a:pt x="3658" y="1260"/>
                  </a:lnTo>
                  <a:lnTo>
                    <a:pt x="3686" y="1225"/>
                  </a:lnTo>
                  <a:lnTo>
                    <a:pt x="3713" y="1191"/>
                  </a:lnTo>
                  <a:lnTo>
                    <a:pt x="3741" y="1155"/>
                  </a:lnTo>
                  <a:lnTo>
                    <a:pt x="3768" y="1121"/>
                  </a:lnTo>
                  <a:lnTo>
                    <a:pt x="3795" y="1088"/>
                  </a:lnTo>
                  <a:lnTo>
                    <a:pt x="3822" y="1054"/>
                  </a:lnTo>
                  <a:lnTo>
                    <a:pt x="3848" y="1021"/>
                  </a:lnTo>
                  <a:lnTo>
                    <a:pt x="3874" y="988"/>
                  </a:lnTo>
                  <a:lnTo>
                    <a:pt x="3900" y="955"/>
                  </a:lnTo>
                  <a:lnTo>
                    <a:pt x="3925" y="923"/>
                  </a:lnTo>
                  <a:lnTo>
                    <a:pt x="3951" y="891"/>
                  </a:lnTo>
                  <a:lnTo>
                    <a:pt x="3975" y="860"/>
                  </a:lnTo>
                  <a:lnTo>
                    <a:pt x="4000" y="828"/>
                  </a:lnTo>
                  <a:lnTo>
                    <a:pt x="4024" y="797"/>
                  </a:lnTo>
                  <a:lnTo>
                    <a:pt x="4049" y="765"/>
                  </a:lnTo>
                  <a:lnTo>
                    <a:pt x="4072" y="735"/>
                  </a:lnTo>
                  <a:lnTo>
                    <a:pt x="4095" y="704"/>
                  </a:lnTo>
                  <a:lnTo>
                    <a:pt x="4119" y="674"/>
                  </a:lnTo>
                  <a:lnTo>
                    <a:pt x="4142" y="645"/>
                  </a:lnTo>
                  <a:lnTo>
                    <a:pt x="4164" y="615"/>
                  </a:lnTo>
                  <a:lnTo>
                    <a:pt x="4187" y="586"/>
                  </a:lnTo>
                  <a:lnTo>
                    <a:pt x="4209" y="557"/>
                  </a:lnTo>
                  <a:lnTo>
                    <a:pt x="4230" y="529"/>
                  </a:lnTo>
                  <a:lnTo>
                    <a:pt x="4252" y="501"/>
                  </a:lnTo>
                  <a:lnTo>
                    <a:pt x="4273" y="472"/>
                  </a:lnTo>
                  <a:lnTo>
                    <a:pt x="4293" y="445"/>
                  </a:lnTo>
                  <a:lnTo>
                    <a:pt x="4314" y="418"/>
                  </a:lnTo>
                  <a:lnTo>
                    <a:pt x="4334" y="391"/>
                  </a:lnTo>
                  <a:lnTo>
                    <a:pt x="4354" y="366"/>
                  </a:lnTo>
                  <a:lnTo>
                    <a:pt x="4373" y="339"/>
                  </a:lnTo>
                  <a:lnTo>
                    <a:pt x="4392" y="314"/>
                  </a:lnTo>
                  <a:lnTo>
                    <a:pt x="4411" y="289"/>
                  </a:lnTo>
                  <a:lnTo>
                    <a:pt x="4429" y="263"/>
                  </a:lnTo>
                  <a:lnTo>
                    <a:pt x="4447" y="239"/>
                  </a:lnTo>
                  <a:lnTo>
                    <a:pt x="4466" y="216"/>
                  </a:lnTo>
                  <a:lnTo>
                    <a:pt x="4484" y="192"/>
                  </a:lnTo>
                  <a:lnTo>
                    <a:pt x="4501" y="169"/>
                  </a:lnTo>
                  <a:lnTo>
                    <a:pt x="4517" y="146"/>
                  </a:lnTo>
                  <a:lnTo>
                    <a:pt x="4534" y="124"/>
                  </a:lnTo>
                  <a:lnTo>
                    <a:pt x="4550" y="102"/>
                  </a:lnTo>
                  <a:lnTo>
                    <a:pt x="4566" y="80"/>
                  </a:lnTo>
                  <a:lnTo>
                    <a:pt x="4580" y="59"/>
                  </a:lnTo>
                  <a:lnTo>
                    <a:pt x="4595" y="39"/>
                  </a:lnTo>
                  <a:lnTo>
                    <a:pt x="4610" y="19"/>
                  </a:lnTo>
                  <a:lnTo>
                    <a:pt x="4625" y="0"/>
                  </a:lnTo>
                </a:path>
              </a:pathLst>
            </a:custGeom>
            <a:noFill/>
            <a:ln w="57150">
              <a:solidFill>
                <a:schemeClr val="accent5">
                  <a:lumMod val="75000"/>
                </a:schemeClr>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30" name="Rectangle 40"/>
            <p:cNvSpPr>
              <a:spLocks noChangeArrowheads="1"/>
            </p:cNvSpPr>
            <p:nvPr/>
          </p:nvSpPr>
          <p:spPr bwMode="auto">
            <a:xfrm>
              <a:off x="3612" y="622"/>
              <a:ext cx="695"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70C0"/>
                  </a:solidFill>
                  <a:latin typeface="Times New Roman" pitchFamily="18" charset="0"/>
                  <a:cs typeface="Times New Roman" pitchFamily="18" charset="0"/>
                </a:rPr>
                <a:t> (expected rate </a:t>
              </a:r>
            </a:p>
          </p:txBody>
        </p:sp>
        <p:sp>
          <p:nvSpPr>
            <p:cNvPr id="131" name="Rectangle 41"/>
            <p:cNvSpPr>
              <a:spLocks noChangeArrowheads="1"/>
            </p:cNvSpPr>
            <p:nvPr/>
          </p:nvSpPr>
          <p:spPr bwMode="auto">
            <a:xfrm>
              <a:off x="3688" y="738"/>
              <a:ext cx="841" cy="136"/>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70C0"/>
                  </a:solidFill>
                  <a:latin typeface="Times New Roman" pitchFamily="18" charset="0"/>
                  <a:cs typeface="Times New Roman" pitchFamily="18" charset="0"/>
                </a:rPr>
                <a:t>of inflation = 5 %)</a:t>
              </a:r>
            </a:p>
          </p:txBody>
        </p:sp>
      </p:grpSp>
      <p:sp>
        <p:nvSpPr>
          <p:cNvPr id="132" name="Rectangle 42"/>
          <p:cNvSpPr>
            <a:spLocks noChangeArrowheads="1"/>
          </p:cNvSpPr>
          <p:nvPr/>
        </p:nvSpPr>
        <p:spPr bwMode="auto">
          <a:xfrm>
            <a:off x="7548672" y="2753871"/>
            <a:ext cx="1102866"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solidFill>
                  <a:srgbClr val="0070C0"/>
                </a:solidFill>
                <a:latin typeface="Times New Roman" pitchFamily="18" charset="0"/>
                <a:cs typeface="Times New Roman" pitchFamily="18" charset="0"/>
              </a:rPr>
              <a:t> (expected rate </a:t>
            </a:r>
          </a:p>
        </p:txBody>
      </p:sp>
      <p:sp>
        <p:nvSpPr>
          <p:cNvPr id="133" name="Rectangle 43"/>
          <p:cNvSpPr>
            <a:spLocks noChangeArrowheads="1"/>
          </p:cNvSpPr>
          <p:nvPr/>
        </p:nvSpPr>
        <p:spPr bwMode="auto">
          <a:xfrm>
            <a:off x="7669322" y="2938021"/>
            <a:ext cx="1335302"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a:solidFill>
                  <a:srgbClr val="0070C0"/>
                </a:solidFill>
                <a:latin typeface="Times New Roman" pitchFamily="18" charset="0"/>
                <a:cs typeface="Times New Roman" pitchFamily="18" charset="0"/>
              </a:rPr>
              <a:t>of inflation = 0 %)</a:t>
            </a:r>
          </a:p>
        </p:txBody>
      </p:sp>
      <p:grpSp>
        <p:nvGrpSpPr>
          <p:cNvPr id="134" name="Group 57"/>
          <p:cNvGrpSpPr>
            <a:grpSpLocks/>
          </p:cNvGrpSpPr>
          <p:nvPr/>
        </p:nvGrpSpPr>
        <p:grpSpPr bwMode="auto">
          <a:xfrm>
            <a:off x="5453628" y="1942470"/>
            <a:ext cx="3221032" cy="2683767"/>
            <a:chOff x="2620" y="572"/>
            <a:chExt cx="2206" cy="1724"/>
          </a:xfrm>
        </p:grpSpPr>
        <p:sp>
          <p:nvSpPr>
            <p:cNvPr id="135" name="Freeform 8"/>
            <p:cNvSpPr>
              <a:spLocks noChangeAspect="1"/>
            </p:cNvSpPr>
            <p:nvPr/>
          </p:nvSpPr>
          <p:spPr bwMode="auto">
            <a:xfrm>
              <a:off x="2620" y="572"/>
              <a:ext cx="1043" cy="1564"/>
            </a:xfrm>
            <a:custGeom>
              <a:avLst/>
              <a:gdLst>
                <a:gd name="T0" fmla="*/ 20 w 4147"/>
                <a:gd name="T1" fmla="*/ 72 h 6220"/>
                <a:gd name="T2" fmla="*/ 53 w 4147"/>
                <a:gd name="T3" fmla="*/ 183 h 6220"/>
                <a:gd name="T4" fmla="*/ 94 w 4147"/>
                <a:gd name="T5" fmla="*/ 300 h 6220"/>
                <a:gd name="T6" fmla="*/ 140 w 4147"/>
                <a:gd name="T7" fmla="*/ 421 h 6220"/>
                <a:gd name="T8" fmla="*/ 192 w 4147"/>
                <a:gd name="T9" fmla="*/ 546 h 6220"/>
                <a:gd name="T10" fmla="*/ 249 w 4147"/>
                <a:gd name="T11" fmla="*/ 675 h 6220"/>
                <a:gd name="T12" fmla="*/ 312 w 4147"/>
                <a:gd name="T13" fmla="*/ 808 h 6220"/>
                <a:gd name="T14" fmla="*/ 380 w 4147"/>
                <a:gd name="T15" fmla="*/ 943 h 6220"/>
                <a:gd name="T16" fmla="*/ 452 w 4147"/>
                <a:gd name="T17" fmla="*/ 1082 h 6220"/>
                <a:gd name="T18" fmla="*/ 529 w 4147"/>
                <a:gd name="T19" fmla="*/ 1223 h 6220"/>
                <a:gd name="T20" fmla="*/ 609 w 4147"/>
                <a:gd name="T21" fmla="*/ 1367 h 6220"/>
                <a:gd name="T22" fmla="*/ 693 w 4147"/>
                <a:gd name="T23" fmla="*/ 1513 h 6220"/>
                <a:gd name="T24" fmla="*/ 781 w 4147"/>
                <a:gd name="T25" fmla="*/ 1661 h 6220"/>
                <a:gd name="T26" fmla="*/ 873 w 4147"/>
                <a:gd name="T27" fmla="*/ 1811 h 6220"/>
                <a:gd name="T28" fmla="*/ 966 w 4147"/>
                <a:gd name="T29" fmla="*/ 1962 h 6220"/>
                <a:gd name="T30" fmla="*/ 1063 w 4147"/>
                <a:gd name="T31" fmla="*/ 2116 h 6220"/>
                <a:gd name="T32" fmla="*/ 1162 w 4147"/>
                <a:gd name="T33" fmla="*/ 2269 h 6220"/>
                <a:gd name="T34" fmla="*/ 1264 w 4147"/>
                <a:gd name="T35" fmla="*/ 2423 h 6220"/>
                <a:gd name="T36" fmla="*/ 1368 w 4147"/>
                <a:gd name="T37" fmla="*/ 2577 h 6220"/>
                <a:gd name="T38" fmla="*/ 1473 w 4147"/>
                <a:gd name="T39" fmla="*/ 2733 h 6220"/>
                <a:gd name="T40" fmla="*/ 1579 w 4147"/>
                <a:gd name="T41" fmla="*/ 2887 h 6220"/>
                <a:gd name="T42" fmla="*/ 1687 w 4147"/>
                <a:gd name="T43" fmla="*/ 3041 h 6220"/>
                <a:gd name="T44" fmla="*/ 1796 w 4147"/>
                <a:gd name="T45" fmla="*/ 3195 h 6220"/>
                <a:gd name="T46" fmla="*/ 1905 w 4147"/>
                <a:gd name="T47" fmla="*/ 3348 h 6220"/>
                <a:gd name="T48" fmla="*/ 2015 w 4147"/>
                <a:gd name="T49" fmla="*/ 3500 h 6220"/>
                <a:gd name="T50" fmla="*/ 2125 w 4147"/>
                <a:gd name="T51" fmla="*/ 3650 h 6220"/>
                <a:gd name="T52" fmla="*/ 2235 w 4147"/>
                <a:gd name="T53" fmla="*/ 3798 h 6220"/>
                <a:gd name="T54" fmla="*/ 2343 w 4147"/>
                <a:gd name="T55" fmla="*/ 3944 h 6220"/>
                <a:gd name="T56" fmla="*/ 2451 w 4147"/>
                <a:gd name="T57" fmla="*/ 4089 h 6220"/>
                <a:gd name="T58" fmla="*/ 2559 w 4147"/>
                <a:gd name="T59" fmla="*/ 4230 h 6220"/>
                <a:gd name="T60" fmla="*/ 2665 w 4147"/>
                <a:gd name="T61" fmla="*/ 4370 h 6220"/>
                <a:gd name="T62" fmla="*/ 2770 w 4147"/>
                <a:gd name="T63" fmla="*/ 4507 h 6220"/>
                <a:gd name="T64" fmla="*/ 2872 w 4147"/>
                <a:gd name="T65" fmla="*/ 4639 h 6220"/>
                <a:gd name="T66" fmla="*/ 2972 w 4147"/>
                <a:gd name="T67" fmla="*/ 4768 h 6220"/>
                <a:gd name="T68" fmla="*/ 3071 w 4147"/>
                <a:gd name="T69" fmla="*/ 4894 h 6220"/>
                <a:gd name="T70" fmla="*/ 3167 w 4147"/>
                <a:gd name="T71" fmla="*/ 5016 h 6220"/>
                <a:gd name="T72" fmla="*/ 3260 w 4147"/>
                <a:gd name="T73" fmla="*/ 5134 h 6220"/>
                <a:gd name="T74" fmla="*/ 3350 w 4147"/>
                <a:gd name="T75" fmla="*/ 5247 h 6220"/>
                <a:gd name="T76" fmla="*/ 3436 w 4147"/>
                <a:gd name="T77" fmla="*/ 5355 h 6220"/>
                <a:gd name="T78" fmla="*/ 3519 w 4147"/>
                <a:gd name="T79" fmla="*/ 5457 h 6220"/>
                <a:gd name="T80" fmla="*/ 3599 w 4147"/>
                <a:gd name="T81" fmla="*/ 5555 h 6220"/>
                <a:gd name="T82" fmla="*/ 3673 w 4147"/>
                <a:gd name="T83" fmla="*/ 5647 h 6220"/>
                <a:gd name="T84" fmla="*/ 3743 w 4147"/>
                <a:gd name="T85" fmla="*/ 5733 h 6220"/>
                <a:gd name="T86" fmla="*/ 3809 w 4147"/>
                <a:gd name="T87" fmla="*/ 5814 h 6220"/>
                <a:gd name="T88" fmla="*/ 3870 w 4147"/>
                <a:gd name="T89" fmla="*/ 5888 h 6220"/>
                <a:gd name="T90" fmla="*/ 3925 w 4147"/>
                <a:gd name="T91" fmla="*/ 5954 h 6220"/>
                <a:gd name="T92" fmla="*/ 3975 w 4147"/>
                <a:gd name="T93" fmla="*/ 6015 h 6220"/>
                <a:gd name="T94" fmla="*/ 4019 w 4147"/>
                <a:gd name="T95" fmla="*/ 6067 h 6220"/>
                <a:gd name="T96" fmla="*/ 4057 w 4147"/>
                <a:gd name="T97" fmla="*/ 6113 h 6220"/>
                <a:gd name="T98" fmla="*/ 4088 w 4147"/>
                <a:gd name="T99" fmla="*/ 6150 h 6220"/>
                <a:gd name="T100" fmla="*/ 4113 w 4147"/>
                <a:gd name="T101" fmla="*/ 6181 h 6220"/>
                <a:gd name="T102" fmla="*/ 4132 w 4147"/>
                <a:gd name="T103" fmla="*/ 6202 h 6220"/>
                <a:gd name="T104" fmla="*/ 4144 w 4147"/>
                <a:gd name="T105" fmla="*/ 6216 h 6220"/>
                <a:gd name="T106" fmla="*/ 4147 w 4147"/>
                <a:gd name="T107" fmla="*/ 6220 h 62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47"/>
                <a:gd name="T163" fmla="*/ 0 h 6220"/>
                <a:gd name="T164" fmla="*/ 4147 w 4147"/>
                <a:gd name="T165" fmla="*/ 6220 h 62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47" h="6220">
                  <a:moveTo>
                    <a:pt x="0" y="0"/>
                  </a:moveTo>
                  <a:lnTo>
                    <a:pt x="10" y="35"/>
                  </a:lnTo>
                  <a:lnTo>
                    <a:pt x="20" y="72"/>
                  </a:lnTo>
                  <a:lnTo>
                    <a:pt x="31" y="108"/>
                  </a:lnTo>
                  <a:lnTo>
                    <a:pt x="42" y="146"/>
                  </a:lnTo>
                  <a:lnTo>
                    <a:pt x="53" y="183"/>
                  </a:lnTo>
                  <a:lnTo>
                    <a:pt x="67" y="222"/>
                  </a:lnTo>
                  <a:lnTo>
                    <a:pt x="79" y="260"/>
                  </a:lnTo>
                  <a:lnTo>
                    <a:pt x="94" y="300"/>
                  </a:lnTo>
                  <a:lnTo>
                    <a:pt x="109" y="340"/>
                  </a:lnTo>
                  <a:lnTo>
                    <a:pt x="124" y="380"/>
                  </a:lnTo>
                  <a:lnTo>
                    <a:pt x="140" y="421"/>
                  </a:lnTo>
                  <a:lnTo>
                    <a:pt x="157" y="463"/>
                  </a:lnTo>
                  <a:lnTo>
                    <a:pt x="174" y="504"/>
                  </a:lnTo>
                  <a:lnTo>
                    <a:pt x="192" y="546"/>
                  </a:lnTo>
                  <a:lnTo>
                    <a:pt x="211" y="589"/>
                  </a:lnTo>
                  <a:lnTo>
                    <a:pt x="231" y="631"/>
                  </a:lnTo>
                  <a:lnTo>
                    <a:pt x="249" y="675"/>
                  </a:lnTo>
                  <a:lnTo>
                    <a:pt x="270" y="719"/>
                  </a:lnTo>
                  <a:lnTo>
                    <a:pt x="291" y="763"/>
                  </a:lnTo>
                  <a:lnTo>
                    <a:pt x="312" y="808"/>
                  </a:lnTo>
                  <a:lnTo>
                    <a:pt x="335" y="852"/>
                  </a:lnTo>
                  <a:lnTo>
                    <a:pt x="357" y="897"/>
                  </a:lnTo>
                  <a:lnTo>
                    <a:pt x="380" y="943"/>
                  </a:lnTo>
                  <a:lnTo>
                    <a:pt x="404" y="989"/>
                  </a:lnTo>
                  <a:lnTo>
                    <a:pt x="428" y="1035"/>
                  </a:lnTo>
                  <a:lnTo>
                    <a:pt x="452" y="1082"/>
                  </a:lnTo>
                  <a:lnTo>
                    <a:pt x="477" y="1129"/>
                  </a:lnTo>
                  <a:lnTo>
                    <a:pt x="503" y="1176"/>
                  </a:lnTo>
                  <a:lnTo>
                    <a:pt x="529" y="1223"/>
                  </a:lnTo>
                  <a:lnTo>
                    <a:pt x="555" y="1270"/>
                  </a:lnTo>
                  <a:lnTo>
                    <a:pt x="582" y="1318"/>
                  </a:lnTo>
                  <a:lnTo>
                    <a:pt x="609" y="1367"/>
                  </a:lnTo>
                  <a:lnTo>
                    <a:pt x="636" y="1415"/>
                  </a:lnTo>
                  <a:lnTo>
                    <a:pt x="664" y="1464"/>
                  </a:lnTo>
                  <a:lnTo>
                    <a:pt x="693" y="1513"/>
                  </a:lnTo>
                  <a:lnTo>
                    <a:pt x="722" y="1562"/>
                  </a:lnTo>
                  <a:lnTo>
                    <a:pt x="752" y="1612"/>
                  </a:lnTo>
                  <a:lnTo>
                    <a:pt x="781" y="1661"/>
                  </a:lnTo>
                  <a:lnTo>
                    <a:pt x="811" y="1711"/>
                  </a:lnTo>
                  <a:lnTo>
                    <a:pt x="841" y="1761"/>
                  </a:lnTo>
                  <a:lnTo>
                    <a:pt x="873" y="1811"/>
                  </a:lnTo>
                  <a:lnTo>
                    <a:pt x="903" y="1861"/>
                  </a:lnTo>
                  <a:lnTo>
                    <a:pt x="934" y="1912"/>
                  </a:lnTo>
                  <a:lnTo>
                    <a:pt x="966" y="1962"/>
                  </a:lnTo>
                  <a:lnTo>
                    <a:pt x="999" y="2014"/>
                  </a:lnTo>
                  <a:lnTo>
                    <a:pt x="1031" y="2065"/>
                  </a:lnTo>
                  <a:lnTo>
                    <a:pt x="1063" y="2116"/>
                  </a:lnTo>
                  <a:lnTo>
                    <a:pt x="1096" y="2167"/>
                  </a:lnTo>
                  <a:lnTo>
                    <a:pt x="1129" y="2218"/>
                  </a:lnTo>
                  <a:lnTo>
                    <a:pt x="1162" y="2269"/>
                  </a:lnTo>
                  <a:lnTo>
                    <a:pt x="1197" y="2320"/>
                  </a:lnTo>
                  <a:lnTo>
                    <a:pt x="1230" y="2372"/>
                  </a:lnTo>
                  <a:lnTo>
                    <a:pt x="1264" y="2423"/>
                  </a:lnTo>
                  <a:lnTo>
                    <a:pt x="1299" y="2474"/>
                  </a:lnTo>
                  <a:lnTo>
                    <a:pt x="1333" y="2526"/>
                  </a:lnTo>
                  <a:lnTo>
                    <a:pt x="1368" y="2577"/>
                  </a:lnTo>
                  <a:lnTo>
                    <a:pt x="1403" y="2630"/>
                  </a:lnTo>
                  <a:lnTo>
                    <a:pt x="1437" y="2681"/>
                  </a:lnTo>
                  <a:lnTo>
                    <a:pt x="1473" y="2733"/>
                  </a:lnTo>
                  <a:lnTo>
                    <a:pt x="1508" y="2784"/>
                  </a:lnTo>
                  <a:lnTo>
                    <a:pt x="1544" y="2836"/>
                  </a:lnTo>
                  <a:lnTo>
                    <a:pt x="1579" y="2887"/>
                  </a:lnTo>
                  <a:lnTo>
                    <a:pt x="1616" y="2939"/>
                  </a:lnTo>
                  <a:lnTo>
                    <a:pt x="1651" y="2990"/>
                  </a:lnTo>
                  <a:lnTo>
                    <a:pt x="1687" y="3041"/>
                  </a:lnTo>
                  <a:lnTo>
                    <a:pt x="1724" y="3093"/>
                  </a:lnTo>
                  <a:lnTo>
                    <a:pt x="1759" y="3144"/>
                  </a:lnTo>
                  <a:lnTo>
                    <a:pt x="1796" y="3195"/>
                  </a:lnTo>
                  <a:lnTo>
                    <a:pt x="1832" y="3247"/>
                  </a:lnTo>
                  <a:lnTo>
                    <a:pt x="1869" y="3298"/>
                  </a:lnTo>
                  <a:lnTo>
                    <a:pt x="1905" y="3348"/>
                  </a:lnTo>
                  <a:lnTo>
                    <a:pt x="1942" y="3399"/>
                  </a:lnTo>
                  <a:lnTo>
                    <a:pt x="1978" y="3450"/>
                  </a:lnTo>
                  <a:lnTo>
                    <a:pt x="2015" y="3500"/>
                  </a:lnTo>
                  <a:lnTo>
                    <a:pt x="2051" y="3550"/>
                  </a:lnTo>
                  <a:lnTo>
                    <a:pt x="2089" y="3600"/>
                  </a:lnTo>
                  <a:lnTo>
                    <a:pt x="2125" y="3650"/>
                  </a:lnTo>
                  <a:lnTo>
                    <a:pt x="2162" y="3700"/>
                  </a:lnTo>
                  <a:lnTo>
                    <a:pt x="2198" y="3749"/>
                  </a:lnTo>
                  <a:lnTo>
                    <a:pt x="2235" y="3798"/>
                  </a:lnTo>
                  <a:lnTo>
                    <a:pt x="2271" y="3847"/>
                  </a:lnTo>
                  <a:lnTo>
                    <a:pt x="2307" y="3896"/>
                  </a:lnTo>
                  <a:lnTo>
                    <a:pt x="2343" y="3944"/>
                  </a:lnTo>
                  <a:lnTo>
                    <a:pt x="2379" y="3993"/>
                  </a:lnTo>
                  <a:lnTo>
                    <a:pt x="2416" y="4041"/>
                  </a:lnTo>
                  <a:lnTo>
                    <a:pt x="2451" y="4089"/>
                  </a:lnTo>
                  <a:lnTo>
                    <a:pt x="2488" y="4137"/>
                  </a:lnTo>
                  <a:lnTo>
                    <a:pt x="2523" y="4184"/>
                  </a:lnTo>
                  <a:lnTo>
                    <a:pt x="2559" y="4230"/>
                  </a:lnTo>
                  <a:lnTo>
                    <a:pt x="2595" y="4277"/>
                  </a:lnTo>
                  <a:lnTo>
                    <a:pt x="2631" y="4324"/>
                  </a:lnTo>
                  <a:lnTo>
                    <a:pt x="2665" y="4370"/>
                  </a:lnTo>
                  <a:lnTo>
                    <a:pt x="2700" y="4416"/>
                  </a:lnTo>
                  <a:lnTo>
                    <a:pt x="2735" y="4461"/>
                  </a:lnTo>
                  <a:lnTo>
                    <a:pt x="2770" y="4507"/>
                  </a:lnTo>
                  <a:lnTo>
                    <a:pt x="2805" y="4550"/>
                  </a:lnTo>
                  <a:lnTo>
                    <a:pt x="2839" y="4595"/>
                  </a:lnTo>
                  <a:lnTo>
                    <a:pt x="2872" y="4639"/>
                  </a:lnTo>
                  <a:lnTo>
                    <a:pt x="2907" y="4683"/>
                  </a:lnTo>
                  <a:lnTo>
                    <a:pt x="2940" y="4726"/>
                  </a:lnTo>
                  <a:lnTo>
                    <a:pt x="2972" y="4768"/>
                  </a:lnTo>
                  <a:lnTo>
                    <a:pt x="3006" y="4811"/>
                  </a:lnTo>
                  <a:lnTo>
                    <a:pt x="3038" y="4853"/>
                  </a:lnTo>
                  <a:lnTo>
                    <a:pt x="3071" y="4894"/>
                  </a:lnTo>
                  <a:lnTo>
                    <a:pt x="3104" y="4935"/>
                  </a:lnTo>
                  <a:lnTo>
                    <a:pt x="3135" y="4976"/>
                  </a:lnTo>
                  <a:lnTo>
                    <a:pt x="3167" y="5016"/>
                  </a:lnTo>
                  <a:lnTo>
                    <a:pt x="3198" y="5056"/>
                  </a:lnTo>
                  <a:lnTo>
                    <a:pt x="3230" y="5094"/>
                  </a:lnTo>
                  <a:lnTo>
                    <a:pt x="3260" y="5134"/>
                  </a:lnTo>
                  <a:lnTo>
                    <a:pt x="3290" y="5172"/>
                  </a:lnTo>
                  <a:lnTo>
                    <a:pt x="3320" y="5209"/>
                  </a:lnTo>
                  <a:lnTo>
                    <a:pt x="3350" y="5247"/>
                  </a:lnTo>
                  <a:lnTo>
                    <a:pt x="3379" y="5283"/>
                  </a:lnTo>
                  <a:lnTo>
                    <a:pt x="3408" y="5319"/>
                  </a:lnTo>
                  <a:lnTo>
                    <a:pt x="3436" y="5355"/>
                  </a:lnTo>
                  <a:lnTo>
                    <a:pt x="3464" y="5389"/>
                  </a:lnTo>
                  <a:lnTo>
                    <a:pt x="3492" y="5424"/>
                  </a:lnTo>
                  <a:lnTo>
                    <a:pt x="3519" y="5457"/>
                  </a:lnTo>
                  <a:lnTo>
                    <a:pt x="3547" y="5491"/>
                  </a:lnTo>
                  <a:lnTo>
                    <a:pt x="3573" y="5523"/>
                  </a:lnTo>
                  <a:lnTo>
                    <a:pt x="3599" y="5555"/>
                  </a:lnTo>
                  <a:lnTo>
                    <a:pt x="3624" y="5586"/>
                  </a:lnTo>
                  <a:lnTo>
                    <a:pt x="3649" y="5618"/>
                  </a:lnTo>
                  <a:lnTo>
                    <a:pt x="3673" y="5647"/>
                  </a:lnTo>
                  <a:lnTo>
                    <a:pt x="3697" y="5677"/>
                  </a:lnTo>
                  <a:lnTo>
                    <a:pt x="3721" y="5705"/>
                  </a:lnTo>
                  <a:lnTo>
                    <a:pt x="3743" y="5733"/>
                  </a:lnTo>
                  <a:lnTo>
                    <a:pt x="3765" y="5761"/>
                  </a:lnTo>
                  <a:lnTo>
                    <a:pt x="3787" y="5788"/>
                  </a:lnTo>
                  <a:lnTo>
                    <a:pt x="3809" y="5814"/>
                  </a:lnTo>
                  <a:lnTo>
                    <a:pt x="3830" y="5839"/>
                  </a:lnTo>
                  <a:lnTo>
                    <a:pt x="3850" y="5864"/>
                  </a:lnTo>
                  <a:lnTo>
                    <a:pt x="3870" y="5888"/>
                  </a:lnTo>
                  <a:lnTo>
                    <a:pt x="3888" y="5911"/>
                  </a:lnTo>
                  <a:lnTo>
                    <a:pt x="3907" y="5932"/>
                  </a:lnTo>
                  <a:lnTo>
                    <a:pt x="3925" y="5954"/>
                  </a:lnTo>
                  <a:lnTo>
                    <a:pt x="3943" y="5975"/>
                  </a:lnTo>
                  <a:lnTo>
                    <a:pt x="3959" y="5995"/>
                  </a:lnTo>
                  <a:lnTo>
                    <a:pt x="3975" y="6015"/>
                  </a:lnTo>
                  <a:lnTo>
                    <a:pt x="3990" y="6033"/>
                  </a:lnTo>
                  <a:lnTo>
                    <a:pt x="4005" y="6050"/>
                  </a:lnTo>
                  <a:lnTo>
                    <a:pt x="4019" y="6067"/>
                  </a:lnTo>
                  <a:lnTo>
                    <a:pt x="4032" y="6084"/>
                  </a:lnTo>
                  <a:lnTo>
                    <a:pt x="4045" y="6098"/>
                  </a:lnTo>
                  <a:lnTo>
                    <a:pt x="4057" y="6113"/>
                  </a:lnTo>
                  <a:lnTo>
                    <a:pt x="4069" y="6126"/>
                  </a:lnTo>
                  <a:lnTo>
                    <a:pt x="4079" y="6139"/>
                  </a:lnTo>
                  <a:lnTo>
                    <a:pt x="4088" y="6150"/>
                  </a:lnTo>
                  <a:lnTo>
                    <a:pt x="4098" y="6162"/>
                  </a:lnTo>
                  <a:lnTo>
                    <a:pt x="4106" y="6171"/>
                  </a:lnTo>
                  <a:lnTo>
                    <a:pt x="4113" y="6181"/>
                  </a:lnTo>
                  <a:lnTo>
                    <a:pt x="4121" y="6189"/>
                  </a:lnTo>
                  <a:lnTo>
                    <a:pt x="4127" y="6196"/>
                  </a:lnTo>
                  <a:lnTo>
                    <a:pt x="4132" y="6202"/>
                  </a:lnTo>
                  <a:lnTo>
                    <a:pt x="4136" y="6208"/>
                  </a:lnTo>
                  <a:lnTo>
                    <a:pt x="4141" y="6212"/>
                  </a:lnTo>
                  <a:lnTo>
                    <a:pt x="4144" y="6216"/>
                  </a:lnTo>
                  <a:lnTo>
                    <a:pt x="4146" y="6218"/>
                  </a:lnTo>
                  <a:lnTo>
                    <a:pt x="4147" y="6219"/>
                  </a:lnTo>
                  <a:lnTo>
                    <a:pt x="4147" y="6220"/>
                  </a:lnTo>
                </a:path>
              </a:pathLst>
            </a:custGeom>
            <a:noFill/>
            <a:ln w="57150">
              <a:solidFill>
                <a:schemeClr val="tx1"/>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36" name="Rectangle 9"/>
            <p:cNvSpPr>
              <a:spLocks noChangeAspect="1" noChangeArrowheads="1"/>
            </p:cNvSpPr>
            <p:nvPr/>
          </p:nvSpPr>
          <p:spPr bwMode="auto">
            <a:xfrm>
              <a:off x="3630" y="2052"/>
              <a:ext cx="275" cy="198"/>
            </a:xfrm>
            <a:prstGeom prst="rect">
              <a:avLst/>
            </a:prstGeom>
            <a:noFill/>
            <a:ln w="9525">
              <a:noFill/>
              <a:miter lim="800000"/>
              <a:headEnd/>
              <a:tailEnd/>
            </a:ln>
          </p:spPr>
          <p:txBody>
            <a:bodyPr lIns="0" tIns="0" rIns="0" bIns="0">
              <a:prstTxWarp prst="textNoShape">
                <a:avLst/>
              </a:prstTxWarp>
              <a:spAutoFit/>
            </a:bodyPr>
            <a:lstStyle/>
            <a:p>
              <a:r>
                <a:rPr kumimoji="0" lang="en-US" sz="2000" b="1" i="1" dirty="0">
                  <a:latin typeface="Times New Roman" pitchFamily="18" charset="0"/>
                  <a:cs typeface="Times New Roman" pitchFamily="18" charset="0"/>
                </a:rPr>
                <a:t> D</a:t>
              </a:r>
              <a:r>
                <a:rPr kumimoji="0" lang="en-US" sz="2000" b="1" i="1" baseline="-25000" dirty="0">
                  <a:latin typeface="Times New Roman" pitchFamily="18" charset="0"/>
                  <a:cs typeface="Times New Roman" pitchFamily="18" charset="0"/>
                </a:rPr>
                <a:t>2</a:t>
              </a:r>
              <a:endParaRPr kumimoji="0" lang="en-US" sz="2000" b="1" baseline="-25000" dirty="0">
                <a:latin typeface="Times New Roman" pitchFamily="18" charset="0"/>
                <a:cs typeface="Times New Roman" pitchFamily="18" charset="0"/>
              </a:endParaRPr>
            </a:p>
          </p:txBody>
        </p:sp>
        <p:sp>
          <p:nvSpPr>
            <p:cNvPr id="137" name="Rectangle 44"/>
            <p:cNvSpPr>
              <a:spLocks noChangeArrowheads="1"/>
            </p:cNvSpPr>
            <p:nvPr/>
          </p:nvSpPr>
          <p:spPr bwMode="auto">
            <a:xfrm>
              <a:off x="3835" y="2042"/>
              <a:ext cx="755" cy="138"/>
            </a:xfrm>
            <a:prstGeom prst="rect">
              <a:avLst/>
            </a:prstGeom>
            <a:noFill/>
            <a:ln w="9525">
              <a:noFill/>
              <a:miter lim="800000"/>
              <a:headEnd/>
              <a:tailEnd/>
            </a:ln>
          </p:spPr>
          <p:txBody>
            <a:bodyPr wrap="none" lIns="0" tIns="0" rIns="0" bIns="0">
              <a:prstTxWarp prst="textNoShape">
                <a:avLst/>
              </a:prstTxWarp>
              <a:spAutoFit/>
            </a:bodyPr>
            <a:lstStyle/>
            <a:p>
              <a:r>
                <a:rPr kumimoji="0" lang="en-US" sz="1400" b="0">
                  <a:latin typeface="Times New Roman" pitchFamily="18" charset="0"/>
                  <a:cs typeface="Times New Roman" pitchFamily="18" charset="0"/>
                </a:rPr>
                <a:t> (expected rate </a:t>
              </a:r>
            </a:p>
          </p:txBody>
        </p:sp>
        <p:sp>
          <p:nvSpPr>
            <p:cNvPr id="138" name="Rectangle 45"/>
            <p:cNvSpPr>
              <a:spLocks noChangeArrowheads="1"/>
            </p:cNvSpPr>
            <p:nvPr/>
          </p:nvSpPr>
          <p:spPr bwMode="auto">
            <a:xfrm>
              <a:off x="3911" y="2158"/>
              <a:ext cx="915" cy="138"/>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latin typeface="Times New Roman" pitchFamily="18" charset="0"/>
                  <a:cs typeface="Times New Roman" pitchFamily="18" charset="0"/>
                </a:rPr>
                <a:t>of inflation = 5 %)</a:t>
              </a:r>
            </a:p>
          </p:txBody>
        </p:sp>
      </p:grpSp>
      <p:sp>
        <p:nvSpPr>
          <p:cNvPr id="139" name="Rectangle 46"/>
          <p:cNvSpPr>
            <a:spLocks noChangeArrowheads="1"/>
          </p:cNvSpPr>
          <p:nvPr/>
        </p:nvSpPr>
        <p:spPr bwMode="auto">
          <a:xfrm>
            <a:off x="6751935" y="4681741"/>
            <a:ext cx="1102866"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latin typeface="Times New Roman" pitchFamily="18" charset="0"/>
                <a:cs typeface="Times New Roman" pitchFamily="18" charset="0"/>
              </a:rPr>
              <a:t> (expected rate </a:t>
            </a:r>
          </a:p>
        </p:txBody>
      </p:sp>
      <p:sp>
        <p:nvSpPr>
          <p:cNvPr id="140" name="Rectangle 47"/>
          <p:cNvSpPr>
            <a:spLocks noChangeArrowheads="1"/>
          </p:cNvSpPr>
          <p:nvPr/>
        </p:nvSpPr>
        <p:spPr bwMode="auto">
          <a:xfrm>
            <a:off x="6872585" y="4865891"/>
            <a:ext cx="1335302"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0" dirty="0">
                <a:latin typeface="Times New Roman" pitchFamily="18" charset="0"/>
                <a:cs typeface="Times New Roman" pitchFamily="18" charset="0"/>
              </a:rPr>
              <a:t>of inflation = 0 %)</a:t>
            </a:r>
          </a:p>
        </p:txBody>
      </p:sp>
      <p:sp>
        <p:nvSpPr>
          <p:cNvPr id="141" name="Line 48"/>
          <p:cNvSpPr>
            <a:spLocks noChangeAspect="1" noChangeShapeType="1"/>
          </p:cNvSpPr>
          <p:nvPr/>
        </p:nvSpPr>
        <p:spPr bwMode="auto">
          <a:xfrm flipH="1">
            <a:off x="4631303" y="3142620"/>
            <a:ext cx="1460500" cy="0"/>
          </a:xfrm>
          <a:prstGeom prst="line">
            <a:avLst/>
          </a:prstGeom>
          <a:noFill/>
          <a:ln w="31750" cap="rnd">
            <a:solidFill>
              <a:schemeClr val="tx1"/>
            </a:solidFill>
            <a:prstDash val="sysDot"/>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42" name="Rectangle 49"/>
          <p:cNvSpPr>
            <a:spLocks noChangeAspect="1" noChangeArrowheads="1"/>
          </p:cNvSpPr>
          <p:nvPr/>
        </p:nvSpPr>
        <p:spPr bwMode="auto">
          <a:xfrm>
            <a:off x="4243953" y="2980695"/>
            <a:ext cx="314189"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a:solidFill>
                  <a:srgbClr val="000000"/>
                </a:solidFill>
                <a:latin typeface="Times New Roman" pitchFamily="18" charset="0"/>
                <a:cs typeface="Times New Roman" pitchFamily="18" charset="0"/>
              </a:rPr>
              <a:t>i</a:t>
            </a:r>
            <a:r>
              <a:rPr kumimoji="0" lang="en-US" b="1" i="1" baseline="-25000">
                <a:solidFill>
                  <a:srgbClr val="000000"/>
                </a:solidFill>
                <a:latin typeface="Times New Roman" pitchFamily="18" charset="0"/>
                <a:cs typeface="Times New Roman" pitchFamily="18" charset="0"/>
              </a:rPr>
              <a:t>.09</a:t>
            </a:r>
            <a:r>
              <a:rPr kumimoji="0" lang="en-US" b="1" i="1">
                <a:solidFill>
                  <a:srgbClr val="000000"/>
                </a:solidFill>
                <a:latin typeface="Times New Roman" pitchFamily="18" charset="0"/>
                <a:cs typeface="Times New Roman" pitchFamily="18" charset="0"/>
              </a:rPr>
              <a:t> </a:t>
            </a:r>
            <a:endParaRPr kumimoji="0" lang="en-US" b="1">
              <a:solidFill>
                <a:schemeClr val="tx1"/>
              </a:solidFill>
              <a:latin typeface="Times New Roman" pitchFamily="18" charset="0"/>
              <a:cs typeface="Times New Roman" pitchFamily="18" charset="0"/>
            </a:endParaRPr>
          </a:p>
        </p:txBody>
      </p:sp>
      <p:sp>
        <p:nvSpPr>
          <p:cNvPr id="143" name="Freeform 20"/>
          <p:cNvSpPr>
            <a:spLocks/>
          </p:cNvSpPr>
          <p:nvPr/>
        </p:nvSpPr>
        <p:spPr bwMode="auto">
          <a:xfrm>
            <a:off x="6034653" y="3085470"/>
            <a:ext cx="119063" cy="119062"/>
          </a:xfrm>
          <a:custGeom>
            <a:avLst/>
            <a:gdLst>
              <a:gd name="T0" fmla="*/ 0 w 173"/>
              <a:gd name="T1" fmla="*/ 87 h 173"/>
              <a:gd name="T2" fmla="*/ 13 w 173"/>
              <a:gd name="T3" fmla="*/ 43 h 173"/>
              <a:gd name="T4" fmla="*/ 43 w 173"/>
              <a:gd name="T5" fmla="*/ 12 h 173"/>
              <a:gd name="T6" fmla="*/ 87 w 173"/>
              <a:gd name="T7" fmla="*/ 0 h 173"/>
              <a:gd name="T8" fmla="*/ 87 w 173"/>
              <a:gd name="T9" fmla="*/ 0 h 173"/>
              <a:gd name="T10" fmla="*/ 131 w 173"/>
              <a:gd name="T11" fmla="*/ 12 h 173"/>
              <a:gd name="T12" fmla="*/ 162 w 173"/>
              <a:gd name="T13" fmla="*/ 43 h 173"/>
              <a:gd name="T14" fmla="*/ 173 w 173"/>
              <a:gd name="T15" fmla="*/ 87 h 173"/>
              <a:gd name="T16" fmla="*/ 173 w 173"/>
              <a:gd name="T17" fmla="*/ 87 h 173"/>
              <a:gd name="T18" fmla="*/ 162 w 173"/>
              <a:gd name="T19" fmla="*/ 130 h 173"/>
              <a:gd name="T20" fmla="*/ 131 w 173"/>
              <a:gd name="T21" fmla="*/ 161 h 173"/>
              <a:gd name="T22" fmla="*/ 87 w 173"/>
              <a:gd name="T23" fmla="*/ 173 h 173"/>
              <a:gd name="T24" fmla="*/ 87 w 173"/>
              <a:gd name="T25" fmla="*/ 173 h 173"/>
              <a:gd name="T26" fmla="*/ 43 w 173"/>
              <a:gd name="T27" fmla="*/ 161 h 173"/>
              <a:gd name="T28" fmla="*/ 13 w 173"/>
              <a:gd name="T29" fmla="*/ 130 h 173"/>
              <a:gd name="T30" fmla="*/ 0 w 173"/>
              <a:gd name="T31" fmla="*/ 87 h 173"/>
              <a:gd name="T32" fmla="*/ 0 w 173"/>
              <a:gd name="T33" fmla="*/ 87 h 173"/>
              <a:gd name="T34" fmla="*/ 0 w 173"/>
              <a:gd name="T35" fmla="*/ 87 h 1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3"/>
              <a:gd name="T55" fmla="*/ 0 h 173"/>
              <a:gd name="T56" fmla="*/ 173 w 173"/>
              <a:gd name="T57" fmla="*/ 173 h 1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3" h="173">
                <a:moveTo>
                  <a:pt x="0" y="87"/>
                </a:moveTo>
                <a:lnTo>
                  <a:pt x="13" y="43"/>
                </a:lnTo>
                <a:lnTo>
                  <a:pt x="43" y="12"/>
                </a:lnTo>
                <a:lnTo>
                  <a:pt x="87" y="0"/>
                </a:lnTo>
                <a:lnTo>
                  <a:pt x="131" y="12"/>
                </a:lnTo>
                <a:lnTo>
                  <a:pt x="162" y="43"/>
                </a:lnTo>
                <a:lnTo>
                  <a:pt x="173" y="87"/>
                </a:lnTo>
                <a:lnTo>
                  <a:pt x="162" y="130"/>
                </a:lnTo>
                <a:lnTo>
                  <a:pt x="131" y="161"/>
                </a:lnTo>
                <a:lnTo>
                  <a:pt x="87" y="173"/>
                </a:lnTo>
                <a:lnTo>
                  <a:pt x="43" y="161"/>
                </a:lnTo>
                <a:lnTo>
                  <a:pt x="13"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a:latin typeface="Times New Roman" pitchFamily="18" charset="0"/>
              <a:cs typeface="Times New Roman" pitchFamily="18" charset="0"/>
            </a:endParaRPr>
          </a:p>
        </p:txBody>
      </p:sp>
      <p:sp>
        <p:nvSpPr>
          <p:cNvPr id="144" name="Line 51"/>
          <p:cNvSpPr>
            <a:spLocks noChangeShapeType="1"/>
          </p:cNvSpPr>
          <p:nvPr/>
        </p:nvSpPr>
        <p:spPr bwMode="auto">
          <a:xfrm flipV="1">
            <a:off x="4415403" y="3333120"/>
            <a:ext cx="0" cy="838200"/>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lIns="0" tIns="0" rIns="0" bIns="0">
            <a:prstTxWarp prst="textNoShape">
              <a:avLst/>
            </a:prstTxWarp>
            <a:spAutoFit/>
          </a:bodyPr>
          <a:lstStyle/>
          <a:p>
            <a:pPr>
              <a:defRPr/>
            </a:pPr>
            <a:endParaRPr lang="en-US">
              <a:latin typeface="Times New Roman" pitchFamily="18" charset="0"/>
              <a:cs typeface="Times New Roman" pitchFamily="18" charset="0"/>
            </a:endParaRPr>
          </a:p>
        </p:txBody>
      </p:sp>
      <p:grpSp>
        <p:nvGrpSpPr>
          <p:cNvPr id="145" name="Group 55"/>
          <p:cNvGrpSpPr>
            <a:grpSpLocks/>
          </p:cNvGrpSpPr>
          <p:nvPr/>
        </p:nvGrpSpPr>
        <p:grpSpPr bwMode="auto">
          <a:xfrm>
            <a:off x="3464493" y="5499265"/>
            <a:ext cx="1847850" cy="933450"/>
            <a:chOff x="304" y="1401"/>
            <a:chExt cx="1164" cy="588"/>
          </a:xfrm>
        </p:grpSpPr>
        <p:sp>
          <p:nvSpPr>
            <p:cNvPr id="146" name="Rectangle 53"/>
            <p:cNvSpPr>
              <a:spLocks noChangeArrowheads="1"/>
            </p:cNvSpPr>
            <p:nvPr/>
          </p:nvSpPr>
          <p:spPr bwMode="auto">
            <a:xfrm>
              <a:off x="304" y="1401"/>
              <a:ext cx="1164" cy="588"/>
            </a:xfrm>
            <a:prstGeom prst="rect">
              <a:avLst/>
            </a:prstGeom>
            <a:solidFill>
              <a:srgbClr val="FFFFCC"/>
            </a:solidFill>
            <a:ln w="12700">
              <a:solidFill>
                <a:schemeClr val="tx1"/>
              </a:solidFill>
              <a:miter lim="800000"/>
              <a:headEnd/>
              <a:tailEnd/>
            </a:ln>
            <a:effectLst>
              <a:outerShdw blurRad="50800" dist="38100" dir="2700000" algn="tl" rotWithShape="0">
                <a:prstClr val="black">
                  <a:alpha val="40000"/>
                </a:prstClr>
              </a:outerShdw>
            </a:effectLst>
          </p:spPr>
          <p:txBody>
            <a:bodyPr wrap="none" anchor="ctr">
              <a:prstTxWarp prst="textNoShape">
                <a:avLst/>
              </a:prstTxWarp>
            </a:bodyPr>
            <a:lstStyle/>
            <a:p>
              <a:pPr>
                <a:defRPr/>
              </a:pPr>
              <a:endParaRPr lang="en-US">
                <a:latin typeface="Times New Roman" pitchFamily="18" charset="0"/>
                <a:cs typeface="Times New Roman" pitchFamily="18" charset="0"/>
              </a:endParaRPr>
            </a:p>
          </p:txBody>
        </p:sp>
        <p:sp>
          <p:nvSpPr>
            <p:cNvPr id="147" name="Rectangle 54"/>
            <p:cNvSpPr>
              <a:spLocks noChangeArrowheads="1"/>
            </p:cNvSpPr>
            <p:nvPr/>
          </p:nvSpPr>
          <p:spPr bwMode="auto">
            <a:xfrm>
              <a:off x="324" y="1416"/>
              <a:ext cx="1139" cy="558"/>
            </a:xfrm>
            <a:prstGeom prst="rect">
              <a:avLst/>
            </a:prstGeom>
            <a:noFill/>
            <a:ln w="9525">
              <a:noFill/>
              <a:miter lim="800000"/>
              <a:headEnd/>
              <a:tailEnd/>
            </a:ln>
          </p:spPr>
          <p:txBody>
            <a:bodyPr wrap="none" lIns="0" tIns="0" rIns="0" bIns="0">
              <a:prstTxWarp prst="textNoShape">
                <a:avLst/>
              </a:prstTxWarp>
              <a:spAutoFit/>
            </a:bodyPr>
            <a:lstStyle/>
            <a:p>
              <a:pPr algn="ctr">
                <a:lnSpc>
                  <a:spcPct val="90000"/>
                </a:lnSpc>
              </a:pPr>
              <a:r>
                <a:rPr kumimoji="0" lang="en-US" sz="1600" b="1" i="1" dirty="0">
                  <a:solidFill>
                    <a:srgbClr val="000000"/>
                  </a:solidFill>
                  <a:latin typeface="Times New Roman" pitchFamily="18" charset="0"/>
                  <a:cs typeface="Times New Roman" pitchFamily="18" charset="0"/>
                </a:rPr>
                <a:t>Recall:</a:t>
              </a:r>
              <a:r>
                <a:rPr kumimoji="0" lang="en-US" sz="1600" b="0" dirty="0">
                  <a:solidFill>
                    <a:srgbClr val="000000"/>
                  </a:solidFill>
                  <a:latin typeface="Times New Roman" pitchFamily="18" charset="0"/>
                  <a:cs typeface="Times New Roman" pitchFamily="18" charset="0"/>
                </a:rPr>
                <a:t> the nominal </a:t>
              </a:r>
              <a:br>
                <a:rPr kumimoji="0" lang="en-US" sz="1600" b="0" dirty="0">
                  <a:solidFill>
                    <a:srgbClr val="000000"/>
                  </a:solidFill>
                  <a:latin typeface="Times New Roman" pitchFamily="18" charset="0"/>
                  <a:cs typeface="Times New Roman" pitchFamily="18" charset="0"/>
                </a:rPr>
              </a:br>
              <a:r>
                <a:rPr kumimoji="0" lang="en-US" sz="1600" b="0" dirty="0">
                  <a:solidFill>
                    <a:srgbClr val="000000"/>
                  </a:solidFill>
                  <a:latin typeface="Times New Roman" pitchFamily="18" charset="0"/>
                  <a:cs typeface="Times New Roman" pitchFamily="18" charset="0"/>
                </a:rPr>
                <a:t>interest rate is the </a:t>
              </a:r>
              <a:br>
                <a:rPr kumimoji="0" lang="en-US" sz="1600" b="0" dirty="0">
                  <a:solidFill>
                    <a:srgbClr val="000000"/>
                  </a:solidFill>
                  <a:latin typeface="Times New Roman" pitchFamily="18" charset="0"/>
                  <a:cs typeface="Times New Roman" pitchFamily="18" charset="0"/>
                </a:rPr>
              </a:br>
              <a:r>
                <a:rPr kumimoji="0" lang="en-US" sz="1600" b="0" dirty="0">
                  <a:solidFill>
                    <a:srgbClr val="000000"/>
                  </a:solidFill>
                  <a:latin typeface="Times New Roman" pitchFamily="18" charset="0"/>
                  <a:cs typeface="Times New Roman" pitchFamily="18" charset="0"/>
                </a:rPr>
                <a:t>real rate plus the</a:t>
              </a:r>
              <a:br>
                <a:rPr kumimoji="0" lang="en-US" sz="1600" b="0" dirty="0">
                  <a:solidFill>
                    <a:srgbClr val="000000"/>
                  </a:solidFill>
                  <a:latin typeface="Times New Roman" pitchFamily="18" charset="0"/>
                  <a:cs typeface="Times New Roman" pitchFamily="18" charset="0"/>
                </a:rPr>
              </a:br>
              <a:r>
                <a:rPr kumimoji="0" lang="en-US" sz="1600" b="0" dirty="0">
                  <a:solidFill>
                    <a:srgbClr val="000000"/>
                  </a:solidFill>
                  <a:latin typeface="Times New Roman" pitchFamily="18" charset="0"/>
                  <a:cs typeface="Times New Roman" pitchFamily="18" charset="0"/>
                </a:rPr>
                <a:t>inflationary premium.</a:t>
              </a:r>
            </a:p>
          </p:txBody>
        </p:sp>
      </p:grpSp>
    </p:spTree>
    <p:extLst>
      <p:ext uri="{BB962C8B-B14F-4D97-AF65-F5344CB8AC3E}">
        <p14:creationId xmlns:p14="http://schemas.microsoft.com/office/powerpoint/2010/main" val="1634086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1">
                                            <p:txEl>
                                              <p:pRg st="1" end="1"/>
                                            </p:txEl>
                                          </p:spTgt>
                                        </p:tgtEl>
                                        <p:attrNameLst>
                                          <p:attrName>style.visibility</p:attrName>
                                        </p:attrNameLst>
                                      </p:cBhvr>
                                      <p:to>
                                        <p:strVal val="visible"/>
                                      </p:to>
                                    </p:set>
                                    <p:animEffect transition="in" filter="fade">
                                      <p:cBhvr>
                                        <p:cTn id="14" dur="500"/>
                                        <p:tgtEl>
                                          <p:spTgt spid="61">
                                            <p:txEl>
                                              <p:pRg st="1" end="1"/>
                                            </p:txEl>
                                          </p:spTgt>
                                        </p:tgtEl>
                                      </p:cBhvr>
                                    </p:animEffect>
                                    <p:anim calcmode="lin" valueType="num">
                                      <p:cBhvr>
                                        <p:cTn id="15"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9" presetClass="entr" presetSubtype="0" fill="hold" nodeType="afterEffect">
                                  <p:stCondLst>
                                    <p:cond delay="0"/>
                                  </p:stCondLst>
                                  <p:childTnLst>
                                    <p:set>
                                      <p:cBhvr>
                                        <p:cTn id="19" dur="1" fill="hold">
                                          <p:stCondLst>
                                            <p:cond delay="0"/>
                                          </p:stCondLst>
                                        </p:cTn>
                                        <p:tgtEl>
                                          <p:spTgt spid="127"/>
                                        </p:tgtEl>
                                        <p:attrNameLst>
                                          <p:attrName>style.visibility</p:attrName>
                                        </p:attrNameLst>
                                      </p:cBhvr>
                                      <p:to>
                                        <p:strVal val="visible"/>
                                      </p:to>
                                    </p:set>
                                    <p:animEffect transition="in" filter="dissolve">
                                      <p:cBhvr>
                                        <p:cTn id="20" dur="500"/>
                                        <p:tgtEl>
                                          <p:spTgt spid="127"/>
                                        </p:tgtEl>
                                      </p:cBhvr>
                                    </p:animEffect>
                                  </p:childTnLst>
                                </p:cTn>
                              </p:par>
                              <p:par>
                                <p:cTn id="21" presetID="9" presetClass="entr" presetSubtype="0" fill="hold" nodeType="withEffect">
                                  <p:stCondLst>
                                    <p:cond delay="0"/>
                                  </p:stCondLst>
                                  <p:childTnLst>
                                    <p:set>
                                      <p:cBhvr>
                                        <p:cTn id="22" dur="1" fill="hold">
                                          <p:stCondLst>
                                            <p:cond delay="0"/>
                                          </p:stCondLst>
                                        </p:cTn>
                                        <p:tgtEl>
                                          <p:spTgt spid="134"/>
                                        </p:tgtEl>
                                        <p:attrNameLst>
                                          <p:attrName>style.visibility</p:attrName>
                                        </p:attrNameLst>
                                      </p:cBhvr>
                                      <p:to>
                                        <p:strVal val="visible"/>
                                      </p:to>
                                    </p:set>
                                    <p:animEffect transition="in" filter="dissolve">
                                      <p:cBhvr>
                                        <p:cTn id="23" dur="500"/>
                                        <p:tgtEl>
                                          <p:spTgt spid="134"/>
                                        </p:tgtEl>
                                      </p:cBhvr>
                                    </p:animEffect>
                                  </p:childTnLst>
                                </p:cTn>
                              </p:par>
                            </p:childTnLst>
                          </p:cTn>
                        </p:par>
                        <p:par>
                          <p:cTn id="24" fill="hold">
                            <p:stCondLst>
                              <p:cond delay="1000"/>
                            </p:stCondLst>
                            <p:childTnLst>
                              <p:par>
                                <p:cTn id="25" presetID="23" presetClass="entr" presetSubtype="32" fill="hold" grpId="0" nodeType="afterEffect">
                                  <p:stCondLst>
                                    <p:cond delay="0"/>
                                  </p:stCondLst>
                                  <p:childTnLst>
                                    <p:set>
                                      <p:cBhvr>
                                        <p:cTn id="26" dur="1" fill="hold">
                                          <p:stCondLst>
                                            <p:cond delay="0"/>
                                          </p:stCondLst>
                                        </p:cTn>
                                        <p:tgtEl>
                                          <p:spTgt spid="143"/>
                                        </p:tgtEl>
                                        <p:attrNameLst>
                                          <p:attrName>style.visibility</p:attrName>
                                        </p:attrNameLst>
                                      </p:cBhvr>
                                      <p:to>
                                        <p:strVal val="visible"/>
                                      </p:to>
                                    </p:set>
                                    <p:anim calcmode="lin" valueType="num">
                                      <p:cBhvr>
                                        <p:cTn id="27" dur="500" fill="hold"/>
                                        <p:tgtEl>
                                          <p:spTgt spid="143"/>
                                        </p:tgtEl>
                                        <p:attrNameLst>
                                          <p:attrName>ppt_w</p:attrName>
                                        </p:attrNameLst>
                                      </p:cBhvr>
                                      <p:tavLst>
                                        <p:tav tm="0">
                                          <p:val>
                                            <p:strVal val="4*#ppt_w"/>
                                          </p:val>
                                        </p:tav>
                                        <p:tav tm="100000">
                                          <p:val>
                                            <p:strVal val="#ppt_w"/>
                                          </p:val>
                                        </p:tav>
                                      </p:tavLst>
                                    </p:anim>
                                    <p:anim calcmode="lin" valueType="num">
                                      <p:cBhvr>
                                        <p:cTn id="28" dur="500" fill="hold"/>
                                        <p:tgtEl>
                                          <p:spTgt spid="143"/>
                                        </p:tgtEl>
                                        <p:attrNameLst>
                                          <p:attrName>ppt_h</p:attrName>
                                        </p:attrNameLst>
                                      </p:cBhvr>
                                      <p:tavLst>
                                        <p:tav tm="0">
                                          <p:val>
                                            <p:strVal val="4*#ppt_h"/>
                                          </p:val>
                                        </p:tav>
                                        <p:tav tm="100000">
                                          <p:val>
                                            <p:strVal val="#ppt_h"/>
                                          </p:val>
                                        </p:tav>
                                      </p:tavLst>
                                    </p:anim>
                                  </p:childTnLst>
                                </p:cTn>
                              </p:par>
                            </p:childTnLst>
                          </p:cTn>
                        </p:par>
                        <p:par>
                          <p:cTn id="29" fill="hold">
                            <p:stCondLst>
                              <p:cond delay="1500"/>
                            </p:stCondLst>
                            <p:childTnLst>
                              <p:par>
                                <p:cTn id="30" presetID="17" presetClass="entr" presetSubtype="2" fill="hold" grpId="0" nodeType="afterEffect">
                                  <p:stCondLst>
                                    <p:cond delay="0"/>
                                  </p:stCondLst>
                                  <p:childTnLst>
                                    <p:set>
                                      <p:cBhvr>
                                        <p:cTn id="31" dur="1" fill="hold">
                                          <p:stCondLst>
                                            <p:cond delay="0"/>
                                          </p:stCondLst>
                                        </p:cTn>
                                        <p:tgtEl>
                                          <p:spTgt spid="141"/>
                                        </p:tgtEl>
                                        <p:attrNameLst>
                                          <p:attrName>style.visibility</p:attrName>
                                        </p:attrNameLst>
                                      </p:cBhvr>
                                      <p:to>
                                        <p:strVal val="visible"/>
                                      </p:to>
                                    </p:set>
                                    <p:anim calcmode="lin" valueType="num">
                                      <p:cBhvr>
                                        <p:cTn id="32" dur="500" fill="hold"/>
                                        <p:tgtEl>
                                          <p:spTgt spid="141"/>
                                        </p:tgtEl>
                                        <p:attrNameLst>
                                          <p:attrName>ppt_x</p:attrName>
                                        </p:attrNameLst>
                                      </p:cBhvr>
                                      <p:tavLst>
                                        <p:tav tm="0">
                                          <p:val>
                                            <p:strVal val="#ppt_x+#ppt_w/2"/>
                                          </p:val>
                                        </p:tav>
                                        <p:tav tm="100000">
                                          <p:val>
                                            <p:strVal val="#ppt_x"/>
                                          </p:val>
                                        </p:tav>
                                      </p:tavLst>
                                    </p:anim>
                                    <p:anim calcmode="lin" valueType="num">
                                      <p:cBhvr>
                                        <p:cTn id="33" dur="500" fill="hold"/>
                                        <p:tgtEl>
                                          <p:spTgt spid="141"/>
                                        </p:tgtEl>
                                        <p:attrNameLst>
                                          <p:attrName>ppt_y</p:attrName>
                                        </p:attrNameLst>
                                      </p:cBhvr>
                                      <p:tavLst>
                                        <p:tav tm="0">
                                          <p:val>
                                            <p:strVal val="#ppt_y"/>
                                          </p:val>
                                        </p:tav>
                                        <p:tav tm="100000">
                                          <p:val>
                                            <p:strVal val="#ppt_y"/>
                                          </p:val>
                                        </p:tav>
                                      </p:tavLst>
                                    </p:anim>
                                    <p:anim calcmode="lin" valueType="num">
                                      <p:cBhvr>
                                        <p:cTn id="34" dur="500" fill="hold"/>
                                        <p:tgtEl>
                                          <p:spTgt spid="141"/>
                                        </p:tgtEl>
                                        <p:attrNameLst>
                                          <p:attrName>ppt_w</p:attrName>
                                        </p:attrNameLst>
                                      </p:cBhvr>
                                      <p:tavLst>
                                        <p:tav tm="0">
                                          <p:val>
                                            <p:fltVal val="0"/>
                                          </p:val>
                                        </p:tav>
                                        <p:tav tm="100000">
                                          <p:val>
                                            <p:strVal val="#ppt_w"/>
                                          </p:val>
                                        </p:tav>
                                      </p:tavLst>
                                    </p:anim>
                                    <p:anim calcmode="lin" valueType="num">
                                      <p:cBhvr>
                                        <p:cTn id="35" dur="500" fill="hold"/>
                                        <p:tgtEl>
                                          <p:spTgt spid="141"/>
                                        </p:tgtEl>
                                        <p:attrNameLst>
                                          <p:attrName>ppt_h</p:attrName>
                                        </p:attrNameLst>
                                      </p:cBhvr>
                                      <p:tavLst>
                                        <p:tav tm="0">
                                          <p:val>
                                            <p:strVal val="#ppt_h"/>
                                          </p:val>
                                        </p:tav>
                                        <p:tav tm="100000">
                                          <p:val>
                                            <p:strVal val="#ppt_h"/>
                                          </p:val>
                                        </p:tav>
                                      </p:tavLst>
                                    </p:anim>
                                  </p:childTnLst>
                                </p:cTn>
                              </p:par>
                              <p:par>
                                <p:cTn id="36" presetID="17" presetClass="entr" presetSubtype="1" fill="hold" grpId="0" nodeType="withEffect">
                                  <p:stCondLst>
                                    <p:cond delay="0"/>
                                  </p:stCondLst>
                                  <p:childTnLst>
                                    <p:set>
                                      <p:cBhvr>
                                        <p:cTn id="37" dur="1" fill="hold">
                                          <p:stCondLst>
                                            <p:cond delay="0"/>
                                          </p:stCondLst>
                                        </p:cTn>
                                        <p:tgtEl>
                                          <p:spTgt spid="117"/>
                                        </p:tgtEl>
                                        <p:attrNameLst>
                                          <p:attrName>style.visibility</p:attrName>
                                        </p:attrNameLst>
                                      </p:cBhvr>
                                      <p:to>
                                        <p:strVal val="visible"/>
                                      </p:to>
                                    </p:set>
                                    <p:anim calcmode="lin" valueType="num">
                                      <p:cBhvr>
                                        <p:cTn id="38" dur="500" fill="hold"/>
                                        <p:tgtEl>
                                          <p:spTgt spid="117"/>
                                        </p:tgtEl>
                                        <p:attrNameLst>
                                          <p:attrName>ppt_x</p:attrName>
                                        </p:attrNameLst>
                                      </p:cBhvr>
                                      <p:tavLst>
                                        <p:tav tm="0">
                                          <p:val>
                                            <p:strVal val="#ppt_x"/>
                                          </p:val>
                                        </p:tav>
                                        <p:tav tm="100000">
                                          <p:val>
                                            <p:strVal val="#ppt_x"/>
                                          </p:val>
                                        </p:tav>
                                      </p:tavLst>
                                    </p:anim>
                                    <p:anim calcmode="lin" valueType="num">
                                      <p:cBhvr>
                                        <p:cTn id="39" dur="500" fill="hold"/>
                                        <p:tgtEl>
                                          <p:spTgt spid="117"/>
                                        </p:tgtEl>
                                        <p:attrNameLst>
                                          <p:attrName>ppt_y</p:attrName>
                                        </p:attrNameLst>
                                      </p:cBhvr>
                                      <p:tavLst>
                                        <p:tav tm="0">
                                          <p:val>
                                            <p:strVal val="#ppt_y-#ppt_h/2"/>
                                          </p:val>
                                        </p:tav>
                                        <p:tav tm="100000">
                                          <p:val>
                                            <p:strVal val="#ppt_y"/>
                                          </p:val>
                                        </p:tav>
                                      </p:tavLst>
                                    </p:anim>
                                    <p:anim calcmode="lin" valueType="num">
                                      <p:cBhvr>
                                        <p:cTn id="40" dur="500" fill="hold"/>
                                        <p:tgtEl>
                                          <p:spTgt spid="117"/>
                                        </p:tgtEl>
                                        <p:attrNameLst>
                                          <p:attrName>ppt_w</p:attrName>
                                        </p:attrNameLst>
                                      </p:cBhvr>
                                      <p:tavLst>
                                        <p:tav tm="0">
                                          <p:val>
                                            <p:strVal val="#ppt_w"/>
                                          </p:val>
                                        </p:tav>
                                        <p:tav tm="100000">
                                          <p:val>
                                            <p:strVal val="#ppt_w"/>
                                          </p:val>
                                        </p:tav>
                                      </p:tavLst>
                                    </p:anim>
                                    <p:anim calcmode="lin" valueType="num">
                                      <p:cBhvr>
                                        <p:cTn id="41" dur="500" fill="hold"/>
                                        <p:tgtEl>
                                          <p:spTgt spid="117"/>
                                        </p:tgtEl>
                                        <p:attrNameLst>
                                          <p:attrName>ppt_h</p:attrName>
                                        </p:attrNameLst>
                                      </p:cBhvr>
                                      <p:tavLst>
                                        <p:tav tm="0">
                                          <p:val>
                                            <p:fltVal val="0"/>
                                          </p:val>
                                        </p:tav>
                                        <p:tav tm="100000">
                                          <p:val>
                                            <p:strVal val="#ppt_h"/>
                                          </p:val>
                                        </p:tav>
                                      </p:tavLst>
                                    </p:anim>
                                  </p:childTnLst>
                                </p:cTn>
                              </p:par>
                            </p:childTnLst>
                          </p:cTn>
                        </p:par>
                        <p:par>
                          <p:cTn id="42" fill="hold">
                            <p:stCondLst>
                              <p:cond delay="2000"/>
                            </p:stCondLst>
                            <p:childTnLst>
                              <p:par>
                                <p:cTn id="43" presetID="23" presetClass="entr" presetSubtype="288" fill="hold" grpId="0" nodeType="afterEffect">
                                  <p:stCondLst>
                                    <p:cond delay="0"/>
                                  </p:stCondLst>
                                  <p:childTnLst>
                                    <p:set>
                                      <p:cBhvr>
                                        <p:cTn id="44" dur="1" fill="hold">
                                          <p:stCondLst>
                                            <p:cond delay="0"/>
                                          </p:stCondLst>
                                        </p:cTn>
                                        <p:tgtEl>
                                          <p:spTgt spid="142"/>
                                        </p:tgtEl>
                                        <p:attrNameLst>
                                          <p:attrName>style.visibility</p:attrName>
                                        </p:attrNameLst>
                                      </p:cBhvr>
                                      <p:to>
                                        <p:strVal val="visible"/>
                                      </p:to>
                                    </p:set>
                                    <p:anim calcmode="lin" valueType="num">
                                      <p:cBhvr>
                                        <p:cTn id="45" dur="500" fill="hold"/>
                                        <p:tgtEl>
                                          <p:spTgt spid="142"/>
                                        </p:tgtEl>
                                        <p:attrNameLst>
                                          <p:attrName>ppt_w</p:attrName>
                                        </p:attrNameLst>
                                      </p:cBhvr>
                                      <p:tavLst>
                                        <p:tav tm="0">
                                          <p:val>
                                            <p:strVal val="4/3*#ppt_w"/>
                                          </p:val>
                                        </p:tav>
                                        <p:tav tm="100000">
                                          <p:val>
                                            <p:strVal val="#ppt_w"/>
                                          </p:val>
                                        </p:tav>
                                      </p:tavLst>
                                    </p:anim>
                                    <p:anim calcmode="lin" valueType="num">
                                      <p:cBhvr>
                                        <p:cTn id="46" dur="500" fill="hold"/>
                                        <p:tgtEl>
                                          <p:spTgt spid="142"/>
                                        </p:tgtEl>
                                        <p:attrNameLst>
                                          <p:attrName>ppt_h</p:attrName>
                                        </p:attrNameLst>
                                      </p:cBhvr>
                                      <p:tavLst>
                                        <p:tav tm="0">
                                          <p:val>
                                            <p:strVal val="4/3*#ppt_h"/>
                                          </p:val>
                                        </p:tav>
                                        <p:tav tm="100000">
                                          <p:val>
                                            <p:strVal val="#ppt_h"/>
                                          </p:val>
                                        </p:tav>
                                      </p:tavLst>
                                    </p:anim>
                                  </p:childTnLst>
                                </p:cTn>
                              </p:par>
                              <p:par>
                                <p:cTn id="47" presetID="17" presetClass="entr" presetSubtype="4" fill="hold" nodeType="withEffect">
                                  <p:stCondLst>
                                    <p:cond delay="0"/>
                                  </p:stCondLst>
                                  <p:childTnLst>
                                    <p:set>
                                      <p:cBhvr>
                                        <p:cTn id="48" dur="1" fill="hold">
                                          <p:stCondLst>
                                            <p:cond delay="0"/>
                                          </p:stCondLst>
                                        </p:cTn>
                                        <p:tgtEl>
                                          <p:spTgt spid="144"/>
                                        </p:tgtEl>
                                        <p:attrNameLst>
                                          <p:attrName>style.visibility</p:attrName>
                                        </p:attrNameLst>
                                      </p:cBhvr>
                                      <p:to>
                                        <p:strVal val="visible"/>
                                      </p:to>
                                    </p:set>
                                    <p:anim calcmode="lin" valueType="num">
                                      <p:cBhvr>
                                        <p:cTn id="49" dur="500" fill="hold"/>
                                        <p:tgtEl>
                                          <p:spTgt spid="144"/>
                                        </p:tgtEl>
                                        <p:attrNameLst>
                                          <p:attrName>ppt_x</p:attrName>
                                        </p:attrNameLst>
                                      </p:cBhvr>
                                      <p:tavLst>
                                        <p:tav tm="0">
                                          <p:val>
                                            <p:strVal val="#ppt_x"/>
                                          </p:val>
                                        </p:tav>
                                        <p:tav tm="100000">
                                          <p:val>
                                            <p:strVal val="#ppt_x"/>
                                          </p:val>
                                        </p:tav>
                                      </p:tavLst>
                                    </p:anim>
                                    <p:anim calcmode="lin" valueType="num">
                                      <p:cBhvr>
                                        <p:cTn id="50" dur="500" fill="hold"/>
                                        <p:tgtEl>
                                          <p:spTgt spid="144"/>
                                        </p:tgtEl>
                                        <p:attrNameLst>
                                          <p:attrName>ppt_y</p:attrName>
                                        </p:attrNameLst>
                                      </p:cBhvr>
                                      <p:tavLst>
                                        <p:tav tm="0">
                                          <p:val>
                                            <p:strVal val="#ppt_y+#ppt_h/2"/>
                                          </p:val>
                                        </p:tav>
                                        <p:tav tm="100000">
                                          <p:val>
                                            <p:strVal val="#ppt_y"/>
                                          </p:val>
                                        </p:tav>
                                      </p:tavLst>
                                    </p:anim>
                                    <p:anim calcmode="lin" valueType="num">
                                      <p:cBhvr>
                                        <p:cTn id="51" dur="500" fill="hold"/>
                                        <p:tgtEl>
                                          <p:spTgt spid="144"/>
                                        </p:tgtEl>
                                        <p:attrNameLst>
                                          <p:attrName>ppt_w</p:attrName>
                                        </p:attrNameLst>
                                      </p:cBhvr>
                                      <p:tavLst>
                                        <p:tav tm="0">
                                          <p:val>
                                            <p:strVal val="#ppt_w"/>
                                          </p:val>
                                        </p:tav>
                                        <p:tav tm="100000">
                                          <p:val>
                                            <p:strVal val="#ppt_w"/>
                                          </p:val>
                                        </p:tav>
                                      </p:tavLst>
                                    </p:anim>
                                    <p:anim calcmode="lin" valueType="num">
                                      <p:cBhvr>
                                        <p:cTn id="52" dur="500" fill="hold"/>
                                        <p:tgtEl>
                                          <p:spTgt spid="144"/>
                                        </p:tgtEl>
                                        <p:attrNameLst>
                                          <p:attrName>ppt_h</p:attrName>
                                        </p:attrNameLst>
                                      </p:cBhvr>
                                      <p:tavLst>
                                        <p:tav tm="0">
                                          <p:val>
                                            <p:fltVal val="0"/>
                                          </p:val>
                                        </p:tav>
                                        <p:tav tm="100000">
                                          <p:val>
                                            <p:strVal val="#ppt_h"/>
                                          </p:val>
                                        </p:tav>
                                      </p:tavLst>
                                    </p:anim>
                                  </p:childTnLst>
                                </p:cTn>
                              </p:par>
                            </p:childTnLst>
                          </p:cTn>
                        </p:par>
                        <p:par>
                          <p:cTn id="53" fill="hold">
                            <p:stCondLst>
                              <p:cond delay="2500"/>
                            </p:stCondLst>
                            <p:childTnLst>
                              <p:par>
                                <p:cTn id="54" presetID="9" presetClass="entr" presetSubtype="0" fill="hold" nodeType="afterEffect">
                                  <p:stCondLst>
                                    <p:cond delay="0"/>
                                  </p:stCondLst>
                                  <p:childTnLst>
                                    <p:set>
                                      <p:cBhvr>
                                        <p:cTn id="55" dur="1" fill="hold">
                                          <p:stCondLst>
                                            <p:cond delay="0"/>
                                          </p:stCondLst>
                                        </p:cTn>
                                        <p:tgtEl>
                                          <p:spTgt spid="145"/>
                                        </p:tgtEl>
                                        <p:attrNameLst>
                                          <p:attrName>style.visibility</p:attrName>
                                        </p:attrNameLst>
                                      </p:cBhvr>
                                      <p:to>
                                        <p:strVal val="visible"/>
                                      </p:to>
                                    </p:set>
                                    <p:animEffect transition="in" filter="dissolve">
                                      <p:cBhvr>
                                        <p:cTn id="56" dur="500"/>
                                        <p:tgtEl>
                                          <p:spTgt spid="145"/>
                                        </p:tgtEl>
                                      </p:cBhvr>
                                    </p:animEffect>
                                  </p:childTnLst>
                                </p:cTn>
                              </p:par>
                            </p:childTnLst>
                          </p:cTn>
                        </p:par>
                        <p:par>
                          <p:cTn id="57" fill="hold">
                            <p:stCondLst>
                              <p:cond delay="3000"/>
                            </p:stCondLst>
                            <p:childTnLst>
                              <p:par>
                                <p:cTn id="58" presetID="42" presetClass="entr" presetSubtype="0" fill="hold" grpId="0" nodeType="afterEffect">
                                  <p:stCondLst>
                                    <p:cond delay="0"/>
                                  </p:stCondLst>
                                  <p:childTnLst>
                                    <p:set>
                                      <p:cBhvr>
                                        <p:cTn id="59" dur="1" fill="hold">
                                          <p:stCondLst>
                                            <p:cond delay="0"/>
                                          </p:stCondLst>
                                        </p:cTn>
                                        <p:tgtEl>
                                          <p:spTgt spid="61">
                                            <p:txEl>
                                              <p:pRg st="2" end="2"/>
                                            </p:txEl>
                                          </p:spTgt>
                                        </p:tgtEl>
                                        <p:attrNameLst>
                                          <p:attrName>style.visibility</p:attrName>
                                        </p:attrNameLst>
                                      </p:cBhvr>
                                      <p:to>
                                        <p:strVal val="visible"/>
                                      </p:to>
                                    </p:set>
                                    <p:animEffect transition="in" filter="fade">
                                      <p:cBhvr>
                                        <p:cTn id="60" dur="500"/>
                                        <p:tgtEl>
                                          <p:spTgt spid="61">
                                            <p:txEl>
                                              <p:pRg st="2" end="2"/>
                                            </p:txEl>
                                          </p:spTgt>
                                        </p:tgtEl>
                                      </p:cBhvr>
                                    </p:animEffect>
                                    <p:anim calcmode="lin" valueType="num">
                                      <p:cBhvr>
                                        <p:cTn id="61"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62"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P spid="117" grpId="0" animBg="1"/>
      <p:bldP spid="141" grpId="0" animBg="1"/>
      <p:bldP spid="142" grpId="0"/>
      <p:bldP spid="14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5382"/>
            <a:ext cx="8932985" cy="432148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87858"/>
            <a:ext cx="8904855" cy="721004"/>
          </a:xfrm>
        </p:spPr>
        <p:txBody>
          <a:bodyPr/>
          <a:lstStyle/>
          <a:p>
            <a:r>
              <a:rPr lang="en-US" dirty="0"/>
              <a:t>Money and Inflation</a:t>
            </a:r>
            <a:endParaRPr lang="en-US" dirty="0" smtClean="0"/>
          </a:p>
        </p:txBody>
      </p:sp>
      <p:sp>
        <p:nvSpPr>
          <p:cNvPr id="3" name="Content Placeholder 2"/>
          <p:cNvSpPr>
            <a:spLocks noGrp="1"/>
          </p:cNvSpPr>
          <p:nvPr>
            <p:ph idx="1"/>
          </p:nvPr>
        </p:nvSpPr>
        <p:spPr>
          <a:xfrm>
            <a:off x="140675" y="1555641"/>
            <a:ext cx="8883750" cy="4306318"/>
          </a:xfrm>
        </p:spPr>
        <p:txBody>
          <a:bodyPr/>
          <a:lstStyle/>
          <a:p>
            <a:pPr marL="231775" indent="-231775"/>
            <a:r>
              <a:rPr lang="en-US" sz="2600" dirty="0">
                <a:solidFill>
                  <a:srgbClr val="32302A"/>
                </a:solidFill>
              </a:rPr>
              <a:t>The impact of monetary policy differs between the </a:t>
            </a:r>
            <a:r>
              <a:rPr lang="en-US" sz="2600" dirty="0" smtClean="0">
                <a:solidFill>
                  <a:srgbClr val="32302A"/>
                </a:solidFill>
              </a:rPr>
              <a:t>short-run </a:t>
            </a:r>
            <a:r>
              <a:rPr lang="en-US" sz="2600" dirty="0">
                <a:solidFill>
                  <a:srgbClr val="32302A"/>
                </a:solidFill>
              </a:rPr>
              <a:t>and </a:t>
            </a:r>
            <a:r>
              <a:rPr lang="en-US" sz="2600" dirty="0" smtClean="0">
                <a:solidFill>
                  <a:srgbClr val="32302A"/>
                </a:solidFill>
              </a:rPr>
              <a:t>the long-run</a:t>
            </a:r>
            <a:r>
              <a:rPr lang="en-US" sz="2600" dirty="0">
                <a:solidFill>
                  <a:srgbClr val="32302A"/>
                </a:solidFill>
              </a:rPr>
              <a:t>.</a:t>
            </a:r>
          </a:p>
          <a:p>
            <a:pPr marL="631825" lvl="1" indent="-231775"/>
            <a:r>
              <a:rPr lang="en-US" dirty="0">
                <a:solidFill>
                  <a:srgbClr val="32302A"/>
                </a:solidFill>
              </a:rPr>
              <a:t>In the </a:t>
            </a:r>
            <a:r>
              <a:rPr lang="en-US" i="1" u="sng" dirty="0">
                <a:solidFill>
                  <a:srgbClr val="32302A"/>
                </a:solidFill>
              </a:rPr>
              <a:t>short run</a:t>
            </a:r>
            <a:r>
              <a:rPr lang="en-US" dirty="0">
                <a:solidFill>
                  <a:srgbClr val="32302A"/>
                </a:solidFill>
              </a:rPr>
              <a:t>, shifts in monetary policy will affect real output and employment.  A shift toward monetary expansion will temporarily increase output, while a shift toward monetary restriction will reduce output.</a:t>
            </a:r>
          </a:p>
          <a:p>
            <a:pPr marL="631825" lvl="1" indent="-231775"/>
            <a:r>
              <a:rPr lang="en-US" dirty="0">
                <a:solidFill>
                  <a:srgbClr val="32302A"/>
                </a:solidFill>
              </a:rPr>
              <a:t>But in the </a:t>
            </a:r>
            <a:r>
              <a:rPr lang="en-US" i="1" u="sng" dirty="0">
                <a:solidFill>
                  <a:srgbClr val="32302A"/>
                </a:solidFill>
              </a:rPr>
              <a:t>long-run</a:t>
            </a:r>
            <a:r>
              <a:rPr lang="en-US" dirty="0">
                <a:solidFill>
                  <a:srgbClr val="32302A"/>
                </a:solidFill>
              </a:rPr>
              <a:t>, monetary expansion will only lead </a:t>
            </a:r>
            <a:r>
              <a:rPr lang="en-US" dirty="0" smtClean="0">
                <a:solidFill>
                  <a:srgbClr val="32302A"/>
                </a:solidFill>
              </a:rPr>
              <a:t/>
            </a:r>
            <a:br>
              <a:rPr lang="en-US" dirty="0" smtClean="0">
                <a:solidFill>
                  <a:srgbClr val="32302A"/>
                </a:solidFill>
              </a:rPr>
            </a:br>
            <a:r>
              <a:rPr lang="en-US" dirty="0" smtClean="0">
                <a:solidFill>
                  <a:srgbClr val="32302A"/>
                </a:solidFill>
              </a:rPr>
              <a:t>to </a:t>
            </a:r>
            <a:r>
              <a:rPr lang="en-US" dirty="0">
                <a:solidFill>
                  <a:srgbClr val="32302A"/>
                </a:solidFill>
              </a:rPr>
              <a:t>inflation.  The long-run impact of monetary policy is consistent with the quantity theory of money.</a:t>
            </a:r>
          </a:p>
        </p:txBody>
      </p:sp>
    </p:spTree>
    <p:extLst>
      <p:ext uri="{BB962C8B-B14F-4D97-AF65-F5344CB8AC3E}">
        <p14:creationId xmlns:p14="http://schemas.microsoft.com/office/powerpoint/2010/main" val="1182763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vertical)">
                                      <p:cBhvr>
                                        <p:cTn id="7" dur="500"/>
                                        <p:tgtEl>
                                          <p:spTgt spid="3">
                                            <p:txEl>
                                              <p:pRg st="0" end="0"/>
                                            </p:txEl>
                                          </p:spTgt>
                                        </p:tgtEl>
                                      </p:cBhvr>
                                    </p:animEffect>
                                  </p:childTnLst>
                                </p:cTn>
                              </p:par>
                            </p:childTnLst>
                          </p:cTn>
                        </p:par>
                        <p:par>
                          <p:cTn id="8" fill="hold">
                            <p:stCondLst>
                              <p:cond delay="500"/>
                            </p:stCondLst>
                            <p:childTnLst>
                              <p:par>
                                <p:cTn id="9" presetID="14" presetClass="entr" presetSubtype="5"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vertical)">
                                      <p:cBhvr>
                                        <p:cTn id="11" dur="500"/>
                                        <p:tgtEl>
                                          <p:spTgt spid="3">
                                            <p:txEl>
                                              <p:pRg st="1" end="1"/>
                                            </p:txEl>
                                          </p:spTgt>
                                        </p:tgtEl>
                                      </p:cBhvr>
                                    </p:animEffect>
                                  </p:childTnLst>
                                </p:cTn>
                              </p:par>
                            </p:childTnLst>
                          </p:cTn>
                        </p:par>
                        <p:par>
                          <p:cTn id="12" fill="hold">
                            <p:stCondLst>
                              <p:cond delay="1000"/>
                            </p:stCondLst>
                            <p:childTnLst>
                              <p:par>
                                <p:cTn id="13" presetID="14" presetClass="entr" presetSubtype="5"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771164"/>
            <a:ext cx="8932985" cy="5133690"/>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79203"/>
            <a:ext cx="8904855" cy="1022888"/>
          </a:xfrm>
        </p:spPr>
        <p:txBody>
          <a:bodyPr/>
          <a:lstStyle/>
          <a:p>
            <a:r>
              <a:rPr lang="en-US" dirty="0" smtClean="0"/>
              <a:t>What is Money?</a:t>
            </a:r>
          </a:p>
        </p:txBody>
      </p:sp>
      <p:sp>
        <p:nvSpPr>
          <p:cNvPr id="3" name="Content Placeholder 2"/>
          <p:cNvSpPr>
            <a:spLocks noGrp="1"/>
          </p:cNvSpPr>
          <p:nvPr>
            <p:ph idx="1"/>
          </p:nvPr>
        </p:nvSpPr>
        <p:spPr>
          <a:xfrm>
            <a:off x="140675" y="746260"/>
            <a:ext cx="8883750" cy="5158594"/>
          </a:xfrm>
        </p:spPr>
        <p:txBody>
          <a:bodyPr/>
          <a:lstStyle/>
          <a:p>
            <a:pPr marL="231775" indent="-231775"/>
            <a:r>
              <a:rPr lang="en-US" sz="2500" dirty="0" smtClean="0">
                <a:solidFill>
                  <a:srgbClr val="32302A"/>
                </a:solidFill>
              </a:rPr>
              <a:t>A brief historical background:</a:t>
            </a:r>
          </a:p>
          <a:p>
            <a:pPr marL="631825" lvl="1" indent="-231775"/>
            <a:r>
              <a:rPr lang="en-US" sz="2500" dirty="0" smtClean="0">
                <a:solidFill>
                  <a:srgbClr val="32302A"/>
                </a:solidFill>
              </a:rPr>
              <a:t>The </a:t>
            </a:r>
            <a:r>
              <a:rPr lang="en-US" sz="2500" b="1" i="1" dirty="0" smtClean="0">
                <a:solidFill>
                  <a:srgbClr val="32302A"/>
                </a:solidFill>
              </a:rPr>
              <a:t>Keynesian</a:t>
            </a:r>
            <a:r>
              <a:rPr lang="en-US" sz="2500" dirty="0" smtClean="0">
                <a:solidFill>
                  <a:srgbClr val="32302A"/>
                </a:solidFill>
              </a:rPr>
              <a:t> view dominated during the 1950s and 1960s. </a:t>
            </a:r>
          </a:p>
          <a:p>
            <a:pPr marL="1031875" lvl="2" indent="-231775"/>
            <a:r>
              <a:rPr lang="en-US" sz="2500" dirty="0" smtClean="0">
                <a:solidFill>
                  <a:srgbClr val="32302A"/>
                </a:solidFill>
              </a:rPr>
              <a:t>Keynesians argued that money supply did not matter much. </a:t>
            </a:r>
          </a:p>
          <a:p>
            <a:pPr marL="631825" lvl="1" indent="-231775"/>
            <a:r>
              <a:rPr lang="en-US" sz="2500" b="1" i="1" dirty="0" smtClean="0">
                <a:solidFill>
                  <a:srgbClr val="32302A"/>
                </a:solidFill>
              </a:rPr>
              <a:t>Monetarists</a:t>
            </a:r>
            <a:r>
              <a:rPr lang="en-US" sz="2500" dirty="0" smtClean="0">
                <a:solidFill>
                  <a:srgbClr val="32302A"/>
                </a:solidFill>
              </a:rPr>
              <a:t> challenged the Keynesian view during the 1960s and 1970s. </a:t>
            </a:r>
          </a:p>
          <a:p>
            <a:pPr marL="1031875" lvl="2" indent="-231775"/>
            <a:r>
              <a:rPr lang="en-US" sz="2500" dirty="0" smtClean="0">
                <a:solidFill>
                  <a:srgbClr val="32302A"/>
                </a:solidFill>
              </a:rPr>
              <a:t>Monetarists argued that changes in the money supply caused both inflation and economic instability.</a:t>
            </a:r>
          </a:p>
          <a:p>
            <a:pPr marL="631825" lvl="1" indent="-231775"/>
            <a:r>
              <a:rPr lang="en-US" sz="2500" dirty="0" smtClean="0">
                <a:solidFill>
                  <a:srgbClr val="32302A"/>
                </a:solidFill>
              </a:rPr>
              <a:t>While minor disagreements remain, the </a:t>
            </a:r>
            <a:r>
              <a:rPr lang="en-US" sz="2500" b="1" i="1" dirty="0" smtClean="0">
                <a:solidFill>
                  <a:srgbClr val="32302A"/>
                </a:solidFill>
              </a:rPr>
              <a:t>modern view emerged </a:t>
            </a:r>
            <a:r>
              <a:rPr lang="en-US" sz="2500" dirty="0" smtClean="0">
                <a:solidFill>
                  <a:srgbClr val="32302A"/>
                </a:solidFill>
              </a:rPr>
              <a:t>from this debate.</a:t>
            </a:r>
          </a:p>
          <a:p>
            <a:pPr marL="1031875" lvl="2" indent="-231775"/>
            <a:r>
              <a:rPr lang="en-US" sz="2500" dirty="0" smtClean="0">
                <a:solidFill>
                  <a:srgbClr val="32302A"/>
                </a:solidFill>
              </a:rPr>
              <a:t>Modern Keynesians and monetarists agree that monetary policy exerts an important impact on the economy. The following slides present this modern view. </a:t>
            </a:r>
          </a:p>
        </p:txBody>
      </p:sp>
    </p:spTree>
    <p:extLst>
      <p:ext uri="{BB962C8B-B14F-4D97-AF65-F5344CB8AC3E}">
        <p14:creationId xmlns:p14="http://schemas.microsoft.com/office/powerpoint/2010/main" val="3478085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7"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500"/>
                                        <p:tgtEl>
                                          <p:spTgt spid="3">
                                            <p:txEl>
                                              <p:pRg st="1" end="1"/>
                                            </p:txEl>
                                          </p:spTgt>
                                        </p:tgtEl>
                                      </p:cBhvr>
                                    </p:animEffect>
                                    <p:anim calcmode="lin" valueType="num">
                                      <p:cBhvr>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7"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7" presetClass="entr" presetSubtype="0"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anim calcmode="lin" valueType="num">
                                      <p:cBhvr>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7" presetClass="entr" presetSubtype="0"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anim calcmode="lin" valueType="num">
                                      <p:cBhvr>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7" presetClass="entr" presetSubtype="0" fill="hold"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anim calcmode="lin" valueType="num">
                                      <p:cBhvr>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7" presetClass="entr" presetSubtype="0" fill="hold"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
                                        <p:tgtEl>
                                          <p:spTgt spid="3">
                                            <p:txEl>
                                              <p:pRg st="6" end="6"/>
                                            </p:txEl>
                                          </p:spTgt>
                                        </p:tgtEl>
                                      </p:cBhvr>
                                    </p:animEffect>
                                    <p:anim calcmode="lin" valueType="num">
                                      <p:cBhvr>
                                        <p:cTn id="4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110611"/>
            <a:ext cx="8904855" cy="596684"/>
          </a:xfrm>
        </p:spPr>
        <p:txBody>
          <a:bodyPr/>
          <a:lstStyle/>
          <a:p>
            <a:r>
              <a:rPr lang="en-US" sz="3400" dirty="0"/>
              <a:t>Money and Inflation</a:t>
            </a:r>
            <a:br>
              <a:rPr lang="en-US" sz="3400" dirty="0"/>
            </a:br>
            <a:r>
              <a:rPr lang="en-US" sz="3400" i="1" dirty="0"/>
              <a:t>– An International Comparison 1985 - 2005</a:t>
            </a:r>
          </a:p>
        </p:txBody>
      </p:sp>
      <p:sp>
        <p:nvSpPr>
          <p:cNvPr id="61" name="Text Box 10"/>
          <p:cNvSpPr txBox="1">
            <a:spLocks noChangeArrowheads="1"/>
          </p:cNvSpPr>
          <p:nvPr/>
        </p:nvSpPr>
        <p:spPr bwMode="auto">
          <a:xfrm>
            <a:off x="73111" y="1610154"/>
            <a:ext cx="4054961" cy="3924151"/>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300" dirty="0" smtClean="0">
                <a:latin typeface="Times New Roman" pitchFamily="18" charset="0"/>
                <a:cs typeface="Times New Roman" pitchFamily="18" charset="0"/>
              </a:rPr>
              <a:t>The </a:t>
            </a:r>
            <a:r>
              <a:rPr lang="en-US" sz="2300" dirty="0">
                <a:latin typeface="Times New Roman" pitchFamily="18" charset="0"/>
                <a:cs typeface="Times New Roman" pitchFamily="18" charset="0"/>
              </a:rPr>
              <a:t>relationship </a:t>
            </a:r>
            <a:r>
              <a:rPr lang="en-US" sz="2300" dirty="0" smtClean="0">
                <a:latin typeface="Times New Roman" pitchFamily="18" charset="0"/>
                <a:cs typeface="Times New Roman" pitchFamily="18" charset="0"/>
              </a:rPr>
              <a:t>between the </a:t>
            </a:r>
            <a:r>
              <a:rPr lang="en-US" sz="2300" dirty="0">
                <a:latin typeface="Times New Roman" pitchFamily="18" charset="0"/>
                <a:cs typeface="Times New Roman" pitchFamily="18" charset="0"/>
              </a:rPr>
              <a:t>avg. annual </a:t>
            </a:r>
            <a:r>
              <a:rPr lang="en-US" sz="2300" dirty="0" smtClean="0">
                <a:latin typeface="Times New Roman" pitchFamily="18" charset="0"/>
                <a:cs typeface="Times New Roman" pitchFamily="18" charset="0"/>
              </a:rPr>
              <a:t>growth rate </a:t>
            </a:r>
            <a:r>
              <a:rPr lang="en-US" sz="2300" dirty="0">
                <a:latin typeface="Times New Roman" pitchFamily="18" charset="0"/>
                <a:cs typeface="Times New Roman" pitchFamily="18" charset="0"/>
              </a:rPr>
              <a:t>of the money </a:t>
            </a:r>
            <a:r>
              <a:rPr lang="en-US" sz="2300" dirty="0" smtClean="0">
                <a:latin typeface="Times New Roman" pitchFamily="18" charset="0"/>
                <a:cs typeface="Times New Roman" pitchFamily="18" charset="0"/>
              </a:rPr>
              <a:t>supply and </a:t>
            </a:r>
            <a:r>
              <a:rPr lang="en-US" sz="2300" dirty="0">
                <a:latin typeface="Times New Roman" pitchFamily="18" charset="0"/>
                <a:cs typeface="Times New Roman" pitchFamily="18" charset="0"/>
              </a:rPr>
              <a:t>the rate of </a:t>
            </a:r>
            <a:r>
              <a:rPr lang="en-US" sz="2300" dirty="0" smtClean="0">
                <a:latin typeface="Times New Roman" pitchFamily="18" charset="0"/>
                <a:cs typeface="Times New Roman" pitchFamily="18" charset="0"/>
              </a:rPr>
              <a:t>inflation is </a:t>
            </a:r>
            <a:r>
              <a:rPr lang="en-US" sz="2300" dirty="0">
                <a:latin typeface="Times New Roman" pitchFamily="18" charset="0"/>
                <a:cs typeface="Times New Roman" pitchFamily="18" charset="0"/>
              </a:rPr>
              <a:t>shown here for </a:t>
            </a:r>
            <a:r>
              <a:rPr lang="en-US" sz="2300" dirty="0" smtClean="0">
                <a:latin typeface="Times New Roman" pitchFamily="18" charset="0"/>
                <a:cs typeface="Times New Roman" pitchFamily="18" charset="0"/>
              </a:rPr>
              <a:t>the 1985-2005 </a:t>
            </a:r>
            <a:r>
              <a:rPr lang="en-US" sz="2300" dirty="0">
                <a:latin typeface="Times New Roman" pitchFamily="18" charset="0"/>
                <a:cs typeface="Times New Roman" pitchFamily="18" charset="0"/>
              </a:rPr>
              <a:t>period</a:t>
            </a:r>
            <a:r>
              <a:rPr lang="en-US" sz="2300" dirty="0" smtClean="0">
                <a:latin typeface="Times New Roman" pitchFamily="18" charset="0"/>
                <a:cs typeface="Times New Roman" pitchFamily="18" charset="0"/>
              </a:rPr>
              <a:t>.</a:t>
            </a:r>
          </a:p>
          <a:p>
            <a:pPr marL="115888" indent="-115888">
              <a:lnSpc>
                <a:spcPct val="90000"/>
              </a:lnSpc>
              <a:spcBef>
                <a:spcPct val="50000"/>
              </a:spcBef>
              <a:buFontTx/>
              <a:buChar char="•"/>
            </a:pPr>
            <a:r>
              <a:rPr lang="en-US" sz="2300" dirty="0" smtClean="0">
                <a:latin typeface="Times New Roman" pitchFamily="18" charset="0"/>
                <a:cs typeface="Times New Roman" pitchFamily="18" charset="0"/>
              </a:rPr>
              <a:t>The </a:t>
            </a:r>
            <a:r>
              <a:rPr lang="en-US" sz="2300" dirty="0">
                <a:latin typeface="Times New Roman" pitchFamily="18" charset="0"/>
                <a:cs typeface="Times New Roman" pitchFamily="18" charset="0"/>
              </a:rPr>
              <a:t>relationship </a:t>
            </a:r>
            <a:r>
              <a:rPr lang="en-US" sz="2300" dirty="0" smtClean="0">
                <a:latin typeface="Times New Roman" pitchFamily="18" charset="0"/>
                <a:cs typeface="Times New Roman" pitchFamily="18" charset="0"/>
              </a:rPr>
              <a:t>between the </a:t>
            </a:r>
            <a:r>
              <a:rPr lang="en-US" sz="2300" dirty="0">
                <a:latin typeface="Times New Roman" pitchFamily="18" charset="0"/>
                <a:cs typeface="Times New Roman" pitchFamily="18" charset="0"/>
              </a:rPr>
              <a:t>two is clear: </a:t>
            </a:r>
            <a:r>
              <a:rPr lang="en-US" sz="2300" i="1" dirty="0" smtClean="0">
                <a:solidFill>
                  <a:schemeClr val="accent6">
                    <a:lumMod val="60000"/>
                    <a:lumOff val="40000"/>
                  </a:schemeClr>
                </a:solidFill>
                <a:latin typeface="Times New Roman" pitchFamily="18" charset="0"/>
                <a:cs typeface="Times New Roman" pitchFamily="18" charset="0"/>
              </a:rPr>
              <a:t>higher rates </a:t>
            </a:r>
            <a:r>
              <a:rPr lang="en-US" sz="2300" i="1" dirty="0">
                <a:solidFill>
                  <a:schemeClr val="accent6">
                    <a:lumMod val="60000"/>
                    <a:lumOff val="40000"/>
                  </a:schemeClr>
                </a:solidFill>
                <a:latin typeface="Times New Roman" pitchFamily="18" charset="0"/>
                <a:cs typeface="Times New Roman" pitchFamily="18" charset="0"/>
              </a:rPr>
              <a:t>of money </a:t>
            </a:r>
            <a:r>
              <a:rPr lang="en-US" sz="2300" i="1" dirty="0" smtClean="0">
                <a:solidFill>
                  <a:schemeClr val="accent6">
                    <a:lumMod val="60000"/>
                    <a:lumOff val="40000"/>
                  </a:schemeClr>
                </a:solidFill>
                <a:latin typeface="Times New Roman" pitchFamily="18" charset="0"/>
                <a:cs typeface="Times New Roman" pitchFamily="18" charset="0"/>
              </a:rPr>
              <a:t>growth lead </a:t>
            </a:r>
            <a:r>
              <a:rPr lang="en-US" sz="2300" i="1" dirty="0">
                <a:solidFill>
                  <a:schemeClr val="accent6">
                    <a:lumMod val="60000"/>
                    <a:lumOff val="40000"/>
                  </a:schemeClr>
                </a:solidFill>
                <a:latin typeface="Times New Roman" pitchFamily="18" charset="0"/>
                <a:cs typeface="Times New Roman" pitchFamily="18" charset="0"/>
              </a:rPr>
              <a:t>to higher rates </a:t>
            </a:r>
            <a:r>
              <a:rPr lang="en-US" sz="2300" i="1" dirty="0" smtClean="0">
                <a:solidFill>
                  <a:schemeClr val="accent6">
                    <a:lumMod val="60000"/>
                    <a:lumOff val="40000"/>
                  </a:schemeClr>
                </a:solidFill>
                <a:latin typeface="Times New Roman" pitchFamily="18" charset="0"/>
                <a:cs typeface="Times New Roman" pitchFamily="18" charset="0"/>
              </a:rPr>
              <a:t>of inflation</a:t>
            </a:r>
            <a:r>
              <a:rPr lang="en-US" sz="2300" dirty="0">
                <a:latin typeface="Times New Roman" pitchFamily="18" charset="0"/>
                <a:cs typeface="Times New Roman" pitchFamily="18" charset="0"/>
              </a:rPr>
              <a:t>.</a:t>
            </a:r>
          </a:p>
          <a:p>
            <a:pPr marL="117475">
              <a:lnSpc>
                <a:spcPct val="90000"/>
              </a:lnSpc>
              <a:spcBef>
                <a:spcPct val="50000"/>
              </a:spcBef>
            </a:pPr>
            <a:r>
              <a:rPr lang="en-US" sz="1600" b="1" i="1" dirty="0">
                <a:latin typeface="Times New Roman" pitchFamily="18" charset="0"/>
                <a:cs typeface="Times New Roman" pitchFamily="18" charset="0"/>
              </a:rPr>
              <a:t>Note:</a:t>
            </a:r>
            <a:r>
              <a:rPr lang="en-US" sz="1600" i="1" dirty="0">
                <a:latin typeface="Times New Roman" pitchFamily="18" charset="0"/>
                <a:cs typeface="Times New Roman" pitchFamily="18" charset="0"/>
              </a:rPr>
              <a:t>  </a:t>
            </a:r>
            <a:r>
              <a:rPr lang="en-US" sz="1600" i="1" dirty="0" smtClean="0">
                <a:latin typeface="Times New Roman" pitchFamily="18" charset="0"/>
                <a:cs typeface="Times New Roman" pitchFamily="18" charset="0"/>
              </a:rPr>
              <a:t>The </a:t>
            </a:r>
            <a:r>
              <a:rPr lang="en-US" sz="1600" i="1" dirty="0">
                <a:latin typeface="Times New Roman" pitchFamily="18" charset="0"/>
                <a:cs typeface="Times New Roman" pitchFamily="18" charset="0"/>
              </a:rPr>
              <a:t>money supply data are the actual growth rate of the money supply minus the growth rate of real GDP. </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405" name="Rectangle 169"/>
          <p:cNvSpPr>
            <a:spLocks noChangeArrowheads="1"/>
          </p:cNvSpPr>
          <p:nvPr/>
        </p:nvSpPr>
        <p:spPr bwMode="auto">
          <a:xfrm>
            <a:off x="5379870" y="5677906"/>
            <a:ext cx="3040897" cy="172355"/>
          </a:xfrm>
          <a:prstGeom prst="rect">
            <a:avLst/>
          </a:prstGeom>
          <a:noFill/>
          <a:ln w="9525">
            <a:noFill/>
            <a:miter lim="800000"/>
            <a:headEnd/>
            <a:tailEnd/>
          </a:ln>
        </p:spPr>
        <p:txBody>
          <a:bodyPr wrap="none" lIns="0" tIns="0" rIns="0" bIns="0">
            <a:prstTxWarp prst="textNoShape">
              <a:avLst/>
            </a:prstTxWarp>
            <a:spAutoFit/>
          </a:bodyPr>
          <a:lstStyle/>
          <a:p>
            <a:pPr algn="r">
              <a:lnSpc>
                <a:spcPct val="80000"/>
              </a:lnSpc>
            </a:pPr>
            <a:r>
              <a:rPr kumimoji="0" lang="en-US" sz="1400" b="0">
                <a:solidFill>
                  <a:srgbClr val="000000"/>
                </a:solidFill>
                <a:latin typeface="Times New Roman" pitchFamily="18" charset="0"/>
                <a:cs typeface="Times New Roman" pitchFamily="18" charset="0"/>
              </a:rPr>
              <a:t>Rate of money supply growth </a:t>
            </a:r>
            <a:r>
              <a:rPr kumimoji="0" lang="en-US" sz="1200" b="0" i="1">
                <a:solidFill>
                  <a:srgbClr val="000000"/>
                </a:solidFill>
                <a:latin typeface="Times New Roman" pitchFamily="18" charset="0"/>
                <a:cs typeface="Times New Roman" pitchFamily="18" charset="0"/>
              </a:rPr>
              <a:t>(%, log scale)</a:t>
            </a:r>
          </a:p>
        </p:txBody>
      </p:sp>
      <p:sp>
        <p:nvSpPr>
          <p:cNvPr id="406" name="Rectangle 171"/>
          <p:cNvSpPr>
            <a:spLocks noChangeArrowheads="1"/>
          </p:cNvSpPr>
          <p:nvPr/>
        </p:nvSpPr>
        <p:spPr bwMode="auto">
          <a:xfrm rot="-5400000">
            <a:off x="3427780" y="3438449"/>
            <a:ext cx="2082301" cy="172355"/>
          </a:xfrm>
          <a:prstGeom prst="rect">
            <a:avLst/>
          </a:prstGeom>
          <a:noFill/>
          <a:ln w="9525">
            <a:noFill/>
            <a:miter lim="800000"/>
            <a:headEnd/>
            <a:tailEnd/>
          </a:ln>
        </p:spPr>
        <p:txBody>
          <a:bodyPr wrap="none" lIns="0" tIns="0" rIns="0" bIns="0">
            <a:prstTxWarp prst="textNoShape">
              <a:avLst/>
            </a:prstTxWarp>
            <a:spAutoFit/>
          </a:bodyPr>
          <a:lstStyle/>
          <a:p>
            <a:pPr>
              <a:lnSpc>
                <a:spcPct val="80000"/>
              </a:lnSpc>
            </a:pPr>
            <a:r>
              <a:rPr kumimoji="0" lang="en-US" sz="1400" b="0">
                <a:solidFill>
                  <a:srgbClr val="000000"/>
                </a:solidFill>
                <a:latin typeface="Times New Roman" pitchFamily="18" charset="0"/>
                <a:cs typeface="Times New Roman" pitchFamily="18" charset="0"/>
              </a:rPr>
              <a:t>Rate of inflation </a:t>
            </a:r>
            <a:r>
              <a:rPr kumimoji="0" lang="en-US" sz="1200" b="0" i="1">
                <a:solidFill>
                  <a:srgbClr val="000000"/>
                </a:solidFill>
                <a:latin typeface="Times New Roman" pitchFamily="18" charset="0"/>
                <a:cs typeface="Times New Roman" pitchFamily="18" charset="0"/>
              </a:rPr>
              <a:t>(%, log scale)</a:t>
            </a:r>
          </a:p>
        </p:txBody>
      </p:sp>
      <p:sp>
        <p:nvSpPr>
          <p:cNvPr id="407" name="Freeform 647"/>
          <p:cNvSpPr>
            <a:spLocks/>
          </p:cNvSpPr>
          <p:nvPr/>
        </p:nvSpPr>
        <p:spPr bwMode="auto">
          <a:xfrm>
            <a:off x="4962948" y="1643282"/>
            <a:ext cx="3626600" cy="3781197"/>
          </a:xfrm>
          <a:custGeom>
            <a:avLst/>
            <a:gdLst>
              <a:gd name="T0" fmla="*/ 0 w 3009"/>
              <a:gd name="T1" fmla="*/ 0 h 3018"/>
              <a:gd name="T2" fmla="*/ 0 w 3009"/>
              <a:gd name="T3" fmla="*/ 3018 h 3018"/>
              <a:gd name="T4" fmla="*/ 3009 w 3009"/>
              <a:gd name="T5" fmla="*/ 3018 h 3018"/>
              <a:gd name="T6" fmla="*/ 0 60000 65536"/>
              <a:gd name="T7" fmla="*/ 0 60000 65536"/>
              <a:gd name="T8" fmla="*/ 0 60000 65536"/>
              <a:gd name="T9" fmla="*/ 0 w 3009"/>
              <a:gd name="T10" fmla="*/ 0 h 3018"/>
              <a:gd name="T11" fmla="*/ 3009 w 3009"/>
              <a:gd name="T12" fmla="*/ 3018 h 3018"/>
            </a:gdLst>
            <a:ahLst/>
            <a:cxnLst>
              <a:cxn ang="T6">
                <a:pos x="T0" y="T1"/>
              </a:cxn>
              <a:cxn ang="T7">
                <a:pos x="T2" y="T3"/>
              </a:cxn>
              <a:cxn ang="T8">
                <a:pos x="T4" y="T5"/>
              </a:cxn>
            </a:cxnLst>
            <a:rect l="T9" t="T10" r="T11" b="T12"/>
            <a:pathLst>
              <a:path w="3009" h="3018">
                <a:moveTo>
                  <a:pt x="0" y="0"/>
                </a:moveTo>
                <a:lnTo>
                  <a:pt x="0" y="3018"/>
                </a:lnTo>
                <a:lnTo>
                  <a:pt x="3009" y="3018"/>
                </a:lnTo>
              </a:path>
            </a:pathLst>
          </a:custGeom>
          <a:noFill/>
          <a:ln w="28575">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08" name="Line 648"/>
          <p:cNvSpPr>
            <a:spLocks noChangeShapeType="1"/>
          </p:cNvSpPr>
          <p:nvPr/>
        </p:nvSpPr>
        <p:spPr bwMode="auto">
          <a:xfrm>
            <a:off x="7393269" y="5355358"/>
            <a:ext cx="0" cy="71681"/>
          </a:xfrm>
          <a:prstGeom prst="line">
            <a:avLst/>
          </a:prstGeom>
          <a:noFill/>
          <a:ln w="28575">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09" name="Line 649"/>
          <p:cNvSpPr>
            <a:spLocks noChangeShapeType="1"/>
          </p:cNvSpPr>
          <p:nvPr/>
        </p:nvSpPr>
        <p:spPr bwMode="auto">
          <a:xfrm>
            <a:off x="8576148" y="5355358"/>
            <a:ext cx="0" cy="71681"/>
          </a:xfrm>
          <a:prstGeom prst="line">
            <a:avLst/>
          </a:prstGeom>
          <a:noFill/>
          <a:ln w="28575">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10" name="Rectangle 650"/>
          <p:cNvSpPr>
            <a:spLocks noChangeArrowheads="1"/>
          </p:cNvSpPr>
          <p:nvPr/>
        </p:nvSpPr>
        <p:spPr bwMode="auto">
          <a:xfrm>
            <a:off x="7267795" y="5439839"/>
            <a:ext cx="252263" cy="204662"/>
          </a:xfrm>
          <a:prstGeom prst="rect">
            <a:avLst/>
          </a:prstGeom>
          <a:noFill/>
          <a:ln w="9525">
            <a:noFill/>
            <a:miter lim="800000"/>
            <a:headEnd/>
            <a:tailEnd/>
          </a:ln>
        </p:spPr>
        <p:txBody>
          <a:bodyPr wrap="non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100</a:t>
            </a:r>
          </a:p>
        </p:txBody>
      </p:sp>
      <p:sp>
        <p:nvSpPr>
          <p:cNvPr id="411" name="Rectangle 651"/>
          <p:cNvSpPr>
            <a:spLocks noChangeArrowheads="1"/>
          </p:cNvSpPr>
          <p:nvPr/>
        </p:nvSpPr>
        <p:spPr bwMode="auto">
          <a:xfrm>
            <a:off x="8405599" y="5439840"/>
            <a:ext cx="378397" cy="204662"/>
          </a:xfrm>
          <a:prstGeom prst="rect">
            <a:avLst/>
          </a:prstGeom>
          <a:noFill/>
          <a:ln w="9525">
            <a:noFill/>
            <a:miter lim="800000"/>
            <a:headEnd/>
            <a:tailEnd/>
          </a:ln>
        </p:spPr>
        <p:txBody>
          <a:bodyPr wrap="non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1,000</a:t>
            </a:r>
          </a:p>
        </p:txBody>
      </p:sp>
      <p:sp>
        <p:nvSpPr>
          <p:cNvPr id="412" name="Line 652"/>
          <p:cNvSpPr>
            <a:spLocks noChangeShapeType="1"/>
          </p:cNvSpPr>
          <p:nvPr/>
        </p:nvSpPr>
        <p:spPr bwMode="auto">
          <a:xfrm>
            <a:off x="6160445" y="5355358"/>
            <a:ext cx="0" cy="71681"/>
          </a:xfrm>
          <a:prstGeom prst="line">
            <a:avLst/>
          </a:prstGeom>
          <a:noFill/>
          <a:ln w="28575">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13" name="Rectangle 653"/>
          <p:cNvSpPr>
            <a:spLocks noChangeArrowheads="1"/>
          </p:cNvSpPr>
          <p:nvPr/>
        </p:nvSpPr>
        <p:spPr bwMode="auto">
          <a:xfrm>
            <a:off x="4920311" y="5439840"/>
            <a:ext cx="84088" cy="204662"/>
          </a:xfrm>
          <a:prstGeom prst="rect">
            <a:avLst/>
          </a:prstGeom>
          <a:noFill/>
          <a:ln w="9525">
            <a:noFill/>
            <a:miter lim="800000"/>
            <a:headEnd/>
            <a:tailEnd/>
          </a:ln>
        </p:spPr>
        <p:txBody>
          <a:bodyPr wrap="non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1</a:t>
            </a:r>
          </a:p>
        </p:txBody>
      </p:sp>
      <p:sp>
        <p:nvSpPr>
          <p:cNvPr id="414" name="Rectangle 654"/>
          <p:cNvSpPr>
            <a:spLocks noChangeArrowheads="1"/>
          </p:cNvSpPr>
          <p:nvPr/>
        </p:nvSpPr>
        <p:spPr bwMode="auto">
          <a:xfrm>
            <a:off x="6077607" y="5439840"/>
            <a:ext cx="168176" cy="204662"/>
          </a:xfrm>
          <a:prstGeom prst="rect">
            <a:avLst/>
          </a:prstGeom>
          <a:noFill/>
          <a:ln w="9525">
            <a:noFill/>
            <a:miter lim="800000"/>
            <a:headEnd/>
            <a:tailEnd/>
          </a:ln>
        </p:spPr>
        <p:txBody>
          <a:bodyPr wrap="non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10</a:t>
            </a:r>
          </a:p>
        </p:txBody>
      </p:sp>
      <p:sp>
        <p:nvSpPr>
          <p:cNvPr id="415" name="Rectangle 655"/>
          <p:cNvSpPr>
            <a:spLocks noChangeArrowheads="1"/>
          </p:cNvSpPr>
          <p:nvPr/>
        </p:nvSpPr>
        <p:spPr bwMode="auto">
          <a:xfrm>
            <a:off x="4825291" y="5323358"/>
            <a:ext cx="84088" cy="204662"/>
          </a:xfrm>
          <a:prstGeom prst="rect">
            <a:avLst/>
          </a:prstGeom>
          <a:noFill/>
          <a:ln w="9525">
            <a:noFill/>
            <a:miter lim="800000"/>
            <a:headEnd/>
            <a:tailEnd/>
          </a:ln>
        </p:spPr>
        <p:txBody>
          <a:bodyPr wrap="none" lIns="0" tIns="0" rIns="0" bIns="0">
            <a:prstTxWarp prst="textNoShape">
              <a:avLst/>
            </a:prstTxWarp>
            <a:spAutoFit/>
          </a:bodyPr>
          <a:lstStyle/>
          <a:p>
            <a:r>
              <a:rPr kumimoji="0" lang="en-US" sz="1400" b="0">
                <a:solidFill>
                  <a:srgbClr val="000000"/>
                </a:solidFill>
                <a:latin typeface="Times New Roman" pitchFamily="18" charset="0"/>
                <a:cs typeface="Times New Roman" pitchFamily="18" charset="0"/>
              </a:rPr>
              <a:t>1</a:t>
            </a:r>
          </a:p>
        </p:txBody>
      </p:sp>
      <p:sp>
        <p:nvSpPr>
          <p:cNvPr id="416" name="Rectangle 656"/>
          <p:cNvSpPr>
            <a:spLocks noChangeArrowheads="1"/>
          </p:cNvSpPr>
          <p:nvPr/>
        </p:nvSpPr>
        <p:spPr bwMode="auto">
          <a:xfrm>
            <a:off x="4741172" y="4051012"/>
            <a:ext cx="168176" cy="204662"/>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0">
                <a:solidFill>
                  <a:srgbClr val="000000"/>
                </a:solidFill>
                <a:latin typeface="Times New Roman" pitchFamily="18" charset="0"/>
                <a:cs typeface="Times New Roman" pitchFamily="18" charset="0"/>
              </a:rPr>
              <a:t>10</a:t>
            </a:r>
          </a:p>
        </p:txBody>
      </p:sp>
      <p:sp>
        <p:nvSpPr>
          <p:cNvPr id="417" name="Line 657"/>
          <p:cNvSpPr>
            <a:spLocks noChangeShapeType="1"/>
          </p:cNvSpPr>
          <p:nvPr/>
        </p:nvSpPr>
        <p:spPr bwMode="auto">
          <a:xfrm>
            <a:off x="4951984" y="4152134"/>
            <a:ext cx="69438" cy="0"/>
          </a:xfrm>
          <a:prstGeom prst="line">
            <a:avLst/>
          </a:prstGeom>
          <a:noFill/>
          <a:ln w="28575">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18" name="Rectangle 658"/>
          <p:cNvSpPr>
            <a:spLocks noChangeArrowheads="1"/>
          </p:cNvSpPr>
          <p:nvPr/>
        </p:nvSpPr>
        <p:spPr bwMode="auto">
          <a:xfrm>
            <a:off x="4657084" y="2797866"/>
            <a:ext cx="252263" cy="204662"/>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0">
                <a:solidFill>
                  <a:srgbClr val="000000"/>
                </a:solidFill>
                <a:latin typeface="Times New Roman" pitchFamily="18" charset="0"/>
                <a:cs typeface="Times New Roman" pitchFamily="18" charset="0"/>
              </a:rPr>
              <a:t>100</a:t>
            </a:r>
          </a:p>
        </p:txBody>
      </p:sp>
      <p:sp>
        <p:nvSpPr>
          <p:cNvPr id="419" name="Line 659"/>
          <p:cNvSpPr>
            <a:spLocks noChangeShapeType="1"/>
          </p:cNvSpPr>
          <p:nvPr/>
        </p:nvSpPr>
        <p:spPr bwMode="auto">
          <a:xfrm>
            <a:off x="4951984" y="2898988"/>
            <a:ext cx="69438" cy="0"/>
          </a:xfrm>
          <a:prstGeom prst="line">
            <a:avLst/>
          </a:prstGeom>
          <a:noFill/>
          <a:ln w="28575">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20" name="Rectangle 660"/>
          <p:cNvSpPr>
            <a:spLocks noChangeArrowheads="1"/>
          </p:cNvSpPr>
          <p:nvPr/>
        </p:nvSpPr>
        <p:spPr bwMode="auto">
          <a:xfrm>
            <a:off x="4572995" y="1554961"/>
            <a:ext cx="336352" cy="204662"/>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0">
                <a:solidFill>
                  <a:srgbClr val="000000"/>
                </a:solidFill>
                <a:latin typeface="Times New Roman" pitchFamily="18" charset="0"/>
                <a:cs typeface="Times New Roman" pitchFamily="18" charset="0"/>
              </a:rPr>
              <a:t>1000</a:t>
            </a:r>
          </a:p>
        </p:txBody>
      </p:sp>
      <p:sp>
        <p:nvSpPr>
          <p:cNvPr id="421" name="Line 661"/>
          <p:cNvSpPr>
            <a:spLocks noChangeShapeType="1"/>
          </p:cNvSpPr>
          <p:nvPr/>
        </p:nvSpPr>
        <p:spPr bwMode="auto">
          <a:xfrm>
            <a:off x="4951984" y="1656083"/>
            <a:ext cx="69438" cy="0"/>
          </a:xfrm>
          <a:prstGeom prst="line">
            <a:avLst/>
          </a:prstGeom>
          <a:noFill/>
          <a:ln w="28575">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nvGrpSpPr>
          <p:cNvPr id="422" name="Group 662"/>
          <p:cNvGrpSpPr>
            <a:grpSpLocks/>
          </p:cNvGrpSpPr>
          <p:nvPr/>
        </p:nvGrpSpPr>
        <p:grpSpPr bwMode="auto">
          <a:xfrm>
            <a:off x="7641784" y="2448421"/>
            <a:ext cx="905128" cy="337928"/>
            <a:chOff x="3715" y="1050"/>
            <a:chExt cx="743" cy="264"/>
          </a:xfrm>
        </p:grpSpPr>
        <p:grpSp>
          <p:nvGrpSpPr>
            <p:cNvPr id="423" name="Group 663"/>
            <p:cNvGrpSpPr>
              <a:grpSpLocks/>
            </p:cNvGrpSpPr>
            <p:nvPr/>
          </p:nvGrpSpPr>
          <p:grpSpPr bwMode="auto">
            <a:xfrm>
              <a:off x="3715" y="1050"/>
              <a:ext cx="269" cy="103"/>
              <a:chOff x="5016" y="646"/>
              <a:chExt cx="272" cy="105"/>
            </a:xfrm>
          </p:grpSpPr>
          <p:sp>
            <p:nvSpPr>
              <p:cNvPr id="432" name="Rectangle 664"/>
              <p:cNvSpPr>
                <a:spLocks noChangeArrowheads="1"/>
              </p:cNvSpPr>
              <p:nvPr/>
            </p:nvSpPr>
            <p:spPr bwMode="auto">
              <a:xfrm>
                <a:off x="5047" y="646"/>
                <a:ext cx="241" cy="105"/>
              </a:xfrm>
              <a:prstGeom prst="rect">
                <a:avLst/>
              </a:prstGeom>
              <a:noFill/>
              <a:ln w="9525">
                <a:noFill/>
                <a:miter lim="800000"/>
                <a:headEnd/>
                <a:tailEnd/>
              </a:ln>
            </p:spPr>
            <p:txBody>
              <a:bodyPr wrap="none" lIns="0" tIns="0" rIns="0" bIns="0">
                <a:prstTxWarp prst="textNoShape">
                  <a:avLst/>
                </a:prstTxWarp>
                <a:spAutoFit/>
              </a:bodyPr>
              <a:lstStyle/>
              <a:p>
                <a:r>
                  <a:rPr kumimoji="0" lang="en-US" sz="900">
                    <a:solidFill>
                      <a:srgbClr val="000000"/>
                    </a:solidFill>
                    <a:latin typeface="Times New Roman" pitchFamily="18" charset="0"/>
                    <a:cs typeface="Times New Roman" pitchFamily="18" charset="0"/>
                  </a:rPr>
                  <a:t> Brazil</a:t>
                </a:r>
                <a:endParaRPr kumimoji="0" lang="en-US" sz="2000" b="0">
                  <a:solidFill>
                    <a:srgbClr val="000000"/>
                  </a:solidFill>
                  <a:latin typeface="Times New Roman" pitchFamily="18" charset="0"/>
                  <a:cs typeface="Times New Roman" pitchFamily="18" charset="0"/>
                </a:endParaRPr>
              </a:p>
            </p:txBody>
          </p:sp>
          <p:sp>
            <p:nvSpPr>
              <p:cNvPr id="433" name="Freeform 665"/>
              <p:cNvSpPr>
                <a:spLocks/>
              </p:cNvSpPr>
              <p:nvPr/>
            </p:nvSpPr>
            <p:spPr bwMode="auto">
              <a:xfrm>
                <a:off x="5016" y="702"/>
                <a:ext cx="24" cy="23"/>
              </a:xfrm>
              <a:custGeom>
                <a:avLst/>
                <a:gdLst>
                  <a:gd name="T0" fmla="*/ 0 w 99"/>
                  <a:gd name="T1" fmla="*/ 50 h 99"/>
                  <a:gd name="T2" fmla="*/ 8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50 h 99"/>
                  <a:gd name="T16" fmla="*/ 99 w 99"/>
                  <a:gd name="T17" fmla="*/ 50 h 99"/>
                  <a:gd name="T18" fmla="*/ 93 w 99"/>
                  <a:gd name="T19" fmla="*/ 75 h 99"/>
                  <a:gd name="T20" fmla="*/ 75 w 99"/>
                  <a:gd name="T21" fmla="*/ 93 h 99"/>
                  <a:gd name="T22" fmla="*/ 50 w 99"/>
                  <a:gd name="T23" fmla="*/ 99 h 99"/>
                  <a:gd name="T24" fmla="*/ 50 w 99"/>
                  <a:gd name="T25" fmla="*/ 99 h 99"/>
                  <a:gd name="T26" fmla="*/ 24 w 99"/>
                  <a:gd name="T27" fmla="*/ 93 h 99"/>
                  <a:gd name="T28" fmla="*/ 8 w 99"/>
                  <a:gd name="T29" fmla="*/ 75 h 99"/>
                  <a:gd name="T30" fmla="*/ 0 w 99"/>
                  <a:gd name="T31" fmla="*/ 50 h 99"/>
                  <a:gd name="T32" fmla="*/ 0 w 99"/>
                  <a:gd name="T33" fmla="*/ 50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50"/>
                    </a:moveTo>
                    <a:lnTo>
                      <a:pt x="8" y="24"/>
                    </a:lnTo>
                    <a:lnTo>
                      <a:pt x="24" y="6"/>
                    </a:lnTo>
                    <a:lnTo>
                      <a:pt x="50" y="0"/>
                    </a:lnTo>
                    <a:lnTo>
                      <a:pt x="75" y="6"/>
                    </a:lnTo>
                    <a:lnTo>
                      <a:pt x="93" y="24"/>
                    </a:lnTo>
                    <a:lnTo>
                      <a:pt x="99" y="50"/>
                    </a:lnTo>
                    <a:lnTo>
                      <a:pt x="93" y="75"/>
                    </a:lnTo>
                    <a:lnTo>
                      <a:pt x="75" y="93"/>
                    </a:lnTo>
                    <a:lnTo>
                      <a:pt x="50" y="99"/>
                    </a:lnTo>
                    <a:lnTo>
                      <a:pt x="24" y="93"/>
                    </a:lnTo>
                    <a:lnTo>
                      <a:pt x="8" y="75"/>
                    </a:lnTo>
                    <a:lnTo>
                      <a:pt x="0" y="50"/>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34" name="Freeform 666"/>
              <p:cNvSpPr>
                <a:spLocks/>
              </p:cNvSpPr>
              <p:nvPr/>
            </p:nvSpPr>
            <p:spPr bwMode="auto">
              <a:xfrm>
                <a:off x="5016" y="702"/>
                <a:ext cx="24" cy="23"/>
              </a:xfrm>
              <a:custGeom>
                <a:avLst/>
                <a:gdLst>
                  <a:gd name="T0" fmla="*/ 0 w 99"/>
                  <a:gd name="T1" fmla="*/ 50 h 99"/>
                  <a:gd name="T2" fmla="*/ 8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50 h 99"/>
                  <a:gd name="T16" fmla="*/ 99 w 99"/>
                  <a:gd name="T17" fmla="*/ 50 h 99"/>
                  <a:gd name="T18" fmla="*/ 93 w 99"/>
                  <a:gd name="T19" fmla="*/ 75 h 99"/>
                  <a:gd name="T20" fmla="*/ 75 w 99"/>
                  <a:gd name="T21" fmla="*/ 93 h 99"/>
                  <a:gd name="T22" fmla="*/ 50 w 99"/>
                  <a:gd name="T23" fmla="*/ 99 h 99"/>
                  <a:gd name="T24" fmla="*/ 50 w 99"/>
                  <a:gd name="T25" fmla="*/ 99 h 99"/>
                  <a:gd name="T26" fmla="*/ 24 w 99"/>
                  <a:gd name="T27" fmla="*/ 93 h 99"/>
                  <a:gd name="T28" fmla="*/ 8 w 99"/>
                  <a:gd name="T29" fmla="*/ 75 h 99"/>
                  <a:gd name="T30" fmla="*/ 0 w 99"/>
                  <a:gd name="T31" fmla="*/ 50 h 99"/>
                  <a:gd name="T32" fmla="*/ 0 w 99"/>
                  <a:gd name="T33" fmla="*/ 50 h 99"/>
                  <a:gd name="T34" fmla="*/ 0 w 99"/>
                  <a:gd name="T35" fmla="*/ 50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50"/>
                    </a:moveTo>
                    <a:lnTo>
                      <a:pt x="8" y="24"/>
                    </a:lnTo>
                    <a:lnTo>
                      <a:pt x="24" y="6"/>
                    </a:lnTo>
                    <a:lnTo>
                      <a:pt x="50" y="0"/>
                    </a:lnTo>
                    <a:lnTo>
                      <a:pt x="75" y="6"/>
                    </a:lnTo>
                    <a:lnTo>
                      <a:pt x="93" y="24"/>
                    </a:lnTo>
                    <a:lnTo>
                      <a:pt x="99" y="50"/>
                    </a:lnTo>
                    <a:lnTo>
                      <a:pt x="93" y="75"/>
                    </a:lnTo>
                    <a:lnTo>
                      <a:pt x="75" y="93"/>
                    </a:lnTo>
                    <a:lnTo>
                      <a:pt x="50" y="99"/>
                    </a:lnTo>
                    <a:lnTo>
                      <a:pt x="24" y="93"/>
                    </a:lnTo>
                    <a:lnTo>
                      <a:pt x="8" y="75"/>
                    </a:lnTo>
                    <a:lnTo>
                      <a:pt x="0" y="50"/>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424" name="Group 667"/>
            <p:cNvGrpSpPr>
              <a:grpSpLocks/>
            </p:cNvGrpSpPr>
            <p:nvPr/>
          </p:nvGrpSpPr>
          <p:grpSpPr bwMode="auto">
            <a:xfrm>
              <a:off x="3942" y="1107"/>
              <a:ext cx="418" cy="103"/>
              <a:chOff x="5016" y="646"/>
              <a:chExt cx="419" cy="105"/>
            </a:xfrm>
          </p:grpSpPr>
          <p:sp>
            <p:nvSpPr>
              <p:cNvPr id="429" name="Rectangle 668"/>
              <p:cNvSpPr>
                <a:spLocks noChangeArrowheads="1"/>
              </p:cNvSpPr>
              <p:nvPr/>
            </p:nvSpPr>
            <p:spPr bwMode="auto">
              <a:xfrm>
                <a:off x="5047" y="646"/>
                <a:ext cx="388" cy="105"/>
              </a:xfrm>
              <a:prstGeom prst="rect">
                <a:avLst/>
              </a:prstGeom>
              <a:noFill/>
              <a:ln w="9525">
                <a:noFill/>
                <a:miter lim="800000"/>
                <a:headEnd/>
                <a:tailEnd/>
              </a:ln>
            </p:spPr>
            <p:txBody>
              <a:bodyPr wrap="none" lIns="0" tIns="0" rIns="0" bIns="0">
                <a:prstTxWarp prst="textNoShape">
                  <a:avLst/>
                </a:prstTxWarp>
                <a:spAutoFit/>
              </a:bodyPr>
              <a:lstStyle/>
              <a:p>
                <a:r>
                  <a:rPr kumimoji="0" lang="en-US" sz="900">
                    <a:solidFill>
                      <a:srgbClr val="000000"/>
                    </a:solidFill>
                    <a:latin typeface="Times New Roman" pitchFamily="18" charset="0"/>
                    <a:cs typeface="Times New Roman" pitchFamily="18" charset="0"/>
                  </a:rPr>
                  <a:t> Nicaragua</a:t>
                </a:r>
                <a:endParaRPr kumimoji="0" lang="en-US" sz="2000" b="0">
                  <a:solidFill>
                    <a:srgbClr val="000000"/>
                  </a:solidFill>
                  <a:latin typeface="Times New Roman" pitchFamily="18" charset="0"/>
                  <a:cs typeface="Times New Roman" pitchFamily="18" charset="0"/>
                </a:endParaRPr>
              </a:p>
            </p:txBody>
          </p:sp>
          <p:sp>
            <p:nvSpPr>
              <p:cNvPr id="430" name="Freeform 669"/>
              <p:cNvSpPr>
                <a:spLocks/>
              </p:cNvSpPr>
              <p:nvPr/>
            </p:nvSpPr>
            <p:spPr bwMode="auto">
              <a:xfrm>
                <a:off x="5016" y="702"/>
                <a:ext cx="24" cy="23"/>
              </a:xfrm>
              <a:custGeom>
                <a:avLst/>
                <a:gdLst>
                  <a:gd name="T0" fmla="*/ 0 w 99"/>
                  <a:gd name="T1" fmla="*/ 50 h 99"/>
                  <a:gd name="T2" fmla="*/ 8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50 h 99"/>
                  <a:gd name="T16" fmla="*/ 99 w 99"/>
                  <a:gd name="T17" fmla="*/ 50 h 99"/>
                  <a:gd name="T18" fmla="*/ 93 w 99"/>
                  <a:gd name="T19" fmla="*/ 75 h 99"/>
                  <a:gd name="T20" fmla="*/ 75 w 99"/>
                  <a:gd name="T21" fmla="*/ 93 h 99"/>
                  <a:gd name="T22" fmla="*/ 50 w 99"/>
                  <a:gd name="T23" fmla="*/ 99 h 99"/>
                  <a:gd name="T24" fmla="*/ 50 w 99"/>
                  <a:gd name="T25" fmla="*/ 99 h 99"/>
                  <a:gd name="T26" fmla="*/ 24 w 99"/>
                  <a:gd name="T27" fmla="*/ 93 h 99"/>
                  <a:gd name="T28" fmla="*/ 8 w 99"/>
                  <a:gd name="T29" fmla="*/ 75 h 99"/>
                  <a:gd name="T30" fmla="*/ 0 w 99"/>
                  <a:gd name="T31" fmla="*/ 50 h 99"/>
                  <a:gd name="T32" fmla="*/ 0 w 99"/>
                  <a:gd name="T33" fmla="*/ 50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50"/>
                    </a:moveTo>
                    <a:lnTo>
                      <a:pt x="8" y="24"/>
                    </a:lnTo>
                    <a:lnTo>
                      <a:pt x="24" y="6"/>
                    </a:lnTo>
                    <a:lnTo>
                      <a:pt x="50" y="0"/>
                    </a:lnTo>
                    <a:lnTo>
                      <a:pt x="75" y="6"/>
                    </a:lnTo>
                    <a:lnTo>
                      <a:pt x="93" y="24"/>
                    </a:lnTo>
                    <a:lnTo>
                      <a:pt x="99" y="50"/>
                    </a:lnTo>
                    <a:lnTo>
                      <a:pt x="93" y="75"/>
                    </a:lnTo>
                    <a:lnTo>
                      <a:pt x="75" y="93"/>
                    </a:lnTo>
                    <a:lnTo>
                      <a:pt x="50" y="99"/>
                    </a:lnTo>
                    <a:lnTo>
                      <a:pt x="24" y="93"/>
                    </a:lnTo>
                    <a:lnTo>
                      <a:pt x="8" y="75"/>
                    </a:lnTo>
                    <a:lnTo>
                      <a:pt x="0" y="50"/>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31" name="Freeform 670"/>
              <p:cNvSpPr>
                <a:spLocks/>
              </p:cNvSpPr>
              <p:nvPr/>
            </p:nvSpPr>
            <p:spPr bwMode="auto">
              <a:xfrm>
                <a:off x="5016" y="702"/>
                <a:ext cx="24" cy="23"/>
              </a:xfrm>
              <a:custGeom>
                <a:avLst/>
                <a:gdLst>
                  <a:gd name="T0" fmla="*/ 0 w 99"/>
                  <a:gd name="T1" fmla="*/ 50 h 99"/>
                  <a:gd name="T2" fmla="*/ 8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50 h 99"/>
                  <a:gd name="T16" fmla="*/ 99 w 99"/>
                  <a:gd name="T17" fmla="*/ 50 h 99"/>
                  <a:gd name="T18" fmla="*/ 93 w 99"/>
                  <a:gd name="T19" fmla="*/ 75 h 99"/>
                  <a:gd name="T20" fmla="*/ 75 w 99"/>
                  <a:gd name="T21" fmla="*/ 93 h 99"/>
                  <a:gd name="T22" fmla="*/ 50 w 99"/>
                  <a:gd name="T23" fmla="*/ 99 h 99"/>
                  <a:gd name="T24" fmla="*/ 50 w 99"/>
                  <a:gd name="T25" fmla="*/ 99 h 99"/>
                  <a:gd name="T26" fmla="*/ 24 w 99"/>
                  <a:gd name="T27" fmla="*/ 93 h 99"/>
                  <a:gd name="T28" fmla="*/ 8 w 99"/>
                  <a:gd name="T29" fmla="*/ 75 h 99"/>
                  <a:gd name="T30" fmla="*/ 0 w 99"/>
                  <a:gd name="T31" fmla="*/ 50 h 99"/>
                  <a:gd name="T32" fmla="*/ 0 w 99"/>
                  <a:gd name="T33" fmla="*/ 50 h 99"/>
                  <a:gd name="T34" fmla="*/ 0 w 99"/>
                  <a:gd name="T35" fmla="*/ 50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50"/>
                    </a:moveTo>
                    <a:lnTo>
                      <a:pt x="8" y="24"/>
                    </a:lnTo>
                    <a:lnTo>
                      <a:pt x="24" y="6"/>
                    </a:lnTo>
                    <a:lnTo>
                      <a:pt x="50" y="0"/>
                    </a:lnTo>
                    <a:lnTo>
                      <a:pt x="75" y="6"/>
                    </a:lnTo>
                    <a:lnTo>
                      <a:pt x="93" y="24"/>
                    </a:lnTo>
                    <a:lnTo>
                      <a:pt x="99" y="50"/>
                    </a:lnTo>
                    <a:lnTo>
                      <a:pt x="93" y="75"/>
                    </a:lnTo>
                    <a:lnTo>
                      <a:pt x="75" y="93"/>
                    </a:lnTo>
                    <a:lnTo>
                      <a:pt x="50" y="99"/>
                    </a:lnTo>
                    <a:lnTo>
                      <a:pt x="24" y="93"/>
                    </a:lnTo>
                    <a:lnTo>
                      <a:pt x="8" y="75"/>
                    </a:lnTo>
                    <a:lnTo>
                      <a:pt x="0" y="50"/>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425" name="Group 671"/>
            <p:cNvGrpSpPr>
              <a:grpSpLocks/>
            </p:cNvGrpSpPr>
            <p:nvPr/>
          </p:nvGrpSpPr>
          <p:grpSpPr bwMode="auto">
            <a:xfrm>
              <a:off x="4001" y="1211"/>
              <a:ext cx="457" cy="103"/>
              <a:chOff x="5016" y="646"/>
              <a:chExt cx="457" cy="105"/>
            </a:xfrm>
          </p:grpSpPr>
          <p:sp>
            <p:nvSpPr>
              <p:cNvPr id="426" name="Rectangle 672"/>
              <p:cNvSpPr>
                <a:spLocks noChangeArrowheads="1"/>
              </p:cNvSpPr>
              <p:nvPr/>
            </p:nvSpPr>
            <p:spPr bwMode="auto">
              <a:xfrm>
                <a:off x="5047" y="646"/>
                <a:ext cx="426" cy="105"/>
              </a:xfrm>
              <a:prstGeom prst="rect">
                <a:avLst/>
              </a:prstGeom>
              <a:noFill/>
              <a:ln w="9525">
                <a:noFill/>
                <a:miter lim="800000"/>
                <a:headEnd/>
                <a:tailEnd/>
              </a:ln>
            </p:spPr>
            <p:txBody>
              <a:bodyPr wrap="none" lIns="0" tIns="0" rIns="0" bIns="0">
                <a:prstTxWarp prst="textNoShape">
                  <a:avLst/>
                </a:prstTxWarp>
                <a:spAutoFit/>
              </a:bodyPr>
              <a:lstStyle/>
              <a:p>
                <a:r>
                  <a:rPr kumimoji="0" lang="en-US" sz="900">
                    <a:solidFill>
                      <a:srgbClr val="000000"/>
                    </a:solidFill>
                    <a:latin typeface="Times New Roman" pitchFamily="18" charset="0"/>
                    <a:cs typeface="Times New Roman" pitchFamily="18" charset="0"/>
                  </a:rPr>
                  <a:t> Congo, DR</a:t>
                </a:r>
                <a:endParaRPr kumimoji="0" lang="en-US" sz="2000" b="0">
                  <a:solidFill>
                    <a:srgbClr val="000000"/>
                  </a:solidFill>
                  <a:latin typeface="Times New Roman" pitchFamily="18" charset="0"/>
                  <a:cs typeface="Times New Roman" pitchFamily="18" charset="0"/>
                </a:endParaRPr>
              </a:p>
            </p:txBody>
          </p:sp>
          <p:sp>
            <p:nvSpPr>
              <p:cNvPr id="427" name="Freeform 673"/>
              <p:cNvSpPr>
                <a:spLocks/>
              </p:cNvSpPr>
              <p:nvPr/>
            </p:nvSpPr>
            <p:spPr bwMode="auto">
              <a:xfrm>
                <a:off x="5016" y="702"/>
                <a:ext cx="24" cy="23"/>
              </a:xfrm>
              <a:custGeom>
                <a:avLst/>
                <a:gdLst>
                  <a:gd name="T0" fmla="*/ 0 w 99"/>
                  <a:gd name="T1" fmla="*/ 50 h 99"/>
                  <a:gd name="T2" fmla="*/ 8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50 h 99"/>
                  <a:gd name="T16" fmla="*/ 99 w 99"/>
                  <a:gd name="T17" fmla="*/ 50 h 99"/>
                  <a:gd name="T18" fmla="*/ 93 w 99"/>
                  <a:gd name="T19" fmla="*/ 75 h 99"/>
                  <a:gd name="T20" fmla="*/ 75 w 99"/>
                  <a:gd name="T21" fmla="*/ 93 h 99"/>
                  <a:gd name="T22" fmla="*/ 50 w 99"/>
                  <a:gd name="T23" fmla="*/ 99 h 99"/>
                  <a:gd name="T24" fmla="*/ 50 w 99"/>
                  <a:gd name="T25" fmla="*/ 99 h 99"/>
                  <a:gd name="T26" fmla="*/ 24 w 99"/>
                  <a:gd name="T27" fmla="*/ 93 h 99"/>
                  <a:gd name="T28" fmla="*/ 8 w 99"/>
                  <a:gd name="T29" fmla="*/ 75 h 99"/>
                  <a:gd name="T30" fmla="*/ 0 w 99"/>
                  <a:gd name="T31" fmla="*/ 50 h 99"/>
                  <a:gd name="T32" fmla="*/ 0 w 99"/>
                  <a:gd name="T33" fmla="*/ 50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50"/>
                    </a:moveTo>
                    <a:lnTo>
                      <a:pt x="8" y="24"/>
                    </a:lnTo>
                    <a:lnTo>
                      <a:pt x="24" y="6"/>
                    </a:lnTo>
                    <a:lnTo>
                      <a:pt x="50" y="0"/>
                    </a:lnTo>
                    <a:lnTo>
                      <a:pt x="75" y="6"/>
                    </a:lnTo>
                    <a:lnTo>
                      <a:pt x="93" y="24"/>
                    </a:lnTo>
                    <a:lnTo>
                      <a:pt x="99" y="50"/>
                    </a:lnTo>
                    <a:lnTo>
                      <a:pt x="93" y="75"/>
                    </a:lnTo>
                    <a:lnTo>
                      <a:pt x="75" y="93"/>
                    </a:lnTo>
                    <a:lnTo>
                      <a:pt x="50" y="99"/>
                    </a:lnTo>
                    <a:lnTo>
                      <a:pt x="24" y="93"/>
                    </a:lnTo>
                    <a:lnTo>
                      <a:pt x="8" y="75"/>
                    </a:lnTo>
                    <a:lnTo>
                      <a:pt x="0" y="50"/>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28" name="Freeform 674"/>
              <p:cNvSpPr>
                <a:spLocks/>
              </p:cNvSpPr>
              <p:nvPr/>
            </p:nvSpPr>
            <p:spPr bwMode="auto">
              <a:xfrm>
                <a:off x="5016" y="702"/>
                <a:ext cx="24" cy="23"/>
              </a:xfrm>
              <a:custGeom>
                <a:avLst/>
                <a:gdLst>
                  <a:gd name="T0" fmla="*/ 0 w 99"/>
                  <a:gd name="T1" fmla="*/ 50 h 99"/>
                  <a:gd name="T2" fmla="*/ 8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50 h 99"/>
                  <a:gd name="T16" fmla="*/ 99 w 99"/>
                  <a:gd name="T17" fmla="*/ 50 h 99"/>
                  <a:gd name="T18" fmla="*/ 93 w 99"/>
                  <a:gd name="T19" fmla="*/ 75 h 99"/>
                  <a:gd name="T20" fmla="*/ 75 w 99"/>
                  <a:gd name="T21" fmla="*/ 93 h 99"/>
                  <a:gd name="T22" fmla="*/ 50 w 99"/>
                  <a:gd name="T23" fmla="*/ 99 h 99"/>
                  <a:gd name="T24" fmla="*/ 50 w 99"/>
                  <a:gd name="T25" fmla="*/ 99 h 99"/>
                  <a:gd name="T26" fmla="*/ 24 w 99"/>
                  <a:gd name="T27" fmla="*/ 93 h 99"/>
                  <a:gd name="T28" fmla="*/ 8 w 99"/>
                  <a:gd name="T29" fmla="*/ 75 h 99"/>
                  <a:gd name="T30" fmla="*/ 0 w 99"/>
                  <a:gd name="T31" fmla="*/ 50 h 99"/>
                  <a:gd name="T32" fmla="*/ 0 w 99"/>
                  <a:gd name="T33" fmla="*/ 50 h 99"/>
                  <a:gd name="T34" fmla="*/ 0 w 99"/>
                  <a:gd name="T35" fmla="*/ 50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50"/>
                    </a:moveTo>
                    <a:lnTo>
                      <a:pt x="8" y="24"/>
                    </a:lnTo>
                    <a:lnTo>
                      <a:pt x="24" y="6"/>
                    </a:lnTo>
                    <a:lnTo>
                      <a:pt x="50" y="0"/>
                    </a:lnTo>
                    <a:lnTo>
                      <a:pt x="75" y="6"/>
                    </a:lnTo>
                    <a:lnTo>
                      <a:pt x="93" y="24"/>
                    </a:lnTo>
                    <a:lnTo>
                      <a:pt x="99" y="50"/>
                    </a:lnTo>
                    <a:lnTo>
                      <a:pt x="93" y="75"/>
                    </a:lnTo>
                    <a:lnTo>
                      <a:pt x="75" y="93"/>
                    </a:lnTo>
                    <a:lnTo>
                      <a:pt x="50" y="99"/>
                    </a:lnTo>
                    <a:lnTo>
                      <a:pt x="24" y="93"/>
                    </a:lnTo>
                    <a:lnTo>
                      <a:pt x="8" y="75"/>
                    </a:lnTo>
                    <a:lnTo>
                      <a:pt x="0" y="50"/>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grpSp>
        <p:nvGrpSpPr>
          <p:cNvPr id="435" name="Group 675"/>
          <p:cNvGrpSpPr>
            <a:grpSpLocks/>
          </p:cNvGrpSpPr>
          <p:nvPr/>
        </p:nvGrpSpPr>
        <p:grpSpPr bwMode="auto">
          <a:xfrm>
            <a:off x="6371195" y="3386678"/>
            <a:ext cx="1129277" cy="518410"/>
            <a:chOff x="2672" y="1783"/>
            <a:chExt cx="927" cy="405"/>
          </a:xfrm>
        </p:grpSpPr>
        <p:grpSp>
          <p:nvGrpSpPr>
            <p:cNvPr id="436" name="Group 676"/>
            <p:cNvGrpSpPr>
              <a:grpSpLocks/>
            </p:cNvGrpSpPr>
            <p:nvPr/>
          </p:nvGrpSpPr>
          <p:grpSpPr bwMode="auto">
            <a:xfrm>
              <a:off x="2672" y="1893"/>
              <a:ext cx="283" cy="103"/>
              <a:chOff x="4729" y="1422"/>
              <a:chExt cx="287" cy="105"/>
            </a:xfrm>
          </p:grpSpPr>
          <p:sp>
            <p:nvSpPr>
              <p:cNvPr id="459" name="Rectangle 677"/>
              <p:cNvSpPr>
                <a:spLocks noChangeArrowheads="1"/>
              </p:cNvSpPr>
              <p:nvPr/>
            </p:nvSpPr>
            <p:spPr bwMode="auto">
              <a:xfrm>
                <a:off x="4729" y="1422"/>
                <a:ext cx="235" cy="105"/>
              </a:xfrm>
              <a:prstGeom prst="rect">
                <a:avLst/>
              </a:prstGeom>
              <a:noFill/>
              <a:ln w="9525">
                <a:noFill/>
                <a:miter lim="800000"/>
                <a:headEnd/>
                <a:tailEnd/>
              </a:ln>
            </p:spPr>
            <p:txBody>
              <a:bodyPr wrap="none" lIns="0" tIns="0" rIns="0" bIns="0">
                <a:prstTxWarp prst="textNoShape">
                  <a:avLst/>
                </a:prstTxWarp>
                <a:spAutoFit/>
              </a:bodyPr>
              <a:lstStyle/>
              <a:p>
                <a:r>
                  <a:rPr kumimoji="0" lang="en-US" sz="900">
                    <a:solidFill>
                      <a:srgbClr val="8A222A"/>
                    </a:solidFill>
                    <a:latin typeface="Times New Roman" pitchFamily="18" charset="0"/>
                    <a:cs typeface="Times New Roman" pitchFamily="18" charset="0"/>
                  </a:rPr>
                  <a:t>Ghana</a:t>
                </a:r>
                <a:endParaRPr kumimoji="0" lang="en-US" sz="2000" b="0">
                  <a:solidFill>
                    <a:srgbClr val="000000"/>
                  </a:solidFill>
                  <a:latin typeface="Times New Roman" pitchFamily="18" charset="0"/>
                  <a:cs typeface="Times New Roman" pitchFamily="18" charset="0"/>
                </a:endParaRPr>
              </a:p>
            </p:txBody>
          </p:sp>
          <p:sp>
            <p:nvSpPr>
              <p:cNvPr id="460" name="Freeform 678"/>
              <p:cNvSpPr>
                <a:spLocks/>
              </p:cNvSpPr>
              <p:nvPr/>
            </p:nvSpPr>
            <p:spPr bwMode="auto">
              <a:xfrm>
                <a:off x="4992" y="1467"/>
                <a:ext cx="24" cy="24"/>
              </a:xfrm>
              <a:custGeom>
                <a:avLst/>
                <a:gdLst>
                  <a:gd name="T0" fmla="*/ 0 w 99"/>
                  <a:gd name="T1" fmla="*/ 51 h 100"/>
                  <a:gd name="T2" fmla="*/ 6 w 99"/>
                  <a:gd name="T3" fmla="*/ 25 h 100"/>
                  <a:gd name="T4" fmla="*/ 24 w 99"/>
                  <a:gd name="T5" fmla="*/ 7 h 100"/>
                  <a:gd name="T6" fmla="*/ 50 w 99"/>
                  <a:gd name="T7" fmla="*/ 0 h 100"/>
                  <a:gd name="T8" fmla="*/ 50 w 99"/>
                  <a:gd name="T9" fmla="*/ 0 h 100"/>
                  <a:gd name="T10" fmla="*/ 75 w 99"/>
                  <a:gd name="T11" fmla="*/ 7 h 100"/>
                  <a:gd name="T12" fmla="*/ 93 w 99"/>
                  <a:gd name="T13" fmla="*/ 25 h 100"/>
                  <a:gd name="T14" fmla="*/ 99 w 99"/>
                  <a:gd name="T15" fmla="*/ 51 h 100"/>
                  <a:gd name="T16" fmla="*/ 99 w 99"/>
                  <a:gd name="T17" fmla="*/ 51 h 100"/>
                  <a:gd name="T18" fmla="*/ 93 w 99"/>
                  <a:gd name="T19" fmla="*/ 76 h 100"/>
                  <a:gd name="T20" fmla="*/ 75 w 99"/>
                  <a:gd name="T21" fmla="*/ 93 h 100"/>
                  <a:gd name="T22" fmla="*/ 50 w 99"/>
                  <a:gd name="T23" fmla="*/ 100 h 100"/>
                  <a:gd name="T24" fmla="*/ 50 w 99"/>
                  <a:gd name="T25" fmla="*/ 100 h 100"/>
                  <a:gd name="T26" fmla="*/ 24 w 99"/>
                  <a:gd name="T27" fmla="*/ 93 h 100"/>
                  <a:gd name="T28" fmla="*/ 6 w 99"/>
                  <a:gd name="T29" fmla="*/ 76 h 100"/>
                  <a:gd name="T30" fmla="*/ 0 w 99"/>
                  <a:gd name="T31" fmla="*/ 51 h 100"/>
                  <a:gd name="T32" fmla="*/ 0 w 99"/>
                  <a:gd name="T33" fmla="*/ 51 h 1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100"/>
                  <a:gd name="T53" fmla="*/ 99 w 99"/>
                  <a:gd name="T54" fmla="*/ 100 h 10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100">
                    <a:moveTo>
                      <a:pt x="0" y="51"/>
                    </a:moveTo>
                    <a:lnTo>
                      <a:pt x="6" y="25"/>
                    </a:lnTo>
                    <a:lnTo>
                      <a:pt x="24" y="7"/>
                    </a:lnTo>
                    <a:lnTo>
                      <a:pt x="50" y="0"/>
                    </a:lnTo>
                    <a:lnTo>
                      <a:pt x="75" y="7"/>
                    </a:lnTo>
                    <a:lnTo>
                      <a:pt x="93" y="25"/>
                    </a:lnTo>
                    <a:lnTo>
                      <a:pt x="99" y="51"/>
                    </a:lnTo>
                    <a:lnTo>
                      <a:pt x="93" y="76"/>
                    </a:lnTo>
                    <a:lnTo>
                      <a:pt x="75" y="93"/>
                    </a:lnTo>
                    <a:lnTo>
                      <a:pt x="50" y="100"/>
                    </a:lnTo>
                    <a:lnTo>
                      <a:pt x="24" y="93"/>
                    </a:lnTo>
                    <a:lnTo>
                      <a:pt x="6" y="76"/>
                    </a:lnTo>
                    <a:lnTo>
                      <a:pt x="0" y="51"/>
                    </a:lnTo>
                    <a:close/>
                  </a:path>
                </a:pathLst>
              </a:custGeom>
              <a:solidFill>
                <a:srgbClr val="8A222A"/>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61" name="Freeform 679"/>
              <p:cNvSpPr>
                <a:spLocks/>
              </p:cNvSpPr>
              <p:nvPr/>
            </p:nvSpPr>
            <p:spPr bwMode="auto">
              <a:xfrm>
                <a:off x="4992" y="1467"/>
                <a:ext cx="24" cy="24"/>
              </a:xfrm>
              <a:custGeom>
                <a:avLst/>
                <a:gdLst>
                  <a:gd name="T0" fmla="*/ 0 w 99"/>
                  <a:gd name="T1" fmla="*/ 51 h 100"/>
                  <a:gd name="T2" fmla="*/ 6 w 99"/>
                  <a:gd name="T3" fmla="*/ 25 h 100"/>
                  <a:gd name="T4" fmla="*/ 24 w 99"/>
                  <a:gd name="T5" fmla="*/ 7 h 100"/>
                  <a:gd name="T6" fmla="*/ 50 w 99"/>
                  <a:gd name="T7" fmla="*/ 0 h 100"/>
                  <a:gd name="T8" fmla="*/ 50 w 99"/>
                  <a:gd name="T9" fmla="*/ 0 h 100"/>
                  <a:gd name="T10" fmla="*/ 75 w 99"/>
                  <a:gd name="T11" fmla="*/ 7 h 100"/>
                  <a:gd name="T12" fmla="*/ 93 w 99"/>
                  <a:gd name="T13" fmla="*/ 25 h 100"/>
                  <a:gd name="T14" fmla="*/ 99 w 99"/>
                  <a:gd name="T15" fmla="*/ 51 h 100"/>
                  <a:gd name="T16" fmla="*/ 99 w 99"/>
                  <a:gd name="T17" fmla="*/ 51 h 100"/>
                  <a:gd name="T18" fmla="*/ 93 w 99"/>
                  <a:gd name="T19" fmla="*/ 76 h 100"/>
                  <a:gd name="T20" fmla="*/ 75 w 99"/>
                  <a:gd name="T21" fmla="*/ 93 h 100"/>
                  <a:gd name="T22" fmla="*/ 50 w 99"/>
                  <a:gd name="T23" fmla="*/ 100 h 100"/>
                  <a:gd name="T24" fmla="*/ 50 w 99"/>
                  <a:gd name="T25" fmla="*/ 100 h 100"/>
                  <a:gd name="T26" fmla="*/ 24 w 99"/>
                  <a:gd name="T27" fmla="*/ 93 h 100"/>
                  <a:gd name="T28" fmla="*/ 6 w 99"/>
                  <a:gd name="T29" fmla="*/ 76 h 100"/>
                  <a:gd name="T30" fmla="*/ 0 w 99"/>
                  <a:gd name="T31" fmla="*/ 51 h 100"/>
                  <a:gd name="T32" fmla="*/ 0 w 99"/>
                  <a:gd name="T33" fmla="*/ 51 h 100"/>
                  <a:gd name="T34" fmla="*/ 0 w 99"/>
                  <a:gd name="T35" fmla="*/ 51 h 1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100"/>
                  <a:gd name="T56" fmla="*/ 99 w 99"/>
                  <a:gd name="T57" fmla="*/ 100 h 10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100">
                    <a:moveTo>
                      <a:pt x="0" y="51"/>
                    </a:moveTo>
                    <a:lnTo>
                      <a:pt x="6" y="25"/>
                    </a:lnTo>
                    <a:lnTo>
                      <a:pt x="24" y="7"/>
                    </a:lnTo>
                    <a:lnTo>
                      <a:pt x="50" y="0"/>
                    </a:lnTo>
                    <a:lnTo>
                      <a:pt x="75" y="7"/>
                    </a:lnTo>
                    <a:lnTo>
                      <a:pt x="93" y="25"/>
                    </a:lnTo>
                    <a:lnTo>
                      <a:pt x="99" y="51"/>
                    </a:lnTo>
                    <a:lnTo>
                      <a:pt x="93" y="76"/>
                    </a:lnTo>
                    <a:lnTo>
                      <a:pt x="75" y="93"/>
                    </a:lnTo>
                    <a:lnTo>
                      <a:pt x="50" y="100"/>
                    </a:lnTo>
                    <a:lnTo>
                      <a:pt x="24" y="93"/>
                    </a:lnTo>
                    <a:lnTo>
                      <a:pt x="6" y="76"/>
                    </a:lnTo>
                    <a:lnTo>
                      <a:pt x="0" y="51"/>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437" name="Group 680"/>
            <p:cNvGrpSpPr>
              <a:grpSpLocks/>
            </p:cNvGrpSpPr>
            <p:nvPr/>
          </p:nvGrpSpPr>
          <p:grpSpPr bwMode="auto">
            <a:xfrm>
              <a:off x="3072" y="1783"/>
              <a:ext cx="527" cy="103"/>
              <a:chOff x="4953" y="1670"/>
              <a:chExt cx="538" cy="105"/>
            </a:xfrm>
          </p:grpSpPr>
          <p:sp>
            <p:nvSpPr>
              <p:cNvPr id="456" name="Rectangle 681"/>
              <p:cNvSpPr>
                <a:spLocks noChangeArrowheads="1"/>
              </p:cNvSpPr>
              <p:nvPr/>
            </p:nvSpPr>
            <p:spPr bwMode="auto">
              <a:xfrm>
                <a:off x="5003" y="1670"/>
                <a:ext cx="488" cy="105"/>
              </a:xfrm>
              <a:prstGeom prst="rect">
                <a:avLst/>
              </a:prstGeom>
              <a:noFill/>
              <a:ln w="9525">
                <a:noFill/>
                <a:miter lim="800000"/>
                <a:headEnd/>
                <a:tailEnd/>
              </a:ln>
            </p:spPr>
            <p:txBody>
              <a:bodyPr wrap="none" lIns="0" tIns="0" rIns="0" bIns="0">
                <a:prstTxWarp prst="textNoShape">
                  <a:avLst/>
                </a:prstTxWarp>
                <a:spAutoFit/>
              </a:bodyPr>
              <a:lstStyle/>
              <a:p>
                <a:r>
                  <a:rPr kumimoji="0" lang="en-US" sz="900" dirty="0">
                    <a:solidFill>
                      <a:srgbClr val="8A222A"/>
                    </a:solidFill>
                    <a:latin typeface="Times New Roman" pitchFamily="18" charset="0"/>
                    <a:cs typeface="Times New Roman" pitchFamily="18" charset="0"/>
                  </a:rPr>
                  <a:t> Sierra Leone</a:t>
                </a:r>
                <a:endParaRPr kumimoji="0" lang="en-US" sz="2000" b="0" dirty="0">
                  <a:solidFill>
                    <a:srgbClr val="000000"/>
                  </a:solidFill>
                  <a:latin typeface="Times New Roman" pitchFamily="18" charset="0"/>
                  <a:cs typeface="Times New Roman" pitchFamily="18" charset="0"/>
                </a:endParaRPr>
              </a:p>
            </p:txBody>
          </p:sp>
          <p:sp>
            <p:nvSpPr>
              <p:cNvPr id="457" name="Freeform 682"/>
              <p:cNvSpPr>
                <a:spLocks/>
              </p:cNvSpPr>
              <p:nvPr/>
            </p:nvSpPr>
            <p:spPr bwMode="auto">
              <a:xfrm>
                <a:off x="4953" y="1703"/>
                <a:ext cx="24" cy="24"/>
              </a:xfrm>
              <a:custGeom>
                <a:avLst/>
                <a:gdLst>
                  <a:gd name="T0" fmla="*/ 0 w 100"/>
                  <a:gd name="T1" fmla="*/ 50 h 100"/>
                  <a:gd name="T2" fmla="*/ 7 w 100"/>
                  <a:gd name="T3" fmla="*/ 25 h 100"/>
                  <a:gd name="T4" fmla="*/ 24 w 100"/>
                  <a:gd name="T5" fmla="*/ 7 h 100"/>
                  <a:gd name="T6" fmla="*/ 50 w 100"/>
                  <a:gd name="T7" fmla="*/ 0 h 100"/>
                  <a:gd name="T8" fmla="*/ 50 w 100"/>
                  <a:gd name="T9" fmla="*/ 0 h 100"/>
                  <a:gd name="T10" fmla="*/ 75 w 100"/>
                  <a:gd name="T11" fmla="*/ 7 h 100"/>
                  <a:gd name="T12" fmla="*/ 93 w 100"/>
                  <a:gd name="T13" fmla="*/ 25 h 100"/>
                  <a:gd name="T14" fmla="*/ 100 w 100"/>
                  <a:gd name="T15" fmla="*/ 50 h 100"/>
                  <a:gd name="T16" fmla="*/ 100 w 100"/>
                  <a:gd name="T17" fmla="*/ 50 h 100"/>
                  <a:gd name="T18" fmla="*/ 93 w 100"/>
                  <a:gd name="T19" fmla="*/ 75 h 100"/>
                  <a:gd name="T20" fmla="*/ 75 w 100"/>
                  <a:gd name="T21" fmla="*/ 93 h 100"/>
                  <a:gd name="T22" fmla="*/ 50 w 100"/>
                  <a:gd name="T23" fmla="*/ 100 h 100"/>
                  <a:gd name="T24" fmla="*/ 50 w 100"/>
                  <a:gd name="T25" fmla="*/ 100 h 100"/>
                  <a:gd name="T26" fmla="*/ 24 w 100"/>
                  <a:gd name="T27" fmla="*/ 93 h 100"/>
                  <a:gd name="T28" fmla="*/ 7 w 100"/>
                  <a:gd name="T29" fmla="*/ 75 h 100"/>
                  <a:gd name="T30" fmla="*/ 0 w 100"/>
                  <a:gd name="T31" fmla="*/ 50 h 100"/>
                  <a:gd name="T32" fmla="*/ 0 w 100"/>
                  <a:gd name="T33" fmla="*/ 50 h 1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0"/>
                  <a:gd name="T52" fmla="*/ 0 h 100"/>
                  <a:gd name="T53" fmla="*/ 100 w 100"/>
                  <a:gd name="T54" fmla="*/ 100 h 10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0" h="100">
                    <a:moveTo>
                      <a:pt x="0" y="50"/>
                    </a:moveTo>
                    <a:lnTo>
                      <a:pt x="7" y="25"/>
                    </a:lnTo>
                    <a:lnTo>
                      <a:pt x="24" y="7"/>
                    </a:lnTo>
                    <a:lnTo>
                      <a:pt x="50" y="0"/>
                    </a:lnTo>
                    <a:lnTo>
                      <a:pt x="75" y="7"/>
                    </a:lnTo>
                    <a:lnTo>
                      <a:pt x="93" y="25"/>
                    </a:lnTo>
                    <a:lnTo>
                      <a:pt x="100" y="50"/>
                    </a:lnTo>
                    <a:lnTo>
                      <a:pt x="93" y="75"/>
                    </a:lnTo>
                    <a:lnTo>
                      <a:pt x="75" y="93"/>
                    </a:lnTo>
                    <a:lnTo>
                      <a:pt x="50" y="100"/>
                    </a:lnTo>
                    <a:lnTo>
                      <a:pt x="24" y="93"/>
                    </a:lnTo>
                    <a:lnTo>
                      <a:pt x="7" y="75"/>
                    </a:lnTo>
                    <a:lnTo>
                      <a:pt x="0" y="50"/>
                    </a:lnTo>
                    <a:close/>
                  </a:path>
                </a:pathLst>
              </a:custGeom>
              <a:solidFill>
                <a:srgbClr val="8A222A"/>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58" name="Freeform 683"/>
              <p:cNvSpPr>
                <a:spLocks/>
              </p:cNvSpPr>
              <p:nvPr/>
            </p:nvSpPr>
            <p:spPr bwMode="auto">
              <a:xfrm>
                <a:off x="4953" y="1703"/>
                <a:ext cx="24" cy="24"/>
              </a:xfrm>
              <a:custGeom>
                <a:avLst/>
                <a:gdLst>
                  <a:gd name="T0" fmla="*/ 0 w 100"/>
                  <a:gd name="T1" fmla="*/ 50 h 100"/>
                  <a:gd name="T2" fmla="*/ 7 w 100"/>
                  <a:gd name="T3" fmla="*/ 25 h 100"/>
                  <a:gd name="T4" fmla="*/ 24 w 100"/>
                  <a:gd name="T5" fmla="*/ 7 h 100"/>
                  <a:gd name="T6" fmla="*/ 50 w 100"/>
                  <a:gd name="T7" fmla="*/ 0 h 100"/>
                  <a:gd name="T8" fmla="*/ 50 w 100"/>
                  <a:gd name="T9" fmla="*/ 0 h 100"/>
                  <a:gd name="T10" fmla="*/ 75 w 100"/>
                  <a:gd name="T11" fmla="*/ 7 h 100"/>
                  <a:gd name="T12" fmla="*/ 93 w 100"/>
                  <a:gd name="T13" fmla="*/ 25 h 100"/>
                  <a:gd name="T14" fmla="*/ 100 w 100"/>
                  <a:gd name="T15" fmla="*/ 50 h 100"/>
                  <a:gd name="T16" fmla="*/ 100 w 100"/>
                  <a:gd name="T17" fmla="*/ 50 h 100"/>
                  <a:gd name="T18" fmla="*/ 93 w 100"/>
                  <a:gd name="T19" fmla="*/ 75 h 100"/>
                  <a:gd name="T20" fmla="*/ 75 w 100"/>
                  <a:gd name="T21" fmla="*/ 93 h 100"/>
                  <a:gd name="T22" fmla="*/ 50 w 100"/>
                  <a:gd name="T23" fmla="*/ 100 h 100"/>
                  <a:gd name="T24" fmla="*/ 50 w 100"/>
                  <a:gd name="T25" fmla="*/ 100 h 100"/>
                  <a:gd name="T26" fmla="*/ 24 w 100"/>
                  <a:gd name="T27" fmla="*/ 93 h 100"/>
                  <a:gd name="T28" fmla="*/ 7 w 100"/>
                  <a:gd name="T29" fmla="*/ 75 h 100"/>
                  <a:gd name="T30" fmla="*/ 0 w 100"/>
                  <a:gd name="T31" fmla="*/ 50 h 100"/>
                  <a:gd name="T32" fmla="*/ 0 w 100"/>
                  <a:gd name="T33" fmla="*/ 50 h 100"/>
                  <a:gd name="T34" fmla="*/ 0 w 100"/>
                  <a:gd name="T35" fmla="*/ 50 h 1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0"/>
                  <a:gd name="T55" fmla="*/ 0 h 100"/>
                  <a:gd name="T56" fmla="*/ 100 w 100"/>
                  <a:gd name="T57" fmla="*/ 100 h 10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0" h="100">
                    <a:moveTo>
                      <a:pt x="0" y="50"/>
                    </a:moveTo>
                    <a:lnTo>
                      <a:pt x="7" y="25"/>
                    </a:lnTo>
                    <a:lnTo>
                      <a:pt x="24" y="7"/>
                    </a:lnTo>
                    <a:lnTo>
                      <a:pt x="50" y="0"/>
                    </a:lnTo>
                    <a:lnTo>
                      <a:pt x="75" y="7"/>
                    </a:lnTo>
                    <a:lnTo>
                      <a:pt x="93" y="25"/>
                    </a:lnTo>
                    <a:lnTo>
                      <a:pt x="100" y="50"/>
                    </a:lnTo>
                    <a:lnTo>
                      <a:pt x="93" y="75"/>
                    </a:lnTo>
                    <a:lnTo>
                      <a:pt x="75" y="93"/>
                    </a:lnTo>
                    <a:lnTo>
                      <a:pt x="50" y="100"/>
                    </a:lnTo>
                    <a:lnTo>
                      <a:pt x="24" y="93"/>
                    </a:lnTo>
                    <a:lnTo>
                      <a:pt x="7" y="75"/>
                    </a:lnTo>
                    <a:lnTo>
                      <a:pt x="0" y="50"/>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438" name="Group 684"/>
            <p:cNvGrpSpPr>
              <a:grpSpLocks/>
            </p:cNvGrpSpPr>
            <p:nvPr/>
          </p:nvGrpSpPr>
          <p:grpSpPr bwMode="auto">
            <a:xfrm>
              <a:off x="3021" y="1867"/>
              <a:ext cx="520" cy="134"/>
              <a:chOff x="3021" y="1867"/>
              <a:chExt cx="520" cy="134"/>
            </a:xfrm>
          </p:grpSpPr>
          <p:sp>
            <p:nvSpPr>
              <p:cNvPr id="451" name="Rectangle 685"/>
              <p:cNvSpPr>
                <a:spLocks noChangeArrowheads="1"/>
              </p:cNvSpPr>
              <p:nvPr/>
            </p:nvSpPr>
            <p:spPr bwMode="auto">
              <a:xfrm>
                <a:off x="3166" y="1898"/>
                <a:ext cx="375" cy="103"/>
              </a:xfrm>
              <a:prstGeom prst="rect">
                <a:avLst/>
              </a:prstGeom>
              <a:noFill/>
              <a:ln w="9525">
                <a:noFill/>
                <a:miter lim="800000"/>
                <a:headEnd/>
                <a:tailEnd/>
              </a:ln>
            </p:spPr>
            <p:txBody>
              <a:bodyPr wrap="none" lIns="0" tIns="0" rIns="0" bIns="0">
                <a:prstTxWarp prst="textNoShape">
                  <a:avLst/>
                </a:prstTxWarp>
                <a:spAutoFit/>
              </a:bodyPr>
              <a:lstStyle/>
              <a:p>
                <a:r>
                  <a:rPr kumimoji="0" lang="en-US" sz="900">
                    <a:solidFill>
                      <a:srgbClr val="003F6E"/>
                    </a:solidFill>
                    <a:latin typeface="Times New Roman" pitchFamily="18" charset="0"/>
                    <a:cs typeface="Times New Roman" pitchFamily="18" charset="0"/>
                  </a:rPr>
                  <a:t>Venezuela</a:t>
                </a:r>
                <a:endParaRPr kumimoji="0" lang="en-US" sz="2000" b="0">
                  <a:solidFill>
                    <a:srgbClr val="000000"/>
                  </a:solidFill>
                  <a:latin typeface="Times New Roman" pitchFamily="18" charset="0"/>
                  <a:cs typeface="Times New Roman" pitchFamily="18" charset="0"/>
                </a:endParaRPr>
              </a:p>
            </p:txBody>
          </p:sp>
          <p:grpSp>
            <p:nvGrpSpPr>
              <p:cNvPr id="452" name="Group 686"/>
              <p:cNvGrpSpPr>
                <a:grpSpLocks/>
              </p:cNvGrpSpPr>
              <p:nvPr/>
            </p:nvGrpSpPr>
            <p:grpSpPr bwMode="auto">
              <a:xfrm>
                <a:off x="3021" y="1867"/>
                <a:ext cx="23" cy="22"/>
                <a:chOff x="3804" y="1911"/>
                <a:chExt cx="24" cy="23"/>
              </a:xfrm>
            </p:grpSpPr>
            <p:sp>
              <p:nvSpPr>
                <p:cNvPr id="454" name="Freeform 687"/>
                <p:cNvSpPr>
                  <a:spLocks/>
                </p:cNvSpPr>
                <p:nvPr/>
              </p:nvSpPr>
              <p:spPr bwMode="auto">
                <a:xfrm>
                  <a:off x="3804" y="1911"/>
                  <a:ext cx="24" cy="23"/>
                </a:xfrm>
                <a:custGeom>
                  <a:avLst/>
                  <a:gdLst>
                    <a:gd name="T0" fmla="*/ 0 w 99"/>
                    <a:gd name="T1" fmla="*/ 51 h 101"/>
                    <a:gd name="T2" fmla="*/ 7 w 99"/>
                    <a:gd name="T3" fmla="*/ 26 h 101"/>
                    <a:gd name="T4" fmla="*/ 24 w 99"/>
                    <a:gd name="T5" fmla="*/ 8 h 101"/>
                    <a:gd name="T6" fmla="*/ 50 w 99"/>
                    <a:gd name="T7" fmla="*/ 0 h 101"/>
                    <a:gd name="T8" fmla="*/ 50 w 99"/>
                    <a:gd name="T9" fmla="*/ 0 h 101"/>
                    <a:gd name="T10" fmla="*/ 75 w 99"/>
                    <a:gd name="T11" fmla="*/ 8 h 101"/>
                    <a:gd name="T12" fmla="*/ 93 w 99"/>
                    <a:gd name="T13" fmla="*/ 26 h 101"/>
                    <a:gd name="T14" fmla="*/ 99 w 99"/>
                    <a:gd name="T15" fmla="*/ 51 h 101"/>
                    <a:gd name="T16" fmla="*/ 99 w 99"/>
                    <a:gd name="T17" fmla="*/ 51 h 101"/>
                    <a:gd name="T18" fmla="*/ 93 w 99"/>
                    <a:gd name="T19" fmla="*/ 77 h 101"/>
                    <a:gd name="T20" fmla="*/ 75 w 99"/>
                    <a:gd name="T21" fmla="*/ 94 h 101"/>
                    <a:gd name="T22" fmla="*/ 50 w 99"/>
                    <a:gd name="T23" fmla="*/ 101 h 101"/>
                    <a:gd name="T24" fmla="*/ 50 w 99"/>
                    <a:gd name="T25" fmla="*/ 101 h 101"/>
                    <a:gd name="T26" fmla="*/ 24 w 99"/>
                    <a:gd name="T27" fmla="*/ 94 h 101"/>
                    <a:gd name="T28" fmla="*/ 7 w 99"/>
                    <a:gd name="T29" fmla="*/ 77 h 101"/>
                    <a:gd name="T30" fmla="*/ 0 w 99"/>
                    <a:gd name="T31" fmla="*/ 51 h 101"/>
                    <a:gd name="T32" fmla="*/ 0 w 99"/>
                    <a:gd name="T33" fmla="*/ 51 h 10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101"/>
                    <a:gd name="T53" fmla="*/ 99 w 99"/>
                    <a:gd name="T54" fmla="*/ 101 h 10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101">
                      <a:moveTo>
                        <a:pt x="0" y="51"/>
                      </a:moveTo>
                      <a:lnTo>
                        <a:pt x="7" y="26"/>
                      </a:lnTo>
                      <a:lnTo>
                        <a:pt x="24" y="8"/>
                      </a:lnTo>
                      <a:lnTo>
                        <a:pt x="50" y="0"/>
                      </a:lnTo>
                      <a:lnTo>
                        <a:pt x="75" y="8"/>
                      </a:lnTo>
                      <a:lnTo>
                        <a:pt x="93" y="26"/>
                      </a:lnTo>
                      <a:lnTo>
                        <a:pt x="99" y="51"/>
                      </a:lnTo>
                      <a:lnTo>
                        <a:pt x="93" y="77"/>
                      </a:lnTo>
                      <a:lnTo>
                        <a:pt x="75" y="94"/>
                      </a:lnTo>
                      <a:lnTo>
                        <a:pt x="50" y="101"/>
                      </a:lnTo>
                      <a:lnTo>
                        <a:pt x="24" y="94"/>
                      </a:lnTo>
                      <a:lnTo>
                        <a:pt x="7" y="77"/>
                      </a:lnTo>
                      <a:lnTo>
                        <a:pt x="0" y="51"/>
                      </a:lnTo>
                      <a:close/>
                    </a:path>
                  </a:pathLst>
                </a:custGeom>
                <a:solidFill>
                  <a:srgbClr val="003F6E"/>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55" name="Freeform 688"/>
                <p:cNvSpPr>
                  <a:spLocks/>
                </p:cNvSpPr>
                <p:nvPr/>
              </p:nvSpPr>
              <p:spPr bwMode="auto">
                <a:xfrm>
                  <a:off x="3804" y="1911"/>
                  <a:ext cx="24" cy="23"/>
                </a:xfrm>
                <a:custGeom>
                  <a:avLst/>
                  <a:gdLst>
                    <a:gd name="T0" fmla="*/ 0 w 99"/>
                    <a:gd name="T1" fmla="*/ 51 h 101"/>
                    <a:gd name="T2" fmla="*/ 7 w 99"/>
                    <a:gd name="T3" fmla="*/ 26 h 101"/>
                    <a:gd name="T4" fmla="*/ 24 w 99"/>
                    <a:gd name="T5" fmla="*/ 8 h 101"/>
                    <a:gd name="T6" fmla="*/ 50 w 99"/>
                    <a:gd name="T7" fmla="*/ 0 h 101"/>
                    <a:gd name="T8" fmla="*/ 50 w 99"/>
                    <a:gd name="T9" fmla="*/ 0 h 101"/>
                    <a:gd name="T10" fmla="*/ 75 w 99"/>
                    <a:gd name="T11" fmla="*/ 8 h 101"/>
                    <a:gd name="T12" fmla="*/ 93 w 99"/>
                    <a:gd name="T13" fmla="*/ 26 h 101"/>
                    <a:gd name="T14" fmla="*/ 99 w 99"/>
                    <a:gd name="T15" fmla="*/ 51 h 101"/>
                    <a:gd name="T16" fmla="*/ 99 w 99"/>
                    <a:gd name="T17" fmla="*/ 51 h 101"/>
                    <a:gd name="T18" fmla="*/ 93 w 99"/>
                    <a:gd name="T19" fmla="*/ 77 h 101"/>
                    <a:gd name="T20" fmla="*/ 75 w 99"/>
                    <a:gd name="T21" fmla="*/ 94 h 101"/>
                    <a:gd name="T22" fmla="*/ 50 w 99"/>
                    <a:gd name="T23" fmla="*/ 101 h 101"/>
                    <a:gd name="T24" fmla="*/ 50 w 99"/>
                    <a:gd name="T25" fmla="*/ 101 h 101"/>
                    <a:gd name="T26" fmla="*/ 24 w 99"/>
                    <a:gd name="T27" fmla="*/ 94 h 101"/>
                    <a:gd name="T28" fmla="*/ 7 w 99"/>
                    <a:gd name="T29" fmla="*/ 77 h 101"/>
                    <a:gd name="T30" fmla="*/ 0 w 99"/>
                    <a:gd name="T31" fmla="*/ 51 h 101"/>
                    <a:gd name="T32" fmla="*/ 0 w 99"/>
                    <a:gd name="T33" fmla="*/ 51 h 101"/>
                    <a:gd name="T34" fmla="*/ 0 w 99"/>
                    <a:gd name="T35" fmla="*/ 51 h 10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101"/>
                    <a:gd name="T56" fmla="*/ 99 w 99"/>
                    <a:gd name="T57" fmla="*/ 101 h 10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101">
                      <a:moveTo>
                        <a:pt x="0" y="51"/>
                      </a:moveTo>
                      <a:lnTo>
                        <a:pt x="7" y="26"/>
                      </a:lnTo>
                      <a:lnTo>
                        <a:pt x="24" y="8"/>
                      </a:lnTo>
                      <a:lnTo>
                        <a:pt x="50" y="0"/>
                      </a:lnTo>
                      <a:lnTo>
                        <a:pt x="75" y="8"/>
                      </a:lnTo>
                      <a:lnTo>
                        <a:pt x="93" y="26"/>
                      </a:lnTo>
                      <a:lnTo>
                        <a:pt x="99" y="51"/>
                      </a:lnTo>
                      <a:lnTo>
                        <a:pt x="93" y="77"/>
                      </a:lnTo>
                      <a:lnTo>
                        <a:pt x="75" y="94"/>
                      </a:lnTo>
                      <a:lnTo>
                        <a:pt x="50" y="101"/>
                      </a:lnTo>
                      <a:lnTo>
                        <a:pt x="24" y="94"/>
                      </a:lnTo>
                      <a:lnTo>
                        <a:pt x="7" y="77"/>
                      </a:lnTo>
                      <a:lnTo>
                        <a:pt x="0" y="51"/>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sp>
            <p:nvSpPr>
              <p:cNvPr id="453" name="Line 689"/>
              <p:cNvSpPr>
                <a:spLocks noChangeShapeType="1"/>
              </p:cNvSpPr>
              <p:nvPr/>
            </p:nvSpPr>
            <p:spPr bwMode="auto">
              <a:xfrm>
                <a:off x="3052" y="1904"/>
                <a:ext cx="86" cy="37"/>
              </a:xfrm>
              <a:prstGeom prst="line">
                <a:avLst/>
              </a:prstGeom>
              <a:noFill/>
              <a:ln w="1905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439" name="Group 690"/>
            <p:cNvGrpSpPr>
              <a:grpSpLocks/>
            </p:cNvGrpSpPr>
            <p:nvPr/>
          </p:nvGrpSpPr>
          <p:grpSpPr bwMode="auto">
            <a:xfrm>
              <a:off x="2977" y="1923"/>
              <a:ext cx="410" cy="172"/>
              <a:chOff x="2977" y="1923"/>
              <a:chExt cx="410" cy="172"/>
            </a:xfrm>
          </p:grpSpPr>
          <p:sp>
            <p:nvSpPr>
              <p:cNvPr id="446" name="Rectangle 691"/>
              <p:cNvSpPr>
                <a:spLocks noChangeArrowheads="1"/>
              </p:cNvSpPr>
              <p:nvPr/>
            </p:nvSpPr>
            <p:spPr bwMode="auto">
              <a:xfrm>
                <a:off x="3116" y="1992"/>
                <a:ext cx="271" cy="103"/>
              </a:xfrm>
              <a:prstGeom prst="rect">
                <a:avLst/>
              </a:prstGeom>
              <a:noFill/>
              <a:ln w="9525">
                <a:noFill/>
                <a:miter lim="800000"/>
                <a:headEnd/>
                <a:tailEnd/>
              </a:ln>
            </p:spPr>
            <p:txBody>
              <a:bodyPr wrap="none" lIns="0" tIns="0" rIns="0" bIns="0">
                <a:prstTxWarp prst="textNoShape">
                  <a:avLst/>
                </a:prstTxWarp>
                <a:spAutoFit/>
              </a:bodyPr>
              <a:lstStyle/>
              <a:p>
                <a:r>
                  <a:rPr kumimoji="0" lang="en-US" sz="900">
                    <a:solidFill>
                      <a:srgbClr val="531475"/>
                    </a:solidFill>
                    <a:latin typeface="Times New Roman" pitchFamily="18" charset="0"/>
                    <a:cs typeface="Times New Roman" pitchFamily="18" charset="0"/>
                  </a:rPr>
                  <a:t>Mexico</a:t>
                </a:r>
                <a:endParaRPr kumimoji="0" lang="en-US" sz="2000" b="0">
                  <a:solidFill>
                    <a:srgbClr val="000000"/>
                  </a:solidFill>
                  <a:latin typeface="Times New Roman" pitchFamily="18" charset="0"/>
                  <a:cs typeface="Times New Roman" pitchFamily="18" charset="0"/>
                </a:endParaRPr>
              </a:p>
            </p:txBody>
          </p:sp>
          <p:grpSp>
            <p:nvGrpSpPr>
              <p:cNvPr id="447" name="Group 692"/>
              <p:cNvGrpSpPr>
                <a:grpSpLocks/>
              </p:cNvGrpSpPr>
              <p:nvPr/>
            </p:nvGrpSpPr>
            <p:grpSpPr bwMode="auto">
              <a:xfrm>
                <a:off x="2977" y="1923"/>
                <a:ext cx="23" cy="24"/>
                <a:chOff x="4894" y="1362"/>
                <a:chExt cx="23" cy="25"/>
              </a:xfrm>
            </p:grpSpPr>
            <p:sp>
              <p:nvSpPr>
                <p:cNvPr id="449" name="Freeform 693"/>
                <p:cNvSpPr>
                  <a:spLocks/>
                </p:cNvSpPr>
                <p:nvPr/>
              </p:nvSpPr>
              <p:spPr bwMode="auto">
                <a:xfrm>
                  <a:off x="4894" y="1362"/>
                  <a:ext cx="23" cy="25"/>
                </a:xfrm>
                <a:custGeom>
                  <a:avLst/>
                  <a:gdLst>
                    <a:gd name="T0" fmla="*/ 0 w 101"/>
                    <a:gd name="T1" fmla="*/ 50 h 101"/>
                    <a:gd name="T2" fmla="*/ 8 w 101"/>
                    <a:gd name="T3" fmla="*/ 24 h 101"/>
                    <a:gd name="T4" fmla="*/ 25 w 101"/>
                    <a:gd name="T5" fmla="*/ 7 h 101"/>
                    <a:gd name="T6" fmla="*/ 50 w 101"/>
                    <a:gd name="T7" fmla="*/ 0 h 101"/>
                    <a:gd name="T8" fmla="*/ 50 w 101"/>
                    <a:gd name="T9" fmla="*/ 0 h 101"/>
                    <a:gd name="T10" fmla="*/ 75 w 101"/>
                    <a:gd name="T11" fmla="*/ 7 h 101"/>
                    <a:gd name="T12" fmla="*/ 94 w 101"/>
                    <a:gd name="T13" fmla="*/ 24 h 101"/>
                    <a:gd name="T14" fmla="*/ 101 w 101"/>
                    <a:gd name="T15" fmla="*/ 50 h 101"/>
                    <a:gd name="T16" fmla="*/ 101 w 101"/>
                    <a:gd name="T17" fmla="*/ 50 h 101"/>
                    <a:gd name="T18" fmla="*/ 94 w 101"/>
                    <a:gd name="T19" fmla="*/ 75 h 101"/>
                    <a:gd name="T20" fmla="*/ 75 w 101"/>
                    <a:gd name="T21" fmla="*/ 93 h 101"/>
                    <a:gd name="T22" fmla="*/ 50 w 101"/>
                    <a:gd name="T23" fmla="*/ 101 h 101"/>
                    <a:gd name="T24" fmla="*/ 50 w 101"/>
                    <a:gd name="T25" fmla="*/ 101 h 101"/>
                    <a:gd name="T26" fmla="*/ 25 w 101"/>
                    <a:gd name="T27" fmla="*/ 93 h 101"/>
                    <a:gd name="T28" fmla="*/ 8 w 101"/>
                    <a:gd name="T29" fmla="*/ 75 h 101"/>
                    <a:gd name="T30" fmla="*/ 0 w 101"/>
                    <a:gd name="T31" fmla="*/ 50 h 101"/>
                    <a:gd name="T32" fmla="*/ 0 w 101"/>
                    <a:gd name="T33" fmla="*/ 50 h 10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1"/>
                    <a:gd name="T52" fmla="*/ 0 h 101"/>
                    <a:gd name="T53" fmla="*/ 101 w 101"/>
                    <a:gd name="T54" fmla="*/ 101 h 10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1" h="101">
                      <a:moveTo>
                        <a:pt x="0" y="50"/>
                      </a:moveTo>
                      <a:lnTo>
                        <a:pt x="8" y="24"/>
                      </a:lnTo>
                      <a:lnTo>
                        <a:pt x="25" y="7"/>
                      </a:lnTo>
                      <a:lnTo>
                        <a:pt x="50" y="0"/>
                      </a:lnTo>
                      <a:lnTo>
                        <a:pt x="75" y="7"/>
                      </a:lnTo>
                      <a:lnTo>
                        <a:pt x="94" y="24"/>
                      </a:lnTo>
                      <a:lnTo>
                        <a:pt x="101" y="50"/>
                      </a:lnTo>
                      <a:lnTo>
                        <a:pt x="94" y="75"/>
                      </a:lnTo>
                      <a:lnTo>
                        <a:pt x="75" y="93"/>
                      </a:lnTo>
                      <a:lnTo>
                        <a:pt x="50" y="101"/>
                      </a:lnTo>
                      <a:lnTo>
                        <a:pt x="25" y="93"/>
                      </a:lnTo>
                      <a:lnTo>
                        <a:pt x="8" y="75"/>
                      </a:lnTo>
                      <a:lnTo>
                        <a:pt x="0" y="50"/>
                      </a:lnTo>
                      <a:close/>
                    </a:path>
                  </a:pathLst>
                </a:custGeom>
                <a:solidFill>
                  <a:srgbClr val="531475"/>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50" name="Freeform 694"/>
                <p:cNvSpPr>
                  <a:spLocks/>
                </p:cNvSpPr>
                <p:nvPr/>
              </p:nvSpPr>
              <p:spPr bwMode="auto">
                <a:xfrm>
                  <a:off x="4894" y="1362"/>
                  <a:ext cx="23" cy="25"/>
                </a:xfrm>
                <a:custGeom>
                  <a:avLst/>
                  <a:gdLst>
                    <a:gd name="T0" fmla="*/ 0 w 101"/>
                    <a:gd name="T1" fmla="*/ 50 h 101"/>
                    <a:gd name="T2" fmla="*/ 8 w 101"/>
                    <a:gd name="T3" fmla="*/ 24 h 101"/>
                    <a:gd name="T4" fmla="*/ 25 w 101"/>
                    <a:gd name="T5" fmla="*/ 7 h 101"/>
                    <a:gd name="T6" fmla="*/ 50 w 101"/>
                    <a:gd name="T7" fmla="*/ 0 h 101"/>
                    <a:gd name="T8" fmla="*/ 50 w 101"/>
                    <a:gd name="T9" fmla="*/ 0 h 101"/>
                    <a:gd name="T10" fmla="*/ 75 w 101"/>
                    <a:gd name="T11" fmla="*/ 7 h 101"/>
                    <a:gd name="T12" fmla="*/ 94 w 101"/>
                    <a:gd name="T13" fmla="*/ 24 h 101"/>
                    <a:gd name="T14" fmla="*/ 101 w 101"/>
                    <a:gd name="T15" fmla="*/ 50 h 101"/>
                    <a:gd name="T16" fmla="*/ 101 w 101"/>
                    <a:gd name="T17" fmla="*/ 50 h 101"/>
                    <a:gd name="T18" fmla="*/ 94 w 101"/>
                    <a:gd name="T19" fmla="*/ 75 h 101"/>
                    <a:gd name="T20" fmla="*/ 75 w 101"/>
                    <a:gd name="T21" fmla="*/ 93 h 101"/>
                    <a:gd name="T22" fmla="*/ 50 w 101"/>
                    <a:gd name="T23" fmla="*/ 101 h 101"/>
                    <a:gd name="T24" fmla="*/ 50 w 101"/>
                    <a:gd name="T25" fmla="*/ 101 h 101"/>
                    <a:gd name="T26" fmla="*/ 25 w 101"/>
                    <a:gd name="T27" fmla="*/ 93 h 101"/>
                    <a:gd name="T28" fmla="*/ 8 w 101"/>
                    <a:gd name="T29" fmla="*/ 75 h 101"/>
                    <a:gd name="T30" fmla="*/ 0 w 101"/>
                    <a:gd name="T31" fmla="*/ 50 h 101"/>
                    <a:gd name="T32" fmla="*/ 0 w 101"/>
                    <a:gd name="T33" fmla="*/ 50 h 101"/>
                    <a:gd name="T34" fmla="*/ 0 w 101"/>
                    <a:gd name="T35" fmla="*/ 50 h 10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1"/>
                    <a:gd name="T55" fmla="*/ 0 h 101"/>
                    <a:gd name="T56" fmla="*/ 101 w 101"/>
                    <a:gd name="T57" fmla="*/ 101 h 10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1" h="101">
                      <a:moveTo>
                        <a:pt x="0" y="50"/>
                      </a:moveTo>
                      <a:lnTo>
                        <a:pt x="8" y="24"/>
                      </a:lnTo>
                      <a:lnTo>
                        <a:pt x="25" y="7"/>
                      </a:lnTo>
                      <a:lnTo>
                        <a:pt x="50" y="0"/>
                      </a:lnTo>
                      <a:lnTo>
                        <a:pt x="75" y="7"/>
                      </a:lnTo>
                      <a:lnTo>
                        <a:pt x="94" y="24"/>
                      </a:lnTo>
                      <a:lnTo>
                        <a:pt x="101" y="50"/>
                      </a:lnTo>
                      <a:lnTo>
                        <a:pt x="94" y="75"/>
                      </a:lnTo>
                      <a:lnTo>
                        <a:pt x="75" y="93"/>
                      </a:lnTo>
                      <a:lnTo>
                        <a:pt x="50" y="101"/>
                      </a:lnTo>
                      <a:lnTo>
                        <a:pt x="25" y="93"/>
                      </a:lnTo>
                      <a:lnTo>
                        <a:pt x="8" y="75"/>
                      </a:lnTo>
                      <a:lnTo>
                        <a:pt x="0" y="50"/>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sp>
            <p:nvSpPr>
              <p:cNvPr id="448" name="Line 695"/>
              <p:cNvSpPr>
                <a:spLocks noChangeShapeType="1"/>
              </p:cNvSpPr>
              <p:nvPr/>
            </p:nvSpPr>
            <p:spPr bwMode="auto">
              <a:xfrm>
                <a:off x="3018" y="1960"/>
                <a:ext cx="86" cy="49"/>
              </a:xfrm>
              <a:prstGeom prst="line">
                <a:avLst/>
              </a:prstGeom>
              <a:noFill/>
              <a:ln w="1905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440" name="Group 696"/>
            <p:cNvGrpSpPr>
              <a:grpSpLocks/>
            </p:cNvGrpSpPr>
            <p:nvPr/>
          </p:nvGrpSpPr>
          <p:grpSpPr bwMode="auto">
            <a:xfrm>
              <a:off x="2924" y="2016"/>
              <a:ext cx="405" cy="172"/>
              <a:chOff x="2977" y="1923"/>
              <a:chExt cx="405" cy="172"/>
            </a:xfrm>
          </p:grpSpPr>
          <p:sp>
            <p:nvSpPr>
              <p:cNvPr id="441" name="Rectangle 697"/>
              <p:cNvSpPr>
                <a:spLocks noChangeArrowheads="1"/>
              </p:cNvSpPr>
              <p:nvPr/>
            </p:nvSpPr>
            <p:spPr bwMode="auto">
              <a:xfrm>
                <a:off x="3116" y="1992"/>
                <a:ext cx="266" cy="103"/>
              </a:xfrm>
              <a:prstGeom prst="rect">
                <a:avLst/>
              </a:prstGeom>
              <a:noFill/>
              <a:ln w="9525">
                <a:noFill/>
                <a:miter lim="800000"/>
                <a:headEnd/>
                <a:tailEnd/>
              </a:ln>
            </p:spPr>
            <p:txBody>
              <a:bodyPr wrap="none" lIns="0" tIns="0" rIns="0" bIns="0">
                <a:prstTxWarp prst="textNoShape">
                  <a:avLst/>
                </a:prstTxWarp>
                <a:spAutoFit/>
              </a:bodyPr>
              <a:lstStyle/>
              <a:p>
                <a:r>
                  <a:rPr kumimoji="0" lang="en-US" sz="900">
                    <a:solidFill>
                      <a:srgbClr val="FF0000"/>
                    </a:solidFill>
                    <a:latin typeface="Times New Roman" pitchFamily="18" charset="0"/>
                    <a:cs typeface="Times New Roman" pitchFamily="18" charset="0"/>
                  </a:rPr>
                  <a:t>Nigeria</a:t>
                </a:r>
                <a:endParaRPr kumimoji="0" lang="en-US" sz="2000" b="0">
                  <a:solidFill>
                    <a:srgbClr val="FF0000"/>
                  </a:solidFill>
                  <a:latin typeface="Times New Roman" pitchFamily="18" charset="0"/>
                  <a:cs typeface="Times New Roman" pitchFamily="18" charset="0"/>
                </a:endParaRPr>
              </a:p>
            </p:txBody>
          </p:sp>
          <p:grpSp>
            <p:nvGrpSpPr>
              <p:cNvPr id="442" name="Group 698"/>
              <p:cNvGrpSpPr>
                <a:grpSpLocks/>
              </p:cNvGrpSpPr>
              <p:nvPr/>
            </p:nvGrpSpPr>
            <p:grpSpPr bwMode="auto">
              <a:xfrm>
                <a:off x="2977" y="1923"/>
                <a:ext cx="23" cy="24"/>
                <a:chOff x="4894" y="1362"/>
                <a:chExt cx="23" cy="25"/>
              </a:xfrm>
            </p:grpSpPr>
            <p:sp>
              <p:nvSpPr>
                <p:cNvPr id="444" name="Freeform 699"/>
                <p:cNvSpPr>
                  <a:spLocks/>
                </p:cNvSpPr>
                <p:nvPr/>
              </p:nvSpPr>
              <p:spPr bwMode="auto">
                <a:xfrm>
                  <a:off x="4894" y="1362"/>
                  <a:ext cx="23" cy="25"/>
                </a:xfrm>
                <a:custGeom>
                  <a:avLst/>
                  <a:gdLst>
                    <a:gd name="T0" fmla="*/ 0 w 101"/>
                    <a:gd name="T1" fmla="*/ 50 h 101"/>
                    <a:gd name="T2" fmla="*/ 8 w 101"/>
                    <a:gd name="T3" fmla="*/ 24 h 101"/>
                    <a:gd name="T4" fmla="*/ 25 w 101"/>
                    <a:gd name="T5" fmla="*/ 7 h 101"/>
                    <a:gd name="T6" fmla="*/ 50 w 101"/>
                    <a:gd name="T7" fmla="*/ 0 h 101"/>
                    <a:gd name="T8" fmla="*/ 50 w 101"/>
                    <a:gd name="T9" fmla="*/ 0 h 101"/>
                    <a:gd name="T10" fmla="*/ 75 w 101"/>
                    <a:gd name="T11" fmla="*/ 7 h 101"/>
                    <a:gd name="T12" fmla="*/ 94 w 101"/>
                    <a:gd name="T13" fmla="*/ 24 h 101"/>
                    <a:gd name="T14" fmla="*/ 101 w 101"/>
                    <a:gd name="T15" fmla="*/ 50 h 101"/>
                    <a:gd name="T16" fmla="*/ 101 w 101"/>
                    <a:gd name="T17" fmla="*/ 50 h 101"/>
                    <a:gd name="T18" fmla="*/ 94 w 101"/>
                    <a:gd name="T19" fmla="*/ 75 h 101"/>
                    <a:gd name="T20" fmla="*/ 75 w 101"/>
                    <a:gd name="T21" fmla="*/ 93 h 101"/>
                    <a:gd name="T22" fmla="*/ 50 w 101"/>
                    <a:gd name="T23" fmla="*/ 101 h 101"/>
                    <a:gd name="T24" fmla="*/ 50 w 101"/>
                    <a:gd name="T25" fmla="*/ 101 h 101"/>
                    <a:gd name="T26" fmla="*/ 25 w 101"/>
                    <a:gd name="T27" fmla="*/ 93 h 101"/>
                    <a:gd name="T28" fmla="*/ 8 w 101"/>
                    <a:gd name="T29" fmla="*/ 75 h 101"/>
                    <a:gd name="T30" fmla="*/ 0 w 101"/>
                    <a:gd name="T31" fmla="*/ 50 h 101"/>
                    <a:gd name="T32" fmla="*/ 0 w 101"/>
                    <a:gd name="T33" fmla="*/ 50 h 10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1"/>
                    <a:gd name="T52" fmla="*/ 0 h 101"/>
                    <a:gd name="T53" fmla="*/ 101 w 101"/>
                    <a:gd name="T54" fmla="*/ 101 h 10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1" h="101">
                      <a:moveTo>
                        <a:pt x="0" y="50"/>
                      </a:moveTo>
                      <a:lnTo>
                        <a:pt x="8" y="24"/>
                      </a:lnTo>
                      <a:lnTo>
                        <a:pt x="25" y="7"/>
                      </a:lnTo>
                      <a:lnTo>
                        <a:pt x="50" y="0"/>
                      </a:lnTo>
                      <a:lnTo>
                        <a:pt x="75" y="7"/>
                      </a:lnTo>
                      <a:lnTo>
                        <a:pt x="94" y="24"/>
                      </a:lnTo>
                      <a:lnTo>
                        <a:pt x="101" y="50"/>
                      </a:lnTo>
                      <a:lnTo>
                        <a:pt x="94" y="75"/>
                      </a:lnTo>
                      <a:lnTo>
                        <a:pt x="75" y="93"/>
                      </a:lnTo>
                      <a:lnTo>
                        <a:pt x="50" y="101"/>
                      </a:lnTo>
                      <a:lnTo>
                        <a:pt x="25" y="93"/>
                      </a:lnTo>
                      <a:lnTo>
                        <a:pt x="8" y="75"/>
                      </a:lnTo>
                      <a:lnTo>
                        <a:pt x="0" y="50"/>
                      </a:lnTo>
                      <a:close/>
                    </a:path>
                  </a:pathLst>
                </a:custGeom>
                <a:solidFill>
                  <a:srgbClr val="531475"/>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45" name="Freeform 700"/>
                <p:cNvSpPr>
                  <a:spLocks/>
                </p:cNvSpPr>
                <p:nvPr/>
              </p:nvSpPr>
              <p:spPr bwMode="auto">
                <a:xfrm>
                  <a:off x="4894" y="1362"/>
                  <a:ext cx="23" cy="25"/>
                </a:xfrm>
                <a:custGeom>
                  <a:avLst/>
                  <a:gdLst>
                    <a:gd name="T0" fmla="*/ 0 w 101"/>
                    <a:gd name="T1" fmla="*/ 50 h 101"/>
                    <a:gd name="T2" fmla="*/ 8 w 101"/>
                    <a:gd name="T3" fmla="*/ 24 h 101"/>
                    <a:gd name="T4" fmla="*/ 25 w 101"/>
                    <a:gd name="T5" fmla="*/ 7 h 101"/>
                    <a:gd name="T6" fmla="*/ 50 w 101"/>
                    <a:gd name="T7" fmla="*/ 0 h 101"/>
                    <a:gd name="T8" fmla="*/ 50 w 101"/>
                    <a:gd name="T9" fmla="*/ 0 h 101"/>
                    <a:gd name="T10" fmla="*/ 75 w 101"/>
                    <a:gd name="T11" fmla="*/ 7 h 101"/>
                    <a:gd name="T12" fmla="*/ 94 w 101"/>
                    <a:gd name="T13" fmla="*/ 24 h 101"/>
                    <a:gd name="T14" fmla="*/ 101 w 101"/>
                    <a:gd name="T15" fmla="*/ 50 h 101"/>
                    <a:gd name="T16" fmla="*/ 101 w 101"/>
                    <a:gd name="T17" fmla="*/ 50 h 101"/>
                    <a:gd name="T18" fmla="*/ 94 w 101"/>
                    <a:gd name="T19" fmla="*/ 75 h 101"/>
                    <a:gd name="T20" fmla="*/ 75 w 101"/>
                    <a:gd name="T21" fmla="*/ 93 h 101"/>
                    <a:gd name="T22" fmla="*/ 50 w 101"/>
                    <a:gd name="T23" fmla="*/ 101 h 101"/>
                    <a:gd name="T24" fmla="*/ 50 w 101"/>
                    <a:gd name="T25" fmla="*/ 101 h 101"/>
                    <a:gd name="T26" fmla="*/ 25 w 101"/>
                    <a:gd name="T27" fmla="*/ 93 h 101"/>
                    <a:gd name="T28" fmla="*/ 8 w 101"/>
                    <a:gd name="T29" fmla="*/ 75 h 101"/>
                    <a:gd name="T30" fmla="*/ 0 w 101"/>
                    <a:gd name="T31" fmla="*/ 50 h 101"/>
                    <a:gd name="T32" fmla="*/ 0 w 101"/>
                    <a:gd name="T33" fmla="*/ 50 h 101"/>
                    <a:gd name="T34" fmla="*/ 0 w 101"/>
                    <a:gd name="T35" fmla="*/ 50 h 10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1"/>
                    <a:gd name="T55" fmla="*/ 0 h 101"/>
                    <a:gd name="T56" fmla="*/ 101 w 101"/>
                    <a:gd name="T57" fmla="*/ 101 h 10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1" h="101">
                      <a:moveTo>
                        <a:pt x="0" y="50"/>
                      </a:moveTo>
                      <a:lnTo>
                        <a:pt x="8" y="24"/>
                      </a:lnTo>
                      <a:lnTo>
                        <a:pt x="25" y="7"/>
                      </a:lnTo>
                      <a:lnTo>
                        <a:pt x="50" y="0"/>
                      </a:lnTo>
                      <a:lnTo>
                        <a:pt x="75" y="7"/>
                      </a:lnTo>
                      <a:lnTo>
                        <a:pt x="94" y="24"/>
                      </a:lnTo>
                      <a:lnTo>
                        <a:pt x="101" y="50"/>
                      </a:lnTo>
                      <a:lnTo>
                        <a:pt x="94" y="75"/>
                      </a:lnTo>
                      <a:lnTo>
                        <a:pt x="75" y="93"/>
                      </a:lnTo>
                      <a:lnTo>
                        <a:pt x="50" y="101"/>
                      </a:lnTo>
                      <a:lnTo>
                        <a:pt x="25" y="93"/>
                      </a:lnTo>
                      <a:lnTo>
                        <a:pt x="8" y="75"/>
                      </a:lnTo>
                      <a:lnTo>
                        <a:pt x="0" y="50"/>
                      </a:lnTo>
                    </a:path>
                  </a:pathLst>
                </a:custGeom>
                <a:solidFill>
                  <a:srgbClr val="FF0000"/>
                </a:solid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sp>
            <p:nvSpPr>
              <p:cNvPr id="443" name="Line 701"/>
              <p:cNvSpPr>
                <a:spLocks noChangeShapeType="1"/>
              </p:cNvSpPr>
              <p:nvPr/>
            </p:nvSpPr>
            <p:spPr bwMode="auto">
              <a:xfrm>
                <a:off x="3018" y="1960"/>
                <a:ext cx="86" cy="49"/>
              </a:xfrm>
              <a:prstGeom prst="line">
                <a:avLst/>
              </a:prstGeom>
              <a:noFill/>
              <a:ln w="1905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grpSp>
        <p:nvGrpSpPr>
          <p:cNvPr id="462" name="Group 702"/>
          <p:cNvGrpSpPr>
            <a:grpSpLocks/>
          </p:cNvGrpSpPr>
          <p:nvPr/>
        </p:nvGrpSpPr>
        <p:grpSpPr bwMode="auto">
          <a:xfrm>
            <a:off x="5514795" y="3650362"/>
            <a:ext cx="1604378" cy="647693"/>
            <a:chOff x="1969" y="1989"/>
            <a:chExt cx="1317" cy="506"/>
          </a:xfrm>
        </p:grpSpPr>
        <p:grpSp>
          <p:nvGrpSpPr>
            <p:cNvPr id="463" name="Group 703"/>
            <p:cNvGrpSpPr>
              <a:grpSpLocks/>
            </p:cNvGrpSpPr>
            <p:nvPr/>
          </p:nvGrpSpPr>
          <p:grpSpPr bwMode="auto">
            <a:xfrm>
              <a:off x="1969" y="1989"/>
              <a:ext cx="1317" cy="376"/>
              <a:chOff x="1969" y="1989"/>
              <a:chExt cx="1317" cy="376"/>
            </a:xfrm>
          </p:grpSpPr>
          <p:grpSp>
            <p:nvGrpSpPr>
              <p:cNvPr id="470" name="Group 704"/>
              <p:cNvGrpSpPr>
                <a:grpSpLocks/>
              </p:cNvGrpSpPr>
              <p:nvPr/>
            </p:nvGrpSpPr>
            <p:grpSpPr bwMode="auto">
              <a:xfrm>
                <a:off x="2367" y="2167"/>
                <a:ext cx="380" cy="111"/>
                <a:chOff x="2367" y="2167"/>
                <a:chExt cx="380" cy="111"/>
              </a:xfrm>
            </p:grpSpPr>
            <p:sp>
              <p:nvSpPr>
                <p:cNvPr id="493" name="Rectangle 705"/>
                <p:cNvSpPr>
                  <a:spLocks noChangeArrowheads="1"/>
                </p:cNvSpPr>
                <p:nvPr/>
              </p:nvSpPr>
              <p:spPr bwMode="auto">
                <a:xfrm>
                  <a:off x="2367" y="2167"/>
                  <a:ext cx="192" cy="103"/>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900">
                      <a:solidFill>
                        <a:srgbClr val="8A222A"/>
                      </a:solidFill>
                      <a:latin typeface="Times New Roman" pitchFamily="18" charset="0"/>
                      <a:cs typeface="Times New Roman" pitchFamily="18" charset="0"/>
                    </a:rPr>
                    <a:t>Chile</a:t>
                  </a:r>
                  <a:endParaRPr kumimoji="0" lang="en-US" sz="2000" b="0">
                    <a:solidFill>
                      <a:srgbClr val="000000"/>
                    </a:solidFill>
                    <a:latin typeface="Times New Roman" pitchFamily="18" charset="0"/>
                    <a:cs typeface="Times New Roman" pitchFamily="18" charset="0"/>
                  </a:endParaRPr>
                </a:p>
              </p:txBody>
            </p:sp>
            <p:grpSp>
              <p:nvGrpSpPr>
                <p:cNvPr id="494" name="Group 706"/>
                <p:cNvGrpSpPr>
                  <a:grpSpLocks/>
                </p:cNvGrpSpPr>
                <p:nvPr/>
              </p:nvGrpSpPr>
              <p:grpSpPr bwMode="auto">
                <a:xfrm>
                  <a:off x="2723" y="2255"/>
                  <a:ext cx="24" cy="23"/>
                  <a:chOff x="5277" y="2186"/>
                  <a:chExt cx="24" cy="23"/>
                </a:xfrm>
              </p:grpSpPr>
              <p:sp>
                <p:nvSpPr>
                  <p:cNvPr id="496" name="Freeform 707"/>
                  <p:cNvSpPr>
                    <a:spLocks/>
                  </p:cNvSpPr>
                  <p:nvPr/>
                </p:nvSpPr>
                <p:spPr bwMode="auto">
                  <a:xfrm>
                    <a:off x="5277" y="2186"/>
                    <a:ext cx="24" cy="23"/>
                  </a:xfrm>
                  <a:custGeom>
                    <a:avLst/>
                    <a:gdLst>
                      <a:gd name="T0" fmla="*/ 0 w 100"/>
                      <a:gd name="T1" fmla="*/ 49 h 100"/>
                      <a:gd name="T2" fmla="*/ 6 w 100"/>
                      <a:gd name="T3" fmla="*/ 25 h 100"/>
                      <a:gd name="T4" fmla="*/ 25 w 100"/>
                      <a:gd name="T5" fmla="*/ 7 h 100"/>
                      <a:gd name="T6" fmla="*/ 50 w 100"/>
                      <a:gd name="T7" fmla="*/ 0 h 100"/>
                      <a:gd name="T8" fmla="*/ 50 w 100"/>
                      <a:gd name="T9" fmla="*/ 0 h 100"/>
                      <a:gd name="T10" fmla="*/ 75 w 100"/>
                      <a:gd name="T11" fmla="*/ 7 h 100"/>
                      <a:gd name="T12" fmla="*/ 93 w 100"/>
                      <a:gd name="T13" fmla="*/ 25 h 100"/>
                      <a:gd name="T14" fmla="*/ 100 w 100"/>
                      <a:gd name="T15" fmla="*/ 49 h 100"/>
                      <a:gd name="T16" fmla="*/ 100 w 100"/>
                      <a:gd name="T17" fmla="*/ 49 h 100"/>
                      <a:gd name="T18" fmla="*/ 93 w 100"/>
                      <a:gd name="T19" fmla="*/ 75 h 100"/>
                      <a:gd name="T20" fmla="*/ 75 w 100"/>
                      <a:gd name="T21" fmla="*/ 93 h 100"/>
                      <a:gd name="T22" fmla="*/ 50 w 100"/>
                      <a:gd name="T23" fmla="*/ 100 h 100"/>
                      <a:gd name="T24" fmla="*/ 50 w 100"/>
                      <a:gd name="T25" fmla="*/ 100 h 100"/>
                      <a:gd name="T26" fmla="*/ 25 w 100"/>
                      <a:gd name="T27" fmla="*/ 93 h 100"/>
                      <a:gd name="T28" fmla="*/ 6 w 100"/>
                      <a:gd name="T29" fmla="*/ 75 h 100"/>
                      <a:gd name="T30" fmla="*/ 0 w 100"/>
                      <a:gd name="T31" fmla="*/ 49 h 100"/>
                      <a:gd name="T32" fmla="*/ 0 w 100"/>
                      <a:gd name="T33" fmla="*/ 49 h 1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0"/>
                      <a:gd name="T52" fmla="*/ 0 h 100"/>
                      <a:gd name="T53" fmla="*/ 100 w 100"/>
                      <a:gd name="T54" fmla="*/ 100 h 10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0" h="100">
                        <a:moveTo>
                          <a:pt x="0" y="49"/>
                        </a:moveTo>
                        <a:lnTo>
                          <a:pt x="6" y="25"/>
                        </a:lnTo>
                        <a:lnTo>
                          <a:pt x="25" y="7"/>
                        </a:lnTo>
                        <a:lnTo>
                          <a:pt x="50" y="0"/>
                        </a:lnTo>
                        <a:lnTo>
                          <a:pt x="75" y="7"/>
                        </a:lnTo>
                        <a:lnTo>
                          <a:pt x="93" y="25"/>
                        </a:lnTo>
                        <a:lnTo>
                          <a:pt x="100" y="49"/>
                        </a:lnTo>
                        <a:lnTo>
                          <a:pt x="93" y="75"/>
                        </a:lnTo>
                        <a:lnTo>
                          <a:pt x="75" y="93"/>
                        </a:lnTo>
                        <a:lnTo>
                          <a:pt x="50" y="100"/>
                        </a:lnTo>
                        <a:lnTo>
                          <a:pt x="25" y="93"/>
                        </a:lnTo>
                        <a:lnTo>
                          <a:pt x="6" y="75"/>
                        </a:lnTo>
                        <a:lnTo>
                          <a:pt x="0" y="49"/>
                        </a:lnTo>
                        <a:close/>
                      </a:path>
                    </a:pathLst>
                  </a:custGeom>
                  <a:solidFill>
                    <a:srgbClr val="8A222A"/>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97" name="Freeform 708"/>
                  <p:cNvSpPr>
                    <a:spLocks/>
                  </p:cNvSpPr>
                  <p:nvPr/>
                </p:nvSpPr>
                <p:spPr bwMode="auto">
                  <a:xfrm>
                    <a:off x="5277" y="2186"/>
                    <a:ext cx="24" cy="23"/>
                  </a:xfrm>
                  <a:custGeom>
                    <a:avLst/>
                    <a:gdLst>
                      <a:gd name="T0" fmla="*/ 0 w 100"/>
                      <a:gd name="T1" fmla="*/ 49 h 100"/>
                      <a:gd name="T2" fmla="*/ 6 w 100"/>
                      <a:gd name="T3" fmla="*/ 25 h 100"/>
                      <a:gd name="T4" fmla="*/ 25 w 100"/>
                      <a:gd name="T5" fmla="*/ 7 h 100"/>
                      <a:gd name="T6" fmla="*/ 50 w 100"/>
                      <a:gd name="T7" fmla="*/ 0 h 100"/>
                      <a:gd name="T8" fmla="*/ 50 w 100"/>
                      <a:gd name="T9" fmla="*/ 0 h 100"/>
                      <a:gd name="T10" fmla="*/ 75 w 100"/>
                      <a:gd name="T11" fmla="*/ 7 h 100"/>
                      <a:gd name="T12" fmla="*/ 93 w 100"/>
                      <a:gd name="T13" fmla="*/ 25 h 100"/>
                      <a:gd name="T14" fmla="*/ 100 w 100"/>
                      <a:gd name="T15" fmla="*/ 49 h 100"/>
                      <a:gd name="T16" fmla="*/ 100 w 100"/>
                      <a:gd name="T17" fmla="*/ 49 h 100"/>
                      <a:gd name="T18" fmla="*/ 93 w 100"/>
                      <a:gd name="T19" fmla="*/ 75 h 100"/>
                      <a:gd name="T20" fmla="*/ 75 w 100"/>
                      <a:gd name="T21" fmla="*/ 93 h 100"/>
                      <a:gd name="T22" fmla="*/ 50 w 100"/>
                      <a:gd name="T23" fmla="*/ 100 h 100"/>
                      <a:gd name="T24" fmla="*/ 50 w 100"/>
                      <a:gd name="T25" fmla="*/ 100 h 100"/>
                      <a:gd name="T26" fmla="*/ 25 w 100"/>
                      <a:gd name="T27" fmla="*/ 93 h 100"/>
                      <a:gd name="T28" fmla="*/ 6 w 100"/>
                      <a:gd name="T29" fmla="*/ 75 h 100"/>
                      <a:gd name="T30" fmla="*/ 0 w 100"/>
                      <a:gd name="T31" fmla="*/ 49 h 100"/>
                      <a:gd name="T32" fmla="*/ 0 w 100"/>
                      <a:gd name="T33" fmla="*/ 49 h 100"/>
                      <a:gd name="T34" fmla="*/ 0 w 100"/>
                      <a:gd name="T35" fmla="*/ 49 h 1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0"/>
                      <a:gd name="T55" fmla="*/ 0 h 100"/>
                      <a:gd name="T56" fmla="*/ 100 w 100"/>
                      <a:gd name="T57" fmla="*/ 100 h 10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0" h="100">
                        <a:moveTo>
                          <a:pt x="0" y="49"/>
                        </a:moveTo>
                        <a:lnTo>
                          <a:pt x="6" y="25"/>
                        </a:lnTo>
                        <a:lnTo>
                          <a:pt x="25" y="7"/>
                        </a:lnTo>
                        <a:lnTo>
                          <a:pt x="50" y="0"/>
                        </a:lnTo>
                        <a:lnTo>
                          <a:pt x="75" y="7"/>
                        </a:lnTo>
                        <a:lnTo>
                          <a:pt x="93" y="25"/>
                        </a:lnTo>
                        <a:lnTo>
                          <a:pt x="100" y="49"/>
                        </a:lnTo>
                        <a:lnTo>
                          <a:pt x="93" y="75"/>
                        </a:lnTo>
                        <a:lnTo>
                          <a:pt x="75" y="93"/>
                        </a:lnTo>
                        <a:lnTo>
                          <a:pt x="50" y="100"/>
                        </a:lnTo>
                        <a:lnTo>
                          <a:pt x="25"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sp>
              <p:nvSpPr>
                <p:cNvPr id="495" name="Line 709"/>
                <p:cNvSpPr>
                  <a:spLocks noChangeShapeType="1"/>
                </p:cNvSpPr>
                <p:nvPr/>
              </p:nvSpPr>
              <p:spPr bwMode="auto">
                <a:xfrm>
                  <a:off x="2559" y="2228"/>
                  <a:ext cx="144" cy="33"/>
                </a:xfrm>
                <a:prstGeom prst="line">
                  <a:avLst/>
                </a:prstGeom>
                <a:noFill/>
                <a:ln w="19050">
                  <a:solidFill>
                    <a:schemeClr val="tx1"/>
                  </a:solidFill>
                  <a:round/>
                  <a:headEnd/>
                  <a:tailEnd type="none" w="lg" len="lg"/>
                </a:ln>
              </p:spPr>
              <p:txBody>
                <a:bodyPr wrap="none">
                  <a:prstTxWarp prst="textNoShape">
                    <a:avLst/>
                  </a:prstTxWarp>
                </a:bodyPr>
                <a:lstStyle/>
                <a:p>
                  <a:endParaRPr lang="en-US" sz="1600">
                    <a:latin typeface="Times New Roman" pitchFamily="18" charset="0"/>
                    <a:cs typeface="Times New Roman" pitchFamily="18" charset="0"/>
                  </a:endParaRPr>
                </a:p>
              </p:txBody>
            </p:sp>
          </p:grpSp>
          <p:grpSp>
            <p:nvGrpSpPr>
              <p:cNvPr id="471" name="Group 710"/>
              <p:cNvGrpSpPr>
                <a:grpSpLocks/>
              </p:cNvGrpSpPr>
              <p:nvPr/>
            </p:nvGrpSpPr>
            <p:grpSpPr bwMode="auto">
              <a:xfrm>
                <a:off x="1969" y="2200"/>
                <a:ext cx="761" cy="103"/>
                <a:chOff x="1969" y="2200"/>
                <a:chExt cx="761" cy="103"/>
              </a:xfrm>
            </p:grpSpPr>
            <p:sp>
              <p:nvSpPr>
                <p:cNvPr id="490" name="Freeform 711"/>
                <p:cNvSpPr>
                  <a:spLocks/>
                </p:cNvSpPr>
                <p:nvPr/>
              </p:nvSpPr>
              <p:spPr bwMode="auto">
                <a:xfrm>
                  <a:off x="2708" y="2275"/>
                  <a:ext cx="22" cy="24"/>
                </a:xfrm>
                <a:custGeom>
                  <a:avLst/>
                  <a:gdLst>
                    <a:gd name="T0" fmla="*/ 0 w 99"/>
                    <a:gd name="T1" fmla="*/ 49 h 100"/>
                    <a:gd name="T2" fmla="*/ 6 w 99"/>
                    <a:gd name="T3" fmla="*/ 24 h 100"/>
                    <a:gd name="T4" fmla="*/ 24 w 99"/>
                    <a:gd name="T5" fmla="*/ 7 h 100"/>
                    <a:gd name="T6" fmla="*/ 50 w 99"/>
                    <a:gd name="T7" fmla="*/ 0 h 100"/>
                    <a:gd name="T8" fmla="*/ 50 w 99"/>
                    <a:gd name="T9" fmla="*/ 0 h 100"/>
                    <a:gd name="T10" fmla="*/ 75 w 99"/>
                    <a:gd name="T11" fmla="*/ 7 h 100"/>
                    <a:gd name="T12" fmla="*/ 93 w 99"/>
                    <a:gd name="T13" fmla="*/ 24 h 100"/>
                    <a:gd name="T14" fmla="*/ 99 w 99"/>
                    <a:gd name="T15" fmla="*/ 49 h 100"/>
                    <a:gd name="T16" fmla="*/ 99 w 99"/>
                    <a:gd name="T17" fmla="*/ 49 h 100"/>
                    <a:gd name="T18" fmla="*/ 93 w 99"/>
                    <a:gd name="T19" fmla="*/ 75 h 100"/>
                    <a:gd name="T20" fmla="*/ 75 w 99"/>
                    <a:gd name="T21" fmla="*/ 93 h 100"/>
                    <a:gd name="T22" fmla="*/ 50 w 99"/>
                    <a:gd name="T23" fmla="*/ 100 h 100"/>
                    <a:gd name="T24" fmla="*/ 50 w 99"/>
                    <a:gd name="T25" fmla="*/ 100 h 100"/>
                    <a:gd name="T26" fmla="*/ 24 w 99"/>
                    <a:gd name="T27" fmla="*/ 93 h 100"/>
                    <a:gd name="T28" fmla="*/ 6 w 99"/>
                    <a:gd name="T29" fmla="*/ 75 h 100"/>
                    <a:gd name="T30" fmla="*/ 0 w 99"/>
                    <a:gd name="T31" fmla="*/ 49 h 100"/>
                    <a:gd name="T32" fmla="*/ 0 w 99"/>
                    <a:gd name="T33" fmla="*/ 49 h 1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100"/>
                    <a:gd name="T53" fmla="*/ 99 w 99"/>
                    <a:gd name="T54" fmla="*/ 100 h 10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100">
                      <a:moveTo>
                        <a:pt x="0" y="49"/>
                      </a:moveTo>
                      <a:lnTo>
                        <a:pt x="6" y="24"/>
                      </a:lnTo>
                      <a:lnTo>
                        <a:pt x="24" y="7"/>
                      </a:lnTo>
                      <a:lnTo>
                        <a:pt x="50" y="0"/>
                      </a:lnTo>
                      <a:lnTo>
                        <a:pt x="75" y="7"/>
                      </a:lnTo>
                      <a:lnTo>
                        <a:pt x="93" y="24"/>
                      </a:lnTo>
                      <a:lnTo>
                        <a:pt x="99" y="49"/>
                      </a:lnTo>
                      <a:lnTo>
                        <a:pt x="93" y="75"/>
                      </a:lnTo>
                      <a:lnTo>
                        <a:pt x="75" y="93"/>
                      </a:lnTo>
                      <a:lnTo>
                        <a:pt x="50" y="100"/>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91" name="Rectangle 712"/>
                <p:cNvSpPr>
                  <a:spLocks noChangeArrowheads="1"/>
                </p:cNvSpPr>
                <p:nvPr/>
              </p:nvSpPr>
              <p:spPr bwMode="auto">
                <a:xfrm>
                  <a:off x="1969" y="2200"/>
                  <a:ext cx="345" cy="103"/>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900">
                      <a:solidFill>
                        <a:srgbClr val="000000"/>
                      </a:solidFill>
                      <a:latin typeface="Times New Roman" pitchFamily="18" charset="0"/>
                      <a:cs typeface="Times New Roman" pitchFamily="18" charset="0"/>
                    </a:rPr>
                    <a:t>Indonesia</a:t>
                  </a:r>
                  <a:endParaRPr kumimoji="0" lang="en-US" sz="2000" b="0">
                    <a:solidFill>
                      <a:srgbClr val="000000"/>
                    </a:solidFill>
                    <a:latin typeface="Times New Roman" pitchFamily="18" charset="0"/>
                    <a:cs typeface="Times New Roman" pitchFamily="18" charset="0"/>
                  </a:endParaRPr>
                </a:p>
              </p:txBody>
            </p:sp>
            <p:sp>
              <p:nvSpPr>
                <p:cNvPr id="492" name="Line 713"/>
                <p:cNvSpPr>
                  <a:spLocks noChangeShapeType="1"/>
                </p:cNvSpPr>
                <p:nvPr/>
              </p:nvSpPr>
              <p:spPr bwMode="auto">
                <a:xfrm flipH="1" flipV="1">
                  <a:off x="2328" y="2263"/>
                  <a:ext cx="359" cy="28"/>
                </a:xfrm>
                <a:prstGeom prst="line">
                  <a:avLst/>
                </a:prstGeom>
                <a:noFill/>
                <a:ln w="190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472" name="Group 714"/>
              <p:cNvGrpSpPr>
                <a:grpSpLocks/>
              </p:cNvGrpSpPr>
              <p:nvPr/>
            </p:nvGrpSpPr>
            <p:grpSpPr bwMode="auto">
              <a:xfrm>
                <a:off x="2796" y="2262"/>
                <a:ext cx="490" cy="103"/>
                <a:chOff x="2796" y="2262"/>
                <a:chExt cx="490" cy="103"/>
              </a:xfrm>
            </p:grpSpPr>
            <p:sp>
              <p:nvSpPr>
                <p:cNvPr id="485" name="Rectangle 715"/>
                <p:cNvSpPr>
                  <a:spLocks noChangeArrowheads="1"/>
                </p:cNvSpPr>
                <p:nvPr/>
              </p:nvSpPr>
              <p:spPr bwMode="auto">
                <a:xfrm>
                  <a:off x="2887" y="2262"/>
                  <a:ext cx="399" cy="103"/>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900">
                      <a:solidFill>
                        <a:srgbClr val="CF7509"/>
                      </a:solidFill>
                      <a:latin typeface="Times New Roman" pitchFamily="18" charset="0"/>
                      <a:cs typeface="Times New Roman" pitchFamily="18" charset="0"/>
                    </a:rPr>
                    <a:t>    Hungary</a:t>
                  </a:r>
                  <a:endParaRPr kumimoji="0" lang="en-US" sz="2000" b="0">
                    <a:solidFill>
                      <a:srgbClr val="CF7509"/>
                    </a:solidFill>
                    <a:latin typeface="Times New Roman" pitchFamily="18" charset="0"/>
                    <a:cs typeface="Times New Roman" pitchFamily="18" charset="0"/>
                  </a:endParaRPr>
                </a:p>
              </p:txBody>
            </p:sp>
            <p:grpSp>
              <p:nvGrpSpPr>
                <p:cNvPr id="486" name="Group 716"/>
                <p:cNvGrpSpPr>
                  <a:grpSpLocks/>
                </p:cNvGrpSpPr>
                <p:nvPr/>
              </p:nvGrpSpPr>
              <p:grpSpPr bwMode="auto">
                <a:xfrm>
                  <a:off x="2796" y="2262"/>
                  <a:ext cx="23" cy="23"/>
                  <a:chOff x="4985" y="2510"/>
                  <a:chExt cx="23" cy="23"/>
                </a:xfrm>
              </p:grpSpPr>
              <p:sp>
                <p:nvSpPr>
                  <p:cNvPr id="488" name="Freeform 717"/>
                  <p:cNvSpPr>
                    <a:spLocks/>
                  </p:cNvSpPr>
                  <p:nvPr/>
                </p:nvSpPr>
                <p:spPr bwMode="auto">
                  <a:xfrm>
                    <a:off x="4985" y="2510"/>
                    <a:ext cx="23" cy="23"/>
                  </a:xfrm>
                  <a:custGeom>
                    <a:avLst/>
                    <a:gdLst>
                      <a:gd name="T0" fmla="*/ 0 w 101"/>
                      <a:gd name="T1" fmla="*/ 51 h 100"/>
                      <a:gd name="T2" fmla="*/ 8 w 101"/>
                      <a:gd name="T3" fmla="*/ 25 h 100"/>
                      <a:gd name="T4" fmla="*/ 26 w 101"/>
                      <a:gd name="T5" fmla="*/ 7 h 100"/>
                      <a:gd name="T6" fmla="*/ 51 w 101"/>
                      <a:gd name="T7" fmla="*/ 0 h 100"/>
                      <a:gd name="T8" fmla="*/ 51 w 101"/>
                      <a:gd name="T9" fmla="*/ 0 h 100"/>
                      <a:gd name="T10" fmla="*/ 77 w 101"/>
                      <a:gd name="T11" fmla="*/ 7 h 100"/>
                      <a:gd name="T12" fmla="*/ 94 w 101"/>
                      <a:gd name="T13" fmla="*/ 25 h 100"/>
                      <a:gd name="T14" fmla="*/ 101 w 101"/>
                      <a:gd name="T15" fmla="*/ 51 h 100"/>
                      <a:gd name="T16" fmla="*/ 101 w 101"/>
                      <a:gd name="T17" fmla="*/ 51 h 100"/>
                      <a:gd name="T18" fmla="*/ 94 w 101"/>
                      <a:gd name="T19" fmla="*/ 75 h 100"/>
                      <a:gd name="T20" fmla="*/ 77 w 101"/>
                      <a:gd name="T21" fmla="*/ 93 h 100"/>
                      <a:gd name="T22" fmla="*/ 51 w 101"/>
                      <a:gd name="T23" fmla="*/ 100 h 100"/>
                      <a:gd name="T24" fmla="*/ 51 w 101"/>
                      <a:gd name="T25" fmla="*/ 100 h 100"/>
                      <a:gd name="T26" fmla="*/ 26 w 101"/>
                      <a:gd name="T27" fmla="*/ 93 h 100"/>
                      <a:gd name="T28" fmla="*/ 8 w 101"/>
                      <a:gd name="T29" fmla="*/ 75 h 100"/>
                      <a:gd name="T30" fmla="*/ 0 w 101"/>
                      <a:gd name="T31" fmla="*/ 51 h 100"/>
                      <a:gd name="T32" fmla="*/ 0 w 101"/>
                      <a:gd name="T33" fmla="*/ 51 h 1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1"/>
                      <a:gd name="T52" fmla="*/ 0 h 100"/>
                      <a:gd name="T53" fmla="*/ 101 w 101"/>
                      <a:gd name="T54" fmla="*/ 100 h 10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1" h="100">
                        <a:moveTo>
                          <a:pt x="0" y="51"/>
                        </a:moveTo>
                        <a:lnTo>
                          <a:pt x="8" y="25"/>
                        </a:lnTo>
                        <a:lnTo>
                          <a:pt x="26" y="7"/>
                        </a:lnTo>
                        <a:lnTo>
                          <a:pt x="51" y="0"/>
                        </a:lnTo>
                        <a:lnTo>
                          <a:pt x="77" y="7"/>
                        </a:lnTo>
                        <a:lnTo>
                          <a:pt x="94" y="25"/>
                        </a:lnTo>
                        <a:lnTo>
                          <a:pt x="101" y="51"/>
                        </a:lnTo>
                        <a:lnTo>
                          <a:pt x="94" y="75"/>
                        </a:lnTo>
                        <a:lnTo>
                          <a:pt x="77" y="93"/>
                        </a:lnTo>
                        <a:lnTo>
                          <a:pt x="51" y="100"/>
                        </a:lnTo>
                        <a:lnTo>
                          <a:pt x="26" y="93"/>
                        </a:lnTo>
                        <a:lnTo>
                          <a:pt x="8" y="75"/>
                        </a:lnTo>
                        <a:lnTo>
                          <a:pt x="0" y="51"/>
                        </a:lnTo>
                        <a:close/>
                      </a:path>
                    </a:pathLst>
                  </a:custGeom>
                  <a:solidFill>
                    <a:srgbClr val="EE9D16"/>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89" name="Freeform 718"/>
                  <p:cNvSpPr>
                    <a:spLocks/>
                  </p:cNvSpPr>
                  <p:nvPr/>
                </p:nvSpPr>
                <p:spPr bwMode="auto">
                  <a:xfrm>
                    <a:off x="4985" y="2510"/>
                    <a:ext cx="23" cy="23"/>
                  </a:xfrm>
                  <a:custGeom>
                    <a:avLst/>
                    <a:gdLst>
                      <a:gd name="T0" fmla="*/ 0 w 101"/>
                      <a:gd name="T1" fmla="*/ 51 h 100"/>
                      <a:gd name="T2" fmla="*/ 8 w 101"/>
                      <a:gd name="T3" fmla="*/ 25 h 100"/>
                      <a:gd name="T4" fmla="*/ 26 w 101"/>
                      <a:gd name="T5" fmla="*/ 7 h 100"/>
                      <a:gd name="T6" fmla="*/ 51 w 101"/>
                      <a:gd name="T7" fmla="*/ 0 h 100"/>
                      <a:gd name="T8" fmla="*/ 51 w 101"/>
                      <a:gd name="T9" fmla="*/ 0 h 100"/>
                      <a:gd name="T10" fmla="*/ 77 w 101"/>
                      <a:gd name="T11" fmla="*/ 7 h 100"/>
                      <a:gd name="T12" fmla="*/ 94 w 101"/>
                      <a:gd name="T13" fmla="*/ 25 h 100"/>
                      <a:gd name="T14" fmla="*/ 101 w 101"/>
                      <a:gd name="T15" fmla="*/ 51 h 100"/>
                      <a:gd name="T16" fmla="*/ 101 w 101"/>
                      <a:gd name="T17" fmla="*/ 51 h 100"/>
                      <a:gd name="T18" fmla="*/ 94 w 101"/>
                      <a:gd name="T19" fmla="*/ 75 h 100"/>
                      <a:gd name="T20" fmla="*/ 77 w 101"/>
                      <a:gd name="T21" fmla="*/ 93 h 100"/>
                      <a:gd name="T22" fmla="*/ 51 w 101"/>
                      <a:gd name="T23" fmla="*/ 100 h 100"/>
                      <a:gd name="T24" fmla="*/ 51 w 101"/>
                      <a:gd name="T25" fmla="*/ 100 h 100"/>
                      <a:gd name="T26" fmla="*/ 26 w 101"/>
                      <a:gd name="T27" fmla="*/ 93 h 100"/>
                      <a:gd name="T28" fmla="*/ 8 w 101"/>
                      <a:gd name="T29" fmla="*/ 75 h 100"/>
                      <a:gd name="T30" fmla="*/ 0 w 101"/>
                      <a:gd name="T31" fmla="*/ 51 h 100"/>
                      <a:gd name="T32" fmla="*/ 0 w 101"/>
                      <a:gd name="T33" fmla="*/ 51 h 100"/>
                      <a:gd name="T34" fmla="*/ 0 w 101"/>
                      <a:gd name="T35" fmla="*/ 51 h 1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1"/>
                      <a:gd name="T55" fmla="*/ 0 h 100"/>
                      <a:gd name="T56" fmla="*/ 101 w 101"/>
                      <a:gd name="T57" fmla="*/ 100 h 10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1" h="100">
                        <a:moveTo>
                          <a:pt x="0" y="51"/>
                        </a:moveTo>
                        <a:lnTo>
                          <a:pt x="8" y="25"/>
                        </a:lnTo>
                        <a:lnTo>
                          <a:pt x="26" y="7"/>
                        </a:lnTo>
                        <a:lnTo>
                          <a:pt x="51" y="0"/>
                        </a:lnTo>
                        <a:lnTo>
                          <a:pt x="77" y="7"/>
                        </a:lnTo>
                        <a:lnTo>
                          <a:pt x="94" y="25"/>
                        </a:lnTo>
                        <a:lnTo>
                          <a:pt x="101" y="51"/>
                        </a:lnTo>
                        <a:lnTo>
                          <a:pt x="94" y="75"/>
                        </a:lnTo>
                        <a:lnTo>
                          <a:pt x="77" y="93"/>
                        </a:lnTo>
                        <a:lnTo>
                          <a:pt x="51" y="100"/>
                        </a:lnTo>
                        <a:lnTo>
                          <a:pt x="26" y="93"/>
                        </a:lnTo>
                        <a:lnTo>
                          <a:pt x="8" y="75"/>
                        </a:lnTo>
                        <a:lnTo>
                          <a:pt x="0" y="51"/>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sp>
              <p:nvSpPr>
                <p:cNvPr id="487" name="Line 719"/>
                <p:cNvSpPr>
                  <a:spLocks noChangeShapeType="1"/>
                </p:cNvSpPr>
                <p:nvPr/>
              </p:nvSpPr>
              <p:spPr bwMode="auto">
                <a:xfrm flipH="1" flipV="1">
                  <a:off x="2837" y="2283"/>
                  <a:ext cx="124" cy="23"/>
                </a:xfrm>
                <a:prstGeom prst="line">
                  <a:avLst/>
                </a:prstGeom>
                <a:noFill/>
                <a:ln w="190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473" name="Group 720"/>
              <p:cNvGrpSpPr>
                <a:grpSpLocks/>
              </p:cNvGrpSpPr>
              <p:nvPr/>
            </p:nvGrpSpPr>
            <p:grpSpPr bwMode="auto">
              <a:xfrm>
                <a:off x="2313" y="1989"/>
                <a:ext cx="566" cy="123"/>
                <a:chOff x="2313" y="1989"/>
                <a:chExt cx="566" cy="123"/>
              </a:xfrm>
            </p:grpSpPr>
            <p:sp>
              <p:nvSpPr>
                <p:cNvPr id="480" name="Rectangle 721"/>
                <p:cNvSpPr>
                  <a:spLocks noChangeArrowheads="1"/>
                </p:cNvSpPr>
                <p:nvPr/>
              </p:nvSpPr>
              <p:spPr bwMode="auto">
                <a:xfrm>
                  <a:off x="2313" y="1989"/>
                  <a:ext cx="350" cy="103"/>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900" dirty="0">
                      <a:solidFill>
                        <a:srgbClr val="531475"/>
                      </a:solidFill>
                      <a:latin typeface="Times New Roman" pitchFamily="18" charset="0"/>
                      <a:cs typeface="Times New Roman" pitchFamily="18" charset="0"/>
                    </a:rPr>
                    <a:t>Columbia</a:t>
                  </a:r>
                  <a:endParaRPr kumimoji="0" lang="en-US" sz="2000" b="0" dirty="0">
                    <a:solidFill>
                      <a:srgbClr val="000000"/>
                    </a:solidFill>
                    <a:latin typeface="Times New Roman" pitchFamily="18" charset="0"/>
                    <a:cs typeface="Times New Roman" pitchFamily="18" charset="0"/>
                  </a:endParaRPr>
                </a:p>
              </p:txBody>
            </p:sp>
            <p:grpSp>
              <p:nvGrpSpPr>
                <p:cNvPr id="481" name="Group 722"/>
                <p:cNvGrpSpPr>
                  <a:grpSpLocks/>
                </p:cNvGrpSpPr>
                <p:nvPr/>
              </p:nvGrpSpPr>
              <p:grpSpPr bwMode="auto">
                <a:xfrm>
                  <a:off x="2854" y="2085"/>
                  <a:ext cx="25" cy="27"/>
                  <a:chOff x="3016" y="3100"/>
                  <a:chExt cx="25" cy="27"/>
                </a:xfrm>
              </p:grpSpPr>
              <p:sp>
                <p:nvSpPr>
                  <p:cNvPr id="483" name="Freeform 723"/>
                  <p:cNvSpPr>
                    <a:spLocks/>
                  </p:cNvSpPr>
                  <p:nvPr/>
                </p:nvSpPr>
                <p:spPr bwMode="auto">
                  <a:xfrm>
                    <a:off x="3016" y="3100"/>
                    <a:ext cx="24" cy="24"/>
                  </a:xfrm>
                  <a:custGeom>
                    <a:avLst/>
                    <a:gdLst>
                      <a:gd name="T0" fmla="*/ 0 w 100"/>
                      <a:gd name="T1" fmla="*/ 50 h 100"/>
                      <a:gd name="T2" fmla="*/ 7 w 100"/>
                      <a:gd name="T3" fmla="*/ 25 h 100"/>
                      <a:gd name="T4" fmla="*/ 25 w 100"/>
                      <a:gd name="T5" fmla="*/ 6 h 100"/>
                      <a:gd name="T6" fmla="*/ 49 w 100"/>
                      <a:gd name="T7" fmla="*/ 0 h 100"/>
                      <a:gd name="T8" fmla="*/ 49 w 100"/>
                      <a:gd name="T9" fmla="*/ 0 h 100"/>
                      <a:gd name="T10" fmla="*/ 75 w 100"/>
                      <a:gd name="T11" fmla="*/ 6 h 100"/>
                      <a:gd name="T12" fmla="*/ 93 w 100"/>
                      <a:gd name="T13" fmla="*/ 25 h 100"/>
                      <a:gd name="T14" fmla="*/ 100 w 100"/>
                      <a:gd name="T15" fmla="*/ 50 h 100"/>
                      <a:gd name="T16" fmla="*/ 100 w 100"/>
                      <a:gd name="T17" fmla="*/ 50 h 100"/>
                      <a:gd name="T18" fmla="*/ 93 w 100"/>
                      <a:gd name="T19" fmla="*/ 75 h 100"/>
                      <a:gd name="T20" fmla="*/ 75 w 100"/>
                      <a:gd name="T21" fmla="*/ 94 h 100"/>
                      <a:gd name="T22" fmla="*/ 49 w 100"/>
                      <a:gd name="T23" fmla="*/ 100 h 100"/>
                      <a:gd name="T24" fmla="*/ 49 w 100"/>
                      <a:gd name="T25" fmla="*/ 100 h 100"/>
                      <a:gd name="T26" fmla="*/ 25 w 100"/>
                      <a:gd name="T27" fmla="*/ 94 h 100"/>
                      <a:gd name="T28" fmla="*/ 7 w 100"/>
                      <a:gd name="T29" fmla="*/ 75 h 100"/>
                      <a:gd name="T30" fmla="*/ 0 w 100"/>
                      <a:gd name="T31" fmla="*/ 50 h 100"/>
                      <a:gd name="T32" fmla="*/ 0 w 100"/>
                      <a:gd name="T33" fmla="*/ 50 h 1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0"/>
                      <a:gd name="T52" fmla="*/ 0 h 100"/>
                      <a:gd name="T53" fmla="*/ 100 w 100"/>
                      <a:gd name="T54" fmla="*/ 100 h 10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0" h="100">
                        <a:moveTo>
                          <a:pt x="0" y="50"/>
                        </a:moveTo>
                        <a:lnTo>
                          <a:pt x="7" y="25"/>
                        </a:lnTo>
                        <a:lnTo>
                          <a:pt x="25" y="6"/>
                        </a:lnTo>
                        <a:lnTo>
                          <a:pt x="49" y="0"/>
                        </a:lnTo>
                        <a:lnTo>
                          <a:pt x="75" y="6"/>
                        </a:lnTo>
                        <a:lnTo>
                          <a:pt x="93" y="25"/>
                        </a:lnTo>
                        <a:lnTo>
                          <a:pt x="100" y="50"/>
                        </a:lnTo>
                        <a:lnTo>
                          <a:pt x="93" y="75"/>
                        </a:lnTo>
                        <a:lnTo>
                          <a:pt x="75" y="94"/>
                        </a:lnTo>
                        <a:lnTo>
                          <a:pt x="49" y="100"/>
                        </a:lnTo>
                        <a:lnTo>
                          <a:pt x="25" y="94"/>
                        </a:lnTo>
                        <a:lnTo>
                          <a:pt x="7" y="75"/>
                        </a:lnTo>
                        <a:lnTo>
                          <a:pt x="0" y="50"/>
                        </a:lnTo>
                        <a:close/>
                      </a:path>
                    </a:pathLst>
                  </a:custGeom>
                  <a:solidFill>
                    <a:srgbClr val="531475"/>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84" name="Freeform 724"/>
                  <p:cNvSpPr>
                    <a:spLocks/>
                  </p:cNvSpPr>
                  <p:nvPr/>
                </p:nvSpPr>
                <p:spPr bwMode="auto">
                  <a:xfrm>
                    <a:off x="3017" y="3103"/>
                    <a:ext cx="24" cy="24"/>
                  </a:xfrm>
                  <a:custGeom>
                    <a:avLst/>
                    <a:gdLst>
                      <a:gd name="T0" fmla="*/ 0 w 100"/>
                      <a:gd name="T1" fmla="*/ 50 h 100"/>
                      <a:gd name="T2" fmla="*/ 7 w 100"/>
                      <a:gd name="T3" fmla="*/ 25 h 100"/>
                      <a:gd name="T4" fmla="*/ 25 w 100"/>
                      <a:gd name="T5" fmla="*/ 6 h 100"/>
                      <a:gd name="T6" fmla="*/ 49 w 100"/>
                      <a:gd name="T7" fmla="*/ 0 h 100"/>
                      <a:gd name="T8" fmla="*/ 49 w 100"/>
                      <a:gd name="T9" fmla="*/ 0 h 100"/>
                      <a:gd name="T10" fmla="*/ 75 w 100"/>
                      <a:gd name="T11" fmla="*/ 6 h 100"/>
                      <a:gd name="T12" fmla="*/ 93 w 100"/>
                      <a:gd name="T13" fmla="*/ 25 h 100"/>
                      <a:gd name="T14" fmla="*/ 100 w 100"/>
                      <a:gd name="T15" fmla="*/ 50 h 100"/>
                      <a:gd name="T16" fmla="*/ 100 w 100"/>
                      <a:gd name="T17" fmla="*/ 50 h 100"/>
                      <a:gd name="T18" fmla="*/ 93 w 100"/>
                      <a:gd name="T19" fmla="*/ 75 h 100"/>
                      <a:gd name="T20" fmla="*/ 75 w 100"/>
                      <a:gd name="T21" fmla="*/ 94 h 100"/>
                      <a:gd name="T22" fmla="*/ 49 w 100"/>
                      <a:gd name="T23" fmla="*/ 100 h 100"/>
                      <a:gd name="T24" fmla="*/ 49 w 100"/>
                      <a:gd name="T25" fmla="*/ 100 h 100"/>
                      <a:gd name="T26" fmla="*/ 25 w 100"/>
                      <a:gd name="T27" fmla="*/ 94 h 100"/>
                      <a:gd name="T28" fmla="*/ 7 w 100"/>
                      <a:gd name="T29" fmla="*/ 75 h 100"/>
                      <a:gd name="T30" fmla="*/ 0 w 100"/>
                      <a:gd name="T31" fmla="*/ 50 h 100"/>
                      <a:gd name="T32" fmla="*/ 0 w 100"/>
                      <a:gd name="T33" fmla="*/ 50 h 100"/>
                      <a:gd name="T34" fmla="*/ 0 w 100"/>
                      <a:gd name="T35" fmla="*/ 50 h 1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0"/>
                      <a:gd name="T55" fmla="*/ 0 h 100"/>
                      <a:gd name="T56" fmla="*/ 100 w 100"/>
                      <a:gd name="T57" fmla="*/ 100 h 10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0" h="100">
                        <a:moveTo>
                          <a:pt x="0" y="50"/>
                        </a:moveTo>
                        <a:lnTo>
                          <a:pt x="7" y="25"/>
                        </a:lnTo>
                        <a:lnTo>
                          <a:pt x="25" y="6"/>
                        </a:lnTo>
                        <a:lnTo>
                          <a:pt x="49" y="0"/>
                        </a:lnTo>
                        <a:lnTo>
                          <a:pt x="75" y="6"/>
                        </a:lnTo>
                        <a:lnTo>
                          <a:pt x="93" y="25"/>
                        </a:lnTo>
                        <a:lnTo>
                          <a:pt x="100" y="50"/>
                        </a:lnTo>
                        <a:lnTo>
                          <a:pt x="93" y="75"/>
                        </a:lnTo>
                        <a:lnTo>
                          <a:pt x="75" y="94"/>
                        </a:lnTo>
                        <a:lnTo>
                          <a:pt x="49" y="100"/>
                        </a:lnTo>
                        <a:lnTo>
                          <a:pt x="25" y="94"/>
                        </a:lnTo>
                        <a:lnTo>
                          <a:pt x="7" y="75"/>
                        </a:lnTo>
                        <a:lnTo>
                          <a:pt x="0" y="50"/>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sp>
              <p:nvSpPr>
                <p:cNvPr id="482" name="Line 725"/>
                <p:cNvSpPr>
                  <a:spLocks noChangeShapeType="1"/>
                </p:cNvSpPr>
                <p:nvPr/>
              </p:nvSpPr>
              <p:spPr bwMode="auto">
                <a:xfrm flipH="1" flipV="1">
                  <a:off x="2682" y="2046"/>
                  <a:ext cx="144" cy="36"/>
                </a:xfrm>
                <a:prstGeom prst="line">
                  <a:avLst/>
                </a:prstGeom>
                <a:noFill/>
                <a:ln w="19050">
                  <a:solidFill>
                    <a:schemeClr val="tx1"/>
                  </a:solidFill>
                  <a:round/>
                  <a:headEnd/>
                  <a:tailEnd type="none" w="lg" len="lg"/>
                </a:ln>
              </p:spPr>
              <p:txBody>
                <a:bodyPr wrap="none">
                  <a:prstTxWarp prst="textNoShape">
                    <a:avLst/>
                  </a:prstTxWarp>
                </a:bodyPr>
                <a:lstStyle/>
                <a:p>
                  <a:endParaRPr lang="en-US" sz="1600">
                    <a:latin typeface="Times New Roman" pitchFamily="18" charset="0"/>
                    <a:cs typeface="Times New Roman" pitchFamily="18" charset="0"/>
                  </a:endParaRPr>
                </a:p>
              </p:txBody>
            </p:sp>
          </p:grpSp>
          <p:grpSp>
            <p:nvGrpSpPr>
              <p:cNvPr id="474" name="Group 726"/>
              <p:cNvGrpSpPr>
                <a:grpSpLocks/>
              </p:cNvGrpSpPr>
              <p:nvPr/>
            </p:nvGrpSpPr>
            <p:grpSpPr bwMode="auto">
              <a:xfrm>
                <a:off x="2389" y="2073"/>
                <a:ext cx="450" cy="103"/>
                <a:chOff x="2361" y="2069"/>
                <a:chExt cx="450" cy="103"/>
              </a:xfrm>
            </p:grpSpPr>
            <p:grpSp>
              <p:nvGrpSpPr>
                <p:cNvPr id="475" name="Group 727"/>
                <p:cNvGrpSpPr>
                  <a:grpSpLocks/>
                </p:cNvGrpSpPr>
                <p:nvPr/>
              </p:nvGrpSpPr>
              <p:grpSpPr bwMode="auto">
                <a:xfrm>
                  <a:off x="2361" y="2069"/>
                  <a:ext cx="450" cy="103"/>
                  <a:chOff x="4565" y="1422"/>
                  <a:chExt cx="451" cy="105"/>
                </a:xfrm>
              </p:grpSpPr>
              <p:sp>
                <p:nvSpPr>
                  <p:cNvPr id="477" name="Rectangle 728"/>
                  <p:cNvSpPr>
                    <a:spLocks noChangeArrowheads="1"/>
                  </p:cNvSpPr>
                  <p:nvPr/>
                </p:nvSpPr>
                <p:spPr bwMode="auto">
                  <a:xfrm>
                    <a:off x="4565" y="1422"/>
                    <a:ext cx="398" cy="105"/>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900">
                        <a:solidFill>
                          <a:srgbClr val="8A222A"/>
                        </a:solidFill>
                        <a:latin typeface="Times New Roman" pitchFamily="18" charset="0"/>
                        <a:cs typeface="Times New Roman" pitchFamily="18" charset="0"/>
                      </a:rPr>
                      <a:t>Paraguay   </a:t>
                    </a:r>
                    <a:endParaRPr kumimoji="0" lang="en-US" sz="2000" b="0">
                      <a:solidFill>
                        <a:srgbClr val="000000"/>
                      </a:solidFill>
                      <a:latin typeface="Times New Roman" pitchFamily="18" charset="0"/>
                      <a:cs typeface="Times New Roman" pitchFamily="18" charset="0"/>
                    </a:endParaRPr>
                  </a:p>
                </p:txBody>
              </p:sp>
              <p:sp>
                <p:nvSpPr>
                  <p:cNvPr id="478" name="Freeform 729"/>
                  <p:cNvSpPr>
                    <a:spLocks/>
                  </p:cNvSpPr>
                  <p:nvPr/>
                </p:nvSpPr>
                <p:spPr bwMode="auto">
                  <a:xfrm>
                    <a:off x="4992" y="1467"/>
                    <a:ext cx="24" cy="24"/>
                  </a:xfrm>
                  <a:custGeom>
                    <a:avLst/>
                    <a:gdLst>
                      <a:gd name="T0" fmla="*/ 0 w 99"/>
                      <a:gd name="T1" fmla="*/ 51 h 100"/>
                      <a:gd name="T2" fmla="*/ 6 w 99"/>
                      <a:gd name="T3" fmla="*/ 25 h 100"/>
                      <a:gd name="T4" fmla="*/ 24 w 99"/>
                      <a:gd name="T5" fmla="*/ 7 h 100"/>
                      <a:gd name="T6" fmla="*/ 50 w 99"/>
                      <a:gd name="T7" fmla="*/ 0 h 100"/>
                      <a:gd name="T8" fmla="*/ 50 w 99"/>
                      <a:gd name="T9" fmla="*/ 0 h 100"/>
                      <a:gd name="T10" fmla="*/ 75 w 99"/>
                      <a:gd name="T11" fmla="*/ 7 h 100"/>
                      <a:gd name="T12" fmla="*/ 93 w 99"/>
                      <a:gd name="T13" fmla="*/ 25 h 100"/>
                      <a:gd name="T14" fmla="*/ 99 w 99"/>
                      <a:gd name="T15" fmla="*/ 51 h 100"/>
                      <a:gd name="T16" fmla="*/ 99 w 99"/>
                      <a:gd name="T17" fmla="*/ 51 h 100"/>
                      <a:gd name="T18" fmla="*/ 93 w 99"/>
                      <a:gd name="T19" fmla="*/ 76 h 100"/>
                      <a:gd name="T20" fmla="*/ 75 w 99"/>
                      <a:gd name="T21" fmla="*/ 93 h 100"/>
                      <a:gd name="T22" fmla="*/ 50 w 99"/>
                      <a:gd name="T23" fmla="*/ 100 h 100"/>
                      <a:gd name="T24" fmla="*/ 50 w 99"/>
                      <a:gd name="T25" fmla="*/ 100 h 100"/>
                      <a:gd name="T26" fmla="*/ 24 w 99"/>
                      <a:gd name="T27" fmla="*/ 93 h 100"/>
                      <a:gd name="T28" fmla="*/ 6 w 99"/>
                      <a:gd name="T29" fmla="*/ 76 h 100"/>
                      <a:gd name="T30" fmla="*/ 0 w 99"/>
                      <a:gd name="T31" fmla="*/ 51 h 100"/>
                      <a:gd name="T32" fmla="*/ 0 w 99"/>
                      <a:gd name="T33" fmla="*/ 51 h 1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100"/>
                      <a:gd name="T53" fmla="*/ 99 w 99"/>
                      <a:gd name="T54" fmla="*/ 100 h 10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100">
                        <a:moveTo>
                          <a:pt x="0" y="51"/>
                        </a:moveTo>
                        <a:lnTo>
                          <a:pt x="6" y="25"/>
                        </a:lnTo>
                        <a:lnTo>
                          <a:pt x="24" y="7"/>
                        </a:lnTo>
                        <a:lnTo>
                          <a:pt x="50" y="0"/>
                        </a:lnTo>
                        <a:lnTo>
                          <a:pt x="75" y="7"/>
                        </a:lnTo>
                        <a:lnTo>
                          <a:pt x="93" y="25"/>
                        </a:lnTo>
                        <a:lnTo>
                          <a:pt x="99" y="51"/>
                        </a:lnTo>
                        <a:lnTo>
                          <a:pt x="93" y="76"/>
                        </a:lnTo>
                        <a:lnTo>
                          <a:pt x="75" y="93"/>
                        </a:lnTo>
                        <a:lnTo>
                          <a:pt x="50" y="100"/>
                        </a:lnTo>
                        <a:lnTo>
                          <a:pt x="24" y="93"/>
                        </a:lnTo>
                        <a:lnTo>
                          <a:pt x="6" y="76"/>
                        </a:lnTo>
                        <a:lnTo>
                          <a:pt x="0" y="51"/>
                        </a:lnTo>
                        <a:close/>
                      </a:path>
                    </a:pathLst>
                  </a:custGeom>
                  <a:solidFill>
                    <a:srgbClr val="8A222A"/>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79" name="Freeform 730"/>
                  <p:cNvSpPr>
                    <a:spLocks/>
                  </p:cNvSpPr>
                  <p:nvPr/>
                </p:nvSpPr>
                <p:spPr bwMode="auto">
                  <a:xfrm>
                    <a:off x="4992" y="1467"/>
                    <a:ext cx="24" cy="24"/>
                  </a:xfrm>
                  <a:custGeom>
                    <a:avLst/>
                    <a:gdLst>
                      <a:gd name="T0" fmla="*/ 0 w 99"/>
                      <a:gd name="T1" fmla="*/ 51 h 100"/>
                      <a:gd name="T2" fmla="*/ 6 w 99"/>
                      <a:gd name="T3" fmla="*/ 25 h 100"/>
                      <a:gd name="T4" fmla="*/ 24 w 99"/>
                      <a:gd name="T5" fmla="*/ 7 h 100"/>
                      <a:gd name="T6" fmla="*/ 50 w 99"/>
                      <a:gd name="T7" fmla="*/ 0 h 100"/>
                      <a:gd name="T8" fmla="*/ 50 w 99"/>
                      <a:gd name="T9" fmla="*/ 0 h 100"/>
                      <a:gd name="T10" fmla="*/ 75 w 99"/>
                      <a:gd name="T11" fmla="*/ 7 h 100"/>
                      <a:gd name="T12" fmla="*/ 93 w 99"/>
                      <a:gd name="T13" fmla="*/ 25 h 100"/>
                      <a:gd name="T14" fmla="*/ 99 w 99"/>
                      <a:gd name="T15" fmla="*/ 51 h 100"/>
                      <a:gd name="T16" fmla="*/ 99 w 99"/>
                      <a:gd name="T17" fmla="*/ 51 h 100"/>
                      <a:gd name="T18" fmla="*/ 93 w 99"/>
                      <a:gd name="T19" fmla="*/ 76 h 100"/>
                      <a:gd name="T20" fmla="*/ 75 w 99"/>
                      <a:gd name="T21" fmla="*/ 93 h 100"/>
                      <a:gd name="T22" fmla="*/ 50 w 99"/>
                      <a:gd name="T23" fmla="*/ 100 h 100"/>
                      <a:gd name="T24" fmla="*/ 50 w 99"/>
                      <a:gd name="T25" fmla="*/ 100 h 100"/>
                      <a:gd name="T26" fmla="*/ 24 w 99"/>
                      <a:gd name="T27" fmla="*/ 93 h 100"/>
                      <a:gd name="T28" fmla="*/ 6 w 99"/>
                      <a:gd name="T29" fmla="*/ 76 h 100"/>
                      <a:gd name="T30" fmla="*/ 0 w 99"/>
                      <a:gd name="T31" fmla="*/ 51 h 100"/>
                      <a:gd name="T32" fmla="*/ 0 w 99"/>
                      <a:gd name="T33" fmla="*/ 51 h 100"/>
                      <a:gd name="T34" fmla="*/ 0 w 99"/>
                      <a:gd name="T35" fmla="*/ 51 h 1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100"/>
                      <a:gd name="T56" fmla="*/ 99 w 99"/>
                      <a:gd name="T57" fmla="*/ 100 h 10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100">
                        <a:moveTo>
                          <a:pt x="0" y="51"/>
                        </a:moveTo>
                        <a:lnTo>
                          <a:pt x="6" y="25"/>
                        </a:lnTo>
                        <a:lnTo>
                          <a:pt x="24" y="7"/>
                        </a:lnTo>
                        <a:lnTo>
                          <a:pt x="50" y="0"/>
                        </a:lnTo>
                        <a:lnTo>
                          <a:pt x="75" y="7"/>
                        </a:lnTo>
                        <a:lnTo>
                          <a:pt x="93" y="25"/>
                        </a:lnTo>
                        <a:lnTo>
                          <a:pt x="99" y="51"/>
                        </a:lnTo>
                        <a:lnTo>
                          <a:pt x="93" y="76"/>
                        </a:lnTo>
                        <a:lnTo>
                          <a:pt x="75" y="93"/>
                        </a:lnTo>
                        <a:lnTo>
                          <a:pt x="50" y="100"/>
                        </a:lnTo>
                        <a:lnTo>
                          <a:pt x="24" y="93"/>
                        </a:lnTo>
                        <a:lnTo>
                          <a:pt x="6" y="76"/>
                        </a:lnTo>
                        <a:lnTo>
                          <a:pt x="0" y="51"/>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sp>
              <p:nvSpPr>
                <p:cNvPr id="476" name="Line 731"/>
                <p:cNvSpPr>
                  <a:spLocks noChangeShapeType="1"/>
                </p:cNvSpPr>
                <p:nvPr/>
              </p:nvSpPr>
              <p:spPr bwMode="auto">
                <a:xfrm flipH="1">
                  <a:off x="2709" y="2120"/>
                  <a:ext cx="64" cy="5"/>
                </a:xfrm>
                <a:prstGeom prst="line">
                  <a:avLst/>
                </a:prstGeom>
                <a:noFill/>
                <a:ln w="1905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grpSp>
          <p:nvGrpSpPr>
            <p:cNvPr id="464" name="Group 732"/>
            <p:cNvGrpSpPr>
              <a:grpSpLocks/>
            </p:cNvGrpSpPr>
            <p:nvPr/>
          </p:nvGrpSpPr>
          <p:grpSpPr bwMode="auto">
            <a:xfrm>
              <a:off x="2615" y="2392"/>
              <a:ext cx="437" cy="103"/>
              <a:chOff x="2615" y="2392"/>
              <a:chExt cx="437" cy="103"/>
            </a:xfrm>
          </p:grpSpPr>
          <p:grpSp>
            <p:nvGrpSpPr>
              <p:cNvPr id="465" name="Group 733"/>
              <p:cNvGrpSpPr>
                <a:grpSpLocks/>
              </p:cNvGrpSpPr>
              <p:nvPr/>
            </p:nvGrpSpPr>
            <p:grpSpPr bwMode="auto">
              <a:xfrm>
                <a:off x="2615" y="2407"/>
                <a:ext cx="26" cy="25"/>
                <a:chOff x="2911" y="2545"/>
                <a:chExt cx="26" cy="25"/>
              </a:xfrm>
            </p:grpSpPr>
            <p:sp>
              <p:nvSpPr>
                <p:cNvPr id="468" name="Freeform 734"/>
                <p:cNvSpPr>
                  <a:spLocks/>
                </p:cNvSpPr>
                <p:nvPr/>
              </p:nvSpPr>
              <p:spPr bwMode="auto">
                <a:xfrm>
                  <a:off x="2913" y="2546"/>
                  <a:ext cx="24" cy="24"/>
                </a:xfrm>
                <a:custGeom>
                  <a:avLst/>
                  <a:gdLst>
                    <a:gd name="T0" fmla="*/ 0 w 100"/>
                    <a:gd name="T1" fmla="*/ 50 h 101"/>
                    <a:gd name="T2" fmla="*/ 8 w 100"/>
                    <a:gd name="T3" fmla="*/ 26 h 101"/>
                    <a:gd name="T4" fmla="*/ 25 w 100"/>
                    <a:gd name="T5" fmla="*/ 8 h 101"/>
                    <a:gd name="T6" fmla="*/ 50 w 100"/>
                    <a:gd name="T7" fmla="*/ 0 h 101"/>
                    <a:gd name="T8" fmla="*/ 50 w 100"/>
                    <a:gd name="T9" fmla="*/ 0 h 101"/>
                    <a:gd name="T10" fmla="*/ 75 w 100"/>
                    <a:gd name="T11" fmla="*/ 8 h 101"/>
                    <a:gd name="T12" fmla="*/ 94 w 100"/>
                    <a:gd name="T13" fmla="*/ 26 h 101"/>
                    <a:gd name="T14" fmla="*/ 100 w 100"/>
                    <a:gd name="T15" fmla="*/ 50 h 101"/>
                    <a:gd name="T16" fmla="*/ 100 w 100"/>
                    <a:gd name="T17" fmla="*/ 50 h 101"/>
                    <a:gd name="T18" fmla="*/ 94 w 100"/>
                    <a:gd name="T19" fmla="*/ 75 h 101"/>
                    <a:gd name="T20" fmla="*/ 75 w 100"/>
                    <a:gd name="T21" fmla="*/ 94 h 101"/>
                    <a:gd name="T22" fmla="*/ 50 w 100"/>
                    <a:gd name="T23" fmla="*/ 101 h 101"/>
                    <a:gd name="T24" fmla="*/ 50 w 100"/>
                    <a:gd name="T25" fmla="*/ 101 h 101"/>
                    <a:gd name="T26" fmla="*/ 25 w 100"/>
                    <a:gd name="T27" fmla="*/ 94 h 101"/>
                    <a:gd name="T28" fmla="*/ 8 w 100"/>
                    <a:gd name="T29" fmla="*/ 75 h 101"/>
                    <a:gd name="T30" fmla="*/ 0 w 100"/>
                    <a:gd name="T31" fmla="*/ 50 h 101"/>
                    <a:gd name="T32" fmla="*/ 0 w 100"/>
                    <a:gd name="T33" fmla="*/ 50 h 10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0"/>
                    <a:gd name="T52" fmla="*/ 0 h 101"/>
                    <a:gd name="T53" fmla="*/ 100 w 100"/>
                    <a:gd name="T54" fmla="*/ 101 h 10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0" h="101">
                      <a:moveTo>
                        <a:pt x="0" y="50"/>
                      </a:moveTo>
                      <a:lnTo>
                        <a:pt x="8" y="26"/>
                      </a:lnTo>
                      <a:lnTo>
                        <a:pt x="25" y="8"/>
                      </a:lnTo>
                      <a:lnTo>
                        <a:pt x="50" y="0"/>
                      </a:lnTo>
                      <a:lnTo>
                        <a:pt x="75" y="8"/>
                      </a:lnTo>
                      <a:lnTo>
                        <a:pt x="94" y="26"/>
                      </a:lnTo>
                      <a:lnTo>
                        <a:pt x="100" y="50"/>
                      </a:lnTo>
                      <a:lnTo>
                        <a:pt x="94" y="75"/>
                      </a:lnTo>
                      <a:lnTo>
                        <a:pt x="75" y="94"/>
                      </a:lnTo>
                      <a:lnTo>
                        <a:pt x="50" y="101"/>
                      </a:lnTo>
                      <a:lnTo>
                        <a:pt x="25" y="94"/>
                      </a:lnTo>
                      <a:lnTo>
                        <a:pt x="8" y="75"/>
                      </a:lnTo>
                      <a:lnTo>
                        <a:pt x="0" y="50"/>
                      </a:lnTo>
                      <a:close/>
                    </a:path>
                  </a:pathLst>
                </a:custGeom>
                <a:solidFill>
                  <a:srgbClr val="531475"/>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469" name="Freeform 735"/>
                <p:cNvSpPr>
                  <a:spLocks/>
                </p:cNvSpPr>
                <p:nvPr/>
              </p:nvSpPr>
              <p:spPr bwMode="auto">
                <a:xfrm>
                  <a:off x="2911" y="2545"/>
                  <a:ext cx="24" cy="24"/>
                </a:xfrm>
                <a:custGeom>
                  <a:avLst/>
                  <a:gdLst>
                    <a:gd name="T0" fmla="*/ 0 w 100"/>
                    <a:gd name="T1" fmla="*/ 50 h 101"/>
                    <a:gd name="T2" fmla="*/ 8 w 100"/>
                    <a:gd name="T3" fmla="*/ 26 h 101"/>
                    <a:gd name="T4" fmla="*/ 25 w 100"/>
                    <a:gd name="T5" fmla="*/ 8 h 101"/>
                    <a:gd name="T6" fmla="*/ 50 w 100"/>
                    <a:gd name="T7" fmla="*/ 0 h 101"/>
                    <a:gd name="T8" fmla="*/ 50 w 100"/>
                    <a:gd name="T9" fmla="*/ 0 h 101"/>
                    <a:gd name="T10" fmla="*/ 75 w 100"/>
                    <a:gd name="T11" fmla="*/ 8 h 101"/>
                    <a:gd name="T12" fmla="*/ 94 w 100"/>
                    <a:gd name="T13" fmla="*/ 26 h 101"/>
                    <a:gd name="T14" fmla="*/ 100 w 100"/>
                    <a:gd name="T15" fmla="*/ 50 h 101"/>
                    <a:gd name="T16" fmla="*/ 100 w 100"/>
                    <a:gd name="T17" fmla="*/ 50 h 101"/>
                    <a:gd name="T18" fmla="*/ 94 w 100"/>
                    <a:gd name="T19" fmla="*/ 75 h 101"/>
                    <a:gd name="T20" fmla="*/ 75 w 100"/>
                    <a:gd name="T21" fmla="*/ 94 h 101"/>
                    <a:gd name="T22" fmla="*/ 50 w 100"/>
                    <a:gd name="T23" fmla="*/ 101 h 101"/>
                    <a:gd name="T24" fmla="*/ 50 w 100"/>
                    <a:gd name="T25" fmla="*/ 101 h 101"/>
                    <a:gd name="T26" fmla="*/ 25 w 100"/>
                    <a:gd name="T27" fmla="*/ 94 h 101"/>
                    <a:gd name="T28" fmla="*/ 8 w 100"/>
                    <a:gd name="T29" fmla="*/ 75 h 101"/>
                    <a:gd name="T30" fmla="*/ 0 w 100"/>
                    <a:gd name="T31" fmla="*/ 50 h 101"/>
                    <a:gd name="T32" fmla="*/ 0 w 100"/>
                    <a:gd name="T33" fmla="*/ 50 h 101"/>
                    <a:gd name="T34" fmla="*/ 0 w 100"/>
                    <a:gd name="T35" fmla="*/ 50 h 10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0"/>
                    <a:gd name="T55" fmla="*/ 0 h 101"/>
                    <a:gd name="T56" fmla="*/ 100 w 100"/>
                    <a:gd name="T57" fmla="*/ 101 h 10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0" h="101">
                      <a:moveTo>
                        <a:pt x="0" y="50"/>
                      </a:moveTo>
                      <a:lnTo>
                        <a:pt x="8" y="26"/>
                      </a:lnTo>
                      <a:lnTo>
                        <a:pt x="25" y="8"/>
                      </a:lnTo>
                      <a:lnTo>
                        <a:pt x="50" y="0"/>
                      </a:lnTo>
                      <a:lnTo>
                        <a:pt x="75" y="8"/>
                      </a:lnTo>
                      <a:lnTo>
                        <a:pt x="94" y="26"/>
                      </a:lnTo>
                      <a:lnTo>
                        <a:pt x="100" y="50"/>
                      </a:lnTo>
                      <a:lnTo>
                        <a:pt x="94" y="75"/>
                      </a:lnTo>
                      <a:lnTo>
                        <a:pt x="75" y="94"/>
                      </a:lnTo>
                      <a:lnTo>
                        <a:pt x="50" y="101"/>
                      </a:lnTo>
                      <a:lnTo>
                        <a:pt x="25" y="94"/>
                      </a:lnTo>
                      <a:lnTo>
                        <a:pt x="8" y="75"/>
                      </a:lnTo>
                      <a:lnTo>
                        <a:pt x="0" y="50"/>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sp>
            <p:nvSpPr>
              <p:cNvPr id="466" name="Rectangle 736"/>
              <p:cNvSpPr>
                <a:spLocks noChangeArrowheads="1"/>
              </p:cNvSpPr>
              <p:nvPr/>
            </p:nvSpPr>
            <p:spPr bwMode="auto">
              <a:xfrm>
                <a:off x="2870" y="2392"/>
                <a:ext cx="182" cy="103"/>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900">
                    <a:solidFill>
                      <a:srgbClr val="531475"/>
                    </a:solidFill>
                    <a:latin typeface="Times New Roman" pitchFamily="18" charset="0"/>
                    <a:cs typeface="Times New Roman" pitchFamily="18" charset="0"/>
                  </a:rPr>
                  <a:t>India</a:t>
                </a:r>
                <a:endParaRPr kumimoji="0" lang="en-US" sz="2000" b="0">
                  <a:solidFill>
                    <a:srgbClr val="000000"/>
                  </a:solidFill>
                  <a:latin typeface="Times New Roman" pitchFamily="18" charset="0"/>
                  <a:cs typeface="Times New Roman" pitchFamily="18" charset="0"/>
                </a:endParaRPr>
              </a:p>
            </p:txBody>
          </p:sp>
          <p:sp>
            <p:nvSpPr>
              <p:cNvPr id="467" name="Line 737"/>
              <p:cNvSpPr>
                <a:spLocks noChangeShapeType="1"/>
              </p:cNvSpPr>
              <p:nvPr/>
            </p:nvSpPr>
            <p:spPr bwMode="auto">
              <a:xfrm>
                <a:off x="2667" y="2416"/>
                <a:ext cx="172" cy="19"/>
              </a:xfrm>
              <a:prstGeom prst="line">
                <a:avLst/>
              </a:prstGeom>
              <a:noFill/>
              <a:ln w="1905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grpSp>
        <p:nvGrpSpPr>
          <p:cNvPr id="498" name="Group 738"/>
          <p:cNvGrpSpPr>
            <a:grpSpLocks/>
          </p:cNvGrpSpPr>
          <p:nvPr/>
        </p:nvGrpSpPr>
        <p:grpSpPr bwMode="auto">
          <a:xfrm>
            <a:off x="5372266" y="4341575"/>
            <a:ext cx="1988112" cy="578572"/>
            <a:chOff x="1852" y="2529"/>
            <a:chExt cx="1632" cy="452"/>
          </a:xfrm>
        </p:grpSpPr>
        <p:grpSp>
          <p:nvGrpSpPr>
            <p:cNvPr id="499" name="Group 739"/>
            <p:cNvGrpSpPr>
              <a:grpSpLocks/>
            </p:cNvGrpSpPr>
            <p:nvPr/>
          </p:nvGrpSpPr>
          <p:grpSpPr bwMode="auto">
            <a:xfrm>
              <a:off x="1852" y="2707"/>
              <a:ext cx="428" cy="107"/>
              <a:chOff x="2569" y="3457"/>
              <a:chExt cx="428" cy="107"/>
            </a:xfrm>
          </p:grpSpPr>
          <p:grpSp>
            <p:nvGrpSpPr>
              <p:cNvPr id="523" name="Group 740"/>
              <p:cNvGrpSpPr>
                <a:grpSpLocks/>
              </p:cNvGrpSpPr>
              <p:nvPr/>
            </p:nvGrpSpPr>
            <p:grpSpPr bwMode="auto">
              <a:xfrm>
                <a:off x="2569" y="3457"/>
                <a:ext cx="427" cy="107"/>
                <a:chOff x="2569" y="3457"/>
                <a:chExt cx="427" cy="107"/>
              </a:xfrm>
            </p:grpSpPr>
            <p:sp>
              <p:nvSpPr>
                <p:cNvPr id="525" name="Rectangle 741"/>
                <p:cNvSpPr>
                  <a:spLocks noChangeArrowheads="1"/>
                </p:cNvSpPr>
                <p:nvPr/>
              </p:nvSpPr>
              <p:spPr bwMode="auto">
                <a:xfrm>
                  <a:off x="2569" y="3461"/>
                  <a:ext cx="424" cy="103"/>
                </a:xfrm>
                <a:prstGeom prst="rect">
                  <a:avLst/>
                </a:prstGeom>
                <a:noFill/>
                <a:ln w="9525">
                  <a:noFill/>
                  <a:miter lim="800000"/>
                  <a:headEnd/>
                  <a:tailEnd/>
                </a:ln>
              </p:spPr>
              <p:txBody>
                <a:bodyPr wrap="none" lIns="0" tIns="0" rIns="0" bIns="0">
                  <a:prstTxWarp prst="textNoShape">
                    <a:avLst/>
                  </a:prstTxWarp>
                  <a:spAutoFit/>
                </a:bodyPr>
                <a:lstStyle/>
                <a:p>
                  <a:r>
                    <a:rPr kumimoji="0" lang="en-US" sz="900">
                      <a:solidFill>
                        <a:srgbClr val="003F6E"/>
                      </a:solidFill>
                      <a:latin typeface="Times New Roman" pitchFamily="18" charset="0"/>
                      <a:cs typeface="Times New Roman" pitchFamily="18" charset="0"/>
                    </a:rPr>
                    <a:t>Switzerland</a:t>
                  </a:r>
                  <a:endParaRPr kumimoji="0" lang="en-US" sz="2000" b="0">
                    <a:solidFill>
                      <a:srgbClr val="000000"/>
                    </a:solidFill>
                    <a:latin typeface="Times New Roman" pitchFamily="18" charset="0"/>
                    <a:cs typeface="Times New Roman" pitchFamily="18" charset="0"/>
                  </a:endParaRPr>
                </a:p>
              </p:txBody>
            </p:sp>
            <p:sp>
              <p:nvSpPr>
                <p:cNvPr id="526" name="Freeform 742"/>
                <p:cNvSpPr>
                  <a:spLocks/>
                </p:cNvSpPr>
                <p:nvPr/>
              </p:nvSpPr>
              <p:spPr bwMode="auto">
                <a:xfrm>
                  <a:off x="2974" y="3457"/>
                  <a:ext cx="22" cy="22"/>
                </a:xfrm>
                <a:custGeom>
                  <a:avLst/>
                  <a:gdLst>
                    <a:gd name="T0" fmla="*/ 0 w 99"/>
                    <a:gd name="T1" fmla="*/ 49 h 99"/>
                    <a:gd name="T2" fmla="*/ 6 w 99"/>
                    <a:gd name="T3" fmla="*/ 24 h 99"/>
                    <a:gd name="T4" fmla="*/ 24 w 99"/>
                    <a:gd name="T5" fmla="*/ 7 h 99"/>
                    <a:gd name="T6" fmla="*/ 49 w 99"/>
                    <a:gd name="T7" fmla="*/ 0 h 99"/>
                    <a:gd name="T8" fmla="*/ 49 w 99"/>
                    <a:gd name="T9" fmla="*/ 0 h 99"/>
                    <a:gd name="T10" fmla="*/ 75 w 99"/>
                    <a:gd name="T11" fmla="*/ 7 h 99"/>
                    <a:gd name="T12" fmla="*/ 93 w 99"/>
                    <a:gd name="T13" fmla="*/ 24 h 99"/>
                    <a:gd name="T14" fmla="*/ 99 w 99"/>
                    <a:gd name="T15" fmla="*/ 49 h 99"/>
                    <a:gd name="T16" fmla="*/ 99 w 99"/>
                    <a:gd name="T17" fmla="*/ 49 h 99"/>
                    <a:gd name="T18" fmla="*/ 93 w 99"/>
                    <a:gd name="T19" fmla="*/ 75 h 99"/>
                    <a:gd name="T20" fmla="*/ 75 w 99"/>
                    <a:gd name="T21" fmla="*/ 93 h 99"/>
                    <a:gd name="T22" fmla="*/ 49 w 99"/>
                    <a:gd name="T23" fmla="*/ 99 h 99"/>
                    <a:gd name="T24" fmla="*/ 49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7"/>
                      </a:lnTo>
                      <a:lnTo>
                        <a:pt x="49" y="0"/>
                      </a:lnTo>
                      <a:lnTo>
                        <a:pt x="75" y="7"/>
                      </a:lnTo>
                      <a:lnTo>
                        <a:pt x="93" y="24"/>
                      </a:lnTo>
                      <a:lnTo>
                        <a:pt x="99" y="49"/>
                      </a:lnTo>
                      <a:lnTo>
                        <a:pt x="93" y="75"/>
                      </a:lnTo>
                      <a:lnTo>
                        <a:pt x="75" y="93"/>
                      </a:lnTo>
                      <a:lnTo>
                        <a:pt x="49"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sp>
            <p:nvSpPr>
              <p:cNvPr id="524" name="Freeform 743"/>
              <p:cNvSpPr>
                <a:spLocks/>
              </p:cNvSpPr>
              <p:nvPr/>
            </p:nvSpPr>
            <p:spPr bwMode="auto">
              <a:xfrm>
                <a:off x="2975" y="3457"/>
                <a:ext cx="22" cy="22"/>
              </a:xfrm>
              <a:custGeom>
                <a:avLst/>
                <a:gdLst>
                  <a:gd name="T0" fmla="*/ 0 w 99"/>
                  <a:gd name="T1" fmla="*/ 49 h 99"/>
                  <a:gd name="T2" fmla="*/ 6 w 99"/>
                  <a:gd name="T3" fmla="*/ 24 h 99"/>
                  <a:gd name="T4" fmla="*/ 24 w 99"/>
                  <a:gd name="T5" fmla="*/ 7 h 99"/>
                  <a:gd name="T6" fmla="*/ 49 w 99"/>
                  <a:gd name="T7" fmla="*/ 0 h 99"/>
                  <a:gd name="T8" fmla="*/ 49 w 99"/>
                  <a:gd name="T9" fmla="*/ 0 h 99"/>
                  <a:gd name="T10" fmla="*/ 75 w 99"/>
                  <a:gd name="T11" fmla="*/ 7 h 99"/>
                  <a:gd name="T12" fmla="*/ 93 w 99"/>
                  <a:gd name="T13" fmla="*/ 24 h 99"/>
                  <a:gd name="T14" fmla="*/ 99 w 99"/>
                  <a:gd name="T15" fmla="*/ 49 h 99"/>
                  <a:gd name="T16" fmla="*/ 99 w 99"/>
                  <a:gd name="T17" fmla="*/ 49 h 99"/>
                  <a:gd name="T18" fmla="*/ 93 w 99"/>
                  <a:gd name="T19" fmla="*/ 75 h 99"/>
                  <a:gd name="T20" fmla="*/ 75 w 99"/>
                  <a:gd name="T21" fmla="*/ 93 h 99"/>
                  <a:gd name="T22" fmla="*/ 49 w 99"/>
                  <a:gd name="T23" fmla="*/ 99 h 99"/>
                  <a:gd name="T24" fmla="*/ 49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7"/>
                    </a:lnTo>
                    <a:lnTo>
                      <a:pt x="49" y="0"/>
                    </a:lnTo>
                    <a:lnTo>
                      <a:pt x="75" y="7"/>
                    </a:lnTo>
                    <a:lnTo>
                      <a:pt x="93" y="24"/>
                    </a:lnTo>
                    <a:lnTo>
                      <a:pt x="99" y="49"/>
                    </a:lnTo>
                    <a:lnTo>
                      <a:pt x="93" y="75"/>
                    </a:lnTo>
                    <a:lnTo>
                      <a:pt x="75" y="93"/>
                    </a:lnTo>
                    <a:lnTo>
                      <a:pt x="49" y="99"/>
                    </a:lnTo>
                    <a:lnTo>
                      <a:pt x="24" y="93"/>
                    </a:lnTo>
                    <a:lnTo>
                      <a:pt x="6" y="75"/>
                    </a:lnTo>
                    <a:lnTo>
                      <a:pt x="0" y="49"/>
                    </a:lnTo>
                    <a:close/>
                  </a:path>
                </a:pathLst>
              </a:custGeom>
              <a:solidFill>
                <a:srgbClr val="003F6E"/>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500" name="Group 744"/>
            <p:cNvGrpSpPr>
              <a:grpSpLocks/>
            </p:cNvGrpSpPr>
            <p:nvPr/>
          </p:nvGrpSpPr>
          <p:grpSpPr bwMode="auto">
            <a:xfrm>
              <a:off x="1875" y="2529"/>
              <a:ext cx="202" cy="137"/>
              <a:chOff x="1875" y="2529"/>
              <a:chExt cx="202" cy="137"/>
            </a:xfrm>
          </p:grpSpPr>
          <p:sp>
            <p:nvSpPr>
              <p:cNvPr id="519" name="Rectangle 745"/>
              <p:cNvSpPr>
                <a:spLocks noChangeArrowheads="1"/>
              </p:cNvSpPr>
              <p:nvPr/>
            </p:nvSpPr>
            <p:spPr bwMode="auto">
              <a:xfrm>
                <a:off x="1875" y="2529"/>
                <a:ext cx="202" cy="103"/>
              </a:xfrm>
              <a:prstGeom prst="rect">
                <a:avLst/>
              </a:prstGeom>
              <a:noFill/>
              <a:ln w="9525">
                <a:noFill/>
                <a:miter lim="800000"/>
                <a:headEnd/>
                <a:tailEnd/>
              </a:ln>
            </p:spPr>
            <p:txBody>
              <a:bodyPr wrap="none" lIns="0" tIns="0" rIns="0" bIns="0">
                <a:prstTxWarp prst="textNoShape">
                  <a:avLst/>
                </a:prstTxWarp>
                <a:spAutoFit/>
              </a:bodyPr>
              <a:lstStyle/>
              <a:p>
                <a:r>
                  <a:rPr kumimoji="0" lang="en-US" sz="900">
                    <a:solidFill>
                      <a:srgbClr val="000000"/>
                    </a:solidFill>
                    <a:latin typeface="Times New Roman" pitchFamily="18" charset="0"/>
                    <a:cs typeface="Times New Roman" pitchFamily="18" charset="0"/>
                  </a:rPr>
                  <a:t>Japan</a:t>
                </a:r>
                <a:endParaRPr kumimoji="0" lang="en-US" sz="2000" b="0">
                  <a:solidFill>
                    <a:srgbClr val="000000"/>
                  </a:solidFill>
                  <a:latin typeface="Times New Roman" pitchFamily="18" charset="0"/>
                  <a:cs typeface="Times New Roman" pitchFamily="18" charset="0"/>
                </a:endParaRPr>
              </a:p>
            </p:txBody>
          </p:sp>
          <p:grpSp>
            <p:nvGrpSpPr>
              <p:cNvPr id="520" name="Group 746"/>
              <p:cNvGrpSpPr>
                <a:grpSpLocks/>
              </p:cNvGrpSpPr>
              <p:nvPr/>
            </p:nvGrpSpPr>
            <p:grpSpPr bwMode="auto">
              <a:xfrm>
                <a:off x="1955" y="2643"/>
                <a:ext cx="23" cy="23"/>
                <a:chOff x="4820" y="2759"/>
                <a:chExt cx="23" cy="23"/>
              </a:xfrm>
            </p:grpSpPr>
            <p:sp>
              <p:nvSpPr>
                <p:cNvPr id="521" name="Freeform 747"/>
                <p:cNvSpPr>
                  <a:spLocks/>
                </p:cNvSpPr>
                <p:nvPr/>
              </p:nvSpPr>
              <p:spPr bwMode="auto">
                <a:xfrm>
                  <a:off x="4820" y="2759"/>
                  <a:ext cx="23" cy="23"/>
                </a:xfrm>
                <a:custGeom>
                  <a:avLst/>
                  <a:gdLst>
                    <a:gd name="T0" fmla="*/ 0 w 99"/>
                    <a:gd name="T1" fmla="*/ 49 h 100"/>
                    <a:gd name="T2" fmla="*/ 6 w 99"/>
                    <a:gd name="T3" fmla="*/ 25 h 100"/>
                    <a:gd name="T4" fmla="*/ 24 w 99"/>
                    <a:gd name="T5" fmla="*/ 7 h 100"/>
                    <a:gd name="T6" fmla="*/ 49 w 99"/>
                    <a:gd name="T7" fmla="*/ 0 h 100"/>
                    <a:gd name="T8" fmla="*/ 49 w 99"/>
                    <a:gd name="T9" fmla="*/ 0 h 100"/>
                    <a:gd name="T10" fmla="*/ 75 w 99"/>
                    <a:gd name="T11" fmla="*/ 7 h 100"/>
                    <a:gd name="T12" fmla="*/ 93 w 99"/>
                    <a:gd name="T13" fmla="*/ 25 h 100"/>
                    <a:gd name="T14" fmla="*/ 99 w 99"/>
                    <a:gd name="T15" fmla="*/ 49 h 100"/>
                    <a:gd name="T16" fmla="*/ 99 w 99"/>
                    <a:gd name="T17" fmla="*/ 49 h 100"/>
                    <a:gd name="T18" fmla="*/ 93 w 99"/>
                    <a:gd name="T19" fmla="*/ 75 h 100"/>
                    <a:gd name="T20" fmla="*/ 75 w 99"/>
                    <a:gd name="T21" fmla="*/ 93 h 100"/>
                    <a:gd name="T22" fmla="*/ 49 w 99"/>
                    <a:gd name="T23" fmla="*/ 100 h 100"/>
                    <a:gd name="T24" fmla="*/ 49 w 99"/>
                    <a:gd name="T25" fmla="*/ 100 h 100"/>
                    <a:gd name="T26" fmla="*/ 24 w 99"/>
                    <a:gd name="T27" fmla="*/ 93 h 100"/>
                    <a:gd name="T28" fmla="*/ 6 w 99"/>
                    <a:gd name="T29" fmla="*/ 75 h 100"/>
                    <a:gd name="T30" fmla="*/ 0 w 99"/>
                    <a:gd name="T31" fmla="*/ 49 h 100"/>
                    <a:gd name="T32" fmla="*/ 0 w 99"/>
                    <a:gd name="T33" fmla="*/ 49 h 1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100"/>
                    <a:gd name="T53" fmla="*/ 99 w 99"/>
                    <a:gd name="T54" fmla="*/ 100 h 10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100">
                      <a:moveTo>
                        <a:pt x="0" y="49"/>
                      </a:moveTo>
                      <a:lnTo>
                        <a:pt x="6" y="25"/>
                      </a:lnTo>
                      <a:lnTo>
                        <a:pt x="24" y="7"/>
                      </a:lnTo>
                      <a:lnTo>
                        <a:pt x="49" y="0"/>
                      </a:lnTo>
                      <a:lnTo>
                        <a:pt x="75" y="7"/>
                      </a:lnTo>
                      <a:lnTo>
                        <a:pt x="93" y="25"/>
                      </a:lnTo>
                      <a:lnTo>
                        <a:pt x="99" y="49"/>
                      </a:lnTo>
                      <a:lnTo>
                        <a:pt x="93" y="75"/>
                      </a:lnTo>
                      <a:lnTo>
                        <a:pt x="75" y="93"/>
                      </a:lnTo>
                      <a:lnTo>
                        <a:pt x="49" y="100"/>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22" name="Freeform 748"/>
                <p:cNvSpPr>
                  <a:spLocks/>
                </p:cNvSpPr>
                <p:nvPr/>
              </p:nvSpPr>
              <p:spPr bwMode="auto">
                <a:xfrm>
                  <a:off x="4820" y="2759"/>
                  <a:ext cx="23" cy="23"/>
                </a:xfrm>
                <a:custGeom>
                  <a:avLst/>
                  <a:gdLst>
                    <a:gd name="T0" fmla="*/ 0 w 99"/>
                    <a:gd name="T1" fmla="*/ 49 h 100"/>
                    <a:gd name="T2" fmla="*/ 6 w 99"/>
                    <a:gd name="T3" fmla="*/ 25 h 100"/>
                    <a:gd name="T4" fmla="*/ 24 w 99"/>
                    <a:gd name="T5" fmla="*/ 7 h 100"/>
                    <a:gd name="T6" fmla="*/ 49 w 99"/>
                    <a:gd name="T7" fmla="*/ 0 h 100"/>
                    <a:gd name="T8" fmla="*/ 49 w 99"/>
                    <a:gd name="T9" fmla="*/ 0 h 100"/>
                    <a:gd name="T10" fmla="*/ 75 w 99"/>
                    <a:gd name="T11" fmla="*/ 7 h 100"/>
                    <a:gd name="T12" fmla="*/ 93 w 99"/>
                    <a:gd name="T13" fmla="*/ 25 h 100"/>
                    <a:gd name="T14" fmla="*/ 99 w 99"/>
                    <a:gd name="T15" fmla="*/ 49 h 100"/>
                    <a:gd name="T16" fmla="*/ 99 w 99"/>
                    <a:gd name="T17" fmla="*/ 49 h 100"/>
                    <a:gd name="T18" fmla="*/ 93 w 99"/>
                    <a:gd name="T19" fmla="*/ 75 h 100"/>
                    <a:gd name="T20" fmla="*/ 75 w 99"/>
                    <a:gd name="T21" fmla="*/ 93 h 100"/>
                    <a:gd name="T22" fmla="*/ 49 w 99"/>
                    <a:gd name="T23" fmla="*/ 100 h 100"/>
                    <a:gd name="T24" fmla="*/ 49 w 99"/>
                    <a:gd name="T25" fmla="*/ 100 h 100"/>
                    <a:gd name="T26" fmla="*/ 24 w 99"/>
                    <a:gd name="T27" fmla="*/ 93 h 100"/>
                    <a:gd name="T28" fmla="*/ 6 w 99"/>
                    <a:gd name="T29" fmla="*/ 75 h 100"/>
                    <a:gd name="T30" fmla="*/ 0 w 99"/>
                    <a:gd name="T31" fmla="*/ 49 h 100"/>
                    <a:gd name="T32" fmla="*/ 0 w 99"/>
                    <a:gd name="T33" fmla="*/ 49 h 100"/>
                    <a:gd name="T34" fmla="*/ 0 w 99"/>
                    <a:gd name="T35" fmla="*/ 49 h 1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100"/>
                    <a:gd name="T56" fmla="*/ 99 w 99"/>
                    <a:gd name="T57" fmla="*/ 100 h 10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100">
                      <a:moveTo>
                        <a:pt x="0" y="49"/>
                      </a:moveTo>
                      <a:lnTo>
                        <a:pt x="6" y="25"/>
                      </a:lnTo>
                      <a:lnTo>
                        <a:pt x="24" y="7"/>
                      </a:lnTo>
                      <a:lnTo>
                        <a:pt x="49" y="0"/>
                      </a:lnTo>
                      <a:lnTo>
                        <a:pt x="75" y="7"/>
                      </a:lnTo>
                      <a:lnTo>
                        <a:pt x="93" y="25"/>
                      </a:lnTo>
                      <a:lnTo>
                        <a:pt x="99" y="49"/>
                      </a:lnTo>
                      <a:lnTo>
                        <a:pt x="93" y="75"/>
                      </a:lnTo>
                      <a:lnTo>
                        <a:pt x="75" y="93"/>
                      </a:lnTo>
                      <a:lnTo>
                        <a:pt x="49" y="100"/>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grpSp>
          <p:nvGrpSpPr>
            <p:cNvPr id="501" name="Group 749"/>
            <p:cNvGrpSpPr>
              <a:grpSpLocks/>
            </p:cNvGrpSpPr>
            <p:nvPr/>
          </p:nvGrpSpPr>
          <p:grpSpPr bwMode="auto">
            <a:xfrm>
              <a:off x="2344" y="2878"/>
              <a:ext cx="1140" cy="103"/>
              <a:chOff x="2344" y="2878"/>
              <a:chExt cx="1140" cy="103"/>
            </a:xfrm>
          </p:grpSpPr>
          <p:sp>
            <p:nvSpPr>
              <p:cNvPr id="514" name="Rectangle 750"/>
              <p:cNvSpPr>
                <a:spLocks noChangeArrowheads="1"/>
              </p:cNvSpPr>
              <p:nvPr/>
            </p:nvSpPr>
            <p:spPr bwMode="auto">
              <a:xfrm>
                <a:off x="2631" y="2878"/>
                <a:ext cx="853" cy="103"/>
              </a:xfrm>
              <a:prstGeom prst="rect">
                <a:avLst/>
              </a:prstGeom>
              <a:noFill/>
              <a:ln w="9525">
                <a:noFill/>
                <a:miter lim="800000"/>
                <a:headEnd/>
                <a:tailEnd/>
              </a:ln>
            </p:spPr>
            <p:txBody>
              <a:bodyPr wrap="none" lIns="0" tIns="0" rIns="0" bIns="0">
                <a:prstTxWarp prst="textNoShape">
                  <a:avLst/>
                </a:prstTxWarp>
                <a:spAutoFit/>
              </a:bodyPr>
              <a:lstStyle/>
              <a:p>
                <a:r>
                  <a:rPr kumimoji="0" lang="en-US" sz="900">
                    <a:solidFill>
                      <a:srgbClr val="8A222A"/>
                    </a:solidFill>
                    <a:latin typeface="Times New Roman" pitchFamily="18" charset="0"/>
                    <a:cs typeface="Times New Roman" pitchFamily="18" charset="0"/>
                  </a:rPr>
                  <a:t>Central Africa Republic</a:t>
                </a:r>
                <a:endParaRPr kumimoji="0" lang="en-US" sz="2000" b="0">
                  <a:solidFill>
                    <a:srgbClr val="000000"/>
                  </a:solidFill>
                  <a:latin typeface="Times New Roman" pitchFamily="18" charset="0"/>
                  <a:cs typeface="Times New Roman" pitchFamily="18" charset="0"/>
                </a:endParaRPr>
              </a:p>
            </p:txBody>
          </p:sp>
          <p:grpSp>
            <p:nvGrpSpPr>
              <p:cNvPr id="515" name="Group 751"/>
              <p:cNvGrpSpPr>
                <a:grpSpLocks/>
              </p:cNvGrpSpPr>
              <p:nvPr/>
            </p:nvGrpSpPr>
            <p:grpSpPr bwMode="auto">
              <a:xfrm>
                <a:off x="2344" y="2905"/>
                <a:ext cx="24" cy="24"/>
                <a:chOff x="5107" y="2100"/>
                <a:chExt cx="24" cy="24"/>
              </a:xfrm>
            </p:grpSpPr>
            <p:sp>
              <p:nvSpPr>
                <p:cNvPr id="517" name="Freeform 752"/>
                <p:cNvSpPr>
                  <a:spLocks/>
                </p:cNvSpPr>
                <p:nvPr/>
              </p:nvSpPr>
              <p:spPr bwMode="auto">
                <a:xfrm>
                  <a:off x="5107" y="2100"/>
                  <a:ext cx="24" cy="24"/>
                </a:xfrm>
                <a:custGeom>
                  <a:avLst/>
                  <a:gdLst>
                    <a:gd name="T0" fmla="*/ 0 w 100"/>
                    <a:gd name="T1" fmla="*/ 50 h 100"/>
                    <a:gd name="T2" fmla="*/ 6 w 100"/>
                    <a:gd name="T3" fmla="*/ 24 h 100"/>
                    <a:gd name="T4" fmla="*/ 25 w 100"/>
                    <a:gd name="T5" fmla="*/ 6 h 100"/>
                    <a:gd name="T6" fmla="*/ 50 w 100"/>
                    <a:gd name="T7" fmla="*/ 0 h 100"/>
                    <a:gd name="T8" fmla="*/ 50 w 100"/>
                    <a:gd name="T9" fmla="*/ 0 h 100"/>
                    <a:gd name="T10" fmla="*/ 75 w 100"/>
                    <a:gd name="T11" fmla="*/ 6 h 100"/>
                    <a:gd name="T12" fmla="*/ 93 w 100"/>
                    <a:gd name="T13" fmla="*/ 24 h 100"/>
                    <a:gd name="T14" fmla="*/ 100 w 100"/>
                    <a:gd name="T15" fmla="*/ 50 h 100"/>
                    <a:gd name="T16" fmla="*/ 100 w 100"/>
                    <a:gd name="T17" fmla="*/ 50 h 100"/>
                    <a:gd name="T18" fmla="*/ 93 w 100"/>
                    <a:gd name="T19" fmla="*/ 75 h 100"/>
                    <a:gd name="T20" fmla="*/ 75 w 100"/>
                    <a:gd name="T21" fmla="*/ 93 h 100"/>
                    <a:gd name="T22" fmla="*/ 50 w 100"/>
                    <a:gd name="T23" fmla="*/ 100 h 100"/>
                    <a:gd name="T24" fmla="*/ 50 w 100"/>
                    <a:gd name="T25" fmla="*/ 100 h 100"/>
                    <a:gd name="T26" fmla="*/ 25 w 100"/>
                    <a:gd name="T27" fmla="*/ 93 h 100"/>
                    <a:gd name="T28" fmla="*/ 6 w 100"/>
                    <a:gd name="T29" fmla="*/ 75 h 100"/>
                    <a:gd name="T30" fmla="*/ 0 w 100"/>
                    <a:gd name="T31" fmla="*/ 50 h 100"/>
                    <a:gd name="T32" fmla="*/ 0 w 100"/>
                    <a:gd name="T33" fmla="*/ 50 h 1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0"/>
                    <a:gd name="T52" fmla="*/ 0 h 100"/>
                    <a:gd name="T53" fmla="*/ 100 w 100"/>
                    <a:gd name="T54" fmla="*/ 100 h 10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0" h="100">
                      <a:moveTo>
                        <a:pt x="0" y="50"/>
                      </a:moveTo>
                      <a:lnTo>
                        <a:pt x="6" y="24"/>
                      </a:lnTo>
                      <a:lnTo>
                        <a:pt x="25" y="6"/>
                      </a:lnTo>
                      <a:lnTo>
                        <a:pt x="50" y="0"/>
                      </a:lnTo>
                      <a:lnTo>
                        <a:pt x="75" y="6"/>
                      </a:lnTo>
                      <a:lnTo>
                        <a:pt x="93" y="24"/>
                      </a:lnTo>
                      <a:lnTo>
                        <a:pt x="100" y="50"/>
                      </a:lnTo>
                      <a:lnTo>
                        <a:pt x="93" y="75"/>
                      </a:lnTo>
                      <a:lnTo>
                        <a:pt x="75" y="93"/>
                      </a:lnTo>
                      <a:lnTo>
                        <a:pt x="50" y="100"/>
                      </a:lnTo>
                      <a:lnTo>
                        <a:pt x="25" y="93"/>
                      </a:lnTo>
                      <a:lnTo>
                        <a:pt x="6" y="75"/>
                      </a:lnTo>
                      <a:lnTo>
                        <a:pt x="0" y="50"/>
                      </a:lnTo>
                      <a:close/>
                    </a:path>
                  </a:pathLst>
                </a:custGeom>
                <a:solidFill>
                  <a:srgbClr val="8A222A"/>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18" name="Freeform 753"/>
                <p:cNvSpPr>
                  <a:spLocks/>
                </p:cNvSpPr>
                <p:nvPr/>
              </p:nvSpPr>
              <p:spPr bwMode="auto">
                <a:xfrm>
                  <a:off x="5107" y="2100"/>
                  <a:ext cx="24" cy="24"/>
                </a:xfrm>
                <a:custGeom>
                  <a:avLst/>
                  <a:gdLst>
                    <a:gd name="T0" fmla="*/ 0 w 100"/>
                    <a:gd name="T1" fmla="*/ 50 h 100"/>
                    <a:gd name="T2" fmla="*/ 6 w 100"/>
                    <a:gd name="T3" fmla="*/ 24 h 100"/>
                    <a:gd name="T4" fmla="*/ 25 w 100"/>
                    <a:gd name="T5" fmla="*/ 6 h 100"/>
                    <a:gd name="T6" fmla="*/ 50 w 100"/>
                    <a:gd name="T7" fmla="*/ 0 h 100"/>
                    <a:gd name="T8" fmla="*/ 50 w 100"/>
                    <a:gd name="T9" fmla="*/ 0 h 100"/>
                    <a:gd name="T10" fmla="*/ 75 w 100"/>
                    <a:gd name="T11" fmla="*/ 6 h 100"/>
                    <a:gd name="T12" fmla="*/ 93 w 100"/>
                    <a:gd name="T13" fmla="*/ 24 h 100"/>
                    <a:gd name="T14" fmla="*/ 100 w 100"/>
                    <a:gd name="T15" fmla="*/ 50 h 100"/>
                    <a:gd name="T16" fmla="*/ 100 w 100"/>
                    <a:gd name="T17" fmla="*/ 50 h 100"/>
                    <a:gd name="T18" fmla="*/ 93 w 100"/>
                    <a:gd name="T19" fmla="*/ 75 h 100"/>
                    <a:gd name="T20" fmla="*/ 75 w 100"/>
                    <a:gd name="T21" fmla="*/ 93 h 100"/>
                    <a:gd name="T22" fmla="*/ 50 w 100"/>
                    <a:gd name="T23" fmla="*/ 100 h 100"/>
                    <a:gd name="T24" fmla="*/ 50 w 100"/>
                    <a:gd name="T25" fmla="*/ 100 h 100"/>
                    <a:gd name="T26" fmla="*/ 25 w 100"/>
                    <a:gd name="T27" fmla="*/ 93 h 100"/>
                    <a:gd name="T28" fmla="*/ 6 w 100"/>
                    <a:gd name="T29" fmla="*/ 75 h 100"/>
                    <a:gd name="T30" fmla="*/ 0 w 100"/>
                    <a:gd name="T31" fmla="*/ 50 h 100"/>
                    <a:gd name="T32" fmla="*/ 0 w 100"/>
                    <a:gd name="T33" fmla="*/ 50 h 100"/>
                    <a:gd name="T34" fmla="*/ 0 w 100"/>
                    <a:gd name="T35" fmla="*/ 50 h 1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0"/>
                    <a:gd name="T55" fmla="*/ 0 h 100"/>
                    <a:gd name="T56" fmla="*/ 100 w 100"/>
                    <a:gd name="T57" fmla="*/ 100 h 10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0" h="100">
                      <a:moveTo>
                        <a:pt x="0" y="50"/>
                      </a:moveTo>
                      <a:lnTo>
                        <a:pt x="6" y="24"/>
                      </a:lnTo>
                      <a:lnTo>
                        <a:pt x="25" y="6"/>
                      </a:lnTo>
                      <a:lnTo>
                        <a:pt x="50" y="0"/>
                      </a:lnTo>
                      <a:lnTo>
                        <a:pt x="75" y="6"/>
                      </a:lnTo>
                      <a:lnTo>
                        <a:pt x="93" y="24"/>
                      </a:lnTo>
                      <a:lnTo>
                        <a:pt x="100" y="50"/>
                      </a:lnTo>
                      <a:lnTo>
                        <a:pt x="93" y="75"/>
                      </a:lnTo>
                      <a:lnTo>
                        <a:pt x="75" y="93"/>
                      </a:lnTo>
                      <a:lnTo>
                        <a:pt x="50" y="100"/>
                      </a:lnTo>
                      <a:lnTo>
                        <a:pt x="25" y="93"/>
                      </a:lnTo>
                      <a:lnTo>
                        <a:pt x="6" y="75"/>
                      </a:lnTo>
                      <a:lnTo>
                        <a:pt x="0" y="50"/>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sp>
            <p:nvSpPr>
              <p:cNvPr id="516" name="Line 754"/>
              <p:cNvSpPr>
                <a:spLocks noChangeShapeType="1"/>
              </p:cNvSpPr>
              <p:nvPr/>
            </p:nvSpPr>
            <p:spPr bwMode="auto">
              <a:xfrm>
                <a:off x="2387" y="2920"/>
                <a:ext cx="220" cy="9"/>
              </a:xfrm>
              <a:prstGeom prst="line">
                <a:avLst/>
              </a:prstGeom>
              <a:noFill/>
              <a:ln w="19050">
                <a:solidFill>
                  <a:schemeClr val="tx1"/>
                </a:solidFill>
                <a:round/>
                <a:headEnd/>
                <a:tailEnd type="none" w="lg" len="lg"/>
              </a:ln>
            </p:spPr>
            <p:txBody>
              <a:bodyPr wrap="none">
                <a:prstTxWarp prst="textNoShape">
                  <a:avLst/>
                </a:prstTxWarp>
              </a:bodyPr>
              <a:lstStyle/>
              <a:p>
                <a:endParaRPr lang="en-US" sz="1600">
                  <a:latin typeface="Times New Roman" pitchFamily="18" charset="0"/>
                  <a:cs typeface="Times New Roman" pitchFamily="18" charset="0"/>
                </a:endParaRPr>
              </a:p>
            </p:txBody>
          </p:sp>
        </p:grpSp>
        <p:grpSp>
          <p:nvGrpSpPr>
            <p:cNvPr id="502" name="Group 755"/>
            <p:cNvGrpSpPr>
              <a:grpSpLocks/>
            </p:cNvGrpSpPr>
            <p:nvPr/>
          </p:nvGrpSpPr>
          <p:grpSpPr bwMode="auto">
            <a:xfrm>
              <a:off x="2489" y="2616"/>
              <a:ext cx="709" cy="175"/>
              <a:chOff x="2489" y="2616"/>
              <a:chExt cx="709" cy="175"/>
            </a:xfrm>
          </p:grpSpPr>
          <p:sp>
            <p:nvSpPr>
              <p:cNvPr id="509" name="Rectangle 756"/>
              <p:cNvSpPr>
                <a:spLocks noChangeArrowheads="1"/>
              </p:cNvSpPr>
              <p:nvPr/>
            </p:nvSpPr>
            <p:spPr bwMode="auto">
              <a:xfrm>
                <a:off x="2751" y="2688"/>
                <a:ext cx="447" cy="103"/>
              </a:xfrm>
              <a:prstGeom prst="rect">
                <a:avLst/>
              </a:prstGeom>
              <a:noFill/>
              <a:ln w="9525">
                <a:noFill/>
                <a:miter lim="800000"/>
                <a:headEnd/>
                <a:tailEnd/>
              </a:ln>
            </p:spPr>
            <p:txBody>
              <a:bodyPr lIns="0" tIns="0" rIns="0" bIns="0">
                <a:prstTxWarp prst="textNoShape">
                  <a:avLst/>
                </a:prstTxWarp>
                <a:spAutoFit/>
              </a:bodyPr>
              <a:lstStyle/>
              <a:p>
                <a:pPr algn="r"/>
                <a:r>
                  <a:rPr kumimoji="0" lang="en-US" sz="900">
                    <a:solidFill>
                      <a:srgbClr val="8A222A"/>
                    </a:solidFill>
                    <a:latin typeface="Times New Roman" pitchFamily="18" charset="0"/>
                    <a:cs typeface="Times New Roman" pitchFamily="18" charset="0"/>
                  </a:rPr>
                  <a:t>South Korea </a:t>
                </a:r>
                <a:endParaRPr kumimoji="0" lang="en-US" sz="2000" b="0">
                  <a:solidFill>
                    <a:srgbClr val="000000"/>
                  </a:solidFill>
                  <a:latin typeface="Times New Roman" pitchFamily="18" charset="0"/>
                  <a:cs typeface="Times New Roman" pitchFamily="18" charset="0"/>
                </a:endParaRPr>
              </a:p>
            </p:txBody>
          </p:sp>
          <p:grpSp>
            <p:nvGrpSpPr>
              <p:cNvPr id="510" name="Group 757"/>
              <p:cNvGrpSpPr>
                <a:grpSpLocks/>
              </p:cNvGrpSpPr>
              <p:nvPr/>
            </p:nvGrpSpPr>
            <p:grpSpPr bwMode="auto">
              <a:xfrm>
                <a:off x="2489" y="2616"/>
                <a:ext cx="27" cy="27"/>
                <a:chOff x="5107" y="2100"/>
                <a:chExt cx="24" cy="24"/>
              </a:xfrm>
            </p:grpSpPr>
            <p:sp>
              <p:nvSpPr>
                <p:cNvPr id="512" name="Freeform 758"/>
                <p:cNvSpPr>
                  <a:spLocks/>
                </p:cNvSpPr>
                <p:nvPr/>
              </p:nvSpPr>
              <p:spPr bwMode="auto">
                <a:xfrm>
                  <a:off x="5107" y="2100"/>
                  <a:ext cx="24" cy="24"/>
                </a:xfrm>
                <a:custGeom>
                  <a:avLst/>
                  <a:gdLst>
                    <a:gd name="T0" fmla="*/ 0 w 100"/>
                    <a:gd name="T1" fmla="*/ 50 h 100"/>
                    <a:gd name="T2" fmla="*/ 6 w 100"/>
                    <a:gd name="T3" fmla="*/ 24 h 100"/>
                    <a:gd name="T4" fmla="*/ 25 w 100"/>
                    <a:gd name="T5" fmla="*/ 6 h 100"/>
                    <a:gd name="T6" fmla="*/ 50 w 100"/>
                    <a:gd name="T7" fmla="*/ 0 h 100"/>
                    <a:gd name="T8" fmla="*/ 50 w 100"/>
                    <a:gd name="T9" fmla="*/ 0 h 100"/>
                    <a:gd name="T10" fmla="*/ 75 w 100"/>
                    <a:gd name="T11" fmla="*/ 6 h 100"/>
                    <a:gd name="T12" fmla="*/ 93 w 100"/>
                    <a:gd name="T13" fmla="*/ 24 h 100"/>
                    <a:gd name="T14" fmla="*/ 100 w 100"/>
                    <a:gd name="T15" fmla="*/ 50 h 100"/>
                    <a:gd name="T16" fmla="*/ 100 w 100"/>
                    <a:gd name="T17" fmla="*/ 50 h 100"/>
                    <a:gd name="T18" fmla="*/ 93 w 100"/>
                    <a:gd name="T19" fmla="*/ 75 h 100"/>
                    <a:gd name="T20" fmla="*/ 75 w 100"/>
                    <a:gd name="T21" fmla="*/ 93 h 100"/>
                    <a:gd name="T22" fmla="*/ 50 w 100"/>
                    <a:gd name="T23" fmla="*/ 100 h 100"/>
                    <a:gd name="T24" fmla="*/ 50 w 100"/>
                    <a:gd name="T25" fmla="*/ 100 h 100"/>
                    <a:gd name="T26" fmla="*/ 25 w 100"/>
                    <a:gd name="T27" fmla="*/ 93 h 100"/>
                    <a:gd name="T28" fmla="*/ 6 w 100"/>
                    <a:gd name="T29" fmla="*/ 75 h 100"/>
                    <a:gd name="T30" fmla="*/ 0 w 100"/>
                    <a:gd name="T31" fmla="*/ 50 h 100"/>
                    <a:gd name="T32" fmla="*/ 0 w 100"/>
                    <a:gd name="T33" fmla="*/ 50 h 1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0"/>
                    <a:gd name="T52" fmla="*/ 0 h 100"/>
                    <a:gd name="T53" fmla="*/ 100 w 100"/>
                    <a:gd name="T54" fmla="*/ 100 h 10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0" h="100">
                      <a:moveTo>
                        <a:pt x="0" y="50"/>
                      </a:moveTo>
                      <a:lnTo>
                        <a:pt x="6" y="24"/>
                      </a:lnTo>
                      <a:lnTo>
                        <a:pt x="25" y="6"/>
                      </a:lnTo>
                      <a:lnTo>
                        <a:pt x="50" y="0"/>
                      </a:lnTo>
                      <a:lnTo>
                        <a:pt x="75" y="6"/>
                      </a:lnTo>
                      <a:lnTo>
                        <a:pt x="93" y="24"/>
                      </a:lnTo>
                      <a:lnTo>
                        <a:pt x="100" y="50"/>
                      </a:lnTo>
                      <a:lnTo>
                        <a:pt x="93" y="75"/>
                      </a:lnTo>
                      <a:lnTo>
                        <a:pt x="75" y="93"/>
                      </a:lnTo>
                      <a:lnTo>
                        <a:pt x="50" y="100"/>
                      </a:lnTo>
                      <a:lnTo>
                        <a:pt x="25" y="93"/>
                      </a:lnTo>
                      <a:lnTo>
                        <a:pt x="6" y="75"/>
                      </a:lnTo>
                      <a:lnTo>
                        <a:pt x="0" y="50"/>
                      </a:lnTo>
                      <a:close/>
                    </a:path>
                  </a:pathLst>
                </a:custGeom>
                <a:solidFill>
                  <a:srgbClr val="8A222A"/>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13" name="Freeform 759"/>
                <p:cNvSpPr>
                  <a:spLocks/>
                </p:cNvSpPr>
                <p:nvPr/>
              </p:nvSpPr>
              <p:spPr bwMode="auto">
                <a:xfrm>
                  <a:off x="5107" y="2100"/>
                  <a:ext cx="24" cy="24"/>
                </a:xfrm>
                <a:custGeom>
                  <a:avLst/>
                  <a:gdLst>
                    <a:gd name="T0" fmla="*/ 0 w 100"/>
                    <a:gd name="T1" fmla="*/ 50 h 100"/>
                    <a:gd name="T2" fmla="*/ 6 w 100"/>
                    <a:gd name="T3" fmla="*/ 24 h 100"/>
                    <a:gd name="T4" fmla="*/ 25 w 100"/>
                    <a:gd name="T5" fmla="*/ 6 h 100"/>
                    <a:gd name="T6" fmla="*/ 50 w 100"/>
                    <a:gd name="T7" fmla="*/ 0 h 100"/>
                    <a:gd name="T8" fmla="*/ 50 w 100"/>
                    <a:gd name="T9" fmla="*/ 0 h 100"/>
                    <a:gd name="T10" fmla="*/ 75 w 100"/>
                    <a:gd name="T11" fmla="*/ 6 h 100"/>
                    <a:gd name="T12" fmla="*/ 93 w 100"/>
                    <a:gd name="T13" fmla="*/ 24 h 100"/>
                    <a:gd name="T14" fmla="*/ 100 w 100"/>
                    <a:gd name="T15" fmla="*/ 50 h 100"/>
                    <a:gd name="T16" fmla="*/ 100 w 100"/>
                    <a:gd name="T17" fmla="*/ 50 h 100"/>
                    <a:gd name="T18" fmla="*/ 93 w 100"/>
                    <a:gd name="T19" fmla="*/ 75 h 100"/>
                    <a:gd name="T20" fmla="*/ 75 w 100"/>
                    <a:gd name="T21" fmla="*/ 93 h 100"/>
                    <a:gd name="T22" fmla="*/ 50 w 100"/>
                    <a:gd name="T23" fmla="*/ 100 h 100"/>
                    <a:gd name="T24" fmla="*/ 50 w 100"/>
                    <a:gd name="T25" fmla="*/ 100 h 100"/>
                    <a:gd name="T26" fmla="*/ 25 w 100"/>
                    <a:gd name="T27" fmla="*/ 93 h 100"/>
                    <a:gd name="T28" fmla="*/ 6 w 100"/>
                    <a:gd name="T29" fmla="*/ 75 h 100"/>
                    <a:gd name="T30" fmla="*/ 0 w 100"/>
                    <a:gd name="T31" fmla="*/ 50 h 100"/>
                    <a:gd name="T32" fmla="*/ 0 w 100"/>
                    <a:gd name="T33" fmla="*/ 50 h 100"/>
                    <a:gd name="T34" fmla="*/ 0 w 100"/>
                    <a:gd name="T35" fmla="*/ 50 h 1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0"/>
                    <a:gd name="T55" fmla="*/ 0 h 100"/>
                    <a:gd name="T56" fmla="*/ 100 w 100"/>
                    <a:gd name="T57" fmla="*/ 100 h 10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0" h="100">
                      <a:moveTo>
                        <a:pt x="0" y="50"/>
                      </a:moveTo>
                      <a:lnTo>
                        <a:pt x="6" y="24"/>
                      </a:lnTo>
                      <a:lnTo>
                        <a:pt x="25" y="6"/>
                      </a:lnTo>
                      <a:lnTo>
                        <a:pt x="50" y="0"/>
                      </a:lnTo>
                      <a:lnTo>
                        <a:pt x="75" y="6"/>
                      </a:lnTo>
                      <a:lnTo>
                        <a:pt x="93" y="24"/>
                      </a:lnTo>
                      <a:lnTo>
                        <a:pt x="100" y="50"/>
                      </a:lnTo>
                      <a:lnTo>
                        <a:pt x="93" y="75"/>
                      </a:lnTo>
                      <a:lnTo>
                        <a:pt x="75" y="93"/>
                      </a:lnTo>
                      <a:lnTo>
                        <a:pt x="50" y="100"/>
                      </a:lnTo>
                      <a:lnTo>
                        <a:pt x="25" y="93"/>
                      </a:lnTo>
                      <a:lnTo>
                        <a:pt x="6" y="75"/>
                      </a:lnTo>
                      <a:lnTo>
                        <a:pt x="0" y="50"/>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sp>
            <p:nvSpPr>
              <p:cNvPr id="511" name="Line 760"/>
              <p:cNvSpPr>
                <a:spLocks noChangeShapeType="1"/>
              </p:cNvSpPr>
              <p:nvPr/>
            </p:nvSpPr>
            <p:spPr bwMode="auto">
              <a:xfrm>
                <a:off x="2533" y="2643"/>
                <a:ext cx="217" cy="86"/>
              </a:xfrm>
              <a:prstGeom prst="line">
                <a:avLst/>
              </a:prstGeom>
              <a:noFill/>
              <a:ln w="19050">
                <a:solidFill>
                  <a:schemeClr val="tx1"/>
                </a:solidFill>
                <a:round/>
                <a:headEnd/>
                <a:tailEnd type="none" w="lg" len="lg"/>
              </a:ln>
            </p:spPr>
            <p:txBody>
              <a:bodyPr wrap="none">
                <a:prstTxWarp prst="textNoShape">
                  <a:avLst/>
                </a:prstTxWarp>
              </a:bodyPr>
              <a:lstStyle/>
              <a:p>
                <a:endParaRPr lang="en-US" sz="1600">
                  <a:latin typeface="Times New Roman" pitchFamily="18" charset="0"/>
                  <a:cs typeface="Times New Roman" pitchFamily="18" charset="0"/>
                </a:endParaRPr>
              </a:p>
            </p:txBody>
          </p:sp>
        </p:grpSp>
        <p:grpSp>
          <p:nvGrpSpPr>
            <p:cNvPr id="503" name="Group 761"/>
            <p:cNvGrpSpPr>
              <a:grpSpLocks/>
            </p:cNvGrpSpPr>
            <p:nvPr/>
          </p:nvGrpSpPr>
          <p:grpSpPr bwMode="auto">
            <a:xfrm>
              <a:off x="2303" y="2715"/>
              <a:ext cx="596" cy="161"/>
              <a:chOff x="2303" y="2715"/>
              <a:chExt cx="596" cy="161"/>
            </a:xfrm>
          </p:grpSpPr>
          <p:sp>
            <p:nvSpPr>
              <p:cNvPr id="504" name="Rectangle 762"/>
              <p:cNvSpPr>
                <a:spLocks noChangeArrowheads="1"/>
              </p:cNvSpPr>
              <p:nvPr/>
            </p:nvSpPr>
            <p:spPr bwMode="auto">
              <a:xfrm>
                <a:off x="2593" y="2773"/>
                <a:ext cx="306" cy="103"/>
              </a:xfrm>
              <a:prstGeom prst="rect">
                <a:avLst/>
              </a:prstGeom>
              <a:noFill/>
              <a:ln w="9525">
                <a:noFill/>
                <a:miter lim="800000"/>
                <a:headEnd/>
                <a:tailEnd/>
              </a:ln>
            </p:spPr>
            <p:txBody>
              <a:bodyPr wrap="none" lIns="0" tIns="0" rIns="0" bIns="0">
                <a:prstTxWarp prst="textNoShape">
                  <a:avLst/>
                </a:prstTxWarp>
                <a:spAutoFit/>
              </a:bodyPr>
              <a:lstStyle/>
              <a:p>
                <a:r>
                  <a:rPr kumimoji="0" lang="en-US" sz="900">
                    <a:solidFill>
                      <a:srgbClr val="000000"/>
                    </a:solidFill>
                    <a:latin typeface="Times New Roman" pitchFamily="18" charset="0"/>
                    <a:cs typeface="Times New Roman" pitchFamily="18" charset="0"/>
                  </a:rPr>
                  <a:t>Belgium</a:t>
                </a:r>
                <a:endParaRPr kumimoji="0" lang="en-US" sz="2000" b="0">
                  <a:solidFill>
                    <a:srgbClr val="000000"/>
                  </a:solidFill>
                  <a:latin typeface="Times New Roman" pitchFamily="18" charset="0"/>
                  <a:cs typeface="Times New Roman" pitchFamily="18" charset="0"/>
                </a:endParaRPr>
              </a:p>
            </p:txBody>
          </p:sp>
          <p:grpSp>
            <p:nvGrpSpPr>
              <p:cNvPr id="505" name="Group 763"/>
              <p:cNvGrpSpPr>
                <a:grpSpLocks/>
              </p:cNvGrpSpPr>
              <p:nvPr/>
            </p:nvGrpSpPr>
            <p:grpSpPr bwMode="auto">
              <a:xfrm>
                <a:off x="2303" y="2715"/>
                <a:ext cx="22" cy="23"/>
                <a:chOff x="1350" y="863"/>
                <a:chExt cx="22" cy="23"/>
              </a:xfrm>
            </p:grpSpPr>
            <p:sp>
              <p:nvSpPr>
                <p:cNvPr id="507" name="Freeform 764"/>
                <p:cNvSpPr>
                  <a:spLocks/>
                </p:cNvSpPr>
                <p:nvPr/>
              </p:nvSpPr>
              <p:spPr bwMode="auto">
                <a:xfrm>
                  <a:off x="1350" y="863"/>
                  <a:ext cx="22" cy="23"/>
                </a:xfrm>
                <a:custGeom>
                  <a:avLst/>
                  <a:gdLst>
                    <a:gd name="T0" fmla="*/ 0 w 101"/>
                    <a:gd name="T1" fmla="*/ 51 h 100"/>
                    <a:gd name="T2" fmla="*/ 8 w 101"/>
                    <a:gd name="T3" fmla="*/ 25 h 100"/>
                    <a:gd name="T4" fmla="*/ 26 w 101"/>
                    <a:gd name="T5" fmla="*/ 7 h 100"/>
                    <a:gd name="T6" fmla="*/ 50 w 101"/>
                    <a:gd name="T7" fmla="*/ 0 h 100"/>
                    <a:gd name="T8" fmla="*/ 50 w 101"/>
                    <a:gd name="T9" fmla="*/ 0 h 100"/>
                    <a:gd name="T10" fmla="*/ 75 w 101"/>
                    <a:gd name="T11" fmla="*/ 7 h 100"/>
                    <a:gd name="T12" fmla="*/ 94 w 101"/>
                    <a:gd name="T13" fmla="*/ 25 h 100"/>
                    <a:gd name="T14" fmla="*/ 101 w 101"/>
                    <a:gd name="T15" fmla="*/ 51 h 100"/>
                    <a:gd name="T16" fmla="*/ 101 w 101"/>
                    <a:gd name="T17" fmla="*/ 51 h 100"/>
                    <a:gd name="T18" fmla="*/ 94 w 101"/>
                    <a:gd name="T19" fmla="*/ 75 h 100"/>
                    <a:gd name="T20" fmla="*/ 75 w 101"/>
                    <a:gd name="T21" fmla="*/ 93 h 100"/>
                    <a:gd name="T22" fmla="*/ 50 w 101"/>
                    <a:gd name="T23" fmla="*/ 100 h 100"/>
                    <a:gd name="T24" fmla="*/ 50 w 101"/>
                    <a:gd name="T25" fmla="*/ 100 h 100"/>
                    <a:gd name="T26" fmla="*/ 26 w 101"/>
                    <a:gd name="T27" fmla="*/ 93 h 100"/>
                    <a:gd name="T28" fmla="*/ 8 w 101"/>
                    <a:gd name="T29" fmla="*/ 75 h 100"/>
                    <a:gd name="T30" fmla="*/ 0 w 101"/>
                    <a:gd name="T31" fmla="*/ 51 h 100"/>
                    <a:gd name="T32" fmla="*/ 0 w 101"/>
                    <a:gd name="T33" fmla="*/ 51 h 1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1"/>
                    <a:gd name="T52" fmla="*/ 0 h 100"/>
                    <a:gd name="T53" fmla="*/ 101 w 101"/>
                    <a:gd name="T54" fmla="*/ 100 h 10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1" h="100">
                      <a:moveTo>
                        <a:pt x="0" y="51"/>
                      </a:moveTo>
                      <a:lnTo>
                        <a:pt x="8" y="25"/>
                      </a:lnTo>
                      <a:lnTo>
                        <a:pt x="26" y="7"/>
                      </a:lnTo>
                      <a:lnTo>
                        <a:pt x="50" y="0"/>
                      </a:lnTo>
                      <a:lnTo>
                        <a:pt x="75" y="7"/>
                      </a:lnTo>
                      <a:lnTo>
                        <a:pt x="94" y="25"/>
                      </a:lnTo>
                      <a:lnTo>
                        <a:pt x="101" y="51"/>
                      </a:lnTo>
                      <a:lnTo>
                        <a:pt x="94" y="75"/>
                      </a:lnTo>
                      <a:lnTo>
                        <a:pt x="75" y="93"/>
                      </a:lnTo>
                      <a:lnTo>
                        <a:pt x="50" y="100"/>
                      </a:lnTo>
                      <a:lnTo>
                        <a:pt x="26" y="93"/>
                      </a:lnTo>
                      <a:lnTo>
                        <a:pt x="8" y="75"/>
                      </a:lnTo>
                      <a:lnTo>
                        <a:pt x="0" y="51"/>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08" name="Freeform 765"/>
                <p:cNvSpPr>
                  <a:spLocks/>
                </p:cNvSpPr>
                <p:nvPr/>
              </p:nvSpPr>
              <p:spPr bwMode="auto">
                <a:xfrm>
                  <a:off x="1350" y="863"/>
                  <a:ext cx="22" cy="23"/>
                </a:xfrm>
                <a:custGeom>
                  <a:avLst/>
                  <a:gdLst>
                    <a:gd name="T0" fmla="*/ 0 w 101"/>
                    <a:gd name="T1" fmla="*/ 51 h 100"/>
                    <a:gd name="T2" fmla="*/ 8 w 101"/>
                    <a:gd name="T3" fmla="*/ 25 h 100"/>
                    <a:gd name="T4" fmla="*/ 26 w 101"/>
                    <a:gd name="T5" fmla="*/ 7 h 100"/>
                    <a:gd name="T6" fmla="*/ 50 w 101"/>
                    <a:gd name="T7" fmla="*/ 0 h 100"/>
                    <a:gd name="T8" fmla="*/ 50 w 101"/>
                    <a:gd name="T9" fmla="*/ 0 h 100"/>
                    <a:gd name="T10" fmla="*/ 75 w 101"/>
                    <a:gd name="T11" fmla="*/ 7 h 100"/>
                    <a:gd name="T12" fmla="*/ 94 w 101"/>
                    <a:gd name="T13" fmla="*/ 25 h 100"/>
                    <a:gd name="T14" fmla="*/ 101 w 101"/>
                    <a:gd name="T15" fmla="*/ 51 h 100"/>
                    <a:gd name="T16" fmla="*/ 101 w 101"/>
                    <a:gd name="T17" fmla="*/ 51 h 100"/>
                    <a:gd name="T18" fmla="*/ 94 w 101"/>
                    <a:gd name="T19" fmla="*/ 75 h 100"/>
                    <a:gd name="T20" fmla="*/ 75 w 101"/>
                    <a:gd name="T21" fmla="*/ 93 h 100"/>
                    <a:gd name="T22" fmla="*/ 50 w 101"/>
                    <a:gd name="T23" fmla="*/ 100 h 100"/>
                    <a:gd name="T24" fmla="*/ 50 w 101"/>
                    <a:gd name="T25" fmla="*/ 100 h 100"/>
                    <a:gd name="T26" fmla="*/ 26 w 101"/>
                    <a:gd name="T27" fmla="*/ 93 h 100"/>
                    <a:gd name="T28" fmla="*/ 8 w 101"/>
                    <a:gd name="T29" fmla="*/ 75 h 100"/>
                    <a:gd name="T30" fmla="*/ 0 w 101"/>
                    <a:gd name="T31" fmla="*/ 51 h 100"/>
                    <a:gd name="T32" fmla="*/ 0 w 101"/>
                    <a:gd name="T33" fmla="*/ 51 h 100"/>
                    <a:gd name="T34" fmla="*/ 0 w 101"/>
                    <a:gd name="T35" fmla="*/ 51 h 1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1"/>
                    <a:gd name="T55" fmla="*/ 0 h 100"/>
                    <a:gd name="T56" fmla="*/ 101 w 101"/>
                    <a:gd name="T57" fmla="*/ 100 h 10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1" h="100">
                      <a:moveTo>
                        <a:pt x="0" y="51"/>
                      </a:moveTo>
                      <a:lnTo>
                        <a:pt x="8" y="25"/>
                      </a:lnTo>
                      <a:lnTo>
                        <a:pt x="26" y="7"/>
                      </a:lnTo>
                      <a:lnTo>
                        <a:pt x="50" y="0"/>
                      </a:lnTo>
                      <a:lnTo>
                        <a:pt x="75" y="7"/>
                      </a:lnTo>
                      <a:lnTo>
                        <a:pt x="94" y="25"/>
                      </a:lnTo>
                      <a:lnTo>
                        <a:pt x="101" y="51"/>
                      </a:lnTo>
                      <a:lnTo>
                        <a:pt x="94" y="75"/>
                      </a:lnTo>
                      <a:lnTo>
                        <a:pt x="75" y="93"/>
                      </a:lnTo>
                      <a:lnTo>
                        <a:pt x="50" y="100"/>
                      </a:lnTo>
                      <a:lnTo>
                        <a:pt x="26" y="93"/>
                      </a:lnTo>
                      <a:lnTo>
                        <a:pt x="8" y="75"/>
                      </a:lnTo>
                      <a:lnTo>
                        <a:pt x="0" y="51"/>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sp>
            <p:nvSpPr>
              <p:cNvPr id="506" name="Line 766"/>
              <p:cNvSpPr>
                <a:spLocks noChangeShapeType="1"/>
              </p:cNvSpPr>
              <p:nvPr/>
            </p:nvSpPr>
            <p:spPr bwMode="auto">
              <a:xfrm>
                <a:off x="2353" y="2734"/>
                <a:ext cx="213" cy="82"/>
              </a:xfrm>
              <a:prstGeom prst="line">
                <a:avLst/>
              </a:prstGeom>
              <a:noFill/>
              <a:ln w="19050">
                <a:solidFill>
                  <a:schemeClr val="tx1"/>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grpSp>
        <p:nvGrpSpPr>
          <p:cNvPr id="527" name="Group 767"/>
          <p:cNvGrpSpPr>
            <a:grpSpLocks/>
          </p:cNvGrpSpPr>
          <p:nvPr/>
        </p:nvGrpSpPr>
        <p:grpSpPr bwMode="auto">
          <a:xfrm>
            <a:off x="6013042" y="5104483"/>
            <a:ext cx="818635" cy="154884"/>
            <a:chOff x="2378" y="3125"/>
            <a:chExt cx="672" cy="121"/>
          </a:xfrm>
        </p:grpSpPr>
        <p:sp>
          <p:nvSpPr>
            <p:cNvPr id="528" name="Rectangle 768"/>
            <p:cNvSpPr>
              <a:spLocks noChangeArrowheads="1"/>
            </p:cNvSpPr>
            <p:nvPr/>
          </p:nvSpPr>
          <p:spPr bwMode="auto">
            <a:xfrm>
              <a:off x="2574" y="3143"/>
              <a:ext cx="476" cy="103"/>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900">
                  <a:solidFill>
                    <a:srgbClr val="000000"/>
                  </a:solidFill>
                  <a:latin typeface="Times New Roman" pitchFamily="18" charset="0"/>
                  <a:cs typeface="Times New Roman" pitchFamily="18" charset="0"/>
                </a:rPr>
                <a:t>United States</a:t>
              </a:r>
              <a:endParaRPr kumimoji="0" lang="en-US" sz="2000" b="0">
                <a:solidFill>
                  <a:srgbClr val="000000"/>
                </a:solidFill>
                <a:latin typeface="Times New Roman" pitchFamily="18" charset="0"/>
                <a:cs typeface="Times New Roman" pitchFamily="18" charset="0"/>
              </a:endParaRPr>
            </a:p>
          </p:txBody>
        </p:sp>
        <p:sp>
          <p:nvSpPr>
            <p:cNvPr id="529" name="Freeform 769"/>
            <p:cNvSpPr>
              <a:spLocks/>
            </p:cNvSpPr>
            <p:nvPr/>
          </p:nvSpPr>
          <p:spPr bwMode="auto">
            <a:xfrm>
              <a:off x="2378" y="3125"/>
              <a:ext cx="24" cy="23"/>
            </a:xfrm>
            <a:custGeom>
              <a:avLst/>
              <a:gdLst>
                <a:gd name="T0" fmla="*/ 0 w 101"/>
                <a:gd name="T1" fmla="*/ 49 h 99"/>
                <a:gd name="T2" fmla="*/ 8 w 101"/>
                <a:gd name="T3" fmla="*/ 24 h 99"/>
                <a:gd name="T4" fmla="*/ 26 w 101"/>
                <a:gd name="T5" fmla="*/ 6 h 99"/>
                <a:gd name="T6" fmla="*/ 50 w 101"/>
                <a:gd name="T7" fmla="*/ 0 h 99"/>
                <a:gd name="T8" fmla="*/ 50 w 101"/>
                <a:gd name="T9" fmla="*/ 0 h 99"/>
                <a:gd name="T10" fmla="*/ 75 w 101"/>
                <a:gd name="T11" fmla="*/ 6 h 99"/>
                <a:gd name="T12" fmla="*/ 93 w 101"/>
                <a:gd name="T13" fmla="*/ 24 h 99"/>
                <a:gd name="T14" fmla="*/ 101 w 101"/>
                <a:gd name="T15" fmla="*/ 49 h 99"/>
                <a:gd name="T16" fmla="*/ 101 w 101"/>
                <a:gd name="T17" fmla="*/ 49 h 99"/>
                <a:gd name="T18" fmla="*/ 93 w 101"/>
                <a:gd name="T19" fmla="*/ 75 h 99"/>
                <a:gd name="T20" fmla="*/ 75 w 101"/>
                <a:gd name="T21" fmla="*/ 93 h 99"/>
                <a:gd name="T22" fmla="*/ 50 w 101"/>
                <a:gd name="T23" fmla="*/ 99 h 99"/>
                <a:gd name="T24" fmla="*/ 50 w 101"/>
                <a:gd name="T25" fmla="*/ 99 h 99"/>
                <a:gd name="T26" fmla="*/ 26 w 101"/>
                <a:gd name="T27" fmla="*/ 93 h 99"/>
                <a:gd name="T28" fmla="*/ 8 w 101"/>
                <a:gd name="T29" fmla="*/ 75 h 99"/>
                <a:gd name="T30" fmla="*/ 0 w 101"/>
                <a:gd name="T31" fmla="*/ 49 h 99"/>
                <a:gd name="T32" fmla="*/ 0 w 101"/>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01"/>
                <a:gd name="T52" fmla="*/ 0 h 99"/>
                <a:gd name="T53" fmla="*/ 101 w 101"/>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01" h="99">
                  <a:moveTo>
                    <a:pt x="0" y="49"/>
                  </a:moveTo>
                  <a:lnTo>
                    <a:pt x="8" y="24"/>
                  </a:lnTo>
                  <a:lnTo>
                    <a:pt x="26" y="6"/>
                  </a:lnTo>
                  <a:lnTo>
                    <a:pt x="50" y="0"/>
                  </a:lnTo>
                  <a:lnTo>
                    <a:pt x="75" y="6"/>
                  </a:lnTo>
                  <a:lnTo>
                    <a:pt x="93" y="24"/>
                  </a:lnTo>
                  <a:lnTo>
                    <a:pt x="101" y="49"/>
                  </a:lnTo>
                  <a:lnTo>
                    <a:pt x="93" y="75"/>
                  </a:lnTo>
                  <a:lnTo>
                    <a:pt x="75" y="93"/>
                  </a:lnTo>
                  <a:lnTo>
                    <a:pt x="50" y="99"/>
                  </a:lnTo>
                  <a:lnTo>
                    <a:pt x="26" y="93"/>
                  </a:lnTo>
                  <a:lnTo>
                    <a:pt x="8"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30" name="Line 770"/>
            <p:cNvSpPr>
              <a:spLocks noChangeShapeType="1"/>
            </p:cNvSpPr>
            <p:nvPr/>
          </p:nvSpPr>
          <p:spPr bwMode="auto">
            <a:xfrm flipH="1" flipV="1">
              <a:off x="2415" y="3162"/>
              <a:ext cx="108" cy="23"/>
            </a:xfrm>
            <a:prstGeom prst="line">
              <a:avLst/>
            </a:prstGeom>
            <a:noFill/>
            <a:ln w="190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531" name="Group 771"/>
          <p:cNvGrpSpPr>
            <a:grpSpLocks/>
          </p:cNvGrpSpPr>
          <p:nvPr/>
        </p:nvGrpSpPr>
        <p:grpSpPr bwMode="auto">
          <a:xfrm>
            <a:off x="7495599" y="2909229"/>
            <a:ext cx="209531" cy="130563"/>
            <a:chOff x="3595" y="1410"/>
            <a:chExt cx="172" cy="102"/>
          </a:xfrm>
        </p:grpSpPr>
        <p:grpSp>
          <p:nvGrpSpPr>
            <p:cNvPr id="532" name="Group 772"/>
            <p:cNvGrpSpPr>
              <a:grpSpLocks/>
            </p:cNvGrpSpPr>
            <p:nvPr/>
          </p:nvGrpSpPr>
          <p:grpSpPr bwMode="auto">
            <a:xfrm>
              <a:off x="3743" y="1410"/>
              <a:ext cx="24" cy="22"/>
              <a:chOff x="454" y="3255"/>
              <a:chExt cx="24" cy="22"/>
            </a:xfrm>
          </p:grpSpPr>
          <p:sp>
            <p:nvSpPr>
              <p:cNvPr id="536" name="Freeform 773"/>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37" name="Freeform 774"/>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533" name="Group 775"/>
            <p:cNvGrpSpPr>
              <a:grpSpLocks/>
            </p:cNvGrpSpPr>
            <p:nvPr/>
          </p:nvGrpSpPr>
          <p:grpSpPr bwMode="auto">
            <a:xfrm>
              <a:off x="3595" y="1490"/>
              <a:ext cx="24" cy="22"/>
              <a:chOff x="454" y="3255"/>
              <a:chExt cx="24" cy="22"/>
            </a:xfrm>
          </p:grpSpPr>
          <p:sp>
            <p:nvSpPr>
              <p:cNvPr id="534" name="Freeform 776"/>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35" name="Freeform 777"/>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grpSp>
        <p:nvGrpSpPr>
          <p:cNvPr id="538" name="Group 778"/>
          <p:cNvGrpSpPr>
            <a:grpSpLocks/>
          </p:cNvGrpSpPr>
          <p:nvPr/>
        </p:nvGrpSpPr>
        <p:grpSpPr bwMode="auto">
          <a:xfrm>
            <a:off x="6779294" y="3067952"/>
            <a:ext cx="199786" cy="48641"/>
            <a:chOff x="3007" y="1534"/>
            <a:chExt cx="164" cy="38"/>
          </a:xfrm>
        </p:grpSpPr>
        <p:grpSp>
          <p:nvGrpSpPr>
            <p:cNvPr id="539" name="Group 779"/>
            <p:cNvGrpSpPr>
              <a:grpSpLocks/>
            </p:cNvGrpSpPr>
            <p:nvPr/>
          </p:nvGrpSpPr>
          <p:grpSpPr bwMode="auto">
            <a:xfrm>
              <a:off x="3147" y="1534"/>
              <a:ext cx="24" cy="22"/>
              <a:chOff x="454" y="3255"/>
              <a:chExt cx="24" cy="22"/>
            </a:xfrm>
          </p:grpSpPr>
          <p:sp>
            <p:nvSpPr>
              <p:cNvPr id="543" name="Freeform 780"/>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44" name="Freeform 781"/>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540" name="Group 782"/>
            <p:cNvGrpSpPr>
              <a:grpSpLocks/>
            </p:cNvGrpSpPr>
            <p:nvPr/>
          </p:nvGrpSpPr>
          <p:grpSpPr bwMode="auto">
            <a:xfrm>
              <a:off x="3007" y="1550"/>
              <a:ext cx="24" cy="22"/>
              <a:chOff x="454" y="3255"/>
              <a:chExt cx="24" cy="22"/>
            </a:xfrm>
          </p:grpSpPr>
          <p:sp>
            <p:nvSpPr>
              <p:cNvPr id="541" name="Freeform 783"/>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42" name="Freeform 784"/>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grpSp>
        <p:nvGrpSpPr>
          <p:cNvPr id="545" name="Group 785"/>
          <p:cNvGrpSpPr>
            <a:grpSpLocks/>
          </p:cNvGrpSpPr>
          <p:nvPr/>
        </p:nvGrpSpPr>
        <p:grpSpPr bwMode="auto">
          <a:xfrm>
            <a:off x="6657473" y="3400759"/>
            <a:ext cx="243641" cy="304646"/>
            <a:chOff x="2907" y="1794"/>
            <a:chExt cx="200" cy="238"/>
          </a:xfrm>
        </p:grpSpPr>
        <p:grpSp>
          <p:nvGrpSpPr>
            <p:cNvPr id="546" name="Group 786"/>
            <p:cNvGrpSpPr>
              <a:grpSpLocks/>
            </p:cNvGrpSpPr>
            <p:nvPr/>
          </p:nvGrpSpPr>
          <p:grpSpPr bwMode="auto">
            <a:xfrm>
              <a:off x="3023" y="1794"/>
              <a:ext cx="24" cy="22"/>
              <a:chOff x="454" y="3255"/>
              <a:chExt cx="24" cy="22"/>
            </a:xfrm>
          </p:grpSpPr>
          <p:sp>
            <p:nvSpPr>
              <p:cNvPr id="559" name="Freeform 787"/>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60" name="Freeform 788"/>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547" name="Group 789"/>
            <p:cNvGrpSpPr>
              <a:grpSpLocks/>
            </p:cNvGrpSpPr>
            <p:nvPr/>
          </p:nvGrpSpPr>
          <p:grpSpPr bwMode="auto">
            <a:xfrm>
              <a:off x="3063" y="1838"/>
              <a:ext cx="24" cy="22"/>
              <a:chOff x="454" y="3255"/>
              <a:chExt cx="24" cy="22"/>
            </a:xfrm>
          </p:grpSpPr>
          <p:sp>
            <p:nvSpPr>
              <p:cNvPr id="557" name="Freeform 790"/>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58" name="Freeform 791"/>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548" name="Group 792"/>
            <p:cNvGrpSpPr>
              <a:grpSpLocks/>
            </p:cNvGrpSpPr>
            <p:nvPr/>
          </p:nvGrpSpPr>
          <p:grpSpPr bwMode="auto">
            <a:xfrm>
              <a:off x="3083" y="1870"/>
              <a:ext cx="24" cy="22"/>
              <a:chOff x="454" y="3255"/>
              <a:chExt cx="24" cy="22"/>
            </a:xfrm>
          </p:grpSpPr>
          <p:sp>
            <p:nvSpPr>
              <p:cNvPr id="555" name="Freeform 793"/>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56" name="Freeform 794"/>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549" name="Group 795"/>
            <p:cNvGrpSpPr>
              <a:grpSpLocks/>
            </p:cNvGrpSpPr>
            <p:nvPr/>
          </p:nvGrpSpPr>
          <p:grpSpPr bwMode="auto">
            <a:xfrm>
              <a:off x="2919" y="1966"/>
              <a:ext cx="24" cy="22"/>
              <a:chOff x="454" y="3255"/>
              <a:chExt cx="24" cy="22"/>
            </a:xfrm>
          </p:grpSpPr>
          <p:sp>
            <p:nvSpPr>
              <p:cNvPr id="553" name="Freeform 796"/>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54" name="Freeform 797"/>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550" name="Group 798"/>
            <p:cNvGrpSpPr>
              <a:grpSpLocks/>
            </p:cNvGrpSpPr>
            <p:nvPr/>
          </p:nvGrpSpPr>
          <p:grpSpPr bwMode="auto">
            <a:xfrm>
              <a:off x="2907" y="2010"/>
              <a:ext cx="24" cy="22"/>
              <a:chOff x="454" y="3255"/>
              <a:chExt cx="24" cy="22"/>
            </a:xfrm>
          </p:grpSpPr>
          <p:sp>
            <p:nvSpPr>
              <p:cNvPr id="551" name="Freeform 799"/>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52" name="Freeform 800"/>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grpSp>
        <p:nvGrpSpPr>
          <p:cNvPr id="561" name="Group 801"/>
          <p:cNvGrpSpPr>
            <a:grpSpLocks/>
          </p:cNvGrpSpPr>
          <p:nvPr/>
        </p:nvGrpSpPr>
        <p:grpSpPr bwMode="auto">
          <a:xfrm>
            <a:off x="5970405" y="3779646"/>
            <a:ext cx="740669" cy="417289"/>
            <a:chOff x="2343" y="2090"/>
            <a:chExt cx="608" cy="326"/>
          </a:xfrm>
        </p:grpSpPr>
        <p:grpSp>
          <p:nvGrpSpPr>
            <p:cNvPr id="562" name="Group 802"/>
            <p:cNvGrpSpPr>
              <a:grpSpLocks/>
            </p:cNvGrpSpPr>
            <p:nvPr/>
          </p:nvGrpSpPr>
          <p:grpSpPr bwMode="auto">
            <a:xfrm>
              <a:off x="2863" y="2090"/>
              <a:ext cx="24" cy="22"/>
              <a:chOff x="454" y="3255"/>
              <a:chExt cx="24" cy="22"/>
            </a:xfrm>
          </p:grpSpPr>
          <p:sp>
            <p:nvSpPr>
              <p:cNvPr id="617" name="Freeform 803"/>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18" name="Freeform 804"/>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563" name="Group 805"/>
            <p:cNvGrpSpPr>
              <a:grpSpLocks/>
            </p:cNvGrpSpPr>
            <p:nvPr/>
          </p:nvGrpSpPr>
          <p:grpSpPr bwMode="auto">
            <a:xfrm>
              <a:off x="2927" y="2126"/>
              <a:ext cx="24" cy="22"/>
              <a:chOff x="454" y="3255"/>
              <a:chExt cx="24" cy="22"/>
            </a:xfrm>
          </p:grpSpPr>
          <p:sp>
            <p:nvSpPr>
              <p:cNvPr id="615" name="Freeform 806"/>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16" name="Freeform 807"/>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564" name="Group 808"/>
            <p:cNvGrpSpPr>
              <a:grpSpLocks/>
            </p:cNvGrpSpPr>
            <p:nvPr/>
          </p:nvGrpSpPr>
          <p:grpSpPr bwMode="auto">
            <a:xfrm>
              <a:off x="2863" y="2138"/>
              <a:ext cx="24" cy="22"/>
              <a:chOff x="454" y="3255"/>
              <a:chExt cx="24" cy="22"/>
            </a:xfrm>
          </p:grpSpPr>
          <p:sp>
            <p:nvSpPr>
              <p:cNvPr id="613" name="Freeform 809"/>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14" name="Freeform 810"/>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565" name="Group 811"/>
            <p:cNvGrpSpPr>
              <a:grpSpLocks/>
            </p:cNvGrpSpPr>
            <p:nvPr/>
          </p:nvGrpSpPr>
          <p:grpSpPr bwMode="auto">
            <a:xfrm>
              <a:off x="2791" y="2174"/>
              <a:ext cx="24" cy="22"/>
              <a:chOff x="454" y="3255"/>
              <a:chExt cx="24" cy="22"/>
            </a:xfrm>
          </p:grpSpPr>
          <p:sp>
            <p:nvSpPr>
              <p:cNvPr id="611" name="Freeform 812"/>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12" name="Freeform 813"/>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566" name="Group 814"/>
            <p:cNvGrpSpPr>
              <a:grpSpLocks/>
            </p:cNvGrpSpPr>
            <p:nvPr/>
          </p:nvGrpSpPr>
          <p:grpSpPr bwMode="auto">
            <a:xfrm>
              <a:off x="2795" y="2194"/>
              <a:ext cx="24" cy="22"/>
              <a:chOff x="454" y="3255"/>
              <a:chExt cx="24" cy="22"/>
            </a:xfrm>
          </p:grpSpPr>
          <p:sp>
            <p:nvSpPr>
              <p:cNvPr id="609" name="Freeform 815"/>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10" name="Freeform 816"/>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567" name="Group 817"/>
            <p:cNvGrpSpPr>
              <a:grpSpLocks/>
            </p:cNvGrpSpPr>
            <p:nvPr/>
          </p:nvGrpSpPr>
          <p:grpSpPr bwMode="auto">
            <a:xfrm>
              <a:off x="2811" y="2234"/>
              <a:ext cx="24" cy="22"/>
              <a:chOff x="454" y="3255"/>
              <a:chExt cx="24" cy="22"/>
            </a:xfrm>
          </p:grpSpPr>
          <p:sp>
            <p:nvSpPr>
              <p:cNvPr id="607" name="Freeform 818"/>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08" name="Freeform 819"/>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568" name="Group 820"/>
            <p:cNvGrpSpPr>
              <a:grpSpLocks/>
            </p:cNvGrpSpPr>
            <p:nvPr/>
          </p:nvGrpSpPr>
          <p:grpSpPr bwMode="auto">
            <a:xfrm>
              <a:off x="2759" y="2234"/>
              <a:ext cx="24" cy="22"/>
              <a:chOff x="454" y="3255"/>
              <a:chExt cx="24" cy="22"/>
            </a:xfrm>
          </p:grpSpPr>
          <p:sp>
            <p:nvSpPr>
              <p:cNvPr id="605" name="Freeform 821"/>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06" name="Freeform 822"/>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569" name="Group 823"/>
            <p:cNvGrpSpPr>
              <a:grpSpLocks/>
            </p:cNvGrpSpPr>
            <p:nvPr/>
          </p:nvGrpSpPr>
          <p:grpSpPr bwMode="auto">
            <a:xfrm>
              <a:off x="2759" y="2282"/>
              <a:ext cx="24" cy="22"/>
              <a:chOff x="454" y="3255"/>
              <a:chExt cx="24" cy="22"/>
            </a:xfrm>
          </p:grpSpPr>
          <p:sp>
            <p:nvSpPr>
              <p:cNvPr id="603" name="Freeform 824"/>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04" name="Freeform 825"/>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570" name="Group 826"/>
            <p:cNvGrpSpPr>
              <a:grpSpLocks/>
            </p:cNvGrpSpPr>
            <p:nvPr/>
          </p:nvGrpSpPr>
          <p:grpSpPr bwMode="auto">
            <a:xfrm>
              <a:off x="2683" y="2218"/>
              <a:ext cx="24" cy="22"/>
              <a:chOff x="454" y="3255"/>
              <a:chExt cx="24" cy="22"/>
            </a:xfrm>
          </p:grpSpPr>
          <p:sp>
            <p:nvSpPr>
              <p:cNvPr id="601" name="Freeform 827"/>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02" name="Freeform 828"/>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571" name="Group 829"/>
            <p:cNvGrpSpPr>
              <a:grpSpLocks/>
            </p:cNvGrpSpPr>
            <p:nvPr/>
          </p:nvGrpSpPr>
          <p:grpSpPr bwMode="auto">
            <a:xfrm>
              <a:off x="2659" y="2206"/>
              <a:ext cx="24" cy="22"/>
              <a:chOff x="454" y="3255"/>
              <a:chExt cx="24" cy="22"/>
            </a:xfrm>
          </p:grpSpPr>
          <p:sp>
            <p:nvSpPr>
              <p:cNvPr id="599" name="Freeform 830"/>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00" name="Freeform 831"/>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572" name="Group 832"/>
            <p:cNvGrpSpPr>
              <a:grpSpLocks/>
            </p:cNvGrpSpPr>
            <p:nvPr/>
          </p:nvGrpSpPr>
          <p:grpSpPr bwMode="auto">
            <a:xfrm>
              <a:off x="2727" y="2314"/>
              <a:ext cx="24" cy="22"/>
              <a:chOff x="454" y="3255"/>
              <a:chExt cx="24" cy="22"/>
            </a:xfrm>
          </p:grpSpPr>
          <p:sp>
            <p:nvSpPr>
              <p:cNvPr id="597" name="Freeform 833"/>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98" name="Freeform 834"/>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573" name="Group 835"/>
            <p:cNvGrpSpPr>
              <a:grpSpLocks/>
            </p:cNvGrpSpPr>
            <p:nvPr/>
          </p:nvGrpSpPr>
          <p:grpSpPr bwMode="auto">
            <a:xfrm>
              <a:off x="2699" y="2322"/>
              <a:ext cx="24" cy="22"/>
              <a:chOff x="454" y="3255"/>
              <a:chExt cx="24" cy="22"/>
            </a:xfrm>
          </p:grpSpPr>
          <p:sp>
            <p:nvSpPr>
              <p:cNvPr id="595" name="Freeform 836"/>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96" name="Freeform 837"/>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574" name="Group 838"/>
            <p:cNvGrpSpPr>
              <a:grpSpLocks/>
            </p:cNvGrpSpPr>
            <p:nvPr/>
          </p:nvGrpSpPr>
          <p:grpSpPr bwMode="auto">
            <a:xfrm>
              <a:off x="2763" y="2386"/>
              <a:ext cx="24" cy="22"/>
              <a:chOff x="454" y="3255"/>
              <a:chExt cx="24" cy="22"/>
            </a:xfrm>
          </p:grpSpPr>
          <p:sp>
            <p:nvSpPr>
              <p:cNvPr id="593" name="Freeform 839"/>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94" name="Freeform 840"/>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575" name="Group 841"/>
            <p:cNvGrpSpPr>
              <a:grpSpLocks/>
            </p:cNvGrpSpPr>
            <p:nvPr/>
          </p:nvGrpSpPr>
          <p:grpSpPr bwMode="auto">
            <a:xfrm>
              <a:off x="2635" y="2322"/>
              <a:ext cx="24" cy="22"/>
              <a:chOff x="454" y="3255"/>
              <a:chExt cx="24" cy="22"/>
            </a:xfrm>
          </p:grpSpPr>
          <p:sp>
            <p:nvSpPr>
              <p:cNvPr id="591" name="Freeform 842"/>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92" name="Freeform 843"/>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576" name="Group 844"/>
            <p:cNvGrpSpPr>
              <a:grpSpLocks/>
            </p:cNvGrpSpPr>
            <p:nvPr/>
          </p:nvGrpSpPr>
          <p:grpSpPr bwMode="auto">
            <a:xfrm>
              <a:off x="2611" y="2342"/>
              <a:ext cx="24" cy="22"/>
              <a:chOff x="454" y="3255"/>
              <a:chExt cx="24" cy="22"/>
            </a:xfrm>
          </p:grpSpPr>
          <p:sp>
            <p:nvSpPr>
              <p:cNvPr id="589" name="Freeform 845"/>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90" name="Freeform 846"/>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577" name="Group 847"/>
            <p:cNvGrpSpPr>
              <a:grpSpLocks/>
            </p:cNvGrpSpPr>
            <p:nvPr/>
          </p:nvGrpSpPr>
          <p:grpSpPr bwMode="auto">
            <a:xfrm>
              <a:off x="2623" y="2354"/>
              <a:ext cx="24" cy="22"/>
              <a:chOff x="454" y="3255"/>
              <a:chExt cx="24" cy="22"/>
            </a:xfrm>
          </p:grpSpPr>
          <p:sp>
            <p:nvSpPr>
              <p:cNvPr id="587" name="Freeform 848"/>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88" name="Freeform 849"/>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578" name="Group 850"/>
            <p:cNvGrpSpPr>
              <a:grpSpLocks/>
            </p:cNvGrpSpPr>
            <p:nvPr/>
          </p:nvGrpSpPr>
          <p:grpSpPr bwMode="auto">
            <a:xfrm>
              <a:off x="2587" y="2378"/>
              <a:ext cx="24" cy="22"/>
              <a:chOff x="454" y="3255"/>
              <a:chExt cx="24" cy="22"/>
            </a:xfrm>
          </p:grpSpPr>
          <p:sp>
            <p:nvSpPr>
              <p:cNvPr id="585" name="Freeform 851"/>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86" name="Freeform 852"/>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579" name="Group 853"/>
            <p:cNvGrpSpPr>
              <a:grpSpLocks/>
            </p:cNvGrpSpPr>
            <p:nvPr/>
          </p:nvGrpSpPr>
          <p:grpSpPr bwMode="auto">
            <a:xfrm>
              <a:off x="2451" y="2394"/>
              <a:ext cx="24" cy="22"/>
              <a:chOff x="454" y="3255"/>
              <a:chExt cx="24" cy="22"/>
            </a:xfrm>
          </p:grpSpPr>
          <p:sp>
            <p:nvSpPr>
              <p:cNvPr id="583" name="Freeform 854"/>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84" name="Freeform 855"/>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580" name="Group 856"/>
            <p:cNvGrpSpPr>
              <a:grpSpLocks/>
            </p:cNvGrpSpPr>
            <p:nvPr/>
          </p:nvGrpSpPr>
          <p:grpSpPr bwMode="auto">
            <a:xfrm>
              <a:off x="2343" y="2302"/>
              <a:ext cx="24" cy="22"/>
              <a:chOff x="454" y="3255"/>
              <a:chExt cx="24" cy="22"/>
            </a:xfrm>
          </p:grpSpPr>
          <p:sp>
            <p:nvSpPr>
              <p:cNvPr id="581" name="Freeform 857"/>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582" name="Freeform 858"/>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grpSp>
        <p:nvGrpSpPr>
          <p:cNvPr id="619" name="Group 859"/>
          <p:cNvGrpSpPr>
            <a:grpSpLocks/>
          </p:cNvGrpSpPr>
          <p:nvPr/>
        </p:nvGrpSpPr>
        <p:grpSpPr bwMode="auto">
          <a:xfrm>
            <a:off x="5829093" y="4189255"/>
            <a:ext cx="633467" cy="719375"/>
            <a:chOff x="2227" y="2410"/>
            <a:chExt cx="520" cy="562"/>
          </a:xfrm>
        </p:grpSpPr>
        <p:grpSp>
          <p:nvGrpSpPr>
            <p:cNvPr id="620" name="Group 860"/>
            <p:cNvGrpSpPr>
              <a:grpSpLocks/>
            </p:cNvGrpSpPr>
            <p:nvPr/>
          </p:nvGrpSpPr>
          <p:grpSpPr bwMode="auto">
            <a:xfrm>
              <a:off x="2379" y="2410"/>
              <a:ext cx="348" cy="142"/>
              <a:chOff x="2379" y="2410"/>
              <a:chExt cx="348" cy="142"/>
            </a:xfrm>
          </p:grpSpPr>
          <p:grpSp>
            <p:nvGrpSpPr>
              <p:cNvPr id="690" name="Group 861"/>
              <p:cNvGrpSpPr>
                <a:grpSpLocks/>
              </p:cNvGrpSpPr>
              <p:nvPr/>
            </p:nvGrpSpPr>
            <p:grpSpPr bwMode="auto">
              <a:xfrm>
                <a:off x="2691" y="2430"/>
                <a:ext cx="24" cy="22"/>
                <a:chOff x="454" y="3255"/>
                <a:chExt cx="24" cy="22"/>
              </a:xfrm>
            </p:grpSpPr>
            <p:sp>
              <p:nvSpPr>
                <p:cNvPr id="715" name="Freeform 862"/>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716" name="Freeform 863"/>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691" name="Group 864"/>
              <p:cNvGrpSpPr>
                <a:grpSpLocks/>
              </p:cNvGrpSpPr>
              <p:nvPr/>
            </p:nvGrpSpPr>
            <p:grpSpPr bwMode="auto">
              <a:xfrm>
                <a:off x="2555" y="2462"/>
                <a:ext cx="24" cy="22"/>
                <a:chOff x="454" y="3255"/>
                <a:chExt cx="24" cy="22"/>
              </a:xfrm>
            </p:grpSpPr>
            <p:sp>
              <p:nvSpPr>
                <p:cNvPr id="713" name="Freeform 865"/>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714" name="Freeform 866"/>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692" name="Group 867"/>
              <p:cNvGrpSpPr>
                <a:grpSpLocks/>
              </p:cNvGrpSpPr>
              <p:nvPr/>
            </p:nvGrpSpPr>
            <p:grpSpPr bwMode="auto">
              <a:xfrm>
                <a:off x="2703" y="2510"/>
                <a:ext cx="24" cy="22"/>
                <a:chOff x="454" y="3255"/>
                <a:chExt cx="24" cy="22"/>
              </a:xfrm>
            </p:grpSpPr>
            <p:sp>
              <p:nvSpPr>
                <p:cNvPr id="711" name="Freeform 868"/>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712" name="Freeform 869"/>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693" name="Group 870"/>
              <p:cNvGrpSpPr>
                <a:grpSpLocks/>
              </p:cNvGrpSpPr>
              <p:nvPr/>
            </p:nvGrpSpPr>
            <p:grpSpPr bwMode="auto">
              <a:xfrm>
                <a:off x="2487" y="2506"/>
                <a:ext cx="24" cy="22"/>
                <a:chOff x="454" y="3255"/>
                <a:chExt cx="24" cy="22"/>
              </a:xfrm>
            </p:grpSpPr>
            <p:sp>
              <p:nvSpPr>
                <p:cNvPr id="709" name="Freeform 871"/>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710" name="Freeform 872"/>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694" name="Group 873"/>
              <p:cNvGrpSpPr>
                <a:grpSpLocks/>
              </p:cNvGrpSpPr>
              <p:nvPr/>
            </p:nvGrpSpPr>
            <p:grpSpPr bwMode="auto">
              <a:xfrm>
                <a:off x="2435" y="2530"/>
                <a:ext cx="24" cy="22"/>
                <a:chOff x="454" y="3255"/>
                <a:chExt cx="24" cy="22"/>
              </a:xfrm>
            </p:grpSpPr>
            <p:sp>
              <p:nvSpPr>
                <p:cNvPr id="707" name="Freeform 874"/>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708" name="Freeform 875"/>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695" name="Group 876"/>
              <p:cNvGrpSpPr>
                <a:grpSpLocks/>
              </p:cNvGrpSpPr>
              <p:nvPr/>
            </p:nvGrpSpPr>
            <p:grpSpPr bwMode="auto">
              <a:xfrm>
                <a:off x="2379" y="2510"/>
                <a:ext cx="24" cy="22"/>
                <a:chOff x="454" y="3255"/>
                <a:chExt cx="24" cy="22"/>
              </a:xfrm>
            </p:grpSpPr>
            <p:sp>
              <p:nvSpPr>
                <p:cNvPr id="705" name="Freeform 877"/>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706" name="Freeform 878"/>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696" name="Group 879"/>
              <p:cNvGrpSpPr>
                <a:grpSpLocks/>
              </p:cNvGrpSpPr>
              <p:nvPr/>
            </p:nvGrpSpPr>
            <p:grpSpPr bwMode="auto">
              <a:xfrm>
                <a:off x="2463" y="2450"/>
                <a:ext cx="24" cy="22"/>
                <a:chOff x="454" y="3255"/>
                <a:chExt cx="24" cy="22"/>
              </a:xfrm>
            </p:grpSpPr>
            <p:sp>
              <p:nvSpPr>
                <p:cNvPr id="703" name="Freeform 880"/>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704" name="Freeform 881"/>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697" name="Group 882"/>
              <p:cNvGrpSpPr>
                <a:grpSpLocks/>
              </p:cNvGrpSpPr>
              <p:nvPr/>
            </p:nvGrpSpPr>
            <p:grpSpPr bwMode="auto">
              <a:xfrm>
                <a:off x="2431" y="2446"/>
                <a:ext cx="24" cy="22"/>
                <a:chOff x="454" y="3255"/>
                <a:chExt cx="24" cy="22"/>
              </a:xfrm>
            </p:grpSpPr>
            <p:sp>
              <p:nvSpPr>
                <p:cNvPr id="701" name="Freeform 883"/>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702" name="Freeform 884"/>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698" name="Group 885"/>
              <p:cNvGrpSpPr>
                <a:grpSpLocks/>
              </p:cNvGrpSpPr>
              <p:nvPr/>
            </p:nvGrpSpPr>
            <p:grpSpPr bwMode="auto">
              <a:xfrm>
                <a:off x="2403" y="2410"/>
                <a:ext cx="24" cy="22"/>
                <a:chOff x="454" y="3255"/>
                <a:chExt cx="24" cy="22"/>
              </a:xfrm>
            </p:grpSpPr>
            <p:sp>
              <p:nvSpPr>
                <p:cNvPr id="699" name="Freeform 886"/>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700" name="Freeform 887"/>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grpSp>
          <p:nvGrpSpPr>
            <p:cNvPr id="621" name="Group 888"/>
            <p:cNvGrpSpPr>
              <a:grpSpLocks/>
            </p:cNvGrpSpPr>
            <p:nvPr/>
          </p:nvGrpSpPr>
          <p:grpSpPr bwMode="auto">
            <a:xfrm>
              <a:off x="2479" y="2578"/>
              <a:ext cx="24" cy="22"/>
              <a:chOff x="454" y="3255"/>
              <a:chExt cx="24" cy="22"/>
            </a:xfrm>
          </p:grpSpPr>
          <p:sp>
            <p:nvSpPr>
              <p:cNvPr id="688" name="Freeform 889"/>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89" name="Freeform 890"/>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622" name="Group 891"/>
            <p:cNvGrpSpPr>
              <a:grpSpLocks/>
            </p:cNvGrpSpPr>
            <p:nvPr/>
          </p:nvGrpSpPr>
          <p:grpSpPr bwMode="auto">
            <a:xfrm>
              <a:off x="2463" y="2610"/>
              <a:ext cx="24" cy="22"/>
              <a:chOff x="454" y="3255"/>
              <a:chExt cx="24" cy="22"/>
            </a:xfrm>
          </p:grpSpPr>
          <p:sp>
            <p:nvSpPr>
              <p:cNvPr id="686" name="Freeform 892"/>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87" name="Freeform 893"/>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623" name="Group 894"/>
            <p:cNvGrpSpPr>
              <a:grpSpLocks/>
            </p:cNvGrpSpPr>
            <p:nvPr/>
          </p:nvGrpSpPr>
          <p:grpSpPr bwMode="auto">
            <a:xfrm>
              <a:off x="2431" y="2590"/>
              <a:ext cx="24" cy="22"/>
              <a:chOff x="454" y="3255"/>
              <a:chExt cx="24" cy="22"/>
            </a:xfrm>
          </p:grpSpPr>
          <p:sp>
            <p:nvSpPr>
              <p:cNvPr id="684" name="Freeform 895"/>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85" name="Freeform 896"/>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624" name="Group 897"/>
            <p:cNvGrpSpPr>
              <a:grpSpLocks/>
            </p:cNvGrpSpPr>
            <p:nvPr/>
          </p:nvGrpSpPr>
          <p:grpSpPr bwMode="auto">
            <a:xfrm>
              <a:off x="2411" y="2674"/>
              <a:ext cx="24" cy="22"/>
              <a:chOff x="454" y="3255"/>
              <a:chExt cx="24" cy="22"/>
            </a:xfrm>
          </p:grpSpPr>
          <p:sp>
            <p:nvSpPr>
              <p:cNvPr id="682" name="Freeform 898"/>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83" name="Freeform 899"/>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625" name="Group 900"/>
            <p:cNvGrpSpPr>
              <a:grpSpLocks/>
            </p:cNvGrpSpPr>
            <p:nvPr/>
          </p:nvGrpSpPr>
          <p:grpSpPr bwMode="auto">
            <a:xfrm>
              <a:off x="2723" y="2654"/>
              <a:ext cx="24" cy="22"/>
              <a:chOff x="454" y="3255"/>
              <a:chExt cx="24" cy="22"/>
            </a:xfrm>
          </p:grpSpPr>
          <p:sp>
            <p:nvSpPr>
              <p:cNvPr id="680" name="Freeform 901"/>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81" name="Freeform 902"/>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626" name="Group 903"/>
            <p:cNvGrpSpPr>
              <a:grpSpLocks/>
            </p:cNvGrpSpPr>
            <p:nvPr/>
          </p:nvGrpSpPr>
          <p:grpSpPr bwMode="auto">
            <a:xfrm>
              <a:off x="2639" y="2626"/>
              <a:ext cx="24" cy="22"/>
              <a:chOff x="454" y="3255"/>
              <a:chExt cx="24" cy="22"/>
            </a:xfrm>
          </p:grpSpPr>
          <p:sp>
            <p:nvSpPr>
              <p:cNvPr id="678" name="Freeform 904"/>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79" name="Freeform 905"/>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627" name="Group 906"/>
            <p:cNvGrpSpPr>
              <a:grpSpLocks/>
            </p:cNvGrpSpPr>
            <p:nvPr/>
          </p:nvGrpSpPr>
          <p:grpSpPr bwMode="auto">
            <a:xfrm>
              <a:off x="2579" y="2586"/>
              <a:ext cx="24" cy="22"/>
              <a:chOff x="454" y="3255"/>
              <a:chExt cx="24" cy="22"/>
            </a:xfrm>
          </p:grpSpPr>
          <p:sp>
            <p:nvSpPr>
              <p:cNvPr id="676" name="Freeform 907"/>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77" name="Freeform 908"/>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628" name="Group 909"/>
            <p:cNvGrpSpPr>
              <a:grpSpLocks/>
            </p:cNvGrpSpPr>
            <p:nvPr/>
          </p:nvGrpSpPr>
          <p:grpSpPr bwMode="auto">
            <a:xfrm>
              <a:off x="2571" y="2562"/>
              <a:ext cx="24" cy="22"/>
              <a:chOff x="454" y="3255"/>
              <a:chExt cx="24" cy="22"/>
            </a:xfrm>
          </p:grpSpPr>
          <p:sp>
            <p:nvSpPr>
              <p:cNvPr id="674" name="Freeform 910"/>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75" name="Freeform 911"/>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629" name="Group 912"/>
            <p:cNvGrpSpPr>
              <a:grpSpLocks/>
            </p:cNvGrpSpPr>
            <p:nvPr/>
          </p:nvGrpSpPr>
          <p:grpSpPr bwMode="auto">
            <a:xfrm>
              <a:off x="2291" y="2694"/>
              <a:ext cx="24" cy="22"/>
              <a:chOff x="454" y="3255"/>
              <a:chExt cx="24" cy="22"/>
            </a:xfrm>
          </p:grpSpPr>
          <p:sp>
            <p:nvSpPr>
              <p:cNvPr id="672" name="Freeform 913"/>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73" name="Freeform 914"/>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630" name="Group 915"/>
            <p:cNvGrpSpPr>
              <a:grpSpLocks/>
            </p:cNvGrpSpPr>
            <p:nvPr/>
          </p:nvGrpSpPr>
          <p:grpSpPr bwMode="auto">
            <a:xfrm>
              <a:off x="2335" y="2690"/>
              <a:ext cx="24" cy="22"/>
              <a:chOff x="454" y="3255"/>
              <a:chExt cx="24" cy="22"/>
            </a:xfrm>
          </p:grpSpPr>
          <p:sp>
            <p:nvSpPr>
              <p:cNvPr id="670" name="Freeform 916"/>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71" name="Freeform 917"/>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631" name="Group 918"/>
            <p:cNvGrpSpPr>
              <a:grpSpLocks/>
            </p:cNvGrpSpPr>
            <p:nvPr/>
          </p:nvGrpSpPr>
          <p:grpSpPr bwMode="auto">
            <a:xfrm>
              <a:off x="2359" y="2674"/>
              <a:ext cx="24" cy="22"/>
              <a:chOff x="454" y="3255"/>
              <a:chExt cx="24" cy="22"/>
            </a:xfrm>
          </p:grpSpPr>
          <p:sp>
            <p:nvSpPr>
              <p:cNvPr id="668" name="Freeform 919"/>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69" name="Freeform 920"/>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632" name="Group 921"/>
            <p:cNvGrpSpPr>
              <a:grpSpLocks/>
            </p:cNvGrpSpPr>
            <p:nvPr/>
          </p:nvGrpSpPr>
          <p:grpSpPr bwMode="auto">
            <a:xfrm>
              <a:off x="2327" y="2654"/>
              <a:ext cx="24" cy="22"/>
              <a:chOff x="454" y="3255"/>
              <a:chExt cx="24" cy="22"/>
            </a:xfrm>
          </p:grpSpPr>
          <p:sp>
            <p:nvSpPr>
              <p:cNvPr id="666" name="Freeform 922"/>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67" name="Freeform 923"/>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633" name="Group 924"/>
            <p:cNvGrpSpPr>
              <a:grpSpLocks/>
            </p:cNvGrpSpPr>
            <p:nvPr/>
          </p:nvGrpSpPr>
          <p:grpSpPr bwMode="auto">
            <a:xfrm>
              <a:off x="2347" y="2642"/>
              <a:ext cx="24" cy="22"/>
              <a:chOff x="454" y="3255"/>
              <a:chExt cx="24" cy="22"/>
            </a:xfrm>
          </p:grpSpPr>
          <p:sp>
            <p:nvSpPr>
              <p:cNvPr id="664" name="Freeform 925"/>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65" name="Freeform 926"/>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634" name="Group 927"/>
            <p:cNvGrpSpPr>
              <a:grpSpLocks/>
            </p:cNvGrpSpPr>
            <p:nvPr/>
          </p:nvGrpSpPr>
          <p:grpSpPr bwMode="auto">
            <a:xfrm>
              <a:off x="2307" y="2622"/>
              <a:ext cx="24" cy="22"/>
              <a:chOff x="454" y="3255"/>
              <a:chExt cx="24" cy="22"/>
            </a:xfrm>
          </p:grpSpPr>
          <p:sp>
            <p:nvSpPr>
              <p:cNvPr id="662" name="Freeform 928"/>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63" name="Freeform 929"/>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635" name="Group 930"/>
            <p:cNvGrpSpPr>
              <a:grpSpLocks/>
            </p:cNvGrpSpPr>
            <p:nvPr/>
          </p:nvGrpSpPr>
          <p:grpSpPr bwMode="auto">
            <a:xfrm>
              <a:off x="2287" y="2654"/>
              <a:ext cx="24" cy="22"/>
              <a:chOff x="454" y="3255"/>
              <a:chExt cx="24" cy="22"/>
            </a:xfrm>
          </p:grpSpPr>
          <p:sp>
            <p:nvSpPr>
              <p:cNvPr id="660" name="Freeform 931"/>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61" name="Freeform 932"/>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636" name="Group 933"/>
            <p:cNvGrpSpPr>
              <a:grpSpLocks/>
            </p:cNvGrpSpPr>
            <p:nvPr/>
          </p:nvGrpSpPr>
          <p:grpSpPr bwMode="auto">
            <a:xfrm>
              <a:off x="2307" y="2750"/>
              <a:ext cx="24" cy="22"/>
              <a:chOff x="454" y="3255"/>
              <a:chExt cx="24" cy="22"/>
            </a:xfrm>
          </p:grpSpPr>
          <p:sp>
            <p:nvSpPr>
              <p:cNvPr id="658" name="Freeform 934"/>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59" name="Freeform 935"/>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637" name="Group 936"/>
            <p:cNvGrpSpPr>
              <a:grpSpLocks/>
            </p:cNvGrpSpPr>
            <p:nvPr/>
          </p:nvGrpSpPr>
          <p:grpSpPr bwMode="auto">
            <a:xfrm>
              <a:off x="2227" y="2798"/>
              <a:ext cx="24" cy="22"/>
              <a:chOff x="454" y="3255"/>
              <a:chExt cx="24" cy="22"/>
            </a:xfrm>
          </p:grpSpPr>
          <p:sp>
            <p:nvSpPr>
              <p:cNvPr id="656" name="Freeform 937"/>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57" name="Freeform 938"/>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638" name="Group 939"/>
            <p:cNvGrpSpPr>
              <a:grpSpLocks/>
            </p:cNvGrpSpPr>
            <p:nvPr/>
          </p:nvGrpSpPr>
          <p:grpSpPr bwMode="auto">
            <a:xfrm>
              <a:off x="2303" y="2802"/>
              <a:ext cx="24" cy="22"/>
              <a:chOff x="454" y="3255"/>
              <a:chExt cx="24" cy="22"/>
            </a:xfrm>
          </p:grpSpPr>
          <p:sp>
            <p:nvSpPr>
              <p:cNvPr id="654" name="Freeform 940"/>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55" name="Freeform 941"/>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639" name="Group 942"/>
            <p:cNvGrpSpPr>
              <a:grpSpLocks/>
            </p:cNvGrpSpPr>
            <p:nvPr/>
          </p:nvGrpSpPr>
          <p:grpSpPr bwMode="auto">
            <a:xfrm>
              <a:off x="2387" y="2830"/>
              <a:ext cx="24" cy="22"/>
              <a:chOff x="454" y="3255"/>
              <a:chExt cx="24" cy="22"/>
            </a:xfrm>
          </p:grpSpPr>
          <p:sp>
            <p:nvSpPr>
              <p:cNvPr id="652" name="Freeform 943"/>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53" name="Freeform 944"/>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640" name="Group 945"/>
            <p:cNvGrpSpPr>
              <a:grpSpLocks/>
            </p:cNvGrpSpPr>
            <p:nvPr/>
          </p:nvGrpSpPr>
          <p:grpSpPr bwMode="auto">
            <a:xfrm>
              <a:off x="2499" y="2826"/>
              <a:ext cx="24" cy="22"/>
              <a:chOff x="454" y="3255"/>
              <a:chExt cx="24" cy="22"/>
            </a:xfrm>
          </p:grpSpPr>
          <p:sp>
            <p:nvSpPr>
              <p:cNvPr id="650" name="Freeform 946"/>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51" name="Freeform 947"/>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641" name="Group 948"/>
            <p:cNvGrpSpPr>
              <a:grpSpLocks/>
            </p:cNvGrpSpPr>
            <p:nvPr/>
          </p:nvGrpSpPr>
          <p:grpSpPr bwMode="auto">
            <a:xfrm>
              <a:off x="2319" y="2842"/>
              <a:ext cx="24" cy="22"/>
              <a:chOff x="454" y="3255"/>
              <a:chExt cx="24" cy="22"/>
            </a:xfrm>
          </p:grpSpPr>
          <p:sp>
            <p:nvSpPr>
              <p:cNvPr id="648" name="Freeform 949"/>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49" name="Freeform 950"/>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642" name="Group 951"/>
            <p:cNvGrpSpPr>
              <a:grpSpLocks/>
            </p:cNvGrpSpPr>
            <p:nvPr/>
          </p:nvGrpSpPr>
          <p:grpSpPr bwMode="auto">
            <a:xfrm>
              <a:off x="2295" y="2842"/>
              <a:ext cx="24" cy="22"/>
              <a:chOff x="454" y="3255"/>
              <a:chExt cx="24" cy="22"/>
            </a:xfrm>
          </p:grpSpPr>
          <p:sp>
            <p:nvSpPr>
              <p:cNvPr id="646" name="Freeform 952"/>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47" name="Freeform 953"/>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643" name="Group 954"/>
            <p:cNvGrpSpPr>
              <a:grpSpLocks/>
            </p:cNvGrpSpPr>
            <p:nvPr/>
          </p:nvGrpSpPr>
          <p:grpSpPr bwMode="auto">
            <a:xfrm>
              <a:off x="2491" y="2950"/>
              <a:ext cx="24" cy="22"/>
              <a:chOff x="454" y="3255"/>
              <a:chExt cx="24" cy="22"/>
            </a:xfrm>
          </p:grpSpPr>
          <p:sp>
            <p:nvSpPr>
              <p:cNvPr id="644" name="Freeform 955"/>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645" name="Freeform 956"/>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grpSp>
        <p:nvGrpSpPr>
          <p:cNvPr id="717" name="Group 957"/>
          <p:cNvGrpSpPr>
            <a:grpSpLocks/>
          </p:cNvGrpSpPr>
          <p:nvPr/>
        </p:nvGrpSpPr>
        <p:grpSpPr bwMode="auto">
          <a:xfrm>
            <a:off x="5322319" y="4875349"/>
            <a:ext cx="818635" cy="238085"/>
            <a:chOff x="1811" y="2946"/>
            <a:chExt cx="672" cy="186"/>
          </a:xfrm>
        </p:grpSpPr>
        <p:grpSp>
          <p:nvGrpSpPr>
            <p:cNvPr id="718" name="Group 958"/>
            <p:cNvGrpSpPr>
              <a:grpSpLocks/>
            </p:cNvGrpSpPr>
            <p:nvPr/>
          </p:nvGrpSpPr>
          <p:grpSpPr bwMode="auto">
            <a:xfrm>
              <a:off x="2459" y="3110"/>
              <a:ext cx="24" cy="22"/>
              <a:chOff x="454" y="3255"/>
              <a:chExt cx="24" cy="22"/>
            </a:xfrm>
          </p:grpSpPr>
          <p:sp>
            <p:nvSpPr>
              <p:cNvPr id="728" name="Freeform 959"/>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729" name="Freeform 960"/>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719" name="Group 961"/>
            <p:cNvGrpSpPr>
              <a:grpSpLocks/>
            </p:cNvGrpSpPr>
            <p:nvPr/>
          </p:nvGrpSpPr>
          <p:grpSpPr bwMode="auto">
            <a:xfrm>
              <a:off x="2387" y="3042"/>
              <a:ext cx="24" cy="22"/>
              <a:chOff x="454" y="3255"/>
              <a:chExt cx="24" cy="22"/>
            </a:xfrm>
          </p:grpSpPr>
          <p:sp>
            <p:nvSpPr>
              <p:cNvPr id="726" name="Freeform 962"/>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727" name="Freeform 963"/>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720" name="Group 964"/>
            <p:cNvGrpSpPr>
              <a:grpSpLocks/>
            </p:cNvGrpSpPr>
            <p:nvPr/>
          </p:nvGrpSpPr>
          <p:grpSpPr bwMode="auto">
            <a:xfrm>
              <a:off x="1811" y="2946"/>
              <a:ext cx="24" cy="22"/>
              <a:chOff x="454" y="3255"/>
              <a:chExt cx="24" cy="22"/>
            </a:xfrm>
          </p:grpSpPr>
          <p:sp>
            <p:nvSpPr>
              <p:cNvPr id="724" name="Freeform 965"/>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725" name="Freeform 966"/>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nvGrpSpPr>
            <p:cNvPr id="721" name="Group 967"/>
            <p:cNvGrpSpPr>
              <a:grpSpLocks/>
            </p:cNvGrpSpPr>
            <p:nvPr/>
          </p:nvGrpSpPr>
          <p:grpSpPr bwMode="auto">
            <a:xfrm>
              <a:off x="2155" y="3110"/>
              <a:ext cx="24" cy="22"/>
              <a:chOff x="454" y="3255"/>
              <a:chExt cx="24" cy="22"/>
            </a:xfrm>
          </p:grpSpPr>
          <p:sp>
            <p:nvSpPr>
              <p:cNvPr id="722" name="Freeform 968"/>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99"/>
                  <a:gd name="T52" fmla="*/ 0 h 99"/>
                  <a:gd name="T53" fmla="*/ 99 w 99"/>
                  <a:gd name="T54" fmla="*/ 99 h 9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close/>
                  </a:path>
                </a:pathLst>
              </a:custGeom>
              <a:solidFill>
                <a:srgbClr val="000000"/>
              </a:solidFill>
              <a:ln w="9525">
                <a:no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sp>
            <p:nvSpPr>
              <p:cNvPr id="723" name="Freeform 969"/>
              <p:cNvSpPr>
                <a:spLocks/>
              </p:cNvSpPr>
              <p:nvPr/>
            </p:nvSpPr>
            <p:spPr bwMode="auto">
              <a:xfrm>
                <a:off x="454" y="3255"/>
                <a:ext cx="24" cy="22"/>
              </a:xfrm>
              <a:custGeom>
                <a:avLst/>
                <a:gdLst>
                  <a:gd name="T0" fmla="*/ 0 w 99"/>
                  <a:gd name="T1" fmla="*/ 49 h 99"/>
                  <a:gd name="T2" fmla="*/ 6 w 99"/>
                  <a:gd name="T3" fmla="*/ 24 h 99"/>
                  <a:gd name="T4" fmla="*/ 24 w 99"/>
                  <a:gd name="T5" fmla="*/ 6 h 99"/>
                  <a:gd name="T6" fmla="*/ 50 w 99"/>
                  <a:gd name="T7" fmla="*/ 0 h 99"/>
                  <a:gd name="T8" fmla="*/ 50 w 99"/>
                  <a:gd name="T9" fmla="*/ 0 h 99"/>
                  <a:gd name="T10" fmla="*/ 75 w 99"/>
                  <a:gd name="T11" fmla="*/ 6 h 99"/>
                  <a:gd name="T12" fmla="*/ 93 w 99"/>
                  <a:gd name="T13" fmla="*/ 24 h 99"/>
                  <a:gd name="T14" fmla="*/ 99 w 99"/>
                  <a:gd name="T15" fmla="*/ 49 h 99"/>
                  <a:gd name="T16" fmla="*/ 99 w 99"/>
                  <a:gd name="T17" fmla="*/ 49 h 99"/>
                  <a:gd name="T18" fmla="*/ 93 w 99"/>
                  <a:gd name="T19" fmla="*/ 75 h 99"/>
                  <a:gd name="T20" fmla="*/ 75 w 99"/>
                  <a:gd name="T21" fmla="*/ 93 h 99"/>
                  <a:gd name="T22" fmla="*/ 50 w 99"/>
                  <a:gd name="T23" fmla="*/ 99 h 99"/>
                  <a:gd name="T24" fmla="*/ 50 w 99"/>
                  <a:gd name="T25" fmla="*/ 99 h 99"/>
                  <a:gd name="T26" fmla="*/ 24 w 99"/>
                  <a:gd name="T27" fmla="*/ 93 h 99"/>
                  <a:gd name="T28" fmla="*/ 6 w 99"/>
                  <a:gd name="T29" fmla="*/ 75 h 99"/>
                  <a:gd name="T30" fmla="*/ 0 w 99"/>
                  <a:gd name="T31" fmla="*/ 49 h 99"/>
                  <a:gd name="T32" fmla="*/ 0 w 99"/>
                  <a:gd name="T33" fmla="*/ 49 h 99"/>
                  <a:gd name="T34" fmla="*/ 0 w 99"/>
                  <a:gd name="T35" fmla="*/ 49 h 9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9"/>
                  <a:gd name="T55" fmla="*/ 0 h 99"/>
                  <a:gd name="T56" fmla="*/ 99 w 99"/>
                  <a:gd name="T57" fmla="*/ 99 h 9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9" h="99">
                    <a:moveTo>
                      <a:pt x="0" y="49"/>
                    </a:moveTo>
                    <a:lnTo>
                      <a:pt x="6" y="24"/>
                    </a:lnTo>
                    <a:lnTo>
                      <a:pt x="24" y="6"/>
                    </a:lnTo>
                    <a:lnTo>
                      <a:pt x="50" y="0"/>
                    </a:lnTo>
                    <a:lnTo>
                      <a:pt x="75" y="6"/>
                    </a:lnTo>
                    <a:lnTo>
                      <a:pt x="93" y="24"/>
                    </a:lnTo>
                    <a:lnTo>
                      <a:pt x="99" y="49"/>
                    </a:lnTo>
                    <a:lnTo>
                      <a:pt x="93" y="75"/>
                    </a:lnTo>
                    <a:lnTo>
                      <a:pt x="75" y="93"/>
                    </a:lnTo>
                    <a:lnTo>
                      <a:pt x="50" y="99"/>
                    </a:lnTo>
                    <a:lnTo>
                      <a:pt x="24" y="93"/>
                    </a:lnTo>
                    <a:lnTo>
                      <a:pt x="6" y="75"/>
                    </a:lnTo>
                    <a:lnTo>
                      <a:pt x="0" y="49"/>
                    </a:lnTo>
                  </a:path>
                </a:pathLst>
              </a:custGeom>
              <a:noFill/>
              <a:ln w="6350">
                <a:solidFill>
                  <a:srgbClr val="000000"/>
                </a:solidFill>
                <a:round/>
                <a:headEnd/>
                <a:tailEnd/>
              </a:ln>
            </p:spPr>
            <p:txBody>
              <a:bodyPr>
                <a:prstTxWarp prst="textNoShape">
                  <a:avLst/>
                </a:prstTxWarp>
              </a:bodyPr>
              <a:lstStyle/>
              <a:p>
                <a:endParaRPr lang="en-US" sz="1600">
                  <a:latin typeface="Times New Roman" pitchFamily="18" charset="0"/>
                  <a:cs typeface="Times New Roman" pitchFamily="18" charset="0"/>
                </a:endParaRPr>
              </a:p>
            </p:txBody>
          </p:sp>
        </p:grpSp>
      </p:grpSp>
    </p:spTree>
    <p:extLst>
      <p:ext uri="{BB962C8B-B14F-4D97-AF65-F5344CB8AC3E}">
        <p14:creationId xmlns:p14="http://schemas.microsoft.com/office/powerpoint/2010/main" val="825949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422"/>
                                        </p:tgtEl>
                                        <p:attrNameLst>
                                          <p:attrName>style.visibility</p:attrName>
                                        </p:attrNameLst>
                                      </p:cBhvr>
                                      <p:to>
                                        <p:strVal val="visible"/>
                                      </p:to>
                                    </p:set>
                                    <p:anim calcmode="lin" valueType="num">
                                      <p:cBhvr>
                                        <p:cTn id="13" dur="500" fill="hold"/>
                                        <p:tgtEl>
                                          <p:spTgt spid="422"/>
                                        </p:tgtEl>
                                        <p:attrNameLst>
                                          <p:attrName>ppt_w</p:attrName>
                                        </p:attrNameLst>
                                      </p:cBhvr>
                                      <p:tavLst>
                                        <p:tav tm="0">
                                          <p:val>
                                            <p:fltVal val="0"/>
                                          </p:val>
                                        </p:tav>
                                        <p:tav tm="100000">
                                          <p:val>
                                            <p:strVal val="#ppt_w"/>
                                          </p:val>
                                        </p:tav>
                                      </p:tavLst>
                                    </p:anim>
                                    <p:anim calcmode="lin" valueType="num">
                                      <p:cBhvr>
                                        <p:cTn id="14" dur="500" fill="hold"/>
                                        <p:tgtEl>
                                          <p:spTgt spid="422"/>
                                        </p:tgtEl>
                                        <p:attrNameLst>
                                          <p:attrName>ppt_h</p:attrName>
                                        </p:attrNameLst>
                                      </p:cBhvr>
                                      <p:tavLst>
                                        <p:tav tm="0">
                                          <p:val>
                                            <p:fltVal val="0"/>
                                          </p:val>
                                        </p:tav>
                                        <p:tav tm="100000">
                                          <p:val>
                                            <p:strVal val="#ppt_h"/>
                                          </p:val>
                                        </p:tav>
                                      </p:tavLst>
                                    </p:anim>
                                    <p:animEffect transition="in" filter="fade">
                                      <p:cBhvr>
                                        <p:cTn id="15" dur="500"/>
                                        <p:tgtEl>
                                          <p:spTgt spid="422"/>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531"/>
                                        </p:tgtEl>
                                        <p:attrNameLst>
                                          <p:attrName>style.visibility</p:attrName>
                                        </p:attrNameLst>
                                      </p:cBhvr>
                                      <p:to>
                                        <p:strVal val="visible"/>
                                      </p:to>
                                    </p:set>
                                    <p:anim calcmode="lin" valueType="num">
                                      <p:cBhvr>
                                        <p:cTn id="19" dur="500" fill="hold"/>
                                        <p:tgtEl>
                                          <p:spTgt spid="531"/>
                                        </p:tgtEl>
                                        <p:attrNameLst>
                                          <p:attrName>ppt_w</p:attrName>
                                        </p:attrNameLst>
                                      </p:cBhvr>
                                      <p:tavLst>
                                        <p:tav tm="0">
                                          <p:val>
                                            <p:fltVal val="0"/>
                                          </p:val>
                                        </p:tav>
                                        <p:tav tm="100000">
                                          <p:val>
                                            <p:strVal val="#ppt_w"/>
                                          </p:val>
                                        </p:tav>
                                      </p:tavLst>
                                    </p:anim>
                                    <p:anim calcmode="lin" valueType="num">
                                      <p:cBhvr>
                                        <p:cTn id="20" dur="500" fill="hold"/>
                                        <p:tgtEl>
                                          <p:spTgt spid="531"/>
                                        </p:tgtEl>
                                        <p:attrNameLst>
                                          <p:attrName>ppt_h</p:attrName>
                                        </p:attrNameLst>
                                      </p:cBhvr>
                                      <p:tavLst>
                                        <p:tav tm="0">
                                          <p:val>
                                            <p:fltVal val="0"/>
                                          </p:val>
                                        </p:tav>
                                        <p:tav tm="100000">
                                          <p:val>
                                            <p:strVal val="#ppt_h"/>
                                          </p:val>
                                        </p:tav>
                                      </p:tavLst>
                                    </p:anim>
                                    <p:animEffect transition="in" filter="fade">
                                      <p:cBhvr>
                                        <p:cTn id="21" dur="500"/>
                                        <p:tgtEl>
                                          <p:spTgt spid="531"/>
                                        </p:tgtEl>
                                      </p:cBhvr>
                                    </p:animEffect>
                                  </p:childTnLst>
                                </p:cTn>
                              </p:par>
                              <p:par>
                                <p:cTn id="22" presetID="53" presetClass="entr" presetSubtype="16" fill="hold" nodeType="withEffect">
                                  <p:stCondLst>
                                    <p:cond delay="0"/>
                                  </p:stCondLst>
                                  <p:childTnLst>
                                    <p:set>
                                      <p:cBhvr>
                                        <p:cTn id="23" dur="1" fill="hold">
                                          <p:stCondLst>
                                            <p:cond delay="0"/>
                                          </p:stCondLst>
                                        </p:cTn>
                                        <p:tgtEl>
                                          <p:spTgt spid="538"/>
                                        </p:tgtEl>
                                        <p:attrNameLst>
                                          <p:attrName>style.visibility</p:attrName>
                                        </p:attrNameLst>
                                      </p:cBhvr>
                                      <p:to>
                                        <p:strVal val="visible"/>
                                      </p:to>
                                    </p:set>
                                    <p:anim calcmode="lin" valueType="num">
                                      <p:cBhvr>
                                        <p:cTn id="24" dur="500" fill="hold"/>
                                        <p:tgtEl>
                                          <p:spTgt spid="538"/>
                                        </p:tgtEl>
                                        <p:attrNameLst>
                                          <p:attrName>ppt_w</p:attrName>
                                        </p:attrNameLst>
                                      </p:cBhvr>
                                      <p:tavLst>
                                        <p:tav tm="0">
                                          <p:val>
                                            <p:fltVal val="0"/>
                                          </p:val>
                                        </p:tav>
                                        <p:tav tm="100000">
                                          <p:val>
                                            <p:strVal val="#ppt_w"/>
                                          </p:val>
                                        </p:tav>
                                      </p:tavLst>
                                    </p:anim>
                                    <p:anim calcmode="lin" valueType="num">
                                      <p:cBhvr>
                                        <p:cTn id="25" dur="500" fill="hold"/>
                                        <p:tgtEl>
                                          <p:spTgt spid="538"/>
                                        </p:tgtEl>
                                        <p:attrNameLst>
                                          <p:attrName>ppt_h</p:attrName>
                                        </p:attrNameLst>
                                      </p:cBhvr>
                                      <p:tavLst>
                                        <p:tav tm="0">
                                          <p:val>
                                            <p:fltVal val="0"/>
                                          </p:val>
                                        </p:tav>
                                        <p:tav tm="100000">
                                          <p:val>
                                            <p:strVal val="#ppt_h"/>
                                          </p:val>
                                        </p:tav>
                                      </p:tavLst>
                                    </p:anim>
                                    <p:animEffect transition="in" filter="fade">
                                      <p:cBhvr>
                                        <p:cTn id="26" dur="500"/>
                                        <p:tgtEl>
                                          <p:spTgt spid="538"/>
                                        </p:tgtEl>
                                      </p:cBhvr>
                                    </p:animEffect>
                                  </p:childTnLst>
                                </p:cTn>
                              </p:par>
                            </p:childTnLst>
                          </p:cTn>
                        </p:par>
                        <p:par>
                          <p:cTn id="27" fill="hold">
                            <p:stCondLst>
                              <p:cond delay="1500"/>
                            </p:stCondLst>
                            <p:childTnLst>
                              <p:par>
                                <p:cTn id="28" presetID="53" presetClass="entr" presetSubtype="16" fill="hold" nodeType="afterEffect">
                                  <p:stCondLst>
                                    <p:cond delay="0"/>
                                  </p:stCondLst>
                                  <p:childTnLst>
                                    <p:set>
                                      <p:cBhvr>
                                        <p:cTn id="29" dur="1" fill="hold">
                                          <p:stCondLst>
                                            <p:cond delay="0"/>
                                          </p:stCondLst>
                                        </p:cTn>
                                        <p:tgtEl>
                                          <p:spTgt spid="435"/>
                                        </p:tgtEl>
                                        <p:attrNameLst>
                                          <p:attrName>style.visibility</p:attrName>
                                        </p:attrNameLst>
                                      </p:cBhvr>
                                      <p:to>
                                        <p:strVal val="visible"/>
                                      </p:to>
                                    </p:set>
                                    <p:anim calcmode="lin" valueType="num">
                                      <p:cBhvr>
                                        <p:cTn id="30" dur="500" fill="hold"/>
                                        <p:tgtEl>
                                          <p:spTgt spid="435"/>
                                        </p:tgtEl>
                                        <p:attrNameLst>
                                          <p:attrName>ppt_w</p:attrName>
                                        </p:attrNameLst>
                                      </p:cBhvr>
                                      <p:tavLst>
                                        <p:tav tm="0">
                                          <p:val>
                                            <p:fltVal val="0"/>
                                          </p:val>
                                        </p:tav>
                                        <p:tav tm="100000">
                                          <p:val>
                                            <p:strVal val="#ppt_w"/>
                                          </p:val>
                                        </p:tav>
                                      </p:tavLst>
                                    </p:anim>
                                    <p:anim calcmode="lin" valueType="num">
                                      <p:cBhvr>
                                        <p:cTn id="31" dur="500" fill="hold"/>
                                        <p:tgtEl>
                                          <p:spTgt spid="435"/>
                                        </p:tgtEl>
                                        <p:attrNameLst>
                                          <p:attrName>ppt_h</p:attrName>
                                        </p:attrNameLst>
                                      </p:cBhvr>
                                      <p:tavLst>
                                        <p:tav tm="0">
                                          <p:val>
                                            <p:fltVal val="0"/>
                                          </p:val>
                                        </p:tav>
                                        <p:tav tm="100000">
                                          <p:val>
                                            <p:strVal val="#ppt_h"/>
                                          </p:val>
                                        </p:tav>
                                      </p:tavLst>
                                    </p:anim>
                                    <p:animEffect transition="in" filter="fade">
                                      <p:cBhvr>
                                        <p:cTn id="32" dur="500"/>
                                        <p:tgtEl>
                                          <p:spTgt spid="435"/>
                                        </p:tgtEl>
                                      </p:cBhvr>
                                    </p:animEffect>
                                  </p:childTnLst>
                                </p:cTn>
                              </p:par>
                              <p:par>
                                <p:cTn id="33" presetID="53" presetClass="entr" presetSubtype="16" fill="hold" nodeType="withEffect">
                                  <p:stCondLst>
                                    <p:cond delay="0"/>
                                  </p:stCondLst>
                                  <p:childTnLst>
                                    <p:set>
                                      <p:cBhvr>
                                        <p:cTn id="34" dur="1" fill="hold">
                                          <p:stCondLst>
                                            <p:cond delay="0"/>
                                          </p:stCondLst>
                                        </p:cTn>
                                        <p:tgtEl>
                                          <p:spTgt spid="545"/>
                                        </p:tgtEl>
                                        <p:attrNameLst>
                                          <p:attrName>style.visibility</p:attrName>
                                        </p:attrNameLst>
                                      </p:cBhvr>
                                      <p:to>
                                        <p:strVal val="visible"/>
                                      </p:to>
                                    </p:set>
                                    <p:anim calcmode="lin" valueType="num">
                                      <p:cBhvr>
                                        <p:cTn id="35" dur="500" fill="hold"/>
                                        <p:tgtEl>
                                          <p:spTgt spid="545"/>
                                        </p:tgtEl>
                                        <p:attrNameLst>
                                          <p:attrName>ppt_w</p:attrName>
                                        </p:attrNameLst>
                                      </p:cBhvr>
                                      <p:tavLst>
                                        <p:tav tm="0">
                                          <p:val>
                                            <p:fltVal val="0"/>
                                          </p:val>
                                        </p:tav>
                                        <p:tav tm="100000">
                                          <p:val>
                                            <p:strVal val="#ppt_w"/>
                                          </p:val>
                                        </p:tav>
                                      </p:tavLst>
                                    </p:anim>
                                    <p:anim calcmode="lin" valueType="num">
                                      <p:cBhvr>
                                        <p:cTn id="36" dur="500" fill="hold"/>
                                        <p:tgtEl>
                                          <p:spTgt spid="545"/>
                                        </p:tgtEl>
                                        <p:attrNameLst>
                                          <p:attrName>ppt_h</p:attrName>
                                        </p:attrNameLst>
                                      </p:cBhvr>
                                      <p:tavLst>
                                        <p:tav tm="0">
                                          <p:val>
                                            <p:fltVal val="0"/>
                                          </p:val>
                                        </p:tav>
                                        <p:tav tm="100000">
                                          <p:val>
                                            <p:strVal val="#ppt_h"/>
                                          </p:val>
                                        </p:tav>
                                      </p:tavLst>
                                    </p:anim>
                                    <p:animEffect transition="in" filter="fade">
                                      <p:cBhvr>
                                        <p:cTn id="37" dur="500"/>
                                        <p:tgtEl>
                                          <p:spTgt spid="545"/>
                                        </p:tgtEl>
                                      </p:cBhvr>
                                    </p:animEffect>
                                  </p:childTnLst>
                                </p:cTn>
                              </p:par>
                            </p:childTnLst>
                          </p:cTn>
                        </p:par>
                        <p:par>
                          <p:cTn id="38" fill="hold">
                            <p:stCondLst>
                              <p:cond delay="2000"/>
                            </p:stCondLst>
                            <p:childTnLst>
                              <p:par>
                                <p:cTn id="39" presetID="53" presetClass="entr" presetSubtype="16" fill="hold" nodeType="afterEffect">
                                  <p:stCondLst>
                                    <p:cond delay="0"/>
                                  </p:stCondLst>
                                  <p:childTnLst>
                                    <p:set>
                                      <p:cBhvr>
                                        <p:cTn id="40" dur="1" fill="hold">
                                          <p:stCondLst>
                                            <p:cond delay="0"/>
                                          </p:stCondLst>
                                        </p:cTn>
                                        <p:tgtEl>
                                          <p:spTgt spid="462"/>
                                        </p:tgtEl>
                                        <p:attrNameLst>
                                          <p:attrName>style.visibility</p:attrName>
                                        </p:attrNameLst>
                                      </p:cBhvr>
                                      <p:to>
                                        <p:strVal val="visible"/>
                                      </p:to>
                                    </p:set>
                                    <p:anim calcmode="lin" valueType="num">
                                      <p:cBhvr>
                                        <p:cTn id="41" dur="500" fill="hold"/>
                                        <p:tgtEl>
                                          <p:spTgt spid="462"/>
                                        </p:tgtEl>
                                        <p:attrNameLst>
                                          <p:attrName>ppt_w</p:attrName>
                                        </p:attrNameLst>
                                      </p:cBhvr>
                                      <p:tavLst>
                                        <p:tav tm="0">
                                          <p:val>
                                            <p:fltVal val="0"/>
                                          </p:val>
                                        </p:tav>
                                        <p:tav tm="100000">
                                          <p:val>
                                            <p:strVal val="#ppt_w"/>
                                          </p:val>
                                        </p:tav>
                                      </p:tavLst>
                                    </p:anim>
                                    <p:anim calcmode="lin" valueType="num">
                                      <p:cBhvr>
                                        <p:cTn id="42" dur="500" fill="hold"/>
                                        <p:tgtEl>
                                          <p:spTgt spid="462"/>
                                        </p:tgtEl>
                                        <p:attrNameLst>
                                          <p:attrName>ppt_h</p:attrName>
                                        </p:attrNameLst>
                                      </p:cBhvr>
                                      <p:tavLst>
                                        <p:tav tm="0">
                                          <p:val>
                                            <p:fltVal val="0"/>
                                          </p:val>
                                        </p:tav>
                                        <p:tav tm="100000">
                                          <p:val>
                                            <p:strVal val="#ppt_h"/>
                                          </p:val>
                                        </p:tav>
                                      </p:tavLst>
                                    </p:anim>
                                    <p:animEffect transition="in" filter="fade">
                                      <p:cBhvr>
                                        <p:cTn id="43" dur="500"/>
                                        <p:tgtEl>
                                          <p:spTgt spid="462"/>
                                        </p:tgtEl>
                                      </p:cBhvr>
                                    </p:animEffect>
                                  </p:childTnLst>
                                </p:cTn>
                              </p:par>
                              <p:par>
                                <p:cTn id="44" presetID="53" presetClass="entr" presetSubtype="16" fill="hold" nodeType="withEffect">
                                  <p:stCondLst>
                                    <p:cond delay="0"/>
                                  </p:stCondLst>
                                  <p:childTnLst>
                                    <p:set>
                                      <p:cBhvr>
                                        <p:cTn id="45" dur="1" fill="hold">
                                          <p:stCondLst>
                                            <p:cond delay="0"/>
                                          </p:stCondLst>
                                        </p:cTn>
                                        <p:tgtEl>
                                          <p:spTgt spid="561"/>
                                        </p:tgtEl>
                                        <p:attrNameLst>
                                          <p:attrName>style.visibility</p:attrName>
                                        </p:attrNameLst>
                                      </p:cBhvr>
                                      <p:to>
                                        <p:strVal val="visible"/>
                                      </p:to>
                                    </p:set>
                                    <p:anim calcmode="lin" valueType="num">
                                      <p:cBhvr>
                                        <p:cTn id="46" dur="500" fill="hold"/>
                                        <p:tgtEl>
                                          <p:spTgt spid="561"/>
                                        </p:tgtEl>
                                        <p:attrNameLst>
                                          <p:attrName>ppt_w</p:attrName>
                                        </p:attrNameLst>
                                      </p:cBhvr>
                                      <p:tavLst>
                                        <p:tav tm="0">
                                          <p:val>
                                            <p:fltVal val="0"/>
                                          </p:val>
                                        </p:tav>
                                        <p:tav tm="100000">
                                          <p:val>
                                            <p:strVal val="#ppt_w"/>
                                          </p:val>
                                        </p:tav>
                                      </p:tavLst>
                                    </p:anim>
                                    <p:anim calcmode="lin" valueType="num">
                                      <p:cBhvr>
                                        <p:cTn id="47" dur="500" fill="hold"/>
                                        <p:tgtEl>
                                          <p:spTgt spid="561"/>
                                        </p:tgtEl>
                                        <p:attrNameLst>
                                          <p:attrName>ppt_h</p:attrName>
                                        </p:attrNameLst>
                                      </p:cBhvr>
                                      <p:tavLst>
                                        <p:tav tm="0">
                                          <p:val>
                                            <p:fltVal val="0"/>
                                          </p:val>
                                        </p:tav>
                                        <p:tav tm="100000">
                                          <p:val>
                                            <p:strVal val="#ppt_h"/>
                                          </p:val>
                                        </p:tav>
                                      </p:tavLst>
                                    </p:anim>
                                    <p:animEffect transition="in" filter="fade">
                                      <p:cBhvr>
                                        <p:cTn id="48" dur="500"/>
                                        <p:tgtEl>
                                          <p:spTgt spid="561"/>
                                        </p:tgtEl>
                                      </p:cBhvr>
                                    </p:animEffect>
                                  </p:childTnLst>
                                </p:cTn>
                              </p:par>
                            </p:childTnLst>
                          </p:cTn>
                        </p:par>
                        <p:par>
                          <p:cTn id="49" fill="hold">
                            <p:stCondLst>
                              <p:cond delay="2500"/>
                            </p:stCondLst>
                            <p:childTnLst>
                              <p:par>
                                <p:cTn id="50" presetID="53" presetClass="entr" presetSubtype="16" fill="hold" nodeType="afterEffect">
                                  <p:stCondLst>
                                    <p:cond delay="0"/>
                                  </p:stCondLst>
                                  <p:childTnLst>
                                    <p:set>
                                      <p:cBhvr>
                                        <p:cTn id="51" dur="1" fill="hold">
                                          <p:stCondLst>
                                            <p:cond delay="0"/>
                                          </p:stCondLst>
                                        </p:cTn>
                                        <p:tgtEl>
                                          <p:spTgt spid="619"/>
                                        </p:tgtEl>
                                        <p:attrNameLst>
                                          <p:attrName>style.visibility</p:attrName>
                                        </p:attrNameLst>
                                      </p:cBhvr>
                                      <p:to>
                                        <p:strVal val="visible"/>
                                      </p:to>
                                    </p:set>
                                    <p:anim calcmode="lin" valueType="num">
                                      <p:cBhvr>
                                        <p:cTn id="52" dur="500" fill="hold"/>
                                        <p:tgtEl>
                                          <p:spTgt spid="619"/>
                                        </p:tgtEl>
                                        <p:attrNameLst>
                                          <p:attrName>ppt_w</p:attrName>
                                        </p:attrNameLst>
                                      </p:cBhvr>
                                      <p:tavLst>
                                        <p:tav tm="0">
                                          <p:val>
                                            <p:fltVal val="0"/>
                                          </p:val>
                                        </p:tav>
                                        <p:tav tm="100000">
                                          <p:val>
                                            <p:strVal val="#ppt_w"/>
                                          </p:val>
                                        </p:tav>
                                      </p:tavLst>
                                    </p:anim>
                                    <p:anim calcmode="lin" valueType="num">
                                      <p:cBhvr>
                                        <p:cTn id="53" dur="500" fill="hold"/>
                                        <p:tgtEl>
                                          <p:spTgt spid="619"/>
                                        </p:tgtEl>
                                        <p:attrNameLst>
                                          <p:attrName>ppt_h</p:attrName>
                                        </p:attrNameLst>
                                      </p:cBhvr>
                                      <p:tavLst>
                                        <p:tav tm="0">
                                          <p:val>
                                            <p:fltVal val="0"/>
                                          </p:val>
                                        </p:tav>
                                        <p:tav tm="100000">
                                          <p:val>
                                            <p:strVal val="#ppt_h"/>
                                          </p:val>
                                        </p:tav>
                                      </p:tavLst>
                                    </p:anim>
                                    <p:animEffect transition="in" filter="fade">
                                      <p:cBhvr>
                                        <p:cTn id="54" dur="500"/>
                                        <p:tgtEl>
                                          <p:spTgt spid="619"/>
                                        </p:tgtEl>
                                      </p:cBhvr>
                                    </p:animEffect>
                                  </p:childTnLst>
                                </p:cTn>
                              </p:par>
                              <p:par>
                                <p:cTn id="55" presetID="53" presetClass="entr" presetSubtype="16" fill="hold" nodeType="withEffect">
                                  <p:stCondLst>
                                    <p:cond delay="0"/>
                                  </p:stCondLst>
                                  <p:childTnLst>
                                    <p:set>
                                      <p:cBhvr>
                                        <p:cTn id="56" dur="1" fill="hold">
                                          <p:stCondLst>
                                            <p:cond delay="0"/>
                                          </p:stCondLst>
                                        </p:cTn>
                                        <p:tgtEl>
                                          <p:spTgt spid="498"/>
                                        </p:tgtEl>
                                        <p:attrNameLst>
                                          <p:attrName>style.visibility</p:attrName>
                                        </p:attrNameLst>
                                      </p:cBhvr>
                                      <p:to>
                                        <p:strVal val="visible"/>
                                      </p:to>
                                    </p:set>
                                    <p:anim calcmode="lin" valueType="num">
                                      <p:cBhvr>
                                        <p:cTn id="57" dur="500" fill="hold"/>
                                        <p:tgtEl>
                                          <p:spTgt spid="498"/>
                                        </p:tgtEl>
                                        <p:attrNameLst>
                                          <p:attrName>ppt_w</p:attrName>
                                        </p:attrNameLst>
                                      </p:cBhvr>
                                      <p:tavLst>
                                        <p:tav tm="0">
                                          <p:val>
                                            <p:fltVal val="0"/>
                                          </p:val>
                                        </p:tav>
                                        <p:tav tm="100000">
                                          <p:val>
                                            <p:strVal val="#ppt_w"/>
                                          </p:val>
                                        </p:tav>
                                      </p:tavLst>
                                    </p:anim>
                                    <p:anim calcmode="lin" valueType="num">
                                      <p:cBhvr>
                                        <p:cTn id="58" dur="500" fill="hold"/>
                                        <p:tgtEl>
                                          <p:spTgt spid="498"/>
                                        </p:tgtEl>
                                        <p:attrNameLst>
                                          <p:attrName>ppt_h</p:attrName>
                                        </p:attrNameLst>
                                      </p:cBhvr>
                                      <p:tavLst>
                                        <p:tav tm="0">
                                          <p:val>
                                            <p:fltVal val="0"/>
                                          </p:val>
                                        </p:tav>
                                        <p:tav tm="100000">
                                          <p:val>
                                            <p:strVal val="#ppt_h"/>
                                          </p:val>
                                        </p:tav>
                                      </p:tavLst>
                                    </p:anim>
                                    <p:animEffect transition="in" filter="fade">
                                      <p:cBhvr>
                                        <p:cTn id="59" dur="500"/>
                                        <p:tgtEl>
                                          <p:spTgt spid="498"/>
                                        </p:tgtEl>
                                      </p:cBhvr>
                                    </p:animEffect>
                                  </p:childTnLst>
                                </p:cTn>
                              </p:par>
                            </p:childTnLst>
                          </p:cTn>
                        </p:par>
                        <p:par>
                          <p:cTn id="60" fill="hold">
                            <p:stCondLst>
                              <p:cond delay="3000"/>
                            </p:stCondLst>
                            <p:childTnLst>
                              <p:par>
                                <p:cTn id="61" presetID="53" presetClass="entr" presetSubtype="16" fill="hold" nodeType="afterEffect">
                                  <p:stCondLst>
                                    <p:cond delay="0"/>
                                  </p:stCondLst>
                                  <p:childTnLst>
                                    <p:set>
                                      <p:cBhvr>
                                        <p:cTn id="62" dur="1" fill="hold">
                                          <p:stCondLst>
                                            <p:cond delay="0"/>
                                          </p:stCondLst>
                                        </p:cTn>
                                        <p:tgtEl>
                                          <p:spTgt spid="717"/>
                                        </p:tgtEl>
                                        <p:attrNameLst>
                                          <p:attrName>style.visibility</p:attrName>
                                        </p:attrNameLst>
                                      </p:cBhvr>
                                      <p:to>
                                        <p:strVal val="visible"/>
                                      </p:to>
                                    </p:set>
                                    <p:anim calcmode="lin" valueType="num">
                                      <p:cBhvr>
                                        <p:cTn id="63" dur="500" fill="hold"/>
                                        <p:tgtEl>
                                          <p:spTgt spid="717"/>
                                        </p:tgtEl>
                                        <p:attrNameLst>
                                          <p:attrName>ppt_w</p:attrName>
                                        </p:attrNameLst>
                                      </p:cBhvr>
                                      <p:tavLst>
                                        <p:tav tm="0">
                                          <p:val>
                                            <p:fltVal val="0"/>
                                          </p:val>
                                        </p:tav>
                                        <p:tav tm="100000">
                                          <p:val>
                                            <p:strVal val="#ppt_w"/>
                                          </p:val>
                                        </p:tav>
                                      </p:tavLst>
                                    </p:anim>
                                    <p:anim calcmode="lin" valueType="num">
                                      <p:cBhvr>
                                        <p:cTn id="64" dur="500" fill="hold"/>
                                        <p:tgtEl>
                                          <p:spTgt spid="717"/>
                                        </p:tgtEl>
                                        <p:attrNameLst>
                                          <p:attrName>ppt_h</p:attrName>
                                        </p:attrNameLst>
                                      </p:cBhvr>
                                      <p:tavLst>
                                        <p:tav tm="0">
                                          <p:val>
                                            <p:fltVal val="0"/>
                                          </p:val>
                                        </p:tav>
                                        <p:tav tm="100000">
                                          <p:val>
                                            <p:strVal val="#ppt_h"/>
                                          </p:val>
                                        </p:tav>
                                      </p:tavLst>
                                    </p:anim>
                                    <p:animEffect transition="in" filter="fade">
                                      <p:cBhvr>
                                        <p:cTn id="65" dur="500"/>
                                        <p:tgtEl>
                                          <p:spTgt spid="717"/>
                                        </p:tgtEl>
                                      </p:cBhvr>
                                    </p:animEffect>
                                  </p:childTnLst>
                                </p:cTn>
                              </p:par>
                              <p:par>
                                <p:cTn id="66" presetID="53" presetClass="entr" presetSubtype="16" fill="hold" nodeType="withEffect">
                                  <p:stCondLst>
                                    <p:cond delay="0"/>
                                  </p:stCondLst>
                                  <p:childTnLst>
                                    <p:set>
                                      <p:cBhvr>
                                        <p:cTn id="67" dur="1" fill="hold">
                                          <p:stCondLst>
                                            <p:cond delay="0"/>
                                          </p:stCondLst>
                                        </p:cTn>
                                        <p:tgtEl>
                                          <p:spTgt spid="527"/>
                                        </p:tgtEl>
                                        <p:attrNameLst>
                                          <p:attrName>style.visibility</p:attrName>
                                        </p:attrNameLst>
                                      </p:cBhvr>
                                      <p:to>
                                        <p:strVal val="visible"/>
                                      </p:to>
                                    </p:set>
                                    <p:anim calcmode="lin" valueType="num">
                                      <p:cBhvr>
                                        <p:cTn id="68" dur="500" fill="hold"/>
                                        <p:tgtEl>
                                          <p:spTgt spid="527"/>
                                        </p:tgtEl>
                                        <p:attrNameLst>
                                          <p:attrName>ppt_w</p:attrName>
                                        </p:attrNameLst>
                                      </p:cBhvr>
                                      <p:tavLst>
                                        <p:tav tm="0">
                                          <p:val>
                                            <p:fltVal val="0"/>
                                          </p:val>
                                        </p:tav>
                                        <p:tav tm="100000">
                                          <p:val>
                                            <p:strVal val="#ppt_w"/>
                                          </p:val>
                                        </p:tav>
                                      </p:tavLst>
                                    </p:anim>
                                    <p:anim calcmode="lin" valueType="num">
                                      <p:cBhvr>
                                        <p:cTn id="69" dur="500" fill="hold"/>
                                        <p:tgtEl>
                                          <p:spTgt spid="527"/>
                                        </p:tgtEl>
                                        <p:attrNameLst>
                                          <p:attrName>ppt_h</p:attrName>
                                        </p:attrNameLst>
                                      </p:cBhvr>
                                      <p:tavLst>
                                        <p:tav tm="0">
                                          <p:val>
                                            <p:fltVal val="0"/>
                                          </p:val>
                                        </p:tav>
                                        <p:tav tm="100000">
                                          <p:val>
                                            <p:strVal val="#ppt_h"/>
                                          </p:val>
                                        </p:tav>
                                      </p:tavLst>
                                    </p:anim>
                                    <p:animEffect transition="in" filter="fade">
                                      <p:cBhvr>
                                        <p:cTn id="70" dur="500"/>
                                        <p:tgtEl>
                                          <p:spTgt spid="527"/>
                                        </p:tgtEl>
                                      </p:cBhvr>
                                    </p:animEffect>
                                  </p:childTnLst>
                                </p:cTn>
                              </p:par>
                            </p:childTnLst>
                          </p:cTn>
                        </p:par>
                        <p:par>
                          <p:cTn id="71" fill="hold">
                            <p:stCondLst>
                              <p:cond delay="3500"/>
                            </p:stCondLst>
                            <p:childTnLst>
                              <p:par>
                                <p:cTn id="72" presetID="42" presetClass="entr" presetSubtype="0" fill="hold" grpId="0" nodeType="afterEffect">
                                  <p:stCondLst>
                                    <p:cond delay="0"/>
                                  </p:stCondLst>
                                  <p:childTnLst>
                                    <p:set>
                                      <p:cBhvr>
                                        <p:cTn id="73" dur="1" fill="hold">
                                          <p:stCondLst>
                                            <p:cond delay="0"/>
                                          </p:stCondLst>
                                        </p:cTn>
                                        <p:tgtEl>
                                          <p:spTgt spid="61">
                                            <p:txEl>
                                              <p:pRg st="1" end="1"/>
                                            </p:txEl>
                                          </p:spTgt>
                                        </p:tgtEl>
                                        <p:attrNameLst>
                                          <p:attrName>style.visibility</p:attrName>
                                        </p:attrNameLst>
                                      </p:cBhvr>
                                      <p:to>
                                        <p:strVal val="visible"/>
                                      </p:to>
                                    </p:set>
                                    <p:animEffect transition="in" filter="fade">
                                      <p:cBhvr>
                                        <p:cTn id="74" dur="500"/>
                                        <p:tgtEl>
                                          <p:spTgt spid="61">
                                            <p:txEl>
                                              <p:pRg st="1" end="1"/>
                                            </p:txEl>
                                          </p:spTgt>
                                        </p:tgtEl>
                                      </p:cBhvr>
                                    </p:animEffect>
                                    <p:anim calcmode="lin" valueType="num">
                                      <p:cBhvr>
                                        <p:cTn id="75"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76"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77" fill="hold">
                            <p:stCondLst>
                              <p:cond delay="4000"/>
                            </p:stCondLst>
                            <p:childTnLst>
                              <p:par>
                                <p:cTn id="78" presetID="1" presetClass="entr" presetSubtype="0" fill="hold" grpId="0" nodeType="afterEffect">
                                  <p:stCondLst>
                                    <p:cond delay="0"/>
                                  </p:stCondLst>
                                  <p:childTnLst>
                                    <p:set>
                                      <p:cBhvr>
                                        <p:cTn id="79"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92996"/>
            <a:ext cx="8932985" cy="4311858"/>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70010"/>
            <a:ext cx="8904855" cy="1422986"/>
          </a:xfrm>
        </p:spPr>
        <p:txBody>
          <a:bodyPr/>
          <a:lstStyle/>
          <a:p>
            <a:r>
              <a:rPr lang="en-US" dirty="0"/>
              <a:t>Time Lags, Monetary Shifts, </a:t>
            </a:r>
            <a:r>
              <a:rPr lang="en-US" dirty="0" smtClean="0"/>
              <a:t/>
            </a:r>
            <a:br>
              <a:rPr lang="en-US" dirty="0" smtClean="0"/>
            </a:br>
            <a:r>
              <a:rPr lang="en-US" dirty="0" smtClean="0"/>
              <a:t>and </a:t>
            </a:r>
            <a:r>
              <a:rPr lang="en-US" dirty="0"/>
              <a:t>Economic Stability</a:t>
            </a:r>
            <a:endParaRPr lang="en-US" dirty="0" smtClean="0"/>
          </a:p>
        </p:txBody>
      </p:sp>
      <p:sp>
        <p:nvSpPr>
          <p:cNvPr id="3" name="Content Placeholder 2"/>
          <p:cNvSpPr>
            <a:spLocks noGrp="1"/>
          </p:cNvSpPr>
          <p:nvPr>
            <p:ph idx="1"/>
          </p:nvPr>
        </p:nvSpPr>
        <p:spPr>
          <a:xfrm>
            <a:off x="140675" y="1592996"/>
            <a:ext cx="8883750" cy="3275779"/>
          </a:xfrm>
        </p:spPr>
        <p:txBody>
          <a:bodyPr/>
          <a:lstStyle/>
          <a:p>
            <a:pPr marL="231775" indent="-231775"/>
            <a:r>
              <a:rPr lang="en-US" sz="2600" dirty="0">
                <a:solidFill>
                  <a:srgbClr val="32302A"/>
                </a:solidFill>
              </a:rPr>
              <a:t>While the Fed can institute policy changes rapidly, there will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be </a:t>
            </a:r>
            <a:r>
              <a:rPr lang="en-US" sz="2600" dirty="0">
                <a:solidFill>
                  <a:srgbClr val="32302A"/>
                </a:solidFill>
              </a:rPr>
              <a:t>a time lag before the change exerts much impact on output </a:t>
            </a:r>
            <a:r>
              <a:rPr lang="en-US" sz="2600" dirty="0" smtClean="0">
                <a:solidFill>
                  <a:srgbClr val="32302A"/>
                </a:solidFill>
              </a:rPr>
              <a:t>and </a:t>
            </a:r>
            <a:r>
              <a:rPr lang="en-US" sz="2600" dirty="0">
                <a:solidFill>
                  <a:srgbClr val="32302A"/>
                </a:solidFill>
              </a:rPr>
              <a:t>prices.  </a:t>
            </a:r>
          </a:p>
          <a:p>
            <a:pPr marL="631825" lvl="1" indent="-231775"/>
            <a:r>
              <a:rPr lang="en-US" dirty="0">
                <a:solidFill>
                  <a:srgbClr val="32302A"/>
                </a:solidFill>
              </a:rPr>
              <a:t>This time lag is estimated to be 6 to 18 months in the </a:t>
            </a:r>
            <a:r>
              <a:rPr lang="en-US" dirty="0" smtClean="0">
                <a:solidFill>
                  <a:srgbClr val="32302A"/>
                </a:solidFill>
              </a:rPr>
              <a:t/>
            </a:r>
            <a:br>
              <a:rPr lang="en-US" dirty="0" smtClean="0">
                <a:solidFill>
                  <a:srgbClr val="32302A"/>
                </a:solidFill>
              </a:rPr>
            </a:br>
            <a:r>
              <a:rPr lang="en-US" dirty="0" smtClean="0">
                <a:solidFill>
                  <a:srgbClr val="32302A"/>
                </a:solidFill>
              </a:rPr>
              <a:t>case </a:t>
            </a:r>
            <a:r>
              <a:rPr lang="en-US" dirty="0">
                <a:solidFill>
                  <a:srgbClr val="32302A"/>
                </a:solidFill>
              </a:rPr>
              <a:t>of output.</a:t>
            </a:r>
          </a:p>
          <a:p>
            <a:pPr marL="631825" lvl="1" indent="-231775"/>
            <a:r>
              <a:rPr lang="en-US" dirty="0">
                <a:solidFill>
                  <a:srgbClr val="32302A"/>
                </a:solidFill>
              </a:rPr>
              <a:t>In the case of the price level, the lag is estimated to be </a:t>
            </a:r>
            <a:r>
              <a:rPr lang="en-US" dirty="0" smtClean="0">
                <a:solidFill>
                  <a:srgbClr val="32302A"/>
                </a:solidFill>
              </a:rPr>
              <a:t/>
            </a:r>
            <a:br>
              <a:rPr lang="en-US" dirty="0" smtClean="0">
                <a:solidFill>
                  <a:srgbClr val="32302A"/>
                </a:solidFill>
              </a:rPr>
            </a:br>
            <a:r>
              <a:rPr lang="en-US" dirty="0" smtClean="0">
                <a:solidFill>
                  <a:srgbClr val="32302A"/>
                </a:solidFill>
              </a:rPr>
              <a:t>12 </a:t>
            </a:r>
            <a:r>
              <a:rPr lang="en-US" dirty="0">
                <a:solidFill>
                  <a:srgbClr val="32302A"/>
                </a:solidFill>
              </a:rPr>
              <a:t>to 30 months.</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The Potential </a:t>
            </a:r>
            <a:r>
              <a:rPr lang="en-US" dirty="0" smtClean="0"/>
              <a:t>&amp; </a:t>
            </a:r>
            <a:r>
              <a:rPr lang="en-US" dirty="0"/>
              <a:t>Limitations of Monetary Policy</a:t>
            </a:r>
          </a:p>
        </p:txBody>
      </p:sp>
    </p:spTree>
    <p:extLst>
      <p:ext uri="{BB962C8B-B14F-4D97-AF65-F5344CB8AC3E}">
        <p14:creationId xmlns:p14="http://schemas.microsoft.com/office/powerpoint/2010/main" val="15118142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55640"/>
            <a:ext cx="8932985" cy="433721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47451"/>
            <a:ext cx="8904855" cy="1373912"/>
          </a:xfrm>
        </p:spPr>
        <p:txBody>
          <a:bodyPr/>
          <a:lstStyle/>
          <a:p>
            <a:r>
              <a:rPr lang="en-US" dirty="0"/>
              <a:t>Two important points </a:t>
            </a:r>
            <a:r>
              <a:rPr lang="en-US" dirty="0" smtClean="0"/>
              <a:t/>
            </a:r>
            <a:br>
              <a:rPr lang="en-US" dirty="0" smtClean="0"/>
            </a:br>
            <a:r>
              <a:rPr lang="en-US" dirty="0" smtClean="0"/>
              <a:t>about </a:t>
            </a:r>
            <a:r>
              <a:rPr lang="en-US" dirty="0"/>
              <a:t>monetary policy</a:t>
            </a:r>
            <a:endParaRPr lang="en-US" dirty="0" smtClean="0"/>
          </a:p>
        </p:txBody>
      </p:sp>
      <p:sp>
        <p:nvSpPr>
          <p:cNvPr id="3" name="Content Placeholder 2"/>
          <p:cNvSpPr>
            <a:spLocks noGrp="1"/>
          </p:cNvSpPr>
          <p:nvPr>
            <p:ph idx="1"/>
          </p:nvPr>
        </p:nvSpPr>
        <p:spPr>
          <a:xfrm>
            <a:off x="140675" y="1555640"/>
            <a:ext cx="8883750" cy="4359106"/>
          </a:xfrm>
        </p:spPr>
        <p:txBody>
          <a:bodyPr/>
          <a:lstStyle/>
          <a:p>
            <a:pPr marL="231775" indent="-231775"/>
            <a:r>
              <a:rPr lang="en-US" sz="2600" dirty="0">
                <a:solidFill>
                  <a:srgbClr val="32302A"/>
                </a:solidFill>
              </a:rPr>
              <a:t>Expansionary monetary policy cannot loosen the bonds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of </a:t>
            </a:r>
            <a:r>
              <a:rPr lang="en-US" sz="2600" dirty="0">
                <a:solidFill>
                  <a:srgbClr val="32302A"/>
                </a:solidFill>
              </a:rPr>
              <a:t>scarcity and therefore it cannot promote long-term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economic </a:t>
            </a:r>
            <a:r>
              <a:rPr lang="en-US" sz="2600" dirty="0">
                <a:solidFill>
                  <a:srgbClr val="32302A"/>
                </a:solidFill>
              </a:rPr>
              <a:t>growth.  </a:t>
            </a:r>
            <a:r>
              <a:rPr lang="en-US" sz="2600" i="1" dirty="0">
                <a:solidFill>
                  <a:srgbClr val="32302A"/>
                </a:solidFill>
              </a:rPr>
              <a:t>Rapid growth of the money supply will </a:t>
            </a:r>
            <a:r>
              <a:rPr lang="en-US" sz="2600" i="1" dirty="0" smtClean="0">
                <a:solidFill>
                  <a:srgbClr val="32302A"/>
                </a:solidFill>
              </a:rPr>
              <a:t/>
            </a:r>
            <a:br>
              <a:rPr lang="en-US" sz="2600" i="1" dirty="0" smtClean="0">
                <a:solidFill>
                  <a:srgbClr val="32302A"/>
                </a:solidFill>
              </a:rPr>
            </a:br>
            <a:r>
              <a:rPr lang="en-US" sz="2600" i="1" dirty="0" smtClean="0">
                <a:solidFill>
                  <a:srgbClr val="32302A"/>
                </a:solidFill>
              </a:rPr>
              <a:t>lead </a:t>
            </a:r>
            <a:r>
              <a:rPr lang="en-US" sz="2600" i="1" dirty="0">
                <a:solidFill>
                  <a:srgbClr val="32302A"/>
                </a:solidFill>
              </a:rPr>
              <a:t>to inflation.</a:t>
            </a:r>
          </a:p>
          <a:p>
            <a:pPr marL="231775" indent="-231775"/>
            <a:r>
              <a:rPr lang="en-US" sz="2600" dirty="0">
                <a:solidFill>
                  <a:srgbClr val="32302A"/>
                </a:solidFill>
              </a:rPr>
              <a:t>Shifts in monetary policy will influence the general level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of </a:t>
            </a:r>
            <a:r>
              <a:rPr lang="en-US" sz="2600" dirty="0">
                <a:solidFill>
                  <a:srgbClr val="32302A"/>
                </a:solidFill>
              </a:rPr>
              <a:t>prices and real output only after time lags that are long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and </a:t>
            </a:r>
            <a:r>
              <a:rPr lang="en-US" sz="2600" dirty="0">
                <a:solidFill>
                  <a:srgbClr val="32302A"/>
                </a:solidFill>
              </a:rPr>
              <a:t>variable.</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500"/>
                                        <p:tgtEl>
                                          <p:spTgt spid="3">
                                            <p:txEl>
                                              <p:pRg st="0" end="0"/>
                                            </p:txEl>
                                          </p:spTgt>
                                        </p:tgtEl>
                                      </p:cBhvr>
                                    </p:animEffect>
                                  </p:childTnLst>
                                </p:cTn>
                              </p:par>
                            </p:childTnLst>
                          </p:cTn>
                        </p:par>
                        <p:par>
                          <p:cTn id="8" fill="hold">
                            <p:stCondLst>
                              <p:cond delay="500"/>
                            </p:stCondLst>
                            <p:childTnLst>
                              <p:par>
                                <p:cTn id="9" presetID="6" presetClass="entr" presetSubtype="1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55640"/>
            <a:ext cx="8932985" cy="433721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47451"/>
            <a:ext cx="8904855" cy="1373912"/>
          </a:xfrm>
        </p:spPr>
        <p:txBody>
          <a:bodyPr/>
          <a:lstStyle/>
          <a:p>
            <a:r>
              <a:rPr lang="en-US" dirty="0"/>
              <a:t>Why Proper Timing </a:t>
            </a:r>
            <a:r>
              <a:rPr lang="en-US" dirty="0" smtClean="0"/>
              <a:t>of Monetary </a:t>
            </a:r>
            <a:br>
              <a:rPr lang="en-US" dirty="0" smtClean="0"/>
            </a:br>
            <a:r>
              <a:rPr lang="en-US" dirty="0" smtClean="0"/>
              <a:t>Policy </a:t>
            </a:r>
            <a:r>
              <a:rPr lang="en-US" dirty="0"/>
              <a:t>Changes </a:t>
            </a:r>
            <a:r>
              <a:rPr lang="en-US" dirty="0" smtClean="0"/>
              <a:t>is Difficult</a:t>
            </a:r>
          </a:p>
        </p:txBody>
      </p:sp>
      <p:sp>
        <p:nvSpPr>
          <p:cNvPr id="3" name="Content Placeholder 2"/>
          <p:cNvSpPr>
            <a:spLocks noGrp="1"/>
          </p:cNvSpPr>
          <p:nvPr>
            <p:ph idx="1"/>
          </p:nvPr>
        </p:nvSpPr>
        <p:spPr>
          <a:xfrm>
            <a:off x="140675" y="1555640"/>
            <a:ext cx="8883750" cy="4359106"/>
          </a:xfrm>
        </p:spPr>
        <p:txBody>
          <a:bodyPr/>
          <a:lstStyle/>
          <a:p>
            <a:pPr marL="231775" indent="-231775"/>
            <a:r>
              <a:rPr lang="en-US" sz="2600" dirty="0">
                <a:solidFill>
                  <a:srgbClr val="32302A"/>
                </a:solidFill>
              </a:rPr>
              <a:t>The long and variable time lags between a monetary policy shift and their impact on the economy will make it difficult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for </a:t>
            </a:r>
            <a:r>
              <a:rPr lang="en-US" sz="2600" dirty="0">
                <a:solidFill>
                  <a:srgbClr val="32302A"/>
                </a:solidFill>
              </a:rPr>
              <a:t>policy-makers to institute changes in a manner that will promote economic stability.</a:t>
            </a:r>
          </a:p>
          <a:p>
            <a:pPr marL="231775" indent="-231775"/>
            <a:r>
              <a:rPr lang="en-US" sz="2600" dirty="0">
                <a:solidFill>
                  <a:srgbClr val="32302A"/>
                </a:solidFill>
              </a:rPr>
              <a:t>Given our limited forecasting ability, policy errors are likely.</a:t>
            </a:r>
          </a:p>
          <a:p>
            <a:pPr marL="231775" indent="-231775"/>
            <a:r>
              <a:rPr lang="en-US" sz="2600" dirty="0">
                <a:solidFill>
                  <a:srgbClr val="32302A"/>
                </a:solidFill>
              </a:rPr>
              <a:t>If monetary policy makers are constantly shifting back and forth, policy errors will occur.  Thus, constant policy shifts are likely to generate instability rather than stability.  Historically this has been the case. </a:t>
            </a:r>
          </a:p>
        </p:txBody>
      </p:sp>
    </p:spTree>
    <p:extLst>
      <p:ext uri="{BB962C8B-B14F-4D97-AF65-F5344CB8AC3E}">
        <p14:creationId xmlns:p14="http://schemas.microsoft.com/office/powerpoint/2010/main" val="84836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out)">
                                      <p:cBhvr>
                                        <p:cTn id="7" dur="500"/>
                                        <p:tgtEl>
                                          <p:spTgt spid="3">
                                            <p:txEl>
                                              <p:pRg st="0" end="0"/>
                                            </p:txEl>
                                          </p:spTgt>
                                        </p:tgtEl>
                                      </p:cBhvr>
                                    </p:animEffect>
                                  </p:childTnLst>
                                </p:cTn>
                              </p:par>
                            </p:childTnLst>
                          </p:cTn>
                        </p:par>
                        <p:par>
                          <p:cTn id="8" fill="hold">
                            <p:stCondLst>
                              <p:cond delay="500"/>
                            </p:stCondLst>
                            <p:childTnLst>
                              <p:par>
                                <p:cTn id="9" presetID="6" presetClass="entr" presetSubtype="32"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out)">
                                      <p:cBhvr>
                                        <p:cTn id="11" dur="500"/>
                                        <p:tgtEl>
                                          <p:spTgt spid="3">
                                            <p:txEl>
                                              <p:pRg st="1" end="1"/>
                                            </p:txEl>
                                          </p:spTgt>
                                        </p:tgtEl>
                                      </p:cBhvr>
                                    </p:animEffect>
                                  </p:childTnLst>
                                </p:cTn>
                              </p:par>
                            </p:childTnLst>
                          </p:cTn>
                        </p:par>
                        <p:par>
                          <p:cTn id="12" fill="hold">
                            <p:stCondLst>
                              <p:cond delay="1000"/>
                            </p:stCondLst>
                            <p:childTnLst>
                              <p:par>
                                <p:cTn id="13" presetID="6" presetClass="entr" presetSubtype="32"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out)">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55640"/>
            <a:ext cx="8932985" cy="433721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15473"/>
            <a:ext cx="8904855" cy="735418"/>
          </a:xfrm>
        </p:spPr>
        <p:txBody>
          <a:bodyPr/>
          <a:lstStyle/>
          <a:p>
            <a:r>
              <a:rPr lang="en-US" dirty="0"/>
              <a:t>Key to Prosperity: Price Stability </a:t>
            </a:r>
          </a:p>
        </p:txBody>
      </p:sp>
      <p:sp>
        <p:nvSpPr>
          <p:cNvPr id="3" name="Content Placeholder 2"/>
          <p:cNvSpPr>
            <a:spLocks noGrp="1"/>
          </p:cNvSpPr>
          <p:nvPr>
            <p:ph idx="1"/>
          </p:nvPr>
        </p:nvSpPr>
        <p:spPr>
          <a:xfrm>
            <a:off x="140675" y="1555640"/>
            <a:ext cx="8883750" cy="4359106"/>
          </a:xfrm>
        </p:spPr>
        <p:txBody>
          <a:bodyPr/>
          <a:lstStyle/>
          <a:p>
            <a:pPr marL="231775" indent="-231775"/>
            <a:r>
              <a:rPr lang="en-US" sz="2600" dirty="0">
                <a:solidFill>
                  <a:srgbClr val="32302A"/>
                </a:solidFill>
              </a:rPr>
              <a:t>Monetary policy that provides </a:t>
            </a:r>
            <a:r>
              <a:rPr lang="en-US" sz="2600" b="1" i="1" dirty="0">
                <a:solidFill>
                  <a:srgbClr val="32302A"/>
                </a:solidFill>
              </a:rPr>
              <a:t>approximate price stability</a:t>
            </a:r>
            <a:r>
              <a:rPr lang="en-US" sz="2600" dirty="0">
                <a:solidFill>
                  <a:srgbClr val="32302A"/>
                </a:solidFill>
              </a:rPr>
              <a:t> (persistently low rates of inflation) is the key to sound stabilization policy. </a:t>
            </a:r>
          </a:p>
          <a:p>
            <a:pPr marL="231775" indent="-231775"/>
            <a:r>
              <a:rPr lang="en-US" sz="2600" dirty="0">
                <a:solidFill>
                  <a:srgbClr val="32302A"/>
                </a:solidFill>
              </a:rPr>
              <a:t>Modern living standards are the result of gains from trade, specialization, division of labor, and mass production processes. </a:t>
            </a:r>
            <a:r>
              <a:rPr lang="en-US" sz="2600" i="1" dirty="0">
                <a:solidFill>
                  <a:srgbClr val="32302A"/>
                </a:solidFill>
              </a:rPr>
              <a:t>Price stability will facilitate the smooth operation </a:t>
            </a:r>
            <a:r>
              <a:rPr lang="en-US" sz="2600" i="1" dirty="0" smtClean="0">
                <a:solidFill>
                  <a:srgbClr val="32302A"/>
                </a:solidFill>
              </a:rPr>
              <a:t/>
            </a:r>
            <a:br>
              <a:rPr lang="en-US" sz="2600" i="1" dirty="0" smtClean="0">
                <a:solidFill>
                  <a:srgbClr val="32302A"/>
                </a:solidFill>
              </a:rPr>
            </a:br>
            <a:r>
              <a:rPr lang="en-US" sz="2600" i="1" dirty="0" smtClean="0">
                <a:solidFill>
                  <a:srgbClr val="32302A"/>
                </a:solidFill>
              </a:rPr>
              <a:t>of </a:t>
            </a:r>
            <a:r>
              <a:rPr lang="en-US" sz="2600" i="1" dirty="0">
                <a:solidFill>
                  <a:srgbClr val="32302A"/>
                </a:solidFill>
              </a:rPr>
              <a:t>the pricing system and the realization of these gains.</a:t>
            </a:r>
            <a:r>
              <a:rPr lang="en-US" sz="2600" dirty="0">
                <a:solidFill>
                  <a:srgbClr val="32302A"/>
                </a:solidFill>
              </a:rPr>
              <a:t> </a:t>
            </a:r>
          </a:p>
          <a:p>
            <a:pPr marL="231775" indent="-231775"/>
            <a:r>
              <a:rPr lang="en-US" sz="2600" dirty="0">
                <a:solidFill>
                  <a:srgbClr val="32302A"/>
                </a:solidFill>
              </a:rPr>
              <a:t>In contrast, high and variable rates of inflation create uncertainty, distort relative prices, and reduce the efficiency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of </a:t>
            </a:r>
            <a:r>
              <a:rPr lang="en-US" sz="2600" dirty="0">
                <a:solidFill>
                  <a:srgbClr val="32302A"/>
                </a:solidFill>
              </a:rPr>
              <a:t>markets. </a:t>
            </a:r>
          </a:p>
        </p:txBody>
      </p:sp>
    </p:spTree>
    <p:extLst>
      <p:ext uri="{BB962C8B-B14F-4D97-AF65-F5344CB8AC3E}">
        <p14:creationId xmlns:p14="http://schemas.microsoft.com/office/powerpoint/2010/main" val="879342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500"/>
                                        <p:tgtEl>
                                          <p:spTgt spid="3">
                                            <p:txEl>
                                              <p:pRg st="0" end="0"/>
                                            </p:txEl>
                                          </p:spTgt>
                                        </p:tgtEl>
                                      </p:cBhvr>
                                    </p:animEffect>
                                  </p:childTnLst>
                                </p:cTn>
                              </p:par>
                            </p:childTnLst>
                          </p:cTn>
                        </p:par>
                        <p:par>
                          <p:cTn id="8" fill="hold">
                            <p:stCondLst>
                              <p:cond delay="500"/>
                            </p:stCondLst>
                            <p:childTnLst>
                              <p:par>
                                <p:cTn id="9" presetID="6" presetClass="entr" presetSubtype="1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500"/>
                                        <p:tgtEl>
                                          <p:spTgt spid="3">
                                            <p:txEl>
                                              <p:pRg st="1" end="1"/>
                                            </p:txEl>
                                          </p:spTgt>
                                        </p:tgtEl>
                                      </p:cBhvr>
                                    </p:animEffect>
                                  </p:childTnLst>
                                </p:cTn>
                              </p:par>
                            </p:childTnLst>
                          </p:cTn>
                        </p:par>
                        <p:par>
                          <p:cTn id="12" fill="hold">
                            <p:stCondLst>
                              <p:cond delay="1000"/>
                            </p:stCondLst>
                            <p:childTnLst>
                              <p:par>
                                <p:cTn id="13" presetID="6" presetClass="entr" presetSubtype="16"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What Causes the Ups and Downs of the Business Cycle: the Austrian View </a:t>
            </a:r>
          </a:p>
        </p:txBody>
      </p:sp>
    </p:spTree>
    <p:extLst>
      <p:ext uri="{BB962C8B-B14F-4D97-AF65-F5344CB8AC3E}">
        <p14:creationId xmlns:p14="http://schemas.microsoft.com/office/powerpoint/2010/main" val="25224166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55640"/>
            <a:ext cx="8932985" cy="433721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15473"/>
            <a:ext cx="8904855" cy="735418"/>
          </a:xfrm>
        </p:spPr>
        <p:txBody>
          <a:bodyPr/>
          <a:lstStyle/>
          <a:p>
            <a:r>
              <a:rPr lang="en-US" dirty="0"/>
              <a:t>Austrian View of the Business Cycle</a:t>
            </a:r>
          </a:p>
        </p:txBody>
      </p:sp>
      <p:sp>
        <p:nvSpPr>
          <p:cNvPr id="3" name="Content Placeholder 2"/>
          <p:cNvSpPr>
            <a:spLocks noGrp="1"/>
          </p:cNvSpPr>
          <p:nvPr>
            <p:ph idx="1"/>
          </p:nvPr>
        </p:nvSpPr>
        <p:spPr>
          <a:xfrm>
            <a:off x="140675" y="1555640"/>
            <a:ext cx="8883750" cy="4359106"/>
          </a:xfrm>
        </p:spPr>
        <p:txBody>
          <a:bodyPr/>
          <a:lstStyle/>
          <a:p>
            <a:pPr marL="231775" indent="-231775"/>
            <a:r>
              <a:rPr lang="en-US" sz="2600" dirty="0">
                <a:solidFill>
                  <a:srgbClr val="32302A"/>
                </a:solidFill>
              </a:rPr>
              <a:t>The </a:t>
            </a:r>
            <a:r>
              <a:rPr lang="en-US" sz="2600" b="1" i="1" dirty="0">
                <a:solidFill>
                  <a:srgbClr val="32302A"/>
                </a:solidFill>
              </a:rPr>
              <a:t>Austrian view </a:t>
            </a:r>
            <a:r>
              <a:rPr lang="en-US" sz="2600" dirty="0">
                <a:solidFill>
                  <a:srgbClr val="32302A"/>
                </a:solidFill>
              </a:rPr>
              <a:t>provides a plausible explanation of the recent boom and bust in the housing market and </a:t>
            </a:r>
            <a:r>
              <a:rPr lang="en-US" sz="2600" dirty="0" smtClean="0">
                <a:solidFill>
                  <a:srgbClr val="32302A"/>
                </a:solidFill>
              </a:rPr>
              <a:t>accompanying </a:t>
            </a:r>
            <a:r>
              <a:rPr lang="en-US" sz="2600" dirty="0">
                <a:solidFill>
                  <a:srgbClr val="32302A"/>
                </a:solidFill>
              </a:rPr>
              <a:t>recession</a:t>
            </a:r>
            <a:r>
              <a:rPr lang="en-US" sz="2600" dirty="0" smtClean="0">
                <a:solidFill>
                  <a:srgbClr val="32302A"/>
                </a:solidFill>
              </a:rPr>
              <a:t>.</a:t>
            </a:r>
          </a:p>
          <a:p>
            <a:pPr marL="231775" indent="-231775"/>
            <a:r>
              <a:rPr lang="en-US" sz="2600" i="1" dirty="0">
                <a:solidFill>
                  <a:srgbClr val="32302A"/>
                </a:solidFill>
              </a:rPr>
              <a:t>Austrian view</a:t>
            </a:r>
            <a:r>
              <a:rPr lang="en-US" sz="2600" dirty="0">
                <a:solidFill>
                  <a:srgbClr val="32302A"/>
                </a:solidFill>
              </a:rPr>
              <a:t> of the business </a:t>
            </a:r>
            <a:r>
              <a:rPr lang="en-US" sz="2600" dirty="0" smtClean="0">
                <a:solidFill>
                  <a:srgbClr val="32302A"/>
                </a:solidFill>
              </a:rPr>
              <a:t>cycle: </a:t>
            </a:r>
            <a:endParaRPr lang="en-US" sz="2600" dirty="0">
              <a:solidFill>
                <a:srgbClr val="32302A"/>
              </a:solidFill>
            </a:endParaRPr>
          </a:p>
          <a:p>
            <a:pPr marL="631825" lvl="1" indent="-231775"/>
            <a:r>
              <a:rPr lang="en-US" sz="2500" dirty="0">
                <a:solidFill>
                  <a:srgbClr val="32302A"/>
                </a:solidFill>
              </a:rPr>
              <a:t>Expansionary monetary policy pushes the interest rate to an artificial low.</a:t>
            </a:r>
          </a:p>
          <a:p>
            <a:pPr marL="631825" lvl="1" indent="-231775"/>
            <a:r>
              <a:rPr lang="en-US" sz="2500" dirty="0">
                <a:solidFill>
                  <a:srgbClr val="32302A"/>
                </a:solidFill>
              </a:rPr>
              <a:t>The low interest rates will induce entrepreneurs to undertake long-term investments like houses, shopping malls, and office buildings.  This will generate an economic boom</a:t>
            </a:r>
            <a:r>
              <a:rPr lang="en-US" sz="2500" dirty="0" smtClean="0">
                <a:solidFill>
                  <a:srgbClr val="32302A"/>
                </a:solidFill>
              </a:rPr>
              <a:t>.</a:t>
            </a:r>
          </a:p>
          <a:p>
            <a:pPr marL="400050" lvl="1" indent="0">
              <a:buNone/>
            </a:pPr>
            <a:r>
              <a:rPr lang="en-US" sz="2500" dirty="0">
                <a:solidFill>
                  <a:srgbClr val="32302A"/>
                </a:solidFill>
              </a:rPr>
              <a:t>												</a:t>
            </a:r>
            <a:r>
              <a:rPr lang="en-US" sz="2500" dirty="0" smtClean="0">
                <a:solidFill>
                  <a:srgbClr val="32302A"/>
                </a:solidFill>
              </a:rPr>
              <a:t>        </a:t>
            </a:r>
            <a:r>
              <a:rPr lang="en-US" sz="2000" i="1" dirty="0" smtClean="0">
                <a:solidFill>
                  <a:srgbClr val="32302A"/>
                </a:solidFill>
              </a:rPr>
              <a:t>(</a:t>
            </a:r>
            <a:r>
              <a:rPr lang="en-US" sz="2000" i="1" dirty="0">
                <a:solidFill>
                  <a:srgbClr val="32302A"/>
                </a:solidFill>
              </a:rPr>
              <a:t>continued on next slide)</a:t>
            </a:r>
            <a:endParaRPr lang="en-US" sz="2500" i="1" dirty="0">
              <a:solidFill>
                <a:srgbClr val="32302A"/>
              </a:solidFill>
            </a:endParaRPr>
          </a:p>
        </p:txBody>
      </p:sp>
    </p:spTree>
    <p:extLst>
      <p:ext uri="{BB962C8B-B14F-4D97-AF65-F5344CB8AC3E}">
        <p14:creationId xmlns:p14="http://schemas.microsoft.com/office/powerpoint/2010/main" val="4189144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500"/>
                            </p:stCondLst>
                            <p:childTnLst>
                              <p:par>
                                <p:cTn id="18" presetID="42"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anim calcmode="lin" valueType="num">
                                      <p:cBhvr>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anim calcmode="lin" valueType="num">
                                      <p:cBhvr>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10" presetClass="entr" presetSubtype="0"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91440" y="1555640"/>
            <a:ext cx="8932985" cy="433721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70654"/>
            <a:ext cx="8904855" cy="735418"/>
          </a:xfrm>
        </p:spPr>
        <p:txBody>
          <a:bodyPr/>
          <a:lstStyle/>
          <a:p>
            <a:r>
              <a:rPr lang="en-US" dirty="0"/>
              <a:t>Austrian View of the Business Cycle</a:t>
            </a:r>
          </a:p>
        </p:txBody>
      </p:sp>
      <p:sp>
        <p:nvSpPr>
          <p:cNvPr id="3" name="Content Placeholder 2"/>
          <p:cNvSpPr>
            <a:spLocks noGrp="1"/>
          </p:cNvSpPr>
          <p:nvPr>
            <p:ph idx="1"/>
          </p:nvPr>
        </p:nvSpPr>
        <p:spPr>
          <a:xfrm>
            <a:off x="140675" y="1608107"/>
            <a:ext cx="8883750" cy="4225159"/>
          </a:xfrm>
        </p:spPr>
        <p:txBody>
          <a:bodyPr/>
          <a:lstStyle/>
          <a:p>
            <a:pPr marL="231775" indent="-231775"/>
            <a:r>
              <a:rPr lang="en-US" sz="2600" i="1" dirty="0">
                <a:solidFill>
                  <a:srgbClr val="32302A"/>
                </a:solidFill>
              </a:rPr>
              <a:t>Austrian view </a:t>
            </a:r>
            <a:r>
              <a:rPr lang="en-US" sz="2600" dirty="0">
                <a:solidFill>
                  <a:srgbClr val="32302A"/>
                </a:solidFill>
              </a:rPr>
              <a:t>of the business </a:t>
            </a:r>
            <a:r>
              <a:rPr lang="en-US" sz="2600" dirty="0" smtClean="0">
                <a:solidFill>
                  <a:srgbClr val="32302A"/>
                </a:solidFill>
              </a:rPr>
              <a:t>cycle: </a:t>
            </a:r>
            <a:r>
              <a:rPr lang="en-US" sz="2000" i="1" dirty="0">
                <a:solidFill>
                  <a:srgbClr val="32302A"/>
                </a:solidFill>
              </a:rPr>
              <a:t>(continued from previous page)</a:t>
            </a:r>
            <a:r>
              <a:rPr lang="en-US" sz="2600" dirty="0" smtClean="0">
                <a:solidFill>
                  <a:srgbClr val="32302A"/>
                </a:solidFill>
              </a:rPr>
              <a:t> </a:t>
            </a:r>
            <a:endParaRPr lang="en-US" sz="2600" dirty="0">
              <a:solidFill>
                <a:srgbClr val="32302A"/>
              </a:solidFill>
            </a:endParaRPr>
          </a:p>
          <a:p>
            <a:pPr marL="631825" lvl="1" indent="-231775"/>
            <a:r>
              <a:rPr lang="en-US" sz="2500" dirty="0" smtClean="0">
                <a:solidFill>
                  <a:srgbClr val="32302A"/>
                </a:solidFill>
              </a:rPr>
              <a:t>But</a:t>
            </a:r>
            <a:r>
              <a:rPr lang="en-US" sz="2500" dirty="0">
                <a:solidFill>
                  <a:srgbClr val="32302A"/>
                </a:solidFill>
              </a:rPr>
              <a:t>, the low interest rates reflect monetary policy rather than an increase in savings.</a:t>
            </a:r>
          </a:p>
          <a:p>
            <a:pPr marL="631825" lvl="1" indent="-231775"/>
            <a:r>
              <a:rPr lang="en-US" sz="2500" dirty="0">
                <a:solidFill>
                  <a:srgbClr val="32302A"/>
                </a:solidFill>
              </a:rPr>
              <a:t>Thus, the boom will be unsustainable because savings are too low to provide a future income that is large enough  for the purchase of the newly created assets at prices that will cover their cost. </a:t>
            </a:r>
            <a:endParaRPr lang="en-US" sz="2500" dirty="0" smtClean="0">
              <a:solidFill>
                <a:srgbClr val="32302A"/>
              </a:solidFill>
            </a:endParaRPr>
          </a:p>
          <a:p>
            <a:pPr marL="631825" lvl="1" indent="-231775"/>
            <a:r>
              <a:rPr lang="en-US" sz="2500" dirty="0">
                <a:solidFill>
                  <a:srgbClr val="32302A"/>
                </a:solidFill>
              </a:rPr>
              <a:t>The boom turns to bust and a large share of the newly constructed assets end up unoccupied. Austrian economists refer to this as </a:t>
            </a:r>
            <a:r>
              <a:rPr lang="en-US" sz="2500" b="1" i="1" dirty="0" err="1">
                <a:solidFill>
                  <a:srgbClr val="32302A"/>
                </a:solidFill>
              </a:rPr>
              <a:t>malinvestment</a:t>
            </a:r>
            <a:r>
              <a:rPr lang="en-US" sz="2500" dirty="0" smtClean="0">
                <a:solidFill>
                  <a:srgbClr val="32302A"/>
                </a:solidFill>
              </a:rPr>
              <a:t>.</a:t>
            </a:r>
            <a:endParaRPr lang="en-US" sz="2500" dirty="0">
              <a:solidFill>
                <a:srgbClr val="32302A"/>
              </a:solidFill>
            </a:endParaRPr>
          </a:p>
        </p:txBody>
      </p:sp>
    </p:spTree>
    <p:extLst>
      <p:ext uri="{BB962C8B-B14F-4D97-AF65-F5344CB8AC3E}">
        <p14:creationId xmlns:p14="http://schemas.microsoft.com/office/powerpoint/2010/main" val="2341955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anim calcmode="lin" valueType="num">
                                      <p:cBhvr>
                                        <p:cTn id="1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anim calcmode="lin" valueType="num">
                                      <p:cBhvr>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91440" y="1555640"/>
            <a:ext cx="8932985" cy="433721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139568"/>
            <a:ext cx="8904855" cy="735418"/>
          </a:xfrm>
        </p:spPr>
        <p:txBody>
          <a:bodyPr/>
          <a:lstStyle/>
          <a:p>
            <a:r>
              <a:rPr lang="en-US" dirty="0"/>
              <a:t>What Causes the Ups and Downs </a:t>
            </a:r>
            <a:r>
              <a:rPr lang="en-US" dirty="0" smtClean="0"/>
              <a:t/>
            </a:r>
            <a:br>
              <a:rPr lang="en-US" dirty="0" smtClean="0"/>
            </a:br>
            <a:r>
              <a:rPr lang="en-US" dirty="0" smtClean="0"/>
              <a:t>of </a:t>
            </a:r>
            <a:r>
              <a:rPr lang="en-US" dirty="0"/>
              <a:t>the Business Cycle: </a:t>
            </a:r>
            <a:r>
              <a:rPr lang="en-US" i="1" dirty="0" smtClean="0"/>
              <a:t>Austrian </a:t>
            </a:r>
            <a:r>
              <a:rPr lang="en-US" i="1" dirty="0"/>
              <a:t>View </a:t>
            </a:r>
          </a:p>
        </p:txBody>
      </p:sp>
      <p:sp>
        <p:nvSpPr>
          <p:cNvPr id="3" name="Content Placeholder 2"/>
          <p:cNvSpPr>
            <a:spLocks noGrp="1"/>
          </p:cNvSpPr>
          <p:nvPr>
            <p:ph idx="1"/>
          </p:nvPr>
        </p:nvSpPr>
        <p:spPr>
          <a:xfrm>
            <a:off x="140675" y="1608107"/>
            <a:ext cx="8883750" cy="4225159"/>
          </a:xfrm>
        </p:spPr>
        <p:txBody>
          <a:bodyPr/>
          <a:lstStyle/>
          <a:p>
            <a:pPr marL="231775" indent="-231775"/>
            <a:r>
              <a:rPr lang="en-US" sz="2600" dirty="0">
                <a:solidFill>
                  <a:srgbClr val="32302A"/>
                </a:solidFill>
              </a:rPr>
              <a:t>In many respects, </a:t>
            </a:r>
            <a:r>
              <a:rPr lang="en-US" sz="2600" dirty="0" smtClean="0">
                <a:solidFill>
                  <a:srgbClr val="32302A"/>
                </a:solidFill>
              </a:rPr>
              <a:t>the Austrian view </a:t>
            </a:r>
            <a:r>
              <a:rPr lang="en-US" sz="2600" dirty="0">
                <a:solidFill>
                  <a:srgbClr val="32302A"/>
                </a:solidFill>
              </a:rPr>
              <a:t>appears to be descriptive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of </a:t>
            </a:r>
            <a:r>
              <a:rPr lang="en-US" sz="2600" dirty="0">
                <a:solidFill>
                  <a:srgbClr val="32302A"/>
                </a:solidFill>
              </a:rPr>
              <a:t>the recent business cycle. </a:t>
            </a:r>
          </a:p>
          <a:p>
            <a:pPr marL="631825" lvl="1" indent="-231775"/>
            <a:r>
              <a:rPr lang="en-US" dirty="0">
                <a:solidFill>
                  <a:srgbClr val="32302A"/>
                </a:solidFill>
              </a:rPr>
              <a:t>Low interest rate policies contributed to a housing boom, </a:t>
            </a:r>
            <a:r>
              <a:rPr lang="en-US" dirty="0" smtClean="0">
                <a:solidFill>
                  <a:srgbClr val="32302A"/>
                </a:solidFill>
              </a:rPr>
              <a:t/>
            </a:r>
            <a:br>
              <a:rPr lang="en-US" dirty="0" smtClean="0">
                <a:solidFill>
                  <a:srgbClr val="32302A"/>
                </a:solidFill>
              </a:rPr>
            </a:br>
            <a:r>
              <a:rPr lang="en-US" dirty="0" smtClean="0">
                <a:solidFill>
                  <a:srgbClr val="32302A"/>
                </a:solidFill>
              </a:rPr>
              <a:t>but </a:t>
            </a:r>
            <a:r>
              <a:rPr lang="en-US" dirty="0">
                <a:solidFill>
                  <a:srgbClr val="32302A"/>
                </a:solidFill>
              </a:rPr>
              <a:t>future demand was inadequate to purchase the larger quantity of houses at profitable prices. </a:t>
            </a:r>
          </a:p>
          <a:p>
            <a:pPr marL="631825" lvl="1" indent="-231775"/>
            <a:r>
              <a:rPr lang="en-US" dirty="0">
                <a:solidFill>
                  <a:srgbClr val="32302A"/>
                </a:solidFill>
              </a:rPr>
              <a:t>As a result, an excess supply of housing led to price declines, unsold housing inventories, empty office buildings, rising default rates, and a prolonged recession. </a:t>
            </a:r>
          </a:p>
        </p:txBody>
      </p:sp>
    </p:spTree>
    <p:extLst>
      <p:ext uri="{BB962C8B-B14F-4D97-AF65-F5344CB8AC3E}">
        <p14:creationId xmlns:p14="http://schemas.microsoft.com/office/powerpoint/2010/main" val="1777199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The Demand and </a:t>
            </a:r>
            <a:br>
              <a:rPr lang="en-US" dirty="0" smtClean="0"/>
            </a:br>
            <a:r>
              <a:rPr lang="en-US" dirty="0" smtClean="0"/>
              <a:t>Supply of money</a:t>
            </a:r>
          </a:p>
        </p:txBody>
      </p:sp>
    </p:spTree>
    <p:extLst>
      <p:ext uri="{BB962C8B-B14F-4D97-AF65-F5344CB8AC3E}">
        <p14:creationId xmlns:p14="http://schemas.microsoft.com/office/powerpoint/2010/main" val="15118142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Recent Monetary Policy </a:t>
            </a:r>
            <a:r>
              <a:rPr lang="en-US" dirty="0" smtClean="0"/>
              <a:t/>
            </a:r>
            <a:br>
              <a:rPr lang="en-US" dirty="0" smtClean="0"/>
            </a:br>
            <a:r>
              <a:rPr lang="en-US" dirty="0" smtClean="0"/>
              <a:t>of </a:t>
            </a:r>
            <a:r>
              <a:rPr lang="en-US" dirty="0"/>
              <a:t>the United States </a:t>
            </a:r>
          </a:p>
        </p:txBody>
      </p:sp>
    </p:spTree>
    <p:extLst>
      <p:ext uri="{BB962C8B-B14F-4D97-AF65-F5344CB8AC3E}">
        <p14:creationId xmlns:p14="http://schemas.microsoft.com/office/powerpoint/2010/main" val="1606890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55640"/>
            <a:ext cx="8932985" cy="433721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9569" y="479243"/>
            <a:ext cx="8904855" cy="671650"/>
          </a:xfrm>
        </p:spPr>
        <p:txBody>
          <a:bodyPr/>
          <a:lstStyle/>
          <a:p>
            <a:r>
              <a:rPr lang="en-US" sz="3600" dirty="0"/>
              <a:t>Three Key Indicators </a:t>
            </a:r>
            <a:r>
              <a:rPr lang="en-US" sz="3600" dirty="0" smtClean="0"/>
              <a:t>of </a:t>
            </a:r>
            <a:r>
              <a:rPr lang="en-US" sz="3600" dirty="0"/>
              <a:t>monetary policy </a:t>
            </a:r>
            <a:endParaRPr lang="en-US" sz="3600" dirty="0" smtClean="0"/>
          </a:p>
        </p:txBody>
      </p:sp>
      <p:sp>
        <p:nvSpPr>
          <p:cNvPr id="3" name="Content Placeholder 2"/>
          <p:cNvSpPr>
            <a:spLocks noGrp="1"/>
          </p:cNvSpPr>
          <p:nvPr>
            <p:ph idx="1"/>
          </p:nvPr>
        </p:nvSpPr>
        <p:spPr>
          <a:xfrm>
            <a:off x="140675" y="1555640"/>
            <a:ext cx="8883750" cy="4359106"/>
          </a:xfrm>
        </p:spPr>
        <p:txBody>
          <a:bodyPr/>
          <a:lstStyle/>
          <a:p>
            <a:pPr marL="231775" indent="-231775"/>
            <a:r>
              <a:rPr lang="en-US" sz="2600" dirty="0">
                <a:solidFill>
                  <a:srgbClr val="32302A"/>
                </a:solidFill>
              </a:rPr>
              <a:t>Monetary Policy indicators:</a:t>
            </a:r>
          </a:p>
          <a:p>
            <a:pPr marL="631825" lvl="1" indent="-231775"/>
            <a:r>
              <a:rPr lang="en-US" dirty="0">
                <a:solidFill>
                  <a:srgbClr val="32302A"/>
                </a:solidFill>
              </a:rPr>
              <a:t>short-term interest rates,  </a:t>
            </a:r>
          </a:p>
          <a:p>
            <a:pPr marL="631825" lvl="1" indent="-231775"/>
            <a:r>
              <a:rPr lang="en-US" dirty="0">
                <a:solidFill>
                  <a:srgbClr val="32302A"/>
                </a:solidFill>
              </a:rPr>
              <a:t>the  growth rate of the money supply, </a:t>
            </a:r>
          </a:p>
          <a:p>
            <a:pPr marL="631825" lvl="1" indent="-231775"/>
            <a:r>
              <a:rPr lang="en-US" dirty="0">
                <a:solidFill>
                  <a:srgbClr val="32302A"/>
                </a:solidFill>
              </a:rPr>
              <a:t>growth rate of the monetary base </a:t>
            </a:r>
          </a:p>
        </p:txBody>
      </p:sp>
    </p:spTree>
    <p:extLst>
      <p:ext uri="{BB962C8B-B14F-4D97-AF65-F5344CB8AC3E}">
        <p14:creationId xmlns:p14="http://schemas.microsoft.com/office/powerpoint/2010/main" val="3950091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600" dirty="0" smtClean="0"/>
              <a:t>U.S. Inflation Rate 1990-2011</a:t>
            </a:r>
            <a:endParaRPr lang="en-US" sz="3400" dirty="0"/>
          </a:p>
        </p:txBody>
      </p:sp>
      <p:sp>
        <p:nvSpPr>
          <p:cNvPr id="61" name="Text Box 10"/>
          <p:cNvSpPr txBox="1">
            <a:spLocks noChangeArrowheads="1"/>
          </p:cNvSpPr>
          <p:nvPr/>
        </p:nvSpPr>
        <p:spPr bwMode="auto">
          <a:xfrm>
            <a:off x="73111" y="2587646"/>
            <a:ext cx="4054961" cy="1366528"/>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300" dirty="0" smtClean="0">
                <a:latin typeface="Times New Roman" pitchFamily="18" charset="0"/>
                <a:cs typeface="Times New Roman" pitchFamily="18" charset="0"/>
              </a:rPr>
              <a:t>The U.S. inflation </a:t>
            </a:r>
            <a:r>
              <a:rPr lang="en-US" sz="2300" dirty="0">
                <a:latin typeface="Times New Roman" pitchFamily="18" charset="0"/>
                <a:cs typeface="Times New Roman" pitchFamily="18" charset="0"/>
              </a:rPr>
              <a:t>rate from 1990 to 2004 ranged between </a:t>
            </a:r>
            <a:r>
              <a:rPr lang="en-US" sz="2300" dirty="0" smtClean="0">
                <a:latin typeface="Times New Roman" pitchFamily="18" charset="0"/>
                <a:cs typeface="Times New Roman" pitchFamily="18" charset="0"/>
              </a:rPr>
              <a:t/>
            </a:r>
            <a:br>
              <a:rPr lang="en-US" sz="2300" dirty="0" smtClean="0">
                <a:latin typeface="Times New Roman" pitchFamily="18" charset="0"/>
                <a:cs typeface="Times New Roman" pitchFamily="18" charset="0"/>
              </a:rPr>
            </a:br>
            <a:r>
              <a:rPr lang="en-US" sz="2300" dirty="0" smtClean="0">
                <a:latin typeface="Times New Roman" pitchFamily="18" charset="0"/>
                <a:cs typeface="Times New Roman" pitchFamily="18" charset="0"/>
              </a:rPr>
              <a:t>2% </a:t>
            </a:r>
            <a:r>
              <a:rPr lang="en-US" sz="2300" dirty="0">
                <a:latin typeface="Times New Roman" pitchFamily="18" charset="0"/>
                <a:cs typeface="Times New Roman" pitchFamily="18" charset="0"/>
              </a:rPr>
              <a:t>and 4%, but it moved above this range beginning in 2005.</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4745417" y="2252034"/>
            <a:ext cx="0" cy="25717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a:off x="4745417" y="4820607"/>
            <a:ext cx="398885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91" name="Rectangle 7"/>
          <p:cNvSpPr>
            <a:spLocks noChangeArrowheads="1"/>
          </p:cNvSpPr>
          <p:nvPr/>
        </p:nvSpPr>
        <p:spPr bwMode="auto">
          <a:xfrm>
            <a:off x="4373398" y="4681109"/>
            <a:ext cx="328616"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-8%</a:t>
            </a:r>
            <a:endParaRPr kumimoji="0" lang="en-US" sz="1400" b="1" baseline="-25000" dirty="0">
              <a:latin typeface="Times New Roman" pitchFamily="18" charset="0"/>
              <a:cs typeface="Times New Roman" pitchFamily="18" charset="0"/>
            </a:endParaRPr>
          </a:p>
        </p:txBody>
      </p:sp>
      <p:sp>
        <p:nvSpPr>
          <p:cNvPr id="93" name="Rectangle 7"/>
          <p:cNvSpPr>
            <a:spLocks noChangeArrowheads="1"/>
          </p:cNvSpPr>
          <p:nvPr/>
        </p:nvSpPr>
        <p:spPr bwMode="auto">
          <a:xfrm>
            <a:off x="4373382" y="4376261"/>
            <a:ext cx="328616"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-6%</a:t>
            </a:r>
            <a:endParaRPr kumimoji="0" lang="en-US" sz="1400" b="1" baseline="-25000" dirty="0">
              <a:latin typeface="Times New Roman" pitchFamily="18" charset="0"/>
              <a:cs typeface="Times New Roman" pitchFamily="18" charset="0"/>
            </a:endParaRPr>
          </a:p>
        </p:txBody>
      </p:sp>
      <p:sp>
        <p:nvSpPr>
          <p:cNvPr id="94" name="Rectangle 7"/>
          <p:cNvSpPr>
            <a:spLocks noChangeArrowheads="1"/>
          </p:cNvSpPr>
          <p:nvPr/>
        </p:nvSpPr>
        <p:spPr bwMode="auto">
          <a:xfrm>
            <a:off x="4373382" y="4057140"/>
            <a:ext cx="328616"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-4%</a:t>
            </a:r>
            <a:endParaRPr kumimoji="0" lang="en-US" sz="1400" b="1" baseline="-25000" dirty="0">
              <a:latin typeface="Times New Roman" pitchFamily="18" charset="0"/>
              <a:cs typeface="Times New Roman" pitchFamily="18" charset="0"/>
            </a:endParaRPr>
          </a:p>
        </p:txBody>
      </p:sp>
      <p:sp>
        <p:nvSpPr>
          <p:cNvPr id="95" name="Rectangle 7"/>
          <p:cNvSpPr>
            <a:spLocks noChangeArrowheads="1"/>
          </p:cNvSpPr>
          <p:nvPr/>
        </p:nvSpPr>
        <p:spPr bwMode="auto">
          <a:xfrm>
            <a:off x="4373366" y="3752292"/>
            <a:ext cx="328616"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a:t>
            </a:r>
            <a:endParaRPr kumimoji="0" lang="en-US" sz="1400" b="1" baseline="-25000" dirty="0">
              <a:latin typeface="Times New Roman" pitchFamily="18" charset="0"/>
              <a:cs typeface="Times New Roman" pitchFamily="18" charset="0"/>
            </a:endParaRPr>
          </a:p>
        </p:txBody>
      </p:sp>
      <p:sp>
        <p:nvSpPr>
          <p:cNvPr id="96" name="Rectangle 7"/>
          <p:cNvSpPr>
            <a:spLocks noChangeArrowheads="1"/>
          </p:cNvSpPr>
          <p:nvPr/>
        </p:nvSpPr>
        <p:spPr bwMode="auto">
          <a:xfrm>
            <a:off x="4442236" y="3413424"/>
            <a:ext cx="269304"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0%</a:t>
            </a:r>
            <a:endParaRPr kumimoji="0" lang="en-US" sz="1400" b="1" baseline="-25000" dirty="0">
              <a:latin typeface="Times New Roman" pitchFamily="18" charset="0"/>
              <a:cs typeface="Times New Roman" pitchFamily="18" charset="0"/>
            </a:endParaRPr>
          </a:p>
        </p:txBody>
      </p:sp>
      <p:sp>
        <p:nvSpPr>
          <p:cNvPr id="97" name="Rectangle 7"/>
          <p:cNvSpPr>
            <a:spLocks noChangeArrowheads="1"/>
          </p:cNvSpPr>
          <p:nvPr/>
        </p:nvSpPr>
        <p:spPr bwMode="auto">
          <a:xfrm>
            <a:off x="4442220" y="3108576"/>
            <a:ext cx="269304"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2%</a:t>
            </a:r>
            <a:endParaRPr kumimoji="0" lang="en-US" sz="1400" b="1" baseline="-25000" dirty="0">
              <a:latin typeface="Times New Roman" pitchFamily="18" charset="0"/>
              <a:cs typeface="Times New Roman" pitchFamily="18" charset="0"/>
            </a:endParaRPr>
          </a:p>
        </p:txBody>
      </p:sp>
      <p:sp>
        <p:nvSpPr>
          <p:cNvPr id="98" name="Rectangle 7"/>
          <p:cNvSpPr>
            <a:spLocks noChangeArrowheads="1"/>
          </p:cNvSpPr>
          <p:nvPr/>
        </p:nvSpPr>
        <p:spPr bwMode="auto">
          <a:xfrm>
            <a:off x="4432756" y="2786119"/>
            <a:ext cx="269304"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4%</a:t>
            </a:r>
            <a:endParaRPr kumimoji="0" lang="en-US" sz="1400" b="1" baseline="-25000" dirty="0">
              <a:latin typeface="Times New Roman" pitchFamily="18" charset="0"/>
              <a:cs typeface="Times New Roman" pitchFamily="18" charset="0"/>
            </a:endParaRPr>
          </a:p>
        </p:txBody>
      </p:sp>
      <p:sp>
        <p:nvSpPr>
          <p:cNvPr id="99" name="Rectangle 7"/>
          <p:cNvSpPr>
            <a:spLocks noChangeArrowheads="1"/>
          </p:cNvSpPr>
          <p:nvPr/>
        </p:nvSpPr>
        <p:spPr bwMode="auto">
          <a:xfrm>
            <a:off x="4432756" y="2466998"/>
            <a:ext cx="269304"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6%</a:t>
            </a:r>
            <a:endParaRPr kumimoji="0" lang="en-US" sz="1400" b="1" baseline="-25000" dirty="0">
              <a:latin typeface="Times New Roman" pitchFamily="18" charset="0"/>
              <a:cs typeface="Times New Roman" pitchFamily="18" charset="0"/>
            </a:endParaRPr>
          </a:p>
        </p:txBody>
      </p:sp>
      <p:sp>
        <p:nvSpPr>
          <p:cNvPr id="100" name="Rectangle 7"/>
          <p:cNvSpPr>
            <a:spLocks noChangeArrowheads="1"/>
          </p:cNvSpPr>
          <p:nvPr/>
        </p:nvSpPr>
        <p:spPr bwMode="auto">
          <a:xfrm>
            <a:off x="4432740" y="2162150"/>
            <a:ext cx="269304"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8%</a:t>
            </a:r>
            <a:endParaRPr kumimoji="0" lang="en-US" sz="1400" b="1" baseline="-25000" dirty="0">
              <a:latin typeface="Times New Roman" pitchFamily="18" charset="0"/>
              <a:cs typeface="Times New Roman" pitchFamily="18" charset="0"/>
            </a:endParaRPr>
          </a:p>
        </p:txBody>
      </p:sp>
      <p:sp>
        <p:nvSpPr>
          <p:cNvPr id="101" name="Rectangle 7"/>
          <p:cNvSpPr>
            <a:spLocks noChangeArrowheads="1"/>
          </p:cNvSpPr>
          <p:nvPr/>
        </p:nvSpPr>
        <p:spPr bwMode="auto">
          <a:xfrm rot="16200000">
            <a:off x="4577186" y="4951220"/>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1990</a:t>
            </a:r>
            <a:endParaRPr kumimoji="0" lang="en-US" sz="1400" b="1" baseline="-25000" dirty="0">
              <a:latin typeface="Times New Roman" pitchFamily="18" charset="0"/>
              <a:cs typeface="Times New Roman" pitchFamily="18" charset="0"/>
            </a:endParaRPr>
          </a:p>
        </p:txBody>
      </p:sp>
      <p:sp>
        <p:nvSpPr>
          <p:cNvPr id="102" name="Rectangle 7"/>
          <p:cNvSpPr>
            <a:spLocks noChangeArrowheads="1"/>
          </p:cNvSpPr>
          <p:nvPr/>
        </p:nvSpPr>
        <p:spPr bwMode="auto">
          <a:xfrm rot="16200000">
            <a:off x="4929632" y="4951204"/>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1992</a:t>
            </a:r>
            <a:endParaRPr kumimoji="0" lang="en-US" sz="1400" b="1" baseline="-25000" dirty="0">
              <a:latin typeface="Times New Roman" pitchFamily="18" charset="0"/>
              <a:cs typeface="Times New Roman" pitchFamily="18" charset="0"/>
            </a:endParaRPr>
          </a:p>
        </p:txBody>
      </p:sp>
      <p:sp>
        <p:nvSpPr>
          <p:cNvPr id="103" name="Rectangle 7"/>
          <p:cNvSpPr>
            <a:spLocks noChangeArrowheads="1"/>
          </p:cNvSpPr>
          <p:nvPr/>
        </p:nvSpPr>
        <p:spPr bwMode="auto">
          <a:xfrm rot="16200000">
            <a:off x="5296383" y="4951204"/>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1994</a:t>
            </a:r>
            <a:endParaRPr kumimoji="0" lang="en-US" sz="1400" b="1" baseline="-25000" dirty="0">
              <a:latin typeface="Times New Roman" pitchFamily="18" charset="0"/>
              <a:cs typeface="Times New Roman" pitchFamily="18" charset="0"/>
            </a:endParaRPr>
          </a:p>
        </p:txBody>
      </p:sp>
      <p:sp>
        <p:nvSpPr>
          <p:cNvPr id="104" name="Rectangle 7"/>
          <p:cNvSpPr>
            <a:spLocks noChangeArrowheads="1"/>
          </p:cNvSpPr>
          <p:nvPr/>
        </p:nvSpPr>
        <p:spPr bwMode="auto">
          <a:xfrm rot="16200000">
            <a:off x="5648829" y="4951188"/>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1996</a:t>
            </a:r>
            <a:endParaRPr kumimoji="0" lang="en-US" sz="1400" b="1" baseline="-25000" dirty="0">
              <a:latin typeface="Times New Roman" pitchFamily="18" charset="0"/>
              <a:cs typeface="Times New Roman" pitchFamily="18" charset="0"/>
            </a:endParaRPr>
          </a:p>
        </p:txBody>
      </p:sp>
      <p:sp>
        <p:nvSpPr>
          <p:cNvPr id="105" name="Rectangle 7"/>
          <p:cNvSpPr>
            <a:spLocks noChangeArrowheads="1"/>
          </p:cNvSpPr>
          <p:nvPr/>
        </p:nvSpPr>
        <p:spPr bwMode="auto">
          <a:xfrm rot="16200000">
            <a:off x="6043033" y="4956716"/>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1998</a:t>
            </a:r>
            <a:endParaRPr kumimoji="0" lang="en-US" sz="1400" b="1" baseline="-25000" dirty="0">
              <a:latin typeface="Times New Roman" pitchFamily="18" charset="0"/>
              <a:cs typeface="Times New Roman" pitchFamily="18" charset="0"/>
            </a:endParaRPr>
          </a:p>
        </p:txBody>
      </p:sp>
      <p:sp>
        <p:nvSpPr>
          <p:cNvPr id="106" name="Rectangle 7"/>
          <p:cNvSpPr>
            <a:spLocks noChangeArrowheads="1"/>
          </p:cNvSpPr>
          <p:nvPr/>
        </p:nvSpPr>
        <p:spPr bwMode="auto">
          <a:xfrm rot="16200000">
            <a:off x="6405005" y="4956700"/>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2000</a:t>
            </a:r>
            <a:endParaRPr kumimoji="0" lang="en-US" sz="1400" b="1" baseline="-25000" dirty="0">
              <a:latin typeface="Times New Roman" pitchFamily="18" charset="0"/>
              <a:cs typeface="Times New Roman" pitchFamily="18" charset="0"/>
            </a:endParaRPr>
          </a:p>
        </p:txBody>
      </p:sp>
      <p:sp>
        <p:nvSpPr>
          <p:cNvPr id="107" name="Rectangle 7"/>
          <p:cNvSpPr>
            <a:spLocks noChangeArrowheads="1"/>
          </p:cNvSpPr>
          <p:nvPr/>
        </p:nvSpPr>
        <p:spPr bwMode="auto">
          <a:xfrm rot="16200000">
            <a:off x="6771756" y="4956700"/>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2002</a:t>
            </a:r>
            <a:endParaRPr kumimoji="0" lang="en-US" sz="1400" b="1" baseline="-25000" dirty="0">
              <a:latin typeface="Times New Roman" pitchFamily="18" charset="0"/>
              <a:cs typeface="Times New Roman" pitchFamily="18" charset="0"/>
            </a:endParaRPr>
          </a:p>
        </p:txBody>
      </p:sp>
      <p:sp>
        <p:nvSpPr>
          <p:cNvPr id="108" name="Rectangle 7"/>
          <p:cNvSpPr>
            <a:spLocks noChangeArrowheads="1"/>
          </p:cNvSpPr>
          <p:nvPr/>
        </p:nvSpPr>
        <p:spPr bwMode="auto">
          <a:xfrm rot="16200000">
            <a:off x="7148017" y="4956684"/>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2004</a:t>
            </a:r>
            <a:endParaRPr kumimoji="0" lang="en-US" sz="1400" b="1" baseline="-25000" dirty="0">
              <a:latin typeface="Times New Roman" pitchFamily="18" charset="0"/>
              <a:cs typeface="Times New Roman" pitchFamily="18" charset="0"/>
            </a:endParaRPr>
          </a:p>
        </p:txBody>
      </p:sp>
      <p:sp>
        <p:nvSpPr>
          <p:cNvPr id="109" name="Rectangle 7"/>
          <p:cNvSpPr>
            <a:spLocks noChangeArrowheads="1"/>
          </p:cNvSpPr>
          <p:nvPr/>
        </p:nvSpPr>
        <p:spPr bwMode="auto">
          <a:xfrm rot="16200000">
            <a:off x="7519545" y="4956000"/>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2006</a:t>
            </a:r>
            <a:endParaRPr kumimoji="0" lang="en-US" sz="1400" b="1" baseline="-25000" dirty="0">
              <a:latin typeface="Times New Roman" pitchFamily="18" charset="0"/>
              <a:cs typeface="Times New Roman" pitchFamily="18" charset="0"/>
            </a:endParaRPr>
          </a:p>
        </p:txBody>
      </p:sp>
      <p:sp>
        <p:nvSpPr>
          <p:cNvPr id="110" name="Rectangle 7"/>
          <p:cNvSpPr>
            <a:spLocks noChangeArrowheads="1"/>
          </p:cNvSpPr>
          <p:nvPr/>
        </p:nvSpPr>
        <p:spPr bwMode="auto">
          <a:xfrm rot="16200000">
            <a:off x="7886296" y="4956000"/>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2008</a:t>
            </a:r>
            <a:endParaRPr kumimoji="0" lang="en-US" sz="1400" b="1" baseline="-25000" dirty="0">
              <a:latin typeface="Times New Roman" pitchFamily="18" charset="0"/>
              <a:cs typeface="Times New Roman" pitchFamily="18" charset="0"/>
            </a:endParaRPr>
          </a:p>
        </p:txBody>
      </p:sp>
      <p:sp>
        <p:nvSpPr>
          <p:cNvPr id="111" name="Rectangle 7"/>
          <p:cNvSpPr>
            <a:spLocks noChangeArrowheads="1"/>
          </p:cNvSpPr>
          <p:nvPr/>
        </p:nvSpPr>
        <p:spPr bwMode="auto">
          <a:xfrm rot="16200000">
            <a:off x="8262557" y="4955984"/>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2010</a:t>
            </a:r>
            <a:endParaRPr kumimoji="0" lang="en-US" sz="1400" b="1" baseline="-25000" dirty="0">
              <a:latin typeface="Times New Roman" pitchFamily="18" charset="0"/>
              <a:cs typeface="Times New Roman" pitchFamily="18" charset="0"/>
            </a:endParaRPr>
          </a:p>
        </p:txBody>
      </p:sp>
      <p:sp>
        <p:nvSpPr>
          <p:cNvPr id="148" name="Rectangle 7"/>
          <p:cNvSpPr>
            <a:spLocks noChangeArrowheads="1"/>
          </p:cNvSpPr>
          <p:nvPr/>
        </p:nvSpPr>
        <p:spPr bwMode="auto">
          <a:xfrm rot="16200000">
            <a:off x="8457824" y="4955968"/>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2011</a:t>
            </a:r>
            <a:endParaRPr kumimoji="0" lang="en-US" sz="1400" b="1" baseline="-25000" dirty="0">
              <a:latin typeface="Times New Roman" pitchFamily="18" charset="0"/>
              <a:cs typeface="Times New Roman" pitchFamily="18" charset="0"/>
            </a:endParaRPr>
          </a:p>
        </p:txBody>
      </p:sp>
      <p:sp>
        <p:nvSpPr>
          <p:cNvPr id="149" name="Freeform 148"/>
          <p:cNvSpPr/>
          <p:nvPr/>
        </p:nvSpPr>
        <p:spPr>
          <a:xfrm>
            <a:off x="4764960" y="2438400"/>
            <a:ext cx="3943350" cy="2066925"/>
          </a:xfrm>
          <a:custGeom>
            <a:avLst/>
            <a:gdLst>
              <a:gd name="connsiteX0" fmla="*/ 0 w 3943350"/>
              <a:gd name="connsiteY0" fmla="*/ 219075 h 2066925"/>
              <a:gd name="connsiteX1" fmla="*/ 95250 w 3943350"/>
              <a:gd name="connsiteY1" fmla="*/ 228600 h 2066925"/>
              <a:gd name="connsiteX2" fmla="*/ 147637 w 3943350"/>
              <a:gd name="connsiteY2" fmla="*/ 0 h 2066925"/>
              <a:gd name="connsiteX3" fmla="*/ 238125 w 3943350"/>
              <a:gd name="connsiteY3" fmla="*/ 690563 h 2066925"/>
              <a:gd name="connsiteX4" fmla="*/ 266700 w 3943350"/>
              <a:gd name="connsiteY4" fmla="*/ 666750 h 2066925"/>
              <a:gd name="connsiteX5" fmla="*/ 285750 w 3943350"/>
              <a:gd name="connsiteY5" fmla="*/ 685800 h 2066925"/>
              <a:gd name="connsiteX6" fmla="*/ 323850 w 3943350"/>
              <a:gd name="connsiteY6" fmla="*/ 595313 h 2066925"/>
              <a:gd name="connsiteX7" fmla="*/ 423862 w 3943350"/>
              <a:gd name="connsiteY7" fmla="*/ 657225 h 2066925"/>
              <a:gd name="connsiteX8" fmla="*/ 509587 w 3943350"/>
              <a:gd name="connsiteY8" fmla="*/ 585788 h 2066925"/>
              <a:gd name="connsiteX9" fmla="*/ 561975 w 3943350"/>
              <a:gd name="connsiteY9" fmla="*/ 595313 h 2066925"/>
              <a:gd name="connsiteX10" fmla="*/ 652462 w 3943350"/>
              <a:gd name="connsiteY10" fmla="*/ 747713 h 2066925"/>
              <a:gd name="connsiteX11" fmla="*/ 738187 w 3943350"/>
              <a:gd name="connsiteY11" fmla="*/ 671513 h 2066925"/>
              <a:gd name="connsiteX12" fmla="*/ 790575 w 3943350"/>
              <a:gd name="connsiteY12" fmla="*/ 771525 h 2066925"/>
              <a:gd name="connsiteX13" fmla="*/ 823912 w 3943350"/>
              <a:gd name="connsiteY13" fmla="*/ 619125 h 2066925"/>
              <a:gd name="connsiteX14" fmla="*/ 881062 w 3943350"/>
              <a:gd name="connsiteY14" fmla="*/ 600075 h 2066925"/>
              <a:gd name="connsiteX15" fmla="*/ 923925 w 3943350"/>
              <a:gd name="connsiteY15" fmla="*/ 700088 h 2066925"/>
              <a:gd name="connsiteX16" fmla="*/ 981075 w 3943350"/>
              <a:gd name="connsiteY16" fmla="*/ 604838 h 2066925"/>
              <a:gd name="connsiteX17" fmla="*/ 1066800 w 3943350"/>
              <a:gd name="connsiteY17" fmla="*/ 766763 h 2066925"/>
              <a:gd name="connsiteX18" fmla="*/ 1162050 w 3943350"/>
              <a:gd name="connsiteY18" fmla="*/ 533400 h 2066925"/>
              <a:gd name="connsiteX19" fmla="*/ 1195387 w 3943350"/>
              <a:gd name="connsiteY19" fmla="*/ 638175 h 2066925"/>
              <a:gd name="connsiteX20" fmla="*/ 1295400 w 3943350"/>
              <a:gd name="connsiteY20" fmla="*/ 628650 h 2066925"/>
              <a:gd name="connsiteX21" fmla="*/ 1343025 w 3943350"/>
              <a:gd name="connsiteY21" fmla="*/ 842963 h 2066925"/>
              <a:gd name="connsiteX22" fmla="*/ 1385887 w 3943350"/>
              <a:gd name="connsiteY22" fmla="*/ 881063 h 2066925"/>
              <a:gd name="connsiteX23" fmla="*/ 1433512 w 3943350"/>
              <a:gd name="connsiteY23" fmla="*/ 771525 h 2066925"/>
              <a:gd name="connsiteX24" fmla="*/ 1528762 w 3943350"/>
              <a:gd name="connsiteY24" fmla="*/ 938213 h 2066925"/>
              <a:gd name="connsiteX25" fmla="*/ 1557337 w 3943350"/>
              <a:gd name="connsiteY25" fmla="*/ 838200 h 2066925"/>
              <a:gd name="connsiteX26" fmla="*/ 1619250 w 3943350"/>
              <a:gd name="connsiteY26" fmla="*/ 790575 h 2066925"/>
              <a:gd name="connsiteX27" fmla="*/ 1666875 w 3943350"/>
              <a:gd name="connsiteY27" fmla="*/ 847725 h 2066925"/>
              <a:gd name="connsiteX28" fmla="*/ 1762125 w 3943350"/>
              <a:gd name="connsiteY28" fmla="*/ 619125 h 2066925"/>
              <a:gd name="connsiteX29" fmla="*/ 1809750 w 3943350"/>
              <a:gd name="connsiteY29" fmla="*/ 642938 h 2066925"/>
              <a:gd name="connsiteX30" fmla="*/ 1871662 w 3943350"/>
              <a:gd name="connsiteY30" fmla="*/ 547688 h 2066925"/>
              <a:gd name="connsiteX31" fmla="*/ 1905000 w 3943350"/>
              <a:gd name="connsiteY31" fmla="*/ 523875 h 2066925"/>
              <a:gd name="connsiteX32" fmla="*/ 1990725 w 3943350"/>
              <a:gd name="connsiteY32" fmla="*/ 585788 h 2066925"/>
              <a:gd name="connsiteX33" fmla="*/ 2066925 w 3943350"/>
              <a:gd name="connsiteY33" fmla="*/ 566738 h 2066925"/>
              <a:gd name="connsiteX34" fmla="*/ 2171700 w 3943350"/>
              <a:gd name="connsiteY34" fmla="*/ 1057275 h 2066925"/>
              <a:gd name="connsiteX35" fmla="*/ 2214562 w 3943350"/>
              <a:gd name="connsiteY35" fmla="*/ 1019175 h 2066925"/>
              <a:gd name="connsiteX36" fmla="*/ 2262187 w 3943350"/>
              <a:gd name="connsiteY36" fmla="*/ 781050 h 2066925"/>
              <a:gd name="connsiteX37" fmla="*/ 2314575 w 3943350"/>
              <a:gd name="connsiteY37" fmla="*/ 671513 h 2066925"/>
              <a:gd name="connsiteX38" fmla="*/ 2352675 w 3943350"/>
              <a:gd name="connsiteY38" fmla="*/ 742950 h 2066925"/>
              <a:gd name="connsiteX39" fmla="*/ 2405062 w 3943350"/>
              <a:gd name="connsiteY39" fmla="*/ 566738 h 2066925"/>
              <a:gd name="connsiteX40" fmla="*/ 2447925 w 3943350"/>
              <a:gd name="connsiteY40" fmla="*/ 838200 h 2066925"/>
              <a:gd name="connsiteX41" fmla="*/ 2500312 w 3943350"/>
              <a:gd name="connsiteY41" fmla="*/ 919163 h 2066925"/>
              <a:gd name="connsiteX42" fmla="*/ 2547937 w 3943350"/>
              <a:gd name="connsiteY42" fmla="*/ 757238 h 2066925"/>
              <a:gd name="connsiteX43" fmla="*/ 2595562 w 3943350"/>
              <a:gd name="connsiteY43" fmla="*/ 714375 h 2066925"/>
              <a:gd name="connsiteX44" fmla="*/ 2624137 w 3943350"/>
              <a:gd name="connsiteY44" fmla="*/ 576263 h 2066925"/>
              <a:gd name="connsiteX45" fmla="*/ 2681287 w 3943350"/>
              <a:gd name="connsiteY45" fmla="*/ 642938 h 2066925"/>
              <a:gd name="connsiteX46" fmla="*/ 2724150 w 3943350"/>
              <a:gd name="connsiteY46" fmla="*/ 557213 h 2066925"/>
              <a:gd name="connsiteX47" fmla="*/ 2752725 w 3943350"/>
              <a:gd name="connsiteY47" fmla="*/ 581025 h 2066925"/>
              <a:gd name="connsiteX48" fmla="*/ 2809875 w 3943350"/>
              <a:gd name="connsiteY48" fmla="*/ 728663 h 2066925"/>
              <a:gd name="connsiteX49" fmla="*/ 2857500 w 3943350"/>
              <a:gd name="connsiteY49" fmla="*/ 390525 h 2066925"/>
              <a:gd name="connsiteX50" fmla="*/ 2914650 w 3943350"/>
              <a:gd name="connsiteY50" fmla="*/ 309563 h 2066925"/>
              <a:gd name="connsiteX51" fmla="*/ 2943225 w 3943350"/>
              <a:gd name="connsiteY51" fmla="*/ 642938 h 2066925"/>
              <a:gd name="connsiteX52" fmla="*/ 3000375 w 3943350"/>
              <a:gd name="connsiteY52" fmla="*/ 652463 h 2066925"/>
              <a:gd name="connsiteX53" fmla="*/ 3048000 w 3943350"/>
              <a:gd name="connsiteY53" fmla="*/ 519113 h 2066925"/>
              <a:gd name="connsiteX54" fmla="*/ 3095625 w 3943350"/>
              <a:gd name="connsiteY54" fmla="*/ 942975 h 2066925"/>
              <a:gd name="connsiteX55" fmla="*/ 3133725 w 3943350"/>
              <a:gd name="connsiteY55" fmla="*/ 923925 h 2066925"/>
              <a:gd name="connsiteX56" fmla="*/ 3186112 w 3943350"/>
              <a:gd name="connsiteY56" fmla="*/ 433388 h 2066925"/>
              <a:gd name="connsiteX57" fmla="*/ 3224212 w 3943350"/>
              <a:gd name="connsiteY57" fmla="*/ 528638 h 2066925"/>
              <a:gd name="connsiteX58" fmla="*/ 3276600 w 3943350"/>
              <a:gd name="connsiteY58" fmla="*/ 509588 h 2066925"/>
              <a:gd name="connsiteX59" fmla="*/ 3319462 w 3943350"/>
              <a:gd name="connsiteY59" fmla="*/ 371475 h 2066925"/>
              <a:gd name="connsiteX60" fmla="*/ 3367087 w 3943350"/>
              <a:gd name="connsiteY60" fmla="*/ 323850 h 2066925"/>
              <a:gd name="connsiteX61" fmla="*/ 3414712 w 3943350"/>
              <a:gd name="connsiteY61" fmla="*/ 176213 h 2066925"/>
              <a:gd name="connsiteX62" fmla="*/ 3505200 w 3943350"/>
              <a:gd name="connsiteY62" fmla="*/ 2066925 h 2066925"/>
              <a:gd name="connsiteX63" fmla="*/ 3600450 w 3943350"/>
              <a:gd name="connsiteY63" fmla="*/ 661988 h 2066925"/>
              <a:gd name="connsiteX64" fmla="*/ 3648075 w 3943350"/>
              <a:gd name="connsiteY64" fmla="*/ 590550 h 2066925"/>
              <a:gd name="connsiteX65" fmla="*/ 3743325 w 3943350"/>
              <a:gd name="connsiteY65" fmla="*/ 1042988 h 2066925"/>
              <a:gd name="connsiteX66" fmla="*/ 3786187 w 3943350"/>
              <a:gd name="connsiteY66" fmla="*/ 1028700 h 2066925"/>
              <a:gd name="connsiteX67" fmla="*/ 3876675 w 3943350"/>
              <a:gd name="connsiteY67" fmla="*/ 466725 h 2066925"/>
              <a:gd name="connsiteX68" fmla="*/ 3943350 w 3943350"/>
              <a:gd name="connsiteY68" fmla="*/ 328613 h 2066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3943350" h="2066925">
                <a:moveTo>
                  <a:pt x="0" y="219075"/>
                </a:moveTo>
                <a:lnTo>
                  <a:pt x="95250" y="228600"/>
                </a:lnTo>
                <a:lnTo>
                  <a:pt x="147637" y="0"/>
                </a:lnTo>
                <a:lnTo>
                  <a:pt x="238125" y="690563"/>
                </a:lnTo>
                <a:lnTo>
                  <a:pt x="266700" y="666750"/>
                </a:lnTo>
                <a:lnTo>
                  <a:pt x="285750" y="685800"/>
                </a:lnTo>
                <a:lnTo>
                  <a:pt x="323850" y="595313"/>
                </a:lnTo>
                <a:lnTo>
                  <a:pt x="423862" y="657225"/>
                </a:lnTo>
                <a:lnTo>
                  <a:pt x="509587" y="585788"/>
                </a:lnTo>
                <a:lnTo>
                  <a:pt x="561975" y="595313"/>
                </a:lnTo>
                <a:lnTo>
                  <a:pt x="652462" y="747713"/>
                </a:lnTo>
                <a:lnTo>
                  <a:pt x="738187" y="671513"/>
                </a:lnTo>
                <a:lnTo>
                  <a:pt x="790575" y="771525"/>
                </a:lnTo>
                <a:lnTo>
                  <a:pt x="823912" y="619125"/>
                </a:lnTo>
                <a:lnTo>
                  <a:pt x="881062" y="600075"/>
                </a:lnTo>
                <a:lnTo>
                  <a:pt x="923925" y="700088"/>
                </a:lnTo>
                <a:lnTo>
                  <a:pt x="981075" y="604838"/>
                </a:lnTo>
                <a:lnTo>
                  <a:pt x="1066800" y="766763"/>
                </a:lnTo>
                <a:lnTo>
                  <a:pt x="1162050" y="533400"/>
                </a:lnTo>
                <a:lnTo>
                  <a:pt x="1195387" y="638175"/>
                </a:lnTo>
                <a:lnTo>
                  <a:pt x="1295400" y="628650"/>
                </a:lnTo>
                <a:lnTo>
                  <a:pt x="1343025" y="842963"/>
                </a:lnTo>
                <a:lnTo>
                  <a:pt x="1385887" y="881063"/>
                </a:lnTo>
                <a:lnTo>
                  <a:pt x="1433512" y="771525"/>
                </a:lnTo>
                <a:lnTo>
                  <a:pt x="1528762" y="938213"/>
                </a:lnTo>
                <a:lnTo>
                  <a:pt x="1557337" y="838200"/>
                </a:lnTo>
                <a:lnTo>
                  <a:pt x="1619250" y="790575"/>
                </a:lnTo>
                <a:lnTo>
                  <a:pt x="1666875" y="847725"/>
                </a:lnTo>
                <a:lnTo>
                  <a:pt x="1762125" y="619125"/>
                </a:lnTo>
                <a:lnTo>
                  <a:pt x="1809750" y="642938"/>
                </a:lnTo>
                <a:lnTo>
                  <a:pt x="1871662" y="547688"/>
                </a:lnTo>
                <a:lnTo>
                  <a:pt x="1905000" y="523875"/>
                </a:lnTo>
                <a:lnTo>
                  <a:pt x="1990725" y="585788"/>
                </a:lnTo>
                <a:lnTo>
                  <a:pt x="2066925" y="566738"/>
                </a:lnTo>
                <a:lnTo>
                  <a:pt x="2171700" y="1057275"/>
                </a:lnTo>
                <a:lnTo>
                  <a:pt x="2214562" y="1019175"/>
                </a:lnTo>
                <a:lnTo>
                  <a:pt x="2262187" y="781050"/>
                </a:lnTo>
                <a:lnTo>
                  <a:pt x="2314575" y="671513"/>
                </a:lnTo>
                <a:lnTo>
                  <a:pt x="2352675" y="742950"/>
                </a:lnTo>
                <a:lnTo>
                  <a:pt x="2405062" y="566738"/>
                </a:lnTo>
                <a:lnTo>
                  <a:pt x="2447925" y="838200"/>
                </a:lnTo>
                <a:lnTo>
                  <a:pt x="2500312" y="919163"/>
                </a:lnTo>
                <a:lnTo>
                  <a:pt x="2547937" y="757238"/>
                </a:lnTo>
                <a:lnTo>
                  <a:pt x="2595562" y="714375"/>
                </a:lnTo>
                <a:lnTo>
                  <a:pt x="2624137" y="576263"/>
                </a:lnTo>
                <a:lnTo>
                  <a:pt x="2681287" y="642938"/>
                </a:lnTo>
                <a:lnTo>
                  <a:pt x="2724150" y="557213"/>
                </a:lnTo>
                <a:lnTo>
                  <a:pt x="2752725" y="581025"/>
                </a:lnTo>
                <a:lnTo>
                  <a:pt x="2809875" y="728663"/>
                </a:lnTo>
                <a:lnTo>
                  <a:pt x="2857500" y="390525"/>
                </a:lnTo>
                <a:lnTo>
                  <a:pt x="2914650" y="309563"/>
                </a:lnTo>
                <a:lnTo>
                  <a:pt x="2943225" y="642938"/>
                </a:lnTo>
                <a:lnTo>
                  <a:pt x="3000375" y="652463"/>
                </a:lnTo>
                <a:lnTo>
                  <a:pt x="3048000" y="519113"/>
                </a:lnTo>
                <a:lnTo>
                  <a:pt x="3095625" y="942975"/>
                </a:lnTo>
                <a:lnTo>
                  <a:pt x="3133725" y="923925"/>
                </a:lnTo>
                <a:lnTo>
                  <a:pt x="3186112" y="433388"/>
                </a:lnTo>
                <a:lnTo>
                  <a:pt x="3224212" y="528638"/>
                </a:lnTo>
                <a:lnTo>
                  <a:pt x="3276600" y="509588"/>
                </a:lnTo>
                <a:lnTo>
                  <a:pt x="3319462" y="371475"/>
                </a:lnTo>
                <a:lnTo>
                  <a:pt x="3367087" y="323850"/>
                </a:lnTo>
                <a:lnTo>
                  <a:pt x="3414712" y="176213"/>
                </a:lnTo>
                <a:lnTo>
                  <a:pt x="3505200" y="2066925"/>
                </a:lnTo>
                <a:lnTo>
                  <a:pt x="3600450" y="661988"/>
                </a:lnTo>
                <a:lnTo>
                  <a:pt x="3648075" y="590550"/>
                </a:lnTo>
                <a:lnTo>
                  <a:pt x="3743325" y="1042988"/>
                </a:lnTo>
                <a:lnTo>
                  <a:pt x="3786187" y="1028700"/>
                </a:lnTo>
                <a:lnTo>
                  <a:pt x="3876675" y="466725"/>
                </a:lnTo>
                <a:lnTo>
                  <a:pt x="3943350" y="328613"/>
                </a:lnTo>
              </a:path>
            </a:pathLst>
          </a:custGeom>
          <a:noFill/>
          <a:ln w="3810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0" name="Rectangle 7"/>
          <p:cNvSpPr>
            <a:spLocks noChangeArrowheads="1"/>
          </p:cNvSpPr>
          <p:nvPr/>
        </p:nvSpPr>
        <p:spPr bwMode="auto">
          <a:xfrm>
            <a:off x="6126265" y="1891193"/>
            <a:ext cx="1275990" cy="276999"/>
          </a:xfrm>
          <a:prstGeom prst="rect">
            <a:avLst/>
          </a:prstGeom>
          <a:noFill/>
          <a:ln w="9525">
            <a:noFill/>
            <a:miter lim="800000"/>
            <a:headEnd/>
            <a:tailEnd/>
          </a:ln>
        </p:spPr>
        <p:txBody>
          <a:bodyPr wrap="none" lIns="0" tIns="0" rIns="0" bIns="0">
            <a:prstTxWarp prst="textNoShape">
              <a:avLst/>
            </a:prstTxWarp>
            <a:spAutoFit/>
          </a:bodyPr>
          <a:lstStyle/>
          <a:p>
            <a:r>
              <a:rPr kumimoji="0" lang="en-US" i="1" dirty="0" smtClean="0">
                <a:latin typeface="Times New Roman" pitchFamily="18" charset="0"/>
                <a:cs typeface="Times New Roman" pitchFamily="18" charset="0"/>
              </a:rPr>
              <a:t>Inflation Rate</a:t>
            </a:r>
            <a:endParaRPr kumimoji="0" lang="en-US" i="1" baseline="-25000" dirty="0">
              <a:latin typeface="Times New Roman" pitchFamily="18" charset="0"/>
              <a:cs typeface="Times New Roman" pitchFamily="18" charset="0"/>
            </a:endParaRPr>
          </a:p>
        </p:txBody>
      </p:sp>
    </p:spTree>
    <p:extLst>
      <p:ext uri="{BB962C8B-B14F-4D97-AF65-F5344CB8AC3E}">
        <p14:creationId xmlns:p14="http://schemas.microsoft.com/office/powerpoint/2010/main" val="4110795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600" dirty="0" smtClean="0"/>
              <a:t>U.S. Monetary Base 1990-2011</a:t>
            </a:r>
            <a:endParaRPr lang="en-US" sz="3400" dirty="0"/>
          </a:p>
        </p:txBody>
      </p:sp>
      <p:sp>
        <p:nvSpPr>
          <p:cNvPr id="61" name="Text Box 10"/>
          <p:cNvSpPr txBox="1">
            <a:spLocks noChangeArrowheads="1"/>
          </p:cNvSpPr>
          <p:nvPr/>
        </p:nvSpPr>
        <p:spPr bwMode="auto">
          <a:xfrm>
            <a:off x="73111" y="2587646"/>
            <a:ext cx="4054961" cy="1862048"/>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300" dirty="0" smtClean="0">
                <a:latin typeface="Times New Roman" pitchFamily="18" charset="0"/>
                <a:cs typeface="Times New Roman" pitchFamily="18" charset="0"/>
              </a:rPr>
              <a:t>The U.S. monetary </a:t>
            </a:r>
            <a:r>
              <a:rPr lang="en-US" sz="2300" dirty="0">
                <a:latin typeface="Times New Roman" pitchFamily="18" charset="0"/>
                <a:cs typeface="Times New Roman" pitchFamily="18" charset="0"/>
              </a:rPr>
              <a:t>base </a:t>
            </a:r>
            <a:r>
              <a:rPr lang="en-US" sz="2300" dirty="0" smtClean="0">
                <a:latin typeface="Times New Roman" pitchFamily="18" charset="0"/>
                <a:cs typeface="Times New Roman" pitchFamily="18" charset="0"/>
              </a:rPr>
              <a:t>grew </a:t>
            </a:r>
            <a:r>
              <a:rPr lang="en-US" sz="2300" dirty="0">
                <a:latin typeface="Times New Roman" pitchFamily="18" charset="0"/>
                <a:cs typeface="Times New Roman" pitchFamily="18" charset="0"/>
              </a:rPr>
              <a:t>steadily between 1990 - 2007 but soared beginning in 2008.  </a:t>
            </a:r>
            <a:endParaRPr lang="en-US" sz="2300" dirty="0" smtClean="0">
              <a:latin typeface="Times New Roman" pitchFamily="18" charset="0"/>
              <a:cs typeface="Times New Roman" pitchFamily="18" charset="0"/>
            </a:endParaRPr>
          </a:p>
          <a:p>
            <a:pPr marL="115888" indent="-115888">
              <a:lnSpc>
                <a:spcPct val="90000"/>
              </a:lnSpc>
              <a:spcBef>
                <a:spcPct val="50000"/>
              </a:spcBef>
              <a:buFontTx/>
              <a:buChar char="•"/>
            </a:pPr>
            <a:r>
              <a:rPr lang="en-US" sz="2300" dirty="0" smtClean="0">
                <a:latin typeface="Times New Roman" pitchFamily="18" charset="0"/>
                <a:cs typeface="Times New Roman" pitchFamily="18" charset="0"/>
              </a:rPr>
              <a:t>By </a:t>
            </a:r>
            <a:r>
              <a:rPr lang="en-US" sz="2300" dirty="0">
                <a:latin typeface="Times New Roman" pitchFamily="18" charset="0"/>
                <a:cs typeface="Times New Roman" pitchFamily="18" charset="0"/>
              </a:rPr>
              <a:t>2011, the monetary base was three times its 2007 </a:t>
            </a:r>
            <a:r>
              <a:rPr lang="en-US" sz="2300" dirty="0" smtClean="0">
                <a:latin typeface="Times New Roman" pitchFamily="18" charset="0"/>
                <a:cs typeface="Times New Roman" pitchFamily="18" charset="0"/>
              </a:rPr>
              <a:t>level. </a:t>
            </a:r>
            <a:endParaRPr lang="en-US" sz="2300" dirty="0">
              <a:latin typeface="Times New Roman" pitchFamily="18" charset="0"/>
              <a:cs typeface="Times New Roman" pitchFamily="18" charset="0"/>
            </a:endParaRP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4745417" y="2252034"/>
            <a:ext cx="0" cy="25717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a:off x="4745417" y="4820607"/>
            <a:ext cx="398885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91" name="Rectangle 7"/>
          <p:cNvSpPr>
            <a:spLocks noChangeArrowheads="1"/>
          </p:cNvSpPr>
          <p:nvPr/>
        </p:nvSpPr>
        <p:spPr bwMode="auto">
          <a:xfrm>
            <a:off x="4612246" y="4696875"/>
            <a:ext cx="89768"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0</a:t>
            </a:r>
            <a:endParaRPr kumimoji="0" lang="en-US" sz="1400" b="1" baseline="-25000" dirty="0">
              <a:latin typeface="Times New Roman" pitchFamily="18" charset="0"/>
              <a:cs typeface="Times New Roman" pitchFamily="18" charset="0"/>
            </a:endParaRPr>
          </a:p>
        </p:txBody>
      </p:sp>
      <p:sp>
        <p:nvSpPr>
          <p:cNvPr id="93" name="Rectangle 7"/>
          <p:cNvSpPr>
            <a:spLocks noChangeArrowheads="1"/>
          </p:cNvSpPr>
          <p:nvPr/>
        </p:nvSpPr>
        <p:spPr bwMode="auto">
          <a:xfrm>
            <a:off x="4432694" y="4289548"/>
            <a:ext cx="269304"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500</a:t>
            </a:r>
            <a:endParaRPr kumimoji="0" lang="en-US" sz="1400" b="1" baseline="-25000" dirty="0">
              <a:latin typeface="Times New Roman" pitchFamily="18" charset="0"/>
              <a:cs typeface="Times New Roman" pitchFamily="18" charset="0"/>
            </a:endParaRPr>
          </a:p>
        </p:txBody>
      </p:sp>
      <p:sp>
        <p:nvSpPr>
          <p:cNvPr id="95" name="Rectangle 7"/>
          <p:cNvSpPr>
            <a:spLocks noChangeArrowheads="1"/>
          </p:cNvSpPr>
          <p:nvPr/>
        </p:nvSpPr>
        <p:spPr bwMode="auto">
          <a:xfrm>
            <a:off x="4286653" y="3862654"/>
            <a:ext cx="403957"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1,000</a:t>
            </a:r>
            <a:endParaRPr kumimoji="0" lang="en-US" sz="1400" b="1" baseline="-25000" dirty="0">
              <a:latin typeface="Times New Roman" pitchFamily="18" charset="0"/>
              <a:cs typeface="Times New Roman" pitchFamily="18" charset="0"/>
            </a:endParaRPr>
          </a:p>
        </p:txBody>
      </p:sp>
      <p:sp>
        <p:nvSpPr>
          <p:cNvPr id="96" name="Rectangle 7"/>
          <p:cNvSpPr>
            <a:spLocks noChangeArrowheads="1"/>
          </p:cNvSpPr>
          <p:nvPr/>
        </p:nvSpPr>
        <p:spPr bwMode="auto">
          <a:xfrm>
            <a:off x="4307583" y="3413424"/>
            <a:ext cx="403957"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1,000</a:t>
            </a:r>
            <a:endParaRPr kumimoji="0" lang="en-US" sz="1400" b="1" baseline="-25000" dirty="0">
              <a:latin typeface="Times New Roman" pitchFamily="18" charset="0"/>
              <a:cs typeface="Times New Roman" pitchFamily="18" charset="0"/>
            </a:endParaRPr>
          </a:p>
        </p:txBody>
      </p:sp>
      <p:sp>
        <p:nvSpPr>
          <p:cNvPr id="97" name="Rectangle 7"/>
          <p:cNvSpPr>
            <a:spLocks noChangeArrowheads="1"/>
          </p:cNvSpPr>
          <p:nvPr/>
        </p:nvSpPr>
        <p:spPr bwMode="auto">
          <a:xfrm>
            <a:off x="4307567" y="3006097"/>
            <a:ext cx="403957"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2,000</a:t>
            </a:r>
            <a:endParaRPr kumimoji="0" lang="en-US" sz="1400" b="1" baseline="-25000" dirty="0">
              <a:latin typeface="Times New Roman" pitchFamily="18" charset="0"/>
              <a:cs typeface="Times New Roman" pitchFamily="18" charset="0"/>
            </a:endParaRPr>
          </a:p>
        </p:txBody>
      </p:sp>
      <p:sp>
        <p:nvSpPr>
          <p:cNvPr id="99" name="Rectangle 7"/>
          <p:cNvSpPr>
            <a:spLocks noChangeArrowheads="1"/>
          </p:cNvSpPr>
          <p:nvPr/>
        </p:nvSpPr>
        <p:spPr bwMode="auto">
          <a:xfrm>
            <a:off x="4298103" y="2577360"/>
            <a:ext cx="403957"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2,500</a:t>
            </a:r>
            <a:endParaRPr kumimoji="0" lang="en-US" sz="1400" b="1" baseline="-25000" dirty="0">
              <a:latin typeface="Times New Roman" pitchFamily="18" charset="0"/>
              <a:cs typeface="Times New Roman" pitchFamily="18" charset="0"/>
            </a:endParaRPr>
          </a:p>
        </p:txBody>
      </p:sp>
      <p:sp>
        <p:nvSpPr>
          <p:cNvPr id="100" name="Rectangle 7"/>
          <p:cNvSpPr>
            <a:spLocks noChangeArrowheads="1"/>
          </p:cNvSpPr>
          <p:nvPr/>
        </p:nvSpPr>
        <p:spPr bwMode="auto">
          <a:xfrm>
            <a:off x="4298087" y="2162150"/>
            <a:ext cx="403957"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3,000</a:t>
            </a:r>
            <a:endParaRPr kumimoji="0" lang="en-US" sz="1400" b="1" baseline="-25000" dirty="0">
              <a:latin typeface="Times New Roman" pitchFamily="18" charset="0"/>
              <a:cs typeface="Times New Roman" pitchFamily="18" charset="0"/>
            </a:endParaRPr>
          </a:p>
        </p:txBody>
      </p:sp>
      <p:sp>
        <p:nvSpPr>
          <p:cNvPr id="101" name="Rectangle 7"/>
          <p:cNvSpPr>
            <a:spLocks noChangeArrowheads="1"/>
          </p:cNvSpPr>
          <p:nvPr/>
        </p:nvSpPr>
        <p:spPr bwMode="auto">
          <a:xfrm rot="16200000">
            <a:off x="4577186" y="4951220"/>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1990</a:t>
            </a:r>
            <a:endParaRPr kumimoji="0" lang="en-US" sz="1400" b="1" baseline="-25000" dirty="0">
              <a:latin typeface="Times New Roman" pitchFamily="18" charset="0"/>
              <a:cs typeface="Times New Roman" pitchFamily="18" charset="0"/>
            </a:endParaRPr>
          </a:p>
        </p:txBody>
      </p:sp>
      <p:sp>
        <p:nvSpPr>
          <p:cNvPr id="102" name="Rectangle 7"/>
          <p:cNvSpPr>
            <a:spLocks noChangeArrowheads="1"/>
          </p:cNvSpPr>
          <p:nvPr/>
        </p:nvSpPr>
        <p:spPr bwMode="auto">
          <a:xfrm rot="16200000">
            <a:off x="4929632" y="4951204"/>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1992</a:t>
            </a:r>
            <a:endParaRPr kumimoji="0" lang="en-US" sz="1400" b="1" baseline="-25000" dirty="0">
              <a:latin typeface="Times New Roman" pitchFamily="18" charset="0"/>
              <a:cs typeface="Times New Roman" pitchFamily="18" charset="0"/>
            </a:endParaRPr>
          </a:p>
        </p:txBody>
      </p:sp>
      <p:sp>
        <p:nvSpPr>
          <p:cNvPr id="103" name="Rectangle 7"/>
          <p:cNvSpPr>
            <a:spLocks noChangeArrowheads="1"/>
          </p:cNvSpPr>
          <p:nvPr/>
        </p:nvSpPr>
        <p:spPr bwMode="auto">
          <a:xfrm rot="16200000">
            <a:off x="5296383" y="4951204"/>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1994</a:t>
            </a:r>
            <a:endParaRPr kumimoji="0" lang="en-US" sz="1400" b="1" baseline="-25000" dirty="0">
              <a:latin typeface="Times New Roman" pitchFamily="18" charset="0"/>
              <a:cs typeface="Times New Roman" pitchFamily="18" charset="0"/>
            </a:endParaRPr>
          </a:p>
        </p:txBody>
      </p:sp>
      <p:sp>
        <p:nvSpPr>
          <p:cNvPr id="104" name="Rectangle 7"/>
          <p:cNvSpPr>
            <a:spLocks noChangeArrowheads="1"/>
          </p:cNvSpPr>
          <p:nvPr/>
        </p:nvSpPr>
        <p:spPr bwMode="auto">
          <a:xfrm rot="16200000">
            <a:off x="5648829" y="4951188"/>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1996</a:t>
            </a:r>
            <a:endParaRPr kumimoji="0" lang="en-US" sz="1400" b="1" baseline="-25000" dirty="0">
              <a:latin typeface="Times New Roman" pitchFamily="18" charset="0"/>
              <a:cs typeface="Times New Roman" pitchFamily="18" charset="0"/>
            </a:endParaRPr>
          </a:p>
        </p:txBody>
      </p:sp>
      <p:sp>
        <p:nvSpPr>
          <p:cNvPr id="105" name="Rectangle 7"/>
          <p:cNvSpPr>
            <a:spLocks noChangeArrowheads="1"/>
          </p:cNvSpPr>
          <p:nvPr/>
        </p:nvSpPr>
        <p:spPr bwMode="auto">
          <a:xfrm rot="16200000">
            <a:off x="6043033" y="4956716"/>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1998</a:t>
            </a:r>
            <a:endParaRPr kumimoji="0" lang="en-US" sz="1400" b="1" baseline="-25000" dirty="0">
              <a:latin typeface="Times New Roman" pitchFamily="18" charset="0"/>
              <a:cs typeface="Times New Roman" pitchFamily="18" charset="0"/>
            </a:endParaRPr>
          </a:p>
        </p:txBody>
      </p:sp>
      <p:sp>
        <p:nvSpPr>
          <p:cNvPr id="106" name="Rectangle 7"/>
          <p:cNvSpPr>
            <a:spLocks noChangeArrowheads="1"/>
          </p:cNvSpPr>
          <p:nvPr/>
        </p:nvSpPr>
        <p:spPr bwMode="auto">
          <a:xfrm rot="16200000">
            <a:off x="6405005" y="4956700"/>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2000</a:t>
            </a:r>
            <a:endParaRPr kumimoji="0" lang="en-US" sz="1400" b="1" baseline="-25000" dirty="0">
              <a:latin typeface="Times New Roman" pitchFamily="18" charset="0"/>
              <a:cs typeface="Times New Roman" pitchFamily="18" charset="0"/>
            </a:endParaRPr>
          </a:p>
        </p:txBody>
      </p:sp>
      <p:sp>
        <p:nvSpPr>
          <p:cNvPr id="107" name="Rectangle 7"/>
          <p:cNvSpPr>
            <a:spLocks noChangeArrowheads="1"/>
          </p:cNvSpPr>
          <p:nvPr/>
        </p:nvSpPr>
        <p:spPr bwMode="auto">
          <a:xfrm rot="16200000">
            <a:off x="6771756" y="4956700"/>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2002</a:t>
            </a:r>
            <a:endParaRPr kumimoji="0" lang="en-US" sz="1400" b="1" baseline="-25000" dirty="0">
              <a:latin typeface="Times New Roman" pitchFamily="18" charset="0"/>
              <a:cs typeface="Times New Roman" pitchFamily="18" charset="0"/>
            </a:endParaRPr>
          </a:p>
        </p:txBody>
      </p:sp>
      <p:sp>
        <p:nvSpPr>
          <p:cNvPr id="108" name="Rectangle 7"/>
          <p:cNvSpPr>
            <a:spLocks noChangeArrowheads="1"/>
          </p:cNvSpPr>
          <p:nvPr/>
        </p:nvSpPr>
        <p:spPr bwMode="auto">
          <a:xfrm rot="16200000">
            <a:off x="7148017" y="4956684"/>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2004</a:t>
            </a:r>
            <a:endParaRPr kumimoji="0" lang="en-US" sz="1400" b="1" baseline="-25000" dirty="0">
              <a:latin typeface="Times New Roman" pitchFamily="18" charset="0"/>
              <a:cs typeface="Times New Roman" pitchFamily="18" charset="0"/>
            </a:endParaRPr>
          </a:p>
        </p:txBody>
      </p:sp>
      <p:sp>
        <p:nvSpPr>
          <p:cNvPr id="109" name="Rectangle 7"/>
          <p:cNvSpPr>
            <a:spLocks noChangeArrowheads="1"/>
          </p:cNvSpPr>
          <p:nvPr/>
        </p:nvSpPr>
        <p:spPr bwMode="auto">
          <a:xfrm rot="16200000">
            <a:off x="7519545" y="4956000"/>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2006</a:t>
            </a:r>
            <a:endParaRPr kumimoji="0" lang="en-US" sz="1400" b="1" baseline="-25000" dirty="0">
              <a:latin typeface="Times New Roman" pitchFamily="18" charset="0"/>
              <a:cs typeface="Times New Roman" pitchFamily="18" charset="0"/>
            </a:endParaRPr>
          </a:p>
        </p:txBody>
      </p:sp>
      <p:sp>
        <p:nvSpPr>
          <p:cNvPr id="110" name="Rectangle 7"/>
          <p:cNvSpPr>
            <a:spLocks noChangeArrowheads="1"/>
          </p:cNvSpPr>
          <p:nvPr/>
        </p:nvSpPr>
        <p:spPr bwMode="auto">
          <a:xfrm rot="16200000">
            <a:off x="7886296" y="4956000"/>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2008</a:t>
            </a:r>
            <a:endParaRPr kumimoji="0" lang="en-US" sz="1400" b="1" baseline="-25000" dirty="0">
              <a:latin typeface="Times New Roman" pitchFamily="18" charset="0"/>
              <a:cs typeface="Times New Roman" pitchFamily="18" charset="0"/>
            </a:endParaRPr>
          </a:p>
        </p:txBody>
      </p:sp>
      <p:sp>
        <p:nvSpPr>
          <p:cNvPr id="111" name="Rectangle 7"/>
          <p:cNvSpPr>
            <a:spLocks noChangeArrowheads="1"/>
          </p:cNvSpPr>
          <p:nvPr/>
        </p:nvSpPr>
        <p:spPr bwMode="auto">
          <a:xfrm rot="16200000">
            <a:off x="8262557" y="4955984"/>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2010</a:t>
            </a:r>
            <a:endParaRPr kumimoji="0" lang="en-US" sz="1400" b="1" baseline="-25000" dirty="0">
              <a:latin typeface="Times New Roman" pitchFamily="18" charset="0"/>
              <a:cs typeface="Times New Roman" pitchFamily="18" charset="0"/>
            </a:endParaRPr>
          </a:p>
        </p:txBody>
      </p:sp>
      <p:sp>
        <p:nvSpPr>
          <p:cNvPr id="148" name="Rectangle 7"/>
          <p:cNvSpPr>
            <a:spLocks noChangeArrowheads="1"/>
          </p:cNvSpPr>
          <p:nvPr/>
        </p:nvSpPr>
        <p:spPr bwMode="auto">
          <a:xfrm rot="16200000">
            <a:off x="8457824" y="4955968"/>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2011</a:t>
            </a:r>
            <a:endParaRPr kumimoji="0" lang="en-US" sz="1400" b="1" baseline="-25000" dirty="0">
              <a:latin typeface="Times New Roman" pitchFamily="18" charset="0"/>
              <a:cs typeface="Times New Roman" pitchFamily="18" charset="0"/>
            </a:endParaRPr>
          </a:p>
        </p:txBody>
      </p:sp>
      <p:sp>
        <p:nvSpPr>
          <p:cNvPr id="150" name="Rectangle 7"/>
          <p:cNvSpPr>
            <a:spLocks noChangeArrowheads="1"/>
          </p:cNvSpPr>
          <p:nvPr/>
        </p:nvSpPr>
        <p:spPr bwMode="auto">
          <a:xfrm>
            <a:off x="5818828" y="1891193"/>
            <a:ext cx="1808187" cy="461665"/>
          </a:xfrm>
          <a:prstGeom prst="rect">
            <a:avLst/>
          </a:prstGeom>
          <a:noFill/>
          <a:ln w="9525">
            <a:noFill/>
            <a:miter lim="800000"/>
            <a:headEnd/>
            <a:tailEnd/>
          </a:ln>
        </p:spPr>
        <p:txBody>
          <a:bodyPr wrap="none" lIns="0" tIns="0" rIns="0" bIns="0">
            <a:prstTxWarp prst="textNoShape">
              <a:avLst/>
            </a:prstTxWarp>
            <a:spAutoFit/>
          </a:bodyPr>
          <a:lstStyle/>
          <a:p>
            <a:r>
              <a:rPr kumimoji="0" lang="en-US" i="1" dirty="0" smtClean="0">
                <a:latin typeface="Times New Roman" pitchFamily="18" charset="0"/>
                <a:cs typeface="Times New Roman" pitchFamily="18" charset="0"/>
              </a:rPr>
              <a:t>The Monetary Base</a:t>
            </a:r>
          </a:p>
          <a:p>
            <a:pPr algn="ctr"/>
            <a:r>
              <a:rPr lang="en-US" sz="1200" i="1" dirty="0" smtClean="0">
                <a:latin typeface="Times New Roman" pitchFamily="18" charset="0"/>
                <a:cs typeface="Times New Roman" pitchFamily="18" charset="0"/>
              </a:rPr>
              <a:t>(billions of $)</a:t>
            </a:r>
            <a:endParaRPr kumimoji="0" lang="en-US" sz="1200" i="1" dirty="0">
              <a:latin typeface="Times New Roman" pitchFamily="18" charset="0"/>
              <a:cs typeface="Times New Roman" pitchFamily="18" charset="0"/>
            </a:endParaRPr>
          </a:p>
        </p:txBody>
      </p:sp>
      <p:sp>
        <p:nvSpPr>
          <p:cNvPr id="4" name="Freeform 3"/>
          <p:cNvSpPr/>
          <p:nvPr/>
        </p:nvSpPr>
        <p:spPr>
          <a:xfrm>
            <a:off x="4776788" y="2595563"/>
            <a:ext cx="3924300" cy="2005012"/>
          </a:xfrm>
          <a:custGeom>
            <a:avLst/>
            <a:gdLst>
              <a:gd name="connsiteX0" fmla="*/ 0 w 3924300"/>
              <a:gd name="connsiteY0" fmla="*/ 2005012 h 2005012"/>
              <a:gd name="connsiteX1" fmla="*/ 100012 w 3924300"/>
              <a:gd name="connsiteY1" fmla="*/ 2005012 h 2005012"/>
              <a:gd name="connsiteX2" fmla="*/ 180975 w 3924300"/>
              <a:gd name="connsiteY2" fmla="*/ 1985962 h 2005012"/>
              <a:gd name="connsiteX3" fmla="*/ 285750 w 3924300"/>
              <a:gd name="connsiteY3" fmla="*/ 1985962 h 2005012"/>
              <a:gd name="connsiteX4" fmla="*/ 423862 w 3924300"/>
              <a:gd name="connsiteY4" fmla="*/ 1962150 h 2005012"/>
              <a:gd name="connsiteX5" fmla="*/ 519112 w 3924300"/>
              <a:gd name="connsiteY5" fmla="*/ 1947862 h 2005012"/>
              <a:gd name="connsiteX6" fmla="*/ 642937 w 3924300"/>
              <a:gd name="connsiteY6" fmla="*/ 1933575 h 2005012"/>
              <a:gd name="connsiteX7" fmla="*/ 752475 w 3924300"/>
              <a:gd name="connsiteY7" fmla="*/ 1905000 h 2005012"/>
              <a:gd name="connsiteX8" fmla="*/ 857250 w 3924300"/>
              <a:gd name="connsiteY8" fmla="*/ 1885950 h 2005012"/>
              <a:gd name="connsiteX9" fmla="*/ 971550 w 3924300"/>
              <a:gd name="connsiteY9" fmla="*/ 1881187 h 2005012"/>
              <a:gd name="connsiteX10" fmla="*/ 1090612 w 3924300"/>
              <a:gd name="connsiteY10" fmla="*/ 1881187 h 2005012"/>
              <a:gd name="connsiteX11" fmla="*/ 1176337 w 3924300"/>
              <a:gd name="connsiteY11" fmla="*/ 1866900 h 2005012"/>
              <a:gd name="connsiteX12" fmla="*/ 1333500 w 3924300"/>
              <a:gd name="connsiteY12" fmla="*/ 1857375 h 2005012"/>
              <a:gd name="connsiteX13" fmla="*/ 1457325 w 3924300"/>
              <a:gd name="connsiteY13" fmla="*/ 1833562 h 2005012"/>
              <a:gd name="connsiteX14" fmla="*/ 1557337 w 3924300"/>
              <a:gd name="connsiteY14" fmla="*/ 1814512 h 2005012"/>
              <a:gd name="connsiteX15" fmla="*/ 1671637 w 3924300"/>
              <a:gd name="connsiteY15" fmla="*/ 1804987 h 2005012"/>
              <a:gd name="connsiteX16" fmla="*/ 1747837 w 3924300"/>
              <a:gd name="connsiteY16" fmla="*/ 1776412 h 2005012"/>
              <a:gd name="connsiteX17" fmla="*/ 1819275 w 3924300"/>
              <a:gd name="connsiteY17" fmla="*/ 1733550 h 2005012"/>
              <a:gd name="connsiteX18" fmla="*/ 1890712 w 3924300"/>
              <a:gd name="connsiteY18" fmla="*/ 1757362 h 2005012"/>
              <a:gd name="connsiteX19" fmla="*/ 2033587 w 3924300"/>
              <a:gd name="connsiteY19" fmla="*/ 1743075 h 2005012"/>
              <a:gd name="connsiteX20" fmla="*/ 2081212 w 3924300"/>
              <a:gd name="connsiteY20" fmla="*/ 1743075 h 2005012"/>
              <a:gd name="connsiteX21" fmla="*/ 2109787 w 3924300"/>
              <a:gd name="connsiteY21" fmla="*/ 1719262 h 2005012"/>
              <a:gd name="connsiteX22" fmla="*/ 2319337 w 3924300"/>
              <a:gd name="connsiteY22" fmla="*/ 1662112 h 2005012"/>
              <a:gd name="connsiteX23" fmla="*/ 2395537 w 3924300"/>
              <a:gd name="connsiteY23" fmla="*/ 1647825 h 2005012"/>
              <a:gd name="connsiteX24" fmla="*/ 2547937 w 3924300"/>
              <a:gd name="connsiteY24" fmla="*/ 1633537 h 2005012"/>
              <a:gd name="connsiteX25" fmla="*/ 2652712 w 3924300"/>
              <a:gd name="connsiteY25" fmla="*/ 1624012 h 2005012"/>
              <a:gd name="connsiteX26" fmla="*/ 2724150 w 3924300"/>
              <a:gd name="connsiteY26" fmla="*/ 1581150 h 2005012"/>
              <a:gd name="connsiteX27" fmla="*/ 2886075 w 3924300"/>
              <a:gd name="connsiteY27" fmla="*/ 1571625 h 2005012"/>
              <a:gd name="connsiteX28" fmla="*/ 2967037 w 3924300"/>
              <a:gd name="connsiteY28" fmla="*/ 1547812 h 2005012"/>
              <a:gd name="connsiteX29" fmla="*/ 3109912 w 3924300"/>
              <a:gd name="connsiteY29" fmla="*/ 1552575 h 2005012"/>
              <a:gd name="connsiteX30" fmla="*/ 3195637 w 3924300"/>
              <a:gd name="connsiteY30" fmla="*/ 1538287 h 2005012"/>
              <a:gd name="connsiteX31" fmla="*/ 3271837 w 3924300"/>
              <a:gd name="connsiteY31" fmla="*/ 1528762 h 2005012"/>
              <a:gd name="connsiteX32" fmla="*/ 3314700 w 3924300"/>
              <a:gd name="connsiteY32" fmla="*/ 1543050 h 2005012"/>
              <a:gd name="connsiteX33" fmla="*/ 3371850 w 3924300"/>
              <a:gd name="connsiteY33" fmla="*/ 1533525 h 2005012"/>
              <a:gd name="connsiteX34" fmla="*/ 3409950 w 3924300"/>
              <a:gd name="connsiteY34" fmla="*/ 1504950 h 2005012"/>
              <a:gd name="connsiteX35" fmla="*/ 3462337 w 3924300"/>
              <a:gd name="connsiteY35" fmla="*/ 1009650 h 2005012"/>
              <a:gd name="connsiteX36" fmla="*/ 3500437 w 3924300"/>
              <a:gd name="connsiteY36" fmla="*/ 857250 h 2005012"/>
              <a:gd name="connsiteX37" fmla="*/ 3548062 w 3924300"/>
              <a:gd name="connsiteY37" fmla="*/ 747712 h 2005012"/>
              <a:gd name="connsiteX38" fmla="*/ 3595687 w 3924300"/>
              <a:gd name="connsiteY38" fmla="*/ 776287 h 2005012"/>
              <a:gd name="connsiteX39" fmla="*/ 3638550 w 3924300"/>
              <a:gd name="connsiteY39" fmla="*/ 523875 h 2005012"/>
              <a:gd name="connsiteX40" fmla="*/ 3686175 w 3924300"/>
              <a:gd name="connsiteY40" fmla="*/ 466725 h 2005012"/>
              <a:gd name="connsiteX41" fmla="*/ 3729037 w 3924300"/>
              <a:gd name="connsiteY41" fmla="*/ 519112 h 2005012"/>
              <a:gd name="connsiteX42" fmla="*/ 3790950 w 3924300"/>
              <a:gd name="connsiteY42" fmla="*/ 547687 h 2005012"/>
              <a:gd name="connsiteX43" fmla="*/ 3829050 w 3924300"/>
              <a:gd name="connsiteY43" fmla="*/ 547687 h 2005012"/>
              <a:gd name="connsiteX44" fmla="*/ 3924300 w 3924300"/>
              <a:gd name="connsiteY44" fmla="*/ 0 h 2005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3924300" h="2005012">
                <a:moveTo>
                  <a:pt x="0" y="2005012"/>
                </a:moveTo>
                <a:lnTo>
                  <a:pt x="100012" y="2005012"/>
                </a:lnTo>
                <a:lnTo>
                  <a:pt x="180975" y="1985962"/>
                </a:lnTo>
                <a:lnTo>
                  <a:pt x="285750" y="1985962"/>
                </a:lnTo>
                <a:lnTo>
                  <a:pt x="423862" y="1962150"/>
                </a:lnTo>
                <a:lnTo>
                  <a:pt x="519112" y="1947862"/>
                </a:lnTo>
                <a:lnTo>
                  <a:pt x="642937" y="1933575"/>
                </a:lnTo>
                <a:lnTo>
                  <a:pt x="752475" y="1905000"/>
                </a:lnTo>
                <a:lnTo>
                  <a:pt x="857250" y="1885950"/>
                </a:lnTo>
                <a:lnTo>
                  <a:pt x="971550" y="1881187"/>
                </a:lnTo>
                <a:lnTo>
                  <a:pt x="1090612" y="1881187"/>
                </a:lnTo>
                <a:lnTo>
                  <a:pt x="1176337" y="1866900"/>
                </a:lnTo>
                <a:lnTo>
                  <a:pt x="1333500" y="1857375"/>
                </a:lnTo>
                <a:lnTo>
                  <a:pt x="1457325" y="1833562"/>
                </a:lnTo>
                <a:lnTo>
                  <a:pt x="1557337" y="1814512"/>
                </a:lnTo>
                <a:lnTo>
                  <a:pt x="1671637" y="1804987"/>
                </a:lnTo>
                <a:lnTo>
                  <a:pt x="1747837" y="1776412"/>
                </a:lnTo>
                <a:lnTo>
                  <a:pt x="1819275" y="1733550"/>
                </a:lnTo>
                <a:lnTo>
                  <a:pt x="1890712" y="1757362"/>
                </a:lnTo>
                <a:lnTo>
                  <a:pt x="2033587" y="1743075"/>
                </a:lnTo>
                <a:lnTo>
                  <a:pt x="2081212" y="1743075"/>
                </a:lnTo>
                <a:lnTo>
                  <a:pt x="2109787" y="1719262"/>
                </a:lnTo>
                <a:lnTo>
                  <a:pt x="2319337" y="1662112"/>
                </a:lnTo>
                <a:lnTo>
                  <a:pt x="2395537" y="1647825"/>
                </a:lnTo>
                <a:lnTo>
                  <a:pt x="2547937" y="1633537"/>
                </a:lnTo>
                <a:lnTo>
                  <a:pt x="2652712" y="1624012"/>
                </a:lnTo>
                <a:lnTo>
                  <a:pt x="2724150" y="1581150"/>
                </a:lnTo>
                <a:lnTo>
                  <a:pt x="2886075" y="1571625"/>
                </a:lnTo>
                <a:lnTo>
                  <a:pt x="2967037" y="1547812"/>
                </a:lnTo>
                <a:lnTo>
                  <a:pt x="3109912" y="1552575"/>
                </a:lnTo>
                <a:lnTo>
                  <a:pt x="3195637" y="1538287"/>
                </a:lnTo>
                <a:lnTo>
                  <a:pt x="3271837" y="1528762"/>
                </a:lnTo>
                <a:lnTo>
                  <a:pt x="3314700" y="1543050"/>
                </a:lnTo>
                <a:lnTo>
                  <a:pt x="3371850" y="1533525"/>
                </a:lnTo>
                <a:lnTo>
                  <a:pt x="3409950" y="1504950"/>
                </a:lnTo>
                <a:lnTo>
                  <a:pt x="3462337" y="1009650"/>
                </a:lnTo>
                <a:lnTo>
                  <a:pt x="3500437" y="857250"/>
                </a:lnTo>
                <a:lnTo>
                  <a:pt x="3548062" y="747712"/>
                </a:lnTo>
                <a:lnTo>
                  <a:pt x="3595687" y="776287"/>
                </a:lnTo>
                <a:lnTo>
                  <a:pt x="3638550" y="523875"/>
                </a:lnTo>
                <a:lnTo>
                  <a:pt x="3686175" y="466725"/>
                </a:lnTo>
                <a:lnTo>
                  <a:pt x="3729037" y="519112"/>
                </a:lnTo>
                <a:lnTo>
                  <a:pt x="3790950" y="547687"/>
                </a:lnTo>
                <a:lnTo>
                  <a:pt x="3829050" y="547687"/>
                </a:lnTo>
                <a:lnTo>
                  <a:pt x="3924300" y="0"/>
                </a:lnTo>
              </a:path>
            </a:pathLst>
          </a:custGeom>
          <a:noFill/>
          <a:ln w="38100">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810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1">
                                            <p:txEl>
                                              <p:pRg st="1" end="1"/>
                                            </p:txEl>
                                          </p:spTgt>
                                        </p:tgtEl>
                                        <p:attrNameLst>
                                          <p:attrName>style.visibility</p:attrName>
                                        </p:attrNameLst>
                                      </p:cBhvr>
                                      <p:to>
                                        <p:strVal val="visible"/>
                                      </p:to>
                                    </p:set>
                                    <p:animEffect transition="in" filter="fade">
                                      <p:cBhvr>
                                        <p:cTn id="13" dur="500"/>
                                        <p:tgtEl>
                                          <p:spTgt spid="61">
                                            <p:txEl>
                                              <p:pRg st="1" end="1"/>
                                            </p:txEl>
                                          </p:spTgt>
                                        </p:tgtEl>
                                      </p:cBhvr>
                                    </p:animEffect>
                                    <p:anim calcmode="lin" valueType="num">
                                      <p:cBhvr>
                                        <p:cTn id="14"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600" dirty="0" smtClean="0"/>
              <a:t>The Fed Funds Rate:  1990-2011</a:t>
            </a:r>
            <a:endParaRPr lang="en-US" sz="3400" dirty="0"/>
          </a:p>
        </p:txBody>
      </p:sp>
      <p:sp>
        <p:nvSpPr>
          <p:cNvPr id="61" name="Text Box 10"/>
          <p:cNvSpPr txBox="1">
            <a:spLocks noChangeArrowheads="1"/>
          </p:cNvSpPr>
          <p:nvPr/>
        </p:nvSpPr>
        <p:spPr bwMode="auto">
          <a:xfrm>
            <a:off x="73111" y="1476143"/>
            <a:ext cx="4054961" cy="4154984"/>
          </a:xfrm>
          <a:prstGeom prst="rect">
            <a:avLst/>
          </a:prstGeom>
          <a:noFill/>
          <a:ln w="9525">
            <a:noFill/>
            <a:miter lim="800000"/>
            <a:headEnd/>
            <a:tailEnd/>
          </a:ln>
        </p:spPr>
        <p:txBody>
          <a:bodyPr wrap="square">
            <a:prstTxWarp prst="textNoShape">
              <a:avLst/>
            </a:prstTxWarp>
            <a:spAutoFit/>
          </a:bodyPr>
          <a:lstStyle/>
          <a:p>
            <a:pPr marL="173038" indent="-173038">
              <a:buFont typeface="Arial" pitchFamily="34" charset="0"/>
              <a:buChar char="•"/>
            </a:pPr>
            <a:r>
              <a:rPr lang="en-US" sz="2200" dirty="0" smtClean="0">
                <a:latin typeface="Times New Roman" pitchFamily="18" charset="0"/>
                <a:cs typeface="Times New Roman" pitchFamily="18" charset="0"/>
              </a:rPr>
              <a:t>Between </a:t>
            </a:r>
            <a:r>
              <a:rPr lang="en-US" sz="2200" dirty="0">
                <a:latin typeface="Times New Roman" pitchFamily="18" charset="0"/>
                <a:cs typeface="Times New Roman" pitchFamily="18" charset="0"/>
              </a:rPr>
              <a:t>2002 and 2004 the fed pushed short-term interest rates to historic lows (less than 2%).</a:t>
            </a:r>
          </a:p>
          <a:p>
            <a:pPr marL="173038" indent="-173038">
              <a:buFont typeface="Arial" pitchFamily="34" charset="0"/>
              <a:buChar char="•"/>
            </a:pPr>
            <a:r>
              <a:rPr lang="en-US" sz="2200" dirty="0">
                <a:latin typeface="Times New Roman" pitchFamily="18" charset="0"/>
                <a:cs typeface="Times New Roman" pitchFamily="18" charset="0"/>
              </a:rPr>
              <a:t>As the inflation rate accelerated, the fed switched to more restrictive policy in 2005-2006, pushing short-term interest rates above 5%.</a:t>
            </a:r>
          </a:p>
          <a:p>
            <a:pPr marL="173038" indent="-173038">
              <a:buFont typeface="Arial" pitchFamily="34" charset="0"/>
              <a:buChar char="•"/>
            </a:pPr>
            <a:r>
              <a:rPr lang="en-US" sz="2200" dirty="0">
                <a:latin typeface="Times New Roman" pitchFamily="18" charset="0"/>
                <a:cs typeface="Times New Roman" pitchFamily="18" charset="0"/>
              </a:rPr>
              <a:t>As the economy slipped into a recession in 2008, the Fed again shifted to expansion, pushing interest rates to nearly 0%.</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4745417" y="2252034"/>
            <a:ext cx="0" cy="25717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a:off x="4745417" y="4820607"/>
            <a:ext cx="398885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91" name="Rectangle 7"/>
          <p:cNvSpPr>
            <a:spLocks noChangeArrowheads="1"/>
          </p:cNvSpPr>
          <p:nvPr/>
        </p:nvSpPr>
        <p:spPr bwMode="auto">
          <a:xfrm>
            <a:off x="4432710" y="4704758"/>
            <a:ext cx="269304"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0%</a:t>
            </a:r>
            <a:endParaRPr kumimoji="0" lang="en-US" sz="1400" b="1" baseline="-25000" dirty="0">
              <a:latin typeface="Times New Roman" pitchFamily="18" charset="0"/>
              <a:cs typeface="Times New Roman" pitchFamily="18" charset="0"/>
            </a:endParaRPr>
          </a:p>
        </p:txBody>
      </p:sp>
      <p:sp>
        <p:nvSpPr>
          <p:cNvPr id="93" name="Rectangle 7"/>
          <p:cNvSpPr>
            <a:spLocks noChangeArrowheads="1"/>
          </p:cNvSpPr>
          <p:nvPr/>
        </p:nvSpPr>
        <p:spPr bwMode="auto">
          <a:xfrm>
            <a:off x="4432694" y="4191599"/>
            <a:ext cx="269304"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2%</a:t>
            </a:r>
            <a:endParaRPr kumimoji="0" lang="en-US" sz="1400" b="1" baseline="-25000" dirty="0">
              <a:latin typeface="Times New Roman" pitchFamily="18" charset="0"/>
              <a:cs typeface="Times New Roman" pitchFamily="18" charset="0"/>
            </a:endParaRPr>
          </a:p>
        </p:txBody>
      </p:sp>
      <p:sp>
        <p:nvSpPr>
          <p:cNvPr id="94" name="Rectangle 7"/>
          <p:cNvSpPr>
            <a:spLocks noChangeArrowheads="1"/>
          </p:cNvSpPr>
          <p:nvPr/>
        </p:nvSpPr>
        <p:spPr bwMode="auto">
          <a:xfrm>
            <a:off x="4432694" y="3678441"/>
            <a:ext cx="269304"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4%</a:t>
            </a:r>
            <a:endParaRPr kumimoji="0" lang="en-US" sz="1400" b="1" baseline="-25000" dirty="0">
              <a:latin typeface="Times New Roman" pitchFamily="18" charset="0"/>
              <a:cs typeface="Times New Roman" pitchFamily="18" charset="0"/>
            </a:endParaRPr>
          </a:p>
        </p:txBody>
      </p:sp>
      <p:sp>
        <p:nvSpPr>
          <p:cNvPr id="95" name="Rectangle 7"/>
          <p:cNvSpPr>
            <a:spLocks noChangeArrowheads="1"/>
          </p:cNvSpPr>
          <p:nvPr/>
        </p:nvSpPr>
        <p:spPr bwMode="auto">
          <a:xfrm>
            <a:off x="4432678" y="3165283"/>
            <a:ext cx="269304"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6%</a:t>
            </a:r>
            <a:endParaRPr kumimoji="0" lang="en-US" sz="1400" b="1" baseline="-25000" dirty="0">
              <a:latin typeface="Times New Roman" pitchFamily="18" charset="0"/>
              <a:cs typeface="Times New Roman" pitchFamily="18" charset="0"/>
            </a:endParaRPr>
          </a:p>
        </p:txBody>
      </p:sp>
      <p:sp>
        <p:nvSpPr>
          <p:cNvPr id="96" name="Rectangle 7"/>
          <p:cNvSpPr>
            <a:spLocks noChangeArrowheads="1"/>
          </p:cNvSpPr>
          <p:nvPr/>
        </p:nvSpPr>
        <p:spPr bwMode="auto">
          <a:xfrm>
            <a:off x="4442236" y="2652125"/>
            <a:ext cx="269304"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8%</a:t>
            </a:r>
            <a:endParaRPr kumimoji="0" lang="en-US" sz="1400" b="1" baseline="-25000" dirty="0">
              <a:latin typeface="Times New Roman" pitchFamily="18" charset="0"/>
              <a:cs typeface="Times New Roman" pitchFamily="18" charset="0"/>
            </a:endParaRPr>
          </a:p>
        </p:txBody>
      </p:sp>
      <p:sp>
        <p:nvSpPr>
          <p:cNvPr id="97" name="Rectangle 7"/>
          <p:cNvSpPr>
            <a:spLocks noChangeArrowheads="1"/>
          </p:cNvSpPr>
          <p:nvPr/>
        </p:nvSpPr>
        <p:spPr bwMode="auto">
          <a:xfrm>
            <a:off x="4352451" y="2138967"/>
            <a:ext cx="359073"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10%</a:t>
            </a:r>
            <a:endParaRPr kumimoji="0" lang="en-US" sz="1400" b="1" baseline="-25000" dirty="0">
              <a:latin typeface="Times New Roman" pitchFamily="18" charset="0"/>
              <a:cs typeface="Times New Roman" pitchFamily="18" charset="0"/>
            </a:endParaRPr>
          </a:p>
        </p:txBody>
      </p:sp>
      <p:sp>
        <p:nvSpPr>
          <p:cNvPr id="101" name="Rectangle 7"/>
          <p:cNvSpPr>
            <a:spLocks noChangeArrowheads="1"/>
          </p:cNvSpPr>
          <p:nvPr/>
        </p:nvSpPr>
        <p:spPr bwMode="auto">
          <a:xfrm rot="16200000">
            <a:off x="4577186" y="4951220"/>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1990</a:t>
            </a:r>
            <a:endParaRPr kumimoji="0" lang="en-US" sz="1400" b="1" baseline="-25000" dirty="0">
              <a:latin typeface="Times New Roman" pitchFamily="18" charset="0"/>
              <a:cs typeface="Times New Roman" pitchFamily="18" charset="0"/>
            </a:endParaRPr>
          </a:p>
        </p:txBody>
      </p:sp>
      <p:sp>
        <p:nvSpPr>
          <p:cNvPr id="102" name="Rectangle 7"/>
          <p:cNvSpPr>
            <a:spLocks noChangeArrowheads="1"/>
          </p:cNvSpPr>
          <p:nvPr/>
        </p:nvSpPr>
        <p:spPr bwMode="auto">
          <a:xfrm rot="16200000">
            <a:off x="4929632" y="4951204"/>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1992</a:t>
            </a:r>
            <a:endParaRPr kumimoji="0" lang="en-US" sz="1400" b="1" baseline="-25000" dirty="0">
              <a:latin typeface="Times New Roman" pitchFamily="18" charset="0"/>
              <a:cs typeface="Times New Roman" pitchFamily="18" charset="0"/>
            </a:endParaRPr>
          </a:p>
        </p:txBody>
      </p:sp>
      <p:sp>
        <p:nvSpPr>
          <p:cNvPr id="103" name="Rectangle 7"/>
          <p:cNvSpPr>
            <a:spLocks noChangeArrowheads="1"/>
          </p:cNvSpPr>
          <p:nvPr/>
        </p:nvSpPr>
        <p:spPr bwMode="auto">
          <a:xfrm rot="16200000">
            <a:off x="5296383" y="4951204"/>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1994</a:t>
            </a:r>
            <a:endParaRPr kumimoji="0" lang="en-US" sz="1400" b="1" baseline="-25000" dirty="0">
              <a:latin typeface="Times New Roman" pitchFamily="18" charset="0"/>
              <a:cs typeface="Times New Roman" pitchFamily="18" charset="0"/>
            </a:endParaRPr>
          </a:p>
        </p:txBody>
      </p:sp>
      <p:sp>
        <p:nvSpPr>
          <p:cNvPr id="104" name="Rectangle 7"/>
          <p:cNvSpPr>
            <a:spLocks noChangeArrowheads="1"/>
          </p:cNvSpPr>
          <p:nvPr/>
        </p:nvSpPr>
        <p:spPr bwMode="auto">
          <a:xfrm rot="16200000">
            <a:off x="5648829" y="4951188"/>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1996</a:t>
            </a:r>
            <a:endParaRPr kumimoji="0" lang="en-US" sz="1400" b="1" baseline="-25000" dirty="0">
              <a:latin typeface="Times New Roman" pitchFamily="18" charset="0"/>
              <a:cs typeface="Times New Roman" pitchFamily="18" charset="0"/>
            </a:endParaRPr>
          </a:p>
        </p:txBody>
      </p:sp>
      <p:sp>
        <p:nvSpPr>
          <p:cNvPr id="105" name="Rectangle 7"/>
          <p:cNvSpPr>
            <a:spLocks noChangeArrowheads="1"/>
          </p:cNvSpPr>
          <p:nvPr/>
        </p:nvSpPr>
        <p:spPr bwMode="auto">
          <a:xfrm rot="16200000">
            <a:off x="6043033" y="4956716"/>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1998</a:t>
            </a:r>
            <a:endParaRPr kumimoji="0" lang="en-US" sz="1400" b="1" baseline="-25000" dirty="0">
              <a:latin typeface="Times New Roman" pitchFamily="18" charset="0"/>
              <a:cs typeface="Times New Roman" pitchFamily="18" charset="0"/>
            </a:endParaRPr>
          </a:p>
        </p:txBody>
      </p:sp>
      <p:sp>
        <p:nvSpPr>
          <p:cNvPr id="106" name="Rectangle 7"/>
          <p:cNvSpPr>
            <a:spLocks noChangeArrowheads="1"/>
          </p:cNvSpPr>
          <p:nvPr/>
        </p:nvSpPr>
        <p:spPr bwMode="auto">
          <a:xfrm rot="16200000">
            <a:off x="6405005" y="4956700"/>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2000</a:t>
            </a:r>
            <a:endParaRPr kumimoji="0" lang="en-US" sz="1400" b="1" baseline="-25000" dirty="0">
              <a:latin typeface="Times New Roman" pitchFamily="18" charset="0"/>
              <a:cs typeface="Times New Roman" pitchFamily="18" charset="0"/>
            </a:endParaRPr>
          </a:p>
        </p:txBody>
      </p:sp>
      <p:sp>
        <p:nvSpPr>
          <p:cNvPr id="107" name="Rectangle 7"/>
          <p:cNvSpPr>
            <a:spLocks noChangeArrowheads="1"/>
          </p:cNvSpPr>
          <p:nvPr/>
        </p:nvSpPr>
        <p:spPr bwMode="auto">
          <a:xfrm rot="16200000">
            <a:off x="6771756" y="4956700"/>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2002</a:t>
            </a:r>
            <a:endParaRPr kumimoji="0" lang="en-US" sz="1400" b="1" baseline="-25000" dirty="0">
              <a:latin typeface="Times New Roman" pitchFamily="18" charset="0"/>
              <a:cs typeface="Times New Roman" pitchFamily="18" charset="0"/>
            </a:endParaRPr>
          </a:p>
        </p:txBody>
      </p:sp>
      <p:sp>
        <p:nvSpPr>
          <p:cNvPr id="108" name="Rectangle 7"/>
          <p:cNvSpPr>
            <a:spLocks noChangeArrowheads="1"/>
          </p:cNvSpPr>
          <p:nvPr/>
        </p:nvSpPr>
        <p:spPr bwMode="auto">
          <a:xfrm rot="16200000">
            <a:off x="7148017" y="4956684"/>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2004</a:t>
            </a:r>
            <a:endParaRPr kumimoji="0" lang="en-US" sz="1400" b="1" baseline="-25000" dirty="0">
              <a:latin typeface="Times New Roman" pitchFamily="18" charset="0"/>
              <a:cs typeface="Times New Roman" pitchFamily="18" charset="0"/>
            </a:endParaRPr>
          </a:p>
        </p:txBody>
      </p:sp>
      <p:sp>
        <p:nvSpPr>
          <p:cNvPr id="109" name="Rectangle 7"/>
          <p:cNvSpPr>
            <a:spLocks noChangeArrowheads="1"/>
          </p:cNvSpPr>
          <p:nvPr/>
        </p:nvSpPr>
        <p:spPr bwMode="auto">
          <a:xfrm rot="16200000">
            <a:off x="7519545" y="4956000"/>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2006</a:t>
            </a:r>
            <a:endParaRPr kumimoji="0" lang="en-US" sz="1400" b="1" baseline="-25000" dirty="0">
              <a:latin typeface="Times New Roman" pitchFamily="18" charset="0"/>
              <a:cs typeface="Times New Roman" pitchFamily="18" charset="0"/>
            </a:endParaRPr>
          </a:p>
        </p:txBody>
      </p:sp>
      <p:sp>
        <p:nvSpPr>
          <p:cNvPr id="110" name="Rectangle 7"/>
          <p:cNvSpPr>
            <a:spLocks noChangeArrowheads="1"/>
          </p:cNvSpPr>
          <p:nvPr/>
        </p:nvSpPr>
        <p:spPr bwMode="auto">
          <a:xfrm rot="16200000">
            <a:off x="7886296" y="4956000"/>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2008</a:t>
            </a:r>
            <a:endParaRPr kumimoji="0" lang="en-US" sz="1400" b="1" baseline="-25000" dirty="0">
              <a:latin typeface="Times New Roman" pitchFamily="18" charset="0"/>
              <a:cs typeface="Times New Roman" pitchFamily="18" charset="0"/>
            </a:endParaRPr>
          </a:p>
        </p:txBody>
      </p:sp>
      <p:sp>
        <p:nvSpPr>
          <p:cNvPr id="111" name="Rectangle 7"/>
          <p:cNvSpPr>
            <a:spLocks noChangeArrowheads="1"/>
          </p:cNvSpPr>
          <p:nvPr/>
        </p:nvSpPr>
        <p:spPr bwMode="auto">
          <a:xfrm rot="16200000">
            <a:off x="8262557" y="4955984"/>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2010</a:t>
            </a:r>
            <a:endParaRPr kumimoji="0" lang="en-US" sz="1400" b="1" baseline="-25000" dirty="0">
              <a:latin typeface="Times New Roman" pitchFamily="18" charset="0"/>
              <a:cs typeface="Times New Roman" pitchFamily="18" charset="0"/>
            </a:endParaRPr>
          </a:p>
        </p:txBody>
      </p:sp>
      <p:sp>
        <p:nvSpPr>
          <p:cNvPr id="148" name="Rectangle 7"/>
          <p:cNvSpPr>
            <a:spLocks noChangeArrowheads="1"/>
          </p:cNvSpPr>
          <p:nvPr/>
        </p:nvSpPr>
        <p:spPr bwMode="auto">
          <a:xfrm rot="16200000">
            <a:off x="8457824" y="4955968"/>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2011</a:t>
            </a:r>
            <a:endParaRPr kumimoji="0" lang="en-US" sz="1400" b="1" baseline="-25000" dirty="0">
              <a:latin typeface="Times New Roman" pitchFamily="18" charset="0"/>
              <a:cs typeface="Times New Roman" pitchFamily="18" charset="0"/>
            </a:endParaRPr>
          </a:p>
        </p:txBody>
      </p:sp>
      <p:sp>
        <p:nvSpPr>
          <p:cNvPr id="150" name="Rectangle 7"/>
          <p:cNvSpPr>
            <a:spLocks noChangeArrowheads="1"/>
          </p:cNvSpPr>
          <p:nvPr/>
        </p:nvSpPr>
        <p:spPr bwMode="auto">
          <a:xfrm>
            <a:off x="5361614" y="1891193"/>
            <a:ext cx="2601097" cy="276999"/>
          </a:xfrm>
          <a:prstGeom prst="rect">
            <a:avLst/>
          </a:prstGeom>
          <a:noFill/>
          <a:ln w="9525">
            <a:noFill/>
            <a:miter lim="800000"/>
            <a:headEnd/>
            <a:tailEnd/>
          </a:ln>
        </p:spPr>
        <p:txBody>
          <a:bodyPr wrap="none" lIns="0" tIns="0" rIns="0" bIns="0">
            <a:prstTxWarp prst="textNoShape">
              <a:avLst/>
            </a:prstTxWarp>
            <a:spAutoFit/>
          </a:bodyPr>
          <a:lstStyle/>
          <a:p>
            <a:r>
              <a:rPr kumimoji="0" lang="en-US" i="1" dirty="0" smtClean="0">
                <a:latin typeface="Times New Roman" pitchFamily="18" charset="0"/>
                <a:cs typeface="Times New Roman" pitchFamily="18" charset="0"/>
              </a:rPr>
              <a:t>Federal Funds Interest Rate</a:t>
            </a:r>
            <a:endParaRPr kumimoji="0" lang="en-US" i="1" baseline="-25000" dirty="0">
              <a:latin typeface="Times New Roman" pitchFamily="18" charset="0"/>
              <a:cs typeface="Times New Roman" pitchFamily="18" charset="0"/>
            </a:endParaRPr>
          </a:p>
        </p:txBody>
      </p:sp>
      <p:sp>
        <p:nvSpPr>
          <p:cNvPr id="4" name="Freeform 3"/>
          <p:cNvSpPr/>
          <p:nvPr/>
        </p:nvSpPr>
        <p:spPr>
          <a:xfrm>
            <a:off x="4781550" y="2700338"/>
            <a:ext cx="3943350" cy="2100262"/>
          </a:xfrm>
          <a:custGeom>
            <a:avLst/>
            <a:gdLst>
              <a:gd name="connsiteX0" fmla="*/ 0 w 3943350"/>
              <a:gd name="connsiteY0" fmla="*/ 0 h 2100262"/>
              <a:gd name="connsiteX1" fmla="*/ 61913 w 3943350"/>
              <a:gd name="connsiteY1" fmla="*/ 33337 h 2100262"/>
              <a:gd name="connsiteX2" fmla="*/ 85725 w 3943350"/>
              <a:gd name="connsiteY2" fmla="*/ 109537 h 2100262"/>
              <a:gd name="connsiteX3" fmla="*/ 138113 w 3943350"/>
              <a:gd name="connsiteY3" fmla="*/ 404812 h 2100262"/>
              <a:gd name="connsiteX4" fmla="*/ 190500 w 3943350"/>
              <a:gd name="connsiteY4" fmla="*/ 623887 h 2100262"/>
              <a:gd name="connsiteX5" fmla="*/ 233363 w 3943350"/>
              <a:gd name="connsiteY5" fmla="*/ 661987 h 2100262"/>
              <a:gd name="connsiteX6" fmla="*/ 328613 w 3943350"/>
              <a:gd name="connsiteY6" fmla="*/ 1076325 h 2100262"/>
              <a:gd name="connsiteX7" fmla="*/ 381000 w 3943350"/>
              <a:gd name="connsiteY7" fmla="*/ 1166812 h 2100262"/>
              <a:gd name="connsiteX8" fmla="*/ 414338 w 3943350"/>
              <a:gd name="connsiteY8" fmla="*/ 1262062 h 2100262"/>
              <a:gd name="connsiteX9" fmla="*/ 466725 w 3943350"/>
              <a:gd name="connsiteY9" fmla="*/ 1362075 h 2100262"/>
              <a:gd name="connsiteX10" fmla="*/ 509588 w 3943350"/>
              <a:gd name="connsiteY10" fmla="*/ 1328737 h 2100262"/>
              <a:gd name="connsiteX11" fmla="*/ 571500 w 3943350"/>
              <a:gd name="connsiteY11" fmla="*/ 1366837 h 2100262"/>
              <a:gd name="connsiteX12" fmla="*/ 619125 w 3943350"/>
              <a:gd name="connsiteY12" fmla="*/ 1338262 h 2100262"/>
              <a:gd name="connsiteX13" fmla="*/ 657225 w 3943350"/>
              <a:gd name="connsiteY13" fmla="*/ 1371600 h 2100262"/>
              <a:gd name="connsiteX14" fmla="*/ 709613 w 3943350"/>
              <a:gd name="connsiteY14" fmla="*/ 1319212 h 2100262"/>
              <a:gd name="connsiteX15" fmla="*/ 828675 w 3943350"/>
              <a:gd name="connsiteY15" fmla="*/ 862012 h 2100262"/>
              <a:gd name="connsiteX16" fmla="*/ 885825 w 3943350"/>
              <a:gd name="connsiteY16" fmla="*/ 642937 h 2100262"/>
              <a:gd name="connsiteX17" fmla="*/ 938213 w 3943350"/>
              <a:gd name="connsiteY17" fmla="*/ 576262 h 2100262"/>
              <a:gd name="connsiteX18" fmla="*/ 985838 w 3943350"/>
              <a:gd name="connsiteY18" fmla="*/ 647700 h 2100262"/>
              <a:gd name="connsiteX19" fmla="*/ 1019175 w 3943350"/>
              <a:gd name="connsiteY19" fmla="*/ 619125 h 2100262"/>
              <a:gd name="connsiteX20" fmla="*/ 1062038 w 3943350"/>
              <a:gd name="connsiteY20" fmla="*/ 757237 h 2100262"/>
              <a:gd name="connsiteX21" fmla="*/ 1147763 w 3943350"/>
              <a:gd name="connsiteY21" fmla="*/ 781050 h 2100262"/>
              <a:gd name="connsiteX22" fmla="*/ 1190625 w 3943350"/>
              <a:gd name="connsiteY22" fmla="*/ 757237 h 2100262"/>
              <a:gd name="connsiteX23" fmla="*/ 1252538 w 3943350"/>
              <a:gd name="connsiteY23" fmla="*/ 790575 h 2100262"/>
              <a:gd name="connsiteX24" fmla="*/ 1314450 w 3943350"/>
              <a:gd name="connsiteY24" fmla="*/ 700087 h 2100262"/>
              <a:gd name="connsiteX25" fmla="*/ 1357313 w 3943350"/>
              <a:gd name="connsiteY25" fmla="*/ 704850 h 2100262"/>
              <a:gd name="connsiteX26" fmla="*/ 1390650 w 3943350"/>
              <a:gd name="connsiteY26" fmla="*/ 700087 h 2100262"/>
              <a:gd name="connsiteX27" fmla="*/ 1423988 w 3943350"/>
              <a:gd name="connsiteY27" fmla="*/ 714375 h 2100262"/>
              <a:gd name="connsiteX28" fmla="*/ 1457325 w 3943350"/>
              <a:gd name="connsiteY28" fmla="*/ 695325 h 2100262"/>
              <a:gd name="connsiteX29" fmla="*/ 1504950 w 3943350"/>
              <a:gd name="connsiteY29" fmla="*/ 719137 h 2100262"/>
              <a:gd name="connsiteX30" fmla="*/ 1538288 w 3943350"/>
              <a:gd name="connsiteY30" fmla="*/ 685800 h 2100262"/>
              <a:gd name="connsiteX31" fmla="*/ 1571625 w 3943350"/>
              <a:gd name="connsiteY31" fmla="*/ 862012 h 2100262"/>
              <a:gd name="connsiteX32" fmla="*/ 1633538 w 3943350"/>
              <a:gd name="connsiteY32" fmla="*/ 914400 h 2100262"/>
              <a:gd name="connsiteX33" fmla="*/ 1685925 w 3943350"/>
              <a:gd name="connsiteY33" fmla="*/ 914400 h 2100262"/>
              <a:gd name="connsiteX34" fmla="*/ 1738313 w 3943350"/>
              <a:gd name="connsiteY34" fmla="*/ 819150 h 2100262"/>
              <a:gd name="connsiteX35" fmla="*/ 1800225 w 3943350"/>
              <a:gd name="connsiteY35" fmla="*/ 742950 h 2100262"/>
              <a:gd name="connsiteX36" fmla="*/ 1843088 w 3943350"/>
              <a:gd name="connsiteY36" fmla="*/ 609600 h 2100262"/>
              <a:gd name="connsiteX37" fmla="*/ 1871663 w 3943350"/>
              <a:gd name="connsiteY37" fmla="*/ 523875 h 2100262"/>
              <a:gd name="connsiteX38" fmla="*/ 1928813 w 3943350"/>
              <a:gd name="connsiteY38" fmla="*/ 447675 h 2100262"/>
              <a:gd name="connsiteX39" fmla="*/ 1952625 w 3943350"/>
              <a:gd name="connsiteY39" fmla="*/ 447675 h 2100262"/>
              <a:gd name="connsiteX40" fmla="*/ 2062163 w 3943350"/>
              <a:gd name="connsiteY40" fmla="*/ 1042987 h 2100262"/>
              <a:gd name="connsiteX41" fmla="*/ 2100263 w 3943350"/>
              <a:gd name="connsiteY41" fmla="*/ 1209675 h 2100262"/>
              <a:gd name="connsiteX42" fmla="*/ 2138363 w 3943350"/>
              <a:gd name="connsiteY42" fmla="*/ 1524000 h 2100262"/>
              <a:gd name="connsiteX43" fmla="*/ 2143125 w 3943350"/>
              <a:gd name="connsiteY43" fmla="*/ 1576387 h 2100262"/>
              <a:gd name="connsiteX44" fmla="*/ 2200275 w 3943350"/>
              <a:gd name="connsiteY44" fmla="*/ 1704975 h 2100262"/>
              <a:gd name="connsiteX45" fmla="*/ 2238375 w 3943350"/>
              <a:gd name="connsiteY45" fmla="*/ 1671637 h 2100262"/>
              <a:gd name="connsiteX46" fmla="*/ 2300288 w 3943350"/>
              <a:gd name="connsiteY46" fmla="*/ 1681162 h 2100262"/>
              <a:gd name="connsiteX47" fmla="*/ 2395538 w 3943350"/>
              <a:gd name="connsiteY47" fmla="*/ 1838325 h 2100262"/>
              <a:gd name="connsiteX48" fmla="*/ 2419350 w 3943350"/>
              <a:gd name="connsiteY48" fmla="*/ 1790700 h 2100262"/>
              <a:gd name="connsiteX49" fmla="*/ 2476500 w 3943350"/>
              <a:gd name="connsiteY49" fmla="*/ 1871662 h 2100262"/>
              <a:gd name="connsiteX50" fmla="*/ 2614613 w 3943350"/>
              <a:gd name="connsiteY50" fmla="*/ 1876425 h 2100262"/>
              <a:gd name="connsiteX51" fmla="*/ 2762250 w 3943350"/>
              <a:gd name="connsiteY51" fmla="*/ 1509712 h 2100262"/>
              <a:gd name="connsiteX52" fmla="*/ 2871788 w 3943350"/>
              <a:gd name="connsiteY52" fmla="*/ 1147762 h 2100262"/>
              <a:gd name="connsiteX53" fmla="*/ 3028950 w 3943350"/>
              <a:gd name="connsiteY53" fmla="*/ 781050 h 2100262"/>
              <a:gd name="connsiteX54" fmla="*/ 3171825 w 3943350"/>
              <a:gd name="connsiteY54" fmla="*/ 781050 h 2100262"/>
              <a:gd name="connsiteX55" fmla="*/ 3233738 w 3943350"/>
              <a:gd name="connsiteY55" fmla="*/ 814387 h 2100262"/>
              <a:gd name="connsiteX56" fmla="*/ 3262313 w 3943350"/>
              <a:gd name="connsiteY56" fmla="*/ 971550 h 2100262"/>
              <a:gd name="connsiteX57" fmla="*/ 3295650 w 3943350"/>
              <a:gd name="connsiteY57" fmla="*/ 1133475 h 2100262"/>
              <a:gd name="connsiteX58" fmla="*/ 3357563 w 3943350"/>
              <a:gd name="connsiteY58" fmla="*/ 1590675 h 2100262"/>
              <a:gd name="connsiteX59" fmla="*/ 3405188 w 3943350"/>
              <a:gd name="connsiteY59" fmla="*/ 1628775 h 2100262"/>
              <a:gd name="connsiteX60" fmla="*/ 3443288 w 3943350"/>
              <a:gd name="connsiteY60" fmla="*/ 1971675 h 2100262"/>
              <a:gd name="connsiteX61" fmla="*/ 3495675 w 3943350"/>
              <a:gd name="connsiteY61" fmla="*/ 2071687 h 2100262"/>
              <a:gd name="connsiteX62" fmla="*/ 3586163 w 3943350"/>
              <a:gd name="connsiteY62" fmla="*/ 2081212 h 2100262"/>
              <a:gd name="connsiteX63" fmla="*/ 3629025 w 3943350"/>
              <a:gd name="connsiteY63" fmla="*/ 2100262 h 2100262"/>
              <a:gd name="connsiteX64" fmla="*/ 3700463 w 3943350"/>
              <a:gd name="connsiteY64" fmla="*/ 2095500 h 2100262"/>
              <a:gd name="connsiteX65" fmla="*/ 3738563 w 3943350"/>
              <a:gd name="connsiteY65" fmla="*/ 2066925 h 2100262"/>
              <a:gd name="connsiteX66" fmla="*/ 3833813 w 3943350"/>
              <a:gd name="connsiteY66" fmla="*/ 2076450 h 2100262"/>
              <a:gd name="connsiteX67" fmla="*/ 3914775 w 3943350"/>
              <a:gd name="connsiteY67" fmla="*/ 2095500 h 2100262"/>
              <a:gd name="connsiteX68" fmla="*/ 3943350 w 3943350"/>
              <a:gd name="connsiteY68" fmla="*/ 2095500 h 2100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3943350" h="2100262">
                <a:moveTo>
                  <a:pt x="0" y="0"/>
                </a:moveTo>
                <a:lnTo>
                  <a:pt x="61913" y="33337"/>
                </a:lnTo>
                <a:lnTo>
                  <a:pt x="85725" y="109537"/>
                </a:lnTo>
                <a:lnTo>
                  <a:pt x="138113" y="404812"/>
                </a:lnTo>
                <a:lnTo>
                  <a:pt x="190500" y="623887"/>
                </a:lnTo>
                <a:lnTo>
                  <a:pt x="233363" y="661987"/>
                </a:lnTo>
                <a:lnTo>
                  <a:pt x="328613" y="1076325"/>
                </a:lnTo>
                <a:lnTo>
                  <a:pt x="381000" y="1166812"/>
                </a:lnTo>
                <a:lnTo>
                  <a:pt x="414338" y="1262062"/>
                </a:lnTo>
                <a:lnTo>
                  <a:pt x="466725" y="1362075"/>
                </a:lnTo>
                <a:lnTo>
                  <a:pt x="509588" y="1328737"/>
                </a:lnTo>
                <a:lnTo>
                  <a:pt x="571500" y="1366837"/>
                </a:lnTo>
                <a:lnTo>
                  <a:pt x="619125" y="1338262"/>
                </a:lnTo>
                <a:lnTo>
                  <a:pt x="657225" y="1371600"/>
                </a:lnTo>
                <a:lnTo>
                  <a:pt x="709613" y="1319212"/>
                </a:lnTo>
                <a:lnTo>
                  <a:pt x="828675" y="862012"/>
                </a:lnTo>
                <a:lnTo>
                  <a:pt x="885825" y="642937"/>
                </a:lnTo>
                <a:lnTo>
                  <a:pt x="938213" y="576262"/>
                </a:lnTo>
                <a:lnTo>
                  <a:pt x="985838" y="647700"/>
                </a:lnTo>
                <a:lnTo>
                  <a:pt x="1019175" y="619125"/>
                </a:lnTo>
                <a:lnTo>
                  <a:pt x="1062038" y="757237"/>
                </a:lnTo>
                <a:lnTo>
                  <a:pt x="1147763" y="781050"/>
                </a:lnTo>
                <a:lnTo>
                  <a:pt x="1190625" y="757237"/>
                </a:lnTo>
                <a:lnTo>
                  <a:pt x="1252538" y="790575"/>
                </a:lnTo>
                <a:lnTo>
                  <a:pt x="1314450" y="700087"/>
                </a:lnTo>
                <a:lnTo>
                  <a:pt x="1357313" y="704850"/>
                </a:lnTo>
                <a:lnTo>
                  <a:pt x="1390650" y="700087"/>
                </a:lnTo>
                <a:lnTo>
                  <a:pt x="1423988" y="714375"/>
                </a:lnTo>
                <a:lnTo>
                  <a:pt x="1457325" y="695325"/>
                </a:lnTo>
                <a:lnTo>
                  <a:pt x="1504950" y="719137"/>
                </a:lnTo>
                <a:lnTo>
                  <a:pt x="1538288" y="685800"/>
                </a:lnTo>
                <a:lnTo>
                  <a:pt x="1571625" y="862012"/>
                </a:lnTo>
                <a:lnTo>
                  <a:pt x="1633538" y="914400"/>
                </a:lnTo>
                <a:lnTo>
                  <a:pt x="1685925" y="914400"/>
                </a:lnTo>
                <a:lnTo>
                  <a:pt x="1738313" y="819150"/>
                </a:lnTo>
                <a:lnTo>
                  <a:pt x="1800225" y="742950"/>
                </a:lnTo>
                <a:lnTo>
                  <a:pt x="1843088" y="609600"/>
                </a:lnTo>
                <a:lnTo>
                  <a:pt x="1871663" y="523875"/>
                </a:lnTo>
                <a:lnTo>
                  <a:pt x="1928813" y="447675"/>
                </a:lnTo>
                <a:lnTo>
                  <a:pt x="1952625" y="447675"/>
                </a:lnTo>
                <a:lnTo>
                  <a:pt x="2062163" y="1042987"/>
                </a:lnTo>
                <a:lnTo>
                  <a:pt x="2100263" y="1209675"/>
                </a:lnTo>
                <a:lnTo>
                  <a:pt x="2138363" y="1524000"/>
                </a:lnTo>
                <a:lnTo>
                  <a:pt x="2143125" y="1576387"/>
                </a:lnTo>
                <a:lnTo>
                  <a:pt x="2200275" y="1704975"/>
                </a:lnTo>
                <a:lnTo>
                  <a:pt x="2238375" y="1671637"/>
                </a:lnTo>
                <a:lnTo>
                  <a:pt x="2300288" y="1681162"/>
                </a:lnTo>
                <a:lnTo>
                  <a:pt x="2395538" y="1838325"/>
                </a:lnTo>
                <a:lnTo>
                  <a:pt x="2419350" y="1790700"/>
                </a:lnTo>
                <a:lnTo>
                  <a:pt x="2476500" y="1871662"/>
                </a:lnTo>
                <a:lnTo>
                  <a:pt x="2614613" y="1876425"/>
                </a:lnTo>
                <a:lnTo>
                  <a:pt x="2762250" y="1509712"/>
                </a:lnTo>
                <a:lnTo>
                  <a:pt x="2871788" y="1147762"/>
                </a:lnTo>
                <a:lnTo>
                  <a:pt x="3028950" y="781050"/>
                </a:lnTo>
                <a:lnTo>
                  <a:pt x="3171825" y="781050"/>
                </a:lnTo>
                <a:lnTo>
                  <a:pt x="3233738" y="814387"/>
                </a:lnTo>
                <a:lnTo>
                  <a:pt x="3262313" y="971550"/>
                </a:lnTo>
                <a:lnTo>
                  <a:pt x="3295650" y="1133475"/>
                </a:lnTo>
                <a:lnTo>
                  <a:pt x="3357563" y="1590675"/>
                </a:lnTo>
                <a:lnTo>
                  <a:pt x="3405188" y="1628775"/>
                </a:lnTo>
                <a:lnTo>
                  <a:pt x="3443288" y="1971675"/>
                </a:lnTo>
                <a:lnTo>
                  <a:pt x="3495675" y="2071687"/>
                </a:lnTo>
                <a:lnTo>
                  <a:pt x="3586163" y="2081212"/>
                </a:lnTo>
                <a:lnTo>
                  <a:pt x="3629025" y="2100262"/>
                </a:lnTo>
                <a:lnTo>
                  <a:pt x="3700463" y="2095500"/>
                </a:lnTo>
                <a:lnTo>
                  <a:pt x="3738563" y="2066925"/>
                </a:lnTo>
                <a:lnTo>
                  <a:pt x="3833813" y="2076450"/>
                </a:lnTo>
                <a:lnTo>
                  <a:pt x="3914775" y="2095500"/>
                </a:lnTo>
                <a:lnTo>
                  <a:pt x="3943350" y="2095500"/>
                </a:lnTo>
              </a:path>
            </a:pathLst>
          </a:custGeom>
          <a:noFill/>
          <a:ln w="38100">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3156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1">
                                            <p:txEl>
                                              <p:pRg st="1" end="1"/>
                                            </p:txEl>
                                          </p:spTgt>
                                        </p:tgtEl>
                                        <p:attrNameLst>
                                          <p:attrName>style.visibility</p:attrName>
                                        </p:attrNameLst>
                                      </p:cBhvr>
                                      <p:to>
                                        <p:strVal val="visible"/>
                                      </p:to>
                                    </p:set>
                                    <p:animEffect transition="in" filter="fade">
                                      <p:cBhvr>
                                        <p:cTn id="13" dur="500"/>
                                        <p:tgtEl>
                                          <p:spTgt spid="61">
                                            <p:txEl>
                                              <p:pRg st="1" end="1"/>
                                            </p:txEl>
                                          </p:spTgt>
                                        </p:tgtEl>
                                      </p:cBhvr>
                                    </p:animEffect>
                                    <p:anim calcmode="lin" valueType="num">
                                      <p:cBhvr>
                                        <p:cTn id="14"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1">
                                            <p:txEl>
                                              <p:pRg st="2" end="2"/>
                                            </p:txEl>
                                          </p:spTgt>
                                        </p:tgtEl>
                                        <p:attrNameLst>
                                          <p:attrName>style.visibility</p:attrName>
                                        </p:attrNameLst>
                                      </p:cBhvr>
                                      <p:to>
                                        <p:strVal val="visible"/>
                                      </p:to>
                                    </p:set>
                                    <p:animEffect transition="in" filter="fade">
                                      <p:cBhvr>
                                        <p:cTn id="19" dur="500"/>
                                        <p:tgtEl>
                                          <p:spTgt spid="61">
                                            <p:txEl>
                                              <p:pRg st="2" end="2"/>
                                            </p:txEl>
                                          </p:spTgt>
                                        </p:tgtEl>
                                      </p:cBhvr>
                                    </p:animEffect>
                                    <p:anim calcmode="lin" valueType="num">
                                      <p:cBhvr>
                                        <p:cTn id="20"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47480"/>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600" dirty="0" smtClean="0"/>
              <a:t>Annual Growth Rate of </a:t>
            </a:r>
            <a:r>
              <a:rPr lang="en-US" sz="3600" i="1" dirty="0" smtClean="0"/>
              <a:t>M2</a:t>
            </a:r>
            <a:r>
              <a:rPr lang="en-US" sz="3600" dirty="0" smtClean="0"/>
              <a:t>:  1990-2011</a:t>
            </a:r>
            <a:endParaRPr lang="en-US" sz="3400" dirty="0"/>
          </a:p>
        </p:txBody>
      </p:sp>
      <p:sp>
        <p:nvSpPr>
          <p:cNvPr id="61" name="Text Box 10"/>
          <p:cNvSpPr txBox="1">
            <a:spLocks noChangeArrowheads="1"/>
          </p:cNvSpPr>
          <p:nvPr/>
        </p:nvSpPr>
        <p:spPr bwMode="auto">
          <a:xfrm>
            <a:off x="73111" y="1988538"/>
            <a:ext cx="4054961" cy="3139321"/>
          </a:xfrm>
          <a:prstGeom prst="rect">
            <a:avLst/>
          </a:prstGeom>
          <a:noFill/>
          <a:ln w="9525">
            <a:noFill/>
            <a:miter lim="800000"/>
            <a:headEnd/>
            <a:tailEnd/>
          </a:ln>
        </p:spPr>
        <p:txBody>
          <a:bodyPr wrap="square">
            <a:prstTxWarp prst="textNoShape">
              <a:avLst/>
            </a:prstTxWarp>
            <a:spAutoFit/>
          </a:bodyPr>
          <a:lstStyle/>
          <a:p>
            <a:pPr marL="173038" indent="-173038">
              <a:buFont typeface="Arial" pitchFamily="34" charset="0"/>
              <a:buChar char="•"/>
            </a:pPr>
            <a:r>
              <a:rPr lang="en-US" sz="2200" dirty="0" smtClean="0">
                <a:latin typeface="Times New Roman" pitchFamily="18" charset="0"/>
                <a:cs typeface="Times New Roman" pitchFamily="18" charset="0"/>
              </a:rPr>
              <a:t>The annual growth rate of the </a:t>
            </a:r>
            <a:r>
              <a:rPr lang="en-US" sz="2200" b="1" i="1" dirty="0" smtClean="0">
                <a:latin typeface="Times New Roman" pitchFamily="18" charset="0"/>
                <a:cs typeface="Times New Roman" pitchFamily="18" charset="0"/>
              </a:rPr>
              <a:t>M2 </a:t>
            </a:r>
            <a:r>
              <a:rPr lang="en-US" sz="2200" dirty="0">
                <a:latin typeface="Times New Roman" pitchFamily="18" charset="0"/>
                <a:cs typeface="Times New Roman" pitchFamily="18" charset="0"/>
              </a:rPr>
              <a:t>money supply spiked above 10% in 2002-2003 and declined to less than 4% in 2005-2006.</a:t>
            </a:r>
          </a:p>
          <a:p>
            <a:pPr marL="173038" indent="-173038">
              <a:buFont typeface="Arial" pitchFamily="34" charset="0"/>
              <a:buChar char="•"/>
            </a:pPr>
            <a:r>
              <a:rPr lang="en-US" sz="2200" dirty="0">
                <a:latin typeface="Times New Roman" pitchFamily="18" charset="0"/>
                <a:cs typeface="Times New Roman" pitchFamily="18" charset="0"/>
              </a:rPr>
              <a:t>These shifts contributed to the housing boom and bust.</a:t>
            </a:r>
          </a:p>
          <a:p>
            <a:pPr marL="173038" indent="-173038">
              <a:buFont typeface="Arial" pitchFamily="34" charset="0"/>
              <a:buChar char="•"/>
            </a:pPr>
            <a:r>
              <a:rPr lang="en-US" sz="2200" dirty="0">
                <a:latin typeface="Times New Roman" pitchFamily="18" charset="0"/>
                <a:cs typeface="Times New Roman" pitchFamily="18" charset="0"/>
              </a:rPr>
              <a:t>In response to the recession of 2008-2009, </a:t>
            </a:r>
            <a:r>
              <a:rPr lang="en-US" sz="2200" b="1" i="1" dirty="0">
                <a:latin typeface="Times New Roman" pitchFamily="18" charset="0"/>
                <a:cs typeface="Times New Roman" pitchFamily="18" charset="0"/>
              </a:rPr>
              <a:t>M2 </a:t>
            </a:r>
            <a:r>
              <a:rPr lang="en-US" sz="2200" dirty="0">
                <a:latin typeface="Times New Roman" pitchFamily="18" charset="0"/>
                <a:cs typeface="Times New Roman" pitchFamily="18" charset="0"/>
              </a:rPr>
              <a:t>growth spiked up (again) to nearly 10%.</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4745417" y="2252034"/>
            <a:ext cx="0" cy="257175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a:off x="4745417" y="4820607"/>
            <a:ext cx="3988858"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91" name="Rectangle 7"/>
          <p:cNvSpPr>
            <a:spLocks noChangeArrowheads="1"/>
          </p:cNvSpPr>
          <p:nvPr/>
        </p:nvSpPr>
        <p:spPr bwMode="auto">
          <a:xfrm>
            <a:off x="4432710" y="4704758"/>
            <a:ext cx="269304"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0%</a:t>
            </a:r>
            <a:endParaRPr kumimoji="0" lang="en-US" sz="1400" b="1" baseline="-25000" dirty="0">
              <a:latin typeface="Times New Roman" pitchFamily="18" charset="0"/>
              <a:cs typeface="Times New Roman" pitchFamily="18" charset="0"/>
            </a:endParaRPr>
          </a:p>
        </p:txBody>
      </p:sp>
      <p:sp>
        <p:nvSpPr>
          <p:cNvPr id="93" name="Rectangle 7"/>
          <p:cNvSpPr>
            <a:spLocks noChangeArrowheads="1"/>
          </p:cNvSpPr>
          <p:nvPr/>
        </p:nvSpPr>
        <p:spPr bwMode="auto">
          <a:xfrm>
            <a:off x="4432694" y="4301961"/>
            <a:ext cx="269304"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2%</a:t>
            </a:r>
            <a:endParaRPr kumimoji="0" lang="en-US" sz="1400" b="1" baseline="-25000" dirty="0">
              <a:latin typeface="Times New Roman" pitchFamily="18" charset="0"/>
              <a:cs typeface="Times New Roman" pitchFamily="18" charset="0"/>
            </a:endParaRPr>
          </a:p>
        </p:txBody>
      </p:sp>
      <p:sp>
        <p:nvSpPr>
          <p:cNvPr id="94" name="Rectangle 7"/>
          <p:cNvSpPr>
            <a:spLocks noChangeArrowheads="1"/>
          </p:cNvSpPr>
          <p:nvPr/>
        </p:nvSpPr>
        <p:spPr bwMode="auto">
          <a:xfrm>
            <a:off x="4432694" y="3875516"/>
            <a:ext cx="269304"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4%</a:t>
            </a:r>
            <a:endParaRPr kumimoji="0" lang="en-US" sz="1400" b="1" baseline="-25000" dirty="0">
              <a:latin typeface="Times New Roman" pitchFamily="18" charset="0"/>
              <a:cs typeface="Times New Roman" pitchFamily="18" charset="0"/>
            </a:endParaRPr>
          </a:p>
        </p:txBody>
      </p:sp>
      <p:sp>
        <p:nvSpPr>
          <p:cNvPr id="95" name="Rectangle 7"/>
          <p:cNvSpPr>
            <a:spLocks noChangeArrowheads="1"/>
          </p:cNvSpPr>
          <p:nvPr/>
        </p:nvSpPr>
        <p:spPr bwMode="auto">
          <a:xfrm>
            <a:off x="4432678" y="3441188"/>
            <a:ext cx="269304"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6%</a:t>
            </a:r>
            <a:endParaRPr kumimoji="0" lang="en-US" sz="1400" b="1" baseline="-25000" dirty="0">
              <a:latin typeface="Times New Roman" pitchFamily="18" charset="0"/>
              <a:cs typeface="Times New Roman" pitchFamily="18" charset="0"/>
            </a:endParaRPr>
          </a:p>
        </p:txBody>
      </p:sp>
      <p:sp>
        <p:nvSpPr>
          <p:cNvPr id="96" name="Rectangle 7"/>
          <p:cNvSpPr>
            <a:spLocks noChangeArrowheads="1"/>
          </p:cNvSpPr>
          <p:nvPr/>
        </p:nvSpPr>
        <p:spPr bwMode="auto">
          <a:xfrm>
            <a:off x="4442236" y="3006860"/>
            <a:ext cx="269304"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8%</a:t>
            </a:r>
            <a:endParaRPr kumimoji="0" lang="en-US" sz="1400" b="1" baseline="-25000" dirty="0">
              <a:latin typeface="Times New Roman" pitchFamily="18" charset="0"/>
              <a:cs typeface="Times New Roman" pitchFamily="18" charset="0"/>
            </a:endParaRPr>
          </a:p>
        </p:txBody>
      </p:sp>
      <p:sp>
        <p:nvSpPr>
          <p:cNvPr id="97" name="Rectangle 7"/>
          <p:cNvSpPr>
            <a:spLocks noChangeArrowheads="1"/>
          </p:cNvSpPr>
          <p:nvPr/>
        </p:nvSpPr>
        <p:spPr bwMode="auto">
          <a:xfrm>
            <a:off x="4352451" y="2580415"/>
            <a:ext cx="359073"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10%</a:t>
            </a:r>
            <a:endParaRPr kumimoji="0" lang="en-US" sz="1400" b="1" baseline="-25000" dirty="0">
              <a:latin typeface="Times New Roman" pitchFamily="18" charset="0"/>
              <a:cs typeface="Times New Roman" pitchFamily="18" charset="0"/>
            </a:endParaRPr>
          </a:p>
        </p:txBody>
      </p:sp>
      <p:sp>
        <p:nvSpPr>
          <p:cNvPr id="101" name="Rectangle 7"/>
          <p:cNvSpPr>
            <a:spLocks noChangeArrowheads="1"/>
          </p:cNvSpPr>
          <p:nvPr/>
        </p:nvSpPr>
        <p:spPr bwMode="auto">
          <a:xfrm rot="16200000">
            <a:off x="4577186" y="4951220"/>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1990</a:t>
            </a:r>
            <a:endParaRPr kumimoji="0" lang="en-US" sz="1400" b="1" baseline="-25000" dirty="0">
              <a:latin typeface="Times New Roman" pitchFamily="18" charset="0"/>
              <a:cs typeface="Times New Roman" pitchFamily="18" charset="0"/>
            </a:endParaRPr>
          </a:p>
        </p:txBody>
      </p:sp>
      <p:sp>
        <p:nvSpPr>
          <p:cNvPr id="102" name="Rectangle 7"/>
          <p:cNvSpPr>
            <a:spLocks noChangeArrowheads="1"/>
          </p:cNvSpPr>
          <p:nvPr/>
        </p:nvSpPr>
        <p:spPr bwMode="auto">
          <a:xfrm rot="16200000">
            <a:off x="4929632" y="4951204"/>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1992</a:t>
            </a:r>
            <a:endParaRPr kumimoji="0" lang="en-US" sz="1400" b="1" baseline="-25000" dirty="0">
              <a:latin typeface="Times New Roman" pitchFamily="18" charset="0"/>
              <a:cs typeface="Times New Roman" pitchFamily="18" charset="0"/>
            </a:endParaRPr>
          </a:p>
        </p:txBody>
      </p:sp>
      <p:sp>
        <p:nvSpPr>
          <p:cNvPr id="103" name="Rectangle 7"/>
          <p:cNvSpPr>
            <a:spLocks noChangeArrowheads="1"/>
          </p:cNvSpPr>
          <p:nvPr/>
        </p:nvSpPr>
        <p:spPr bwMode="auto">
          <a:xfrm rot="16200000">
            <a:off x="5296383" y="4951204"/>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1994</a:t>
            </a:r>
            <a:endParaRPr kumimoji="0" lang="en-US" sz="1400" b="1" baseline="-25000" dirty="0">
              <a:latin typeface="Times New Roman" pitchFamily="18" charset="0"/>
              <a:cs typeface="Times New Roman" pitchFamily="18" charset="0"/>
            </a:endParaRPr>
          </a:p>
        </p:txBody>
      </p:sp>
      <p:sp>
        <p:nvSpPr>
          <p:cNvPr id="104" name="Rectangle 7"/>
          <p:cNvSpPr>
            <a:spLocks noChangeArrowheads="1"/>
          </p:cNvSpPr>
          <p:nvPr/>
        </p:nvSpPr>
        <p:spPr bwMode="auto">
          <a:xfrm rot="16200000">
            <a:off x="5648829" y="4951188"/>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1996</a:t>
            </a:r>
            <a:endParaRPr kumimoji="0" lang="en-US" sz="1400" b="1" baseline="-25000" dirty="0">
              <a:latin typeface="Times New Roman" pitchFamily="18" charset="0"/>
              <a:cs typeface="Times New Roman" pitchFamily="18" charset="0"/>
            </a:endParaRPr>
          </a:p>
        </p:txBody>
      </p:sp>
      <p:sp>
        <p:nvSpPr>
          <p:cNvPr id="105" name="Rectangle 7"/>
          <p:cNvSpPr>
            <a:spLocks noChangeArrowheads="1"/>
          </p:cNvSpPr>
          <p:nvPr/>
        </p:nvSpPr>
        <p:spPr bwMode="auto">
          <a:xfrm rot="16200000">
            <a:off x="6043033" y="4956716"/>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1998</a:t>
            </a:r>
            <a:endParaRPr kumimoji="0" lang="en-US" sz="1400" b="1" baseline="-25000" dirty="0">
              <a:latin typeface="Times New Roman" pitchFamily="18" charset="0"/>
              <a:cs typeface="Times New Roman" pitchFamily="18" charset="0"/>
            </a:endParaRPr>
          </a:p>
        </p:txBody>
      </p:sp>
      <p:sp>
        <p:nvSpPr>
          <p:cNvPr id="106" name="Rectangle 7"/>
          <p:cNvSpPr>
            <a:spLocks noChangeArrowheads="1"/>
          </p:cNvSpPr>
          <p:nvPr/>
        </p:nvSpPr>
        <p:spPr bwMode="auto">
          <a:xfrm rot="16200000">
            <a:off x="6405005" y="4956700"/>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2000</a:t>
            </a:r>
            <a:endParaRPr kumimoji="0" lang="en-US" sz="1400" b="1" baseline="-25000" dirty="0">
              <a:latin typeface="Times New Roman" pitchFamily="18" charset="0"/>
              <a:cs typeface="Times New Roman" pitchFamily="18" charset="0"/>
            </a:endParaRPr>
          </a:p>
        </p:txBody>
      </p:sp>
      <p:sp>
        <p:nvSpPr>
          <p:cNvPr id="107" name="Rectangle 7"/>
          <p:cNvSpPr>
            <a:spLocks noChangeArrowheads="1"/>
          </p:cNvSpPr>
          <p:nvPr/>
        </p:nvSpPr>
        <p:spPr bwMode="auto">
          <a:xfrm rot="16200000">
            <a:off x="6771756" y="4956700"/>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2002</a:t>
            </a:r>
            <a:endParaRPr kumimoji="0" lang="en-US" sz="1400" b="1" baseline="-25000" dirty="0">
              <a:latin typeface="Times New Roman" pitchFamily="18" charset="0"/>
              <a:cs typeface="Times New Roman" pitchFamily="18" charset="0"/>
            </a:endParaRPr>
          </a:p>
        </p:txBody>
      </p:sp>
      <p:sp>
        <p:nvSpPr>
          <p:cNvPr id="108" name="Rectangle 7"/>
          <p:cNvSpPr>
            <a:spLocks noChangeArrowheads="1"/>
          </p:cNvSpPr>
          <p:nvPr/>
        </p:nvSpPr>
        <p:spPr bwMode="auto">
          <a:xfrm rot="16200000">
            <a:off x="7148017" y="4956684"/>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2004</a:t>
            </a:r>
            <a:endParaRPr kumimoji="0" lang="en-US" sz="1400" b="1" baseline="-25000" dirty="0">
              <a:latin typeface="Times New Roman" pitchFamily="18" charset="0"/>
              <a:cs typeface="Times New Roman" pitchFamily="18" charset="0"/>
            </a:endParaRPr>
          </a:p>
        </p:txBody>
      </p:sp>
      <p:sp>
        <p:nvSpPr>
          <p:cNvPr id="109" name="Rectangle 7"/>
          <p:cNvSpPr>
            <a:spLocks noChangeArrowheads="1"/>
          </p:cNvSpPr>
          <p:nvPr/>
        </p:nvSpPr>
        <p:spPr bwMode="auto">
          <a:xfrm rot="16200000">
            <a:off x="7519545" y="4956000"/>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2006</a:t>
            </a:r>
            <a:endParaRPr kumimoji="0" lang="en-US" sz="1400" b="1" baseline="-25000" dirty="0">
              <a:latin typeface="Times New Roman" pitchFamily="18" charset="0"/>
              <a:cs typeface="Times New Roman" pitchFamily="18" charset="0"/>
            </a:endParaRPr>
          </a:p>
        </p:txBody>
      </p:sp>
      <p:sp>
        <p:nvSpPr>
          <p:cNvPr id="110" name="Rectangle 7"/>
          <p:cNvSpPr>
            <a:spLocks noChangeArrowheads="1"/>
          </p:cNvSpPr>
          <p:nvPr/>
        </p:nvSpPr>
        <p:spPr bwMode="auto">
          <a:xfrm rot="16200000">
            <a:off x="7886296" y="4956000"/>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2008</a:t>
            </a:r>
            <a:endParaRPr kumimoji="0" lang="en-US" sz="1400" b="1" baseline="-25000" dirty="0">
              <a:latin typeface="Times New Roman" pitchFamily="18" charset="0"/>
              <a:cs typeface="Times New Roman" pitchFamily="18" charset="0"/>
            </a:endParaRPr>
          </a:p>
        </p:txBody>
      </p:sp>
      <p:sp>
        <p:nvSpPr>
          <p:cNvPr id="111" name="Rectangle 7"/>
          <p:cNvSpPr>
            <a:spLocks noChangeArrowheads="1"/>
          </p:cNvSpPr>
          <p:nvPr/>
        </p:nvSpPr>
        <p:spPr bwMode="auto">
          <a:xfrm rot="16200000">
            <a:off x="8262557" y="4955984"/>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2010</a:t>
            </a:r>
            <a:endParaRPr kumimoji="0" lang="en-US" sz="1400" b="1" baseline="-25000" dirty="0">
              <a:latin typeface="Times New Roman" pitchFamily="18" charset="0"/>
              <a:cs typeface="Times New Roman" pitchFamily="18" charset="0"/>
            </a:endParaRPr>
          </a:p>
        </p:txBody>
      </p:sp>
      <p:sp>
        <p:nvSpPr>
          <p:cNvPr id="148" name="Rectangle 7"/>
          <p:cNvSpPr>
            <a:spLocks noChangeArrowheads="1"/>
          </p:cNvSpPr>
          <p:nvPr/>
        </p:nvSpPr>
        <p:spPr bwMode="auto">
          <a:xfrm rot="16200000">
            <a:off x="8457824" y="4955968"/>
            <a:ext cx="359073" cy="215444"/>
          </a:xfrm>
          <a:prstGeom prst="rect">
            <a:avLst/>
          </a:prstGeom>
          <a:noFill/>
          <a:ln w="9525">
            <a:noFill/>
            <a:miter lim="800000"/>
            <a:headEnd/>
            <a:tailEnd/>
          </a:ln>
        </p:spPr>
        <p:txBody>
          <a:bodyPr wrap="none" lIns="0" tIns="0" rIns="0" bIns="0">
            <a:prstTxWarp prst="textNoShape">
              <a:avLst/>
            </a:prstTxWarp>
            <a:spAutoFit/>
          </a:bodyPr>
          <a:lstStyle/>
          <a:p>
            <a:r>
              <a:rPr kumimoji="0" lang="en-US" sz="1400" b="1" dirty="0" smtClean="0">
                <a:latin typeface="Times New Roman" pitchFamily="18" charset="0"/>
                <a:cs typeface="Times New Roman" pitchFamily="18" charset="0"/>
              </a:rPr>
              <a:t>2011</a:t>
            </a:r>
            <a:endParaRPr kumimoji="0" lang="en-US" sz="1400" b="1" baseline="-25000" dirty="0">
              <a:latin typeface="Times New Roman" pitchFamily="18" charset="0"/>
              <a:cs typeface="Times New Roman" pitchFamily="18" charset="0"/>
            </a:endParaRPr>
          </a:p>
        </p:txBody>
      </p:sp>
      <p:sp>
        <p:nvSpPr>
          <p:cNvPr id="150" name="Rectangle 7"/>
          <p:cNvSpPr>
            <a:spLocks noChangeArrowheads="1"/>
          </p:cNvSpPr>
          <p:nvPr/>
        </p:nvSpPr>
        <p:spPr bwMode="auto">
          <a:xfrm>
            <a:off x="5361614" y="1891193"/>
            <a:ext cx="2504916" cy="276999"/>
          </a:xfrm>
          <a:prstGeom prst="rect">
            <a:avLst/>
          </a:prstGeom>
          <a:noFill/>
          <a:ln w="9525">
            <a:noFill/>
            <a:miter lim="800000"/>
            <a:headEnd/>
            <a:tailEnd/>
          </a:ln>
        </p:spPr>
        <p:txBody>
          <a:bodyPr wrap="none" lIns="0" tIns="0" rIns="0" bIns="0">
            <a:prstTxWarp prst="textNoShape">
              <a:avLst/>
            </a:prstTxWarp>
            <a:spAutoFit/>
          </a:bodyPr>
          <a:lstStyle/>
          <a:p>
            <a:r>
              <a:rPr lang="en-US" i="1" dirty="0" smtClean="0">
                <a:latin typeface="Times New Roman" pitchFamily="18" charset="0"/>
                <a:cs typeface="Times New Roman" pitchFamily="18" charset="0"/>
              </a:rPr>
              <a:t>Annual Growth Rate of </a:t>
            </a:r>
            <a:r>
              <a:rPr lang="en-US" b="1" i="1" dirty="0" smtClean="0">
                <a:latin typeface="Times New Roman" pitchFamily="18" charset="0"/>
                <a:cs typeface="Times New Roman" pitchFamily="18" charset="0"/>
              </a:rPr>
              <a:t>M2</a:t>
            </a:r>
            <a:endParaRPr kumimoji="0" lang="en-US" b="1" i="1" baseline="-25000" dirty="0">
              <a:latin typeface="Times New Roman" pitchFamily="18" charset="0"/>
              <a:cs typeface="Times New Roman" pitchFamily="18" charset="0"/>
            </a:endParaRPr>
          </a:p>
        </p:txBody>
      </p:sp>
      <p:sp>
        <p:nvSpPr>
          <p:cNvPr id="29" name="Rectangle 7"/>
          <p:cNvSpPr>
            <a:spLocks noChangeArrowheads="1"/>
          </p:cNvSpPr>
          <p:nvPr/>
        </p:nvSpPr>
        <p:spPr bwMode="auto">
          <a:xfrm>
            <a:off x="4355074" y="2157356"/>
            <a:ext cx="359073" cy="215444"/>
          </a:xfrm>
          <a:prstGeom prst="rect">
            <a:avLst/>
          </a:prstGeom>
          <a:noFill/>
          <a:ln w="9525">
            <a:noFill/>
            <a:miter lim="800000"/>
            <a:headEnd/>
            <a:tailEnd/>
          </a:ln>
        </p:spPr>
        <p:txBody>
          <a:bodyPr wrap="none" lIns="0" tIns="0" rIns="0" bIns="0">
            <a:prstTxWarp prst="textNoShape">
              <a:avLst/>
            </a:prstTxWarp>
            <a:spAutoFit/>
          </a:bodyPr>
          <a:lstStyle/>
          <a:p>
            <a:pPr algn="r"/>
            <a:r>
              <a:rPr kumimoji="0" lang="en-US" sz="1400" b="1" dirty="0" smtClean="0">
                <a:latin typeface="Times New Roman" pitchFamily="18" charset="0"/>
                <a:cs typeface="Times New Roman" pitchFamily="18" charset="0"/>
              </a:rPr>
              <a:t>12%</a:t>
            </a:r>
            <a:endParaRPr kumimoji="0" lang="en-US" sz="1400" b="1" baseline="-25000" dirty="0">
              <a:latin typeface="Times New Roman" pitchFamily="18" charset="0"/>
              <a:cs typeface="Times New Roman" pitchFamily="18" charset="0"/>
            </a:endParaRPr>
          </a:p>
        </p:txBody>
      </p:sp>
      <p:sp>
        <p:nvSpPr>
          <p:cNvPr id="6" name="Freeform 5"/>
          <p:cNvSpPr/>
          <p:nvPr/>
        </p:nvSpPr>
        <p:spPr>
          <a:xfrm>
            <a:off x="4772025" y="2643188"/>
            <a:ext cx="3948113" cy="2105025"/>
          </a:xfrm>
          <a:custGeom>
            <a:avLst/>
            <a:gdLst>
              <a:gd name="connsiteX0" fmla="*/ 0 w 3948113"/>
              <a:gd name="connsiteY0" fmla="*/ 876300 h 2105025"/>
              <a:gd name="connsiteX1" fmla="*/ 57150 w 3948113"/>
              <a:gd name="connsiteY1" fmla="*/ 842962 h 2105025"/>
              <a:gd name="connsiteX2" fmla="*/ 147638 w 3948113"/>
              <a:gd name="connsiteY2" fmla="*/ 1300162 h 2105025"/>
              <a:gd name="connsiteX3" fmla="*/ 204788 w 3948113"/>
              <a:gd name="connsiteY3" fmla="*/ 1352550 h 2105025"/>
              <a:gd name="connsiteX4" fmla="*/ 242888 w 3948113"/>
              <a:gd name="connsiteY4" fmla="*/ 1276350 h 2105025"/>
              <a:gd name="connsiteX5" fmla="*/ 280988 w 3948113"/>
              <a:gd name="connsiteY5" fmla="*/ 1428750 h 2105025"/>
              <a:gd name="connsiteX6" fmla="*/ 381000 w 3948113"/>
              <a:gd name="connsiteY6" fmla="*/ 1609725 h 2105025"/>
              <a:gd name="connsiteX7" fmla="*/ 419100 w 3948113"/>
              <a:gd name="connsiteY7" fmla="*/ 1833562 h 2105025"/>
              <a:gd name="connsiteX8" fmla="*/ 485775 w 3948113"/>
              <a:gd name="connsiteY8" fmla="*/ 1928812 h 2105025"/>
              <a:gd name="connsiteX9" fmla="*/ 519113 w 3948113"/>
              <a:gd name="connsiteY9" fmla="*/ 1838325 h 2105025"/>
              <a:gd name="connsiteX10" fmla="*/ 561975 w 3948113"/>
              <a:gd name="connsiteY10" fmla="*/ 2057400 h 2105025"/>
              <a:gd name="connsiteX11" fmla="*/ 666750 w 3948113"/>
              <a:gd name="connsiteY11" fmla="*/ 1895475 h 2105025"/>
              <a:gd name="connsiteX12" fmla="*/ 719138 w 3948113"/>
              <a:gd name="connsiteY12" fmla="*/ 1947862 h 2105025"/>
              <a:gd name="connsiteX13" fmla="*/ 757238 w 3948113"/>
              <a:gd name="connsiteY13" fmla="*/ 1795462 h 2105025"/>
              <a:gd name="connsiteX14" fmla="*/ 804863 w 3948113"/>
              <a:gd name="connsiteY14" fmla="*/ 1824037 h 2105025"/>
              <a:gd name="connsiteX15" fmla="*/ 866775 w 3948113"/>
              <a:gd name="connsiteY15" fmla="*/ 1962150 h 2105025"/>
              <a:gd name="connsiteX16" fmla="*/ 895350 w 3948113"/>
              <a:gd name="connsiteY16" fmla="*/ 2071687 h 2105025"/>
              <a:gd name="connsiteX17" fmla="*/ 942975 w 3948113"/>
              <a:gd name="connsiteY17" fmla="*/ 2105025 h 2105025"/>
              <a:gd name="connsiteX18" fmla="*/ 995363 w 3948113"/>
              <a:gd name="connsiteY18" fmla="*/ 1962150 h 2105025"/>
              <a:gd name="connsiteX19" fmla="*/ 1081088 w 3948113"/>
              <a:gd name="connsiteY19" fmla="*/ 1338262 h 2105025"/>
              <a:gd name="connsiteX20" fmla="*/ 1128713 w 3948113"/>
              <a:gd name="connsiteY20" fmla="*/ 1123950 h 2105025"/>
              <a:gd name="connsiteX21" fmla="*/ 1176338 w 3948113"/>
              <a:gd name="connsiteY21" fmla="*/ 1042987 h 2105025"/>
              <a:gd name="connsiteX22" fmla="*/ 1214438 w 3948113"/>
              <a:gd name="connsiteY22" fmla="*/ 1252537 h 2105025"/>
              <a:gd name="connsiteX23" fmla="*/ 1247775 w 3948113"/>
              <a:gd name="connsiteY23" fmla="*/ 1228725 h 2105025"/>
              <a:gd name="connsiteX24" fmla="*/ 1281113 w 3948113"/>
              <a:gd name="connsiteY24" fmla="*/ 1190625 h 2105025"/>
              <a:gd name="connsiteX25" fmla="*/ 1319213 w 3948113"/>
              <a:gd name="connsiteY25" fmla="*/ 1190625 h 2105025"/>
              <a:gd name="connsiteX26" fmla="*/ 1362075 w 3948113"/>
              <a:gd name="connsiteY26" fmla="*/ 1223962 h 2105025"/>
              <a:gd name="connsiteX27" fmla="*/ 1404938 w 3948113"/>
              <a:gd name="connsiteY27" fmla="*/ 1057275 h 2105025"/>
              <a:gd name="connsiteX28" fmla="*/ 1447800 w 3948113"/>
              <a:gd name="connsiteY28" fmla="*/ 1009650 h 2105025"/>
              <a:gd name="connsiteX29" fmla="*/ 1552575 w 3948113"/>
              <a:gd name="connsiteY29" fmla="*/ 690562 h 2105025"/>
              <a:gd name="connsiteX30" fmla="*/ 1595438 w 3948113"/>
              <a:gd name="connsiteY30" fmla="*/ 671512 h 2105025"/>
              <a:gd name="connsiteX31" fmla="*/ 1652588 w 3948113"/>
              <a:gd name="connsiteY31" fmla="*/ 423862 h 2105025"/>
              <a:gd name="connsiteX32" fmla="*/ 1695450 w 3948113"/>
              <a:gd name="connsiteY32" fmla="*/ 442912 h 2105025"/>
              <a:gd name="connsiteX33" fmla="*/ 1714500 w 3948113"/>
              <a:gd name="connsiteY33" fmla="*/ 509587 h 2105025"/>
              <a:gd name="connsiteX34" fmla="*/ 1776413 w 3948113"/>
              <a:gd name="connsiteY34" fmla="*/ 585787 h 2105025"/>
              <a:gd name="connsiteX35" fmla="*/ 1824038 w 3948113"/>
              <a:gd name="connsiteY35" fmla="*/ 847725 h 2105025"/>
              <a:gd name="connsiteX36" fmla="*/ 1881188 w 3948113"/>
              <a:gd name="connsiteY36" fmla="*/ 919162 h 2105025"/>
              <a:gd name="connsiteX37" fmla="*/ 1924050 w 3948113"/>
              <a:gd name="connsiteY37" fmla="*/ 871537 h 2105025"/>
              <a:gd name="connsiteX38" fmla="*/ 1966913 w 3948113"/>
              <a:gd name="connsiteY38" fmla="*/ 942975 h 2105025"/>
              <a:gd name="connsiteX39" fmla="*/ 2009775 w 3948113"/>
              <a:gd name="connsiteY39" fmla="*/ 919162 h 2105025"/>
              <a:gd name="connsiteX40" fmla="*/ 2114550 w 3948113"/>
              <a:gd name="connsiteY40" fmla="*/ 400050 h 2105025"/>
              <a:gd name="connsiteX41" fmla="*/ 2200275 w 3948113"/>
              <a:gd name="connsiteY41" fmla="*/ 0 h 2105025"/>
              <a:gd name="connsiteX42" fmla="*/ 2247900 w 3948113"/>
              <a:gd name="connsiteY42" fmla="*/ 200025 h 2105025"/>
              <a:gd name="connsiteX43" fmla="*/ 2295525 w 3948113"/>
              <a:gd name="connsiteY43" fmla="*/ 609600 h 2105025"/>
              <a:gd name="connsiteX44" fmla="*/ 2338388 w 3948113"/>
              <a:gd name="connsiteY44" fmla="*/ 700087 h 2105025"/>
              <a:gd name="connsiteX45" fmla="*/ 2428875 w 3948113"/>
              <a:gd name="connsiteY45" fmla="*/ 809625 h 2105025"/>
              <a:gd name="connsiteX46" fmla="*/ 2476500 w 3948113"/>
              <a:gd name="connsiteY46" fmla="*/ 542925 h 2105025"/>
              <a:gd name="connsiteX47" fmla="*/ 2528888 w 3948113"/>
              <a:gd name="connsiteY47" fmla="*/ 500062 h 2105025"/>
              <a:gd name="connsiteX48" fmla="*/ 2547938 w 3948113"/>
              <a:gd name="connsiteY48" fmla="*/ 785812 h 2105025"/>
              <a:gd name="connsiteX49" fmla="*/ 2566988 w 3948113"/>
              <a:gd name="connsiteY49" fmla="*/ 1028700 h 2105025"/>
              <a:gd name="connsiteX50" fmla="*/ 2624138 w 3948113"/>
              <a:gd name="connsiteY50" fmla="*/ 1200150 h 2105025"/>
              <a:gd name="connsiteX51" fmla="*/ 2652713 w 3948113"/>
              <a:gd name="connsiteY51" fmla="*/ 1162050 h 2105025"/>
              <a:gd name="connsiteX52" fmla="*/ 2714625 w 3948113"/>
              <a:gd name="connsiteY52" fmla="*/ 1381125 h 2105025"/>
              <a:gd name="connsiteX53" fmla="*/ 2747963 w 3948113"/>
              <a:gd name="connsiteY53" fmla="*/ 1042987 h 2105025"/>
              <a:gd name="connsiteX54" fmla="*/ 2805113 w 3948113"/>
              <a:gd name="connsiteY54" fmla="*/ 1090612 h 2105025"/>
              <a:gd name="connsiteX55" fmla="*/ 2852738 w 3948113"/>
              <a:gd name="connsiteY55" fmla="*/ 1404937 h 2105025"/>
              <a:gd name="connsiteX56" fmla="*/ 2881313 w 3948113"/>
              <a:gd name="connsiteY56" fmla="*/ 1343025 h 2105025"/>
              <a:gd name="connsiteX57" fmla="*/ 2943225 w 3948113"/>
              <a:gd name="connsiteY57" fmla="*/ 1319212 h 2105025"/>
              <a:gd name="connsiteX58" fmla="*/ 3005138 w 3948113"/>
              <a:gd name="connsiteY58" fmla="*/ 1147762 h 2105025"/>
              <a:gd name="connsiteX59" fmla="*/ 3043238 w 3948113"/>
              <a:gd name="connsiteY59" fmla="*/ 1057275 h 2105025"/>
              <a:gd name="connsiteX60" fmla="*/ 3090863 w 3948113"/>
              <a:gd name="connsiteY60" fmla="*/ 1081087 h 2105025"/>
              <a:gd name="connsiteX61" fmla="*/ 3124200 w 3948113"/>
              <a:gd name="connsiteY61" fmla="*/ 966787 h 2105025"/>
              <a:gd name="connsiteX62" fmla="*/ 3186113 w 3948113"/>
              <a:gd name="connsiteY62" fmla="*/ 938212 h 2105025"/>
              <a:gd name="connsiteX63" fmla="*/ 3224213 w 3948113"/>
              <a:gd name="connsiteY63" fmla="*/ 809625 h 2105025"/>
              <a:gd name="connsiteX64" fmla="*/ 3276600 w 3948113"/>
              <a:gd name="connsiteY64" fmla="*/ 762000 h 2105025"/>
              <a:gd name="connsiteX65" fmla="*/ 3319463 w 3948113"/>
              <a:gd name="connsiteY65" fmla="*/ 857250 h 2105025"/>
              <a:gd name="connsiteX66" fmla="*/ 3414713 w 3948113"/>
              <a:gd name="connsiteY66" fmla="*/ 742950 h 2105025"/>
              <a:gd name="connsiteX67" fmla="*/ 3462338 w 3948113"/>
              <a:gd name="connsiteY67" fmla="*/ 828675 h 2105025"/>
              <a:gd name="connsiteX68" fmla="*/ 3552825 w 3948113"/>
              <a:gd name="connsiteY68" fmla="*/ 90487 h 2105025"/>
              <a:gd name="connsiteX69" fmla="*/ 3657600 w 3948113"/>
              <a:gd name="connsiteY69" fmla="*/ 514350 h 2105025"/>
              <a:gd name="connsiteX70" fmla="*/ 3733800 w 3948113"/>
              <a:gd name="connsiteY70" fmla="*/ 1795462 h 2105025"/>
              <a:gd name="connsiteX71" fmla="*/ 3786188 w 3948113"/>
              <a:gd name="connsiteY71" fmla="*/ 1847850 h 2105025"/>
              <a:gd name="connsiteX72" fmla="*/ 3886200 w 3948113"/>
              <a:gd name="connsiteY72" fmla="*/ 1509712 h 2105025"/>
              <a:gd name="connsiteX73" fmla="*/ 3948113 w 3948113"/>
              <a:gd name="connsiteY73" fmla="*/ 1195387 h 2105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3948113" h="2105025">
                <a:moveTo>
                  <a:pt x="0" y="876300"/>
                </a:moveTo>
                <a:lnTo>
                  <a:pt x="57150" y="842962"/>
                </a:lnTo>
                <a:lnTo>
                  <a:pt x="147638" y="1300162"/>
                </a:lnTo>
                <a:lnTo>
                  <a:pt x="204788" y="1352550"/>
                </a:lnTo>
                <a:lnTo>
                  <a:pt x="242888" y="1276350"/>
                </a:lnTo>
                <a:lnTo>
                  <a:pt x="280988" y="1428750"/>
                </a:lnTo>
                <a:lnTo>
                  <a:pt x="381000" y="1609725"/>
                </a:lnTo>
                <a:lnTo>
                  <a:pt x="419100" y="1833562"/>
                </a:lnTo>
                <a:lnTo>
                  <a:pt x="485775" y="1928812"/>
                </a:lnTo>
                <a:lnTo>
                  <a:pt x="519113" y="1838325"/>
                </a:lnTo>
                <a:lnTo>
                  <a:pt x="561975" y="2057400"/>
                </a:lnTo>
                <a:lnTo>
                  <a:pt x="666750" y="1895475"/>
                </a:lnTo>
                <a:lnTo>
                  <a:pt x="719138" y="1947862"/>
                </a:lnTo>
                <a:lnTo>
                  <a:pt x="757238" y="1795462"/>
                </a:lnTo>
                <a:lnTo>
                  <a:pt x="804863" y="1824037"/>
                </a:lnTo>
                <a:lnTo>
                  <a:pt x="866775" y="1962150"/>
                </a:lnTo>
                <a:lnTo>
                  <a:pt x="895350" y="2071687"/>
                </a:lnTo>
                <a:lnTo>
                  <a:pt x="942975" y="2105025"/>
                </a:lnTo>
                <a:lnTo>
                  <a:pt x="995363" y="1962150"/>
                </a:lnTo>
                <a:lnTo>
                  <a:pt x="1081088" y="1338262"/>
                </a:lnTo>
                <a:lnTo>
                  <a:pt x="1128713" y="1123950"/>
                </a:lnTo>
                <a:lnTo>
                  <a:pt x="1176338" y="1042987"/>
                </a:lnTo>
                <a:lnTo>
                  <a:pt x="1214438" y="1252537"/>
                </a:lnTo>
                <a:lnTo>
                  <a:pt x="1247775" y="1228725"/>
                </a:lnTo>
                <a:lnTo>
                  <a:pt x="1281113" y="1190625"/>
                </a:lnTo>
                <a:lnTo>
                  <a:pt x="1319213" y="1190625"/>
                </a:lnTo>
                <a:lnTo>
                  <a:pt x="1362075" y="1223962"/>
                </a:lnTo>
                <a:lnTo>
                  <a:pt x="1404938" y="1057275"/>
                </a:lnTo>
                <a:lnTo>
                  <a:pt x="1447800" y="1009650"/>
                </a:lnTo>
                <a:lnTo>
                  <a:pt x="1552575" y="690562"/>
                </a:lnTo>
                <a:lnTo>
                  <a:pt x="1595438" y="671512"/>
                </a:lnTo>
                <a:lnTo>
                  <a:pt x="1652588" y="423862"/>
                </a:lnTo>
                <a:lnTo>
                  <a:pt x="1695450" y="442912"/>
                </a:lnTo>
                <a:lnTo>
                  <a:pt x="1714500" y="509587"/>
                </a:lnTo>
                <a:lnTo>
                  <a:pt x="1776413" y="585787"/>
                </a:lnTo>
                <a:lnTo>
                  <a:pt x="1824038" y="847725"/>
                </a:lnTo>
                <a:lnTo>
                  <a:pt x="1881188" y="919162"/>
                </a:lnTo>
                <a:lnTo>
                  <a:pt x="1924050" y="871537"/>
                </a:lnTo>
                <a:lnTo>
                  <a:pt x="1966913" y="942975"/>
                </a:lnTo>
                <a:lnTo>
                  <a:pt x="2009775" y="919162"/>
                </a:lnTo>
                <a:lnTo>
                  <a:pt x="2114550" y="400050"/>
                </a:lnTo>
                <a:lnTo>
                  <a:pt x="2200275" y="0"/>
                </a:lnTo>
                <a:lnTo>
                  <a:pt x="2247900" y="200025"/>
                </a:lnTo>
                <a:lnTo>
                  <a:pt x="2295525" y="609600"/>
                </a:lnTo>
                <a:lnTo>
                  <a:pt x="2338388" y="700087"/>
                </a:lnTo>
                <a:lnTo>
                  <a:pt x="2428875" y="809625"/>
                </a:lnTo>
                <a:lnTo>
                  <a:pt x="2476500" y="542925"/>
                </a:lnTo>
                <a:lnTo>
                  <a:pt x="2528888" y="500062"/>
                </a:lnTo>
                <a:lnTo>
                  <a:pt x="2547938" y="785812"/>
                </a:lnTo>
                <a:lnTo>
                  <a:pt x="2566988" y="1028700"/>
                </a:lnTo>
                <a:lnTo>
                  <a:pt x="2624138" y="1200150"/>
                </a:lnTo>
                <a:lnTo>
                  <a:pt x="2652713" y="1162050"/>
                </a:lnTo>
                <a:lnTo>
                  <a:pt x="2714625" y="1381125"/>
                </a:lnTo>
                <a:lnTo>
                  <a:pt x="2747963" y="1042987"/>
                </a:lnTo>
                <a:lnTo>
                  <a:pt x="2805113" y="1090612"/>
                </a:lnTo>
                <a:lnTo>
                  <a:pt x="2852738" y="1404937"/>
                </a:lnTo>
                <a:lnTo>
                  <a:pt x="2881313" y="1343025"/>
                </a:lnTo>
                <a:lnTo>
                  <a:pt x="2943225" y="1319212"/>
                </a:lnTo>
                <a:lnTo>
                  <a:pt x="3005138" y="1147762"/>
                </a:lnTo>
                <a:lnTo>
                  <a:pt x="3043238" y="1057275"/>
                </a:lnTo>
                <a:lnTo>
                  <a:pt x="3090863" y="1081087"/>
                </a:lnTo>
                <a:lnTo>
                  <a:pt x="3124200" y="966787"/>
                </a:lnTo>
                <a:lnTo>
                  <a:pt x="3186113" y="938212"/>
                </a:lnTo>
                <a:lnTo>
                  <a:pt x="3224213" y="809625"/>
                </a:lnTo>
                <a:lnTo>
                  <a:pt x="3276600" y="762000"/>
                </a:lnTo>
                <a:lnTo>
                  <a:pt x="3319463" y="857250"/>
                </a:lnTo>
                <a:lnTo>
                  <a:pt x="3414713" y="742950"/>
                </a:lnTo>
                <a:lnTo>
                  <a:pt x="3462338" y="828675"/>
                </a:lnTo>
                <a:lnTo>
                  <a:pt x="3552825" y="90487"/>
                </a:lnTo>
                <a:lnTo>
                  <a:pt x="3657600" y="514350"/>
                </a:lnTo>
                <a:lnTo>
                  <a:pt x="3733800" y="1795462"/>
                </a:lnTo>
                <a:lnTo>
                  <a:pt x="3786188" y="1847850"/>
                </a:lnTo>
                <a:lnTo>
                  <a:pt x="3886200" y="1509712"/>
                </a:lnTo>
                <a:lnTo>
                  <a:pt x="3948113" y="1195387"/>
                </a:lnTo>
              </a:path>
            </a:pathLst>
          </a:custGeom>
          <a:noFill/>
          <a:ln w="38100">
            <a:solidFill>
              <a:schemeClr val="accent5">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4772025" y="3743325"/>
            <a:ext cx="3948113" cy="0"/>
          </a:xfrm>
          <a:prstGeom prst="line">
            <a:avLst/>
          </a:prstGeom>
          <a:ln w="38100">
            <a:solidFill>
              <a:srgbClr val="C00000"/>
            </a:solidFill>
            <a:prstDash val="sysDash"/>
          </a:ln>
        </p:spPr>
        <p:style>
          <a:lnRef idx="2">
            <a:schemeClr val="accent1"/>
          </a:lnRef>
          <a:fillRef idx="0">
            <a:schemeClr val="accent1"/>
          </a:fillRef>
          <a:effectRef idx="1">
            <a:schemeClr val="accent1"/>
          </a:effectRef>
          <a:fontRef idx="minor">
            <a:schemeClr val="tx1"/>
          </a:fontRef>
        </p:style>
      </p:cxnSp>
      <p:sp>
        <p:nvSpPr>
          <p:cNvPr id="35" name="Rectangle 7"/>
          <p:cNvSpPr>
            <a:spLocks noChangeArrowheads="1"/>
          </p:cNvSpPr>
          <p:nvPr/>
        </p:nvSpPr>
        <p:spPr bwMode="auto">
          <a:xfrm>
            <a:off x="6423468" y="3808419"/>
            <a:ext cx="563120" cy="161583"/>
          </a:xfrm>
          <a:prstGeom prst="rect">
            <a:avLst/>
          </a:prstGeom>
          <a:noFill/>
          <a:ln w="9525">
            <a:noFill/>
            <a:miter lim="800000"/>
            <a:headEnd/>
            <a:tailEnd/>
          </a:ln>
          <a:effectLst/>
        </p:spPr>
        <p:txBody>
          <a:bodyPr wrap="square" lIns="0" tIns="0" rIns="0" bIns="0">
            <a:prstTxWarp prst="textNoShape">
              <a:avLst/>
            </a:prstTxWarp>
            <a:spAutoFit/>
          </a:bodyPr>
          <a:lstStyle/>
          <a:p>
            <a:pPr algn="ctr"/>
            <a:r>
              <a:rPr kumimoji="0" lang="en-US" sz="1050" i="1" dirty="0" smtClean="0">
                <a:solidFill>
                  <a:srgbClr val="C00000"/>
                </a:solidFill>
                <a:latin typeface="Times New Roman" pitchFamily="18" charset="0"/>
                <a:cs typeface="Times New Roman" pitchFamily="18" charset="0"/>
              </a:rPr>
              <a:t>Average </a:t>
            </a:r>
          </a:p>
        </p:txBody>
      </p:sp>
      <p:sp>
        <p:nvSpPr>
          <p:cNvPr id="36" name="Rectangle 7"/>
          <p:cNvSpPr>
            <a:spLocks noChangeArrowheads="1"/>
          </p:cNvSpPr>
          <p:nvPr/>
        </p:nvSpPr>
        <p:spPr bwMode="auto">
          <a:xfrm>
            <a:off x="6423452" y="3946530"/>
            <a:ext cx="563120" cy="161583"/>
          </a:xfrm>
          <a:prstGeom prst="rect">
            <a:avLst/>
          </a:prstGeom>
          <a:noFill/>
          <a:ln w="9525">
            <a:noFill/>
            <a:miter lim="800000"/>
            <a:headEnd/>
            <a:tailEnd/>
          </a:ln>
          <a:effectLst/>
        </p:spPr>
        <p:txBody>
          <a:bodyPr wrap="square" lIns="0" tIns="0" rIns="0" bIns="0">
            <a:prstTxWarp prst="textNoShape">
              <a:avLst/>
            </a:prstTxWarp>
            <a:spAutoFit/>
          </a:bodyPr>
          <a:lstStyle/>
          <a:p>
            <a:pPr algn="ctr"/>
            <a:r>
              <a:rPr kumimoji="0" lang="en-US" sz="1050" i="1" dirty="0" smtClean="0">
                <a:solidFill>
                  <a:srgbClr val="C00000"/>
                </a:solidFill>
                <a:latin typeface="Times New Roman" pitchFamily="18" charset="0"/>
                <a:cs typeface="Times New Roman" pitchFamily="18" charset="0"/>
              </a:rPr>
              <a:t>Growth</a:t>
            </a:r>
            <a:endParaRPr kumimoji="0" lang="en-US" sz="1100" i="1" baseline="-25000" dirty="0">
              <a:solidFill>
                <a:srgbClr val="C00000"/>
              </a:solidFill>
              <a:latin typeface="Times New Roman" pitchFamily="18" charset="0"/>
              <a:cs typeface="Times New Roman" pitchFamily="18" charset="0"/>
            </a:endParaRPr>
          </a:p>
        </p:txBody>
      </p:sp>
      <p:sp>
        <p:nvSpPr>
          <p:cNvPr id="37" name="Rectangle 7"/>
          <p:cNvSpPr>
            <a:spLocks noChangeArrowheads="1"/>
          </p:cNvSpPr>
          <p:nvPr/>
        </p:nvSpPr>
        <p:spPr bwMode="auto">
          <a:xfrm>
            <a:off x="6442488" y="4070352"/>
            <a:ext cx="563120" cy="161583"/>
          </a:xfrm>
          <a:prstGeom prst="rect">
            <a:avLst/>
          </a:prstGeom>
          <a:noFill/>
          <a:ln w="9525">
            <a:noFill/>
            <a:miter lim="800000"/>
            <a:headEnd/>
            <a:tailEnd/>
          </a:ln>
          <a:effectLst/>
        </p:spPr>
        <p:txBody>
          <a:bodyPr wrap="square" lIns="0" tIns="0" rIns="0" bIns="0">
            <a:prstTxWarp prst="textNoShape">
              <a:avLst/>
            </a:prstTxWarp>
            <a:spAutoFit/>
          </a:bodyPr>
          <a:lstStyle/>
          <a:p>
            <a:pPr algn="ctr"/>
            <a:r>
              <a:rPr kumimoji="0" lang="en-US" sz="1050" i="1" dirty="0" smtClean="0">
                <a:solidFill>
                  <a:srgbClr val="C00000"/>
                </a:solidFill>
                <a:latin typeface="Times New Roman" pitchFamily="18" charset="0"/>
                <a:cs typeface="Times New Roman" pitchFamily="18" charset="0"/>
              </a:rPr>
              <a:t>Rate</a:t>
            </a:r>
            <a:endParaRPr kumimoji="0" lang="en-US" sz="1100" i="1" baseline="-250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170363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1">
                                            <p:txEl>
                                              <p:pRg st="1" end="1"/>
                                            </p:txEl>
                                          </p:spTgt>
                                        </p:tgtEl>
                                        <p:attrNameLst>
                                          <p:attrName>style.visibility</p:attrName>
                                        </p:attrNameLst>
                                      </p:cBhvr>
                                      <p:to>
                                        <p:strVal val="visible"/>
                                      </p:to>
                                    </p:set>
                                    <p:animEffect transition="in" filter="fade">
                                      <p:cBhvr>
                                        <p:cTn id="13" dur="500"/>
                                        <p:tgtEl>
                                          <p:spTgt spid="61">
                                            <p:txEl>
                                              <p:pRg st="1" end="1"/>
                                            </p:txEl>
                                          </p:spTgt>
                                        </p:tgtEl>
                                      </p:cBhvr>
                                    </p:animEffect>
                                    <p:anim calcmode="lin" valueType="num">
                                      <p:cBhvr>
                                        <p:cTn id="14"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61">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61">
                                            <p:txEl>
                                              <p:pRg st="2" end="2"/>
                                            </p:txEl>
                                          </p:spTgt>
                                        </p:tgtEl>
                                        <p:attrNameLst>
                                          <p:attrName>style.visibility</p:attrName>
                                        </p:attrNameLst>
                                      </p:cBhvr>
                                      <p:to>
                                        <p:strVal val="visible"/>
                                      </p:to>
                                    </p:set>
                                    <p:animEffect transition="in" filter="fade">
                                      <p:cBhvr>
                                        <p:cTn id="19" dur="500"/>
                                        <p:tgtEl>
                                          <p:spTgt spid="61">
                                            <p:txEl>
                                              <p:pRg st="2" end="2"/>
                                            </p:txEl>
                                          </p:spTgt>
                                        </p:tgtEl>
                                      </p:cBhvr>
                                    </p:animEffect>
                                    <p:anim calcmode="lin" valueType="num">
                                      <p:cBhvr>
                                        <p:cTn id="20"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6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843456"/>
            <a:ext cx="8932985" cy="504940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5504" y="132393"/>
            <a:ext cx="8904855" cy="774125"/>
          </a:xfrm>
        </p:spPr>
        <p:txBody>
          <a:bodyPr/>
          <a:lstStyle/>
          <a:p>
            <a:r>
              <a:rPr lang="en-US" dirty="0" smtClean="0"/>
              <a:t>Monetary </a:t>
            </a:r>
            <a:r>
              <a:rPr lang="en-US" dirty="0"/>
              <a:t>policy, 1990-2011 </a:t>
            </a:r>
            <a:endParaRPr lang="en-US" dirty="0" smtClean="0"/>
          </a:p>
        </p:txBody>
      </p:sp>
      <p:sp>
        <p:nvSpPr>
          <p:cNvPr id="3" name="Content Placeholder 2"/>
          <p:cNvSpPr>
            <a:spLocks noGrp="1"/>
          </p:cNvSpPr>
          <p:nvPr>
            <p:ph idx="1"/>
          </p:nvPr>
        </p:nvSpPr>
        <p:spPr>
          <a:xfrm>
            <a:off x="140674" y="851340"/>
            <a:ext cx="9003325" cy="5126470"/>
          </a:xfrm>
        </p:spPr>
        <p:txBody>
          <a:bodyPr/>
          <a:lstStyle/>
          <a:p>
            <a:pPr marL="231775" indent="-231775"/>
            <a:r>
              <a:rPr lang="en-US" sz="2500" dirty="0" smtClean="0">
                <a:solidFill>
                  <a:srgbClr val="32302A"/>
                </a:solidFill>
              </a:rPr>
              <a:t>In the </a:t>
            </a:r>
            <a:r>
              <a:rPr lang="en-US" sz="2500" b="1" i="1" dirty="0" smtClean="0">
                <a:solidFill>
                  <a:srgbClr val="32302A"/>
                </a:solidFill>
              </a:rPr>
              <a:t>1990s</a:t>
            </a:r>
            <a:r>
              <a:rPr lang="en-US" sz="2500" dirty="0">
                <a:solidFill>
                  <a:srgbClr val="32302A"/>
                </a:solidFill>
              </a:rPr>
              <a:t>:  </a:t>
            </a:r>
            <a:r>
              <a:rPr lang="en-US" sz="2500" dirty="0" smtClean="0">
                <a:solidFill>
                  <a:srgbClr val="32302A"/>
                </a:solidFill>
              </a:rPr>
              <a:t/>
            </a:r>
            <a:br>
              <a:rPr lang="en-US" sz="2500" dirty="0" smtClean="0">
                <a:solidFill>
                  <a:srgbClr val="32302A"/>
                </a:solidFill>
              </a:rPr>
            </a:br>
            <a:r>
              <a:rPr lang="en-US" sz="2500" dirty="0" smtClean="0">
                <a:solidFill>
                  <a:srgbClr val="32302A"/>
                </a:solidFill>
              </a:rPr>
              <a:t>Monetary </a:t>
            </a:r>
            <a:r>
              <a:rPr lang="en-US" sz="2500" dirty="0">
                <a:solidFill>
                  <a:srgbClr val="32302A"/>
                </a:solidFill>
              </a:rPr>
              <a:t>policy was relatively stable </a:t>
            </a:r>
            <a:r>
              <a:rPr lang="en-US" sz="2500" dirty="0" smtClean="0">
                <a:solidFill>
                  <a:srgbClr val="32302A"/>
                </a:solidFill>
              </a:rPr>
              <a:t>and kept inflation rate low</a:t>
            </a:r>
            <a:r>
              <a:rPr lang="en-US" sz="2500" dirty="0">
                <a:solidFill>
                  <a:srgbClr val="32302A"/>
                </a:solidFill>
              </a:rPr>
              <a:t>.</a:t>
            </a:r>
          </a:p>
          <a:p>
            <a:pPr marL="231775" indent="-231775"/>
            <a:r>
              <a:rPr lang="en-US" sz="2500" dirty="0" smtClean="0">
                <a:solidFill>
                  <a:srgbClr val="32302A"/>
                </a:solidFill>
              </a:rPr>
              <a:t>Between </a:t>
            </a:r>
            <a:r>
              <a:rPr lang="en-US" sz="2500" b="1" i="1" dirty="0" smtClean="0">
                <a:solidFill>
                  <a:srgbClr val="32302A"/>
                </a:solidFill>
              </a:rPr>
              <a:t>2002-2004</a:t>
            </a:r>
            <a:r>
              <a:rPr lang="en-US" sz="2500" dirty="0">
                <a:solidFill>
                  <a:srgbClr val="32302A"/>
                </a:solidFill>
              </a:rPr>
              <a:t>: </a:t>
            </a:r>
            <a:r>
              <a:rPr lang="en-US" sz="2500" dirty="0" smtClean="0">
                <a:solidFill>
                  <a:srgbClr val="32302A"/>
                </a:solidFill>
              </a:rPr>
              <a:t/>
            </a:r>
            <a:br>
              <a:rPr lang="en-US" sz="2500" dirty="0" smtClean="0">
                <a:solidFill>
                  <a:srgbClr val="32302A"/>
                </a:solidFill>
              </a:rPr>
            </a:br>
            <a:r>
              <a:rPr lang="en-US" sz="2500" dirty="0" smtClean="0">
                <a:solidFill>
                  <a:srgbClr val="32302A"/>
                </a:solidFill>
              </a:rPr>
              <a:t>Monetary </a:t>
            </a:r>
            <a:r>
              <a:rPr lang="en-US" sz="2500" dirty="0">
                <a:solidFill>
                  <a:srgbClr val="32302A"/>
                </a:solidFill>
              </a:rPr>
              <a:t>policy pushed interest rates to historic lows and M2 grew rapidly. </a:t>
            </a:r>
          </a:p>
          <a:p>
            <a:pPr marL="631825" lvl="1" indent="-231775"/>
            <a:r>
              <a:rPr lang="en-US" sz="2500" dirty="0">
                <a:solidFill>
                  <a:srgbClr val="32302A"/>
                </a:solidFill>
              </a:rPr>
              <a:t>This expansionary monetary policy contributed to the 87% increase in housing prices between 2002 and mid-year 2006.</a:t>
            </a:r>
          </a:p>
          <a:p>
            <a:pPr marL="231775" indent="-231775"/>
            <a:r>
              <a:rPr lang="en-US" sz="2500" dirty="0" smtClean="0">
                <a:solidFill>
                  <a:srgbClr val="32302A"/>
                </a:solidFill>
              </a:rPr>
              <a:t>Between </a:t>
            </a:r>
            <a:r>
              <a:rPr lang="en-US" sz="2500" b="1" i="1" dirty="0" smtClean="0">
                <a:solidFill>
                  <a:srgbClr val="32302A"/>
                </a:solidFill>
              </a:rPr>
              <a:t>2005-2007</a:t>
            </a:r>
            <a:r>
              <a:rPr lang="en-US" sz="2500" dirty="0">
                <a:solidFill>
                  <a:srgbClr val="32302A"/>
                </a:solidFill>
              </a:rPr>
              <a:t>: </a:t>
            </a:r>
            <a:r>
              <a:rPr lang="en-US" sz="2500" dirty="0" smtClean="0">
                <a:solidFill>
                  <a:srgbClr val="32302A"/>
                </a:solidFill>
              </a:rPr>
              <a:t/>
            </a:r>
            <a:br>
              <a:rPr lang="en-US" sz="2500" dirty="0" smtClean="0">
                <a:solidFill>
                  <a:srgbClr val="32302A"/>
                </a:solidFill>
              </a:rPr>
            </a:br>
            <a:r>
              <a:rPr lang="en-US" sz="2500" dirty="0" smtClean="0">
                <a:solidFill>
                  <a:srgbClr val="32302A"/>
                </a:solidFill>
              </a:rPr>
              <a:t>As </a:t>
            </a:r>
            <a:r>
              <a:rPr lang="en-US" sz="2500" dirty="0">
                <a:solidFill>
                  <a:srgbClr val="32302A"/>
                </a:solidFill>
              </a:rPr>
              <a:t>the inflation rate rose in 2005, </a:t>
            </a:r>
            <a:r>
              <a:rPr lang="en-US" sz="2500" dirty="0" smtClean="0">
                <a:solidFill>
                  <a:srgbClr val="32302A"/>
                </a:solidFill>
              </a:rPr>
              <a:t>Fed </a:t>
            </a:r>
            <a:r>
              <a:rPr lang="en-US" sz="2500" dirty="0">
                <a:solidFill>
                  <a:srgbClr val="32302A"/>
                </a:solidFill>
              </a:rPr>
              <a:t>shifted to a more restrictive monetary policy. </a:t>
            </a:r>
            <a:r>
              <a:rPr lang="en-US" sz="2500" b="1" i="1" dirty="0">
                <a:solidFill>
                  <a:srgbClr val="32302A"/>
                </a:solidFill>
              </a:rPr>
              <a:t>M2</a:t>
            </a:r>
            <a:r>
              <a:rPr lang="en-US" sz="2500" dirty="0">
                <a:solidFill>
                  <a:srgbClr val="32302A"/>
                </a:solidFill>
              </a:rPr>
              <a:t> growth slowed and interest rates rose. </a:t>
            </a:r>
          </a:p>
          <a:p>
            <a:pPr marL="631825" lvl="1" indent="-231775"/>
            <a:r>
              <a:rPr lang="en-US" sz="2500" dirty="0">
                <a:solidFill>
                  <a:srgbClr val="32302A"/>
                </a:solidFill>
              </a:rPr>
              <a:t>This shift contributed to the housing price bust and the recession that followed.</a:t>
            </a:r>
          </a:p>
        </p:txBody>
      </p:sp>
    </p:spTree>
    <p:extLst>
      <p:ext uri="{BB962C8B-B14F-4D97-AF65-F5344CB8AC3E}">
        <p14:creationId xmlns:p14="http://schemas.microsoft.com/office/powerpoint/2010/main" val="11350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8668"/>
            <a:ext cx="8932985" cy="432419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5504" y="502894"/>
            <a:ext cx="8904855" cy="774125"/>
          </a:xfrm>
        </p:spPr>
        <p:txBody>
          <a:bodyPr/>
          <a:lstStyle/>
          <a:p>
            <a:r>
              <a:rPr lang="en-US" dirty="0" smtClean="0"/>
              <a:t>Monetary </a:t>
            </a:r>
            <a:r>
              <a:rPr lang="en-US" dirty="0"/>
              <a:t>policy, 1990-2011 </a:t>
            </a:r>
            <a:endParaRPr lang="en-US" dirty="0" smtClean="0"/>
          </a:p>
        </p:txBody>
      </p:sp>
      <p:sp>
        <p:nvSpPr>
          <p:cNvPr id="3" name="Content Placeholder 2"/>
          <p:cNvSpPr>
            <a:spLocks noGrp="1"/>
          </p:cNvSpPr>
          <p:nvPr>
            <p:ph idx="1"/>
          </p:nvPr>
        </p:nvSpPr>
        <p:spPr>
          <a:xfrm>
            <a:off x="140674" y="1615991"/>
            <a:ext cx="9003325" cy="4106915"/>
          </a:xfrm>
        </p:spPr>
        <p:txBody>
          <a:bodyPr/>
          <a:lstStyle/>
          <a:p>
            <a:pPr marL="231775" indent="-231775"/>
            <a:r>
              <a:rPr lang="en-US" sz="2600" dirty="0">
                <a:solidFill>
                  <a:srgbClr val="32302A"/>
                </a:solidFill>
              </a:rPr>
              <a:t>There were other causal factors of the 2008 crisis including:</a:t>
            </a:r>
          </a:p>
          <a:p>
            <a:pPr marL="631825" lvl="1" indent="-231775"/>
            <a:r>
              <a:rPr lang="en-US" dirty="0">
                <a:solidFill>
                  <a:srgbClr val="32302A"/>
                </a:solidFill>
              </a:rPr>
              <a:t>government regulations that eroded lending standards and promoted the purchase of housing with little or no down payment (that began in the latter half of the 1990s)</a:t>
            </a:r>
          </a:p>
          <a:p>
            <a:pPr marL="631825" lvl="1" indent="-231775"/>
            <a:r>
              <a:rPr lang="en-US" dirty="0">
                <a:solidFill>
                  <a:srgbClr val="32302A"/>
                </a:solidFill>
              </a:rPr>
              <a:t>heavily leveraged borrowing for the financing of mortgage-backed securities</a:t>
            </a:r>
          </a:p>
          <a:p>
            <a:pPr marL="631825" lvl="1" indent="-231775"/>
            <a:r>
              <a:rPr lang="en-US" dirty="0">
                <a:solidFill>
                  <a:srgbClr val="32302A"/>
                </a:solidFill>
              </a:rPr>
              <a:t>the rising world price of oil during 2007</a:t>
            </a:r>
          </a:p>
          <a:p>
            <a:pPr marL="631825" lvl="1" indent="-231775"/>
            <a:r>
              <a:rPr lang="en-US" dirty="0">
                <a:solidFill>
                  <a:srgbClr val="32302A"/>
                </a:solidFill>
              </a:rPr>
              <a:t>a sharp decline in stock prices during 2008. </a:t>
            </a:r>
          </a:p>
          <a:p>
            <a:pPr marL="231775" indent="-231775"/>
            <a:r>
              <a:rPr lang="en-US" sz="2600" dirty="0">
                <a:solidFill>
                  <a:srgbClr val="32302A"/>
                </a:solidFill>
              </a:rPr>
              <a:t>But, monetary policy was a contributing factor.</a:t>
            </a:r>
          </a:p>
        </p:txBody>
      </p:sp>
    </p:spTree>
    <p:extLst>
      <p:ext uri="{BB962C8B-B14F-4D97-AF65-F5344CB8AC3E}">
        <p14:creationId xmlns:p14="http://schemas.microsoft.com/office/powerpoint/2010/main" val="1703016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8668"/>
            <a:ext cx="8932985" cy="432419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5504" y="140276"/>
            <a:ext cx="8904855" cy="1223430"/>
          </a:xfrm>
        </p:spPr>
        <p:txBody>
          <a:bodyPr/>
          <a:lstStyle/>
          <a:p>
            <a:r>
              <a:rPr lang="en-US" dirty="0"/>
              <a:t>Fed Policy During and </a:t>
            </a:r>
            <a:r>
              <a:rPr lang="en-US" dirty="0" smtClean="0"/>
              <a:t/>
            </a:r>
            <a:br>
              <a:rPr lang="en-US" dirty="0" smtClean="0"/>
            </a:br>
            <a:r>
              <a:rPr lang="en-US" dirty="0" smtClean="0"/>
              <a:t>Following </a:t>
            </a:r>
            <a:r>
              <a:rPr lang="en-US" dirty="0"/>
              <a:t>the 2008 Financial Crisis </a:t>
            </a:r>
            <a:endParaRPr lang="en-US" dirty="0" smtClean="0"/>
          </a:p>
        </p:txBody>
      </p:sp>
      <p:sp>
        <p:nvSpPr>
          <p:cNvPr id="3" name="Content Placeholder 2"/>
          <p:cNvSpPr>
            <a:spLocks noGrp="1"/>
          </p:cNvSpPr>
          <p:nvPr>
            <p:ph idx="1"/>
          </p:nvPr>
        </p:nvSpPr>
        <p:spPr>
          <a:xfrm>
            <a:off x="140674" y="1615991"/>
            <a:ext cx="8869685" cy="4106915"/>
          </a:xfrm>
        </p:spPr>
        <p:txBody>
          <a:bodyPr/>
          <a:lstStyle/>
          <a:p>
            <a:pPr marL="231775" indent="-231775"/>
            <a:r>
              <a:rPr lang="en-US" sz="2500" dirty="0">
                <a:solidFill>
                  <a:srgbClr val="32302A"/>
                </a:solidFill>
              </a:rPr>
              <a:t>Fed response to 2008 financial crisis:</a:t>
            </a:r>
          </a:p>
          <a:p>
            <a:pPr marL="631825" lvl="1" indent="-231775"/>
            <a:r>
              <a:rPr lang="en-US" sz="2500" dirty="0">
                <a:solidFill>
                  <a:srgbClr val="32302A"/>
                </a:solidFill>
              </a:rPr>
              <a:t>Purchased assets and extended loans tripling the monetary base between 2008 and 2011.</a:t>
            </a:r>
          </a:p>
          <a:p>
            <a:pPr marL="631825" lvl="1" indent="-231775"/>
            <a:r>
              <a:rPr lang="en-US" sz="2500" dirty="0">
                <a:solidFill>
                  <a:srgbClr val="32302A"/>
                </a:solidFill>
              </a:rPr>
              <a:t>Short-term interest rates were pushed to near zero.</a:t>
            </a:r>
          </a:p>
          <a:p>
            <a:pPr marL="231775" indent="-231775"/>
            <a:r>
              <a:rPr lang="en-US" sz="2500" dirty="0" smtClean="0">
                <a:solidFill>
                  <a:srgbClr val="32302A"/>
                </a:solidFill>
              </a:rPr>
              <a:t>Unfortunately, demand </a:t>
            </a:r>
            <a:r>
              <a:rPr lang="en-US" sz="2500" dirty="0">
                <a:solidFill>
                  <a:srgbClr val="32302A"/>
                </a:solidFill>
              </a:rPr>
              <a:t>for investment was weak </a:t>
            </a:r>
            <a:r>
              <a:rPr lang="en-US" sz="2500" dirty="0" smtClean="0">
                <a:solidFill>
                  <a:srgbClr val="32302A"/>
                </a:solidFill>
              </a:rPr>
              <a:t>and therefore… </a:t>
            </a:r>
          </a:p>
          <a:p>
            <a:pPr marL="631825" lvl="1" indent="-231775"/>
            <a:r>
              <a:rPr lang="en-US" sz="2500" dirty="0" smtClean="0">
                <a:solidFill>
                  <a:srgbClr val="32302A"/>
                </a:solidFill>
              </a:rPr>
              <a:t>expansion </a:t>
            </a:r>
            <a:r>
              <a:rPr lang="en-US" sz="2500" dirty="0">
                <a:solidFill>
                  <a:srgbClr val="32302A"/>
                </a:solidFill>
              </a:rPr>
              <a:t>in credit was </a:t>
            </a:r>
            <a:r>
              <a:rPr lang="en-US" sz="2500" dirty="0" smtClean="0">
                <a:solidFill>
                  <a:srgbClr val="32302A"/>
                </a:solidFill>
              </a:rPr>
              <a:t>small, and,</a:t>
            </a:r>
          </a:p>
          <a:p>
            <a:pPr marL="631825" lvl="1" indent="-231775"/>
            <a:r>
              <a:rPr lang="en-US" sz="2500" dirty="0" smtClean="0">
                <a:solidFill>
                  <a:srgbClr val="32302A"/>
                </a:solidFill>
              </a:rPr>
              <a:t>banks </a:t>
            </a:r>
            <a:r>
              <a:rPr lang="en-US" sz="2500" dirty="0">
                <a:solidFill>
                  <a:srgbClr val="32302A"/>
                </a:solidFill>
              </a:rPr>
              <a:t>held huge excess reserves. </a:t>
            </a:r>
            <a:endParaRPr lang="en-US" sz="2500" dirty="0" smtClean="0">
              <a:solidFill>
                <a:srgbClr val="32302A"/>
              </a:solidFill>
            </a:endParaRPr>
          </a:p>
          <a:p>
            <a:pPr marL="231775" indent="-231775"/>
            <a:r>
              <a:rPr lang="en-US" sz="2500" dirty="0" smtClean="0">
                <a:solidFill>
                  <a:srgbClr val="32302A"/>
                </a:solidFill>
              </a:rPr>
              <a:t>As </a:t>
            </a:r>
            <a:r>
              <a:rPr lang="en-US" sz="2500" dirty="0">
                <a:solidFill>
                  <a:srgbClr val="32302A"/>
                </a:solidFill>
              </a:rPr>
              <a:t>a result, </a:t>
            </a:r>
            <a:r>
              <a:rPr lang="en-US" sz="2500" b="1" i="1" dirty="0">
                <a:solidFill>
                  <a:srgbClr val="32302A"/>
                </a:solidFill>
              </a:rPr>
              <a:t>M2 </a:t>
            </a:r>
            <a:r>
              <a:rPr lang="en-US" sz="2500" dirty="0">
                <a:solidFill>
                  <a:srgbClr val="32302A"/>
                </a:solidFill>
              </a:rPr>
              <a:t>expanded much less than the monetary base.</a:t>
            </a:r>
          </a:p>
        </p:txBody>
      </p:sp>
    </p:spTree>
    <p:extLst>
      <p:ext uri="{BB962C8B-B14F-4D97-AF65-F5344CB8AC3E}">
        <p14:creationId xmlns:p14="http://schemas.microsoft.com/office/powerpoint/2010/main" val="1949421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right)">
                                      <p:cBhvr>
                                        <p:cTn id="11" dur="500"/>
                                        <p:tgtEl>
                                          <p:spTgt spid="3">
                                            <p:txEl>
                                              <p:pRg st="1" end="1"/>
                                            </p:txEl>
                                          </p:spTgt>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right)">
                                      <p:cBhvr>
                                        <p:cTn id="15" dur="500"/>
                                        <p:tgtEl>
                                          <p:spTgt spid="3">
                                            <p:txEl>
                                              <p:pRg st="2" end="2"/>
                                            </p:txEl>
                                          </p:spTgt>
                                        </p:tgtEl>
                                      </p:cBhvr>
                                    </p:animEffect>
                                  </p:childTnLst>
                                </p:cTn>
                              </p:par>
                            </p:childTnLst>
                          </p:cTn>
                        </p:par>
                        <p:par>
                          <p:cTn id="16" fill="hold">
                            <p:stCondLst>
                              <p:cond delay="1500"/>
                            </p:stCondLst>
                            <p:childTnLst>
                              <p:par>
                                <p:cTn id="17" presetID="22" presetClass="entr" presetSubtype="2"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right)">
                                      <p:cBhvr>
                                        <p:cTn id="19" dur="500"/>
                                        <p:tgtEl>
                                          <p:spTgt spid="3">
                                            <p:txEl>
                                              <p:pRg st="3" end="3"/>
                                            </p:txEl>
                                          </p:spTgt>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right)">
                                      <p:cBhvr>
                                        <p:cTn id="23" dur="500"/>
                                        <p:tgtEl>
                                          <p:spTgt spid="3">
                                            <p:txEl>
                                              <p:pRg st="4" end="4"/>
                                            </p:txEl>
                                          </p:spTgt>
                                        </p:tgtEl>
                                      </p:cBhvr>
                                    </p:animEffect>
                                  </p:childTnLst>
                                </p:cTn>
                              </p:par>
                            </p:childTnLst>
                          </p:cTn>
                        </p:par>
                        <p:par>
                          <p:cTn id="24" fill="hold">
                            <p:stCondLst>
                              <p:cond delay="2500"/>
                            </p:stCondLst>
                            <p:childTnLst>
                              <p:par>
                                <p:cTn id="25" presetID="22" presetClass="entr" presetSubtype="2"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right)">
                                      <p:cBhvr>
                                        <p:cTn id="27" dur="500"/>
                                        <p:tgtEl>
                                          <p:spTgt spid="3">
                                            <p:txEl>
                                              <p:pRg st="5" end="5"/>
                                            </p:txEl>
                                          </p:spTgt>
                                        </p:tgtEl>
                                      </p:cBhvr>
                                    </p:animEffect>
                                  </p:childTnLst>
                                </p:cTn>
                              </p:par>
                            </p:childTnLst>
                          </p:cTn>
                        </p:par>
                        <p:par>
                          <p:cTn id="28" fill="hold">
                            <p:stCondLst>
                              <p:cond delay="3000"/>
                            </p:stCondLst>
                            <p:childTnLst>
                              <p:par>
                                <p:cTn id="29" presetID="22" presetClass="entr" presetSubtype="2"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right)">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1440" y="1568668"/>
            <a:ext cx="8932985" cy="4324191"/>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5504" y="457198"/>
            <a:ext cx="8904855" cy="709449"/>
          </a:xfrm>
        </p:spPr>
        <p:txBody>
          <a:bodyPr/>
          <a:lstStyle/>
          <a:p>
            <a:r>
              <a:rPr lang="en-US" dirty="0"/>
              <a:t>Impact of Stop-Go Monetary Policy</a:t>
            </a:r>
            <a:endParaRPr lang="en-US" dirty="0" smtClean="0"/>
          </a:p>
        </p:txBody>
      </p:sp>
      <p:sp>
        <p:nvSpPr>
          <p:cNvPr id="3" name="Content Placeholder 2"/>
          <p:cNvSpPr>
            <a:spLocks noGrp="1"/>
          </p:cNvSpPr>
          <p:nvPr>
            <p:ph idx="1"/>
          </p:nvPr>
        </p:nvSpPr>
        <p:spPr>
          <a:xfrm>
            <a:off x="140675" y="1615991"/>
            <a:ext cx="8869684" cy="4106915"/>
          </a:xfrm>
        </p:spPr>
        <p:txBody>
          <a:bodyPr/>
          <a:lstStyle/>
          <a:p>
            <a:pPr marL="231775" indent="-231775"/>
            <a:r>
              <a:rPr lang="en-US" sz="2600" dirty="0">
                <a:solidFill>
                  <a:srgbClr val="32302A"/>
                </a:solidFill>
              </a:rPr>
              <a:t>Monetary policy has been on a stop-go path throughout most </a:t>
            </a:r>
            <a:r>
              <a:rPr lang="en-US" sz="2600" dirty="0" smtClean="0">
                <a:solidFill>
                  <a:srgbClr val="32302A"/>
                </a:solidFill>
              </a:rPr>
              <a:t/>
            </a:r>
            <a:br>
              <a:rPr lang="en-US" sz="2600" dirty="0" smtClean="0">
                <a:solidFill>
                  <a:srgbClr val="32302A"/>
                </a:solidFill>
              </a:rPr>
            </a:br>
            <a:r>
              <a:rPr lang="en-US" sz="2600" dirty="0" smtClean="0">
                <a:solidFill>
                  <a:srgbClr val="32302A"/>
                </a:solidFill>
              </a:rPr>
              <a:t>of </a:t>
            </a:r>
            <a:r>
              <a:rPr lang="en-US" sz="2600" dirty="0">
                <a:solidFill>
                  <a:srgbClr val="32302A"/>
                </a:solidFill>
              </a:rPr>
              <a:t>the past decade. As both theory and past experience indicate, continuation of this policy is likely to increase economic instability in the years ahead. </a:t>
            </a:r>
          </a:p>
          <a:p>
            <a:pPr marL="231775" indent="-231775"/>
            <a:r>
              <a:rPr lang="en-US" sz="2600" dirty="0">
                <a:solidFill>
                  <a:srgbClr val="32302A"/>
                </a:solidFill>
              </a:rPr>
              <a:t>Given the long and variable lags, it is hard for monetary policy-makers to institute stop-go policy in a stabilizing manner.</a:t>
            </a:r>
          </a:p>
        </p:txBody>
      </p:sp>
    </p:spTree>
    <p:extLst>
      <p:ext uri="{BB962C8B-B14F-4D97-AF65-F5344CB8AC3E}">
        <p14:creationId xmlns:p14="http://schemas.microsoft.com/office/powerpoint/2010/main" val="2432973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400" dirty="0" smtClean="0"/>
              <a:t>The Demand for Money</a:t>
            </a:r>
          </a:p>
        </p:txBody>
      </p:sp>
      <p:sp>
        <p:nvSpPr>
          <p:cNvPr id="61" name="Text Box 10"/>
          <p:cNvSpPr txBox="1">
            <a:spLocks noChangeArrowheads="1"/>
          </p:cNvSpPr>
          <p:nvPr/>
        </p:nvSpPr>
        <p:spPr bwMode="auto">
          <a:xfrm>
            <a:off x="73112" y="2074741"/>
            <a:ext cx="3873983" cy="2535566"/>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200" dirty="0" smtClean="0">
                <a:latin typeface="Times New Roman" pitchFamily="18" charset="0"/>
                <a:cs typeface="Times New Roman" pitchFamily="18" charset="0"/>
              </a:rPr>
              <a:t>The quantity of money people want to hold (the </a:t>
            </a:r>
            <a:r>
              <a:rPr lang="en-US" sz="2200" b="1" i="1" dirty="0" smtClean="0">
                <a:solidFill>
                  <a:srgbClr val="660066"/>
                </a:solidFill>
                <a:latin typeface="Times New Roman" pitchFamily="18" charset="0"/>
                <a:cs typeface="Times New Roman" pitchFamily="18" charset="0"/>
              </a:rPr>
              <a:t>demand for money</a:t>
            </a:r>
            <a:r>
              <a:rPr lang="en-US" sz="2200" dirty="0" smtClean="0">
                <a:latin typeface="Times New Roman" pitchFamily="18" charset="0"/>
                <a:cs typeface="Times New Roman" pitchFamily="18" charset="0"/>
              </a:rPr>
              <a:t>) is inversely related to the money rate of interest, because higher interest rates make it more costly to hold money instead of interest-earning assets like bonds.</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31" name="Line 4"/>
          <p:cNvSpPr>
            <a:spLocks noChangeAspect="1" noChangeShapeType="1"/>
          </p:cNvSpPr>
          <p:nvPr/>
        </p:nvSpPr>
        <p:spPr bwMode="auto">
          <a:xfrm>
            <a:off x="4717596" y="5287048"/>
            <a:ext cx="3054350" cy="0"/>
          </a:xfrm>
          <a:prstGeom prst="line">
            <a:avLst/>
          </a:prstGeom>
          <a:noFill/>
          <a:ln w="28575">
            <a:solidFill>
              <a:schemeClr val="tx1"/>
            </a:solidFill>
            <a:round/>
            <a:headEnd/>
            <a:tailEnd/>
          </a:ln>
        </p:spPr>
        <p:txBody>
          <a:bodyPr>
            <a:prstTxWarp prst="textNoShape">
              <a:avLst/>
            </a:prstTxWarp>
          </a:bodyPr>
          <a:lstStyle/>
          <a:p>
            <a:endParaRPr lang="en-US">
              <a:latin typeface="Times New Roman"/>
              <a:cs typeface="Times New Roman"/>
            </a:endParaRPr>
          </a:p>
        </p:txBody>
      </p:sp>
      <p:sp>
        <p:nvSpPr>
          <p:cNvPr id="32" name="Line 5"/>
          <p:cNvSpPr>
            <a:spLocks noChangeAspect="1" noChangeShapeType="1"/>
          </p:cNvSpPr>
          <p:nvPr/>
        </p:nvSpPr>
        <p:spPr bwMode="auto">
          <a:xfrm>
            <a:off x="4722359" y="2248573"/>
            <a:ext cx="0" cy="3048000"/>
          </a:xfrm>
          <a:prstGeom prst="line">
            <a:avLst/>
          </a:prstGeom>
          <a:noFill/>
          <a:ln w="28575">
            <a:solidFill>
              <a:schemeClr val="tx1"/>
            </a:solidFill>
            <a:round/>
            <a:headEnd/>
            <a:tailEnd/>
          </a:ln>
        </p:spPr>
        <p:txBody>
          <a:bodyPr>
            <a:prstTxWarp prst="textNoShape">
              <a:avLst/>
            </a:prstTxWarp>
          </a:bodyPr>
          <a:lstStyle/>
          <a:p>
            <a:endParaRPr lang="en-US">
              <a:latin typeface="Times New Roman"/>
              <a:cs typeface="Times New Roman"/>
            </a:endParaRPr>
          </a:p>
        </p:txBody>
      </p:sp>
      <p:sp>
        <p:nvSpPr>
          <p:cNvPr id="39" name="Text Box 22"/>
          <p:cNvSpPr txBox="1">
            <a:spLocks noChangeAspect="1" noChangeArrowheads="1"/>
          </p:cNvSpPr>
          <p:nvPr/>
        </p:nvSpPr>
        <p:spPr bwMode="auto">
          <a:xfrm>
            <a:off x="4371521" y="1658023"/>
            <a:ext cx="788597" cy="621709"/>
          </a:xfrm>
          <a:prstGeom prst="rect">
            <a:avLst/>
          </a:prstGeom>
          <a:noFill/>
          <a:ln w="9525">
            <a:noFill/>
            <a:miter lim="800000"/>
            <a:headEnd/>
            <a:tailEnd/>
          </a:ln>
        </p:spPr>
        <p:txBody>
          <a:bodyPr wrap="none">
            <a:prstTxWarp prst="textNoShape">
              <a:avLst/>
            </a:prstTxWarp>
            <a:spAutoFit/>
          </a:bodyPr>
          <a:lstStyle/>
          <a:p>
            <a:pPr>
              <a:lnSpc>
                <a:spcPct val="70000"/>
              </a:lnSpc>
            </a:pPr>
            <a:r>
              <a:rPr kumimoji="0" lang="en-US" sz="1600" b="0" dirty="0">
                <a:solidFill>
                  <a:srgbClr val="000000"/>
                </a:solidFill>
                <a:latin typeface="Times New Roman"/>
                <a:cs typeface="Times New Roman"/>
              </a:rPr>
              <a:t>Money </a:t>
            </a:r>
            <a:br>
              <a:rPr kumimoji="0" lang="en-US" sz="1600" b="0" dirty="0">
                <a:solidFill>
                  <a:srgbClr val="000000"/>
                </a:solidFill>
                <a:latin typeface="Times New Roman"/>
                <a:cs typeface="Times New Roman"/>
              </a:rPr>
            </a:br>
            <a:r>
              <a:rPr kumimoji="0" lang="en-US" sz="1600" b="0" dirty="0">
                <a:solidFill>
                  <a:srgbClr val="000000"/>
                </a:solidFill>
                <a:latin typeface="Times New Roman"/>
                <a:cs typeface="Times New Roman"/>
              </a:rPr>
              <a:t>interest</a:t>
            </a:r>
            <a:br>
              <a:rPr kumimoji="0" lang="en-US" sz="1600" b="0" dirty="0">
                <a:solidFill>
                  <a:srgbClr val="000000"/>
                </a:solidFill>
                <a:latin typeface="Times New Roman"/>
                <a:cs typeface="Times New Roman"/>
              </a:rPr>
            </a:br>
            <a:r>
              <a:rPr kumimoji="0" lang="en-US" sz="1600" b="0" dirty="0">
                <a:solidFill>
                  <a:srgbClr val="000000"/>
                </a:solidFill>
                <a:latin typeface="Times New Roman"/>
                <a:cs typeface="Times New Roman"/>
              </a:rPr>
              <a:t>rate</a:t>
            </a:r>
            <a:endParaRPr kumimoji="0" lang="en-US" sz="1600" b="0" dirty="0">
              <a:solidFill>
                <a:schemeClr val="tx1"/>
              </a:solidFill>
              <a:latin typeface="Times New Roman"/>
              <a:cs typeface="Times New Roman"/>
            </a:endParaRPr>
          </a:p>
        </p:txBody>
      </p:sp>
      <p:sp>
        <p:nvSpPr>
          <p:cNvPr id="40" name="Freeform 42"/>
          <p:cNvSpPr>
            <a:spLocks noChangeAspect="1"/>
          </p:cNvSpPr>
          <p:nvPr/>
        </p:nvSpPr>
        <p:spPr bwMode="auto">
          <a:xfrm rot="21478145">
            <a:off x="5311321" y="2197773"/>
            <a:ext cx="1709738" cy="2565400"/>
          </a:xfrm>
          <a:custGeom>
            <a:avLst/>
            <a:gdLst>
              <a:gd name="T0" fmla="*/ 20 w 4147"/>
              <a:gd name="T1" fmla="*/ 72 h 6220"/>
              <a:gd name="T2" fmla="*/ 53 w 4147"/>
              <a:gd name="T3" fmla="*/ 183 h 6220"/>
              <a:gd name="T4" fmla="*/ 94 w 4147"/>
              <a:gd name="T5" fmla="*/ 300 h 6220"/>
              <a:gd name="T6" fmla="*/ 140 w 4147"/>
              <a:gd name="T7" fmla="*/ 421 h 6220"/>
              <a:gd name="T8" fmla="*/ 192 w 4147"/>
              <a:gd name="T9" fmla="*/ 546 h 6220"/>
              <a:gd name="T10" fmla="*/ 249 w 4147"/>
              <a:gd name="T11" fmla="*/ 675 h 6220"/>
              <a:gd name="T12" fmla="*/ 312 w 4147"/>
              <a:gd name="T13" fmla="*/ 808 h 6220"/>
              <a:gd name="T14" fmla="*/ 380 w 4147"/>
              <a:gd name="T15" fmla="*/ 943 h 6220"/>
              <a:gd name="T16" fmla="*/ 452 w 4147"/>
              <a:gd name="T17" fmla="*/ 1082 h 6220"/>
              <a:gd name="T18" fmla="*/ 529 w 4147"/>
              <a:gd name="T19" fmla="*/ 1223 h 6220"/>
              <a:gd name="T20" fmla="*/ 609 w 4147"/>
              <a:gd name="T21" fmla="*/ 1367 h 6220"/>
              <a:gd name="T22" fmla="*/ 693 w 4147"/>
              <a:gd name="T23" fmla="*/ 1513 h 6220"/>
              <a:gd name="T24" fmla="*/ 781 w 4147"/>
              <a:gd name="T25" fmla="*/ 1661 h 6220"/>
              <a:gd name="T26" fmla="*/ 873 w 4147"/>
              <a:gd name="T27" fmla="*/ 1811 h 6220"/>
              <a:gd name="T28" fmla="*/ 966 w 4147"/>
              <a:gd name="T29" fmla="*/ 1962 h 6220"/>
              <a:gd name="T30" fmla="*/ 1063 w 4147"/>
              <a:gd name="T31" fmla="*/ 2116 h 6220"/>
              <a:gd name="T32" fmla="*/ 1162 w 4147"/>
              <a:gd name="T33" fmla="*/ 2269 h 6220"/>
              <a:gd name="T34" fmla="*/ 1264 w 4147"/>
              <a:gd name="T35" fmla="*/ 2423 h 6220"/>
              <a:gd name="T36" fmla="*/ 1368 w 4147"/>
              <a:gd name="T37" fmla="*/ 2577 h 6220"/>
              <a:gd name="T38" fmla="*/ 1473 w 4147"/>
              <a:gd name="T39" fmla="*/ 2733 h 6220"/>
              <a:gd name="T40" fmla="*/ 1579 w 4147"/>
              <a:gd name="T41" fmla="*/ 2887 h 6220"/>
              <a:gd name="T42" fmla="*/ 1687 w 4147"/>
              <a:gd name="T43" fmla="*/ 3041 h 6220"/>
              <a:gd name="T44" fmla="*/ 1796 w 4147"/>
              <a:gd name="T45" fmla="*/ 3195 h 6220"/>
              <a:gd name="T46" fmla="*/ 1905 w 4147"/>
              <a:gd name="T47" fmla="*/ 3348 h 6220"/>
              <a:gd name="T48" fmla="*/ 2015 w 4147"/>
              <a:gd name="T49" fmla="*/ 3500 h 6220"/>
              <a:gd name="T50" fmla="*/ 2125 w 4147"/>
              <a:gd name="T51" fmla="*/ 3650 h 6220"/>
              <a:gd name="T52" fmla="*/ 2235 w 4147"/>
              <a:gd name="T53" fmla="*/ 3798 h 6220"/>
              <a:gd name="T54" fmla="*/ 2343 w 4147"/>
              <a:gd name="T55" fmla="*/ 3944 h 6220"/>
              <a:gd name="T56" fmla="*/ 2451 w 4147"/>
              <a:gd name="T57" fmla="*/ 4089 h 6220"/>
              <a:gd name="T58" fmla="*/ 2559 w 4147"/>
              <a:gd name="T59" fmla="*/ 4230 h 6220"/>
              <a:gd name="T60" fmla="*/ 2665 w 4147"/>
              <a:gd name="T61" fmla="*/ 4370 h 6220"/>
              <a:gd name="T62" fmla="*/ 2770 w 4147"/>
              <a:gd name="T63" fmla="*/ 4507 h 6220"/>
              <a:gd name="T64" fmla="*/ 2872 w 4147"/>
              <a:gd name="T65" fmla="*/ 4639 h 6220"/>
              <a:gd name="T66" fmla="*/ 2972 w 4147"/>
              <a:gd name="T67" fmla="*/ 4768 h 6220"/>
              <a:gd name="T68" fmla="*/ 3071 w 4147"/>
              <a:gd name="T69" fmla="*/ 4894 h 6220"/>
              <a:gd name="T70" fmla="*/ 3167 w 4147"/>
              <a:gd name="T71" fmla="*/ 5016 h 6220"/>
              <a:gd name="T72" fmla="*/ 3260 w 4147"/>
              <a:gd name="T73" fmla="*/ 5134 h 6220"/>
              <a:gd name="T74" fmla="*/ 3350 w 4147"/>
              <a:gd name="T75" fmla="*/ 5247 h 6220"/>
              <a:gd name="T76" fmla="*/ 3436 w 4147"/>
              <a:gd name="T77" fmla="*/ 5355 h 6220"/>
              <a:gd name="T78" fmla="*/ 3519 w 4147"/>
              <a:gd name="T79" fmla="*/ 5457 h 6220"/>
              <a:gd name="T80" fmla="*/ 3599 w 4147"/>
              <a:gd name="T81" fmla="*/ 5555 h 6220"/>
              <a:gd name="T82" fmla="*/ 3673 w 4147"/>
              <a:gd name="T83" fmla="*/ 5647 h 6220"/>
              <a:gd name="T84" fmla="*/ 3743 w 4147"/>
              <a:gd name="T85" fmla="*/ 5733 h 6220"/>
              <a:gd name="T86" fmla="*/ 3809 w 4147"/>
              <a:gd name="T87" fmla="*/ 5814 h 6220"/>
              <a:gd name="T88" fmla="*/ 3870 w 4147"/>
              <a:gd name="T89" fmla="*/ 5888 h 6220"/>
              <a:gd name="T90" fmla="*/ 3925 w 4147"/>
              <a:gd name="T91" fmla="*/ 5954 h 6220"/>
              <a:gd name="T92" fmla="*/ 3975 w 4147"/>
              <a:gd name="T93" fmla="*/ 6015 h 6220"/>
              <a:gd name="T94" fmla="*/ 4019 w 4147"/>
              <a:gd name="T95" fmla="*/ 6067 h 6220"/>
              <a:gd name="T96" fmla="*/ 4057 w 4147"/>
              <a:gd name="T97" fmla="*/ 6113 h 6220"/>
              <a:gd name="T98" fmla="*/ 4088 w 4147"/>
              <a:gd name="T99" fmla="*/ 6150 h 6220"/>
              <a:gd name="T100" fmla="*/ 4113 w 4147"/>
              <a:gd name="T101" fmla="*/ 6181 h 6220"/>
              <a:gd name="T102" fmla="*/ 4132 w 4147"/>
              <a:gd name="T103" fmla="*/ 6202 h 6220"/>
              <a:gd name="T104" fmla="*/ 4144 w 4147"/>
              <a:gd name="T105" fmla="*/ 6216 h 6220"/>
              <a:gd name="T106" fmla="*/ 4147 w 4147"/>
              <a:gd name="T107" fmla="*/ 6220 h 62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47"/>
              <a:gd name="T163" fmla="*/ 0 h 6220"/>
              <a:gd name="T164" fmla="*/ 4147 w 4147"/>
              <a:gd name="T165" fmla="*/ 6220 h 62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47" h="6220">
                <a:moveTo>
                  <a:pt x="0" y="0"/>
                </a:moveTo>
                <a:lnTo>
                  <a:pt x="10" y="35"/>
                </a:lnTo>
                <a:lnTo>
                  <a:pt x="20" y="72"/>
                </a:lnTo>
                <a:lnTo>
                  <a:pt x="31" y="108"/>
                </a:lnTo>
                <a:lnTo>
                  <a:pt x="42" y="146"/>
                </a:lnTo>
                <a:lnTo>
                  <a:pt x="53" y="183"/>
                </a:lnTo>
                <a:lnTo>
                  <a:pt x="67" y="222"/>
                </a:lnTo>
                <a:lnTo>
                  <a:pt x="79" y="260"/>
                </a:lnTo>
                <a:lnTo>
                  <a:pt x="94" y="300"/>
                </a:lnTo>
                <a:lnTo>
                  <a:pt x="109" y="340"/>
                </a:lnTo>
                <a:lnTo>
                  <a:pt x="124" y="380"/>
                </a:lnTo>
                <a:lnTo>
                  <a:pt x="140" y="421"/>
                </a:lnTo>
                <a:lnTo>
                  <a:pt x="157" y="463"/>
                </a:lnTo>
                <a:lnTo>
                  <a:pt x="174" y="504"/>
                </a:lnTo>
                <a:lnTo>
                  <a:pt x="192" y="546"/>
                </a:lnTo>
                <a:lnTo>
                  <a:pt x="211" y="589"/>
                </a:lnTo>
                <a:lnTo>
                  <a:pt x="231" y="631"/>
                </a:lnTo>
                <a:lnTo>
                  <a:pt x="249" y="675"/>
                </a:lnTo>
                <a:lnTo>
                  <a:pt x="270" y="719"/>
                </a:lnTo>
                <a:lnTo>
                  <a:pt x="291" y="763"/>
                </a:lnTo>
                <a:lnTo>
                  <a:pt x="312" y="808"/>
                </a:lnTo>
                <a:lnTo>
                  <a:pt x="335" y="852"/>
                </a:lnTo>
                <a:lnTo>
                  <a:pt x="357" y="897"/>
                </a:lnTo>
                <a:lnTo>
                  <a:pt x="380" y="943"/>
                </a:lnTo>
                <a:lnTo>
                  <a:pt x="404" y="989"/>
                </a:lnTo>
                <a:lnTo>
                  <a:pt x="428" y="1035"/>
                </a:lnTo>
                <a:lnTo>
                  <a:pt x="452" y="1082"/>
                </a:lnTo>
                <a:lnTo>
                  <a:pt x="477" y="1129"/>
                </a:lnTo>
                <a:lnTo>
                  <a:pt x="503" y="1176"/>
                </a:lnTo>
                <a:lnTo>
                  <a:pt x="529" y="1223"/>
                </a:lnTo>
                <a:lnTo>
                  <a:pt x="555" y="1270"/>
                </a:lnTo>
                <a:lnTo>
                  <a:pt x="582" y="1318"/>
                </a:lnTo>
                <a:lnTo>
                  <a:pt x="609" y="1367"/>
                </a:lnTo>
                <a:lnTo>
                  <a:pt x="636" y="1415"/>
                </a:lnTo>
                <a:lnTo>
                  <a:pt x="664" y="1464"/>
                </a:lnTo>
                <a:lnTo>
                  <a:pt x="693" y="1513"/>
                </a:lnTo>
                <a:lnTo>
                  <a:pt x="722" y="1562"/>
                </a:lnTo>
                <a:lnTo>
                  <a:pt x="752" y="1612"/>
                </a:lnTo>
                <a:lnTo>
                  <a:pt x="781" y="1661"/>
                </a:lnTo>
                <a:lnTo>
                  <a:pt x="811" y="1711"/>
                </a:lnTo>
                <a:lnTo>
                  <a:pt x="841" y="1761"/>
                </a:lnTo>
                <a:lnTo>
                  <a:pt x="873" y="1811"/>
                </a:lnTo>
                <a:lnTo>
                  <a:pt x="903" y="1861"/>
                </a:lnTo>
                <a:lnTo>
                  <a:pt x="934" y="1912"/>
                </a:lnTo>
                <a:lnTo>
                  <a:pt x="966" y="1962"/>
                </a:lnTo>
                <a:lnTo>
                  <a:pt x="999" y="2014"/>
                </a:lnTo>
                <a:lnTo>
                  <a:pt x="1031" y="2065"/>
                </a:lnTo>
                <a:lnTo>
                  <a:pt x="1063" y="2116"/>
                </a:lnTo>
                <a:lnTo>
                  <a:pt x="1096" y="2167"/>
                </a:lnTo>
                <a:lnTo>
                  <a:pt x="1129" y="2218"/>
                </a:lnTo>
                <a:lnTo>
                  <a:pt x="1162" y="2269"/>
                </a:lnTo>
                <a:lnTo>
                  <a:pt x="1197" y="2320"/>
                </a:lnTo>
                <a:lnTo>
                  <a:pt x="1230" y="2372"/>
                </a:lnTo>
                <a:lnTo>
                  <a:pt x="1264" y="2423"/>
                </a:lnTo>
                <a:lnTo>
                  <a:pt x="1299" y="2474"/>
                </a:lnTo>
                <a:lnTo>
                  <a:pt x="1333" y="2526"/>
                </a:lnTo>
                <a:lnTo>
                  <a:pt x="1368" y="2577"/>
                </a:lnTo>
                <a:lnTo>
                  <a:pt x="1403" y="2630"/>
                </a:lnTo>
                <a:lnTo>
                  <a:pt x="1437" y="2681"/>
                </a:lnTo>
                <a:lnTo>
                  <a:pt x="1473" y="2733"/>
                </a:lnTo>
                <a:lnTo>
                  <a:pt x="1508" y="2784"/>
                </a:lnTo>
                <a:lnTo>
                  <a:pt x="1544" y="2836"/>
                </a:lnTo>
                <a:lnTo>
                  <a:pt x="1579" y="2887"/>
                </a:lnTo>
                <a:lnTo>
                  <a:pt x="1616" y="2939"/>
                </a:lnTo>
                <a:lnTo>
                  <a:pt x="1651" y="2990"/>
                </a:lnTo>
                <a:lnTo>
                  <a:pt x="1687" y="3041"/>
                </a:lnTo>
                <a:lnTo>
                  <a:pt x="1724" y="3093"/>
                </a:lnTo>
                <a:lnTo>
                  <a:pt x="1759" y="3144"/>
                </a:lnTo>
                <a:lnTo>
                  <a:pt x="1796" y="3195"/>
                </a:lnTo>
                <a:lnTo>
                  <a:pt x="1832" y="3247"/>
                </a:lnTo>
                <a:lnTo>
                  <a:pt x="1869" y="3298"/>
                </a:lnTo>
                <a:lnTo>
                  <a:pt x="1905" y="3348"/>
                </a:lnTo>
                <a:lnTo>
                  <a:pt x="1942" y="3399"/>
                </a:lnTo>
                <a:lnTo>
                  <a:pt x="1978" y="3450"/>
                </a:lnTo>
                <a:lnTo>
                  <a:pt x="2015" y="3500"/>
                </a:lnTo>
                <a:lnTo>
                  <a:pt x="2051" y="3550"/>
                </a:lnTo>
                <a:lnTo>
                  <a:pt x="2089" y="3600"/>
                </a:lnTo>
                <a:lnTo>
                  <a:pt x="2125" y="3650"/>
                </a:lnTo>
                <a:lnTo>
                  <a:pt x="2162" y="3700"/>
                </a:lnTo>
                <a:lnTo>
                  <a:pt x="2198" y="3749"/>
                </a:lnTo>
                <a:lnTo>
                  <a:pt x="2235" y="3798"/>
                </a:lnTo>
                <a:lnTo>
                  <a:pt x="2271" y="3847"/>
                </a:lnTo>
                <a:lnTo>
                  <a:pt x="2307" y="3896"/>
                </a:lnTo>
                <a:lnTo>
                  <a:pt x="2343" y="3944"/>
                </a:lnTo>
                <a:lnTo>
                  <a:pt x="2379" y="3993"/>
                </a:lnTo>
                <a:lnTo>
                  <a:pt x="2416" y="4041"/>
                </a:lnTo>
                <a:lnTo>
                  <a:pt x="2451" y="4089"/>
                </a:lnTo>
                <a:lnTo>
                  <a:pt x="2488" y="4137"/>
                </a:lnTo>
                <a:lnTo>
                  <a:pt x="2523" y="4184"/>
                </a:lnTo>
                <a:lnTo>
                  <a:pt x="2559" y="4230"/>
                </a:lnTo>
                <a:lnTo>
                  <a:pt x="2595" y="4277"/>
                </a:lnTo>
                <a:lnTo>
                  <a:pt x="2631" y="4324"/>
                </a:lnTo>
                <a:lnTo>
                  <a:pt x="2665" y="4370"/>
                </a:lnTo>
                <a:lnTo>
                  <a:pt x="2700" y="4416"/>
                </a:lnTo>
                <a:lnTo>
                  <a:pt x="2735" y="4461"/>
                </a:lnTo>
                <a:lnTo>
                  <a:pt x="2770" y="4507"/>
                </a:lnTo>
                <a:lnTo>
                  <a:pt x="2805" y="4550"/>
                </a:lnTo>
                <a:lnTo>
                  <a:pt x="2839" y="4595"/>
                </a:lnTo>
                <a:lnTo>
                  <a:pt x="2872" y="4639"/>
                </a:lnTo>
                <a:lnTo>
                  <a:pt x="2907" y="4683"/>
                </a:lnTo>
                <a:lnTo>
                  <a:pt x="2940" y="4726"/>
                </a:lnTo>
                <a:lnTo>
                  <a:pt x="2972" y="4768"/>
                </a:lnTo>
                <a:lnTo>
                  <a:pt x="3006" y="4811"/>
                </a:lnTo>
                <a:lnTo>
                  <a:pt x="3038" y="4853"/>
                </a:lnTo>
                <a:lnTo>
                  <a:pt x="3071" y="4894"/>
                </a:lnTo>
                <a:lnTo>
                  <a:pt x="3104" y="4935"/>
                </a:lnTo>
                <a:lnTo>
                  <a:pt x="3135" y="4976"/>
                </a:lnTo>
                <a:lnTo>
                  <a:pt x="3167" y="5016"/>
                </a:lnTo>
                <a:lnTo>
                  <a:pt x="3198" y="5056"/>
                </a:lnTo>
                <a:lnTo>
                  <a:pt x="3230" y="5094"/>
                </a:lnTo>
                <a:lnTo>
                  <a:pt x="3260" y="5134"/>
                </a:lnTo>
                <a:lnTo>
                  <a:pt x="3290" y="5172"/>
                </a:lnTo>
                <a:lnTo>
                  <a:pt x="3320" y="5209"/>
                </a:lnTo>
                <a:lnTo>
                  <a:pt x="3350" y="5247"/>
                </a:lnTo>
                <a:lnTo>
                  <a:pt x="3379" y="5283"/>
                </a:lnTo>
                <a:lnTo>
                  <a:pt x="3408" y="5319"/>
                </a:lnTo>
                <a:lnTo>
                  <a:pt x="3436" y="5355"/>
                </a:lnTo>
                <a:lnTo>
                  <a:pt x="3464" y="5389"/>
                </a:lnTo>
                <a:lnTo>
                  <a:pt x="3492" y="5424"/>
                </a:lnTo>
                <a:lnTo>
                  <a:pt x="3519" y="5457"/>
                </a:lnTo>
                <a:lnTo>
                  <a:pt x="3547" y="5491"/>
                </a:lnTo>
                <a:lnTo>
                  <a:pt x="3573" y="5523"/>
                </a:lnTo>
                <a:lnTo>
                  <a:pt x="3599" y="5555"/>
                </a:lnTo>
                <a:lnTo>
                  <a:pt x="3624" y="5586"/>
                </a:lnTo>
                <a:lnTo>
                  <a:pt x="3649" y="5618"/>
                </a:lnTo>
                <a:lnTo>
                  <a:pt x="3673" y="5647"/>
                </a:lnTo>
                <a:lnTo>
                  <a:pt x="3697" y="5677"/>
                </a:lnTo>
                <a:lnTo>
                  <a:pt x="3721" y="5705"/>
                </a:lnTo>
                <a:lnTo>
                  <a:pt x="3743" y="5733"/>
                </a:lnTo>
                <a:lnTo>
                  <a:pt x="3765" y="5761"/>
                </a:lnTo>
                <a:lnTo>
                  <a:pt x="3787" y="5788"/>
                </a:lnTo>
                <a:lnTo>
                  <a:pt x="3809" y="5814"/>
                </a:lnTo>
                <a:lnTo>
                  <a:pt x="3830" y="5839"/>
                </a:lnTo>
                <a:lnTo>
                  <a:pt x="3850" y="5864"/>
                </a:lnTo>
                <a:lnTo>
                  <a:pt x="3870" y="5888"/>
                </a:lnTo>
                <a:lnTo>
                  <a:pt x="3888" y="5911"/>
                </a:lnTo>
                <a:lnTo>
                  <a:pt x="3907" y="5932"/>
                </a:lnTo>
                <a:lnTo>
                  <a:pt x="3925" y="5954"/>
                </a:lnTo>
                <a:lnTo>
                  <a:pt x="3943" y="5975"/>
                </a:lnTo>
                <a:lnTo>
                  <a:pt x="3959" y="5995"/>
                </a:lnTo>
                <a:lnTo>
                  <a:pt x="3975" y="6015"/>
                </a:lnTo>
                <a:lnTo>
                  <a:pt x="3990" y="6033"/>
                </a:lnTo>
                <a:lnTo>
                  <a:pt x="4005" y="6050"/>
                </a:lnTo>
                <a:lnTo>
                  <a:pt x="4019" y="6067"/>
                </a:lnTo>
                <a:lnTo>
                  <a:pt x="4032" y="6084"/>
                </a:lnTo>
                <a:lnTo>
                  <a:pt x="4045" y="6098"/>
                </a:lnTo>
                <a:lnTo>
                  <a:pt x="4057" y="6113"/>
                </a:lnTo>
                <a:lnTo>
                  <a:pt x="4069" y="6126"/>
                </a:lnTo>
                <a:lnTo>
                  <a:pt x="4079" y="6139"/>
                </a:lnTo>
                <a:lnTo>
                  <a:pt x="4088" y="6150"/>
                </a:lnTo>
                <a:lnTo>
                  <a:pt x="4098" y="6162"/>
                </a:lnTo>
                <a:lnTo>
                  <a:pt x="4106" y="6171"/>
                </a:lnTo>
                <a:lnTo>
                  <a:pt x="4113" y="6181"/>
                </a:lnTo>
                <a:lnTo>
                  <a:pt x="4121" y="6189"/>
                </a:lnTo>
                <a:lnTo>
                  <a:pt x="4127" y="6196"/>
                </a:lnTo>
                <a:lnTo>
                  <a:pt x="4132" y="6202"/>
                </a:lnTo>
                <a:lnTo>
                  <a:pt x="4136" y="6208"/>
                </a:lnTo>
                <a:lnTo>
                  <a:pt x="4141" y="6212"/>
                </a:lnTo>
                <a:lnTo>
                  <a:pt x="4144" y="6216"/>
                </a:lnTo>
                <a:lnTo>
                  <a:pt x="4146" y="6218"/>
                </a:lnTo>
                <a:lnTo>
                  <a:pt x="4147" y="6219"/>
                </a:lnTo>
                <a:lnTo>
                  <a:pt x="4147" y="6220"/>
                </a:lnTo>
              </a:path>
            </a:pathLst>
          </a:custGeom>
          <a:noFill/>
          <a:ln w="57150">
            <a:solidFill>
              <a:srgbClr val="660066"/>
            </a:solidFill>
            <a:round/>
            <a:headEnd/>
            <a:tailEnd/>
          </a:ln>
        </p:spPr>
        <p:txBody>
          <a:bodyPr>
            <a:prstTxWarp prst="textNoShape">
              <a:avLst/>
            </a:prstTxWarp>
          </a:bodyPr>
          <a:lstStyle/>
          <a:p>
            <a:endParaRPr lang="en-US">
              <a:latin typeface="Times New Roman"/>
              <a:cs typeface="Times New Roman"/>
            </a:endParaRPr>
          </a:p>
        </p:txBody>
      </p:sp>
      <p:sp>
        <p:nvSpPr>
          <p:cNvPr id="41" name="Rectangle 43"/>
          <p:cNvSpPr>
            <a:spLocks noChangeAspect="1" noChangeArrowheads="1"/>
          </p:cNvSpPr>
          <p:nvPr/>
        </p:nvSpPr>
        <p:spPr bwMode="auto">
          <a:xfrm>
            <a:off x="7082722" y="4667179"/>
            <a:ext cx="948433" cy="401648"/>
          </a:xfrm>
          <a:prstGeom prst="rect">
            <a:avLst/>
          </a:prstGeom>
          <a:noFill/>
          <a:ln w="9525">
            <a:noFill/>
            <a:miter lim="800000"/>
            <a:headEnd/>
            <a:tailEnd/>
          </a:ln>
        </p:spPr>
        <p:txBody>
          <a:bodyPr wrap="square" lIns="0" tIns="0" rIns="0" bIns="0">
            <a:prstTxWarp prst="textNoShape">
              <a:avLst/>
            </a:prstTxWarp>
            <a:spAutoFit/>
          </a:bodyPr>
          <a:lstStyle/>
          <a:p>
            <a:pPr>
              <a:lnSpc>
                <a:spcPct val="70000"/>
              </a:lnSpc>
            </a:pPr>
            <a:r>
              <a:rPr kumimoji="0" lang="en-US" b="1" i="1" dirty="0">
                <a:solidFill>
                  <a:srgbClr val="660066"/>
                </a:solidFill>
                <a:latin typeface="Times New Roman"/>
                <a:cs typeface="Times New Roman"/>
              </a:rPr>
              <a:t> Money Demand</a:t>
            </a:r>
            <a:endParaRPr kumimoji="0" lang="en-US" b="1" baseline="-25000" dirty="0">
              <a:solidFill>
                <a:srgbClr val="660066"/>
              </a:solidFill>
              <a:latin typeface="Times New Roman"/>
              <a:cs typeface="Times New Roman"/>
            </a:endParaRPr>
          </a:p>
        </p:txBody>
      </p:sp>
      <p:sp>
        <p:nvSpPr>
          <p:cNvPr id="42" name="Rectangle 44" descr="Parchment"/>
          <p:cNvSpPr>
            <a:spLocks noChangeAspect="1" noChangeArrowheads="1"/>
          </p:cNvSpPr>
          <p:nvPr/>
        </p:nvSpPr>
        <p:spPr bwMode="auto">
          <a:xfrm>
            <a:off x="7848146" y="5182273"/>
            <a:ext cx="927100" cy="402161"/>
          </a:xfrm>
          <a:prstGeom prst="rect">
            <a:avLst/>
          </a:prstGeom>
          <a:noFill/>
          <a:ln w="9525">
            <a:noFill/>
            <a:miter lim="800000"/>
            <a:headEnd/>
            <a:tailEnd/>
          </a:ln>
        </p:spPr>
        <p:txBody>
          <a:bodyPr lIns="0" tIns="0" rIns="0" bIns="0">
            <a:prstTxWarp prst="textNoShape">
              <a:avLst/>
            </a:prstTxWarp>
            <a:spAutoFit/>
          </a:bodyPr>
          <a:lstStyle/>
          <a:p>
            <a:pPr>
              <a:lnSpc>
                <a:spcPct val="80000"/>
              </a:lnSpc>
            </a:pPr>
            <a:r>
              <a:rPr kumimoji="0" lang="en-US" sz="1600" b="0">
                <a:solidFill>
                  <a:srgbClr val="000000"/>
                </a:solidFill>
                <a:latin typeface="Times New Roman"/>
                <a:cs typeface="Times New Roman"/>
              </a:rPr>
              <a:t>Quantity </a:t>
            </a:r>
          </a:p>
          <a:p>
            <a:pPr>
              <a:lnSpc>
                <a:spcPct val="80000"/>
              </a:lnSpc>
            </a:pPr>
            <a:r>
              <a:rPr kumimoji="0" lang="en-US" sz="1600" b="0">
                <a:solidFill>
                  <a:srgbClr val="000000"/>
                </a:solidFill>
                <a:latin typeface="Times New Roman"/>
                <a:cs typeface="Times New Roman"/>
              </a:rPr>
              <a:t>of money</a:t>
            </a:r>
          </a:p>
        </p:txBody>
      </p:sp>
    </p:spTree>
    <p:extLst>
      <p:ext uri="{BB962C8B-B14F-4D97-AF65-F5344CB8AC3E}">
        <p14:creationId xmlns:p14="http://schemas.microsoft.com/office/powerpoint/2010/main" val="377863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for Thought:</a:t>
            </a:r>
            <a:br>
              <a:rPr lang="en-US" dirty="0"/>
            </a:br>
            <a:endParaRPr lang="en-US" dirty="0"/>
          </a:p>
        </p:txBody>
      </p:sp>
      <p:sp>
        <p:nvSpPr>
          <p:cNvPr id="5" name="Content Placeholder 4"/>
          <p:cNvSpPr>
            <a:spLocks noGrp="1"/>
          </p:cNvSpPr>
          <p:nvPr>
            <p:ph idx="1"/>
          </p:nvPr>
        </p:nvSpPr>
        <p:spPr>
          <a:xfrm>
            <a:off x="140675" y="1565620"/>
            <a:ext cx="8941332" cy="4403479"/>
          </a:xfrm>
        </p:spPr>
        <p:txBody>
          <a:bodyPr/>
          <a:lstStyle/>
          <a:p>
            <a:pPr marL="341313" indent="-341313">
              <a:buAutoNum type="arabicPeriod"/>
            </a:pPr>
            <a:r>
              <a:rPr lang="en-US" sz="2500" dirty="0" smtClean="0">
                <a:solidFill>
                  <a:srgbClr val="32302A"/>
                </a:solidFill>
              </a:rPr>
              <a:t>Did </a:t>
            </a:r>
            <a:r>
              <a:rPr lang="en-US" sz="2500" dirty="0">
                <a:solidFill>
                  <a:srgbClr val="32302A"/>
                </a:solidFill>
              </a:rPr>
              <a:t>Fed policy contribute to the Crisis of 2008?  </a:t>
            </a:r>
            <a:r>
              <a:rPr lang="en-US" sz="2500" dirty="0" smtClean="0">
                <a:solidFill>
                  <a:srgbClr val="32302A"/>
                </a:solidFill>
              </a:rPr>
              <a:t>Why / why not?</a:t>
            </a:r>
          </a:p>
          <a:p>
            <a:pPr marL="341313" indent="-341313">
              <a:buAutoNum type="arabicPeriod"/>
            </a:pPr>
            <a:r>
              <a:rPr lang="en-US" sz="2500" dirty="0" smtClean="0">
                <a:solidFill>
                  <a:srgbClr val="32302A"/>
                </a:solidFill>
              </a:rPr>
              <a:t>Did </a:t>
            </a:r>
            <a:r>
              <a:rPr lang="en-US" sz="2500" dirty="0">
                <a:solidFill>
                  <a:srgbClr val="32302A"/>
                </a:solidFill>
              </a:rPr>
              <a:t>the change in Fed policy during the latter half of 2008 help promote economic recovery?  Did this policy change lead to long-term stability?</a:t>
            </a:r>
          </a:p>
          <a:p>
            <a:pPr marL="346075" indent="-346075">
              <a:buNone/>
            </a:pPr>
            <a:r>
              <a:rPr lang="en-US" sz="2500" dirty="0">
                <a:solidFill>
                  <a:srgbClr val="32302A"/>
                </a:solidFill>
              </a:rPr>
              <a:t>3. </a:t>
            </a:r>
            <a:r>
              <a:rPr lang="en-US" sz="2500" i="1" dirty="0" smtClean="0">
                <a:solidFill>
                  <a:srgbClr val="32302A"/>
                </a:solidFill>
              </a:rPr>
              <a:t>(True / False)</a:t>
            </a:r>
            <a:r>
              <a:rPr lang="en-US" sz="2500" dirty="0" smtClean="0">
                <a:solidFill>
                  <a:srgbClr val="32302A"/>
                </a:solidFill>
              </a:rPr>
              <a:t> Timing </a:t>
            </a:r>
            <a:r>
              <a:rPr lang="en-US" sz="2500" dirty="0">
                <a:solidFill>
                  <a:srgbClr val="32302A"/>
                </a:solidFill>
              </a:rPr>
              <a:t>a change in monetary policy </a:t>
            </a:r>
            <a:r>
              <a:rPr lang="en-US" sz="2500" dirty="0" smtClean="0">
                <a:solidFill>
                  <a:srgbClr val="32302A"/>
                </a:solidFill>
              </a:rPr>
              <a:t>correctly </a:t>
            </a:r>
            <a:br>
              <a:rPr lang="en-US" sz="2500" dirty="0" smtClean="0">
                <a:solidFill>
                  <a:srgbClr val="32302A"/>
                </a:solidFill>
              </a:rPr>
            </a:br>
            <a:r>
              <a:rPr lang="en-US" sz="2500" dirty="0" smtClean="0">
                <a:solidFill>
                  <a:srgbClr val="32302A"/>
                </a:solidFill>
              </a:rPr>
              <a:t>is </a:t>
            </a:r>
            <a:r>
              <a:rPr lang="en-US" sz="2500" dirty="0">
                <a:solidFill>
                  <a:srgbClr val="32302A"/>
                </a:solidFill>
              </a:rPr>
              <a:t>difficult </a:t>
            </a:r>
            <a:r>
              <a:rPr lang="en-US" sz="2500" dirty="0" smtClean="0">
                <a:solidFill>
                  <a:srgbClr val="32302A"/>
                </a:solidFill>
              </a:rPr>
              <a:t>because:</a:t>
            </a:r>
          </a:p>
          <a:p>
            <a:pPr marL="630238" indent="-284163">
              <a:buAutoNum type="alphaLcPeriod"/>
            </a:pPr>
            <a:r>
              <a:rPr lang="en-US" sz="2500" dirty="0" smtClean="0">
                <a:solidFill>
                  <a:srgbClr val="32302A"/>
                </a:solidFill>
              </a:rPr>
              <a:t>monetary </a:t>
            </a:r>
            <a:r>
              <a:rPr lang="en-US" sz="2500" dirty="0">
                <a:solidFill>
                  <a:srgbClr val="32302A"/>
                </a:solidFill>
              </a:rPr>
              <a:t>policy makers cannot act without congressional </a:t>
            </a:r>
            <a:r>
              <a:rPr lang="en-US" sz="2500" dirty="0" smtClean="0">
                <a:solidFill>
                  <a:srgbClr val="32302A"/>
                </a:solidFill>
              </a:rPr>
              <a:t>approval.</a:t>
            </a:r>
          </a:p>
          <a:p>
            <a:pPr marL="630238" indent="-284163">
              <a:buAutoNum type="alphaLcPeriod"/>
            </a:pPr>
            <a:r>
              <a:rPr lang="en-US" sz="2500" dirty="0" smtClean="0">
                <a:solidFill>
                  <a:srgbClr val="32302A"/>
                </a:solidFill>
              </a:rPr>
              <a:t>it </a:t>
            </a:r>
            <a:r>
              <a:rPr lang="en-US" sz="2500" dirty="0">
                <a:solidFill>
                  <a:srgbClr val="32302A"/>
                </a:solidFill>
              </a:rPr>
              <a:t>is often 6 to 18 months in the future before the primary effects of the policy change will be felt.</a:t>
            </a:r>
          </a:p>
          <a:p>
            <a:pPr marL="341313" indent="-341313">
              <a:buAutoNum type="arabicPeriod"/>
            </a:pPr>
            <a:endParaRPr lang="en-US" sz="2500" dirty="0">
              <a:solidFill>
                <a:srgbClr val="32302A"/>
              </a:solidFill>
            </a:endParaRPr>
          </a:p>
          <a:p>
            <a:pPr marL="341313" indent="-341313">
              <a:buAutoNum type="arabicPeriod"/>
            </a:pPr>
            <a:endParaRPr lang="en-US" sz="2500" dirty="0">
              <a:solidFill>
                <a:srgbClr val="32302A"/>
              </a:solidFill>
            </a:endParaRPr>
          </a:p>
        </p:txBody>
      </p:sp>
    </p:spTree>
    <p:extLst>
      <p:ext uri="{BB962C8B-B14F-4D97-AF65-F5344CB8AC3E}">
        <p14:creationId xmlns:p14="http://schemas.microsoft.com/office/powerpoint/2010/main" val="6222016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body" idx="1"/>
          </p:nvPr>
        </p:nvSpPr>
        <p:spPr>
          <a:xfrm>
            <a:off x="2378995" y="2285998"/>
            <a:ext cx="4083798" cy="2151897"/>
          </a:xfrm>
        </p:spPr>
        <p:txBody>
          <a:bodyPr/>
          <a:lstStyle/>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End of</a:t>
            </a:r>
          </a:p>
          <a:p>
            <a:pPr marL="511175" indent="-511175" algn="ctr">
              <a:lnSpc>
                <a:spcPct val="80000"/>
              </a:lnSpc>
              <a:buClr>
                <a:schemeClr val="hlink"/>
              </a:buClr>
              <a:buNone/>
            </a:pPr>
            <a:r>
              <a:rPr lang="en-US" sz="6600" b="1" i="1" dirty="0" smtClean="0">
                <a:solidFill>
                  <a:srgbClr val="32302A"/>
                </a:solidFill>
                <a:latin typeface="Times New Roman" pitchFamily="18" charset="0"/>
                <a:cs typeface="Times New Roman" pitchFamily="18" charset="0"/>
              </a:rPr>
              <a:t>Chapter 14</a:t>
            </a:r>
            <a:endParaRPr lang="en-US" sz="6600" b="1" i="1" dirty="0">
              <a:solidFill>
                <a:srgbClr val="32302A"/>
              </a:solidFill>
              <a:latin typeface="Times New Roman" pitchFamily="18" charset="0"/>
              <a:cs typeface="Times New Roman" pitchFamily="18" charset="0"/>
            </a:endParaRPr>
          </a:p>
        </p:txBody>
      </p:sp>
    </p:spTree>
    <p:extLst>
      <p:ext uri="{BB962C8B-B14F-4D97-AF65-F5344CB8AC3E}">
        <p14:creationId xmlns:p14="http://schemas.microsoft.com/office/powerpoint/2010/main" val="546546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400" dirty="0" smtClean="0"/>
              <a:t>The Supply of Money</a:t>
            </a:r>
          </a:p>
        </p:txBody>
      </p:sp>
      <p:sp>
        <p:nvSpPr>
          <p:cNvPr id="61" name="Text Box 10"/>
          <p:cNvSpPr txBox="1">
            <a:spLocks noChangeArrowheads="1"/>
          </p:cNvSpPr>
          <p:nvPr/>
        </p:nvSpPr>
        <p:spPr bwMode="auto">
          <a:xfrm>
            <a:off x="73112" y="2498109"/>
            <a:ext cx="3873983" cy="1621470"/>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200" dirty="0" smtClean="0">
                <a:latin typeface="Times New Roman" pitchFamily="18" charset="0"/>
                <a:cs typeface="Times New Roman" pitchFamily="18" charset="0"/>
              </a:rPr>
              <a:t>The </a:t>
            </a:r>
            <a:r>
              <a:rPr lang="en-US" sz="2200" b="1" i="1" dirty="0" smtClean="0">
                <a:solidFill>
                  <a:srgbClr val="867A4D"/>
                </a:solidFill>
                <a:latin typeface="Times New Roman" pitchFamily="18" charset="0"/>
                <a:cs typeface="Times New Roman" pitchFamily="18" charset="0"/>
              </a:rPr>
              <a:t>supply of money </a:t>
            </a:r>
            <a:r>
              <a:rPr lang="en-US" sz="2200" dirty="0" smtClean="0">
                <a:latin typeface="Times New Roman" pitchFamily="18" charset="0"/>
                <a:cs typeface="Times New Roman" pitchFamily="18" charset="0"/>
              </a:rPr>
              <a:t>is vertical because it is established by the Fed and, hence, determined independently of the interest rate.</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31" name="Line 4"/>
          <p:cNvSpPr>
            <a:spLocks noChangeAspect="1" noChangeShapeType="1"/>
          </p:cNvSpPr>
          <p:nvPr/>
        </p:nvSpPr>
        <p:spPr bwMode="auto">
          <a:xfrm>
            <a:off x="4717596" y="5287048"/>
            <a:ext cx="3054350" cy="0"/>
          </a:xfrm>
          <a:prstGeom prst="line">
            <a:avLst/>
          </a:prstGeom>
          <a:noFill/>
          <a:ln w="28575">
            <a:solidFill>
              <a:schemeClr val="tx1"/>
            </a:solidFill>
            <a:round/>
            <a:headEnd/>
            <a:tailEnd/>
          </a:ln>
        </p:spPr>
        <p:txBody>
          <a:bodyPr>
            <a:prstTxWarp prst="textNoShape">
              <a:avLst/>
            </a:prstTxWarp>
          </a:bodyPr>
          <a:lstStyle/>
          <a:p>
            <a:endParaRPr lang="en-US">
              <a:latin typeface="Times New Roman"/>
              <a:cs typeface="Times New Roman"/>
            </a:endParaRPr>
          </a:p>
        </p:txBody>
      </p:sp>
      <p:sp>
        <p:nvSpPr>
          <p:cNvPr id="32" name="Line 5"/>
          <p:cNvSpPr>
            <a:spLocks noChangeAspect="1" noChangeShapeType="1"/>
          </p:cNvSpPr>
          <p:nvPr/>
        </p:nvSpPr>
        <p:spPr bwMode="auto">
          <a:xfrm>
            <a:off x="4722359" y="2248573"/>
            <a:ext cx="0" cy="3048000"/>
          </a:xfrm>
          <a:prstGeom prst="line">
            <a:avLst/>
          </a:prstGeom>
          <a:noFill/>
          <a:ln w="28575">
            <a:solidFill>
              <a:schemeClr val="tx1"/>
            </a:solidFill>
            <a:round/>
            <a:headEnd/>
            <a:tailEnd/>
          </a:ln>
        </p:spPr>
        <p:txBody>
          <a:bodyPr>
            <a:prstTxWarp prst="textNoShape">
              <a:avLst/>
            </a:prstTxWarp>
          </a:bodyPr>
          <a:lstStyle/>
          <a:p>
            <a:endParaRPr lang="en-US">
              <a:latin typeface="Times New Roman"/>
              <a:cs typeface="Times New Roman"/>
            </a:endParaRPr>
          </a:p>
        </p:txBody>
      </p:sp>
      <p:sp>
        <p:nvSpPr>
          <p:cNvPr id="39" name="Text Box 22"/>
          <p:cNvSpPr txBox="1">
            <a:spLocks noChangeAspect="1" noChangeArrowheads="1"/>
          </p:cNvSpPr>
          <p:nvPr/>
        </p:nvSpPr>
        <p:spPr bwMode="auto">
          <a:xfrm>
            <a:off x="4371521" y="1658023"/>
            <a:ext cx="788597" cy="621709"/>
          </a:xfrm>
          <a:prstGeom prst="rect">
            <a:avLst/>
          </a:prstGeom>
          <a:noFill/>
          <a:ln w="9525">
            <a:noFill/>
            <a:miter lim="800000"/>
            <a:headEnd/>
            <a:tailEnd/>
          </a:ln>
        </p:spPr>
        <p:txBody>
          <a:bodyPr wrap="none">
            <a:prstTxWarp prst="textNoShape">
              <a:avLst/>
            </a:prstTxWarp>
            <a:spAutoFit/>
          </a:bodyPr>
          <a:lstStyle/>
          <a:p>
            <a:pPr>
              <a:lnSpc>
                <a:spcPct val="70000"/>
              </a:lnSpc>
            </a:pPr>
            <a:r>
              <a:rPr kumimoji="0" lang="en-US" sz="1600" b="0" dirty="0">
                <a:solidFill>
                  <a:srgbClr val="000000"/>
                </a:solidFill>
                <a:latin typeface="Times New Roman"/>
                <a:cs typeface="Times New Roman"/>
              </a:rPr>
              <a:t>Money </a:t>
            </a:r>
            <a:br>
              <a:rPr kumimoji="0" lang="en-US" sz="1600" b="0" dirty="0">
                <a:solidFill>
                  <a:srgbClr val="000000"/>
                </a:solidFill>
                <a:latin typeface="Times New Roman"/>
                <a:cs typeface="Times New Roman"/>
              </a:rPr>
            </a:br>
            <a:r>
              <a:rPr kumimoji="0" lang="en-US" sz="1600" b="0" dirty="0">
                <a:solidFill>
                  <a:srgbClr val="000000"/>
                </a:solidFill>
                <a:latin typeface="Times New Roman"/>
                <a:cs typeface="Times New Roman"/>
              </a:rPr>
              <a:t>interest</a:t>
            </a:r>
            <a:br>
              <a:rPr kumimoji="0" lang="en-US" sz="1600" b="0" dirty="0">
                <a:solidFill>
                  <a:srgbClr val="000000"/>
                </a:solidFill>
                <a:latin typeface="Times New Roman"/>
                <a:cs typeface="Times New Roman"/>
              </a:rPr>
            </a:br>
            <a:r>
              <a:rPr kumimoji="0" lang="en-US" sz="1600" b="0" dirty="0">
                <a:solidFill>
                  <a:srgbClr val="000000"/>
                </a:solidFill>
                <a:latin typeface="Times New Roman"/>
                <a:cs typeface="Times New Roman"/>
              </a:rPr>
              <a:t>rate</a:t>
            </a:r>
            <a:endParaRPr kumimoji="0" lang="en-US" sz="1600" b="0" dirty="0">
              <a:solidFill>
                <a:schemeClr val="tx1"/>
              </a:solidFill>
              <a:latin typeface="Times New Roman"/>
              <a:cs typeface="Times New Roman"/>
            </a:endParaRPr>
          </a:p>
        </p:txBody>
      </p:sp>
      <p:sp>
        <p:nvSpPr>
          <p:cNvPr id="42" name="Rectangle 44" descr="Parchment"/>
          <p:cNvSpPr>
            <a:spLocks noChangeAspect="1" noChangeArrowheads="1"/>
          </p:cNvSpPr>
          <p:nvPr/>
        </p:nvSpPr>
        <p:spPr bwMode="auto">
          <a:xfrm>
            <a:off x="7848146" y="5182273"/>
            <a:ext cx="927100" cy="402161"/>
          </a:xfrm>
          <a:prstGeom prst="rect">
            <a:avLst/>
          </a:prstGeom>
          <a:noFill/>
          <a:ln w="9525">
            <a:noFill/>
            <a:miter lim="800000"/>
            <a:headEnd/>
            <a:tailEnd/>
          </a:ln>
        </p:spPr>
        <p:txBody>
          <a:bodyPr lIns="0" tIns="0" rIns="0" bIns="0">
            <a:prstTxWarp prst="textNoShape">
              <a:avLst/>
            </a:prstTxWarp>
            <a:spAutoFit/>
          </a:bodyPr>
          <a:lstStyle/>
          <a:p>
            <a:pPr>
              <a:lnSpc>
                <a:spcPct val="80000"/>
              </a:lnSpc>
            </a:pPr>
            <a:r>
              <a:rPr kumimoji="0" lang="en-US" sz="1600" b="0">
                <a:solidFill>
                  <a:srgbClr val="000000"/>
                </a:solidFill>
                <a:latin typeface="Times New Roman"/>
                <a:cs typeface="Times New Roman"/>
              </a:rPr>
              <a:t>Quantity </a:t>
            </a:r>
          </a:p>
          <a:p>
            <a:pPr>
              <a:lnSpc>
                <a:spcPct val="80000"/>
              </a:lnSpc>
            </a:pPr>
            <a:r>
              <a:rPr kumimoji="0" lang="en-US" sz="1600" b="0">
                <a:solidFill>
                  <a:srgbClr val="000000"/>
                </a:solidFill>
                <a:latin typeface="Times New Roman"/>
                <a:cs typeface="Times New Roman"/>
              </a:rPr>
              <a:t>of money</a:t>
            </a:r>
          </a:p>
        </p:txBody>
      </p:sp>
      <p:sp>
        <p:nvSpPr>
          <p:cNvPr id="12" name="Rectangle 12"/>
          <p:cNvSpPr>
            <a:spLocks noChangeAspect="1" noChangeArrowheads="1"/>
          </p:cNvSpPr>
          <p:nvPr/>
        </p:nvSpPr>
        <p:spPr bwMode="auto">
          <a:xfrm>
            <a:off x="5925263" y="1777030"/>
            <a:ext cx="838200" cy="502702"/>
          </a:xfrm>
          <a:prstGeom prst="rect">
            <a:avLst/>
          </a:prstGeom>
          <a:noFill/>
          <a:ln w="9525">
            <a:noFill/>
            <a:miter lim="800000"/>
            <a:headEnd/>
            <a:tailEnd/>
          </a:ln>
        </p:spPr>
        <p:txBody>
          <a:bodyPr lIns="0" tIns="0" rIns="0" bIns="0">
            <a:prstTxWarp prst="textNoShape">
              <a:avLst/>
            </a:prstTxWarp>
            <a:spAutoFit/>
          </a:bodyPr>
          <a:lstStyle/>
          <a:p>
            <a:pPr algn="ctr">
              <a:lnSpc>
                <a:spcPct val="80000"/>
              </a:lnSpc>
            </a:pPr>
            <a:r>
              <a:rPr kumimoji="0" lang="en-US" sz="2000" b="1" i="1" dirty="0">
                <a:solidFill>
                  <a:schemeClr val="bg2">
                    <a:lumMod val="50000"/>
                  </a:schemeClr>
                </a:solidFill>
                <a:latin typeface="Times New Roman"/>
                <a:cs typeface="Times New Roman"/>
              </a:rPr>
              <a:t>Money Supply</a:t>
            </a:r>
            <a:endParaRPr kumimoji="0" lang="en-US" sz="2000" b="1" baseline="-25000" dirty="0">
              <a:solidFill>
                <a:schemeClr val="bg2">
                  <a:lumMod val="50000"/>
                </a:schemeClr>
              </a:solidFill>
              <a:latin typeface="Times New Roman"/>
              <a:cs typeface="Times New Roman"/>
            </a:endParaRPr>
          </a:p>
        </p:txBody>
      </p:sp>
      <p:sp>
        <p:nvSpPr>
          <p:cNvPr id="13" name="Line 14"/>
          <p:cNvSpPr>
            <a:spLocks noChangeShapeType="1"/>
          </p:cNvSpPr>
          <p:nvPr/>
        </p:nvSpPr>
        <p:spPr bwMode="auto">
          <a:xfrm>
            <a:off x="6325313" y="2396155"/>
            <a:ext cx="0" cy="2895600"/>
          </a:xfrm>
          <a:prstGeom prst="line">
            <a:avLst/>
          </a:prstGeom>
          <a:noFill/>
          <a:ln w="57150">
            <a:solidFill>
              <a:schemeClr val="bg2">
                <a:lumMod val="50000"/>
              </a:schemeClr>
            </a:solidFill>
            <a:round/>
            <a:headEnd/>
            <a:tailEnd/>
          </a:ln>
        </p:spPr>
        <p:txBody>
          <a:bodyPr lIns="92075" tIns="46038" rIns="92075" bIns="46038">
            <a:prstTxWarp prst="textNoShape">
              <a:avLst/>
            </a:prstTxWarp>
          </a:bodyPr>
          <a:lstStyle/>
          <a:p>
            <a:endParaRPr lang="en-US" sz="1600" b="1">
              <a:latin typeface="Times New Roman"/>
              <a:cs typeface="Times New Roman"/>
            </a:endParaRPr>
          </a:p>
        </p:txBody>
      </p:sp>
    </p:spTree>
    <p:extLst>
      <p:ext uri="{BB962C8B-B14F-4D97-AF65-F5344CB8AC3E}">
        <p14:creationId xmlns:p14="http://schemas.microsoft.com/office/powerpoint/2010/main" val="377863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255363"/>
            <a:ext cx="8977930" cy="4666174"/>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b="1"/>
          </a:p>
        </p:txBody>
      </p:sp>
      <p:sp>
        <p:nvSpPr>
          <p:cNvPr id="2" name="Title 1"/>
          <p:cNvSpPr>
            <a:spLocks noGrp="1"/>
          </p:cNvSpPr>
          <p:nvPr>
            <p:ph type="title"/>
          </p:nvPr>
        </p:nvSpPr>
        <p:spPr>
          <a:xfrm>
            <a:off x="119569" y="441697"/>
            <a:ext cx="8904855" cy="596684"/>
          </a:xfrm>
        </p:spPr>
        <p:txBody>
          <a:bodyPr/>
          <a:lstStyle/>
          <a:p>
            <a:r>
              <a:rPr lang="en-US" sz="3400" dirty="0" smtClean="0"/>
              <a:t>The Demand and Supply of Money</a:t>
            </a:r>
          </a:p>
        </p:txBody>
      </p:sp>
      <p:sp>
        <p:nvSpPr>
          <p:cNvPr id="61" name="Text Box 10"/>
          <p:cNvSpPr txBox="1">
            <a:spLocks noChangeArrowheads="1"/>
          </p:cNvSpPr>
          <p:nvPr/>
        </p:nvSpPr>
        <p:spPr bwMode="auto">
          <a:xfrm>
            <a:off x="73112" y="2498109"/>
            <a:ext cx="3873983" cy="2230867"/>
          </a:xfrm>
          <a:prstGeom prst="rect">
            <a:avLst/>
          </a:prstGeom>
          <a:noFill/>
          <a:ln w="9525">
            <a:noFill/>
            <a:miter lim="800000"/>
            <a:headEnd/>
            <a:tailEnd/>
          </a:ln>
        </p:spPr>
        <p:txBody>
          <a:bodyPr wrap="square">
            <a:prstTxWarp prst="textNoShape">
              <a:avLst/>
            </a:prstTxWarp>
            <a:spAutoFit/>
          </a:bodyPr>
          <a:lstStyle/>
          <a:p>
            <a:pPr marL="115888" indent="-115888">
              <a:lnSpc>
                <a:spcPct val="90000"/>
              </a:lnSpc>
              <a:spcBef>
                <a:spcPct val="50000"/>
              </a:spcBef>
              <a:buFontTx/>
              <a:buChar char="•"/>
            </a:pPr>
            <a:r>
              <a:rPr lang="en-US" sz="2200" b="1" i="1" dirty="0" smtClean="0">
                <a:latin typeface="Times New Roman" pitchFamily="18" charset="0"/>
                <a:cs typeface="Times New Roman" pitchFamily="18" charset="0"/>
              </a:rPr>
              <a:t>Equilibrium</a:t>
            </a:r>
            <a:r>
              <a:rPr lang="en-US" sz="2200" dirty="0" smtClean="0">
                <a:latin typeface="Times New Roman" pitchFamily="18" charset="0"/>
                <a:cs typeface="Times New Roman" pitchFamily="18" charset="0"/>
              </a:rPr>
              <a:t>: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The money interest rate gravitates toward the rate where the quantity of money people want to hold (</a:t>
            </a:r>
            <a:r>
              <a:rPr lang="en-US" sz="2200" b="1" i="1" dirty="0" smtClean="0">
                <a:solidFill>
                  <a:srgbClr val="660066"/>
                </a:solidFill>
                <a:latin typeface="Times New Roman" pitchFamily="18" charset="0"/>
                <a:cs typeface="Times New Roman" pitchFamily="18" charset="0"/>
              </a:rPr>
              <a:t>demand</a:t>
            </a:r>
            <a:r>
              <a:rPr lang="en-US" sz="2200" dirty="0" smtClean="0">
                <a:latin typeface="Times New Roman" pitchFamily="18" charset="0"/>
                <a:cs typeface="Times New Roman" pitchFamily="18" charset="0"/>
              </a:rPr>
              <a:t>) is just equal to the stock of money the Fed has </a:t>
            </a:r>
            <a:r>
              <a:rPr lang="en-US" sz="2200" b="1" i="1" dirty="0" smtClean="0">
                <a:solidFill>
                  <a:srgbClr val="867A4D"/>
                </a:solidFill>
                <a:latin typeface="Times New Roman" pitchFamily="18" charset="0"/>
                <a:cs typeface="Times New Roman" pitchFamily="18" charset="0"/>
              </a:rPr>
              <a:t>supplied</a:t>
            </a:r>
            <a:r>
              <a:rPr lang="en-US" sz="2200" dirty="0" smtClean="0">
                <a:latin typeface="Times New Roman" pitchFamily="18" charset="0"/>
                <a:cs typeface="Times New Roman" pitchFamily="18" charset="0"/>
              </a:rPr>
              <a:t>. </a:t>
            </a:r>
          </a:p>
        </p:txBody>
      </p:sp>
      <p:cxnSp>
        <p:nvCxnSpPr>
          <p:cNvPr id="92" name="Straight Connector 91"/>
          <p:cNvCxnSpPr/>
          <p:nvPr/>
        </p:nvCxnSpPr>
        <p:spPr>
          <a:xfrm>
            <a:off x="4128073" y="1453611"/>
            <a:ext cx="25221" cy="4215539"/>
          </a:xfrm>
          <a:prstGeom prst="line">
            <a:avLst/>
          </a:prstGeom>
          <a:ln w="19050">
            <a:solidFill>
              <a:schemeClr val="tx1"/>
            </a:solidFill>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31" name="Line 4"/>
          <p:cNvSpPr>
            <a:spLocks noChangeAspect="1" noChangeShapeType="1"/>
          </p:cNvSpPr>
          <p:nvPr/>
        </p:nvSpPr>
        <p:spPr bwMode="auto">
          <a:xfrm>
            <a:off x="4717596" y="5287048"/>
            <a:ext cx="3054350" cy="0"/>
          </a:xfrm>
          <a:prstGeom prst="line">
            <a:avLst/>
          </a:prstGeom>
          <a:noFill/>
          <a:ln w="28575">
            <a:solidFill>
              <a:schemeClr val="tx1"/>
            </a:solidFill>
            <a:round/>
            <a:headEnd/>
            <a:tailEnd/>
          </a:ln>
        </p:spPr>
        <p:txBody>
          <a:bodyPr>
            <a:prstTxWarp prst="textNoShape">
              <a:avLst/>
            </a:prstTxWarp>
          </a:bodyPr>
          <a:lstStyle/>
          <a:p>
            <a:endParaRPr lang="en-US">
              <a:latin typeface="Times New Roman"/>
              <a:cs typeface="Times New Roman"/>
            </a:endParaRPr>
          </a:p>
        </p:txBody>
      </p:sp>
      <p:sp>
        <p:nvSpPr>
          <p:cNvPr id="32" name="Line 5"/>
          <p:cNvSpPr>
            <a:spLocks noChangeAspect="1" noChangeShapeType="1"/>
          </p:cNvSpPr>
          <p:nvPr/>
        </p:nvSpPr>
        <p:spPr bwMode="auto">
          <a:xfrm>
            <a:off x="4722359" y="2248573"/>
            <a:ext cx="0" cy="3048000"/>
          </a:xfrm>
          <a:prstGeom prst="line">
            <a:avLst/>
          </a:prstGeom>
          <a:noFill/>
          <a:ln w="28575">
            <a:solidFill>
              <a:schemeClr val="tx1"/>
            </a:solidFill>
            <a:round/>
            <a:headEnd/>
            <a:tailEnd/>
          </a:ln>
        </p:spPr>
        <p:txBody>
          <a:bodyPr>
            <a:prstTxWarp prst="textNoShape">
              <a:avLst/>
            </a:prstTxWarp>
          </a:bodyPr>
          <a:lstStyle/>
          <a:p>
            <a:endParaRPr lang="en-US">
              <a:latin typeface="Times New Roman"/>
              <a:cs typeface="Times New Roman"/>
            </a:endParaRPr>
          </a:p>
        </p:txBody>
      </p:sp>
      <p:sp>
        <p:nvSpPr>
          <p:cNvPr id="39" name="Text Box 22"/>
          <p:cNvSpPr txBox="1">
            <a:spLocks noChangeAspect="1" noChangeArrowheads="1"/>
          </p:cNvSpPr>
          <p:nvPr/>
        </p:nvSpPr>
        <p:spPr bwMode="auto">
          <a:xfrm>
            <a:off x="4371521" y="1658023"/>
            <a:ext cx="788597" cy="621709"/>
          </a:xfrm>
          <a:prstGeom prst="rect">
            <a:avLst/>
          </a:prstGeom>
          <a:noFill/>
          <a:ln w="9525">
            <a:noFill/>
            <a:miter lim="800000"/>
            <a:headEnd/>
            <a:tailEnd/>
          </a:ln>
        </p:spPr>
        <p:txBody>
          <a:bodyPr wrap="none">
            <a:prstTxWarp prst="textNoShape">
              <a:avLst/>
            </a:prstTxWarp>
            <a:spAutoFit/>
          </a:bodyPr>
          <a:lstStyle/>
          <a:p>
            <a:pPr>
              <a:lnSpc>
                <a:spcPct val="70000"/>
              </a:lnSpc>
            </a:pPr>
            <a:r>
              <a:rPr kumimoji="0" lang="en-US" sz="1600" b="0" dirty="0">
                <a:solidFill>
                  <a:srgbClr val="000000"/>
                </a:solidFill>
                <a:latin typeface="Times New Roman"/>
                <a:cs typeface="Times New Roman"/>
              </a:rPr>
              <a:t>Money </a:t>
            </a:r>
            <a:br>
              <a:rPr kumimoji="0" lang="en-US" sz="1600" b="0" dirty="0">
                <a:solidFill>
                  <a:srgbClr val="000000"/>
                </a:solidFill>
                <a:latin typeface="Times New Roman"/>
                <a:cs typeface="Times New Roman"/>
              </a:rPr>
            </a:br>
            <a:r>
              <a:rPr kumimoji="0" lang="en-US" sz="1600" b="0" dirty="0">
                <a:solidFill>
                  <a:srgbClr val="000000"/>
                </a:solidFill>
                <a:latin typeface="Times New Roman"/>
                <a:cs typeface="Times New Roman"/>
              </a:rPr>
              <a:t>interest</a:t>
            </a:r>
            <a:br>
              <a:rPr kumimoji="0" lang="en-US" sz="1600" b="0" dirty="0">
                <a:solidFill>
                  <a:srgbClr val="000000"/>
                </a:solidFill>
                <a:latin typeface="Times New Roman"/>
                <a:cs typeface="Times New Roman"/>
              </a:rPr>
            </a:br>
            <a:r>
              <a:rPr kumimoji="0" lang="en-US" sz="1600" b="0" dirty="0">
                <a:solidFill>
                  <a:srgbClr val="000000"/>
                </a:solidFill>
                <a:latin typeface="Times New Roman"/>
                <a:cs typeface="Times New Roman"/>
              </a:rPr>
              <a:t>rate</a:t>
            </a:r>
            <a:endParaRPr kumimoji="0" lang="en-US" sz="1600" b="0" dirty="0">
              <a:solidFill>
                <a:schemeClr val="tx1"/>
              </a:solidFill>
              <a:latin typeface="Times New Roman"/>
              <a:cs typeface="Times New Roman"/>
            </a:endParaRPr>
          </a:p>
        </p:txBody>
      </p:sp>
      <p:sp>
        <p:nvSpPr>
          <p:cNvPr id="42" name="Rectangle 44" descr="Parchment"/>
          <p:cNvSpPr>
            <a:spLocks noChangeAspect="1" noChangeArrowheads="1"/>
          </p:cNvSpPr>
          <p:nvPr/>
        </p:nvSpPr>
        <p:spPr bwMode="auto">
          <a:xfrm>
            <a:off x="7848146" y="5182273"/>
            <a:ext cx="927100" cy="402161"/>
          </a:xfrm>
          <a:prstGeom prst="rect">
            <a:avLst/>
          </a:prstGeom>
          <a:noFill/>
          <a:ln w="9525">
            <a:noFill/>
            <a:miter lim="800000"/>
            <a:headEnd/>
            <a:tailEnd/>
          </a:ln>
        </p:spPr>
        <p:txBody>
          <a:bodyPr lIns="0" tIns="0" rIns="0" bIns="0">
            <a:prstTxWarp prst="textNoShape">
              <a:avLst/>
            </a:prstTxWarp>
            <a:spAutoFit/>
          </a:bodyPr>
          <a:lstStyle/>
          <a:p>
            <a:pPr>
              <a:lnSpc>
                <a:spcPct val="80000"/>
              </a:lnSpc>
            </a:pPr>
            <a:r>
              <a:rPr kumimoji="0" lang="en-US" sz="1600" b="0">
                <a:solidFill>
                  <a:srgbClr val="000000"/>
                </a:solidFill>
                <a:latin typeface="Times New Roman"/>
                <a:cs typeface="Times New Roman"/>
              </a:rPr>
              <a:t>Quantity </a:t>
            </a:r>
          </a:p>
          <a:p>
            <a:pPr>
              <a:lnSpc>
                <a:spcPct val="80000"/>
              </a:lnSpc>
            </a:pPr>
            <a:r>
              <a:rPr kumimoji="0" lang="en-US" sz="1600" b="0">
                <a:solidFill>
                  <a:srgbClr val="000000"/>
                </a:solidFill>
                <a:latin typeface="Times New Roman"/>
                <a:cs typeface="Times New Roman"/>
              </a:rPr>
              <a:t>of money</a:t>
            </a:r>
          </a:p>
        </p:txBody>
      </p:sp>
      <p:sp>
        <p:nvSpPr>
          <p:cNvPr id="12" name="Rectangle 12"/>
          <p:cNvSpPr>
            <a:spLocks noChangeAspect="1" noChangeArrowheads="1"/>
          </p:cNvSpPr>
          <p:nvPr/>
        </p:nvSpPr>
        <p:spPr bwMode="auto">
          <a:xfrm>
            <a:off x="5925263" y="1777030"/>
            <a:ext cx="838200" cy="502702"/>
          </a:xfrm>
          <a:prstGeom prst="rect">
            <a:avLst/>
          </a:prstGeom>
          <a:noFill/>
          <a:ln w="9525">
            <a:noFill/>
            <a:miter lim="800000"/>
            <a:headEnd/>
            <a:tailEnd/>
          </a:ln>
        </p:spPr>
        <p:txBody>
          <a:bodyPr lIns="0" tIns="0" rIns="0" bIns="0">
            <a:prstTxWarp prst="textNoShape">
              <a:avLst/>
            </a:prstTxWarp>
            <a:spAutoFit/>
          </a:bodyPr>
          <a:lstStyle/>
          <a:p>
            <a:pPr algn="ctr">
              <a:lnSpc>
                <a:spcPct val="80000"/>
              </a:lnSpc>
            </a:pPr>
            <a:r>
              <a:rPr kumimoji="0" lang="en-US" sz="2000" b="1" i="1" dirty="0">
                <a:solidFill>
                  <a:srgbClr val="867A4D"/>
                </a:solidFill>
                <a:latin typeface="Times New Roman"/>
                <a:cs typeface="Times New Roman"/>
              </a:rPr>
              <a:t>Money Supply</a:t>
            </a:r>
            <a:endParaRPr kumimoji="0" lang="en-US" sz="2000" b="1" baseline="-25000" dirty="0">
              <a:solidFill>
                <a:srgbClr val="867A4D"/>
              </a:solidFill>
              <a:latin typeface="Times New Roman"/>
              <a:cs typeface="Times New Roman"/>
            </a:endParaRPr>
          </a:p>
        </p:txBody>
      </p:sp>
      <p:sp>
        <p:nvSpPr>
          <p:cNvPr id="13" name="Line 14"/>
          <p:cNvSpPr>
            <a:spLocks noChangeShapeType="1"/>
          </p:cNvSpPr>
          <p:nvPr/>
        </p:nvSpPr>
        <p:spPr bwMode="auto">
          <a:xfrm>
            <a:off x="6325313" y="2396155"/>
            <a:ext cx="0" cy="2895600"/>
          </a:xfrm>
          <a:prstGeom prst="line">
            <a:avLst/>
          </a:prstGeom>
          <a:noFill/>
          <a:ln w="57150">
            <a:solidFill>
              <a:srgbClr val="867A4D"/>
            </a:solidFill>
            <a:round/>
            <a:headEnd/>
            <a:tailEnd/>
          </a:ln>
        </p:spPr>
        <p:txBody>
          <a:bodyPr lIns="92075" tIns="46038" rIns="92075" bIns="46038">
            <a:prstTxWarp prst="textNoShape">
              <a:avLst/>
            </a:prstTxWarp>
          </a:bodyPr>
          <a:lstStyle/>
          <a:p>
            <a:endParaRPr lang="en-US" sz="1600" b="1">
              <a:latin typeface="Times New Roman"/>
              <a:cs typeface="Times New Roman"/>
            </a:endParaRPr>
          </a:p>
        </p:txBody>
      </p:sp>
      <p:sp>
        <p:nvSpPr>
          <p:cNvPr id="18" name="Freeform 14"/>
          <p:cNvSpPr>
            <a:spLocks noChangeAspect="1"/>
          </p:cNvSpPr>
          <p:nvPr/>
        </p:nvSpPr>
        <p:spPr bwMode="auto">
          <a:xfrm rot="21478145">
            <a:off x="5540813" y="2199384"/>
            <a:ext cx="1790700" cy="2686050"/>
          </a:xfrm>
          <a:custGeom>
            <a:avLst/>
            <a:gdLst>
              <a:gd name="T0" fmla="*/ 20 w 4147"/>
              <a:gd name="T1" fmla="*/ 72 h 6220"/>
              <a:gd name="T2" fmla="*/ 53 w 4147"/>
              <a:gd name="T3" fmla="*/ 183 h 6220"/>
              <a:gd name="T4" fmla="*/ 94 w 4147"/>
              <a:gd name="T5" fmla="*/ 300 h 6220"/>
              <a:gd name="T6" fmla="*/ 140 w 4147"/>
              <a:gd name="T7" fmla="*/ 421 h 6220"/>
              <a:gd name="T8" fmla="*/ 192 w 4147"/>
              <a:gd name="T9" fmla="*/ 546 h 6220"/>
              <a:gd name="T10" fmla="*/ 249 w 4147"/>
              <a:gd name="T11" fmla="*/ 675 h 6220"/>
              <a:gd name="T12" fmla="*/ 312 w 4147"/>
              <a:gd name="T13" fmla="*/ 808 h 6220"/>
              <a:gd name="T14" fmla="*/ 380 w 4147"/>
              <a:gd name="T15" fmla="*/ 943 h 6220"/>
              <a:gd name="T16" fmla="*/ 452 w 4147"/>
              <a:gd name="T17" fmla="*/ 1082 h 6220"/>
              <a:gd name="T18" fmla="*/ 529 w 4147"/>
              <a:gd name="T19" fmla="*/ 1223 h 6220"/>
              <a:gd name="T20" fmla="*/ 609 w 4147"/>
              <a:gd name="T21" fmla="*/ 1367 h 6220"/>
              <a:gd name="T22" fmla="*/ 693 w 4147"/>
              <a:gd name="T23" fmla="*/ 1513 h 6220"/>
              <a:gd name="T24" fmla="*/ 781 w 4147"/>
              <a:gd name="T25" fmla="*/ 1661 h 6220"/>
              <a:gd name="T26" fmla="*/ 873 w 4147"/>
              <a:gd name="T27" fmla="*/ 1811 h 6220"/>
              <a:gd name="T28" fmla="*/ 966 w 4147"/>
              <a:gd name="T29" fmla="*/ 1962 h 6220"/>
              <a:gd name="T30" fmla="*/ 1063 w 4147"/>
              <a:gd name="T31" fmla="*/ 2116 h 6220"/>
              <a:gd name="T32" fmla="*/ 1162 w 4147"/>
              <a:gd name="T33" fmla="*/ 2269 h 6220"/>
              <a:gd name="T34" fmla="*/ 1264 w 4147"/>
              <a:gd name="T35" fmla="*/ 2423 h 6220"/>
              <a:gd name="T36" fmla="*/ 1368 w 4147"/>
              <a:gd name="T37" fmla="*/ 2577 h 6220"/>
              <a:gd name="T38" fmla="*/ 1473 w 4147"/>
              <a:gd name="T39" fmla="*/ 2733 h 6220"/>
              <a:gd name="T40" fmla="*/ 1579 w 4147"/>
              <a:gd name="T41" fmla="*/ 2887 h 6220"/>
              <a:gd name="T42" fmla="*/ 1687 w 4147"/>
              <a:gd name="T43" fmla="*/ 3041 h 6220"/>
              <a:gd name="T44" fmla="*/ 1796 w 4147"/>
              <a:gd name="T45" fmla="*/ 3195 h 6220"/>
              <a:gd name="T46" fmla="*/ 1905 w 4147"/>
              <a:gd name="T47" fmla="*/ 3348 h 6220"/>
              <a:gd name="T48" fmla="*/ 2015 w 4147"/>
              <a:gd name="T49" fmla="*/ 3500 h 6220"/>
              <a:gd name="T50" fmla="*/ 2125 w 4147"/>
              <a:gd name="T51" fmla="*/ 3650 h 6220"/>
              <a:gd name="T52" fmla="*/ 2235 w 4147"/>
              <a:gd name="T53" fmla="*/ 3798 h 6220"/>
              <a:gd name="T54" fmla="*/ 2343 w 4147"/>
              <a:gd name="T55" fmla="*/ 3944 h 6220"/>
              <a:gd name="T56" fmla="*/ 2451 w 4147"/>
              <a:gd name="T57" fmla="*/ 4089 h 6220"/>
              <a:gd name="T58" fmla="*/ 2559 w 4147"/>
              <a:gd name="T59" fmla="*/ 4230 h 6220"/>
              <a:gd name="T60" fmla="*/ 2665 w 4147"/>
              <a:gd name="T61" fmla="*/ 4370 h 6220"/>
              <a:gd name="T62" fmla="*/ 2770 w 4147"/>
              <a:gd name="T63" fmla="*/ 4507 h 6220"/>
              <a:gd name="T64" fmla="*/ 2872 w 4147"/>
              <a:gd name="T65" fmla="*/ 4639 h 6220"/>
              <a:gd name="T66" fmla="*/ 2972 w 4147"/>
              <a:gd name="T67" fmla="*/ 4768 h 6220"/>
              <a:gd name="T68" fmla="*/ 3071 w 4147"/>
              <a:gd name="T69" fmla="*/ 4894 h 6220"/>
              <a:gd name="T70" fmla="*/ 3167 w 4147"/>
              <a:gd name="T71" fmla="*/ 5016 h 6220"/>
              <a:gd name="T72" fmla="*/ 3260 w 4147"/>
              <a:gd name="T73" fmla="*/ 5134 h 6220"/>
              <a:gd name="T74" fmla="*/ 3350 w 4147"/>
              <a:gd name="T75" fmla="*/ 5247 h 6220"/>
              <a:gd name="T76" fmla="*/ 3436 w 4147"/>
              <a:gd name="T77" fmla="*/ 5355 h 6220"/>
              <a:gd name="T78" fmla="*/ 3519 w 4147"/>
              <a:gd name="T79" fmla="*/ 5457 h 6220"/>
              <a:gd name="T80" fmla="*/ 3599 w 4147"/>
              <a:gd name="T81" fmla="*/ 5555 h 6220"/>
              <a:gd name="T82" fmla="*/ 3673 w 4147"/>
              <a:gd name="T83" fmla="*/ 5647 h 6220"/>
              <a:gd name="T84" fmla="*/ 3743 w 4147"/>
              <a:gd name="T85" fmla="*/ 5733 h 6220"/>
              <a:gd name="T86" fmla="*/ 3809 w 4147"/>
              <a:gd name="T87" fmla="*/ 5814 h 6220"/>
              <a:gd name="T88" fmla="*/ 3870 w 4147"/>
              <a:gd name="T89" fmla="*/ 5888 h 6220"/>
              <a:gd name="T90" fmla="*/ 3925 w 4147"/>
              <a:gd name="T91" fmla="*/ 5954 h 6220"/>
              <a:gd name="T92" fmla="*/ 3975 w 4147"/>
              <a:gd name="T93" fmla="*/ 6015 h 6220"/>
              <a:gd name="T94" fmla="*/ 4019 w 4147"/>
              <a:gd name="T95" fmla="*/ 6067 h 6220"/>
              <a:gd name="T96" fmla="*/ 4057 w 4147"/>
              <a:gd name="T97" fmla="*/ 6113 h 6220"/>
              <a:gd name="T98" fmla="*/ 4088 w 4147"/>
              <a:gd name="T99" fmla="*/ 6150 h 6220"/>
              <a:gd name="T100" fmla="*/ 4113 w 4147"/>
              <a:gd name="T101" fmla="*/ 6181 h 6220"/>
              <a:gd name="T102" fmla="*/ 4132 w 4147"/>
              <a:gd name="T103" fmla="*/ 6202 h 6220"/>
              <a:gd name="T104" fmla="*/ 4144 w 4147"/>
              <a:gd name="T105" fmla="*/ 6216 h 6220"/>
              <a:gd name="T106" fmla="*/ 4147 w 4147"/>
              <a:gd name="T107" fmla="*/ 6220 h 622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147"/>
              <a:gd name="T163" fmla="*/ 0 h 6220"/>
              <a:gd name="T164" fmla="*/ 4147 w 4147"/>
              <a:gd name="T165" fmla="*/ 6220 h 622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147" h="6220">
                <a:moveTo>
                  <a:pt x="0" y="0"/>
                </a:moveTo>
                <a:lnTo>
                  <a:pt x="10" y="35"/>
                </a:lnTo>
                <a:lnTo>
                  <a:pt x="20" y="72"/>
                </a:lnTo>
                <a:lnTo>
                  <a:pt x="31" y="108"/>
                </a:lnTo>
                <a:lnTo>
                  <a:pt x="42" y="146"/>
                </a:lnTo>
                <a:lnTo>
                  <a:pt x="53" y="183"/>
                </a:lnTo>
                <a:lnTo>
                  <a:pt x="67" y="222"/>
                </a:lnTo>
                <a:lnTo>
                  <a:pt x="79" y="260"/>
                </a:lnTo>
                <a:lnTo>
                  <a:pt x="94" y="300"/>
                </a:lnTo>
                <a:lnTo>
                  <a:pt x="109" y="340"/>
                </a:lnTo>
                <a:lnTo>
                  <a:pt x="124" y="380"/>
                </a:lnTo>
                <a:lnTo>
                  <a:pt x="140" y="421"/>
                </a:lnTo>
                <a:lnTo>
                  <a:pt x="157" y="463"/>
                </a:lnTo>
                <a:lnTo>
                  <a:pt x="174" y="504"/>
                </a:lnTo>
                <a:lnTo>
                  <a:pt x="192" y="546"/>
                </a:lnTo>
                <a:lnTo>
                  <a:pt x="211" y="589"/>
                </a:lnTo>
                <a:lnTo>
                  <a:pt x="231" y="631"/>
                </a:lnTo>
                <a:lnTo>
                  <a:pt x="249" y="675"/>
                </a:lnTo>
                <a:lnTo>
                  <a:pt x="270" y="719"/>
                </a:lnTo>
                <a:lnTo>
                  <a:pt x="291" y="763"/>
                </a:lnTo>
                <a:lnTo>
                  <a:pt x="312" y="808"/>
                </a:lnTo>
                <a:lnTo>
                  <a:pt x="335" y="852"/>
                </a:lnTo>
                <a:lnTo>
                  <a:pt x="357" y="897"/>
                </a:lnTo>
                <a:lnTo>
                  <a:pt x="380" y="943"/>
                </a:lnTo>
                <a:lnTo>
                  <a:pt x="404" y="989"/>
                </a:lnTo>
                <a:lnTo>
                  <a:pt x="428" y="1035"/>
                </a:lnTo>
                <a:lnTo>
                  <a:pt x="452" y="1082"/>
                </a:lnTo>
                <a:lnTo>
                  <a:pt x="477" y="1129"/>
                </a:lnTo>
                <a:lnTo>
                  <a:pt x="503" y="1176"/>
                </a:lnTo>
                <a:lnTo>
                  <a:pt x="529" y="1223"/>
                </a:lnTo>
                <a:lnTo>
                  <a:pt x="555" y="1270"/>
                </a:lnTo>
                <a:lnTo>
                  <a:pt x="582" y="1318"/>
                </a:lnTo>
                <a:lnTo>
                  <a:pt x="609" y="1367"/>
                </a:lnTo>
                <a:lnTo>
                  <a:pt x="636" y="1415"/>
                </a:lnTo>
                <a:lnTo>
                  <a:pt x="664" y="1464"/>
                </a:lnTo>
                <a:lnTo>
                  <a:pt x="693" y="1513"/>
                </a:lnTo>
                <a:lnTo>
                  <a:pt x="722" y="1562"/>
                </a:lnTo>
                <a:lnTo>
                  <a:pt x="752" y="1612"/>
                </a:lnTo>
                <a:lnTo>
                  <a:pt x="781" y="1661"/>
                </a:lnTo>
                <a:lnTo>
                  <a:pt x="811" y="1711"/>
                </a:lnTo>
                <a:lnTo>
                  <a:pt x="841" y="1761"/>
                </a:lnTo>
                <a:lnTo>
                  <a:pt x="873" y="1811"/>
                </a:lnTo>
                <a:lnTo>
                  <a:pt x="903" y="1861"/>
                </a:lnTo>
                <a:lnTo>
                  <a:pt x="934" y="1912"/>
                </a:lnTo>
                <a:lnTo>
                  <a:pt x="966" y="1962"/>
                </a:lnTo>
                <a:lnTo>
                  <a:pt x="999" y="2014"/>
                </a:lnTo>
                <a:lnTo>
                  <a:pt x="1031" y="2065"/>
                </a:lnTo>
                <a:lnTo>
                  <a:pt x="1063" y="2116"/>
                </a:lnTo>
                <a:lnTo>
                  <a:pt x="1096" y="2167"/>
                </a:lnTo>
                <a:lnTo>
                  <a:pt x="1129" y="2218"/>
                </a:lnTo>
                <a:lnTo>
                  <a:pt x="1162" y="2269"/>
                </a:lnTo>
                <a:lnTo>
                  <a:pt x="1197" y="2320"/>
                </a:lnTo>
                <a:lnTo>
                  <a:pt x="1230" y="2372"/>
                </a:lnTo>
                <a:lnTo>
                  <a:pt x="1264" y="2423"/>
                </a:lnTo>
                <a:lnTo>
                  <a:pt x="1299" y="2474"/>
                </a:lnTo>
                <a:lnTo>
                  <a:pt x="1333" y="2526"/>
                </a:lnTo>
                <a:lnTo>
                  <a:pt x="1368" y="2577"/>
                </a:lnTo>
                <a:lnTo>
                  <a:pt x="1403" y="2630"/>
                </a:lnTo>
                <a:lnTo>
                  <a:pt x="1437" y="2681"/>
                </a:lnTo>
                <a:lnTo>
                  <a:pt x="1473" y="2733"/>
                </a:lnTo>
                <a:lnTo>
                  <a:pt x="1508" y="2784"/>
                </a:lnTo>
                <a:lnTo>
                  <a:pt x="1544" y="2836"/>
                </a:lnTo>
                <a:lnTo>
                  <a:pt x="1579" y="2887"/>
                </a:lnTo>
                <a:lnTo>
                  <a:pt x="1616" y="2939"/>
                </a:lnTo>
                <a:lnTo>
                  <a:pt x="1651" y="2990"/>
                </a:lnTo>
                <a:lnTo>
                  <a:pt x="1687" y="3041"/>
                </a:lnTo>
                <a:lnTo>
                  <a:pt x="1724" y="3093"/>
                </a:lnTo>
                <a:lnTo>
                  <a:pt x="1759" y="3144"/>
                </a:lnTo>
                <a:lnTo>
                  <a:pt x="1796" y="3195"/>
                </a:lnTo>
                <a:lnTo>
                  <a:pt x="1832" y="3247"/>
                </a:lnTo>
                <a:lnTo>
                  <a:pt x="1869" y="3298"/>
                </a:lnTo>
                <a:lnTo>
                  <a:pt x="1905" y="3348"/>
                </a:lnTo>
                <a:lnTo>
                  <a:pt x="1942" y="3399"/>
                </a:lnTo>
                <a:lnTo>
                  <a:pt x="1978" y="3450"/>
                </a:lnTo>
                <a:lnTo>
                  <a:pt x="2015" y="3500"/>
                </a:lnTo>
                <a:lnTo>
                  <a:pt x="2051" y="3550"/>
                </a:lnTo>
                <a:lnTo>
                  <a:pt x="2089" y="3600"/>
                </a:lnTo>
                <a:lnTo>
                  <a:pt x="2125" y="3650"/>
                </a:lnTo>
                <a:lnTo>
                  <a:pt x="2162" y="3700"/>
                </a:lnTo>
                <a:lnTo>
                  <a:pt x="2198" y="3749"/>
                </a:lnTo>
                <a:lnTo>
                  <a:pt x="2235" y="3798"/>
                </a:lnTo>
                <a:lnTo>
                  <a:pt x="2271" y="3847"/>
                </a:lnTo>
                <a:lnTo>
                  <a:pt x="2307" y="3896"/>
                </a:lnTo>
                <a:lnTo>
                  <a:pt x="2343" y="3944"/>
                </a:lnTo>
                <a:lnTo>
                  <a:pt x="2379" y="3993"/>
                </a:lnTo>
                <a:lnTo>
                  <a:pt x="2416" y="4041"/>
                </a:lnTo>
                <a:lnTo>
                  <a:pt x="2451" y="4089"/>
                </a:lnTo>
                <a:lnTo>
                  <a:pt x="2488" y="4137"/>
                </a:lnTo>
                <a:lnTo>
                  <a:pt x="2523" y="4184"/>
                </a:lnTo>
                <a:lnTo>
                  <a:pt x="2559" y="4230"/>
                </a:lnTo>
                <a:lnTo>
                  <a:pt x="2595" y="4277"/>
                </a:lnTo>
                <a:lnTo>
                  <a:pt x="2631" y="4324"/>
                </a:lnTo>
                <a:lnTo>
                  <a:pt x="2665" y="4370"/>
                </a:lnTo>
                <a:lnTo>
                  <a:pt x="2700" y="4416"/>
                </a:lnTo>
                <a:lnTo>
                  <a:pt x="2735" y="4461"/>
                </a:lnTo>
                <a:lnTo>
                  <a:pt x="2770" y="4507"/>
                </a:lnTo>
                <a:lnTo>
                  <a:pt x="2805" y="4550"/>
                </a:lnTo>
                <a:lnTo>
                  <a:pt x="2839" y="4595"/>
                </a:lnTo>
                <a:lnTo>
                  <a:pt x="2872" y="4639"/>
                </a:lnTo>
                <a:lnTo>
                  <a:pt x="2907" y="4683"/>
                </a:lnTo>
                <a:lnTo>
                  <a:pt x="2940" y="4726"/>
                </a:lnTo>
                <a:lnTo>
                  <a:pt x="2972" y="4768"/>
                </a:lnTo>
                <a:lnTo>
                  <a:pt x="3006" y="4811"/>
                </a:lnTo>
                <a:lnTo>
                  <a:pt x="3038" y="4853"/>
                </a:lnTo>
                <a:lnTo>
                  <a:pt x="3071" y="4894"/>
                </a:lnTo>
                <a:lnTo>
                  <a:pt x="3104" y="4935"/>
                </a:lnTo>
                <a:lnTo>
                  <a:pt x="3135" y="4976"/>
                </a:lnTo>
                <a:lnTo>
                  <a:pt x="3167" y="5016"/>
                </a:lnTo>
                <a:lnTo>
                  <a:pt x="3198" y="5056"/>
                </a:lnTo>
                <a:lnTo>
                  <a:pt x="3230" y="5094"/>
                </a:lnTo>
                <a:lnTo>
                  <a:pt x="3260" y="5134"/>
                </a:lnTo>
                <a:lnTo>
                  <a:pt x="3290" y="5172"/>
                </a:lnTo>
                <a:lnTo>
                  <a:pt x="3320" y="5209"/>
                </a:lnTo>
                <a:lnTo>
                  <a:pt x="3350" y="5247"/>
                </a:lnTo>
                <a:lnTo>
                  <a:pt x="3379" y="5283"/>
                </a:lnTo>
                <a:lnTo>
                  <a:pt x="3408" y="5319"/>
                </a:lnTo>
                <a:lnTo>
                  <a:pt x="3436" y="5355"/>
                </a:lnTo>
                <a:lnTo>
                  <a:pt x="3464" y="5389"/>
                </a:lnTo>
                <a:lnTo>
                  <a:pt x="3492" y="5424"/>
                </a:lnTo>
                <a:lnTo>
                  <a:pt x="3519" y="5457"/>
                </a:lnTo>
                <a:lnTo>
                  <a:pt x="3547" y="5491"/>
                </a:lnTo>
                <a:lnTo>
                  <a:pt x="3573" y="5523"/>
                </a:lnTo>
                <a:lnTo>
                  <a:pt x="3599" y="5555"/>
                </a:lnTo>
                <a:lnTo>
                  <a:pt x="3624" y="5586"/>
                </a:lnTo>
                <a:lnTo>
                  <a:pt x="3649" y="5618"/>
                </a:lnTo>
                <a:lnTo>
                  <a:pt x="3673" y="5647"/>
                </a:lnTo>
                <a:lnTo>
                  <a:pt x="3697" y="5677"/>
                </a:lnTo>
                <a:lnTo>
                  <a:pt x="3721" y="5705"/>
                </a:lnTo>
                <a:lnTo>
                  <a:pt x="3743" y="5733"/>
                </a:lnTo>
                <a:lnTo>
                  <a:pt x="3765" y="5761"/>
                </a:lnTo>
                <a:lnTo>
                  <a:pt x="3787" y="5788"/>
                </a:lnTo>
                <a:lnTo>
                  <a:pt x="3809" y="5814"/>
                </a:lnTo>
                <a:lnTo>
                  <a:pt x="3830" y="5839"/>
                </a:lnTo>
                <a:lnTo>
                  <a:pt x="3850" y="5864"/>
                </a:lnTo>
                <a:lnTo>
                  <a:pt x="3870" y="5888"/>
                </a:lnTo>
                <a:lnTo>
                  <a:pt x="3888" y="5911"/>
                </a:lnTo>
                <a:lnTo>
                  <a:pt x="3907" y="5932"/>
                </a:lnTo>
                <a:lnTo>
                  <a:pt x="3925" y="5954"/>
                </a:lnTo>
                <a:lnTo>
                  <a:pt x="3943" y="5975"/>
                </a:lnTo>
                <a:lnTo>
                  <a:pt x="3959" y="5995"/>
                </a:lnTo>
                <a:lnTo>
                  <a:pt x="3975" y="6015"/>
                </a:lnTo>
                <a:lnTo>
                  <a:pt x="3990" y="6033"/>
                </a:lnTo>
                <a:lnTo>
                  <a:pt x="4005" y="6050"/>
                </a:lnTo>
                <a:lnTo>
                  <a:pt x="4019" y="6067"/>
                </a:lnTo>
                <a:lnTo>
                  <a:pt x="4032" y="6084"/>
                </a:lnTo>
                <a:lnTo>
                  <a:pt x="4045" y="6098"/>
                </a:lnTo>
                <a:lnTo>
                  <a:pt x="4057" y="6113"/>
                </a:lnTo>
                <a:lnTo>
                  <a:pt x="4069" y="6126"/>
                </a:lnTo>
                <a:lnTo>
                  <a:pt x="4079" y="6139"/>
                </a:lnTo>
                <a:lnTo>
                  <a:pt x="4088" y="6150"/>
                </a:lnTo>
                <a:lnTo>
                  <a:pt x="4098" y="6162"/>
                </a:lnTo>
                <a:lnTo>
                  <a:pt x="4106" y="6171"/>
                </a:lnTo>
                <a:lnTo>
                  <a:pt x="4113" y="6181"/>
                </a:lnTo>
                <a:lnTo>
                  <a:pt x="4121" y="6189"/>
                </a:lnTo>
                <a:lnTo>
                  <a:pt x="4127" y="6196"/>
                </a:lnTo>
                <a:lnTo>
                  <a:pt x="4132" y="6202"/>
                </a:lnTo>
                <a:lnTo>
                  <a:pt x="4136" y="6208"/>
                </a:lnTo>
                <a:lnTo>
                  <a:pt x="4141" y="6212"/>
                </a:lnTo>
                <a:lnTo>
                  <a:pt x="4144" y="6216"/>
                </a:lnTo>
                <a:lnTo>
                  <a:pt x="4146" y="6218"/>
                </a:lnTo>
                <a:lnTo>
                  <a:pt x="4147" y="6219"/>
                </a:lnTo>
                <a:lnTo>
                  <a:pt x="4147" y="6220"/>
                </a:lnTo>
              </a:path>
            </a:pathLst>
          </a:custGeom>
          <a:noFill/>
          <a:ln w="57150">
            <a:solidFill>
              <a:srgbClr val="660066"/>
            </a:solidFill>
            <a:round/>
            <a:headEnd/>
            <a:tailEnd/>
          </a:ln>
        </p:spPr>
        <p:txBody>
          <a:bodyPr>
            <a:prstTxWarp prst="textNoShape">
              <a:avLst/>
            </a:prstTxWarp>
          </a:bodyPr>
          <a:lstStyle/>
          <a:p>
            <a:endParaRPr lang="en-US">
              <a:latin typeface="Times New Roman"/>
              <a:cs typeface="Times New Roman"/>
            </a:endParaRPr>
          </a:p>
        </p:txBody>
      </p:sp>
      <p:sp>
        <p:nvSpPr>
          <p:cNvPr id="19" name="Rectangle 15"/>
          <p:cNvSpPr>
            <a:spLocks noChangeAspect="1" noChangeArrowheads="1"/>
          </p:cNvSpPr>
          <p:nvPr/>
        </p:nvSpPr>
        <p:spPr bwMode="auto">
          <a:xfrm>
            <a:off x="7385488" y="4745734"/>
            <a:ext cx="1270000" cy="446276"/>
          </a:xfrm>
          <a:prstGeom prst="rect">
            <a:avLst/>
          </a:prstGeom>
          <a:noFill/>
          <a:ln w="9525">
            <a:noFill/>
            <a:miter lim="800000"/>
            <a:headEnd/>
            <a:tailEnd/>
          </a:ln>
        </p:spPr>
        <p:txBody>
          <a:bodyPr lIns="0" tIns="0" rIns="0" bIns="0">
            <a:prstTxWarp prst="textNoShape">
              <a:avLst/>
            </a:prstTxWarp>
            <a:spAutoFit/>
          </a:bodyPr>
          <a:lstStyle/>
          <a:p>
            <a:pPr>
              <a:lnSpc>
                <a:spcPct val="70000"/>
              </a:lnSpc>
            </a:pPr>
            <a:r>
              <a:rPr kumimoji="0" lang="en-US" sz="2000" b="1" i="1" dirty="0">
                <a:solidFill>
                  <a:srgbClr val="660066"/>
                </a:solidFill>
                <a:latin typeface="Times New Roman"/>
                <a:cs typeface="Times New Roman"/>
              </a:rPr>
              <a:t> Money Demand</a:t>
            </a:r>
            <a:endParaRPr kumimoji="0" lang="en-US" sz="2000" b="1" baseline="-25000" dirty="0">
              <a:solidFill>
                <a:srgbClr val="660066"/>
              </a:solidFill>
              <a:latin typeface="Times New Roman"/>
              <a:cs typeface="Times New Roman"/>
            </a:endParaRPr>
          </a:p>
        </p:txBody>
      </p:sp>
      <p:sp>
        <p:nvSpPr>
          <p:cNvPr id="20" name="Rectangle 17"/>
          <p:cNvSpPr>
            <a:spLocks noChangeArrowheads="1"/>
          </p:cNvSpPr>
          <p:nvPr/>
        </p:nvSpPr>
        <p:spPr bwMode="auto">
          <a:xfrm>
            <a:off x="4464893" y="4193284"/>
            <a:ext cx="186675" cy="307777"/>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dirty="0">
                <a:solidFill>
                  <a:srgbClr val="000000"/>
                </a:solidFill>
                <a:latin typeface="Times New Roman"/>
                <a:cs typeface="Times New Roman"/>
              </a:rPr>
              <a:t>i</a:t>
            </a:r>
            <a:r>
              <a:rPr kumimoji="0" lang="en-US" sz="2000" b="1" i="1" baseline="-25000" dirty="0">
                <a:solidFill>
                  <a:srgbClr val="000000"/>
                </a:solidFill>
                <a:latin typeface="Times New Roman"/>
                <a:cs typeface="Times New Roman"/>
              </a:rPr>
              <a:t>3</a:t>
            </a:r>
            <a:endParaRPr kumimoji="0" lang="en-US" sz="2000" b="1" baseline="-25000" dirty="0">
              <a:solidFill>
                <a:schemeClr val="tx1"/>
              </a:solidFill>
              <a:latin typeface="Times New Roman"/>
              <a:cs typeface="Times New Roman"/>
            </a:endParaRPr>
          </a:p>
        </p:txBody>
      </p:sp>
      <p:sp>
        <p:nvSpPr>
          <p:cNvPr id="21" name="Rectangle 20"/>
          <p:cNvSpPr>
            <a:spLocks noChangeArrowheads="1"/>
          </p:cNvSpPr>
          <p:nvPr/>
        </p:nvSpPr>
        <p:spPr bwMode="auto">
          <a:xfrm>
            <a:off x="4466480" y="3405884"/>
            <a:ext cx="177073" cy="307777"/>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a:solidFill>
                  <a:srgbClr val="000000"/>
                </a:solidFill>
                <a:latin typeface="Times New Roman"/>
                <a:cs typeface="Times New Roman"/>
              </a:rPr>
              <a:t>i</a:t>
            </a:r>
            <a:r>
              <a:rPr kumimoji="0" lang="en-US" sz="2000" b="1" i="1" baseline="-25000">
                <a:solidFill>
                  <a:srgbClr val="000000"/>
                </a:solidFill>
                <a:latin typeface="Times New Roman"/>
                <a:cs typeface="Times New Roman"/>
              </a:rPr>
              <a:t>e</a:t>
            </a:r>
            <a:endParaRPr kumimoji="0" lang="en-US" sz="2000" b="1" baseline="-25000">
              <a:solidFill>
                <a:schemeClr val="tx1"/>
              </a:solidFill>
              <a:latin typeface="Times New Roman"/>
              <a:cs typeface="Times New Roman"/>
            </a:endParaRPr>
          </a:p>
        </p:txBody>
      </p:sp>
      <p:sp>
        <p:nvSpPr>
          <p:cNvPr id="22" name="Line 22"/>
          <p:cNvSpPr>
            <a:spLocks noChangeShapeType="1"/>
          </p:cNvSpPr>
          <p:nvPr/>
        </p:nvSpPr>
        <p:spPr bwMode="auto">
          <a:xfrm>
            <a:off x="4722359" y="3585272"/>
            <a:ext cx="1609029" cy="0"/>
          </a:xfrm>
          <a:prstGeom prst="line">
            <a:avLst/>
          </a:prstGeom>
          <a:noFill/>
          <a:ln w="31750" cap="rnd">
            <a:solidFill>
              <a:srgbClr val="000000"/>
            </a:solidFill>
            <a:prstDash val="sysDot"/>
            <a:round/>
            <a:headEnd/>
            <a:tailEnd/>
          </a:ln>
        </p:spPr>
        <p:txBody>
          <a:bodyPr>
            <a:prstTxWarp prst="textNoShape">
              <a:avLst/>
            </a:prstTxWarp>
          </a:bodyPr>
          <a:lstStyle/>
          <a:p>
            <a:endParaRPr lang="en-US">
              <a:latin typeface="Times New Roman"/>
              <a:cs typeface="Times New Roman"/>
            </a:endParaRPr>
          </a:p>
        </p:txBody>
      </p:sp>
      <p:sp>
        <p:nvSpPr>
          <p:cNvPr id="23" name="Line 23"/>
          <p:cNvSpPr>
            <a:spLocks noChangeShapeType="1"/>
          </p:cNvSpPr>
          <p:nvPr/>
        </p:nvSpPr>
        <p:spPr bwMode="auto">
          <a:xfrm>
            <a:off x="4717596" y="4361559"/>
            <a:ext cx="2226567" cy="0"/>
          </a:xfrm>
          <a:prstGeom prst="line">
            <a:avLst/>
          </a:prstGeom>
          <a:noFill/>
          <a:ln w="31750" cap="rnd">
            <a:solidFill>
              <a:schemeClr val="tx1"/>
            </a:solidFill>
            <a:prstDash val="sysDot"/>
            <a:round/>
            <a:headEnd/>
            <a:tailEnd/>
          </a:ln>
        </p:spPr>
        <p:txBody>
          <a:bodyPr>
            <a:prstTxWarp prst="textNoShape">
              <a:avLst/>
            </a:prstTxWarp>
          </a:bodyPr>
          <a:lstStyle/>
          <a:p>
            <a:endParaRPr lang="en-US">
              <a:latin typeface="Times New Roman"/>
              <a:cs typeface="Times New Roman"/>
            </a:endParaRPr>
          </a:p>
        </p:txBody>
      </p:sp>
      <p:sp>
        <p:nvSpPr>
          <p:cNvPr id="24" name="Rectangle 25"/>
          <p:cNvSpPr>
            <a:spLocks noChangeArrowheads="1"/>
          </p:cNvSpPr>
          <p:nvPr/>
        </p:nvSpPr>
        <p:spPr bwMode="auto">
          <a:xfrm>
            <a:off x="4456955" y="2542284"/>
            <a:ext cx="186675" cy="307777"/>
          </a:xfrm>
          <a:prstGeom prst="rect">
            <a:avLst/>
          </a:prstGeom>
          <a:noFill/>
          <a:ln w="9525">
            <a:noFill/>
            <a:miter lim="800000"/>
            <a:headEnd/>
            <a:tailEnd/>
          </a:ln>
        </p:spPr>
        <p:txBody>
          <a:bodyPr wrap="none" lIns="0" tIns="0" rIns="0" bIns="0">
            <a:prstTxWarp prst="textNoShape">
              <a:avLst/>
            </a:prstTxWarp>
            <a:spAutoFit/>
          </a:bodyPr>
          <a:lstStyle/>
          <a:p>
            <a:r>
              <a:rPr kumimoji="0" lang="en-US" sz="2000" b="1" i="1">
                <a:solidFill>
                  <a:srgbClr val="000000"/>
                </a:solidFill>
                <a:latin typeface="Times New Roman"/>
                <a:cs typeface="Times New Roman"/>
              </a:rPr>
              <a:t>i</a:t>
            </a:r>
            <a:r>
              <a:rPr kumimoji="0" lang="en-US" sz="2000" b="1" i="1" baseline="-25000">
                <a:solidFill>
                  <a:srgbClr val="000000"/>
                </a:solidFill>
                <a:latin typeface="Times New Roman"/>
                <a:cs typeface="Times New Roman"/>
              </a:rPr>
              <a:t>2</a:t>
            </a:r>
            <a:endParaRPr kumimoji="0" lang="en-US" sz="2000" b="1" baseline="-25000">
              <a:solidFill>
                <a:schemeClr val="tx1"/>
              </a:solidFill>
              <a:latin typeface="Times New Roman"/>
              <a:cs typeface="Times New Roman"/>
            </a:endParaRPr>
          </a:p>
        </p:txBody>
      </p:sp>
      <p:sp>
        <p:nvSpPr>
          <p:cNvPr id="25" name="Line 27"/>
          <p:cNvSpPr>
            <a:spLocks noChangeShapeType="1"/>
          </p:cNvSpPr>
          <p:nvPr/>
        </p:nvSpPr>
        <p:spPr bwMode="auto">
          <a:xfrm>
            <a:off x="4722359" y="2702622"/>
            <a:ext cx="1050229" cy="0"/>
          </a:xfrm>
          <a:prstGeom prst="line">
            <a:avLst/>
          </a:prstGeom>
          <a:noFill/>
          <a:ln w="31750" cap="rnd">
            <a:solidFill>
              <a:srgbClr val="000000"/>
            </a:solidFill>
            <a:prstDash val="sysDot"/>
            <a:round/>
            <a:headEnd/>
            <a:tailEnd/>
          </a:ln>
        </p:spPr>
        <p:txBody>
          <a:bodyPr>
            <a:prstTxWarp prst="textNoShape">
              <a:avLst/>
            </a:prstTxWarp>
          </a:bodyPr>
          <a:lstStyle/>
          <a:p>
            <a:endParaRPr lang="en-US">
              <a:latin typeface="Times New Roman"/>
              <a:cs typeface="Times New Roman"/>
            </a:endParaRPr>
          </a:p>
        </p:txBody>
      </p:sp>
      <p:sp>
        <p:nvSpPr>
          <p:cNvPr id="26" name="Freeform 28"/>
          <p:cNvSpPr>
            <a:spLocks/>
          </p:cNvSpPr>
          <p:nvPr/>
        </p:nvSpPr>
        <p:spPr bwMode="auto">
          <a:xfrm>
            <a:off x="6867963" y="4274247"/>
            <a:ext cx="119063" cy="119062"/>
          </a:xfrm>
          <a:custGeom>
            <a:avLst/>
            <a:gdLst>
              <a:gd name="T0" fmla="*/ 0 w 174"/>
              <a:gd name="T1" fmla="*/ 87 h 174"/>
              <a:gd name="T2" fmla="*/ 12 w 174"/>
              <a:gd name="T3" fmla="*/ 43 h 174"/>
              <a:gd name="T4" fmla="*/ 43 w 174"/>
              <a:gd name="T5" fmla="*/ 12 h 174"/>
              <a:gd name="T6" fmla="*/ 88 w 174"/>
              <a:gd name="T7" fmla="*/ 0 h 174"/>
              <a:gd name="T8" fmla="*/ 88 w 174"/>
              <a:gd name="T9" fmla="*/ 0 h 174"/>
              <a:gd name="T10" fmla="*/ 131 w 174"/>
              <a:gd name="T11" fmla="*/ 12 h 174"/>
              <a:gd name="T12" fmla="*/ 162 w 174"/>
              <a:gd name="T13" fmla="*/ 43 h 174"/>
              <a:gd name="T14" fmla="*/ 174 w 174"/>
              <a:gd name="T15" fmla="*/ 87 h 174"/>
              <a:gd name="T16" fmla="*/ 174 w 174"/>
              <a:gd name="T17" fmla="*/ 87 h 174"/>
              <a:gd name="T18" fmla="*/ 162 w 174"/>
              <a:gd name="T19" fmla="*/ 130 h 174"/>
              <a:gd name="T20" fmla="*/ 131 w 174"/>
              <a:gd name="T21" fmla="*/ 162 h 174"/>
              <a:gd name="T22" fmla="*/ 88 w 174"/>
              <a:gd name="T23" fmla="*/ 174 h 174"/>
              <a:gd name="T24" fmla="*/ 88 w 174"/>
              <a:gd name="T25" fmla="*/ 174 h 174"/>
              <a:gd name="T26" fmla="*/ 43 w 174"/>
              <a:gd name="T27" fmla="*/ 162 h 174"/>
              <a:gd name="T28" fmla="*/ 12 w 174"/>
              <a:gd name="T29" fmla="*/ 130 h 174"/>
              <a:gd name="T30" fmla="*/ 0 w 174"/>
              <a:gd name="T31" fmla="*/ 87 h 174"/>
              <a:gd name="T32" fmla="*/ 0 w 174"/>
              <a:gd name="T33" fmla="*/ 87 h 174"/>
              <a:gd name="T34" fmla="*/ 0 w 174"/>
              <a:gd name="T35" fmla="*/ 87 h 1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4"/>
              <a:gd name="T55" fmla="*/ 0 h 174"/>
              <a:gd name="T56" fmla="*/ 174 w 174"/>
              <a:gd name="T57" fmla="*/ 174 h 17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4" h="174">
                <a:moveTo>
                  <a:pt x="0" y="87"/>
                </a:moveTo>
                <a:lnTo>
                  <a:pt x="12" y="43"/>
                </a:lnTo>
                <a:lnTo>
                  <a:pt x="43" y="12"/>
                </a:lnTo>
                <a:lnTo>
                  <a:pt x="88" y="0"/>
                </a:lnTo>
                <a:lnTo>
                  <a:pt x="131" y="12"/>
                </a:lnTo>
                <a:lnTo>
                  <a:pt x="162" y="43"/>
                </a:lnTo>
                <a:lnTo>
                  <a:pt x="174" y="87"/>
                </a:lnTo>
                <a:lnTo>
                  <a:pt x="162" y="130"/>
                </a:lnTo>
                <a:lnTo>
                  <a:pt x="131" y="162"/>
                </a:lnTo>
                <a:lnTo>
                  <a:pt x="88" y="174"/>
                </a:lnTo>
                <a:lnTo>
                  <a:pt x="43" y="162"/>
                </a:lnTo>
                <a:lnTo>
                  <a:pt x="12"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27" name="Freeform 41"/>
          <p:cNvSpPr>
            <a:spLocks/>
          </p:cNvSpPr>
          <p:nvPr/>
        </p:nvSpPr>
        <p:spPr bwMode="auto">
          <a:xfrm>
            <a:off x="6283763" y="3529709"/>
            <a:ext cx="119063" cy="119063"/>
          </a:xfrm>
          <a:custGeom>
            <a:avLst/>
            <a:gdLst>
              <a:gd name="T0" fmla="*/ 0 w 174"/>
              <a:gd name="T1" fmla="*/ 87 h 174"/>
              <a:gd name="T2" fmla="*/ 12 w 174"/>
              <a:gd name="T3" fmla="*/ 43 h 174"/>
              <a:gd name="T4" fmla="*/ 43 w 174"/>
              <a:gd name="T5" fmla="*/ 12 h 174"/>
              <a:gd name="T6" fmla="*/ 88 w 174"/>
              <a:gd name="T7" fmla="*/ 0 h 174"/>
              <a:gd name="T8" fmla="*/ 88 w 174"/>
              <a:gd name="T9" fmla="*/ 0 h 174"/>
              <a:gd name="T10" fmla="*/ 131 w 174"/>
              <a:gd name="T11" fmla="*/ 12 h 174"/>
              <a:gd name="T12" fmla="*/ 162 w 174"/>
              <a:gd name="T13" fmla="*/ 43 h 174"/>
              <a:gd name="T14" fmla="*/ 174 w 174"/>
              <a:gd name="T15" fmla="*/ 87 h 174"/>
              <a:gd name="T16" fmla="*/ 174 w 174"/>
              <a:gd name="T17" fmla="*/ 87 h 174"/>
              <a:gd name="T18" fmla="*/ 162 w 174"/>
              <a:gd name="T19" fmla="*/ 130 h 174"/>
              <a:gd name="T20" fmla="*/ 131 w 174"/>
              <a:gd name="T21" fmla="*/ 162 h 174"/>
              <a:gd name="T22" fmla="*/ 88 w 174"/>
              <a:gd name="T23" fmla="*/ 174 h 174"/>
              <a:gd name="T24" fmla="*/ 88 w 174"/>
              <a:gd name="T25" fmla="*/ 174 h 174"/>
              <a:gd name="T26" fmla="*/ 43 w 174"/>
              <a:gd name="T27" fmla="*/ 162 h 174"/>
              <a:gd name="T28" fmla="*/ 12 w 174"/>
              <a:gd name="T29" fmla="*/ 130 h 174"/>
              <a:gd name="T30" fmla="*/ 0 w 174"/>
              <a:gd name="T31" fmla="*/ 87 h 174"/>
              <a:gd name="T32" fmla="*/ 0 w 174"/>
              <a:gd name="T33" fmla="*/ 87 h 174"/>
              <a:gd name="T34" fmla="*/ 0 w 174"/>
              <a:gd name="T35" fmla="*/ 87 h 1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4"/>
              <a:gd name="T55" fmla="*/ 0 h 174"/>
              <a:gd name="T56" fmla="*/ 174 w 174"/>
              <a:gd name="T57" fmla="*/ 174 h 17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4" h="174">
                <a:moveTo>
                  <a:pt x="0" y="87"/>
                </a:moveTo>
                <a:lnTo>
                  <a:pt x="12" y="43"/>
                </a:lnTo>
                <a:lnTo>
                  <a:pt x="43" y="12"/>
                </a:lnTo>
                <a:lnTo>
                  <a:pt x="88" y="0"/>
                </a:lnTo>
                <a:lnTo>
                  <a:pt x="131" y="12"/>
                </a:lnTo>
                <a:lnTo>
                  <a:pt x="162" y="43"/>
                </a:lnTo>
                <a:lnTo>
                  <a:pt x="174" y="87"/>
                </a:lnTo>
                <a:lnTo>
                  <a:pt x="162" y="130"/>
                </a:lnTo>
                <a:lnTo>
                  <a:pt x="131" y="162"/>
                </a:lnTo>
                <a:lnTo>
                  <a:pt x="88" y="174"/>
                </a:lnTo>
                <a:lnTo>
                  <a:pt x="43" y="162"/>
                </a:lnTo>
                <a:lnTo>
                  <a:pt x="12"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28" name="Freeform 42"/>
          <p:cNvSpPr>
            <a:spLocks/>
          </p:cNvSpPr>
          <p:nvPr/>
        </p:nvSpPr>
        <p:spPr bwMode="auto">
          <a:xfrm>
            <a:off x="5677338" y="2629597"/>
            <a:ext cx="119063" cy="119062"/>
          </a:xfrm>
          <a:custGeom>
            <a:avLst/>
            <a:gdLst>
              <a:gd name="T0" fmla="*/ 0 w 174"/>
              <a:gd name="T1" fmla="*/ 87 h 174"/>
              <a:gd name="T2" fmla="*/ 12 w 174"/>
              <a:gd name="T3" fmla="*/ 43 h 174"/>
              <a:gd name="T4" fmla="*/ 43 w 174"/>
              <a:gd name="T5" fmla="*/ 12 h 174"/>
              <a:gd name="T6" fmla="*/ 88 w 174"/>
              <a:gd name="T7" fmla="*/ 0 h 174"/>
              <a:gd name="T8" fmla="*/ 88 w 174"/>
              <a:gd name="T9" fmla="*/ 0 h 174"/>
              <a:gd name="T10" fmla="*/ 131 w 174"/>
              <a:gd name="T11" fmla="*/ 12 h 174"/>
              <a:gd name="T12" fmla="*/ 162 w 174"/>
              <a:gd name="T13" fmla="*/ 43 h 174"/>
              <a:gd name="T14" fmla="*/ 174 w 174"/>
              <a:gd name="T15" fmla="*/ 87 h 174"/>
              <a:gd name="T16" fmla="*/ 174 w 174"/>
              <a:gd name="T17" fmla="*/ 87 h 174"/>
              <a:gd name="T18" fmla="*/ 162 w 174"/>
              <a:gd name="T19" fmla="*/ 130 h 174"/>
              <a:gd name="T20" fmla="*/ 131 w 174"/>
              <a:gd name="T21" fmla="*/ 162 h 174"/>
              <a:gd name="T22" fmla="*/ 88 w 174"/>
              <a:gd name="T23" fmla="*/ 174 h 174"/>
              <a:gd name="T24" fmla="*/ 88 w 174"/>
              <a:gd name="T25" fmla="*/ 174 h 174"/>
              <a:gd name="T26" fmla="*/ 43 w 174"/>
              <a:gd name="T27" fmla="*/ 162 h 174"/>
              <a:gd name="T28" fmla="*/ 12 w 174"/>
              <a:gd name="T29" fmla="*/ 130 h 174"/>
              <a:gd name="T30" fmla="*/ 0 w 174"/>
              <a:gd name="T31" fmla="*/ 87 h 174"/>
              <a:gd name="T32" fmla="*/ 0 w 174"/>
              <a:gd name="T33" fmla="*/ 87 h 174"/>
              <a:gd name="T34" fmla="*/ 0 w 174"/>
              <a:gd name="T35" fmla="*/ 87 h 1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4"/>
              <a:gd name="T55" fmla="*/ 0 h 174"/>
              <a:gd name="T56" fmla="*/ 174 w 174"/>
              <a:gd name="T57" fmla="*/ 174 h 17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4" h="174">
                <a:moveTo>
                  <a:pt x="0" y="87"/>
                </a:moveTo>
                <a:lnTo>
                  <a:pt x="12" y="43"/>
                </a:lnTo>
                <a:lnTo>
                  <a:pt x="43" y="12"/>
                </a:lnTo>
                <a:lnTo>
                  <a:pt x="88" y="0"/>
                </a:lnTo>
                <a:lnTo>
                  <a:pt x="131" y="12"/>
                </a:lnTo>
                <a:lnTo>
                  <a:pt x="162" y="43"/>
                </a:lnTo>
                <a:lnTo>
                  <a:pt x="174" y="87"/>
                </a:lnTo>
                <a:lnTo>
                  <a:pt x="162" y="130"/>
                </a:lnTo>
                <a:lnTo>
                  <a:pt x="131" y="162"/>
                </a:lnTo>
                <a:lnTo>
                  <a:pt x="88" y="174"/>
                </a:lnTo>
                <a:lnTo>
                  <a:pt x="43" y="162"/>
                </a:lnTo>
                <a:lnTo>
                  <a:pt x="12"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a:latin typeface="Times New Roman"/>
              <a:cs typeface="Times New Roman"/>
            </a:endParaRPr>
          </a:p>
        </p:txBody>
      </p:sp>
      <p:grpSp>
        <p:nvGrpSpPr>
          <p:cNvPr id="29" name="Group 126"/>
          <p:cNvGrpSpPr>
            <a:grpSpLocks/>
          </p:cNvGrpSpPr>
          <p:nvPr/>
        </p:nvGrpSpPr>
        <p:grpSpPr bwMode="auto">
          <a:xfrm>
            <a:off x="5820213" y="2523234"/>
            <a:ext cx="442913" cy="127000"/>
            <a:chOff x="2700" y="1036"/>
            <a:chExt cx="279" cy="80"/>
          </a:xfrm>
        </p:grpSpPr>
        <p:sp>
          <p:nvSpPr>
            <p:cNvPr id="30" name="Freeform 88"/>
            <p:cNvSpPr>
              <a:spLocks/>
            </p:cNvSpPr>
            <p:nvPr/>
          </p:nvSpPr>
          <p:spPr bwMode="auto">
            <a:xfrm>
              <a:off x="2700" y="1067"/>
              <a:ext cx="28" cy="49"/>
            </a:xfrm>
            <a:custGeom>
              <a:avLst/>
              <a:gdLst/>
              <a:ahLst/>
              <a:cxnLst>
                <a:cxn ang="0">
                  <a:pos x="0" y="147"/>
                </a:cxn>
                <a:cxn ang="0">
                  <a:pos x="36" y="96"/>
                </a:cxn>
                <a:cxn ang="0">
                  <a:pos x="80" y="57"/>
                </a:cxn>
                <a:cxn ang="0">
                  <a:pos x="127" y="30"/>
                </a:cxn>
                <a:cxn ang="0">
                  <a:pos x="173" y="12"/>
                </a:cxn>
                <a:cxn ang="0">
                  <a:pos x="212" y="0"/>
                </a:cxn>
              </a:cxnLst>
              <a:rect l="0" t="0" r="r" b="b"/>
              <a:pathLst>
                <a:path w="212" h="147">
                  <a:moveTo>
                    <a:pt x="0" y="147"/>
                  </a:moveTo>
                  <a:lnTo>
                    <a:pt x="36" y="96"/>
                  </a:lnTo>
                  <a:lnTo>
                    <a:pt x="80" y="57"/>
                  </a:lnTo>
                  <a:lnTo>
                    <a:pt x="127" y="30"/>
                  </a:lnTo>
                  <a:lnTo>
                    <a:pt x="173" y="12"/>
                  </a:lnTo>
                  <a:lnTo>
                    <a:pt x="212" y="0"/>
                  </a:lnTo>
                </a:path>
              </a:pathLst>
            </a:custGeom>
            <a:noFill/>
            <a:ln w="31750" cmpd="sng">
              <a:solidFill>
                <a:srgbClr val="000000"/>
              </a:solidFill>
              <a:prstDash val="solid"/>
              <a:round/>
              <a:headEnd/>
              <a:tailEnd/>
            </a:ln>
            <a:effectLst>
              <a:outerShdw blurRad="63500" dist="35921" dir="2700000" algn="ctr" rotWithShape="0">
                <a:srgbClr val="000000">
                  <a:alpha val="74998"/>
                </a:srgbClr>
              </a:outerShdw>
            </a:effectLst>
          </p:spPr>
          <p:txBody>
            <a:bodyPr>
              <a:prstTxWarp prst="textNoShape">
                <a:avLst/>
              </a:prstTxWarp>
            </a:bodyPr>
            <a:lstStyle/>
            <a:p>
              <a:pPr>
                <a:defRPr/>
              </a:pPr>
              <a:endParaRPr lang="en-US">
                <a:latin typeface="Times New Roman"/>
                <a:cs typeface="Times New Roman"/>
              </a:endParaRPr>
            </a:p>
          </p:txBody>
        </p:sp>
        <p:sp>
          <p:nvSpPr>
            <p:cNvPr id="33" name="Line 89"/>
            <p:cNvSpPr>
              <a:spLocks noChangeShapeType="1"/>
            </p:cNvSpPr>
            <p:nvPr/>
          </p:nvSpPr>
          <p:spPr bwMode="auto">
            <a:xfrm>
              <a:off x="2728" y="1067"/>
              <a:ext cx="60" cy="1"/>
            </a:xfrm>
            <a:prstGeom prst="line">
              <a:avLst/>
            </a:prstGeom>
            <a:noFill/>
            <a:ln w="31750">
              <a:solidFill>
                <a:srgbClr val="000000"/>
              </a:solidFill>
              <a:round/>
              <a:headEn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a:latin typeface="Times New Roman"/>
                <a:cs typeface="Times New Roman"/>
              </a:endParaRPr>
            </a:p>
          </p:txBody>
        </p:sp>
        <p:sp>
          <p:nvSpPr>
            <p:cNvPr id="34" name="Freeform 90"/>
            <p:cNvSpPr>
              <a:spLocks/>
            </p:cNvSpPr>
            <p:nvPr/>
          </p:nvSpPr>
          <p:spPr bwMode="auto">
            <a:xfrm>
              <a:off x="2788" y="1036"/>
              <a:ext cx="53" cy="32"/>
            </a:xfrm>
            <a:custGeom>
              <a:avLst/>
              <a:gdLst/>
              <a:ahLst/>
              <a:cxnLst>
                <a:cxn ang="0">
                  <a:pos x="0" y="95"/>
                </a:cxn>
                <a:cxn ang="0">
                  <a:pos x="89" y="97"/>
                </a:cxn>
                <a:cxn ang="0">
                  <a:pos x="163" y="98"/>
                </a:cxn>
                <a:cxn ang="0">
                  <a:pos x="224" y="98"/>
                </a:cxn>
                <a:cxn ang="0">
                  <a:pos x="272" y="95"/>
                </a:cxn>
                <a:cxn ang="0">
                  <a:pos x="310" y="89"/>
                </a:cxn>
                <a:cxn ang="0">
                  <a:pos x="339" y="76"/>
                </a:cxn>
                <a:cxn ang="0">
                  <a:pos x="362" y="59"/>
                </a:cxn>
                <a:cxn ang="0">
                  <a:pos x="380" y="33"/>
                </a:cxn>
                <a:cxn ang="0">
                  <a:pos x="394" y="0"/>
                </a:cxn>
              </a:cxnLst>
              <a:rect l="0" t="0" r="r" b="b"/>
              <a:pathLst>
                <a:path w="394" h="98">
                  <a:moveTo>
                    <a:pt x="0" y="95"/>
                  </a:moveTo>
                  <a:lnTo>
                    <a:pt x="89" y="97"/>
                  </a:lnTo>
                  <a:lnTo>
                    <a:pt x="163" y="98"/>
                  </a:lnTo>
                  <a:lnTo>
                    <a:pt x="224" y="98"/>
                  </a:lnTo>
                  <a:lnTo>
                    <a:pt x="272" y="95"/>
                  </a:lnTo>
                  <a:lnTo>
                    <a:pt x="310" y="89"/>
                  </a:lnTo>
                  <a:lnTo>
                    <a:pt x="339" y="76"/>
                  </a:lnTo>
                  <a:lnTo>
                    <a:pt x="362" y="59"/>
                  </a:lnTo>
                  <a:lnTo>
                    <a:pt x="380" y="33"/>
                  </a:lnTo>
                  <a:lnTo>
                    <a:pt x="394" y="0"/>
                  </a:lnTo>
                </a:path>
              </a:pathLst>
            </a:custGeom>
            <a:noFill/>
            <a:ln w="31750" cmpd="sng">
              <a:solidFill>
                <a:srgbClr val="000000"/>
              </a:solidFill>
              <a:prstDash val="solid"/>
              <a:round/>
              <a:headEnd/>
              <a:tailEnd/>
            </a:ln>
            <a:effectLst>
              <a:outerShdw blurRad="63500" dist="35921" dir="2700000" algn="ctr" rotWithShape="0">
                <a:srgbClr val="000000">
                  <a:alpha val="74998"/>
                </a:srgbClr>
              </a:outerShdw>
            </a:effectLst>
          </p:spPr>
          <p:txBody>
            <a:bodyPr>
              <a:prstTxWarp prst="textNoShape">
                <a:avLst/>
              </a:prstTxWarp>
            </a:bodyPr>
            <a:lstStyle/>
            <a:p>
              <a:pPr>
                <a:defRPr/>
              </a:pPr>
              <a:endParaRPr lang="en-US">
                <a:latin typeface="Times New Roman"/>
                <a:cs typeface="Times New Roman"/>
              </a:endParaRPr>
            </a:p>
          </p:txBody>
        </p:sp>
        <p:sp>
          <p:nvSpPr>
            <p:cNvPr id="35" name="Freeform 91"/>
            <p:cNvSpPr>
              <a:spLocks/>
            </p:cNvSpPr>
            <p:nvPr/>
          </p:nvSpPr>
          <p:spPr bwMode="auto">
            <a:xfrm>
              <a:off x="2951" y="1067"/>
              <a:ext cx="28" cy="49"/>
            </a:xfrm>
            <a:custGeom>
              <a:avLst/>
              <a:gdLst/>
              <a:ahLst/>
              <a:cxnLst>
                <a:cxn ang="0">
                  <a:pos x="213" y="147"/>
                </a:cxn>
                <a:cxn ang="0">
                  <a:pos x="177" y="96"/>
                </a:cxn>
                <a:cxn ang="0">
                  <a:pos x="133" y="57"/>
                </a:cxn>
                <a:cxn ang="0">
                  <a:pos x="86" y="30"/>
                </a:cxn>
                <a:cxn ang="0">
                  <a:pos x="39" y="12"/>
                </a:cxn>
                <a:cxn ang="0">
                  <a:pos x="0" y="0"/>
                </a:cxn>
              </a:cxnLst>
              <a:rect l="0" t="0" r="r" b="b"/>
              <a:pathLst>
                <a:path w="213" h="147">
                  <a:moveTo>
                    <a:pt x="213" y="147"/>
                  </a:moveTo>
                  <a:lnTo>
                    <a:pt x="177" y="96"/>
                  </a:lnTo>
                  <a:lnTo>
                    <a:pt x="133" y="57"/>
                  </a:lnTo>
                  <a:lnTo>
                    <a:pt x="86" y="30"/>
                  </a:lnTo>
                  <a:lnTo>
                    <a:pt x="39" y="12"/>
                  </a:lnTo>
                  <a:lnTo>
                    <a:pt x="0" y="0"/>
                  </a:lnTo>
                </a:path>
              </a:pathLst>
            </a:custGeom>
            <a:noFill/>
            <a:ln w="31750" cmpd="sng">
              <a:solidFill>
                <a:srgbClr val="000000"/>
              </a:solidFill>
              <a:prstDash val="solid"/>
              <a:round/>
              <a:headEnd/>
              <a:tailEnd/>
            </a:ln>
            <a:effectLst>
              <a:outerShdw blurRad="63500" dist="35921" dir="2700000" algn="ctr" rotWithShape="0">
                <a:srgbClr val="000000">
                  <a:alpha val="74998"/>
                </a:srgbClr>
              </a:outerShdw>
            </a:effectLst>
          </p:spPr>
          <p:txBody>
            <a:bodyPr>
              <a:prstTxWarp prst="textNoShape">
                <a:avLst/>
              </a:prstTxWarp>
            </a:bodyPr>
            <a:lstStyle/>
            <a:p>
              <a:pPr>
                <a:defRPr/>
              </a:pPr>
              <a:endParaRPr lang="en-US">
                <a:latin typeface="Times New Roman"/>
                <a:cs typeface="Times New Roman"/>
              </a:endParaRPr>
            </a:p>
          </p:txBody>
        </p:sp>
        <p:sp>
          <p:nvSpPr>
            <p:cNvPr id="36" name="Line 92"/>
            <p:cNvSpPr>
              <a:spLocks noChangeShapeType="1"/>
            </p:cNvSpPr>
            <p:nvPr/>
          </p:nvSpPr>
          <p:spPr bwMode="auto">
            <a:xfrm flipH="1">
              <a:off x="2893" y="1067"/>
              <a:ext cx="58" cy="1"/>
            </a:xfrm>
            <a:prstGeom prst="line">
              <a:avLst/>
            </a:prstGeom>
            <a:noFill/>
            <a:ln w="31750">
              <a:solidFill>
                <a:srgbClr val="000000"/>
              </a:solidFill>
              <a:round/>
              <a:headEn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a:latin typeface="Times New Roman"/>
                <a:cs typeface="Times New Roman"/>
              </a:endParaRPr>
            </a:p>
          </p:txBody>
        </p:sp>
        <p:sp>
          <p:nvSpPr>
            <p:cNvPr id="37" name="Freeform 93"/>
            <p:cNvSpPr>
              <a:spLocks/>
            </p:cNvSpPr>
            <p:nvPr/>
          </p:nvSpPr>
          <p:spPr bwMode="auto">
            <a:xfrm>
              <a:off x="2841" y="1036"/>
              <a:ext cx="52" cy="32"/>
            </a:xfrm>
            <a:custGeom>
              <a:avLst/>
              <a:gdLst/>
              <a:ahLst/>
              <a:cxnLst>
                <a:cxn ang="0">
                  <a:pos x="394" y="95"/>
                </a:cxn>
                <a:cxn ang="0">
                  <a:pos x="305" y="97"/>
                </a:cxn>
                <a:cxn ang="0">
                  <a:pos x="230" y="98"/>
                </a:cxn>
                <a:cxn ang="0">
                  <a:pos x="170" y="98"/>
                </a:cxn>
                <a:cxn ang="0">
                  <a:pos x="122" y="95"/>
                </a:cxn>
                <a:cxn ang="0">
                  <a:pos x="84" y="89"/>
                </a:cxn>
                <a:cxn ang="0">
                  <a:pos x="55" y="76"/>
                </a:cxn>
                <a:cxn ang="0">
                  <a:pos x="32" y="59"/>
                </a:cxn>
                <a:cxn ang="0">
                  <a:pos x="15" y="33"/>
                </a:cxn>
                <a:cxn ang="0">
                  <a:pos x="0" y="0"/>
                </a:cxn>
              </a:cxnLst>
              <a:rect l="0" t="0" r="r" b="b"/>
              <a:pathLst>
                <a:path w="394" h="98">
                  <a:moveTo>
                    <a:pt x="394" y="95"/>
                  </a:moveTo>
                  <a:lnTo>
                    <a:pt x="305" y="97"/>
                  </a:lnTo>
                  <a:lnTo>
                    <a:pt x="230" y="98"/>
                  </a:lnTo>
                  <a:lnTo>
                    <a:pt x="170" y="98"/>
                  </a:lnTo>
                  <a:lnTo>
                    <a:pt x="122" y="95"/>
                  </a:lnTo>
                  <a:lnTo>
                    <a:pt x="84" y="89"/>
                  </a:lnTo>
                  <a:lnTo>
                    <a:pt x="55" y="76"/>
                  </a:lnTo>
                  <a:lnTo>
                    <a:pt x="32" y="59"/>
                  </a:lnTo>
                  <a:lnTo>
                    <a:pt x="15" y="33"/>
                  </a:lnTo>
                  <a:lnTo>
                    <a:pt x="0" y="0"/>
                  </a:lnTo>
                </a:path>
              </a:pathLst>
            </a:custGeom>
            <a:noFill/>
            <a:ln w="31750" cmpd="sng">
              <a:solidFill>
                <a:srgbClr val="000000"/>
              </a:solidFill>
              <a:prstDash val="solid"/>
              <a:round/>
              <a:headEnd/>
              <a:tailEnd/>
            </a:ln>
            <a:effectLst>
              <a:outerShdw blurRad="63500" dist="35921" dir="2700000" algn="ctr" rotWithShape="0">
                <a:srgbClr val="000000">
                  <a:alpha val="74998"/>
                </a:srgbClr>
              </a:outerShdw>
            </a:effectLst>
          </p:spPr>
          <p:txBody>
            <a:bodyPr>
              <a:prstTxWarp prst="textNoShape">
                <a:avLst/>
              </a:prstTxWarp>
            </a:bodyPr>
            <a:lstStyle/>
            <a:p>
              <a:pPr>
                <a:defRPr/>
              </a:pPr>
              <a:endParaRPr lang="en-US">
                <a:latin typeface="Times New Roman"/>
                <a:cs typeface="Times New Roman"/>
              </a:endParaRPr>
            </a:p>
          </p:txBody>
        </p:sp>
      </p:grpSp>
      <p:grpSp>
        <p:nvGrpSpPr>
          <p:cNvPr id="38" name="Group 127"/>
          <p:cNvGrpSpPr>
            <a:grpSpLocks/>
          </p:cNvGrpSpPr>
          <p:nvPr/>
        </p:nvGrpSpPr>
        <p:grpSpPr bwMode="auto">
          <a:xfrm>
            <a:off x="6017063" y="2193034"/>
            <a:ext cx="2936875" cy="593725"/>
            <a:chOff x="2832" y="828"/>
            <a:chExt cx="1850" cy="374"/>
          </a:xfrm>
        </p:grpSpPr>
        <p:sp>
          <p:nvSpPr>
            <p:cNvPr id="40" name="Line 87"/>
            <p:cNvSpPr>
              <a:spLocks noChangeShapeType="1"/>
            </p:cNvSpPr>
            <p:nvPr/>
          </p:nvSpPr>
          <p:spPr bwMode="auto">
            <a:xfrm>
              <a:off x="2832" y="1028"/>
              <a:ext cx="890" cy="0"/>
            </a:xfrm>
            <a:prstGeom prst="line">
              <a:avLst/>
            </a:prstGeom>
            <a:noFill/>
            <a:ln w="31750">
              <a:solidFill>
                <a:srgbClr val="000000"/>
              </a:solidFill>
              <a:round/>
              <a:headEnd/>
              <a:tailEnd/>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pPr>
                <a:defRPr/>
              </a:pPr>
              <a:endParaRPr lang="en-US">
                <a:latin typeface="Times New Roman"/>
                <a:cs typeface="Times New Roman"/>
              </a:endParaRPr>
            </a:p>
          </p:txBody>
        </p:sp>
        <p:grpSp>
          <p:nvGrpSpPr>
            <p:cNvPr id="41" name="Group 94"/>
            <p:cNvGrpSpPr>
              <a:grpSpLocks/>
            </p:cNvGrpSpPr>
            <p:nvPr/>
          </p:nvGrpSpPr>
          <p:grpSpPr bwMode="auto">
            <a:xfrm>
              <a:off x="3722" y="828"/>
              <a:ext cx="960" cy="374"/>
              <a:chOff x="3722" y="828"/>
              <a:chExt cx="960" cy="374"/>
            </a:xfrm>
          </p:grpSpPr>
          <p:sp>
            <p:nvSpPr>
              <p:cNvPr id="43" name="Rectangle 95"/>
              <p:cNvSpPr>
                <a:spLocks noChangeArrowheads="1"/>
              </p:cNvSpPr>
              <p:nvPr/>
            </p:nvSpPr>
            <p:spPr bwMode="auto">
              <a:xfrm>
                <a:off x="3722" y="828"/>
                <a:ext cx="960" cy="374"/>
              </a:xfrm>
              <a:prstGeom prst="rect">
                <a:avLst/>
              </a:prstGeom>
              <a:solidFill>
                <a:srgbClr val="FFFFCC"/>
              </a:solidFill>
              <a:ln w="12700">
                <a:solidFill>
                  <a:srgbClr val="000000"/>
                </a:solidFill>
                <a:miter lim="800000"/>
                <a:headEnd/>
                <a:tailEnd/>
              </a:ln>
              <a:effectLst>
                <a:outerShdw blurRad="63500" dist="38099" dir="2700000" algn="ctr" rotWithShape="0">
                  <a:srgbClr val="000000">
                    <a:alpha val="74998"/>
                  </a:srgbClr>
                </a:outerShdw>
              </a:effectLst>
            </p:spPr>
            <p:txBody>
              <a:bodyPr wrap="none" lIns="92075" tIns="46038" rIns="92075" bIns="46038" anchor="ctr">
                <a:prstTxWarp prst="textNoShape">
                  <a:avLst/>
                </a:prstTxWarp>
              </a:bodyPr>
              <a:lstStyle/>
              <a:p>
                <a:pPr>
                  <a:defRPr/>
                </a:pPr>
                <a:endParaRPr lang="en-US">
                  <a:latin typeface="Times New Roman"/>
                  <a:cs typeface="Times New Roman"/>
                </a:endParaRPr>
              </a:p>
            </p:txBody>
          </p:sp>
          <p:sp>
            <p:nvSpPr>
              <p:cNvPr id="44" name="Rectangle 96"/>
              <p:cNvSpPr>
                <a:spLocks noChangeArrowheads="1"/>
              </p:cNvSpPr>
              <p:nvPr/>
            </p:nvSpPr>
            <p:spPr bwMode="auto">
              <a:xfrm>
                <a:off x="3773" y="866"/>
                <a:ext cx="866" cy="301"/>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800" b="0" dirty="0">
                    <a:solidFill>
                      <a:srgbClr val="000000"/>
                    </a:solidFill>
                    <a:latin typeface="Times New Roman"/>
                    <a:cs typeface="Times New Roman"/>
                  </a:rPr>
                  <a:t>Excess </a:t>
                </a:r>
                <a:r>
                  <a:rPr kumimoji="0" lang="en-US" sz="1800" b="1" i="1" dirty="0">
                    <a:solidFill>
                      <a:schemeClr val="bg2">
                        <a:lumMod val="50000"/>
                      </a:schemeClr>
                    </a:solidFill>
                    <a:latin typeface="Times New Roman"/>
                    <a:cs typeface="Times New Roman"/>
                  </a:rPr>
                  <a:t>supply</a:t>
                </a:r>
                <a:r>
                  <a:rPr kumimoji="0" lang="en-US" sz="1800" i="1" dirty="0">
                    <a:solidFill>
                      <a:srgbClr val="800000"/>
                    </a:solidFill>
                    <a:latin typeface="Times New Roman"/>
                    <a:cs typeface="Times New Roman"/>
                  </a:rPr>
                  <a:t/>
                </a:r>
                <a:br>
                  <a:rPr kumimoji="0" lang="en-US" sz="1800" i="1" dirty="0">
                    <a:solidFill>
                      <a:srgbClr val="800000"/>
                    </a:solidFill>
                    <a:latin typeface="Times New Roman"/>
                    <a:cs typeface="Times New Roman"/>
                  </a:rPr>
                </a:br>
                <a:r>
                  <a:rPr kumimoji="0" lang="en-US" sz="1800" b="0" dirty="0">
                    <a:solidFill>
                      <a:srgbClr val="000000"/>
                    </a:solidFill>
                    <a:latin typeface="Times New Roman"/>
                    <a:cs typeface="Times New Roman"/>
                  </a:rPr>
                  <a:t>at</a:t>
                </a:r>
                <a:r>
                  <a:rPr kumimoji="0" lang="en-US" sz="1800" b="0" dirty="0" smtClean="0">
                    <a:solidFill>
                      <a:srgbClr val="000000"/>
                    </a:solidFill>
                    <a:latin typeface="Times New Roman"/>
                    <a:cs typeface="Times New Roman"/>
                  </a:rPr>
                  <a:t> </a:t>
                </a:r>
                <a:r>
                  <a:rPr kumimoji="0" lang="en-US" sz="2000" b="1" i="1" dirty="0" smtClean="0">
                    <a:solidFill>
                      <a:srgbClr val="000000"/>
                    </a:solidFill>
                    <a:latin typeface="Times New Roman"/>
                    <a:cs typeface="Times New Roman"/>
                  </a:rPr>
                  <a:t>i</a:t>
                </a:r>
                <a:r>
                  <a:rPr kumimoji="0" lang="en-US" sz="2000" b="1" i="1" baseline="-25000" dirty="0" smtClean="0">
                    <a:solidFill>
                      <a:srgbClr val="000000"/>
                    </a:solidFill>
                    <a:latin typeface="Times New Roman"/>
                    <a:cs typeface="Times New Roman"/>
                  </a:rPr>
                  <a:t>2</a:t>
                </a:r>
                <a:endParaRPr kumimoji="0" lang="en-US" sz="2000" b="1" i="1" baseline="-25000" dirty="0">
                  <a:solidFill>
                    <a:schemeClr val="tx1"/>
                  </a:solidFill>
                  <a:latin typeface="Times New Roman"/>
                  <a:cs typeface="Times New Roman"/>
                </a:endParaRPr>
              </a:p>
            </p:txBody>
          </p:sp>
        </p:grpSp>
      </p:grpSp>
      <p:grpSp>
        <p:nvGrpSpPr>
          <p:cNvPr id="45" name="Group 101"/>
          <p:cNvGrpSpPr>
            <a:grpSpLocks/>
          </p:cNvGrpSpPr>
          <p:nvPr/>
        </p:nvGrpSpPr>
        <p:grpSpPr bwMode="auto">
          <a:xfrm flipV="1">
            <a:off x="6425051" y="4418709"/>
            <a:ext cx="442912" cy="127000"/>
            <a:chOff x="2287" y="1516"/>
            <a:chExt cx="700" cy="80"/>
          </a:xfrm>
        </p:grpSpPr>
        <p:sp>
          <p:nvSpPr>
            <p:cNvPr id="46" name="Freeform 102"/>
            <p:cNvSpPr>
              <a:spLocks/>
            </p:cNvSpPr>
            <p:nvPr/>
          </p:nvSpPr>
          <p:spPr bwMode="auto">
            <a:xfrm>
              <a:off x="2917" y="1547"/>
              <a:ext cx="70" cy="49"/>
            </a:xfrm>
            <a:custGeom>
              <a:avLst/>
              <a:gdLst/>
              <a:ahLst/>
              <a:cxnLst>
                <a:cxn ang="0">
                  <a:pos x="213" y="147"/>
                </a:cxn>
                <a:cxn ang="0">
                  <a:pos x="177" y="96"/>
                </a:cxn>
                <a:cxn ang="0">
                  <a:pos x="133" y="57"/>
                </a:cxn>
                <a:cxn ang="0">
                  <a:pos x="86" y="30"/>
                </a:cxn>
                <a:cxn ang="0">
                  <a:pos x="39" y="12"/>
                </a:cxn>
                <a:cxn ang="0">
                  <a:pos x="0" y="0"/>
                </a:cxn>
              </a:cxnLst>
              <a:rect l="0" t="0" r="r" b="b"/>
              <a:pathLst>
                <a:path w="213" h="147">
                  <a:moveTo>
                    <a:pt x="213" y="147"/>
                  </a:moveTo>
                  <a:lnTo>
                    <a:pt x="177" y="96"/>
                  </a:lnTo>
                  <a:lnTo>
                    <a:pt x="133" y="57"/>
                  </a:lnTo>
                  <a:lnTo>
                    <a:pt x="86" y="30"/>
                  </a:lnTo>
                  <a:lnTo>
                    <a:pt x="39" y="12"/>
                  </a:lnTo>
                  <a:lnTo>
                    <a:pt x="0" y="0"/>
                  </a:lnTo>
                </a:path>
              </a:pathLst>
            </a:custGeom>
            <a:noFill/>
            <a:ln w="31750" cmpd="sng">
              <a:solidFill>
                <a:srgbClr val="000000"/>
              </a:solidFill>
              <a:prstDash val="solid"/>
              <a:round/>
              <a:headEnd/>
              <a:tailEnd/>
            </a:ln>
            <a:effectLst>
              <a:outerShdw blurRad="63500" dist="35921" dir="2700000" algn="ctr" rotWithShape="0">
                <a:srgbClr val="000000">
                  <a:alpha val="74998"/>
                </a:srgbClr>
              </a:outerShdw>
            </a:effectLst>
          </p:spPr>
          <p:txBody>
            <a:bodyPr>
              <a:prstTxWarp prst="textNoShape">
                <a:avLst/>
              </a:prstTxWarp>
            </a:bodyPr>
            <a:lstStyle/>
            <a:p>
              <a:pPr>
                <a:defRPr/>
              </a:pPr>
              <a:endParaRPr lang="en-US">
                <a:latin typeface="Times New Roman"/>
                <a:cs typeface="Times New Roman"/>
              </a:endParaRPr>
            </a:p>
          </p:txBody>
        </p:sp>
        <p:sp>
          <p:nvSpPr>
            <p:cNvPr id="47" name="Line 103"/>
            <p:cNvSpPr>
              <a:spLocks noChangeShapeType="1"/>
            </p:cNvSpPr>
            <p:nvPr/>
          </p:nvSpPr>
          <p:spPr bwMode="auto">
            <a:xfrm flipH="1">
              <a:off x="2771" y="1547"/>
              <a:ext cx="146" cy="1"/>
            </a:xfrm>
            <a:prstGeom prst="line">
              <a:avLst/>
            </a:prstGeom>
            <a:noFill/>
            <a:ln w="31750">
              <a:solidFill>
                <a:srgbClr val="000000"/>
              </a:solidFill>
              <a:round/>
              <a:headEn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a:latin typeface="Times New Roman"/>
                <a:cs typeface="Times New Roman"/>
              </a:endParaRPr>
            </a:p>
          </p:txBody>
        </p:sp>
        <p:sp>
          <p:nvSpPr>
            <p:cNvPr id="48" name="Freeform 104"/>
            <p:cNvSpPr>
              <a:spLocks/>
            </p:cNvSpPr>
            <p:nvPr/>
          </p:nvSpPr>
          <p:spPr bwMode="auto">
            <a:xfrm>
              <a:off x="2641" y="1516"/>
              <a:ext cx="130" cy="32"/>
            </a:xfrm>
            <a:custGeom>
              <a:avLst/>
              <a:gdLst/>
              <a:ahLst/>
              <a:cxnLst>
                <a:cxn ang="0">
                  <a:pos x="394" y="95"/>
                </a:cxn>
                <a:cxn ang="0">
                  <a:pos x="305" y="97"/>
                </a:cxn>
                <a:cxn ang="0">
                  <a:pos x="230" y="98"/>
                </a:cxn>
                <a:cxn ang="0">
                  <a:pos x="170" y="98"/>
                </a:cxn>
                <a:cxn ang="0">
                  <a:pos x="122" y="95"/>
                </a:cxn>
                <a:cxn ang="0">
                  <a:pos x="84" y="89"/>
                </a:cxn>
                <a:cxn ang="0">
                  <a:pos x="55" y="76"/>
                </a:cxn>
                <a:cxn ang="0">
                  <a:pos x="32" y="59"/>
                </a:cxn>
                <a:cxn ang="0">
                  <a:pos x="15" y="33"/>
                </a:cxn>
                <a:cxn ang="0">
                  <a:pos x="0" y="0"/>
                </a:cxn>
              </a:cxnLst>
              <a:rect l="0" t="0" r="r" b="b"/>
              <a:pathLst>
                <a:path w="394" h="98">
                  <a:moveTo>
                    <a:pt x="394" y="95"/>
                  </a:moveTo>
                  <a:lnTo>
                    <a:pt x="305" y="97"/>
                  </a:lnTo>
                  <a:lnTo>
                    <a:pt x="230" y="98"/>
                  </a:lnTo>
                  <a:lnTo>
                    <a:pt x="170" y="98"/>
                  </a:lnTo>
                  <a:lnTo>
                    <a:pt x="122" y="95"/>
                  </a:lnTo>
                  <a:lnTo>
                    <a:pt x="84" y="89"/>
                  </a:lnTo>
                  <a:lnTo>
                    <a:pt x="55" y="76"/>
                  </a:lnTo>
                  <a:lnTo>
                    <a:pt x="32" y="59"/>
                  </a:lnTo>
                  <a:lnTo>
                    <a:pt x="15" y="33"/>
                  </a:lnTo>
                  <a:lnTo>
                    <a:pt x="0" y="0"/>
                  </a:lnTo>
                </a:path>
              </a:pathLst>
            </a:custGeom>
            <a:noFill/>
            <a:ln w="31750" cmpd="sng">
              <a:solidFill>
                <a:srgbClr val="000000"/>
              </a:solidFill>
              <a:prstDash val="solid"/>
              <a:round/>
              <a:headEnd/>
              <a:tailEnd/>
            </a:ln>
            <a:effectLst>
              <a:outerShdw blurRad="63500" dist="35921" dir="2700000" algn="ctr" rotWithShape="0">
                <a:srgbClr val="000000">
                  <a:alpha val="74998"/>
                </a:srgbClr>
              </a:outerShdw>
            </a:effectLst>
          </p:spPr>
          <p:txBody>
            <a:bodyPr>
              <a:prstTxWarp prst="textNoShape">
                <a:avLst/>
              </a:prstTxWarp>
            </a:bodyPr>
            <a:lstStyle/>
            <a:p>
              <a:pPr>
                <a:defRPr/>
              </a:pPr>
              <a:endParaRPr lang="en-US">
                <a:latin typeface="Times New Roman"/>
                <a:cs typeface="Times New Roman"/>
              </a:endParaRPr>
            </a:p>
          </p:txBody>
        </p:sp>
        <p:sp>
          <p:nvSpPr>
            <p:cNvPr id="49" name="Freeform 105"/>
            <p:cNvSpPr>
              <a:spLocks/>
            </p:cNvSpPr>
            <p:nvPr/>
          </p:nvSpPr>
          <p:spPr bwMode="auto">
            <a:xfrm>
              <a:off x="2287" y="1547"/>
              <a:ext cx="70" cy="49"/>
            </a:xfrm>
            <a:custGeom>
              <a:avLst/>
              <a:gdLst/>
              <a:ahLst/>
              <a:cxnLst>
                <a:cxn ang="0">
                  <a:pos x="0" y="147"/>
                </a:cxn>
                <a:cxn ang="0">
                  <a:pos x="36" y="96"/>
                </a:cxn>
                <a:cxn ang="0">
                  <a:pos x="80" y="57"/>
                </a:cxn>
                <a:cxn ang="0">
                  <a:pos x="127" y="30"/>
                </a:cxn>
                <a:cxn ang="0">
                  <a:pos x="173" y="12"/>
                </a:cxn>
                <a:cxn ang="0">
                  <a:pos x="212" y="0"/>
                </a:cxn>
              </a:cxnLst>
              <a:rect l="0" t="0" r="r" b="b"/>
              <a:pathLst>
                <a:path w="212" h="147">
                  <a:moveTo>
                    <a:pt x="0" y="147"/>
                  </a:moveTo>
                  <a:lnTo>
                    <a:pt x="36" y="96"/>
                  </a:lnTo>
                  <a:lnTo>
                    <a:pt x="80" y="57"/>
                  </a:lnTo>
                  <a:lnTo>
                    <a:pt x="127" y="30"/>
                  </a:lnTo>
                  <a:lnTo>
                    <a:pt x="173" y="12"/>
                  </a:lnTo>
                  <a:lnTo>
                    <a:pt x="212" y="0"/>
                  </a:lnTo>
                </a:path>
              </a:pathLst>
            </a:custGeom>
            <a:noFill/>
            <a:ln w="31750" cmpd="sng">
              <a:solidFill>
                <a:srgbClr val="000000"/>
              </a:solidFill>
              <a:prstDash val="solid"/>
              <a:round/>
              <a:headEnd/>
              <a:tailEnd/>
            </a:ln>
            <a:effectLst>
              <a:outerShdw blurRad="63500" dist="35921" dir="2700000" algn="ctr" rotWithShape="0">
                <a:srgbClr val="000000">
                  <a:alpha val="74998"/>
                </a:srgbClr>
              </a:outerShdw>
            </a:effectLst>
          </p:spPr>
          <p:txBody>
            <a:bodyPr>
              <a:prstTxWarp prst="textNoShape">
                <a:avLst/>
              </a:prstTxWarp>
            </a:bodyPr>
            <a:lstStyle/>
            <a:p>
              <a:pPr>
                <a:defRPr/>
              </a:pPr>
              <a:endParaRPr lang="en-US">
                <a:latin typeface="Times New Roman"/>
                <a:cs typeface="Times New Roman"/>
              </a:endParaRPr>
            </a:p>
          </p:txBody>
        </p:sp>
        <p:sp>
          <p:nvSpPr>
            <p:cNvPr id="50" name="Line 106"/>
            <p:cNvSpPr>
              <a:spLocks noChangeShapeType="1"/>
            </p:cNvSpPr>
            <p:nvPr/>
          </p:nvSpPr>
          <p:spPr bwMode="auto">
            <a:xfrm>
              <a:off x="2357" y="1547"/>
              <a:ext cx="151" cy="1"/>
            </a:xfrm>
            <a:prstGeom prst="line">
              <a:avLst/>
            </a:prstGeom>
            <a:noFill/>
            <a:ln w="31750">
              <a:solidFill>
                <a:srgbClr val="000000"/>
              </a:solidFill>
              <a:round/>
              <a:headEnd/>
              <a:tailEnd/>
            </a:ln>
            <a:effectLst>
              <a:outerShdw blurRad="63500" dist="38099" dir="2700000" algn="ctr" rotWithShape="0">
                <a:srgbClr val="000000">
                  <a:alpha val="74998"/>
                </a:srgbClr>
              </a:outerShdw>
            </a:effectLst>
          </p:spPr>
          <p:txBody>
            <a:bodyPr>
              <a:prstTxWarp prst="textNoShape">
                <a:avLst/>
              </a:prstTxWarp>
            </a:bodyPr>
            <a:lstStyle/>
            <a:p>
              <a:pPr>
                <a:defRPr/>
              </a:pPr>
              <a:endParaRPr lang="en-US">
                <a:latin typeface="Times New Roman"/>
                <a:cs typeface="Times New Roman"/>
              </a:endParaRPr>
            </a:p>
          </p:txBody>
        </p:sp>
        <p:sp>
          <p:nvSpPr>
            <p:cNvPr id="51" name="Freeform 107"/>
            <p:cNvSpPr>
              <a:spLocks/>
            </p:cNvSpPr>
            <p:nvPr/>
          </p:nvSpPr>
          <p:spPr bwMode="auto">
            <a:xfrm>
              <a:off x="2508" y="1516"/>
              <a:ext cx="133" cy="32"/>
            </a:xfrm>
            <a:custGeom>
              <a:avLst/>
              <a:gdLst/>
              <a:ahLst/>
              <a:cxnLst>
                <a:cxn ang="0">
                  <a:pos x="0" y="95"/>
                </a:cxn>
                <a:cxn ang="0">
                  <a:pos x="89" y="97"/>
                </a:cxn>
                <a:cxn ang="0">
                  <a:pos x="163" y="98"/>
                </a:cxn>
                <a:cxn ang="0">
                  <a:pos x="224" y="98"/>
                </a:cxn>
                <a:cxn ang="0">
                  <a:pos x="272" y="95"/>
                </a:cxn>
                <a:cxn ang="0">
                  <a:pos x="310" y="89"/>
                </a:cxn>
                <a:cxn ang="0">
                  <a:pos x="339" y="76"/>
                </a:cxn>
                <a:cxn ang="0">
                  <a:pos x="362" y="59"/>
                </a:cxn>
                <a:cxn ang="0">
                  <a:pos x="380" y="33"/>
                </a:cxn>
                <a:cxn ang="0">
                  <a:pos x="394" y="0"/>
                </a:cxn>
              </a:cxnLst>
              <a:rect l="0" t="0" r="r" b="b"/>
              <a:pathLst>
                <a:path w="394" h="98">
                  <a:moveTo>
                    <a:pt x="0" y="95"/>
                  </a:moveTo>
                  <a:lnTo>
                    <a:pt x="89" y="97"/>
                  </a:lnTo>
                  <a:lnTo>
                    <a:pt x="163" y="98"/>
                  </a:lnTo>
                  <a:lnTo>
                    <a:pt x="224" y="98"/>
                  </a:lnTo>
                  <a:lnTo>
                    <a:pt x="272" y="95"/>
                  </a:lnTo>
                  <a:lnTo>
                    <a:pt x="310" y="89"/>
                  </a:lnTo>
                  <a:lnTo>
                    <a:pt x="339" y="76"/>
                  </a:lnTo>
                  <a:lnTo>
                    <a:pt x="362" y="59"/>
                  </a:lnTo>
                  <a:lnTo>
                    <a:pt x="380" y="33"/>
                  </a:lnTo>
                  <a:lnTo>
                    <a:pt x="394" y="0"/>
                  </a:lnTo>
                </a:path>
              </a:pathLst>
            </a:custGeom>
            <a:noFill/>
            <a:ln w="31750" cmpd="sng">
              <a:solidFill>
                <a:srgbClr val="000000"/>
              </a:solidFill>
              <a:prstDash val="solid"/>
              <a:round/>
              <a:headEnd/>
              <a:tailEnd/>
            </a:ln>
            <a:effectLst>
              <a:outerShdw blurRad="63500" dist="35921" dir="2700000" algn="ctr" rotWithShape="0">
                <a:srgbClr val="000000">
                  <a:alpha val="74998"/>
                </a:srgbClr>
              </a:outerShdw>
            </a:effectLst>
          </p:spPr>
          <p:txBody>
            <a:bodyPr>
              <a:prstTxWarp prst="textNoShape">
                <a:avLst/>
              </a:prstTxWarp>
            </a:bodyPr>
            <a:lstStyle/>
            <a:p>
              <a:pPr>
                <a:defRPr/>
              </a:pPr>
              <a:endParaRPr lang="en-US">
                <a:latin typeface="Times New Roman"/>
                <a:cs typeface="Times New Roman"/>
              </a:endParaRPr>
            </a:p>
          </p:txBody>
        </p:sp>
      </p:grpSp>
      <p:grpSp>
        <p:nvGrpSpPr>
          <p:cNvPr id="52" name="Group 128"/>
          <p:cNvGrpSpPr>
            <a:grpSpLocks/>
          </p:cNvGrpSpPr>
          <p:nvPr/>
        </p:nvGrpSpPr>
        <p:grpSpPr bwMode="auto">
          <a:xfrm>
            <a:off x="6636188" y="4040884"/>
            <a:ext cx="2300288" cy="593725"/>
            <a:chOff x="3214" y="1992"/>
            <a:chExt cx="1449" cy="374"/>
          </a:xfrm>
        </p:grpSpPr>
        <p:sp>
          <p:nvSpPr>
            <p:cNvPr id="53" name="Line 108"/>
            <p:cNvSpPr>
              <a:spLocks noChangeShapeType="1"/>
            </p:cNvSpPr>
            <p:nvPr/>
          </p:nvSpPr>
          <p:spPr bwMode="auto">
            <a:xfrm>
              <a:off x="3214" y="2312"/>
              <a:ext cx="500" cy="0"/>
            </a:xfrm>
            <a:prstGeom prst="line">
              <a:avLst/>
            </a:prstGeom>
            <a:noFill/>
            <a:ln w="31750">
              <a:solidFill>
                <a:srgbClr val="000000"/>
              </a:solidFill>
              <a:round/>
              <a:headEnd/>
              <a:tailEnd/>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pPr>
                <a:defRPr/>
              </a:pPr>
              <a:endParaRPr lang="en-US">
                <a:latin typeface="Times New Roman"/>
                <a:cs typeface="Times New Roman"/>
              </a:endParaRPr>
            </a:p>
          </p:txBody>
        </p:sp>
        <p:sp>
          <p:nvSpPr>
            <p:cNvPr id="54" name="Rectangle 109"/>
            <p:cNvSpPr>
              <a:spLocks noChangeArrowheads="1"/>
            </p:cNvSpPr>
            <p:nvPr/>
          </p:nvSpPr>
          <p:spPr bwMode="auto">
            <a:xfrm>
              <a:off x="3684" y="1992"/>
              <a:ext cx="979" cy="374"/>
            </a:xfrm>
            <a:prstGeom prst="rect">
              <a:avLst/>
            </a:prstGeom>
            <a:solidFill>
              <a:srgbClr val="FFFFCC"/>
            </a:solidFill>
            <a:ln w="12700">
              <a:solidFill>
                <a:srgbClr val="000000"/>
              </a:solidFill>
              <a:miter lim="800000"/>
              <a:headEnd/>
              <a:tailEnd/>
            </a:ln>
            <a:effectLst>
              <a:outerShdw blurRad="63500" dist="38099" dir="2700000" algn="ctr" rotWithShape="0">
                <a:srgbClr val="000000">
                  <a:alpha val="74998"/>
                </a:srgbClr>
              </a:outerShdw>
            </a:effectLst>
          </p:spPr>
          <p:txBody>
            <a:bodyPr wrap="none" lIns="92075" tIns="46038" rIns="92075" bIns="46038" anchor="ctr">
              <a:prstTxWarp prst="textNoShape">
                <a:avLst/>
              </a:prstTxWarp>
            </a:bodyPr>
            <a:lstStyle/>
            <a:p>
              <a:pPr>
                <a:defRPr/>
              </a:pPr>
              <a:endParaRPr lang="en-US">
                <a:latin typeface="Times New Roman"/>
                <a:cs typeface="Times New Roman"/>
              </a:endParaRPr>
            </a:p>
          </p:txBody>
        </p:sp>
        <p:sp>
          <p:nvSpPr>
            <p:cNvPr id="55" name="Rectangle 110"/>
            <p:cNvSpPr>
              <a:spLocks noChangeArrowheads="1"/>
            </p:cNvSpPr>
            <p:nvPr/>
          </p:nvSpPr>
          <p:spPr bwMode="auto">
            <a:xfrm>
              <a:off x="3708" y="2030"/>
              <a:ext cx="921" cy="301"/>
            </a:xfrm>
            <a:prstGeom prst="rect">
              <a:avLst/>
            </a:prstGeom>
            <a:noFill/>
            <a:ln w="9525">
              <a:noFill/>
              <a:miter lim="800000"/>
              <a:headEnd/>
              <a:tailEnd/>
            </a:ln>
          </p:spPr>
          <p:txBody>
            <a:bodyPr wrap="none" lIns="0" tIns="0" rIns="0" bIns="0">
              <a:prstTxWarp prst="textNoShape">
                <a:avLst/>
              </a:prstTxWarp>
              <a:spAutoFit/>
            </a:bodyPr>
            <a:lstStyle/>
            <a:p>
              <a:pPr algn="ctr">
                <a:lnSpc>
                  <a:spcPct val="80000"/>
                </a:lnSpc>
              </a:pPr>
              <a:r>
                <a:rPr kumimoji="0" lang="en-US" sz="1800" b="0" dirty="0">
                  <a:solidFill>
                    <a:srgbClr val="000000"/>
                  </a:solidFill>
                  <a:latin typeface="Times New Roman"/>
                  <a:cs typeface="Times New Roman"/>
                </a:rPr>
                <a:t>Excess </a:t>
              </a:r>
              <a:r>
                <a:rPr kumimoji="0" lang="en-US" sz="1800" b="1" i="1" dirty="0">
                  <a:solidFill>
                    <a:srgbClr val="660066"/>
                  </a:solidFill>
                  <a:latin typeface="Times New Roman"/>
                  <a:cs typeface="Times New Roman"/>
                </a:rPr>
                <a:t>demand</a:t>
              </a:r>
              <a:r>
                <a:rPr kumimoji="0" lang="en-US" sz="1800" b="0" dirty="0">
                  <a:solidFill>
                    <a:srgbClr val="000000"/>
                  </a:solidFill>
                  <a:latin typeface="Times New Roman"/>
                  <a:cs typeface="Times New Roman"/>
                </a:rPr>
                <a:t/>
              </a:r>
              <a:br>
                <a:rPr kumimoji="0" lang="en-US" sz="1800" b="0" dirty="0">
                  <a:solidFill>
                    <a:srgbClr val="000000"/>
                  </a:solidFill>
                  <a:latin typeface="Times New Roman"/>
                  <a:cs typeface="Times New Roman"/>
                </a:rPr>
              </a:br>
              <a:r>
                <a:rPr kumimoji="0" lang="en-US" sz="1800" b="0" dirty="0">
                  <a:solidFill>
                    <a:srgbClr val="000000"/>
                  </a:solidFill>
                  <a:latin typeface="Times New Roman"/>
                  <a:cs typeface="Times New Roman"/>
                </a:rPr>
                <a:t>at </a:t>
              </a:r>
              <a:r>
                <a:rPr kumimoji="0" lang="en-US" sz="2000" i="1" dirty="0">
                  <a:solidFill>
                    <a:srgbClr val="000000"/>
                  </a:solidFill>
                  <a:latin typeface="Times New Roman"/>
                  <a:cs typeface="Times New Roman"/>
                </a:rPr>
                <a:t>i</a:t>
              </a:r>
              <a:r>
                <a:rPr kumimoji="0" lang="en-US" sz="2000" i="1" baseline="-25000" dirty="0">
                  <a:solidFill>
                    <a:srgbClr val="000000"/>
                  </a:solidFill>
                  <a:latin typeface="Times New Roman"/>
                  <a:cs typeface="Times New Roman"/>
                </a:rPr>
                <a:t>3</a:t>
              </a:r>
              <a:endParaRPr kumimoji="0" lang="en-US" sz="2000" i="1" baseline="-25000" dirty="0">
                <a:solidFill>
                  <a:schemeClr val="tx1"/>
                </a:solidFill>
                <a:latin typeface="Times New Roman"/>
                <a:cs typeface="Times New Roman"/>
              </a:endParaRPr>
            </a:p>
          </p:txBody>
        </p:sp>
      </p:grpSp>
      <p:grpSp>
        <p:nvGrpSpPr>
          <p:cNvPr id="56" name="Group 124"/>
          <p:cNvGrpSpPr>
            <a:grpSpLocks/>
          </p:cNvGrpSpPr>
          <p:nvPr/>
        </p:nvGrpSpPr>
        <p:grpSpPr bwMode="auto">
          <a:xfrm>
            <a:off x="6482202" y="2929636"/>
            <a:ext cx="2490788" cy="984250"/>
            <a:chOff x="3165" y="1190"/>
            <a:chExt cx="1569" cy="620"/>
          </a:xfrm>
        </p:grpSpPr>
        <p:sp>
          <p:nvSpPr>
            <p:cNvPr id="57" name="Line 121"/>
            <p:cNvSpPr>
              <a:spLocks noChangeShapeType="1"/>
            </p:cNvSpPr>
            <p:nvPr/>
          </p:nvSpPr>
          <p:spPr bwMode="auto">
            <a:xfrm flipH="1">
              <a:off x="3165" y="1601"/>
              <a:ext cx="363" cy="0"/>
            </a:xfrm>
            <a:prstGeom prst="line">
              <a:avLst/>
            </a:prstGeom>
            <a:noFill/>
            <a:ln w="31750">
              <a:solidFill>
                <a:srgbClr val="000000"/>
              </a:solidFill>
              <a:round/>
              <a:headEnd type="none" w="lg" len="lg"/>
              <a:tailEnd type="stealth"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pPr>
                <a:defRPr/>
              </a:pPr>
              <a:endParaRPr lang="en-US">
                <a:latin typeface="Times New Roman"/>
                <a:cs typeface="Times New Roman"/>
              </a:endParaRPr>
            </a:p>
          </p:txBody>
        </p:sp>
        <p:grpSp>
          <p:nvGrpSpPr>
            <p:cNvPr id="58" name="Group 123"/>
            <p:cNvGrpSpPr>
              <a:grpSpLocks/>
            </p:cNvGrpSpPr>
            <p:nvPr/>
          </p:nvGrpSpPr>
          <p:grpSpPr bwMode="auto">
            <a:xfrm>
              <a:off x="3528" y="1190"/>
              <a:ext cx="1206" cy="620"/>
              <a:chOff x="3528" y="1214"/>
              <a:chExt cx="1206" cy="620"/>
            </a:xfrm>
          </p:grpSpPr>
          <p:sp>
            <p:nvSpPr>
              <p:cNvPr id="59" name="Rectangle 113"/>
              <p:cNvSpPr>
                <a:spLocks noChangeArrowheads="1"/>
              </p:cNvSpPr>
              <p:nvPr/>
            </p:nvSpPr>
            <p:spPr bwMode="auto">
              <a:xfrm>
                <a:off x="3528" y="1214"/>
                <a:ext cx="1206" cy="620"/>
              </a:xfrm>
              <a:prstGeom prst="rect">
                <a:avLst/>
              </a:prstGeom>
              <a:solidFill>
                <a:srgbClr val="FFFFCC"/>
              </a:solidFill>
              <a:ln w="12700">
                <a:solidFill>
                  <a:srgbClr val="000000"/>
                </a:solidFill>
                <a:miter lim="800000"/>
                <a:headEnd/>
                <a:tailEnd/>
              </a:ln>
              <a:effectLst>
                <a:outerShdw blurRad="63500" dist="38099" dir="2700000" algn="ctr" rotWithShape="0">
                  <a:srgbClr val="000000">
                    <a:alpha val="74998"/>
                  </a:srgbClr>
                </a:outerShdw>
              </a:effectLst>
            </p:spPr>
            <p:txBody>
              <a:bodyPr wrap="square" lIns="0" tIns="0" rIns="0" bIns="0" anchor="ctr">
                <a:prstTxWarp prst="textNoShape">
                  <a:avLst/>
                </a:prstTxWarp>
                <a:spAutoFit/>
              </a:bodyPr>
              <a:lstStyle/>
              <a:p>
                <a:pPr>
                  <a:defRPr/>
                </a:pPr>
                <a:endParaRPr lang="en-US">
                  <a:latin typeface="Times New Roman"/>
                  <a:cs typeface="Times New Roman"/>
                </a:endParaRPr>
              </a:p>
            </p:txBody>
          </p:sp>
          <p:sp>
            <p:nvSpPr>
              <p:cNvPr id="60" name="Rectangle 115"/>
              <p:cNvSpPr>
                <a:spLocks noChangeArrowheads="1"/>
              </p:cNvSpPr>
              <p:nvPr/>
            </p:nvSpPr>
            <p:spPr bwMode="auto">
              <a:xfrm>
                <a:off x="3598" y="1239"/>
                <a:ext cx="1136" cy="580"/>
              </a:xfrm>
              <a:prstGeom prst="rect">
                <a:avLst/>
              </a:prstGeom>
              <a:noFill/>
              <a:ln w="9525">
                <a:noFill/>
                <a:miter lim="800000"/>
                <a:headEnd/>
                <a:tailEnd/>
              </a:ln>
            </p:spPr>
            <p:txBody>
              <a:bodyPr wrap="square" lIns="0" tIns="0" rIns="0" bIns="0">
                <a:prstTxWarp prst="textNoShape">
                  <a:avLst/>
                </a:prstTxWarp>
                <a:spAutoFit/>
              </a:bodyPr>
              <a:lstStyle/>
              <a:p>
                <a:pPr>
                  <a:lnSpc>
                    <a:spcPct val="80000"/>
                  </a:lnSpc>
                </a:pPr>
                <a:r>
                  <a:rPr kumimoji="0" lang="en-US" sz="1800" b="0" dirty="0">
                    <a:solidFill>
                      <a:srgbClr val="000000"/>
                    </a:solidFill>
                    <a:latin typeface="Times New Roman"/>
                    <a:cs typeface="Times New Roman"/>
                  </a:rPr>
                  <a:t>At </a:t>
                </a:r>
                <a:r>
                  <a:rPr kumimoji="0" lang="en-US" sz="2000" b="1" i="1" dirty="0" err="1">
                    <a:solidFill>
                      <a:srgbClr val="000000"/>
                    </a:solidFill>
                    <a:latin typeface="Times New Roman"/>
                    <a:cs typeface="Times New Roman"/>
                  </a:rPr>
                  <a:t>i</a:t>
                </a:r>
                <a:r>
                  <a:rPr kumimoji="0" lang="en-US" sz="2000" b="1" i="1" baseline="-25000" dirty="0" err="1">
                    <a:solidFill>
                      <a:srgbClr val="000000"/>
                    </a:solidFill>
                    <a:latin typeface="Times New Roman"/>
                    <a:cs typeface="Times New Roman"/>
                  </a:rPr>
                  <a:t>e</a:t>
                </a:r>
                <a:r>
                  <a:rPr kumimoji="0" lang="en-US" sz="1800" b="0" dirty="0">
                    <a:solidFill>
                      <a:srgbClr val="000000"/>
                    </a:solidFill>
                    <a:latin typeface="Times New Roman"/>
                    <a:cs typeface="Times New Roman"/>
                  </a:rPr>
                  <a:t>, people are </a:t>
                </a:r>
                <a:r>
                  <a:rPr kumimoji="0" lang="en-US" sz="1800" b="0" dirty="0" smtClean="0">
                    <a:solidFill>
                      <a:srgbClr val="000000"/>
                    </a:solidFill>
                    <a:latin typeface="Times New Roman"/>
                    <a:cs typeface="Times New Roman"/>
                  </a:rPr>
                  <a:t>willing to </a:t>
                </a:r>
                <a:r>
                  <a:rPr kumimoji="0" lang="en-US" sz="1800" b="0" dirty="0">
                    <a:solidFill>
                      <a:srgbClr val="000000"/>
                    </a:solidFill>
                    <a:latin typeface="Times New Roman"/>
                    <a:cs typeface="Times New Roman"/>
                  </a:rPr>
                  <a:t>hold the money supply set</a:t>
                </a:r>
                <a:r>
                  <a:rPr kumimoji="0" lang="en-US" sz="1800" b="0" dirty="0" smtClean="0">
                    <a:solidFill>
                      <a:srgbClr val="000000"/>
                    </a:solidFill>
                    <a:latin typeface="Times New Roman"/>
                    <a:cs typeface="Times New Roman"/>
                  </a:rPr>
                  <a:t> </a:t>
                </a:r>
                <a:br>
                  <a:rPr kumimoji="0" lang="en-US" sz="1800" b="0" dirty="0" smtClean="0">
                    <a:solidFill>
                      <a:srgbClr val="000000"/>
                    </a:solidFill>
                    <a:latin typeface="Times New Roman"/>
                    <a:cs typeface="Times New Roman"/>
                  </a:rPr>
                </a:br>
                <a:r>
                  <a:rPr kumimoji="0" lang="en-US" sz="1800" b="0" dirty="0" smtClean="0">
                    <a:solidFill>
                      <a:srgbClr val="000000"/>
                    </a:solidFill>
                    <a:latin typeface="Times New Roman"/>
                    <a:cs typeface="Times New Roman"/>
                  </a:rPr>
                  <a:t>by </a:t>
                </a:r>
                <a:r>
                  <a:rPr kumimoji="0" lang="en-US" sz="1800" b="0" dirty="0">
                    <a:solidFill>
                      <a:srgbClr val="000000"/>
                    </a:solidFill>
                    <a:latin typeface="Times New Roman"/>
                    <a:cs typeface="Times New Roman"/>
                  </a:rPr>
                  <a:t>the Fed.</a:t>
                </a:r>
              </a:p>
            </p:txBody>
          </p:sp>
        </p:grpSp>
      </p:grpSp>
    </p:spTree>
    <p:extLst>
      <p:ext uri="{BB962C8B-B14F-4D97-AF65-F5344CB8AC3E}">
        <p14:creationId xmlns:p14="http://schemas.microsoft.com/office/powerpoint/2010/main" val="377863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animEffect transition="in" filter="fade">
                                      <p:cBhvr>
                                        <p:cTn id="7" dur="500"/>
                                        <p:tgtEl>
                                          <p:spTgt spid="61">
                                            <p:txEl>
                                              <p:pRg st="0" end="0"/>
                                            </p:txEl>
                                          </p:spTgt>
                                        </p:tgtEl>
                                      </p:cBhvr>
                                    </p:animEffect>
                                    <p:anim calcmode="lin" valueType="num">
                                      <p:cBhvr>
                                        <p:cTn id="8" dur="5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3" presetClass="entr" presetSubtype="288" fill="hold" grpId="0" nodeType="afterEffect">
                                  <p:stCondLst>
                                    <p:cond delay="0"/>
                                  </p:stCondLst>
                                  <p:childTnLst>
                                    <p:set>
                                      <p:cBhvr>
                                        <p:cTn id="12" dur="1" fill="hold">
                                          <p:stCondLst>
                                            <p:cond delay="0"/>
                                          </p:stCondLst>
                                        </p:cTn>
                                        <p:tgtEl>
                                          <p:spTgt spid="24"/>
                                        </p:tgtEl>
                                        <p:attrNameLst>
                                          <p:attrName>style.visibility</p:attrName>
                                        </p:attrNameLst>
                                      </p:cBhvr>
                                      <p:to>
                                        <p:strVal val="visible"/>
                                      </p:to>
                                    </p:set>
                                    <p:anim calcmode="lin" valueType="num">
                                      <p:cBhvr>
                                        <p:cTn id="13" dur="500" fill="hold"/>
                                        <p:tgtEl>
                                          <p:spTgt spid="24"/>
                                        </p:tgtEl>
                                        <p:attrNameLst>
                                          <p:attrName>ppt_w</p:attrName>
                                        </p:attrNameLst>
                                      </p:cBhvr>
                                      <p:tavLst>
                                        <p:tav tm="0">
                                          <p:val>
                                            <p:strVal val="4/3*#ppt_w"/>
                                          </p:val>
                                        </p:tav>
                                        <p:tav tm="100000">
                                          <p:val>
                                            <p:strVal val="#ppt_w"/>
                                          </p:val>
                                        </p:tav>
                                      </p:tavLst>
                                    </p:anim>
                                    <p:anim calcmode="lin" valueType="num">
                                      <p:cBhvr>
                                        <p:cTn id="14" dur="500" fill="hold"/>
                                        <p:tgtEl>
                                          <p:spTgt spid="24"/>
                                        </p:tgtEl>
                                        <p:attrNameLst>
                                          <p:attrName>ppt_h</p:attrName>
                                        </p:attrNameLst>
                                      </p:cBhvr>
                                      <p:tavLst>
                                        <p:tav tm="0">
                                          <p:val>
                                            <p:strVal val="4/3*#ppt_h"/>
                                          </p:val>
                                        </p:tav>
                                        <p:tav tm="100000">
                                          <p:val>
                                            <p:strVal val="#ppt_h"/>
                                          </p:val>
                                        </p:tav>
                                      </p:tavLst>
                                    </p:anim>
                                  </p:childTnLst>
                                </p:cTn>
                              </p:par>
                            </p:childTnLst>
                          </p:cTn>
                        </p:par>
                        <p:par>
                          <p:cTn id="15" fill="hold">
                            <p:stCondLst>
                              <p:cond delay="1000"/>
                            </p:stCondLst>
                            <p:childTnLst>
                              <p:par>
                                <p:cTn id="16" presetID="17" presetClass="entr" presetSubtype="8" fill="hold" grpId="0" nodeType="afterEffect">
                                  <p:stCondLst>
                                    <p:cond delay="0"/>
                                  </p:stCondLst>
                                  <p:childTnLst>
                                    <p:set>
                                      <p:cBhvr>
                                        <p:cTn id="17" dur="1" fill="hold">
                                          <p:stCondLst>
                                            <p:cond delay="0"/>
                                          </p:stCondLst>
                                        </p:cTn>
                                        <p:tgtEl>
                                          <p:spTgt spid="25"/>
                                        </p:tgtEl>
                                        <p:attrNameLst>
                                          <p:attrName>style.visibility</p:attrName>
                                        </p:attrNameLst>
                                      </p:cBhvr>
                                      <p:to>
                                        <p:strVal val="visible"/>
                                      </p:to>
                                    </p:set>
                                    <p:anim calcmode="lin" valueType="num">
                                      <p:cBhvr>
                                        <p:cTn id="18" dur="500" fill="hold"/>
                                        <p:tgtEl>
                                          <p:spTgt spid="25"/>
                                        </p:tgtEl>
                                        <p:attrNameLst>
                                          <p:attrName>ppt_x</p:attrName>
                                        </p:attrNameLst>
                                      </p:cBhvr>
                                      <p:tavLst>
                                        <p:tav tm="0">
                                          <p:val>
                                            <p:strVal val="#ppt_x-#ppt_w/2"/>
                                          </p:val>
                                        </p:tav>
                                        <p:tav tm="100000">
                                          <p:val>
                                            <p:strVal val="#ppt_x"/>
                                          </p:val>
                                        </p:tav>
                                      </p:tavLst>
                                    </p:anim>
                                    <p:anim calcmode="lin" valueType="num">
                                      <p:cBhvr>
                                        <p:cTn id="19" dur="500" fill="hold"/>
                                        <p:tgtEl>
                                          <p:spTgt spid="25"/>
                                        </p:tgtEl>
                                        <p:attrNameLst>
                                          <p:attrName>ppt_y</p:attrName>
                                        </p:attrNameLst>
                                      </p:cBhvr>
                                      <p:tavLst>
                                        <p:tav tm="0">
                                          <p:val>
                                            <p:strVal val="#ppt_y"/>
                                          </p:val>
                                        </p:tav>
                                        <p:tav tm="100000">
                                          <p:val>
                                            <p:strVal val="#ppt_y"/>
                                          </p:val>
                                        </p:tav>
                                      </p:tavLst>
                                    </p:anim>
                                    <p:anim calcmode="lin" valueType="num">
                                      <p:cBhvr>
                                        <p:cTn id="20" dur="500" fill="hold"/>
                                        <p:tgtEl>
                                          <p:spTgt spid="25"/>
                                        </p:tgtEl>
                                        <p:attrNameLst>
                                          <p:attrName>ppt_w</p:attrName>
                                        </p:attrNameLst>
                                      </p:cBhvr>
                                      <p:tavLst>
                                        <p:tav tm="0">
                                          <p:val>
                                            <p:fltVal val="0"/>
                                          </p:val>
                                        </p:tav>
                                        <p:tav tm="100000">
                                          <p:val>
                                            <p:strVal val="#ppt_w"/>
                                          </p:val>
                                        </p:tav>
                                      </p:tavLst>
                                    </p:anim>
                                    <p:anim calcmode="lin" valueType="num">
                                      <p:cBhvr>
                                        <p:cTn id="21" dur="500" fill="hold"/>
                                        <p:tgtEl>
                                          <p:spTgt spid="25"/>
                                        </p:tgtEl>
                                        <p:attrNameLst>
                                          <p:attrName>ppt_h</p:attrName>
                                        </p:attrNameLst>
                                      </p:cBhvr>
                                      <p:tavLst>
                                        <p:tav tm="0">
                                          <p:val>
                                            <p:strVal val="#ppt_h"/>
                                          </p:val>
                                        </p:tav>
                                        <p:tav tm="100000">
                                          <p:val>
                                            <p:strVal val="#ppt_h"/>
                                          </p:val>
                                        </p:tav>
                                      </p:tavLst>
                                    </p:anim>
                                  </p:childTnLst>
                                </p:cTn>
                              </p:par>
                            </p:childTnLst>
                          </p:cTn>
                        </p:par>
                        <p:par>
                          <p:cTn id="22" fill="hold">
                            <p:stCondLst>
                              <p:cond delay="1500"/>
                            </p:stCondLst>
                            <p:childTnLst>
                              <p:par>
                                <p:cTn id="23" presetID="23" presetClass="entr" presetSubtype="32"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 calcmode="lin" valueType="num">
                                      <p:cBhvr>
                                        <p:cTn id="25" dur="500" fill="hold"/>
                                        <p:tgtEl>
                                          <p:spTgt spid="28"/>
                                        </p:tgtEl>
                                        <p:attrNameLst>
                                          <p:attrName>ppt_w</p:attrName>
                                        </p:attrNameLst>
                                      </p:cBhvr>
                                      <p:tavLst>
                                        <p:tav tm="0">
                                          <p:val>
                                            <p:strVal val="4*#ppt_w"/>
                                          </p:val>
                                        </p:tav>
                                        <p:tav tm="100000">
                                          <p:val>
                                            <p:strVal val="#ppt_w"/>
                                          </p:val>
                                        </p:tav>
                                      </p:tavLst>
                                    </p:anim>
                                    <p:anim calcmode="lin" valueType="num">
                                      <p:cBhvr>
                                        <p:cTn id="26" dur="500" fill="hold"/>
                                        <p:tgtEl>
                                          <p:spTgt spid="28"/>
                                        </p:tgtEl>
                                        <p:attrNameLst>
                                          <p:attrName>ppt_h</p:attrName>
                                        </p:attrNameLst>
                                      </p:cBhvr>
                                      <p:tavLst>
                                        <p:tav tm="0">
                                          <p:val>
                                            <p:strVal val="4*#ppt_h"/>
                                          </p:val>
                                        </p:tav>
                                        <p:tav tm="100000">
                                          <p:val>
                                            <p:strVal val="#ppt_h"/>
                                          </p:val>
                                        </p:tav>
                                      </p:tavLst>
                                    </p:anim>
                                  </p:childTnLst>
                                </p:cTn>
                              </p:par>
                            </p:childTnLst>
                          </p:cTn>
                        </p:par>
                        <p:par>
                          <p:cTn id="27" fill="hold">
                            <p:stCondLst>
                              <p:cond delay="2000"/>
                            </p:stCondLst>
                            <p:childTnLst>
                              <p:par>
                                <p:cTn id="28" presetID="17" presetClass="entr" presetSubtype="10" fill="hold" nodeType="afterEffect">
                                  <p:stCondLst>
                                    <p:cond delay="0"/>
                                  </p:stCondLst>
                                  <p:childTnLst>
                                    <p:set>
                                      <p:cBhvr>
                                        <p:cTn id="29" dur="1" fill="hold">
                                          <p:stCondLst>
                                            <p:cond delay="0"/>
                                          </p:stCondLst>
                                        </p:cTn>
                                        <p:tgtEl>
                                          <p:spTgt spid="29"/>
                                        </p:tgtEl>
                                        <p:attrNameLst>
                                          <p:attrName>style.visibility</p:attrName>
                                        </p:attrNameLst>
                                      </p:cBhvr>
                                      <p:to>
                                        <p:strVal val="visible"/>
                                      </p:to>
                                    </p:set>
                                    <p:anim calcmode="lin" valueType="num">
                                      <p:cBhvr>
                                        <p:cTn id="30" dur="500" fill="hold"/>
                                        <p:tgtEl>
                                          <p:spTgt spid="29"/>
                                        </p:tgtEl>
                                        <p:attrNameLst>
                                          <p:attrName>ppt_w</p:attrName>
                                        </p:attrNameLst>
                                      </p:cBhvr>
                                      <p:tavLst>
                                        <p:tav tm="0">
                                          <p:val>
                                            <p:fltVal val="0"/>
                                          </p:val>
                                        </p:tav>
                                        <p:tav tm="100000">
                                          <p:val>
                                            <p:strVal val="#ppt_w"/>
                                          </p:val>
                                        </p:tav>
                                      </p:tavLst>
                                    </p:anim>
                                    <p:anim calcmode="lin" valueType="num">
                                      <p:cBhvr>
                                        <p:cTn id="31" dur="500" fill="hold"/>
                                        <p:tgtEl>
                                          <p:spTgt spid="29"/>
                                        </p:tgtEl>
                                        <p:attrNameLst>
                                          <p:attrName>ppt_h</p:attrName>
                                        </p:attrNameLst>
                                      </p:cBhvr>
                                      <p:tavLst>
                                        <p:tav tm="0">
                                          <p:val>
                                            <p:strVal val="#ppt_h"/>
                                          </p:val>
                                        </p:tav>
                                        <p:tav tm="100000">
                                          <p:val>
                                            <p:strVal val="#ppt_h"/>
                                          </p:val>
                                        </p:tav>
                                      </p:tavLst>
                                    </p:anim>
                                  </p:childTnLst>
                                </p:cTn>
                              </p:par>
                            </p:childTnLst>
                          </p:cTn>
                        </p:par>
                        <p:par>
                          <p:cTn id="32" fill="hold">
                            <p:stCondLst>
                              <p:cond delay="2500"/>
                            </p:stCondLst>
                            <p:childTnLst>
                              <p:par>
                                <p:cTn id="33" presetID="17" presetClass="entr" presetSubtype="8" fill="hold" nodeType="after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p:cTn id="35" dur="500" fill="hold"/>
                                        <p:tgtEl>
                                          <p:spTgt spid="38"/>
                                        </p:tgtEl>
                                        <p:attrNameLst>
                                          <p:attrName>ppt_x</p:attrName>
                                        </p:attrNameLst>
                                      </p:cBhvr>
                                      <p:tavLst>
                                        <p:tav tm="0">
                                          <p:val>
                                            <p:strVal val="#ppt_x-#ppt_w/2"/>
                                          </p:val>
                                        </p:tav>
                                        <p:tav tm="100000">
                                          <p:val>
                                            <p:strVal val="#ppt_x"/>
                                          </p:val>
                                        </p:tav>
                                      </p:tavLst>
                                    </p:anim>
                                    <p:anim calcmode="lin" valueType="num">
                                      <p:cBhvr>
                                        <p:cTn id="36" dur="500" fill="hold"/>
                                        <p:tgtEl>
                                          <p:spTgt spid="38"/>
                                        </p:tgtEl>
                                        <p:attrNameLst>
                                          <p:attrName>ppt_y</p:attrName>
                                        </p:attrNameLst>
                                      </p:cBhvr>
                                      <p:tavLst>
                                        <p:tav tm="0">
                                          <p:val>
                                            <p:strVal val="#ppt_y"/>
                                          </p:val>
                                        </p:tav>
                                        <p:tav tm="100000">
                                          <p:val>
                                            <p:strVal val="#ppt_y"/>
                                          </p:val>
                                        </p:tav>
                                      </p:tavLst>
                                    </p:anim>
                                    <p:anim calcmode="lin" valueType="num">
                                      <p:cBhvr>
                                        <p:cTn id="37" dur="500" fill="hold"/>
                                        <p:tgtEl>
                                          <p:spTgt spid="38"/>
                                        </p:tgtEl>
                                        <p:attrNameLst>
                                          <p:attrName>ppt_w</p:attrName>
                                        </p:attrNameLst>
                                      </p:cBhvr>
                                      <p:tavLst>
                                        <p:tav tm="0">
                                          <p:val>
                                            <p:fltVal val="0"/>
                                          </p:val>
                                        </p:tav>
                                        <p:tav tm="100000">
                                          <p:val>
                                            <p:strVal val="#ppt_w"/>
                                          </p:val>
                                        </p:tav>
                                      </p:tavLst>
                                    </p:anim>
                                    <p:anim calcmode="lin" valueType="num">
                                      <p:cBhvr>
                                        <p:cTn id="38" dur="500" fill="hold"/>
                                        <p:tgtEl>
                                          <p:spTgt spid="38"/>
                                        </p:tgtEl>
                                        <p:attrNameLst>
                                          <p:attrName>ppt_h</p:attrName>
                                        </p:attrNameLst>
                                      </p:cBhvr>
                                      <p:tavLst>
                                        <p:tav tm="0">
                                          <p:val>
                                            <p:strVal val="#ppt_h"/>
                                          </p:val>
                                        </p:tav>
                                        <p:tav tm="100000">
                                          <p:val>
                                            <p:strVal val="#ppt_h"/>
                                          </p:val>
                                        </p:tav>
                                      </p:tavLst>
                                    </p:anim>
                                  </p:childTnLst>
                                </p:cTn>
                              </p:par>
                            </p:childTnLst>
                          </p:cTn>
                        </p:par>
                        <p:par>
                          <p:cTn id="39" fill="hold">
                            <p:stCondLst>
                              <p:cond delay="3000"/>
                            </p:stCondLst>
                            <p:childTnLst>
                              <p:par>
                                <p:cTn id="40" presetID="23" presetClass="entr" presetSubtype="288" fill="hold" grpId="0" nodeType="afterEffect">
                                  <p:stCondLst>
                                    <p:cond delay="500"/>
                                  </p:stCondLst>
                                  <p:childTnLst>
                                    <p:set>
                                      <p:cBhvr>
                                        <p:cTn id="41" dur="1" fill="hold">
                                          <p:stCondLst>
                                            <p:cond delay="0"/>
                                          </p:stCondLst>
                                        </p:cTn>
                                        <p:tgtEl>
                                          <p:spTgt spid="20"/>
                                        </p:tgtEl>
                                        <p:attrNameLst>
                                          <p:attrName>style.visibility</p:attrName>
                                        </p:attrNameLst>
                                      </p:cBhvr>
                                      <p:to>
                                        <p:strVal val="visible"/>
                                      </p:to>
                                    </p:set>
                                    <p:anim calcmode="lin" valueType="num">
                                      <p:cBhvr>
                                        <p:cTn id="42" dur="500" fill="hold"/>
                                        <p:tgtEl>
                                          <p:spTgt spid="20"/>
                                        </p:tgtEl>
                                        <p:attrNameLst>
                                          <p:attrName>ppt_w</p:attrName>
                                        </p:attrNameLst>
                                      </p:cBhvr>
                                      <p:tavLst>
                                        <p:tav tm="0">
                                          <p:val>
                                            <p:strVal val="4/3*#ppt_w"/>
                                          </p:val>
                                        </p:tav>
                                        <p:tav tm="100000">
                                          <p:val>
                                            <p:strVal val="#ppt_w"/>
                                          </p:val>
                                        </p:tav>
                                      </p:tavLst>
                                    </p:anim>
                                    <p:anim calcmode="lin" valueType="num">
                                      <p:cBhvr>
                                        <p:cTn id="43" dur="500" fill="hold"/>
                                        <p:tgtEl>
                                          <p:spTgt spid="20"/>
                                        </p:tgtEl>
                                        <p:attrNameLst>
                                          <p:attrName>ppt_h</p:attrName>
                                        </p:attrNameLst>
                                      </p:cBhvr>
                                      <p:tavLst>
                                        <p:tav tm="0">
                                          <p:val>
                                            <p:strVal val="4/3*#ppt_h"/>
                                          </p:val>
                                        </p:tav>
                                        <p:tav tm="100000">
                                          <p:val>
                                            <p:strVal val="#ppt_h"/>
                                          </p:val>
                                        </p:tav>
                                      </p:tavLst>
                                    </p:anim>
                                  </p:childTnLst>
                                </p:cTn>
                              </p:par>
                            </p:childTnLst>
                          </p:cTn>
                        </p:par>
                        <p:par>
                          <p:cTn id="44" fill="hold">
                            <p:stCondLst>
                              <p:cond delay="4000"/>
                            </p:stCondLst>
                            <p:childTnLst>
                              <p:par>
                                <p:cTn id="45" presetID="17" presetClass="entr" presetSubtype="8"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p:cTn id="47" dur="500" fill="hold"/>
                                        <p:tgtEl>
                                          <p:spTgt spid="23"/>
                                        </p:tgtEl>
                                        <p:attrNameLst>
                                          <p:attrName>ppt_x</p:attrName>
                                        </p:attrNameLst>
                                      </p:cBhvr>
                                      <p:tavLst>
                                        <p:tav tm="0">
                                          <p:val>
                                            <p:strVal val="#ppt_x-#ppt_w/2"/>
                                          </p:val>
                                        </p:tav>
                                        <p:tav tm="100000">
                                          <p:val>
                                            <p:strVal val="#ppt_x"/>
                                          </p:val>
                                        </p:tav>
                                      </p:tavLst>
                                    </p:anim>
                                    <p:anim calcmode="lin" valueType="num">
                                      <p:cBhvr>
                                        <p:cTn id="48" dur="500" fill="hold"/>
                                        <p:tgtEl>
                                          <p:spTgt spid="23"/>
                                        </p:tgtEl>
                                        <p:attrNameLst>
                                          <p:attrName>ppt_y</p:attrName>
                                        </p:attrNameLst>
                                      </p:cBhvr>
                                      <p:tavLst>
                                        <p:tav tm="0">
                                          <p:val>
                                            <p:strVal val="#ppt_y"/>
                                          </p:val>
                                        </p:tav>
                                        <p:tav tm="100000">
                                          <p:val>
                                            <p:strVal val="#ppt_y"/>
                                          </p:val>
                                        </p:tav>
                                      </p:tavLst>
                                    </p:anim>
                                    <p:anim calcmode="lin" valueType="num">
                                      <p:cBhvr>
                                        <p:cTn id="49" dur="500" fill="hold"/>
                                        <p:tgtEl>
                                          <p:spTgt spid="23"/>
                                        </p:tgtEl>
                                        <p:attrNameLst>
                                          <p:attrName>ppt_w</p:attrName>
                                        </p:attrNameLst>
                                      </p:cBhvr>
                                      <p:tavLst>
                                        <p:tav tm="0">
                                          <p:val>
                                            <p:fltVal val="0"/>
                                          </p:val>
                                        </p:tav>
                                        <p:tav tm="100000">
                                          <p:val>
                                            <p:strVal val="#ppt_w"/>
                                          </p:val>
                                        </p:tav>
                                      </p:tavLst>
                                    </p:anim>
                                    <p:anim calcmode="lin" valueType="num">
                                      <p:cBhvr>
                                        <p:cTn id="50" dur="500" fill="hold"/>
                                        <p:tgtEl>
                                          <p:spTgt spid="23"/>
                                        </p:tgtEl>
                                        <p:attrNameLst>
                                          <p:attrName>ppt_h</p:attrName>
                                        </p:attrNameLst>
                                      </p:cBhvr>
                                      <p:tavLst>
                                        <p:tav tm="0">
                                          <p:val>
                                            <p:strVal val="#ppt_h"/>
                                          </p:val>
                                        </p:tav>
                                        <p:tav tm="100000">
                                          <p:val>
                                            <p:strVal val="#ppt_h"/>
                                          </p:val>
                                        </p:tav>
                                      </p:tavLst>
                                    </p:anim>
                                  </p:childTnLst>
                                </p:cTn>
                              </p:par>
                            </p:childTnLst>
                          </p:cTn>
                        </p:par>
                        <p:par>
                          <p:cTn id="51" fill="hold">
                            <p:stCondLst>
                              <p:cond delay="4500"/>
                            </p:stCondLst>
                            <p:childTnLst>
                              <p:par>
                                <p:cTn id="52" presetID="23" presetClass="entr" presetSubtype="32" fill="hold" grpId="0" nodeType="afterEffect">
                                  <p:stCondLst>
                                    <p:cond delay="0"/>
                                  </p:stCondLst>
                                  <p:childTnLst>
                                    <p:set>
                                      <p:cBhvr>
                                        <p:cTn id="53" dur="1" fill="hold">
                                          <p:stCondLst>
                                            <p:cond delay="0"/>
                                          </p:stCondLst>
                                        </p:cTn>
                                        <p:tgtEl>
                                          <p:spTgt spid="26"/>
                                        </p:tgtEl>
                                        <p:attrNameLst>
                                          <p:attrName>style.visibility</p:attrName>
                                        </p:attrNameLst>
                                      </p:cBhvr>
                                      <p:to>
                                        <p:strVal val="visible"/>
                                      </p:to>
                                    </p:set>
                                    <p:anim calcmode="lin" valueType="num">
                                      <p:cBhvr>
                                        <p:cTn id="54" dur="500" fill="hold"/>
                                        <p:tgtEl>
                                          <p:spTgt spid="26"/>
                                        </p:tgtEl>
                                        <p:attrNameLst>
                                          <p:attrName>ppt_w</p:attrName>
                                        </p:attrNameLst>
                                      </p:cBhvr>
                                      <p:tavLst>
                                        <p:tav tm="0">
                                          <p:val>
                                            <p:strVal val="4*#ppt_w"/>
                                          </p:val>
                                        </p:tav>
                                        <p:tav tm="100000">
                                          <p:val>
                                            <p:strVal val="#ppt_w"/>
                                          </p:val>
                                        </p:tav>
                                      </p:tavLst>
                                    </p:anim>
                                    <p:anim calcmode="lin" valueType="num">
                                      <p:cBhvr>
                                        <p:cTn id="55" dur="500" fill="hold"/>
                                        <p:tgtEl>
                                          <p:spTgt spid="26"/>
                                        </p:tgtEl>
                                        <p:attrNameLst>
                                          <p:attrName>ppt_h</p:attrName>
                                        </p:attrNameLst>
                                      </p:cBhvr>
                                      <p:tavLst>
                                        <p:tav tm="0">
                                          <p:val>
                                            <p:strVal val="4*#ppt_h"/>
                                          </p:val>
                                        </p:tav>
                                        <p:tav tm="100000">
                                          <p:val>
                                            <p:strVal val="#ppt_h"/>
                                          </p:val>
                                        </p:tav>
                                      </p:tavLst>
                                    </p:anim>
                                  </p:childTnLst>
                                </p:cTn>
                              </p:par>
                            </p:childTnLst>
                          </p:cTn>
                        </p:par>
                        <p:par>
                          <p:cTn id="56" fill="hold">
                            <p:stCondLst>
                              <p:cond delay="5000"/>
                            </p:stCondLst>
                            <p:childTnLst>
                              <p:par>
                                <p:cTn id="57" presetID="17" presetClass="entr" presetSubtype="10" fill="hold" nodeType="afterEffect">
                                  <p:stCondLst>
                                    <p:cond delay="0"/>
                                  </p:stCondLst>
                                  <p:childTnLst>
                                    <p:set>
                                      <p:cBhvr>
                                        <p:cTn id="58" dur="1" fill="hold">
                                          <p:stCondLst>
                                            <p:cond delay="0"/>
                                          </p:stCondLst>
                                        </p:cTn>
                                        <p:tgtEl>
                                          <p:spTgt spid="45"/>
                                        </p:tgtEl>
                                        <p:attrNameLst>
                                          <p:attrName>style.visibility</p:attrName>
                                        </p:attrNameLst>
                                      </p:cBhvr>
                                      <p:to>
                                        <p:strVal val="visible"/>
                                      </p:to>
                                    </p:set>
                                    <p:anim calcmode="lin" valueType="num">
                                      <p:cBhvr>
                                        <p:cTn id="59" dur="500" fill="hold"/>
                                        <p:tgtEl>
                                          <p:spTgt spid="45"/>
                                        </p:tgtEl>
                                        <p:attrNameLst>
                                          <p:attrName>ppt_w</p:attrName>
                                        </p:attrNameLst>
                                      </p:cBhvr>
                                      <p:tavLst>
                                        <p:tav tm="0">
                                          <p:val>
                                            <p:fltVal val="0"/>
                                          </p:val>
                                        </p:tav>
                                        <p:tav tm="100000">
                                          <p:val>
                                            <p:strVal val="#ppt_w"/>
                                          </p:val>
                                        </p:tav>
                                      </p:tavLst>
                                    </p:anim>
                                    <p:anim calcmode="lin" valueType="num">
                                      <p:cBhvr>
                                        <p:cTn id="60" dur="500" fill="hold"/>
                                        <p:tgtEl>
                                          <p:spTgt spid="45"/>
                                        </p:tgtEl>
                                        <p:attrNameLst>
                                          <p:attrName>ppt_h</p:attrName>
                                        </p:attrNameLst>
                                      </p:cBhvr>
                                      <p:tavLst>
                                        <p:tav tm="0">
                                          <p:val>
                                            <p:strVal val="#ppt_h"/>
                                          </p:val>
                                        </p:tav>
                                        <p:tav tm="100000">
                                          <p:val>
                                            <p:strVal val="#ppt_h"/>
                                          </p:val>
                                        </p:tav>
                                      </p:tavLst>
                                    </p:anim>
                                  </p:childTnLst>
                                </p:cTn>
                              </p:par>
                            </p:childTnLst>
                          </p:cTn>
                        </p:par>
                        <p:par>
                          <p:cTn id="61" fill="hold">
                            <p:stCondLst>
                              <p:cond delay="5500"/>
                            </p:stCondLst>
                            <p:childTnLst>
                              <p:par>
                                <p:cTn id="62" presetID="17" presetClass="entr" presetSubtype="8" fill="hold" nodeType="afterEffect">
                                  <p:stCondLst>
                                    <p:cond delay="0"/>
                                  </p:stCondLst>
                                  <p:childTnLst>
                                    <p:set>
                                      <p:cBhvr>
                                        <p:cTn id="63" dur="1" fill="hold">
                                          <p:stCondLst>
                                            <p:cond delay="0"/>
                                          </p:stCondLst>
                                        </p:cTn>
                                        <p:tgtEl>
                                          <p:spTgt spid="52"/>
                                        </p:tgtEl>
                                        <p:attrNameLst>
                                          <p:attrName>style.visibility</p:attrName>
                                        </p:attrNameLst>
                                      </p:cBhvr>
                                      <p:to>
                                        <p:strVal val="visible"/>
                                      </p:to>
                                    </p:set>
                                    <p:anim calcmode="lin" valueType="num">
                                      <p:cBhvr>
                                        <p:cTn id="64" dur="500" fill="hold"/>
                                        <p:tgtEl>
                                          <p:spTgt spid="52"/>
                                        </p:tgtEl>
                                        <p:attrNameLst>
                                          <p:attrName>ppt_x</p:attrName>
                                        </p:attrNameLst>
                                      </p:cBhvr>
                                      <p:tavLst>
                                        <p:tav tm="0">
                                          <p:val>
                                            <p:strVal val="#ppt_x-#ppt_w/2"/>
                                          </p:val>
                                        </p:tav>
                                        <p:tav tm="100000">
                                          <p:val>
                                            <p:strVal val="#ppt_x"/>
                                          </p:val>
                                        </p:tav>
                                      </p:tavLst>
                                    </p:anim>
                                    <p:anim calcmode="lin" valueType="num">
                                      <p:cBhvr>
                                        <p:cTn id="65" dur="500" fill="hold"/>
                                        <p:tgtEl>
                                          <p:spTgt spid="52"/>
                                        </p:tgtEl>
                                        <p:attrNameLst>
                                          <p:attrName>ppt_y</p:attrName>
                                        </p:attrNameLst>
                                      </p:cBhvr>
                                      <p:tavLst>
                                        <p:tav tm="0">
                                          <p:val>
                                            <p:strVal val="#ppt_y"/>
                                          </p:val>
                                        </p:tav>
                                        <p:tav tm="100000">
                                          <p:val>
                                            <p:strVal val="#ppt_y"/>
                                          </p:val>
                                        </p:tav>
                                      </p:tavLst>
                                    </p:anim>
                                    <p:anim calcmode="lin" valueType="num">
                                      <p:cBhvr>
                                        <p:cTn id="66" dur="500" fill="hold"/>
                                        <p:tgtEl>
                                          <p:spTgt spid="52"/>
                                        </p:tgtEl>
                                        <p:attrNameLst>
                                          <p:attrName>ppt_w</p:attrName>
                                        </p:attrNameLst>
                                      </p:cBhvr>
                                      <p:tavLst>
                                        <p:tav tm="0">
                                          <p:val>
                                            <p:fltVal val="0"/>
                                          </p:val>
                                        </p:tav>
                                        <p:tav tm="100000">
                                          <p:val>
                                            <p:strVal val="#ppt_w"/>
                                          </p:val>
                                        </p:tav>
                                      </p:tavLst>
                                    </p:anim>
                                    <p:anim calcmode="lin" valueType="num">
                                      <p:cBhvr>
                                        <p:cTn id="67" dur="500" fill="hold"/>
                                        <p:tgtEl>
                                          <p:spTgt spid="52"/>
                                        </p:tgtEl>
                                        <p:attrNameLst>
                                          <p:attrName>ppt_h</p:attrName>
                                        </p:attrNameLst>
                                      </p:cBhvr>
                                      <p:tavLst>
                                        <p:tav tm="0">
                                          <p:val>
                                            <p:strVal val="#ppt_h"/>
                                          </p:val>
                                        </p:tav>
                                        <p:tav tm="100000">
                                          <p:val>
                                            <p:strVal val="#ppt_h"/>
                                          </p:val>
                                        </p:tav>
                                      </p:tavLst>
                                    </p:anim>
                                  </p:childTnLst>
                                </p:cTn>
                              </p:par>
                            </p:childTnLst>
                          </p:cTn>
                        </p:par>
                        <p:par>
                          <p:cTn id="68" fill="hold">
                            <p:stCondLst>
                              <p:cond delay="6000"/>
                            </p:stCondLst>
                            <p:childTnLst>
                              <p:par>
                                <p:cTn id="69" presetID="23" presetClass="entr" presetSubtype="288" fill="hold" grpId="0" nodeType="afterEffect">
                                  <p:stCondLst>
                                    <p:cond delay="500"/>
                                  </p:stCondLst>
                                  <p:childTnLst>
                                    <p:set>
                                      <p:cBhvr>
                                        <p:cTn id="70" dur="1" fill="hold">
                                          <p:stCondLst>
                                            <p:cond delay="0"/>
                                          </p:stCondLst>
                                        </p:cTn>
                                        <p:tgtEl>
                                          <p:spTgt spid="21"/>
                                        </p:tgtEl>
                                        <p:attrNameLst>
                                          <p:attrName>style.visibility</p:attrName>
                                        </p:attrNameLst>
                                      </p:cBhvr>
                                      <p:to>
                                        <p:strVal val="visible"/>
                                      </p:to>
                                    </p:set>
                                    <p:anim calcmode="lin" valueType="num">
                                      <p:cBhvr>
                                        <p:cTn id="71" dur="500" fill="hold"/>
                                        <p:tgtEl>
                                          <p:spTgt spid="21"/>
                                        </p:tgtEl>
                                        <p:attrNameLst>
                                          <p:attrName>ppt_w</p:attrName>
                                        </p:attrNameLst>
                                      </p:cBhvr>
                                      <p:tavLst>
                                        <p:tav tm="0">
                                          <p:val>
                                            <p:strVal val="4/3*#ppt_w"/>
                                          </p:val>
                                        </p:tav>
                                        <p:tav tm="100000">
                                          <p:val>
                                            <p:strVal val="#ppt_w"/>
                                          </p:val>
                                        </p:tav>
                                      </p:tavLst>
                                    </p:anim>
                                    <p:anim calcmode="lin" valueType="num">
                                      <p:cBhvr>
                                        <p:cTn id="72" dur="500" fill="hold"/>
                                        <p:tgtEl>
                                          <p:spTgt spid="21"/>
                                        </p:tgtEl>
                                        <p:attrNameLst>
                                          <p:attrName>ppt_h</p:attrName>
                                        </p:attrNameLst>
                                      </p:cBhvr>
                                      <p:tavLst>
                                        <p:tav tm="0">
                                          <p:val>
                                            <p:strVal val="4/3*#ppt_h"/>
                                          </p:val>
                                        </p:tav>
                                        <p:tav tm="100000">
                                          <p:val>
                                            <p:strVal val="#ppt_h"/>
                                          </p:val>
                                        </p:tav>
                                      </p:tavLst>
                                    </p:anim>
                                  </p:childTnLst>
                                </p:cTn>
                              </p:par>
                            </p:childTnLst>
                          </p:cTn>
                        </p:par>
                        <p:par>
                          <p:cTn id="73" fill="hold">
                            <p:stCondLst>
                              <p:cond delay="7000"/>
                            </p:stCondLst>
                            <p:childTnLst>
                              <p:par>
                                <p:cTn id="74" presetID="17" presetClass="entr" presetSubtype="8" fill="hold" grpId="0" nodeType="afterEffect">
                                  <p:stCondLst>
                                    <p:cond delay="0"/>
                                  </p:stCondLst>
                                  <p:childTnLst>
                                    <p:set>
                                      <p:cBhvr>
                                        <p:cTn id="75" dur="1" fill="hold">
                                          <p:stCondLst>
                                            <p:cond delay="0"/>
                                          </p:stCondLst>
                                        </p:cTn>
                                        <p:tgtEl>
                                          <p:spTgt spid="22"/>
                                        </p:tgtEl>
                                        <p:attrNameLst>
                                          <p:attrName>style.visibility</p:attrName>
                                        </p:attrNameLst>
                                      </p:cBhvr>
                                      <p:to>
                                        <p:strVal val="visible"/>
                                      </p:to>
                                    </p:set>
                                    <p:anim calcmode="lin" valueType="num">
                                      <p:cBhvr>
                                        <p:cTn id="76" dur="500" fill="hold"/>
                                        <p:tgtEl>
                                          <p:spTgt spid="22"/>
                                        </p:tgtEl>
                                        <p:attrNameLst>
                                          <p:attrName>ppt_x</p:attrName>
                                        </p:attrNameLst>
                                      </p:cBhvr>
                                      <p:tavLst>
                                        <p:tav tm="0">
                                          <p:val>
                                            <p:strVal val="#ppt_x-#ppt_w/2"/>
                                          </p:val>
                                        </p:tav>
                                        <p:tav tm="100000">
                                          <p:val>
                                            <p:strVal val="#ppt_x"/>
                                          </p:val>
                                        </p:tav>
                                      </p:tavLst>
                                    </p:anim>
                                    <p:anim calcmode="lin" valueType="num">
                                      <p:cBhvr>
                                        <p:cTn id="77" dur="500" fill="hold"/>
                                        <p:tgtEl>
                                          <p:spTgt spid="22"/>
                                        </p:tgtEl>
                                        <p:attrNameLst>
                                          <p:attrName>ppt_y</p:attrName>
                                        </p:attrNameLst>
                                      </p:cBhvr>
                                      <p:tavLst>
                                        <p:tav tm="0">
                                          <p:val>
                                            <p:strVal val="#ppt_y"/>
                                          </p:val>
                                        </p:tav>
                                        <p:tav tm="100000">
                                          <p:val>
                                            <p:strVal val="#ppt_y"/>
                                          </p:val>
                                        </p:tav>
                                      </p:tavLst>
                                    </p:anim>
                                    <p:anim calcmode="lin" valueType="num">
                                      <p:cBhvr>
                                        <p:cTn id="78" dur="500" fill="hold"/>
                                        <p:tgtEl>
                                          <p:spTgt spid="22"/>
                                        </p:tgtEl>
                                        <p:attrNameLst>
                                          <p:attrName>ppt_w</p:attrName>
                                        </p:attrNameLst>
                                      </p:cBhvr>
                                      <p:tavLst>
                                        <p:tav tm="0">
                                          <p:val>
                                            <p:fltVal val="0"/>
                                          </p:val>
                                        </p:tav>
                                        <p:tav tm="100000">
                                          <p:val>
                                            <p:strVal val="#ppt_w"/>
                                          </p:val>
                                        </p:tav>
                                      </p:tavLst>
                                    </p:anim>
                                    <p:anim calcmode="lin" valueType="num">
                                      <p:cBhvr>
                                        <p:cTn id="79" dur="500" fill="hold"/>
                                        <p:tgtEl>
                                          <p:spTgt spid="22"/>
                                        </p:tgtEl>
                                        <p:attrNameLst>
                                          <p:attrName>ppt_h</p:attrName>
                                        </p:attrNameLst>
                                      </p:cBhvr>
                                      <p:tavLst>
                                        <p:tav tm="0">
                                          <p:val>
                                            <p:strVal val="#ppt_h"/>
                                          </p:val>
                                        </p:tav>
                                        <p:tav tm="100000">
                                          <p:val>
                                            <p:strVal val="#ppt_h"/>
                                          </p:val>
                                        </p:tav>
                                      </p:tavLst>
                                    </p:anim>
                                  </p:childTnLst>
                                </p:cTn>
                              </p:par>
                            </p:childTnLst>
                          </p:cTn>
                        </p:par>
                        <p:par>
                          <p:cTn id="80" fill="hold">
                            <p:stCondLst>
                              <p:cond delay="7500"/>
                            </p:stCondLst>
                            <p:childTnLst>
                              <p:par>
                                <p:cTn id="81" presetID="23" presetClass="entr" presetSubtype="32" fill="hold" grpId="0" nodeType="afterEffect">
                                  <p:stCondLst>
                                    <p:cond delay="0"/>
                                  </p:stCondLst>
                                  <p:childTnLst>
                                    <p:set>
                                      <p:cBhvr>
                                        <p:cTn id="82" dur="1" fill="hold">
                                          <p:stCondLst>
                                            <p:cond delay="0"/>
                                          </p:stCondLst>
                                        </p:cTn>
                                        <p:tgtEl>
                                          <p:spTgt spid="27"/>
                                        </p:tgtEl>
                                        <p:attrNameLst>
                                          <p:attrName>style.visibility</p:attrName>
                                        </p:attrNameLst>
                                      </p:cBhvr>
                                      <p:to>
                                        <p:strVal val="visible"/>
                                      </p:to>
                                    </p:set>
                                    <p:anim calcmode="lin" valueType="num">
                                      <p:cBhvr>
                                        <p:cTn id="83" dur="500" fill="hold"/>
                                        <p:tgtEl>
                                          <p:spTgt spid="27"/>
                                        </p:tgtEl>
                                        <p:attrNameLst>
                                          <p:attrName>ppt_w</p:attrName>
                                        </p:attrNameLst>
                                      </p:cBhvr>
                                      <p:tavLst>
                                        <p:tav tm="0">
                                          <p:val>
                                            <p:strVal val="4*#ppt_w"/>
                                          </p:val>
                                        </p:tav>
                                        <p:tav tm="100000">
                                          <p:val>
                                            <p:strVal val="#ppt_w"/>
                                          </p:val>
                                        </p:tav>
                                      </p:tavLst>
                                    </p:anim>
                                    <p:anim calcmode="lin" valueType="num">
                                      <p:cBhvr>
                                        <p:cTn id="84" dur="500" fill="hold"/>
                                        <p:tgtEl>
                                          <p:spTgt spid="27"/>
                                        </p:tgtEl>
                                        <p:attrNameLst>
                                          <p:attrName>ppt_h</p:attrName>
                                        </p:attrNameLst>
                                      </p:cBhvr>
                                      <p:tavLst>
                                        <p:tav tm="0">
                                          <p:val>
                                            <p:strVal val="4*#ppt_h"/>
                                          </p:val>
                                        </p:tav>
                                        <p:tav tm="100000">
                                          <p:val>
                                            <p:strVal val="#ppt_h"/>
                                          </p:val>
                                        </p:tav>
                                      </p:tavLst>
                                    </p:anim>
                                  </p:childTnLst>
                                </p:cTn>
                              </p:par>
                            </p:childTnLst>
                          </p:cTn>
                        </p:par>
                        <p:par>
                          <p:cTn id="85" fill="hold">
                            <p:stCondLst>
                              <p:cond delay="8000"/>
                            </p:stCondLst>
                            <p:childTnLst>
                              <p:par>
                                <p:cTn id="86" presetID="17" presetClass="entr" presetSubtype="2" fill="hold" nodeType="afterEffect">
                                  <p:stCondLst>
                                    <p:cond delay="0"/>
                                  </p:stCondLst>
                                  <p:childTnLst>
                                    <p:set>
                                      <p:cBhvr>
                                        <p:cTn id="87" dur="1" fill="hold">
                                          <p:stCondLst>
                                            <p:cond delay="0"/>
                                          </p:stCondLst>
                                        </p:cTn>
                                        <p:tgtEl>
                                          <p:spTgt spid="56"/>
                                        </p:tgtEl>
                                        <p:attrNameLst>
                                          <p:attrName>style.visibility</p:attrName>
                                        </p:attrNameLst>
                                      </p:cBhvr>
                                      <p:to>
                                        <p:strVal val="visible"/>
                                      </p:to>
                                    </p:set>
                                    <p:anim calcmode="lin" valueType="num">
                                      <p:cBhvr>
                                        <p:cTn id="88" dur="500" fill="hold"/>
                                        <p:tgtEl>
                                          <p:spTgt spid="56"/>
                                        </p:tgtEl>
                                        <p:attrNameLst>
                                          <p:attrName>ppt_x</p:attrName>
                                        </p:attrNameLst>
                                      </p:cBhvr>
                                      <p:tavLst>
                                        <p:tav tm="0">
                                          <p:val>
                                            <p:strVal val="#ppt_x+#ppt_w/2"/>
                                          </p:val>
                                        </p:tav>
                                        <p:tav tm="100000">
                                          <p:val>
                                            <p:strVal val="#ppt_x"/>
                                          </p:val>
                                        </p:tav>
                                      </p:tavLst>
                                    </p:anim>
                                    <p:anim calcmode="lin" valueType="num">
                                      <p:cBhvr>
                                        <p:cTn id="89" dur="500" fill="hold"/>
                                        <p:tgtEl>
                                          <p:spTgt spid="56"/>
                                        </p:tgtEl>
                                        <p:attrNameLst>
                                          <p:attrName>ppt_y</p:attrName>
                                        </p:attrNameLst>
                                      </p:cBhvr>
                                      <p:tavLst>
                                        <p:tav tm="0">
                                          <p:val>
                                            <p:strVal val="#ppt_y"/>
                                          </p:val>
                                        </p:tav>
                                        <p:tav tm="100000">
                                          <p:val>
                                            <p:strVal val="#ppt_y"/>
                                          </p:val>
                                        </p:tav>
                                      </p:tavLst>
                                    </p:anim>
                                    <p:anim calcmode="lin" valueType="num">
                                      <p:cBhvr>
                                        <p:cTn id="90" dur="500" fill="hold"/>
                                        <p:tgtEl>
                                          <p:spTgt spid="56"/>
                                        </p:tgtEl>
                                        <p:attrNameLst>
                                          <p:attrName>ppt_w</p:attrName>
                                        </p:attrNameLst>
                                      </p:cBhvr>
                                      <p:tavLst>
                                        <p:tav tm="0">
                                          <p:val>
                                            <p:fltVal val="0"/>
                                          </p:val>
                                        </p:tav>
                                        <p:tav tm="100000">
                                          <p:val>
                                            <p:strVal val="#ppt_w"/>
                                          </p:val>
                                        </p:tav>
                                      </p:tavLst>
                                    </p:anim>
                                    <p:anim calcmode="lin" valueType="num">
                                      <p:cBhvr>
                                        <p:cTn id="91" dur="500" fill="hold"/>
                                        <p:tgtEl>
                                          <p:spTgt spid="5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build="p"/>
      <p:bldP spid="20" grpId="0"/>
      <p:bldP spid="21" grpId="0"/>
      <p:bldP spid="22" grpId="0" animBg="1"/>
      <p:bldP spid="23" grpId="0" animBg="1"/>
      <p:bldP spid="24" grpId="0"/>
      <p:bldP spid="25" grpId="0" animBg="1"/>
      <p:bldP spid="26" grpId="0" animBg="1"/>
      <p:bldP spid="27" grpId="0" animBg="1"/>
      <p:bldP spid="2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How Does Monetary Policy Affect the Economy?</a:t>
            </a:r>
          </a:p>
        </p:txBody>
      </p:sp>
    </p:spTree>
    <p:extLst>
      <p:ext uri="{BB962C8B-B14F-4D97-AF65-F5344CB8AC3E}">
        <p14:creationId xmlns:p14="http://schemas.microsoft.com/office/powerpoint/2010/main" val="15118142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2051" y="1624697"/>
            <a:ext cx="8977930" cy="4296839"/>
          </a:xfrm>
          <a:prstGeom prst="roundRect">
            <a:avLst>
              <a:gd name="adj" fmla="val 3590"/>
            </a:avLst>
          </a:prstGeom>
          <a:solidFill>
            <a:schemeClr val="bg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7" name="Rectangle 3"/>
          <p:cNvSpPr>
            <a:spLocks noChangeArrowheads="1"/>
          </p:cNvSpPr>
          <p:nvPr/>
        </p:nvSpPr>
        <p:spPr bwMode="auto">
          <a:xfrm>
            <a:off x="5217138" y="150333"/>
            <a:ext cx="3716135" cy="6419129"/>
          </a:xfrm>
          <a:prstGeom prst="rect">
            <a:avLst/>
          </a:prstGeom>
          <a:solidFill>
            <a:srgbClr val="FCF4DC"/>
          </a:solidFill>
          <a:ln w="12700">
            <a:solidFill>
              <a:schemeClr val="tx1"/>
            </a:solidFill>
            <a:miter lim="800000"/>
            <a:headEnd/>
            <a:tailEnd/>
          </a:ln>
          <a:effectLst>
            <a:outerShdw blurRad="63500" dist="38099" dir="2700000" algn="ctr" rotWithShape="0">
              <a:srgbClr val="000000">
                <a:alpha val="74998"/>
              </a:srgbClr>
            </a:outerShdw>
          </a:effectLst>
        </p:spPr>
        <p:txBody>
          <a:bodyPr wrap="none" anchor="ctr">
            <a:prstTxWarp prst="textNoShape">
              <a:avLst/>
            </a:prstTxWarp>
          </a:bodyPr>
          <a:lstStyle/>
          <a:p>
            <a:pPr>
              <a:defRPr/>
            </a:pPr>
            <a:endParaRPr lang="en-US" sz="1600">
              <a:latin typeface="Times New Roman" pitchFamily="18" charset="0"/>
              <a:cs typeface="Times New Roman" pitchFamily="18" charset="0"/>
            </a:endParaRPr>
          </a:p>
        </p:txBody>
      </p:sp>
      <p:sp>
        <p:nvSpPr>
          <p:cNvPr id="2" name="Title 1"/>
          <p:cNvSpPr>
            <a:spLocks noGrp="1"/>
          </p:cNvSpPr>
          <p:nvPr>
            <p:ph type="title"/>
          </p:nvPr>
        </p:nvSpPr>
        <p:spPr>
          <a:xfrm>
            <a:off x="119569" y="146278"/>
            <a:ext cx="8904855" cy="1292714"/>
          </a:xfrm>
        </p:spPr>
        <p:txBody>
          <a:bodyPr/>
          <a:lstStyle/>
          <a:p>
            <a:r>
              <a:rPr lang="en-US" dirty="0" smtClean="0"/>
              <a:t>Transmission of </a:t>
            </a:r>
            <a:br>
              <a:rPr lang="en-US" dirty="0" smtClean="0"/>
            </a:br>
            <a:r>
              <a:rPr lang="en-US" dirty="0" smtClean="0"/>
              <a:t>Monetary Policy</a:t>
            </a:r>
          </a:p>
        </p:txBody>
      </p:sp>
      <p:sp>
        <p:nvSpPr>
          <p:cNvPr id="196" name="Content Placeholder 2"/>
          <p:cNvSpPr>
            <a:spLocks noGrp="1"/>
          </p:cNvSpPr>
          <p:nvPr>
            <p:ph idx="1"/>
          </p:nvPr>
        </p:nvSpPr>
        <p:spPr>
          <a:xfrm>
            <a:off x="63183" y="1666357"/>
            <a:ext cx="5153955" cy="4029082"/>
          </a:xfrm>
        </p:spPr>
        <p:txBody>
          <a:bodyPr/>
          <a:lstStyle/>
          <a:p>
            <a:pPr marL="169863" indent="-169863">
              <a:lnSpc>
                <a:spcPct val="90000"/>
              </a:lnSpc>
            </a:pPr>
            <a:r>
              <a:rPr lang="en-US" sz="2200" dirty="0" smtClean="0">
                <a:solidFill>
                  <a:srgbClr val="32302A"/>
                </a:solidFill>
                <a:ea typeface="ＭＳ Ｐゴシック" pitchFamily="-107" charset="-128"/>
                <a:cs typeface="ＭＳ Ｐゴシック" pitchFamily="-107" charset="-128"/>
              </a:rPr>
              <a:t>When the Fed shifts to a more expansionary monetary policy, it usually buys additional bonds, expanding the money supply.</a:t>
            </a:r>
          </a:p>
          <a:p>
            <a:pPr marL="169863" indent="-169863">
              <a:lnSpc>
                <a:spcPct val="90000"/>
              </a:lnSpc>
            </a:pPr>
            <a:r>
              <a:rPr lang="en-US" sz="2200" dirty="0" smtClean="0">
                <a:solidFill>
                  <a:srgbClr val="32302A"/>
                </a:solidFill>
                <a:ea typeface="ＭＳ Ｐゴシック" pitchFamily="-107" charset="-128"/>
                <a:cs typeface="ＭＳ Ｐゴシック" pitchFamily="-107" charset="-128"/>
              </a:rPr>
              <a:t>This increase in the money supply (shift from </a:t>
            </a:r>
            <a:r>
              <a:rPr lang="en-US" sz="2200" b="1" i="1" dirty="0" smtClean="0">
                <a:solidFill>
                  <a:srgbClr val="867A4D"/>
                </a:solidFill>
                <a:ea typeface="ＭＳ Ｐゴシック" pitchFamily="-107" charset="-128"/>
                <a:cs typeface="ＭＳ Ｐゴシック" pitchFamily="-107" charset="-128"/>
              </a:rPr>
              <a:t>S</a:t>
            </a:r>
            <a:r>
              <a:rPr lang="en-US" sz="2200" b="1" i="1" baseline="-25000" dirty="0" smtClean="0">
                <a:solidFill>
                  <a:srgbClr val="867A4D"/>
                </a:solidFill>
                <a:ea typeface="ＭＳ Ｐゴシック" pitchFamily="-107" charset="-128"/>
                <a:cs typeface="ＭＳ Ｐゴシック" pitchFamily="-107" charset="-128"/>
              </a:rPr>
              <a:t>1</a:t>
            </a:r>
            <a:r>
              <a:rPr lang="en-US" sz="2200" dirty="0" smtClean="0">
                <a:solidFill>
                  <a:srgbClr val="867A4D"/>
                </a:solidFill>
                <a:ea typeface="ＭＳ Ｐゴシック" pitchFamily="-107" charset="-128"/>
                <a:cs typeface="ＭＳ Ｐゴシック" pitchFamily="-107" charset="-128"/>
              </a:rPr>
              <a:t> </a:t>
            </a:r>
            <a:r>
              <a:rPr lang="en-US" sz="2200" dirty="0" smtClean="0">
                <a:solidFill>
                  <a:srgbClr val="32302A"/>
                </a:solidFill>
                <a:ea typeface="ＭＳ Ｐゴシック" pitchFamily="-107" charset="-128"/>
                <a:cs typeface="ＭＳ Ｐゴシック" pitchFamily="-107" charset="-128"/>
              </a:rPr>
              <a:t>to </a:t>
            </a:r>
            <a:r>
              <a:rPr lang="en-US" sz="2200" b="1" i="1" dirty="0" smtClean="0">
                <a:solidFill>
                  <a:srgbClr val="867A4D"/>
                </a:solidFill>
                <a:ea typeface="ＭＳ Ｐゴシック" pitchFamily="-107" charset="-128"/>
                <a:cs typeface="ＭＳ Ｐゴシック" pitchFamily="-107" charset="-128"/>
              </a:rPr>
              <a:t>S</a:t>
            </a:r>
            <a:r>
              <a:rPr lang="en-US" sz="2200" b="1" i="1" baseline="-25000" dirty="0" smtClean="0">
                <a:solidFill>
                  <a:srgbClr val="867A4D"/>
                </a:solidFill>
                <a:ea typeface="ＭＳ Ｐゴシック" pitchFamily="-107" charset="-128"/>
                <a:cs typeface="ＭＳ Ｐゴシック" pitchFamily="-107" charset="-128"/>
              </a:rPr>
              <a:t>2</a:t>
            </a:r>
            <a:r>
              <a:rPr lang="en-US" sz="2200" dirty="0" smtClean="0">
                <a:solidFill>
                  <a:srgbClr val="867A4D"/>
                </a:solidFill>
                <a:ea typeface="ＭＳ Ｐゴシック" pitchFamily="-107" charset="-128"/>
                <a:cs typeface="ＭＳ Ｐゴシック" pitchFamily="-107" charset="-128"/>
              </a:rPr>
              <a:t> </a:t>
            </a:r>
            <a:r>
              <a:rPr lang="en-US" sz="2200" dirty="0" smtClean="0">
                <a:solidFill>
                  <a:srgbClr val="32302A"/>
                </a:solidFill>
                <a:ea typeface="ＭＳ Ｐゴシック" pitchFamily="-107" charset="-128"/>
                <a:cs typeface="ＭＳ Ｐゴシック" pitchFamily="-107" charset="-128"/>
              </a:rPr>
              <a:t>in the market for money) provides banks with additional reserves.</a:t>
            </a:r>
          </a:p>
          <a:p>
            <a:pPr marL="169863" indent="-169863">
              <a:lnSpc>
                <a:spcPct val="90000"/>
              </a:lnSpc>
            </a:pPr>
            <a:r>
              <a:rPr lang="en-US" sz="2200" dirty="0" smtClean="0">
                <a:solidFill>
                  <a:srgbClr val="32302A"/>
                </a:solidFill>
                <a:ea typeface="ＭＳ Ｐゴシック" pitchFamily="-107" charset="-128"/>
                <a:cs typeface="ＭＳ Ｐゴシック" pitchFamily="-107" charset="-128"/>
              </a:rPr>
              <a:t>The Fed’s bond purchases and the bank’s use of new reserves to extend new loans increases the supply of </a:t>
            </a:r>
            <a:r>
              <a:rPr lang="en-US" sz="2200" dirty="0" err="1" smtClean="0">
                <a:solidFill>
                  <a:srgbClr val="32302A"/>
                </a:solidFill>
                <a:ea typeface="ＭＳ Ｐゴシック" pitchFamily="-107" charset="-128"/>
                <a:cs typeface="ＭＳ Ｐゴシック" pitchFamily="-107" charset="-128"/>
              </a:rPr>
              <a:t>loanable</a:t>
            </a:r>
            <a:r>
              <a:rPr lang="en-US" sz="2200" dirty="0" smtClean="0">
                <a:solidFill>
                  <a:srgbClr val="32302A"/>
                </a:solidFill>
                <a:ea typeface="ＭＳ Ｐゴシック" pitchFamily="-107" charset="-128"/>
                <a:cs typeface="ＭＳ Ｐゴシック" pitchFamily="-107" charset="-128"/>
              </a:rPr>
              <a:t> funds (shifting </a:t>
            </a:r>
            <a:r>
              <a:rPr lang="en-US" sz="2200" b="1" i="1" dirty="0" smtClean="0">
                <a:solidFill>
                  <a:srgbClr val="32302A"/>
                </a:solidFill>
                <a:ea typeface="ＭＳ Ｐゴシック" pitchFamily="-107" charset="-128"/>
                <a:cs typeface="ＭＳ Ｐゴシック" pitchFamily="-107" charset="-128"/>
              </a:rPr>
              <a:t>S</a:t>
            </a:r>
            <a:r>
              <a:rPr lang="en-US" sz="2200" b="1" i="1" baseline="-25000" dirty="0" smtClean="0">
                <a:solidFill>
                  <a:srgbClr val="32302A"/>
                </a:solidFill>
                <a:ea typeface="ＭＳ Ｐゴシック" pitchFamily="-107" charset="-128"/>
                <a:cs typeface="ＭＳ Ｐゴシック" pitchFamily="-107" charset="-128"/>
              </a:rPr>
              <a:t>1</a:t>
            </a:r>
            <a:r>
              <a:rPr lang="en-US" sz="2200" dirty="0" smtClean="0">
                <a:solidFill>
                  <a:srgbClr val="32302A"/>
                </a:solidFill>
                <a:ea typeface="ＭＳ Ｐゴシック" pitchFamily="-107" charset="-128"/>
                <a:cs typeface="ＭＳ Ｐゴシック" pitchFamily="-107" charset="-128"/>
              </a:rPr>
              <a:t> to </a:t>
            </a:r>
            <a:r>
              <a:rPr lang="en-US" sz="2200" b="1" i="1" dirty="0" smtClean="0">
                <a:solidFill>
                  <a:srgbClr val="32302A"/>
                </a:solidFill>
                <a:ea typeface="ＭＳ Ｐゴシック" pitchFamily="-107" charset="-128"/>
                <a:cs typeface="ＭＳ Ｐゴシック" pitchFamily="-107" charset="-128"/>
              </a:rPr>
              <a:t>S</a:t>
            </a:r>
            <a:r>
              <a:rPr lang="en-US" sz="2200" b="1" i="1" baseline="-25000" dirty="0" smtClean="0">
                <a:solidFill>
                  <a:srgbClr val="32302A"/>
                </a:solidFill>
                <a:ea typeface="ＭＳ Ｐゴシック" pitchFamily="-107" charset="-128"/>
                <a:cs typeface="ＭＳ Ｐゴシック" pitchFamily="-107" charset="-128"/>
              </a:rPr>
              <a:t>2</a:t>
            </a:r>
            <a:r>
              <a:rPr lang="en-US" sz="2200" dirty="0" smtClean="0">
                <a:solidFill>
                  <a:srgbClr val="32302A"/>
                </a:solidFill>
                <a:ea typeface="ＭＳ Ｐゴシック" pitchFamily="-107" charset="-128"/>
                <a:cs typeface="ＭＳ Ｐゴシック" pitchFamily="-107" charset="-128"/>
              </a:rPr>
              <a:t> in the </a:t>
            </a:r>
            <a:r>
              <a:rPr lang="en-US" sz="2200" dirty="0" err="1" smtClean="0">
                <a:solidFill>
                  <a:srgbClr val="32302A"/>
                </a:solidFill>
                <a:ea typeface="ＭＳ Ｐゴシック" pitchFamily="-107" charset="-128"/>
                <a:cs typeface="ＭＳ Ｐゴシック" pitchFamily="-107" charset="-128"/>
              </a:rPr>
              <a:t>loanable</a:t>
            </a:r>
            <a:r>
              <a:rPr lang="en-US" sz="2200" dirty="0" smtClean="0">
                <a:solidFill>
                  <a:srgbClr val="32302A"/>
                </a:solidFill>
                <a:ea typeface="ＭＳ Ｐゴシック" pitchFamily="-107" charset="-128"/>
                <a:cs typeface="ＭＳ Ｐゴシック" pitchFamily="-107" charset="-128"/>
              </a:rPr>
              <a:t> funds market) … </a:t>
            </a:r>
          </a:p>
          <a:p>
            <a:pPr marL="169863" indent="-169863">
              <a:lnSpc>
                <a:spcPct val="90000"/>
              </a:lnSpc>
            </a:pPr>
            <a:endParaRPr lang="en-US" sz="2200" dirty="0" smtClean="0">
              <a:solidFill>
                <a:srgbClr val="32302A"/>
              </a:solidFill>
              <a:ea typeface="ＭＳ Ｐゴシック" pitchFamily="-107" charset="-128"/>
              <a:cs typeface="ＭＳ Ｐゴシック" pitchFamily="-107" charset="-128"/>
            </a:endParaRPr>
          </a:p>
          <a:p>
            <a:pPr marL="169863" indent="-169863">
              <a:lnSpc>
                <a:spcPct val="90000"/>
              </a:lnSpc>
            </a:pPr>
            <a:endParaRPr lang="en-US" sz="2200" dirty="0" smtClean="0">
              <a:solidFill>
                <a:srgbClr val="32302A"/>
              </a:solidFill>
              <a:ea typeface="ＭＳ Ｐゴシック" pitchFamily="-107" charset="-128"/>
              <a:cs typeface="ＭＳ Ｐゴシック" pitchFamily="-107" charset="-128"/>
            </a:endParaRPr>
          </a:p>
        </p:txBody>
      </p:sp>
      <p:cxnSp>
        <p:nvCxnSpPr>
          <p:cNvPr id="4" name="Straight Connector 3"/>
          <p:cNvCxnSpPr/>
          <p:nvPr/>
        </p:nvCxnSpPr>
        <p:spPr>
          <a:xfrm>
            <a:off x="5482980" y="3379249"/>
            <a:ext cx="3274858" cy="1588"/>
          </a:xfrm>
          <a:prstGeom prst="line">
            <a:avLst/>
          </a:prstGeom>
          <a:ln w="19050">
            <a:solidFill>
              <a:schemeClr val="tx1"/>
            </a:solidFill>
          </a:ln>
        </p:spPr>
        <p:style>
          <a:lnRef idx="2">
            <a:schemeClr val="accent1"/>
          </a:lnRef>
          <a:fillRef idx="0">
            <a:schemeClr val="accent1"/>
          </a:fillRef>
          <a:effectRef idx="1">
            <a:schemeClr val="accent1"/>
          </a:effectRef>
          <a:fontRef idx="minor">
            <a:schemeClr val="tx1"/>
          </a:fontRef>
        </p:style>
      </p:cxnSp>
      <p:sp>
        <p:nvSpPr>
          <p:cNvPr id="71" name="Rectangle 5"/>
          <p:cNvSpPr>
            <a:spLocks noChangeArrowheads="1"/>
          </p:cNvSpPr>
          <p:nvPr/>
        </p:nvSpPr>
        <p:spPr bwMode="auto">
          <a:xfrm>
            <a:off x="7689605" y="2584274"/>
            <a:ext cx="381000" cy="230832"/>
          </a:xfrm>
          <a:prstGeom prst="rect">
            <a:avLst/>
          </a:prstGeom>
          <a:noFill/>
          <a:ln w="9525">
            <a:noFill/>
            <a:miter lim="800000"/>
            <a:headEnd/>
            <a:tailEnd/>
          </a:ln>
        </p:spPr>
        <p:txBody>
          <a:bodyPr lIns="0" tIns="0" rIns="0" bIns="0">
            <a:prstTxWarp prst="textNoShape">
              <a:avLst/>
            </a:prstTxWarp>
            <a:spAutoFit/>
          </a:bodyPr>
          <a:lstStyle/>
          <a:p>
            <a:pPr>
              <a:lnSpc>
                <a:spcPct val="70000"/>
              </a:lnSpc>
            </a:pPr>
            <a:r>
              <a:rPr kumimoji="0" lang="en-US" sz="2000" b="1" i="1" dirty="0">
                <a:solidFill>
                  <a:srgbClr val="660066"/>
                </a:solidFill>
                <a:latin typeface="Times New Roman"/>
                <a:cs typeface="Times New Roman"/>
              </a:rPr>
              <a:t>D</a:t>
            </a:r>
            <a:r>
              <a:rPr kumimoji="0" lang="en-US" sz="2000" b="1" i="1" baseline="-25000" dirty="0">
                <a:solidFill>
                  <a:srgbClr val="660066"/>
                </a:solidFill>
                <a:latin typeface="Times New Roman"/>
                <a:cs typeface="Times New Roman"/>
              </a:rPr>
              <a:t>1</a:t>
            </a:r>
            <a:endParaRPr kumimoji="0" lang="en-US" sz="2000" b="1" baseline="-25000" dirty="0">
              <a:solidFill>
                <a:srgbClr val="660066"/>
              </a:solidFill>
              <a:latin typeface="Times New Roman"/>
              <a:cs typeface="Times New Roman"/>
            </a:endParaRPr>
          </a:p>
        </p:txBody>
      </p:sp>
      <p:sp>
        <p:nvSpPr>
          <p:cNvPr id="72" name="Freeform 6"/>
          <p:cNvSpPr>
            <a:spLocks/>
          </p:cNvSpPr>
          <p:nvPr/>
        </p:nvSpPr>
        <p:spPr bwMode="auto">
          <a:xfrm>
            <a:off x="6321180" y="431624"/>
            <a:ext cx="1341438" cy="2214563"/>
          </a:xfrm>
          <a:custGeom>
            <a:avLst/>
            <a:gdLst>
              <a:gd name="T0" fmla="*/ 29 w 2535"/>
              <a:gd name="T1" fmla="*/ 72 h 4185"/>
              <a:gd name="T2" fmla="*/ 89 w 2535"/>
              <a:gd name="T3" fmla="*/ 214 h 4185"/>
              <a:gd name="T4" fmla="*/ 151 w 2535"/>
              <a:gd name="T5" fmla="*/ 354 h 4185"/>
              <a:gd name="T6" fmla="*/ 212 w 2535"/>
              <a:gd name="T7" fmla="*/ 492 h 4185"/>
              <a:gd name="T8" fmla="*/ 275 w 2535"/>
              <a:gd name="T9" fmla="*/ 628 h 4185"/>
              <a:gd name="T10" fmla="*/ 339 w 2535"/>
              <a:gd name="T11" fmla="*/ 762 h 4185"/>
              <a:gd name="T12" fmla="*/ 402 w 2535"/>
              <a:gd name="T13" fmla="*/ 894 h 4185"/>
              <a:gd name="T14" fmla="*/ 467 w 2535"/>
              <a:gd name="T15" fmla="*/ 1024 h 4185"/>
              <a:gd name="T16" fmla="*/ 532 w 2535"/>
              <a:gd name="T17" fmla="*/ 1152 h 4185"/>
              <a:gd name="T18" fmla="*/ 596 w 2535"/>
              <a:gd name="T19" fmla="*/ 1278 h 4185"/>
              <a:gd name="T20" fmla="*/ 662 w 2535"/>
              <a:gd name="T21" fmla="*/ 1402 h 4185"/>
              <a:gd name="T22" fmla="*/ 727 w 2535"/>
              <a:gd name="T23" fmla="*/ 1523 h 4185"/>
              <a:gd name="T24" fmla="*/ 793 w 2535"/>
              <a:gd name="T25" fmla="*/ 1643 h 4185"/>
              <a:gd name="T26" fmla="*/ 857 w 2535"/>
              <a:gd name="T27" fmla="*/ 1760 h 4185"/>
              <a:gd name="T28" fmla="*/ 923 w 2535"/>
              <a:gd name="T29" fmla="*/ 1874 h 4185"/>
              <a:gd name="T30" fmla="*/ 988 w 2535"/>
              <a:gd name="T31" fmla="*/ 1986 h 4185"/>
              <a:gd name="T32" fmla="*/ 1054 w 2535"/>
              <a:gd name="T33" fmla="*/ 2096 h 4185"/>
              <a:gd name="T34" fmla="*/ 1118 w 2535"/>
              <a:gd name="T35" fmla="*/ 2204 h 4185"/>
              <a:gd name="T36" fmla="*/ 1182 w 2535"/>
              <a:gd name="T37" fmla="*/ 2309 h 4185"/>
              <a:gd name="T38" fmla="*/ 1245 w 2535"/>
              <a:gd name="T39" fmla="*/ 2411 h 4185"/>
              <a:gd name="T40" fmla="*/ 1308 w 2535"/>
              <a:gd name="T41" fmla="*/ 2512 h 4185"/>
              <a:gd name="T42" fmla="*/ 1370 w 2535"/>
              <a:gd name="T43" fmla="*/ 2609 h 4185"/>
              <a:gd name="T44" fmla="*/ 1433 w 2535"/>
              <a:gd name="T45" fmla="*/ 2703 h 4185"/>
              <a:gd name="T46" fmla="*/ 1494 w 2535"/>
              <a:gd name="T47" fmla="*/ 2795 h 4185"/>
              <a:gd name="T48" fmla="*/ 1553 w 2535"/>
              <a:gd name="T49" fmla="*/ 2885 h 4185"/>
              <a:gd name="T50" fmla="*/ 1613 w 2535"/>
              <a:gd name="T51" fmla="*/ 2972 h 4185"/>
              <a:gd name="T52" fmla="*/ 1670 w 2535"/>
              <a:gd name="T53" fmla="*/ 3056 h 4185"/>
              <a:gd name="T54" fmla="*/ 1727 w 2535"/>
              <a:gd name="T55" fmla="*/ 3138 h 4185"/>
              <a:gd name="T56" fmla="*/ 1783 w 2535"/>
              <a:gd name="T57" fmla="*/ 3216 h 4185"/>
              <a:gd name="T58" fmla="*/ 1837 w 2535"/>
              <a:gd name="T59" fmla="*/ 3292 h 4185"/>
              <a:gd name="T60" fmla="*/ 1890 w 2535"/>
              <a:gd name="T61" fmla="*/ 3366 h 4185"/>
              <a:gd name="T62" fmla="*/ 1941 w 2535"/>
              <a:gd name="T63" fmla="*/ 3435 h 4185"/>
              <a:gd name="T64" fmla="*/ 1991 w 2535"/>
              <a:gd name="T65" fmla="*/ 3503 h 4185"/>
              <a:gd name="T66" fmla="*/ 2039 w 2535"/>
              <a:gd name="T67" fmla="*/ 3567 h 4185"/>
              <a:gd name="T68" fmla="*/ 2085 w 2535"/>
              <a:gd name="T69" fmla="*/ 3628 h 4185"/>
              <a:gd name="T70" fmla="*/ 2130 w 2535"/>
              <a:gd name="T71" fmla="*/ 3687 h 4185"/>
              <a:gd name="T72" fmla="*/ 2172 w 2535"/>
              <a:gd name="T73" fmla="*/ 3743 h 4185"/>
              <a:gd name="T74" fmla="*/ 2213 w 2535"/>
              <a:gd name="T75" fmla="*/ 3795 h 4185"/>
              <a:gd name="T76" fmla="*/ 2252 w 2535"/>
              <a:gd name="T77" fmla="*/ 3844 h 4185"/>
              <a:gd name="T78" fmla="*/ 2289 w 2535"/>
              <a:gd name="T79" fmla="*/ 3890 h 4185"/>
              <a:gd name="T80" fmla="*/ 2323 w 2535"/>
              <a:gd name="T81" fmla="*/ 3933 h 4185"/>
              <a:gd name="T82" fmla="*/ 2355 w 2535"/>
              <a:gd name="T83" fmla="*/ 3972 h 4185"/>
              <a:gd name="T84" fmla="*/ 2385 w 2535"/>
              <a:gd name="T85" fmla="*/ 4008 h 4185"/>
              <a:gd name="T86" fmla="*/ 2412 w 2535"/>
              <a:gd name="T87" fmla="*/ 4042 h 4185"/>
              <a:gd name="T88" fmla="*/ 2437 w 2535"/>
              <a:gd name="T89" fmla="*/ 4072 h 4185"/>
              <a:gd name="T90" fmla="*/ 2459 w 2535"/>
              <a:gd name="T91" fmla="*/ 4098 h 4185"/>
              <a:gd name="T92" fmla="*/ 2479 w 2535"/>
              <a:gd name="T93" fmla="*/ 4120 h 4185"/>
              <a:gd name="T94" fmla="*/ 2495 w 2535"/>
              <a:gd name="T95" fmla="*/ 4140 h 4185"/>
              <a:gd name="T96" fmla="*/ 2509 w 2535"/>
              <a:gd name="T97" fmla="*/ 4156 h 4185"/>
              <a:gd name="T98" fmla="*/ 2520 w 2535"/>
              <a:gd name="T99" fmla="*/ 4169 h 4185"/>
              <a:gd name="T100" fmla="*/ 2528 w 2535"/>
              <a:gd name="T101" fmla="*/ 4178 h 4185"/>
              <a:gd name="T102" fmla="*/ 2533 w 2535"/>
              <a:gd name="T103" fmla="*/ 4182 h 4185"/>
              <a:gd name="T104" fmla="*/ 2535 w 2535"/>
              <a:gd name="T105" fmla="*/ 4185 h 418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535"/>
              <a:gd name="T160" fmla="*/ 0 h 4185"/>
              <a:gd name="T161" fmla="*/ 2535 w 2535"/>
              <a:gd name="T162" fmla="*/ 4185 h 4185"/>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535" h="4185">
                <a:moveTo>
                  <a:pt x="0" y="0"/>
                </a:moveTo>
                <a:lnTo>
                  <a:pt x="29" y="72"/>
                </a:lnTo>
                <a:lnTo>
                  <a:pt x="59" y="143"/>
                </a:lnTo>
                <a:lnTo>
                  <a:pt x="89" y="214"/>
                </a:lnTo>
                <a:lnTo>
                  <a:pt x="120" y="284"/>
                </a:lnTo>
                <a:lnTo>
                  <a:pt x="151" y="354"/>
                </a:lnTo>
                <a:lnTo>
                  <a:pt x="181" y="424"/>
                </a:lnTo>
                <a:lnTo>
                  <a:pt x="212" y="492"/>
                </a:lnTo>
                <a:lnTo>
                  <a:pt x="244" y="561"/>
                </a:lnTo>
                <a:lnTo>
                  <a:pt x="275" y="628"/>
                </a:lnTo>
                <a:lnTo>
                  <a:pt x="307" y="695"/>
                </a:lnTo>
                <a:lnTo>
                  <a:pt x="339" y="762"/>
                </a:lnTo>
                <a:lnTo>
                  <a:pt x="370" y="828"/>
                </a:lnTo>
                <a:lnTo>
                  <a:pt x="402" y="894"/>
                </a:lnTo>
                <a:lnTo>
                  <a:pt x="435" y="959"/>
                </a:lnTo>
                <a:lnTo>
                  <a:pt x="467" y="1024"/>
                </a:lnTo>
                <a:lnTo>
                  <a:pt x="499" y="1088"/>
                </a:lnTo>
                <a:lnTo>
                  <a:pt x="532" y="1152"/>
                </a:lnTo>
                <a:lnTo>
                  <a:pt x="564" y="1215"/>
                </a:lnTo>
                <a:lnTo>
                  <a:pt x="596" y="1278"/>
                </a:lnTo>
                <a:lnTo>
                  <a:pt x="628" y="1340"/>
                </a:lnTo>
                <a:lnTo>
                  <a:pt x="662" y="1402"/>
                </a:lnTo>
                <a:lnTo>
                  <a:pt x="694" y="1463"/>
                </a:lnTo>
                <a:lnTo>
                  <a:pt x="727" y="1523"/>
                </a:lnTo>
                <a:lnTo>
                  <a:pt x="759" y="1583"/>
                </a:lnTo>
                <a:lnTo>
                  <a:pt x="793" y="1643"/>
                </a:lnTo>
                <a:lnTo>
                  <a:pt x="825" y="1701"/>
                </a:lnTo>
                <a:lnTo>
                  <a:pt x="857" y="1760"/>
                </a:lnTo>
                <a:lnTo>
                  <a:pt x="891" y="1817"/>
                </a:lnTo>
                <a:lnTo>
                  <a:pt x="923" y="1874"/>
                </a:lnTo>
                <a:lnTo>
                  <a:pt x="955" y="1930"/>
                </a:lnTo>
                <a:lnTo>
                  <a:pt x="988" y="1986"/>
                </a:lnTo>
                <a:lnTo>
                  <a:pt x="1021" y="2041"/>
                </a:lnTo>
                <a:lnTo>
                  <a:pt x="1054" y="2096"/>
                </a:lnTo>
                <a:lnTo>
                  <a:pt x="1086" y="2151"/>
                </a:lnTo>
                <a:lnTo>
                  <a:pt x="1118" y="2204"/>
                </a:lnTo>
                <a:lnTo>
                  <a:pt x="1149" y="2256"/>
                </a:lnTo>
                <a:lnTo>
                  <a:pt x="1182" y="2309"/>
                </a:lnTo>
                <a:lnTo>
                  <a:pt x="1214" y="2360"/>
                </a:lnTo>
                <a:lnTo>
                  <a:pt x="1245" y="2411"/>
                </a:lnTo>
                <a:lnTo>
                  <a:pt x="1277" y="2462"/>
                </a:lnTo>
                <a:lnTo>
                  <a:pt x="1308" y="2512"/>
                </a:lnTo>
                <a:lnTo>
                  <a:pt x="1339" y="2560"/>
                </a:lnTo>
                <a:lnTo>
                  <a:pt x="1370" y="2609"/>
                </a:lnTo>
                <a:lnTo>
                  <a:pt x="1402" y="2657"/>
                </a:lnTo>
                <a:lnTo>
                  <a:pt x="1433" y="2703"/>
                </a:lnTo>
                <a:lnTo>
                  <a:pt x="1464" y="2749"/>
                </a:lnTo>
                <a:lnTo>
                  <a:pt x="1494" y="2795"/>
                </a:lnTo>
                <a:lnTo>
                  <a:pt x="1523" y="2840"/>
                </a:lnTo>
                <a:lnTo>
                  <a:pt x="1553" y="2885"/>
                </a:lnTo>
                <a:lnTo>
                  <a:pt x="1583" y="2929"/>
                </a:lnTo>
                <a:lnTo>
                  <a:pt x="1613" y="2972"/>
                </a:lnTo>
                <a:lnTo>
                  <a:pt x="1641" y="3015"/>
                </a:lnTo>
                <a:lnTo>
                  <a:pt x="1670" y="3056"/>
                </a:lnTo>
                <a:lnTo>
                  <a:pt x="1699" y="3097"/>
                </a:lnTo>
                <a:lnTo>
                  <a:pt x="1727" y="3138"/>
                </a:lnTo>
                <a:lnTo>
                  <a:pt x="1755" y="3178"/>
                </a:lnTo>
                <a:lnTo>
                  <a:pt x="1783" y="3216"/>
                </a:lnTo>
                <a:lnTo>
                  <a:pt x="1809" y="3255"/>
                </a:lnTo>
                <a:lnTo>
                  <a:pt x="1837" y="3292"/>
                </a:lnTo>
                <a:lnTo>
                  <a:pt x="1864" y="3330"/>
                </a:lnTo>
                <a:lnTo>
                  <a:pt x="1890" y="3366"/>
                </a:lnTo>
                <a:lnTo>
                  <a:pt x="1915" y="3401"/>
                </a:lnTo>
                <a:lnTo>
                  <a:pt x="1941" y="3435"/>
                </a:lnTo>
                <a:lnTo>
                  <a:pt x="1966" y="3470"/>
                </a:lnTo>
                <a:lnTo>
                  <a:pt x="1991" y="3503"/>
                </a:lnTo>
                <a:lnTo>
                  <a:pt x="2014" y="3536"/>
                </a:lnTo>
                <a:lnTo>
                  <a:pt x="2039" y="3567"/>
                </a:lnTo>
                <a:lnTo>
                  <a:pt x="2063" y="3599"/>
                </a:lnTo>
                <a:lnTo>
                  <a:pt x="2085" y="3628"/>
                </a:lnTo>
                <a:lnTo>
                  <a:pt x="2108" y="3658"/>
                </a:lnTo>
                <a:lnTo>
                  <a:pt x="2130" y="3687"/>
                </a:lnTo>
                <a:lnTo>
                  <a:pt x="2151" y="3716"/>
                </a:lnTo>
                <a:lnTo>
                  <a:pt x="2172" y="3743"/>
                </a:lnTo>
                <a:lnTo>
                  <a:pt x="2193" y="3769"/>
                </a:lnTo>
                <a:lnTo>
                  <a:pt x="2213" y="3795"/>
                </a:lnTo>
                <a:lnTo>
                  <a:pt x="2233" y="3820"/>
                </a:lnTo>
                <a:lnTo>
                  <a:pt x="2252" y="3844"/>
                </a:lnTo>
                <a:lnTo>
                  <a:pt x="2270" y="3867"/>
                </a:lnTo>
                <a:lnTo>
                  <a:pt x="2289" y="3890"/>
                </a:lnTo>
                <a:lnTo>
                  <a:pt x="2306" y="3912"/>
                </a:lnTo>
                <a:lnTo>
                  <a:pt x="2323" y="3933"/>
                </a:lnTo>
                <a:lnTo>
                  <a:pt x="2340" y="3953"/>
                </a:lnTo>
                <a:lnTo>
                  <a:pt x="2355" y="3972"/>
                </a:lnTo>
                <a:lnTo>
                  <a:pt x="2370" y="3991"/>
                </a:lnTo>
                <a:lnTo>
                  <a:pt x="2385" y="4008"/>
                </a:lnTo>
                <a:lnTo>
                  <a:pt x="2398" y="4026"/>
                </a:lnTo>
                <a:lnTo>
                  <a:pt x="2412" y="4042"/>
                </a:lnTo>
                <a:lnTo>
                  <a:pt x="2424" y="4057"/>
                </a:lnTo>
                <a:lnTo>
                  <a:pt x="2437" y="4072"/>
                </a:lnTo>
                <a:lnTo>
                  <a:pt x="2448" y="4085"/>
                </a:lnTo>
                <a:lnTo>
                  <a:pt x="2459" y="4098"/>
                </a:lnTo>
                <a:lnTo>
                  <a:pt x="2469" y="4109"/>
                </a:lnTo>
                <a:lnTo>
                  <a:pt x="2479" y="4120"/>
                </a:lnTo>
                <a:lnTo>
                  <a:pt x="2488" y="4130"/>
                </a:lnTo>
                <a:lnTo>
                  <a:pt x="2495" y="4140"/>
                </a:lnTo>
                <a:lnTo>
                  <a:pt x="2503" y="4149"/>
                </a:lnTo>
                <a:lnTo>
                  <a:pt x="2509" y="4156"/>
                </a:lnTo>
                <a:lnTo>
                  <a:pt x="2515" y="4163"/>
                </a:lnTo>
                <a:lnTo>
                  <a:pt x="2520" y="4169"/>
                </a:lnTo>
                <a:lnTo>
                  <a:pt x="2524" y="4174"/>
                </a:lnTo>
                <a:lnTo>
                  <a:pt x="2528" y="4178"/>
                </a:lnTo>
                <a:lnTo>
                  <a:pt x="2531" y="4181"/>
                </a:lnTo>
                <a:lnTo>
                  <a:pt x="2533" y="4182"/>
                </a:lnTo>
                <a:lnTo>
                  <a:pt x="2534" y="4184"/>
                </a:lnTo>
                <a:lnTo>
                  <a:pt x="2535" y="4185"/>
                </a:lnTo>
              </a:path>
            </a:pathLst>
          </a:custGeom>
          <a:noFill/>
          <a:ln w="57150">
            <a:solidFill>
              <a:srgbClr val="660066"/>
            </a:solidFill>
            <a:round/>
            <a:headEnd/>
            <a:tailEnd/>
          </a:ln>
        </p:spPr>
        <p:txBody>
          <a:bodyPr>
            <a:prstTxWarp prst="textNoShape">
              <a:avLst/>
            </a:prstTxWarp>
          </a:bodyPr>
          <a:lstStyle/>
          <a:p>
            <a:endParaRPr lang="en-US" dirty="0">
              <a:solidFill>
                <a:srgbClr val="660066"/>
              </a:solidFill>
              <a:latin typeface="Times New Roman"/>
              <a:cs typeface="Times New Roman"/>
            </a:endParaRPr>
          </a:p>
        </p:txBody>
      </p:sp>
      <p:sp>
        <p:nvSpPr>
          <p:cNvPr id="73" name="Line 9"/>
          <p:cNvSpPr>
            <a:spLocks noChangeShapeType="1"/>
          </p:cNvSpPr>
          <p:nvPr/>
        </p:nvSpPr>
        <p:spPr bwMode="auto">
          <a:xfrm>
            <a:off x="5838580" y="3020837"/>
            <a:ext cx="2016125" cy="0"/>
          </a:xfrm>
          <a:prstGeom prst="line">
            <a:avLst/>
          </a:prstGeom>
          <a:noFill/>
          <a:ln w="28575">
            <a:solidFill>
              <a:srgbClr val="000000"/>
            </a:solidFill>
            <a:round/>
            <a:headEnd/>
            <a:tailEnd/>
          </a:ln>
        </p:spPr>
        <p:txBody>
          <a:bodyPr lIns="0" tIns="0" rIns="0" bIns="0">
            <a:prstTxWarp prst="textNoShape">
              <a:avLst/>
            </a:prstTxWarp>
            <a:spAutoFit/>
          </a:bodyPr>
          <a:lstStyle/>
          <a:p>
            <a:endParaRPr lang="en-US">
              <a:latin typeface="Times New Roman"/>
              <a:cs typeface="Times New Roman"/>
            </a:endParaRPr>
          </a:p>
        </p:txBody>
      </p:sp>
      <p:sp>
        <p:nvSpPr>
          <p:cNvPr id="74" name="Rectangle 10" descr="Parchment"/>
          <p:cNvSpPr>
            <a:spLocks noChangeArrowheads="1"/>
          </p:cNvSpPr>
          <p:nvPr/>
        </p:nvSpPr>
        <p:spPr bwMode="auto">
          <a:xfrm>
            <a:off x="5458078" y="333894"/>
            <a:ext cx="1295400" cy="529376"/>
          </a:xfrm>
          <a:prstGeom prst="rect">
            <a:avLst/>
          </a:prstGeom>
          <a:noFill/>
          <a:ln w="9525">
            <a:noFill/>
            <a:miter lim="800000"/>
            <a:headEnd/>
            <a:tailEnd/>
          </a:ln>
        </p:spPr>
        <p:txBody>
          <a:bodyPr lIns="0" tIns="0" rIns="0" bIns="0">
            <a:prstTxWarp prst="textNoShape">
              <a:avLst/>
            </a:prstTxWarp>
            <a:spAutoFit/>
          </a:bodyPr>
          <a:lstStyle/>
          <a:p>
            <a:pPr>
              <a:lnSpc>
                <a:spcPct val="70000"/>
              </a:lnSpc>
            </a:pPr>
            <a:r>
              <a:rPr kumimoji="0" lang="en-US" sz="1600" b="0" dirty="0">
                <a:solidFill>
                  <a:srgbClr val="000000"/>
                </a:solidFill>
                <a:latin typeface="Times New Roman"/>
                <a:cs typeface="Times New Roman"/>
              </a:rPr>
              <a:t>Money</a:t>
            </a:r>
            <a:br>
              <a:rPr kumimoji="0" lang="en-US" sz="1600" b="0" dirty="0">
                <a:solidFill>
                  <a:srgbClr val="000000"/>
                </a:solidFill>
                <a:latin typeface="Times New Roman"/>
                <a:cs typeface="Times New Roman"/>
              </a:rPr>
            </a:br>
            <a:r>
              <a:rPr kumimoji="0" lang="en-US" sz="1600" b="0" dirty="0">
                <a:solidFill>
                  <a:srgbClr val="000000"/>
                </a:solidFill>
                <a:latin typeface="Times New Roman"/>
                <a:cs typeface="Times New Roman"/>
              </a:rPr>
              <a:t>interest</a:t>
            </a:r>
            <a:br>
              <a:rPr kumimoji="0" lang="en-US" sz="1600" b="0" dirty="0">
                <a:solidFill>
                  <a:srgbClr val="000000"/>
                </a:solidFill>
                <a:latin typeface="Times New Roman"/>
                <a:cs typeface="Times New Roman"/>
              </a:rPr>
            </a:br>
            <a:r>
              <a:rPr kumimoji="0" lang="en-US" sz="1600" b="0" dirty="0">
                <a:solidFill>
                  <a:srgbClr val="000000"/>
                </a:solidFill>
                <a:latin typeface="Times New Roman"/>
                <a:cs typeface="Times New Roman"/>
              </a:rPr>
              <a:t>rate</a:t>
            </a:r>
          </a:p>
        </p:txBody>
      </p:sp>
      <p:sp>
        <p:nvSpPr>
          <p:cNvPr id="75" name="Line 13"/>
          <p:cNvSpPr>
            <a:spLocks noChangeShapeType="1"/>
          </p:cNvSpPr>
          <p:nvPr/>
        </p:nvSpPr>
        <p:spPr bwMode="auto">
          <a:xfrm>
            <a:off x="6908555" y="633237"/>
            <a:ext cx="1588" cy="2374900"/>
          </a:xfrm>
          <a:prstGeom prst="line">
            <a:avLst/>
          </a:prstGeom>
          <a:noFill/>
          <a:ln w="57150">
            <a:solidFill>
              <a:srgbClr val="867A4D"/>
            </a:solidFill>
            <a:round/>
            <a:headEnd/>
            <a:tailEnd/>
          </a:ln>
        </p:spPr>
        <p:txBody>
          <a:bodyPr>
            <a:prstTxWarp prst="textNoShape">
              <a:avLst/>
            </a:prstTxWarp>
          </a:bodyPr>
          <a:lstStyle/>
          <a:p>
            <a:endParaRPr lang="en-US">
              <a:latin typeface="Times New Roman"/>
              <a:cs typeface="Times New Roman"/>
            </a:endParaRPr>
          </a:p>
        </p:txBody>
      </p:sp>
      <p:sp>
        <p:nvSpPr>
          <p:cNvPr id="76" name="Rectangle 14"/>
          <p:cNvSpPr>
            <a:spLocks noChangeArrowheads="1"/>
          </p:cNvSpPr>
          <p:nvPr/>
        </p:nvSpPr>
        <p:spPr bwMode="auto">
          <a:xfrm>
            <a:off x="6782645" y="342228"/>
            <a:ext cx="319087" cy="230832"/>
          </a:xfrm>
          <a:prstGeom prst="rect">
            <a:avLst/>
          </a:prstGeom>
          <a:noFill/>
          <a:ln w="9525">
            <a:noFill/>
            <a:miter lim="800000"/>
            <a:headEnd/>
            <a:tailEnd/>
          </a:ln>
        </p:spPr>
        <p:txBody>
          <a:bodyPr lIns="0" tIns="0" rIns="0" bIns="0">
            <a:prstTxWarp prst="textNoShape">
              <a:avLst/>
            </a:prstTxWarp>
            <a:spAutoFit/>
          </a:bodyPr>
          <a:lstStyle/>
          <a:p>
            <a:pPr>
              <a:lnSpc>
                <a:spcPct val="70000"/>
              </a:lnSpc>
            </a:pPr>
            <a:r>
              <a:rPr kumimoji="0" lang="en-US" sz="2000" b="1" i="1" dirty="0">
                <a:solidFill>
                  <a:srgbClr val="867A4D"/>
                </a:solidFill>
                <a:latin typeface="Times New Roman"/>
                <a:cs typeface="Times New Roman"/>
              </a:rPr>
              <a:t>S</a:t>
            </a:r>
            <a:r>
              <a:rPr kumimoji="0" lang="en-US" sz="2000" b="1" i="1" baseline="-25000" dirty="0">
                <a:solidFill>
                  <a:srgbClr val="867A4D"/>
                </a:solidFill>
                <a:latin typeface="Times New Roman"/>
                <a:cs typeface="Times New Roman"/>
              </a:rPr>
              <a:t>1</a:t>
            </a:r>
            <a:endParaRPr kumimoji="0" lang="en-US" sz="2000" b="1" baseline="-25000" dirty="0">
              <a:solidFill>
                <a:srgbClr val="867A4D"/>
              </a:solidFill>
              <a:latin typeface="Times New Roman"/>
              <a:cs typeface="Times New Roman"/>
            </a:endParaRPr>
          </a:p>
        </p:txBody>
      </p:sp>
      <p:sp>
        <p:nvSpPr>
          <p:cNvPr id="77" name="Rectangle 28"/>
          <p:cNvSpPr>
            <a:spLocks noChangeArrowheads="1"/>
          </p:cNvSpPr>
          <p:nvPr/>
        </p:nvSpPr>
        <p:spPr bwMode="auto">
          <a:xfrm>
            <a:off x="5634633" y="1399999"/>
            <a:ext cx="154423"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a:solidFill>
                  <a:srgbClr val="000000"/>
                </a:solidFill>
                <a:latin typeface="Times New Roman"/>
                <a:cs typeface="Times New Roman"/>
              </a:rPr>
              <a:t>i</a:t>
            </a:r>
            <a:r>
              <a:rPr kumimoji="0" lang="en-US" sz="1600" b="1" i="1" baseline="-25000">
                <a:solidFill>
                  <a:srgbClr val="000000"/>
                </a:solidFill>
                <a:latin typeface="Times New Roman"/>
                <a:cs typeface="Times New Roman"/>
              </a:rPr>
              <a:t>1</a:t>
            </a:r>
            <a:endParaRPr kumimoji="0" lang="en-US" sz="1600" b="1" baseline="-25000">
              <a:solidFill>
                <a:schemeClr val="tx1"/>
              </a:solidFill>
              <a:latin typeface="Times New Roman"/>
              <a:cs typeface="Times New Roman"/>
            </a:endParaRPr>
          </a:p>
        </p:txBody>
      </p:sp>
      <p:sp>
        <p:nvSpPr>
          <p:cNvPr id="78" name="Line 30"/>
          <p:cNvSpPr>
            <a:spLocks noChangeShapeType="1"/>
          </p:cNvSpPr>
          <p:nvPr/>
        </p:nvSpPr>
        <p:spPr bwMode="auto">
          <a:xfrm flipH="1">
            <a:off x="5857630" y="1563512"/>
            <a:ext cx="1035050" cy="0"/>
          </a:xfrm>
          <a:prstGeom prst="line">
            <a:avLst/>
          </a:prstGeom>
          <a:noFill/>
          <a:ln w="31750" cap="rnd">
            <a:solidFill>
              <a:srgbClr val="000000"/>
            </a:solidFill>
            <a:prstDash val="sysDot"/>
            <a:round/>
            <a:headEnd/>
            <a:tailEnd/>
          </a:ln>
        </p:spPr>
        <p:txBody>
          <a:bodyPr lIns="0" tIns="0" rIns="0" bIns="0">
            <a:prstTxWarp prst="textNoShape">
              <a:avLst/>
            </a:prstTxWarp>
            <a:spAutoFit/>
          </a:bodyPr>
          <a:lstStyle/>
          <a:p>
            <a:endParaRPr lang="en-US">
              <a:latin typeface="Times New Roman"/>
              <a:cs typeface="Times New Roman"/>
            </a:endParaRPr>
          </a:p>
        </p:txBody>
      </p:sp>
      <p:sp>
        <p:nvSpPr>
          <p:cNvPr id="79" name="Rectangle 31"/>
          <p:cNvSpPr>
            <a:spLocks noChangeArrowheads="1"/>
          </p:cNvSpPr>
          <p:nvPr/>
        </p:nvSpPr>
        <p:spPr bwMode="auto">
          <a:xfrm>
            <a:off x="6805368" y="3020837"/>
            <a:ext cx="253775"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a:cs typeface="Times New Roman"/>
              </a:rPr>
              <a:t>Q</a:t>
            </a:r>
            <a:r>
              <a:rPr kumimoji="0" lang="en-US" sz="1600" b="1" i="1" baseline="-25000" dirty="0">
                <a:solidFill>
                  <a:srgbClr val="000000"/>
                </a:solidFill>
                <a:latin typeface="Times New Roman"/>
                <a:cs typeface="Times New Roman"/>
              </a:rPr>
              <a:t>s</a:t>
            </a:r>
          </a:p>
        </p:txBody>
      </p:sp>
      <p:sp>
        <p:nvSpPr>
          <p:cNvPr id="80" name="Rectangle 42"/>
          <p:cNvSpPr>
            <a:spLocks noChangeArrowheads="1"/>
          </p:cNvSpPr>
          <p:nvPr/>
        </p:nvSpPr>
        <p:spPr bwMode="auto">
          <a:xfrm>
            <a:off x="7861055" y="2320749"/>
            <a:ext cx="0" cy="304800"/>
          </a:xfrm>
          <a:prstGeom prst="rect">
            <a:avLst/>
          </a:prstGeom>
          <a:noFill/>
          <a:ln w="9525">
            <a:noFill/>
            <a:miter lim="800000"/>
            <a:headEnd/>
            <a:tailEnd/>
          </a:ln>
        </p:spPr>
        <p:txBody>
          <a:bodyPr wrap="none" lIns="0" tIns="0" rIns="0" bIns="0">
            <a:prstTxWarp prst="textNoShape">
              <a:avLst/>
            </a:prstTxWarp>
            <a:spAutoFit/>
          </a:bodyPr>
          <a:lstStyle/>
          <a:p>
            <a:endParaRPr kumimoji="0" lang="en-US" sz="2000" b="0">
              <a:solidFill>
                <a:schemeClr val="tx1"/>
              </a:solidFill>
              <a:latin typeface="Times New Roman"/>
              <a:cs typeface="Times New Roman"/>
            </a:endParaRPr>
          </a:p>
        </p:txBody>
      </p:sp>
      <p:sp>
        <p:nvSpPr>
          <p:cNvPr id="81" name="Rectangle 44"/>
          <p:cNvSpPr>
            <a:spLocks noChangeArrowheads="1"/>
          </p:cNvSpPr>
          <p:nvPr/>
        </p:nvSpPr>
        <p:spPr bwMode="auto">
          <a:xfrm>
            <a:off x="5636221" y="2161999"/>
            <a:ext cx="151584"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a:solidFill>
                  <a:srgbClr val="000000"/>
                </a:solidFill>
                <a:latin typeface="Times New Roman"/>
                <a:cs typeface="Times New Roman"/>
              </a:rPr>
              <a:t>i</a:t>
            </a:r>
            <a:r>
              <a:rPr kumimoji="0" lang="en-US" sz="1600" b="1" i="1" baseline="-25000" dirty="0">
                <a:solidFill>
                  <a:srgbClr val="000000"/>
                </a:solidFill>
                <a:latin typeface="Times New Roman"/>
                <a:cs typeface="Times New Roman"/>
              </a:rPr>
              <a:t>2</a:t>
            </a:r>
            <a:endParaRPr kumimoji="0" lang="en-US" sz="1600" b="1" baseline="-25000" dirty="0">
              <a:solidFill>
                <a:schemeClr val="tx1"/>
              </a:solidFill>
              <a:latin typeface="Times New Roman"/>
              <a:cs typeface="Times New Roman"/>
            </a:endParaRPr>
          </a:p>
        </p:txBody>
      </p:sp>
      <p:sp>
        <p:nvSpPr>
          <p:cNvPr id="82" name="Line 46"/>
          <p:cNvSpPr>
            <a:spLocks noChangeShapeType="1"/>
          </p:cNvSpPr>
          <p:nvPr/>
        </p:nvSpPr>
        <p:spPr bwMode="auto">
          <a:xfrm flipH="1">
            <a:off x="5848105" y="2312812"/>
            <a:ext cx="1535113" cy="0"/>
          </a:xfrm>
          <a:prstGeom prst="line">
            <a:avLst/>
          </a:prstGeom>
          <a:noFill/>
          <a:ln w="31750" cap="rnd">
            <a:solidFill>
              <a:srgbClr val="000000"/>
            </a:solidFill>
            <a:prstDash val="sysDot"/>
            <a:round/>
            <a:headEnd/>
            <a:tailEnd/>
          </a:ln>
        </p:spPr>
        <p:txBody>
          <a:bodyPr lIns="0" tIns="0" rIns="0" bIns="0">
            <a:prstTxWarp prst="textNoShape">
              <a:avLst/>
            </a:prstTxWarp>
            <a:spAutoFit/>
          </a:bodyPr>
          <a:lstStyle/>
          <a:p>
            <a:endParaRPr lang="en-US">
              <a:latin typeface="Times New Roman"/>
              <a:cs typeface="Times New Roman"/>
            </a:endParaRPr>
          </a:p>
        </p:txBody>
      </p:sp>
      <p:sp>
        <p:nvSpPr>
          <p:cNvPr id="83" name="Rectangle 47"/>
          <p:cNvSpPr>
            <a:spLocks noChangeArrowheads="1"/>
          </p:cNvSpPr>
          <p:nvPr/>
        </p:nvSpPr>
        <p:spPr bwMode="auto">
          <a:xfrm>
            <a:off x="7337180" y="3020837"/>
            <a:ext cx="26893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dirty="0" err="1">
                <a:solidFill>
                  <a:srgbClr val="000000"/>
                </a:solidFill>
                <a:latin typeface="Times New Roman"/>
                <a:cs typeface="Times New Roman"/>
              </a:rPr>
              <a:t>Q</a:t>
            </a:r>
            <a:r>
              <a:rPr kumimoji="0" lang="en-US" sz="1600" b="1" i="1" baseline="-25000" dirty="0" err="1">
                <a:solidFill>
                  <a:srgbClr val="000000"/>
                </a:solidFill>
                <a:latin typeface="Times New Roman"/>
                <a:cs typeface="Times New Roman"/>
              </a:rPr>
              <a:t>b</a:t>
            </a:r>
            <a:endParaRPr kumimoji="0" lang="en-US" sz="1600" b="1" i="1" baseline="-25000" dirty="0">
              <a:solidFill>
                <a:srgbClr val="000000"/>
              </a:solidFill>
              <a:latin typeface="Times New Roman"/>
              <a:cs typeface="Times New Roman"/>
            </a:endParaRPr>
          </a:p>
        </p:txBody>
      </p:sp>
      <p:sp>
        <p:nvSpPr>
          <p:cNvPr id="84" name="Line 56"/>
          <p:cNvSpPr>
            <a:spLocks noChangeShapeType="1"/>
          </p:cNvSpPr>
          <p:nvPr/>
        </p:nvSpPr>
        <p:spPr bwMode="auto">
          <a:xfrm>
            <a:off x="6003680" y="1611137"/>
            <a:ext cx="0" cy="658812"/>
          </a:xfrm>
          <a:prstGeom prst="line">
            <a:avLst/>
          </a:prstGeom>
          <a:noFill/>
          <a:ln w="31750">
            <a:solidFill>
              <a:srgbClr val="000000"/>
            </a:solidFill>
            <a:round/>
            <a:headEnd/>
            <a:tailEnd type="stealth" w="lg" len="lg"/>
          </a:ln>
          <a:effectLst>
            <a:outerShdw blurRad="63500" dist="38099" dir="2700000" algn="ctr" rotWithShape="0">
              <a:srgbClr val="000000">
                <a:alpha val="74998"/>
              </a:srgbClr>
            </a:outerShdw>
          </a:effectLst>
        </p:spPr>
        <p:txBody>
          <a:bodyPr wrap="none" lIns="0" tIns="0" rIns="0" bIns="0">
            <a:prstTxWarp prst="textNoShape">
              <a:avLst/>
            </a:prstTxWarp>
            <a:spAutoFit/>
          </a:bodyPr>
          <a:lstStyle/>
          <a:p>
            <a:pPr>
              <a:defRPr/>
            </a:pPr>
            <a:endParaRPr lang="en-US">
              <a:latin typeface="Times New Roman"/>
              <a:cs typeface="Times New Roman"/>
            </a:endParaRPr>
          </a:p>
        </p:txBody>
      </p:sp>
      <p:grpSp>
        <p:nvGrpSpPr>
          <p:cNvPr id="85" name="Group 108"/>
          <p:cNvGrpSpPr>
            <a:grpSpLocks/>
          </p:cNvGrpSpPr>
          <p:nvPr/>
        </p:nvGrpSpPr>
        <p:grpSpPr bwMode="auto">
          <a:xfrm>
            <a:off x="6959355" y="350662"/>
            <a:ext cx="647700" cy="2657475"/>
            <a:chOff x="2112" y="2173"/>
            <a:chExt cx="408" cy="1674"/>
          </a:xfrm>
        </p:grpSpPr>
        <p:sp>
          <p:nvSpPr>
            <p:cNvPr id="86" name="Line 50"/>
            <p:cNvSpPr>
              <a:spLocks noChangeShapeType="1"/>
            </p:cNvSpPr>
            <p:nvPr/>
          </p:nvSpPr>
          <p:spPr bwMode="auto">
            <a:xfrm>
              <a:off x="2395" y="2351"/>
              <a:ext cx="1" cy="1496"/>
            </a:xfrm>
            <a:prstGeom prst="line">
              <a:avLst/>
            </a:prstGeom>
            <a:noFill/>
            <a:ln w="57150">
              <a:solidFill>
                <a:schemeClr val="bg2">
                  <a:lumMod val="50000"/>
                </a:schemeClr>
              </a:solidFill>
              <a:round/>
              <a:headEnd/>
              <a:tailEnd/>
            </a:ln>
          </p:spPr>
          <p:txBody>
            <a:bodyPr>
              <a:prstTxWarp prst="textNoShape">
                <a:avLst/>
              </a:prstTxWarp>
            </a:bodyPr>
            <a:lstStyle/>
            <a:p>
              <a:endParaRPr lang="en-US" sz="1600" b="1">
                <a:latin typeface="Times New Roman"/>
                <a:cs typeface="Times New Roman"/>
              </a:endParaRPr>
            </a:p>
          </p:txBody>
        </p:sp>
        <p:sp>
          <p:nvSpPr>
            <p:cNvPr id="88" name="Rectangle 51"/>
            <p:cNvSpPr>
              <a:spLocks noChangeArrowheads="1"/>
            </p:cNvSpPr>
            <p:nvPr/>
          </p:nvSpPr>
          <p:spPr bwMode="auto">
            <a:xfrm>
              <a:off x="2319" y="2173"/>
              <a:ext cx="201" cy="145"/>
            </a:xfrm>
            <a:prstGeom prst="rect">
              <a:avLst/>
            </a:prstGeom>
            <a:noFill/>
            <a:ln w="9525">
              <a:noFill/>
              <a:miter lim="800000"/>
              <a:headEnd/>
              <a:tailEnd/>
            </a:ln>
          </p:spPr>
          <p:txBody>
            <a:bodyPr lIns="0" tIns="0" rIns="0" bIns="0">
              <a:prstTxWarp prst="textNoShape">
                <a:avLst/>
              </a:prstTxWarp>
              <a:spAutoFit/>
            </a:bodyPr>
            <a:lstStyle/>
            <a:p>
              <a:pPr>
                <a:lnSpc>
                  <a:spcPct val="70000"/>
                </a:lnSpc>
              </a:pPr>
              <a:r>
                <a:rPr kumimoji="0" lang="en-US" sz="2000" b="1" i="1" dirty="0">
                  <a:solidFill>
                    <a:schemeClr val="bg2">
                      <a:lumMod val="50000"/>
                    </a:schemeClr>
                  </a:solidFill>
                  <a:latin typeface="Times New Roman"/>
                  <a:cs typeface="Times New Roman"/>
                </a:rPr>
                <a:t>S</a:t>
              </a:r>
              <a:r>
                <a:rPr kumimoji="0" lang="en-US" sz="2000" b="1" i="1" baseline="-25000" dirty="0">
                  <a:solidFill>
                    <a:schemeClr val="bg2">
                      <a:lumMod val="50000"/>
                    </a:schemeClr>
                  </a:solidFill>
                  <a:latin typeface="Times New Roman"/>
                  <a:cs typeface="Times New Roman"/>
                </a:rPr>
                <a:t>2</a:t>
              </a:r>
              <a:endParaRPr kumimoji="0" lang="en-US" sz="2000" b="1" baseline="-25000" dirty="0">
                <a:solidFill>
                  <a:schemeClr val="bg2">
                    <a:lumMod val="50000"/>
                  </a:schemeClr>
                </a:solidFill>
                <a:latin typeface="Times New Roman"/>
                <a:cs typeface="Times New Roman"/>
              </a:endParaRPr>
            </a:p>
          </p:txBody>
        </p:sp>
        <p:sp>
          <p:nvSpPr>
            <p:cNvPr id="89" name="Line 78"/>
            <p:cNvSpPr>
              <a:spLocks noChangeShapeType="1"/>
            </p:cNvSpPr>
            <p:nvPr/>
          </p:nvSpPr>
          <p:spPr bwMode="auto">
            <a:xfrm>
              <a:off x="2112" y="2604"/>
              <a:ext cx="240" cy="0"/>
            </a:xfrm>
            <a:prstGeom prst="line">
              <a:avLst/>
            </a:prstGeom>
            <a:noFill/>
            <a:ln w="31750">
              <a:solidFill>
                <a:srgbClr val="000000"/>
              </a:solidFill>
              <a:round/>
              <a:headEnd/>
              <a:tailEnd type="stealth"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pPr>
                <a:defRPr/>
              </a:pPr>
              <a:endParaRPr lang="en-US" sz="1600" b="1">
                <a:latin typeface="Times New Roman"/>
                <a:cs typeface="Times New Roman"/>
              </a:endParaRPr>
            </a:p>
          </p:txBody>
        </p:sp>
        <p:sp>
          <p:nvSpPr>
            <p:cNvPr id="90" name="Line 79"/>
            <p:cNvSpPr>
              <a:spLocks noChangeShapeType="1"/>
            </p:cNvSpPr>
            <p:nvPr/>
          </p:nvSpPr>
          <p:spPr bwMode="auto">
            <a:xfrm>
              <a:off x="2112" y="3666"/>
              <a:ext cx="240" cy="0"/>
            </a:xfrm>
            <a:prstGeom prst="line">
              <a:avLst/>
            </a:prstGeom>
            <a:noFill/>
            <a:ln w="31750">
              <a:solidFill>
                <a:srgbClr val="000000"/>
              </a:solidFill>
              <a:round/>
              <a:headEnd/>
              <a:tailEnd type="stealth"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pPr>
                <a:defRPr/>
              </a:pPr>
              <a:endParaRPr lang="en-US" sz="1600" b="1">
                <a:latin typeface="Times New Roman"/>
                <a:cs typeface="Times New Roman"/>
              </a:endParaRPr>
            </a:p>
          </p:txBody>
        </p:sp>
      </p:grpSp>
      <p:sp>
        <p:nvSpPr>
          <p:cNvPr id="91" name="Rectangle 84" descr="Parchment"/>
          <p:cNvSpPr>
            <a:spLocks noChangeAspect="1" noChangeArrowheads="1"/>
          </p:cNvSpPr>
          <p:nvPr/>
        </p:nvSpPr>
        <p:spPr bwMode="auto">
          <a:xfrm>
            <a:off x="7902330" y="2930349"/>
            <a:ext cx="876300" cy="402161"/>
          </a:xfrm>
          <a:prstGeom prst="rect">
            <a:avLst/>
          </a:prstGeom>
          <a:noFill/>
          <a:ln w="9525">
            <a:noFill/>
            <a:miter lim="800000"/>
            <a:headEnd/>
            <a:tailEnd/>
          </a:ln>
        </p:spPr>
        <p:txBody>
          <a:bodyPr lIns="0" tIns="0" rIns="0" bIns="0">
            <a:prstTxWarp prst="textNoShape">
              <a:avLst/>
            </a:prstTxWarp>
            <a:spAutoFit/>
          </a:bodyPr>
          <a:lstStyle/>
          <a:p>
            <a:pPr>
              <a:lnSpc>
                <a:spcPct val="80000"/>
              </a:lnSpc>
            </a:pPr>
            <a:r>
              <a:rPr kumimoji="0" lang="en-US" sz="1600" b="0" dirty="0">
                <a:solidFill>
                  <a:srgbClr val="000000"/>
                </a:solidFill>
                <a:latin typeface="Times New Roman"/>
                <a:cs typeface="Times New Roman"/>
              </a:rPr>
              <a:t>Quantity</a:t>
            </a:r>
            <a:br>
              <a:rPr kumimoji="0" lang="en-US" sz="1600" b="0" dirty="0">
                <a:solidFill>
                  <a:srgbClr val="000000"/>
                </a:solidFill>
                <a:latin typeface="Times New Roman"/>
                <a:cs typeface="Times New Roman"/>
              </a:rPr>
            </a:br>
            <a:r>
              <a:rPr kumimoji="0" lang="en-US" sz="1600" b="0" dirty="0">
                <a:solidFill>
                  <a:srgbClr val="000000"/>
                </a:solidFill>
                <a:latin typeface="Times New Roman"/>
                <a:cs typeface="Times New Roman"/>
              </a:rPr>
              <a:t>of money</a:t>
            </a:r>
          </a:p>
        </p:txBody>
      </p:sp>
      <p:sp>
        <p:nvSpPr>
          <p:cNvPr id="92" name="Line 8"/>
          <p:cNvSpPr>
            <a:spLocks noChangeShapeType="1"/>
          </p:cNvSpPr>
          <p:nvPr/>
        </p:nvSpPr>
        <p:spPr bwMode="auto">
          <a:xfrm>
            <a:off x="5848105" y="738750"/>
            <a:ext cx="0" cy="2282087"/>
          </a:xfrm>
          <a:prstGeom prst="line">
            <a:avLst/>
          </a:prstGeom>
          <a:noFill/>
          <a:ln w="28575">
            <a:solidFill>
              <a:srgbClr val="000000"/>
            </a:solidFill>
            <a:round/>
            <a:headEnd/>
            <a:tailEnd/>
          </a:ln>
        </p:spPr>
        <p:txBody>
          <a:bodyPr wrap="square" lIns="0" tIns="0" rIns="0" bIns="0">
            <a:prstTxWarp prst="textNoShape">
              <a:avLst/>
            </a:prstTxWarp>
            <a:spAutoFit/>
          </a:bodyPr>
          <a:lstStyle/>
          <a:p>
            <a:endParaRPr lang="en-US">
              <a:latin typeface="Times New Roman"/>
              <a:cs typeface="Times New Roman"/>
            </a:endParaRPr>
          </a:p>
        </p:txBody>
      </p:sp>
      <p:sp>
        <p:nvSpPr>
          <p:cNvPr id="93" name="Line 110"/>
          <p:cNvSpPr>
            <a:spLocks noChangeShapeType="1"/>
          </p:cNvSpPr>
          <p:nvPr/>
        </p:nvSpPr>
        <p:spPr bwMode="auto">
          <a:xfrm>
            <a:off x="6913318" y="1611137"/>
            <a:ext cx="0" cy="1406525"/>
          </a:xfrm>
          <a:prstGeom prst="line">
            <a:avLst/>
          </a:prstGeom>
          <a:noFill/>
          <a:ln w="31750" cap="rnd">
            <a:solidFill>
              <a:srgbClr val="000000"/>
            </a:solidFill>
            <a:prstDash val="sysDot"/>
            <a:round/>
            <a:headEnd/>
            <a:tailEnd/>
          </a:ln>
        </p:spPr>
        <p:txBody>
          <a:bodyPr wrap="none" lIns="0" tIns="0" rIns="0" bIns="0">
            <a:prstTxWarp prst="textNoShape">
              <a:avLst/>
            </a:prstTxWarp>
            <a:spAutoFit/>
          </a:bodyPr>
          <a:lstStyle/>
          <a:p>
            <a:endParaRPr lang="en-US">
              <a:latin typeface="Times New Roman"/>
              <a:cs typeface="Times New Roman"/>
            </a:endParaRPr>
          </a:p>
        </p:txBody>
      </p:sp>
      <p:sp>
        <p:nvSpPr>
          <p:cNvPr id="94" name="Line 111"/>
          <p:cNvSpPr>
            <a:spLocks noChangeShapeType="1"/>
          </p:cNvSpPr>
          <p:nvPr/>
        </p:nvSpPr>
        <p:spPr bwMode="auto">
          <a:xfrm>
            <a:off x="7418143" y="2309637"/>
            <a:ext cx="0" cy="701675"/>
          </a:xfrm>
          <a:prstGeom prst="line">
            <a:avLst/>
          </a:prstGeom>
          <a:noFill/>
          <a:ln w="31750" cap="rnd">
            <a:solidFill>
              <a:srgbClr val="000000"/>
            </a:solidFill>
            <a:prstDash val="sysDot"/>
            <a:round/>
            <a:headEnd/>
            <a:tailEnd/>
          </a:ln>
        </p:spPr>
        <p:txBody>
          <a:bodyPr lIns="0" tIns="0" rIns="0" bIns="0">
            <a:prstTxWarp prst="textNoShape">
              <a:avLst/>
            </a:prstTxWarp>
            <a:spAutoFit/>
          </a:bodyPr>
          <a:lstStyle/>
          <a:p>
            <a:endParaRPr lang="en-US">
              <a:latin typeface="Times New Roman"/>
              <a:cs typeface="Times New Roman"/>
            </a:endParaRPr>
          </a:p>
        </p:txBody>
      </p:sp>
      <p:sp>
        <p:nvSpPr>
          <p:cNvPr id="96" name="Freeform 32"/>
          <p:cNvSpPr>
            <a:spLocks/>
          </p:cNvSpPr>
          <p:nvPr/>
        </p:nvSpPr>
        <p:spPr bwMode="auto">
          <a:xfrm>
            <a:off x="6845055" y="1509537"/>
            <a:ext cx="119063" cy="119062"/>
          </a:xfrm>
          <a:custGeom>
            <a:avLst/>
            <a:gdLst>
              <a:gd name="T0" fmla="*/ 0 w 174"/>
              <a:gd name="T1" fmla="*/ 87 h 174"/>
              <a:gd name="T2" fmla="*/ 12 w 174"/>
              <a:gd name="T3" fmla="*/ 43 h 174"/>
              <a:gd name="T4" fmla="*/ 43 w 174"/>
              <a:gd name="T5" fmla="*/ 12 h 174"/>
              <a:gd name="T6" fmla="*/ 88 w 174"/>
              <a:gd name="T7" fmla="*/ 0 h 174"/>
              <a:gd name="T8" fmla="*/ 88 w 174"/>
              <a:gd name="T9" fmla="*/ 0 h 174"/>
              <a:gd name="T10" fmla="*/ 131 w 174"/>
              <a:gd name="T11" fmla="*/ 12 h 174"/>
              <a:gd name="T12" fmla="*/ 162 w 174"/>
              <a:gd name="T13" fmla="*/ 43 h 174"/>
              <a:gd name="T14" fmla="*/ 174 w 174"/>
              <a:gd name="T15" fmla="*/ 87 h 174"/>
              <a:gd name="T16" fmla="*/ 174 w 174"/>
              <a:gd name="T17" fmla="*/ 87 h 174"/>
              <a:gd name="T18" fmla="*/ 162 w 174"/>
              <a:gd name="T19" fmla="*/ 130 h 174"/>
              <a:gd name="T20" fmla="*/ 131 w 174"/>
              <a:gd name="T21" fmla="*/ 162 h 174"/>
              <a:gd name="T22" fmla="*/ 88 w 174"/>
              <a:gd name="T23" fmla="*/ 174 h 174"/>
              <a:gd name="T24" fmla="*/ 88 w 174"/>
              <a:gd name="T25" fmla="*/ 174 h 174"/>
              <a:gd name="T26" fmla="*/ 43 w 174"/>
              <a:gd name="T27" fmla="*/ 162 h 174"/>
              <a:gd name="T28" fmla="*/ 12 w 174"/>
              <a:gd name="T29" fmla="*/ 130 h 174"/>
              <a:gd name="T30" fmla="*/ 0 w 174"/>
              <a:gd name="T31" fmla="*/ 87 h 174"/>
              <a:gd name="T32" fmla="*/ 0 w 174"/>
              <a:gd name="T33" fmla="*/ 87 h 174"/>
              <a:gd name="T34" fmla="*/ 0 w 174"/>
              <a:gd name="T35" fmla="*/ 87 h 1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4"/>
              <a:gd name="T55" fmla="*/ 0 h 174"/>
              <a:gd name="T56" fmla="*/ 174 w 174"/>
              <a:gd name="T57" fmla="*/ 174 h 17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4" h="174">
                <a:moveTo>
                  <a:pt x="0" y="87"/>
                </a:moveTo>
                <a:lnTo>
                  <a:pt x="12" y="43"/>
                </a:lnTo>
                <a:lnTo>
                  <a:pt x="43" y="12"/>
                </a:lnTo>
                <a:lnTo>
                  <a:pt x="88" y="0"/>
                </a:lnTo>
                <a:lnTo>
                  <a:pt x="131" y="12"/>
                </a:lnTo>
                <a:lnTo>
                  <a:pt x="162" y="43"/>
                </a:lnTo>
                <a:lnTo>
                  <a:pt x="174" y="87"/>
                </a:lnTo>
                <a:lnTo>
                  <a:pt x="162" y="130"/>
                </a:lnTo>
                <a:lnTo>
                  <a:pt x="131" y="162"/>
                </a:lnTo>
                <a:lnTo>
                  <a:pt x="88" y="174"/>
                </a:lnTo>
                <a:lnTo>
                  <a:pt x="43" y="162"/>
                </a:lnTo>
                <a:lnTo>
                  <a:pt x="12"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126" name="Freeform 55"/>
          <p:cNvSpPr>
            <a:spLocks/>
          </p:cNvSpPr>
          <p:nvPr/>
        </p:nvSpPr>
        <p:spPr bwMode="auto">
          <a:xfrm>
            <a:off x="7353055" y="2255662"/>
            <a:ext cx="119063" cy="119062"/>
          </a:xfrm>
          <a:custGeom>
            <a:avLst/>
            <a:gdLst>
              <a:gd name="T0" fmla="*/ 0 w 174"/>
              <a:gd name="T1" fmla="*/ 87 h 174"/>
              <a:gd name="T2" fmla="*/ 12 w 174"/>
              <a:gd name="T3" fmla="*/ 43 h 174"/>
              <a:gd name="T4" fmla="*/ 43 w 174"/>
              <a:gd name="T5" fmla="*/ 12 h 174"/>
              <a:gd name="T6" fmla="*/ 88 w 174"/>
              <a:gd name="T7" fmla="*/ 0 h 174"/>
              <a:gd name="T8" fmla="*/ 88 w 174"/>
              <a:gd name="T9" fmla="*/ 0 h 174"/>
              <a:gd name="T10" fmla="*/ 131 w 174"/>
              <a:gd name="T11" fmla="*/ 12 h 174"/>
              <a:gd name="T12" fmla="*/ 162 w 174"/>
              <a:gd name="T13" fmla="*/ 43 h 174"/>
              <a:gd name="T14" fmla="*/ 174 w 174"/>
              <a:gd name="T15" fmla="*/ 87 h 174"/>
              <a:gd name="T16" fmla="*/ 174 w 174"/>
              <a:gd name="T17" fmla="*/ 87 h 174"/>
              <a:gd name="T18" fmla="*/ 162 w 174"/>
              <a:gd name="T19" fmla="*/ 130 h 174"/>
              <a:gd name="T20" fmla="*/ 131 w 174"/>
              <a:gd name="T21" fmla="*/ 162 h 174"/>
              <a:gd name="T22" fmla="*/ 88 w 174"/>
              <a:gd name="T23" fmla="*/ 174 h 174"/>
              <a:gd name="T24" fmla="*/ 88 w 174"/>
              <a:gd name="T25" fmla="*/ 174 h 174"/>
              <a:gd name="T26" fmla="*/ 43 w 174"/>
              <a:gd name="T27" fmla="*/ 162 h 174"/>
              <a:gd name="T28" fmla="*/ 12 w 174"/>
              <a:gd name="T29" fmla="*/ 130 h 174"/>
              <a:gd name="T30" fmla="*/ 0 w 174"/>
              <a:gd name="T31" fmla="*/ 87 h 174"/>
              <a:gd name="T32" fmla="*/ 0 w 174"/>
              <a:gd name="T33" fmla="*/ 87 h 174"/>
              <a:gd name="T34" fmla="*/ 0 w 174"/>
              <a:gd name="T35" fmla="*/ 87 h 1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4"/>
              <a:gd name="T55" fmla="*/ 0 h 174"/>
              <a:gd name="T56" fmla="*/ 174 w 174"/>
              <a:gd name="T57" fmla="*/ 174 h 17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4" h="174">
                <a:moveTo>
                  <a:pt x="0" y="87"/>
                </a:moveTo>
                <a:lnTo>
                  <a:pt x="12" y="43"/>
                </a:lnTo>
                <a:lnTo>
                  <a:pt x="43" y="12"/>
                </a:lnTo>
                <a:lnTo>
                  <a:pt x="88" y="0"/>
                </a:lnTo>
                <a:lnTo>
                  <a:pt x="131" y="12"/>
                </a:lnTo>
                <a:lnTo>
                  <a:pt x="162" y="43"/>
                </a:lnTo>
                <a:lnTo>
                  <a:pt x="174" y="87"/>
                </a:lnTo>
                <a:lnTo>
                  <a:pt x="162" y="130"/>
                </a:lnTo>
                <a:lnTo>
                  <a:pt x="131" y="162"/>
                </a:lnTo>
                <a:lnTo>
                  <a:pt x="88" y="174"/>
                </a:lnTo>
                <a:lnTo>
                  <a:pt x="43" y="162"/>
                </a:lnTo>
                <a:lnTo>
                  <a:pt x="12"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a:latin typeface="Times New Roman"/>
              <a:cs typeface="Times New Roman"/>
            </a:endParaRPr>
          </a:p>
        </p:txBody>
      </p:sp>
      <p:sp>
        <p:nvSpPr>
          <p:cNvPr id="156" name="Rectangle 15"/>
          <p:cNvSpPr>
            <a:spLocks noChangeArrowheads="1"/>
          </p:cNvSpPr>
          <p:nvPr/>
        </p:nvSpPr>
        <p:spPr bwMode="auto">
          <a:xfrm>
            <a:off x="7717242" y="5794574"/>
            <a:ext cx="381000" cy="230832"/>
          </a:xfrm>
          <a:prstGeom prst="rect">
            <a:avLst/>
          </a:prstGeom>
          <a:noFill/>
          <a:ln w="9525">
            <a:noFill/>
            <a:miter lim="800000"/>
            <a:headEnd/>
            <a:tailEnd/>
          </a:ln>
        </p:spPr>
        <p:txBody>
          <a:bodyPr lIns="0" tIns="0" rIns="0" bIns="0">
            <a:prstTxWarp prst="textNoShape">
              <a:avLst/>
            </a:prstTxWarp>
            <a:spAutoFit/>
          </a:bodyPr>
          <a:lstStyle/>
          <a:p>
            <a:pPr>
              <a:lnSpc>
                <a:spcPct val="70000"/>
              </a:lnSpc>
            </a:pPr>
            <a:r>
              <a:rPr kumimoji="0" lang="en-US" sz="2000" b="1" i="1" dirty="0">
                <a:solidFill>
                  <a:srgbClr val="0000FF"/>
                </a:solidFill>
                <a:latin typeface="Times New Roman"/>
                <a:cs typeface="Times New Roman"/>
              </a:rPr>
              <a:t>D</a:t>
            </a:r>
            <a:endParaRPr kumimoji="0" lang="en-US" sz="2000" b="1" baseline="-25000" dirty="0">
              <a:solidFill>
                <a:srgbClr val="0000FF"/>
              </a:solidFill>
              <a:latin typeface="Times New Roman"/>
              <a:cs typeface="Times New Roman"/>
            </a:endParaRPr>
          </a:p>
        </p:txBody>
      </p:sp>
      <p:sp>
        <p:nvSpPr>
          <p:cNvPr id="157" name="Freeform 16"/>
          <p:cNvSpPr>
            <a:spLocks/>
          </p:cNvSpPr>
          <p:nvPr/>
        </p:nvSpPr>
        <p:spPr bwMode="auto">
          <a:xfrm>
            <a:off x="6348817" y="3641924"/>
            <a:ext cx="1341438" cy="2214563"/>
          </a:xfrm>
          <a:custGeom>
            <a:avLst/>
            <a:gdLst>
              <a:gd name="T0" fmla="*/ 29 w 2535"/>
              <a:gd name="T1" fmla="*/ 72 h 4185"/>
              <a:gd name="T2" fmla="*/ 89 w 2535"/>
              <a:gd name="T3" fmla="*/ 214 h 4185"/>
              <a:gd name="T4" fmla="*/ 151 w 2535"/>
              <a:gd name="T5" fmla="*/ 354 h 4185"/>
              <a:gd name="T6" fmla="*/ 212 w 2535"/>
              <a:gd name="T7" fmla="*/ 492 h 4185"/>
              <a:gd name="T8" fmla="*/ 275 w 2535"/>
              <a:gd name="T9" fmla="*/ 628 h 4185"/>
              <a:gd name="T10" fmla="*/ 339 w 2535"/>
              <a:gd name="T11" fmla="*/ 762 h 4185"/>
              <a:gd name="T12" fmla="*/ 402 w 2535"/>
              <a:gd name="T13" fmla="*/ 894 h 4185"/>
              <a:gd name="T14" fmla="*/ 467 w 2535"/>
              <a:gd name="T15" fmla="*/ 1024 h 4185"/>
              <a:gd name="T16" fmla="*/ 532 w 2535"/>
              <a:gd name="T17" fmla="*/ 1152 h 4185"/>
              <a:gd name="T18" fmla="*/ 596 w 2535"/>
              <a:gd name="T19" fmla="*/ 1278 h 4185"/>
              <a:gd name="T20" fmla="*/ 662 w 2535"/>
              <a:gd name="T21" fmla="*/ 1402 h 4185"/>
              <a:gd name="T22" fmla="*/ 727 w 2535"/>
              <a:gd name="T23" fmla="*/ 1523 h 4185"/>
              <a:gd name="T24" fmla="*/ 793 w 2535"/>
              <a:gd name="T25" fmla="*/ 1643 h 4185"/>
              <a:gd name="T26" fmla="*/ 857 w 2535"/>
              <a:gd name="T27" fmla="*/ 1760 h 4185"/>
              <a:gd name="T28" fmla="*/ 923 w 2535"/>
              <a:gd name="T29" fmla="*/ 1874 h 4185"/>
              <a:gd name="T30" fmla="*/ 988 w 2535"/>
              <a:gd name="T31" fmla="*/ 1986 h 4185"/>
              <a:gd name="T32" fmla="*/ 1054 w 2535"/>
              <a:gd name="T33" fmla="*/ 2096 h 4185"/>
              <a:gd name="T34" fmla="*/ 1118 w 2535"/>
              <a:gd name="T35" fmla="*/ 2204 h 4185"/>
              <a:gd name="T36" fmla="*/ 1182 w 2535"/>
              <a:gd name="T37" fmla="*/ 2309 h 4185"/>
              <a:gd name="T38" fmla="*/ 1245 w 2535"/>
              <a:gd name="T39" fmla="*/ 2411 h 4185"/>
              <a:gd name="T40" fmla="*/ 1308 w 2535"/>
              <a:gd name="T41" fmla="*/ 2512 h 4185"/>
              <a:gd name="T42" fmla="*/ 1370 w 2535"/>
              <a:gd name="T43" fmla="*/ 2609 h 4185"/>
              <a:gd name="T44" fmla="*/ 1433 w 2535"/>
              <a:gd name="T45" fmla="*/ 2703 h 4185"/>
              <a:gd name="T46" fmla="*/ 1494 w 2535"/>
              <a:gd name="T47" fmla="*/ 2795 h 4185"/>
              <a:gd name="T48" fmla="*/ 1553 w 2535"/>
              <a:gd name="T49" fmla="*/ 2885 h 4185"/>
              <a:gd name="T50" fmla="*/ 1613 w 2535"/>
              <a:gd name="T51" fmla="*/ 2972 h 4185"/>
              <a:gd name="T52" fmla="*/ 1670 w 2535"/>
              <a:gd name="T53" fmla="*/ 3056 h 4185"/>
              <a:gd name="T54" fmla="*/ 1727 w 2535"/>
              <a:gd name="T55" fmla="*/ 3138 h 4185"/>
              <a:gd name="T56" fmla="*/ 1783 w 2535"/>
              <a:gd name="T57" fmla="*/ 3216 h 4185"/>
              <a:gd name="T58" fmla="*/ 1837 w 2535"/>
              <a:gd name="T59" fmla="*/ 3292 h 4185"/>
              <a:gd name="T60" fmla="*/ 1890 w 2535"/>
              <a:gd name="T61" fmla="*/ 3366 h 4185"/>
              <a:gd name="T62" fmla="*/ 1941 w 2535"/>
              <a:gd name="T63" fmla="*/ 3435 h 4185"/>
              <a:gd name="T64" fmla="*/ 1991 w 2535"/>
              <a:gd name="T65" fmla="*/ 3503 h 4185"/>
              <a:gd name="T66" fmla="*/ 2039 w 2535"/>
              <a:gd name="T67" fmla="*/ 3567 h 4185"/>
              <a:gd name="T68" fmla="*/ 2085 w 2535"/>
              <a:gd name="T69" fmla="*/ 3628 h 4185"/>
              <a:gd name="T70" fmla="*/ 2130 w 2535"/>
              <a:gd name="T71" fmla="*/ 3687 h 4185"/>
              <a:gd name="T72" fmla="*/ 2172 w 2535"/>
              <a:gd name="T73" fmla="*/ 3743 h 4185"/>
              <a:gd name="T74" fmla="*/ 2213 w 2535"/>
              <a:gd name="T75" fmla="*/ 3795 h 4185"/>
              <a:gd name="T76" fmla="*/ 2252 w 2535"/>
              <a:gd name="T77" fmla="*/ 3844 h 4185"/>
              <a:gd name="T78" fmla="*/ 2289 w 2535"/>
              <a:gd name="T79" fmla="*/ 3890 h 4185"/>
              <a:gd name="T80" fmla="*/ 2323 w 2535"/>
              <a:gd name="T81" fmla="*/ 3933 h 4185"/>
              <a:gd name="T82" fmla="*/ 2355 w 2535"/>
              <a:gd name="T83" fmla="*/ 3972 h 4185"/>
              <a:gd name="T84" fmla="*/ 2385 w 2535"/>
              <a:gd name="T85" fmla="*/ 4008 h 4185"/>
              <a:gd name="T86" fmla="*/ 2412 w 2535"/>
              <a:gd name="T87" fmla="*/ 4042 h 4185"/>
              <a:gd name="T88" fmla="*/ 2437 w 2535"/>
              <a:gd name="T89" fmla="*/ 4072 h 4185"/>
              <a:gd name="T90" fmla="*/ 2459 w 2535"/>
              <a:gd name="T91" fmla="*/ 4098 h 4185"/>
              <a:gd name="T92" fmla="*/ 2479 w 2535"/>
              <a:gd name="T93" fmla="*/ 4120 h 4185"/>
              <a:gd name="T94" fmla="*/ 2495 w 2535"/>
              <a:gd name="T95" fmla="*/ 4140 h 4185"/>
              <a:gd name="T96" fmla="*/ 2509 w 2535"/>
              <a:gd name="T97" fmla="*/ 4156 h 4185"/>
              <a:gd name="T98" fmla="*/ 2520 w 2535"/>
              <a:gd name="T99" fmla="*/ 4169 h 4185"/>
              <a:gd name="T100" fmla="*/ 2528 w 2535"/>
              <a:gd name="T101" fmla="*/ 4178 h 4185"/>
              <a:gd name="T102" fmla="*/ 2533 w 2535"/>
              <a:gd name="T103" fmla="*/ 4182 h 4185"/>
              <a:gd name="T104" fmla="*/ 2535 w 2535"/>
              <a:gd name="T105" fmla="*/ 4185 h 418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535"/>
              <a:gd name="T160" fmla="*/ 0 h 4185"/>
              <a:gd name="T161" fmla="*/ 2535 w 2535"/>
              <a:gd name="T162" fmla="*/ 4185 h 4185"/>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535" h="4185">
                <a:moveTo>
                  <a:pt x="0" y="0"/>
                </a:moveTo>
                <a:lnTo>
                  <a:pt x="29" y="72"/>
                </a:lnTo>
                <a:lnTo>
                  <a:pt x="59" y="143"/>
                </a:lnTo>
                <a:lnTo>
                  <a:pt x="89" y="214"/>
                </a:lnTo>
                <a:lnTo>
                  <a:pt x="120" y="284"/>
                </a:lnTo>
                <a:lnTo>
                  <a:pt x="151" y="354"/>
                </a:lnTo>
                <a:lnTo>
                  <a:pt x="181" y="424"/>
                </a:lnTo>
                <a:lnTo>
                  <a:pt x="212" y="492"/>
                </a:lnTo>
                <a:lnTo>
                  <a:pt x="244" y="561"/>
                </a:lnTo>
                <a:lnTo>
                  <a:pt x="275" y="628"/>
                </a:lnTo>
                <a:lnTo>
                  <a:pt x="307" y="695"/>
                </a:lnTo>
                <a:lnTo>
                  <a:pt x="339" y="762"/>
                </a:lnTo>
                <a:lnTo>
                  <a:pt x="370" y="828"/>
                </a:lnTo>
                <a:lnTo>
                  <a:pt x="402" y="894"/>
                </a:lnTo>
                <a:lnTo>
                  <a:pt x="435" y="959"/>
                </a:lnTo>
                <a:lnTo>
                  <a:pt x="467" y="1024"/>
                </a:lnTo>
                <a:lnTo>
                  <a:pt x="499" y="1088"/>
                </a:lnTo>
                <a:lnTo>
                  <a:pt x="532" y="1152"/>
                </a:lnTo>
                <a:lnTo>
                  <a:pt x="564" y="1215"/>
                </a:lnTo>
                <a:lnTo>
                  <a:pt x="596" y="1278"/>
                </a:lnTo>
                <a:lnTo>
                  <a:pt x="628" y="1340"/>
                </a:lnTo>
                <a:lnTo>
                  <a:pt x="662" y="1402"/>
                </a:lnTo>
                <a:lnTo>
                  <a:pt x="694" y="1463"/>
                </a:lnTo>
                <a:lnTo>
                  <a:pt x="727" y="1523"/>
                </a:lnTo>
                <a:lnTo>
                  <a:pt x="759" y="1583"/>
                </a:lnTo>
                <a:lnTo>
                  <a:pt x="793" y="1643"/>
                </a:lnTo>
                <a:lnTo>
                  <a:pt x="825" y="1701"/>
                </a:lnTo>
                <a:lnTo>
                  <a:pt x="857" y="1760"/>
                </a:lnTo>
                <a:lnTo>
                  <a:pt x="891" y="1817"/>
                </a:lnTo>
                <a:lnTo>
                  <a:pt x="923" y="1874"/>
                </a:lnTo>
                <a:lnTo>
                  <a:pt x="955" y="1930"/>
                </a:lnTo>
                <a:lnTo>
                  <a:pt x="988" y="1986"/>
                </a:lnTo>
                <a:lnTo>
                  <a:pt x="1021" y="2041"/>
                </a:lnTo>
                <a:lnTo>
                  <a:pt x="1054" y="2096"/>
                </a:lnTo>
                <a:lnTo>
                  <a:pt x="1086" y="2151"/>
                </a:lnTo>
                <a:lnTo>
                  <a:pt x="1118" y="2204"/>
                </a:lnTo>
                <a:lnTo>
                  <a:pt x="1149" y="2256"/>
                </a:lnTo>
                <a:lnTo>
                  <a:pt x="1182" y="2309"/>
                </a:lnTo>
                <a:lnTo>
                  <a:pt x="1214" y="2360"/>
                </a:lnTo>
                <a:lnTo>
                  <a:pt x="1245" y="2411"/>
                </a:lnTo>
                <a:lnTo>
                  <a:pt x="1277" y="2462"/>
                </a:lnTo>
                <a:lnTo>
                  <a:pt x="1308" y="2512"/>
                </a:lnTo>
                <a:lnTo>
                  <a:pt x="1339" y="2560"/>
                </a:lnTo>
                <a:lnTo>
                  <a:pt x="1370" y="2609"/>
                </a:lnTo>
                <a:lnTo>
                  <a:pt x="1402" y="2657"/>
                </a:lnTo>
                <a:lnTo>
                  <a:pt x="1433" y="2703"/>
                </a:lnTo>
                <a:lnTo>
                  <a:pt x="1464" y="2749"/>
                </a:lnTo>
                <a:lnTo>
                  <a:pt x="1494" y="2795"/>
                </a:lnTo>
                <a:lnTo>
                  <a:pt x="1523" y="2840"/>
                </a:lnTo>
                <a:lnTo>
                  <a:pt x="1553" y="2885"/>
                </a:lnTo>
                <a:lnTo>
                  <a:pt x="1583" y="2929"/>
                </a:lnTo>
                <a:lnTo>
                  <a:pt x="1613" y="2972"/>
                </a:lnTo>
                <a:lnTo>
                  <a:pt x="1641" y="3015"/>
                </a:lnTo>
                <a:lnTo>
                  <a:pt x="1670" y="3056"/>
                </a:lnTo>
                <a:lnTo>
                  <a:pt x="1699" y="3097"/>
                </a:lnTo>
                <a:lnTo>
                  <a:pt x="1727" y="3138"/>
                </a:lnTo>
                <a:lnTo>
                  <a:pt x="1755" y="3178"/>
                </a:lnTo>
                <a:lnTo>
                  <a:pt x="1783" y="3216"/>
                </a:lnTo>
                <a:lnTo>
                  <a:pt x="1809" y="3255"/>
                </a:lnTo>
                <a:lnTo>
                  <a:pt x="1837" y="3292"/>
                </a:lnTo>
                <a:lnTo>
                  <a:pt x="1864" y="3330"/>
                </a:lnTo>
                <a:lnTo>
                  <a:pt x="1890" y="3366"/>
                </a:lnTo>
                <a:lnTo>
                  <a:pt x="1915" y="3401"/>
                </a:lnTo>
                <a:lnTo>
                  <a:pt x="1941" y="3435"/>
                </a:lnTo>
                <a:lnTo>
                  <a:pt x="1966" y="3470"/>
                </a:lnTo>
                <a:lnTo>
                  <a:pt x="1991" y="3503"/>
                </a:lnTo>
                <a:lnTo>
                  <a:pt x="2014" y="3536"/>
                </a:lnTo>
                <a:lnTo>
                  <a:pt x="2039" y="3567"/>
                </a:lnTo>
                <a:lnTo>
                  <a:pt x="2063" y="3599"/>
                </a:lnTo>
                <a:lnTo>
                  <a:pt x="2085" y="3628"/>
                </a:lnTo>
                <a:lnTo>
                  <a:pt x="2108" y="3658"/>
                </a:lnTo>
                <a:lnTo>
                  <a:pt x="2130" y="3687"/>
                </a:lnTo>
                <a:lnTo>
                  <a:pt x="2151" y="3716"/>
                </a:lnTo>
                <a:lnTo>
                  <a:pt x="2172" y="3743"/>
                </a:lnTo>
                <a:lnTo>
                  <a:pt x="2193" y="3769"/>
                </a:lnTo>
                <a:lnTo>
                  <a:pt x="2213" y="3795"/>
                </a:lnTo>
                <a:lnTo>
                  <a:pt x="2233" y="3820"/>
                </a:lnTo>
                <a:lnTo>
                  <a:pt x="2252" y="3844"/>
                </a:lnTo>
                <a:lnTo>
                  <a:pt x="2270" y="3867"/>
                </a:lnTo>
                <a:lnTo>
                  <a:pt x="2289" y="3890"/>
                </a:lnTo>
                <a:lnTo>
                  <a:pt x="2306" y="3912"/>
                </a:lnTo>
                <a:lnTo>
                  <a:pt x="2323" y="3933"/>
                </a:lnTo>
                <a:lnTo>
                  <a:pt x="2340" y="3953"/>
                </a:lnTo>
                <a:lnTo>
                  <a:pt x="2355" y="3972"/>
                </a:lnTo>
                <a:lnTo>
                  <a:pt x="2370" y="3991"/>
                </a:lnTo>
                <a:lnTo>
                  <a:pt x="2385" y="4008"/>
                </a:lnTo>
                <a:lnTo>
                  <a:pt x="2398" y="4026"/>
                </a:lnTo>
                <a:lnTo>
                  <a:pt x="2412" y="4042"/>
                </a:lnTo>
                <a:lnTo>
                  <a:pt x="2424" y="4057"/>
                </a:lnTo>
                <a:lnTo>
                  <a:pt x="2437" y="4072"/>
                </a:lnTo>
                <a:lnTo>
                  <a:pt x="2448" y="4085"/>
                </a:lnTo>
                <a:lnTo>
                  <a:pt x="2459" y="4098"/>
                </a:lnTo>
                <a:lnTo>
                  <a:pt x="2469" y="4109"/>
                </a:lnTo>
                <a:lnTo>
                  <a:pt x="2479" y="4120"/>
                </a:lnTo>
                <a:lnTo>
                  <a:pt x="2488" y="4130"/>
                </a:lnTo>
                <a:lnTo>
                  <a:pt x="2495" y="4140"/>
                </a:lnTo>
                <a:lnTo>
                  <a:pt x="2503" y="4149"/>
                </a:lnTo>
                <a:lnTo>
                  <a:pt x="2509" y="4156"/>
                </a:lnTo>
                <a:lnTo>
                  <a:pt x="2515" y="4163"/>
                </a:lnTo>
                <a:lnTo>
                  <a:pt x="2520" y="4169"/>
                </a:lnTo>
                <a:lnTo>
                  <a:pt x="2524" y="4174"/>
                </a:lnTo>
                <a:lnTo>
                  <a:pt x="2528" y="4178"/>
                </a:lnTo>
                <a:lnTo>
                  <a:pt x="2531" y="4181"/>
                </a:lnTo>
                <a:lnTo>
                  <a:pt x="2533" y="4182"/>
                </a:lnTo>
                <a:lnTo>
                  <a:pt x="2534" y="4184"/>
                </a:lnTo>
                <a:lnTo>
                  <a:pt x="2535" y="4185"/>
                </a:lnTo>
              </a:path>
            </a:pathLst>
          </a:custGeom>
          <a:noFill/>
          <a:ln w="57150">
            <a:solidFill>
              <a:srgbClr val="0000FF"/>
            </a:solidFill>
            <a:round/>
            <a:headEnd/>
            <a:tailEnd/>
          </a:ln>
        </p:spPr>
        <p:txBody>
          <a:bodyPr>
            <a:prstTxWarp prst="textNoShape">
              <a:avLst/>
            </a:prstTxWarp>
          </a:bodyPr>
          <a:lstStyle/>
          <a:p>
            <a:endParaRPr lang="en-US" sz="1600">
              <a:latin typeface="Times New Roman"/>
              <a:cs typeface="Times New Roman"/>
            </a:endParaRPr>
          </a:p>
        </p:txBody>
      </p:sp>
      <p:sp>
        <p:nvSpPr>
          <p:cNvPr id="158" name="Rectangle 23"/>
          <p:cNvSpPr>
            <a:spLocks noChangeArrowheads="1"/>
          </p:cNvSpPr>
          <p:nvPr/>
        </p:nvSpPr>
        <p:spPr bwMode="auto">
          <a:xfrm>
            <a:off x="7387789" y="3536505"/>
            <a:ext cx="319088" cy="332399"/>
          </a:xfrm>
          <a:prstGeom prst="rect">
            <a:avLst/>
          </a:prstGeom>
          <a:noFill/>
          <a:ln w="9525">
            <a:noFill/>
            <a:miter lim="800000"/>
            <a:headEnd/>
            <a:tailEnd/>
          </a:ln>
        </p:spPr>
        <p:txBody>
          <a:bodyPr lIns="0" tIns="0" rIns="0" bIns="0">
            <a:prstTxWarp prst="textNoShape">
              <a:avLst/>
            </a:prstTxWarp>
            <a:spAutoFit/>
          </a:bodyPr>
          <a:lstStyle/>
          <a:p>
            <a:pPr>
              <a:lnSpc>
                <a:spcPct val="70000"/>
              </a:lnSpc>
            </a:pPr>
            <a:r>
              <a:rPr kumimoji="0" lang="en-US" b="1" i="1" dirty="0">
                <a:solidFill>
                  <a:schemeClr val="tx1"/>
                </a:solidFill>
                <a:latin typeface="Times New Roman"/>
                <a:cs typeface="Times New Roman"/>
              </a:rPr>
              <a:t>S</a:t>
            </a:r>
            <a:r>
              <a:rPr kumimoji="0" lang="en-US" b="1" i="1" baseline="-25000" dirty="0">
                <a:solidFill>
                  <a:schemeClr val="tx1"/>
                </a:solidFill>
                <a:latin typeface="Times New Roman"/>
                <a:cs typeface="Times New Roman"/>
              </a:rPr>
              <a:t>1</a:t>
            </a:r>
            <a:br>
              <a:rPr kumimoji="0" lang="en-US" b="1" i="1" baseline="-25000" dirty="0">
                <a:solidFill>
                  <a:schemeClr val="tx1"/>
                </a:solidFill>
                <a:latin typeface="Times New Roman"/>
                <a:cs typeface="Times New Roman"/>
              </a:rPr>
            </a:br>
            <a:endParaRPr kumimoji="0" lang="en-US" b="1" baseline="-25000" dirty="0">
              <a:solidFill>
                <a:schemeClr val="tx1"/>
              </a:solidFill>
              <a:latin typeface="Times New Roman"/>
              <a:cs typeface="Times New Roman"/>
            </a:endParaRPr>
          </a:p>
        </p:txBody>
      </p:sp>
      <p:grpSp>
        <p:nvGrpSpPr>
          <p:cNvPr id="159" name="Group 24"/>
          <p:cNvGrpSpPr>
            <a:grpSpLocks/>
          </p:cNvGrpSpPr>
          <p:nvPr/>
        </p:nvGrpSpPr>
        <p:grpSpPr bwMode="auto">
          <a:xfrm>
            <a:off x="6121213" y="3770363"/>
            <a:ext cx="1316629" cy="1901825"/>
            <a:chOff x="4006" y="1774"/>
            <a:chExt cx="827" cy="1248"/>
          </a:xfrm>
        </p:grpSpPr>
        <p:sp>
          <p:nvSpPr>
            <p:cNvPr id="160" name="Freeform 25"/>
            <p:cNvSpPr>
              <a:spLocks/>
            </p:cNvSpPr>
            <p:nvPr/>
          </p:nvSpPr>
          <p:spPr bwMode="auto">
            <a:xfrm>
              <a:off x="4006" y="2721"/>
              <a:ext cx="312" cy="301"/>
            </a:xfrm>
            <a:custGeom>
              <a:avLst/>
              <a:gdLst>
                <a:gd name="T0" fmla="*/ 0 w 936"/>
                <a:gd name="T1" fmla="*/ 904 h 904"/>
                <a:gd name="T2" fmla="*/ 32 w 936"/>
                <a:gd name="T3" fmla="*/ 880 h 904"/>
                <a:gd name="T4" fmla="*/ 63 w 936"/>
                <a:gd name="T5" fmla="*/ 855 h 904"/>
                <a:gd name="T6" fmla="*/ 95 w 936"/>
                <a:gd name="T7" fmla="*/ 829 h 904"/>
                <a:gd name="T8" fmla="*/ 128 w 936"/>
                <a:gd name="T9" fmla="*/ 801 h 904"/>
                <a:gd name="T10" fmla="*/ 161 w 936"/>
                <a:gd name="T11" fmla="*/ 772 h 904"/>
                <a:gd name="T12" fmla="*/ 194 w 936"/>
                <a:gd name="T13" fmla="*/ 742 h 904"/>
                <a:gd name="T14" fmla="*/ 228 w 936"/>
                <a:gd name="T15" fmla="*/ 711 h 904"/>
                <a:gd name="T16" fmla="*/ 264 w 936"/>
                <a:gd name="T17" fmla="*/ 679 h 904"/>
                <a:gd name="T18" fmla="*/ 298 w 936"/>
                <a:gd name="T19" fmla="*/ 645 h 904"/>
                <a:gd name="T20" fmla="*/ 335 w 936"/>
                <a:gd name="T21" fmla="*/ 610 h 904"/>
                <a:gd name="T22" fmla="*/ 371 w 936"/>
                <a:gd name="T23" fmla="*/ 574 h 904"/>
                <a:gd name="T24" fmla="*/ 409 w 936"/>
                <a:gd name="T25" fmla="*/ 537 h 904"/>
                <a:gd name="T26" fmla="*/ 448 w 936"/>
                <a:gd name="T27" fmla="*/ 498 h 904"/>
                <a:gd name="T28" fmla="*/ 487 w 936"/>
                <a:gd name="T29" fmla="*/ 459 h 904"/>
                <a:gd name="T30" fmla="*/ 527 w 936"/>
                <a:gd name="T31" fmla="*/ 418 h 904"/>
                <a:gd name="T32" fmla="*/ 568 w 936"/>
                <a:gd name="T33" fmla="*/ 377 h 904"/>
                <a:gd name="T34" fmla="*/ 611 w 936"/>
                <a:gd name="T35" fmla="*/ 334 h 904"/>
                <a:gd name="T36" fmla="*/ 654 w 936"/>
                <a:gd name="T37" fmla="*/ 289 h 904"/>
                <a:gd name="T38" fmla="*/ 698 w 936"/>
                <a:gd name="T39" fmla="*/ 244 h 904"/>
                <a:gd name="T40" fmla="*/ 743 w 936"/>
                <a:gd name="T41" fmla="*/ 197 h 904"/>
                <a:gd name="T42" fmla="*/ 789 w 936"/>
                <a:gd name="T43" fmla="*/ 149 h 904"/>
                <a:gd name="T44" fmla="*/ 837 w 936"/>
                <a:gd name="T45" fmla="*/ 100 h 904"/>
                <a:gd name="T46" fmla="*/ 886 w 936"/>
                <a:gd name="T47" fmla="*/ 51 h 904"/>
                <a:gd name="T48" fmla="*/ 936 w 936"/>
                <a:gd name="T49" fmla="*/ 0 h 90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36"/>
                <a:gd name="T76" fmla="*/ 0 h 904"/>
                <a:gd name="T77" fmla="*/ 936 w 936"/>
                <a:gd name="T78" fmla="*/ 904 h 90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36" h="904">
                  <a:moveTo>
                    <a:pt x="0" y="904"/>
                  </a:moveTo>
                  <a:lnTo>
                    <a:pt x="32" y="880"/>
                  </a:lnTo>
                  <a:lnTo>
                    <a:pt x="63" y="855"/>
                  </a:lnTo>
                  <a:lnTo>
                    <a:pt x="95" y="829"/>
                  </a:lnTo>
                  <a:lnTo>
                    <a:pt x="128" y="801"/>
                  </a:lnTo>
                  <a:lnTo>
                    <a:pt x="161" y="772"/>
                  </a:lnTo>
                  <a:lnTo>
                    <a:pt x="194" y="742"/>
                  </a:lnTo>
                  <a:lnTo>
                    <a:pt x="228" y="711"/>
                  </a:lnTo>
                  <a:lnTo>
                    <a:pt x="264" y="679"/>
                  </a:lnTo>
                  <a:lnTo>
                    <a:pt x="298" y="645"/>
                  </a:lnTo>
                  <a:lnTo>
                    <a:pt x="335" y="610"/>
                  </a:lnTo>
                  <a:lnTo>
                    <a:pt x="371" y="574"/>
                  </a:lnTo>
                  <a:lnTo>
                    <a:pt x="409" y="537"/>
                  </a:lnTo>
                  <a:lnTo>
                    <a:pt x="448" y="498"/>
                  </a:lnTo>
                  <a:lnTo>
                    <a:pt x="487" y="459"/>
                  </a:lnTo>
                  <a:lnTo>
                    <a:pt x="527" y="418"/>
                  </a:lnTo>
                  <a:lnTo>
                    <a:pt x="568" y="377"/>
                  </a:lnTo>
                  <a:lnTo>
                    <a:pt x="611" y="334"/>
                  </a:lnTo>
                  <a:lnTo>
                    <a:pt x="654" y="289"/>
                  </a:lnTo>
                  <a:lnTo>
                    <a:pt x="698" y="244"/>
                  </a:lnTo>
                  <a:lnTo>
                    <a:pt x="743" y="197"/>
                  </a:lnTo>
                  <a:lnTo>
                    <a:pt x="789" y="149"/>
                  </a:lnTo>
                  <a:lnTo>
                    <a:pt x="837" y="100"/>
                  </a:lnTo>
                  <a:lnTo>
                    <a:pt x="886" y="51"/>
                  </a:lnTo>
                  <a:lnTo>
                    <a:pt x="936" y="0"/>
                  </a:lnTo>
                </a:path>
              </a:pathLst>
            </a:custGeom>
            <a:noFill/>
            <a:ln w="57150">
              <a:solidFill>
                <a:schemeClr val="tx1"/>
              </a:solidFill>
              <a:round/>
              <a:headEnd/>
              <a:tailEnd/>
            </a:ln>
          </p:spPr>
          <p:txBody>
            <a:bodyPr>
              <a:prstTxWarp prst="textNoShape">
                <a:avLst/>
              </a:prstTxWarp>
            </a:bodyPr>
            <a:lstStyle/>
            <a:p>
              <a:endParaRPr lang="en-US" sz="1600">
                <a:latin typeface="Times New Roman"/>
                <a:cs typeface="Times New Roman"/>
              </a:endParaRPr>
            </a:p>
          </p:txBody>
        </p:sp>
        <p:sp>
          <p:nvSpPr>
            <p:cNvPr id="161" name="Freeform 26"/>
            <p:cNvSpPr>
              <a:spLocks/>
            </p:cNvSpPr>
            <p:nvPr/>
          </p:nvSpPr>
          <p:spPr bwMode="auto">
            <a:xfrm>
              <a:off x="4318" y="1774"/>
              <a:ext cx="515" cy="947"/>
            </a:xfrm>
            <a:custGeom>
              <a:avLst/>
              <a:gdLst>
                <a:gd name="T0" fmla="*/ 50 w 1545"/>
                <a:gd name="T1" fmla="*/ 2788 h 2840"/>
                <a:gd name="T2" fmla="*/ 146 w 1545"/>
                <a:gd name="T3" fmla="*/ 2684 h 2840"/>
                <a:gd name="T4" fmla="*/ 239 w 1545"/>
                <a:gd name="T5" fmla="*/ 2575 h 2840"/>
                <a:gd name="T6" fmla="*/ 328 w 1545"/>
                <a:gd name="T7" fmla="*/ 2464 h 2840"/>
                <a:gd name="T8" fmla="*/ 414 w 1545"/>
                <a:gd name="T9" fmla="*/ 2351 h 2840"/>
                <a:gd name="T10" fmla="*/ 496 w 1545"/>
                <a:gd name="T11" fmla="*/ 2236 h 2840"/>
                <a:gd name="T12" fmla="*/ 576 w 1545"/>
                <a:gd name="T13" fmla="*/ 2119 h 2840"/>
                <a:gd name="T14" fmla="*/ 652 w 1545"/>
                <a:gd name="T15" fmla="*/ 2000 h 2840"/>
                <a:gd name="T16" fmla="*/ 725 w 1545"/>
                <a:gd name="T17" fmla="*/ 1882 h 2840"/>
                <a:gd name="T18" fmla="*/ 795 w 1545"/>
                <a:gd name="T19" fmla="*/ 1763 h 2840"/>
                <a:gd name="T20" fmla="*/ 861 w 1545"/>
                <a:gd name="T21" fmla="*/ 1644 h 2840"/>
                <a:gd name="T22" fmla="*/ 925 w 1545"/>
                <a:gd name="T23" fmla="*/ 1527 h 2840"/>
                <a:gd name="T24" fmla="*/ 985 w 1545"/>
                <a:gd name="T25" fmla="*/ 1409 h 2840"/>
                <a:gd name="T26" fmla="*/ 1042 w 1545"/>
                <a:gd name="T27" fmla="*/ 1294 h 2840"/>
                <a:gd name="T28" fmla="*/ 1096 w 1545"/>
                <a:gd name="T29" fmla="*/ 1181 h 2840"/>
                <a:gd name="T30" fmla="*/ 1146 w 1545"/>
                <a:gd name="T31" fmla="*/ 1070 h 2840"/>
                <a:gd name="T32" fmla="*/ 1194 w 1545"/>
                <a:gd name="T33" fmla="*/ 962 h 2840"/>
                <a:gd name="T34" fmla="*/ 1239 w 1545"/>
                <a:gd name="T35" fmla="*/ 858 h 2840"/>
                <a:gd name="T36" fmla="*/ 1280 w 1545"/>
                <a:gd name="T37" fmla="*/ 757 h 2840"/>
                <a:gd name="T38" fmla="*/ 1318 w 1545"/>
                <a:gd name="T39" fmla="*/ 661 h 2840"/>
                <a:gd name="T40" fmla="*/ 1353 w 1545"/>
                <a:gd name="T41" fmla="*/ 569 h 2840"/>
                <a:gd name="T42" fmla="*/ 1385 w 1545"/>
                <a:gd name="T43" fmla="*/ 482 h 2840"/>
                <a:gd name="T44" fmla="*/ 1415 w 1545"/>
                <a:gd name="T45" fmla="*/ 401 h 2840"/>
                <a:gd name="T46" fmla="*/ 1441 w 1545"/>
                <a:gd name="T47" fmla="*/ 327 h 2840"/>
                <a:gd name="T48" fmla="*/ 1464 w 1545"/>
                <a:gd name="T49" fmla="*/ 258 h 2840"/>
                <a:gd name="T50" fmla="*/ 1485 w 1545"/>
                <a:gd name="T51" fmla="*/ 198 h 2840"/>
                <a:gd name="T52" fmla="*/ 1502 w 1545"/>
                <a:gd name="T53" fmla="*/ 144 h 2840"/>
                <a:gd name="T54" fmla="*/ 1516 w 1545"/>
                <a:gd name="T55" fmla="*/ 97 h 2840"/>
                <a:gd name="T56" fmla="*/ 1527 w 1545"/>
                <a:gd name="T57" fmla="*/ 59 h 2840"/>
                <a:gd name="T58" fmla="*/ 1536 w 1545"/>
                <a:gd name="T59" fmla="*/ 31 h 2840"/>
                <a:gd name="T60" fmla="*/ 1542 w 1545"/>
                <a:gd name="T61" fmla="*/ 11 h 2840"/>
                <a:gd name="T62" fmla="*/ 1544 w 1545"/>
                <a:gd name="T63" fmla="*/ 1 h 28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545"/>
                <a:gd name="T97" fmla="*/ 0 h 2840"/>
                <a:gd name="T98" fmla="*/ 1545 w 1545"/>
                <a:gd name="T99" fmla="*/ 2840 h 284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545" h="2840">
                  <a:moveTo>
                    <a:pt x="0" y="2840"/>
                  </a:moveTo>
                  <a:lnTo>
                    <a:pt x="50" y="2788"/>
                  </a:lnTo>
                  <a:lnTo>
                    <a:pt x="98" y="2737"/>
                  </a:lnTo>
                  <a:lnTo>
                    <a:pt x="146" y="2684"/>
                  </a:lnTo>
                  <a:lnTo>
                    <a:pt x="192" y="2630"/>
                  </a:lnTo>
                  <a:lnTo>
                    <a:pt x="239" y="2575"/>
                  </a:lnTo>
                  <a:lnTo>
                    <a:pt x="283" y="2520"/>
                  </a:lnTo>
                  <a:lnTo>
                    <a:pt x="328" y="2464"/>
                  </a:lnTo>
                  <a:lnTo>
                    <a:pt x="371" y="2408"/>
                  </a:lnTo>
                  <a:lnTo>
                    <a:pt x="414" y="2351"/>
                  </a:lnTo>
                  <a:lnTo>
                    <a:pt x="456" y="2294"/>
                  </a:lnTo>
                  <a:lnTo>
                    <a:pt x="496" y="2236"/>
                  </a:lnTo>
                  <a:lnTo>
                    <a:pt x="536" y="2177"/>
                  </a:lnTo>
                  <a:lnTo>
                    <a:pt x="576" y="2119"/>
                  </a:lnTo>
                  <a:lnTo>
                    <a:pt x="615" y="2060"/>
                  </a:lnTo>
                  <a:lnTo>
                    <a:pt x="652" y="2000"/>
                  </a:lnTo>
                  <a:lnTo>
                    <a:pt x="690" y="1942"/>
                  </a:lnTo>
                  <a:lnTo>
                    <a:pt x="725" y="1882"/>
                  </a:lnTo>
                  <a:lnTo>
                    <a:pt x="760" y="1823"/>
                  </a:lnTo>
                  <a:lnTo>
                    <a:pt x="795" y="1763"/>
                  </a:lnTo>
                  <a:lnTo>
                    <a:pt x="829" y="1704"/>
                  </a:lnTo>
                  <a:lnTo>
                    <a:pt x="861" y="1644"/>
                  </a:lnTo>
                  <a:lnTo>
                    <a:pt x="893" y="1585"/>
                  </a:lnTo>
                  <a:lnTo>
                    <a:pt x="925" y="1527"/>
                  </a:lnTo>
                  <a:lnTo>
                    <a:pt x="955" y="1467"/>
                  </a:lnTo>
                  <a:lnTo>
                    <a:pt x="985" y="1409"/>
                  </a:lnTo>
                  <a:lnTo>
                    <a:pt x="1013" y="1352"/>
                  </a:lnTo>
                  <a:lnTo>
                    <a:pt x="1042" y="1294"/>
                  </a:lnTo>
                  <a:lnTo>
                    <a:pt x="1069" y="1237"/>
                  </a:lnTo>
                  <a:lnTo>
                    <a:pt x="1096" y="1181"/>
                  </a:lnTo>
                  <a:lnTo>
                    <a:pt x="1121" y="1125"/>
                  </a:lnTo>
                  <a:lnTo>
                    <a:pt x="1146" y="1070"/>
                  </a:lnTo>
                  <a:lnTo>
                    <a:pt x="1170" y="1015"/>
                  </a:lnTo>
                  <a:lnTo>
                    <a:pt x="1194" y="962"/>
                  </a:lnTo>
                  <a:lnTo>
                    <a:pt x="1217" y="909"/>
                  </a:lnTo>
                  <a:lnTo>
                    <a:pt x="1239" y="858"/>
                  </a:lnTo>
                  <a:lnTo>
                    <a:pt x="1259" y="807"/>
                  </a:lnTo>
                  <a:lnTo>
                    <a:pt x="1280" y="757"/>
                  </a:lnTo>
                  <a:lnTo>
                    <a:pt x="1299" y="708"/>
                  </a:lnTo>
                  <a:lnTo>
                    <a:pt x="1318" y="661"/>
                  </a:lnTo>
                  <a:lnTo>
                    <a:pt x="1336" y="614"/>
                  </a:lnTo>
                  <a:lnTo>
                    <a:pt x="1353" y="569"/>
                  </a:lnTo>
                  <a:lnTo>
                    <a:pt x="1369" y="525"/>
                  </a:lnTo>
                  <a:lnTo>
                    <a:pt x="1385" y="482"/>
                  </a:lnTo>
                  <a:lnTo>
                    <a:pt x="1400" y="441"/>
                  </a:lnTo>
                  <a:lnTo>
                    <a:pt x="1415" y="401"/>
                  </a:lnTo>
                  <a:lnTo>
                    <a:pt x="1429" y="363"/>
                  </a:lnTo>
                  <a:lnTo>
                    <a:pt x="1441" y="327"/>
                  </a:lnTo>
                  <a:lnTo>
                    <a:pt x="1453" y="291"/>
                  </a:lnTo>
                  <a:lnTo>
                    <a:pt x="1464" y="258"/>
                  </a:lnTo>
                  <a:lnTo>
                    <a:pt x="1474" y="227"/>
                  </a:lnTo>
                  <a:lnTo>
                    <a:pt x="1485" y="198"/>
                  </a:lnTo>
                  <a:lnTo>
                    <a:pt x="1494" y="169"/>
                  </a:lnTo>
                  <a:lnTo>
                    <a:pt x="1502" y="144"/>
                  </a:lnTo>
                  <a:lnTo>
                    <a:pt x="1509" y="120"/>
                  </a:lnTo>
                  <a:lnTo>
                    <a:pt x="1516" y="97"/>
                  </a:lnTo>
                  <a:lnTo>
                    <a:pt x="1522" y="78"/>
                  </a:lnTo>
                  <a:lnTo>
                    <a:pt x="1527" y="59"/>
                  </a:lnTo>
                  <a:lnTo>
                    <a:pt x="1532" y="44"/>
                  </a:lnTo>
                  <a:lnTo>
                    <a:pt x="1536" y="31"/>
                  </a:lnTo>
                  <a:lnTo>
                    <a:pt x="1540" y="19"/>
                  </a:lnTo>
                  <a:lnTo>
                    <a:pt x="1542" y="11"/>
                  </a:lnTo>
                  <a:lnTo>
                    <a:pt x="1543" y="4"/>
                  </a:lnTo>
                  <a:lnTo>
                    <a:pt x="1544" y="1"/>
                  </a:lnTo>
                  <a:lnTo>
                    <a:pt x="1545" y="0"/>
                  </a:lnTo>
                </a:path>
              </a:pathLst>
            </a:custGeom>
            <a:noFill/>
            <a:ln w="57150">
              <a:solidFill>
                <a:schemeClr val="tx1"/>
              </a:solidFill>
              <a:round/>
              <a:headEnd/>
              <a:tailEnd/>
            </a:ln>
          </p:spPr>
          <p:txBody>
            <a:bodyPr>
              <a:prstTxWarp prst="textNoShape">
                <a:avLst/>
              </a:prstTxWarp>
            </a:bodyPr>
            <a:lstStyle/>
            <a:p>
              <a:endParaRPr lang="en-US" sz="1600">
                <a:latin typeface="Times New Roman"/>
                <a:cs typeface="Times New Roman"/>
              </a:endParaRPr>
            </a:p>
          </p:txBody>
        </p:sp>
      </p:grpSp>
      <p:sp>
        <p:nvSpPr>
          <p:cNvPr id="162" name="Rectangle 34"/>
          <p:cNvSpPr>
            <a:spLocks noChangeArrowheads="1"/>
          </p:cNvSpPr>
          <p:nvPr/>
        </p:nvSpPr>
        <p:spPr bwMode="auto">
          <a:xfrm>
            <a:off x="5596342" y="4619824"/>
            <a:ext cx="194827"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dirty="0">
                <a:solidFill>
                  <a:srgbClr val="000000"/>
                </a:solidFill>
                <a:latin typeface="Times New Roman"/>
                <a:cs typeface="Times New Roman"/>
              </a:rPr>
              <a:t>r</a:t>
            </a:r>
            <a:r>
              <a:rPr kumimoji="0" lang="en-US" b="1" i="1" baseline="-25000" dirty="0">
                <a:solidFill>
                  <a:srgbClr val="000000"/>
                </a:solidFill>
                <a:latin typeface="Times New Roman"/>
                <a:cs typeface="Times New Roman"/>
              </a:rPr>
              <a:t>1</a:t>
            </a:r>
            <a:endParaRPr kumimoji="0" lang="en-US" b="1" baseline="-25000" dirty="0">
              <a:solidFill>
                <a:schemeClr val="tx1"/>
              </a:solidFill>
              <a:latin typeface="Times New Roman"/>
              <a:cs typeface="Times New Roman"/>
            </a:endParaRPr>
          </a:p>
        </p:txBody>
      </p:sp>
      <p:sp>
        <p:nvSpPr>
          <p:cNvPr id="163" name="Line 36"/>
          <p:cNvSpPr>
            <a:spLocks noChangeShapeType="1"/>
          </p:cNvSpPr>
          <p:nvPr/>
        </p:nvSpPr>
        <p:spPr bwMode="auto">
          <a:xfrm flipH="1">
            <a:off x="5856692" y="4808241"/>
            <a:ext cx="1093788" cy="0"/>
          </a:xfrm>
          <a:prstGeom prst="line">
            <a:avLst/>
          </a:prstGeom>
          <a:noFill/>
          <a:ln w="31750" cap="rnd">
            <a:solidFill>
              <a:srgbClr val="000000"/>
            </a:solidFill>
            <a:prstDash val="sysDot"/>
            <a:round/>
            <a:headEnd/>
            <a:tailEnd/>
          </a:ln>
        </p:spPr>
        <p:txBody>
          <a:bodyPr lIns="0" tIns="0" rIns="0" bIns="0">
            <a:prstTxWarp prst="textNoShape">
              <a:avLst/>
            </a:prstTxWarp>
            <a:spAutoFit/>
          </a:bodyPr>
          <a:lstStyle/>
          <a:p>
            <a:endParaRPr lang="en-US" sz="1600">
              <a:latin typeface="Times New Roman"/>
              <a:cs typeface="Times New Roman"/>
            </a:endParaRPr>
          </a:p>
        </p:txBody>
      </p:sp>
      <p:sp>
        <p:nvSpPr>
          <p:cNvPr id="164" name="Rectangle 37"/>
          <p:cNvSpPr>
            <a:spLocks noChangeArrowheads="1"/>
          </p:cNvSpPr>
          <p:nvPr/>
        </p:nvSpPr>
        <p:spPr bwMode="auto">
          <a:xfrm>
            <a:off x="6812118" y="6206233"/>
            <a:ext cx="26893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a:solidFill>
                  <a:srgbClr val="000000"/>
                </a:solidFill>
                <a:latin typeface="Times New Roman"/>
                <a:cs typeface="Times New Roman"/>
              </a:rPr>
              <a:t>Q</a:t>
            </a:r>
            <a:r>
              <a:rPr kumimoji="0" lang="en-US" sz="1600" b="1" i="1" baseline="-25000">
                <a:solidFill>
                  <a:srgbClr val="000000"/>
                </a:solidFill>
                <a:latin typeface="Times New Roman"/>
                <a:cs typeface="Times New Roman"/>
              </a:rPr>
              <a:t>1</a:t>
            </a:r>
          </a:p>
        </p:txBody>
      </p:sp>
      <p:sp>
        <p:nvSpPr>
          <p:cNvPr id="165" name="Line 38"/>
          <p:cNvSpPr>
            <a:spLocks noChangeShapeType="1"/>
          </p:cNvSpPr>
          <p:nvPr/>
        </p:nvSpPr>
        <p:spPr bwMode="auto">
          <a:xfrm>
            <a:off x="6921905" y="4824612"/>
            <a:ext cx="0" cy="1406525"/>
          </a:xfrm>
          <a:prstGeom prst="line">
            <a:avLst/>
          </a:prstGeom>
          <a:noFill/>
          <a:ln w="31750" cap="rnd">
            <a:solidFill>
              <a:srgbClr val="000000"/>
            </a:solidFill>
            <a:prstDash val="sysDot"/>
            <a:round/>
            <a:headEnd/>
            <a:tailEnd/>
          </a:ln>
        </p:spPr>
        <p:txBody>
          <a:bodyPr wrap="none" lIns="0" tIns="0" rIns="0" bIns="0">
            <a:prstTxWarp prst="textNoShape">
              <a:avLst/>
            </a:prstTxWarp>
            <a:spAutoFit/>
          </a:bodyPr>
          <a:lstStyle/>
          <a:p>
            <a:endParaRPr lang="en-US" sz="1600">
              <a:latin typeface="Times New Roman"/>
              <a:cs typeface="Times New Roman"/>
            </a:endParaRPr>
          </a:p>
        </p:txBody>
      </p:sp>
      <p:sp>
        <p:nvSpPr>
          <p:cNvPr id="166" name="Freeform 39"/>
          <p:cNvSpPr>
            <a:spLocks/>
          </p:cNvSpPr>
          <p:nvPr/>
        </p:nvSpPr>
        <p:spPr bwMode="auto">
          <a:xfrm>
            <a:off x="6872443" y="4738391"/>
            <a:ext cx="119063" cy="119062"/>
          </a:xfrm>
          <a:custGeom>
            <a:avLst/>
            <a:gdLst>
              <a:gd name="T0" fmla="*/ 0 w 174"/>
              <a:gd name="T1" fmla="*/ 87 h 174"/>
              <a:gd name="T2" fmla="*/ 12 w 174"/>
              <a:gd name="T3" fmla="*/ 43 h 174"/>
              <a:gd name="T4" fmla="*/ 43 w 174"/>
              <a:gd name="T5" fmla="*/ 12 h 174"/>
              <a:gd name="T6" fmla="*/ 88 w 174"/>
              <a:gd name="T7" fmla="*/ 0 h 174"/>
              <a:gd name="T8" fmla="*/ 88 w 174"/>
              <a:gd name="T9" fmla="*/ 0 h 174"/>
              <a:gd name="T10" fmla="*/ 131 w 174"/>
              <a:gd name="T11" fmla="*/ 12 h 174"/>
              <a:gd name="T12" fmla="*/ 162 w 174"/>
              <a:gd name="T13" fmla="*/ 43 h 174"/>
              <a:gd name="T14" fmla="*/ 174 w 174"/>
              <a:gd name="T15" fmla="*/ 87 h 174"/>
              <a:gd name="T16" fmla="*/ 174 w 174"/>
              <a:gd name="T17" fmla="*/ 87 h 174"/>
              <a:gd name="T18" fmla="*/ 162 w 174"/>
              <a:gd name="T19" fmla="*/ 130 h 174"/>
              <a:gd name="T20" fmla="*/ 131 w 174"/>
              <a:gd name="T21" fmla="*/ 162 h 174"/>
              <a:gd name="T22" fmla="*/ 88 w 174"/>
              <a:gd name="T23" fmla="*/ 174 h 174"/>
              <a:gd name="T24" fmla="*/ 88 w 174"/>
              <a:gd name="T25" fmla="*/ 174 h 174"/>
              <a:gd name="T26" fmla="*/ 43 w 174"/>
              <a:gd name="T27" fmla="*/ 162 h 174"/>
              <a:gd name="T28" fmla="*/ 12 w 174"/>
              <a:gd name="T29" fmla="*/ 130 h 174"/>
              <a:gd name="T30" fmla="*/ 0 w 174"/>
              <a:gd name="T31" fmla="*/ 87 h 174"/>
              <a:gd name="T32" fmla="*/ 0 w 174"/>
              <a:gd name="T33" fmla="*/ 87 h 174"/>
              <a:gd name="T34" fmla="*/ 0 w 174"/>
              <a:gd name="T35" fmla="*/ 87 h 1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4"/>
              <a:gd name="T55" fmla="*/ 0 h 174"/>
              <a:gd name="T56" fmla="*/ 174 w 174"/>
              <a:gd name="T57" fmla="*/ 174 h 17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4" h="174">
                <a:moveTo>
                  <a:pt x="0" y="87"/>
                </a:moveTo>
                <a:lnTo>
                  <a:pt x="12" y="43"/>
                </a:lnTo>
                <a:lnTo>
                  <a:pt x="43" y="12"/>
                </a:lnTo>
                <a:lnTo>
                  <a:pt x="88" y="0"/>
                </a:lnTo>
                <a:lnTo>
                  <a:pt x="131" y="12"/>
                </a:lnTo>
                <a:lnTo>
                  <a:pt x="162" y="43"/>
                </a:lnTo>
                <a:lnTo>
                  <a:pt x="174" y="87"/>
                </a:lnTo>
                <a:lnTo>
                  <a:pt x="162" y="130"/>
                </a:lnTo>
                <a:lnTo>
                  <a:pt x="131" y="162"/>
                </a:lnTo>
                <a:lnTo>
                  <a:pt x="88" y="174"/>
                </a:lnTo>
                <a:lnTo>
                  <a:pt x="43" y="162"/>
                </a:lnTo>
                <a:lnTo>
                  <a:pt x="12"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sz="1600">
              <a:latin typeface="Times New Roman"/>
              <a:cs typeface="Times New Roman"/>
            </a:endParaRPr>
          </a:p>
        </p:txBody>
      </p:sp>
      <p:sp>
        <p:nvSpPr>
          <p:cNvPr id="167" name="Rectangle 58"/>
          <p:cNvSpPr>
            <a:spLocks noChangeArrowheads="1"/>
          </p:cNvSpPr>
          <p:nvPr/>
        </p:nvSpPr>
        <p:spPr bwMode="auto">
          <a:xfrm>
            <a:off x="5607455" y="5369124"/>
            <a:ext cx="194827" cy="276999"/>
          </a:xfrm>
          <a:prstGeom prst="rect">
            <a:avLst/>
          </a:prstGeom>
          <a:noFill/>
          <a:ln w="9525">
            <a:noFill/>
            <a:miter lim="800000"/>
            <a:headEnd/>
            <a:tailEnd/>
          </a:ln>
        </p:spPr>
        <p:txBody>
          <a:bodyPr wrap="none" lIns="0" tIns="0" rIns="0" bIns="0">
            <a:prstTxWarp prst="textNoShape">
              <a:avLst/>
            </a:prstTxWarp>
            <a:spAutoFit/>
          </a:bodyPr>
          <a:lstStyle/>
          <a:p>
            <a:r>
              <a:rPr kumimoji="0" lang="en-US" b="1" i="1">
                <a:solidFill>
                  <a:srgbClr val="000000"/>
                </a:solidFill>
                <a:latin typeface="Times New Roman"/>
                <a:cs typeface="Times New Roman"/>
              </a:rPr>
              <a:t>r</a:t>
            </a:r>
            <a:r>
              <a:rPr kumimoji="0" lang="en-US" b="1" i="1" baseline="-25000">
                <a:solidFill>
                  <a:srgbClr val="000000"/>
                </a:solidFill>
                <a:latin typeface="Times New Roman"/>
                <a:cs typeface="Times New Roman"/>
              </a:rPr>
              <a:t>2</a:t>
            </a:r>
            <a:endParaRPr kumimoji="0" lang="en-US" b="1" baseline="-25000">
              <a:solidFill>
                <a:schemeClr val="tx1"/>
              </a:solidFill>
              <a:latin typeface="Times New Roman"/>
              <a:cs typeface="Times New Roman"/>
            </a:endParaRPr>
          </a:p>
        </p:txBody>
      </p:sp>
      <p:sp>
        <p:nvSpPr>
          <p:cNvPr id="168" name="Line 60"/>
          <p:cNvSpPr>
            <a:spLocks noChangeShapeType="1"/>
          </p:cNvSpPr>
          <p:nvPr/>
        </p:nvSpPr>
        <p:spPr bwMode="auto">
          <a:xfrm flipH="1">
            <a:off x="5856692" y="5532637"/>
            <a:ext cx="1565275" cy="0"/>
          </a:xfrm>
          <a:prstGeom prst="line">
            <a:avLst/>
          </a:prstGeom>
          <a:noFill/>
          <a:ln w="31750" cap="rnd">
            <a:solidFill>
              <a:srgbClr val="000000"/>
            </a:solidFill>
            <a:prstDash val="sysDot"/>
            <a:round/>
            <a:headEnd/>
            <a:tailEnd/>
          </a:ln>
        </p:spPr>
        <p:txBody>
          <a:bodyPr lIns="0" tIns="0" rIns="0" bIns="0">
            <a:prstTxWarp prst="textNoShape">
              <a:avLst/>
            </a:prstTxWarp>
            <a:spAutoFit/>
          </a:bodyPr>
          <a:lstStyle/>
          <a:p>
            <a:endParaRPr lang="en-US" sz="1600">
              <a:latin typeface="Times New Roman"/>
              <a:cs typeface="Times New Roman"/>
            </a:endParaRPr>
          </a:p>
        </p:txBody>
      </p:sp>
      <p:sp>
        <p:nvSpPr>
          <p:cNvPr id="198" name="Rectangle 61"/>
          <p:cNvSpPr>
            <a:spLocks noChangeArrowheads="1"/>
          </p:cNvSpPr>
          <p:nvPr/>
        </p:nvSpPr>
        <p:spPr bwMode="auto">
          <a:xfrm>
            <a:off x="7364568" y="6206233"/>
            <a:ext cx="268937" cy="246221"/>
          </a:xfrm>
          <a:prstGeom prst="rect">
            <a:avLst/>
          </a:prstGeom>
          <a:noFill/>
          <a:ln w="9525">
            <a:noFill/>
            <a:miter lim="800000"/>
            <a:headEnd/>
            <a:tailEnd/>
          </a:ln>
        </p:spPr>
        <p:txBody>
          <a:bodyPr wrap="none" lIns="0" tIns="0" rIns="0" bIns="0">
            <a:prstTxWarp prst="textNoShape">
              <a:avLst/>
            </a:prstTxWarp>
            <a:spAutoFit/>
          </a:bodyPr>
          <a:lstStyle/>
          <a:p>
            <a:r>
              <a:rPr kumimoji="0" lang="en-US" sz="1600" b="1" i="1">
                <a:solidFill>
                  <a:srgbClr val="000000"/>
                </a:solidFill>
                <a:latin typeface="Times New Roman"/>
                <a:cs typeface="Times New Roman"/>
              </a:rPr>
              <a:t>Q</a:t>
            </a:r>
            <a:r>
              <a:rPr kumimoji="0" lang="en-US" sz="1600" b="1" i="1" baseline="-25000">
                <a:solidFill>
                  <a:srgbClr val="000000"/>
                </a:solidFill>
                <a:latin typeface="Times New Roman"/>
                <a:cs typeface="Times New Roman"/>
              </a:rPr>
              <a:t>2</a:t>
            </a:r>
          </a:p>
        </p:txBody>
      </p:sp>
      <p:sp>
        <p:nvSpPr>
          <p:cNvPr id="199" name="Line 62"/>
          <p:cNvSpPr>
            <a:spLocks noChangeShapeType="1"/>
          </p:cNvSpPr>
          <p:nvPr/>
        </p:nvSpPr>
        <p:spPr bwMode="auto">
          <a:xfrm>
            <a:off x="7437842" y="5523112"/>
            <a:ext cx="0" cy="701675"/>
          </a:xfrm>
          <a:prstGeom prst="line">
            <a:avLst/>
          </a:prstGeom>
          <a:noFill/>
          <a:ln w="31750" cap="rnd">
            <a:solidFill>
              <a:srgbClr val="000000"/>
            </a:solidFill>
            <a:prstDash val="sysDot"/>
            <a:round/>
            <a:headEnd/>
            <a:tailEnd/>
          </a:ln>
        </p:spPr>
        <p:txBody>
          <a:bodyPr lIns="0" tIns="0" rIns="0" bIns="0">
            <a:prstTxWarp prst="textNoShape">
              <a:avLst/>
            </a:prstTxWarp>
            <a:spAutoFit/>
          </a:bodyPr>
          <a:lstStyle/>
          <a:p>
            <a:endParaRPr lang="en-US" sz="1600">
              <a:latin typeface="Times New Roman"/>
              <a:cs typeface="Times New Roman"/>
            </a:endParaRPr>
          </a:p>
        </p:txBody>
      </p:sp>
      <p:sp>
        <p:nvSpPr>
          <p:cNvPr id="200" name="Line 72"/>
          <p:cNvSpPr>
            <a:spLocks noChangeShapeType="1"/>
          </p:cNvSpPr>
          <p:nvPr/>
        </p:nvSpPr>
        <p:spPr bwMode="auto">
          <a:xfrm>
            <a:off x="6031317" y="4896823"/>
            <a:ext cx="0" cy="583426"/>
          </a:xfrm>
          <a:prstGeom prst="line">
            <a:avLst/>
          </a:prstGeom>
          <a:noFill/>
          <a:ln w="31750">
            <a:solidFill>
              <a:schemeClr val="tx1"/>
            </a:solidFill>
            <a:round/>
            <a:headEnd/>
            <a:tailEnd type="stealth" w="lg" len="lg"/>
          </a:ln>
          <a:effectLst>
            <a:outerShdw blurRad="63500" dist="38099" dir="2700000" algn="ctr" rotWithShape="0">
              <a:srgbClr val="000000">
                <a:alpha val="74998"/>
              </a:srgbClr>
            </a:outerShdw>
          </a:effectLst>
        </p:spPr>
        <p:txBody>
          <a:bodyPr wrap="square" lIns="0" tIns="0" rIns="0" bIns="0">
            <a:prstTxWarp prst="textNoShape">
              <a:avLst/>
            </a:prstTxWarp>
            <a:spAutoFit/>
          </a:bodyPr>
          <a:lstStyle/>
          <a:p>
            <a:pPr>
              <a:defRPr/>
            </a:pPr>
            <a:endParaRPr lang="en-US" sz="1600">
              <a:latin typeface="Times New Roman"/>
              <a:cs typeface="Times New Roman"/>
            </a:endParaRPr>
          </a:p>
        </p:txBody>
      </p:sp>
      <p:grpSp>
        <p:nvGrpSpPr>
          <p:cNvPr id="201" name="Group 109"/>
          <p:cNvGrpSpPr>
            <a:grpSpLocks/>
          </p:cNvGrpSpPr>
          <p:nvPr/>
        </p:nvGrpSpPr>
        <p:grpSpPr bwMode="auto">
          <a:xfrm>
            <a:off x="6391337" y="4370691"/>
            <a:ext cx="1801813" cy="1709733"/>
            <a:chOff x="4128" y="2307"/>
            <a:chExt cx="1271" cy="1406"/>
          </a:xfrm>
        </p:grpSpPr>
        <p:sp>
          <p:nvSpPr>
            <p:cNvPr id="202" name="Rectangle 66"/>
            <p:cNvSpPr>
              <a:spLocks noChangeArrowheads="1"/>
            </p:cNvSpPr>
            <p:nvPr/>
          </p:nvSpPr>
          <p:spPr bwMode="auto">
            <a:xfrm>
              <a:off x="5224" y="2307"/>
              <a:ext cx="175" cy="273"/>
            </a:xfrm>
            <a:prstGeom prst="rect">
              <a:avLst/>
            </a:prstGeom>
            <a:noFill/>
            <a:ln w="9525">
              <a:noFill/>
              <a:miter lim="800000"/>
              <a:headEnd/>
              <a:tailEnd/>
            </a:ln>
          </p:spPr>
          <p:txBody>
            <a:bodyPr wrap="square" lIns="0" tIns="0" rIns="0" bIns="0">
              <a:prstTxWarp prst="textNoShape">
                <a:avLst/>
              </a:prstTxWarp>
              <a:spAutoFit/>
            </a:bodyPr>
            <a:lstStyle/>
            <a:p>
              <a:pPr>
                <a:lnSpc>
                  <a:spcPct val="70000"/>
                </a:lnSpc>
              </a:pPr>
              <a:r>
                <a:rPr kumimoji="0" lang="en-US" b="1" i="1" dirty="0">
                  <a:solidFill>
                    <a:schemeClr val="tx1"/>
                  </a:solidFill>
                  <a:latin typeface="Times New Roman"/>
                  <a:cs typeface="Times New Roman"/>
                </a:rPr>
                <a:t>S</a:t>
              </a:r>
              <a:r>
                <a:rPr kumimoji="0" lang="en-US" b="1" i="1" baseline="-25000" dirty="0">
                  <a:solidFill>
                    <a:schemeClr val="tx1"/>
                  </a:solidFill>
                  <a:latin typeface="Times New Roman"/>
                  <a:cs typeface="Times New Roman"/>
                </a:rPr>
                <a:t>2</a:t>
              </a:r>
              <a:br>
                <a:rPr kumimoji="0" lang="en-US" b="1" i="1" baseline="-25000" dirty="0">
                  <a:solidFill>
                    <a:schemeClr val="tx1"/>
                  </a:solidFill>
                  <a:latin typeface="Times New Roman"/>
                  <a:cs typeface="Times New Roman"/>
                </a:rPr>
              </a:br>
              <a:endParaRPr kumimoji="0" lang="en-US" b="1" baseline="-25000" dirty="0">
                <a:solidFill>
                  <a:schemeClr val="tx1"/>
                </a:solidFill>
                <a:latin typeface="Times New Roman"/>
                <a:cs typeface="Times New Roman"/>
              </a:endParaRPr>
            </a:p>
          </p:txBody>
        </p:sp>
        <p:grpSp>
          <p:nvGrpSpPr>
            <p:cNvPr id="203" name="Group 67"/>
            <p:cNvGrpSpPr>
              <a:grpSpLocks/>
            </p:cNvGrpSpPr>
            <p:nvPr/>
          </p:nvGrpSpPr>
          <p:grpSpPr bwMode="auto">
            <a:xfrm>
              <a:off x="4436" y="2465"/>
              <a:ext cx="827" cy="1248"/>
              <a:chOff x="4006" y="1774"/>
              <a:chExt cx="827" cy="1248"/>
            </a:xfrm>
          </p:grpSpPr>
          <p:sp>
            <p:nvSpPr>
              <p:cNvPr id="206" name="Freeform 68"/>
              <p:cNvSpPr>
                <a:spLocks/>
              </p:cNvSpPr>
              <p:nvPr/>
            </p:nvSpPr>
            <p:spPr bwMode="auto">
              <a:xfrm>
                <a:off x="4006" y="2721"/>
                <a:ext cx="312" cy="301"/>
              </a:xfrm>
              <a:custGeom>
                <a:avLst/>
                <a:gdLst>
                  <a:gd name="T0" fmla="*/ 0 w 936"/>
                  <a:gd name="T1" fmla="*/ 904 h 904"/>
                  <a:gd name="T2" fmla="*/ 32 w 936"/>
                  <a:gd name="T3" fmla="*/ 880 h 904"/>
                  <a:gd name="T4" fmla="*/ 63 w 936"/>
                  <a:gd name="T5" fmla="*/ 855 h 904"/>
                  <a:gd name="T6" fmla="*/ 95 w 936"/>
                  <a:gd name="T7" fmla="*/ 829 h 904"/>
                  <a:gd name="T8" fmla="*/ 128 w 936"/>
                  <a:gd name="T9" fmla="*/ 801 h 904"/>
                  <a:gd name="T10" fmla="*/ 161 w 936"/>
                  <a:gd name="T11" fmla="*/ 772 h 904"/>
                  <a:gd name="T12" fmla="*/ 194 w 936"/>
                  <a:gd name="T13" fmla="*/ 742 h 904"/>
                  <a:gd name="T14" fmla="*/ 228 w 936"/>
                  <a:gd name="T15" fmla="*/ 711 h 904"/>
                  <a:gd name="T16" fmla="*/ 264 w 936"/>
                  <a:gd name="T17" fmla="*/ 679 h 904"/>
                  <a:gd name="T18" fmla="*/ 298 w 936"/>
                  <a:gd name="T19" fmla="*/ 645 h 904"/>
                  <a:gd name="T20" fmla="*/ 335 w 936"/>
                  <a:gd name="T21" fmla="*/ 610 h 904"/>
                  <a:gd name="T22" fmla="*/ 371 w 936"/>
                  <a:gd name="T23" fmla="*/ 574 h 904"/>
                  <a:gd name="T24" fmla="*/ 409 w 936"/>
                  <a:gd name="T25" fmla="*/ 537 h 904"/>
                  <a:gd name="T26" fmla="*/ 448 w 936"/>
                  <a:gd name="T27" fmla="*/ 498 h 904"/>
                  <a:gd name="T28" fmla="*/ 487 w 936"/>
                  <a:gd name="T29" fmla="*/ 459 h 904"/>
                  <a:gd name="T30" fmla="*/ 527 w 936"/>
                  <a:gd name="T31" fmla="*/ 418 h 904"/>
                  <a:gd name="T32" fmla="*/ 568 w 936"/>
                  <a:gd name="T33" fmla="*/ 377 h 904"/>
                  <a:gd name="T34" fmla="*/ 611 w 936"/>
                  <a:gd name="T35" fmla="*/ 334 h 904"/>
                  <a:gd name="T36" fmla="*/ 654 w 936"/>
                  <a:gd name="T37" fmla="*/ 289 h 904"/>
                  <a:gd name="T38" fmla="*/ 698 w 936"/>
                  <a:gd name="T39" fmla="*/ 244 h 904"/>
                  <a:gd name="T40" fmla="*/ 743 w 936"/>
                  <a:gd name="T41" fmla="*/ 197 h 904"/>
                  <a:gd name="T42" fmla="*/ 789 w 936"/>
                  <a:gd name="T43" fmla="*/ 149 h 904"/>
                  <a:gd name="T44" fmla="*/ 837 w 936"/>
                  <a:gd name="T45" fmla="*/ 100 h 904"/>
                  <a:gd name="T46" fmla="*/ 886 w 936"/>
                  <a:gd name="T47" fmla="*/ 51 h 904"/>
                  <a:gd name="T48" fmla="*/ 936 w 936"/>
                  <a:gd name="T49" fmla="*/ 0 h 90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36"/>
                  <a:gd name="T76" fmla="*/ 0 h 904"/>
                  <a:gd name="T77" fmla="*/ 936 w 936"/>
                  <a:gd name="T78" fmla="*/ 904 h 90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36" h="904">
                    <a:moveTo>
                      <a:pt x="0" y="904"/>
                    </a:moveTo>
                    <a:lnTo>
                      <a:pt x="32" y="880"/>
                    </a:lnTo>
                    <a:lnTo>
                      <a:pt x="63" y="855"/>
                    </a:lnTo>
                    <a:lnTo>
                      <a:pt x="95" y="829"/>
                    </a:lnTo>
                    <a:lnTo>
                      <a:pt x="128" y="801"/>
                    </a:lnTo>
                    <a:lnTo>
                      <a:pt x="161" y="772"/>
                    </a:lnTo>
                    <a:lnTo>
                      <a:pt x="194" y="742"/>
                    </a:lnTo>
                    <a:lnTo>
                      <a:pt x="228" y="711"/>
                    </a:lnTo>
                    <a:lnTo>
                      <a:pt x="264" y="679"/>
                    </a:lnTo>
                    <a:lnTo>
                      <a:pt x="298" y="645"/>
                    </a:lnTo>
                    <a:lnTo>
                      <a:pt x="335" y="610"/>
                    </a:lnTo>
                    <a:lnTo>
                      <a:pt x="371" y="574"/>
                    </a:lnTo>
                    <a:lnTo>
                      <a:pt x="409" y="537"/>
                    </a:lnTo>
                    <a:lnTo>
                      <a:pt x="448" y="498"/>
                    </a:lnTo>
                    <a:lnTo>
                      <a:pt x="487" y="459"/>
                    </a:lnTo>
                    <a:lnTo>
                      <a:pt x="527" y="418"/>
                    </a:lnTo>
                    <a:lnTo>
                      <a:pt x="568" y="377"/>
                    </a:lnTo>
                    <a:lnTo>
                      <a:pt x="611" y="334"/>
                    </a:lnTo>
                    <a:lnTo>
                      <a:pt x="654" y="289"/>
                    </a:lnTo>
                    <a:lnTo>
                      <a:pt x="698" y="244"/>
                    </a:lnTo>
                    <a:lnTo>
                      <a:pt x="743" y="197"/>
                    </a:lnTo>
                    <a:lnTo>
                      <a:pt x="789" y="149"/>
                    </a:lnTo>
                    <a:lnTo>
                      <a:pt x="837" y="100"/>
                    </a:lnTo>
                    <a:lnTo>
                      <a:pt x="886" y="51"/>
                    </a:lnTo>
                    <a:lnTo>
                      <a:pt x="936" y="0"/>
                    </a:lnTo>
                  </a:path>
                </a:pathLst>
              </a:custGeom>
              <a:noFill/>
              <a:ln w="57150">
                <a:solidFill>
                  <a:schemeClr val="tx1"/>
                </a:solidFill>
                <a:round/>
                <a:headEnd/>
                <a:tailEnd/>
              </a:ln>
            </p:spPr>
            <p:txBody>
              <a:bodyPr>
                <a:prstTxWarp prst="textNoShape">
                  <a:avLst/>
                </a:prstTxWarp>
              </a:bodyPr>
              <a:lstStyle/>
              <a:p>
                <a:endParaRPr lang="en-US" sz="1600">
                  <a:latin typeface="Times New Roman"/>
                  <a:cs typeface="Times New Roman"/>
                </a:endParaRPr>
              </a:p>
            </p:txBody>
          </p:sp>
          <p:sp>
            <p:nvSpPr>
              <p:cNvPr id="207" name="Freeform 69"/>
              <p:cNvSpPr>
                <a:spLocks/>
              </p:cNvSpPr>
              <p:nvPr/>
            </p:nvSpPr>
            <p:spPr bwMode="auto">
              <a:xfrm>
                <a:off x="4318" y="1774"/>
                <a:ext cx="515" cy="947"/>
              </a:xfrm>
              <a:custGeom>
                <a:avLst/>
                <a:gdLst>
                  <a:gd name="T0" fmla="*/ 50 w 1545"/>
                  <a:gd name="T1" fmla="*/ 2788 h 2840"/>
                  <a:gd name="T2" fmla="*/ 146 w 1545"/>
                  <a:gd name="T3" fmla="*/ 2684 h 2840"/>
                  <a:gd name="T4" fmla="*/ 239 w 1545"/>
                  <a:gd name="T5" fmla="*/ 2575 h 2840"/>
                  <a:gd name="T6" fmla="*/ 328 w 1545"/>
                  <a:gd name="T7" fmla="*/ 2464 h 2840"/>
                  <a:gd name="T8" fmla="*/ 414 w 1545"/>
                  <a:gd name="T9" fmla="*/ 2351 h 2840"/>
                  <a:gd name="T10" fmla="*/ 496 w 1545"/>
                  <a:gd name="T11" fmla="*/ 2236 h 2840"/>
                  <a:gd name="T12" fmla="*/ 576 w 1545"/>
                  <a:gd name="T13" fmla="*/ 2119 h 2840"/>
                  <a:gd name="T14" fmla="*/ 652 w 1545"/>
                  <a:gd name="T15" fmla="*/ 2000 h 2840"/>
                  <a:gd name="T16" fmla="*/ 725 w 1545"/>
                  <a:gd name="T17" fmla="*/ 1882 h 2840"/>
                  <a:gd name="T18" fmla="*/ 795 w 1545"/>
                  <a:gd name="T19" fmla="*/ 1763 h 2840"/>
                  <a:gd name="T20" fmla="*/ 861 w 1545"/>
                  <a:gd name="T21" fmla="*/ 1644 h 2840"/>
                  <a:gd name="T22" fmla="*/ 925 w 1545"/>
                  <a:gd name="T23" fmla="*/ 1527 h 2840"/>
                  <a:gd name="T24" fmla="*/ 985 w 1545"/>
                  <a:gd name="T25" fmla="*/ 1409 h 2840"/>
                  <a:gd name="T26" fmla="*/ 1042 w 1545"/>
                  <a:gd name="T27" fmla="*/ 1294 h 2840"/>
                  <a:gd name="T28" fmla="*/ 1096 w 1545"/>
                  <a:gd name="T29" fmla="*/ 1181 h 2840"/>
                  <a:gd name="T30" fmla="*/ 1146 w 1545"/>
                  <a:gd name="T31" fmla="*/ 1070 h 2840"/>
                  <a:gd name="T32" fmla="*/ 1194 w 1545"/>
                  <a:gd name="T33" fmla="*/ 962 h 2840"/>
                  <a:gd name="T34" fmla="*/ 1239 w 1545"/>
                  <a:gd name="T35" fmla="*/ 858 h 2840"/>
                  <a:gd name="T36" fmla="*/ 1280 w 1545"/>
                  <a:gd name="T37" fmla="*/ 757 h 2840"/>
                  <a:gd name="T38" fmla="*/ 1318 w 1545"/>
                  <a:gd name="T39" fmla="*/ 661 h 2840"/>
                  <a:gd name="T40" fmla="*/ 1353 w 1545"/>
                  <a:gd name="T41" fmla="*/ 569 h 2840"/>
                  <a:gd name="T42" fmla="*/ 1385 w 1545"/>
                  <a:gd name="T43" fmla="*/ 482 h 2840"/>
                  <a:gd name="T44" fmla="*/ 1415 w 1545"/>
                  <a:gd name="T45" fmla="*/ 401 h 2840"/>
                  <a:gd name="T46" fmla="*/ 1441 w 1545"/>
                  <a:gd name="T47" fmla="*/ 327 h 2840"/>
                  <a:gd name="T48" fmla="*/ 1464 w 1545"/>
                  <a:gd name="T49" fmla="*/ 258 h 2840"/>
                  <a:gd name="T50" fmla="*/ 1485 w 1545"/>
                  <a:gd name="T51" fmla="*/ 198 h 2840"/>
                  <a:gd name="T52" fmla="*/ 1502 w 1545"/>
                  <a:gd name="T53" fmla="*/ 144 h 2840"/>
                  <a:gd name="T54" fmla="*/ 1516 w 1545"/>
                  <a:gd name="T55" fmla="*/ 97 h 2840"/>
                  <a:gd name="T56" fmla="*/ 1527 w 1545"/>
                  <a:gd name="T57" fmla="*/ 59 h 2840"/>
                  <a:gd name="T58" fmla="*/ 1536 w 1545"/>
                  <a:gd name="T59" fmla="*/ 31 h 2840"/>
                  <a:gd name="T60" fmla="*/ 1542 w 1545"/>
                  <a:gd name="T61" fmla="*/ 11 h 2840"/>
                  <a:gd name="T62" fmla="*/ 1544 w 1545"/>
                  <a:gd name="T63" fmla="*/ 1 h 28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545"/>
                  <a:gd name="T97" fmla="*/ 0 h 2840"/>
                  <a:gd name="T98" fmla="*/ 1545 w 1545"/>
                  <a:gd name="T99" fmla="*/ 2840 h 284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545" h="2840">
                    <a:moveTo>
                      <a:pt x="0" y="2840"/>
                    </a:moveTo>
                    <a:lnTo>
                      <a:pt x="50" y="2788"/>
                    </a:lnTo>
                    <a:lnTo>
                      <a:pt x="98" y="2737"/>
                    </a:lnTo>
                    <a:lnTo>
                      <a:pt x="146" y="2684"/>
                    </a:lnTo>
                    <a:lnTo>
                      <a:pt x="192" y="2630"/>
                    </a:lnTo>
                    <a:lnTo>
                      <a:pt x="239" y="2575"/>
                    </a:lnTo>
                    <a:lnTo>
                      <a:pt x="283" y="2520"/>
                    </a:lnTo>
                    <a:lnTo>
                      <a:pt x="328" y="2464"/>
                    </a:lnTo>
                    <a:lnTo>
                      <a:pt x="371" y="2408"/>
                    </a:lnTo>
                    <a:lnTo>
                      <a:pt x="414" y="2351"/>
                    </a:lnTo>
                    <a:lnTo>
                      <a:pt x="456" y="2294"/>
                    </a:lnTo>
                    <a:lnTo>
                      <a:pt x="496" y="2236"/>
                    </a:lnTo>
                    <a:lnTo>
                      <a:pt x="536" y="2177"/>
                    </a:lnTo>
                    <a:lnTo>
                      <a:pt x="576" y="2119"/>
                    </a:lnTo>
                    <a:lnTo>
                      <a:pt x="615" y="2060"/>
                    </a:lnTo>
                    <a:lnTo>
                      <a:pt x="652" y="2000"/>
                    </a:lnTo>
                    <a:lnTo>
                      <a:pt x="690" y="1942"/>
                    </a:lnTo>
                    <a:lnTo>
                      <a:pt x="725" y="1882"/>
                    </a:lnTo>
                    <a:lnTo>
                      <a:pt x="760" y="1823"/>
                    </a:lnTo>
                    <a:lnTo>
                      <a:pt x="795" y="1763"/>
                    </a:lnTo>
                    <a:lnTo>
                      <a:pt x="829" y="1704"/>
                    </a:lnTo>
                    <a:lnTo>
                      <a:pt x="861" y="1644"/>
                    </a:lnTo>
                    <a:lnTo>
                      <a:pt x="893" y="1585"/>
                    </a:lnTo>
                    <a:lnTo>
                      <a:pt x="925" y="1527"/>
                    </a:lnTo>
                    <a:lnTo>
                      <a:pt x="955" y="1467"/>
                    </a:lnTo>
                    <a:lnTo>
                      <a:pt x="985" y="1409"/>
                    </a:lnTo>
                    <a:lnTo>
                      <a:pt x="1013" y="1352"/>
                    </a:lnTo>
                    <a:lnTo>
                      <a:pt x="1042" y="1294"/>
                    </a:lnTo>
                    <a:lnTo>
                      <a:pt x="1069" y="1237"/>
                    </a:lnTo>
                    <a:lnTo>
                      <a:pt x="1096" y="1181"/>
                    </a:lnTo>
                    <a:lnTo>
                      <a:pt x="1121" y="1125"/>
                    </a:lnTo>
                    <a:lnTo>
                      <a:pt x="1146" y="1070"/>
                    </a:lnTo>
                    <a:lnTo>
                      <a:pt x="1170" y="1015"/>
                    </a:lnTo>
                    <a:lnTo>
                      <a:pt x="1194" y="962"/>
                    </a:lnTo>
                    <a:lnTo>
                      <a:pt x="1217" y="909"/>
                    </a:lnTo>
                    <a:lnTo>
                      <a:pt x="1239" y="858"/>
                    </a:lnTo>
                    <a:lnTo>
                      <a:pt x="1259" y="807"/>
                    </a:lnTo>
                    <a:lnTo>
                      <a:pt x="1280" y="757"/>
                    </a:lnTo>
                    <a:lnTo>
                      <a:pt x="1299" y="708"/>
                    </a:lnTo>
                    <a:lnTo>
                      <a:pt x="1318" y="661"/>
                    </a:lnTo>
                    <a:lnTo>
                      <a:pt x="1336" y="614"/>
                    </a:lnTo>
                    <a:lnTo>
                      <a:pt x="1353" y="569"/>
                    </a:lnTo>
                    <a:lnTo>
                      <a:pt x="1369" y="525"/>
                    </a:lnTo>
                    <a:lnTo>
                      <a:pt x="1385" y="482"/>
                    </a:lnTo>
                    <a:lnTo>
                      <a:pt x="1400" y="441"/>
                    </a:lnTo>
                    <a:lnTo>
                      <a:pt x="1415" y="401"/>
                    </a:lnTo>
                    <a:lnTo>
                      <a:pt x="1429" y="363"/>
                    </a:lnTo>
                    <a:lnTo>
                      <a:pt x="1441" y="327"/>
                    </a:lnTo>
                    <a:lnTo>
                      <a:pt x="1453" y="291"/>
                    </a:lnTo>
                    <a:lnTo>
                      <a:pt x="1464" y="258"/>
                    </a:lnTo>
                    <a:lnTo>
                      <a:pt x="1474" y="227"/>
                    </a:lnTo>
                    <a:lnTo>
                      <a:pt x="1485" y="198"/>
                    </a:lnTo>
                    <a:lnTo>
                      <a:pt x="1494" y="169"/>
                    </a:lnTo>
                    <a:lnTo>
                      <a:pt x="1502" y="144"/>
                    </a:lnTo>
                    <a:lnTo>
                      <a:pt x="1509" y="120"/>
                    </a:lnTo>
                    <a:lnTo>
                      <a:pt x="1516" y="97"/>
                    </a:lnTo>
                    <a:lnTo>
                      <a:pt x="1522" y="78"/>
                    </a:lnTo>
                    <a:lnTo>
                      <a:pt x="1527" y="59"/>
                    </a:lnTo>
                    <a:lnTo>
                      <a:pt x="1532" y="44"/>
                    </a:lnTo>
                    <a:lnTo>
                      <a:pt x="1536" y="31"/>
                    </a:lnTo>
                    <a:lnTo>
                      <a:pt x="1540" y="19"/>
                    </a:lnTo>
                    <a:lnTo>
                      <a:pt x="1542" y="11"/>
                    </a:lnTo>
                    <a:lnTo>
                      <a:pt x="1543" y="4"/>
                    </a:lnTo>
                    <a:lnTo>
                      <a:pt x="1544" y="1"/>
                    </a:lnTo>
                    <a:lnTo>
                      <a:pt x="1545" y="0"/>
                    </a:lnTo>
                  </a:path>
                </a:pathLst>
              </a:custGeom>
              <a:noFill/>
              <a:ln w="57150">
                <a:solidFill>
                  <a:schemeClr val="tx1"/>
                </a:solidFill>
                <a:round/>
                <a:headEnd/>
                <a:tailEnd/>
              </a:ln>
            </p:spPr>
            <p:txBody>
              <a:bodyPr>
                <a:prstTxWarp prst="textNoShape">
                  <a:avLst/>
                </a:prstTxWarp>
              </a:bodyPr>
              <a:lstStyle/>
              <a:p>
                <a:endParaRPr lang="en-US" sz="1600">
                  <a:latin typeface="Times New Roman"/>
                  <a:cs typeface="Times New Roman"/>
                </a:endParaRPr>
              </a:p>
            </p:txBody>
          </p:sp>
        </p:grpSp>
        <p:sp>
          <p:nvSpPr>
            <p:cNvPr id="204" name="Line 80"/>
            <p:cNvSpPr>
              <a:spLocks noChangeShapeType="1"/>
            </p:cNvSpPr>
            <p:nvPr/>
          </p:nvSpPr>
          <p:spPr bwMode="auto">
            <a:xfrm>
              <a:off x="4728" y="2526"/>
              <a:ext cx="432" cy="0"/>
            </a:xfrm>
            <a:prstGeom prst="line">
              <a:avLst/>
            </a:prstGeom>
            <a:noFill/>
            <a:ln w="31750">
              <a:solidFill>
                <a:srgbClr val="000000"/>
              </a:solidFill>
              <a:round/>
              <a:headEnd/>
              <a:tailEnd type="stealth"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pPr>
                <a:defRPr/>
              </a:pPr>
              <a:endParaRPr lang="en-US" sz="1600">
                <a:latin typeface="Times New Roman"/>
                <a:cs typeface="Times New Roman"/>
              </a:endParaRPr>
            </a:p>
          </p:txBody>
        </p:sp>
        <p:sp>
          <p:nvSpPr>
            <p:cNvPr id="205" name="Line 81"/>
            <p:cNvSpPr>
              <a:spLocks noChangeShapeType="1"/>
            </p:cNvSpPr>
            <p:nvPr/>
          </p:nvSpPr>
          <p:spPr bwMode="auto">
            <a:xfrm>
              <a:off x="4128" y="3456"/>
              <a:ext cx="432" cy="0"/>
            </a:xfrm>
            <a:prstGeom prst="line">
              <a:avLst/>
            </a:prstGeom>
            <a:noFill/>
            <a:ln w="31750">
              <a:solidFill>
                <a:srgbClr val="000000"/>
              </a:solidFill>
              <a:round/>
              <a:headEnd/>
              <a:tailEnd type="stealth" w="lg" len="lg"/>
            </a:ln>
            <a:effectLst>
              <a:outerShdw blurRad="63500" dist="38099" dir="2700000" algn="ctr" rotWithShape="0">
                <a:srgbClr val="000000">
                  <a:alpha val="74998"/>
                </a:srgbClr>
              </a:outerShdw>
            </a:effectLst>
          </p:spPr>
          <p:txBody>
            <a:bodyPr lIns="92075" tIns="46038" rIns="92075" bIns="46038">
              <a:prstTxWarp prst="textNoShape">
                <a:avLst/>
              </a:prstTxWarp>
            </a:bodyPr>
            <a:lstStyle/>
            <a:p>
              <a:pPr>
                <a:defRPr/>
              </a:pPr>
              <a:endParaRPr lang="en-US" sz="1600">
                <a:latin typeface="Times New Roman"/>
                <a:cs typeface="Times New Roman"/>
              </a:endParaRPr>
            </a:p>
          </p:txBody>
        </p:sp>
      </p:grpSp>
      <p:sp>
        <p:nvSpPr>
          <p:cNvPr id="208" name="Rectangle 83" descr="Parchment"/>
          <p:cNvSpPr>
            <a:spLocks noChangeArrowheads="1"/>
          </p:cNvSpPr>
          <p:nvPr/>
        </p:nvSpPr>
        <p:spPr bwMode="auto">
          <a:xfrm>
            <a:off x="5501092" y="3617567"/>
            <a:ext cx="669925" cy="529376"/>
          </a:xfrm>
          <a:prstGeom prst="rect">
            <a:avLst/>
          </a:prstGeom>
          <a:noFill/>
          <a:ln w="9525">
            <a:noFill/>
            <a:miter lim="800000"/>
            <a:headEnd/>
            <a:tailEnd/>
          </a:ln>
        </p:spPr>
        <p:txBody>
          <a:bodyPr wrap="square" lIns="0" tIns="0" rIns="0" bIns="0">
            <a:prstTxWarp prst="textNoShape">
              <a:avLst/>
            </a:prstTxWarp>
            <a:spAutoFit/>
          </a:bodyPr>
          <a:lstStyle/>
          <a:p>
            <a:pPr>
              <a:lnSpc>
                <a:spcPct val="70000"/>
              </a:lnSpc>
            </a:pPr>
            <a:r>
              <a:rPr kumimoji="0" lang="en-US" sz="1600" b="0" dirty="0">
                <a:solidFill>
                  <a:srgbClr val="000000"/>
                </a:solidFill>
                <a:latin typeface="Times New Roman"/>
                <a:cs typeface="Times New Roman"/>
              </a:rPr>
              <a:t>Real</a:t>
            </a:r>
            <a:br>
              <a:rPr kumimoji="0" lang="en-US" sz="1600" b="0" dirty="0">
                <a:solidFill>
                  <a:srgbClr val="000000"/>
                </a:solidFill>
                <a:latin typeface="Times New Roman"/>
                <a:cs typeface="Times New Roman"/>
              </a:rPr>
            </a:br>
            <a:r>
              <a:rPr kumimoji="0" lang="en-US" sz="1600" b="0" dirty="0">
                <a:solidFill>
                  <a:srgbClr val="000000"/>
                </a:solidFill>
                <a:latin typeface="Times New Roman"/>
                <a:cs typeface="Times New Roman"/>
              </a:rPr>
              <a:t>interest</a:t>
            </a:r>
            <a:br>
              <a:rPr kumimoji="0" lang="en-US" sz="1600" b="0" dirty="0">
                <a:solidFill>
                  <a:srgbClr val="000000"/>
                </a:solidFill>
                <a:latin typeface="Times New Roman"/>
                <a:cs typeface="Times New Roman"/>
              </a:rPr>
            </a:br>
            <a:r>
              <a:rPr kumimoji="0" lang="en-US" sz="1600" b="0" dirty="0">
                <a:solidFill>
                  <a:srgbClr val="000000"/>
                </a:solidFill>
                <a:latin typeface="Times New Roman"/>
                <a:cs typeface="Times New Roman"/>
              </a:rPr>
              <a:t>rate</a:t>
            </a:r>
          </a:p>
        </p:txBody>
      </p:sp>
      <p:sp>
        <p:nvSpPr>
          <p:cNvPr id="209" name="Line 90"/>
          <p:cNvSpPr>
            <a:spLocks noChangeShapeType="1"/>
          </p:cNvSpPr>
          <p:nvPr/>
        </p:nvSpPr>
        <p:spPr bwMode="auto">
          <a:xfrm>
            <a:off x="5875742" y="4024511"/>
            <a:ext cx="0" cy="2211387"/>
          </a:xfrm>
          <a:prstGeom prst="line">
            <a:avLst/>
          </a:prstGeom>
          <a:noFill/>
          <a:ln w="28575">
            <a:solidFill>
              <a:srgbClr val="000000"/>
            </a:solidFill>
            <a:round/>
            <a:headEnd/>
            <a:tailEnd/>
          </a:ln>
        </p:spPr>
        <p:txBody>
          <a:bodyPr wrap="square" lIns="0" tIns="0" rIns="0" bIns="0">
            <a:prstTxWarp prst="textNoShape">
              <a:avLst/>
            </a:prstTxWarp>
            <a:spAutoFit/>
          </a:bodyPr>
          <a:lstStyle/>
          <a:p>
            <a:endParaRPr lang="en-US" sz="1600">
              <a:latin typeface="Times New Roman"/>
              <a:cs typeface="Times New Roman"/>
            </a:endParaRPr>
          </a:p>
        </p:txBody>
      </p:sp>
      <p:sp>
        <p:nvSpPr>
          <p:cNvPr id="210" name="Line 96"/>
          <p:cNvSpPr>
            <a:spLocks noChangeShapeType="1"/>
          </p:cNvSpPr>
          <p:nvPr/>
        </p:nvSpPr>
        <p:spPr bwMode="auto">
          <a:xfrm>
            <a:off x="5866217" y="6231137"/>
            <a:ext cx="2076450" cy="0"/>
          </a:xfrm>
          <a:prstGeom prst="line">
            <a:avLst/>
          </a:prstGeom>
          <a:noFill/>
          <a:ln w="28575">
            <a:solidFill>
              <a:srgbClr val="000000"/>
            </a:solidFill>
            <a:round/>
            <a:headEnd/>
            <a:tailEnd/>
          </a:ln>
        </p:spPr>
        <p:txBody>
          <a:bodyPr lIns="0" tIns="0" rIns="0" bIns="0">
            <a:prstTxWarp prst="textNoShape">
              <a:avLst/>
            </a:prstTxWarp>
            <a:spAutoFit/>
          </a:bodyPr>
          <a:lstStyle/>
          <a:p>
            <a:endParaRPr lang="en-US" sz="1600">
              <a:latin typeface="Times New Roman"/>
              <a:cs typeface="Times New Roman"/>
            </a:endParaRPr>
          </a:p>
        </p:txBody>
      </p:sp>
      <p:sp>
        <p:nvSpPr>
          <p:cNvPr id="211" name="Rectangle 97" descr="Parchment"/>
          <p:cNvSpPr>
            <a:spLocks noChangeAspect="1" noChangeArrowheads="1"/>
          </p:cNvSpPr>
          <p:nvPr/>
        </p:nvSpPr>
        <p:spPr bwMode="auto">
          <a:xfrm>
            <a:off x="8019365" y="5891560"/>
            <a:ext cx="755650" cy="599138"/>
          </a:xfrm>
          <a:prstGeom prst="rect">
            <a:avLst/>
          </a:prstGeom>
          <a:noFill/>
          <a:ln w="9525">
            <a:noFill/>
            <a:miter lim="800000"/>
            <a:headEnd/>
            <a:tailEnd/>
          </a:ln>
        </p:spPr>
        <p:txBody>
          <a:bodyPr lIns="0" tIns="0" rIns="0" bIns="0">
            <a:prstTxWarp prst="textNoShape">
              <a:avLst/>
            </a:prstTxWarp>
            <a:spAutoFit/>
          </a:bodyPr>
          <a:lstStyle/>
          <a:p>
            <a:pPr>
              <a:lnSpc>
                <a:spcPct val="80000"/>
              </a:lnSpc>
            </a:pPr>
            <a:r>
              <a:rPr kumimoji="0" lang="en-US" sz="1600" b="0" dirty="0">
                <a:solidFill>
                  <a:srgbClr val="000000"/>
                </a:solidFill>
                <a:latin typeface="Times New Roman"/>
                <a:cs typeface="Times New Roman"/>
              </a:rPr>
              <a:t>Qty of </a:t>
            </a:r>
            <a:r>
              <a:rPr kumimoji="0" lang="en-US" sz="1600" b="0" dirty="0" err="1">
                <a:solidFill>
                  <a:srgbClr val="000000"/>
                </a:solidFill>
                <a:latin typeface="Times New Roman"/>
                <a:cs typeface="Times New Roman"/>
              </a:rPr>
              <a:t>loanable</a:t>
            </a:r>
            <a:r>
              <a:rPr kumimoji="0" lang="en-US" sz="1600" b="0" dirty="0">
                <a:solidFill>
                  <a:srgbClr val="000000"/>
                </a:solidFill>
                <a:latin typeface="Times New Roman"/>
                <a:cs typeface="Times New Roman"/>
              </a:rPr>
              <a:t> funds</a:t>
            </a:r>
          </a:p>
        </p:txBody>
      </p:sp>
      <p:sp>
        <p:nvSpPr>
          <p:cNvPr id="212" name="Freeform 71"/>
          <p:cNvSpPr>
            <a:spLocks/>
          </p:cNvSpPr>
          <p:nvPr/>
        </p:nvSpPr>
        <p:spPr bwMode="auto">
          <a:xfrm>
            <a:off x="7380692" y="5478662"/>
            <a:ext cx="119063" cy="119062"/>
          </a:xfrm>
          <a:custGeom>
            <a:avLst/>
            <a:gdLst>
              <a:gd name="T0" fmla="*/ 0 w 174"/>
              <a:gd name="T1" fmla="*/ 87 h 174"/>
              <a:gd name="T2" fmla="*/ 12 w 174"/>
              <a:gd name="T3" fmla="*/ 43 h 174"/>
              <a:gd name="T4" fmla="*/ 43 w 174"/>
              <a:gd name="T5" fmla="*/ 12 h 174"/>
              <a:gd name="T6" fmla="*/ 88 w 174"/>
              <a:gd name="T7" fmla="*/ 0 h 174"/>
              <a:gd name="T8" fmla="*/ 88 w 174"/>
              <a:gd name="T9" fmla="*/ 0 h 174"/>
              <a:gd name="T10" fmla="*/ 131 w 174"/>
              <a:gd name="T11" fmla="*/ 12 h 174"/>
              <a:gd name="T12" fmla="*/ 162 w 174"/>
              <a:gd name="T13" fmla="*/ 43 h 174"/>
              <a:gd name="T14" fmla="*/ 174 w 174"/>
              <a:gd name="T15" fmla="*/ 87 h 174"/>
              <a:gd name="T16" fmla="*/ 174 w 174"/>
              <a:gd name="T17" fmla="*/ 87 h 174"/>
              <a:gd name="T18" fmla="*/ 162 w 174"/>
              <a:gd name="T19" fmla="*/ 130 h 174"/>
              <a:gd name="T20" fmla="*/ 131 w 174"/>
              <a:gd name="T21" fmla="*/ 162 h 174"/>
              <a:gd name="T22" fmla="*/ 88 w 174"/>
              <a:gd name="T23" fmla="*/ 174 h 174"/>
              <a:gd name="T24" fmla="*/ 88 w 174"/>
              <a:gd name="T25" fmla="*/ 174 h 174"/>
              <a:gd name="T26" fmla="*/ 43 w 174"/>
              <a:gd name="T27" fmla="*/ 162 h 174"/>
              <a:gd name="T28" fmla="*/ 12 w 174"/>
              <a:gd name="T29" fmla="*/ 130 h 174"/>
              <a:gd name="T30" fmla="*/ 0 w 174"/>
              <a:gd name="T31" fmla="*/ 87 h 174"/>
              <a:gd name="T32" fmla="*/ 0 w 174"/>
              <a:gd name="T33" fmla="*/ 87 h 174"/>
              <a:gd name="T34" fmla="*/ 0 w 174"/>
              <a:gd name="T35" fmla="*/ 87 h 17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4"/>
              <a:gd name="T55" fmla="*/ 0 h 174"/>
              <a:gd name="T56" fmla="*/ 174 w 174"/>
              <a:gd name="T57" fmla="*/ 174 h 17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4" h="174">
                <a:moveTo>
                  <a:pt x="0" y="87"/>
                </a:moveTo>
                <a:lnTo>
                  <a:pt x="12" y="43"/>
                </a:lnTo>
                <a:lnTo>
                  <a:pt x="43" y="12"/>
                </a:lnTo>
                <a:lnTo>
                  <a:pt x="88" y="0"/>
                </a:lnTo>
                <a:lnTo>
                  <a:pt x="131" y="12"/>
                </a:lnTo>
                <a:lnTo>
                  <a:pt x="162" y="43"/>
                </a:lnTo>
                <a:lnTo>
                  <a:pt x="174" y="87"/>
                </a:lnTo>
                <a:lnTo>
                  <a:pt x="162" y="130"/>
                </a:lnTo>
                <a:lnTo>
                  <a:pt x="131" y="162"/>
                </a:lnTo>
                <a:lnTo>
                  <a:pt x="88" y="174"/>
                </a:lnTo>
                <a:lnTo>
                  <a:pt x="43" y="162"/>
                </a:lnTo>
                <a:lnTo>
                  <a:pt x="12" y="130"/>
                </a:lnTo>
                <a:lnTo>
                  <a:pt x="0" y="87"/>
                </a:lnTo>
              </a:path>
            </a:pathLst>
          </a:custGeom>
          <a:solidFill>
            <a:srgbClr val="FFFF00"/>
          </a:solidFill>
          <a:ln w="38100">
            <a:solidFill>
              <a:srgbClr val="000000"/>
            </a:solidFill>
            <a:round/>
            <a:headEnd/>
            <a:tailEnd/>
          </a:ln>
        </p:spPr>
        <p:txBody>
          <a:bodyPr>
            <a:prstTxWarp prst="textNoShape">
              <a:avLst/>
            </a:prstTxWarp>
          </a:bodyPr>
          <a:lstStyle/>
          <a:p>
            <a:endParaRPr lang="en-US" sz="1600">
              <a:latin typeface="Times New Roman"/>
              <a:cs typeface="Times New Roman"/>
            </a:endParaRPr>
          </a:p>
        </p:txBody>
      </p:sp>
      <p:sp>
        <p:nvSpPr>
          <p:cNvPr id="214" name="Rectangle 213"/>
          <p:cNvSpPr/>
          <p:nvPr/>
        </p:nvSpPr>
        <p:spPr>
          <a:xfrm>
            <a:off x="226140" y="5094237"/>
            <a:ext cx="4990998" cy="769441"/>
          </a:xfrm>
          <a:prstGeom prst="rect">
            <a:avLst/>
          </a:prstGeom>
        </p:spPr>
        <p:txBody>
          <a:bodyPr wrap="square">
            <a:spAutoFit/>
          </a:bodyPr>
          <a:lstStyle/>
          <a:p>
            <a:r>
              <a:rPr lang="en-US" sz="2200" dirty="0" smtClean="0">
                <a:latin typeface="Times New Roman"/>
                <a:cs typeface="Times New Roman"/>
              </a:rPr>
              <a:t>		     and puts downward pressure </a:t>
            </a:r>
            <a:br>
              <a:rPr lang="en-US" sz="2200" dirty="0" smtClean="0">
                <a:latin typeface="Times New Roman"/>
                <a:cs typeface="Times New Roman"/>
              </a:rPr>
            </a:br>
            <a:r>
              <a:rPr lang="en-US" sz="2200" dirty="0" smtClean="0">
                <a:latin typeface="Times New Roman"/>
                <a:cs typeface="Times New Roman"/>
              </a:rPr>
              <a:t>on real interest rates (a reduction to </a:t>
            </a:r>
            <a:r>
              <a:rPr lang="en-US" sz="2200" b="1" i="1" dirty="0" smtClean="0">
                <a:latin typeface="Times New Roman"/>
                <a:cs typeface="Times New Roman"/>
              </a:rPr>
              <a:t>r</a:t>
            </a:r>
            <a:r>
              <a:rPr lang="en-US" sz="2200" b="1" i="1" baseline="-25000" dirty="0" smtClean="0">
                <a:latin typeface="Times New Roman"/>
                <a:cs typeface="Times New Roman"/>
              </a:rPr>
              <a:t>2</a:t>
            </a:r>
            <a:r>
              <a:rPr lang="en-US" sz="2200" dirty="0" smtClean="0">
                <a:latin typeface="Times New Roman"/>
                <a:cs typeface="Times New Roman"/>
              </a:rPr>
              <a:t>).</a:t>
            </a:r>
            <a:endParaRPr lang="en-US" sz="2200" dirty="0">
              <a:latin typeface="Times New Roman"/>
              <a:cs typeface="Times New Roman"/>
            </a:endParaRPr>
          </a:p>
        </p:txBody>
      </p:sp>
      <p:sp>
        <p:nvSpPr>
          <p:cNvPr id="215" name="Rectangle 83" descr="Parchment"/>
          <p:cNvSpPr>
            <a:spLocks noChangeArrowheads="1"/>
          </p:cNvSpPr>
          <p:nvPr/>
        </p:nvSpPr>
        <p:spPr bwMode="auto">
          <a:xfrm>
            <a:off x="7907306" y="381816"/>
            <a:ext cx="913908" cy="357021"/>
          </a:xfrm>
          <a:prstGeom prst="rect">
            <a:avLst/>
          </a:prstGeom>
          <a:noFill/>
          <a:ln w="9525">
            <a:noFill/>
            <a:miter lim="800000"/>
            <a:headEnd/>
            <a:tailEnd/>
          </a:ln>
        </p:spPr>
        <p:txBody>
          <a:bodyPr wrap="square" lIns="0" tIns="0" rIns="0" bIns="0">
            <a:prstTxWarp prst="textNoShape">
              <a:avLst/>
            </a:prstTxWarp>
            <a:spAutoFit/>
          </a:bodyPr>
          <a:lstStyle/>
          <a:p>
            <a:pPr algn="ctr">
              <a:lnSpc>
                <a:spcPct val="70000"/>
              </a:lnSpc>
            </a:pPr>
            <a:r>
              <a:rPr kumimoji="0" lang="en-US" sz="1600" b="1" i="1" dirty="0" smtClean="0">
                <a:solidFill>
                  <a:srgbClr val="000000"/>
                </a:solidFill>
                <a:latin typeface="Times New Roman"/>
                <a:cs typeface="Times New Roman"/>
              </a:rPr>
              <a:t>Money Balances</a:t>
            </a:r>
            <a:endParaRPr kumimoji="0" lang="en-US" sz="1600" b="1" i="1" dirty="0">
              <a:solidFill>
                <a:srgbClr val="000000"/>
              </a:solidFill>
              <a:latin typeface="Times New Roman"/>
              <a:cs typeface="Times New Roman"/>
            </a:endParaRPr>
          </a:p>
        </p:txBody>
      </p:sp>
      <p:sp>
        <p:nvSpPr>
          <p:cNvPr id="216" name="Rectangle 83" descr="Parchment"/>
          <p:cNvSpPr>
            <a:spLocks noChangeArrowheads="1"/>
          </p:cNvSpPr>
          <p:nvPr/>
        </p:nvSpPr>
        <p:spPr bwMode="auto">
          <a:xfrm>
            <a:off x="7910294" y="3597408"/>
            <a:ext cx="913908" cy="357021"/>
          </a:xfrm>
          <a:prstGeom prst="rect">
            <a:avLst/>
          </a:prstGeom>
          <a:noFill/>
          <a:ln w="9525">
            <a:noFill/>
            <a:miter lim="800000"/>
            <a:headEnd/>
            <a:tailEnd/>
          </a:ln>
        </p:spPr>
        <p:txBody>
          <a:bodyPr wrap="square" lIns="0" tIns="0" rIns="0" bIns="0">
            <a:prstTxWarp prst="textNoShape">
              <a:avLst/>
            </a:prstTxWarp>
            <a:spAutoFit/>
          </a:bodyPr>
          <a:lstStyle/>
          <a:p>
            <a:pPr algn="ctr">
              <a:lnSpc>
                <a:spcPct val="70000"/>
              </a:lnSpc>
            </a:pPr>
            <a:r>
              <a:rPr kumimoji="0" lang="en-US" sz="1600" b="1" i="1" dirty="0" err="1" smtClean="0">
                <a:solidFill>
                  <a:srgbClr val="000000"/>
                </a:solidFill>
                <a:latin typeface="Times New Roman"/>
                <a:cs typeface="Times New Roman"/>
              </a:rPr>
              <a:t>Loanable</a:t>
            </a:r>
            <a:r>
              <a:rPr kumimoji="0" lang="en-US" sz="1600" b="1" i="1" dirty="0" smtClean="0">
                <a:solidFill>
                  <a:srgbClr val="000000"/>
                </a:solidFill>
                <a:latin typeface="Times New Roman"/>
                <a:cs typeface="Times New Roman"/>
              </a:rPr>
              <a:t> Funds</a:t>
            </a:r>
            <a:endParaRPr kumimoji="0" lang="en-US" sz="1600" b="1" i="1" dirty="0">
              <a:solidFill>
                <a:srgbClr val="000000"/>
              </a:solidFill>
              <a:latin typeface="Times New Roman"/>
              <a:cs typeface="Times New Roman"/>
            </a:endParaRPr>
          </a:p>
        </p:txBody>
      </p:sp>
    </p:spTree>
    <p:extLst>
      <p:ext uri="{BB962C8B-B14F-4D97-AF65-F5344CB8AC3E}">
        <p14:creationId xmlns:p14="http://schemas.microsoft.com/office/powerpoint/2010/main" val="3089055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animEffect transition="in" filter="dissolve">
                                      <p:cBhvr>
                                        <p:cTn id="7" dur="500"/>
                                        <p:tgtEl>
                                          <p:spTgt spid="196">
                                            <p:txEl>
                                              <p:pRg st="0" end="0"/>
                                            </p:txEl>
                                          </p:spTgt>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85"/>
                                        </p:tgtEl>
                                        <p:attrNameLst>
                                          <p:attrName>style.visibility</p:attrName>
                                        </p:attrNameLst>
                                      </p:cBhvr>
                                      <p:to>
                                        <p:strVal val="visible"/>
                                      </p:to>
                                    </p:set>
                                    <p:animEffect transition="in" filter="slide(fromLeft)">
                                      <p:cBhvr>
                                        <p:cTn id="11" dur="500"/>
                                        <p:tgtEl>
                                          <p:spTgt spid="85"/>
                                        </p:tgtEl>
                                      </p:cBhvr>
                                    </p:animEffect>
                                  </p:childTnLst>
                                </p:cTn>
                              </p:par>
                            </p:childTnLst>
                          </p:cTn>
                        </p:par>
                        <p:par>
                          <p:cTn id="12" fill="hold">
                            <p:stCondLst>
                              <p:cond delay="1000"/>
                            </p:stCondLst>
                            <p:childTnLst>
                              <p:par>
                                <p:cTn id="13" presetID="23" presetClass="entr" presetSubtype="32" fill="hold" grpId="0" nodeType="afterEffect">
                                  <p:stCondLst>
                                    <p:cond delay="0"/>
                                  </p:stCondLst>
                                  <p:childTnLst>
                                    <p:set>
                                      <p:cBhvr>
                                        <p:cTn id="14" dur="1" fill="hold">
                                          <p:stCondLst>
                                            <p:cond delay="0"/>
                                          </p:stCondLst>
                                        </p:cTn>
                                        <p:tgtEl>
                                          <p:spTgt spid="126"/>
                                        </p:tgtEl>
                                        <p:attrNameLst>
                                          <p:attrName>style.visibility</p:attrName>
                                        </p:attrNameLst>
                                      </p:cBhvr>
                                      <p:to>
                                        <p:strVal val="visible"/>
                                      </p:to>
                                    </p:set>
                                    <p:anim calcmode="lin" valueType="num">
                                      <p:cBhvr>
                                        <p:cTn id="15" dur="500" fill="hold"/>
                                        <p:tgtEl>
                                          <p:spTgt spid="126"/>
                                        </p:tgtEl>
                                        <p:attrNameLst>
                                          <p:attrName>ppt_w</p:attrName>
                                        </p:attrNameLst>
                                      </p:cBhvr>
                                      <p:tavLst>
                                        <p:tav tm="0">
                                          <p:val>
                                            <p:strVal val="4*#ppt_w"/>
                                          </p:val>
                                        </p:tav>
                                        <p:tav tm="100000">
                                          <p:val>
                                            <p:strVal val="#ppt_w"/>
                                          </p:val>
                                        </p:tav>
                                      </p:tavLst>
                                    </p:anim>
                                    <p:anim calcmode="lin" valueType="num">
                                      <p:cBhvr>
                                        <p:cTn id="16" dur="500" fill="hold"/>
                                        <p:tgtEl>
                                          <p:spTgt spid="126"/>
                                        </p:tgtEl>
                                        <p:attrNameLst>
                                          <p:attrName>ppt_h</p:attrName>
                                        </p:attrNameLst>
                                      </p:cBhvr>
                                      <p:tavLst>
                                        <p:tav tm="0">
                                          <p:val>
                                            <p:strVal val="4*#ppt_h"/>
                                          </p:val>
                                        </p:tav>
                                        <p:tav tm="100000">
                                          <p:val>
                                            <p:strVal val="#ppt_h"/>
                                          </p:val>
                                        </p:tav>
                                      </p:tavLst>
                                    </p:anim>
                                  </p:childTnLst>
                                </p:cTn>
                              </p:par>
                            </p:childTnLst>
                          </p:cTn>
                        </p:par>
                        <p:par>
                          <p:cTn id="17" fill="hold">
                            <p:stCondLst>
                              <p:cond delay="1500"/>
                            </p:stCondLst>
                            <p:childTnLst>
                              <p:par>
                                <p:cTn id="18" presetID="17" presetClass="entr" presetSubtype="2" fill="hold" grpId="0" nodeType="afterEffect">
                                  <p:stCondLst>
                                    <p:cond delay="0"/>
                                  </p:stCondLst>
                                  <p:childTnLst>
                                    <p:set>
                                      <p:cBhvr>
                                        <p:cTn id="19" dur="1" fill="hold">
                                          <p:stCondLst>
                                            <p:cond delay="0"/>
                                          </p:stCondLst>
                                        </p:cTn>
                                        <p:tgtEl>
                                          <p:spTgt spid="82"/>
                                        </p:tgtEl>
                                        <p:attrNameLst>
                                          <p:attrName>style.visibility</p:attrName>
                                        </p:attrNameLst>
                                      </p:cBhvr>
                                      <p:to>
                                        <p:strVal val="visible"/>
                                      </p:to>
                                    </p:set>
                                    <p:anim calcmode="lin" valueType="num">
                                      <p:cBhvr>
                                        <p:cTn id="20" dur="500" fill="hold"/>
                                        <p:tgtEl>
                                          <p:spTgt spid="82"/>
                                        </p:tgtEl>
                                        <p:attrNameLst>
                                          <p:attrName>ppt_x</p:attrName>
                                        </p:attrNameLst>
                                      </p:cBhvr>
                                      <p:tavLst>
                                        <p:tav tm="0">
                                          <p:val>
                                            <p:strVal val="#ppt_x+#ppt_w/2"/>
                                          </p:val>
                                        </p:tav>
                                        <p:tav tm="100000">
                                          <p:val>
                                            <p:strVal val="#ppt_x"/>
                                          </p:val>
                                        </p:tav>
                                      </p:tavLst>
                                    </p:anim>
                                    <p:anim calcmode="lin" valueType="num">
                                      <p:cBhvr>
                                        <p:cTn id="21" dur="500" fill="hold"/>
                                        <p:tgtEl>
                                          <p:spTgt spid="82"/>
                                        </p:tgtEl>
                                        <p:attrNameLst>
                                          <p:attrName>ppt_y</p:attrName>
                                        </p:attrNameLst>
                                      </p:cBhvr>
                                      <p:tavLst>
                                        <p:tav tm="0">
                                          <p:val>
                                            <p:strVal val="#ppt_y"/>
                                          </p:val>
                                        </p:tav>
                                        <p:tav tm="100000">
                                          <p:val>
                                            <p:strVal val="#ppt_y"/>
                                          </p:val>
                                        </p:tav>
                                      </p:tavLst>
                                    </p:anim>
                                    <p:anim calcmode="lin" valueType="num">
                                      <p:cBhvr>
                                        <p:cTn id="22" dur="500" fill="hold"/>
                                        <p:tgtEl>
                                          <p:spTgt spid="82"/>
                                        </p:tgtEl>
                                        <p:attrNameLst>
                                          <p:attrName>ppt_w</p:attrName>
                                        </p:attrNameLst>
                                      </p:cBhvr>
                                      <p:tavLst>
                                        <p:tav tm="0">
                                          <p:val>
                                            <p:fltVal val="0"/>
                                          </p:val>
                                        </p:tav>
                                        <p:tav tm="100000">
                                          <p:val>
                                            <p:strVal val="#ppt_w"/>
                                          </p:val>
                                        </p:tav>
                                      </p:tavLst>
                                    </p:anim>
                                    <p:anim calcmode="lin" valueType="num">
                                      <p:cBhvr>
                                        <p:cTn id="23" dur="500" fill="hold"/>
                                        <p:tgtEl>
                                          <p:spTgt spid="82"/>
                                        </p:tgtEl>
                                        <p:attrNameLst>
                                          <p:attrName>ppt_h</p:attrName>
                                        </p:attrNameLst>
                                      </p:cBhvr>
                                      <p:tavLst>
                                        <p:tav tm="0">
                                          <p:val>
                                            <p:strVal val="#ppt_h"/>
                                          </p:val>
                                        </p:tav>
                                        <p:tav tm="100000">
                                          <p:val>
                                            <p:strVal val="#ppt_h"/>
                                          </p:val>
                                        </p:tav>
                                      </p:tavLst>
                                    </p:anim>
                                  </p:childTnLst>
                                </p:cTn>
                              </p:par>
                              <p:par>
                                <p:cTn id="24" presetID="17" presetClass="entr" presetSubtype="1" fill="hold" grpId="0" nodeType="withEffect">
                                  <p:stCondLst>
                                    <p:cond delay="0"/>
                                  </p:stCondLst>
                                  <p:childTnLst>
                                    <p:set>
                                      <p:cBhvr>
                                        <p:cTn id="25" dur="1" fill="hold">
                                          <p:stCondLst>
                                            <p:cond delay="0"/>
                                          </p:stCondLst>
                                        </p:cTn>
                                        <p:tgtEl>
                                          <p:spTgt spid="94"/>
                                        </p:tgtEl>
                                        <p:attrNameLst>
                                          <p:attrName>style.visibility</p:attrName>
                                        </p:attrNameLst>
                                      </p:cBhvr>
                                      <p:to>
                                        <p:strVal val="visible"/>
                                      </p:to>
                                    </p:set>
                                    <p:anim calcmode="lin" valueType="num">
                                      <p:cBhvr>
                                        <p:cTn id="26" dur="500" fill="hold"/>
                                        <p:tgtEl>
                                          <p:spTgt spid="94"/>
                                        </p:tgtEl>
                                        <p:attrNameLst>
                                          <p:attrName>ppt_x</p:attrName>
                                        </p:attrNameLst>
                                      </p:cBhvr>
                                      <p:tavLst>
                                        <p:tav tm="0">
                                          <p:val>
                                            <p:strVal val="#ppt_x"/>
                                          </p:val>
                                        </p:tav>
                                        <p:tav tm="100000">
                                          <p:val>
                                            <p:strVal val="#ppt_x"/>
                                          </p:val>
                                        </p:tav>
                                      </p:tavLst>
                                    </p:anim>
                                    <p:anim calcmode="lin" valueType="num">
                                      <p:cBhvr>
                                        <p:cTn id="27" dur="500" fill="hold"/>
                                        <p:tgtEl>
                                          <p:spTgt spid="94"/>
                                        </p:tgtEl>
                                        <p:attrNameLst>
                                          <p:attrName>ppt_y</p:attrName>
                                        </p:attrNameLst>
                                      </p:cBhvr>
                                      <p:tavLst>
                                        <p:tav tm="0">
                                          <p:val>
                                            <p:strVal val="#ppt_y-#ppt_h/2"/>
                                          </p:val>
                                        </p:tav>
                                        <p:tav tm="100000">
                                          <p:val>
                                            <p:strVal val="#ppt_y"/>
                                          </p:val>
                                        </p:tav>
                                      </p:tavLst>
                                    </p:anim>
                                    <p:anim calcmode="lin" valueType="num">
                                      <p:cBhvr>
                                        <p:cTn id="28" dur="500" fill="hold"/>
                                        <p:tgtEl>
                                          <p:spTgt spid="94"/>
                                        </p:tgtEl>
                                        <p:attrNameLst>
                                          <p:attrName>ppt_w</p:attrName>
                                        </p:attrNameLst>
                                      </p:cBhvr>
                                      <p:tavLst>
                                        <p:tav tm="0">
                                          <p:val>
                                            <p:strVal val="#ppt_w"/>
                                          </p:val>
                                        </p:tav>
                                        <p:tav tm="100000">
                                          <p:val>
                                            <p:strVal val="#ppt_w"/>
                                          </p:val>
                                        </p:tav>
                                      </p:tavLst>
                                    </p:anim>
                                    <p:anim calcmode="lin" valueType="num">
                                      <p:cBhvr>
                                        <p:cTn id="29" dur="500" fill="hold"/>
                                        <p:tgtEl>
                                          <p:spTgt spid="94"/>
                                        </p:tgtEl>
                                        <p:attrNameLst>
                                          <p:attrName>ppt_h</p:attrName>
                                        </p:attrNameLst>
                                      </p:cBhvr>
                                      <p:tavLst>
                                        <p:tav tm="0">
                                          <p:val>
                                            <p:fltVal val="0"/>
                                          </p:val>
                                        </p:tav>
                                        <p:tav tm="100000">
                                          <p:val>
                                            <p:strVal val="#ppt_h"/>
                                          </p:val>
                                        </p:tav>
                                      </p:tavLst>
                                    </p:anim>
                                  </p:childTnLst>
                                </p:cTn>
                              </p:par>
                            </p:childTnLst>
                          </p:cTn>
                        </p:par>
                        <p:par>
                          <p:cTn id="30" fill="hold">
                            <p:stCondLst>
                              <p:cond delay="2000"/>
                            </p:stCondLst>
                            <p:childTnLst>
                              <p:par>
                                <p:cTn id="31" presetID="23" presetClass="entr" presetSubtype="288" fill="hold" grpId="0" nodeType="afterEffect">
                                  <p:stCondLst>
                                    <p:cond delay="0"/>
                                  </p:stCondLst>
                                  <p:childTnLst>
                                    <p:set>
                                      <p:cBhvr>
                                        <p:cTn id="32" dur="1" fill="hold">
                                          <p:stCondLst>
                                            <p:cond delay="0"/>
                                          </p:stCondLst>
                                        </p:cTn>
                                        <p:tgtEl>
                                          <p:spTgt spid="83"/>
                                        </p:tgtEl>
                                        <p:attrNameLst>
                                          <p:attrName>style.visibility</p:attrName>
                                        </p:attrNameLst>
                                      </p:cBhvr>
                                      <p:to>
                                        <p:strVal val="visible"/>
                                      </p:to>
                                    </p:set>
                                    <p:anim calcmode="lin" valueType="num">
                                      <p:cBhvr>
                                        <p:cTn id="33" dur="500" fill="hold"/>
                                        <p:tgtEl>
                                          <p:spTgt spid="83"/>
                                        </p:tgtEl>
                                        <p:attrNameLst>
                                          <p:attrName>ppt_w</p:attrName>
                                        </p:attrNameLst>
                                      </p:cBhvr>
                                      <p:tavLst>
                                        <p:tav tm="0">
                                          <p:val>
                                            <p:strVal val="4/3*#ppt_w"/>
                                          </p:val>
                                        </p:tav>
                                        <p:tav tm="100000">
                                          <p:val>
                                            <p:strVal val="#ppt_w"/>
                                          </p:val>
                                        </p:tav>
                                      </p:tavLst>
                                    </p:anim>
                                    <p:anim calcmode="lin" valueType="num">
                                      <p:cBhvr>
                                        <p:cTn id="34" dur="500" fill="hold"/>
                                        <p:tgtEl>
                                          <p:spTgt spid="83"/>
                                        </p:tgtEl>
                                        <p:attrNameLst>
                                          <p:attrName>ppt_h</p:attrName>
                                        </p:attrNameLst>
                                      </p:cBhvr>
                                      <p:tavLst>
                                        <p:tav tm="0">
                                          <p:val>
                                            <p:strVal val="4/3*#ppt_h"/>
                                          </p:val>
                                        </p:tav>
                                        <p:tav tm="100000">
                                          <p:val>
                                            <p:strVal val="#ppt_h"/>
                                          </p:val>
                                        </p:tav>
                                      </p:tavLst>
                                    </p:anim>
                                  </p:childTnLst>
                                </p:cTn>
                              </p:par>
                              <p:par>
                                <p:cTn id="35" presetID="17" presetClass="entr" presetSubtype="1" fill="hold" nodeType="withEffect">
                                  <p:stCondLst>
                                    <p:cond delay="0"/>
                                  </p:stCondLst>
                                  <p:childTnLst>
                                    <p:set>
                                      <p:cBhvr>
                                        <p:cTn id="36" dur="1" fill="hold">
                                          <p:stCondLst>
                                            <p:cond delay="0"/>
                                          </p:stCondLst>
                                        </p:cTn>
                                        <p:tgtEl>
                                          <p:spTgt spid="84"/>
                                        </p:tgtEl>
                                        <p:attrNameLst>
                                          <p:attrName>style.visibility</p:attrName>
                                        </p:attrNameLst>
                                      </p:cBhvr>
                                      <p:to>
                                        <p:strVal val="visible"/>
                                      </p:to>
                                    </p:set>
                                    <p:anim calcmode="lin" valueType="num">
                                      <p:cBhvr>
                                        <p:cTn id="37" dur="500" fill="hold"/>
                                        <p:tgtEl>
                                          <p:spTgt spid="84"/>
                                        </p:tgtEl>
                                        <p:attrNameLst>
                                          <p:attrName>ppt_x</p:attrName>
                                        </p:attrNameLst>
                                      </p:cBhvr>
                                      <p:tavLst>
                                        <p:tav tm="0">
                                          <p:val>
                                            <p:strVal val="#ppt_x"/>
                                          </p:val>
                                        </p:tav>
                                        <p:tav tm="100000">
                                          <p:val>
                                            <p:strVal val="#ppt_x"/>
                                          </p:val>
                                        </p:tav>
                                      </p:tavLst>
                                    </p:anim>
                                    <p:anim calcmode="lin" valueType="num">
                                      <p:cBhvr>
                                        <p:cTn id="38" dur="500" fill="hold"/>
                                        <p:tgtEl>
                                          <p:spTgt spid="84"/>
                                        </p:tgtEl>
                                        <p:attrNameLst>
                                          <p:attrName>ppt_y</p:attrName>
                                        </p:attrNameLst>
                                      </p:cBhvr>
                                      <p:tavLst>
                                        <p:tav tm="0">
                                          <p:val>
                                            <p:strVal val="#ppt_y-#ppt_h/2"/>
                                          </p:val>
                                        </p:tav>
                                        <p:tav tm="100000">
                                          <p:val>
                                            <p:strVal val="#ppt_y"/>
                                          </p:val>
                                        </p:tav>
                                      </p:tavLst>
                                    </p:anim>
                                    <p:anim calcmode="lin" valueType="num">
                                      <p:cBhvr>
                                        <p:cTn id="39" dur="500" fill="hold"/>
                                        <p:tgtEl>
                                          <p:spTgt spid="84"/>
                                        </p:tgtEl>
                                        <p:attrNameLst>
                                          <p:attrName>ppt_w</p:attrName>
                                        </p:attrNameLst>
                                      </p:cBhvr>
                                      <p:tavLst>
                                        <p:tav tm="0">
                                          <p:val>
                                            <p:strVal val="#ppt_w"/>
                                          </p:val>
                                        </p:tav>
                                        <p:tav tm="100000">
                                          <p:val>
                                            <p:strVal val="#ppt_w"/>
                                          </p:val>
                                        </p:tav>
                                      </p:tavLst>
                                    </p:anim>
                                    <p:anim calcmode="lin" valueType="num">
                                      <p:cBhvr>
                                        <p:cTn id="40" dur="500" fill="hold"/>
                                        <p:tgtEl>
                                          <p:spTgt spid="84"/>
                                        </p:tgtEl>
                                        <p:attrNameLst>
                                          <p:attrName>ppt_h</p:attrName>
                                        </p:attrNameLst>
                                      </p:cBhvr>
                                      <p:tavLst>
                                        <p:tav tm="0">
                                          <p:val>
                                            <p:fltVal val="0"/>
                                          </p:val>
                                        </p:tav>
                                        <p:tav tm="100000">
                                          <p:val>
                                            <p:strVal val="#ppt_h"/>
                                          </p:val>
                                        </p:tav>
                                      </p:tavLst>
                                    </p:anim>
                                  </p:childTnLst>
                                </p:cTn>
                              </p:par>
                              <p:par>
                                <p:cTn id="41" presetID="23" presetClass="entr" presetSubtype="288" fill="hold" grpId="0" nodeType="withEffect">
                                  <p:stCondLst>
                                    <p:cond delay="0"/>
                                  </p:stCondLst>
                                  <p:childTnLst>
                                    <p:set>
                                      <p:cBhvr>
                                        <p:cTn id="42" dur="1" fill="hold">
                                          <p:stCondLst>
                                            <p:cond delay="0"/>
                                          </p:stCondLst>
                                        </p:cTn>
                                        <p:tgtEl>
                                          <p:spTgt spid="81"/>
                                        </p:tgtEl>
                                        <p:attrNameLst>
                                          <p:attrName>style.visibility</p:attrName>
                                        </p:attrNameLst>
                                      </p:cBhvr>
                                      <p:to>
                                        <p:strVal val="visible"/>
                                      </p:to>
                                    </p:set>
                                    <p:anim calcmode="lin" valueType="num">
                                      <p:cBhvr>
                                        <p:cTn id="43" dur="500" fill="hold"/>
                                        <p:tgtEl>
                                          <p:spTgt spid="81"/>
                                        </p:tgtEl>
                                        <p:attrNameLst>
                                          <p:attrName>ppt_w</p:attrName>
                                        </p:attrNameLst>
                                      </p:cBhvr>
                                      <p:tavLst>
                                        <p:tav tm="0">
                                          <p:val>
                                            <p:strVal val="4/3*#ppt_w"/>
                                          </p:val>
                                        </p:tav>
                                        <p:tav tm="100000">
                                          <p:val>
                                            <p:strVal val="#ppt_w"/>
                                          </p:val>
                                        </p:tav>
                                      </p:tavLst>
                                    </p:anim>
                                    <p:anim calcmode="lin" valueType="num">
                                      <p:cBhvr>
                                        <p:cTn id="44" dur="500" fill="hold"/>
                                        <p:tgtEl>
                                          <p:spTgt spid="81"/>
                                        </p:tgtEl>
                                        <p:attrNameLst>
                                          <p:attrName>ppt_h</p:attrName>
                                        </p:attrNameLst>
                                      </p:cBhvr>
                                      <p:tavLst>
                                        <p:tav tm="0">
                                          <p:val>
                                            <p:strVal val="4/3*#ppt_h"/>
                                          </p:val>
                                        </p:tav>
                                        <p:tav tm="100000">
                                          <p:val>
                                            <p:strVal val="#ppt_h"/>
                                          </p:val>
                                        </p:tav>
                                      </p:tavLst>
                                    </p:anim>
                                  </p:childTnLst>
                                </p:cTn>
                              </p:par>
                            </p:childTnLst>
                          </p:cTn>
                        </p:par>
                        <p:par>
                          <p:cTn id="45" fill="hold">
                            <p:stCondLst>
                              <p:cond delay="2500"/>
                            </p:stCondLst>
                            <p:childTnLst>
                              <p:par>
                                <p:cTn id="46" presetID="9" presetClass="entr" presetSubtype="0" fill="hold" nodeType="afterEffect">
                                  <p:stCondLst>
                                    <p:cond delay="0"/>
                                  </p:stCondLst>
                                  <p:childTnLst>
                                    <p:set>
                                      <p:cBhvr>
                                        <p:cTn id="47" dur="1" fill="hold">
                                          <p:stCondLst>
                                            <p:cond delay="0"/>
                                          </p:stCondLst>
                                        </p:cTn>
                                        <p:tgtEl>
                                          <p:spTgt spid="196">
                                            <p:txEl>
                                              <p:pRg st="1" end="1"/>
                                            </p:txEl>
                                          </p:spTgt>
                                        </p:tgtEl>
                                        <p:attrNameLst>
                                          <p:attrName>style.visibility</p:attrName>
                                        </p:attrNameLst>
                                      </p:cBhvr>
                                      <p:to>
                                        <p:strVal val="visible"/>
                                      </p:to>
                                    </p:set>
                                    <p:animEffect transition="in" filter="dissolve">
                                      <p:cBhvr>
                                        <p:cTn id="48" dur="500"/>
                                        <p:tgtEl>
                                          <p:spTgt spid="196">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nodeType="clickEffect">
                                  <p:stCondLst>
                                    <p:cond delay="0"/>
                                  </p:stCondLst>
                                  <p:childTnLst>
                                    <p:set>
                                      <p:cBhvr>
                                        <p:cTn id="52" dur="1" fill="hold">
                                          <p:stCondLst>
                                            <p:cond delay="0"/>
                                          </p:stCondLst>
                                        </p:cTn>
                                        <p:tgtEl>
                                          <p:spTgt spid="196">
                                            <p:txEl>
                                              <p:pRg st="2" end="2"/>
                                            </p:txEl>
                                          </p:spTgt>
                                        </p:tgtEl>
                                        <p:attrNameLst>
                                          <p:attrName>style.visibility</p:attrName>
                                        </p:attrNameLst>
                                      </p:cBhvr>
                                      <p:to>
                                        <p:strVal val="visible"/>
                                      </p:to>
                                    </p:set>
                                    <p:animEffect transition="in" filter="dissolve">
                                      <p:cBhvr>
                                        <p:cTn id="53" dur="500"/>
                                        <p:tgtEl>
                                          <p:spTgt spid="196">
                                            <p:txEl>
                                              <p:pRg st="2" end="2"/>
                                            </p:txEl>
                                          </p:spTgt>
                                        </p:tgtEl>
                                      </p:cBhvr>
                                    </p:animEffect>
                                  </p:childTnLst>
                                </p:cTn>
                              </p:par>
                            </p:childTnLst>
                          </p:cTn>
                        </p:par>
                        <p:par>
                          <p:cTn id="54" fill="hold">
                            <p:stCondLst>
                              <p:cond delay="500"/>
                            </p:stCondLst>
                            <p:childTnLst>
                              <p:par>
                                <p:cTn id="55" presetID="12" presetClass="entr" presetSubtype="8" fill="hold" nodeType="afterEffect">
                                  <p:stCondLst>
                                    <p:cond delay="0"/>
                                  </p:stCondLst>
                                  <p:childTnLst>
                                    <p:set>
                                      <p:cBhvr>
                                        <p:cTn id="56" dur="1" fill="hold">
                                          <p:stCondLst>
                                            <p:cond delay="0"/>
                                          </p:stCondLst>
                                        </p:cTn>
                                        <p:tgtEl>
                                          <p:spTgt spid="201"/>
                                        </p:tgtEl>
                                        <p:attrNameLst>
                                          <p:attrName>style.visibility</p:attrName>
                                        </p:attrNameLst>
                                      </p:cBhvr>
                                      <p:to>
                                        <p:strVal val="visible"/>
                                      </p:to>
                                    </p:set>
                                    <p:animEffect transition="in" filter="slide(fromLeft)">
                                      <p:cBhvr>
                                        <p:cTn id="57" dur="500"/>
                                        <p:tgtEl>
                                          <p:spTgt spid="201"/>
                                        </p:tgtEl>
                                      </p:cBhvr>
                                    </p:animEffect>
                                  </p:childTnLst>
                                </p:cTn>
                              </p:par>
                            </p:childTnLst>
                          </p:cTn>
                        </p:par>
                        <p:par>
                          <p:cTn id="58" fill="hold">
                            <p:stCondLst>
                              <p:cond delay="1000"/>
                            </p:stCondLst>
                            <p:childTnLst>
                              <p:par>
                                <p:cTn id="59" presetID="23" presetClass="entr" presetSubtype="32" fill="hold" grpId="0" nodeType="afterEffect">
                                  <p:stCondLst>
                                    <p:cond delay="0"/>
                                  </p:stCondLst>
                                  <p:childTnLst>
                                    <p:set>
                                      <p:cBhvr>
                                        <p:cTn id="60" dur="1" fill="hold">
                                          <p:stCondLst>
                                            <p:cond delay="0"/>
                                          </p:stCondLst>
                                        </p:cTn>
                                        <p:tgtEl>
                                          <p:spTgt spid="212"/>
                                        </p:tgtEl>
                                        <p:attrNameLst>
                                          <p:attrName>style.visibility</p:attrName>
                                        </p:attrNameLst>
                                      </p:cBhvr>
                                      <p:to>
                                        <p:strVal val="visible"/>
                                      </p:to>
                                    </p:set>
                                    <p:anim calcmode="lin" valueType="num">
                                      <p:cBhvr>
                                        <p:cTn id="61" dur="500" fill="hold"/>
                                        <p:tgtEl>
                                          <p:spTgt spid="212"/>
                                        </p:tgtEl>
                                        <p:attrNameLst>
                                          <p:attrName>ppt_w</p:attrName>
                                        </p:attrNameLst>
                                      </p:cBhvr>
                                      <p:tavLst>
                                        <p:tav tm="0">
                                          <p:val>
                                            <p:strVal val="4*#ppt_w"/>
                                          </p:val>
                                        </p:tav>
                                        <p:tav tm="100000">
                                          <p:val>
                                            <p:strVal val="#ppt_w"/>
                                          </p:val>
                                        </p:tav>
                                      </p:tavLst>
                                    </p:anim>
                                    <p:anim calcmode="lin" valueType="num">
                                      <p:cBhvr>
                                        <p:cTn id="62" dur="500" fill="hold"/>
                                        <p:tgtEl>
                                          <p:spTgt spid="212"/>
                                        </p:tgtEl>
                                        <p:attrNameLst>
                                          <p:attrName>ppt_h</p:attrName>
                                        </p:attrNameLst>
                                      </p:cBhvr>
                                      <p:tavLst>
                                        <p:tav tm="0">
                                          <p:val>
                                            <p:strVal val="4*#ppt_h"/>
                                          </p:val>
                                        </p:tav>
                                        <p:tav tm="100000">
                                          <p:val>
                                            <p:strVal val="#ppt_h"/>
                                          </p:val>
                                        </p:tav>
                                      </p:tavLst>
                                    </p:anim>
                                  </p:childTnLst>
                                </p:cTn>
                              </p:par>
                            </p:childTnLst>
                          </p:cTn>
                        </p:par>
                        <p:par>
                          <p:cTn id="63" fill="hold">
                            <p:stCondLst>
                              <p:cond delay="1500"/>
                            </p:stCondLst>
                            <p:childTnLst>
                              <p:par>
                                <p:cTn id="64" presetID="17" presetClass="entr" presetSubtype="1" fill="hold" grpId="0" nodeType="afterEffect">
                                  <p:stCondLst>
                                    <p:cond delay="0"/>
                                  </p:stCondLst>
                                  <p:childTnLst>
                                    <p:set>
                                      <p:cBhvr>
                                        <p:cTn id="65" dur="1" fill="hold">
                                          <p:stCondLst>
                                            <p:cond delay="0"/>
                                          </p:stCondLst>
                                        </p:cTn>
                                        <p:tgtEl>
                                          <p:spTgt spid="199"/>
                                        </p:tgtEl>
                                        <p:attrNameLst>
                                          <p:attrName>style.visibility</p:attrName>
                                        </p:attrNameLst>
                                      </p:cBhvr>
                                      <p:to>
                                        <p:strVal val="visible"/>
                                      </p:to>
                                    </p:set>
                                    <p:anim calcmode="lin" valueType="num">
                                      <p:cBhvr>
                                        <p:cTn id="66" dur="500" fill="hold"/>
                                        <p:tgtEl>
                                          <p:spTgt spid="199"/>
                                        </p:tgtEl>
                                        <p:attrNameLst>
                                          <p:attrName>ppt_x</p:attrName>
                                        </p:attrNameLst>
                                      </p:cBhvr>
                                      <p:tavLst>
                                        <p:tav tm="0">
                                          <p:val>
                                            <p:strVal val="#ppt_x"/>
                                          </p:val>
                                        </p:tav>
                                        <p:tav tm="100000">
                                          <p:val>
                                            <p:strVal val="#ppt_x"/>
                                          </p:val>
                                        </p:tav>
                                      </p:tavLst>
                                    </p:anim>
                                    <p:anim calcmode="lin" valueType="num">
                                      <p:cBhvr>
                                        <p:cTn id="67" dur="500" fill="hold"/>
                                        <p:tgtEl>
                                          <p:spTgt spid="199"/>
                                        </p:tgtEl>
                                        <p:attrNameLst>
                                          <p:attrName>ppt_y</p:attrName>
                                        </p:attrNameLst>
                                      </p:cBhvr>
                                      <p:tavLst>
                                        <p:tav tm="0">
                                          <p:val>
                                            <p:strVal val="#ppt_y-#ppt_h/2"/>
                                          </p:val>
                                        </p:tav>
                                        <p:tav tm="100000">
                                          <p:val>
                                            <p:strVal val="#ppt_y"/>
                                          </p:val>
                                        </p:tav>
                                      </p:tavLst>
                                    </p:anim>
                                    <p:anim calcmode="lin" valueType="num">
                                      <p:cBhvr>
                                        <p:cTn id="68" dur="500" fill="hold"/>
                                        <p:tgtEl>
                                          <p:spTgt spid="199"/>
                                        </p:tgtEl>
                                        <p:attrNameLst>
                                          <p:attrName>ppt_w</p:attrName>
                                        </p:attrNameLst>
                                      </p:cBhvr>
                                      <p:tavLst>
                                        <p:tav tm="0">
                                          <p:val>
                                            <p:strVal val="#ppt_w"/>
                                          </p:val>
                                        </p:tav>
                                        <p:tav tm="100000">
                                          <p:val>
                                            <p:strVal val="#ppt_w"/>
                                          </p:val>
                                        </p:tav>
                                      </p:tavLst>
                                    </p:anim>
                                    <p:anim calcmode="lin" valueType="num">
                                      <p:cBhvr>
                                        <p:cTn id="69" dur="500" fill="hold"/>
                                        <p:tgtEl>
                                          <p:spTgt spid="199"/>
                                        </p:tgtEl>
                                        <p:attrNameLst>
                                          <p:attrName>ppt_h</p:attrName>
                                        </p:attrNameLst>
                                      </p:cBhvr>
                                      <p:tavLst>
                                        <p:tav tm="0">
                                          <p:val>
                                            <p:fltVal val="0"/>
                                          </p:val>
                                        </p:tav>
                                        <p:tav tm="100000">
                                          <p:val>
                                            <p:strVal val="#ppt_h"/>
                                          </p:val>
                                        </p:tav>
                                      </p:tavLst>
                                    </p:anim>
                                  </p:childTnLst>
                                </p:cTn>
                              </p:par>
                              <p:par>
                                <p:cTn id="70" presetID="17" presetClass="entr" presetSubtype="2" fill="hold" grpId="0" nodeType="withEffect">
                                  <p:stCondLst>
                                    <p:cond delay="0"/>
                                  </p:stCondLst>
                                  <p:childTnLst>
                                    <p:set>
                                      <p:cBhvr>
                                        <p:cTn id="71" dur="1" fill="hold">
                                          <p:stCondLst>
                                            <p:cond delay="0"/>
                                          </p:stCondLst>
                                        </p:cTn>
                                        <p:tgtEl>
                                          <p:spTgt spid="168"/>
                                        </p:tgtEl>
                                        <p:attrNameLst>
                                          <p:attrName>style.visibility</p:attrName>
                                        </p:attrNameLst>
                                      </p:cBhvr>
                                      <p:to>
                                        <p:strVal val="visible"/>
                                      </p:to>
                                    </p:set>
                                    <p:anim calcmode="lin" valueType="num">
                                      <p:cBhvr>
                                        <p:cTn id="72" dur="500" fill="hold"/>
                                        <p:tgtEl>
                                          <p:spTgt spid="168"/>
                                        </p:tgtEl>
                                        <p:attrNameLst>
                                          <p:attrName>ppt_x</p:attrName>
                                        </p:attrNameLst>
                                      </p:cBhvr>
                                      <p:tavLst>
                                        <p:tav tm="0">
                                          <p:val>
                                            <p:strVal val="#ppt_x+#ppt_w/2"/>
                                          </p:val>
                                        </p:tav>
                                        <p:tav tm="100000">
                                          <p:val>
                                            <p:strVal val="#ppt_x"/>
                                          </p:val>
                                        </p:tav>
                                      </p:tavLst>
                                    </p:anim>
                                    <p:anim calcmode="lin" valueType="num">
                                      <p:cBhvr>
                                        <p:cTn id="73" dur="500" fill="hold"/>
                                        <p:tgtEl>
                                          <p:spTgt spid="168"/>
                                        </p:tgtEl>
                                        <p:attrNameLst>
                                          <p:attrName>ppt_y</p:attrName>
                                        </p:attrNameLst>
                                      </p:cBhvr>
                                      <p:tavLst>
                                        <p:tav tm="0">
                                          <p:val>
                                            <p:strVal val="#ppt_y"/>
                                          </p:val>
                                        </p:tav>
                                        <p:tav tm="100000">
                                          <p:val>
                                            <p:strVal val="#ppt_y"/>
                                          </p:val>
                                        </p:tav>
                                      </p:tavLst>
                                    </p:anim>
                                    <p:anim calcmode="lin" valueType="num">
                                      <p:cBhvr>
                                        <p:cTn id="74" dur="500" fill="hold"/>
                                        <p:tgtEl>
                                          <p:spTgt spid="168"/>
                                        </p:tgtEl>
                                        <p:attrNameLst>
                                          <p:attrName>ppt_w</p:attrName>
                                        </p:attrNameLst>
                                      </p:cBhvr>
                                      <p:tavLst>
                                        <p:tav tm="0">
                                          <p:val>
                                            <p:fltVal val="0"/>
                                          </p:val>
                                        </p:tav>
                                        <p:tav tm="100000">
                                          <p:val>
                                            <p:strVal val="#ppt_w"/>
                                          </p:val>
                                        </p:tav>
                                      </p:tavLst>
                                    </p:anim>
                                    <p:anim calcmode="lin" valueType="num">
                                      <p:cBhvr>
                                        <p:cTn id="75" dur="500" fill="hold"/>
                                        <p:tgtEl>
                                          <p:spTgt spid="168"/>
                                        </p:tgtEl>
                                        <p:attrNameLst>
                                          <p:attrName>ppt_h</p:attrName>
                                        </p:attrNameLst>
                                      </p:cBhvr>
                                      <p:tavLst>
                                        <p:tav tm="0">
                                          <p:val>
                                            <p:strVal val="#ppt_h"/>
                                          </p:val>
                                        </p:tav>
                                        <p:tav tm="100000">
                                          <p:val>
                                            <p:strVal val="#ppt_h"/>
                                          </p:val>
                                        </p:tav>
                                      </p:tavLst>
                                    </p:anim>
                                  </p:childTnLst>
                                </p:cTn>
                              </p:par>
                            </p:childTnLst>
                          </p:cTn>
                        </p:par>
                        <p:par>
                          <p:cTn id="76" fill="hold">
                            <p:stCondLst>
                              <p:cond delay="2000"/>
                            </p:stCondLst>
                            <p:childTnLst>
                              <p:par>
                                <p:cTn id="77" presetID="23" presetClass="entr" presetSubtype="288" fill="hold" grpId="0" nodeType="afterEffect">
                                  <p:stCondLst>
                                    <p:cond delay="0"/>
                                  </p:stCondLst>
                                  <p:childTnLst>
                                    <p:set>
                                      <p:cBhvr>
                                        <p:cTn id="78" dur="1" fill="hold">
                                          <p:stCondLst>
                                            <p:cond delay="0"/>
                                          </p:stCondLst>
                                        </p:cTn>
                                        <p:tgtEl>
                                          <p:spTgt spid="198"/>
                                        </p:tgtEl>
                                        <p:attrNameLst>
                                          <p:attrName>style.visibility</p:attrName>
                                        </p:attrNameLst>
                                      </p:cBhvr>
                                      <p:to>
                                        <p:strVal val="visible"/>
                                      </p:to>
                                    </p:set>
                                    <p:anim calcmode="lin" valueType="num">
                                      <p:cBhvr>
                                        <p:cTn id="79" dur="500" fill="hold"/>
                                        <p:tgtEl>
                                          <p:spTgt spid="198"/>
                                        </p:tgtEl>
                                        <p:attrNameLst>
                                          <p:attrName>ppt_w</p:attrName>
                                        </p:attrNameLst>
                                      </p:cBhvr>
                                      <p:tavLst>
                                        <p:tav tm="0">
                                          <p:val>
                                            <p:strVal val="4/3*#ppt_w"/>
                                          </p:val>
                                        </p:tav>
                                        <p:tav tm="100000">
                                          <p:val>
                                            <p:strVal val="#ppt_w"/>
                                          </p:val>
                                        </p:tav>
                                      </p:tavLst>
                                    </p:anim>
                                    <p:anim calcmode="lin" valueType="num">
                                      <p:cBhvr>
                                        <p:cTn id="80" dur="500" fill="hold"/>
                                        <p:tgtEl>
                                          <p:spTgt spid="198"/>
                                        </p:tgtEl>
                                        <p:attrNameLst>
                                          <p:attrName>ppt_h</p:attrName>
                                        </p:attrNameLst>
                                      </p:cBhvr>
                                      <p:tavLst>
                                        <p:tav tm="0">
                                          <p:val>
                                            <p:strVal val="4/3*#ppt_h"/>
                                          </p:val>
                                        </p:tav>
                                        <p:tav tm="100000">
                                          <p:val>
                                            <p:strVal val="#ppt_h"/>
                                          </p:val>
                                        </p:tav>
                                      </p:tavLst>
                                    </p:anim>
                                  </p:childTnLst>
                                </p:cTn>
                              </p:par>
                              <p:par>
                                <p:cTn id="81" presetID="23" presetClass="entr" presetSubtype="288" fill="hold" grpId="0" nodeType="withEffect">
                                  <p:stCondLst>
                                    <p:cond delay="0"/>
                                  </p:stCondLst>
                                  <p:childTnLst>
                                    <p:set>
                                      <p:cBhvr>
                                        <p:cTn id="82" dur="1" fill="hold">
                                          <p:stCondLst>
                                            <p:cond delay="0"/>
                                          </p:stCondLst>
                                        </p:cTn>
                                        <p:tgtEl>
                                          <p:spTgt spid="167"/>
                                        </p:tgtEl>
                                        <p:attrNameLst>
                                          <p:attrName>style.visibility</p:attrName>
                                        </p:attrNameLst>
                                      </p:cBhvr>
                                      <p:to>
                                        <p:strVal val="visible"/>
                                      </p:to>
                                    </p:set>
                                    <p:anim calcmode="lin" valueType="num">
                                      <p:cBhvr>
                                        <p:cTn id="83" dur="500" fill="hold"/>
                                        <p:tgtEl>
                                          <p:spTgt spid="167"/>
                                        </p:tgtEl>
                                        <p:attrNameLst>
                                          <p:attrName>ppt_w</p:attrName>
                                        </p:attrNameLst>
                                      </p:cBhvr>
                                      <p:tavLst>
                                        <p:tav tm="0">
                                          <p:val>
                                            <p:strVal val="4/3*#ppt_w"/>
                                          </p:val>
                                        </p:tav>
                                        <p:tav tm="100000">
                                          <p:val>
                                            <p:strVal val="#ppt_w"/>
                                          </p:val>
                                        </p:tav>
                                      </p:tavLst>
                                    </p:anim>
                                    <p:anim calcmode="lin" valueType="num">
                                      <p:cBhvr>
                                        <p:cTn id="84" dur="500" fill="hold"/>
                                        <p:tgtEl>
                                          <p:spTgt spid="167"/>
                                        </p:tgtEl>
                                        <p:attrNameLst>
                                          <p:attrName>ppt_h</p:attrName>
                                        </p:attrNameLst>
                                      </p:cBhvr>
                                      <p:tavLst>
                                        <p:tav tm="0">
                                          <p:val>
                                            <p:strVal val="4/3*#ppt_h"/>
                                          </p:val>
                                        </p:tav>
                                        <p:tav tm="100000">
                                          <p:val>
                                            <p:strVal val="#ppt_h"/>
                                          </p:val>
                                        </p:tav>
                                      </p:tavLst>
                                    </p:anim>
                                  </p:childTnLst>
                                </p:cTn>
                              </p:par>
                              <p:par>
                                <p:cTn id="85" presetID="17" presetClass="entr" presetSubtype="1" fill="hold" nodeType="withEffect">
                                  <p:stCondLst>
                                    <p:cond delay="0"/>
                                  </p:stCondLst>
                                  <p:childTnLst>
                                    <p:set>
                                      <p:cBhvr>
                                        <p:cTn id="86" dur="1" fill="hold">
                                          <p:stCondLst>
                                            <p:cond delay="0"/>
                                          </p:stCondLst>
                                        </p:cTn>
                                        <p:tgtEl>
                                          <p:spTgt spid="200"/>
                                        </p:tgtEl>
                                        <p:attrNameLst>
                                          <p:attrName>style.visibility</p:attrName>
                                        </p:attrNameLst>
                                      </p:cBhvr>
                                      <p:to>
                                        <p:strVal val="visible"/>
                                      </p:to>
                                    </p:set>
                                    <p:anim calcmode="lin" valueType="num">
                                      <p:cBhvr>
                                        <p:cTn id="87" dur="500" fill="hold"/>
                                        <p:tgtEl>
                                          <p:spTgt spid="200"/>
                                        </p:tgtEl>
                                        <p:attrNameLst>
                                          <p:attrName>ppt_x</p:attrName>
                                        </p:attrNameLst>
                                      </p:cBhvr>
                                      <p:tavLst>
                                        <p:tav tm="0">
                                          <p:val>
                                            <p:strVal val="#ppt_x"/>
                                          </p:val>
                                        </p:tav>
                                        <p:tav tm="100000">
                                          <p:val>
                                            <p:strVal val="#ppt_x"/>
                                          </p:val>
                                        </p:tav>
                                      </p:tavLst>
                                    </p:anim>
                                    <p:anim calcmode="lin" valueType="num">
                                      <p:cBhvr>
                                        <p:cTn id="88" dur="500" fill="hold"/>
                                        <p:tgtEl>
                                          <p:spTgt spid="200"/>
                                        </p:tgtEl>
                                        <p:attrNameLst>
                                          <p:attrName>ppt_y</p:attrName>
                                        </p:attrNameLst>
                                      </p:cBhvr>
                                      <p:tavLst>
                                        <p:tav tm="0">
                                          <p:val>
                                            <p:strVal val="#ppt_y-#ppt_h/2"/>
                                          </p:val>
                                        </p:tav>
                                        <p:tav tm="100000">
                                          <p:val>
                                            <p:strVal val="#ppt_y"/>
                                          </p:val>
                                        </p:tav>
                                      </p:tavLst>
                                    </p:anim>
                                    <p:anim calcmode="lin" valueType="num">
                                      <p:cBhvr>
                                        <p:cTn id="89" dur="500" fill="hold"/>
                                        <p:tgtEl>
                                          <p:spTgt spid="200"/>
                                        </p:tgtEl>
                                        <p:attrNameLst>
                                          <p:attrName>ppt_w</p:attrName>
                                        </p:attrNameLst>
                                      </p:cBhvr>
                                      <p:tavLst>
                                        <p:tav tm="0">
                                          <p:val>
                                            <p:strVal val="#ppt_w"/>
                                          </p:val>
                                        </p:tav>
                                        <p:tav tm="100000">
                                          <p:val>
                                            <p:strVal val="#ppt_w"/>
                                          </p:val>
                                        </p:tav>
                                      </p:tavLst>
                                    </p:anim>
                                    <p:anim calcmode="lin" valueType="num">
                                      <p:cBhvr>
                                        <p:cTn id="90" dur="500" fill="hold"/>
                                        <p:tgtEl>
                                          <p:spTgt spid="200"/>
                                        </p:tgtEl>
                                        <p:attrNameLst>
                                          <p:attrName>ppt_h</p:attrName>
                                        </p:attrNameLst>
                                      </p:cBhvr>
                                      <p:tavLst>
                                        <p:tav tm="0">
                                          <p:val>
                                            <p:fltVal val="0"/>
                                          </p:val>
                                        </p:tav>
                                        <p:tav tm="100000">
                                          <p:val>
                                            <p:strVal val="#ppt_h"/>
                                          </p:val>
                                        </p:tav>
                                      </p:tavLst>
                                    </p:anim>
                                  </p:childTnLst>
                                </p:cTn>
                              </p:par>
                            </p:childTnLst>
                          </p:cTn>
                        </p:par>
                        <p:par>
                          <p:cTn id="91" fill="hold">
                            <p:stCondLst>
                              <p:cond delay="2500"/>
                            </p:stCondLst>
                            <p:childTnLst>
                              <p:par>
                                <p:cTn id="92" presetID="9" presetClass="entr" presetSubtype="0" fill="hold" grpId="0" nodeType="afterEffect">
                                  <p:stCondLst>
                                    <p:cond delay="0"/>
                                  </p:stCondLst>
                                  <p:childTnLst>
                                    <p:set>
                                      <p:cBhvr>
                                        <p:cTn id="93" dur="1" fill="hold">
                                          <p:stCondLst>
                                            <p:cond delay="0"/>
                                          </p:stCondLst>
                                        </p:cTn>
                                        <p:tgtEl>
                                          <p:spTgt spid="214"/>
                                        </p:tgtEl>
                                        <p:attrNameLst>
                                          <p:attrName>style.visibility</p:attrName>
                                        </p:attrNameLst>
                                      </p:cBhvr>
                                      <p:to>
                                        <p:strVal val="visible"/>
                                      </p:to>
                                    </p:set>
                                    <p:animEffect transition="in" filter="dissolve">
                                      <p:cBhvr>
                                        <p:cTn id="94" dur="500"/>
                                        <p:tgtEl>
                                          <p:spTgt spid="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P spid="82" grpId="0" animBg="1"/>
      <p:bldP spid="83" grpId="0"/>
      <p:bldP spid="94" grpId="0" animBg="1"/>
      <p:bldP spid="126" grpId="0" animBg="1"/>
      <p:bldP spid="167" grpId="0"/>
      <p:bldP spid="168" grpId="0" animBg="1"/>
      <p:bldP spid="198" grpId="0"/>
      <p:bldP spid="199" grpId="0" animBg="1"/>
      <p:bldP spid="212" grpId="0" animBg="1"/>
      <p:bldP spid="214" grpId="0"/>
    </p:bldLst>
  </p:timing>
</p:sld>
</file>

<file path=ppt/theme/theme1.xml><?xml version="1.0" encoding="utf-8"?>
<a:theme xmlns:a="http://schemas.openxmlformats.org/drawingml/2006/main" name="Office Theme">
  <a:themeElements>
    <a:clrScheme name="Gwartney PPT 2011">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19289</TotalTime>
  <Words>2816</Words>
  <Application>Microsoft Office PowerPoint</Application>
  <PresentationFormat>On-screen Show (4:3)</PresentationFormat>
  <Paragraphs>591</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Modern Macroeconomics  and Monetary Policy </vt:lpstr>
      <vt:lpstr>The Impact of Monetary Policy: A Brief Historical Background</vt:lpstr>
      <vt:lpstr>What is Money?</vt:lpstr>
      <vt:lpstr>The Demand and  Supply of money</vt:lpstr>
      <vt:lpstr>The Demand for Money</vt:lpstr>
      <vt:lpstr>The Supply of Money</vt:lpstr>
      <vt:lpstr>The Demand and Supply of Money</vt:lpstr>
      <vt:lpstr>How Does Monetary Policy Affect the Economy?</vt:lpstr>
      <vt:lpstr>Transmission of  Monetary Policy</vt:lpstr>
      <vt:lpstr>Transmission of  Monetary Policy</vt:lpstr>
      <vt:lpstr>Transmission of Monetary Policy</vt:lpstr>
      <vt:lpstr>Expansionary Monetary Policy</vt:lpstr>
      <vt:lpstr>AD Increase Disrupts Equilibrium</vt:lpstr>
      <vt:lpstr>AD Increase:  Long Run</vt:lpstr>
      <vt:lpstr>A Shift to More  Restrictive Monetary Policy</vt:lpstr>
      <vt:lpstr>Short-run Effects of More  Restrictive Monetary Policy</vt:lpstr>
      <vt:lpstr>Restrictive Monetary Policy</vt:lpstr>
      <vt:lpstr>AD Decrease Disrupts Equilibrium</vt:lpstr>
      <vt:lpstr>Shifts in monetary policy and economic stability</vt:lpstr>
      <vt:lpstr>Questions for Thought: </vt:lpstr>
      <vt:lpstr>Questions for Thought: </vt:lpstr>
      <vt:lpstr>Monetary Policy in the Long Run</vt:lpstr>
      <vt:lpstr>The Quantity Theory of Money</vt:lpstr>
      <vt:lpstr>Long-run Impact of Monetary Policy -- The modern View</vt:lpstr>
      <vt:lpstr>Long-run Effects of a Rapid  Expansion in Money Supply</vt:lpstr>
      <vt:lpstr>Long-run Effects of a Rapid  Expansion in Money Supply</vt:lpstr>
      <vt:lpstr>Long-run Effects of a Rapid  Expansion in Money Supply</vt:lpstr>
      <vt:lpstr>Expansionary Monetary Policy</vt:lpstr>
      <vt:lpstr>Money and Inflation</vt:lpstr>
      <vt:lpstr>Money and Inflation – An International Comparison 1985 - 2005</vt:lpstr>
      <vt:lpstr>Time Lags, Monetary Shifts,  and Economic Stability</vt:lpstr>
      <vt:lpstr>The Potential &amp; Limitations of Monetary Policy</vt:lpstr>
      <vt:lpstr>Two important points  about monetary policy</vt:lpstr>
      <vt:lpstr>Why Proper Timing of Monetary  Policy Changes is Difficult</vt:lpstr>
      <vt:lpstr>Key to Prosperity: Price Stability </vt:lpstr>
      <vt:lpstr>What Causes the Ups and Downs of the Business Cycle: the Austrian View </vt:lpstr>
      <vt:lpstr>Austrian View of the Business Cycle</vt:lpstr>
      <vt:lpstr>Austrian View of the Business Cycle</vt:lpstr>
      <vt:lpstr>What Causes the Ups and Downs  of the Business Cycle: Austrian View </vt:lpstr>
      <vt:lpstr>Recent Monetary Policy  of the United States </vt:lpstr>
      <vt:lpstr>Three Key Indicators of monetary policy </vt:lpstr>
      <vt:lpstr>U.S. Inflation Rate 1990-2011</vt:lpstr>
      <vt:lpstr>U.S. Monetary Base 1990-2011</vt:lpstr>
      <vt:lpstr>The Fed Funds Rate:  1990-2011</vt:lpstr>
      <vt:lpstr>Annual Growth Rate of M2:  1990-2011</vt:lpstr>
      <vt:lpstr>Monetary policy, 1990-2011 </vt:lpstr>
      <vt:lpstr>Monetary policy, 1990-2011 </vt:lpstr>
      <vt:lpstr>Fed Policy During and  Following the 2008 Financial Crisis </vt:lpstr>
      <vt:lpstr>Impact of Stop-Go Monetary Policy</vt:lpstr>
      <vt:lpstr>Questions for Thought: </vt:lpstr>
      <vt:lpstr>PowerPoint Presentation</vt:lpstr>
    </vt:vector>
  </TitlesOfParts>
  <Company>University Of Tampa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14</dc:title>
  <dc:subject>Money and the Banking System</dc:subject>
  <dc:creator>Dr. Chuck D. Skipton</dc:creator>
  <cp:keywords>Modern Macroeconomics and Monetary Policy</cp:keywords>
  <cp:lastModifiedBy>Todd Myers</cp:lastModifiedBy>
  <cp:revision>748</cp:revision>
  <cp:lastPrinted>2011-12-29T00:01:54Z</cp:lastPrinted>
  <dcterms:created xsi:type="dcterms:W3CDTF">2011-12-23T16:39:02Z</dcterms:created>
  <dcterms:modified xsi:type="dcterms:W3CDTF">2012-08-20T18:54:01Z</dcterms:modified>
</cp:coreProperties>
</file>