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12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2FB640F-4EF1-B945-919C-1864E67089FD}" type="datetimeFigureOut">
              <a:rPr lang="en-US" smtClean="0"/>
              <a:t>04/29/2014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51B0E-C941-C044-8A1A-FB78E1E61C6D}"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FB640F-4EF1-B945-919C-1864E67089FD}" type="datetimeFigureOut">
              <a:rPr lang="en-US" smtClean="0"/>
              <a:t>04/29/2014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51B0E-C941-C044-8A1A-FB78E1E61C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FB640F-4EF1-B945-919C-1864E67089FD}" type="datetimeFigureOut">
              <a:rPr lang="en-US" smtClean="0"/>
              <a:t>04/29/2014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C4B51B0E-C941-C044-8A1A-FB78E1E61C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FB640F-4EF1-B945-919C-1864E67089FD}" type="datetimeFigureOut">
              <a:rPr lang="en-US" smtClean="0"/>
              <a:t>04/29/2014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51B0E-C941-C044-8A1A-FB78E1E61C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FB640F-4EF1-B945-919C-1864E67089FD}" type="datetimeFigureOut">
              <a:rPr lang="en-US" smtClean="0"/>
              <a:t>04/29/2014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51B0E-C941-C044-8A1A-FB78E1E61C6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FB640F-4EF1-B945-919C-1864E67089FD}" type="datetimeFigureOut">
              <a:rPr lang="en-US" smtClean="0"/>
              <a:t>04/29/2014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51B0E-C941-C044-8A1A-FB78E1E61C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2FB640F-4EF1-B945-919C-1864E67089FD}" type="datetimeFigureOut">
              <a:rPr lang="en-US" smtClean="0"/>
              <a:t>04/29/2014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B51B0E-C941-C044-8A1A-FB78E1E61C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2FB640F-4EF1-B945-919C-1864E67089FD}" type="datetimeFigureOut">
              <a:rPr lang="en-US" smtClean="0"/>
              <a:t>04/29/2014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B51B0E-C941-C044-8A1A-FB78E1E61C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B640F-4EF1-B945-919C-1864E67089FD}" type="datetimeFigureOut">
              <a:rPr lang="en-US" smtClean="0"/>
              <a:t>04/29/2014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B51B0E-C941-C044-8A1A-FB78E1E61C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FB640F-4EF1-B945-919C-1864E67089FD}" type="datetimeFigureOut">
              <a:rPr lang="en-US" smtClean="0"/>
              <a:t>04/29/2014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51B0E-C941-C044-8A1A-FB78E1E61C6D}"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2FB640F-4EF1-B945-919C-1864E67089FD}" type="datetimeFigureOut">
              <a:rPr lang="en-US" smtClean="0"/>
              <a:t>04/29/2014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C4B51B0E-C941-C044-8A1A-FB78E1E61C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2FB640F-4EF1-B945-919C-1864E67089FD}" type="datetimeFigureOut">
              <a:rPr lang="en-US" smtClean="0"/>
              <a:t>04/29/2014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4B51B0E-C941-C044-8A1A-FB78E1E61C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mazon.com/Tyranny-Experts-Economists-Dictators-Forgotten-ebook/dp/B00ET7IZF2/ref=sr_1_1?s=books&amp;ie=UTF8&amp;qid=1398669185&amp;sr=1-1&amp;keywords=tyranny+of+exper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hrw.org/news/2013/07/22/world-bank-ducking-human-rights-issu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worldbank.org/ida/results.html" TargetMode="External"/><Relationship Id="rId2" Type="http://schemas.openxmlformats.org/officeDocument/2006/relationships/hyperlink" Target="http://siteresources.worldbank.org/EXTABOUTUS/Resources/IBRDResult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fc.org/wps/wcm/connect/corp_ext_content/ifc_external_corporate_site/hom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iga.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csid.worldbank.org/ICSID/ICSID/AboutICSID_Home.js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6a0zhc1y_N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fr.org/economic-development/world-bank-announces-increased-lending-support-goal-ending-extreme-poverty/p3269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World Bank and Poverty Alleviation</a:t>
            </a:r>
            <a:endParaRPr lang="en-US" dirty="0"/>
          </a:p>
        </p:txBody>
      </p:sp>
      <p:sp>
        <p:nvSpPr>
          <p:cNvPr id="3" name="Subtitle 2"/>
          <p:cNvSpPr>
            <a:spLocks noGrp="1"/>
          </p:cNvSpPr>
          <p:nvPr>
            <p:ph type="subTitle" idx="1"/>
          </p:nvPr>
        </p:nvSpPr>
        <p:spPr/>
        <p:txBody>
          <a:bodyPr/>
          <a:lstStyle/>
          <a:p>
            <a:r>
              <a:rPr lang="en-US" dirty="0" smtClean="0"/>
              <a:t>The Need to Consider Human Rights</a:t>
            </a:r>
            <a:endParaRPr lang="en-US" dirty="0"/>
          </a:p>
        </p:txBody>
      </p:sp>
    </p:spTree>
    <p:extLst>
      <p:ext uri="{BB962C8B-B14F-4D97-AF65-F5344CB8AC3E}">
        <p14:creationId xmlns:p14="http://schemas.microsoft.com/office/powerpoint/2010/main" val="253416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William Easterly’s Critique of the World Bank’s Tyranny of Experts</a:t>
            </a:r>
            <a:endParaRPr lang="en-US" dirty="0"/>
          </a:p>
        </p:txBody>
      </p:sp>
      <p:sp>
        <p:nvSpPr>
          <p:cNvPr id="3" name="Content Placeholder 2"/>
          <p:cNvSpPr>
            <a:spLocks noGrp="1"/>
          </p:cNvSpPr>
          <p:nvPr>
            <p:ph idx="1"/>
          </p:nvPr>
        </p:nvSpPr>
        <p:spPr/>
        <p:txBody>
          <a:bodyPr>
            <a:normAutofit lnSpcReduction="10000"/>
          </a:bodyPr>
          <a:lstStyle/>
          <a:p>
            <a:r>
              <a:rPr lang="en-US" dirty="0" smtClean="0"/>
              <a:t>Blank Slate versus history</a:t>
            </a:r>
          </a:p>
          <a:p>
            <a:r>
              <a:rPr lang="en-US" dirty="0" smtClean="0"/>
              <a:t>The well </a:t>
            </a:r>
            <a:r>
              <a:rPr lang="en-US" dirty="0"/>
              <a:t>b</a:t>
            </a:r>
            <a:r>
              <a:rPr lang="en-US" dirty="0" smtClean="0"/>
              <a:t>eing of nations versus that of individuals</a:t>
            </a:r>
          </a:p>
          <a:p>
            <a:r>
              <a:rPr lang="en-US" dirty="0" smtClean="0"/>
              <a:t>Conscious design versus spontaneous solutions</a:t>
            </a:r>
          </a:p>
          <a:p>
            <a:r>
              <a:rPr lang="en-US" dirty="0">
                <a:hlinkClick r:id="rId2"/>
              </a:rPr>
              <a:t>http://www.amazon.com/Tyranny-Experts-Economists-Dictators-Forgotten-ebook/dp/B00ET7IZF2/ref=sr_1_1?s=books&amp;ie=UTF8&amp;qid=1398669185&amp;sr=1-1&amp;keywords=tyranny+of+</a:t>
            </a:r>
            <a:r>
              <a:rPr lang="en-US" dirty="0" smtClean="0">
                <a:hlinkClick r:id="rId2"/>
              </a:rPr>
              <a:t>experts</a:t>
            </a:r>
            <a:r>
              <a:rPr lang="en-US" dirty="0" smtClean="0"/>
              <a:t> </a:t>
            </a:r>
          </a:p>
        </p:txBody>
      </p:sp>
    </p:spTree>
    <p:extLst>
      <p:ext uri="{BB962C8B-B14F-4D97-AF65-F5344CB8AC3E}">
        <p14:creationId xmlns:p14="http://schemas.microsoft.com/office/powerpoint/2010/main" val="2310931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Neglect of Human Rights in World Bank Development Projects</a:t>
            </a:r>
            <a:endParaRPr lang="en-US" dirty="0"/>
          </a:p>
        </p:txBody>
      </p:sp>
      <p:sp>
        <p:nvSpPr>
          <p:cNvPr id="3" name="Content Placeholder 2"/>
          <p:cNvSpPr>
            <a:spLocks noGrp="1"/>
          </p:cNvSpPr>
          <p:nvPr>
            <p:ph idx="1"/>
          </p:nvPr>
        </p:nvSpPr>
        <p:spPr/>
        <p:txBody>
          <a:bodyPr>
            <a:normAutofit lnSpcReduction="10000"/>
          </a:bodyPr>
          <a:lstStyle/>
          <a:p>
            <a:r>
              <a:rPr lang="en-US" dirty="0" smtClean="0"/>
              <a:t>Case Study I – Discrimination and Repression in Ethiopia</a:t>
            </a:r>
          </a:p>
          <a:p>
            <a:pPr lvl="1"/>
            <a:r>
              <a:rPr lang="en-US" dirty="0" smtClean="0"/>
              <a:t>Discrimination in the distribution of aid on the basis of perceived political opinion, ethnicity, or on some other ground.</a:t>
            </a:r>
          </a:p>
          <a:p>
            <a:pPr lvl="1"/>
            <a:r>
              <a:rPr lang="en-US" dirty="0" smtClean="0"/>
              <a:t>Reprisals against critics, independent monitors, or people utilizing grievance mechanisms of the Bank or Bank programs; and</a:t>
            </a:r>
          </a:p>
          <a:p>
            <a:pPr lvl="1"/>
            <a:r>
              <a:rPr lang="en-US" dirty="0" smtClean="0"/>
              <a:t>Consultations being undertaken in a threatening environment or not at all.</a:t>
            </a:r>
          </a:p>
          <a:p>
            <a:pPr marL="118872" indent="0">
              <a:buNone/>
            </a:pPr>
            <a:endParaRPr lang="en-US" dirty="0" smtClean="0"/>
          </a:p>
          <a:p>
            <a:endParaRPr lang="en-US" dirty="0"/>
          </a:p>
        </p:txBody>
      </p:sp>
    </p:spTree>
    <p:extLst>
      <p:ext uri="{BB962C8B-B14F-4D97-AF65-F5344CB8AC3E}">
        <p14:creationId xmlns:p14="http://schemas.microsoft.com/office/powerpoint/2010/main" val="746214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Neglect of Human Rights in World Bank Development projects - Continued</a:t>
            </a:r>
            <a:endParaRPr lang="en-US" sz="3200" dirty="0"/>
          </a:p>
        </p:txBody>
      </p:sp>
      <p:sp>
        <p:nvSpPr>
          <p:cNvPr id="3" name="Content Placeholder 2"/>
          <p:cNvSpPr>
            <a:spLocks noGrp="1"/>
          </p:cNvSpPr>
          <p:nvPr>
            <p:ph idx="1"/>
          </p:nvPr>
        </p:nvSpPr>
        <p:spPr/>
        <p:txBody>
          <a:bodyPr>
            <a:normAutofit lnSpcReduction="10000"/>
          </a:bodyPr>
          <a:lstStyle/>
          <a:p>
            <a:r>
              <a:rPr lang="en-US" dirty="0"/>
              <a:t>Case Study II – Forced “</a:t>
            </a:r>
            <a:r>
              <a:rPr lang="en-US" dirty="0" err="1"/>
              <a:t>Villagization</a:t>
            </a:r>
            <a:r>
              <a:rPr lang="en-US" dirty="0"/>
              <a:t>” in </a:t>
            </a:r>
            <a:r>
              <a:rPr lang="en-US" dirty="0" smtClean="0"/>
              <a:t>Ethiopia</a:t>
            </a:r>
          </a:p>
          <a:p>
            <a:pPr lvl="1"/>
            <a:r>
              <a:rPr lang="en-US" dirty="0" smtClean="0"/>
              <a:t>Failure to identify the risks of arbitrary arrest and detention, forced evictions, beatings, torture, and killings linked to </a:t>
            </a:r>
            <a:r>
              <a:rPr lang="en-US" dirty="0" err="1" smtClean="0"/>
              <a:t>villagization</a:t>
            </a:r>
            <a:r>
              <a:rPr lang="en-US" dirty="0" smtClean="0"/>
              <a:t>.</a:t>
            </a:r>
          </a:p>
          <a:p>
            <a:pPr lvl="1"/>
            <a:r>
              <a:rPr lang="en-US" dirty="0" smtClean="0"/>
              <a:t>Failure to identify risks of reduced and inadequate access to food, health care, and water through </a:t>
            </a:r>
            <a:r>
              <a:rPr lang="en-US" dirty="0" err="1" smtClean="0"/>
              <a:t>villagization</a:t>
            </a:r>
            <a:r>
              <a:rPr lang="en-US" dirty="0" smtClean="0"/>
              <a:t> process.</a:t>
            </a:r>
          </a:p>
          <a:p>
            <a:pPr lvl="1"/>
            <a:r>
              <a:rPr lang="en-US" dirty="0" smtClean="0"/>
              <a:t>Bank should take actions to mitigate these risks once they are identified.</a:t>
            </a:r>
            <a:endParaRPr lang="en-US" dirty="0"/>
          </a:p>
          <a:p>
            <a:endParaRPr lang="en-US" dirty="0"/>
          </a:p>
        </p:txBody>
      </p:sp>
    </p:spTree>
    <p:extLst>
      <p:ext uri="{BB962C8B-B14F-4D97-AF65-F5344CB8AC3E}">
        <p14:creationId xmlns:p14="http://schemas.microsoft.com/office/powerpoint/2010/main" val="1351321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Neglect of Human Rights in World Bank Development projects - Continued</a:t>
            </a:r>
          </a:p>
        </p:txBody>
      </p:sp>
      <p:sp>
        <p:nvSpPr>
          <p:cNvPr id="3" name="Content Placeholder 2"/>
          <p:cNvSpPr>
            <a:spLocks noGrp="1"/>
          </p:cNvSpPr>
          <p:nvPr>
            <p:ph idx="1"/>
          </p:nvPr>
        </p:nvSpPr>
        <p:spPr/>
        <p:txBody>
          <a:bodyPr>
            <a:normAutofit fontScale="77500" lnSpcReduction="20000"/>
          </a:bodyPr>
          <a:lstStyle/>
          <a:p>
            <a:r>
              <a:rPr lang="en-US" dirty="0"/>
              <a:t>Case Study III – Forced Labor, Other Abuses in Drug Detention Centers in Southern </a:t>
            </a:r>
            <a:r>
              <a:rPr lang="en-US" dirty="0" smtClean="0"/>
              <a:t>Vietnam</a:t>
            </a:r>
          </a:p>
          <a:p>
            <a:pPr lvl="1"/>
            <a:r>
              <a:rPr lang="en-US" dirty="0" smtClean="0"/>
              <a:t>Detainees held without due process of law and no access to existing appeals process.</a:t>
            </a:r>
          </a:p>
          <a:p>
            <a:pPr lvl="1"/>
            <a:r>
              <a:rPr lang="en-US" dirty="0" smtClean="0"/>
              <a:t>Detainees refusing to work were beaten, shocked with electrical batons, and deprived of food and water.</a:t>
            </a:r>
          </a:p>
          <a:p>
            <a:pPr lvl="1"/>
            <a:r>
              <a:rPr lang="en-US" dirty="0" smtClean="0"/>
              <a:t>Over 300,000 people have produced cashews, potatoes, textiles, construction work, and manufacturing products such as bamboo and rattan products.</a:t>
            </a:r>
          </a:p>
          <a:p>
            <a:pPr lvl="1"/>
            <a:r>
              <a:rPr lang="en-US" dirty="0" smtClean="0"/>
              <a:t>Bank could have explored the possibility of establishing community-based drug dependency treatment.</a:t>
            </a:r>
          </a:p>
          <a:p>
            <a:pPr lvl="1"/>
            <a:endParaRPr lang="en-US" dirty="0"/>
          </a:p>
          <a:p>
            <a:r>
              <a:rPr lang="en-US" dirty="0">
                <a:hlinkClick r:id="rId2"/>
              </a:rPr>
              <a:t>http://www.hrw.org/news/2013/07/22/world-bank-ducking-human-rights-issues</a:t>
            </a:r>
            <a:endParaRPr lang="en-US" dirty="0"/>
          </a:p>
          <a:p>
            <a:pPr marL="118872" indent="0">
              <a:buNone/>
            </a:pPr>
            <a:endParaRPr lang="en-US" dirty="0"/>
          </a:p>
        </p:txBody>
      </p:sp>
    </p:spTree>
    <p:extLst>
      <p:ext uri="{BB962C8B-B14F-4D97-AF65-F5344CB8AC3E}">
        <p14:creationId xmlns:p14="http://schemas.microsoft.com/office/powerpoint/2010/main" val="1881753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 Bank’s Mission</a:t>
            </a:r>
            <a:endParaRPr lang="en-US" dirty="0"/>
          </a:p>
        </p:txBody>
      </p:sp>
      <p:sp>
        <p:nvSpPr>
          <p:cNvPr id="3" name="Content Placeholder 2"/>
          <p:cNvSpPr>
            <a:spLocks noGrp="1"/>
          </p:cNvSpPr>
          <p:nvPr>
            <p:ph idx="1"/>
          </p:nvPr>
        </p:nvSpPr>
        <p:spPr/>
        <p:txBody>
          <a:bodyPr/>
          <a:lstStyle/>
          <a:p>
            <a:r>
              <a:rPr lang="en-US" dirty="0" smtClean="0"/>
              <a:t>End extreme poverty by decreasing the percentage of people living on less than $1.25 a day to no more than 3% of global population.</a:t>
            </a:r>
          </a:p>
          <a:p>
            <a:r>
              <a:rPr lang="en-US" dirty="0" smtClean="0"/>
              <a:t>Promote shared prosperity by fostering the income growth of the bottom 40% for every country.</a:t>
            </a:r>
          </a:p>
          <a:p>
            <a:r>
              <a:rPr lang="en-US" dirty="0" smtClean="0"/>
              <a:t>These goals are to be achieved by 2030.</a:t>
            </a:r>
            <a:endParaRPr lang="en-US" dirty="0"/>
          </a:p>
        </p:txBody>
      </p:sp>
    </p:spTree>
    <p:extLst>
      <p:ext uri="{BB962C8B-B14F-4D97-AF65-F5344CB8AC3E}">
        <p14:creationId xmlns:p14="http://schemas.microsoft.com/office/powerpoint/2010/main" val="3684917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Bank Group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International Bank for Reconstruction and Development (IBRD) 1944 lends to governments of middle-income and creditworthy low-income </a:t>
            </a:r>
            <a:r>
              <a:rPr lang="en-US" dirty="0"/>
              <a:t>countries. </a:t>
            </a:r>
            <a:r>
              <a:rPr lang="en-US" dirty="0">
                <a:hlinkClick r:id="rId2"/>
              </a:rPr>
              <a:t>http://siteresources.worldbank.org/EXTABOUTUS/Resources/</a:t>
            </a:r>
            <a:r>
              <a:rPr lang="en-US" dirty="0" smtClean="0">
                <a:hlinkClick r:id="rId2"/>
              </a:rPr>
              <a:t>IBRDResults.pdf</a:t>
            </a:r>
            <a:r>
              <a:rPr lang="en-US" dirty="0" smtClean="0"/>
              <a:t> </a:t>
            </a:r>
          </a:p>
          <a:p>
            <a:r>
              <a:rPr lang="en-US" dirty="0" smtClean="0"/>
              <a:t>The International Development Association (IDA) 1960 provides interest-free loans – called credits – and grants to governments of the poorest </a:t>
            </a:r>
            <a:r>
              <a:rPr lang="en-US" dirty="0"/>
              <a:t>countries. </a:t>
            </a:r>
            <a:r>
              <a:rPr lang="en-US" dirty="0">
                <a:hlinkClick r:id="rId3"/>
              </a:rPr>
              <a:t>http://www.worldbank.org/ida/</a:t>
            </a:r>
            <a:r>
              <a:rPr lang="en-US" dirty="0" smtClean="0">
                <a:hlinkClick r:id="rId3"/>
              </a:rPr>
              <a:t>results.html</a:t>
            </a:r>
            <a:endParaRPr lang="en-US" dirty="0" smtClean="0"/>
          </a:p>
          <a:p>
            <a:endParaRPr lang="en-US" dirty="0"/>
          </a:p>
        </p:txBody>
      </p:sp>
    </p:spTree>
    <p:extLst>
      <p:ext uri="{BB962C8B-B14F-4D97-AF65-F5344CB8AC3E}">
        <p14:creationId xmlns:p14="http://schemas.microsoft.com/office/powerpoint/2010/main" val="11403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Bank Group -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International Finance Corporation (IFC) 1956, a member of the World Bank Group, is the largest global development institution focused exclusively on the private sector.  We help developing countries achieve sustainable growth by financing investment, mobilizing capital in international financial markets, and providing advisory services to businesses and </a:t>
            </a:r>
            <a:r>
              <a:rPr lang="en-US" dirty="0"/>
              <a:t>governments. </a:t>
            </a:r>
            <a:r>
              <a:rPr lang="en-US" dirty="0">
                <a:hlinkClick r:id="rId2"/>
              </a:rPr>
              <a:t>http://www.ifc.org/wps/wcm/connect/corp_ext_content/ifc_external_corporate_site/</a:t>
            </a:r>
            <a:r>
              <a:rPr lang="en-US" dirty="0" smtClean="0">
                <a:hlinkClick r:id="rId2"/>
              </a:rPr>
              <a:t>home</a:t>
            </a:r>
            <a:endParaRPr lang="en-US" dirty="0" smtClean="0"/>
          </a:p>
          <a:p>
            <a:endParaRPr lang="en-US" dirty="0"/>
          </a:p>
        </p:txBody>
      </p:sp>
    </p:spTree>
    <p:extLst>
      <p:ext uri="{BB962C8B-B14F-4D97-AF65-F5344CB8AC3E}">
        <p14:creationId xmlns:p14="http://schemas.microsoft.com/office/powerpoint/2010/main" val="1025926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Bank Group - Continued</a:t>
            </a:r>
            <a:endParaRPr lang="en-US" dirty="0"/>
          </a:p>
        </p:txBody>
      </p:sp>
      <p:sp>
        <p:nvSpPr>
          <p:cNvPr id="3" name="Content Placeholder 2"/>
          <p:cNvSpPr>
            <a:spLocks noGrp="1"/>
          </p:cNvSpPr>
          <p:nvPr>
            <p:ph idx="1"/>
          </p:nvPr>
        </p:nvSpPr>
        <p:spPr/>
        <p:txBody>
          <a:bodyPr/>
          <a:lstStyle/>
          <a:p>
            <a:r>
              <a:rPr lang="en-US" dirty="0" smtClean="0"/>
              <a:t>The Multilateral Investment Guarantee Agency (MIGA) was created in 1988 as a member of the World Bank Group to promote foreign direct investment into developing countries to support economic growth, reduce poverty, and improve people’s lives.  MIGA fulfills this mandate by offering political risk insurance (guarantees) to investors and </a:t>
            </a:r>
            <a:r>
              <a:rPr lang="en-US" dirty="0"/>
              <a:t>lenders. </a:t>
            </a:r>
            <a:r>
              <a:rPr lang="en-US" dirty="0">
                <a:hlinkClick r:id="rId2"/>
              </a:rPr>
              <a:t>http://</a:t>
            </a:r>
            <a:r>
              <a:rPr lang="en-US" dirty="0" smtClean="0">
                <a:hlinkClick r:id="rId2"/>
              </a:rPr>
              <a:t>www.miga.org</a:t>
            </a:r>
            <a:endParaRPr lang="en-US" dirty="0" smtClean="0"/>
          </a:p>
          <a:p>
            <a:endParaRPr lang="en-US" dirty="0"/>
          </a:p>
        </p:txBody>
      </p:sp>
    </p:spTree>
    <p:extLst>
      <p:ext uri="{BB962C8B-B14F-4D97-AF65-F5344CB8AC3E}">
        <p14:creationId xmlns:p14="http://schemas.microsoft.com/office/powerpoint/2010/main" val="1446348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Bank Group - Continued</a:t>
            </a:r>
            <a:endParaRPr lang="en-US" dirty="0"/>
          </a:p>
        </p:txBody>
      </p:sp>
      <p:sp>
        <p:nvSpPr>
          <p:cNvPr id="3" name="Content Placeholder 2"/>
          <p:cNvSpPr>
            <a:spLocks noGrp="1"/>
          </p:cNvSpPr>
          <p:nvPr>
            <p:ph idx="1"/>
          </p:nvPr>
        </p:nvSpPr>
        <p:spPr/>
        <p:txBody>
          <a:bodyPr/>
          <a:lstStyle/>
          <a:p>
            <a:r>
              <a:rPr lang="en-US" dirty="0" smtClean="0"/>
              <a:t>The International Centre for Settlement of Investment Disputes (ICSID) provides international facilities for conciliation and arbitration of investment </a:t>
            </a:r>
            <a:r>
              <a:rPr lang="en-US" dirty="0"/>
              <a:t>disputes. </a:t>
            </a:r>
            <a:r>
              <a:rPr lang="en-US" dirty="0">
                <a:hlinkClick r:id="rId2"/>
              </a:rPr>
              <a:t>https://icsid.worldbank.org/ICSID/ICSID/</a:t>
            </a:r>
            <a:r>
              <a:rPr lang="en-US" dirty="0" smtClean="0">
                <a:hlinkClick r:id="rId2"/>
              </a:rPr>
              <a:t>AboutICSID_Home.jsp</a:t>
            </a:r>
            <a:endParaRPr lang="en-US" dirty="0" smtClean="0"/>
          </a:p>
          <a:p>
            <a:pPr marL="118872" indent="0">
              <a:buNone/>
            </a:pPr>
            <a:endParaRPr lang="en-US" dirty="0"/>
          </a:p>
        </p:txBody>
      </p:sp>
    </p:spTree>
    <p:extLst>
      <p:ext uri="{BB962C8B-B14F-4D97-AF65-F5344CB8AC3E}">
        <p14:creationId xmlns:p14="http://schemas.microsoft.com/office/powerpoint/2010/main" val="1834611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Interesting Facts about the World Bank Group</a:t>
            </a:r>
            <a:endParaRPr lang="en-US" dirty="0"/>
          </a:p>
        </p:txBody>
      </p:sp>
      <p:sp>
        <p:nvSpPr>
          <p:cNvPr id="3" name="Content Placeholder 2"/>
          <p:cNvSpPr>
            <a:spLocks noGrp="1"/>
          </p:cNvSpPr>
          <p:nvPr>
            <p:ph idx="1"/>
          </p:nvPr>
        </p:nvSpPr>
        <p:spPr/>
        <p:txBody>
          <a:bodyPr>
            <a:normAutofit lnSpcReduction="10000"/>
          </a:bodyPr>
          <a:lstStyle/>
          <a:p>
            <a:r>
              <a:rPr lang="en-US" dirty="0" smtClean="0"/>
              <a:t>The world’s largest funder of education</a:t>
            </a:r>
          </a:p>
          <a:p>
            <a:r>
              <a:rPr lang="en-US" dirty="0" smtClean="0"/>
              <a:t>The world’s largest external funder of the fight against HIV/AIDS</a:t>
            </a:r>
          </a:p>
          <a:p>
            <a:r>
              <a:rPr lang="en-US" dirty="0" smtClean="0"/>
              <a:t>A leader in the fight against corruption worldwide</a:t>
            </a:r>
          </a:p>
          <a:p>
            <a:r>
              <a:rPr lang="en-US" dirty="0" smtClean="0"/>
              <a:t>A strong supporter of debt relief</a:t>
            </a:r>
          </a:p>
          <a:p>
            <a:r>
              <a:rPr lang="en-US" dirty="0" smtClean="0"/>
              <a:t>The largest international financier of biodiversity projects</a:t>
            </a:r>
          </a:p>
          <a:p>
            <a:r>
              <a:rPr lang="en-US" dirty="0" smtClean="0"/>
              <a:t>The largest international financier of water supply and sanitation projects</a:t>
            </a:r>
            <a:endParaRPr lang="en-US" dirty="0"/>
          </a:p>
        </p:txBody>
      </p:sp>
    </p:spTree>
    <p:extLst>
      <p:ext uri="{BB962C8B-B14F-4D97-AF65-F5344CB8AC3E}">
        <p14:creationId xmlns:p14="http://schemas.microsoft.com/office/powerpoint/2010/main" val="2838146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Former World Bank President James </a:t>
            </a:r>
            <a:r>
              <a:rPr lang="en-US" dirty="0" err="1" smtClean="0"/>
              <a:t>Wolfenson’s</a:t>
            </a:r>
            <a:r>
              <a:rPr lang="en-US" dirty="0" smtClean="0"/>
              <a:t> Prediction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Leading economic countries will drop from controlling 80% of global GDP to 35% of global GDP.</a:t>
            </a:r>
          </a:p>
          <a:p>
            <a:r>
              <a:rPr lang="en-US" dirty="0" smtClean="0"/>
              <a:t>A fundamental change in the way the world is balanced with China and India becoming much more significant actors.</a:t>
            </a:r>
          </a:p>
          <a:p>
            <a:r>
              <a:rPr lang="en-US" dirty="0" smtClean="0"/>
              <a:t>Tripling of the world’s middle class to 3 billion people with 2/3 of them in Asia.</a:t>
            </a:r>
          </a:p>
          <a:p>
            <a:r>
              <a:rPr lang="en-US" dirty="0" smtClean="0"/>
              <a:t>Average per capita income in Africa will be 2-3K per capita (2 billion/9 billion people), China and India 30-40K per capita (3-4 billion people), the developed world 90-100K per capita (1 billion people)</a:t>
            </a:r>
          </a:p>
          <a:p>
            <a:r>
              <a:rPr lang="en-US" dirty="0" smtClean="0"/>
              <a:t>Gaps between rich and poor will be a point of contention. </a:t>
            </a:r>
          </a:p>
          <a:p>
            <a:r>
              <a:rPr lang="en-US" dirty="0">
                <a:hlinkClick r:id="rId2"/>
              </a:rPr>
              <a:t>https://www.youtube.com/watch?v=</a:t>
            </a:r>
            <a:r>
              <a:rPr lang="en-US" dirty="0" smtClean="0">
                <a:hlinkClick r:id="rId2"/>
              </a:rPr>
              <a:t>6a0zhc1y_Ns</a:t>
            </a:r>
            <a:endParaRPr lang="en-US" dirty="0" smtClean="0"/>
          </a:p>
          <a:p>
            <a:pPr marL="118872" indent="0">
              <a:buNone/>
            </a:pPr>
            <a:endParaRPr lang="en-US" dirty="0" smtClean="0"/>
          </a:p>
        </p:txBody>
      </p:sp>
    </p:spTree>
    <p:extLst>
      <p:ext uri="{BB962C8B-B14F-4D97-AF65-F5344CB8AC3E}">
        <p14:creationId xmlns:p14="http://schemas.microsoft.com/office/powerpoint/2010/main" val="204196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World Bank Announces Increased Lending – A Conversation with Jim Yong Kim</a:t>
            </a:r>
            <a:endParaRPr lang="en-US" sz="3200" dirty="0"/>
          </a:p>
        </p:txBody>
      </p:sp>
      <p:sp>
        <p:nvSpPr>
          <p:cNvPr id="3" name="Content Placeholder 2"/>
          <p:cNvSpPr>
            <a:spLocks noGrp="1"/>
          </p:cNvSpPr>
          <p:nvPr>
            <p:ph idx="1"/>
          </p:nvPr>
        </p:nvSpPr>
        <p:spPr/>
        <p:txBody>
          <a:bodyPr>
            <a:normAutofit fontScale="62500" lnSpcReduction="20000"/>
          </a:bodyPr>
          <a:lstStyle/>
          <a:p>
            <a:r>
              <a:rPr lang="en-US" dirty="0"/>
              <a:t>I'm pleased to announce today that with the support of our board, we now have the capacity to nearly double our annual lending to middle-income countries from $15 billion to as much as $28 billion a year</a:t>
            </a:r>
            <a:r>
              <a:rPr lang="en-US" dirty="0" smtClean="0"/>
              <a:t>.</a:t>
            </a:r>
          </a:p>
          <a:p>
            <a:r>
              <a:rPr lang="en-US" dirty="0"/>
              <a:t>This means that the World Bank's lending capacity, or the amount of loans we carry on our balance sheet, will increase by $100 billion in the next decade to roughly $300 billion.</a:t>
            </a:r>
            <a:endParaRPr lang="en-US" dirty="0" smtClean="0"/>
          </a:p>
          <a:p>
            <a:r>
              <a:rPr lang="en-US" dirty="0"/>
              <a:t>This is in addition to the largest replenishment in the history of IDA, our fund for the poorest, with nearly $52 billion in grants and concessional loans that we received just in December</a:t>
            </a:r>
            <a:r>
              <a:rPr lang="en-US" dirty="0" smtClean="0"/>
              <a:t>.</a:t>
            </a:r>
          </a:p>
          <a:p>
            <a:r>
              <a:rPr lang="en-US" dirty="0"/>
              <a:t>At the same time, we're also increasing our direct support to the private sector. MIGA is planning to increase its new guarantees by nearly 50 percent over the next four years. IFC expects it will nearly double its portfolio over the next decade to $90 billion</a:t>
            </a:r>
            <a:r>
              <a:rPr lang="en-US" dirty="0" smtClean="0"/>
              <a:t>.</a:t>
            </a:r>
          </a:p>
          <a:p>
            <a:r>
              <a:rPr lang="en-US"/>
              <a:t>Taken as a whole, the World Bank Group's annual commitment, which today is around $45 to 50 billion, is expected to grow to more to $70 billion in the coming years</a:t>
            </a:r>
            <a:r>
              <a:rPr lang="en-US" smtClean="0"/>
              <a:t>.</a:t>
            </a:r>
            <a:endParaRPr lang="en-US" dirty="0" smtClean="0"/>
          </a:p>
          <a:p>
            <a:r>
              <a:rPr lang="en-US" dirty="0">
                <a:hlinkClick r:id="rId2"/>
              </a:rPr>
              <a:t>http://www.cfr.org/economic-development/world-bank-announces-increased-lending-support-goal-ending-extreme-poverty/</a:t>
            </a:r>
            <a:r>
              <a:rPr lang="en-US" dirty="0" smtClean="0">
                <a:hlinkClick r:id="rId2"/>
              </a:rPr>
              <a:t>p32698</a:t>
            </a:r>
            <a:endParaRPr lang="en-US" dirty="0" smtClean="0"/>
          </a:p>
          <a:p>
            <a:endParaRPr lang="en-US" dirty="0"/>
          </a:p>
        </p:txBody>
      </p:sp>
    </p:spTree>
    <p:extLst>
      <p:ext uri="{BB962C8B-B14F-4D97-AF65-F5344CB8AC3E}">
        <p14:creationId xmlns:p14="http://schemas.microsoft.com/office/powerpoint/2010/main" val="30325599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1553</TotalTime>
  <Words>956</Words>
  <Application>Microsoft Office PowerPoint</Application>
  <PresentationFormat>On-screen Show (4:3)</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Module</vt:lpstr>
      <vt:lpstr>The World Bank and Poverty Alleviation</vt:lpstr>
      <vt:lpstr>The World Bank’s Mission</vt:lpstr>
      <vt:lpstr>World Bank Group</vt:lpstr>
      <vt:lpstr>World Bank Group - Continued</vt:lpstr>
      <vt:lpstr>World Bank Group - Continued</vt:lpstr>
      <vt:lpstr>World Bank Group - Continued</vt:lpstr>
      <vt:lpstr>Interesting Facts about the World Bank Group</vt:lpstr>
      <vt:lpstr>Former World Bank President James Wolfenson’s Prediction</vt:lpstr>
      <vt:lpstr>World Bank Announces Increased Lending – A Conversation with Jim Yong Kim</vt:lpstr>
      <vt:lpstr>William Easterly’s Critique of the World Bank’s Tyranny of Experts</vt:lpstr>
      <vt:lpstr>Neglect of Human Rights in World Bank Development Projects</vt:lpstr>
      <vt:lpstr>Neglect of Human Rights in World Bank Development projects - Continued</vt:lpstr>
      <vt:lpstr>Neglect of Human Rights in World Bank Development projects - Continued</vt:lpstr>
    </vt:vector>
  </TitlesOfParts>
  <Company>Grossmont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World Bank and Poverty Alleviation</dc:title>
  <dc:creator>Todd Myers</dc:creator>
  <cp:lastModifiedBy>Todd Myers</cp:lastModifiedBy>
  <cp:revision>18</cp:revision>
  <dcterms:created xsi:type="dcterms:W3CDTF">2014-04-28T04:16:49Z</dcterms:created>
  <dcterms:modified xsi:type="dcterms:W3CDTF">2014-04-29T18:41:47Z</dcterms:modified>
</cp:coreProperties>
</file>