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4" d="100"/>
          <a:sy n="94" d="100"/>
        </p:scale>
        <p:origin x="-13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ableStyles" Target="tableStyles.xml"/><Relationship Id="rId10" Type="http://schemas.openxmlformats.org/officeDocument/2006/relationships/presProps" Target="presProps.xml"/><Relationship Id="rId5"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printerSettings" Target="printerSettings/printerSettings1.bin"/><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3A8CE89-9011-6F4C-9C10-DB57110FF61F}" type="datetimeFigureOut">
              <a:rPr lang="en-US" smtClean="0"/>
              <a:t>2/26/12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23813FB-B2CB-4046-A293-135FF4D1AA03}"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8CE89-9011-6F4C-9C10-DB57110FF61F}" type="datetimeFigureOut">
              <a:rPr lang="en-US" smtClean="0"/>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8CE89-9011-6F4C-9C10-DB57110FF61F}" type="datetimeFigureOut">
              <a:rPr lang="en-US" smtClean="0"/>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8CE89-9011-6F4C-9C10-DB57110FF61F}" type="datetimeFigureOut">
              <a:rPr lang="en-US" smtClean="0"/>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A8CE89-9011-6F4C-9C10-DB57110FF61F}" type="datetimeFigureOut">
              <a:rPr lang="en-US" smtClean="0"/>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13FB-B2CB-4046-A293-135FF4D1AA03}"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A8CE89-9011-6F4C-9C10-DB57110FF61F}" type="datetimeFigureOut">
              <a:rPr lang="en-US" smtClean="0"/>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A8CE89-9011-6F4C-9C10-DB57110FF61F}" type="datetimeFigureOut">
              <a:rPr lang="en-US" smtClean="0"/>
              <a:t>2/26/12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13FB-B2CB-4046-A293-135FF4D1AA03}"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A8CE89-9011-6F4C-9C10-DB57110FF61F}" type="datetimeFigureOut">
              <a:rPr lang="en-US" smtClean="0"/>
              <a:t>2/26/12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8CE89-9011-6F4C-9C10-DB57110FF61F}" type="datetimeFigureOut">
              <a:rPr lang="en-US" smtClean="0"/>
              <a:t>2/26/12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A8CE89-9011-6F4C-9C10-DB57110FF61F}" type="datetimeFigureOut">
              <a:rPr lang="en-US" smtClean="0"/>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13FB-B2CB-4046-A293-135FF4D1AA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83A8CE89-9011-6F4C-9C10-DB57110FF61F}" type="datetimeFigureOut">
              <a:rPr lang="en-US" smtClean="0"/>
              <a:t>2/26/12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C23813FB-B2CB-4046-A293-135FF4D1AA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83A8CE89-9011-6F4C-9C10-DB57110FF61F}" type="datetimeFigureOut">
              <a:rPr lang="en-US" smtClean="0"/>
              <a:t>2/26/12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C23813FB-B2CB-4046-A293-135FF4D1AA0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Levels of Government and Regionalism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and Unitary Systems</a:t>
            </a:r>
            <a:endParaRPr lang="en-US" dirty="0"/>
          </a:p>
        </p:txBody>
      </p:sp>
      <p:sp>
        <p:nvSpPr>
          <p:cNvPr id="3" name="Content Placeholder 2"/>
          <p:cNvSpPr>
            <a:spLocks noGrp="1"/>
          </p:cNvSpPr>
          <p:nvPr>
            <p:ph idx="1"/>
          </p:nvPr>
        </p:nvSpPr>
        <p:spPr/>
        <p:txBody>
          <a:bodyPr>
            <a:normAutofit lnSpcReduction="10000"/>
          </a:bodyPr>
          <a:lstStyle/>
          <a:p>
            <a:r>
              <a:rPr lang="en-US" dirty="0" smtClean="0"/>
              <a:t>Federal systems have two layers of government with constitutional authority to make laws affecting citizens</a:t>
            </a:r>
          </a:p>
          <a:p>
            <a:r>
              <a:rPr lang="en-US" dirty="0" smtClean="0"/>
              <a:t>Unitary system has power monopolized by a central government, though it may delegate authority to local units of government</a:t>
            </a:r>
          </a:p>
          <a:p>
            <a:r>
              <a:rPr lang="en-US" dirty="0" smtClean="0"/>
              <a:t>China’s unitary system has moved toward market preserving federalism and India places ultimate authority in the </a:t>
            </a:r>
            <a:r>
              <a:rPr lang="en-US" smtClean="0"/>
              <a:t>Union government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Dis)Unity</a:t>
            </a:r>
            <a:r>
              <a:rPr lang="en-US" dirty="0" smtClean="0"/>
              <a:t> in the Indian Federation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Constitutional Provisions – Indian federalism is characterized as centralized federalism - The Parliament reserves rights to make laws not explicitly granted to states, federal government may tax income and trade, whereas local governments may tax purchases, alcohol, agriculture, mineral rights, entertainment, and a variety of other items – More than half of state revenues come from federal government -</a:t>
            </a:r>
            <a:r>
              <a:rPr lang="en-US" dirty="0" err="1" smtClean="0"/>
              <a:t>Rayja</a:t>
            </a:r>
            <a:r>
              <a:rPr lang="en-US" dirty="0" smtClean="0"/>
              <a:t> Saba, representing states, can give consent to the parliament to alter laws with regards to states with 2/3 vote-Most Constitutional provisions can be amended by passage with 2/3 of upper and lower houses, Amendment of Constitutional issues that pertain directly to states requires ratification by half of the state legislatures - Changing of state boundaries can be done by the national parliament without approval of affected states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Regionalization of Politics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States’ Reorganization – Congress initially wished to avoid dividing country into linguistically distinct regions but initial concessions to </a:t>
            </a:r>
            <a:r>
              <a:rPr lang="en-US" dirty="0" err="1" smtClean="0"/>
              <a:t>Telegu</a:t>
            </a:r>
            <a:r>
              <a:rPr lang="en-US" dirty="0" smtClean="0"/>
              <a:t> speakers by creating Andhra Pradesh in 1953 led to a pattern of reorganizations emphasizing linguistic diversity</a:t>
            </a:r>
          </a:p>
          <a:p>
            <a:r>
              <a:rPr lang="en-US" dirty="0" smtClean="0"/>
              <a:t>Punjab – </a:t>
            </a:r>
            <a:r>
              <a:rPr lang="en-US" dirty="0" err="1" smtClean="0"/>
              <a:t>Akali</a:t>
            </a:r>
            <a:r>
              <a:rPr lang="en-US" dirty="0" smtClean="0"/>
              <a:t> </a:t>
            </a:r>
            <a:r>
              <a:rPr lang="en-US" dirty="0" err="1" smtClean="0"/>
              <a:t>Dal</a:t>
            </a:r>
            <a:r>
              <a:rPr lang="en-US" dirty="0" smtClean="0"/>
              <a:t> argued for separation from nation state – divide between moderates and militants created opportunity for </a:t>
            </a:r>
            <a:r>
              <a:rPr lang="en-US" dirty="0" err="1" smtClean="0"/>
              <a:t>Indira</a:t>
            </a:r>
            <a:r>
              <a:rPr lang="en-US" dirty="0" smtClean="0"/>
              <a:t> Gandhi to undermine </a:t>
            </a:r>
            <a:r>
              <a:rPr lang="en-US" dirty="0" err="1" smtClean="0"/>
              <a:t>Akali</a:t>
            </a:r>
            <a:r>
              <a:rPr lang="en-US" dirty="0" smtClean="0"/>
              <a:t> </a:t>
            </a:r>
            <a:r>
              <a:rPr lang="en-US" dirty="0" err="1" smtClean="0"/>
              <a:t>Dal</a:t>
            </a:r>
            <a:r>
              <a:rPr lang="en-US" dirty="0" smtClean="0"/>
              <a:t> by encouraging </a:t>
            </a:r>
            <a:r>
              <a:rPr lang="en-US" dirty="0" err="1" smtClean="0"/>
              <a:t>Sant</a:t>
            </a:r>
            <a:r>
              <a:rPr lang="en-US" dirty="0" smtClean="0"/>
              <a:t> </a:t>
            </a:r>
            <a:r>
              <a:rPr lang="en-US" dirty="0" err="1" smtClean="0"/>
              <a:t>Jarnail</a:t>
            </a:r>
            <a:r>
              <a:rPr lang="en-US" dirty="0" smtClean="0"/>
              <a:t> Singh </a:t>
            </a:r>
            <a:r>
              <a:rPr lang="en-US" dirty="0" err="1" smtClean="0"/>
              <a:t>Bhindranwale</a:t>
            </a:r>
            <a:r>
              <a:rPr lang="en-US" dirty="0" smtClean="0"/>
              <a:t> – President’s rule established and the Sikh religious center, the Golden Temple, was attacked in Amritsar during operation blue star – Gandhi was assassinated by Sikhs and communal violence erupted with 1,000s of deaths – </a:t>
            </a:r>
            <a:r>
              <a:rPr lang="en-US" dirty="0" err="1" smtClean="0"/>
              <a:t>Akali</a:t>
            </a:r>
            <a:r>
              <a:rPr lang="en-US" dirty="0" smtClean="0"/>
              <a:t> </a:t>
            </a:r>
            <a:r>
              <a:rPr lang="en-US" dirty="0" err="1" smtClean="0"/>
              <a:t>Dal</a:t>
            </a:r>
            <a:r>
              <a:rPr lang="en-US" dirty="0" smtClean="0"/>
              <a:t> broken into factions and reformed as </a:t>
            </a:r>
            <a:r>
              <a:rPr lang="en-US" dirty="0" err="1" smtClean="0"/>
              <a:t>Shiromani</a:t>
            </a:r>
            <a:r>
              <a:rPr lang="en-US" dirty="0" smtClean="0"/>
              <a:t> </a:t>
            </a:r>
            <a:r>
              <a:rPr lang="en-US" dirty="0" err="1" smtClean="0"/>
              <a:t>Akali</a:t>
            </a:r>
            <a:r>
              <a:rPr lang="en-US" dirty="0" smtClean="0"/>
              <a:t> </a:t>
            </a:r>
            <a:r>
              <a:rPr lang="en-US" dirty="0" err="1" smtClean="0"/>
              <a:t>Dal</a:t>
            </a:r>
            <a:r>
              <a:rPr lang="en-US" dirty="0" smtClean="0"/>
              <a:t> laying the foundation for shifting plurality victories for it and the Congress party in Punjab</a:t>
            </a:r>
          </a:p>
          <a:p>
            <a:r>
              <a:rPr lang="en-US" dirty="0" smtClean="0"/>
              <a:t>State Party Systems – Paul R. Bass – One party dominates (Congress) – one party dominates with institutional opposition (Congress and BJP) – competitive parties (Communist, Caste Base, BJP, etc.), Denis Austin believes India’s extreme diversity isolates regions from problems in other regions, Arendt </a:t>
            </a:r>
            <a:r>
              <a:rPr lang="en-US" dirty="0" err="1" smtClean="0"/>
              <a:t>Lijphart</a:t>
            </a:r>
            <a:r>
              <a:rPr lang="en-US" dirty="0" smtClean="0"/>
              <a:t> argues according to </a:t>
            </a:r>
            <a:r>
              <a:rPr lang="en-US" dirty="0" err="1" smtClean="0"/>
              <a:t>consociational</a:t>
            </a:r>
            <a:r>
              <a:rPr lang="en-US" dirty="0" smtClean="0"/>
              <a:t> theory that divided societies are more stable the more outlets for local autonomy they offer – coalitional governments make it more difficult to formulate coherent national policy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Regions and Regionalism in China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22 provinces, five autonomous regions, two special administrative regions, 2,000 counties (</a:t>
            </a:r>
            <a:r>
              <a:rPr lang="en-US" dirty="0" err="1" smtClean="0"/>
              <a:t>xian</a:t>
            </a:r>
            <a:r>
              <a:rPr lang="en-US" dirty="0" smtClean="0"/>
              <a:t>), and many village committees – Powers are delegated from the national government but local actors are important</a:t>
            </a:r>
          </a:p>
          <a:p>
            <a:r>
              <a:rPr lang="en-US" dirty="0" smtClean="0"/>
              <a:t>The Impact of the Reform Period – economic reforms gave local governments greater authority and responsibility evolving what some have called a Chinese style federalism – one challenge focuses on assuring compliance with centralized policy direction and giving leaders sufficient experience to be able to competently function in dealing with a complex economy</a:t>
            </a:r>
          </a:p>
          <a:p>
            <a:r>
              <a:rPr lang="en-US" dirty="0" smtClean="0"/>
              <a:t>Fiscal Reform – managing complexity of intergovernmental finance is a second evolving challenge – local governments try to avoid revenue sharing with the central government – the central government also needs to managing growing wealth gaps between rich and poor and the different regions of the country</a:t>
            </a:r>
          </a:p>
          <a:p>
            <a:r>
              <a:rPr lang="en-US" dirty="0" smtClean="0"/>
              <a:t>Regional Economies – The Gold Coast accounts for 30% of the countries population and generates half of the countries GDP and receives 80% of direct foreign investment – floating populations and unemployment – Great Western Development  1999 to address the relative poverty of interior parts of the country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Crafting “Local Autonomy” in Japan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1947 Constitution (Article 92) and Local Autonomy Act defined two tiered structure of prefectures and municipalities and provided for elections of assemblies and chief executives</a:t>
            </a:r>
          </a:p>
          <a:p>
            <a:r>
              <a:rPr lang="en-US" dirty="0" smtClean="0"/>
              <a:t>Progressive parties cut off from national influence often won local elections</a:t>
            </a:r>
          </a:p>
          <a:p>
            <a:r>
              <a:rPr lang="en-US" dirty="0" smtClean="0"/>
              <a:t>47 prefectures and 1,800 municipalities</a:t>
            </a:r>
          </a:p>
          <a:p>
            <a:r>
              <a:rPr lang="en-US" dirty="0" smtClean="0"/>
              <a:t>Laws passed in 1995 and 1999 increased local authority and increased what </a:t>
            </a:r>
            <a:r>
              <a:rPr lang="en-US" dirty="0" err="1" smtClean="0"/>
              <a:t>Muramatsu</a:t>
            </a:r>
            <a:r>
              <a:rPr lang="en-US" dirty="0" smtClean="0"/>
              <a:t> </a:t>
            </a:r>
            <a:r>
              <a:rPr lang="en-US" dirty="0" err="1" smtClean="0"/>
              <a:t>Michio</a:t>
            </a:r>
            <a:r>
              <a:rPr lang="en-US" dirty="0" smtClean="0"/>
              <a:t> has called administrative decentralization though national government still has key advantages</a:t>
            </a:r>
          </a:p>
          <a:p>
            <a:r>
              <a:rPr lang="en-US" dirty="0" smtClean="0"/>
              <a:t>Local governments make 2/3 of expenditure but only raise 39% of the revenue</a:t>
            </a:r>
          </a:p>
          <a:p>
            <a:r>
              <a:rPr lang="en-US" dirty="0" smtClean="0"/>
              <a:t>Confrontations between local governments and national government have occurred over environmental issues </a:t>
            </a:r>
          </a:p>
          <a:p>
            <a:r>
              <a:rPr lang="en-US" dirty="0" smtClean="0"/>
              <a:t>Okinawa – Occupied and administered by U.S. until 1972 – local animosity toward U.S. military bases exacerbated by rapes – Governor Ota Masahide refused to sign papers to renew leases on military bases – Murayama </a:t>
            </a:r>
            <a:r>
              <a:rPr lang="en-US" dirty="0" err="1" smtClean="0"/>
              <a:t>Tomiichi</a:t>
            </a:r>
            <a:r>
              <a:rPr lang="en-US" dirty="0" smtClean="0"/>
              <a:t> renewed treaty 1995 – LDP campaigned against Ota and replaced him with opposition figure – Okinawa suffers from higher unemployment rate and has a free-trade zone and other financial incentives from central government to promote development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India is a federal system that tilts the balance of power toward the central government while facing regional developments that push the country toward decentralization</a:t>
            </a:r>
          </a:p>
          <a:p>
            <a:r>
              <a:rPr lang="en-US" dirty="0" smtClean="0"/>
              <a:t>China is a unitary system that has promoted decentralization to advance economic reforms</a:t>
            </a:r>
          </a:p>
          <a:p>
            <a:r>
              <a:rPr lang="en-US" dirty="0" smtClean="0"/>
              <a:t>Japan is a unitary system that has experimented with laws to promote decentralization to address economic and political changes</a:t>
            </a:r>
          </a:p>
          <a:p>
            <a:r>
              <a:rPr lang="en-US" dirty="0" smtClean="0"/>
              <a:t>Trends are not irreversible but decentralization creates its own influential players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105</TotalTime>
  <Words>879</Words>
  <Application>Microsoft Macintosh PowerPoint</Application>
  <PresentationFormat>On-screen Show (4:3)</PresentationFormat>
  <Paragraphs>29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Metro</vt:lpstr>
      <vt:lpstr>Levels of Government and Regionalism</vt:lpstr>
      <vt:lpstr>Federal and Unitary Systems</vt:lpstr>
      <vt:lpstr>(Dis)Unity in the Indian Federation</vt:lpstr>
      <vt:lpstr>The Regionalization of Politics</vt:lpstr>
      <vt:lpstr>Regions and Regionalism in China</vt:lpstr>
      <vt:lpstr>Crafting “Local Autonomy” in Japan</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Government and Regionalism</dc:title>
  <dc:creator>Todd Myers</dc:creator>
  <cp:lastModifiedBy>Todd Myers</cp:lastModifiedBy>
  <cp:revision>5</cp:revision>
  <dcterms:created xsi:type="dcterms:W3CDTF">2012-02-27T04:05:36Z</dcterms:created>
  <dcterms:modified xsi:type="dcterms:W3CDTF">2012-02-27T05:51:30Z</dcterms:modified>
</cp:coreProperties>
</file>