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9" r:id="rId3"/>
    <p:sldId id="296" r:id="rId4"/>
    <p:sldId id="295" r:id="rId5"/>
    <p:sldId id="280" r:id="rId6"/>
    <p:sldId id="281" r:id="rId7"/>
    <p:sldId id="286" r:id="rId8"/>
    <p:sldId id="287" r:id="rId9"/>
    <p:sldId id="292" r:id="rId10"/>
    <p:sldId id="293" r:id="rId11"/>
    <p:sldId id="288" r:id="rId12"/>
    <p:sldId id="289" r:id="rId13"/>
    <p:sldId id="282" r:id="rId14"/>
    <p:sldId id="283" r:id="rId15"/>
    <p:sldId id="284" r:id="rId16"/>
    <p:sldId id="285" r:id="rId17"/>
    <p:sldId id="291" r:id="rId18"/>
    <p:sldId id="294" r:id="rId19"/>
    <p:sldId id="276" r:id="rId20"/>
    <p:sldId id="277" r:id="rId21"/>
    <p:sldId id="290" r:id="rId22"/>
    <p:sldId id="274"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5A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39" autoAdjust="0"/>
  </p:normalViewPr>
  <p:slideViewPr>
    <p:cSldViewPr>
      <p:cViewPr>
        <p:scale>
          <a:sx n="107" d="100"/>
          <a:sy n="107" d="100"/>
        </p:scale>
        <p:origin x="-8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9" d="100"/>
          <a:sy n="89" d="100"/>
        </p:scale>
        <p:origin x="-1836" y="15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7" rIns="93172" bIns="46587" rtlCol="0"/>
          <a:lstStyle>
            <a:lvl1pPr algn="r">
              <a:defRPr sz="1200"/>
            </a:lvl1pPr>
          </a:lstStyle>
          <a:p>
            <a:fld id="{A4F0465E-4346-400E-8F8A-A0A9D799774A}" type="datetimeFigureOut">
              <a:rPr lang="en-US" smtClean="0"/>
              <a:t>3/11/2013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7" rIns="93172"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7" rIns="93172" bIns="46587" rtlCol="0" anchor="b"/>
          <a:lstStyle>
            <a:lvl1pPr algn="r">
              <a:defRPr sz="1200"/>
            </a:lvl1pPr>
          </a:lstStyle>
          <a:p>
            <a:fld id="{C8ECA549-1774-4D12-A508-426876DA7ED5}" type="slidenum">
              <a:rPr lang="en-US" smtClean="0"/>
              <a:t>‹#›</a:t>
            </a:fld>
            <a:endParaRPr lang="en-US"/>
          </a:p>
        </p:txBody>
      </p:sp>
    </p:spTree>
    <p:extLst>
      <p:ext uri="{BB962C8B-B14F-4D97-AF65-F5344CB8AC3E}">
        <p14:creationId xmlns:p14="http://schemas.microsoft.com/office/powerpoint/2010/main" val="952647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sz="2000" dirty="0"/>
          </a:p>
        </p:txBody>
      </p:sp>
      <p:sp>
        <p:nvSpPr>
          <p:cNvPr id="4" name="Slide Number Placeholder 3"/>
          <p:cNvSpPr>
            <a:spLocks noGrp="1"/>
          </p:cNvSpPr>
          <p:nvPr>
            <p:ph type="sldNum" sz="quarter" idx="10"/>
          </p:nvPr>
        </p:nvSpPr>
        <p:spPr/>
        <p:txBody>
          <a:bodyPr/>
          <a:lstStyle/>
          <a:p>
            <a:fld id="{C8ECA549-1774-4D12-A508-426876DA7ED5}" type="slidenum">
              <a:rPr lang="en-US" smtClean="0"/>
              <a:t>10</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sz="1400" baseline="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11</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12</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13</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4196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14</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15</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16</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17</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18</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19</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2</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20</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21</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22</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3</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baseline="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4</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5</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6</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7</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8</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sz="200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9</a:t>
            </a:fld>
            <a:endParaRPr lang="en-US"/>
          </a:p>
        </p:txBody>
      </p:sp>
    </p:spTree>
    <p:extLst>
      <p:ext uri="{BB962C8B-B14F-4D97-AF65-F5344CB8AC3E}">
        <p14:creationId xmlns:p14="http://schemas.microsoft.com/office/powerpoint/2010/main" val="3782698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50571E-3265-47FD-96CF-5BE36D12E0CD}"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985300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0571E-3265-47FD-96CF-5BE36D12E0CD}"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229566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0571E-3265-47FD-96CF-5BE36D12E0CD}"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190244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0571E-3265-47FD-96CF-5BE36D12E0CD}"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4199601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50571E-3265-47FD-96CF-5BE36D12E0CD}"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3953337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50571E-3265-47FD-96CF-5BE36D12E0CD}"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487856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50571E-3265-47FD-96CF-5BE36D12E0CD}" type="datetimeFigureOut">
              <a:rPr lang="en-US" smtClean="0"/>
              <a:t>3/11/2013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378631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50571E-3265-47FD-96CF-5BE36D12E0CD}" type="datetimeFigureOut">
              <a:rPr lang="en-US" smtClean="0"/>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1542969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0571E-3265-47FD-96CF-5BE36D12E0CD}" type="datetimeFigureOut">
              <a:rPr lang="en-US" smtClean="0"/>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148115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0571E-3265-47FD-96CF-5BE36D12E0CD}"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2534197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0571E-3265-47FD-96CF-5BE36D12E0CD}"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62155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0571E-3265-47FD-96CF-5BE36D12E0CD}" type="datetimeFigureOut">
              <a:rPr lang="en-US" smtClean="0"/>
              <a:t>3/11/2013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D9573-0F68-4FCD-8160-7EF2E0D78B5A}" type="slidenum">
              <a:rPr lang="en-US" smtClean="0"/>
              <a:t>‹#›</a:t>
            </a:fld>
            <a:endParaRPr lang="en-US"/>
          </a:p>
        </p:txBody>
      </p:sp>
    </p:spTree>
    <p:extLst>
      <p:ext uri="{BB962C8B-B14F-4D97-AF65-F5344CB8AC3E}">
        <p14:creationId xmlns:p14="http://schemas.microsoft.com/office/powerpoint/2010/main" val="2374865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www.qmprogram.or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wcet.wiche.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3693319"/>
          </a:xfrm>
          <a:prstGeom prst="rect">
            <a:avLst/>
          </a:prstGeom>
        </p:spPr>
        <p:txBody>
          <a:bodyPr wrap="square">
            <a:spAutoFit/>
          </a:bodyPr>
          <a:lstStyle/>
          <a:p>
            <a:r>
              <a:rPr lang="en-US" sz="3600" dirty="0" smtClean="0"/>
              <a:t>Agenda</a:t>
            </a:r>
          </a:p>
          <a:p>
            <a:pPr marL="571500" indent="-571500">
              <a:buFont typeface="Arial" pitchFamily="34" charset="0"/>
              <a:buChar char="•"/>
            </a:pPr>
            <a:r>
              <a:rPr lang="en-US" sz="3600" dirty="0" smtClean="0"/>
              <a:t>DE At a Glance</a:t>
            </a:r>
          </a:p>
          <a:p>
            <a:pPr marL="571500" indent="-571500">
              <a:buFont typeface="Arial" pitchFamily="34" charset="0"/>
              <a:buChar char="•"/>
            </a:pPr>
            <a:r>
              <a:rPr lang="en-US" sz="3600" dirty="0" smtClean="0"/>
              <a:t>Accreditation </a:t>
            </a:r>
          </a:p>
          <a:p>
            <a:pPr marL="571500" indent="-571500">
              <a:buFont typeface="Arial" pitchFamily="34" charset="0"/>
              <a:buChar char="•"/>
            </a:pPr>
            <a:r>
              <a:rPr lang="en-US" sz="3600" dirty="0" smtClean="0"/>
              <a:t>Training</a:t>
            </a:r>
          </a:p>
          <a:p>
            <a:pPr marL="571500" indent="-571500">
              <a:buFont typeface="Arial" pitchFamily="34" charset="0"/>
              <a:buChar char="•"/>
            </a:pPr>
            <a:r>
              <a:rPr lang="en-US" sz="3600" dirty="0" smtClean="0"/>
              <a:t>Quality Matters</a:t>
            </a:r>
          </a:p>
          <a:p>
            <a:pPr marL="571500" indent="-571500">
              <a:buFont typeface="Arial" pitchFamily="34" charset="0"/>
              <a:buChar char="•"/>
            </a:pPr>
            <a:r>
              <a:rPr lang="en-US" sz="3600" dirty="0" smtClean="0"/>
              <a:t>Q &amp; A</a:t>
            </a:r>
          </a:p>
          <a:p>
            <a:endParaRPr lang="en-US" dirty="0" smtClean="0"/>
          </a:p>
        </p:txBody>
      </p:sp>
    </p:spTree>
    <p:extLst>
      <p:ext uri="{BB962C8B-B14F-4D97-AF65-F5344CB8AC3E}">
        <p14:creationId xmlns:p14="http://schemas.microsoft.com/office/powerpoint/2010/main" val="23830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4493538"/>
          </a:xfrm>
          <a:prstGeom prst="rect">
            <a:avLst/>
          </a:prstGeom>
        </p:spPr>
        <p:txBody>
          <a:bodyPr wrap="square">
            <a:spAutoFit/>
          </a:bodyPr>
          <a:lstStyle/>
          <a:p>
            <a:r>
              <a:rPr lang="en-US" sz="3600" dirty="0" smtClean="0"/>
              <a:t>Accreditation</a:t>
            </a:r>
          </a:p>
          <a:p>
            <a:endParaRPr lang="en-US" sz="1200" dirty="0" smtClean="0"/>
          </a:p>
          <a:p>
            <a:pPr marL="571500" indent="-571500">
              <a:buFont typeface="Arial" pitchFamily="34" charset="0"/>
              <a:buChar char="•"/>
            </a:pPr>
            <a:r>
              <a:rPr lang="en-US" sz="2800" dirty="0" smtClean="0"/>
              <a:t>State Authorization – Info from WCET</a:t>
            </a:r>
          </a:p>
          <a:p>
            <a:pPr marL="571500" indent="-571500">
              <a:buFont typeface="Arial" pitchFamily="34" charset="0"/>
              <a:buChar char="•"/>
            </a:pPr>
            <a:endParaRPr lang="en-US" sz="1200" dirty="0" smtClean="0"/>
          </a:p>
          <a:p>
            <a:pPr marL="742950" lvl="1" indent="-285750">
              <a:buFont typeface="Wingdings" pitchFamily="2" charset="2"/>
              <a:buChar char="Ø"/>
            </a:pPr>
            <a:r>
              <a:rPr lang="en-US" dirty="0" smtClean="0"/>
              <a:t>Meanwhile</a:t>
            </a:r>
            <a:r>
              <a:rPr lang="en-US" dirty="0"/>
              <a:t>, institutions are required to demonstrate a </a:t>
            </a:r>
            <a:r>
              <a:rPr lang="en-US" b="1" dirty="0"/>
              <a:t>'good faith' effort</a:t>
            </a:r>
            <a:r>
              <a:rPr lang="en-US" dirty="0"/>
              <a:t> to comply in each state in which it serves students. While the regulation has been </a:t>
            </a:r>
            <a:r>
              <a:rPr lang="en-US" b="1" dirty="0"/>
              <a:t>'vacated' by court order</a:t>
            </a:r>
            <a:r>
              <a:rPr lang="en-US" dirty="0"/>
              <a:t>, </a:t>
            </a:r>
            <a:r>
              <a:rPr lang="en-US" dirty="0" smtClean="0"/>
              <a:t>it is believed </a:t>
            </a:r>
            <a:r>
              <a:rPr lang="en-US" dirty="0"/>
              <a:t>it </a:t>
            </a:r>
            <a:r>
              <a:rPr lang="en-US" b="1" dirty="0"/>
              <a:t>will be reinstated</a:t>
            </a:r>
            <a:r>
              <a:rPr lang="en-US" dirty="0"/>
              <a:t>.</a:t>
            </a:r>
          </a:p>
          <a:p>
            <a:pPr marL="742950" lvl="1" indent="-285750">
              <a:buFont typeface="Wingdings" pitchFamily="2" charset="2"/>
              <a:buChar char="Ø"/>
            </a:pPr>
            <a:endParaRPr lang="en-US" dirty="0" smtClean="0"/>
          </a:p>
          <a:p>
            <a:pPr marL="742950" lvl="1" indent="-285750">
              <a:buFont typeface="Wingdings" pitchFamily="2" charset="2"/>
              <a:buChar char="Ø"/>
            </a:pPr>
            <a:r>
              <a:rPr lang="en-US" dirty="0" smtClean="0"/>
              <a:t>State </a:t>
            </a:r>
            <a:r>
              <a:rPr lang="en-US" dirty="0"/>
              <a:t>regulations predate the federal regulation and remain in effect. </a:t>
            </a:r>
            <a:endParaRPr lang="en-US" dirty="0" smtClean="0"/>
          </a:p>
          <a:p>
            <a:pPr marL="742950" lvl="1" indent="-285750">
              <a:buFont typeface="Wingdings" pitchFamily="2" charset="2"/>
              <a:buChar char="Ø"/>
            </a:pPr>
            <a:endParaRPr lang="en-US" dirty="0"/>
          </a:p>
          <a:p>
            <a:pPr marL="742950" lvl="1" indent="-285750">
              <a:buFont typeface="Wingdings" pitchFamily="2" charset="2"/>
              <a:buChar char="Ø"/>
            </a:pPr>
            <a:r>
              <a:rPr lang="en-US" dirty="0" smtClean="0"/>
              <a:t>States </a:t>
            </a:r>
            <a:r>
              <a:rPr lang="en-US" dirty="0"/>
              <a:t>with regulations expect that institutions already be in compliance with their regulations </a:t>
            </a:r>
            <a:r>
              <a:rPr lang="en-US" b="1" dirty="0"/>
              <a:t>before serving any students </a:t>
            </a:r>
            <a:r>
              <a:rPr lang="en-US" dirty="0"/>
              <a:t>in their state</a:t>
            </a:r>
            <a:r>
              <a:rPr lang="en-US" dirty="0" smtClean="0"/>
              <a:t>.</a:t>
            </a:r>
            <a:endParaRPr lang="en-US" dirty="0"/>
          </a:p>
        </p:txBody>
      </p:sp>
    </p:spTree>
    <p:extLst>
      <p:ext uri="{BB962C8B-B14F-4D97-AF65-F5344CB8AC3E}">
        <p14:creationId xmlns:p14="http://schemas.microsoft.com/office/powerpoint/2010/main" val="469117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4216539"/>
          </a:xfrm>
          <a:prstGeom prst="rect">
            <a:avLst/>
          </a:prstGeom>
        </p:spPr>
        <p:txBody>
          <a:bodyPr wrap="square">
            <a:spAutoFit/>
          </a:bodyPr>
          <a:lstStyle/>
          <a:p>
            <a:r>
              <a:rPr lang="en-US" sz="3600" dirty="0" smtClean="0"/>
              <a:t>Accreditation</a:t>
            </a:r>
          </a:p>
          <a:p>
            <a:endParaRPr lang="en-US" sz="1200" dirty="0" smtClean="0"/>
          </a:p>
          <a:p>
            <a:pPr marL="571500" indent="-571500">
              <a:buFont typeface="Arial" pitchFamily="34" charset="0"/>
              <a:buChar char="•"/>
            </a:pPr>
            <a:r>
              <a:rPr lang="en-US" sz="2800" dirty="0" smtClean="0"/>
              <a:t>State Authorization</a:t>
            </a:r>
          </a:p>
          <a:p>
            <a:pPr marL="571500" indent="-571500">
              <a:buFont typeface="Arial" pitchFamily="34" charset="0"/>
              <a:buChar char="•"/>
            </a:pPr>
            <a:endParaRPr lang="en-US" sz="1200" dirty="0" smtClean="0"/>
          </a:p>
          <a:p>
            <a:pPr marL="1028700" lvl="1" indent="-571500">
              <a:buFont typeface="Wingdings" pitchFamily="2" charset="2"/>
              <a:buChar char="Ø"/>
            </a:pPr>
            <a:r>
              <a:rPr lang="en-US" sz="2000" dirty="0"/>
              <a:t>If we </a:t>
            </a:r>
            <a:r>
              <a:rPr lang="en-US" sz="2000" dirty="0" smtClean="0"/>
              <a:t>allow </a:t>
            </a:r>
            <a:r>
              <a:rPr lang="en-US" sz="2000" dirty="0"/>
              <a:t>students to take a DE class from another state, we need to be authorized by that state to offer education</a:t>
            </a:r>
            <a:r>
              <a:rPr lang="en-US" sz="2000" dirty="0" smtClean="0"/>
              <a:t>.</a:t>
            </a:r>
          </a:p>
          <a:p>
            <a:pPr marL="800100" lvl="1" indent="-342900">
              <a:buFont typeface="Wingdings" pitchFamily="2" charset="2"/>
              <a:buChar char="Ø"/>
            </a:pPr>
            <a:endParaRPr lang="en-US" sz="2000" dirty="0" smtClean="0"/>
          </a:p>
          <a:p>
            <a:pPr marL="1028700" lvl="1" indent="-571500">
              <a:buFont typeface="Wingdings" pitchFamily="2" charset="2"/>
              <a:buChar char="Ø"/>
            </a:pPr>
            <a:r>
              <a:rPr lang="en-US" sz="2000" dirty="0" smtClean="0"/>
              <a:t>At this time, Grossmont is not authorized to offer education in other states, nor are we pursing State Authorization.  </a:t>
            </a:r>
          </a:p>
          <a:p>
            <a:pPr marL="800100" lvl="1" indent="-342900">
              <a:buFont typeface="Wingdings" pitchFamily="2" charset="2"/>
              <a:buChar char="Ø"/>
            </a:pPr>
            <a:endParaRPr lang="en-US" sz="2000" dirty="0" smtClean="0"/>
          </a:p>
          <a:p>
            <a:pPr marL="1028700" lvl="1" indent="-571500">
              <a:buFont typeface="Wingdings" pitchFamily="2" charset="2"/>
              <a:buChar char="Ø"/>
            </a:pPr>
            <a:r>
              <a:rPr lang="en-US" sz="2000" dirty="0" smtClean="0"/>
              <a:t>No Federal Financial Aid for Out of State Students</a:t>
            </a:r>
          </a:p>
        </p:txBody>
      </p:sp>
    </p:spTree>
    <p:extLst>
      <p:ext uri="{BB962C8B-B14F-4D97-AF65-F5344CB8AC3E}">
        <p14:creationId xmlns:p14="http://schemas.microsoft.com/office/powerpoint/2010/main" val="832627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3170099"/>
          </a:xfrm>
          <a:prstGeom prst="rect">
            <a:avLst/>
          </a:prstGeom>
        </p:spPr>
        <p:txBody>
          <a:bodyPr wrap="square">
            <a:spAutoFit/>
          </a:bodyPr>
          <a:lstStyle/>
          <a:p>
            <a:r>
              <a:rPr lang="en-US" sz="3600" dirty="0" smtClean="0"/>
              <a:t>Accreditation</a:t>
            </a:r>
          </a:p>
          <a:p>
            <a:endParaRPr lang="en-US" sz="1200" dirty="0" smtClean="0"/>
          </a:p>
          <a:p>
            <a:pPr marL="571500" indent="-571500">
              <a:buFont typeface="Arial" pitchFamily="34" charset="0"/>
              <a:buChar char="•"/>
            </a:pPr>
            <a:r>
              <a:rPr lang="en-US" sz="2800" dirty="0" smtClean="0"/>
              <a:t>Distance Education vs. Correspondence Education</a:t>
            </a:r>
          </a:p>
          <a:p>
            <a:pPr marL="571500" indent="-571500">
              <a:buFont typeface="Arial" pitchFamily="34" charset="0"/>
              <a:buChar char="•"/>
            </a:pPr>
            <a:endParaRPr lang="en-US" sz="2800" dirty="0" smtClean="0"/>
          </a:p>
          <a:p>
            <a:pPr marL="571500" indent="-571500">
              <a:buFont typeface="Arial" pitchFamily="34" charset="0"/>
              <a:buChar char="•"/>
            </a:pPr>
            <a:r>
              <a:rPr lang="en-US" sz="2800" dirty="0" smtClean="0"/>
              <a:t>What’s the Difference and Why Should I Care?</a:t>
            </a:r>
          </a:p>
          <a:p>
            <a:pPr marL="571500" indent="-571500">
              <a:buFont typeface="Arial" pitchFamily="34" charset="0"/>
              <a:buChar char="•"/>
            </a:pPr>
            <a:endParaRPr lang="en-US" sz="1200" dirty="0" smtClean="0"/>
          </a:p>
        </p:txBody>
      </p:sp>
    </p:spTree>
    <p:extLst>
      <p:ext uri="{BB962C8B-B14F-4D97-AF65-F5344CB8AC3E}">
        <p14:creationId xmlns:p14="http://schemas.microsoft.com/office/powerpoint/2010/main" val="218542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3877985"/>
          </a:xfrm>
          <a:prstGeom prst="rect">
            <a:avLst/>
          </a:prstGeom>
        </p:spPr>
        <p:txBody>
          <a:bodyPr wrap="square">
            <a:spAutoFit/>
          </a:bodyPr>
          <a:lstStyle/>
          <a:p>
            <a:r>
              <a:rPr lang="en-US" sz="3600" dirty="0" smtClean="0"/>
              <a:t>Accreditation</a:t>
            </a:r>
          </a:p>
          <a:p>
            <a:endParaRPr lang="en-US" sz="1200" dirty="0" smtClean="0"/>
          </a:p>
          <a:p>
            <a:r>
              <a:rPr lang="en-US" b="1" i="1" dirty="0" smtClean="0"/>
              <a:t>Distance Education </a:t>
            </a:r>
            <a:r>
              <a:rPr lang="en-US" i="1" dirty="0" smtClean="0"/>
              <a:t>is defined, for the purposes of accreditation review as a formal interaction which uses </a:t>
            </a:r>
            <a:r>
              <a:rPr lang="en-US" b="1" i="1" dirty="0" smtClean="0"/>
              <a:t>one or more technologies </a:t>
            </a:r>
            <a:r>
              <a:rPr lang="en-US" i="1" dirty="0" smtClean="0"/>
              <a:t>to deliver instruction to students who are separated from the instructor and which supports </a:t>
            </a:r>
            <a:r>
              <a:rPr lang="en-US" b="1" i="1" dirty="0" smtClean="0"/>
              <a:t>regular and substantive interaction between the students and instructors</a:t>
            </a:r>
            <a:r>
              <a:rPr lang="en-US" i="1" dirty="0" smtClean="0"/>
              <a:t>, either synchronously or asynchronously.  Distance education often incorporates technologies such as the internet; one-way and two-way transmissions through open broadcast, closed circuit, cable, microwave, broadband lines, fiber optics, satellite, or wireless communications devices; audios conferencing; or video cassettes, DVSs, and CD-ROMS, in conjunction with any of the other technologies. </a:t>
            </a:r>
          </a:p>
          <a:p>
            <a:endParaRPr lang="en-US" dirty="0" smtClean="0"/>
          </a:p>
        </p:txBody>
      </p:sp>
    </p:spTree>
    <p:extLst>
      <p:ext uri="{BB962C8B-B14F-4D97-AF65-F5344CB8AC3E}">
        <p14:creationId xmlns:p14="http://schemas.microsoft.com/office/powerpoint/2010/main" val="846179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6" name="Rectangle 5"/>
          <p:cNvSpPr/>
          <p:nvPr/>
        </p:nvSpPr>
        <p:spPr>
          <a:xfrm>
            <a:off x="1143000" y="2209800"/>
            <a:ext cx="7086600" cy="3600986"/>
          </a:xfrm>
          <a:prstGeom prst="rect">
            <a:avLst/>
          </a:prstGeom>
        </p:spPr>
        <p:txBody>
          <a:bodyPr wrap="square">
            <a:spAutoFit/>
          </a:bodyPr>
          <a:lstStyle/>
          <a:p>
            <a:r>
              <a:rPr lang="en-US" sz="3600" dirty="0" smtClean="0"/>
              <a:t>Accreditation</a:t>
            </a:r>
          </a:p>
          <a:p>
            <a:endParaRPr lang="en-US" sz="1200" dirty="0" smtClean="0"/>
          </a:p>
          <a:p>
            <a:r>
              <a:rPr lang="en-US" b="1" i="1" dirty="0" smtClean="0"/>
              <a:t>Correspondence Education</a:t>
            </a:r>
            <a:r>
              <a:rPr lang="en-US" i="1" dirty="0" smtClean="0"/>
              <a:t> means: </a:t>
            </a:r>
          </a:p>
          <a:p>
            <a:pPr marL="342900" indent="-342900">
              <a:buAutoNum type="arabicParenBoth"/>
            </a:pPr>
            <a:r>
              <a:rPr lang="en-US" i="1" dirty="0" smtClean="0"/>
              <a:t>Education provided through one or more courses by an institution under which the institution provides instructional materials, by mail or electronic transmissions, including examinations on the materials, to students who are separated from the instructor; </a:t>
            </a:r>
          </a:p>
          <a:p>
            <a:pPr marL="342900" indent="-342900">
              <a:buAutoNum type="arabicParenBoth"/>
            </a:pPr>
            <a:r>
              <a:rPr lang="en-US" b="1" i="1" dirty="0" smtClean="0"/>
              <a:t>Interaction between the instructor and the students is limited, is not regular and substantive, and is primarily initiated by the students;</a:t>
            </a:r>
          </a:p>
          <a:p>
            <a:pPr marL="342900" indent="-342900">
              <a:buAutoNum type="arabicParenBoth"/>
            </a:pPr>
            <a:r>
              <a:rPr lang="en-US" i="1" dirty="0" smtClean="0"/>
              <a:t>Correspondence courses are typically self-paced; and,</a:t>
            </a:r>
          </a:p>
          <a:p>
            <a:pPr marL="342900" indent="-342900">
              <a:buAutoNum type="arabicParenBoth"/>
            </a:pPr>
            <a:r>
              <a:rPr lang="en-US" i="1" dirty="0" smtClean="0"/>
              <a:t>Correspondence education is not distance education.</a:t>
            </a:r>
          </a:p>
          <a:p>
            <a:endParaRPr lang="en-US" dirty="0" smtClean="0"/>
          </a:p>
        </p:txBody>
      </p:sp>
    </p:spTree>
    <p:extLst>
      <p:ext uri="{BB962C8B-B14F-4D97-AF65-F5344CB8AC3E}">
        <p14:creationId xmlns:p14="http://schemas.microsoft.com/office/powerpoint/2010/main" val="846179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4124206"/>
          </a:xfrm>
          <a:prstGeom prst="rect">
            <a:avLst/>
          </a:prstGeom>
        </p:spPr>
        <p:txBody>
          <a:bodyPr wrap="square">
            <a:spAutoFit/>
          </a:bodyPr>
          <a:lstStyle/>
          <a:p>
            <a:r>
              <a:rPr lang="en-US" sz="3600" dirty="0" smtClean="0"/>
              <a:t>Accreditation</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Main Differences </a:t>
            </a:r>
            <a:r>
              <a:rPr lang="en-US" sz="2800" dirty="0"/>
              <a:t>A</a:t>
            </a:r>
            <a:r>
              <a:rPr lang="en-US" sz="2800" dirty="0" smtClean="0"/>
              <a:t>re:</a:t>
            </a:r>
          </a:p>
          <a:p>
            <a:pPr marL="1028700" lvl="1" indent="-571500">
              <a:buFont typeface="Arial" pitchFamily="34" charset="0"/>
              <a:buChar char="•"/>
            </a:pPr>
            <a:r>
              <a:rPr lang="en-US" sz="2000" dirty="0" smtClean="0"/>
              <a:t>Regular and Substantive </a:t>
            </a:r>
            <a:r>
              <a:rPr lang="en-US" sz="2000" dirty="0"/>
              <a:t>C</a:t>
            </a:r>
            <a:r>
              <a:rPr lang="en-US" sz="2000" dirty="0" smtClean="0"/>
              <a:t>ontact</a:t>
            </a:r>
          </a:p>
          <a:p>
            <a:pPr marL="1028700" lvl="1" indent="-571500">
              <a:buFont typeface="Arial" pitchFamily="34" charset="0"/>
              <a:buChar char="•"/>
            </a:pPr>
            <a:r>
              <a:rPr lang="en-US" sz="2000" dirty="0" smtClean="0"/>
              <a:t>Student-initiated vs. Instructor-initiated Interaction</a:t>
            </a:r>
          </a:p>
          <a:p>
            <a:pPr marL="1028700" lvl="1" indent="-571500">
              <a:buFont typeface="Arial" pitchFamily="34" charset="0"/>
              <a:buChar char="•"/>
            </a:pPr>
            <a:r>
              <a:rPr lang="en-US" sz="2000" dirty="0" smtClean="0"/>
              <a:t>Types of Technology Used</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Without proper interaction and use of technologies, courses could be declared as CE – with federal financial aid implications.</a:t>
            </a:r>
          </a:p>
          <a:p>
            <a:pPr marL="571500" indent="-571500">
              <a:buFont typeface="Arial" pitchFamily="34" charset="0"/>
              <a:buChar char="•"/>
            </a:pPr>
            <a:endParaRPr lang="en-US" sz="1200" dirty="0" smtClean="0"/>
          </a:p>
          <a:p>
            <a:endParaRPr lang="en-US" dirty="0" smtClean="0"/>
          </a:p>
        </p:txBody>
      </p:sp>
    </p:spTree>
    <p:extLst>
      <p:ext uri="{BB962C8B-B14F-4D97-AF65-F5344CB8AC3E}">
        <p14:creationId xmlns:p14="http://schemas.microsoft.com/office/powerpoint/2010/main" val="846179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1969770"/>
          </a:xfrm>
          <a:prstGeom prst="rect">
            <a:avLst/>
          </a:prstGeom>
        </p:spPr>
        <p:txBody>
          <a:bodyPr wrap="square">
            <a:spAutoFit/>
          </a:bodyPr>
          <a:lstStyle/>
          <a:p>
            <a:r>
              <a:rPr lang="en-US" sz="3600" dirty="0" smtClean="0"/>
              <a:t>Accreditation</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What Should We Do to Ensure our DE Courses are NOT CE Courses? </a:t>
            </a:r>
          </a:p>
          <a:p>
            <a:endParaRPr lang="en-US" dirty="0" smtClean="0"/>
          </a:p>
        </p:txBody>
      </p:sp>
    </p:spTree>
    <p:extLst>
      <p:ext uri="{BB962C8B-B14F-4D97-AF65-F5344CB8AC3E}">
        <p14:creationId xmlns:p14="http://schemas.microsoft.com/office/powerpoint/2010/main" val="846179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2739211"/>
          </a:xfrm>
          <a:prstGeom prst="rect">
            <a:avLst/>
          </a:prstGeom>
        </p:spPr>
        <p:txBody>
          <a:bodyPr wrap="square">
            <a:spAutoFit/>
          </a:bodyPr>
          <a:lstStyle/>
          <a:p>
            <a:r>
              <a:rPr lang="en-US" sz="3600" dirty="0" smtClean="0"/>
              <a:t>Quality Matters Pilot</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Peer (Faculty to Faculty) Review Process</a:t>
            </a:r>
          </a:p>
          <a:p>
            <a:endParaRPr lang="en-US" sz="2800" dirty="0" smtClean="0"/>
          </a:p>
          <a:p>
            <a:pPr marL="571500" indent="-571500">
              <a:buFont typeface="Arial" pitchFamily="34" charset="0"/>
              <a:buChar char="•"/>
            </a:pPr>
            <a:r>
              <a:rPr lang="en-US" sz="2800" dirty="0" smtClean="0"/>
              <a:t>Focus on Course Design – NOT Delivery</a:t>
            </a:r>
          </a:p>
          <a:p>
            <a:pPr marL="571500" indent="-571500">
              <a:buFont typeface="Arial" pitchFamily="34" charset="0"/>
              <a:buChar char="•"/>
            </a:pPr>
            <a:endParaRPr lang="en-US" sz="2800" dirty="0"/>
          </a:p>
          <a:p>
            <a:endParaRPr lang="en-US" sz="1200" dirty="0" smtClean="0"/>
          </a:p>
        </p:txBody>
      </p:sp>
    </p:spTree>
    <p:extLst>
      <p:ext uri="{BB962C8B-B14F-4D97-AF65-F5344CB8AC3E}">
        <p14:creationId xmlns:p14="http://schemas.microsoft.com/office/powerpoint/2010/main" val="846249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4524315"/>
          </a:xfrm>
          <a:prstGeom prst="rect">
            <a:avLst/>
          </a:prstGeom>
        </p:spPr>
        <p:txBody>
          <a:bodyPr wrap="square">
            <a:spAutoFit/>
          </a:bodyPr>
          <a:lstStyle/>
          <a:p>
            <a:r>
              <a:rPr lang="en-US" sz="3600" dirty="0" smtClean="0"/>
              <a:t>Quality Matters Pilot</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8 General Standards in the Rubric</a:t>
            </a:r>
          </a:p>
          <a:p>
            <a:pPr marL="1085850" lvl="2" indent="-171450">
              <a:buFont typeface="Wingdings" pitchFamily="2" charset="2"/>
              <a:buChar char="Ø"/>
            </a:pPr>
            <a:r>
              <a:rPr lang="en-US" sz="2000" dirty="0"/>
              <a:t>Course Overview and Introduction </a:t>
            </a:r>
          </a:p>
          <a:p>
            <a:pPr marL="1085850" lvl="2" indent="-171450">
              <a:buFont typeface="Wingdings" pitchFamily="2" charset="2"/>
              <a:buChar char="Ø"/>
            </a:pPr>
            <a:r>
              <a:rPr lang="en-US" sz="2000" dirty="0"/>
              <a:t>Learning Objectives (Competencies)</a:t>
            </a:r>
          </a:p>
          <a:p>
            <a:pPr marL="1085850" lvl="2" indent="-171450">
              <a:buFont typeface="Wingdings" pitchFamily="2" charset="2"/>
              <a:buChar char="Ø"/>
            </a:pPr>
            <a:r>
              <a:rPr lang="en-US" sz="2000" dirty="0"/>
              <a:t>Assessment and Measurement </a:t>
            </a:r>
          </a:p>
          <a:p>
            <a:pPr marL="1085850" lvl="2" indent="-171450">
              <a:buFont typeface="Wingdings" pitchFamily="2" charset="2"/>
              <a:buChar char="Ø"/>
            </a:pPr>
            <a:r>
              <a:rPr lang="en-US" sz="2000" dirty="0"/>
              <a:t>Instructional Materials </a:t>
            </a:r>
          </a:p>
          <a:p>
            <a:pPr marL="1085850" lvl="2" indent="-171450">
              <a:buFont typeface="Wingdings" pitchFamily="2" charset="2"/>
              <a:buChar char="Ø"/>
            </a:pPr>
            <a:r>
              <a:rPr lang="en-US" sz="2000" dirty="0"/>
              <a:t>Learner Interaction and Engagement </a:t>
            </a:r>
          </a:p>
          <a:p>
            <a:pPr marL="1085850" lvl="2" indent="-171450">
              <a:buFont typeface="Wingdings" pitchFamily="2" charset="2"/>
              <a:buChar char="Ø"/>
            </a:pPr>
            <a:r>
              <a:rPr lang="en-US" sz="2000" dirty="0"/>
              <a:t>Course Technology </a:t>
            </a:r>
          </a:p>
          <a:p>
            <a:pPr marL="1085850" lvl="2" indent="-171450">
              <a:buFont typeface="Wingdings" pitchFamily="2" charset="2"/>
              <a:buChar char="Ø"/>
            </a:pPr>
            <a:r>
              <a:rPr lang="en-US" sz="2000" dirty="0"/>
              <a:t>Learner Support </a:t>
            </a:r>
          </a:p>
          <a:p>
            <a:pPr marL="1085850" lvl="2" indent="-171450">
              <a:buFont typeface="Wingdings" pitchFamily="2" charset="2"/>
              <a:buChar char="Ø"/>
            </a:pPr>
            <a:r>
              <a:rPr lang="en-US" sz="2000" dirty="0"/>
              <a:t>Accessibility </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hlinkClick r:id="rId4"/>
              </a:rPr>
              <a:t>www.qmprogram.org</a:t>
            </a:r>
            <a:endParaRPr lang="en-US" sz="2800" dirty="0" smtClean="0"/>
          </a:p>
          <a:p>
            <a:endParaRPr lang="en-US" sz="1200" dirty="0" smtClean="0"/>
          </a:p>
        </p:txBody>
      </p:sp>
    </p:spTree>
    <p:extLst>
      <p:ext uri="{BB962C8B-B14F-4D97-AF65-F5344CB8AC3E}">
        <p14:creationId xmlns:p14="http://schemas.microsoft.com/office/powerpoint/2010/main" val="2460269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09800"/>
            <a:ext cx="8534400" cy="4339650"/>
          </a:xfrm>
          <a:prstGeom prst="rect">
            <a:avLst/>
          </a:prstGeom>
        </p:spPr>
        <p:txBody>
          <a:bodyPr wrap="square">
            <a:spAutoFit/>
          </a:bodyPr>
          <a:lstStyle/>
          <a:p>
            <a:r>
              <a:rPr lang="en-US" sz="3600" dirty="0" smtClean="0"/>
              <a:t>Pilot Plan</a:t>
            </a:r>
            <a:br>
              <a:rPr lang="en-US" sz="3600" dirty="0" smtClean="0"/>
            </a:br>
            <a:endParaRPr lang="en-US" sz="1200" dirty="0" smtClean="0"/>
          </a:p>
          <a:p>
            <a:pPr marL="571500" indent="-571500">
              <a:buFont typeface="Arial" pitchFamily="34" charset="0"/>
              <a:buChar char="•"/>
            </a:pPr>
            <a:r>
              <a:rPr lang="en-US" sz="2400" dirty="0" smtClean="0"/>
              <a:t>Jan:             Familiarize Faculty / Staff and Gain Support</a:t>
            </a:r>
          </a:p>
          <a:p>
            <a:pPr marL="571500" indent="-571500">
              <a:buFont typeface="Arial" pitchFamily="34" charset="0"/>
              <a:buChar char="•"/>
            </a:pPr>
            <a:r>
              <a:rPr lang="en-US" sz="2400" dirty="0" smtClean="0"/>
              <a:t>Jan/Feb:     Identify 2-3 </a:t>
            </a:r>
            <a:r>
              <a:rPr lang="en-US" sz="2400" b="1" dirty="0" smtClean="0"/>
              <a:t>CTE</a:t>
            </a:r>
            <a:r>
              <a:rPr lang="en-US" sz="2400" dirty="0" smtClean="0"/>
              <a:t> Online Courses for Review</a:t>
            </a:r>
          </a:p>
          <a:p>
            <a:pPr marL="571500" indent="-571500">
              <a:buFont typeface="Arial" pitchFamily="34" charset="0"/>
              <a:buChar char="•"/>
            </a:pPr>
            <a:r>
              <a:rPr lang="en-US" sz="2400" dirty="0" smtClean="0"/>
              <a:t>Jan/Feb:     Identify Peer Reviewers (Early Adopters)</a:t>
            </a:r>
          </a:p>
          <a:p>
            <a:pPr marL="571500" indent="-571500">
              <a:buFont typeface="Arial" pitchFamily="34" charset="0"/>
              <a:buChar char="•"/>
            </a:pPr>
            <a:r>
              <a:rPr lang="en-US" sz="2400" dirty="0" smtClean="0"/>
              <a:t>Feb/Mar:   Peer Reviewers Complete Training</a:t>
            </a:r>
          </a:p>
          <a:p>
            <a:pPr marL="571500" indent="-571500">
              <a:buFont typeface="Arial" pitchFamily="34" charset="0"/>
              <a:buChar char="•"/>
            </a:pPr>
            <a:r>
              <a:rPr lang="en-US" sz="2400" dirty="0" smtClean="0"/>
              <a:t>Apr/May:   Begin Review of Courses </a:t>
            </a:r>
          </a:p>
          <a:p>
            <a:pPr marL="571500" indent="-571500">
              <a:buFont typeface="Arial" pitchFamily="34" charset="0"/>
              <a:buChar char="•"/>
            </a:pPr>
            <a:r>
              <a:rPr lang="en-US" sz="2400" dirty="0" smtClean="0"/>
              <a:t>Jun/Jul:       Complete Review of Courses</a:t>
            </a:r>
          </a:p>
          <a:p>
            <a:pPr marL="571500" indent="-571500">
              <a:buFont typeface="Arial" pitchFamily="34" charset="0"/>
              <a:buChar char="•"/>
            </a:pPr>
            <a:r>
              <a:rPr lang="en-US" sz="2400" dirty="0" smtClean="0"/>
              <a:t>Aug:	  Present Progress at Flex Week</a:t>
            </a:r>
          </a:p>
          <a:p>
            <a:endParaRPr lang="en-US" sz="1200" dirty="0" smtClean="0"/>
          </a:p>
          <a:p>
            <a:pPr marL="571500" indent="-571500">
              <a:buFont typeface="Arial" pitchFamily="34" charset="0"/>
              <a:buChar char="•"/>
            </a:pPr>
            <a:r>
              <a:rPr lang="en-US" sz="2400" dirty="0" smtClean="0"/>
              <a:t>Sept and Beyond:  Continue Training, Course </a:t>
            </a:r>
            <a:r>
              <a:rPr lang="en-US" sz="2400" dirty="0"/>
              <a:t>R</a:t>
            </a:r>
            <a:r>
              <a:rPr lang="en-US" sz="2400" dirty="0" smtClean="0"/>
              <a:t>eviews and Assessment of the Program</a:t>
            </a:r>
          </a:p>
        </p:txBody>
      </p:sp>
      <p:sp>
        <p:nvSpPr>
          <p:cNvPr id="5" name="Text Box 3"/>
          <p:cNvSpPr txBox="1">
            <a:spLocks noChangeArrowheads="1"/>
          </p:cNvSpPr>
          <p:nvPr/>
        </p:nvSpPr>
        <p:spPr bwMode="auto">
          <a:xfrm>
            <a:off x="0" y="0"/>
            <a:ext cx="9144000" cy="1828800"/>
          </a:xfrm>
          <a:prstGeom prst="rect">
            <a:avLst/>
          </a:prstGeom>
          <a:solidFill>
            <a:srgbClr val="486862"/>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4000" dirty="0" smtClean="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Quality Matters</a:t>
            </a:r>
            <a:endParaRPr lang="en-US" sz="4000" dirty="0">
              <a:effectLst/>
              <a:latin typeface="Arial" pitchFamily="34" charset="0"/>
              <a:ea typeface="Times New Roman"/>
              <a:cs typeface="Arial"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Tree>
    <p:extLst>
      <p:ext uri="{BB962C8B-B14F-4D97-AF65-F5344CB8AC3E}">
        <p14:creationId xmlns:p14="http://schemas.microsoft.com/office/powerpoint/2010/main" val="2891171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1877437"/>
          </a:xfrm>
          <a:prstGeom prst="rect">
            <a:avLst/>
          </a:prstGeom>
        </p:spPr>
        <p:txBody>
          <a:bodyPr wrap="square">
            <a:spAutoFit/>
          </a:bodyPr>
          <a:lstStyle/>
          <a:p>
            <a:r>
              <a:rPr lang="en-US" sz="3600" dirty="0" smtClean="0"/>
              <a:t>At a Glance</a:t>
            </a:r>
          </a:p>
          <a:p>
            <a:endParaRPr lang="en-US" sz="1200" dirty="0" smtClean="0"/>
          </a:p>
          <a:p>
            <a:pPr marL="571500" indent="-571500">
              <a:buFont typeface="Arial" pitchFamily="34" charset="0"/>
              <a:buChar char="•"/>
            </a:pPr>
            <a:r>
              <a:rPr lang="en-US" sz="2800" dirty="0" smtClean="0"/>
              <a:t>Where can I find information on DE at Grossmont?</a:t>
            </a:r>
          </a:p>
          <a:p>
            <a:endParaRPr lang="en-US" sz="1200" dirty="0" smtClean="0"/>
          </a:p>
        </p:txBody>
      </p:sp>
    </p:spTree>
    <p:extLst>
      <p:ext uri="{BB962C8B-B14F-4D97-AF65-F5344CB8AC3E}">
        <p14:creationId xmlns:p14="http://schemas.microsoft.com/office/powerpoint/2010/main" val="895408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7848600" cy="3262432"/>
          </a:xfrm>
          <a:prstGeom prst="rect">
            <a:avLst/>
          </a:prstGeom>
        </p:spPr>
        <p:txBody>
          <a:bodyPr wrap="square">
            <a:spAutoFit/>
          </a:bodyPr>
          <a:lstStyle/>
          <a:p>
            <a:r>
              <a:rPr lang="en-US" sz="3600" dirty="0" smtClean="0"/>
              <a:t>Status</a:t>
            </a:r>
            <a:endParaRPr lang="en-US" sz="1200" dirty="0" smtClean="0"/>
          </a:p>
          <a:p>
            <a:pPr marL="571500" indent="-571500">
              <a:buFont typeface="Arial" pitchFamily="34" charset="0"/>
              <a:buChar char="•"/>
            </a:pPr>
            <a:r>
              <a:rPr lang="en-US" sz="2800" dirty="0" smtClean="0"/>
              <a:t>Taking volunteers for a Course Review – Must be a </a:t>
            </a:r>
            <a:r>
              <a:rPr lang="en-US" sz="2800" b="1" dirty="0" smtClean="0"/>
              <a:t>CTE</a:t>
            </a:r>
            <a:r>
              <a:rPr lang="en-US" sz="2800" dirty="0" smtClean="0"/>
              <a:t> Online Course</a:t>
            </a:r>
          </a:p>
          <a:p>
            <a:pPr marL="571500" indent="-571500">
              <a:buFont typeface="Arial" pitchFamily="34" charset="0"/>
              <a:buChar char="•"/>
            </a:pPr>
            <a:endParaRPr lang="en-US" sz="2800" dirty="0" smtClean="0"/>
          </a:p>
          <a:p>
            <a:pPr marL="571500" indent="-571500">
              <a:buFont typeface="Arial" pitchFamily="34" charset="0"/>
              <a:buChar char="•"/>
            </a:pPr>
            <a:r>
              <a:rPr lang="en-US" sz="2800" dirty="0" smtClean="0"/>
              <a:t>Taking volunteers for Peer Reviewers</a:t>
            </a:r>
          </a:p>
          <a:p>
            <a:pPr marL="1028700" lvl="1" indent="-571500">
              <a:buFont typeface="Wingdings" pitchFamily="2" charset="2"/>
              <a:buChar char="Ø"/>
            </a:pPr>
            <a:r>
              <a:rPr lang="en-US" sz="2000" dirty="0" smtClean="0"/>
              <a:t>The college pays for the training</a:t>
            </a:r>
          </a:p>
          <a:p>
            <a:pPr marL="1028700" lvl="1" indent="-571500">
              <a:buFont typeface="Wingdings" pitchFamily="2" charset="2"/>
              <a:buChar char="Ø"/>
            </a:pPr>
            <a:r>
              <a:rPr lang="en-US" sz="2000" dirty="0" smtClean="0"/>
              <a:t>You receive a stipend for the peer review</a:t>
            </a:r>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486862"/>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4000" dirty="0" smtClean="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Quality Matters</a:t>
            </a:r>
            <a:endParaRPr lang="en-US" sz="4000" dirty="0">
              <a:effectLst/>
              <a:latin typeface="Arial" pitchFamily="34" charset="0"/>
              <a:ea typeface="Times New Roman"/>
              <a:cs typeface="Arial"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Tree>
    <p:extLst>
      <p:ext uri="{BB962C8B-B14F-4D97-AF65-F5344CB8AC3E}">
        <p14:creationId xmlns:p14="http://schemas.microsoft.com/office/powerpoint/2010/main" val="12342525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4031873"/>
          </a:xfrm>
          <a:prstGeom prst="rect">
            <a:avLst/>
          </a:prstGeom>
        </p:spPr>
        <p:txBody>
          <a:bodyPr wrap="square">
            <a:spAutoFit/>
          </a:bodyPr>
          <a:lstStyle/>
          <a:p>
            <a:r>
              <a:rPr lang="en-US" sz="3600" dirty="0" smtClean="0"/>
              <a:t>Training</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New Training Program for Fall 2013</a:t>
            </a:r>
          </a:p>
          <a:p>
            <a:endParaRPr lang="en-US" sz="1200" dirty="0" smtClean="0"/>
          </a:p>
          <a:p>
            <a:pPr marL="571500" indent="-571500">
              <a:buFont typeface="Arial" pitchFamily="34" charset="0"/>
              <a:buChar char="•"/>
            </a:pPr>
            <a:r>
              <a:rPr lang="en-US" sz="2800" dirty="0" smtClean="0"/>
              <a:t>Modular Approach</a:t>
            </a:r>
          </a:p>
          <a:p>
            <a:pPr marL="1028700" lvl="1" indent="-571500">
              <a:buFont typeface="Arial" pitchFamily="34" charset="0"/>
              <a:buChar char="•"/>
            </a:pPr>
            <a:r>
              <a:rPr lang="en-US" sz="2000" dirty="0" smtClean="0"/>
              <a:t>Blackboard</a:t>
            </a:r>
          </a:p>
          <a:p>
            <a:pPr marL="1028700" lvl="1" indent="-571500">
              <a:buFont typeface="Arial" pitchFamily="34" charset="0"/>
              <a:buChar char="•"/>
            </a:pPr>
            <a:r>
              <a:rPr lang="en-US" sz="2000" dirty="0" smtClean="0"/>
              <a:t>Accessibility</a:t>
            </a:r>
          </a:p>
          <a:p>
            <a:pPr marL="1028700" lvl="1" indent="-571500">
              <a:buFont typeface="Arial" pitchFamily="34" charset="0"/>
              <a:buChar char="•"/>
            </a:pPr>
            <a:r>
              <a:rPr lang="en-US" sz="2000" dirty="0" smtClean="0"/>
              <a:t>Intro to Designing an Online Course</a:t>
            </a:r>
          </a:p>
          <a:p>
            <a:pPr marL="1028700" lvl="1" indent="-571500">
              <a:buFont typeface="Arial" pitchFamily="34" charset="0"/>
              <a:buChar char="•"/>
            </a:pPr>
            <a:r>
              <a:rPr lang="en-US" sz="2000" dirty="0" smtClean="0"/>
              <a:t>Copyright</a:t>
            </a:r>
          </a:p>
          <a:p>
            <a:pPr marL="1028700" lvl="1" indent="-571500">
              <a:buFont typeface="Arial" pitchFamily="34" charset="0"/>
              <a:buChar char="•"/>
            </a:pPr>
            <a:r>
              <a:rPr lang="en-US" sz="2000" dirty="0" smtClean="0"/>
              <a:t>Multimedia</a:t>
            </a:r>
          </a:p>
          <a:p>
            <a:pPr marL="1028700" lvl="1" indent="-571500">
              <a:buFont typeface="Arial" pitchFamily="34" charset="0"/>
              <a:buChar char="•"/>
            </a:pPr>
            <a:r>
              <a:rPr lang="en-US" sz="2000" dirty="0" smtClean="0"/>
              <a:t>Open Educational Resources </a:t>
            </a:r>
          </a:p>
          <a:p>
            <a:pPr marL="1028700" lvl="1" indent="-571500">
              <a:buFont typeface="Arial" pitchFamily="34" charset="0"/>
              <a:buChar char="•"/>
            </a:pPr>
            <a:r>
              <a:rPr lang="en-US" sz="2000" dirty="0" smtClean="0"/>
              <a:t>Social Media</a:t>
            </a:r>
          </a:p>
        </p:txBody>
      </p:sp>
    </p:spTree>
    <p:extLst>
      <p:ext uri="{BB962C8B-B14F-4D97-AF65-F5344CB8AC3E}">
        <p14:creationId xmlns:p14="http://schemas.microsoft.com/office/powerpoint/2010/main" val="39507331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r>
              <a:rPr lang="en-US" sz="3600" dirty="0" smtClean="0"/>
              <a:t>Questions?</a:t>
            </a:r>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486862"/>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4000" dirty="0" smtClean="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Quality Matters</a:t>
            </a:r>
            <a:endParaRPr lang="en-US" sz="4000" dirty="0">
              <a:effectLst/>
              <a:latin typeface="Arial" pitchFamily="34" charset="0"/>
              <a:ea typeface="Times New Roman"/>
              <a:cs typeface="Arial"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pic>
        <p:nvPicPr>
          <p:cNvPr id="6" name="Picture 2" descr="C:\Documents and Settings\kerry.kilber\Local Settings\Temporary Internet Files\Content.IE5\ZHA5GD3K\MC90007862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43312" y="2362200"/>
            <a:ext cx="1857375" cy="3995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788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3908762"/>
          </a:xfrm>
          <a:prstGeom prst="rect">
            <a:avLst/>
          </a:prstGeom>
        </p:spPr>
        <p:txBody>
          <a:bodyPr wrap="square">
            <a:spAutoFit/>
          </a:bodyPr>
          <a:lstStyle/>
          <a:p>
            <a:r>
              <a:rPr lang="en-US" sz="3600" dirty="0" smtClean="0"/>
              <a:t>At a Glance</a:t>
            </a:r>
          </a:p>
          <a:p>
            <a:endParaRPr lang="en-US" sz="1200" dirty="0" smtClean="0"/>
          </a:p>
          <a:p>
            <a:pPr marL="571500" indent="-571500">
              <a:buFont typeface="Arial" pitchFamily="34" charset="0"/>
              <a:buChar char="•"/>
            </a:pPr>
            <a:r>
              <a:rPr lang="en-US" sz="2800" dirty="0" smtClean="0"/>
              <a:t>Numbers</a:t>
            </a:r>
          </a:p>
          <a:p>
            <a:pPr marL="571500" indent="-571500">
              <a:buFont typeface="Arial" pitchFamily="34" charset="0"/>
              <a:buChar char="•"/>
            </a:pPr>
            <a:endParaRPr lang="en-US" sz="1200" dirty="0" smtClean="0"/>
          </a:p>
          <a:p>
            <a:pPr marL="1028700" lvl="1" indent="-571500">
              <a:buFont typeface="Wingdings" pitchFamily="2" charset="2"/>
              <a:buChar char="Ø"/>
            </a:pPr>
            <a:r>
              <a:rPr lang="en-US" sz="2000" dirty="0" smtClean="0"/>
              <a:t>249 courses approved as of April 2012</a:t>
            </a:r>
          </a:p>
          <a:p>
            <a:pPr marL="1028700" lvl="1" indent="-571500">
              <a:buFont typeface="Wingdings" pitchFamily="2" charset="2"/>
              <a:buChar char="Ø"/>
            </a:pPr>
            <a:r>
              <a:rPr lang="en-US" sz="2000" dirty="0" smtClean="0"/>
              <a:t>39 degrees and 32 certificates available at 50% or more through the distance education mode</a:t>
            </a:r>
          </a:p>
          <a:p>
            <a:pPr marL="1028700" lvl="1" indent="-571500">
              <a:buFont typeface="Wingdings" pitchFamily="2" charset="2"/>
              <a:buChar char="Ø"/>
            </a:pPr>
            <a:r>
              <a:rPr lang="en-US" sz="2000" dirty="0" smtClean="0"/>
              <a:t>304 Online Sections in 2011-2012 (51% or more online)</a:t>
            </a:r>
          </a:p>
          <a:p>
            <a:pPr marL="1028700" lvl="1" indent="-571500">
              <a:buFont typeface="Wingdings" pitchFamily="2" charset="2"/>
              <a:buChar char="Ø"/>
            </a:pPr>
            <a:r>
              <a:rPr lang="en-US" sz="2000" dirty="0" smtClean="0"/>
              <a:t>3,835 unduplicated headcount in 2011-2012</a:t>
            </a:r>
          </a:p>
          <a:p>
            <a:pPr marL="1028700" lvl="1" indent="-571500">
              <a:buFont typeface="Wingdings" pitchFamily="2" charset="2"/>
              <a:buChar char="Ø"/>
            </a:pPr>
            <a:r>
              <a:rPr lang="en-US" sz="2000" dirty="0" smtClean="0"/>
              <a:t>9% of FTES in 2010-2011</a:t>
            </a:r>
          </a:p>
          <a:p>
            <a:pPr marL="1028700" lvl="1" indent="-571500">
              <a:buFont typeface="Wingdings" pitchFamily="2" charset="2"/>
              <a:buChar char="Ø"/>
            </a:pPr>
            <a:r>
              <a:rPr lang="en-US" sz="2000" dirty="0" smtClean="0"/>
              <a:t>8% disparity in Success (</a:t>
            </a:r>
            <a:r>
              <a:rPr lang="en-US" sz="2000" dirty="0"/>
              <a:t>59.2% for distance learning vs. 67.4% for </a:t>
            </a:r>
            <a:r>
              <a:rPr lang="en-US" sz="2000" dirty="0" smtClean="0"/>
              <a:t>face-to-face) in Fall 2011</a:t>
            </a:r>
            <a:endParaRPr lang="en-US" sz="2000" dirty="0"/>
          </a:p>
        </p:txBody>
      </p:sp>
    </p:spTree>
    <p:extLst>
      <p:ext uri="{BB962C8B-B14F-4D97-AF65-F5344CB8AC3E}">
        <p14:creationId xmlns:p14="http://schemas.microsoft.com/office/powerpoint/2010/main" val="316609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2923877"/>
          </a:xfrm>
          <a:prstGeom prst="rect">
            <a:avLst/>
          </a:prstGeom>
        </p:spPr>
        <p:txBody>
          <a:bodyPr wrap="square">
            <a:spAutoFit/>
          </a:bodyPr>
          <a:lstStyle/>
          <a:p>
            <a:r>
              <a:rPr lang="en-US" sz="3600" dirty="0" smtClean="0"/>
              <a:t>At a Glance</a:t>
            </a:r>
          </a:p>
          <a:p>
            <a:endParaRPr lang="en-US" sz="1200" dirty="0" smtClean="0"/>
          </a:p>
          <a:p>
            <a:pPr marL="571500" indent="-571500">
              <a:buFont typeface="Arial" pitchFamily="34" charset="0"/>
              <a:buChar char="•"/>
            </a:pPr>
            <a:r>
              <a:rPr lang="en-US" sz="2800" dirty="0" smtClean="0"/>
              <a:t>More Numbers</a:t>
            </a:r>
          </a:p>
          <a:p>
            <a:pPr marL="1028700" lvl="1" indent="-571500">
              <a:buFont typeface="Wingdings" pitchFamily="2" charset="2"/>
              <a:buChar char="Ø"/>
            </a:pPr>
            <a:r>
              <a:rPr lang="en-US" sz="1600" dirty="0"/>
              <a:t>11 Degrees – </a:t>
            </a:r>
            <a:r>
              <a:rPr lang="en-US" sz="1600" dirty="0" smtClean="0"/>
              <a:t>Required Units 100</a:t>
            </a:r>
            <a:r>
              <a:rPr lang="en-US" sz="1600" dirty="0"/>
              <a:t>% </a:t>
            </a:r>
            <a:r>
              <a:rPr lang="en-US" sz="1600" dirty="0" smtClean="0"/>
              <a:t>online*</a:t>
            </a:r>
            <a:endParaRPr lang="en-US" sz="1600" dirty="0"/>
          </a:p>
          <a:p>
            <a:pPr marL="1028700" lvl="1" indent="-571500">
              <a:buFont typeface="Wingdings" pitchFamily="2" charset="2"/>
              <a:buChar char="Ø"/>
            </a:pPr>
            <a:r>
              <a:rPr lang="en-US" sz="1600" dirty="0"/>
              <a:t>3 Certificates of Achievement  - </a:t>
            </a:r>
            <a:r>
              <a:rPr lang="en-US" sz="1600" dirty="0" smtClean="0"/>
              <a:t>Required Units 100</a:t>
            </a:r>
            <a:r>
              <a:rPr lang="en-US" sz="1600" dirty="0"/>
              <a:t>% </a:t>
            </a:r>
            <a:r>
              <a:rPr lang="en-US" sz="1600" dirty="0" smtClean="0"/>
              <a:t>online*</a:t>
            </a:r>
            <a:endParaRPr lang="en-US" sz="1600" dirty="0"/>
          </a:p>
          <a:p>
            <a:pPr marL="1028700" lvl="1" indent="-571500">
              <a:buFont typeface="Wingdings" pitchFamily="2" charset="2"/>
              <a:buChar char="Ø"/>
            </a:pPr>
            <a:r>
              <a:rPr lang="en-US" sz="1600" dirty="0"/>
              <a:t>23 Certificates of Proficiency – </a:t>
            </a:r>
            <a:r>
              <a:rPr lang="en-US" sz="1600" dirty="0" smtClean="0"/>
              <a:t>Required Units 100</a:t>
            </a:r>
            <a:r>
              <a:rPr lang="en-US" sz="1600" dirty="0"/>
              <a:t>% </a:t>
            </a:r>
            <a:r>
              <a:rPr lang="en-US" sz="1600" dirty="0" smtClean="0"/>
              <a:t>online*</a:t>
            </a:r>
            <a:endParaRPr lang="en-US" sz="1600" dirty="0"/>
          </a:p>
          <a:p>
            <a:endParaRPr lang="en-US" sz="2800" dirty="0" smtClean="0"/>
          </a:p>
          <a:p>
            <a:r>
              <a:rPr lang="en-US" sz="1600" b="1" i="1" dirty="0" smtClean="0">
                <a:solidFill>
                  <a:srgbClr val="335A5C"/>
                </a:solidFill>
              </a:rPr>
              <a:t>*</a:t>
            </a:r>
            <a:r>
              <a:rPr lang="en-US" sz="1600" b="1" i="1" dirty="0">
                <a:solidFill>
                  <a:srgbClr val="335A5C"/>
                </a:solidFill>
              </a:rPr>
              <a:t> </a:t>
            </a:r>
            <a:r>
              <a:rPr lang="en-US" sz="1600" b="1" i="1" dirty="0" smtClean="0">
                <a:solidFill>
                  <a:srgbClr val="335A5C"/>
                </a:solidFill>
              </a:rPr>
              <a:t>There </a:t>
            </a:r>
            <a:r>
              <a:rPr lang="en-US" sz="1600" b="1" i="1" dirty="0">
                <a:solidFill>
                  <a:srgbClr val="335A5C"/>
                </a:solidFill>
              </a:rPr>
              <a:t>is no degree offered which is 100% online due to the lab and/or Exercise Science requirements of the General Education package not being offered online. </a:t>
            </a:r>
            <a:endParaRPr lang="en-US" sz="1600" b="1" i="1" dirty="0" smtClean="0">
              <a:solidFill>
                <a:srgbClr val="335A5C"/>
              </a:solidFill>
            </a:endParaRPr>
          </a:p>
        </p:txBody>
      </p:sp>
    </p:spTree>
    <p:extLst>
      <p:ext uri="{BB962C8B-B14F-4D97-AF65-F5344CB8AC3E}">
        <p14:creationId xmlns:p14="http://schemas.microsoft.com/office/powerpoint/2010/main" val="316609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646331"/>
          </a:xfrm>
          <a:prstGeom prst="rect">
            <a:avLst/>
          </a:prstGeom>
        </p:spPr>
        <p:txBody>
          <a:bodyPr wrap="square">
            <a:spAutoFit/>
          </a:bodyPr>
          <a:lstStyle/>
          <a:p>
            <a:r>
              <a:rPr lang="en-US" sz="3600" dirty="0" smtClean="0"/>
              <a:t>SDIC – Region 10 Numbers</a:t>
            </a:r>
          </a:p>
        </p:txBody>
      </p:sp>
      <p:graphicFrame>
        <p:nvGraphicFramePr>
          <p:cNvPr id="6" name="Table 5"/>
          <p:cNvGraphicFramePr>
            <a:graphicFrameLocks noGrp="1"/>
          </p:cNvGraphicFramePr>
          <p:nvPr>
            <p:extLst>
              <p:ext uri="{D42A27DB-BD31-4B8C-83A1-F6EECF244321}">
                <p14:modId xmlns:p14="http://schemas.microsoft.com/office/powerpoint/2010/main" val="2781376455"/>
              </p:ext>
            </p:extLst>
          </p:nvPr>
        </p:nvGraphicFramePr>
        <p:xfrm>
          <a:off x="590550" y="3276600"/>
          <a:ext cx="7962899" cy="2400300"/>
        </p:xfrm>
        <a:graphic>
          <a:graphicData uri="http://schemas.openxmlformats.org/drawingml/2006/table">
            <a:tbl>
              <a:tblPr>
                <a:tableStyleId>{5C22544A-7EE6-4342-B048-85BDC9FD1C3A}</a:tableStyleId>
              </a:tblPr>
              <a:tblGrid>
                <a:gridCol w="2512596"/>
                <a:gridCol w="1627477"/>
                <a:gridCol w="1627477"/>
                <a:gridCol w="2195349"/>
              </a:tblGrid>
              <a:tr h="200025">
                <a:tc>
                  <a:txBody>
                    <a:bodyPr/>
                    <a:lstStyle/>
                    <a:p>
                      <a:pPr algn="l" rtl="0" fontAlgn="b"/>
                      <a:r>
                        <a:rPr lang="en-US" sz="1100" b="1" u="sng" strike="noStrike" dirty="0">
                          <a:effectLst/>
                        </a:rPr>
                        <a:t>College</a:t>
                      </a:r>
                      <a:endParaRPr lang="en-US" sz="1100" b="1" i="0" u="sng" strike="noStrike" dirty="0">
                        <a:solidFill>
                          <a:srgbClr val="000000"/>
                        </a:solidFill>
                        <a:effectLst/>
                        <a:latin typeface="Calibri"/>
                      </a:endParaRPr>
                    </a:p>
                  </a:txBody>
                  <a:tcPr marL="9525" marR="9525" marT="9525" marB="0" anchor="b"/>
                </a:tc>
                <a:tc>
                  <a:txBody>
                    <a:bodyPr/>
                    <a:lstStyle/>
                    <a:p>
                      <a:pPr algn="l" rtl="0" fontAlgn="b"/>
                      <a:r>
                        <a:rPr lang="en-US" sz="1100" b="1" u="sng" strike="noStrike" dirty="0">
                          <a:effectLst/>
                        </a:rPr>
                        <a:t>2011-2012 Online Sections</a:t>
                      </a:r>
                      <a:endParaRPr lang="en-US" sz="1100" b="1" i="0" u="sng" strike="noStrike" dirty="0">
                        <a:solidFill>
                          <a:srgbClr val="000000"/>
                        </a:solidFill>
                        <a:effectLst/>
                        <a:latin typeface="Calibri"/>
                      </a:endParaRPr>
                    </a:p>
                  </a:txBody>
                  <a:tcPr marL="9525" marR="9525" marT="9525" marB="0" anchor="b"/>
                </a:tc>
                <a:tc>
                  <a:txBody>
                    <a:bodyPr/>
                    <a:lstStyle/>
                    <a:p>
                      <a:pPr algn="l" rtl="0" fontAlgn="b"/>
                      <a:r>
                        <a:rPr lang="en-US" sz="1100" b="1" u="sng" strike="noStrike" dirty="0">
                          <a:effectLst/>
                        </a:rPr>
                        <a:t>2012-2013 Online Sections</a:t>
                      </a:r>
                      <a:endParaRPr lang="en-US" sz="1100" b="1" i="0" u="sng" strike="noStrike" dirty="0">
                        <a:solidFill>
                          <a:srgbClr val="000000"/>
                        </a:solidFill>
                        <a:effectLst/>
                        <a:latin typeface="Calibri"/>
                      </a:endParaRPr>
                    </a:p>
                  </a:txBody>
                  <a:tcPr marL="9525" marR="9525" marT="9525" marB="0" anchor="b"/>
                </a:tc>
                <a:tc>
                  <a:txBody>
                    <a:bodyPr/>
                    <a:lstStyle/>
                    <a:p>
                      <a:pPr algn="l" rtl="0" fontAlgn="b"/>
                      <a:r>
                        <a:rPr lang="en-US" sz="1100" b="1" u="sng" strike="noStrike" dirty="0">
                          <a:effectLst/>
                        </a:rPr>
                        <a:t>2011-2012 Unduplicated Headcount</a:t>
                      </a:r>
                      <a:endParaRPr lang="en-US" sz="1100" b="1" i="0" u="sng" strike="noStrike" dirty="0">
                        <a:solidFill>
                          <a:srgbClr val="000000"/>
                        </a:solidFill>
                        <a:effectLst/>
                        <a:latin typeface="Calibri"/>
                      </a:endParaRPr>
                    </a:p>
                  </a:txBody>
                  <a:tcPr marL="9525" marR="9525" marT="9525" marB="0" anchor="b"/>
                </a:tc>
              </a:tr>
              <a:tr h="200025">
                <a:tc>
                  <a:txBody>
                    <a:bodyPr/>
                    <a:lstStyle/>
                    <a:p>
                      <a:pPr algn="l" rtl="0" fontAlgn="b"/>
                      <a:r>
                        <a:rPr lang="en-US" sz="1100" u="none" strike="noStrike">
                          <a:effectLst/>
                        </a:rPr>
                        <a:t>Mesa College</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487</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453</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9,841</a:t>
                      </a:r>
                      <a:endParaRPr lang="en-US" sz="1100" b="0" i="0" u="none" strike="noStrike">
                        <a:solidFill>
                          <a:srgbClr val="000000"/>
                        </a:solidFill>
                        <a:effectLst/>
                        <a:latin typeface="Calibri"/>
                      </a:endParaRPr>
                    </a:p>
                  </a:txBody>
                  <a:tcPr marL="9525" marR="9525" marT="9525" marB="0" anchor="b"/>
                </a:tc>
              </a:tr>
              <a:tr h="200025">
                <a:tc>
                  <a:txBody>
                    <a:bodyPr/>
                    <a:lstStyle/>
                    <a:p>
                      <a:pPr algn="l" rtl="0" fontAlgn="b"/>
                      <a:r>
                        <a:rPr lang="en-US" sz="1100" u="none" strike="noStrike" dirty="0">
                          <a:effectLst/>
                        </a:rPr>
                        <a:t>Southwestern College</a:t>
                      </a:r>
                      <a:endParaRPr lang="en-US" sz="1100" b="0" i="0" u="none" strike="noStrike" dirty="0">
                        <a:solidFill>
                          <a:srgbClr val="000000"/>
                        </a:solidFill>
                        <a:effectLst/>
                        <a:latin typeface="Calibri"/>
                      </a:endParaRPr>
                    </a:p>
                  </a:txBody>
                  <a:tcPr marL="9525" marR="9525" marT="9525" marB="0" anchor="b"/>
                </a:tc>
                <a:tc>
                  <a:txBody>
                    <a:bodyPr/>
                    <a:lstStyle/>
                    <a:p>
                      <a:pPr algn="r" rtl="0" fontAlgn="b"/>
                      <a:r>
                        <a:rPr lang="en-US" sz="1100" u="none" strike="noStrike">
                          <a:effectLst/>
                        </a:rPr>
                        <a:t>520</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442</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8,992</a:t>
                      </a:r>
                      <a:endParaRPr lang="en-US" sz="1100" b="0" i="0" u="none" strike="noStrike">
                        <a:solidFill>
                          <a:srgbClr val="000000"/>
                        </a:solidFill>
                        <a:effectLst/>
                        <a:latin typeface="Calibri"/>
                      </a:endParaRPr>
                    </a:p>
                  </a:txBody>
                  <a:tcPr marL="9525" marR="9525" marT="9525" marB="0" anchor="b"/>
                </a:tc>
              </a:tr>
              <a:tr h="200025">
                <a:tc>
                  <a:txBody>
                    <a:bodyPr/>
                    <a:lstStyle/>
                    <a:p>
                      <a:pPr algn="l" rtl="0" fontAlgn="b"/>
                      <a:r>
                        <a:rPr lang="en-US" sz="1100" u="none" strike="noStrike">
                          <a:effectLst/>
                        </a:rPr>
                        <a:t>Palomar College</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525</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461</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8,672</a:t>
                      </a:r>
                      <a:endParaRPr lang="en-US" sz="1100" b="0" i="0" u="none" strike="noStrike">
                        <a:solidFill>
                          <a:srgbClr val="000000"/>
                        </a:solidFill>
                        <a:effectLst/>
                        <a:latin typeface="Calibri"/>
                      </a:endParaRPr>
                    </a:p>
                  </a:txBody>
                  <a:tcPr marL="9525" marR="9525" marT="9525" marB="0" anchor="b"/>
                </a:tc>
              </a:tr>
              <a:tr h="200025">
                <a:tc>
                  <a:txBody>
                    <a:bodyPr/>
                    <a:lstStyle/>
                    <a:p>
                      <a:pPr algn="l" rtl="0" fontAlgn="b"/>
                      <a:r>
                        <a:rPr lang="en-US" sz="1100" u="none" strike="noStrike">
                          <a:effectLst/>
                        </a:rPr>
                        <a:t>City College</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348</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317</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7,814</a:t>
                      </a:r>
                      <a:endParaRPr lang="en-US" sz="1100" b="0" i="0" u="none" strike="noStrike">
                        <a:solidFill>
                          <a:srgbClr val="000000"/>
                        </a:solidFill>
                        <a:effectLst/>
                        <a:latin typeface="Calibri"/>
                      </a:endParaRPr>
                    </a:p>
                  </a:txBody>
                  <a:tcPr marL="9525" marR="9525" marT="9525" marB="0" anchor="b"/>
                </a:tc>
              </a:tr>
              <a:tr h="200025">
                <a:tc>
                  <a:txBody>
                    <a:bodyPr/>
                    <a:lstStyle/>
                    <a:p>
                      <a:pPr algn="l" rtl="0" fontAlgn="b"/>
                      <a:r>
                        <a:rPr lang="en-US" sz="1100" u="none" strike="noStrike">
                          <a:effectLst/>
                        </a:rPr>
                        <a:t>Miramar College</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326</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270</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7,377</a:t>
                      </a:r>
                      <a:endParaRPr lang="en-US" sz="1100" b="0" i="0" u="none" strike="noStrike">
                        <a:solidFill>
                          <a:srgbClr val="000000"/>
                        </a:solidFill>
                        <a:effectLst/>
                        <a:latin typeface="Calibri"/>
                      </a:endParaRPr>
                    </a:p>
                  </a:txBody>
                  <a:tcPr marL="9525" marR="9525" marT="9525" marB="0" anchor="b"/>
                </a:tc>
              </a:tr>
              <a:tr h="200025">
                <a:tc>
                  <a:txBody>
                    <a:bodyPr/>
                    <a:lstStyle/>
                    <a:p>
                      <a:pPr algn="l" rtl="0" fontAlgn="b"/>
                      <a:r>
                        <a:rPr lang="en-US" sz="1100" u="none" strike="noStrike">
                          <a:effectLst/>
                        </a:rPr>
                        <a:t>MiraCosta College</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482</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503</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7,071</a:t>
                      </a:r>
                      <a:endParaRPr lang="en-US" sz="1100" b="0" i="0" u="none" strike="noStrike">
                        <a:solidFill>
                          <a:srgbClr val="000000"/>
                        </a:solidFill>
                        <a:effectLst/>
                        <a:latin typeface="Calibri"/>
                      </a:endParaRPr>
                    </a:p>
                  </a:txBody>
                  <a:tcPr marL="9525" marR="9525" marT="9525" marB="0" anchor="b"/>
                </a:tc>
              </a:tr>
              <a:tr h="200025">
                <a:tc>
                  <a:txBody>
                    <a:bodyPr/>
                    <a:lstStyle/>
                    <a:p>
                      <a:pPr algn="l" rtl="0" fontAlgn="b"/>
                      <a:r>
                        <a:rPr lang="en-US" sz="1100" u="none" strike="noStrike">
                          <a:effectLst/>
                        </a:rPr>
                        <a:t>Grossmont College</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304</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303</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3,835</a:t>
                      </a:r>
                      <a:endParaRPr lang="en-US" sz="1100" b="0" i="0" u="none" strike="noStrike">
                        <a:solidFill>
                          <a:srgbClr val="000000"/>
                        </a:solidFill>
                        <a:effectLst/>
                        <a:latin typeface="Calibri"/>
                      </a:endParaRPr>
                    </a:p>
                  </a:txBody>
                  <a:tcPr marL="9525" marR="9525" marT="9525" marB="0" anchor="b"/>
                </a:tc>
              </a:tr>
              <a:tr h="200025">
                <a:tc>
                  <a:txBody>
                    <a:bodyPr/>
                    <a:lstStyle/>
                    <a:p>
                      <a:pPr algn="l" rtl="0" fontAlgn="b"/>
                      <a:r>
                        <a:rPr lang="en-US" sz="1100" u="none" strike="noStrike">
                          <a:effectLst/>
                        </a:rPr>
                        <a:t>Imperial Valley College</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132</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12</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2,326</a:t>
                      </a:r>
                      <a:endParaRPr lang="en-US" sz="1100" b="0" i="0" u="none" strike="noStrike">
                        <a:solidFill>
                          <a:srgbClr val="000000"/>
                        </a:solidFill>
                        <a:effectLst/>
                        <a:latin typeface="Calibri"/>
                      </a:endParaRPr>
                    </a:p>
                  </a:txBody>
                  <a:tcPr marL="9525" marR="9525" marT="9525" marB="0" anchor="b"/>
                </a:tc>
              </a:tr>
              <a:tr h="200025">
                <a:tc>
                  <a:txBody>
                    <a:bodyPr/>
                    <a:lstStyle/>
                    <a:p>
                      <a:pPr algn="l" rtl="0" fontAlgn="b"/>
                      <a:r>
                        <a:rPr lang="en-US" sz="1100" u="none" strike="noStrike">
                          <a:effectLst/>
                        </a:rPr>
                        <a:t>Cuyamaca College</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176</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2,322</a:t>
                      </a:r>
                      <a:endParaRPr lang="en-US" sz="1100" b="0" i="0" u="none" strike="noStrike">
                        <a:solidFill>
                          <a:srgbClr val="000000"/>
                        </a:solidFill>
                        <a:effectLst/>
                        <a:latin typeface="Calibri"/>
                      </a:endParaRPr>
                    </a:p>
                  </a:txBody>
                  <a:tcPr marL="9525" marR="9525" marT="9525" marB="0" anchor="b"/>
                </a:tc>
              </a:tr>
              <a:tr h="200025">
                <a:tc>
                  <a:txBody>
                    <a:bodyPr/>
                    <a:lstStyle/>
                    <a:p>
                      <a:pPr algn="l" rtl="0" fontAlgn="b"/>
                      <a:r>
                        <a:rPr lang="en-US" sz="1100" u="none" strike="noStrike">
                          <a:effectLst/>
                        </a:rPr>
                        <a:t>San Diego Continuing Education</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33</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55</a:t>
                      </a:r>
                      <a:endParaRPr lang="en-US" sz="1100" b="0" i="0" u="none" strike="noStrike">
                        <a:solidFill>
                          <a:srgbClr val="000000"/>
                        </a:solidFill>
                        <a:effectLst/>
                        <a:latin typeface="Calibri"/>
                      </a:endParaRPr>
                    </a:p>
                  </a:txBody>
                  <a:tcPr marL="9525" marR="9525" marT="9525" marB="0" anchor="b"/>
                </a:tc>
                <a:tc>
                  <a:txBody>
                    <a:bodyPr/>
                    <a:lstStyle/>
                    <a:p>
                      <a:pPr algn="r" rtl="0" fontAlgn="b"/>
                      <a:r>
                        <a:rPr lang="en-US" sz="1100" u="none" strike="noStrike">
                          <a:effectLst/>
                        </a:rPr>
                        <a:t>1,036</a:t>
                      </a:r>
                      <a:endParaRPr lang="en-US" sz="1100" b="0" i="0" u="none" strike="noStrike">
                        <a:solidFill>
                          <a:srgbClr val="000000"/>
                        </a:solidFill>
                        <a:effectLst/>
                        <a:latin typeface="Calibri"/>
                      </a:endParaRPr>
                    </a:p>
                  </a:txBody>
                  <a:tcPr marL="9525" marR="9525" marT="9525" marB="0" anchor="b"/>
                </a:tc>
              </a:tr>
              <a:tr h="200025">
                <a:tc>
                  <a:txBody>
                    <a:bodyPr/>
                    <a:lstStyle/>
                    <a:p>
                      <a:pPr algn="l" rtl="0" fontAlgn="b"/>
                      <a:r>
                        <a:rPr lang="en-US" sz="1100" b="1" u="none" strike="noStrike" dirty="0">
                          <a:effectLst/>
                        </a:rPr>
                        <a:t>Total</a:t>
                      </a:r>
                      <a:endParaRPr lang="en-US" sz="1100" b="1" i="0" u="none" strike="noStrike" dirty="0">
                        <a:solidFill>
                          <a:srgbClr val="000000"/>
                        </a:solidFill>
                        <a:effectLst/>
                        <a:latin typeface="Calibri"/>
                      </a:endParaRPr>
                    </a:p>
                  </a:txBody>
                  <a:tcPr marL="9525" marR="9525" marT="9525" marB="0" anchor="b"/>
                </a:tc>
                <a:tc>
                  <a:txBody>
                    <a:bodyPr/>
                    <a:lstStyle/>
                    <a:p>
                      <a:pPr algn="r" rtl="0" fontAlgn="b"/>
                      <a:r>
                        <a:rPr lang="en-US" sz="1100" b="1" u="none" strike="noStrike" dirty="0">
                          <a:effectLst/>
                        </a:rPr>
                        <a:t>3,334</a:t>
                      </a:r>
                      <a:endParaRPr lang="en-US" sz="1100" b="1" i="0" u="none" strike="noStrike" dirty="0">
                        <a:solidFill>
                          <a:srgbClr val="000000"/>
                        </a:solidFill>
                        <a:effectLst/>
                        <a:latin typeface="Calibri"/>
                      </a:endParaRPr>
                    </a:p>
                  </a:txBody>
                  <a:tcPr marL="9525" marR="9525" marT="9525" marB="0" anchor="b"/>
                </a:tc>
                <a:tc>
                  <a:txBody>
                    <a:bodyPr/>
                    <a:lstStyle/>
                    <a:p>
                      <a:pPr algn="r" rtl="0" fontAlgn="b"/>
                      <a:r>
                        <a:rPr lang="en-US" sz="1100" b="1" u="none" strike="noStrike" dirty="0">
                          <a:effectLst/>
                        </a:rPr>
                        <a:t>2,992</a:t>
                      </a:r>
                      <a:endParaRPr lang="en-US" sz="1100" b="1" i="0" u="none" strike="noStrike" dirty="0">
                        <a:solidFill>
                          <a:srgbClr val="000000"/>
                        </a:solidFill>
                        <a:effectLst/>
                        <a:latin typeface="Calibri"/>
                      </a:endParaRPr>
                    </a:p>
                  </a:txBody>
                  <a:tcPr marL="9525" marR="9525" marT="9525" marB="0" anchor="b"/>
                </a:tc>
                <a:tc>
                  <a:txBody>
                    <a:bodyPr/>
                    <a:lstStyle/>
                    <a:p>
                      <a:pPr algn="r" rtl="0" fontAlgn="b"/>
                      <a:r>
                        <a:rPr lang="en-US" sz="1100" b="1" u="none" strike="noStrike" dirty="0">
                          <a:effectLst/>
                        </a:rPr>
                        <a:t>59,286</a:t>
                      </a:r>
                      <a:endParaRPr lang="en-US" sz="11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895408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2554545"/>
          </a:xfrm>
          <a:prstGeom prst="rect">
            <a:avLst/>
          </a:prstGeom>
        </p:spPr>
        <p:txBody>
          <a:bodyPr wrap="square">
            <a:spAutoFit/>
          </a:bodyPr>
          <a:lstStyle/>
          <a:p>
            <a:r>
              <a:rPr lang="en-US" sz="3600" dirty="0" smtClean="0"/>
              <a:t>Accreditation</a:t>
            </a:r>
          </a:p>
          <a:p>
            <a:endParaRPr lang="en-US" sz="1200" dirty="0" smtClean="0"/>
          </a:p>
          <a:p>
            <a:pPr marL="571500" indent="-571500">
              <a:buFont typeface="Arial" pitchFamily="34" charset="0"/>
              <a:buChar char="•"/>
            </a:pPr>
            <a:r>
              <a:rPr lang="en-US" sz="2800" dirty="0" smtClean="0"/>
              <a:t>Separate Document from ACCJC:  </a:t>
            </a:r>
            <a:br>
              <a:rPr lang="en-US" sz="2800" dirty="0" smtClean="0"/>
            </a:br>
            <a:endParaRPr lang="en-US" sz="2800" dirty="0" smtClean="0"/>
          </a:p>
          <a:p>
            <a:r>
              <a:rPr lang="en-US" sz="2800" dirty="0" smtClean="0"/>
              <a:t>Guide to Evaluating DE and Correspondence Education (CE) – August 2012</a:t>
            </a:r>
          </a:p>
        </p:txBody>
      </p:sp>
    </p:spTree>
    <p:extLst>
      <p:ext uri="{BB962C8B-B14F-4D97-AF65-F5344CB8AC3E}">
        <p14:creationId xmlns:p14="http://schemas.microsoft.com/office/powerpoint/2010/main" val="895408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4770537"/>
          </a:xfrm>
          <a:prstGeom prst="rect">
            <a:avLst/>
          </a:prstGeom>
        </p:spPr>
        <p:txBody>
          <a:bodyPr wrap="square">
            <a:spAutoFit/>
          </a:bodyPr>
          <a:lstStyle/>
          <a:p>
            <a:r>
              <a:rPr lang="en-US" sz="3600" dirty="0" smtClean="0"/>
              <a:t>Accreditation</a:t>
            </a:r>
          </a:p>
          <a:p>
            <a:endParaRPr lang="en-US" sz="1200" dirty="0" smtClean="0"/>
          </a:p>
          <a:p>
            <a:pPr marL="571500" indent="-571500">
              <a:buFont typeface="Arial" pitchFamily="34" charset="0"/>
              <a:buChar char="•"/>
            </a:pPr>
            <a:r>
              <a:rPr lang="en-US" sz="2800" dirty="0" smtClean="0"/>
              <a:t>What will the Site Visit Team be looking for? </a:t>
            </a:r>
          </a:p>
          <a:p>
            <a:pPr marL="571500" indent="-571500">
              <a:buFont typeface="Arial" pitchFamily="34" charset="0"/>
              <a:buChar char="•"/>
            </a:pPr>
            <a:endParaRPr lang="en-US" sz="1200" dirty="0" smtClean="0"/>
          </a:p>
          <a:p>
            <a:pPr marL="1028700" lvl="1" indent="-571500">
              <a:buFont typeface="Arial" pitchFamily="34" charset="0"/>
              <a:buChar char="•"/>
            </a:pPr>
            <a:r>
              <a:rPr lang="en-US" sz="2000" dirty="0" smtClean="0"/>
              <a:t>Student and Faculty Preparation</a:t>
            </a:r>
          </a:p>
          <a:p>
            <a:pPr marL="1028700" lvl="1" indent="-571500">
              <a:buFont typeface="Arial" pitchFamily="34" charset="0"/>
              <a:buChar char="•"/>
            </a:pPr>
            <a:r>
              <a:rPr lang="en-US" sz="2000" dirty="0" smtClean="0"/>
              <a:t>SLOs</a:t>
            </a:r>
          </a:p>
          <a:p>
            <a:pPr marL="1028700" lvl="1" indent="-571500">
              <a:buFont typeface="Arial" pitchFamily="34" charset="0"/>
              <a:buChar char="•"/>
            </a:pPr>
            <a:r>
              <a:rPr lang="en-US" sz="2000" dirty="0" smtClean="0"/>
              <a:t>Accessibility</a:t>
            </a:r>
          </a:p>
          <a:p>
            <a:pPr marL="1028700" lvl="1" indent="-571500">
              <a:buFont typeface="Arial" pitchFamily="34" charset="0"/>
              <a:buChar char="•"/>
            </a:pPr>
            <a:r>
              <a:rPr lang="en-US" sz="2000" dirty="0" smtClean="0"/>
              <a:t>Comparable Services</a:t>
            </a:r>
          </a:p>
          <a:p>
            <a:pPr marL="1028700" lvl="1" indent="-571500">
              <a:buFont typeface="Arial" pitchFamily="34" charset="0"/>
              <a:buChar char="•"/>
            </a:pPr>
            <a:r>
              <a:rPr lang="en-US" sz="2000" dirty="0" smtClean="0"/>
              <a:t>Student Authentication</a:t>
            </a:r>
          </a:p>
          <a:p>
            <a:pPr marL="1028700" lvl="1" indent="-571500">
              <a:buFont typeface="Arial" pitchFamily="34" charset="0"/>
              <a:buChar char="•"/>
            </a:pPr>
            <a:r>
              <a:rPr lang="en-US" sz="2000" dirty="0" smtClean="0"/>
              <a:t>Student Achievement Data</a:t>
            </a:r>
          </a:p>
          <a:p>
            <a:pPr marL="1028700" lvl="1" indent="-571500">
              <a:buFont typeface="Arial" pitchFamily="34" charset="0"/>
              <a:buChar char="•"/>
            </a:pPr>
            <a:r>
              <a:rPr lang="en-US" sz="2000" b="1" dirty="0" smtClean="0"/>
              <a:t>State Authorization</a:t>
            </a:r>
          </a:p>
          <a:p>
            <a:pPr marL="1028700" lvl="1" indent="-571500">
              <a:buFont typeface="Arial" pitchFamily="34" charset="0"/>
              <a:buChar char="•"/>
            </a:pPr>
            <a:r>
              <a:rPr lang="en-US" sz="2000" b="1" dirty="0" smtClean="0"/>
              <a:t>DE vs. CE (Correspondence Education)</a:t>
            </a:r>
          </a:p>
          <a:p>
            <a:endParaRPr lang="en-US" sz="2800" dirty="0" smtClean="0"/>
          </a:p>
        </p:txBody>
      </p:sp>
    </p:spTree>
    <p:extLst>
      <p:ext uri="{BB962C8B-B14F-4D97-AF65-F5344CB8AC3E}">
        <p14:creationId xmlns:p14="http://schemas.microsoft.com/office/powerpoint/2010/main" val="494907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4216539"/>
          </a:xfrm>
          <a:prstGeom prst="rect">
            <a:avLst/>
          </a:prstGeom>
        </p:spPr>
        <p:txBody>
          <a:bodyPr wrap="square">
            <a:spAutoFit/>
          </a:bodyPr>
          <a:lstStyle/>
          <a:p>
            <a:r>
              <a:rPr lang="en-US" sz="3600" dirty="0" smtClean="0"/>
              <a:t>Accreditation</a:t>
            </a:r>
          </a:p>
          <a:p>
            <a:endParaRPr lang="en-US" sz="1200" dirty="0" smtClean="0"/>
          </a:p>
          <a:p>
            <a:pPr marL="571500" indent="-571500">
              <a:buFont typeface="Arial" pitchFamily="34" charset="0"/>
              <a:buChar char="•"/>
            </a:pPr>
            <a:r>
              <a:rPr lang="en-US" sz="2800" dirty="0" smtClean="0"/>
              <a:t>State Authorization – Info from RPIE</a:t>
            </a:r>
          </a:p>
          <a:p>
            <a:pPr marL="571500" indent="-571500">
              <a:buFont typeface="Arial" pitchFamily="34" charset="0"/>
              <a:buChar char="•"/>
            </a:pPr>
            <a:endParaRPr lang="en-US" sz="1200" dirty="0" smtClean="0"/>
          </a:p>
          <a:p>
            <a:pPr marL="1028700" lvl="1" indent="-571500">
              <a:buFont typeface="Arial" pitchFamily="34" charset="0"/>
              <a:buChar char="•"/>
            </a:pPr>
            <a:r>
              <a:rPr lang="en-US" sz="2000" dirty="0" smtClean="0"/>
              <a:t>Fall </a:t>
            </a:r>
            <a:r>
              <a:rPr lang="en-US" sz="2000" dirty="0"/>
              <a:t>2009 through Spring </a:t>
            </a:r>
            <a:r>
              <a:rPr lang="en-US" sz="2000" dirty="0" smtClean="0"/>
              <a:t>2012:  37,700 </a:t>
            </a:r>
            <a:r>
              <a:rPr lang="en-US" sz="2000" dirty="0"/>
              <a:t>enrollments in 100% online distance education courses. </a:t>
            </a:r>
            <a:endParaRPr lang="en-US" sz="2000" dirty="0" smtClean="0"/>
          </a:p>
          <a:p>
            <a:pPr lvl="1"/>
            <a:endParaRPr lang="en-US" sz="2000" dirty="0" smtClean="0"/>
          </a:p>
          <a:p>
            <a:pPr marL="1028700" lvl="1" indent="-571500">
              <a:buFont typeface="Arial" pitchFamily="34" charset="0"/>
              <a:buChar char="•"/>
            </a:pPr>
            <a:r>
              <a:rPr lang="en-US" sz="2000" dirty="0" smtClean="0"/>
              <a:t>Less </a:t>
            </a:r>
            <a:r>
              <a:rPr lang="en-US" sz="2000" dirty="0"/>
              <a:t>than </a:t>
            </a:r>
            <a:r>
              <a:rPr lang="en-US" sz="2000" dirty="0" smtClean="0"/>
              <a:t>1% </a:t>
            </a:r>
            <a:r>
              <a:rPr lang="en-US" sz="2000" dirty="0"/>
              <a:t>of these enrollments were from students with addresses outside of </a:t>
            </a:r>
            <a:r>
              <a:rPr lang="en-US" sz="2000" dirty="0" smtClean="0"/>
              <a:t>California (71 in 2011-2012).  </a:t>
            </a:r>
          </a:p>
          <a:p>
            <a:pPr lvl="1"/>
            <a:endParaRPr lang="en-US" sz="2000" dirty="0" smtClean="0"/>
          </a:p>
          <a:p>
            <a:pPr marL="1028700" lvl="1" indent="-571500">
              <a:buFont typeface="Arial" pitchFamily="34" charset="0"/>
              <a:buChar char="•"/>
            </a:pPr>
            <a:r>
              <a:rPr lang="en-US" sz="2000" dirty="0" smtClean="0"/>
              <a:t>States </a:t>
            </a:r>
            <a:r>
              <a:rPr lang="en-US" sz="2000" dirty="0"/>
              <a:t>with the highest number of distance education enrollments were California, Texas, Arizona, Hawaii, and Florida</a:t>
            </a:r>
            <a:r>
              <a:rPr lang="en-US" sz="2000" dirty="0" smtClean="0"/>
              <a:t>.</a:t>
            </a:r>
            <a:endParaRPr lang="en-US" sz="2000" dirty="0"/>
          </a:p>
        </p:txBody>
      </p:sp>
    </p:spTree>
    <p:extLst>
      <p:ext uri="{BB962C8B-B14F-4D97-AF65-F5344CB8AC3E}">
        <p14:creationId xmlns:p14="http://schemas.microsoft.com/office/powerpoint/2010/main" val="1574090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Distance Education (DE)</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4862870"/>
          </a:xfrm>
          <a:prstGeom prst="rect">
            <a:avLst/>
          </a:prstGeom>
        </p:spPr>
        <p:txBody>
          <a:bodyPr wrap="square">
            <a:spAutoFit/>
          </a:bodyPr>
          <a:lstStyle/>
          <a:p>
            <a:r>
              <a:rPr lang="en-US" sz="3600" dirty="0" smtClean="0"/>
              <a:t>Accreditation</a:t>
            </a:r>
          </a:p>
          <a:p>
            <a:endParaRPr lang="en-US" sz="1200" dirty="0" smtClean="0"/>
          </a:p>
          <a:p>
            <a:pPr marL="571500" indent="-571500">
              <a:buFont typeface="Arial" pitchFamily="34" charset="0"/>
              <a:buChar char="•"/>
            </a:pPr>
            <a:r>
              <a:rPr lang="en-US" sz="2800" dirty="0" smtClean="0"/>
              <a:t>State Authorization – Info from WCET</a:t>
            </a:r>
          </a:p>
          <a:p>
            <a:pPr lvl="1"/>
            <a:endParaRPr lang="en-US" dirty="0" smtClean="0"/>
          </a:p>
          <a:p>
            <a:pPr marL="742950" lvl="1" indent="-285750">
              <a:buFont typeface="Wingdings" pitchFamily="2" charset="2"/>
              <a:buChar char="Ø"/>
            </a:pPr>
            <a:r>
              <a:rPr lang="en-US" dirty="0" smtClean="0"/>
              <a:t>On </a:t>
            </a:r>
            <a:r>
              <a:rPr lang="en-US" dirty="0"/>
              <a:t>October 29, 2010, the U.S. Department of Education (USDOE) released new </a:t>
            </a:r>
            <a:r>
              <a:rPr lang="en-US" b="1" dirty="0"/>
              <a:t>“program integrity” regulations</a:t>
            </a:r>
            <a:r>
              <a:rPr lang="en-US" dirty="0"/>
              <a:t>.  </a:t>
            </a:r>
          </a:p>
          <a:p>
            <a:pPr marL="742950" lvl="1" indent="-285750">
              <a:buFont typeface="Wingdings" pitchFamily="2" charset="2"/>
              <a:buChar char="Ø"/>
            </a:pPr>
            <a:endParaRPr lang="en-US" dirty="0"/>
          </a:p>
          <a:p>
            <a:pPr marL="742950" lvl="1" indent="-285750">
              <a:buFont typeface="Wingdings" pitchFamily="2" charset="2"/>
              <a:buChar char="Ø"/>
            </a:pPr>
            <a:r>
              <a:rPr lang="en-US" dirty="0"/>
              <a:t>One of the regulations focused on the need for institutions offering distance or correspondence education </a:t>
            </a:r>
            <a:r>
              <a:rPr lang="en-US" b="1" dirty="0"/>
              <a:t>to acquire authorization from any state in which it "operates.”</a:t>
            </a:r>
            <a:r>
              <a:rPr lang="en-US" dirty="0"/>
              <a:t>  </a:t>
            </a:r>
          </a:p>
          <a:p>
            <a:pPr marL="742950" lvl="1" indent="-285750">
              <a:buFont typeface="Wingdings" pitchFamily="2" charset="2"/>
              <a:buChar char="Ø"/>
            </a:pPr>
            <a:endParaRPr lang="en-US" dirty="0"/>
          </a:p>
          <a:p>
            <a:pPr marL="742950" lvl="1" indent="-285750">
              <a:buFont typeface="Wingdings" pitchFamily="2" charset="2"/>
              <a:buChar char="Ø"/>
            </a:pPr>
            <a:r>
              <a:rPr lang="en-US" dirty="0"/>
              <a:t>This authorization is required to maintain eligibility for students of that state </a:t>
            </a:r>
            <a:r>
              <a:rPr lang="en-US" b="1" dirty="0"/>
              <a:t>to receive federal financial aid</a:t>
            </a:r>
            <a:r>
              <a:rPr lang="en-US" dirty="0"/>
              <a:t>. Institutions have until July 1, 2014, to have obtained the appropriate approvals.</a:t>
            </a:r>
            <a:endParaRPr lang="en-US" sz="2800" dirty="0" smtClean="0"/>
          </a:p>
          <a:p>
            <a:endParaRPr lang="en-US" sz="1200" dirty="0" smtClean="0"/>
          </a:p>
          <a:p>
            <a:r>
              <a:rPr lang="en-US" sz="1200" i="1" dirty="0" smtClean="0"/>
              <a:t>Verbiage taken from: </a:t>
            </a:r>
            <a:r>
              <a:rPr lang="en-US" sz="1200" i="1" dirty="0">
                <a:hlinkClick r:id="rId4"/>
              </a:rPr>
              <a:t>http://wcet.wiche.edu</a:t>
            </a:r>
            <a:r>
              <a:rPr lang="en-US" sz="1200" i="1" dirty="0" smtClean="0">
                <a:hlinkClick r:id="rId4"/>
              </a:rPr>
              <a:t>/</a:t>
            </a:r>
            <a:r>
              <a:rPr lang="en-US" sz="1200" i="1" dirty="0" smtClean="0"/>
              <a:t> </a:t>
            </a:r>
          </a:p>
        </p:txBody>
      </p:sp>
    </p:spTree>
    <p:extLst>
      <p:ext uri="{BB962C8B-B14F-4D97-AF65-F5344CB8AC3E}">
        <p14:creationId xmlns:p14="http://schemas.microsoft.com/office/powerpoint/2010/main" val="3331622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1100</TotalTime>
  <Words>1024</Words>
  <Application>Microsoft Office PowerPoint</Application>
  <PresentationFormat>On-screen Show (4:3)</PresentationFormat>
  <Paragraphs>288</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Grossmont-Cuyamaca Community College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kerry.kilber</dc:creator>
  <cp:lastModifiedBy>Kerry Kilber</cp:lastModifiedBy>
  <cp:revision>72</cp:revision>
  <cp:lastPrinted>2013-01-24T04:26:45Z</cp:lastPrinted>
  <dcterms:created xsi:type="dcterms:W3CDTF">2011-09-16T19:26:43Z</dcterms:created>
  <dcterms:modified xsi:type="dcterms:W3CDTF">2013-03-11T19:32:52Z</dcterms:modified>
</cp:coreProperties>
</file>