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handoutMasterIdLst>
    <p:handoutMasterId r:id="rId50"/>
  </p:handoutMasterIdLst>
  <p:sldIdLst>
    <p:sldId id="256" r:id="rId2"/>
    <p:sldId id="279" r:id="rId3"/>
    <p:sldId id="300" r:id="rId4"/>
    <p:sldId id="299" r:id="rId5"/>
    <p:sldId id="301" r:id="rId6"/>
    <p:sldId id="296" r:id="rId7"/>
    <p:sldId id="283" r:id="rId8"/>
    <p:sldId id="284" r:id="rId9"/>
    <p:sldId id="259" r:id="rId10"/>
    <p:sldId id="302" r:id="rId11"/>
    <p:sldId id="293" r:id="rId12"/>
    <p:sldId id="286" r:id="rId13"/>
    <p:sldId id="312" r:id="rId14"/>
    <p:sldId id="310" r:id="rId15"/>
    <p:sldId id="311" r:id="rId16"/>
    <p:sldId id="287" r:id="rId17"/>
    <p:sldId id="303" r:id="rId18"/>
    <p:sldId id="304" r:id="rId19"/>
    <p:sldId id="305" r:id="rId20"/>
    <p:sldId id="297" r:id="rId21"/>
    <p:sldId id="306" r:id="rId22"/>
    <p:sldId id="263" r:id="rId23"/>
    <p:sldId id="285" r:id="rId24"/>
    <p:sldId id="260" r:id="rId25"/>
    <p:sldId id="261" r:id="rId26"/>
    <p:sldId id="264" r:id="rId27"/>
    <p:sldId id="265" r:id="rId28"/>
    <p:sldId id="266" r:id="rId29"/>
    <p:sldId id="268" r:id="rId30"/>
    <p:sldId id="271" r:id="rId31"/>
    <p:sldId id="274" r:id="rId32"/>
    <p:sldId id="276" r:id="rId33"/>
    <p:sldId id="295" r:id="rId34"/>
    <p:sldId id="308" r:id="rId35"/>
    <p:sldId id="307" r:id="rId36"/>
    <p:sldId id="278" r:id="rId37"/>
    <p:sldId id="298" r:id="rId38"/>
    <p:sldId id="282" r:id="rId39"/>
    <p:sldId id="290" r:id="rId40"/>
    <p:sldId id="292" r:id="rId41"/>
    <p:sldId id="262" r:id="rId42"/>
    <p:sldId id="269" r:id="rId43"/>
    <p:sldId id="267" r:id="rId44"/>
    <p:sldId id="270" r:id="rId45"/>
    <p:sldId id="272" r:id="rId46"/>
    <p:sldId id="273" r:id="rId47"/>
    <p:sldId id="275" r:id="rId48"/>
  </p:sldIdLst>
  <p:sldSz cx="9144000" cy="6858000" type="screen4x3"/>
  <p:notesSz cx="68580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6" d="100"/>
          <a:sy n="76" d="100"/>
        </p:scale>
        <p:origin x="-72"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368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wrap="square" lIns="91440" tIns="45720" rIns="91440" bIns="45720" numCol="1" anchor="t" anchorCtr="0" compatLnSpc="1">
            <a:prstTxWarp prst="textNoShape">
              <a:avLst/>
            </a:prstTxWarp>
          </a:bodyPr>
          <a:lstStyle>
            <a:lvl1pPr>
              <a:defRPr sz="1200" smtClean="0"/>
            </a:lvl1pPr>
          </a:lstStyle>
          <a:p>
            <a:pPr>
              <a:defRPr/>
            </a:pPr>
            <a:endParaRPr lang="en-US"/>
          </a:p>
        </p:txBody>
      </p:sp>
      <p:sp>
        <p:nvSpPr>
          <p:cNvPr id="3" name="Date Placeholder 2"/>
          <p:cNvSpPr>
            <a:spLocks noGrp="1"/>
          </p:cNvSpPr>
          <p:nvPr>
            <p:ph type="dt" sz="quarter" idx="1"/>
          </p:nvPr>
        </p:nvSpPr>
        <p:spPr>
          <a:xfrm>
            <a:off x="3884613" y="0"/>
            <a:ext cx="2971800" cy="465138"/>
          </a:xfrm>
          <a:prstGeom prst="rect">
            <a:avLst/>
          </a:prstGeom>
        </p:spPr>
        <p:txBody>
          <a:bodyPr vert="horz" wrap="square" lIns="91440" tIns="45720" rIns="91440" bIns="45720" numCol="1" anchor="t" anchorCtr="0" compatLnSpc="1">
            <a:prstTxWarp prst="textNoShape">
              <a:avLst/>
            </a:prstTxWarp>
          </a:bodyPr>
          <a:lstStyle>
            <a:lvl1pPr algn="r">
              <a:defRPr sz="1200" smtClean="0"/>
            </a:lvl1pPr>
          </a:lstStyle>
          <a:p>
            <a:pPr>
              <a:defRPr/>
            </a:pPr>
            <a:fld id="{032B7AC3-56FA-4396-AFD8-CC0D19925962}" type="datetimeFigureOut">
              <a:rPr lang="en-US"/>
              <a:pPr>
                <a:defRPr/>
              </a:pPr>
              <a:t>12/11/2014</a:t>
            </a:fld>
            <a:endParaRPr lang="en-US"/>
          </a:p>
        </p:txBody>
      </p:sp>
      <p:sp>
        <p:nvSpPr>
          <p:cNvPr id="4" name="Footer Placeholder 3"/>
          <p:cNvSpPr>
            <a:spLocks noGrp="1"/>
          </p:cNvSpPr>
          <p:nvPr>
            <p:ph type="ftr" sz="quarter" idx="2"/>
          </p:nvPr>
        </p:nvSpPr>
        <p:spPr>
          <a:xfrm>
            <a:off x="0" y="8829675"/>
            <a:ext cx="2971800" cy="465138"/>
          </a:xfrm>
          <a:prstGeom prst="rect">
            <a:avLst/>
          </a:prstGeom>
        </p:spPr>
        <p:txBody>
          <a:bodyPr vert="horz" wrap="square" lIns="91440" tIns="45720" rIns="91440" bIns="45720" numCol="1" anchor="b" anchorCtr="0" compatLnSpc="1">
            <a:prstTxWarp prst="textNoShape">
              <a:avLst/>
            </a:prstTxWarp>
          </a:bodyPr>
          <a:lstStyle>
            <a:lvl1pPr>
              <a:defRPr sz="1200" smtClean="0"/>
            </a:lvl1pPr>
          </a:lstStyle>
          <a:p>
            <a:pPr>
              <a:defRPr/>
            </a:pPr>
            <a:endParaRPr lang="en-US"/>
          </a:p>
        </p:txBody>
      </p:sp>
      <p:sp>
        <p:nvSpPr>
          <p:cNvPr id="5" name="Slide Number Placeholder 4"/>
          <p:cNvSpPr>
            <a:spLocks noGrp="1"/>
          </p:cNvSpPr>
          <p:nvPr>
            <p:ph type="sldNum" sz="quarter" idx="3"/>
          </p:nvPr>
        </p:nvSpPr>
        <p:spPr>
          <a:xfrm>
            <a:off x="3884613" y="8829675"/>
            <a:ext cx="2971800" cy="465138"/>
          </a:xfrm>
          <a:prstGeom prst="rect">
            <a:avLst/>
          </a:prstGeom>
        </p:spPr>
        <p:txBody>
          <a:bodyPr vert="horz" wrap="square" lIns="91440" tIns="45720" rIns="91440" bIns="45720" numCol="1" anchor="b" anchorCtr="0" compatLnSpc="1">
            <a:prstTxWarp prst="textNoShape">
              <a:avLst/>
            </a:prstTxWarp>
          </a:bodyPr>
          <a:lstStyle>
            <a:lvl1pPr algn="r">
              <a:defRPr sz="1200" smtClean="0"/>
            </a:lvl1pPr>
          </a:lstStyle>
          <a:p>
            <a:pPr>
              <a:defRPr/>
            </a:pPr>
            <a:fld id="{E23244B2-CFA1-406B-A184-02B3EEC73BC5}" type="slidenum">
              <a:rPr lang="en-US"/>
              <a:pPr>
                <a:defRPr/>
              </a:pPr>
              <a:t>‹#›</a:t>
            </a:fld>
            <a:endParaRPr lang="en-US"/>
          </a:p>
        </p:txBody>
      </p:sp>
    </p:spTree>
    <p:extLst>
      <p:ext uri="{BB962C8B-B14F-4D97-AF65-F5344CB8AC3E}">
        <p14:creationId xmlns:p14="http://schemas.microsoft.com/office/powerpoint/2010/main" val="3545110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5138"/>
          </a:xfrm>
          <a:prstGeom prst="rect">
            <a:avLst/>
          </a:prstGeom>
        </p:spPr>
        <p:txBody>
          <a:bodyPr vert="horz" lIns="91440" tIns="45720" rIns="91440" bIns="45720" rtlCol="0"/>
          <a:lstStyle>
            <a:lvl1pPr algn="r">
              <a:defRPr sz="1200"/>
            </a:lvl1pPr>
          </a:lstStyle>
          <a:p>
            <a:fld id="{BB68AE64-0040-4DD7-B0AC-995F15E35F6C}" type="datetimeFigureOut">
              <a:rPr lang="en-US" smtClean="0"/>
              <a:pPr/>
              <a:t>12/11/2014</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16425"/>
            <a:ext cx="5486400" cy="41830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2971800"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675"/>
            <a:ext cx="2971800" cy="465138"/>
          </a:xfrm>
          <a:prstGeom prst="rect">
            <a:avLst/>
          </a:prstGeom>
        </p:spPr>
        <p:txBody>
          <a:bodyPr vert="horz" lIns="91440" tIns="45720" rIns="91440" bIns="45720" rtlCol="0" anchor="b"/>
          <a:lstStyle>
            <a:lvl1pPr algn="r">
              <a:defRPr sz="1200"/>
            </a:lvl1pPr>
          </a:lstStyle>
          <a:p>
            <a:fld id="{5C4D1D22-5971-4C65-9CD1-D688A47B156C}" type="slidenum">
              <a:rPr lang="en-US" smtClean="0"/>
              <a:pPr/>
              <a:t>‹#›</a:t>
            </a:fld>
            <a:endParaRPr lang="en-US"/>
          </a:p>
        </p:txBody>
      </p:sp>
    </p:spTree>
    <p:extLst>
      <p:ext uri="{BB962C8B-B14F-4D97-AF65-F5344CB8AC3E}">
        <p14:creationId xmlns:p14="http://schemas.microsoft.com/office/powerpoint/2010/main" val="9320450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gradFill rotWithShape="0">
          <a:gsLst>
            <a:gs pos="0">
              <a:srgbClr val="000000"/>
            </a:gs>
            <a:gs pos="20000">
              <a:srgbClr val="000040"/>
            </a:gs>
            <a:gs pos="50000">
              <a:srgbClr val="400040"/>
            </a:gs>
            <a:gs pos="75000">
              <a:srgbClr val="8F0040"/>
            </a:gs>
            <a:gs pos="89999">
              <a:srgbClr val="F27300"/>
            </a:gs>
            <a:gs pos="100000">
              <a:srgbClr val="FFBF00"/>
            </a:gs>
          </a:gsLst>
          <a:lin ang="5400000" scaled="1"/>
        </a:gra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0E3AC0A-4682-4354-9D32-6DB0E306F911}" type="slidenum">
              <a:rPr lang="en-US"/>
              <a:pPr/>
              <a:t>4</a:t>
            </a:fld>
            <a:endParaRPr lang="en-US"/>
          </a:p>
        </p:txBody>
      </p:sp>
      <p:sp>
        <p:nvSpPr>
          <p:cNvPr id="6146" name="Rectangle 2"/>
          <p:cNvSpPr>
            <a:spLocks noGrp="1" noRot="1" noChangeAspect="1" noChangeArrowheads="1" noTextEdit="1"/>
          </p:cNvSpPr>
          <p:nvPr>
            <p:ph type="sldImg"/>
          </p:nvPr>
        </p:nvSpPr>
        <p:spPr>
          <a:xfrm>
            <a:off x="1143000" y="698844"/>
            <a:ext cx="4572000" cy="3486150"/>
          </a:xfrm>
          <a:ln/>
        </p:spPr>
      </p:sp>
      <p:sp>
        <p:nvSpPr>
          <p:cNvPr id="6147" name="Rectangle 3"/>
          <p:cNvSpPr>
            <a:spLocks noGrp="1" noChangeArrowheads="1"/>
          </p:cNvSpPr>
          <p:nvPr>
            <p:ph type="body" idx="1"/>
          </p:nvPr>
        </p:nvSpPr>
        <p:spPr>
          <a:xfrm>
            <a:off x="912814" y="4415790"/>
            <a:ext cx="5032375" cy="4181767"/>
          </a:xfrm>
        </p:spPr>
        <p:txBody>
          <a:bodyPr lIns="91426" tIns="45714" rIns="91426" bIns="45714"/>
          <a:lstStyle/>
          <a:p>
            <a:endParaRPr lang="el-GR">
              <a:solidFill>
                <a:srgbClr val="000000"/>
              </a:solidFill>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gradFill rotWithShape="0">
          <a:gsLst>
            <a:gs pos="0">
              <a:srgbClr val="000000"/>
            </a:gs>
            <a:gs pos="20000">
              <a:srgbClr val="000040"/>
            </a:gs>
            <a:gs pos="50000">
              <a:srgbClr val="400040"/>
            </a:gs>
            <a:gs pos="75000">
              <a:srgbClr val="8F0040"/>
            </a:gs>
            <a:gs pos="89999">
              <a:srgbClr val="F27300"/>
            </a:gs>
            <a:gs pos="100000">
              <a:srgbClr val="FFBF00"/>
            </a:gs>
          </a:gsLst>
          <a:lin ang="5400000" scaled="1"/>
        </a:gra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155FB97-A409-46F8-9236-BB5315E9F4FE}" type="slidenum">
              <a:rPr lang="en-US"/>
              <a:pPr/>
              <a:t>10</a:t>
            </a:fld>
            <a:endParaRPr lang="en-US"/>
          </a:p>
        </p:txBody>
      </p:sp>
      <p:sp>
        <p:nvSpPr>
          <p:cNvPr id="49154" name="Rectangle 2"/>
          <p:cNvSpPr>
            <a:spLocks noGrp="1" noRot="1" noChangeAspect="1" noChangeArrowheads="1" noTextEdit="1"/>
          </p:cNvSpPr>
          <p:nvPr>
            <p:ph type="sldImg"/>
          </p:nvPr>
        </p:nvSpPr>
        <p:spPr>
          <a:xfrm>
            <a:off x="1104900" y="698500"/>
            <a:ext cx="4648200" cy="3486150"/>
          </a:xfrm>
          <a:ln/>
        </p:spPr>
      </p:sp>
      <p:sp>
        <p:nvSpPr>
          <p:cNvPr id="49155" name="Rectangle 3"/>
          <p:cNvSpPr>
            <a:spLocks noGrp="1" noChangeArrowheads="1"/>
          </p:cNvSpPr>
          <p:nvPr>
            <p:ph type="body" idx="1"/>
          </p:nvPr>
        </p:nvSpPr>
        <p:spPr>
          <a:xfrm>
            <a:off x="912814" y="4415790"/>
            <a:ext cx="5032375" cy="4181767"/>
          </a:xfrm>
        </p:spPr>
        <p:txBody>
          <a:bodyPr lIns="91426" tIns="45714" rIns="91426" bIns="45714"/>
          <a:lstStyle/>
          <a:p>
            <a:endParaRPr lang="el-GR">
              <a:solidFill>
                <a:srgbClr val="000000"/>
              </a:solidFill>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128"/>
              </a:defRPr>
            </a:lvl1pPr>
            <a:lvl2pPr marL="37931725" indent="-37474525">
              <a:defRPr sz="2400">
                <a:solidFill>
                  <a:schemeClr val="tx1"/>
                </a:solidFill>
                <a:latin typeface="Times" charset="0"/>
                <a:ea typeface="ＭＳ Ｐゴシック" charset="-128"/>
              </a:defRPr>
            </a:lvl2pPr>
            <a:lvl3pPr>
              <a:defRPr sz="2400">
                <a:solidFill>
                  <a:schemeClr val="tx1"/>
                </a:solidFill>
                <a:latin typeface="Times" charset="0"/>
                <a:ea typeface="ＭＳ Ｐゴシック" charset="-128"/>
              </a:defRPr>
            </a:lvl3pPr>
            <a:lvl4pPr>
              <a:defRPr sz="2400">
                <a:solidFill>
                  <a:schemeClr val="tx1"/>
                </a:solidFill>
                <a:latin typeface="Times" charset="0"/>
                <a:ea typeface="ＭＳ Ｐゴシック" charset="-128"/>
              </a:defRPr>
            </a:lvl4pPr>
            <a:lvl5pPr>
              <a:defRPr sz="2400">
                <a:solidFill>
                  <a:schemeClr val="tx1"/>
                </a:solidFill>
                <a:latin typeface="Times" charset="0"/>
                <a:ea typeface="ＭＳ Ｐゴシック" charset="-128"/>
              </a:defRPr>
            </a:lvl5pPr>
            <a:lvl6pPr marL="457200" eaLnBrk="0" fontAlgn="base" hangingPunct="0">
              <a:spcBef>
                <a:spcPct val="0"/>
              </a:spcBef>
              <a:spcAft>
                <a:spcPct val="0"/>
              </a:spcAft>
              <a:defRPr sz="2400">
                <a:solidFill>
                  <a:schemeClr val="tx1"/>
                </a:solidFill>
                <a:latin typeface="Times" charset="0"/>
                <a:ea typeface="ＭＳ Ｐゴシック" charset="-128"/>
              </a:defRPr>
            </a:lvl6pPr>
            <a:lvl7pPr marL="914400" eaLnBrk="0" fontAlgn="base" hangingPunct="0">
              <a:spcBef>
                <a:spcPct val="0"/>
              </a:spcBef>
              <a:spcAft>
                <a:spcPct val="0"/>
              </a:spcAft>
              <a:defRPr sz="2400">
                <a:solidFill>
                  <a:schemeClr val="tx1"/>
                </a:solidFill>
                <a:latin typeface="Times" charset="0"/>
                <a:ea typeface="ＭＳ Ｐゴシック" charset="-128"/>
              </a:defRPr>
            </a:lvl7pPr>
            <a:lvl8pPr marL="1371600" eaLnBrk="0" fontAlgn="base" hangingPunct="0">
              <a:spcBef>
                <a:spcPct val="0"/>
              </a:spcBef>
              <a:spcAft>
                <a:spcPct val="0"/>
              </a:spcAft>
              <a:defRPr sz="2400">
                <a:solidFill>
                  <a:schemeClr val="tx1"/>
                </a:solidFill>
                <a:latin typeface="Times" charset="0"/>
                <a:ea typeface="ＭＳ Ｐゴシック" charset="-128"/>
              </a:defRPr>
            </a:lvl8pPr>
            <a:lvl9pPr marL="1828800" eaLnBrk="0" fontAlgn="base" hangingPunct="0">
              <a:spcBef>
                <a:spcPct val="0"/>
              </a:spcBef>
              <a:spcAft>
                <a:spcPct val="0"/>
              </a:spcAft>
              <a:defRPr sz="2400">
                <a:solidFill>
                  <a:schemeClr val="tx1"/>
                </a:solidFill>
                <a:latin typeface="Times" charset="0"/>
                <a:ea typeface="ＭＳ Ｐゴシック" charset="-128"/>
              </a:defRPr>
            </a:lvl9pPr>
          </a:lstStyle>
          <a:p>
            <a:fld id="{F44A305C-FD59-49C1-B28D-3E65560486CD}" type="slidenum">
              <a:rPr lang="en-US" sz="1200"/>
              <a:pPr/>
              <a:t>13</a:t>
            </a:fld>
            <a:endParaRPr lang="en-US" sz="120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128"/>
              </a:defRPr>
            </a:lvl1pPr>
            <a:lvl2pPr marL="37931725" indent="-37474525">
              <a:defRPr sz="2400">
                <a:solidFill>
                  <a:schemeClr val="tx1"/>
                </a:solidFill>
                <a:latin typeface="Times" charset="0"/>
                <a:ea typeface="ＭＳ Ｐゴシック" charset="-128"/>
              </a:defRPr>
            </a:lvl2pPr>
            <a:lvl3pPr>
              <a:defRPr sz="2400">
                <a:solidFill>
                  <a:schemeClr val="tx1"/>
                </a:solidFill>
                <a:latin typeface="Times" charset="0"/>
                <a:ea typeface="ＭＳ Ｐゴシック" charset="-128"/>
              </a:defRPr>
            </a:lvl3pPr>
            <a:lvl4pPr>
              <a:defRPr sz="2400">
                <a:solidFill>
                  <a:schemeClr val="tx1"/>
                </a:solidFill>
                <a:latin typeface="Times" charset="0"/>
                <a:ea typeface="ＭＳ Ｐゴシック" charset="-128"/>
              </a:defRPr>
            </a:lvl4pPr>
            <a:lvl5pPr>
              <a:defRPr sz="2400">
                <a:solidFill>
                  <a:schemeClr val="tx1"/>
                </a:solidFill>
                <a:latin typeface="Times" charset="0"/>
                <a:ea typeface="ＭＳ Ｐゴシック" charset="-128"/>
              </a:defRPr>
            </a:lvl5pPr>
            <a:lvl6pPr marL="457200" eaLnBrk="0" fontAlgn="base" hangingPunct="0">
              <a:spcBef>
                <a:spcPct val="0"/>
              </a:spcBef>
              <a:spcAft>
                <a:spcPct val="0"/>
              </a:spcAft>
              <a:defRPr sz="2400">
                <a:solidFill>
                  <a:schemeClr val="tx1"/>
                </a:solidFill>
                <a:latin typeface="Times" charset="0"/>
                <a:ea typeface="ＭＳ Ｐゴシック" charset="-128"/>
              </a:defRPr>
            </a:lvl6pPr>
            <a:lvl7pPr marL="914400" eaLnBrk="0" fontAlgn="base" hangingPunct="0">
              <a:spcBef>
                <a:spcPct val="0"/>
              </a:spcBef>
              <a:spcAft>
                <a:spcPct val="0"/>
              </a:spcAft>
              <a:defRPr sz="2400">
                <a:solidFill>
                  <a:schemeClr val="tx1"/>
                </a:solidFill>
                <a:latin typeface="Times" charset="0"/>
                <a:ea typeface="ＭＳ Ｐゴシック" charset="-128"/>
              </a:defRPr>
            </a:lvl7pPr>
            <a:lvl8pPr marL="1371600" eaLnBrk="0" fontAlgn="base" hangingPunct="0">
              <a:spcBef>
                <a:spcPct val="0"/>
              </a:spcBef>
              <a:spcAft>
                <a:spcPct val="0"/>
              </a:spcAft>
              <a:defRPr sz="2400">
                <a:solidFill>
                  <a:schemeClr val="tx1"/>
                </a:solidFill>
                <a:latin typeface="Times" charset="0"/>
                <a:ea typeface="ＭＳ Ｐゴシック" charset="-128"/>
              </a:defRPr>
            </a:lvl8pPr>
            <a:lvl9pPr marL="1828800" eaLnBrk="0" fontAlgn="base" hangingPunct="0">
              <a:spcBef>
                <a:spcPct val="0"/>
              </a:spcBef>
              <a:spcAft>
                <a:spcPct val="0"/>
              </a:spcAft>
              <a:defRPr sz="2400">
                <a:solidFill>
                  <a:schemeClr val="tx1"/>
                </a:solidFill>
                <a:latin typeface="Times" charset="0"/>
                <a:ea typeface="ＭＳ Ｐゴシック" charset="-128"/>
              </a:defRPr>
            </a:lvl9pPr>
          </a:lstStyle>
          <a:p>
            <a:fld id="{88242F5E-823B-48BC-9542-BCBCE602D403}" type="slidenum">
              <a:rPr lang="en-US" sz="1200"/>
              <a:pPr/>
              <a:t>14</a:t>
            </a:fld>
            <a:endParaRPr lang="en-US" sz="1200"/>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128"/>
              </a:defRPr>
            </a:lvl1pPr>
            <a:lvl2pPr marL="37931725" indent="-37474525">
              <a:defRPr sz="2400">
                <a:solidFill>
                  <a:schemeClr val="tx1"/>
                </a:solidFill>
                <a:latin typeface="Times" charset="0"/>
                <a:ea typeface="ＭＳ Ｐゴシック" charset="-128"/>
              </a:defRPr>
            </a:lvl2pPr>
            <a:lvl3pPr>
              <a:defRPr sz="2400">
                <a:solidFill>
                  <a:schemeClr val="tx1"/>
                </a:solidFill>
                <a:latin typeface="Times" charset="0"/>
                <a:ea typeface="ＭＳ Ｐゴシック" charset="-128"/>
              </a:defRPr>
            </a:lvl3pPr>
            <a:lvl4pPr>
              <a:defRPr sz="2400">
                <a:solidFill>
                  <a:schemeClr val="tx1"/>
                </a:solidFill>
                <a:latin typeface="Times" charset="0"/>
                <a:ea typeface="ＭＳ Ｐゴシック" charset="-128"/>
              </a:defRPr>
            </a:lvl4pPr>
            <a:lvl5pPr>
              <a:defRPr sz="2400">
                <a:solidFill>
                  <a:schemeClr val="tx1"/>
                </a:solidFill>
                <a:latin typeface="Times" charset="0"/>
                <a:ea typeface="ＭＳ Ｐゴシック" charset="-128"/>
              </a:defRPr>
            </a:lvl5pPr>
            <a:lvl6pPr marL="457200" eaLnBrk="0" fontAlgn="base" hangingPunct="0">
              <a:spcBef>
                <a:spcPct val="0"/>
              </a:spcBef>
              <a:spcAft>
                <a:spcPct val="0"/>
              </a:spcAft>
              <a:defRPr sz="2400">
                <a:solidFill>
                  <a:schemeClr val="tx1"/>
                </a:solidFill>
                <a:latin typeface="Times" charset="0"/>
                <a:ea typeface="ＭＳ Ｐゴシック" charset="-128"/>
              </a:defRPr>
            </a:lvl6pPr>
            <a:lvl7pPr marL="914400" eaLnBrk="0" fontAlgn="base" hangingPunct="0">
              <a:spcBef>
                <a:spcPct val="0"/>
              </a:spcBef>
              <a:spcAft>
                <a:spcPct val="0"/>
              </a:spcAft>
              <a:defRPr sz="2400">
                <a:solidFill>
                  <a:schemeClr val="tx1"/>
                </a:solidFill>
                <a:latin typeface="Times" charset="0"/>
                <a:ea typeface="ＭＳ Ｐゴシック" charset="-128"/>
              </a:defRPr>
            </a:lvl7pPr>
            <a:lvl8pPr marL="1371600" eaLnBrk="0" fontAlgn="base" hangingPunct="0">
              <a:spcBef>
                <a:spcPct val="0"/>
              </a:spcBef>
              <a:spcAft>
                <a:spcPct val="0"/>
              </a:spcAft>
              <a:defRPr sz="2400">
                <a:solidFill>
                  <a:schemeClr val="tx1"/>
                </a:solidFill>
                <a:latin typeface="Times" charset="0"/>
                <a:ea typeface="ＭＳ Ｐゴシック" charset="-128"/>
              </a:defRPr>
            </a:lvl8pPr>
            <a:lvl9pPr marL="1828800" eaLnBrk="0" fontAlgn="base" hangingPunct="0">
              <a:spcBef>
                <a:spcPct val="0"/>
              </a:spcBef>
              <a:spcAft>
                <a:spcPct val="0"/>
              </a:spcAft>
              <a:defRPr sz="2400">
                <a:solidFill>
                  <a:schemeClr val="tx1"/>
                </a:solidFill>
                <a:latin typeface="Times" charset="0"/>
                <a:ea typeface="ＭＳ Ｐゴシック" charset="-128"/>
              </a:defRPr>
            </a:lvl9pPr>
          </a:lstStyle>
          <a:p>
            <a:fld id="{F08E4A50-16C4-4380-814D-85C91A394782}" type="slidenum">
              <a:rPr lang="en-US" sz="1200"/>
              <a:pPr/>
              <a:t>15</a:t>
            </a:fld>
            <a:endParaRPr lang="en-US" sz="120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5A7F2F1-0B91-419D-83C1-EE237BA2E976}"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5FE561A-B580-4AC8-8FB2-F80E9302CFA5}"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7BD3A15-B3C1-49FF-9DE1-93B061F8C3A0}"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FF5FE2E-4B4B-4B6B-B998-90B6D03B8485}"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FE78E11-C9C6-4E08-A62D-ABB2F393C07D}"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E0CFE6B-BA66-4855-816F-32E9079091D8}"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82181AF-271E-4D5C-B355-DD7F49F73240}"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09D5CBB-6232-4EAD-8F82-268EA3BF7DE4}"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A2B76082-9119-4914-9A63-3972093A446D}"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47652D8D-7A3D-42A2-827A-90CFF1FF9EB4}"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9D675716-7780-4504-9BB5-1F5CED43F3E4}"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E7C96B5-0466-49B4-B1BE-36AF12222B34}"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4B11181-9E5A-4D7F-8D7C-41094A6E7F37}"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vl1pPr>
          </a:lstStyle>
          <a:p>
            <a:pPr>
              <a:defRPr/>
            </a:pPr>
            <a:fld id="{13937373-19F9-44E9-9F5C-554F765C3D2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381000"/>
            <a:ext cx="7772400" cy="765175"/>
          </a:xfrm>
        </p:spPr>
        <p:txBody>
          <a:bodyPr/>
          <a:lstStyle/>
          <a:p>
            <a:pPr eaLnBrk="1" hangingPunct="1"/>
            <a:r>
              <a:rPr lang="en-US" dirty="0" smtClean="0"/>
              <a:t>The Gaseous State of Matter</a:t>
            </a:r>
          </a:p>
        </p:txBody>
      </p:sp>
      <p:sp>
        <p:nvSpPr>
          <p:cNvPr id="2051" name="Rectangle 3"/>
          <p:cNvSpPr>
            <a:spLocks noGrp="1" noChangeArrowheads="1"/>
          </p:cNvSpPr>
          <p:nvPr>
            <p:ph type="subTitle" idx="1"/>
          </p:nvPr>
        </p:nvSpPr>
        <p:spPr>
          <a:xfrm>
            <a:off x="1295400" y="1219200"/>
            <a:ext cx="6400800" cy="685800"/>
          </a:xfrm>
        </p:spPr>
        <p:txBody>
          <a:bodyPr/>
          <a:lstStyle/>
          <a:p>
            <a:pPr eaLnBrk="1" hangingPunct="1"/>
            <a:r>
              <a:rPr lang="en-US" dirty="0" smtClean="0"/>
              <a:t>Chapter 12</a:t>
            </a:r>
          </a:p>
        </p:txBody>
      </p:sp>
      <p:sp>
        <p:nvSpPr>
          <p:cNvPr id="3" name="TextBox 2"/>
          <p:cNvSpPr txBox="1"/>
          <p:nvPr/>
        </p:nvSpPr>
        <p:spPr>
          <a:xfrm>
            <a:off x="546970" y="1905000"/>
            <a:ext cx="5257800" cy="3785652"/>
          </a:xfrm>
          <a:prstGeom prst="rect">
            <a:avLst/>
          </a:prstGeom>
          <a:noFill/>
        </p:spPr>
        <p:txBody>
          <a:bodyPr wrap="square" rtlCol="0">
            <a:spAutoFit/>
          </a:bodyPr>
          <a:lstStyle/>
          <a:p>
            <a:r>
              <a:rPr lang="en-US" sz="2000" u="sng" dirty="0" smtClean="0"/>
              <a:t>Outline</a:t>
            </a:r>
          </a:p>
          <a:p>
            <a:pPr marL="400050" indent="-400050">
              <a:buFont typeface="+mj-lt"/>
              <a:buAutoNum type="romanUcPeriod"/>
            </a:pPr>
            <a:r>
              <a:rPr lang="en-US" sz="2000" dirty="0" smtClean="0"/>
              <a:t>Kinetic Molecular Theory</a:t>
            </a:r>
          </a:p>
          <a:p>
            <a:pPr marL="400050" indent="-400050">
              <a:buFont typeface="+mj-lt"/>
              <a:buAutoNum type="romanUcPeriod"/>
            </a:pPr>
            <a:r>
              <a:rPr lang="en-US" sz="2000" dirty="0" smtClean="0"/>
              <a:t>Properties of Gases</a:t>
            </a:r>
          </a:p>
          <a:p>
            <a:pPr marL="400050" indent="-400050">
              <a:buFont typeface="+mj-lt"/>
              <a:buAutoNum type="romanUcPeriod"/>
            </a:pPr>
            <a:r>
              <a:rPr lang="en-US" sz="2000" dirty="0" smtClean="0"/>
              <a:t>Gas Pressure</a:t>
            </a:r>
          </a:p>
          <a:p>
            <a:pPr marL="400050" indent="-400050">
              <a:buFont typeface="+mj-lt"/>
              <a:buAutoNum type="romanUcPeriod"/>
            </a:pPr>
            <a:r>
              <a:rPr lang="en-US" sz="2000" dirty="0" smtClean="0"/>
              <a:t>Gas Laws</a:t>
            </a:r>
          </a:p>
          <a:p>
            <a:pPr marL="857250" lvl="1" indent="-400050">
              <a:buFont typeface="+mj-lt"/>
              <a:buAutoNum type="alphaUcPeriod"/>
            </a:pPr>
            <a:r>
              <a:rPr lang="en-US" sz="2000" dirty="0" smtClean="0"/>
              <a:t>Boyle’s Law</a:t>
            </a:r>
          </a:p>
          <a:p>
            <a:pPr marL="857250" lvl="1" indent="-400050">
              <a:buFont typeface="+mj-lt"/>
              <a:buAutoNum type="alphaUcPeriod"/>
            </a:pPr>
            <a:r>
              <a:rPr lang="en-US" sz="2000" dirty="0" smtClean="0"/>
              <a:t>Charles’ Law</a:t>
            </a:r>
          </a:p>
          <a:p>
            <a:pPr marL="857250" lvl="1" indent="-400050">
              <a:buFont typeface="+mj-lt"/>
              <a:buAutoNum type="alphaUcPeriod"/>
            </a:pPr>
            <a:r>
              <a:rPr lang="en-US" sz="2000" dirty="0" smtClean="0"/>
              <a:t>Combined Gas Law</a:t>
            </a:r>
          </a:p>
          <a:p>
            <a:pPr marL="857250" lvl="1" indent="-400050">
              <a:buFont typeface="+mj-lt"/>
              <a:buAutoNum type="alphaUcPeriod"/>
            </a:pPr>
            <a:r>
              <a:rPr lang="en-US" sz="2000" dirty="0" smtClean="0"/>
              <a:t>Avogadro’s Law</a:t>
            </a:r>
          </a:p>
          <a:p>
            <a:pPr marL="857250" lvl="1" indent="-400050">
              <a:buFont typeface="+mj-lt"/>
              <a:buAutoNum type="alphaUcPeriod"/>
            </a:pPr>
            <a:r>
              <a:rPr lang="en-US" sz="2000" dirty="0" smtClean="0"/>
              <a:t>Ideal Gas Law</a:t>
            </a:r>
          </a:p>
          <a:p>
            <a:pPr marL="857250" lvl="1" indent="-400050">
              <a:buFont typeface="+mj-lt"/>
              <a:buAutoNum type="alphaUcPeriod"/>
            </a:pPr>
            <a:r>
              <a:rPr lang="en-US" sz="2000" dirty="0" smtClean="0"/>
              <a:t>Dalton’s Law</a:t>
            </a:r>
          </a:p>
          <a:p>
            <a:pPr marL="400050" indent="-400050">
              <a:buFont typeface="+mj-lt"/>
              <a:buAutoNum type="romanUcPeriod"/>
            </a:pPr>
            <a:r>
              <a:rPr lang="en-US" sz="2000" dirty="0" smtClean="0"/>
              <a:t>Reactions </a:t>
            </a:r>
            <a:r>
              <a:rPr lang="en-US" sz="2000" dirty="0"/>
              <a:t>I</a:t>
            </a:r>
            <a:r>
              <a:rPr lang="en-US" sz="2000" dirty="0" smtClean="0"/>
              <a:t>nvolving Gases</a:t>
            </a:r>
            <a:endParaRPr lang="en-US" sz="20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2" name="Picture1" descr="0414"/>
          <p:cNvPicPr preferRelativeResize="0">
            <a:picLocks noChangeAspect="1" noChangeArrowheads="1"/>
          </p:cNvPicPr>
          <p:nvPr/>
        </p:nvPicPr>
        <p:blipFill>
          <a:blip r:embed="rId3" cstate="print"/>
          <a:srcRect/>
          <a:stretch>
            <a:fillRect/>
          </a:stretch>
        </p:blipFill>
        <p:spPr bwMode="auto">
          <a:xfrm>
            <a:off x="838200" y="994641"/>
            <a:ext cx="7526338" cy="5863359"/>
          </a:xfrm>
          <a:prstGeom prst="rect">
            <a:avLst/>
          </a:prstGeom>
          <a:noFill/>
          <a:ln w="9525">
            <a:noFill/>
            <a:miter lim="800000"/>
            <a:headEnd/>
            <a:tailEnd/>
          </a:ln>
          <a:effectLst/>
        </p:spPr>
      </p:pic>
      <p:sp>
        <p:nvSpPr>
          <p:cNvPr id="5" name="Title 4"/>
          <p:cNvSpPr>
            <a:spLocks noGrp="1"/>
          </p:cNvSpPr>
          <p:nvPr>
            <p:ph type="title"/>
          </p:nvPr>
        </p:nvSpPr>
        <p:spPr>
          <a:xfrm>
            <a:off x="457200" y="152400"/>
            <a:ext cx="8229600" cy="792162"/>
          </a:xfrm>
        </p:spPr>
        <p:txBody>
          <a:bodyPr/>
          <a:lstStyle/>
          <a:p>
            <a:r>
              <a:rPr lang="en-US" sz="2400" dirty="0"/>
              <a:t>What properties of a gas does Boyle’s Law describe? </a:t>
            </a:r>
          </a:p>
        </p:txBody>
      </p:sp>
      <p:sp>
        <p:nvSpPr>
          <p:cNvPr id="48131" name="Rectangle 3"/>
          <p:cNvSpPr>
            <a:spLocks noChangeArrowheads="1"/>
          </p:cNvSpPr>
          <p:nvPr/>
        </p:nvSpPr>
        <p:spPr bwMode="auto">
          <a:xfrm>
            <a:off x="7843838" y="6584950"/>
            <a:ext cx="1300162" cy="265113"/>
          </a:xfrm>
          <a:prstGeom prst="rect">
            <a:avLst/>
          </a:prstGeom>
          <a:noFill/>
          <a:ln w="9525">
            <a:noFill/>
            <a:miter lim="800000"/>
            <a:headEnd/>
            <a:tailEnd/>
          </a:ln>
          <a:effectLst/>
        </p:spPr>
        <p:txBody>
          <a:bodyPr wrap="none" lIns="82058" tIns="41029" rIns="82058" bIns="41029"/>
          <a:lstStyle/>
          <a:p>
            <a:pPr algn="r" defTabSz="820738" eaLnBrk="0" hangingPunct="0"/>
            <a:r>
              <a:rPr lang="en-US" sz="1200" b="1"/>
              <a:t>Fig. 4-14, p. 112</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fg11_05"/>
          <p:cNvPicPr>
            <a:picLocks noChangeAspect="1" noChangeArrowheads="1"/>
          </p:cNvPicPr>
          <p:nvPr/>
        </p:nvPicPr>
        <p:blipFill>
          <a:blip r:embed="rId2" cstate="print"/>
          <a:srcRect/>
          <a:stretch>
            <a:fillRect/>
          </a:stretch>
        </p:blipFill>
        <p:spPr bwMode="auto">
          <a:xfrm>
            <a:off x="609600" y="838200"/>
            <a:ext cx="7842250" cy="5556250"/>
          </a:xfrm>
          <a:prstGeom prst="rect">
            <a:avLst/>
          </a:prstGeom>
          <a:noFill/>
          <a:ln w="9525">
            <a:noFill/>
            <a:miter lim="800000"/>
            <a:headEnd/>
            <a:tailEnd/>
          </a:ln>
        </p:spPr>
      </p:pic>
      <p:sp>
        <p:nvSpPr>
          <p:cNvPr id="9219" name="Title 2"/>
          <p:cNvSpPr>
            <a:spLocks noGrp="1"/>
          </p:cNvSpPr>
          <p:nvPr>
            <p:ph type="title"/>
          </p:nvPr>
        </p:nvSpPr>
        <p:spPr>
          <a:xfrm>
            <a:off x="381000" y="0"/>
            <a:ext cx="8229600" cy="1143000"/>
          </a:xfrm>
        </p:spPr>
        <p:txBody>
          <a:bodyPr/>
          <a:lstStyle/>
          <a:p>
            <a:r>
              <a:rPr lang="en-US" sz="3600" dirty="0" smtClean="0"/>
              <a:t>How are volume and pressure related? </a:t>
            </a:r>
          </a:p>
        </p:txBody>
      </p:sp>
      <p:sp>
        <p:nvSpPr>
          <p:cNvPr id="4" name="TextBox 3"/>
          <p:cNvSpPr txBox="1"/>
          <p:nvPr/>
        </p:nvSpPr>
        <p:spPr>
          <a:xfrm>
            <a:off x="838200" y="6096000"/>
            <a:ext cx="7391400" cy="523875"/>
          </a:xfrm>
          <a:prstGeom prst="rect">
            <a:avLst/>
          </a:prstGeom>
        </p:spPr>
        <p:style>
          <a:lnRef idx="3">
            <a:schemeClr val="lt1"/>
          </a:lnRef>
          <a:fillRef idx="1">
            <a:schemeClr val="accent4"/>
          </a:fillRef>
          <a:effectRef idx="1">
            <a:schemeClr val="accent4"/>
          </a:effectRef>
          <a:fontRef idx="minor">
            <a:schemeClr val="lt1"/>
          </a:fontRef>
        </p:style>
        <p:txBody>
          <a:bodyPr>
            <a:spAutoFit/>
          </a:bodyPr>
          <a:lstStyle/>
          <a:p>
            <a:pPr algn="ctr">
              <a:defRPr/>
            </a:pPr>
            <a:r>
              <a:rPr lang="en-US" sz="2800" dirty="0"/>
              <a:t>Volume is inversely proportional to pressure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4" descr="fg11_07-01UN"/>
          <p:cNvPicPr>
            <a:picLocks noChangeAspect="1" noChangeArrowheads="1"/>
          </p:cNvPicPr>
          <p:nvPr/>
        </p:nvPicPr>
        <p:blipFill>
          <a:blip r:embed="rId2" cstate="print"/>
          <a:srcRect/>
          <a:stretch>
            <a:fillRect/>
          </a:stretch>
        </p:blipFill>
        <p:spPr bwMode="auto">
          <a:xfrm>
            <a:off x="533400" y="1066800"/>
            <a:ext cx="8134350" cy="5443538"/>
          </a:xfrm>
          <a:prstGeom prst="rect">
            <a:avLst/>
          </a:prstGeom>
          <a:noFill/>
          <a:ln w="9525">
            <a:noFill/>
            <a:miter lim="800000"/>
            <a:headEnd/>
            <a:tailEnd/>
          </a:ln>
        </p:spPr>
      </p:pic>
      <p:sp>
        <p:nvSpPr>
          <p:cNvPr id="10243" name="Title 2"/>
          <p:cNvSpPr>
            <a:spLocks noGrp="1"/>
          </p:cNvSpPr>
          <p:nvPr>
            <p:ph type="title"/>
          </p:nvPr>
        </p:nvSpPr>
        <p:spPr>
          <a:xfrm>
            <a:off x="457200" y="274638"/>
            <a:ext cx="8229600" cy="639762"/>
          </a:xfrm>
        </p:spPr>
        <p:txBody>
          <a:bodyPr/>
          <a:lstStyle/>
          <a:p>
            <a:r>
              <a:rPr lang="en-US" sz="2600" dirty="0" smtClean="0"/>
              <a:t>What properties of a gas does Charles’ Law describe? </a:t>
            </a:r>
          </a:p>
        </p:txBody>
      </p:sp>
      <p:sp>
        <p:nvSpPr>
          <p:cNvPr id="4" name="TextBox 3"/>
          <p:cNvSpPr txBox="1"/>
          <p:nvPr/>
        </p:nvSpPr>
        <p:spPr>
          <a:xfrm>
            <a:off x="990600" y="5943600"/>
            <a:ext cx="6858000" cy="523875"/>
          </a:xfrm>
          <a:prstGeom prst="rect">
            <a:avLst/>
          </a:prstGeom>
        </p:spPr>
        <p:style>
          <a:lnRef idx="3">
            <a:schemeClr val="lt1"/>
          </a:lnRef>
          <a:fillRef idx="1">
            <a:schemeClr val="accent4"/>
          </a:fillRef>
          <a:effectRef idx="1">
            <a:schemeClr val="accent4"/>
          </a:effectRef>
          <a:fontRef idx="minor">
            <a:schemeClr val="lt1"/>
          </a:fontRef>
        </p:style>
        <p:txBody>
          <a:bodyPr>
            <a:spAutoFit/>
          </a:bodyPr>
          <a:lstStyle/>
          <a:p>
            <a:pPr algn="ctr">
              <a:defRPr/>
            </a:pPr>
            <a:r>
              <a:rPr lang="en-US" sz="2800" dirty="0"/>
              <a:t>Volume is proportional to temperature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hein14e_fig_12_0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816279"/>
            <a:ext cx="7755860" cy="558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4638"/>
            <a:ext cx="8229600" cy="563562"/>
          </a:xfrm>
        </p:spPr>
        <p:txBody>
          <a:bodyPr/>
          <a:lstStyle/>
          <a:p>
            <a:r>
              <a:rPr lang="en-US" sz="2400" dirty="0" smtClean="0"/>
              <a:t>What is the relationship between volume and temperature? </a:t>
            </a:r>
            <a:endParaRPr lang="en-US" sz="2400" dirty="0"/>
          </a:p>
        </p:txBody>
      </p:sp>
    </p:spTree>
    <p:extLst>
      <p:ext uri="{BB962C8B-B14F-4D97-AF65-F5344CB8AC3E}">
        <p14:creationId xmlns:p14="http://schemas.microsoft.com/office/powerpoint/2010/main" val="322501691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hein14e_fig_12_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324100"/>
            <a:ext cx="8531225" cy="220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dirty="0" smtClean="0"/>
              <a:t>How do gas volume’s combine? </a:t>
            </a:r>
            <a:endParaRPr lang="en-US" dirty="0"/>
          </a:p>
        </p:txBody>
      </p:sp>
    </p:spTree>
    <p:extLst>
      <p:ext uri="{BB962C8B-B14F-4D97-AF65-F5344CB8AC3E}">
        <p14:creationId xmlns:p14="http://schemas.microsoft.com/office/powerpoint/2010/main" val="184822156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descr="hein14e_fig_12_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752600"/>
            <a:ext cx="8531225" cy="335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3938295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4" descr="fg11_08-01"/>
          <p:cNvPicPr>
            <a:picLocks noChangeAspect="1" noChangeArrowheads="1"/>
          </p:cNvPicPr>
          <p:nvPr/>
        </p:nvPicPr>
        <p:blipFill>
          <a:blip r:embed="rId2" cstate="print"/>
          <a:srcRect l="21312" r="24590" b="56180"/>
          <a:stretch>
            <a:fillRect/>
          </a:stretch>
        </p:blipFill>
        <p:spPr bwMode="auto">
          <a:xfrm>
            <a:off x="825674" y="1058863"/>
            <a:ext cx="3263900" cy="4808537"/>
          </a:xfrm>
          <a:prstGeom prst="rect">
            <a:avLst/>
          </a:prstGeom>
          <a:noFill/>
          <a:ln w="9525">
            <a:noFill/>
            <a:miter lim="800000"/>
            <a:headEnd/>
            <a:tailEnd/>
          </a:ln>
        </p:spPr>
      </p:pic>
      <p:pic>
        <p:nvPicPr>
          <p:cNvPr id="12291" name="Picture 5" descr="fg11_08-01"/>
          <p:cNvPicPr>
            <a:picLocks noChangeAspect="1" noChangeArrowheads="1"/>
          </p:cNvPicPr>
          <p:nvPr/>
        </p:nvPicPr>
        <p:blipFill>
          <a:blip r:embed="rId2" cstate="print"/>
          <a:srcRect l="18228" t="46068" r="24532" b="6741"/>
          <a:stretch>
            <a:fillRect/>
          </a:stretch>
        </p:blipFill>
        <p:spPr bwMode="auto">
          <a:xfrm>
            <a:off x="4953000" y="685800"/>
            <a:ext cx="3352800" cy="5029200"/>
          </a:xfrm>
          <a:prstGeom prst="rect">
            <a:avLst/>
          </a:prstGeom>
          <a:noFill/>
          <a:ln w="9525">
            <a:noFill/>
            <a:miter lim="800000"/>
            <a:headEnd/>
            <a:tailEnd/>
          </a:ln>
        </p:spPr>
      </p:pic>
      <p:sp>
        <p:nvSpPr>
          <p:cNvPr id="12292" name="Title 3"/>
          <p:cNvSpPr>
            <a:spLocks noGrp="1"/>
          </p:cNvSpPr>
          <p:nvPr>
            <p:ph type="title"/>
          </p:nvPr>
        </p:nvSpPr>
        <p:spPr>
          <a:xfrm>
            <a:off x="457200" y="0"/>
            <a:ext cx="8229600" cy="685800"/>
          </a:xfrm>
        </p:spPr>
        <p:txBody>
          <a:bodyPr/>
          <a:lstStyle/>
          <a:p>
            <a:r>
              <a:rPr lang="en-US" sz="2200" dirty="0" smtClean="0"/>
              <a:t>What properties of a gas does Gay-Lussac’s Law describe? </a:t>
            </a:r>
          </a:p>
        </p:txBody>
      </p:sp>
      <p:sp>
        <p:nvSpPr>
          <p:cNvPr id="5" name="TextBox 4"/>
          <p:cNvSpPr txBox="1"/>
          <p:nvPr/>
        </p:nvSpPr>
        <p:spPr>
          <a:xfrm>
            <a:off x="762000" y="6096000"/>
            <a:ext cx="7696200" cy="523875"/>
          </a:xfrm>
          <a:prstGeom prst="rect">
            <a:avLst/>
          </a:prstGeom>
        </p:spPr>
        <p:style>
          <a:lnRef idx="3">
            <a:schemeClr val="lt1"/>
          </a:lnRef>
          <a:fillRef idx="1">
            <a:schemeClr val="accent4"/>
          </a:fillRef>
          <a:effectRef idx="1">
            <a:schemeClr val="accent4"/>
          </a:effectRef>
          <a:fontRef idx="minor">
            <a:schemeClr val="lt1"/>
          </a:fontRef>
        </p:style>
        <p:txBody>
          <a:bodyPr>
            <a:spAutoFit/>
          </a:bodyPr>
          <a:lstStyle/>
          <a:p>
            <a:pPr algn="ctr">
              <a:defRPr/>
            </a:pPr>
            <a:r>
              <a:rPr lang="en-US" sz="2800" dirty="0"/>
              <a:t>Temperature is proportional to pressure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a:xfrm>
            <a:off x="457200" y="274638"/>
            <a:ext cx="8229600" cy="639762"/>
          </a:xfrm>
        </p:spPr>
        <p:txBody>
          <a:bodyPr/>
          <a:lstStyle/>
          <a:p>
            <a:r>
              <a:rPr lang="en-US" dirty="0" smtClean="0"/>
              <a:t>What is vapor pressure?</a:t>
            </a:r>
            <a:endParaRPr lang="en-US" dirty="0"/>
          </a:p>
        </p:txBody>
      </p:sp>
      <p:pic>
        <p:nvPicPr>
          <p:cNvPr id="34820" name="Picture 5" descr="fg11_09"/>
          <p:cNvPicPr>
            <a:picLocks noGrp="1" noChangeAspect="1" noChangeArrowheads="1"/>
          </p:cNvPicPr>
          <p:nvPr>
            <p:ph sz="half" idx="4294967295"/>
          </p:nvPr>
        </p:nvPicPr>
        <p:blipFill>
          <a:blip r:embed="rId2" cstate="print"/>
          <a:stretch>
            <a:fillRect/>
          </a:stretch>
        </p:blipFill>
        <p:spPr>
          <a:xfrm>
            <a:off x="1981199" y="838200"/>
            <a:ext cx="5157229" cy="5772663"/>
          </a:xfr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8" descr="11_Pg341_UnFigure_1"/>
          <p:cNvPicPr>
            <a:picLocks noChangeAspect="1" noChangeArrowheads="1"/>
          </p:cNvPicPr>
          <p:nvPr/>
        </p:nvPicPr>
        <p:blipFill>
          <a:blip r:embed="rId2" cstate="print"/>
          <a:srcRect/>
          <a:stretch>
            <a:fillRect/>
          </a:stretch>
        </p:blipFill>
        <p:spPr bwMode="auto">
          <a:xfrm>
            <a:off x="465551" y="914400"/>
            <a:ext cx="4377991" cy="5410200"/>
          </a:xfrm>
          <a:prstGeom prst="rect">
            <a:avLst/>
          </a:prstGeom>
          <a:noFill/>
        </p:spPr>
      </p:pic>
      <p:sp>
        <p:nvSpPr>
          <p:cNvPr id="13" name="Title 12"/>
          <p:cNvSpPr>
            <a:spLocks noGrp="1"/>
          </p:cNvSpPr>
          <p:nvPr>
            <p:ph type="title"/>
          </p:nvPr>
        </p:nvSpPr>
        <p:spPr>
          <a:xfrm>
            <a:off x="457200" y="274638"/>
            <a:ext cx="8229600" cy="487362"/>
          </a:xfrm>
        </p:spPr>
        <p:txBody>
          <a:bodyPr/>
          <a:lstStyle/>
          <a:p>
            <a:r>
              <a:rPr lang="en-US" sz="2200" dirty="0" smtClean="0"/>
              <a:t>How are vapor pressure and the boiling point of water related?</a:t>
            </a:r>
            <a:endParaRPr lang="en-US" sz="2200" dirty="0"/>
          </a:p>
        </p:txBody>
      </p:sp>
      <p:pic>
        <p:nvPicPr>
          <p:cNvPr id="10" name="Picture 8" descr="11_04_Table"/>
          <p:cNvPicPr>
            <a:picLocks noGrp="1" noChangeAspect="1" noChangeArrowheads="1"/>
          </p:cNvPicPr>
          <p:nvPr>
            <p:ph sz="half" idx="4294967295"/>
          </p:nvPr>
        </p:nvPicPr>
        <p:blipFill>
          <a:blip r:embed="rId3" cstate="print"/>
          <a:srcRect/>
          <a:stretch>
            <a:fillRect/>
          </a:stretch>
        </p:blipFill>
        <p:spPr bwMode="auto">
          <a:xfrm>
            <a:off x="5181600" y="747712"/>
            <a:ext cx="3576637" cy="5743575"/>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6" descr="11_06_Table"/>
          <p:cNvPicPr>
            <a:picLocks noChangeAspect="1" noChangeArrowheads="1"/>
          </p:cNvPicPr>
          <p:nvPr/>
        </p:nvPicPr>
        <p:blipFill>
          <a:blip r:embed="rId2" cstate="print"/>
          <a:srcRect/>
          <a:stretch>
            <a:fillRect/>
          </a:stretch>
        </p:blipFill>
        <p:spPr bwMode="auto">
          <a:xfrm>
            <a:off x="228600" y="990600"/>
            <a:ext cx="8759825" cy="3328987"/>
          </a:xfrm>
          <a:prstGeom prst="rect">
            <a:avLst/>
          </a:prstGeom>
          <a:noFill/>
        </p:spPr>
      </p:pic>
      <p:sp>
        <p:nvSpPr>
          <p:cNvPr id="2" name="Title 1"/>
          <p:cNvSpPr>
            <a:spLocks noGrp="1"/>
          </p:cNvSpPr>
          <p:nvPr>
            <p:ph type="title"/>
          </p:nvPr>
        </p:nvSpPr>
        <p:spPr>
          <a:xfrm>
            <a:off x="457200" y="274638"/>
            <a:ext cx="8229600" cy="639762"/>
          </a:xfrm>
        </p:spPr>
        <p:txBody>
          <a:bodyPr/>
          <a:lstStyle/>
          <a:p>
            <a:r>
              <a:rPr lang="en-US" sz="1800" dirty="0" smtClean="0"/>
              <a:t>How can we use the combined gas law to determine the other gas laws?</a:t>
            </a:r>
            <a:endParaRPr lang="en-US" sz="18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457200" y="0"/>
            <a:ext cx="8229600" cy="1143000"/>
          </a:xfrm>
        </p:spPr>
        <p:txBody>
          <a:bodyPr/>
          <a:lstStyle/>
          <a:p>
            <a:pPr eaLnBrk="1" hangingPunct="1"/>
            <a:r>
              <a:rPr lang="en-US" u="sng" smtClean="0">
                <a:solidFill>
                  <a:schemeClr val="tx1"/>
                </a:solidFill>
              </a:rPr>
              <a:t>Kinetic Molecular Theory</a:t>
            </a:r>
          </a:p>
        </p:txBody>
      </p:sp>
      <p:sp>
        <p:nvSpPr>
          <p:cNvPr id="26627" name="Rectangle 3"/>
          <p:cNvSpPr>
            <a:spLocks noGrp="1" noChangeArrowheads="1"/>
          </p:cNvSpPr>
          <p:nvPr>
            <p:ph type="body" idx="1"/>
          </p:nvPr>
        </p:nvSpPr>
        <p:spPr>
          <a:xfrm>
            <a:off x="457200" y="1066800"/>
            <a:ext cx="8229600" cy="5486400"/>
          </a:xfrm>
        </p:spPr>
        <p:txBody>
          <a:bodyPr/>
          <a:lstStyle/>
          <a:p>
            <a:pPr eaLnBrk="1" hangingPunct="1"/>
            <a:r>
              <a:rPr lang="en-US" sz="2400" smtClean="0"/>
              <a:t>Gases consist of molecular particles moving in straight lines at any given instant.</a:t>
            </a:r>
          </a:p>
          <a:p>
            <a:pPr eaLnBrk="1" hangingPunct="1"/>
            <a:r>
              <a:rPr lang="en-US" sz="2400" smtClean="0"/>
              <a:t>Gas molecules are widely spaced, the actual volume of molecules is negligible compared to the space they occupy.</a:t>
            </a:r>
          </a:p>
          <a:p>
            <a:pPr eaLnBrk="1" hangingPunct="1"/>
            <a:r>
              <a:rPr lang="en-US" sz="2400" smtClean="0"/>
              <a:t>Gas molecules demonstrate rapid motion, move in straight lines and travel in random directions.  When they collide with each other they do so with no net loss of energy.</a:t>
            </a:r>
          </a:p>
          <a:p>
            <a:pPr eaLnBrk="1" hangingPunct="1"/>
            <a:r>
              <a:rPr lang="en-US" sz="2400" smtClean="0"/>
              <a:t>Gas molecules behave independently -- attractive/repulsive forces between them are negligible.</a:t>
            </a:r>
          </a:p>
          <a:p>
            <a:pPr eaLnBrk="1" hangingPunct="1"/>
            <a:r>
              <a:rPr lang="en-US" sz="2400" smtClean="0"/>
              <a:t>The average kinetic energy of the gas particles is proportional to the temperature.</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62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62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662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662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662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Title 2"/>
          <p:cNvSpPr>
            <a:spLocks noGrp="1"/>
          </p:cNvSpPr>
          <p:nvPr>
            <p:ph type="title"/>
          </p:nvPr>
        </p:nvSpPr>
        <p:spPr>
          <a:xfrm>
            <a:off x="457200" y="274638"/>
            <a:ext cx="8229600" cy="563562"/>
          </a:xfrm>
        </p:spPr>
        <p:txBody>
          <a:bodyPr/>
          <a:lstStyle/>
          <a:p>
            <a:r>
              <a:rPr lang="en-US" sz="2400" dirty="0" smtClean="0"/>
              <a:t>What properties of a gas does Avogadro’s Law describe?</a:t>
            </a:r>
          </a:p>
        </p:txBody>
      </p:sp>
      <p:sp>
        <p:nvSpPr>
          <p:cNvPr id="4" name="TextBox 3"/>
          <p:cNvSpPr txBox="1"/>
          <p:nvPr/>
        </p:nvSpPr>
        <p:spPr>
          <a:xfrm>
            <a:off x="1447800" y="5943600"/>
            <a:ext cx="5943600" cy="461963"/>
          </a:xfrm>
          <a:prstGeom prst="rect">
            <a:avLst/>
          </a:prstGeom>
        </p:spPr>
        <p:style>
          <a:lnRef idx="3">
            <a:schemeClr val="lt1"/>
          </a:lnRef>
          <a:fillRef idx="1">
            <a:schemeClr val="accent4"/>
          </a:fillRef>
          <a:effectRef idx="1">
            <a:schemeClr val="accent4"/>
          </a:effectRef>
          <a:fontRef idx="minor">
            <a:schemeClr val="lt1"/>
          </a:fontRef>
        </p:style>
        <p:txBody>
          <a:bodyPr>
            <a:spAutoFit/>
          </a:bodyPr>
          <a:lstStyle/>
          <a:p>
            <a:pPr algn="ctr">
              <a:defRPr/>
            </a:pPr>
            <a:r>
              <a:rPr lang="en-US" sz="2400" dirty="0"/>
              <a:t>Volume is proportional to moles</a:t>
            </a:r>
          </a:p>
        </p:txBody>
      </p:sp>
      <p:pic>
        <p:nvPicPr>
          <p:cNvPr id="5" name="Picture 2" descr="hein14e_fig_12_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066799"/>
            <a:ext cx="8531225" cy="335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674318" y="4424362"/>
            <a:ext cx="1676400" cy="923330"/>
          </a:xfrm>
          <a:prstGeom prst="rect">
            <a:avLst/>
          </a:prstGeom>
          <a:noFill/>
        </p:spPr>
        <p:txBody>
          <a:bodyPr wrap="square" rtlCol="0">
            <a:spAutoFit/>
          </a:bodyPr>
          <a:lstStyle/>
          <a:p>
            <a:r>
              <a:rPr lang="en-US" dirty="0" smtClean="0"/>
              <a:t>1 volume</a:t>
            </a:r>
          </a:p>
          <a:p>
            <a:r>
              <a:rPr lang="en-US" dirty="0" smtClean="0"/>
              <a:t>1 molecule</a:t>
            </a:r>
          </a:p>
          <a:p>
            <a:r>
              <a:rPr lang="en-US" dirty="0" smtClean="0"/>
              <a:t>1 </a:t>
            </a:r>
            <a:r>
              <a:rPr lang="en-US" dirty="0" err="1" smtClean="0"/>
              <a:t>mol</a:t>
            </a:r>
            <a:r>
              <a:rPr lang="en-US" dirty="0" smtClean="0"/>
              <a:t> </a:t>
            </a:r>
            <a:endParaRPr lang="en-US" dirty="0"/>
          </a:p>
        </p:txBody>
      </p:sp>
      <p:sp>
        <p:nvSpPr>
          <p:cNvPr id="7" name="TextBox 6"/>
          <p:cNvSpPr txBox="1"/>
          <p:nvPr/>
        </p:nvSpPr>
        <p:spPr>
          <a:xfrm>
            <a:off x="3125244" y="4424362"/>
            <a:ext cx="1676400" cy="923330"/>
          </a:xfrm>
          <a:prstGeom prst="rect">
            <a:avLst/>
          </a:prstGeom>
          <a:noFill/>
        </p:spPr>
        <p:txBody>
          <a:bodyPr wrap="square" rtlCol="0">
            <a:spAutoFit/>
          </a:bodyPr>
          <a:lstStyle/>
          <a:p>
            <a:r>
              <a:rPr lang="en-US" dirty="0" smtClean="0"/>
              <a:t>1 volume</a:t>
            </a:r>
          </a:p>
          <a:p>
            <a:r>
              <a:rPr lang="en-US" dirty="0" smtClean="0"/>
              <a:t>1 molecule</a:t>
            </a:r>
          </a:p>
          <a:p>
            <a:r>
              <a:rPr lang="en-US" dirty="0" smtClean="0"/>
              <a:t>1 </a:t>
            </a:r>
            <a:r>
              <a:rPr lang="en-US" dirty="0" err="1" smtClean="0"/>
              <a:t>mol</a:t>
            </a:r>
            <a:r>
              <a:rPr lang="en-US" dirty="0" smtClean="0"/>
              <a:t> </a:t>
            </a:r>
            <a:endParaRPr lang="en-US" dirty="0"/>
          </a:p>
        </p:txBody>
      </p:sp>
      <p:sp>
        <p:nvSpPr>
          <p:cNvPr id="8" name="TextBox 7"/>
          <p:cNvSpPr txBox="1"/>
          <p:nvPr/>
        </p:nvSpPr>
        <p:spPr>
          <a:xfrm>
            <a:off x="6248400" y="4424362"/>
            <a:ext cx="1676400" cy="923330"/>
          </a:xfrm>
          <a:prstGeom prst="rect">
            <a:avLst/>
          </a:prstGeom>
          <a:noFill/>
        </p:spPr>
        <p:txBody>
          <a:bodyPr wrap="square" rtlCol="0">
            <a:spAutoFit/>
          </a:bodyPr>
          <a:lstStyle/>
          <a:p>
            <a:r>
              <a:rPr lang="en-US" dirty="0"/>
              <a:t>2</a:t>
            </a:r>
            <a:r>
              <a:rPr lang="en-US" dirty="0" smtClean="0"/>
              <a:t> volumes</a:t>
            </a:r>
          </a:p>
          <a:p>
            <a:r>
              <a:rPr lang="en-US" dirty="0"/>
              <a:t>2</a:t>
            </a:r>
            <a:r>
              <a:rPr lang="en-US" dirty="0" smtClean="0"/>
              <a:t> molecules</a:t>
            </a:r>
          </a:p>
          <a:p>
            <a:r>
              <a:rPr lang="en-US" dirty="0"/>
              <a:t>2</a:t>
            </a:r>
            <a:r>
              <a:rPr lang="en-US" dirty="0" smtClean="0"/>
              <a:t> </a:t>
            </a:r>
            <a:r>
              <a:rPr lang="en-US" dirty="0" err="1" smtClean="0"/>
              <a:t>mol</a:t>
            </a:r>
            <a:r>
              <a:rPr lang="en-US" dirty="0" smtClean="0"/>
              <a:t>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lstStyle/>
          <a:p>
            <a:r>
              <a:rPr lang="en-US" sz="2600" dirty="0" smtClean="0"/>
              <a:t>What is standard temperature and pressure (STP)?</a:t>
            </a:r>
            <a:endParaRPr lang="en-US" sz="2600" dirty="0"/>
          </a:p>
        </p:txBody>
      </p:sp>
      <p:pic>
        <p:nvPicPr>
          <p:cNvPr id="3" name="Picture 9" descr="11_08_Figure"/>
          <p:cNvPicPr>
            <a:picLocks noChangeAspect="1" noChangeArrowheads="1"/>
          </p:cNvPicPr>
          <p:nvPr/>
        </p:nvPicPr>
        <p:blipFill>
          <a:blip r:embed="rId2" cstate="print"/>
          <a:srcRect/>
          <a:stretch>
            <a:fillRect/>
          </a:stretch>
        </p:blipFill>
        <p:spPr bwMode="auto">
          <a:xfrm>
            <a:off x="525049" y="976421"/>
            <a:ext cx="5205333" cy="3962400"/>
          </a:xfrm>
          <a:prstGeom prst="rect">
            <a:avLst/>
          </a:prstGeom>
          <a:noFill/>
        </p:spPr>
      </p:pic>
      <p:grpSp>
        <p:nvGrpSpPr>
          <p:cNvPr id="4" name="Group 11"/>
          <p:cNvGrpSpPr>
            <a:grpSpLocks/>
          </p:cNvGrpSpPr>
          <p:nvPr/>
        </p:nvGrpSpPr>
        <p:grpSpPr bwMode="auto">
          <a:xfrm>
            <a:off x="5990834" y="1371600"/>
            <a:ext cx="2743200" cy="3778250"/>
            <a:chOff x="3792" y="720"/>
            <a:chExt cx="1728" cy="2380"/>
          </a:xfrm>
        </p:grpSpPr>
        <p:pic>
          <p:nvPicPr>
            <p:cNvPr id="5" name="Picture 8" descr="11_Pg345_UnFigure"/>
            <p:cNvPicPr>
              <a:picLocks noChangeAspect="1" noChangeArrowheads="1"/>
            </p:cNvPicPr>
            <p:nvPr/>
          </p:nvPicPr>
          <p:blipFill>
            <a:blip r:embed="rId3" cstate="print"/>
            <a:srcRect/>
            <a:stretch>
              <a:fillRect/>
            </a:stretch>
          </p:blipFill>
          <p:spPr bwMode="auto">
            <a:xfrm>
              <a:off x="3792" y="720"/>
              <a:ext cx="1656" cy="1811"/>
            </a:xfrm>
            <a:prstGeom prst="rect">
              <a:avLst/>
            </a:prstGeom>
            <a:noFill/>
          </p:spPr>
        </p:pic>
        <p:sp>
          <p:nvSpPr>
            <p:cNvPr id="6" name="Text Box 10"/>
            <p:cNvSpPr txBox="1">
              <a:spLocks noChangeArrowheads="1"/>
            </p:cNvSpPr>
            <p:nvPr/>
          </p:nvSpPr>
          <p:spPr bwMode="auto">
            <a:xfrm>
              <a:off x="3792" y="2640"/>
              <a:ext cx="1728" cy="460"/>
            </a:xfrm>
            <a:prstGeom prst="rect">
              <a:avLst/>
            </a:prstGeom>
            <a:noFill/>
            <a:ln w="9525">
              <a:noFill/>
              <a:miter lim="800000"/>
              <a:headEnd/>
              <a:tailEnd/>
            </a:ln>
            <a:effectLst/>
          </p:spPr>
          <p:txBody>
            <a:bodyPr>
              <a:spAutoFit/>
            </a:bodyPr>
            <a:lstStyle/>
            <a:p>
              <a:pPr>
                <a:spcBef>
                  <a:spcPct val="50000"/>
                </a:spcBef>
              </a:pPr>
              <a:r>
                <a:rPr lang="en-US" sz="1400" b="1">
                  <a:solidFill>
                    <a:schemeClr val="tx2"/>
                  </a:solidFill>
                </a:rPr>
                <a:t>The molar volume of a gas is about the same as the volume of three basketballs.</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457200" y="274638"/>
            <a:ext cx="8229600" cy="944562"/>
          </a:xfrm>
        </p:spPr>
        <p:txBody>
          <a:bodyPr/>
          <a:lstStyle/>
          <a:p>
            <a:pPr eaLnBrk="1" hangingPunct="1"/>
            <a:r>
              <a:rPr lang="en-US" sz="4000" dirty="0" smtClean="0"/>
              <a:t>What are the Gas Laws?</a:t>
            </a:r>
          </a:p>
        </p:txBody>
      </p:sp>
      <p:sp>
        <p:nvSpPr>
          <p:cNvPr id="13315" name="Rectangle 3"/>
          <p:cNvSpPr>
            <a:spLocks noGrp="1" noChangeArrowheads="1"/>
          </p:cNvSpPr>
          <p:nvPr>
            <p:ph type="body" idx="1"/>
          </p:nvPr>
        </p:nvSpPr>
        <p:spPr>
          <a:xfrm>
            <a:off x="457200" y="1600200"/>
            <a:ext cx="8458200" cy="4525963"/>
          </a:xfrm>
        </p:spPr>
        <p:txBody>
          <a:bodyPr/>
          <a:lstStyle/>
          <a:p>
            <a:pPr eaLnBrk="1" hangingPunct="1"/>
            <a:r>
              <a:rPr lang="en-US" sz="2800" dirty="0" smtClean="0"/>
              <a:t>Boyles Law 		pressure </a:t>
            </a:r>
            <a:r>
              <a:rPr lang="en-US" sz="2800" dirty="0" smtClean="0">
                <a:sym typeface="Symbol" pitchFamily="18" charset="2"/>
              </a:rPr>
              <a:t></a:t>
            </a:r>
            <a:r>
              <a:rPr lang="en-US" sz="2800" dirty="0" smtClean="0"/>
              <a:t> -- volume </a:t>
            </a:r>
            <a:r>
              <a:rPr lang="en-US" sz="2800" dirty="0" smtClean="0">
                <a:sym typeface="Symbol" pitchFamily="18" charset="2"/>
              </a:rPr>
              <a:t></a:t>
            </a:r>
            <a:endParaRPr lang="en-US" sz="2800" dirty="0" smtClean="0"/>
          </a:p>
          <a:p>
            <a:pPr lvl="1" eaLnBrk="1" hangingPunct="1"/>
            <a:r>
              <a:rPr lang="en-US" sz="2400" dirty="0" smtClean="0"/>
              <a:t>P </a:t>
            </a:r>
            <a:r>
              <a:rPr lang="en-US" sz="2400" dirty="0" smtClean="0">
                <a:sym typeface="Symbol" pitchFamily="18" charset="2"/>
              </a:rPr>
              <a:t> 1/V</a:t>
            </a:r>
            <a:endParaRPr lang="en-US" sz="2400" dirty="0" smtClean="0"/>
          </a:p>
          <a:p>
            <a:pPr eaLnBrk="1" hangingPunct="1"/>
            <a:r>
              <a:rPr lang="en-US" sz="2800" dirty="0" smtClean="0"/>
              <a:t>Charles Law		 temperature </a:t>
            </a:r>
            <a:r>
              <a:rPr lang="en-US" sz="2800" dirty="0" smtClean="0">
                <a:sym typeface="Symbol" pitchFamily="18" charset="2"/>
              </a:rPr>
              <a:t></a:t>
            </a:r>
            <a:r>
              <a:rPr lang="en-US" sz="2800" dirty="0" smtClean="0"/>
              <a:t> -- volume </a:t>
            </a:r>
            <a:r>
              <a:rPr lang="en-US" sz="2800" dirty="0" smtClean="0">
                <a:sym typeface="Symbol" pitchFamily="18" charset="2"/>
              </a:rPr>
              <a:t></a:t>
            </a:r>
            <a:endParaRPr lang="en-US" sz="2800" dirty="0" smtClean="0"/>
          </a:p>
          <a:p>
            <a:pPr lvl="1" eaLnBrk="1" hangingPunct="1"/>
            <a:r>
              <a:rPr lang="en-US" sz="2400" dirty="0" smtClean="0"/>
              <a:t>V </a:t>
            </a:r>
            <a:r>
              <a:rPr lang="en-US" sz="2400" dirty="0" smtClean="0">
                <a:sym typeface="Symbol" pitchFamily="18" charset="2"/>
              </a:rPr>
              <a:t></a:t>
            </a:r>
            <a:r>
              <a:rPr lang="en-US" sz="2400" dirty="0" smtClean="0"/>
              <a:t> T</a:t>
            </a:r>
          </a:p>
          <a:p>
            <a:pPr eaLnBrk="1" hangingPunct="1"/>
            <a:r>
              <a:rPr lang="en-US" sz="2800" dirty="0" err="1" smtClean="0"/>
              <a:t>Avogadros</a:t>
            </a:r>
            <a:r>
              <a:rPr lang="en-US" sz="2800" dirty="0" smtClean="0"/>
              <a:t> Law	 moles </a:t>
            </a:r>
            <a:r>
              <a:rPr lang="en-US" sz="2800" dirty="0" smtClean="0">
                <a:sym typeface="Symbol" pitchFamily="18" charset="2"/>
              </a:rPr>
              <a:t></a:t>
            </a:r>
            <a:r>
              <a:rPr lang="en-US" sz="2800" dirty="0" smtClean="0"/>
              <a:t> -- volume </a:t>
            </a:r>
            <a:r>
              <a:rPr lang="en-US" sz="2800" dirty="0" smtClean="0">
                <a:sym typeface="Symbol" pitchFamily="18" charset="2"/>
              </a:rPr>
              <a:t></a:t>
            </a:r>
            <a:endParaRPr lang="en-US" sz="2800" dirty="0" smtClean="0"/>
          </a:p>
          <a:p>
            <a:pPr lvl="1" eaLnBrk="1" hangingPunct="1"/>
            <a:r>
              <a:rPr lang="en-US" sz="2400" dirty="0" smtClean="0"/>
              <a:t>V </a:t>
            </a:r>
            <a:r>
              <a:rPr lang="en-US" sz="2400" dirty="0" smtClean="0">
                <a:sym typeface="Symbol" pitchFamily="18" charset="2"/>
              </a:rPr>
              <a:t></a:t>
            </a:r>
            <a:r>
              <a:rPr lang="en-US" sz="2400" dirty="0" smtClean="0"/>
              <a:t> n</a:t>
            </a:r>
          </a:p>
          <a:p>
            <a:pPr eaLnBrk="1" hangingPunct="1"/>
            <a:r>
              <a:rPr lang="en-US" sz="2800" dirty="0" smtClean="0"/>
              <a:t>Gay </a:t>
            </a:r>
            <a:r>
              <a:rPr lang="en-US" sz="2800" dirty="0" err="1" smtClean="0"/>
              <a:t>Lussac</a:t>
            </a:r>
            <a:r>
              <a:rPr lang="en-US" sz="2800" dirty="0" smtClean="0"/>
              <a:t> Law	 temperature </a:t>
            </a:r>
            <a:r>
              <a:rPr lang="en-US" sz="2800" dirty="0" smtClean="0">
                <a:sym typeface="Symbol" pitchFamily="18" charset="2"/>
              </a:rPr>
              <a:t></a:t>
            </a:r>
            <a:r>
              <a:rPr lang="en-US" sz="2800" dirty="0" smtClean="0"/>
              <a:t> -- pressure </a:t>
            </a:r>
            <a:r>
              <a:rPr lang="en-US" sz="2800" dirty="0" smtClean="0">
                <a:sym typeface="Symbol" pitchFamily="18" charset="2"/>
              </a:rPr>
              <a:t></a:t>
            </a:r>
            <a:endParaRPr lang="en-US" sz="2800" dirty="0" smtClean="0"/>
          </a:p>
          <a:p>
            <a:pPr lvl="1" eaLnBrk="1" hangingPunct="1"/>
            <a:r>
              <a:rPr lang="en-US" sz="2400" dirty="0" smtClean="0"/>
              <a:t>P </a:t>
            </a:r>
            <a:r>
              <a:rPr lang="en-US" sz="2400" dirty="0" smtClean="0">
                <a:sym typeface="Symbol" pitchFamily="18" charset="2"/>
              </a:rPr>
              <a:t></a:t>
            </a:r>
            <a:r>
              <a:rPr lang="en-US" sz="2400" dirty="0" smtClean="0"/>
              <a:t> 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315">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3315">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31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315">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3315">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3315">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331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4" descr="fg11_04"/>
          <p:cNvPicPr>
            <a:picLocks noChangeAspect="1" noChangeArrowheads="1"/>
          </p:cNvPicPr>
          <p:nvPr/>
        </p:nvPicPr>
        <p:blipFill>
          <a:blip r:embed="rId2" cstate="print"/>
          <a:srcRect/>
          <a:stretch>
            <a:fillRect/>
          </a:stretch>
        </p:blipFill>
        <p:spPr bwMode="auto">
          <a:xfrm>
            <a:off x="457200" y="0"/>
            <a:ext cx="7975600" cy="6692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57200" y="274638"/>
            <a:ext cx="8229600" cy="715962"/>
          </a:xfrm>
        </p:spPr>
        <p:txBody>
          <a:bodyPr/>
          <a:lstStyle/>
          <a:p>
            <a:pPr eaLnBrk="1" hangingPunct="1"/>
            <a:r>
              <a:rPr lang="en-US" sz="4000" dirty="0" smtClean="0"/>
              <a:t>What is the Ideal Gas Law?</a:t>
            </a:r>
          </a:p>
        </p:txBody>
      </p:sp>
      <p:sp>
        <p:nvSpPr>
          <p:cNvPr id="15363" name="Rectangle 3"/>
          <p:cNvSpPr>
            <a:spLocks noGrp="1" noChangeArrowheads="1"/>
          </p:cNvSpPr>
          <p:nvPr>
            <p:ph type="body" idx="1"/>
          </p:nvPr>
        </p:nvSpPr>
        <p:spPr>
          <a:xfrm>
            <a:off x="457200" y="1066800"/>
            <a:ext cx="8001000" cy="5105400"/>
          </a:xfrm>
        </p:spPr>
        <p:txBody>
          <a:bodyPr/>
          <a:lstStyle/>
          <a:p>
            <a:pPr eaLnBrk="1" hangingPunct="1">
              <a:buFontTx/>
              <a:buNone/>
            </a:pPr>
            <a:r>
              <a:rPr lang="en-US" sz="3600" dirty="0" smtClean="0"/>
              <a:t>PV = </a:t>
            </a:r>
            <a:r>
              <a:rPr lang="en-US" sz="3600" dirty="0" err="1" smtClean="0"/>
              <a:t>nRT</a:t>
            </a:r>
            <a:endParaRPr lang="en-US" sz="3600" dirty="0" smtClean="0"/>
          </a:p>
          <a:p>
            <a:pPr lvl="1" eaLnBrk="1" hangingPunct="1">
              <a:buFontTx/>
              <a:buNone/>
            </a:pPr>
            <a:r>
              <a:rPr lang="en-US" dirty="0" smtClean="0"/>
              <a:t>P = pressure </a:t>
            </a:r>
          </a:p>
          <a:p>
            <a:pPr lvl="1" eaLnBrk="1" hangingPunct="1">
              <a:buFontTx/>
              <a:buNone/>
            </a:pPr>
            <a:r>
              <a:rPr lang="en-US" dirty="0" smtClean="0"/>
              <a:t>      (typical units are </a:t>
            </a:r>
            <a:r>
              <a:rPr lang="en-US" dirty="0" err="1" smtClean="0"/>
              <a:t>atm</a:t>
            </a:r>
            <a:r>
              <a:rPr lang="en-US" dirty="0" smtClean="0"/>
              <a:t> or </a:t>
            </a:r>
            <a:r>
              <a:rPr lang="en-US" dirty="0" err="1" smtClean="0"/>
              <a:t>torr</a:t>
            </a:r>
            <a:r>
              <a:rPr lang="en-US" dirty="0" smtClean="0"/>
              <a:t> or mm Hg)</a:t>
            </a:r>
          </a:p>
          <a:p>
            <a:pPr lvl="1" eaLnBrk="1" hangingPunct="1">
              <a:buFontTx/>
              <a:buNone/>
            </a:pPr>
            <a:r>
              <a:rPr lang="en-US" dirty="0" smtClean="0"/>
              <a:t>V = volume (typical units are L)</a:t>
            </a:r>
          </a:p>
          <a:p>
            <a:pPr lvl="1" eaLnBrk="1" hangingPunct="1">
              <a:buFontTx/>
              <a:buNone/>
            </a:pPr>
            <a:r>
              <a:rPr lang="en-US" dirty="0" smtClean="0"/>
              <a:t>n = number of moles</a:t>
            </a:r>
          </a:p>
          <a:p>
            <a:pPr lvl="1" eaLnBrk="1" hangingPunct="1">
              <a:buFontTx/>
              <a:buNone/>
            </a:pPr>
            <a:r>
              <a:rPr lang="en-US" dirty="0" smtClean="0"/>
              <a:t>T = temperature (must be in K)</a:t>
            </a:r>
          </a:p>
          <a:p>
            <a:pPr lvl="1" eaLnBrk="1" hangingPunct="1">
              <a:buFontTx/>
              <a:buNone/>
            </a:pPr>
            <a:r>
              <a:rPr lang="en-US" dirty="0" smtClean="0"/>
              <a:t>R = gas constant </a:t>
            </a:r>
          </a:p>
          <a:p>
            <a:pPr lvl="1" eaLnBrk="1" hangingPunct="1">
              <a:buFontTx/>
              <a:buNone/>
            </a:pPr>
            <a:r>
              <a:rPr lang="en-US" dirty="0" smtClean="0"/>
              <a:t>    = 0.0821 L </a:t>
            </a:r>
            <a:r>
              <a:rPr lang="en-US" dirty="0" err="1" smtClean="0"/>
              <a:t>atm</a:t>
            </a:r>
            <a:r>
              <a:rPr lang="en-US" dirty="0" smtClean="0"/>
              <a:t>/mol K </a:t>
            </a:r>
          </a:p>
          <a:p>
            <a:pPr lvl="1" eaLnBrk="1" hangingPunct="1">
              <a:buFontTx/>
              <a:buNone/>
            </a:pPr>
            <a:r>
              <a:rPr lang="en-US" dirty="0" smtClean="0"/>
              <a:t>    = 62.4 L </a:t>
            </a:r>
            <a:r>
              <a:rPr lang="en-US" dirty="0" err="1" smtClean="0"/>
              <a:t>torr</a:t>
            </a:r>
            <a:r>
              <a:rPr lang="en-US" dirty="0" smtClean="0"/>
              <a:t>/mol K</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Example – Gas Laws</a:t>
            </a:r>
            <a:endParaRPr lang="en-US" dirty="0"/>
          </a:p>
        </p:txBody>
      </p:sp>
      <p:sp>
        <p:nvSpPr>
          <p:cNvPr id="16386" name="Rectangle 3"/>
          <p:cNvSpPr>
            <a:spLocks noGrp="1" noChangeArrowheads="1"/>
          </p:cNvSpPr>
          <p:nvPr>
            <p:ph idx="1"/>
          </p:nvPr>
        </p:nvSpPr>
        <p:spPr/>
        <p:txBody>
          <a:bodyPr/>
          <a:lstStyle/>
          <a:p>
            <a:pPr eaLnBrk="1" hangingPunct="1"/>
            <a:r>
              <a:rPr lang="en-US" altLang="zh-CN" dirty="0" smtClean="0">
                <a:ea typeface="SimSun" pitchFamily="2" charset="-122"/>
              </a:rPr>
              <a:t>An inflated balloon has a volume of 0.55 L at sea level (1.0 </a:t>
            </a:r>
            <a:r>
              <a:rPr lang="en-US" altLang="zh-CN" dirty="0" err="1" smtClean="0">
                <a:ea typeface="SimSun" pitchFamily="2" charset="-122"/>
              </a:rPr>
              <a:t>atm</a:t>
            </a:r>
            <a:r>
              <a:rPr lang="en-US" altLang="zh-CN" dirty="0" smtClean="0">
                <a:ea typeface="SimSun" pitchFamily="2" charset="-122"/>
              </a:rPr>
              <a:t>) and is allowed to rise to a height of 6.4 km, where the pressure is about 0.40 atm. Assuming that the temperature and number of moles of gas remains constant, what is the final volume of the balloon? </a:t>
            </a:r>
            <a:endParaRPr lang="en-US" dirty="0" smtClean="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Example – Gas Laws</a:t>
            </a:r>
            <a:endParaRPr lang="en-US" dirty="0"/>
          </a:p>
        </p:txBody>
      </p:sp>
      <p:sp>
        <p:nvSpPr>
          <p:cNvPr id="18434" name="Rectangle 3"/>
          <p:cNvSpPr>
            <a:spLocks noGrp="1" noChangeArrowheads="1"/>
          </p:cNvSpPr>
          <p:nvPr>
            <p:ph idx="1"/>
          </p:nvPr>
        </p:nvSpPr>
        <p:spPr/>
        <p:txBody>
          <a:bodyPr/>
          <a:lstStyle/>
          <a:p>
            <a:pPr eaLnBrk="1" hangingPunct="1"/>
            <a:r>
              <a:rPr lang="en-US" dirty="0" smtClean="0"/>
              <a:t>A bicycle tire has a pressure of 2000. </a:t>
            </a:r>
            <a:r>
              <a:rPr lang="en-US" dirty="0" err="1" smtClean="0"/>
              <a:t>torr</a:t>
            </a:r>
            <a:r>
              <a:rPr lang="en-US" dirty="0" smtClean="0"/>
              <a:t> in Death Valley when the temperature is 38 °C. What would the pressure be if you took the bike to Lake Tahoe where the temperature was 0 °C?</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Example – Gas Laws</a:t>
            </a:r>
            <a:endParaRPr lang="en-US" dirty="0"/>
          </a:p>
        </p:txBody>
      </p:sp>
      <p:sp>
        <p:nvSpPr>
          <p:cNvPr id="19458" name="Rectangle 3"/>
          <p:cNvSpPr>
            <a:spLocks noGrp="1" noChangeArrowheads="1"/>
          </p:cNvSpPr>
          <p:nvPr>
            <p:ph idx="1"/>
          </p:nvPr>
        </p:nvSpPr>
        <p:spPr/>
        <p:txBody>
          <a:bodyPr/>
          <a:lstStyle/>
          <a:p>
            <a:pPr eaLnBrk="1" hangingPunct="1"/>
            <a:r>
              <a:rPr lang="en-US" dirty="0" smtClean="0"/>
              <a:t>A small bubble rises from the bottom of a lake, where the temperature and pressure are 8 °C and 6.4 </a:t>
            </a:r>
            <a:r>
              <a:rPr lang="en-US" dirty="0" err="1" smtClean="0"/>
              <a:t>atm</a:t>
            </a:r>
            <a:r>
              <a:rPr lang="en-US" dirty="0" smtClean="0"/>
              <a:t>, to the surface, where the temperature and pressure are 25 °C and 1.0 atm. Calculate the final volume of the bubble if its initial volume was 21 </a:t>
            </a:r>
            <a:r>
              <a:rPr lang="en-US" dirty="0" err="1" smtClean="0"/>
              <a:t>mL.</a:t>
            </a:r>
            <a:endParaRPr lang="en-US" dirty="0" smtClean="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Example – Gas Laws</a:t>
            </a:r>
            <a:endParaRPr lang="en-US" dirty="0"/>
          </a:p>
        </p:txBody>
      </p:sp>
      <p:sp>
        <p:nvSpPr>
          <p:cNvPr id="20482" name="Rectangle 3"/>
          <p:cNvSpPr>
            <a:spLocks noGrp="1" noChangeArrowheads="1"/>
          </p:cNvSpPr>
          <p:nvPr>
            <p:ph idx="1"/>
          </p:nvPr>
        </p:nvSpPr>
        <p:spPr/>
        <p:txBody>
          <a:bodyPr/>
          <a:lstStyle/>
          <a:p>
            <a:pPr eaLnBrk="1" hangingPunct="1"/>
            <a:r>
              <a:rPr lang="en-US" dirty="0" smtClean="0"/>
              <a:t>Sulfur hexafluoride (SF</a:t>
            </a:r>
            <a:r>
              <a:rPr lang="en-US" baseline="-25000" dirty="0" smtClean="0"/>
              <a:t>6</a:t>
            </a:r>
            <a:r>
              <a:rPr lang="en-US" dirty="0" smtClean="0"/>
              <a:t>) is a colorless, odorless, very </a:t>
            </a:r>
            <a:r>
              <a:rPr lang="en-US" dirty="0" err="1" smtClean="0"/>
              <a:t>unreactive</a:t>
            </a:r>
            <a:r>
              <a:rPr lang="en-US" dirty="0" smtClean="0"/>
              <a:t> gas. Calculate the pressure (in </a:t>
            </a:r>
            <a:r>
              <a:rPr lang="en-US" dirty="0" err="1" smtClean="0"/>
              <a:t>atm</a:t>
            </a:r>
            <a:r>
              <a:rPr lang="en-US" dirty="0" smtClean="0"/>
              <a:t>) exerted by 1.82 moles of the gas in a steel vessel of volume 5.43 L at 69.5 °C.</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Example – Gas Laws</a:t>
            </a:r>
            <a:endParaRPr lang="en-US" dirty="0"/>
          </a:p>
        </p:txBody>
      </p:sp>
      <p:sp>
        <p:nvSpPr>
          <p:cNvPr id="22530" name="Rectangle 3"/>
          <p:cNvSpPr>
            <a:spLocks noGrp="1" noChangeArrowheads="1"/>
          </p:cNvSpPr>
          <p:nvPr>
            <p:ph idx="1"/>
          </p:nvPr>
        </p:nvSpPr>
        <p:spPr/>
        <p:txBody>
          <a:bodyPr/>
          <a:lstStyle/>
          <a:p>
            <a:pPr eaLnBrk="1" hangingPunct="1"/>
            <a:r>
              <a:rPr lang="en-US" dirty="0" smtClean="0"/>
              <a:t>Calculate the volume in liters occupied by 7.40 g of CO</a:t>
            </a:r>
            <a:r>
              <a:rPr lang="en-US" baseline="-25000" dirty="0" smtClean="0"/>
              <a:t>2</a:t>
            </a:r>
            <a:r>
              <a:rPr lang="en-US" dirty="0" smtClean="0"/>
              <a:t> at 735 </a:t>
            </a:r>
            <a:r>
              <a:rPr lang="en-US" dirty="0" err="1" smtClean="0"/>
              <a:t>torr</a:t>
            </a:r>
            <a:r>
              <a:rPr lang="en-US" dirty="0" smtClean="0"/>
              <a:t> and 25 °C.</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9" descr="11_01_Table"/>
          <p:cNvPicPr>
            <a:picLocks noChangeAspect="1" noChangeArrowheads="1"/>
          </p:cNvPicPr>
          <p:nvPr/>
        </p:nvPicPr>
        <p:blipFill>
          <a:blip r:embed="rId2" cstate="print"/>
          <a:srcRect/>
          <a:stretch>
            <a:fillRect/>
          </a:stretch>
        </p:blipFill>
        <p:spPr bwMode="auto">
          <a:xfrm>
            <a:off x="-16083" y="1752600"/>
            <a:ext cx="9160083" cy="3602037"/>
          </a:xfrm>
          <a:prstGeom prst="rect">
            <a:avLst/>
          </a:prstGeom>
          <a:noFill/>
        </p:spPr>
      </p:pic>
      <p:sp>
        <p:nvSpPr>
          <p:cNvPr id="2" name="Title 1"/>
          <p:cNvSpPr>
            <a:spLocks noGrp="1"/>
          </p:cNvSpPr>
          <p:nvPr>
            <p:ph type="title"/>
          </p:nvPr>
        </p:nvSpPr>
        <p:spPr/>
        <p:txBody>
          <a:bodyPr/>
          <a:lstStyle/>
          <a:p>
            <a:r>
              <a:rPr lang="en-US" sz="4000" dirty="0" smtClean="0"/>
              <a:t>What properties describe a gas?</a:t>
            </a:r>
            <a:endParaRPr lang="en-US" sz="40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US" dirty="0" smtClean="0"/>
              <a:t>Example – STP</a:t>
            </a:r>
          </a:p>
        </p:txBody>
      </p:sp>
      <p:sp>
        <p:nvSpPr>
          <p:cNvPr id="25603" name="Rectangle 3"/>
          <p:cNvSpPr>
            <a:spLocks noGrp="1" noChangeArrowheads="1"/>
          </p:cNvSpPr>
          <p:nvPr>
            <p:ph idx="1"/>
          </p:nvPr>
        </p:nvSpPr>
        <p:spPr>
          <a:xfrm>
            <a:off x="304800" y="1752600"/>
            <a:ext cx="8534400" cy="4525963"/>
          </a:xfrm>
        </p:spPr>
        <p:txBody>
          <a:bodyPr/>
          <a:lstStyle/>
          <a:p>
            <a:pPr eaLnBrk="1" hangingPunct="1"/>
            <a:r>
              <a:rPr lang="en-US" dirty="0" smtClean="0"/>
              <a:t>Standard Temperature and Pressure (STP): </a:t>
            </a:r>
          </a:p>
          <a:p>
            <a:pPr eaLnBrk="1" hangingPunct="1"/>
            <a:r>
              <a:rPr lang="en-US" dirty="0" smtClean="0"/>
              <a:t>T = 0 °C = 273 K, P = 1 </a:t>
            </a:r>
            <a:r>
              <a:rPr lang="en-US" dirty="0" err="1" smtClean="0"/>
              <a:t>atm</a:t>
            </a:r>
            <a:r>
              <a:rPr lang="en-US" dirty="0" smtClean="0"/>
              <a:t> </a:t>
            </a:r>
            <a:r>
              <a:rPr lang="en-US" dirty="0" smtClean="0">
                <a:latin typeface="Times New Roman"/>
                <a:cs typeface="Times New Roman"/>
              </a:rPr>
              <a:t>≡</a:t>
            </a:r>
            <a:r>
              <a:rPr lang="en-US" dirty="0" smtClean="0"/>
              <a:t> 760 </a:t>
            </a:r>
            <a:r>
              <a:rPr lang="en-US" dirty="0" err="1" smtClean="0"/>
              <a:t>torr</a:t>
            </a:r>
            <a:endParaRPr lang="en-US" dirty="0" smtClean="0"/>
          </a:p>
          <a:p>
            <a:pPr eaLnBrk="1" hangingPunct="1">
              <a:buNone/>
            </a:pPr>
            <a:endParaRPr lang="en-US" dirty="0" smtClean="0"/>
          </a:p>
          <a:p>
            <a:pPr eaLnBrk="1" hangingPunct="1"/>
            <a:r>
              <a:rPr lang="en-US" dirty="0" smtClean="0"/>
              <a:t>Calculate the volume of 1.00 mole of a gas at STP.</a:t>
            </a:r>
          </a:p>
          <a:p>
            <a:pPr eaLnBrk="1" hangingPunct="1"/>
            <a:endParaRPr lang="en-US" dirty="0" smtClean="0"/>
          </a:p>
          <a:p>
            <a:pPr eaLnBrk="1" hangingPunct="1"/>
            <a:r>
              <a:rPr lang="en-US" dirty="0" smtClean="0"/>
              <a:t>What volume will 3.21 moles of Ne occupy at STP?</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60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560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560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560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Example – Gas Laws</a:t>
            </a:r>
            <a:endParaRPr lang="en-US" dirty="0"/>
          </a:p>
        </p:txBody>
      </p:sp>
      <p:sp>
        <p:nvSpPr>
          <p:cNvPr id="28674" name="Rectangle 3"/>
          <p:cNvSpPr>
            <a:spLocks noGrp="1" noChangeArrowheads="1"/>
          </p:cNvSpPr>
          <p:nvPr>
            <p:ph idx="1"/>
          </p:nvPr>
        </p:nvSpPr>
        <p:spPr/>
        <p:txBody>
          <a:bodyPr/>
          <a:lstStyle/>
          <a:p>
            <a:pPr eaLnBrk="1" hangingPunct="1"/>
            <a:r>
              <a:rPr lang="en-US" dirty="0" smtClean="0"/>
              <a:t>Find the molar mass of an unknown gas that has a density of 1.45 g/L at 44 °C and 0.331 atm.</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Example – Gas Laws</a:t>
            </a:r>
            <a:endParaRPr lang="en-US" dirty="0"/>
          </a:p>
        </p:txBody>
      </p:sp>
      <p:sp>
        <p:nvSpPr>
          <p:cNvPr id="30722" name="Rectangle 3"/>
          <p:cNvSpPr>
            <a:spLocks noGrp="1" noChangeArrowheads="1"/>
          </p:cNvSpPr>
          <p:nvPr>
            <p:ph idx="1"/>
          </p:nvPr>
        </p:nvSpPr>
        <p:spPr/>
        <p:txBody>
          <a:bodyPr/>
          <a:lstStyle/>
          <a:p>
            <a:pPr eaLnBrk="1" hangingPunct="1"/>
            <a:r>
              <a:rPr lang="en-US" smtClean="0"/>
              <a:t>Calculate the density of Argon at STP.</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pPr eaLnBrk="1" hangingPunct="1"/>
            <a:r>
              <a:rPr lang="en-US" dirty="0" smtClean="0"/>
              <a:t>Example - Gas Stoichiometry</a:t>
            </a:r>
          </a:p>
        </p:txBody>
      </p:sp>
      <p:sp>
        <p:nvSpPr>
          <p:cNvPr id="31747" name="Content Placeholder 2"/>
          <p:cNvSpPr>
            <a:spLocks noGrp="1"/>
          </p:cNvSpPr>
          <p:nvPr>
            <p:ph idx="1"/>
          </p:nvPr>
        </p:nvSpPr>
        <p:spPr/>
        <p:txBody>
          <a:bodyPr/>
          <a:lstStyle/>
          <a:p>
            <a:pPr eaLnBrk="1" hangingPunct="1"/>
            <a:r>
              <a:rPr lang="en-US" dirty="0" smtClean="0"/>
              <a:t>C</a:t>
            </a:r>
            <a:r>
              <a:rPr lang="en-US" baseline="-25000" dirty="0" smtClean="0"/>
              <a:t>3</a:t>
            </a:r>
            <a:r>
              <a:rPr lang="en-US" dirty="0" smtClean="0"/>
              <a:t>H</a:t>
            </a:r>
            <a:r>
              <a:rPr lang="en-US" baseline="-25000" dirty="0" smtClean="0"/>
              <a:t>8 (g) </a:t>
            </a:r>
            <a:r>
              <a:rPr lang="en-US" dirty="0" smtClean="0"/>
              <a:t>+ 5 O</a:t>
            </a:r>
            <a:r>
              <a:rPr lang="en-US" baseline="-25000" dirty="0" smtClean="0"/>
              <a:t>2 (g) </a:t>
            </a:r>
            <a:r>
              <a:rPr lang="en-US" dirty="0" smtClean="0">
                <a:sym typeface="Wingdings" pitchFamily="2" charset="2"/>
              </a:rPr>
              <a:t> 3 CO</a:t>
            </a:r>
            <a:r>
              <a:rPr lang="en-US" baseline="-25000" dirty="0" smtClean="0">
                <a:sym typeface="Wingdings" pitchFamily="2" charset="2"/>
              </a:rPr>
              <a:t>2 (g) </a:t>
            </a:r>
            <a:r>
              <a:rPr lang="en-US" dirty="0" smtClean="0">
                <a:sym typeface="Wingdings" pitchFamily="2" charset="2"/>
              </a:rPr>
              <a:t>+ 4 H</a:t>
            </a:r>
            <a:r>
              <a:rPr lang="en-US" baseline="-25000" dirty="0" smtClean="0">
                <a:sym typeface="Wingdings" pitchFamily="2" charset="2"/>
              </a:rPr>
              <a:t>2</a:t>
            </a:r>
            <a:r>
              <a:rPr lang="en-US" dirty="0" smtClean="0">
                <a:sym typeface="Wingdings" pitchFamily="2" charset="2"/>
              </a:rPr>
              <a:t>O</a:t>
            </a:r>
            <a:r>
              <a:rPr lang="en-US" baseline="-25000" dirty="0" smtClean="0">
                <a:sym typeface="Wingdings" pitchFamily="2" charset="2"/>
              </a:rPr>
              <a:t> (g)</a:t>
            </a:r>
          </a:p>
          <a:p>
            <a:pPr eaLnBrk="1" hangingPunct="1"/>
            <a:endParaRPr lang="en-US" dirty="0" smtClean="0">
              <a:sym typeface="Wingdings" pitchFamily="2" charset="2"/>
            </a:endParaRPr>
          </a:p>
          <a:p>
            <a:pPr eaLnBrk="1" hangingPunct="1"/>
            <a:r>
              <a:rPr lang="en-US" dirty="0" smtClean="0">
                <a:sym typeface="Wingdings" pitchFamily="2" charset="2"/>
              </a:rPr>
              <a:t>How many </a:t>
            </a:r>
            <a:r>
              <a:rPr lang="en-US" dirty="0" err="1" smtClean="0">
                <a:sym typeface="Wingdings" pitchFamily="2" charset="2"/>
              </a:rPr>
              <a:t>mL</a:t>
            </a:r>
            <a:r>
              <a:rPr lang="en-US" dirty="0" smtClean="0">
                <a:sym typeface="Wingdings" pitchFamily="2" charset="2"/>
              </a:rPr>
              <a:t> of CO</a:t>
            </a:r>
            <a:r>
              <a:rPr lang="en-US" baseline="-25000" dirty="0" smtClean="0">
                <a:sym typeface="Wingdings" pitchFamily="2" charset="2"/>
              </a:rPr>
              <a:t>2</a:t>
            </a:r>
            <a:r>
              <a:rPr lang="en-US" dirty="0" smtClean="0">
                <a:sym typeface="Wingdings" pitchFamily="2" charset="2"/>
              </a:rPr>
              <a:t> can be generated from the reaction of 5.00 g C</a:t>
            </a:r>
            <a:r>
              <a:rPr lang="en-US" baseline="-25000" dirty="0" smtClean="0">
                <a:sym typeface="Wingdings" pitchFamily="2" charset="2"/>
              </a:rPr>
              <a:t>3</a:t>
            </a:r>
            <a:r>
              <a:rPr lang="en-US" dirty="0" smtClean="0">
                <a:sym typeface="Wingdings" pitchFamily="2" charset="2"/>
              </a:rPr>
              <a:t>H</a:t>
            </a:r>
            <a:r>
              <a:rPr lang="en-US" baseline="-25000" dirty="0" smtClean="0">
                <a:sym typeface="Wingdings" pitchFamily="2" charset="2"/>
              </a:rPr>
              <a:t>8</a:t>
            </a:r>
            <a:r>
              <a:rPr lang="en-US" dirty="0" smtClean="0">
                <a:sym typeface="Wingdings" pitchFamily="2" charset="2"/>
              </a:rPr>
              <a:t> with excess oxygen at STP?</a:t>
            </a:r>
          </a:p>
          <a:p>
            <a:pPr eaLnBrk="1" hangingPunct="1"/>
            <a:endParaRPr lang="en-US" dirty="0" smtClean="0">
              <a:sym typeface="Wingdings" pitchFamily="2" charset="2"/>
            </a:endParaRPr>
          </a:p>
          <a:p>
            <a:pPr eaLnBrk="1" hangingPunct="1"/>
            <a:r>
              <a:rPr lang="en-US" dirty="0" smtClean="0">
                <a:sym typeface="Wingdings" pitchFamily="2" charset="2"/>
              </a:rPr>
              <a:t>How many L of O</a:t>
            </a:r>
            <a:r>
              <a:rPr lang="en-US" baseline="-25000" dirty="0" smtClean="0">
                <a:sym typeface="Wingdings" pitchFamily="2" charset="2"/>
              </a:rPr>
              <a:t>2</a:t>
            </a:r>
            <a:r>
              <a:rPr lang="en-US" dirty="0" smtClean="0">
                <a:sym typeface="Wingdings" pitchFamily="2" charset="2"/>
              </a:rPr>
              <a:t> are required to react with 4.22 L of C</a:t>
            </a:r>
            <a:r>
              <a:rPr lang="en-US" baseline="-25000" dirty="0" smtClean="0">
                <a:sym typeface="Wingdings" pitchFamily="2" charset="2"/>
              </a:rPr>
              <a:t>3</a:t>
            </a:r>
            <a:r>
              <a:rPr lang="en-US" dirty="0" smtClean="0">
                <a:sym typeface="Wingdings" pitchFamily="2" charset="2"/>
              </a:rPr>
              <a:t>H</a:t>
            </a:r>
            <a:r>
              <a:rPr lang="en-US" baseline="-25000" dirty="0" smtClean="0">
                <a:sym typeface="Wingdings" pitchFamily="2" charset="2"/>
              </a:rPr>
              <a:t>8</a:t>
            </a:r>
            <a:r>
              <a:rPr lang="en-US" dirty="0" smtClean="0">
                <a:sym typeface="Wingdings" pitchFamily="2" charset="2"/>
              </a:rPr>
              <a:t> at constant T and P?</a:t>
            </a: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74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174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 Gas Stoichiometry</a:t>
            </a:r>
            <a:endParaRPr lang="en-US" dirty="0"/>
          </a:p>
        </p:txBody>
      </p:sp>
      <p:sp>
        <p:nvSpPr>
          <p:cNvPr id="3" name="Content Placeholder 2"/>
          <p:cNvSpPr>
            <a:spLocks noGrp="1"/>
          </p:cNvSpPr>
          <p:nvPr>
            <p:ph idx="1"/>
          </p:nvPr>
        </p:nvSpPr>
        <p:spPr/>
        <p:txBody>
          <a:bodyPr/>
          <a:lstStyle/>
          <a:p>
            <a:r>
              <a:rPr lang="en-US" dirty="0" smtClean="0"/>
              <a:t>Oxygen gas can be generated by heating potassium chlorate to a high temperature:</a:t>
            </a:r>
          </a:p>
          <a:p>
            <a:pPr marL="0" indent="0" algn="ctr">
              <a:buNone/>
            </a:pPr>
            <a:r>
              <a:rPr lang="en-US" dirty="0" smtClean="0"/>
              <a:t>2 KClO</a:t>
            </a:r>
            <a:r>
              <a:rPr lang="en-US" baseline="-25000" dirty="0" smtClean="0"/>
              <a:t>3</a:t>
            </a:r>
            <a:r>
              <a:rPr lang="en-US" baseline="-25000" dirty="0"/>
              <a:t> </a:t>
            </a:r>
            <a:r>
              <a:rPr lang="en-US" baseline="-25000" dirty="0" smtClean="0"/>
              <a:t>(s)</a:t>
            </a:r>
            <a:r>
              <a:rPr lang="en-US" dirty="0" smtClean="0"/>
              <a:t> </a:t>
            </a:r>
            <a:r>
              <a:rPr lang="en-US" dirty="0" smtClean="0">
                <a:sym typeface="Wingdings" pitchFamily="2" charset="2"/>
              </a:rPr>
              <a:t> 2 </a:t>
            </a:r>
            <a:r>
              <a:rPr lang="en-US" dirty="0" err="1" smtClean="0">
                <a:sym typeface="Wingdings" pitchFamily="2" charset="2"/>
              </a:rPr>
              <a:t>KCl</a:t>
            </a:r>
            <a:r>
              <a:rPr lang="en-US" baseline="-25000" dirty="0" smtClean="0">
                <a:sym typeface="Wingdings" pitchFamily="2" charset="2"/>
              </a:rPr>
              <a:t> (s)</a:t>
            </a:r>
            <a:r>
              <a:rPr lang="en-US" dirty="0" smtClean="0">
                <a:sym typeface="Wingdings" pitchFamily="2" charset="2"/>
              </a:rPr>
              <a:t> + 3 O</a:t>
            </a:r>
            <a:r>
              <a:rPr lang="en-US" baseline="-25000" dirty="0" smtClean="0">
                <a:sym typeface="Wingdings" pitchFamily="2" charset="2"/>
              </a:rPr>
              <a:t>2</a:t>
            </a:r>
            <a:r>
              <a:rPr lang="en-US" baseline="-25000" dirty="0">
                <a:sym typeface="Wingdings" pitchFamily="2" charset="2"/>
              </a:rPr>
              <a:t> </a:t>
            </a:r>
            <a:r>
              <a:rPr lang="en-US" baseline="-25000" dirty="0" smtClean="0">
                <a:sym typeface="Wingdings" pitchFamily="2" charset="2"/>
              </a:rPr>
              <a:t>(g)</a:t>
            </a:r>
            <a:endParaRPr lang="en-US" dirty="0" smtClean="0">
              <a:sym typeface="Wingdings" pitchFamily="2" charset="2"/>
            </a:endParaRPr>
          </a:p>
          <a:p>
            <a:r>
              <a:rPr lang="en-US" dirty="0" smtClean="0">
                <a:sym typeface="Wingdings" pitchFamily="2" charset="2"/>
              </a:rPr>
              <a:t>How much potassium chlorate, in grams, is needed to generate 7.50 L of oxygen gas at a pressure of 1.00 </a:t>
            </a:r>
            <a:r>
              <a:rPr lang="en-US" dirty="0" err="1" smtClean="0">
                <a:sym typeface="Wingdings" pitchFamily="2" charset="2"/>
              </a:rPr>
              <a:t>atm</a:t>
            </a:r>
            <a:r>
              <a:rPr lang="en-US" dirty="0" smtClean="0">
                <a:sym typeface="Wingdings" pitchFamily="2" charset="2"/>
              </a:rPr>
              <a:t> and a temperature of 37 °C? </a:t>
            </a:r>
          </a:p>
        </p:txBody>
      </p:sp>
    </p:spTree>
    <p:extLst>
      <p:ext uri="{BB962C8B-B14F-4D97-AF65-F5344CB8AC3E}">
        <p14:creationId xmlns:p14="http://schemas.microsoft.com/office/powerpoint/2010/main" val="19392789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0"/>
            <a:ext cx="8229600" cy="1143000"/>
          </a:xfrm>
        </p:spPr>
        <p:txBody>
          <a:bodyPr/>
          <a:lstStyle/>
          <a:p>
            <a:r>
              <a:rPr lang="en-US" sz="3400" dirty="0" smtClean="0"/>
              <a:t>What is Dalton’s Law of Partial Pressure?</a:t>
            </a:r>
            <a:endParaRPr lang="en-US" sz="3400" dirty="0"/>
          </a:p>
        </p:txBody>
      </p:sp>
      <p:grpSp>
        <p:nvGrpSpPr>
          <p:cNvPr id="5" name="Group 12"/>
          <p:cNvGrpSpPr>
            <a:grpSpLocks/>
          </p:cNvGrpSpPr>
          <p:nvPr/>
        </p:nvGrpSpPr>
        <p:grpSpPr bwMode="auto">
          <a:xfrm>
            <a:off x="228600" y="1219200"/>
            <a:ext cx="8610600" cy="5410200"/>
            <a:chOff x="528" y="1008"/>
            <a:chExt cx="4848" cy="2724"/>
          </a:xfrm>
        </p:grpSpPr>
        <p:pic>
          <p:nvPicPr>
            <p:cNvPr id="6" name="Picture 8" descr="11_Pg353_UnFigure"/>
            <p:cNvPicPr>
              <a:picLocks noChangeAspect="1" noChangeArrowheads="1"/>
            </p:cNvPicPr>
            <p:nvPr/>
          </p:nvPicPr>
          <p:blipFill>
            <a:blip r:embed="rId2" cstate="print"/>
            <a:srcRect/>
            <a:stretch>
              <a:fillRect/>
            </a:stretch>
          </p:blipFill>
          <p:spPr bwMode="auto">
            <a:xfrm>
              <a:off x="528" y="1008"/>
              <a:ext cx="3307" cy="2724"/>
            </a:xfrm>
            <a:prstGeom prst="rect">
              <a:avLst/>
            </a:prstGeom>
            <a:noFill/>
          </p:spPr>
        </p:pic>
        <p:sp>
          <p:nvSpPr>
            <p:cNvPr id="7" name="Text Box 9"/>
            <p:cNvSpPr txBox="1">
              <a:spLocks noChangeArrowheads="1"/>
            </p:cNvSpPr>
            <p:nvPr/>
          </p:nvSpPr>
          <p:spPr bwMode="auto">
            <a:xfrm>
              <a:off x="3600" y="3107"/>
              <a:ext cx="1776" cy="460"/>
            </a:xfrm>
            <a:prstGeom prst="rect">
              <a:avLst/>
            </a:prstGeom>
            <a:noFill/>
            <a:ln w="9525">
              <a:noFill/>
              <a:miter lim="800000"/>
              <a:headEnd/>
              <a:tailEnd/>
            </a:ln>
            <a:effectLst/>
          </p:spPr>
          <p:txBody>
            <a:bodyPr>
              <a:spAutoFit/>
            </a:bodyPr>
            <a:lstStyle/>
            <a:p>
              <a:pPr>
                <a:spcBef>
                  <a:spcPct val="50000"/>
                </a:spcBef>
              </a:pPr>
              <a:r>
                <a:rPr lang="en-US" sz="1400" b="1">
                  <a:solidFill>
                    <a:schemeClr val="tx2"/>
                  </a:solidFill>
                </a:rPr>
                <a:t>The total pressure of two gases is the sum of their partial pressures.</a:t>
              </a:r>
            </a:p>
          </p:txBody>
        </p:sp>
      </p:gr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Example – Dalton’s Law</a:t>
            </a:r>
            <a:endParaRPr lang="en-US" dirty="0"/>
          </a:p>
        </p:txBody>
      </p:sp>
      <p:sp>
        <p:nvSpPr>
          <p:cNvPr id="33794" name="Rectangle 3"/>
          <p:cNvSpPr>
            <a:spLocks noGrp="1" noChangeArrowheads="1"/>
          </p:cNvSpPr>
          <p:nvPr>
            <p:ph idx="1"/>
          </p:nvPr>
        </p:nvSpPr>
        <p:spPr/>
        <p:txBody>
          <a:bodyPr/>
          <a:lstStyle/>
          <a:p>
            <a:pPr eaLnBrk="1" hangingPunct="1"/>
            <a:r>
              <a:rPr lang="en-US" dirty="0" smtClean="0"/>
              <a:t>The atmosphere of Venus contains the following gases: </a:t>
            </a:r>
          </a:p>
          <a:p>
            <a:pPr lvl="1" eaLnBrk="1" hangingPunct="1"/>
            <a:r>
              <a:rPr lang="en-US" dirty="0" smtClean="0"/>
              <a:t>CO</a:t>
            </a:r>
            <a:r>
              <a:rPr lang="en-US" baseline="-25000" dirty="0" smtClean="0"/>
              <a:t>2</a:t>
            </a:r>
            <a:r>
              <a:rPr lang="en-US" dirty="0" smtClean="0"/>
              <a:t> 392  </a:t>
            </a:r>
            <a:r>
              <a:rPr lang="en-US" dirty="0" err="1" smtClean="0"/>
              <a:t>torr</a:t>
            </a:r>
            <a:r>
              <a:rPr lang="en-US" dirty="0" smtClean="0"/>
              <a:t>, </a:t>
            </a:r>
          </a:p>
          <a:p>
            <a:pPr lvl="1" eaLnBrk="1" hangingPunct="1"/>
            <a:r>
              <a:rPr lang="en-US" dirty="0" smtClean="0"/>
              <a:t>N</a:t>
            </a:r>
            <a:r>
              <a:rPr lang="en-US" baseline="-25000" dirty="0" smtClean="0"/>
              <a:t>2</a:t>
            </a:r>
            <a:r>
              <a:rPr lang="en-US" dirty="0" smtClean="0"/>
              <a:t>    834 </a:t>
            </a:r>
            <a:r>
              <a:rPr lang="en-US" dirty="0" err="1" smtClean="0"/>
              <a:t>torr</a:t>
            </a:r>
            <a:r>
              <a:rPr lang="en-US" dirty="0" smtClean="0"/>
              <a:t> </a:t>
            </a:r>
          </a:p>
          <a:p>
            <a:pPr lvl="1" eaLnBrk="1" hangingPunct="1"/>
            <a:r>
              <a:rPr lang="en-US" dirty="0" err="1" smtClean="0"/>
              <a:t>Ar</a:t>
            </a:r>
            <a:r>
              <a:rPr lang="en-US" dirty="0" smtClean="0"/>
              <a:t>    302 </a:t>
            </a:r>
            <a:r>
              <a:rPr lang="en-US" dirty="0" err="1" smtClean="0"/>
              <a:t>torr</a:t>
            </a:r>
            <a:endParaRPr lang="en-US" dirty="0" smtClean="0"/>
          </a:p>
          <a:p>
            <a:pPr eaLnBrk="1" hangingPunct="1"/>
            <a:r>
              <a:rPr lang="en-US" dirty="0" smtClean="0"/>
              <a:t>What is the atmospheric pressure on Venus?</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8229600" cy="715962"/>
          </a:xfrm>
        </p:spPr>
        <p:txBody>
          <a:bodyPr/>
          <a:lstStyle/>
          <a:p>
            <a:r>
              <a:rPr lang="en-US" sz="3600" dirty="0" smtClean="0"/>
              <a:t>How are gases collected over water? </a:t>
            </a:r>
            <a:endParaRPr lang="en-US" sz="3600" dirty="0"/>
          </a:p>
        </p:txBody>
      </p:sp>
      <p:pic>
        <p:nvPicPr>
          <p:cNvPr id="35843" name="Content Placeholder 3" descr="11_09_Figure.jpg"/>
          <p:cNvPicPr>
            <a:picLocks noGrp="1" noChangeAspect="1"/>
          </p:cNvPicPr>
          <p:nvPr>
            <p:ph idx="4294967295"/>
          </p:nvPr>
        </p:nvPicPr>
        <p:blipFill>
          <a:blip r:embed="rId2" cstate="print"/>
          <a:srcRect/>
          <a:stretch>
            <a:fillRect/>
          </a:stretch>
        </p:blipFill>
        <p:spPr>
          <a:xfrm>
            <a:off x="1676400" y="914400"/>
            <a:ext cx="5867400" cy="5617763"/>
          </a:xfrm>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r>
              <a:rPr lang="en-US" smtClean="0"/>
              <a:t>Graham's Law</a:t>
            </a:r>
          </a:p>
        </p:txBody>
      </p:sp>
      <p:sp>
        <p:nvSpPr>
          <p:cNvPr id="37891" name="Rectangle 3"/>
          <p:cNvSpPr>
            <a:spLocks noGrp="1" noChangeArrowheads="1"/>
          </p:cNvSpPr>
          <p:nvPr>
            <p:ph type="body" idx="1"/>
          </p:nvPr>
        </p:nvSpPr>
        <p:spPr>
          <a:xfrm>
            <a:off x="457200" y="1447800"/>
            <a:ext cx="8229600" cy="5257800"/>
          </a:xfrm>
        </p:spPr>
        <p:txBody>
          <a:bodyPr/>
          <a:lstStyle/>
          <a:p>
            <a:pPr eaLnBrk="1" hangingPunct="1">
              <a:lnSpc>
                <a:spcPct val="90000"/>
              </a:lnSpc>
            </a:pPr>
            <a:r>
              <a:rPr lang="en-US" smtClean="0"/>
              <a:t>Allows us to calculate relative rates of effusion for various gases.</a:t>
            </a:r>
          </a:p>
          <a:p>
            <a:pPr lvl="1" eaLnBrk="1" hangingPunct="1">
              <a:lnSpc>
                <a:spcPct val="90000"/>
              </a:lnSpc>
            </a:pPr>
            <a:r>
              <a:rPr lang="en-US" smtClean="0"/>
              <a:t>Effusion - The escape of a gas through a small hole in its container.</a:t>
            </a:r>
          </a:p>
          <a:p>
            <a:pPr lvl="1" eaLnBrk="1" hangingPunct="1">
              <a:lnSpc>
                <a:spcPct val="90000"/>
              </a:lnSpc>
            </a:pPr>
            <a:r>
              <a:rPr lang="en-US" smtClean="0"/>
              <a:t>Diffusion - The process by which two or more gases begin to mix together.</a:t>
            </a:r>
          </a:p>
          <a:p>
            <a:pPr eaLnBrk="1" hangingPunct="1">
              <a:lnSpc>
                <a:spcPct val="90000"/>
              </a:lnSpc>
            </a:pPr>
            <a:endParaRPr lang="en-US" smtClean="0"/>
          </a:p>
          <a:p>
            <a:pPr eaLnBrk="1" hangingPunct="1">
              <a:lnSpc>
                <a:spcPct val="90000"/>
              </a:lnSpc>
            </a:pPr>
            <a:r>
              <a:rPr lang="en-US" smtClean="0"/>
              <a:t>Graham's law says that the heavier a particle is (higher MW) the more slowly it will effuse or diffuse under the same conditions. </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fg11_11-01"/>
          <p:cNvPicPr>
            <a:picLocks noChangeAspect="1" noChangeArrowheads="1"/>
          </p:cNvPicPr>
          <p:nvPr/>
        </p:nvPicPr>
        <p:blipFill>
          <a:blip r:embed="rId2" cstate="print"/>
          <a:srcRect/>
          <a:stretch>
            <a:fillRect/>
          </a:stretch>
        </p:blipFill>
        <p:spPr bwMode="auto">
          <a:xfrm>
            <a:off x="228600" y="819278"/>
            <a:ext cx="8649349" cy="6050204"/>
          </a:xfrm>
          <a:prstGeom prst="rect">
            <a:avLst/>
          </a:prstGeom>
          <a:noFill/>
          <a:ln w="9525">
            <a:noFill/>
            <a:miter lim="800000"/>
            <a:headEnd/>
            <a:tailEnd/>
          </a:ln>
        </p:spPr>
      </p:pic>
      <p:sp>
        <p:nvSpPr>
          <p:cNvPr id="2" name="Title 1"/>
          <p:cNvSpPr>
            <a:spLocks noGrp="1"/>
          </p:cNvSpPr>
          <p:nvPr>
            <p:ph type="title"/>
          </p:nvPr>
        </p:nvSpPr>
        <p:spPr>
          <a:xfrm>
            <a:off x="457200" y="274638"/>
            <a:ext cx="8229600" cy="563562"/>
          </a:xfrm>
        </p:spPr>
        <p:txBody>
          <a:bodyPr/>
          <a:lstStyle/>
          <a:p>
            <a:r>
              <a:rPr lang="en-US" sz="2000" dirty="0" smtClean="0"/>
              <a:t>How do the gases in the Earth’s atmosphere affect the temperature? </a:t>
            </a:r>
            <a:endParaRPr lang="en-US" sz="20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1" descr="0401"/>
          <p:cNvPicPr>
            <a:picLocks noChangeAspect="1" noChangeArrowheads="1"/>
          </p:cNvPicPr>
          <p:nvPr/>
        </p:nvPicPr>
        <p:blipFill>
          <a:blip r:embed="rId3" cstate="print"/>
          <a:srcRect/>
          <a:stretch>
            <a:fillRect/>
          </a:stretch>
        </p:blipFill>
        <p:spPr bwMode="auto">
          <a:xfrm>
            <a:off x="757238" y="76200"/>
            <a:ext cx="7627937" cy="6705600"/>
          </a:xfrm>
          <a:prstGeom prst="rect">
            <a:avLst/>
          </a:prstGeom>
          <a:noFill/>
          <a:ln w="9525">
            <a:noFill/>
            <a:miter lim="800000"/>
            <a:headEnd/>
            <a:tailEnd/>
          </a:ln>
          <a:effectLst/>
        </p:spPr>
      </p:pic>
      <p:sp>
        <p:nvSpPr>
          <p:cNvPr id="5122" name="Rectangle 2" hidden="1"/>
          <p:cNvSpPr>
            <a:spLocks noGrp="1" noChangeArrowheads="1"/>
          </p:cNvSpPr>
          <p:nvPr>
            <p:ph type="title"/>
          </p:nvPr>
        </p:nvSpPr>
        <p:spPr/>
        <p:txBody>
          <a:bodyPr/>
          <a:lstStyle/>
          <a:p>
            <a:endParaRPr lang="en-US"/>
          </a:p>
        </p:txBody>
      </p:sp>
      <p:sp>
        <p:nvSpPr>
          <p:cNvPr id="5123" name="Rectangle 3"/>
          <p:cNvSpPr>
            <a:spLocks noChangeArrowheads="1"/>
          </p:cNvSpPr>
          <p:nvPr/>
        </p:nvSpPr>
        <p:spPr bwMode="auto">
          <a:xfrm>
            <a:off x="7927975" y="6584950"/>
            <a:ext cx="1216025" cy="265113"/>
          </a:xfrm>
          <a:prstGeom prst="rect">
            <a:avLst/>
          </a:prstGeom>
          <a:noFill/>
          <a:ln w="9525">
            <a:noFill/>
            <a:miter lim="800000"/>
            <a:headEnd/>
            <a:tailEnd/>
          </a:ln>
          <a:effectLst/>
        </p:spPr>
        <p:txBody>
          <a:bodyPr wrap="none" lIns="82058" tIns="41029" rIns="82058" bIns="41029"/>
          <a:lstStyle/>
          <a:p>
            <a:pPr algn="r" defTabSz="820738" eaLnBrk="0" hangingPunct="0"/>
            <a:r>
              <a:rPr lang="en-US" sz="1200" b="1"/>
              <a:t>Fig. 4-1, p. 100</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fg11_13-01KC01"/>
          <p:cNvPicPr>
            <a:picLocks noChangeAspect="1" noChangeArrowheads="1"/>
          </p:cNvPicPr>
          <p:nvPr/>
        </p:nvPicPr>
        <p:blipFill>
          <a:blip r:embed="rId2" cstate="print"/>
          <a:srcRect/>
          <a:stretch>
            <a:fillRect/>
          </a:stretch>
        </p:blipFill>
        <p:spPr bwMode="auto">
          <a:xfrm>
            <a:off x="838200" y="938408"/>
            <a:ext cx="3094038" cy="5600700"/>
          </a:xfrm>
          <a:prstGeom prst="rect">
            <a:avLst/>
          </a:prstGeom>
          <a:noFill/>
          <a:ln w="9525">
            <a:noFill/>
            <a:miter lim="800000"/>
            <a:headEnd/>
            <a:tailEnd/>
          </a:ln>
        </p:spPr>
      </p:pic>
      <p:sp>
        <p:nvSpPr>
          <p:cNvPr id="2" name="Title 1"/>
          <p:cNvSpPr>
            <a:spLocks noGrp="1"/>
          </p:cNvSpPr>
          <p:nvPr>
            <p:ph type="title"/>
          </p:nvPr>
        </p:nvSpPr>
        <p:spPr>
          <a:xfrm>
            <a:off x="457200" y="274638"/>
            <a:ext cx="8229600" cy="639762"/>
          </a:xfrm>
        </p:spPr>
        <p:txBody>
          <a:bodyPr/>
          <a:lstStyle/>
          <a:p>
            <a:r>
              <a:rPr lang="en-US" dirty="0" smtClean="0"/>
              <a:t>Example – Gas Laws</a:t>
            </a:r>
            <a:endParaRPr lang="en-US" dirty="0"/>
          </a:p>
        </p:txBody>
      </p:sp>
      <p:sp>
        <p:nvSpPr>
          <p:cNvPr id="40963" name="Rectangle 8"/>
          <p:cNvSpPr>
            <a:spLocks noGrp="1" noChangeArrowheads="1"/>
          </p:cNvSpPr>
          <p:nvPr>
            <p:ph type="body" sz="half" idx="2"/>
          </p:nvPr>
        </p:nvSpPr>
        <p:spPr/>
        <p:txBody>
          <a:bodyPr/>
          <a:lstStyle/>
          <a:p>
            <a:pPr eaLnBrk="1" hangingPunct="1"/>
            <a:r>
              <a:rPr lang="en-US" sz="2800" dirty="0" smtClean="0"/>
              <a:t>A few drops of water in a metal can are heated to steam and the can is promptly sealed. As the steam cools from 100 °C to 20 °C, the can is crushed as shown in the diagram.  Explain the observation.</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Example – Gas Laws</a:t>
            </a:r>
            <a:endParaRPr lang="en-US" dirty="0"/>
          </a:p>
        </p:txBody>
      </p:sp>
      <p:sp>
        <p:nvSpPr>
          <p:cNvPr id="17410" name="Rectangle 3"/>
          <p:cNvSpPr>
            <a:spLocks noGrp="1" noChangeArrowheads="1"/>
          </p:cNvSpPr>
          <p:nvPr>
            <p:ph idx="1"/>
          </p:nvPr>
        </p:nvSpPr>
        <p:spPr/>
        <p:txBody>
          <a:bodyPr/>
          <a:lstStyle/>
          <a:p>
            <a:pPr eaLnBrk="1" hangingPunct="1"/>
            <a:r>
              <a:rPr lang="en-US" dirty="0" smtClean="0"/>
              <a:t>A container of 452 </a:t>
            </a:r>
            <a:r>
              <a:rPr lang="en-US" dirty="0" err="1" smtClean="0"/>
              <a:t>mL</a:t>
            </a:r>
            <a:r>
              <a:rPr lang="en-US" dirty="0" smtClean="0"/>
              <a:t> of argon is heated from 22 °C to 187 °C at constant pressure and number of moles of gas. What is its final volume?</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Example – Gas Laws</a:t>
            </a:r>
            <a:endParaRPr lang="en-US" dirty="0"/>
          </a:p>
        </p:txBody>
      </p:sp>
      <p:sp>
        <p:nvSpPr>
          <p:cNvPr id="23554" name="Rectangle 3"/>
          <p:cNvSpPr>
            <a:spLocks noGrp="1" noChangeArrowheads="1"/>
          </p:cNvSpPr>
          <p:nvPr>
            <p:ph idx="1"/>
          </p:nvPr>
        </p:nvSpPr>
        <p:spPr/>
        <p:txBody>
          <a:bodyPr/>
          <a:lstStyle/>
          <a:p>
            <a:pPr eaLnBrk="1" hangingPunct="1"/>
            <a:r>
              <a:rPr lang="en-US" dirty="0" smtClean="0"/>
              <a:t>Helium-filled balloons are used to carry scientific instruments high into the atmosphere. Suppose that a balloon is launched when the temperature is 22.5 °C and the barometric pressure is 754 mm Hg. If the balloon’s volume is 4.19 x 10</a:t>
            </a:r>
            <a:r>
              <a:rPr lang="en-US" baseline="30000" dirty="0" smtClean="0"/>
              <a:t>3</a:t>
            </a:r>
            <a:r>
              <a:rPr lang="en-US" dirty="0" smtClean="0"/>
              <a:t> L, what will it be at a height of 20 miles, where the pressure is 70.0 mm Hg and the temperature is </a:t>
            </a:r>
            <a:r>
              <a:rPr lang="en-US" dirty="0" smtClean="0">
                <a:sym typeface="Symbol" pitchFamily="18" charset="2"/>
              </a:rPr>
              <a:t></a:t>
            </a:r>
            <a:r>
              <a:rPr lang="en-US" dirty="0" smtClean="0"/>
              <a:t>33.0 °C?</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Example – Gas Laws</a:t>
            </a:r>
            <a:endParaRPr lang="en-US" dirty="0"/>
          </a:p>
        </p:txBody>
      </p:sp>
      <p:sp>
        <p:nvSpPr>
          <p:cNvPr id="21506" name="Rectangle 3"/>
          <p:cNvSpPr>
            <a:spLocks noGrp="1" noChangeArrowheads="1"/>
          </p:cNvSpPr>
          <p:nvPr>
            <p:ph idx="1"/>
          </p:nvPr>
        </p:nvSpPr>
        <p:spPr/>
        <p:txBody>
          <a:bodyPr/>
          <a:lstStyle/>
          <a:p>
            <a:pPr eaLnBrk="1" hangingPunct="1"/>
            <a:r>
              <a:rPr lang="en-US" dirty="0" smtClean="0"/>
              <a:t>A sample of nitrogen gas kept at 32 °C in a 2.3 L container exerts a pressure of 4.7 atm. Calculate the number of moles of gas present.</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Example – Gas Laws</a:t>
            </a:r>
            <a:endParaRPr lang="en-US" dirty="0"/>
          </a:p>
        </p:txBody>
      </p:sp>
      <p:sp>
        <p:nvSpPr>
          <p:cNvPr id="24578" name="Rectangle 3"/>
          <p:cNvSpPr>
            <a:spLocks noGrp="1" noChangeArrowheads="1"/>
          </p:cNvSpPr>
          <p:nvPr>
            <p:ph idx="1"/>
          </p:nvPr>
        </p:nvSpPr>
        <p:spPr/>
        <p:txBody>
          <a:bodyPr/>
          <a:lstStyle/>
          <a:p>
            <a:pPr eaLnBrk="1" hangingPunct="1"/>
            <a:r>
              <a:rPr lang="en-US" dirty="0" smtClean="0"/>
              <a:t>Chlorine is widely used to purify municipal water supplies and to treat swimming pool waters.  Chlorine is stored in stainless steel cylinders of 30.0 L capacity at a pressure of 160 lb/in</a:t>
            </a:r>
            <a:r>
              <a:rPr lang="en-US" baseline="30000" dirty="0" smtClean="0"/>
              <a:t>2</a:t>
            </a:r>
            <a:r>
              <a:rPr lang="en-US" dirty="0" smtClean="0"/>
              <a:t> at 26 °C.</a:t>
            </a:r>
          </a:p>
          <a:p>
            <a:pPr eaLnBrk="1" hangingPunct="1">
              <a:buNone/>
            </a:pPr>
            <a:endParaRPr lang="en-US" dirty="0" smtClean="0"/>
          </a:p>
          <a:p>
            <a:pPr eaLnBrk="1" hangingPunct="1"/>
            <a:r>
              <a:rPr lang="en-US" dirty="0" smtClean="0"/>
              <a:t>To what temperature may the cylinder be raised if it is rated to a maximum pressure of 5.35 </a:t>
            </a:r>
            <a:r>
              <a:rPr lang="en-US" dirty="0" err="1" smtClean="0"/>
              <a:t>atm</a:t>
            </a:r>
            <a:r>
              <a:rPr lang="en-US" dirty="0" smtClean="0"/>
              <a:t>? (14.7 psi = 1 </a:t>
            </a:r>
            <a:r>
              <a:rPr lang="en-US" dirty="0" err="1" smtClean="0"/>
              <a:t>atm</a:t>
            </a:r>
            <a:r>
              <a:rPr lang="en-US" dirty="0" smtClean="0"/>
              <a:t>)</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Example – Gas Laws</a:t>
            </a:r>
            <a:endParaRPr lang="en-US" dirty="0"/>
          </a:p>
        </p:txBody>
      </p:sp>
      <p:sp>
        <p:nvSpPr>
          <p:cNvPr id="26626" name="Rectangle 3"/>
          <p:cNvSpPr>
            <a:spLocks noGrp="1" noChangeArrowheads="1"/>
          </p:cNvSpPr>
          <p:nvPr>
            <p:ph idx="1"/>
          </p:nvPr>
        </p:nvSpPr>
        <p:spPr/>
        <p:txBody>
          <a:bodyPr/>
          <a:lstStyle/>
          <a:p>
            <a:pPr eaLnBrk="1" hangingPunct="1"/>
            <a:r>
              <a:rPr lang="en-US" dirty="0" smtClean="0"/>
              <a:t>A </a:t>
            </a:r>
            <a:r>
              <a:rPr lang="en-US" dirty="0" smtClean="0">
                <a:latin typeface="Times New Roman"/>
                <a:cs typeface="Times New Roman"/>
              </a:rPr>
              <a:t>¾</a:t>
            </a:r>
            <a:r>
              <a:rPr lang="en-US" dirty="0" smtClean="0"/>
              <a:t> full propane tank has a pressure of 3.2 </a:t>
            </a:r>
            <a:r>
              <a:rPr lang="en-US" dirty="0" err="1" smtClean="0"/>
              <a:t>atm</a:t>
            </a:r>
            <a:r>
              <a:rPr lang="en-US" dirty="0" smtClean="0"/>
              <a:t> at a temperature of 25 °C. If you put the tank in the back of your car for a barbecue at the beach and the temperature reaches 43 °C, what is the new pressure of the propane in the tank?</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Example – Gas Laws</a:t>
            </a:r>
            <a:endParaRPr lang="en-US" dirty="0"/>
          </a:p>
        </p:txBody>
      </p:sp>
      <p:sp>
        <p:nvSpPr>
          <p:cNvPr id="27650" name="Rectangle 3"/>
          <p:cNvSpPr>
            <a:spLocks noGrp="1" noChangeArrowheads="1"/>
          </p:cNvSpPr>
          <p:nvPr>
            <p:ph idx="1"/>
          </p:nvPr>
        </p:nvSpPr>
        <p:spPr/>
        <p:txBody>
          <a:bodyPr/>
          <a:lstStyle/>
          <a:p>
            <a:pPr eaLnBrk="1" hangingPunct="1"/>
            <a:r>
              <a:rPr lang="en-US" dirty="0" smtClean="0"/>
              <a:t>What volume will 4.83 moles of a gas occupy at 35 °C and 1.15 </a:t>
            </a:r>
            <a:r>
              <a:rPr lang="en-US" dirty="0" err="1" smtClean="0"/>
              <a:t>atm</a:t>
            </a:r>
            <a:r>
              <a:rPr lang="en-US" dirty="0" smtClean="0"/>
              <a:t> pressure?</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Example – Gas Laws</a:t>
            </a:r>
            <a:endParaRPr lang="en-US" dirty="0"/>
          </a:p>
        </p:txBody>
      </p:sp>
      <p:sp>
        <p:nvSpPr>
          <p:cNvPr id="29698" name="Rectangle 3"/>
          <p:cNvSpPr>
            <a:spLocks noGrp="1" noChangeArrowheads="1"/>
          </p:cNvSpPr>
          <p:nvPr>
            <p:ph idx="1"/>
          </p:nvPr>
        </p:nvSpPr>
        <p:spPr/>
        <p:txBody>
          <a:bodyPr/>
          <a:lstStyle/>
          <a:p>
            <a:pPr eaLnBrk="1" hangingPunct="1"/>
            <a:r>
              <a:rPr lang="en-US" dirty="0" smtClean="0"/>
              <a:t>The nitrogen gas in an air bag with a volume of 35 L, exerts a pressure of 850 mm Hg at 25 °C.  How many grams of N</a:t>
            </a:r>
            <a:r>
              <a:rPr lang="en-US" baseline="-25000" dirty="0" smtClean="0"/>
              <a:t>2</a:t>
            </a:r>
            <a:r>
              <a:rPr lang="en-US" dirty="0" smtClean="0"/>
              <a:t> are in the bag?</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8" descr="11_02_Table"/>
          <p:cNvPicPr>
            <a:picLocks noChangeAspect="1" noChangeArrowheads="1"/>
          </p:cNvPicPr>
          <p:nvPr/>
        </p:nvPicPr>
        <p:blipFill>
          <a:blip r:embed="rId2" cstate="print"/>
          <a:srcRect/>
          <a:stretch>
            <a:fillRect/>
          </a:stretch>
        </p:blipFill>
        <p:spPr bwMode="auto">
          <a:xfrm>
            <a:off x="63674" y="1066800"/>
            <a:ext cx="9144000" cy="3577511"/>
          </a:xfrm>
          <a:prstGeom prst="rect">
            <a:avLst/>
          </a:prstGeom>
          <a:noFill/>
        </p:spPr>
      </p:pic>
      <p:sp>
        <p:nvSpPr>
          <p:cNvPr id="6" name="Title 5"/>
          <p:cNvSpPr>
            <a:spLocks noGrp="1"/>
          </p:cNvSpPr>
          <p:nvPr>
            <p:ph type="title"/>
          </p:nvPr>
        </p:nvSpPr>
        <p:spPr>
          <a:xfrm>
            <a:off x="268266" y="381000"/>
            <a:ext cx="8763000" cy="838200"/>
          </a:xfrm>
        </p:spPr>
        <p:txBody>
          <a:bodyPr/>
          <a:lstStyle/>
          <a:p>
            <a:r>
              <a:rPr lang="en-US" sz="4000" dirty="0" smtClean="0"/>
              <a:t>What are the units of pressure?</a:t>
            </a:r>
            <a:endParaRPr lang="en-US" sz="4000" dirty="0"/>
          </a:p>
        </p:txBody>
      </p:sp>
      <p:sp>
        <p:nvSpPr>
          <p:cNvPr id="4" name="Rectangle 3"/>
          <p:cNvSpPr/>
          <p:nvPr/>
        </p:nvSpPr>
        <p:spPr>
          <a:xfrm>
            <a:off x="216074" y="4664774"/>
            <a:ext cx="8839200" cy="430887"/>
          </a:xfrm>
          <a:prstGeom prst="rect">
            <a:avLst/>
          </a:prstGeom>
        </p:spPr>
        <p:txBody>
          <a:bodyPr wrap="square">
            <a:spAutoFit/>
          </a:bodyPr>
          <a:lstStyle/>
          <a:p>
            <a:r>
              <a:rPr lang="en-US" sz="2200" dirty="0"/>
              <a:t>101.325 </a:t>
            </a:r>
            <a:r>
              <a:rPr lang="en-US" sz="2200" dirty="0" err="1"/>
              <a:t>kPa</a:t>
            </a:r>
            <a:r>
              <a:rPr lang="en-US" sz="2200" dirty="0"/>
              <a:t> = 760 mm Hg </a:t>
            </a:r>
            <a:r>
              <a:rPr lang="en-US" sz="2200" dirty="0">
                <a:latin typeface="Times New Roman"/>
                <a:cs typeface="Times New Roman"/>
              </a:rPr>
              <a:t>≡</a:t>
            </a:r>
            <a:r>
              <a:rPr lang="en-US" sz="2200" dirty="0"/>
              <a:t> 760 </a:t>
            </a:r>
            <a:r>
              <a:rPr lang="en-US" sz="2200" dirty="0" err="1"/>
              <a:t>torr</a:t>
            </a:r>
            <a:r>
              <a:rPr lang="en-US" sz="2200" dirty="0"/>
              <a:t> </a:t>
            </a:r>
            <a:r>
              <a:rPr lang="en-US" sz="2200" dirty="0">
                <a:latin typeface="Times New Roman"/>
                <a:cs typeface="Times New Roman"/>
              </a:rPr>
              <a:t>≡ </a:t>
            </a:r>
            <a:r>
              <a:rPr lang="en-US" sz="2200" dirty="0"/>
              <a:t>1 </a:t>
            </a:r>
            <a:r>
              <a:rPr lang="en-US" sz="2200" dirty="0" err="1"/>
              <a:t>atm</a:t>
            </a:r>
            <a:r>
              <a:rPr lang="en-US" sz="2200" dirty="0"/>
              <a:t> = 14.7 psi = 29.9 in Hg</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1" descr="11_02_Figure.jpg"/>
          <p:cNvPicPr>
            <a:picLocks noChangeAspect="1"/>
          </p:cNvPicPr>
          <p:nvPr/>
        </p:nvPicPr>
        <p:blipFill>
          <a:blip r:embed="rId2" cstate="print"/>
          <a:srcRect/>
          <a:stretch>
            <a:fillRect/>
          </a:stretch>
        </p:blipFill>
        <p:spPr bwMode="auto">
          <a:xfrm>
            <a:off x="3333750" y="17745"/>
            <a:ext cx="5810250" cy="6791325"/>
          </a:xfrm>
          <a:prstGeom prst="rect">
            <a:avLst/>
          </a:prstGeom>
          <a:noFill/>
          <a:ln w="9525">
            <a:noFill/>
            <a:miter lim="800000"/>
            <a:headEnd/>
            <a:tailEnd/>
          </a:ln>
        </p:spPr>
      </p:pic>
      <p:sp>
        <p:nvSpPr>
          <p:cNvPr id="2" name="Title 1"/>
          <p:cNvSpPr>
            <a:spLocks noGrp="1"/>
          </p:cNvSpPr>
          <p:nvPr>
            <p:ph type="title"/>
          </p:nvPr>
        </p:nvSpPr>
        <p:spPr>
          <a:xfrm>
            <a:off x="1" y="228600"/>
            <a:ext cx="3333749" cy="2831817"/>
          </a:xfrm>
        </p:spPr>
        <p:txBody>
          <a:bodyPr/>
          <a:lstStyle/>
          <a:p>
            <a:r>
              <a:rPr lang="en-US" dirty="0" smtClean="0"/>
              <a:t>What is atmospheric pressure? </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lstStyle/>
          <a:p>
            <a:r>
              <a:rPr lang="en-US" sz="1800" dirty="0" smtClean="0"/>
              <a:t>How far could the atmospheric pressure cause a column of water to go? </a:t>
            </a:r>
            <a:endParaRPr lang="en-US" sz="1800" dirty="0"/>
          </a:p>
        </p:txBody>
      </p:sp>
      <p:pic>
        <p:nvPicPr>
          <p:cNvPr id="4098" name="Picture 4" descr="fg11_02"/>
          <p:cNvPicPr>
            <a:picLocks noGrp="1" noChangeAspect="1" noChangeArrowheads="1"/>
          </p:cNvPicPr>
          <p:nvPr>
            <p:ph idx="4294967295"/>
          </p:nvPr>
        </p:nvPicPr>
        <p:blipFill>
          <a:blip r:embed="rId2" cstate="print"/>
          <a:srcRect/>
          <a:stretch>
            <a:fillRect/>
          </a:stretch>
        </p:blipFill>
        <p:spPr>
          <a:xfrm>
            <a:off x="1295400" y="914400"/>
            <a:ext cx="7558378" cy="5858668"/>
          </a:xfr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8" descr="11_03_Figure"/>
          <p:cNvPicPr>
            <a:picLocks noChangeAspect="1" noChangeArrowheads="1"/>
          </p:cNvPicPr>
          <p:nvPr/>
        </p:nvPicPr>
        <p:blipFill>
          <a:blip r:embed="rId2" cstate="print"/>
          <a:srcRect/>
          <a:stretch>
            <a:fillRect/>
          </a:stretch>
        </p:blipFill>
        <p:spPr bwMode="auto">
          <a:xfrm>
            <a:off x="1905000" y="990600"/>
            <a:ext cx="5723539" cy="5592303"/>
          </a:xfrm>
          <a:prstGeom prst="rect">
            <a:avLst/>
          </a:prstGeom>
          <a:noFill/>
        </p:spPr>
      </p:pic>
      <p:sp>
        <p:nvSpPr>
          <p:cNvPr id="2" name="Title 1"/>
          <p:cNvSpPr>
            <a:spLocks noGrp="1"/>
          </p:cNvSpPr>
          <p:nvPr>
            <p:ph type="title"/>
          </p:nvPr>
        </p:nvSpPr>
        <p:spPr>
          <a:xfrm>
            <a:off x="457200" y="274638"/>
            <a:ext cx="8229600" cy="715962"/>
          </a:xfrm>
        </p:spPr>
        <p:txBody>
          <a:bodyPr/>
          <a:lstStyle/>
          <a:p>
            <a:r>
              <a:rPr lang="en-US" sz="1800" dirty="0" smtClean="0"/>
              <a:t>How does the atmospheric pressure change the height of the mercury column? </a:t>
            </a:r>
            <a:endParaRPr lang="en-US" sz="18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3621088" cy="2163762"/>
          </a:xfrm>
        </p:spPr>
        <p:txBody>
          <a:bodyPr/>
          <a:lstStyle/>
          <a:p>
            <a:r>
              <a:rPr lang="en-US" dirty="0" smtClean="0"/>
              <a:t>Example – Dimensional Analysis</a:t>
            </a:r>
            <a:endParaRPr lang="en-US" dirty="0"/>
          </a:p>
        </p:txBody>
      </p:sp>
      <p:sp>
        <p:nvSpPr>
          <p:cNvPr id="8194" name="Rectangle 3"/>
          <p:cNvSpPr>
            <a:spLocks noGrp="1" noChangeArrowheads="1"/>
          </p:cNvSpPr>
          <p:nvPr>
            <p:ph type="body" idx="4294967295"/>
          </p:nvPr>
        </p:nvSpPr>
        <p:spPr>
          <a:xfrm>
            <a:off x="8351" y="2438400"/>
            <a:ext cx="4267200" cy="4419600"/>
          </a:xfrm>
        </p:spPr>
        <p:txBody>
          <a:bodyPr/>
          <a:lstStyle/>
          <a:p>
            <a:pPr eaLnBrk="1" hangingPunct="1"/>
            <a:r>
              <a:rPr lang="en-US" dirty="0" smtClean="0"/>
              <a:t>The atmospheric pressure at the summit of Mt. McKinley (Denali) is 606 mm Hg on a certain day.  What is the pressure in atmospheres?</a:t>
            </a:r>
          </a:p>
        </p:txBody>
      </p:sp>
      <p:pic>
        <p:nvPicPr>
          <p:cNvPr id="8195" name="Picture 2" descr="11_Pg331_UnFigure.jpg"/>
          <p:cNvPicPr>
            <a:picLocks noChangeAspect="1"/>
          </p:cNvPicPr>
          <p:nvPr/>
        </p:nvPicPr>
        <p:blipFill>
          <a:blip r:embed="rId2" cstate="print"/>
          <a:srcRect/>
          <a:stretch>
            <a:fillRect/>
          </a:stretch>
        </p:blipFill>
        <p:spPr bwMode="auto">
          <a:xfrm>
            <a:off x="4078288" y="66675"/>
            <a:ext cx="5065712" cy="67913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2276</TotalTime>
  <Words>1469</Words>
  <Application>Microsoft Office PowerPoint</Application>
  <PresentationFormat>On-screen Show (4:3)</PresentationFormat>
  <Paragraphs>144</Paragraphs>
  <Slides>47</Slides>
  <Notes>5</Notes>
  <HiddenSlides>1</HiddenSlides>
  <MMClips>0</MMClips>
  <ScaleCrop>false</ScaleCrop>
  <HeadingPairs>
    <vt:vector size="4" baseType="variant">
      <vt:variant>
        <vt:lpstr>Theme</vt:lpstr>
      </vt:variant>
      <vt:variant>
        <vt:i4>1</vt:i4>
      </vt:variant>
      <vt:variant>
        <vt:lpstr>Slide Titles</vt:lpstr>
      </vt:variant>
      <vt:variant>
        <vt:i4>47</vt:i4>
      </vt:variant>
    </vt:vector>
  </HeadingPairs>
  <TitlesOfParts>
    <vt:vector size="48" baseType="lpstr">
      <vt:lpstr>Default Design</vt:lpstr>
      <vt:lpstr>The Gaseous State of Matter</vt:lpstr>
      <vt:lpstr>Kinetic Molecular Theory</vt:lpstr>
      <vt:lpstr>What properties describe a gas?</vt:lpstr>
      <vt:lpstr>PowerPoint Presentation</vt:lpstr>
      <vt:lpstr>What are the units of pressure?</vt:lpstr>
      <vt:lpstr>What is atmospheric pressure? </vt:lpstr>
      <vt:lpstr>How far could the atmospheric pressure cause a column of water to go? </vt:lpstr>
      <vt:lpstr>How does the atmospheric pressure change the height of the mercury column? </vt:lpstr>
      <vt:lpstr>Example – Dimensional Analysis</vt:lpstr>
      <vt:lpstr>What properties of a gas does Boyle’s Law describe? </vt:lpstr>
      <vt:lpstr>How are volume and pressure related? </vt:lpstr>
      <vt:lpstr>What properties of a gas does Charles’ Law describe? </vt:lpstr>
      <vt:lpstr>What is the relationship between volume and temperature? </vt:lpstr>
      <vt:lpstr>How do gas volume’s combine? </vt:lpstr>
      <vt:lpstr>PowerPoint Presentation</vt:lpstr>
      <vt:lpstr>What properties of a gas does Gay-Lussac’s Law describe? </vt:lpstr>
      <vt:lpstr>What is vapor pressure?</vt:lpstr>
      <vt:lpstr>How are vapor pressure and the boiling point of water related?</vt:lpstr>
      <vt:lpstr>How can we use the combined gas law to determine the other gas laws?</vt:lpstr>
      <vt:lpstr>What properties of a gas does Avogadro’s Law describe?</vt:lpstr>
      <vt:lpstr>What is standard temperature and pressure (STP)?</vt:lpstr>
      <vt:lpstr>What are the Gas Laws?</vt:lpstr>
      <vt:lpstr>PowerPoint Presentation</vt:lpstr>
      <vt:lpstr>What is the Ideal Gas Law?</vt:lpstr>
      <vt:lpstr>Example – Gas Laws</vt:lpstr>
      <vt:lpstr>Example – Gas Laws</vt:lpstr>
      <vt:lpstr>Example – Gas Laws</vt:lpstr>
      <vt:lpstr>Example – Gas Laws</vt:lpstr>
      <vt:lpstr>Example – Gas Laws</vt:lpstr>
      <vt:lpstr>Example – STP</vt:lpstr>
      <vt:lpstr>Example – Gas Laws</vt:lpstr>
      <vt:lpstr>Example – Gas Laws</vt:lpstr>
      <vt:lpstr>Example - Gas Stoichiometry</vt:lpstr>
      <vt:lpstr>Example – Gas Stoichiometry</vt:lpstr>
      <vt:lpstr>What is Dalton’s Law of Partial Pressure?</vt:lpstr>
      <vt:lpstr>Example – Dalton’s Law</vt:lpstr>
      <vt:lpstr>How are gases collected over water? </vt:lpstr>
      <vt:lpstr>Graham's Law</vt:lpstr>
      <vt:lpstr>How do the gases in the Earth’s atmosphere affect the temperature? </vt:lpstr>
      <vt:lpstr>Example – Gas Laws</vt:lpstr>
      <vt:lpstr>Example – Gas Laws</vt:lpstr>
      <vt:lpstr>Example – Gas Laws</vt:lpstr>
      <vt:lpstr>Example – Gas Laws</vt:lpstr>
      <vt:lpstr>Example – Gas Laws</vt:lpstr>
      <vt:lpstr>Example – Gas Laws</vt:lpstr>
      <vt:lpstr>Example – Gas Laws</vt:lpstr>
      <vt:lpstr>Example – Gas Laws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Gaseous State of Matter</dc:title>
  <dc:creator>Diana Vance</dc:creator>
  <cp:lastModifiedBy>Diana Vance</cp:lastModifiedBy>
  <cp:revision>104</cp:revision>
  <dcterms:created xsi:type="dcterms:W3CDTF">2005-10-20T05:21:35Z</dcterms:created>
  <dcterms:modified xsi:type="dcterms:W3CDTF">2014-12-11T16:07:55Z</dcterms:modified>
</cp:coreProperties>
</file>