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334" r:id="rId3"/>
    <p:sldId id="290" r:id="rId4"/>
    <p:sldId id="335" r:id="rId5"/>
    <p:sldId id="260" r:id="rId6"/>
    <p:sldId id="268" r:id="rId7"/>
    <p:sldId id="292" r:id="rId8"/>
    <p:sldId id="293" r:id="rId9"/>
    <p:sldId id="274" r:id="rId10"/>
    <p:sldId id="291" r:id="rId11"/>
    <p:sldId id="294" r:id="rId12"/>
    <p:sldId id="301" r:id="rId13"/>
    <p:sldId id="297" r:id="rId14"/>
    <p:sldId id="296" r:id="rId15"/>
    <p:sldId id="316" r:id="rId16"/>
    <p:sldId id="336" r:id="rId17"/>
    <p:sldId id="319" r:id="rId18"/>
    <p:sldId id="320" r:id="rId19"/>
    <p:sldId id="317" r:id="rId20"/>
    <p:sldId id="318" r:id="rId21"/>
    <p:sldId id="280" r:id="rId22"/>
    <p:sldId id="278" r:id="rId23"/>
    <p:sldId id="321" r:id="rId24"/>
    <p:sldId id="304" r:id="rId25"/>
    <p:sldId id="322" r:id="rId26"/>
    <p:sldId id="323" r:id="rId27"/>
    <p:sldId id="303" r:id="rId28"/>
    <p:sldId id="324" r:id="rId29"/>
    <p:sldId id="339" r:id="rId30"/>
    <p:sldId id="340" r:id="rId31"/>
    <p:sldId id="341" r:id="rId32"/>
    <p:sldId id="325" r:id="rId33"/>
    <p:sldId id="282" r:id="rId34"/>
    <p:sldId id="326" r:id="rId35"/>
    <p:sldId id="327" r:id="rId36"/>
    <p:sldId id="328" r:id="rId37"/>
    <p:sldId id="330" r:id="rId38"/>
    <p:sldId id="331" r:id="rId39"/>
    <p:sldId id="332" r:id="rId40"/>
    <p:sldId id="305" r:id="rId41"/>
    <p:sldId id="266" r:id="rId42"/>
    <p:sldId id="343" r:id="rId43"/>
    <p:sldId id="344" r:id="rId44"/>
    <p:sldId id="333" r:id="rId45"/>
    <p:sldId id="342" r:id="rId46"/>
    <p:sldId id="262" r:id="rId47"/>
    <p:sldId id="312" r:id="rId48"/>
    <p:sldId id="306" r:id="rId49"/>
    <p:sldId id="307" r:id="rId50"/>
    <p:sldId id="314" r:id="rId51"/>
    <p:sldId id="310" r:id="rId52"/>
    <p:sldId id="311" r:id="rId53"/>
    <p:sldId id="313" r:id="rId54"/>
    <p:sldId id="308" r:id="rId55"/>
    <p:sldId id="279" r:id="rId5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A9E53C76-D0C1-4DB7-BBD5-CCB4189A1773}" type="datetimeFigureOut">
              <a:rPr lang="en-US"/>
              <a:pPr>
                <a:defRPr/>
              </a:pPr>
              <a:t>12/11/2014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C49E037E-2770-4851-A7BC-E65EC24F7AD0}" type="slidenum">
              <a:rPr lang="en-US"/>
              <a:pPr>
                <a:defRPr/>
              </a:pPr>
              <a:t>‹#›</a:t>
            </a:fld>
            <a:endParaRPr lang="en-US"/>
          </a:p>
        </p:txBody>
      </p:sp>
    </p:spTree>
    <p:extLst>
      <p:ext uri="{BB962C8B-B14F-4D97-AF65-F5344CB8AC3E}">
        <p14:creationId xmlns:p14="http://schemas.microsoft.com/office/powerpoint/2010/main" val="2492457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0435341-B623-40BB-8A9C-E01C8B946448}" type="datetimeFigureOut">
              <a:rPr lang="en-US" smtClean="0"/>
              <a:pPr/>
              <a:t>12/11/2014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CF6CB370-930D-4A19-B28B-DCB28E2DAB3C}" type="slidenum">
              <a:rPr lang="en-US" smtClean="0"/>
              <a:pPr/>
              <a:t>‹#›</a:t>
            </a:fld>
            <a:endParaRPr lang="en-US"/>
          </a:p>
        </p:txBody>
      </p:sp>
    </p:spTree>
    <p:extLst>
      <p:ext uri="{BB962C8B-B14F-4D97-AF65-F5344CB8AC3E}">
        <p14:creationId xmlns:p14="http://schemas.microsoft.com/office/powerpoint/2010/main" val="66223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D936B-F479-49CD-BC86-B90A4F37F74B}" type="slidenum">
              <a:rPr lang="en-US"/>
              <a:pPr/>
              <a:t>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algn="l"/>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7128C92-B74A-4BB6-9E79-E12402E109E0}" type="slidenum">
              <a:rPr lang="en-US"/>
              <a:pPr/>
              <a:t>37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A462904-999D-4B80-8E75-D63C283FDD35}" type="slidenum">
              <a:rPr lang="en-US"/>
              <a:pPr/>
              <a:t>39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A34B63-4F36-4FED-A31C-FD24CBE317FC}" type="slidenum">
              <a:rPr lang="en-US"/>
              <a:pPr/>
              <a:t>42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8E49BA-A14B-4455-8134-98E54EEBE510}" type="slidenum">
              <a:rPr lang="en-US"/>
              <a:pPr/>
              <a:t>43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0DCF3-C22D-46F0-94DB-67A2A9A921E7}" type="slidenum">
              <a:rPr lang="en-US"/>
              <a:pPr/>
              <a:t>44</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CB370-930D-4A19-B28B-DCB28E2DAB3C}"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99633C3-820D-4C34-964C-00D243D4C087}" type="slidenum">
              <a:rPr lang="en-US">
                <a:latin typeface="Times New Roman" pitchFamily="18" charset="0"/>
              </a:rPr>
              <a:pPr/>
              <a:t>4</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Alpha Particle</a:t>
            </a:r>
            <a:r>
              <a:rPr lang="en-US" smtClean="0">
                <a:latin typeface="Times New Roman" pitchFamily="18" charset="0"/>
              </a:rPr>
              <a:t> </a:t>
            </a:r>
            <a:r>
              <a:rPr lang="en-US" b="1" smtClean="0">
                <a:latin typeface="Times New Roman" pitchFamily="18" charset="0"/>
              </a:rPr>
              <a:t>–</a:t>
            </a:r>
            <a:r>
              <a:rPr lang="en-US" smtClean="0">
                <a:latin typeface="Times New Roman" pitchFamily="18" charset="0"/>
              </a:rPr>
              <a:t> Identical to He nucleus. Contain 2 protons and 2 neutrons. Travels at 10% of the speed of light. Stopped by paper and clothing.</a:t>
            </a:r>
          </a:p>
          <a:p>
            <a:pPr eaLnBrk="1" hangingPunct="1"/>
            <a:r>
              <a:rPr lang="en-US" b="1" smtClean="0">
                <a:latin typeface="Times New Roman" pitchFamily="18" charset="0"/>
              </a:rPr>
              <a:t>Beta Particle –</a:t>
            </a:r>
            <a:r>
              <a:rPr lang="en-US" smtClean="0">
                <a:latin typeface="Times New Roman" pitchFamily="18" charset="0"/>
              </a:rPr>
              <a:t> Identical to an electron. Travels at approximately 90% of the speed of light. Stopped by aluminum foil, several cm of wood, or ~1 cm of flesh.</a:t>
            </a:r>
          </a:p>
          <a:p>
            <a:pPr eaLnBrk="1" hangingPunct="1"/>
            <a:r>
              <a:rPr lang="en-US" b="1" smtClean="0">
                <a:latin typeface="Times New Roman" pitchFamily="18" charset="0"/>
              </a:rPr>
              <a:t>Gamma Ray –</a:t>
            </a:r>
            <a:r>
              <a:rPr lang="en-US" smtClean="0">
                <a:latin typeface="Times New Roman" pitchFamily="18" charset="0"/>
              </a:rPr>
              <a:t> Similar to X-rays, but more powerful. Travels at the speed of light. Can be stopped by 10 cm of lead or 30 cm of concrete.</a:t>
            </a:r>
          </a:p>
          <a:p>
            <a:pPr eaLnBrk="1" hangingPunct="1"/>
            <a:r>
              <a:rPr lang="en-US" b="1" smtClean="0">
                <a:latin typeface="Times New Roman" pitchFamily="18" charset="0"/>
              </a:rPr>
              <a:t>Positron Particle –</a:t>
            </a:r>
            <a:r>
              <a:rPr lang="en-US" smtClean="0">
                <a:latin typeface="Times New Roman" pitchFamily="18" charset="0"/>
              </a:rPr>
              <a:t> This particle is similar to a beta particle, it is positively charged.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89B149C-7B4F-4978-9D82-22F05549C56C}" type="slidenum">
              <a:rPr lang="en-US">
                <a:latin typeface="Times New Roman" pitchFamily="18" charset="0"/>
              </a:rPr>
              <a:pPr/>
              <a:t>15</a:t>
            </a:fld>
            <a:endParaRPr lang="en-US">
              <a:latin typeface="Times New Roman" pitchFamily="18" charset="0"/>
            </a:endParaRPr>
          </a:p>
        </p:txBody>
      </p:sp>
      <p:sp>
        <p:nvSpPr>
          <p:cNvPr id="58371" name="Rectangle 2"/>
          <p:cNvSpPr>
            <a:spLocks noGrp="1" noRot="1" noChangeAspect="1" noChangeArrowheads="1" noTextEdit="1"/>
          </p:cNvSpPr>
          <p:nvPr>
            <p:ph type="sldImg"/>
          </p:nvPr>
        </p:nvSpPr>
        <p:spPr>
          <a:xfrm>
            <a:off x="1663700" y="619760"/>
            <a:ext cx="3149600" cy="2403184"/>
          </a:xfrm>
          <a:ln/>
        </p:spPr>
      </p:sp>
      <p:sp>
        <p:nvSpPr>
          <p:cNvPr id="58372" name="Rectangle 3"/>
          <p:cNvSpPr>
            <a:spLocks noGrp="1" noChangeArrowheads="1"/>
          </p:cNvSpPr>
          <p:nvPr>
            <p:ph type="body" idx="1"/>
          </p:nvPr>
        </p:nvSpPr>
        <p:spPr>
          <a:xfrm>
            <a:off x="229121" y="3332522"/>
            <a:ext cx="6399761" cy="5731747"/>
          </a:xfrm>
          <a:noFill/>
          <a:ln/>
        </p:spPr>
        <p:txBody>
          <a:bodyPr/>
          <a:lstStyle/>
          <a:p>
            <a:pPr marL="337311" indent="-337311">
              <a:spcBef>
                <a:spcPts val="1771"/>
              </a:spcBef>
            </a:pPr>
            <a:r>
              <a:rPr lang="en-US" dirty="0" smtClean="0">
                <a:latin typeface="Arial" pitchFamily="34" charset="0"/>
              </a:rPr>
              <a:t>Stability means measurable half-life</a:t>
            </a:r>
          </a:p>
          <a:p>
            <a:pPr marL="337311" indent="-337311">
              <a:spcBef>
                <a:spcPts val="1771"/>
              </a:spcBef>
            </a:pPr>
            <a:r>
              <a:rPr lang="en-US" dirty="0" smtClean="0">
                <a:latin typeface="Arial" pitchFamily="34" charset="0"/>
              </a:rPr>
              <a:t>Nonradioactive = indefinitely stable</a:t>
            </a:r>
          </a:p>
          <a:p>
            <a:pPr marL="337311" indent="-337311">
              <a:spcBef>
                <a:spcPts val="1771"/>
              </a:spcBef>
            </a:pPr>
            <a:r>
              <a:rPr lang="en-US" dirty="0" smtClean="0">
                <a:latin typeface="Arial" pitchFamily="34" charset="0"/>
              </a:rPr>
              <a:t>When 3000 known are plotted, fall within “band”</a:t>
            </a:r>
          </a:p>
          <a:p>
            <a:pPr marL="337311" indent="-337311">
              <a:spcBef>
                <a:spcPts val="1771"/>
              </a:spcBef>
            </a:pPr>
            <a:r>
              <a:rPr lang="en-US" dirty="0" smtClean="0">
                <a:latin typeface="Arial" pitchFamily="34" charset="0"/>
              </a:rPr>
              <a:t>Within “band” all but 264 disintegrate spontaneously</a:t>
            </a:r>
          </a:p>
          <a:p>
            <a:pPr marL="337311" indent="-337311">
              <a:spcBef>
                <a:spcPts val="885"/>
              </a:spcBef>
              <a:buFontTx/>
              <a:buAutoNum type="arabicPeriod"/>
            </a:pPr>
            <a:r>
              <a:rPr lang="en-US" dirty="0" smtClean="0">
                <a:latin typeface="Arial" pitchFamily="34" charset="0"/>
              </a:rPr>
              <a:t>Every element has at least 1 radioactive isotope</a:t>
            </a:r>
          </a:p>
          <a:p>
            <a:pPr marL="337311" indent="-337311">
              <a:spcBef>
                <a:spcPts val="885"/>
              </a:spcBef>
              <a:buFontTx/>
              <a:buAutoNum type="arabicPeriod"/>
            </a:pPr>
            <a:r>
              <a:rPr lang="en-US" dirty="0" smtClean="0">
                <a:latin typeface="Arial" pitchFamily="34" charset="0"/>
              </a:rPr>
              <a:t>H is only element whose most abundant isotope contains more protons than neutrons</a:t>
            </a:r>
          </a:p>
          <a:p>
            <a:pPr marL="337311" indent="-337311">
              <a:spcBef>
                <a:spcPts val="885"/>
              </a:spcBef>
              <a:buFontTx/>
              <a:buAutoNum type="arabicPeriod"/>
            </a:pPr>
            <a:r>
              <a:rPr lang="en-US" dirty="0" smtClean="0">
                <a:latin typeface="Arial" pitchFamily="34" charset="0"/>
              </a:rPr>
              <a:t>Ratio of neutrons to protons gradually increases for elements heavier than Ca (curved band)</a:t>
            </a:r>
          </a:p>
          <a:p>
            <a:pPr marL="337311" indent="-337311">
              <a:spcBef>
                <a:spcPts val="885"/>
              </a:spcBef>
              <a:buFontTx/>
              <a:buAutoNum type="arabicPeriod"/>
            </a:pPr>
            <a:r>
              <a:rPr lang="en-US" dirty="0" smtClean="0">
                <a:latin typeface="Arial" pitchFamily="34" charset="0"/>
              </a:rPr>
              <a:t>All isotopes heavier than Bi-209 are radioactive</a:t>
            </a:r>
          </a:p>
          <a:p>
            <a:pPr marL="337311" indent="-337311">
              <a:spcBef>
                <a:spcPts val="787"/>
              </a:spcBef>
              <a:buFontTx/>
              <a:buAutoNum type="arabicPeriod"/>
            </a:pPr>
            <a:r>
              <a:rPr lang="en-US" dirty="0" smtClean="0">
                <a:latin typeface="Arial" pitchFamily="34" charset="0"/>
              </a:rPr>
              <a:t>Of 264 nonradioactive 207 have even number of neutrons. Most have even protons &amp; neutrons (156), 51 have an even number of neutrons but odd number of protons, and only 4 have odd both protons &amp; neutrons</a:t>
            </a:r>
          </a:p>
          <a:p>
            <a:pPr marL="337311" indent="-33731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877E66E-E435-4CCE-B119-7C84F9CF5B57}" type="slidenum">
              <a:rPr lang="en-US">
                <a:latin typeface="Times New Roman" pitchFamily="18" charset="0"/>
              </a:rPr>
              <a:pPr/>
              <a:t>16</a:t>
            </a:fld>
            <a:endParaRPr lang="en-US">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D936B-F479-49CD-BC86-B90A4F37F74B}" type="slidenum">
              <a:rPr lang="en-US"/>
              <a:pPr/>
              <a:t>17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algn="l">
              <a:buFont typeface="Arial" pitchFamily="34" charset="0"/>
              <a:buChar char="•"/>
            </a:pPr>
            <a:r>
              <a:rPr lang="en-US" dirty="0" smtClean="0"/>
              <a:t>When charged, the metal foils spread apart due to</a:t>
            </a:r>
            <a:r>
              <a:rPr lang="en-US" baseline="0" dirty="0" smtClean="0"/>
              <a:t> </a:t>
            </a:r>
            <a:r>
              <a:rPr lang="en-US" dirty="0" smtClean="0"/>
              <a:t>like charge repulsion</a:t>
            </a:r>
          </a:p>
          <a:p>
            <a:pPr algn="l">
              <a:buFont typeface="Arial" pitchFamily="34" charset="0"/>
              <a:buChar char="•"/>
            </a:pPr>
            <a:r>
              <a:rPr lang="en-US" dirty="0" smtClean="0"/>
              <a:t>When exposed to ionizing radiation, the radiation knocks electrons off the air molecules, which jump onto the foils and discharge them, causing  them to drop down.</a:t>
            </a:r>
          </a:p>
          <a:p>
            <a:pPr algn="l"/>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6E84D-2A78-4607-9F3F-8B0FFB414176}" type="slidenum">
              <a:rPr lang="en-US"/>
              <a:pPr/>
              <a:t>18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37251-DFC2-4D60-AD74-D573B30D3D15}" type="slidenum">
              <a:rPr lang="en-US"/>
              <a:pPr/>
              <a:t>29</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5DED6-9EF9-49BB-8EDC-3FE8D17B1D96}" type="slidenum">
              <a:rPr lang="en-US"/>
              <a:pPr/>
              <a:t>30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4B262-D92C-45E5-820A-C7312C2DAA03}" type="slidenum">
              <a:rPr lang="en-US"/>
              <a:pPr/>
              <a:t>31</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78E648-3B5D-4791-92E9-15C7238F8E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F193A-5423-4178-B751-7813B6D023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8B7D54-9F83-4F19-963E-3C7A59CA4FA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826F2-4DE5-410A-BEC7-3311445BE01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86DC0-0970-41BD-B126-FD2092A94E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3FFC4B9-1483-4758-9D67-21259594B3F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F7688D-CFBC-4E1B-9997-24AA217392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5C102A-B740-4101-B4C6-AFAD733C09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BE742-BB96-47BA-9F3A-F77197A091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A03B9C-DA97-437F-88F0-C3782FE071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1E12B7-DF76-40D8-982C-492BE225F8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D5AAC7-0E03-41C0-B35D-84057E67EC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5D7335-210D-4DAB-AD4C-E98685A3AB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FEDC68-9D70-43C6-BB13-B39BE8806C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88F213-6E9D-47CF-8703-D37B65638F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D890E73-1EF4-45E4-A772-CCBD2DD2E1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wmf"/><Relationship Id="rId5" Type="http://schemas.openxmlformats.org/officeDocument/2006/relationships/oleObject" Target="../embeddings/oleObject6.bin"/><Relationship Id="rId4" Type="http://schemas.openxmlformats.org/officeDocument/2006/relationships/image" Target="../media/image39.wmf"/></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ancer.gov/Common/PopUps/popDefinition.aspx?term=x-ray%20therapy&amp;version=Patient&amp;language=English" TargetMode="External"/><Relationship Id="rId2" Type="http://schemas.openxmlformats.org/officeDocument/2006/relationships/hyperlink" Target="http://www.cancer.gov/Common/PopUps/popDefinition.aspx?term=radiotherapy&amp;version=Patient&amp;language=English" TargetMode="External"/><Relationship Id="rId1" Type="http://schemas.openxmlformats.org/officeDocument/2006/relationships/slideLayout" Target="../slideLayouts/slideLayout2.xml"/><Relationship Id="rId6" Type="http://schemas.openxmlformats.org/officeDocument/2006/relationships/hyperlink" Target="http://www.cancer.gov/Common/PopUps/popDefinition.aspx?term=organ&amp;version=Patient&amp;language=English" TargetMode="External"/><Relationship Id="rId5" Type="http://schemas.openxmlformats.org/officeDocument/2006/relationships/hyperlink" Target="http://www.cancer.gov/Common/PopUps/popDefinition.aspx?term=genetic&amp;version=Patient&amp;language=English" TargetMode="External"/><Relationship Id="rId4" Type="http://schemas.openxmlformats.org/officeDocument/2006/relationships/hyperlink" Target="http://www.cancer.gov/Common/PopUps/popDefinition.aspx?term=irradiation&amp;version=Patient&amp;language=English"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371601"/>
            <a:ext cx="7772400" cy="762000"/>
          </a:xfrm>
        </p:spPr>
        <p:txBody>
          <a:bodyPr/>
          <a:lstStyle/>
          <a:p>
            <a:pPr eaLnBrk="1" hangingPunct="1"/>
            <a:r>
              <a:rPr lang="en-US" dirty="0" smtClean="0"/>
              <a:t>Nuclear Chemistry</a:t>
            </a:r>
          </a:p>
        </p:txBody>
      </p:sp>
      <p:sp>
        <p:nvSpPr>
          <p:cNvPr id="7171" name="Rectangle 3"/>
          <p:cNvSpPr>
            <a:spLocks noGrp="1" noChangeArrowheads="1"/>
          </p:cNvSpPr>
          <p:nvPr>
            <p:ph type="subTitle" idx="1"/>
          </p:nvPr>
        </p:nvSpPr>
        <p:spPr>
          <a:xfrm>
            <a:off x="1371600" y="2209800"/>
            <a:ext cx="6400800" cy="609600"/>
          </a:xfrm>
        </p:spPr>
        <p:txBody>
          <a:bodyPr/>
          <a:lstStyle/>
          <a:p>
            <a:pPr eaLnBrk="1" hangingPunct="1"/>
            <a:r>
              <a:rPr lang="en-US" dirty="0" smtClean="0"/>
              <a:t>Chapter 18</a:t>
            </a:r>
          </a:p>
        </p:txBody>
      </p:sp>
      <p:sp>
        <p:nvSpPr>
          <p:cNvPr id="2" name="TextBox 1"/>
          <p:cNvSpPr txBox="1"/>
          <p:nvPr/>
        </p:nvSpPr>
        <p:spPr>
          <a:xfrm>
            <a:off x="838200" y="2819400"/>
            <a:ext cx="3657600" cy="2031325"/>
          </a:xfrm>
          <a:prstGeom prst="rect">
            <a:avLst/>
          </a:prstGeom>
          <a:noFill/>
        </p:spPr>
        <p:txBody>
          <a:bodyPr wrap="square" rtlCol="0">
            <a:spAutoFit/>
          </a:bodyPr>
          <a:lstStyle/>
          <a:p>
            <a:r>
              <a:rPr lang="en-US" dirty="0" smtClean="0"/>
              <a:t>Outline</a:t>
            </a:r>
          </a:p>
          <a:p>
            <a:pPr marL="400050" indent="-400050">
              <a:buFont typeface="+mj-lt"/>
              <a:buAutoNum type="romanUcPeriod"/>
            </a:pPr>
            <a:r>
              <a:rPr lang="en-US" dirty="0" smtClean="0"/>
              <a:t>Types of Radiation</a:t>
            </a:r>
          </a:p>
          <a:p>
            <a:pPr marL="400050" indent="-400050">
              <a:buFont typeface="+mj-lt"/>
              <a:buAutoNum type="romanUcPeriod"/>
            </a:pPr>
            <a:r>
              <a:rPr lang="en-US" dirty="0" smtClean="0"/>
              <a:t>Nuclear Equations</a:t>
            </a:r>
          </a:p>
          <a:p>
            <a:pPr marL="400050" indent="-400050">
              <a:buFont typeface="+mj-lt"/>
              <a:buAutoNum type="romanUcPeriod"/>
            </a:pPr>
            <a:r>
              <a:rPr lang="en-US" dirty="0" smtClean="0"/>
              <a:t>Radiation Measurements</a:t>
            </a:r>
          </a:p>
          <a:p>
            <a:pPr marL="400050" indent="-400050">
              <a:buFont typeface="+mj-lt"/>
              <a:buAutoNum type="romanUcPeriod"/>
            </a:pPr>
            <a:r>
              <a:rPr lang="en-US" dirty="0" smtClean="0"/>
              <a:t>Half-Life</a:t>
            </a:r>
          </a:p>
          <a:p>
            <a:pPr marL="400050" indent="-400050">
              <a:buFont typeface="+mj-lt"/>
              <a:buAutoNum type="romanUcPeriod"/>
            </a:pPr>
            <a:r>
              <a:rPr lang="en-US" dirty="0" smtClean="0"/>
              <a:t>Applications</a:t>
            </a:r>
          </a:p>
          <a:p>
            <a:pPr marL="400050" indent="-400050">
              <a:buFont typeface="+mj-lt"/>
              <a:buAutoNum type="romanUcPeriod"/>
            </a:pPr>
            <a:r>
              <a:rPr lang="en-US" dirty="0" smtClean="0"/>
              <a:t>Nuclear Fission and Fusion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Radioactive Decay</a:t>
            </a:r>
            <a:endParaRPr lang="en-US" dirty="0"/>
          </a:p>
        </p:txBody>
      </p:sp>
      <p:sp>
        <p:nvSpPr>
          <p:cNvPr id="17410" name="Rectangle 3"/>
          <p:cNvSpPr>
            <a:spLocks noGrp="1" noChangeArrowheads="1"/>
          </p:cNvSpPr>
          <p:nvPr>
            <p:ph idx="1"/>
          </p:nvPr>
        </p:nvSpPr>
        <p:spPr/>
        <p:txBody>
          <a:bodyPr/>
          <a:lstStyle/>
          <a:p>
            <a:pPr eaLnBrk="1" hangingPunct="1"/>
            <a:r>
              <a:rPr lang="en-US" sz="4000" dirty="0" smtClean="0"/>
              <a:t>Write the nuclear reaction when Pu-239 (plutonium-239) loses an alpha particle (He nucleus).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dirty="0" smtClean="0"/>
              <a:t>Types of radioactive decay</a:t>
            </a:r>
            <a:br>
              <a:rPr lang="en-US" sz="4000" dirty="0" smtClean="0"/>
            </a:br>
            <a:endParaRPr lang="en-US" sz="4000" dirty="0" smtClean="0"/>
          </a:p>
        </p:txBody>
      </p:sp>
      <p:sp>
        <p:nvSpPr>
          <p:cNvPr id="18435" name="Rectangle 3"/>
          <p:cNvSpPr>
            <a:spLocks noGrp="1" noChangeArrowheads="1"/>
          </p:cNvSpPr>
          <p:nvPr>
            <p:ph type="body" idx="1"/>
          </p:nvPr>
        </p:nvSpPr>
        <p:spPr>
          <a:xfrm>
            <a:off x="457200" y="914400"/>
            <a:ext cx="3505200" cy="4191000"/>
          </a:xfrm>
        </p:spPr>
        <p:txBody>
          <a:bodyPr/>
          <a:lstStyle/>
          <a:p>
            <a:pPr eaLnBrk="1" hangingPunct="1">
              <a:lnSpc>
                <a:spcPct val="80000"/>
              </a:lnSpc>
            </a:pPr>
            <a:r>
              <a:rPr lang="en-US" sz="3600" dirty="0" smtClean="0"/>
              <a:t>beta emission </a:t>
            </a:r>
          </a:p>
          <a:p>
            <a:pPr eaLnBrk="1" hangingPunct="1">
              <a:lnSpc>
                <a:spcPct val="80000"/>
              </a:lnSpc>
            </a:pPr>
            <a:endParaRPr lang="en-US" sz="2000" dirty="0" smtClean="0"/>
          </a:p>
        </p:txBody>
      </p:sp>
      <p:pic>
        <p:nvPicPr>
          <p:cNvPr id="18436" name="Picture 4" descr="FG17_05"/>
          <p:cNvPicPr>
            <a:picLocks noChangeAspect="1" noChangeArrowheads="1"/>
          </p:cNvPicPr>
          <p:nvPr/>
        </p:nvPicPr>
        <p:blipFill>
          <a:blip r:embed="rId2" cstate="print"/>
          <a:srcRect/>
          <a:stretch>
            <a:fillRect/>
          </a:stretch>
        </p:blipFill>
        <p:spPr bwMode="auto">
          <a:xfrm>
            <a:off x="1752600" y="1528570"/>
            <a:ext cx="6324600" cy="5329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1752600" y="1752600"/>
          <a:ext cx="5486400" cy="1724025"/>
        </p:xfrm>
        <a:graphic>
          <a:graphicData uri="http://schemas.openxmlformats.org/presentationml/2006/ole">
            <mc:AlternateContent xmlns:mc="http://schemas.openxmlformats.org/markup-compatibility/2006">
              <mc:Choice xmlns:v="urn:schemas-microsoft-com:vml" Requires="v">
                <p:oleObj spid="_x0000_s1035" name="Equation" r:id="rId3" imgW="748975" imgH="241195" progId="Equation.3">
                  <p:embed/>
                </p:oleObj>
              </mc:Choice>
              <mc:Fallback>
                <p:oleObj name="Equation" r:id="rId3" imgW="748975" imgH="24119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52600"/>
                        <a:ext cx="5486400" cy="17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9" name="Rectangle 9"/>
          <p:cNvSpPr>
            <a:spLocks noChangeArrowheads="1"/>
          </p:cNvSpPr>
          <p:nvPr/>
        </p:nvSpPr>
        <p:spPr bwMode="auto">
          <a:xfrm>
            <a:off x="0" y="466725"/>
            <a:ext cx="9144000" cy="0"/>
          </a:xfrm>
          <a:prstGeom prst="rect">
            <a:avLst/>
          </a:prstGeom>
          <a:noFill/>
          <a:ln w="9525">
            <a:noFill/>
            <a:miter lim="800000"/>
            <a:headEnd/>
            <a:tailEnd/>
          </a:ln>
        </p:spPr>
        <p:txBody>
          <a:bodyPr wrap="none" anchor="ctr">
            <a:spAutoFit/>
          </a:bodyPr>
          <a:lstStyle/>
          <a:p>
            <a:endParaRPr lang="en-US"/>
          </a:p>
        </p:txBody>
      </p:sp>
      <p:sp>
        <p:nvSpPr>
          <p:cNvPr id="1030" name="Rectangle 11"/>
          <p:cNvSpPr>
            <a:spLocks noGrp="1" noChangeArrowheads="1"/>
          </p:cNvSpPr>
          <p:nvPr>
            <p:ph type="title"/>
          </p:nvPr>
        </p:nvSpPr>
        <p:spPr/>
        <p:txBody>
          <a:bodyPr/>
          <a:lstStyle/>
          <a:p>
            <a:pPr eaLnBrk="1" hangingPunct="1"/>
            <a:r>
              <a:rPr lang="en-US" smtClean="0">
                <a:latin typeface="Symbol" pitchFamily="18" charset="2"/>
              </a:rPr>
              <a:t>b</a:t>
            </a:r>
            <a:r>
              <a:rPr lang="en-US" smtClean="0"/>
              <a:t> particle emission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Types of radioactive decay</a:t>
            </a:r>
            <a:br>
              <a:rPr lang="en-US" sz="4000" smtClean="0"/>
            </a:br>
            <a:endParaRPr lang="en-US" sz="4000" smtClean="0"/>
          </a:p>
        </p:txBody>
      </p:sp>
      <p:sp>
        <p:nvSpPr>
          <p:cNvPr id="19459" name="Rectangle 3"/>
          <p:cNvSpPr>
            <a:spLocks noGrp="1" noChangeArrowheads="1"/>
          </p:cNvSpPr>
          <p:nvPr>
            <p:ph type="body" idx="1"/>
          </p:nvPr>
        </p:nvSpPr>
        <p:spPr>
          <a:xfrm>
            <a:off x="533400" y="990600"/>
            <a:ext cx="3657600" cy="1143000"/>
          </a:xfrm>
        </p:spPr>
        <p:txBody>
          <a:bodyPr/>
          <a:lstStyle/>
          <a:p>
            <a:pPr eaLnBrk="1" hangingPunct="1">
              <a:lnSpc>
                <a:spcPct val="80000"/>
              </a:lnSpc>
            </a:pPr>
            <a:r>
              <a:rPr lang="en-US" sz="4000" dirty="0" smtClean="0"/>
              <a:t>positron emission</a:t>
            </a:r>
          </a:p>
        </p:txBody>
      </p:sp>
      <p:pic>
        <p:nvPicPr>
          <p:cNvPr id="19460" name="Picture 4" descr="FG17_06"/>
          <p:cNvPicPr>
            <a:picLocks noChangeAspect="1" noChangeArrowheads="1"/>
          </p:cNvPicPr>
          <p:nvPr/>
        </p:nvPicPr>
        <p:blipFill>
          <a:blip r:embed="rId2" cstate="print"/>
          <a:srcRect/>
          <a:stretch>
            <a:fillRect/>
          </a:stretch>
        </p:blipFill>
        <p:spPr bwMode="auto">
          <a:xfrm>
            <a:off x="1371600" y="1982787"/>
            <a:ext cx="6231842" cy="487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z="4000" dirty="0" smtClean="0"/>
              <a:t>Types of radioactive decay</a:t>
            </a:r>
            <a:br>
              <a:rPr lang="en-US" sz="4000" dirty="0" smtClean="0"/>
            </a:br>
            <a:endParaRPr lang="en-US" sz="4000" dirty="0" smtClean="0"/>
          </a:p>
        </p:txBody>
      </p:sp>
      <p:sp>
        <p:nvSpPr>
          <p:cNvPr id="2053" name="Rectangle 3"/>
          <p:cNvSpPr>
            <a:spLocks noGrp="1" noChangeArrowheads="1"/>
          </p:cNvSpPr>
          <p:nvPr>
            <p:ph type="body" idx="1"/>
          </p:nvPr>
        </p:nvSpPr>
        <p:spPr>
          <a:xfrm>
            <a:off x="381000" y="1524000"/>
            <a:ext cx="8229600" cy="4800600"/>
          </a:xfrm>
        </p:spPr>
        <p:txBody>
          <a:bodyPr/>
          <a:lstStyle/>
          <a:p>
            <a:pPr eaLnBrk="1" hangingPunct="1">
              <a:lnSpc>
                <a:spcPct val="80000"/>
              </a:lnSpc>
            </a:pPr>
            <a:r>
              <a:rPr lang="en-US" sz="3600" dirty="0" smtClean="0"/>
              <a:t>electron capture (EC)</a:t>
            </a:r>
          </a:p>
          <a:p>
            <a:pPr eaLnBrk="1" hangingPunct="1">
              <a:lnSpc>
                <a:spcPct val="80000"/>
              </a:lnSpc>
              <a:buNone/>
            </a:pPr>
            <a:endParaRPr lang="en-US" sz="3600" dirty="0" smtClean="0"/>
          </a:p>
          <a:p>
            <a:pPr eaLnBrk="1" hangingPunct="1">
              <a:lnSpc>
                <a:spcPct val="80000"/>
              </a:lnSpc>
            </a:pPr>
            <a:endParaRPr lang="en-US" sz="3600" dirty="0" smtClean="0"/>
          </a:p>
          <a:p>
            <a:pPr eaLnBrk="1" hangingPunct="1">
              <a:lnSpc>
                <a:spcPct val="80000"/>
              </a:lnSpc>
            </a:pPr>
            <a:r>
              <a:rPr lang="en-US" sz="3600" dirty="0" smtClean="0"/>
              <a:t>gamma emission </a:t>
            </a:r>
          </a:p>
        </p:txBody>
      </p:sp>
      <p:sp>
        <p:nvSpPr>
          <p:cNvPr id="20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1676400" y="2133600"/>
          <a:ext cx="2667000" cy="825500"/>
        </p:xfrm>
        <a:graphic>
          <a:graphicData uri="http://schemas.openxmlformats.org/presentationml/2006/ole">
            <mc:AlternateContent xmlns:mc="http://schemas.openxmlformats.org/markup-compatibility/2006">
              <mc:Choice xmlns:v="urn:schemas-microsoft-com:vml" Requires="v">
                <p:oleObj spid="_x0000_s2068" name="Equation" r:id="rId3" imgW="774364" imgH="241195" progId="Equation.3">
                  <p:embed/>
                </p:oleObj>
              </mc:Choice>
              <mc:Fallback>
                <p:oleObj name="Equation" r:id="rId3" imgW="774364" imgH="24119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2667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7"/>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1" name="Object 6"/>
          <p:cNvGraphicFramePr>
            <a:graphicFrameLocks noChangeAspect="1"/>
          </p:cNvGraphicFramePr>
          <p:nvPr/>
        </p:nvGraphicFramePr>
        <p:xfrm>
          <a:off x="1600200" y="3733800"/>
          <a:ext cx="3733800" cy="1128713"/>
        </p:xfrm>
        <a:graphic>
          <a:graphicData uri="http://schemas.openxmlformats.org/presentationml/2006/ole">
            <mc:AlternateContent xmlns:mc="http://schemas.openxmlformats.org/markup-compatibility/2006">
              <mc:Choice xmlns:v="urn:schemas-microsoft-com:vml" Requires="v">
                <p:oleObj spid="_x0000_s2069" name="Equation" r:id="rId5" imgW="1117115" imgH="342751" progId="Equation.3">
                  <p:embed/>
                </p:oleObj>
              </mc:Choice>
              <mc:Fallback>
                <p:oleObj name="Equation" r:id="rId5" imgW="1117115" imgH="34275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733800"/>
                        <a:ext cx="3733800" cy="112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838200"/>
          </a:xfrm>
        </p:spPr>
        <p:txBody>
          <a:bodyPr/>
          <a:lstStyle/>
          <a:p>
            <a:pPr eaLnBrk="1" hangingPunct="1"/>
            <a:r>
              <a:rPr lang="en-US" smtClean="0"/>
              <a:t>Stability</a:t>
            </a:r>
          </a:p>
        </p:txBody>
      </p:sp>
      <p:pic>
        <p:nvPicPr>
          <p:cNvPr id="12291" name="Picture 5" descr="E:\My Documents\142_Notes\nuclear_chem\band_of_stability_1.wmf"/>
          <p:cNvPicPr>
            <a:picLocks noGrp="1" noChangeAspect="1" noChangeArrowheads="1"/>
          </p:cNvPicPr>
          <p:nvPr>
            <p:ph idx="1"/>
          </p:nvPr>
        </p:nvPicPr>
        <p:blipFill>
          <a:blip r:embed="rId3" cstate="print"/>
          <a:srcRect/>
          <a:stretch>
            <a:fillRect/>
          </a:stretch>
        </p:blipFill>
        <p:spPr>
          <a:xfrm>
            <a:off x="1676400" y="1524000"/>
            <a:ext cx="5476875" cy="46402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142_Notes\nuclear_chem\ratio_proton_neutron.wmf"/>
          <p:cNvPicPr>
            <a:picLocks noGrp="1" noChangeAspect="1" noChangeArrowheads="1"/>
          </p:cNvPicPr>
          <p:nvPr>
            <p:ph/>
          </p:nvPr>
        </p:nvPicPr>
        <p:blipFill>
          <a:blip r:embed="rId3" cstate="print"/>
          <a:srcRect/>
          <a:stretch>
            <a:fillRect/>
          </a:stretch>
        </p:blipFill>
        <p:spPr>
          <a:xfrm>
            <a:off x="0" y="1066800"/>
            <a:ext cx="5124450" cy="5486400"/>
          </a:xfrm>
          <a:noFill/>
        </p:spPr>
      </p:pic>
      <p:pic>
        <p:nvPicPr>
          <p:cNvPr id="3" name="Picture 4" descr="19_T02[1]"/>
          <p:cNvPicPr>
            <a:picLocks noChangeAspect="1" noChangeArrowheads="1"/>
          </p:cNvPicPr>
          <p:nvPr/>
        </p:nvPicPr>
        <p:blipFill>
          <a:blip r:embed="rId4" cstate="print"/>
          <a:srcRect/>
          <a:stretch>
            <a:fillRect/>
          </a:stretch>
        </p:blipFill>
        <p:spPr bwMode="auto">
          <a:xfrm>
            <a:off x="3172629" y="457200"/>
            <a:ext cx="5564971" cy="2971800"/>
          </a:xfrm>
          <a:prstGeom prst="rect">
            <a:avLst/>
          </a:prstGeom>
          <a:noFill/>
        </p:spPr>
      </p:pic>
    </p:spTree>
    <p:extLst>
      <p:ext uri="{BB962C8B-B14F-4D97-AF65-F5344CB8AC3E}">
        <p14:creationId xmlns:p14="http://schemas.microsoft.com/office/powerpoint/2010/main" val="210664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8" tIns="44450" rIns="90488" bIns="44450">
            <a:normAutofit/>
          </a:bodyPr>
          <a:lstStyle/>
          <a:p>
            <a:r>
              <a:rPr lang="en-US" sz="3200" dirty="0" smtClean="0"/>
              <a:t>Detecting Radioactivity  </a:t>
            </a:r>
            <a:br>
              <a:rPr lang="en-US" sz="3200" dirty="0" smtClean="0"/>
            </a:br>
            <a:r>
              <a:rPr lang="en-US" sz="3200" dirty="0" smtClean="0"/>
              <a:t>Film Badge                         Electroscope</a:t>
            </a:r>
            <a:endParaRPr lang="en-US" sz="3200" dirty="0"/>
          </a:p>
        </p:txBody>
      </p:sp>
      <p:sp>
        <p:nvSpPr>
          <p:cNvPr id="39" name="Footer Placeholder 2"/>
          <p:cNvSpPr>
            <a:spLocks noGrp="1"/>
          </p:cNvSpPr>
          <p:nvPr>
            <p:ph type="ftr" sz="quarter" idx="11"/>
          </p:nvPr>
        </p:nvSpPr>
        <p:spPr/>
        <p:txBody>
          <a:bodyPr/>
          <a:lstStyle/>
          <a:p>
            <a:r>
              <a:rPr lang="en-US"/>
              <a:t>Tro, Chemistry: A Molecular Approach</a:t>
            </a:r>
          </a:p>
        </p:txBody>
      </p:sp>
      <p:sp>
        <p:nvSpPr>
          <p:cNvPr id="40" name="Slide Number Placeholder 3"/>
          <p:cNvSpPr>
            <a:spLocks noGrp="1"/>
          </p:cNvSpPr>
          <p:nvPr>
            <p:ph type="sldNum" sz="quarter" idx="12"/>
          </p:nvPr>
        </p:nvSpPr>
        <p:spPr/>
        <p:txBody>
          <a:bodyPr/>
          <a:lstStyle/>
          <a:p>
            <a:fld id="{5549A6C8-1ED9-4C37-9D08-80ADDF7E7C59}" type="slidenum">
              <a:rPr lang="en-US"/>
              <a:pPr/>
              <a:t>17</a:t>
            </a:fld>
            <a:endParaRPr lang="en-US"/>
          </a:p>
        </p:txBody>
      </p:sp>
      <p:grpSp>
        <p:nvGrpSpPr>
          <p:cNvPr id="2" name="Group 4"/>
          <p:cNvGrpSpPr>
            <a:grpSpLocks/>
          </p:cNvGrpSpPr>
          <p:nvPr/>
        </p:nvGrpSpPr>
        <p:grpSpPr bwMode="auto">
          <a:xfrm>
            <a:off x="4114800" y="1752600"/>
            <a:ext cx="2165350" cy="4089400"/>
            <a:chOff x="724" y="1104"/>
            <a:chExt cx="1364" cy="2576"/>
          </a:xfrm>
        </p:grpSpPr>
        <p:sp>
          <p:nvSpPr>
            <p:cNvPr id="10245" name="Freeform 5"/>
            <p:cNvSpPr>
              <a:spLocks/>
            </p:cNvSpPr>
            <p:nvPr/>
          </p:nvSpPr>
          <p:spPr bwMode="auto">
            <a:xfrm>
              <a:off x="724" y="1445"/>
              <a:ext cx="1358" cy="2229"/>
            </a:xfrm>
            <a:custGeom>
              <a:avLst/>
              <a:gdLst/>
              <a:ahLst/>
              <a:cxnLst>
                <a:cxn ang="0">
                  <a:pos x="822" y="0"/>
                </a:cxn>
                <a:cxn ang="0">
                  <a:pos x="813" y="6"/>
                </a:cxn>
                <a:cxn ang="0">
                  <a:pos x="793" y="14"/>
                </a:cxn>
                <a:cxn ang="0">
                  <a:pos x="762" y="24"/>
                </a:cxn>
                <a:cxn ang="0">
                  <a:pos x="715" y="30"/>
                </a:cxn>
                <a:cxn ang="0">
                  <a:pos x="658" y="33"/>
                </a:cxn>
                <a:cxn ang="0">
                  <a:pos x="614" y="31"/>
                </a:cxn>
                <a:cxn ang="0">
                  <a:pos x="579" y="23"/>
                </a:cxn>
                <a:cxn ang="0">
                  <a:pos x="554" y="14"/>
                </a:cxn>
                <a:cxn ang="0">
                  <a:pos x="539" y="6"/>
                </a:cxn>
                <a:cxn ang="0">
                  <a:pos x="533" y="5"/>
                </a:cxn>
                <a:cxn ang="0">
                  <a:pos x="528" y="978"/>
                </a:cxn>
                <a:cxn ang="0">
                  <a:pos x="499" y="1008"/>
                </a:cxn>
                <a:cxn ang="0">
                  <a:pos x="451" y="1034"/>
                </a:cxn>
                <a:cxn ang="0">
                  <a:pos x="388" y="1060"/>
                </a:cxn>
                <a:cxn ang="0">
                  <a:pos x="318" y="1091"/>
                </a:cxn>
                <a:cxn ang="0">
                  <a:pos x="244" y="1131"/>
                </a:cxn>
                <a:cxn ang="0">
                  <a:pos x="171" y="1185"/>
                </a:cxn>
                <a:cxn ang="0">
                  <a:pos x="106" y="1258"/>
                </a:cxn>
                <a:cxn ang="0">
                  <a:pos x="51" y="1353"/>
                </a:cxn>
                <a:cxn ang="0">
                  <a:pos x="15" y="1476"/>
                </a:cxn>
                <a:cxn ang="0">
                  <a:pos x="0" y="1632"/>
                </a:cxn>
                <a:cxn ang="0">
                  <a:pos x="6" y="1731"/>
                </a:cxn>
                <a:cxn ang="0">
                  <a:pos x="25" y="1824"/>
                </a:cxn>
                <a:cxn ang="0">
                  <a:pos x="56" y="1909"/>
                </a:cxn>
                <a:cxn ang="0">
                  <a:pos x="100" y="1984"/>
                </a:cxn>
                <a:cxn ang="0">
                  <a:pos x="155" y="2050"/>
                </a:cxn>
                <a:cxn ang="0">
                  <a:pos x="223" y="2106"/>
                </a:cxn>
                <a:cxn ang="0">
                  <a:pos x="301" y="2153"/>
                </a:cxn>
                <a:cxn ang="0">
                  <a:pos x="389" y="2189"/>
                </a:cxn>
                <a:cxn ang="0">
                  <a:pos x="489" y="2214"/>
                </a:cxn>
                <a:cxn ang="0">
                  <a:pos x="597" y="2226"/>
                </a:cxn>
                <a:cxn ang="0">
                  <a:pos x="714" y="2228"/>
                </a:cxn>
                <a:cxn ang="0">
                  <a:pos x="826" y="2218"/>
                </a:cxn>
                <a:cxn ang="0">
                  <a:pos x="930" y="2196"/>
                </a:cxn>
                <a:cxn ang="0">
                  <a:pos x="1022" y="2164"/>
                </a:cxn>
                <a:cxn ang="0">
                  <a:pos x="1104" y="2120"/>
                </a:cxn>
                <a:cxn ang="0">
                  <a:pos x="1176" y="2067"/>
                </a:cxn>
                <a:cxn ang="0">
                  <a:pos x="1237" y="2004"/>
                </a:cxn>
                <a:cxn ang="0">
                  <a:pos x="1284" y="1931"/>
                </a:cxn>
                <a:cxn ang="0">
                  <a:pos x="1321" y="1848"/>
                </a:cxn>
                <a:cxn ang="0">
                  <a:pos x="1345" y="1757"/>
                </a:cxn>
                <a:cxn ang="0">
                  <a:pos x="1356" y="1658"/>
                </a:cxn>
                <a:cxn ang="0">
                  <a:pos x="1351" y="1518"/>
                </a:cxn>
                <a:cxn ang="0">
                  <a:pos x="1322" y="1387"/>
                </a:cxn>
                <a:cxn ang="0">
                  <a:pos x="1273" y="1287"/>
                </a:cxn>
                <a:cxn ang="0">
                  <a:pos x="1212" y="1209"/>
                </a:cxn>
                <a:cxn ang="0">
                  <a:pos x="1140" y="1151"/>
                </a:cxn>
                <a:cxn ang="0">
                  <a:pos x="1066" y="1107"/>
                </a:cxn>
                <a:cxn ang="0">
                  <a:pos x="993" y="1075"/>
                </a:cxn>
                <a:cxn ang="0">
                  <a:pos x="927" y="1047"/>
                </a:cxn>
                <a:cxn ang="0">
                  <a:pos x="874" y="1021"/>
                </a:cxn>
                <a:cxn ang="0">
                  <a:pos x="837" y="991"/>
                </a:cxn>
                <a:cxn ang="0">
                  <a:pos x="824" y="953"/>
                </a:cxn>
                <a:cxn ang="0">
                  <a:pos x="824" y="151"/>
                </a:cxn>
              </a:cxnLst>
              <a:rect l="0" t="0" r="r" b="b"/>
              <a:pathLst>
                <a:path w="1358" h="2229">
                  <a:moveTo>
                    <a:pt x="824" y="0"/>
                  </a:moveTo>
                  <a:lnTo>
                    <a:pt x="823" y="0"/>
                  </a:lnTo>
                  <a:lnTo>
                    <a:pt x="822" y="0"/>
                  </a:lnTo>
                  <a:lnTo>
                    <a:pt x="820" y="1"/>
                  </a:lnTo>
                  <a:lnTo>
                    <a:pt x="817" y="3"/>
                  </a:lnTo>
                  <a:lnTo>
                    <a:pt x="813" y="6"/>
                  </a:lnTo>
                  <a:lnTo>
                    <a:pt x="808" y="8"/>
                  </a:lnTo>
                  <a:lnTo>
                    <a:pt x="801" y="11"/>
                  </a:lnTo>
                  <a:lnTo>
                    <a:pt x="793" y="14"/>
                  </a:lnTo>
                  <a:lnTo>
                    <a:pt x="785" y="18"/>
                  </a:lnTo>
                  <a:lnTo>
                    <a:pt x="774" y="21"/>
                  </a:lnTo>
                  <a:lnTo>
                    <a:pt x="762" y="24"/>
                  </a:lnTo>
                  <a:lnTo>
                    <a:pt x="748" y="26"/>
                  </a:lnTo>
                  <a:lnTo>
                    <a:pt x="732" y="29"/>
                  </a:lnTo>
                  <a:lnTo>
                    <a:pt x="715" y="30"/>
                  </a:lnTo>
                  <a:lnTo>
                    <a:pt x="696" y="32"/>
                  </a:lnTo>
                  <a:lnTo>
                    <a:pt x="674" y="32"/>
                  </a:lnTo>
                  <a:lnTo>
                    <a:pt x="658" y="33"/>
                  </a:lnTo>
                  <a:lnTo>
                    <a:pt x="642" y="33"/>
                  </a:lnTo>
                  <a:lnTo>
                    <a:pt x="627" y="33"/>
                  </a:lnTo>
                  <a:lnTo>
                    <a:pt x="614" y="31"/>
                  </a:lnTo>
                  <a:lnTo>
                    <a:pt x="601" y="29"/>
                  </a:lnTo>
                  <a:lnTo>
                    <a:pt x="589" y="26"/>
                  </a:lnTo>
                  <a:lnTo>
                    <a:pt x="579" y="23"/>
                  </a:lnTo>
                  <a:lnTo>
                    <a:pt x="569" y="20"/>
                  </a:lnTo>
                  <a:lnTo>
                    <a:pt x="562" y="17"/>
                  </a:lnTo>
                  <a:lnTo>
                    <a:pt x="554" y="14"/>
                  </a:lnTo>
                  <a:lnTo>
                    <a:pt x="548" y="11"/>
                  </a:lnTo>
                  <a:lnTo>
                    <a:pt x="543" y="8"/>
                  </a:lnTo>
                  <a:lnTo>
                    <a:pt x="539" y="6"/>
                  </a:lnTo>
                  <a:lnTo>
                    <a:pt x="536" y="5"/>
                  </a:lnTo>
                  <a:lnTo>
                    <a:pt x="534" y="4"/>
                  </a:lnTo>
                  <a:lnTo>
                    <a:pt x="533" y="5"/>
                  </a:lnTo>
                  <a:lnTo>
                    <a:pt x="533" y="952"/>
                  </a:lnTo>
                  <a:lnTo>
                    <a:pt x="532" y="966"/>
                  </a:lnTo>
                  <a:lnTo>
                    <a:pt x="528" y="978"/>
                  </a:lnTo>
                  <a:lnTo>
                    <a:pt x="520" y="988"/>
                  </a:lnTo>
                  <a:lnTo>
                    <a:pt x="511" y="998"/>
                  </a:lnTo>
                  <a:lnTo>
                    <a:pt x="499" y="1008"/>
                  </a:lnTo>
                  <a:lnTo>
                    <a:pt x="485" y="1017"/>
                  </a:lnTo>
                  <a:lnTo>
                    <a:pt x="468" y="1025"/>
                  </a:lnTo>
                  <a:lnTo>
                    <a:pt x="451" y="1034"/>
                  </a:lnTo>
                  <a:lnTo>
                    <a:pt x="431" y="1042"/>
                  </a:lnTo>
                  <a:lnTo>
                    <a:pt x="410" y="1051"/>
                  </a:lnTo>
                  <a:lnTo>
                    <a:pt x="388" y="1060"/>
                  </a:lnTo>
                  <a:lnTo>
                    <a:pt x="365" y="1069"/>
                  </a:lnTo>
                  <a:lnTo>
                    <a:pt x="342" y="1080"/>
                  </a:lnTo>
                  <a:lnTo>
                    <a:pt x="318" y="1091"/>
                  </a:lnTo>
                  <a:lnTo>
                    <a:pt x="294" y="1103"/>
                  </a:lnTo>
                  <a:lnTo>
                    <a:pt x="269" y="1116"/>
                  </a:lnTo>
                  <a:lnTo>
                    <a:pt x="244" y="1131"/>
                  </a:lnTo>
                  <a:lnTo>
                    <a:pt x="219" y="1147"/>
                  </a:lnTo>
                  <a:lnTo>
                    <a:pt x="195" y="1165"/>
                  </a:lnTo>
                  <a:lnTo>
                    <a:pt x="171" y="1185"/>
                  </a:lnTo>
                  <a:lnTo>
                    <a:pt x="148" y="1207"/>
                  </a:lnTo>
                  <a:lnTo>
                    <a:pt x="126" y="1231"/>
                  </a:lnTo>
                  <a:lnTo>
                    <a:pt x="106" y="1258"/>
                  </a:lnTo>
                  <a:lnTo>
                    <a:pt x="86" y="1287"/>
                  </a:lnTo>
                  <a:lnTo>
                    <a:pt x="68" y="1318"/>
                  </a:lnTo>
                  <a:lnTo>
                    <a:pt x="51" y="1353"/>
                  </a:lnTo>
                  <a:lnTo>
                    <a:pt x="37" y="1391"/>
                  </a:lnTo>
                  <a:lnTo>
                    <a:pt x="25" y="1432"/>
                  </a:lnTo>
                  <a:lnTo>
                    <a:pt x="15" y="1476"/>
                  </a:lnTo>
                  <a:lnTo>
                    <a:pt x="7" y="1524"/>
                  </a:lnTo>
                  <a:lnTo>
                    <a:pt x="2" y="1576"/>
                  </a:lnTo>
                  <a:lnTo>
                    <a:pt x="0" y="1632"/>
                  </a:lnTo>
                  <a:lnTo>
                    <a:pt x="1" y="1666"/>
                  </a:lnTo>
                  <a:lnTo>
                    <a:pt x="3" y="1699"/>
                  </a:lnTo>
                  <a:lnTo>
                    <a:pt x="6" y="1731"/>
                  </a:lnTo>
                  <a:lnTo>
                    <a:pt x="11" y="1763"/>
                  </a:lnTo>
                  <a:lnTo>
                    <a:pt x="17" y="1794"/>
                  </a:lnTo>
                  <a:lnTo>
                    <a:pt x="25" y="1824"/>
                  </a:lnTo>
                  <a:lnTo>
                    <a:pt x="34" y="1853"/>
                  </a:lnTo>
                  <a:lnTo>
                    <a:pt x="44" y="1881"/>
                  </a:lnTo>
                  <a:lnTo>
                    <a:pt x="56" y="1909"/>
                  </a:lnTo>
                  <a:lnTo>
                    <a:pt x="70" y="1935"/>
                  </a:lnTo>
                  <a:lnTo>
                    <a:pt x="85" y="1960"/>
                  </a:lnTo>
                  <a:lnTo>
                    <a:pt x="100" y="1984"/>
                  </a:lnTo>
                  <a:lnTo>
                    <a:pt x="117" y="2007"/>
                  </a:lnTo>
                  <a:lnTo>
                    <a:pt x="135" y="2030"/>
                  </a:lnTo>
                  <a:lnTo>
                    <a:pt x="155" y="2050"/>
                  </a:lnTo>
                  <a:lnTo>
                    <a:pt x="177" y="2070"/>
                  </a:lnTo>
                  <a:lnTo>
                    <a:pt x="199" y="2089"/>
                  </a:lnTo>
                  <a:lnTo>
                    <a:pt x="223" y="2106"/>
                  </a:lnTo>
                  <a:lnTo>
                    <a:pt x="248" y="2123"/>
                  </a:lnTo>
                  <a:lnTo>
                    <a:pt x="274" y="2139"/>
                  </a:lnTo>
                  <a:lnTo>
                    <a:pt x="301" y="2153"/>
                  </a:lnTo>
                  <a:lnTo>
                    <a:pt x="330" y="2166"/>
                  </a:lnTo>
                  <a:lnTo>
                    <a:pt x="359" y="2178"/>
                  </a:lnTo>
                  <a:lnTo>
                    <a:pt x="389" y="2189"/>
                  </a:lnTo>
                  <a:lnTo>
                    <a:pt x="421" y="2198"/>
                  </a:lnTo>
                  <a:lnTo>
                    <a:pt x="454" y="2207"/>
                  </a:lnTo>
                  <a:lnTo>
                    <a:pt x="489" y="2214"/>
                  </a:lnTo>
                  <a:lnTo>
                    <a:pt x="524" y="2219"/>
                  </a:lnTo>
                  <a:lnTo>
                    <a:pt x="560" y="2223"/>
                  </a:lnTo>
                  <a:lnTo>
                    <a:pt x="597" y="2226"/>
                  </a:lnTo>
                  <a:lnTo>
                    <a:pt x="635" y="2228"/>
                  </a:lnTo>
                  <a:lnTo>
                    <a:pt x="674" y="2228"/>
                  </a:lnTo>
                  <a:lnTo>
                    <a:pt x="714" y="2228"/>
                  </a:lnTo>
                  <a:lnTo>
                    <a:pt x="753" y="2226"/>
                  </a:lnTo>
                  <a:lnTo>
                    <a:pt x="791" y="2222"/>
                  </a:lnTo>
                  <a:lnTo>
                    <a:pt x="826" y="2218"/>
                  </a:lnTo>
                  <a:lnTo>
                    <a:pt x="862" y="2212"/>
                  </a:lnTo>
                  <a:lnTo>
                    <a:pt x="896" y="2205"/>
                  </a:lnTo>
                  <a:lnTo>
                    <a:pt x="930" y="2196"/>
                  </a:lnTo>
                  <a:lnTo>
                    <a:pt x="962" y="2187"/>
                  </a:lnTo>
                  <a:lnTo>
                    <a:pt x="993" y="2176"/>
                  </a:lnTo>
                  <a:lnTo>
                    <a:pt x="1022" y="2164"/>
                  </a:lnTo>
                  <a:lnTo>
                    <a:pt x="1051" y="2151"/>
                  </a:lnTo>
                  <a:lnTo>
                    <a:pt x="1078" y="2136"/>
                  </a:lnTo>
                  <a:lnTo>
                    <a:pt x="1104" y="2120"/>
                  </a:lnTo>
                  <a:lnTo>
                    <a:pt x="1130" y="2104"/>
                  </a:lnTo>
                  <a:lnTo>
                    <a:pt x="1154" y="2086"/>
                  </a:lnTo>
                  <a:lnTo>
                    <a:pt x="1176" y="2067"/>
                  </a:lnTo>
                  <a:lnTo>
                    <a:pt x="1198" y="2047"/>
                  </a:lnTo>
                  <a:lnTo>
                    <a:pt x="1218" y="2026"/>
                  </a:lnTo>
                  <a:lnTo>
                    <a:pt x="1237" y="2004"/>
                  </a:lnTo>
                  <a:lnTo>
                    <a:pt x="1253" y="1981"/>
                  </a:lnTo>
                  <a:lnTo>
                    <a:pt x="1270" y="1956"/>
                  </a:lnTo>
                  <a:lnTo>
                    <a:pt x="1284" y="1931"/>
                  </a:lnTo>
                  <a:lnTo>
                    <a:pt x="1298" y="1904"/>
                  </a:lnTo>
                  <a:lnTo>
                    <a:pt x="1310" y="1877"/>
                  </a:lnTo>
                  <a:lnTo>
                    <a:pt x="1321" y="1848"/>
                  </a:lnTo>
                  <a:lnTo>
                    <a:pt x="1331" y="1819"/>
                  </a:lnTo>
                  <a:lnTo>
                    <a:pt x="1339" y="1788"/>
                  </a:lnTo>
                  <a:lnTo>
                    <a:pt x="1345" y="1757"/>
                  </a:lnTo>
                  <a:lnTo>
                    <a:pt x="1350" y="1724"/>
                  </a:lnTo>
                  <a:lnTo>
                    <a:pt x="1354" y="1691"/>
                  </a:lnTo>
                  <a:lnTo>
                    <a:pt x="1356" y="1658"/>
                  </a:lnTo>
                  <a:lnTo>
                    <a:pt x="1357" y="1623"/>
                  </a:lnTo>
                  <a:lnTo>
                    <a:pt x="1355" y="1568"/>
                  </a:lnTo>
                  <a:lnTo>
                    <a:pt x="1351" y="1518"/>
                  </a:lnTo>
                  <a:lnTo>
                    <a:pt x="1344" y="1471"/>
                  </a:lnTo>
                  <a:lnTo>
                    <a:pt x="1334" y="1427"/>
                  </a:lnTo>
                  <a:lnTo>
                    <a:pt x="1322" y="1387"/>
                  </a:lnTo>
                  <a:lnTo>
                    <a:pt x="1308" y="1350"/>
                  </a:lnTo>
                  <a:lnTo>
                    <a:pt x="1291" y="1316"/>
                  </a:lnTo>
                  <a:lnTo>
                    <a:pt x="1273" y="1287"/>
                  </a:lnTo>
                  <a:lnTo>
                    <a:pt x="1254" y="1258"/>
                  </a:lnTo>
                  <a:lnTo>
                    <a:pt x="1234" y="1232"/>
                  </a:lnTo>
                  <a:lnTo>
                    <a:pt x="1212" y="1209"/>
                  </a:lnTo>
                  <a:lnTo>
                    <a:pt x="1189" y="1188"/>
                  </a:lnTo>
                  <a:lnTo>
                    <a:pt x="1165" y="1168"/>
                  </a:lnTo>
                  <a:lnTo>
                    <a:pt x="1140" y="1151"/>
                  </a:lnTo>
                  <a:lnTo>
                    <a:pt x="1116" y="1135"/>
                  </a:lnTo>
                  <a:lnTo>
                    <a:pt x="1091" y="1120"/>
                  </a:lnTo>
                  <a:lnTo>
                    <a:pt x="1066" y="1107"/>
                  </a:lnTo>
                  <a:lnTo>
                    <a:pt x="1041" y="1096"/>
                  </a:lnTo>
                  <a:lnTo>
                    <a:pt x="1017" y="1085"/>
                  </a:lnTo>
                  <a:lnTo>
                    <a:pt x="993" y="1075"/>
                  </a:lnTo>
                  <a:lnTo>
                    <a:pt x="970" y="1065"/>
                  </a:lnTo>
                  <a:lnTo>
                    <a:pt x="948" y="1056"/>
                  </a:lnTo>
                  <a:lnTo>
                    <a:pt x="927" y="1047"/>
                  </a:lnTo>
                  <a:lnTo>
                    <a:pt x="908" y="1039"/>
                  </a:lnTo>
                  <a:lnTo>
                    <a:pt x="890" y="1030"/>
                  </a:lnTo>
                  <a:lnTo>
                    <a:pt x="874" y="1021"/>
                  </a:lnTo>
                  <a:lnTo>
                    <a:pt x="859" y="1011"/>
                  </a:lnTo>
                  <a:lnTo>
                    <a:pt x="847" y="1002"/>
                  </a:lnTo>
                  <a:lnTo>
                    <a:pt x="837" y="991"/>
                  </a:lnTo>
                  <a:lnTo>
                    <a:pt x="830" y="979"/>
                  </a:lnTo>
                  <a:lnTo>
                    <a:pt x="826" y="967"/>
                  </a:lnTo>
                  <a:lnTo>
                    <a:pt x="824" y="953"/>
                  </a:lnTo>
                  <a:lnTo>
                    <a:pt x="824" y="600"/>
                  </a:lnTo>
                  <a:lnTo>
                    <a:pt x="824" y="342"/>
                  </a:lnTo>
                  <a:lnTo>
                    <a:pt x="824" y="151"/>
                  </a:lnTo>
                  <a:lnTo>
                    <a:pt x="824" y="0"/>
                  </a:lnTo>
                </a:path>
              </a:pathLst>
            </a:custGeom>
            <a:solidFill>
              <a:srgbClr val="B760F9"/>
            </a:solidFill>
            <a:ln w="12700" cap="rnd" cmpd="sng">
              <a:noFill/>
              <a:prstDash val="solid"/>
              <a:round/>
              <a:headEnd type="none" w="med" len="med"/>
              <a:tailEnd type="none" w="med" len="med"/>
            </a:ln>
            <a:effectLst/>
          </p:spPr>
          <p:txBody>
            <a:bodyPr/>
            <a:lstStyle/>
            <a:p>
              <a:endParaRPr lang="en-US"/>
            </a:p>
          </p:txBody>
        </p:sp>
        <p:sp>
          <p:nvSpPr>
            <p:cNvPr id="10246" name="Freeform 6"/>
            <p:cNvSpPr>
              <a:spLocks/>
            </p:cNvSpPr>
            <p:nvPr/>
          </p:nvSpPr>
          <p:spPr bwMode="auto">
            <a:xfrm>
              <a:off x="724" y="1445"/>
              <a:ext cx="1364" cy="2235"/>
            </a:xfrm>
            <a:custGeom>
              <a:avLst/>
              <a:gdLst/>
              <a:ahLst/>
              <a:cxnLst>
                <a:cxn ang="0">
                  <a:pos x="827" y="0"/>
                </a:cxn>
                <a:cxn ang="0">
                  <a:pos x="821" y="3"/>
                </a:cxn>
                <a:cxn ang="0">
                  <a:pos x="805" y="11"/>
                </a:cxn>
                <a:cxn ang="0">
                  <a:pos x="777" y="21"/>
                </a:cxn>
                <a:cxn ang="0">
                  <a:pos x="735" y="29"/>
                </a:cxn>
                <a:cxn ang="0">
                  <a:pos x="677" y="32"/>
                </a:cxn>
                <a:cxn ang="0">
                  <a:pos x="630" y="33"/>
                </a:cxn>
                <a:cxn ang="0">
                  <a:pos x="592" y="26"/>
                </a:cxn>
                <a:cxn ang="0">
                  <a:pos x="564" y="17"/>
                </a:cxn>
                <a:cxn ang="0">
                  <a:pos x="545" y="8"/>
                </a:cxn>
                <a:cxn ang="0">
                  <a:pos x="536" y="4"/>
                </a:cxn>
                <a:cxn ang="0">
                  <a:pos x="534" y="969"/>
                </a:cxn>
                <a:cxn ang="0">
                  <a:pos x="513" y="1001"/>
                </a:cxn>
                <a:cxn ang="0">
                  <a:pos x="470" y="1028"/>
                </a:cxn>
                <a:cxn ang="0">
                  <a:pos x="412" y="1054"/>
                </a:cxn>
                <a:cxn ang="0">
                  <a:pos x="344" y="1083"/>
                </a:cxn>
                <a:cxn ang="0">
                  <a:pos x="270" y="1119"/>
                </a:cxn>
                <a:cxn ang="0">
                  <a:pos x="196" y="1168"/>
                </a:cxn>
                <a:cxn ang="0">
                  <a:pos x="127" y="1234"/>
                </a:cxn>
                <a:cxn ang="0">
                  <a:pos x="68" y="1322"/>
                </a:cxn>
                <a:cxn ang="0">
                  <a:pos x="25" y="1436"/>
                </a:cxn>
                <a:cxn ang="0">
                  <a:pos x="2" y="1580"/>
                </a:cxn>
                <a:cxn ang="0">
                  <a:pos x="3" y="1704"/>
                </a:cxn>
                <a:cxn ang="0">
                  <a:pos x="17" y="1799"/>
                </a:cxn>
                <a:cxn ang="0">
                  <a:pos x="44" y="1886"/>
                </a:cxn>
                <a:cxn ang="0">
                  <a:pos x="85" y="1965"/>
                </a:cxn>
                <a:cxn ang="0">
                  <a:pos x="136" y="2035"/>
                </a:cxn>
                <a:cxn ang="0">
                  <a:pos x="200" y="2095"/>
                </a:cxn>
                <a:cxn ang="0">
                  <a:pos x="275" y="2145"/>
                </a:cxn>
                <a:cxn ang="0">
                  <a:pos x="361" y="2184"/>
                </a:cxn>
                <a:cxn ang="0">
                  <a:pos x="456" y="2213"/>
                </a:cxn>
                <a:cxn ang="0">
                  <a:pos x="562" y="2229"/>
                </a:cxn>
                <a:cxn ang="0">
                  <a:pos x="677" y="2234"/>
                </a:cxn>
                <a:cxn ang="0">
                  <a:pos x="794" y="2228"/>
                </a:cxn>
                <a:cxn ang="0">
                  <a:pos x="900" y="2211"/>
                </a:cxn>
                <a:cxn ang="0">
                  <a:pos x="997" y="2182"/>
                </a:cxn>
                <a:cxn ang="0">
                  <a:pos x="1083" y="2142"/>
                </a:cxn>
                <a:cxn ang="0">
                  <a:pos x="1159" y="2092"/>
                </a:cxn>
                <a:cxn ang="0">
                  <a:pos x="1223" y="2031"/>
                </a:cxn>
                <a:cxn ang="0">
                  <a:pos x="1276" y="1961"/>
                </a:cxn>
                <a:cxn ang="0">
                  <a:pos x="1316" y="1882"/>
                </a:cxn>
                <a:cxn ang="0">
                  <a:pos x="1345" y="1793"/>
                </a:cxn>
                <a:cxn ang="0">
                  <a:pos x="1360" y="1696"/>
                </a:cxn>
                <a:cxn ang="0">
                  <a:pos x="1361" y="1572"/>
                </a:cxn>
                <a:cxn ang="0">
                  <a:pos x="1340" y="1431"/>
                </a:cxn>
                <a:cxn ang="0">
                  <a:pos x="1297" y="1320"/>
                </a:cxn>
                <a:cxn ang="0">
                  <a:pos x="1239" y="1235"/>
                </a:cxn>
                <a:cxn ang="0">
                  <a:pos x="1170" y="1171"/>
                </a:cxn>
                <a:cxn ang="0">
                  <a:pos x="1096" y="1123"/>
                </a:cxn>
                <a:cxn ang="0">
                  <a:pos x="1021" y="1088"/>
                </a:cxn>
                <a:cxn ang="0">
                  <a:pos x="952" y="1059"/>
                </a:cxn>
                <a:cxn ang="0">
                  <a:pos x="894" y="1033"/>
                </a:cxn>
                <a:cxn ang="0">
                  <a:pos x="851" y="1005"/>
                </a:cxn>
                <a:cxn ang="0">
                  <a:pos x="830" y="970"/>
                </a:cxn>
                <a:cxn ang="0">
                  <a:pos x="828" y="343"/>
                </a:cxn>
              </a:cxnLst>
              <a:rect l="0" t="0" r="r" b="b"/>
              <a:pathLst>
                <a:path w="1364" h="2235">
                  <a:moveTo>
                    <a:pt x="828" y="0"/>
                  </a:moveTo>
                  <a:lnTo>
                    <a:pt x="828" y="0"/>
                  </a:lnTo>
                  <a:lnTo>
                    <a:pt x="827" y="0"/>
                  </a:lnTo>
                  <a:lnTo>
                    <a:pt x="826" y="0"/>
                  </a:lnTo>
                  <a:lnTo>
                    <a:pt x="824" y="1"/>
                  </a:lnTo>
                  <a:lnTo>
                    <a:pt x="821" y="3"/>
                  </a:lnTo>
                  <a:lnTo>
                    <a:pt x="817" y="6"/>
                  </a:lnTo>
                  <a:lnTo>
                    <a:pt x="812" y="8"/>
                  </a:lnTo>
                  <a:lnTo>
                    <a:pt x="805" y="11"/>
                  </a:lnTo>
                  <a:lnTo>
                    <a:pt x="797" y="14"/>
                  </a:lnTo>
                  <a:lnTo>
                    <a:pt x="788" y="18"/>
                  </a:lnTo>
                  <a:lnTo>
                    <a:pt x="777" y="21"/>
                  </a:lnTo>
                  <a:lnTo>
                    <a:pt x="765" y="24"/>
                  </a:lnTo>
                  <a:lnTo>
                    <a:pt x="751" y="26"/>
                  </a:lnTo>
                  <a:lnTo>
                    <a:pt x="735" y="29"/>
                  </a:lnTo>
                  <a:lnTo>
                    <a:pt x="718" y="30"/>
                  </a:lnTo>
                  <a:lnTo>
                    <a:pt x="699" y="32"/>
                  </a:lnTo>
                  <a:lnTo>
                    <a:pt x="677" y="32"/>
                  </a:lnTo>
                  <a:lnTo>
                    <a:pt x="661" y="33"/>
                  </a:lnTo>
                  <a:lnTo>
                    <a:pt x="645" y="33"/>
                  </a:lnTo>
                  <a:lnTo>
                    <a:pt x="630" y="33"/>
                  </a:lnTo>
                  <a:lnTo>
                    <a:pt x="617" y="31"/>
                  </a:lnTo>
                  <a:lnTo>
                    <a:pt x="604" y="29"/>
                  </a:lnTo>
                  <a:lnTo>
                    <a:pt x="592" y="26"/>
                  </a:lnTo>
                  <a:lnTo>
                    <a:pt x="582" y="23"/>
                  </a:lnTo>
                  <a:lnTo>
                    <a:pt x="572" y="20"/>
                  </a:lnTo>
                  <a:lnTo>
                    <a:pt x="564" y="17"/>
                  </a:lnTo>
                  <a:lnTo>
                    <a:pt x="556" y="14"/>
                  </a:lnTo>
                  <a:lnTo>
                    <a:pt x="550" y="11"/>
                  </a:lnTo>
                  <a:lnTo>
                    <a:pt x="545" y="8"/>
                  </a:lnTo>
                  <a:lnTo>
                    <a:pt x="541" y="6"/>
                  </a:lnTo>
                  <a:lnTo>
                    <a:pt x="538" y="5"/>
                  </a:lnTo>
                  <a:lnTo>
                    <a:pt x="536" y="4"/>
                  </a:lnTo>
                  <a:lnTo>
                    <a:pt x="535" y="5"/>
                  </a:lnTo>
                  <a:lnTo>
                    <a:pt x="535" y="955"/>
                  </a:lnTo>
                  <a:lnTo>
                    <a:pt x="534" y="969"/>
                  </a:lnTo>
                  <a:lnTo>
                    <a:pt x="530" y="981"/>
                  </a:lnTo>
                  <a:lnTo>
                    <a:pt x="522" y="991"/>
                  </a:lnTo>
                  <a:lnTo>
                    <a:pt x="513" y="1001"/>
                  </a:lnTo>
                  <a:lnTo>
                    <a:pt x="501" y="1011"/>
                  </a:lnTo>
                  <a:lnTo>
                    <a:pt x="487" y="1020"/>
                  </a:lnTo>
                  <a:lnTo>
                    <a:pt x="470" y="1028"/>
                  </a:lnTo>
                  <a:lnTo>
                    <a:pt x="453" y="1037"/>
                  </a:lnTo>
                  <a:lnTo>
                    <a:pt x="433" y="1045"/>
                  </a:lnTo>
                  <a:lnTo>
                    <a:pt x="412" y="1054"/>
                  </a:lnTo>
                  <a:lnTo>
                    <a:pt x="390" y="1063"/>
                  </a:lnTo>
                  <a:lnTo>
                    <a:pt x="367" y="1072"/>
                  </a:lnTo>
                  <a:lnTo>
                    <a:pt x="344" y="1083"/>
                  </a:lnTo>
                  <a:lnTo>
                    <a:pt x="319" y="1094"/>
                  </a:lnTo>
                  <a:lnTo>
                    <a:pt x="295" y="1106"/>
                  </a:lnTo>
                  <a:lnTo>
                    <a:pt x="270" y="1119"/>
                  </a:lnTo>
                  <a:lnTo>
                    <a:pt x="245" y="1134"/>
                  </a:lnTo>
                  <a:lnTo>
                    <a:pt x="220" y="1150"/>
                  </a:lnTo>
                  <a:lnTo>
                    <a:pt x="196" y="1168"/>
                  </a:lnTo>
                  <a:lnTo>
                    <a:pt x="172" y="1188"/>
                  </a:lnTo>
                  <a:lnTo>
                    <a:pt x="149" y="1210"/>
                  </a:lnTo>
                  <a:lnTo>
                    <a:pt x="127" y="1234"/>
                  </a:lnTo>
                  <a:lnTo>
                    <a:pt x="106" y="1261"/>
                  </a:lnTo>
                  <a:lnTo>
                    <a:pt x="86" y="1290"/>
                  </a:lnTo>
                  <a:lnTo>
                    <a:pt x="68" y="1322"/>
                  </a:lnTo>
                  <a:lnTo>
                    <a:pt x="51" y="1357"/>
                  </a:lnTo>
                  <a:lnTo>
                    <a:pt x="37" y="1395"/>
                  </a:lnTo>
                  <a:lnTo>
                    <a:pt x="25" y="1436"/>
                  </a:lnTo>
                  <a:lnTo>
                    <a:pt x="15" y="1480"/>
                  </a:lnTo>
                  <a:lnTo>
                    <a:pt x="7" y="1528"/>
                  </a:lnTo>
                  <a:lnTo>
                    <a:pt x="2" y="1580"/>
                  </a:lnTo>
                  <a:lnTo>
                    <a:pt x="0" y="1636"/>
                  </a:lnTo>
                  <a:lnTo>
                    <a:pt x="1" y="1670"/>
                  </a:lnTo>
                  <a:lnTo>
                    <a:pt x="3" y="1704"/>
                  </a:lnTo>
                  <a:lnTo>
                    <a:pt x="6" y="1736"/>
                  </a:lnTo>
                  <a:lnTo>
                    <a:pt x="11" y="1768"/>
                  </a:lnTo>
                  <a:lnTo>
                    <a:pt x="17" y="1799"/>
                  </a:lnTo>
                  <a:lnTo>
                    <a:pt x="25" y="1829"/>
                  </a:lnTo>
                  <a:lnTo>
                    <a:pt x="34" y="1858"/>
                  </a:lnTo>
                  <a:lnTo>
                    <a:pt x="44" y="1886"/>
                  </a:lnTo>
                  <a:lnTo>
                    <a:pt x="56" y="1914"/>
                  </a:lnTo>
                  <a:lnTo>
                    <a:pt x="70" y="1940"/>
                  </a:lnTo>
                  <a:lnTo>
                    <a:pt x="85" y="1965"/>
                  </a:lnTo>
                  <a:lnTo>
                    <a:pt x="100" y="1989"/>
                  </a:lnTo>
                  <a:lnTo>
                    <a:pt x="118" y="2012"/>
                  </a:lnTo>
                  <a:lnTo>
                    <a:pt x="136" y="2035"/>
                  </a:lnTo>
                  <a:lnTo>
                    <a:pt x="156" y="2056"/>
                  </a:lnTo>
                  <a:lnTo>
                    <a:pt x="178" y="2076"/>
                  </a:lnTo>
                  <a:lnTo>
                    <a:pt x="200" y="2095"/>
                  </a:lnTo>
                  <a:lnTo>
                    <a:pt x="224" y="2112"/>
                  </a:lnTo>
                  <a:lnTo>
                    <a:pt x="249" y="2129"/>
                  </a:lnTo>
                  <a:lnTo>
                    <a:pt x="275" y="2145"/>
                  </a:lnTo>
                  <a:lnTo>
                    <a:pt x="302" y="2159"/>
                  </a:lnTo>
                  <a:lnTo>
                    <a:pt x="331" y="2172"/>
                  </a:lnTo>
                  <a:lnTo>
                    <a:pt x="361" y="2184"/>
                  </a:lnTo>
                  <a:lnTo>
                    <a:pt x="391" y="2195"/>
                  </a:lnTo>
                  <a:lnTo>
                    <a:pt x="423" y="2204"/>
                  </a:lnTo>
                  <a:lnTo>
                    <a:pt x="456" y="2213"/>
                  </a:lnTo>
                  <a:lnTo>
                    <a:pt x="491" y="2220"/>
                  </a:lnTo>
                  <a:lnTo>
                    <a:pt x="526" y="2225"/>
                  </a:lnTo>
                  <a:lnTo>
                    <a:pt x="562" y="2229"/>
                  </a:lnTo>
                  <a:lnTo>
                    <a:pt x="600" y="2232"/>
                  </a:lnTo>
                  <a:lnTo>
                    <a:pt x="638" y="2234"/>
                  </a:lnTo>
                  <a:lnTo>
                    <a:pt x="677" y="2234"/>
                  </a:lnTo>
                  <a:lnTo>
                    <a:pt x="717" y="2234"/>
                  </a:lnTo>
                  <a:lnTo>
                    <a:pt x="756" y="2232"/>
                  </a:lnTo>
                  <a:lnTo>
                    <a:pt x="794" y="2228"/>
                  </a:lnTo>
                  <a:lnTo>
                    <a:pt x="830" y="2224"/>
                  </a:lnTo>
                  <a:lnTo>
                    <a:pt x="866" y="2218"/>
                  </a:lnTo>
                  <a:lnTo>
                    <a:pt x="900" y="2211"/>
                  </a:lnTo>
                  <a:lnTo>
                    <a:pt x="934" y="2202"/>
                  </a:lnTo>
                  <a:lnTo>
                    <a:pt x="966" y="2193"/>
                  </a:lnTo>
                  <a:lnTo>
                    <a:pt x="997" y="2182"/>
                  </a:lnTo>
                  <a:lnTo>
                    <a:pt x="1027" y="2170"/>
                  </a:lnTo>
                  <a:lnTo>
                    <a:pt x="1056" y="2157"/>
                  </a:lnTo>
                  <a:lnTo>
                    <a:pt x="1083" y="2142"/>
                  </a:lnTo>
                  <a:lnTo>
                    <a:pt x="1109" y="2126"/>
                  </a:lnTo>
                  <a:lnTo>
                    <a:pt x="1135" y="2110"/>
                  </a:lnTo>
                  <a:lnTo>
                    <a:pt x="1159" y="2092"/>
                  </a:lnTo>
                  <a:lnTo>
                    <a:pt x="1181" y="2073"/>
                  </a:lnTo>
                  <a:lnTo>
                    <a:pt x="1203" y="2053"/>
                  </a:lnTo>
                  <a:lnTo>
                    <a:pt x="1223" y="2031"/>
                  </a:lnTo>
                  <a:lnTo>
                    <a:pt x="1242" y="2009"/>
                  </a:lnTo>
                  <a:lnTo>
                    <a:pt x="1259" y="1986"/>
                  </a:lnTo>
                  <a:lnTo>
                    <a:pt x="1276" y="1961"/>
                  </a:lnTo>
                  <a:lnTo>
                    <a:pt x="1290" y="1936"/>
                  </a:lnTo>
                  <a:lnTo>
                    <a:pt x="1304" y="1909"/>
                  </a:lnTo>
                  <a:lnTo>
                    <a:pt x="1316" y="1882"/>
                  </a:lnTo>
                  <a:lnTo>
                    <a:pt x="1327" y="1853"/>
                  </a:lnTo>
                  <a:lnTo>
                    <a:pt x="1337" y="1824"/>
                  </a:lnTo>
                  <a:lnTo>
                    <a:pt x="1345" y="1793"/>
                  </a:lnTo>
                  <a:lnTo>
                    <a:pt x="1351" y="1762"/>
                  </a:lnTo>
                  <a:lnTo>
                    <a:pt x="1356" y="1729"/>
                  </a:lnTo>
                  <a:lnTo>
                    <a:pt x="1360" y="1696"/>
                  </a:lnTo>
                  <a:lnTo>
                    <a:pt x="1362" y="1662"/>
                  </a:lnTo>
                  <a:lnTo>
                    <a:pt x="1363" y="1627"/>
                  </a:lnTo>
                  <a:lnTo>
                    <a:pt x="1361" y="1572"/>
                  </a:lnTo>
                  <a:lnTo>
                    <a:pt x="1357" y="1522"/>
                  </a:lnTo>
                  <a:lnTo>
                    <a:pt x="1350" y="1475"/>
                  </a:lnTo>
                  <a:lnTo>
                    <a:pt x="1340" y="1431"/>
                  </a:lnTo>
                  <a:lnTo>
                    <a:pt x="1328" y="1391"/>
                  </a:lnTo>
                  <a:lnTo>
                    <a:pt x="1314" y="1354"/>
                  </a:lnTo>
                  <a:lnTo>
                    <a:pt x="1297" y="1320"/>
                  </a:lnTo>
                  <a:lnTo>
                    <a:pt x="1279" y="1290"/>
                  </a:lnTo>
                  <a:lnTo>
                    <a:pt x="1260" y="1261"/>
                  </a:lnTo>
                  <a:lnTo>
                    <a:pt x="1239" y="1235"/>
                  </a:lnTo>
                  <a:lnTo>
                    <a:pt x="1217" y="1212"/>
                  </a:lnTo>
                  <a:lnTo>
                    <a:pt x="1194" y="1191"/>
                  </a:lnTo>
                  <a:lnTo>
                    <a:pt x="1170" y="1171"/>
                  </a:lnTo>
                  <a:lnTo>
                    <a:pt x="1145" y="1154"/>
                  </a:lnTo>
                  <a:lnTo>
                    <a:pt x="1121" y="1138"/>
                  </a:lnTo>
                  <a:lnTo>
                    <a:pt x="1096" y="1123"/>
                  </a:lnTo>
                  <a:lnTo>
                    <a:pt x="1071" y="1110"/>
                  </a:lnTo>
                  <a:lnTo>
                    <a:pt x="1046" y="1099"/>
                  </a:lnTo>
                  <a:lnTo>
                    <a:pt x="1021" y="1088"/>
                  </a:lnTo>
                  <a:lnTo>
                    <a:pt x="997" y="1078"/>
                  </a:lnTo>
                  <a:lnTo>
                    <a:pt x="974" y="1068"/>
                  </a:lnTo>
                  <a:lnTo>
                    <a:pt x="952" y="1059"/>
                  </a:lnTo>
                  <a:lnTo>
                    <a:pt x="931" y="1050"/>
                  </a:lnTo>
                  <a:lnTo>
                    <a:pt x="912" y="1042"/>
                  </a:lnTo>
                  <a:lnTo>
                    <a:pt x="894" y="1033"/>
                  </a:lnTo>
                  <a:lnTo>
                    <a:pt x="878" y="1024"/>
                  </a:lnTo>
                  <a:lnTo>
                    <a:pt x="863" y="1014"/>
                  </a:lnTo>
                  <a:lnTo>
                    <a:pt x="851" y="1005"/>
                  </a:lnTo>
                  <a:lnTo>
                    <a:pt x="841" y="994"/>
                  </a:lnTo>
                  <a:lnTo>
                    <a:pt x="834" y="982"/>
                  </a:lnTo>
                  <a:lnTo>
                    <a:pt x="830" y="970"/>
                  </a:lnTo>
                  <a:lnTo>
                    <a:pt x="828" y="956"/>
                  </a:lnTo>
                  <a:lnTo>
                    <a:pt x="828" y="602"/>
                  </a:lnTo>
                  <a:lnTo>
                    <a:pt x="828" y="343"/>
                  </a:lnTo>
                  <a:lnTo>
                    <a:pt x="828" y="151"/>
                  </a:lnTo>
                  <a:lnTo>
                    <a:pt x="828"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0247" name="Freeform 7"/>
            <p:cNvSpPr>
              <a:spLocks/>
            </p:cNvSpPr>
            <p:nvPr/>
          </p:nvSpPr>
          <p:spPr bwMode="auto">
            <a:xfrm>
              <a:off x="1138" y="3540"/>
              <a:ext cx="497" cy="109"/>
            </a:xfrm>
            <a:custGeom>
              <a:avLst/>
              <a:gdLst/>
              <a:ahLst/>
              <a:cxnLst>
                <a:cxn ang="0">
                  <a:pos x="261" y="0"/>
                </a:cxn>
                <a:cxn ang="0">
                  <a:pos x="298" y="2"/>
                </a:cxn>
                <a:cxn ang="0">
                  <a:pos x="333" y="4"/>
                </a:cxn>
                <a:cxn ang="0">
                  <a:pos x="366" y="7"/>
                </a:cxn>
                <a:cxn ang="0">
                  <a:pos x="396" y="11"/>
                </a:cxn>
                <a:cxn ang="0">
                  <a:pos x="423" y="16"/>
                </a:cxn>
                <a:cxn ang="0">
                  <a:pos x="447" y="22"/>
                </a:cxn>
                <a:cxn ang="0">
                  <a:pos x="466" y="28"/>
                </a:cxn>
                <a:cxn ang="0">
                  <a:pos x="481" y="36"/>
                </a:cxn>
                <a:cxn ang="0">
                  <a:pos x="491" y="43"/>
                </a:cxn>
                <a:cxn ang="0">
                  <a:pos x="496" y="51"/>
                </a:cxn>
                <a:cxn ang="0">
                  <a:pos x="495" y="60"/>
                </a:cxn>
                <a:cxn ang="0">
                  <a:pos x="488" y="68"/>
                </a:cxn>
                <a:cxn ang="0">
                  <a:pos x="477" y="75"/>
                </a:cxn>
                <a:cxn ang="0">
                  <a:pos x="460" y="82"/>
                </a:cxn>
                <a:cxn ang="0">
                  <a:pos x="439" y="89"/>
                </a:cxn>
                <a:cxn ang="0">
                  <a:pos x="415" y="94"/>
                </a:cxn>
                <a:cxn ang="0">
                  <a:pos x="387" y="99"/>
                </a:cxn>
                <a:cxn ang="0">
                  <a:pos x="355" y="103"/>
                </a:cxn>
                <a:cxn ang="0">
                  <a:pos x="322" y="106"/>
                </a:cxn>
                <a:cxn ang="0">
                  <a:pos x="286" y="107"/>
                </a:cxn>
                <a:cxn ang="0">
                  <a:pos x="248" y="108"/>
                </a:cxn>
                <a:cxn ang="0">
                  <a:pos x="210" y="107"/>
                </a:cxn>
                <a:cxn ang="0">
                  <a:pos x="175" y="106"/>
                </a:cxn>
                <a:cxn ang="0">
                  <a:pos x="141" y="103"/>
                </a:cxn>
                <a:cxn ang="0">
                  <a:pos x="110" y="99"/>
                </a:cxn>
                <a:cxn ang="0">
                  <a:pos x="82" y="94"/>
                </a:cxn>
                <a:cxn ang="0">
                  <a:pos x="57" y="89"/>
                </a:cxn>
                <a:cxn ang="0">
                  <a:pos x="36" y="82"/>
                </a:cxn>
                <a:cxn ang="0">
                  <a:pos x="20" y="75"/>
                </a:cxn>
                <a:cxn ang="0">
                  <a:pos x="8" y="68"/>
                </a:cxn>
                <a:cxn ang="0">
                  <a:pos x="1" y="60"/>
                </a:cxn>
                <a:cxn ang="0">
                  <a:pos x="0" y="51"/>
                </a:cxn>
                <a:cxn ang="0">
                  <a:pos x="5" y="43"/>
                </a:cxn>
                <a:cxn ang="0">
                  <a:pos x="15" y="36"/>
                </a:cxn>
                <a:cxn ang="0">
                  <a:pos x="30" y="28"/>
                </a:cxn>
                <a:cxn ang="0">
                  <a:pos x="50" y="22"/>
                </a:cxn>
                <a:cxn ang="0">
                  <a:pos x="73" y="16"/>
                </a:cxn>
                <a:cxn ang="0">
                  <a:pos x="100" y="11"/>
                </a:cxn>
                <a:cxn ang="0">
                  <a:pos x="130" y="7"/>
                </a:cxn>
                <a:cxn ang="0">
                  <a:pos x="163" y="4"/>
                </a:cxn>
                <a:cxn ang="0">
                  <a:pos x="198" y="2"/>
                </a:cxn>
                <a:cxn ang="0">
                  <a:pos x="236" y="0"/>
                </a:cxn>
              </a:cxnLst>
              <a:rect l="0" t="0" r="r" b="b"/>
              <a:pathLst>
                <a:path w="497" h="109">
                  <a:moveTo>
                    <a:pt x="248" y="0"/>
                  </a:moveTo>
                  <a:lnTo>
                    <a:pt x="248" y="0"/>
                  </a:lnTo>
                  <a:lnTo>
                    <a:pt x="261" y="0"/>
                  </a:lnTo>
                  <a:lnTo>
                    <a:pt x="273" y="1"/>
                  </a:lnTo>
                  <a:lnTo>
                    <a:pt x="286" y="1"/>
                  </a:lnTo>
                  <a:lnTo>
                    <a:pt x="298" y="2"/>
                  </a:lnTo>
                  <a:lnTo>
                    <a:pt x="310" y="2"/>
                  </a:lnTo>
                  <a:lnTo>
                    <a:pt x="322" y="3"/>
                  </a:lnTo>
                  <a:lnTo>
                    <a:pt x="333" y="4"/>
                  </a:lnTo>
                  <a:lnTo>
                    <a:pt x="344" y="5"/>
                  </a:lnTo>
                  <a:lnTo>
                    <a:pt x="355" y="6"/>
                  </a:lnTo>
                  <a:lnTo>
                    <a:pt x="366" y="7"/>
                  </a:lnTo>
                  <a:lnTo>
                    <a:pt x="376" y="8"/>
                  </a:lnTo>
                  <a:lnTo>
                    <a:pt x="387" y="9"/>
                  </a:lnTo>
                  <a:lnTo>
                    <a:pt x="396" y="11"/>
                  </a:lnTo>
                  <a:lnTo>
                    <a:pt x="406" y="13"/>
                  </a:lnTo>
                  <a:lnTo>
                    <a:pt x="415" y="14"/>
                  </a:lnTo>
                  <a:lnTo>
                    <a:pt x="423" y="16"/>
                  </a:lnTo>
                  <a:lnTo>
                    <a:pt x="432" y="18"/>
                  </a:lnTo>
                  <a:lnTo>
                    <a:pt x="439" y="20"/>
                  </a:lnTo>
                  <a:lnTo>
                    <a:pt x="447" y="22"/>
                  </a:lnTo>
                  <a:lnTo>
                    <a:pt x="454" y="24"/>
                  </a:lnTo>
                  <a:lnTo>
                    <a:pt x="460" y="26"/>
                  </a:lnTo>
                  <a:lnTo>
                    <a:pt x="466" y="28"/>
                  </a:lnTo>
                  <a:lnTo>
                    <a:pt x="472" y="31"/>
                  </a:lnTo>
                  <a:lnTo>
                    <a:pt x="477" y="33"/>
                  </a:lnTo>
                  <a:lnTo>
                    <a:pt x="481" y="36"/>
                  </a:lnTo>
                  <a:lnTo>
                    <a:pt x="485" y="38"/>
                  </a:lnTo>
                  <a:lnTo>
                    <a:pt x="488" y="41"/>
                  </a:lnTo>
                  <a:lnTo>
                    <a:pt x="491" y="43"/>
                  </a:lnTo>
                  <a:lnTo>
                    <a:pt x="493" y="46"/>
                  </a:lnTo>
                  <a:lnTo>
                    <a:pt x="495" y="49"/>
                  </a:lnTo>
                  <a:lnTo>
                    <a:pt x="496" y="51"/>
                  </a:lnTo>
                  <a:lnTo>
                    <a:pt x="496" y="54"/>
                  </a:lnTo>
                  <a:lnTo>
                    <a:pt x="496" y="57"/>
                  </a:lnTo>
                  <a:lnTo>
                    <a:pt x="495" y="60"/>
                  </a:lnTo>
                  <a:lnTo>
                    <a:pt x="493" y="62"/>
                  </a:lnTo>
                  <a:lnTo>
                    <a:pt x="491" y="65"/>
                  </a:lnTo>
                  <a:lnTo>
                    <a:pt x="488" y="68"/>
                  </a:lnTo>
                  <a:lnTo>
                    <a:pt x="485" y="70"/>
                  </a:lnTo>
                  <a:lnTo>
                    <a:pt x="481" y="73"/>
                  </a:lnTo>
                  <a:lnTo>
                    <a:pt x="477" y="75"/>
                  </a:lnTo>
                  <a:lnTo>
                    <a:pt x="472" y="78"/>
                  </a:lnTo>
                  <a:lnTo>
                    <a:pt x="466" y="80"/>
                  </a:lnTo>
                  <a:lnTo>
                    <a:pt x="460" y="82"/>
                  </a:lnTo>
                  <a:lnTo>
                    <a:pt x="454" y="84"/>
                  </a:lnTo>
                  <a:lnTo>
                    <a:pt x="447" y="86"/>
                  </a:lnTo>
                  <a:lnTo>
                    <a:pt x="439" y="89"/>
                  </a:lnTo>
                  <a:lnTo>
                    <a:pt x="432" y="90"/>
                  </a:lnTo>
                  <a:lnTo>
                    <a:pt x="423" y="92"/>
                  </a:lnTo>
                  <a:lnTo>
                    <a:pt x="415" y="94"/>
                  </a:lnTo>
                  <a:lnTo>
                    <a:pt x="406" y="96"/>
                  </a:lnTo>
                  <a:lnTo>
                    <a:pt x="396" y="97"/>
                  </a:lnTo>
                  <a:lnTo>
                    <a:pt x="387" y="99"/>
                  </a:lnTo>
                  <a:lnTo>
                    <a:pt x="376" y="100"/>
                  </a:lnTo>
                  <a:lnTo>
                    <a:pt x="366" y="101"/>
                  </a:lnTo>
                  <a:lnTo>
                    <a:pt x="355" y="103"/>
                  </a:lnTo>
                  <a:lnTo>
                    <a:pt x="344" y="104"/>
                  </a:lnTo>
                  <a:lnTo>
                    <a:pt x="333" y="105"/>
                  </a:lnTo>
                  <a:lnTo>
                    <a:pt x="322" y="106"/>
                  </a:lnTo>
                  <a:lnTo>
                    <a:pt x="310" y="106"/>
                  </a:lnTo>
                  <a:lnTo>
                    <a:pt x="298" y="107"/>
                  </a:lnTo>
                  <a:lnTo>
                    <a:pt x="286" y="107"/>
                  </a:lnTo>
                  <a:lnTo>
                    <a:pt x="273" y="108"/>
                  </a:lnTo>
                  <a:lnTo>
                    <a:pt x="261" y="108"/>
                  </a:lnTo>
                  <a:lnTo>
                    <a:pt x="248" y="108"/>
                  </a:lnTo>
                  <a:lnTo>
                    <a:pt x="236" y="108"/>
                  </a:lnTo>
                  <a:lnTo>
                    <a:pt x="223" y="108"/>
                  </a:lnTo>
                  <a:lnTo>
                    <a:pt x="210" y="107"/>
                  </a:lnTo>
                  <a:lnTo>
                    <a:pt x="198" y="107"/>
                  </a:lnTo>
                  <a:lnTo>
                    <a:pt x="186" y="106"/>
                  </a:lnTo>
                  <a:lnTo>
                    <a:pt x="175" y="106"/>
                  </a:lnTo>
                  <a:lnTo>
                    <a:pt x="163" y="105"/>
                  </a:lnTo>
                  <a:lnTo>
                    <a:pt x="152" y="104"/>
                  </a:lnTo>
                  <a:lnTo>
                    <a:pt x="141" y="103"/>
                  </a:lnTo>
                  <a:lnTo>
                    <a:pt x="130" y="101"/>
                  </a:lnTo>
                  <a:lnTo>
                    <a:pt x="120" y="100"/>
                  </a:lnTo>
                  <a:lnTo>
                    <a:pt x="110" y="99"/>
                  </a:lnTo>
                  <a:lnTo>
                    <a:pt x="100" y="97"/>
                  </a:lnTo>
                  <a:lnTo>
                    <a:pt x="91" y="96"/>
                  </a:lnTo>
                  <a:lnTo>
                    <a:pt x="82" y="94"/>
                  </a:lnTo>
                  <a:lnTo>
                    <a:pt x="73" y="92"/>
                  </a:lnTo>
                  <a:lnTo>
                    <a:pt x="65" y="90"/>
                  </a:lnTo>
                  <a:lnTo>
                    <a:pt x="57" y="89"/>
                  </a:lnTo>
                  <a:lnTo>
                    <a:pt x="50" y="86"/>
                  </a:lnTo>
                  <a:lnTo>
                    <a:pt x="43" y="84"/>
                  </a:lnTo>
                  <a:lnTo>
                    <a:pt x="36" y="82"/>
                  </a:lnTo>
                  <a:lnTo>
                    <a:pt x="30" y="80"/>
                  </a:lnTo>
                  <a:lnTo>
                    <a:pt x="25" y="78"/>
                  </a:lnTo>
                  <a:lnTo>
                    <a:pt x="20" y="75"/>
                  </a:lnTo>
                  <a:lnTo>
                    <a:pt x="15" y="73"/>
                  </a:lnTo>
                  <a:lnTo>
                    <a:pt x="11" y="70"/>
                  </a:lnTo>
                  <a:lnTo>
                    <a:pt x="8" y="68"/>
                  </a:lnTo>
                  <a:lnTo>
                    <a:pt x="5" y="65"/>
                  </a:lnTo>
                  <a:lnTo>
                    <a:pt x="3" y="62"/>
                  </a:lnTo>
                  <a:lnTo>
                    <a:pt x="1" y="60"/>
                  </a:lnTo>
                  <a:lnTo>
                    <a:pt x="0" y="57"/>
                  </a:lnTo>
                  <a:lnTo>
                    <a:pt x="0" y="54"/>
                  </a:lnTo>
                  <a:lnTo>
                    <a:pt x="0" y="51"/>
                  </a:lnTo>
                  <a:lnTo>
                    <a:pt x="1" y="49"/>
                  </a:lnTo>
                  <a:lnTo>
                    <a:pt x="3" y="46"/>
                  </a:lnTo>
                  <a:lnTo>
                    <a:pt x="5" y="43"/>
                  </a:lnTo>
                  <a:lnTo>
                    <a:pt x="8" y="41"/>
                  </a:lnTo>
                  <a:lnTo>
                    <a:pt x="11" y="38"/>
                  </a:lnTo>
                  <a:lnTo>
                    <a:pt x="15" y="36"/>
                  </a:lnTo>
                  <a:lnTo>
                    <a:pt x="20" y="33"/>
                  </a:lnTo>
                  <a:lnTo>
                    <a:pt x="25" y="31"/>
                  </a:lnTo>
                  <a:lnTo>
                    <a:pt x="30" y="28"/>
                  </a:lnTo>
                  <a:lnTo>
                    <a:pt x="36" y="26"/>
                  </a:lnTo>
                  <a:lnTo>
                    <a:pt x="43" y="24"/>
                  </a:lnTo>
                  <a:lnTo>
                    <a:pt x="50" y="22"/>
                  </a:lnTo>
                  <a:lnTo>
                    <a:pt x="57" y="20"/>
                  </a:lnTo>
                  <a:lnTo>
                    <a:pt x="65" y="18"/>
                  </a:lnTo>
                  <a:lnTo>
                    <a:pt x="73" y="16"/>
                  </a:lnTo>
                  <a:lnTo>
                    <a:pt x="82" y="14"/>
                  </a:lnTo>
                  <a:lnTo>
                    <a:pt x="91" y="13"/>
                  </a:lnTo>
                  <a:lnTo>
                    <a:pt x="100" y="11"/>
                  </a:lnTo>
                  <a:lnTo>
                    <a:pt x="110" y="9"/>
                  </a:lnTo>
                  <a:lnTo>
                    <a:pt x="120" y="8"/>
                  </a:lnTo>
                  <a:lnTo>
                    <a:pt x="130" y="7"/>
                  </a:lnTo>
                  <a:lnTo>
                    <a:pt x="141" y="6"/>
                  </a:lnTo>
                  <a:lnTo>
                    <a:pt x="152" y="5"/>
                  </a:lnTo>
                  <a:lnTo>
                    <a:pt x="163" y="4"/>
                  </a:lnTo>
                  <a:lnTo>
                    <a:pt x="175" y="3"/>
                  </a:lnTo>
                  <a:lnTo>
                    <a:pt x="186" y="2"/>
                  </a:lnTo>
                  <a:lnTo>
                    <a:pt x="198" y="2"/>
                  </a:lnTo>
                  <a:lnTo>
                    <a:pt x="210" y="1"/>
                  </a:lnTo>
                  <a:lnTo>
                    <a:pt x="223" y="1"/>
                  </a:lnTo>
                  <a:lnTo>
                    <a:pt x="236" y="0"/>
                  </a:lnTo>
                  <a:lnTo>
                    <a:pt x="248" y="0"/>
                  </a:lnTo>
                </a:path>
              </a:pathLst>
            </a:custGeom>
            <a:noFill/>
            <a:ln w="12700" cap="rnd" cmpd="sng">
              <a:solidFill>
                <a:srgbClr val="B2B2B2"/>
              </a:solidFill>
              <a:prstDash val="solid"/>
              <a:round/>
              <a:headEnd type="none" w="med" len="med"/>
              <a:tailEnd type="none" w="med" len="med"/>
            </a:ln>
            <a:effectLst/>
          </p:spPr>
          <p:txBody>
            <a:bodyPr/>
            <a:lstStyle/>
            <a:p>
              <a:endParaRPr lang="en-US"/>
            </a:p>
          </p:txBody>
        </p:sp>
        <p:sp>
          <p:nvSpPr>
            <p:cNvPr id="10248" name="Freeform 8"/>
            <p:cNvSpPr>
              <a:spLocks/>
            </p:cNvSpPr>
            <p:nvPr/>
          </p:nvSpPr>
          <p:spPr bwMode="auto">
            <a:xfrm>
              <a:off x="761" y="1483"/>
              <a:ext cx="559" cy="2164"/>
            </a:xfrm>
            <a:custGeom>
              <a:avLst/>
              <a:gdLst/>
              <a:ahLst/>
              <a:cxnLst>
                <a:cxn ang="0">
                  <a:pos x="514" y="929"/>
                </a:cxn>
                <a:cxn ang="0">
                  <a:pos x="494" y="966"/>
                </a:cxn>
                <a:cxn ang="0">
                  <a:pos x="453" y="997"/>
                </a:cxn>
                <a:cxn ang="0">
                  <a:pos x="397" y="1024"/>
                </a:cxn>
                <a:cxn ang="0">
                  <a:pos x="330" y="1054"/>
                </a:cxn>
                <a:cxn ang="0">
                  <a:pos x="259" y="1090"/>
                </a:cxn>
                <a:cxn ang="0">
                  <a:pos x="188" y="1138"/>
                </a:cxn>
                <a:cxn ang="0">
                  <a:pos x="122" y="1202"/>
                </a:cxn>
                <a:cxn ang="0">
                  <a:pos x="65" y="1286"/>
                </a:cxn>
                <a:cxn ang="0">
                  <a:pos x="24" y="1396"/>
                </a:cxn>
                <a:cxn ang="0">
                  <a:pos x="2" y="1537"/>
                </a:cxn>
                <a:cxn ang="0">
                  <a:pos x="4" y="1674"/>
                </a:cxn>
                <a:cxn ang="0">
                  <a:pos x="22" y="1782"/>
                </a:cxn>
                <a:cxn ang="0">
                  <a:pos x="54" y="1872"/>
                </a:cxn>
                <a:cxn ang="0">
                  <a:pos x="98" y="1946"/>
                </a:cxn>
                <a:cxn ang="0">
                  <a:pos x="149" y="2004"/>
                </a:cxn>
                <a:cxn ang="0">
                  <a:pos x="207" y="2051"/>
                </a:cxn>
                <a:cxn ang="0">
                  <a:pos x="267" y="2087"/>
                </a:cxn>
                <a:cxn ang="0">
                  <a:pos x="328" y="2115"/>
                </a:cxn>
                <a:cxn ang="0">
                  <a:pos x="387" y="2135"/>
                </a:cxn>
                <a:cxn ang="0">
                  <a:pos x="440" y="2151"/>
                </a:cxn>
                <a:cxn ang="0">
                  <a:pos x="487" y="2163"/>
                </a:cxn>
                <a:cxn ang="0">
                  <a:pos x="425" y="2139"/>
                </a:cxn>
                <a:cxn ang="0">
                  <a:pos x="365" y="2113"/>
                </a:cxn>
                <a:cxn ang="0">
                  <a:pos x="307" y="2083"/>
                </a:cxn>
                <a:cxn ang="0">
                  <a:pos x="251" y="2048"/>
                </a:cxn>
                <a:cxn ang="0">
                  <a:pos x="201" y="2006"/>
                </a:cxn>
                <a:cxn ang="0">
                  <a:pos x="155" y="1958"/>
                </a:cxn>
                <a:cxn ang="0">
                  <a:pos x="117" y="1900"/>
                </a:cxn>
                <a:cxn ang="0">
                  <a:pos x="86" y="1831"/>
                </a:cxn>
                <a:cxn ang="0">
                  <a:pos x="64" y="1751"/>
                </a:cxn>
                <a:cxn ang="0">
                  <a:pos x="52" y="1657"/>
                </a:cxn>
                <a:cxn ang="0">
                  <a:pos x="53" y="1536"/>
                </a:cxn>
                <a:cxn ang="0">
                  <a:pos x="76" y="1400"/>
                </a:cxn>
                <a:cxn ang="0">
                  <a:pos x="118" y="1293"/>
                </a:cxn>
                <a:cxn ang="0">
                  <a:pos x="173" y="1211"/>
                </a:cxn>
                <a:cxn ang="0">
                  <a:pos x="238" y="1148"/>
                </a:cxn>
                <a:cxn ang="0">
                  <a:pos x="309" y="1100"/>
                </a:cxn>
                <a:cxn ang="0">
                  <a:pos x="378" y="1062"/>
                </a:cxn>
                <a:cxn ang="0">
                  <a:pos x="442" y="1031"/>
                </a:cxn>
                <a:cxn ang="0">
                  <a:pos x="497" y="1001"/>
                </a:cxn>
                <a:cxn ang="0">
                  <a:pos x="536" y="969"/>
                </a:cxn>
                <a:cxn ang="0">
                  <a:pos x="556" y="929"/>
                </a:cxn>
                <a:cxn ang="0">
                  <a:pos x="515" y="0"/>
                </a:cxn>
              </a:cxnLst>
              <a:rect l="0" t="0" r="r" b="b"/>
              <a:pathLst>
                <a:path w="559" h="2164">
                  <a:moveTo>
                    <a:pt x="515" y="0"/>
                  </a:moveTo>
                  <a:lnTo>
                    <a:pt x="515" y="913"/>
                  </a:lnTo>
                  <a:lnTo>
                    <a:pt x="514" y="929"/>
                  </a:lnTo>
                  <a:lnTo>
                    <a:pt x="510" y="942"/>
                  </a:lnTo>
                  <a:lnTo>
                    <a:pt x="503" y="955"/>
                  </a:lnTo>
                  <a:lnTo>
                    <a:pt x="494" y="966"/>
                  </a:lnTo>
                  <a:lnTo>
                    <a:pt x="482" y="977"/>
                  </a:lnTo>
                  <a:lnTo>
                    <a:pt x="468" y="987"/>
                  </a:lnTo>
                  <a:lnTo>
                    <a:pt x="453" y="997"/>
                  </a:lnTo>
                  <a:lnTo>
                    <a:pt x="435" y="1006"/>
                  </a:lnTo>
                  <a:lnTo>
                    <a:pt x="417" y="1015"/>
                  </a:lnTo>
                  <a:lnTo>
                    <a:pt x="397" y="1024"/>
                  </a:lnTo>
                  <a:lnTo>
                    <a:pt x="376" y="1034"/>
                  </a:lnTo>
                  <a:lnTo>
                    <a:pt x="354" y="1044"/>
                  </a:lnTo>
                  <a:lnTo>
                    <a:pt x="330" y="1054"/>
                  </a:lnTo>
                  <a:lnTo>
                    <a:pt x="308" y="1065"/>
                  </a:lnTo>
                  <a:lnTo>
                    <a:pt x="284" y="1077"/>
                  </a:lnTo>
                  <a:lnTo>
                    <a:pt x="259" y="1090"/>
                  </a:lnTo>
                  <a:lnTo>
                    <a:pt x="235" y="1105"/>
                  </a:lnTo>
                  <a:lnTo>
                    <a:pt x="212" y="1120"/>
                  </a:lnTo>
                  <a:lnTo>
                    <a:pt x="188" y="1138"/>
                  </a:lnTo>
                  <a:lnTo>
                    <a:pt x="165" y="1157"/>
                  </a:lnTo>
                  <a:lnTo>
                    <a:pt x="142" y="1178"/>
                  </a:lnTo>
                  <a:lnTo>
                    <a:pt x="122" y="1202"/>
                  </a:lnTo>
                  <a:lnTo>
                    <a:pt x="102" y="1228"/>
                  </a:lnTo>
                  <a:lnTo>
                    <a:pt x="82" y="1256"/>
                  </a:lnTo>
                  <a:lnTo>
                    <a:pt x="65" y="1286"/>
                  </a:lnTo>
                  <a:lnTo>
                    <a:pt x="49" y="1319"/>
                  </a:lnTo>
                  <a:lnTo>
                    <a:pt x="36" y="1356"/>
                  </a:lnTo>
                  <a:lnTo>
                    <a:pt x="24" y="1396"/>
                  </a:lnTo>
                  <a:lnTo>
                    <a:pt x="14" y="1440"/>
                  </a:lnTo>
                  <a:lnTo>
                    <a:pt x="7" y="1487"/>
                  </a:lnTo>
                  <a:lnTo>
                    <a:pt x="2" y="1537"/>
                  </a:lnTo>
                  <a:lnTo>
                    <a:pt x="0" y="1592"/>
                  </a:lnTo>
                  <a:lnTo>
                    <a:pt x="1" y="1634"/>
                  </a:lnTo>
                  <a:lnTo>
                    <a:pt x="4" y="1674"/>
                  </a:lnTo>
                  <a:lnTo>
                    <a:pt x="8" y="1712"/>
                  </a:lnTo>
                  <a:lnTo>
                    <a:pt x="14" y="1748"/>
                  </a:lnTo>
                  <a:lnTo>
                    <a:pt x="22" y="1782"/>
                  </a:lnTo>
                  <a:lnTo>
                    <a:pt x="32" y="1814"/>
                  </a:lnTo>
                  <a:lnTo>
                    <a:pt x="43" y="1844"/>
                  </a:lnTo>
                  <a:lnTo>
                    <a:pt x="54" y="1872"/>
                  </a:lnTo>
                  <a:lnTo>
                    <a:pt x="67" y="1899"/>
                  </a:lnTo>
                  <a:lnTo>
                    <a:pt x="82" y="1923"/>
                  </a:lnTo>
                  <a:lnTo>
                    <a:pt x="98" y="1946"/>
                  </a:lnTo>
                  <a:lnTo>
                    <a:pt x="114" y="1967"/>
                  </a:lnTo>
                  <a:lnTo>
                    <a:pt x="132" y="1986"/>
                  </a:lnTo>
                  <a:lnTo>
                    <a:pt x="149" y="2004"/>
                  </a:lnTo>
                  <a:lnTo>
                    <a:pt x="168" y="2021"/>
                  </a:lnTo>
                  <a:lnTo>
                    <a:pt x="187" y="2037"/>
                  </a:lnTo>
                  <a:lnTo>
                    <a:pt x="207" y="2051"/>
                  </a:lnTo>
                  <a:lnTo>
                    <a:pt x="227" y="2064"/>
                  </a:lnTo>
                  <a:lnTo>
                    <a:pt x="246" y="2076"/>
                  </a:lnTo>
                  <a:lnTo>
                    <a:pt x="267" y="2087"/>
                  </a:lnTo>
                  <a:lnTo>
                    <a:pt x="288" y="2097"/>
                  </a:lnTo>
                  <a:lnTo>
                    <a:pt x="308" y="2106"/>
                  </a:lnTo>
                  <a:lnTo>
                    <a:pt x="328" y="2115"/>
                  </a:lnTo>
                  <a:lnTo>
                    <a:pt x="348" y="2122"/>
                  </a:lnTo>
                  <a:lnTo>
                    <a:pt x="368" y="2129"/>
                  </a:lnTo>
                  <a:lnTo>
                    <a:pt x="387" y="2135"/>
                  </a:lnTo>
                  <a:lnTo>
                    <a:pt x="406" y="2141"/>
                  </a:lnTo>
                  <a:lnTo>
                    <a:pt x="423" y="2146"/>
                  </a:lnTo>
                  <a:lnTo>
                    <a:pt x="440" y="2151"/>
                  </a:lnTo>
                  <a:lnTo>
                    <a:pt x="457" y="2155"/>
                  </a:lnTo>
                  <a:lnTo>
                    <a:pt x="473" y="2159"/>
                  </a:lnTo>
                  <a:lnTo>
                    <a:pt x="487" y="2163"/>
                  </a:lnTo>
                  <a:lnTo>
                    <a:pt x="467" y="2155"/>
                  </a:lnTo>
                  <a:lnTo>
                    <a:pt x="446" y="2147"/>
                  </a:lnTo>
                  <a:lnTo>
                    <a:pt x="425" y="2139"/>
                  </a:lnTo>
                  <a:lnTo>
                    <a:pt x="406" y="2131"/>
                  </a:lnTo>
                  <a:lnTo>
                    <a:pt x="385" y="2122"/>
                  </a:lnTo>
                  <a:lnTo>
                    <a:pt x="365" y="2113"/>
                  </a:lnTo>
                  <a:lnTo>
                    <a:pt x="345" y="2103"/>
                  </a:lnTo>
                  <a:lnTo>
                    <a:pt x="326" y="2093"/>
                  </a:lnTo>
                  <a:lnTo>
                    <a:pt x="307" y="2083"/>
                  </a:lnTo>
                  <a:lnTo>
                    <a:pt x="288" y="2071"/>
                  </a:lnTo>
                  <a:lnTo>
                    <a:pt x="269" y="2060"/>
                  </a:lnTo>
                  <a:lnTo>
                    <a:pt x="251" y="2048"/>
                  </a:lnTo>
                  <a:lnTo>
                    <a:pt x="233" y="2035"/>
                  </a:lnTo>
                  <a:lnTo>
                    <a:pt x="217" y="2021"/>
                  </a:lnTo>
                  <a:lnTo>
                    <a:pt x="201" y="2006"/>
                  </a:lnTo>
                  <a:lnTo>
                    <a:pt x="185" y="1991"/>
                  </a:lnTo>
                  <a:lnTo>
                    <a:pt x="169" y="1975"/>
                  </a:lnTo>
                  <a:lnTo>
                    <a:pt x="155" y="1958"/>
                  </a:lnTo>
                  <a:lnTo>
                    <a:pt x="141" y="1939"/>
                  </a:lnTo>
                  <a:lnTo>
                    <a:pt x="129" y="1920"/>
                  </a:lnTo>
                  <a:lnTo>
                    <a:pt x="117" y="1900"/>
                  </a:lnTo>
                  <a:lnTo>
                    <a:pt x="105" y="1878"/>
                  </a:lnTo>
                  <a:lnTo>
                    <a:pt x="95" y="1855"/>
                  </a:lnTo>
                  <a:lnTo>
                    <a:pt x="86" y="1831"/>
                  </a:lnTo>
                  <a:lnTo>
                    <a:pt x="77" y="1806"/>
                  </a:lnTo>
                  <a:lnTo>
                    <a:pt x="70" y="1779"/>
                  </a:lnTo>
                  <a:lnTo>
                    <a:pt x="64" y="1751"/>
                  </a:lnTo>
                  <a:lnTo>
                    <a:pt x="58" y="1721"/>
                  </a:lnTo>
                  <a:lnTo>
                    <a:pt x="55" y="1690"/>
                  </a:lnTo>
                  <a:lnTo>
                    <a:pt x="52" y="1657"/>
                  </a:lnTo>
                  <a:lnTo>
                    <a:pt x="51" y="1623"/>
                  </a:lnTo>
                  <a:lnTo>
                    <a:pt x="51" y="1588"/>
                  </a:lnTo>
                  <a:lnTo>
                    <a:pt x="53" y="1536"/>
                  </a:lnTo>
                  <a:lnTo>
                    <a:pt x="58" y="1487"/>
                  </a:lnTo>
                  <a:lnTo>
                    <a:pt x="66" y="1442"/>
                  </a:lnTo>
                  <a:lnTo>
                    <a:pt x="76" y="1400"/>
                  </a:lnTo>
                  <a:lnTo>
                    <a:pt x="88" y="1362"/>
                  </a:lnTo>
                  <a:lnTo>
                    <a:pt x="102" y="1326"/>
                  </a:lnTo>
                  <a:lnTo>
                    <a:pt x="118" y="1293"/>
                  </a:lnTo>
                  <a:lnTo>
                    <a:pt x="135" y="1263"/>
                  </a:lnTo>
                  <a:lnTo>
                    <a:pt x="153" y="1237"/>
                  </a:lnTo>
                  <a:lnTo>
                    <a:pt x="173" y="1211"/>
                  </a:lnTo>
                  <a:lnTo>
                    <a:pt x="194" y="1188"/>
                  </a:lnTo>
                  <a:lnTo>
                    <a:pt x="216" y="1167"/>
                  </a:lnTo>
                  <a:lnTo>
                    <a:pt x="238" y="1148"/>
                  </a:lnTo>
                  <a:lnTo>
                    <a:pt x="262" y="1130"/>
                  </a:lnTo>
                  <a:lnTo>
                    <a:pt x="285" y="1114"/>
                  </a:lnTo>
                  <a:lnTo>
                    <a:pt x="309" y="1100"/>
                  </a:lnTo>
                  <a:lnTo>
                    <a:pt x="332" y="1086"/>
                  </a:lnTo>
                  <a:lnTo>
                    <a:pt x="355" y="1074"/>
                  </a:lnTo>
                  <a:lnTo>
                    <a:pt x="378" y="1062"/>
                  </a:lnTo>
                  <a:lnTo>
                    <a:pt x="400" y="1051"/>
                  </a:lnTo>
                  <a:lnTo>
                    <a:pt x="421" y="1041"/>
                  </a:lnTo>
                  <a:lnTo>
                    <a:pt x="442" y="1031"/>
                  </a:lnTo>
                  <a:lnTo>
                    <a:pt x="462" y="1021"/>
                  </a:lnTo>
                  <a:lnTo>
                    <a:pt x="480" y="1011"/>
                  </a:lnTo>
                  <a:lnTo>
                    <a:pt x="497" y="1001"/>
                  </a:lnTo>
                  <a:lnTo>
                    <a:pt x="512" y="991"/>
                  </a:lnTo>
                  <a:lnTo>
                    <a:pt x="525" y="980"/>
                  </a:lnTo>
                  <a:lnTo>
                    <a:pt x="536" y="969"/>
                  </a:lnTo>
                  <a:lnTo>
                    <a:pt x="545" y="956"/>
                  </a:lnTo>
                  <a:lnTo>
                    <a:pt x="552" y="943"/>
                  </a:lnTo>
                  <a:lnTo>
                    <a:pt x="556" y="929"/>
                  </a:lnTo>
                  <a:lnTo>
                    <a:pt x="557" y="913"/>
                  </a:lnTo>
                  <a:lnTo>
                    <a:pt x="558" y="10"/>
                  </a:lnTo>
                  <a:lnTo>
                    <a:pt x="515" y="0"/>
                  </a:lnTo>
                </a:path>
              </a:pathLst>
            </a:custGeom>
            <a:solidFill>
              <a:srgbClr val="CCFFFF"/>
            </a:solidFill>
            <a:ln w="12700" cap="rnd" cmpd="sng">
              <a:noFill/>
              <a:prstDash val="solid"/>
              <a:round/>
              <a:headEnd type="none" w="med" len="med"/>
              <a:tailEnd type="none" w="med" len="med"/>
            </a:ln>
            <a:effectLst/>
          </p:spPr>
          <p:txBody>
            <a:bodyPr/>
            <a:lstStyle/>
            <a:p>
              <a:endParaRPr lang="en-US"/>
            </a:p>
          </p:txBody>
        </p:sp>
        <p:sp>
          <p:nvSpPr>
            <p:cNvPr id="10249" name="Freeform 9"/>
            <p:cNvSpPr>
              <a:spLocks/>
            </p:cNvSpPr>
            <p:nvPr/>
          </p:nvSpPr>
          <p:spPr bwMode="auto">
            <a:xfrm>
              <a:off x="1495" y="1493"/>
              <a:ext cx="31" cy="921"/>
            </a:xfrm>
            <a:custGeom>
              <a:avLst/>
              <a:gdLst/>
              <a:ahLst/>
              <a:cxnLst>
                <a:cxn ang="0">
                  <a:pos x="30" y="0"/>
                </a:cxn>
                <a:cxn ang="0">
                  <a:pos x="0" y="0"/>
                </a:cxn>
                <a:cxn ang="0">
                  <a:pos x="0" y="920"/>
                </a:cxn>
                <a:cxn ang="0">
                  <a:pos x="30" y="920"/>
                </a:cxn>
                <a:cxn ang="0">
                  <a:pos x="30" y="0"/>
                </a:cxn>
              </a:cxnLst>
              <a:rect l="0" t="0" r="r" b="b"/>
              <a:pathLst>
                <a:path w="31" h="921">
                  <a:moveTo>
                    <a:pt x="30" y="0"/>
                  </a:moveTo>
                  <a:lnTo>
                    <a:pt x="0" y="0"/>
                  </a:lnTo>
                  <a:lnTo>
                    <a:pt x="0" y="920"/>
                  </a:lnTo>
                  <a:lnTo>
                    <a:pt x="30" y="920"/>
                  </a:lnTo>
                  <a:lnTo>
                    <a:pt x="30" y="0"/>
                  </a:lnTo>
                </a:path>
              </a:pathLst>
            </a:custGeom>
            <a:solidFill>
              <a:srgbClr val="E5E5E5"/>
            </a:solidFill>
            <a:ln w="12700" cap="rnd" cmpd="sng">
              <a:noFill/>
              <a:prstDash val="solid"/>
              <a:round/>
              <a:headEnd type="none" w="med" len="med"/>
              <a:tailEnd type="none" w="med" len="med"/>
            </a:ln>
            <a:effectLst/>
          </p:spPr>
          <p:txBody>
            <a:bodyPr/>
            <a:lstStyle/>
            <a:p>
              <a:endParaRPr lang="en-US"/>
            </a:p>
          </p:txBody>
        </p:sp>
        <p:sp>
          <p:nvSpPr>
            <p:cNvPr id="10250" name="Freeform 10"/>
            <p:cNvSpPr>
              <a:spLocks/>
            </p:cNvSpPr>
            <p:nvPr/>
          </p:nvSpPr>
          <p:spPr bwMode="auto">
            <a:xfrm>
              <a:off x="1586" y="2877"/>
              <a:ext cx="468" cy="742"/>
            </a:xfrm>
            <a:custGeom>
              <a:avLst/>
              <a:gdLst/>
              <a:ahLst/>
              <a:cxnLst>
                <a:cxn ang="0">
                  <a:pos x="10" y="739"/>
                </a:cxn>
                <a:cxn ang="0">
                  <a:pos x="32" y="734"/>
                </a:cxn>
                <a:cxn ang="0">
                  <a:pos x="59" y="727"/>
                </a:cxn>
                <a:cxn ang="0">
                  <a:pos x="91" y="717"/>
                </a:cxn>
                <a:cxn ang="0">
                  <a:pos x="125" y="705"/>
                </a:cxn>
                <a:cxn ang="0">
                  <a:pos x="163" y="689"/>
                </a:cxn>
                <a:cxn ang="0">
                  <a:pos x="201" y="671"/>
                </a:cxn>
                <a:cxn ang="0">
                  <a:pos x="241" y="646"/>
                </a:cxn>
                <a:cxn ang="0">
                  <a:pos x="279" y="618"/>
                </a:cxn>
                <a:cxn ang="0">
                  <a:pos x="317" y="584"/>
                </a:cxn>
                <a:cxn ang="0">
                  <a:pos x="352" y="545"/>
                </a:cxn>
                <a:cxn ang="0">
                  <a:pos x="385" y="499"/>
                </a:cxn>
                <a:cxn ang="0">
                  <a:pos x="413" y="446"/>
                </a:cxn>
                <a:cxn ang="0">
                  <a:pos x="436" y="388"/>
                </a:cxn>
                <a:cxn ang="0">
                  <a:pos x="454" y="320"/>
                </a:cxn>
                <a:cxn ang="0">
                  <a:pos x="464" y="245"/>
                </a:cxn>
                <a:cxn ang="0">
                  <a:pos x="467" y="191"/>
                </a:cxn>
                <a:cxn ang="0">
                  <a:pos x="466" y="167"/>
                </a:cxn>
                <a:cxn ang="0">
                  <a:pos x="464" y="141"/>
                </a:cxn>
                <a:cxn ang="0">
                  <a:pos x="459" y="115"/>
                </a:cxn>
                <a:cxn ang="0">
                  <a:pos x="454" y="90"/>
                </a:cxn>
                <a:cxn ang="0">
                  <a:pos x="447" y="64"/>
                </a:cxn>
                <a:cxn ang="0">
                  <a:pos x="440" y="39"/>
                </a:cxn>
                <a:cxn ang="0">
                  <a:pos x="432" y="13"/>
                </a:cxn>
                <a:cxn ang="0">
                  <a:pos x="427" y="48"/>
                </a:cxn>
                <a:cxn ang="0">
                  <a:pos x="426" y="145"/>
                </a:cxn>
                <a:cxn ang="0">
                  <a:pos x="422" y="224"/>
                </a:cxn>
                <a:cxn ang="0">
                  <a:pos x="415" y="283"/>
                </a:cxn>
                <a:cxn ang="0">
                  <a:pos x="404" y="337"/>
                </a:cxn>
                <a:cxn ang="0">
                  <a:pos x="389" y="387"/>
                </a:cxn>
                <a:cxn ang="0">
                  <a:pos x="372" y="432"/>
                </a:cxn>
                <a:cxn ang="0">
                  <a:pos x="352" y="474"/>
                </a:cxn>
                <a:cxn ang="0">
                  <a:pos x="330" y="512"/>
                </a:cxn>
                <a:cxn ang="0">
                  <a:pos x="304" y="547"/>
                </a:cxn>
                <a:cxn ang="0">
                  <a:pos x="275" y="578"/>
                </a:cxn>
                <a:cxn ang="0">
                  <a:pos x="245" y="607"/>
                </a:cxn>
                <a:cxn ang="0">
                  <a:pos x="212" y="633"/>
                </a:cxn>
                <a:cxn ang="0">
                  <a:pos x="178" y="657"/>
                </a:cxn>
                <a:cxn ang="0">
                  <a:pos x="141" y="679"/>
                </a:cxn>
                <a:cxn ang="0">
                  <a:pos x="103" y="698"/>
                </a:cxn>
                <a:cxn ang="0">
                  <a:pos x="63" y="716"/>
                </a:cxn>
                <a:cxn ang="0">
                  <a:pos x="22" y="733"/>
                </a:cxn>
              </a:cxnLst>
              <a:rect l="0" t="0" r="r" b="b"/>
              <a:pathLst>
                <a:path w="468" h="742">
                  <a:moveTo>
                    <a:pt x="0" y="741"/>
                  </a:moveTo>
                  <a:lnTo>
                    <a:pt x="10" y="739"/>
                  </a:lnTo>
                  <a:lnTo>
                    <a:pt x="20" y="737"/>
                  </a:lnTo>
                  <a:lnTo>
                    <a:pt x="32" y="734"/>
                  </a:lnTo>
                  <a:lnTo>
                    <a:pt x="44" y="731"/>
                  </a:lnTo>
                  <a:lnTo>
                    <a:pt x="59" y="727"/>
                  </a:lnTo>
                  <a:lnTo>
                    <a:pt x="74" y="722"/>
                  </a:lnTo>
                  <a:lnTo>
                    <a:pt x="91" y="717"/>
                  </a:lnTo>
                  <a:lnTo>
                    <a:pt x="108" y="711"/>
                  </a:lnTo>
                  <a:lnTo>
                    <a:pt x="125" y="705"/>
                  </a:lnTo>
                  <a:lnTo>
                    <a:pt x="144" y="697"/>
                  </a:lnTo>
                  <a:lnTo>
                    <a:pt x="163" y="689"/>
                  </a:lnTo>
                  <a:lnTo>
                    <a:pt x="182" y="680"/>
                  </a:lnTo>
                  <a:lnTo>
                    <a:pt x="201" y="671"/>
                  </a:lnTo>
                  <a:lnTo>
                    <a:pt x="221" y="659"/>
                  </a:lnTo>
                  <a:lnTo>
                    <a:pt x="241" y="646"/>
                  </a:lnTo>
                  <a:lnTo>
                    <a:pt x="261" y="633"/>
                  </a:lnTo>
                  <a:lnTo>
                    <a:pt x="279" y="618"/>
                  </a:lnTo>
                  <a:lnTo>
                    <a:pt x="298" y="601"/>
                  </a:lnTo>
                  <a:lnTo>
                    <a:pt x="317" y="584"/>
                  </a:lnTo>
                  <a:lnTo>
                    <a:pt x="335" y="565"/>
                  </a:lnTo>
                  <a:lnTo>
                    <a:pt x="352" y="545"/>
                  </a:lnTo>
                  <a:lnTo>
                    <a:pt x="369" y="523"/>
                  </a:lnTo>
                  <a:lnTo>
                    <a:pt x="385" y="499"/>
                  </a:lnTo>
                  <a:lnTo>
                    <a:pt x="400" y="474"/>
                  </a:lnTo>
                  <a:lnTo>
                    <a:pt x="413" y="446"/>
                  </a:lnTo>
                  <a:lnTo>
                    <a:pt x="426" y="418"/>
                  </a:lnTo>
                  <a:lnTo>
                    <a:pt x="436" y="388"/>
                  </a:lnTo>
                  <a:lnTo>
                    <a:pt x="446" y="355"/>
                  </a:lnTo>
                  <a:lnTo>
                    <a:pt x="454" y="320"/>
                  </a:lnTo>
                  <a:lnTo>
                    <a:pt x="460" y="284"/>
                  </a:lnTo>
                  <a:lnTo>
                    <a:pt x="464" y="245"/>
                  </a:lnTo>
                  <a:lnTo>
                    <a:pt x="467" y="204"/>
                  </a:lnTo>
                  <a:lnTo>
                    <a:pt x="467" y="191"/>
                  </a:lnTo>
                  <a:lnTo>
                    <a:pt x="467" y="179"/>
                  </a:lnTo>
                  <a:lnTo>
                    <a:pt x="466" y="167"/>
                  </a:lnTo>
                  <a:lnTo>
                    <a:pt x="465" y="154"/>
                  </a:lnTo>
                  <a:lnTo>
                    <a:pt x="464" y="141"/>
                  </a:lnTo>
                  <a:lnTo>
                    <a:pt x="462" y="128"/>
                  </a:lnTo>
                  <a:lnTo>
                    <a:pt x="459" y="115"/>
                  </a:lnTo>
                  <a:lnTo>
                    <a:pt x="457" y="102"/>
                  </a:lnTo>
                  <a:lnTo>
                    <a:pt x="454" y="90"/>
                  </a:lnTo>
                  <a:lnTo>
                    <a:pt x="451" y="77"/>
                  </a:lnTo>
                  <a:lnTo>
                    <a:pt x="447" y="64"/>
                  </a:lnTo>
                  <a:lnTo>
                    <a:pt x="444" y="52"/>
                  </a:lnTo>
                  <a:lnTo>
                    <a:pt x="440" y="39"/>
                  </a:lnTo>
                  <a:lnTo>
                    <a:pt x="436" y="26"/>
                  </a:lnTo>
                  <a:lnTo>
                    <a:pt x="432" y="13"/>
                  </a:lnTo>
                  <a:lnTo>
                    <a:pt x="428" y="0"/>
                  </a:lnTo>
                  <a:lnTo>
                    <a:pt x="427" y="48"/>
                  </a:lnTo>
                  <a:lnTo>
                    <a:pt x="427" y="96"/>
                  </a:lnTo>
                  <a:lnTo>
                    <a:pt x="426" y="145"/>
                  </a:lnTo>
                  <a:lnTo>
                    <a:pt x="424" y="192"/>
                  </a:lnTo>
                  <a:lnTo>
                    <a:pt x="422" y="224"/>
                  </a:lnTo>
                  <a:lnTo>
                    <a:pt x="418" y="254"/>
                  </a:lnTo>
                  <a:lnTo>
                    <a:pt x="415" y="283"/>
                  </a:lnTo>
                  <a:lnTo>
                    <a:pt x="409" y="310"/>
                  </a:lnTo>
                  <a:lnTo>
                    <a:pt x="404" y="337"/>
                  </a:lnTo>
                  <a:lnTo>
                    <a:pt x="397" y="362"/>
                  </a:lnTo>
                  <a:lnTo>
                    <a:pt x="389" y="387"/>
                  </a:lnTo>
                  <a:lnTo>
                    <a:pt x="381" y="410"/>
                  </a:lnTo>
                  <a:lnTo>
                    <a:pt x="372" y="432"/>
                  </a:lnTo>
                  <a:lnTo>
                    <a:pt x="362" y="453"/>
                  </a:lnTo>
                  <a:lnTo>
                    <a:pt x="352" y="474"/>
                  </a:lnTo>
                  <a:lnTo>
                    <a:pt x="342" y="493"/>
                  </a:lnTo>
                  <a:lnTo>
                    <a:pt x="330" y="512"/>
                  </a:lnTo>
                  <a:lnTo>
                    <a:pt x="317" y="530"/>
                  </a:lnTo>
                  <a:lnTo>
                    <a:pt x="304" y="547"/>
                  </a:lnTo>
                  <a:lnTo>
                    <a:pt x="290" y="562"/>
                  </a:lnTo>
                  <a:lnTo>
                    <a:pt x="275" y="578"/>
                  </a:lnTo>
                  <a:lnTo>
                    <a:pt x="261" y="593"/>
                  </a:lnTo>
                  <a:lnTo>
                    <a:pt x="245" y="607"/>
                  </a:lnTo>
                  <a:lnTo>
                    <a:pt x="229" y="620"/>
                  </a:lnTo>
                  <a:lnTo>
                    <a:pt x="212" y="633"/>
                  </a:lnTo>
                  <a:lnTo>
                    <a:pt x="195" y="646"/>
                  </a:lnTo>
                  <a:lnTo>
                    <a:pt x="178" y="657"/>
                  </a:lnTo>
                  <a:lnTo>
                    <a:pt x="160" y="668"/>
                  </a:lnTo>
                  <a:lnTo>
                    <a:pt x="141" y="679"/>
                  </a:lnTo>
                  <a:lnTo>
                    <a:pt x="122" y="688"/>
                  </a:lnTo>
                  <a:lnTo>
                    <a:pt x="103" y="698"/>
                  </a:lnTo>
                  <a:lnTo>
                    <a:pt x="83" y="707"/>
                  </a:lnTo>
                  <a:lnTo>
                    <a:pt x="63" y="716"/>
                  </a:lnTo>
                  <a:lnTo>
                    <a:pt x="42" y="725"/>
                  </a:lnTo>
                  <a:lnTo>
                    <a:pt x="22" y="733"/>
                  </a:lnTo>
                  <a:lnTo>
                    <a:pt x="0" y="741"/>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grpSp>
          <p:nvGrpSpPr>
            <p:cNvPr id="3" name="Group 11"/>
            <p:cNvGrpSpPr>
              <a:grpSpLocks/>
            </p:cNvGrpSpPr>
            <p:nvPr/>
          </p:nvGrpSpPr>
          <p:grpSpPr bwMode="auto">
            <a:xfrm>
              <a:off x="1296" y="1441"/>
              <a:ext cx="289" cy="48"/>
              <a:chOff x="1296" y="1441"/>
              <a:chExt cx="289" cy="48"/>
            </a:xfrm>
          </p:grpSpPr>
          <p:sp>
            <p:nvSpPr>
              <p:cNvPr id="10252" name="Arc 12"/>
              <p:cNvSpPr>
                <a:spLocks/>
              </p:cNvSpPr>
              <p:nvPr/>
            </p:nvSpPr>
            <p:spPr bwMode="auto">
              <a:xfrm rot="10800000">
                <a:off x="1296" y="1441"/>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tx1"/>
                </a:solidFill>
                <a:round/>
                <a:headEnd/>
                <a:tailEnd/>
              </a:ln>
              <a:effectLst/>
            </p:spPr>
            <p:txBody>
              <a:bodyPr/>
              <a:lstStyle/>
              <a:p>
                <a:endParaRPr lang="en-US"/>
              </a:p>
            </p:txBody>
          </p:sp>
          <p:sp>
            <p:nvSpPr>
              <p:cNvPr id="10253" name="Arc 13"/>
              <p:cNvSpPr>
                <a:spLocks/>
              </p:cNvSpPr>
              <p:nvPr/>
            </p:nvSpPr>
            <p:spPr bwMode="auto">
              <a:xfrm rot="10800000">
                <a:off x="1441" y="1441"/>
                <a:ext cx="144" cy="48"/>
              </a:xfrm>
              <a:custGeom>
                <a:avLst/>
                <a:gdLst>
                  <a:gd name="G0" fmla="+- 21600 0 0"/>
                  <a:gd name="G1" fmla="+- 21599 0 0"/>
                  <a:gd name="G2" fmla="+- 21600 0 0"/>
                  <a:gd name="T0" fmla="*/ 0 w 21600"/>
                  <a:gd name="T1" fmla="*/ 21599 h 21599"/>
                  <a:gd name="T2" fmla="*/ 2145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close/>
                  </a:path>
                </a:pathLst>
              </a:custGeom>
              <a:noFill/>
              <a:ln w="50800" cap="rnd">
                <a:solidFill>
                  <a:schemeClr val="tx1"/>
                </a:solidFill>
                <a:round/>
                <a:headEnd/>
                <a:tailEnd/>
              </a:ln>
              <a:effectLst/>
            </p:spPr>
            <p:txBody>
              <a:bodyPr/>
              <a:lstStyle/>
              <a:p>
                <a:endParaRPr lang="en-US"/>
              </a:p>
            </p:txBody>
          </p:sp>
        </p:grpSp>
        <p:sp>
          <p:nvSpPr>
            <p:cNvPr id="10254" name="Line 14"/>
            <p:cNvSpPr>
              <a:spLocks noChangeShapeType="1"/>
            </p:cNvSpPr>
            <p:nvPr/>
          </p:nvSpPr>
          <p:spPr bwMode="auto">
            <a:xfrm>
              <a:off x="1344" y="1104"/>
              <a:ext cx="0" cy="1680"/>
            </a:xfrm>
            <a:prstGeom prst="line">
              <a:avLst/>
            </a:prstGeom>
            <a:noFill/>
            <a:ln w="50800">
              <a:solidFill>
                <a:schemeClr val="accent2"/>
              </a:solidFill>
              <a:round/>
              <a:headEnd/>
              <a:tailEnd/>
            </a:ln>
            <a:effectLst/>
          </p:spPr>
          <p:txBody>
            <a:bodyPr/>
            <a:lstStyle/>
            <a:p>
              <a:endParaRPr lang="en-US"/>
            </a:p>
          </p:txBody>
        </p:sp>
        <p:sp>
          <p:nvSpPr>
            <p:cNvPr id="10255" name="Line 15"/>
            <p:cNvSpPr>
              <a:spLocks noChangeShapeType="1"/>
            </p:cNvSpPr>
            <p:nvPr/>
          </p:nvSpPr>
          <p:spPr bwMode="auto">
            <a:xfrm>
              <a:off x="1488" y="1104"/>
              <a:ext cx="0" cy="1680"/>
            </a:xfrm>
            <a:prstGeom prst="line">
              <a:avLst/>
            </a:prstGeom>
            <a:noFill/>
            <a:ln w="50800">
              <a:solidFill>
                <a:schemeClr val="accent2"/>
              </a:solidFill>
              <a:round/>
              <a:headEnd/>
              <a:tailEnd/>
            </a:ln>
            <a:effectLst/>
          </p:spPr>
          <p:txBody>
            <a:bodyPr/>
            <a:lstStyle/>
            <a:p>
              <a:endParaRPr lang="en-US"/>
            </a:p>
          </p:txBody>
        </p:sp>
        <p:sp>
          <p:nvSpPr>
            <p:cNvPr id="10256" name="AutoShape 16"/>
            <p:cNvSpPr>
              <a:spLocks noChangeArrowheads="1"/>
            </p:cNvSpPr>
            <p:nvPr/>
          </p:nvSpPr>
          <p:spPr bwMode="auto">
            <a:xfrm rot="-10800000" flipH="1" flipV="1">
              <a:off x="1252" y="1300"/>
              <a:ext cx="32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AD6900">
                    <a:gamma/>
                    <a:tint val="20000"/>
                    <a:invGamma/>
                  </a:srgbClr>
                </a:gs>
                <a:gs pos="100000">
                  <a:srgbClr val="AD6900"/>
                </a:gs>
              </a:gsLst>
              <a:lin ang="0" scaled="1"/>
            </a:gradFill>
            <a:ln w="12700">
              <a:solidFill>
                <a:schemeClr val="tx1"/>
              </a:solidFill>
              <a:miter lim="800000"/>
              <a:headEnd/>
              <a:tailEnd/>
            </a:ln>
            <a:effectLst/>
          </p:spPr>
          <p:txBody>
            <a:bodyPr wrap="none" anchor="ctr"/>
            <a:lstStyle/>
            <a:p>
              <a:endParaRPr lang="en-US"/>
            </a:p>
          </p:txBody>
        </p:sp>
        <p:sp>
          <p:nvSpPr>
            <p:cNvPr id="10257" name="AutoShape 17"/>
            <p:cNvSpPr>
              <a:spLocks noChangeArrowheads="1"/>
            </p:cNvSpPr>
            <p:nvPr/>
          </p:nvSpPr>
          <p:spPr bwMode="auto">
            <a:xfrm rot="1080000">
              <a:off x="1060" y="2788"/>
              <a:ext cx="232" cy="520"/>
            </a:xfrm>
            <a:prstGeom prst="parallelogram">
              <a:avLst>
                <a:gd name="adj" fmla="val 69162"/>
              </a:avLst>
            </a:prstGeom>
            <a:solidFill>
              <a:srgbClr val="B3B900"/>
            </a:solidFill>
            <a:ln w="12700">
              <a:solidFill>
                <a:schemeClr val="hlink"/>
              </a:solidFill>
              <a:miter lim="800000"/>
              <a:headEnd/>
              <a:tailEnd/>
            </a:ln>
            <a:effectLst/>
          </p:spPr>
          <p:txBody>
            <a:bodyPr wrap="none" anchor="ctr"/>
            <a:lstStyle/>
            <a:p>
              <a:endParaRPr lang="en-US"/>
            </a:p>
          </p:txBody>
        </p:sp>
        <p:sp>
          <p:nvSpPr>
            <p:cNvPr id="10258" name="AutoShape 18"/>
            <p:cNvSpPr>
              <a:spLocks noChangeArrowheads="1"/>
            </p:cNvSpPr>
            <p:nvPr/>
          </p:nvSpPr>
          <p:spPr bwMode="auto">
            <a:xfrm rot="20520000" flipH="1">
              <a:off x="1540" y="2788"/>
              <a:ext cx="232" cy="520"/>
            </a:xfrm>
            <a:prstGeom prst="parallelogram">
              <a:avLst>
                <a:gd name="adj" fmla="val 69162"/>
              </a:avLst>
            </a:prstGeom>
            <a:solidFill>
              <a:srgbClr val="B3B900"/>
            </a:solidFill>
            <a:ln w="12700">
              <a:solidFill>
                <a:schemeClr val="hlink"/>
              </a:solidFill>
              <a:miter lim="800000"/>
              <a:headEnd/>
              <a:tailEnd/>
            </a:ln>
            <a:effectLst/>
          </p:spPr>
          <p:txBody>
            <a:bodyPr wrap="none" anchor="ctr"/>
            <a:lstStyle/>
            <a:p>
              <a:endParaRPr lang="en-US"/>
            </a:p>
          </p:txBody>
        </p:sp>
        <p:sp>
          <p:nvSpPr>
            <p:cNvPr id="10259" name="Rectangle 19"/>
            <p:cNvSpPr>
              <a:spLocks noChangeArrowheads="1"/>
            </p:cNvSpPr>
            <p:nvPr/>
          </p:nvSpPr>
          <p:spPr bwMode="auto">
            <a:xfrm rot="18360000">
              <a:off x="850" y="2794"/>
              <a:ext cx="492" cy="325"/>
            </a:xfrm>
            <a:prstGeom prst="rect">
              <a:avLst/>
            </a:prstGeom>
            <a:noFill/>
            <a:ln w="12700">
              <a:noFill/>
              <a:miter lim="800000"/>
              <a:headEnd/>
              <a:tailEnd/>
            </a:ln>
            <a:effectLst/>
          </p:spPr>
          <p:txBody>
            <a:bodyPr wrap="none" lIns="90488" tIns="44450" rIns="90488" bIns="44450">
              <a:spAutoFit/>
            </a:bodyPr>
            <a:lstStyle/>
            <a:p>
              <a:pPr eaLnBrk="0" hangingPunct="0"/>
              <a:r>
                <a:rPr lang="en-US" sz="2800">
                  <a:solidFill>
                    <a:srgbClr val="FAFD00"/>
                  </a:solidFill>
                </a:rPr>
                <a:t>+++</a:t>
              </a:r>
            </a:p>
          </p:txBody>
        </p:sp>
        <p:sp>
          <p:nvSpPr>
            <p:cNvPr id="10260" name="Rectangle 20"/>
            <p:cNvSpPr>
              <a:spLocks noChangeArrowheads="1"/>
            </p:cNvSpPr>
            <p:nvPr/>
          </p:nvSpPr>
          <p:spPr bwMode="auto">
            <a:xfrm rot="3240000" flipH="1">
              <a:off x="1528" y="2836"/>
              <a:ext cx="492" cy="325"/>
            </a:xfrm>
            <a:prstGeom prst="rect">
              <a:avLst/>
            </a:prstGeom>
            <a:noFill/>
            <a:ln w="12700">
              <a:noFill/>
              <a:miter lim="800000"/>
              <a:headEnd/>
              <a:tailEnd/>
            </a:ln>
            <a:effectLst/>
          </p:spPr>
          <p:txBody>
            <a:bodyPr wrap="none" lIns="90488" tIns="44450" rIns="90488" bIns="44450">
              <a:spAutoFit/>
            </a:bodyPr>
            <a:lstStyle/>
            <a:p>
              <a:pPr eaLnBrk="0" hangingPunct="0"/>
              <a:r>
                <a:rPr lang="en-US" sz="2800" dirty="0">
                  <a:solidFill>
                    <a:srgbClr val="FAFD00"/>
                  </a:solidFill>
                </a:rPr>
                <a:t>+++</a:t>
              </a:r>
            </a:p>
          </p:txBody>
        </p:sp>
      </p:grpSp>
      <p:grpSp>
        <p:nvGrpSpPr>
          <p:cNvPr id="4" name="Group 23"/>
          <p:cNvGrpSpPr>
            <a:grpSpLocks/>
          </p:cNvGrpSpPr>
          <p:nvPr/>
        </p:nvGrpSpPr>
        <p:grpSpPr bwMode="auto">
          <a:xfrm>
            <a:off x="6629400" y="1828800"/>
            <a:ext cx="2165350" cy="4089400"/>
            <a:chOff x="3460" y="1056"/>
            <a:chExt cx="1364" cy="2576"/>
          </a:xfrm>
        </p:grpSpPr>
        <p:sp>
          <p:nvSpPr>
            <p:cNvPr id="10264" name="Freeform 24"/>
            <p:cNvSpPr>
              <a:spLocks/>
            </p:cNvSpPr>
            <p:nvPr/>
          </p:nvSpPr>
          <p:spPr bwMode="auto">
            <a:xfrm>
              <a:off x="3460" y="1397"/>
              <a:ext cx="1358" cy="2229"/>
            </a:xfrm>
            <a:custGeom>
              <a:avLst/>
              <a:gdLst/>
              <a:ahLst/>
              <a:cxnLst>
                <a:cxn ang="0">
                  <a:pos x="822" y="0"/>
                </a:cxn>
                <a:cxn ang="0">
                  <a:pos x="813" y="6"/>
                </a:cxn>
                <a:cxn ang="0">
                  <a:pos x="793" y="14"/>
                </a:cxn>
                <a:cxn ang="0">
                  <a:pos x="762" y="24"/>
                </a:cxn>
                <a:cxn ang="0">
                  <a:pos x="715" y="30"/>
                </a:cxn>
                <a:cxn ang="0">
                  <a:pos x="658" y="33"/>
                </a:cxn>
                <a:cxn ang="0">
                  <a:pos x="614" y="31"/>
                </a:cxn>
                <a:cxn ang="0">
                  <a:pos x="579" y="23"/>
                </a:cxn>
                <a:cxn ang="0">
                  <a:pos x="554" y="14"/>
                </a:cxn>
                <a:cxn ang="0">
                  <a:pos x="539" y="6"/>
                </a:cxn>
                <a:cxn ang="0">
                  <a:pos x="533" y="5"/>
                </a:cxn>
                <a:cxn ang="0">
                  <a:pos x="528" y="978"/>
                </a:cxn>
                <a:cxn ang="0">
                  <a:pos x="499" y="1008"/>
                </a:cxn>
                <a:cxn ang="0">
                  <a:pos x="451" y="1034"/>
                </a:cxn>
                <a:cxn ang="0">
                  <a:pos x="388" y="1060"/>
                </a:cxn>
                <a:cxn ang="0">
                  <a:pos x="318" y="1091"/>
                </a:cxn>
                <a:cxn ang="0">
                  <a:pos x="244" y="1131"/>
                </a:cxn>
                <a:cxn ang="0">
                  <a:pos x="171" y="1185"/>
                </a:cxn>
                <a:cxn ang="0">
                  <a:pos x="106" y="1258"/>
                </a:cxn>
                <a:cxn ang="0">
                  <a:pos x="51" y="1353"/>
                </a:cxn>
                <a:cxn ang="0">
                  <a:pos x="15" y="1476"/>
                </a:cxn>
                <a:cxn ang="0">
                  <a:pos x="0" y="1632"/>
                </a:cxn>
                <a:cxn ang="0">
                  <a:pos x="6" y="1731"/>
                </a:cxn>
                <a:cxn ang="0">
                  <a:pos x="25" y="1824"/>
                </a:cxn>
                <a:cxn ang="0">
                  <a:pos x="56" y="1909"/>
                </a:cxn>
                <a:cxn ang="0">
                  <a:pos x="100" y="1984"/>
                </a:cxn>
                <a:cxn ang="0">
                  <a:pos x="155" y="2050"/>
                </a:cxn>
                <a:cxn ang="0">
                  <a:pos x="223" y="2106"/>
                </a:cxn>
                <a:cxn ang="0">
                  <a:pos x="301" y="2153"/>
                </a:cxn>
                <a:cxn ang="0">
                  <a:pos x="389" y="2189"/>
                </a:cxn>
                <a:cxn ang="0">
                  <a:pos x="489" y="2214"/>
                </a:cxn>
                <a:cxn ang="0">
                  <a:pos x="597" y="2226"/>
                </a:cxn>
                <a:cxn ang="0">
                  <a:pos x="714" y="2228"/>
                </a:cxn>
                <a:cxn ang="0">
                  <a:pos x="826" y="2218"/>
                </a:cxn>
                <a:cxn ang="0">
                  <a:pos x="930" y="2196"/>
                </a:cxn>
                <a:cxn ang="0">
                  <a:pos x="1022" y="2164"/>
                </a:cxn>
                <a:cxn ang="0">
                  <a:pos x="1104" y="2120"/>
                </a:cxn>
                <a:cxn ang="0">
                  <a:pos x="1176" y="2067"/>
                </a:cxn>
                <a:cxn ang="0">
                  <a:pos x="1237" y="2004"/>
                </a:cxn>
                <a:cxn ang="0">
                  <a:pos x="1284" y="1931"/>
                </a:cxn>
                <a:cxn ang="0">
                  <a:pos x="1321" y="1848"/>
                </a:cxn>
                <a:cxn ang="0">
                  <a:pos x="1345" y="1757"/>
                </a:cxn>
                <a:cxn ang="0">
                  <a:pos x="1356" y="1658"/>
                </a:cxn>
                <a:cxn ang="0">
                  <a:pos x="1351" y="1518"/>
                </a:cxn>
                <a:cxn ang="0">
                  <a:pos x="1322" y="1387"/>
                </a:cxn>
                <a:cxn ang="0">
                  <a:pos x="1273" y="1287"/>
                </a:cxn>
                <a:cxn ang="0">
                  <a:pos x="1212" y="1209"/>
                </a:cxn>
                <a:cxn ang="0">
                  <a:pos x="1140" y="1151"/>
                </a:cxn>
                <a:cxn ang="0">
                  <a:pos x="1066" y="1107"/>
                </a:cxn>
                <a:cxn ang="0">
                  <a:pos x="993" y="1075"/>
                </a:cxn>
                <a:cxn ang="0">
                  <a:pos x="927" y="1047"/>
                </a:cxn>
                <a:cxn ang="0">
                  <a:pos x="874" y="1021"/>
                </a:cxn>
                <a:cxn ang="0">
                  <a:pos x="837" y="991"/>
                </a:cxn>
                <a:cxn ang="0">
                  <a:pos x="824" y="953"/>
                </a:cxn>
                <a:cxn ang="0">
                  <a:pos x="824" y="151"/>
                </a:cxn>
              </a:cxnLst>
              <a:rect l="0" t="0" r="r" b="b"/>
              <a:pathLst>
                <a:path w="1358" h="2229">
                  <a:moveTo>
                    <a:pt x="824" y="0"/>
                  </a:moveTo>
                  <a:lnTo>
                    <a:pt x="823" y="0"/>
                  </a:lnTo>
                  <a:lnTo>
                    <a:pt x="822" y="0"/>
                  </a:lnTo>
                  <a:lnTo>
                    <a:pt x="820" y="1"/>
                  </a:lnTo>
                  <a:lnTo>
                    <a:pt x="817" y="3"/>
                  </a:lnTo>
                  <a:lnTo>
                    <a:pt x="813" y="6"/>
                  </a:lnTo>
                  <a:lnTo>
                    <a:pt x="808" y="8"/>
                  </a:lnTo>
                  <a:lnTo>
                    <a:pt x="801" y="11"/>
                  </a:lnTo>
                  <a:lnTo>
                    <a:pt x="793" y="14"/>
                  </a:lnTo>
                  <a:lnTo>
                    <a:pt x="785" y="18"/>
                  </a:lnTo>
                  <a:lnTo>
                    <a:pt x="774" y="21"/>
                  </a:lnTo>
                  <a:lnTo>
                    <a:pt x="762" y="24"/>
                  </a:lnTo>
                  <a:lnTo>
                    <a:pt x="748" y="26"/>
                  </a:lnTo>
                  <a:lnTo>
                    <a:pt x="732" y="29"/>
                  </a:lnTo>
                  <a:lnTo>
                    <a:pt x="715" y="30"/>
                  </a:lnTo>
                  <a:lnTo>
                    <a:pt x="696" y="32"/>
                  </a:lnTo>
                  <a:lnTo>
                    <a:pt x="674" y="32"/>
                  </a:lnTo>
                  <a:lnTo>
                    <a:pt x="658" y="33"/>
                  </a:lnTo>
                  <a:lnTo>
                    <a:pt x="642" y="33"/>
                  </a:lnTo>
                  <a:lnTo>
                    <a:pt x="627" y="33"/>
                  </a:lnTo>
                  <a:lnTo>
                    <a:pt x="614" y="31"/>
                  </a:lnTo>
                  <a:lnTo>
                    <a:pt x="601" y="29"/>
                  </a:lnTo>
                  <a:lnTo>
                    <a:pt x="589" y="26"/>
                  </a:lnTo>
                  <a:lnTo>
                    <a:pt x="579" y="23"/>
                  </a:lnTo>
                  <a:lnTo>
                    <a:pt x="569" y="20"/>
                  </a:lnTo>
                  <a:lnTo>
                    <a:pt x="562" y="17"/>
                  </a:lnTo>
                  <a:lnTo>
                    <a:pt x="554" y="14"/>
                  </a:lnTo>
                  <a:lnTo>
                    <a:pt x="548" y="11"/>
                  </a:lnTo>
                  <a:lnTo>
                    <a:pt x="543" y="8"/>
                  </a:lnTo>
                  <a:lnTo>
                    <a:pt x="539" y="6"/>
                  </a:lnTo>
                  <a:lnTo>
                    <a:pt x="536" y="5"/>
                  </a:lnTo>
                  <a:lnTo>
                    <a:pt x="534" y="4"/>
                  </a:lnTo>
                  <a:lnTo>
                    <a:pt x="533" y="5"/>
                  </a:lnTo>
                  <a:lnTo>
                    <a:pt x="533" y="952"/>
                  </a:lnTo>
                  <a:lnTo>
                    <a:pt x="532" y="966"/>
                  </a:lnTo>
                  <a:lnTo>
                    <a:pt x="528" y="978"/>
                  </a:lnTo>
                  <a:lnTo>
                    <a:pt x="520" y="988"/>
                  </a:lnTo>
                  <a:lnTo>
                    <a:pt x="511" y="998"/>
                  </a:lnTo>
                  <a:lnTo>
                    <a:pt x="499" y="1008"/>
                  </a:lnTo>
                  <a:lnTo>
                    <a:pt x="485" y="1017"/>
                  </a:lnTo>
                  <a:lnTo>
                    <a:pt x="468" y="1025"/>
                  </a:lnTo>
                  <a:lnTo>
                    <a:pt x="451" y="1034"/>
                  </a:lnTo>
                  <a:lnTo>
                    <a:pt x="431" y="1042"/>
                  </a:lnTo>
                  <a:lnTo>
                    <a:pt x="410" y="1051"/>
                  </a:lnTo>
                  <a:lnTo>
                    <a:pt x="388" y="1060"/>
                  </a:lnTo>
                  <a:lnTo>
                    <a:pt x="365" y="1069"/>
                  </a:lnTo>
                  <a:lnTo>
                    <a:pt x="342" y="1080"/>
                  </a:lnTo>
                  <a:lnTo>
                    <a:pt x="318" y="1091"/>
                  </a:lnTo>
                  <a:lnTo>
                    <a:pt x="294" y="1103"/>
                  </a:lnTo>
                  <a:lnTo>
                    <a:pt x="269" y="1116"/>
                  </a:lnTo>
                  <a:lnTo>
                    <a:pt x="244" y="1131"/>
                  </a:lnTo>
                  <a:lnTo>
                    <a:pt x="219" y="1147"/>
                  </a:lnTo>
                  <a:lnTo>
                    <a:pt x="195" y="1165"/>
                  </a:lnTo>
                  <a:lnTo>
                    <a:pt x="171" y="1185"/>
                  </a:lnTo>
                  <a:lnTo>
                    <a:pt x="148" y="1207"/>
                  </a:lnTo>
                  <a:lnTo>
                    <a:pt x="126" y="1231"/>
                  </a:lnTo>
                  <a:lnTo>
                    <a:pt x="106" y="1258"/>
                  </a:lnTo>
                  <a:lnTo>
                    <a:pt x="86" y="1287"/>
                  </a:lnTo>
                  <a:lnTo>
                    <a:pt x="68" y="1318"/>
                  </a:lnTo>
                  <a:lnTo>
                    <a:pt x="51" y="1353"/>
                  </a:lnTo>
                  <a:lnTo>
                    <a:pt x="37" y="1391"/>
                  </a:lnTo>
                  <a:lnTo>
                    <a:pt x="25" y="1432"/>
                  </a:lnTo>
                  <a:lnTo>
                    <a:pt x="15" y="1476"/>
                  </a:lnTo>
                  <a:lnTo>
                    <a:pt x="7" y="1524"/>
                  </a:lnTo>
                  <a:lnTo>
                    <a:pt x="2" y="1576"/>
                  </a:lnTo>
                  <a:lnTo>
                    <a:pt x="0" y="1632"/>
                  </a:lnTo>
                  <a:lnTo>
                    <a:pt x="1" y="1666"/>
                  </a:lnTo>
                  <a:lnTo>
                    <a:pt x="3" y="1699"/>
                  </a:lnTo>
                  <a:lnTo>
                    <a:pt x="6" y="1731"/>
                  </a:lnTo>
                  <a:lnTo>
                    <a:pt x="11" y="1763"/>
                  </a:lnTo>
                  <a:lnTo>
                    <a:pt x="17" y="1794"/>
                  </a:lnTo>
                  <a:lnTo>
                    <a:pt x="25" y="1824"/>
                  </a:lnTo>
                  <a:lnTo>
                    <a:pt x="34" y="1853"/>
                  </a:lnTo>
                  <a:lnTo>
                    <a:pt x="44" y="1881"/>
                  </a:lnTo>
                  <a:lnTo>
                    <a:pt x="56" y="1909"/>
                  </a:lnTo>
                  <a:lnTo>
                    <a:pt x="70" y="1935"/>
                  </a:lnTo>
                  <a:lnTo>
                    <a:pt x="85" y="1960"/>
                  </a:lnTo>
                  <a:lnTo>
                    <a:pt x="100" y="1984"/>
                  </a:lnTo>
                  <a:lnTo>
                    <a:pt x="117" y="2007"/>
                  </a:lnTo>
                  <a:lnTo>
                    <a:pt x="135" y="2030"/>
                  </a:lnTo>
                  <a:lnTo>
                    <a:pt x="155" y="2050"/>
                  </a:lnTo>
                  <a:lnTo>
                    <a:pt x="177" y="2070"/>
                  </a:lnTo>
                  <a:lnTo>
                    <a:pt x="199" y="2089"/>
                  </a:lnTo>
                  <a:lnTo>
                    <a:pt x="223" y="2106"/>
                  </a:lnTo>
                  <a:lnTo>
                    <a:pt x="248" y="2123"/>
                  </a:lnTo>
                  <a:lnTo>
                    <a:pt x="274" y="2139"/>
                  </a:lnTo>
                  <a:lnTo>
                    <a:pt x="301" y="2153"/>
                  </a:lnTo>
                  <a:lnTo>
                    <a:pt x="330" y="2166"/>
                  </a:lnTo>
                  <a:lnTo>
                    <a:pt x="359" y="2178"/>
                  </a:lnTo>
                  <a:lnTo>
                    <a:pt x="389" y="2189"/>
                  </a:lnTo>
                  <a:lnTo>
                    <a:pt x="421" y="2198"/>
                  </a:lnTo>
                  <a:lnTo>
                    <a:pt x="454" y="2207"/>
                  </a:lnTo>
                  <a:lnTo>
                    <a:pt x="489" y="2214"/>
                  </a:lnTo>
                  <a:lnTo>
                    <a:pt x="524" y="2219"/>
                  </a:lnTo>
                  <a:lnTo>
                    <a:pt x="560" y="2223"/>
                  </a:lnTo>
                  <a:lnTo>
                    <a:pt x="597" y="2226"/>
                  </a:lnTo>
                  <a:lnTo>
                    <a:pt x="635" y="2228"/>
                  </a:lnTo>
                  <a:lnTo>
                    <a:pt x="674" y="2228"/>
                  </a:lnTo>
                  <a:lnTo>
                    <a:pt x="714" y="2228"/>
                  </a:lnTo>
                  <a:lnTo>
                    <a:pt x="753" y="2226"/>
                  </a:lnTo>
                  <a:lnTo>
                    <a:pt x="791" y="2222"/>
                  </a:lnTo>
                  <a:lnTo>
                    <a:pt x="826" y="2218"/>
                  </a:lnTo>
                  <a:lnTo>
                    <a:pt x="862" y="2212"/>
                  </a:lnTo>
                  <a:lnTo>
                    <a:pt x="896" y="2205"/>
                  </a:lnTo>
                  <a:lnTo>
                    <a:pt x="930" y="2196"/>
                  </a:lnTo>
                  <a:lnTo>
                    <a:pt x="962" y="2187"/>
                  </a:lnTo>
                  <a:lnTo>
                    <a:pt x="993" y="2176"/>
                  </a:lnTo>
                  <a:lnTo>
                    <a:pt x="1022" y="2164"/>
                  </a:lnTo>
                  <a:lnTo>
                    <a:pt x="1051" y="2151"/>
                  </a:lnTo>
                  <a:lnTo>
                    <a:pt x="1078" y="2136"/>
                  </a:lnTo>
                  <a:lnTo>
                    <a:pt x="1104" y="2120"/>
                  </a:lnTo>
                  <a:lnTo>
                    <a:pt x="1130" y="2104"/>
                  </a:lnTo>
                  <a:lnTo>
                    <a:pt x="1154" y="2086"/>
                  </a:lnTo>
                  <a:lnTo>
                    <a:pt x="1176" y="2067"/>
                  </a:lnTo>
                  <a:lnTo>
                    <a:pt x="1198" y="2047"/>
                  </a:lnTo>
                  <a:lnTo>
                    <a:pt x="1218" y="2026"/>
                  </a:lnTo>
                  <a:lnTo>
                    <a:pt x="1237" y="2004"/>
                  </a:lnTo>
                  <a:lnTo>
                    <a:pt x="1253" y="1981"/>
                  </a:lnTo>
                  <a:lnTo>
                    <a:pt x="1270" y="1956"/>
                  </a:lnTo>
                  <a:lnTo>
                    <a:pt x="1284" y="1931"/>
                  </a:lnTo>
                  <a:lnTo>
                    <a:pt x="1298" y="1904"/>
                  </a:lnTo>
                  <a:lnTo>
                    <a:pt x="1310" y="1877"/>
                  </a:lnTo>
                  <a:lnTo>
                    <a:pt x="1321" y="1848"/>
                  </a:lnTo>
                  <a:lnTo>
                    <a:pt x="1331" y="1819"/>
                  </a:lnTo>
                  <a:lnTo>
                    <a:pt x="1339" y="1788"/>
                  </a:lnTo>
                  <a:lnTo>
                    <a:pt x="1345" y="1757"/>
                  </a:lnTo>
                  <a:lnTo>
                    <a:pt x="1350" y="1724"/>
                  </a:lnTo>
                  <a:lnTo>
                    <a:pt x="1354" y="1691"/>
                  </a:lnTo>
                  <a:lnTo>
                    <a:pt x="1356" y="1658"/>
                  </a:lnTo>
                  <a:lnTo>
                    <a:pt x="1357" y="1623"/>
                  </a:lnTo>
                  <a:lnTo>
                    <a:pt x="1355" y="1568"/>
                  </a:lnTo>
                  <a:lnTo>
                    <a:pt x="1351" y="1518"/>
                  </a:lnTo>
                  <a:lnTo>
                    <a:pt x="1344" y="1471"/>
                  </a:lnTo>
                  <a:lnTo>
                    <a:pt x="1334" y="1427"/>
                  </a:lnTo>
                  <a:lnTo>
                    <a:pt x="1322" y="1387"/>
                  </a:lnTo>
                  <a:lnTo>
                    <a:pt x="1308" y="1350"/>
                  </a:lnTo>
                  <a:lnTo>
                    <a:pt x="1291" y="1316"/>
                  </a:lnTo>
                  <a:lnTo>
                    <a:pt x="1273" y="1287"/>
                  </a:lnTo>
                  <a:lnTo>
                    <a:pt x="1254" y="1258"/>
                  </a:lnTo>
                  <a:lnTo>
                    <a:pt x="1234" y="1232"/>
                  </a:lnTo>
                  <a:lnTo>
                    <a:pt x="1212" y="1209"/>
                  </a:lnTo>
                  <a:lnTo>
                    <a:pt x="1189" y="1188"/>
                  </a:lnTo>
                  <a:lnTo>
                    <a:pt x="1165" y="1168"/>
                  </a:lnTo>
                  <a:lnTo>
                    <a:pt x="1140" y="1151"/>
                  </a:lnTo>
                  <a:lnTo>
                    <a:pt x="1116" y="1135"/>
                  </a:lnTo>
                  <a:lnTo>
                    <a:pt x="1091" y="1120"/>
                  </a:lnTo>
                  <a:lnTo>
                    <a:pt x="1066" y="1107"/>
                  </a:lnTo>
                  <a:lnTo>
                    <a:pt x="1041" y="1096"/>
                  </a:lnTo>
                  <a:lnTo>
                    <a:pt x="1017" y="1085"/>
                  </a:lnTo>
                  <a:lnTo>
                    <a:pt x="993" y="1075"/>
                  </a:lnTo>
                  <a:lnTo>
                    <a:pt x="970" y="1065"/>
                  </a:lnTo>
                  <a:lnTo>
                    <a:pt x="948" y="1056"/>
                  </a:lnTo>
                  <a:lnTo>
                    <a:pt x="927" y="1047"/>
                  </a:lnTo>
                  <a:lnTo>
                    <a:pt x="908" y="1039"/>
                  </a:lnTo>
                  <a:lnTo>
                    <a:pt x="890" y="1030"/>
                  </a:lnTo>
                  <a:lnTo>
                    <a:pt x="874" y="1021"/>
                  </a:lnTo>
                  <a:lnTo>
                    <a:pt x="859" y="1011"/>
                  </a:lnTo>
                  <a:lnTo>
                    <a:pt x="847" y="1002"/>
                  </a:lnTo>
                  <a:lnTo>
                    <a:pt x="837" y="991"/>
                  </a:lnTo>
                  <a:lnTo>
                    <a:pt x="830" y="979"/>
                  </a:lnTo>
                  <a:lnTo>
                    <a:pt x="826" y="967"/>
                  </a:lnTo>
                  <a:lnTo>
                    <a:pt x="824" y="953"/>
                  </a:lnTo>
                  <a:lnTo>
                    <a:pt x="824" y="600"/>
                  </a:lnTo>
                  <a:lnTo>
                    <a:pt x="824" y="342"/>
                  </a:lnTo>
                  <a:lnTo>
                    <a:pt x="824" y="151"/>
                  </a:lnTo>
                  <a:lnTo>
                    <a:pt x="824" y="0"/>
                  </a:lnTo>
                </a:path>
              </a:pathLst>
            </a:custGeom>
            <a:solidFill>
              <a:srgbClr val="B760F9"/>
            </a:solidFill>
            <a:ln w="12700" cap="rnd" cmpd="sng">
              <a:noFill/>
              <a:prstDash val="solid"/>
              <a:round/>
              <a:headEnd type="none" w="med" len="med"/>
              <a:tailEnd type="none" w="med" len="med"/>
            </a:ln>
            <a:effectLst/>
          </p:spPr>
          <p:txBody>
            <a:bodyPr/>
            <a:lstStyle/>
            <a:p>
              <a:endParaRPr lang="en-US"/>
            </a:p>
          </p:txBody>
        </p:sp>
        <p:sp>
          <p:nvSpPr>
            <p:cNvPr id="10265" name="Freeform 25"/>
            <p:cNvSpPr>
              <a:spLocks/>
            </p:cNvSpPr>
            <p:nvPr/>
          </p:nvSpPr>
          <p:spPr bwMode="auto">
            <a:xfrm>
              <a:off x="3460" y="1397"/>
              <a:ext cx="1364" cy="2235"/>
            </a:xfrm>
            <a:custGeom>
              <a:avLst/>
              <a:gdLst/>
              <a:ahLst/>
              <a:cxnLst>
                <a:cxn ang="0">
                  <a:pos x="827" y="0"/>
                </a:cxn>
                <a:cxn ang="0">
                  <a:pos x="821" y="3"/>
                </a:cxn>
                <a:cxn ang="0">
                  <a:pos x="805" y="11"/>
                </a:cxn>
                <a:cxn ang="0">
                  <a:pos x="777" y="21"/>
                </a:cxn>
                <a:cxn ang="0">
                  <a:pos x="735" y="29"/>
                </a:cxn>
                <a:cxn ang="0">
                  <a:pos x="677" y="32"/>
                </a:cxn>
                <a:cxn ang="0">
                  <a:pos x="630" y="33"/>
                </a:cxn>
                <a:cxn ang="0">
                  <a:pos x="592" y="26"/>
                </a:cxn>
                <a:cxn ang="0">
                  <a:pos x="564" y="17"/>
                </a:cxn>
                <a:cxn ang="0">
                  <a:pos x="545" y="8"/>
                </a:cxn>
                <a:cxn ang="0">
                  <a:pos x="536" y="4"/>
                </a:cxn>
                <a:cxn ang="0">
                  <a:pos x="534" y="969"/>
                </a:cxn>
                <a:cxn ang="0">
                  <a:pos x="513" y="1001"/>
                </a:cxn>
                <a:cxn ang="0">
                  <a:pos x="470" y="1028"/>
                </a:cxn>
                <a:cxn ang="0">
                  <a:pos x="412" y="1054"/>
                </a:cxn>
                <a:cxn ang="0">
                  <a:pos x="344" y="1083"/>
                </a:cxn>
                <a:cxn ang="0">
                  <a:pos x="270" y="1119"/>
                </a:cxn>
                <a:cxn ang="0">
                  <a:pos x="196" y="1168"/>
                </a:cxn>
                <a:cxn ang="0">
                  <a:pos x="127" y="1234"/>
                </a:cxn>
                <a:cxn ang="0">
                  <a:pos x="68" y="1322"/>
                </a:cxn>
                <a:cxn ang="0">
                  <a:pos x="25" y="1436"/>
                </a:cxn>
                <a:cxn ang="0">
                  <a:pos x="2" y="1580"/>
                </a:cxn>
                <a:cxn ang="0">
                  <a:pos x="3" y="1704"/>
                </a:cxn>
                <a:cxn ang="0">
                  <a:pos x="17" y="1799"/>
                </a:cxn>
                <a:cxn ang="0">
                  <a:pos x="44" y="1886"/>
                </a:cxn>
                <a:cxn ang="0">
                  <a:pos x="85" y="1965"/>
                </a:cxn>
                <a:cxn ang="0">
                  <a:pos x="136" y="2035"/>
                </a:cxn>
                <a:cxn ang="0">
                  <a:pos x="200" y="2095"/>
                </a:cxn>
                <a:cxn ang="0">
                  <a:pos x="275" y="2145"/>
                </a:cxn>
                <a:cxn ang="0">
                  <a:pos x="361" y="2184"/>
                </a:cxn>
                <a:cxn ang="0">
                  <a:pos x="456" y="2213"/>
                </a:cxn>
                <a:cxn ang="0">
                  <a:pos x="562" y="2229"/>
                </a:cxn>
                <a:cxn ang="0">
                  <a:pos x="677" y="2234"/>
                </a:cxn>
                <a:cxn ang="0">
                  <a:pos x="794" y="2228"/>
                </a:cxn>
                <a:cxn ang="0">
                  <a:pos x="900" y="2211"/>
                </a:cxn>
                <a:cxn ang="0">
                  <a:pos x="997" y="2182"/>
                </a:cxn>
                <a:cxn ang="0">
                  <a:pos x="1083" y="2142"/>
                </a:cxn>
                <a:cxn ang="0">
                  <a:pos x="1159" y="2092"/>
                </a:cxn>
                <a:cxn ang="0">
                  <a:pos x="1223" y="2031"/>
                </a:cxn>
                <a:cxn ang="0">
                  <a:pos x="1276" y="1961"/>
                </a:cxn>
                <a:cxn ang="0">
                  <a:pos x="1316" y="1882"/>
                </a:cxn>
                <a:cxn ang="0">
                  <a:pos x="1345" y="1793"/>
                </a:cxn>
                <a:cxn ang="0">
                  <a:pos x="1360" y="1696"/>
                </a:cxn>
                <a:cxn ang="0">
                  <a:pos x="1361" y="1572"/>
                </a:cxn>
                <a:cxn ang="0">
                  <a:pos x="1340" y="1431"/>
                </a:cxn>
                <a:cxn ang="0">
                  <a:pos x="1297" y="1320"/>
                </a:cxn>
                <a:cxn ang="0">
                  <a:pos x="1239" y="1235"/>
                </a:cxn>
                <a:cxn ang="0">
                  <a:pos x="1170" y="1171"/>
                </a:cxn>
                <a:cxn ang="0">
                  <a:pos x="1096" y="1123"/>
                </a:cxn>
                <a:cxn ang="0">
                  <a:pos x="1021" y="1088"/>
                </a:cxn>
                <a:cxn ang="0">
                  <a:pos x="952" y="1059"/>
                </a:cxn>
                <a:cxn ang="0">
                  <a:pos x="894" y="1033"/>
                </a:cxn>
                <a:cxn ang="0">
                  <a:pos x="851" y="1005"/>
                </a:cxn>
                <a:cxn ang="0">
                  <a:pos x="830" y="970"/>
                </a:cxn>
                <a:cxn ang="0">
                  <a:pos x="828" y="343"/>
                </a:cxn>
              </a:cxnLst>
              <a:rect l="0" t="0" r="r" b="b"/>
              <a:pathLst>
                <a:path w="1364" h="2235">
                  <a:moveTo>
                    <a:pt x="828" y="0"/>
                  </a:moveTo>
                  <a:lnTo>
                    <a:pt x="828" y="0"/>
                  </a:lnTo>
                  <a:lnTo>
                    <a:pt x="827" y="0"/>
                  </a:lnTo>
                  <a:lnTo>
                    <a:pt x="826" y="0"/>
                  </a:lnTo>
                  <a:lnTo>
                    <a:pt x="824" y="1"/>
                  </a:lnTo>
                  <a:lnTo>
                    <a:pt x="821" y="3"/>
                  </a:lnTo>
                  <a:lnTo>
                    <a:pt x="817" y="6"/>
                  </a:lnTo>
                  <a:lnTo>
                    <a:pt x="812" y="8"/>
                  </a:lnTo>
                  <a:lnTo>
                    <a:pt x="805" y="11"/>
                  </a:lnTo>
                  <a:lnTo>
                    <a:pt x="797" y="14"/>
                  </a:lnTo>
                  <a:lnTo>
                    <a:pt x="788" y="18"/>
                  </a:lnTo>
                  <a:lnTo>
                    <a:pt x="777" y="21"/>
                  </a:lnTo>
                  <a:lnTo>
                    <a:pt x="765" y="24"/>
                  </a:lnTo>
                  <a:lnTo>
                    <a:pt x="751" y="26"/>
                  </a:lnTo>
                  <a:lnTo>
                    <a:pt x="735" y="29"/>
                  </a:lnTo>
                  <a:lnTo>
                    <a:pt x="718" y="30"/>
                  </a:lnTo>
                  <a:lnTo>
                    <a:pt x="699" y="32"/>
                  </a:lnTo>
                  <a:lnTo>
                    <a:pt x="677" y="32"/>
                  </a:lnTo>
                  <a:lnTo>
                    <a:pt x="661" y="33"/>
                  </a:lnTo>
                  <a:lnTo>
                    <a:pt x="645" y="33"/>
                  </a:lnTo>
                  <a:lnTo>
                    <a:pt x="630" y="33"/>
                  </a:lnTo>
                  <a:lnTo>
                    <a:pt x="617" y="31"/>
                  </a:lnTo>
                  <a:lnTo>
                    <a:pt x="604" y="29"/>
                  </a:lnTo>
                  <a:lnTo>
                    <a:pt x="592" y="26"/>
                  </a:lnTo>
                  <a:lnTo>
                    <a:pt x="582" y="23"/>
                  </a:lnTo>
                  <a:lnTo>
                    <a:pt x="572" y="20"/>
                  </a:lnTo>
                  <a:lnTo>
                    <a:pt x="564" y="17"/>
                  </a:lnTo>
                  <a:lnTo>
                    <a:pt x="556" y="14"/>
                  </a:lnTo>
                  <a:lnTo>
                    <a:pt x="550" y="11"/>
                  </a:lnTo>
                  <a:lnTo>
                    <a:pt x="545" y="8"/>
                  </a:lnTo>
                  <a:lnTo>
                    <a:pt x="541" y="6"/>
                  </a:lnTo>
                  <a:lnTo>
                    <a:pt x="538" y="5"/>
                  </a:lnTo>
                  <a:lnTo>
                    <a:pt x="536" y="4"/>
                  </a:lnTo>
                  <a:lnTo>
                    <a:pt x="535" y="5"/>
                  </a:lnTo>
                  <a:lnTo>
                    <a:pt x="535" y="955"/>
                  </a:lnTo>
                  <a:lnTo>
                    <a:pt x="534" y="969"/>
                  </a:lnTo>
                  <a:lnTo>
                    <a:pt x="530" y="981"/>
                  </a:lnTo>
                  <a:lnTo>
                    <a:pt x="522" y="991"/>
                  </a:lnTo>
                  <a:lnTo>
                    <a:pt x="513" y="1001"/>
                  </a:lnTo>
                  <a:lnTo>
                    <a:pt x="501" y="1011"/>
                  </a:lnTo>
                  <a:lnTo>
                    <a:pt x="487" y="1020"/>
                  </a:lnTo>
                  <a:lnTo>
                    <a:pt x="470" y="1028"/>
                  </a:lnTo>
                  <a:lnTo>
                    <a:pt x="453" y="1037"/>
                  </a:lnTo>
                  <a:lnTo>
                    <a:pt x="433" y="1045"/>
                  </a:lnTo>
                  <a:lnTo>
                    <a:pt x="412" y="1054"/>
                  </a:lnTo>
                  <a:lnTo>
                    <a:pt x="390" y="1063"/>
                  </a:lnTo>
                  <a:lnTo>
                    <a:pt x="367" y="1072"/>
                  </a:lnTo>
                  <a:lnTo>
                    <a:pt x="344" y="1083"/>
                  </a:lnTo>
                  <a:lnTo>
                    <a:pt x="319" y="1094"/>
                  </a:lnTo>
                  <a:lnTo>
                    <a:pt x="295" y="1106"/>
                  </a:lnTo>
                  <a:lnTo>
                    <a:pt x="270" y="1119"/>
                  </a:lnTo>
                  <a:lnTo>
                    <a:pt x="245" y="1134"/>
                  </a:lnTo>
                  <a:lnTo>
                    <a:pt x="220" y="1150"/>
                  </a:lnTo>
                  <a:lnTo>
                    <a:pt x="196" y="1168"/>
                  </a:lnTo>
                  <a:lnTo>
                    <a:pt x="172" y="1188"/>
                  </a:lnTo>
                  <a:lnTo>
                    <a:pt x="149" y="1210"/>
                  </a:lnTo>
                  <a:lnTo>
                    <a:pt x="127" y="1234"/>
                  </a:lnTo>
                  <a:lnTo>
                    <a:pt x="106" y="1261"/>
                  </a:lnTo>
                  <a:lnTo>
                    <a:pt x="86" y="1290"/>
                  </a:lnTo>
                  <a:lnTo>
                    <a:pt x="68" y="1322"/>
                  </a:lnTo>
                  <a:lnTo>
                    <a:pt x="51" y="1357"/>
                  </a:lnTo>
                  <a:lnTo>
                    <a:pt x="37" y="1395"/>
                  </a:lnTo>
                  <a:lnTo>
                    <a:pt x="25" y="1436"/>
                  </a:lnTo>
                  <a:lnTo>
                    <a:pt x="15" y="1480"/>
                  </a:lnTo>
                  <a:lnTo>
                    <a:pt x="7" y="1528"/>
                  </a:lnTo>
                  <a:lnTo>
                    <a:pt x="2" y="1580"/>
                  </a:lnTo>
                  <a:lnTo>
                    <a:pt x="0" y="1636"/>
                  </a:lnTo>
                  <a:lnTo>
                    <a:pt x="1" y="1670"/>
                  </a:lnTo>
                  <a:lnTo>
                    <a:pt x="3" y="1704"/>
                  </a:lnTo>
                  <a:lnTo>
                    <a:pt x="6" y="1736"/>
                  </a:lnTo>
                  <a:lnTo>
                    <a:pt x="11" y="1768"/>
                  </a:lnTo>
                  <a:lnTo>
                    <a:pt x="17" y="1799"/>
                  </a:lnTo>
                  <a:lnTo>
                    <a:pt x="25" y="1829"/>
                  </a:lnTo>
                  <a:lnTo>
                    <a:pt x="34" y="1858"/>
                  </a:lnTo>
                  <a:lnTo>
                    <a:pt x="44" y="1886"/>
                  </a:lnTo>
                  <a:lnTo>
                    <a:pt x="56" y="1914"/>
                  </a:lnTo>
                  <a:lnTo>
                    <a:pt x="70" y="1940"/>
                  </a:lnTo>
                  <a:lnTo>
                    <a:pt x="85" y="1965"/>
                  </a:lnTo>
                  <a:lnTo>
                    <a:pt x="100" y="1989"/>
                  </a:lnTo>
                  <a:lnTo>
                    <a:pt x="118" y="2012"/>
                  </a:lnTo>
                  <a:lnTo>
                    <a:pt x="136" y="2035"/>
                  </a:lnTo>
                  <a:lnTo>
                    <a:pt x="156" y="2056"/>
                  </a:lnTo>
                  <a:lnTo>
                    <a:pt x="178" y="2076"/>
                  </a:lnTo>
                  <a:lnTo>
                    <a:pt x="200" y="2095"/>
                  </a:lnTo>
                  <a:lnTo>
                    <a:pt x="224" y="2112"/>
                  </a:lnTo>
                  <a:lnTo>
                    <a:pt x="249" y="2129"/>
                  </a:lnTo>
                  <a:lnTo>
                    <a:pt x="275" y="2145"/>
                  </a:lnTo>
                  <a:lnTo>
                    <a:pt x="302" y="2159"/>
                  </a:lnTo>
                  <a:lnTo>
                    <a:pt x="331" y="2172"/>
                  </a:lnTo>
                  <a:lnTo>
                    <a:pt x="361" y="2184"/>
                  </a:lnTo>
                  <a:lnTo>
                    <a:pt x="391" y="2195"/>
                  </a:lnTo>
                  <a:lnTo>
                    <a:pt x="423" y="2204"/>
                  </a:lnTo>
                  <a:lnTo>
                    <a:pt x="456" y="2213"/>
                  </a:lnTo>
                  <a:lnTo>
                    <a:pt x="491" y="2220"/>
                  </a:lnTo>
                  <a:lnTo>
                    <a:pt x="526" y="2225"/>
                  </a:lnTo>
                  <a:lnTo>
                    <a:pt x="562" y="2229"/>
                  </a:lnTo>
                  <a:lnTo>
                    <a:pt x="600" y="2232"/>
                  </a:lnTo>
                  <a:lnTo>
                    <a:pt x="638" y="2234"/>
                  </a:lnTo>
                  <a:lnTo>
                    <a:pt x="677" y="2234"/>
                  </a:lnTo>
                  <a:lnTo>
                    <a:pt x="717" y="2234"/>
                  </a:lnTo>
                  <a:lnTo>
                    <a:pt x="756" y="2232"/>
                  </a:lnTo>
                  <a:lnTo>
                    <a:pt x="794" y="2228"/>
                  </a:lnTo>
                  <a:lnTo>
                    <a:pt x="830" y="2224"/>
                  </a:lnTo>
                  <a:lnTo>
                    <a:pt x="866" y="2218"/>
                  </a:lnTo>
                  <a:lnTo>
                    <a:pt x="900" y="2211"/>
                  </a:lnTo>
                  <a:lnTo>
                    <a:pt x="934" y="2202"/>
                  </a:lnTo>
                  <a:lnTo>
                    <a:pt x="966" y="2193"/>
                  </a:lnTo>
                  <a:lnTo>
                    <a:pt x="997" y="2182"/>
                  </a:lnTo>
                  <a:lnTo>
                    <a:pt x="1027" y="2170"/>
                  </a:lnTo>
                  <a:lnTo>
                    <a:pt x="1056" y="2157"/>
                  </a:lnTo>
                  <a:lnTo>
                    <a:pt x="1083" y="2142"/>
                  </a:lnTo>
                  <a:lnTo>
                    <a:pt x="1109" y="2126"/>
                  </a:lnTo>
                  <a:lnTo>
                    <a:pt x="1135" y="2110"/>
                  </a:lnTo>
                  <a:lnTo>
                    <a:pt x="1159" y="2092"/>
                  </a:lnTo>
                  <a:lnTo>
                    <a:pt x="1181" y="2073"/>
                  </a:lnTo>
                  <a:lnTo>
                    <a:pt x="1203" y="2053"/>
                  </a:lnTo>
                  <a:lnTo>
                    <a:pt x="1223" y="2031"/>
                  </a:lnTo>
                  <a:lnTo>
                    <a:pt x="1242" y="2009"/>
                  </a:lnTo>
                  <a:lnTo>
                    <a:pt x="1259" y="1986"/>
                  </a:lnTo>
                  <a:lnTo>
                    <a:pt x="1276" y="1961"/>
                  </a:lnTo>
                  <a:lnTo>
                    <a:pt x="1290" y="1936"/>
                  </a:lnTo>
                  <a:lnTo>
                    <a:pt x="1304" y="1909"/>
                  </a:lnTo>
                  <a:lnTo>
                    <a:pt x="1316" y="1882"/>
                  </a:lnTo>
                  <a:lnTo>
                    <a:pt x="1327" y="1853"/>
                  </a:lnTo>
                  <a:lnTo>
                    <a:pt x="1337" y="1824"/>
                  </a:lnTo>
                  <a:lnTo>
                    <a:pt x="1345" y="1793"/>
                  </a:lnTo>
                  <a:lnTo>
                    <a:pt x="1351" y="1762"/>
                  </a:lnTo>
                  <a:lnTo>
                    <a:pt x="1356" y="1729"/>
                  </a:lnTo>
                  <a:lnTo>
                    <a:pt x="1360" y="1696"/>
                  </a:lnTo>
                  <a:lnTo>
                    <a:pt x="1362" y="1662"/>
                  </a:lnTo>
                  <a:lnTo>
                    <a:pt x="1363" y="1627"/>
                  </a:lnTo>
                  <a:lnTo>
                    <a:pt x="1361" y="1572"/>
                  </a:lnTo>
                  <a:lnTo>
                    <a:pt x="1357" y="1522"/>
                  </a:lnTo>
                  <a:lnTo>
                    <a:pt x="1350" y="1475"/>
                  </a:lnTo>
                  <a:lnTo>
                    <a:pt x="1340" y="1431"/>
                  </a:lnTo>
                  <a:lnTo>
                    <a:pt x="1328" y="1391"/>
                  </a:lnTo>
                  <a:lnTo>
                    <a:pt x="1314" y="1354"/>
                  </a:lnTo>
                  <a:lnTo>
                    <a:pt x="1297" y="1320"/>
                  </a:lnTo>
                  <a:lnTo>
                    <a:pt x="1279" y="1290"/>
                  </a:lnTo>
                  <a:lnTo>
                    <a:pt x="1260" y="1261"/>
                  </a:lnTo>
                  <a:lnTo>
                    <a:pt x="1239" y="1235"/>
                  </a:lnTo>
                  <a:lnTo>
                    <a:pt x="1217" y="1212"/>
                  </a:lnTo>
                  <a:lnTo>
                    <a:pt x="1194" y="1191"/>
                  </a:lnTo>
                  <a:lnTo>
                    <a:pt x="1170" y="1171"/>
                  </a:lnTo>
                  <a:lnTo>
                    <a:pt x="1145" y="1154"/>
                  </a:lnTo>
                  <a:lnTo>
                    <a:pt x="1121" y="1138"/>
                  </a:lnTo>
                  <a:lnTo>
                    <a:pt x="1096" y="1123"/>
                  </a:lnTo>
                  <a:lnTo>
                    <a:pt x="1071" y="1110"/>
                  </a:lnTo>
                  <a:lnTo>
                    <a:pt x="1046" y="1099"/>
                  </a:lnTo>
                  <a:lnTo>
                    <a:pt x="1021" y="1088"/>
                  </a:lnTo>
                  <a:lnTo>
                    <a:pt x="997" y="1078"/>
                  </a:lnTo>
                  <a:lnTo>
                    <a:pt x="974" y="1068"/>
                  </a:lnTo>
                  <a:lnTo>
                    <a:pt x="952" y="1059"/>
                  </a:lnTo>
                  <a:lnTo>
                    <a:pt x="931" y="1050"/>
                  </a:lnTo>
                  <a:lnTo>
                    <a:pt x="912" y="1042"/>
                  </a:lnTo>
                  <a:lnTo>
                    <a:pt x="894" y="1033"/>
                  </a:lnTo>
                  <a:lnTo>
                    <a:pt x="878" y="1024"/>
                  </a:lnTo>
                  <a:lnTo>
                    <a:pt x="863" y="1014"/>
                  </a:lnTo>
                  <a:lnTo>
                    <a:pt x="851" y="1005"/>
                  </a:lnTo>
                  <a:lnTo>
                    <a:pt x="841" y="994"/>
                  </a:lnTo>
                  <a:lnTo>
                    <a:pt x="834" y="982"/>
                  </a:lnTo>
                  <a:lnTo>
                    <a:pt x="830" y="970"/>
                  </a:lnTo>
                  <a:lnTo>
                    <a:pt x="828" y="956"/>
                  </a:lnTo>
                  <a:lnTo>
                    <a:pt x="828" y="602"/>
                  </a:lnTo>
                  <a:lnTo>
                    <a:pt x="828" y="343"/>
                  </a:lnTo>
                  <a:lnTo>
                    <a:pt x="828" y="151"/>
                  </a:lnTo>
                  <a:lnTo>
                    <a:pt x="828" y="0"/>
                  </a:lnTo>
                </a:path>
              </a:pathLst>
            </a:custGeom>
            <a:solidFill>
              <a:srgbClr val="B760F9"/>
            </a:solidFill>
            <a:ln w="12700" cap="rnd" cmpd="sng">
              <a:solidFill>
                <a:schemeClr val="tx1"/>
              </a:solidFill>
              <a:prstDash val="solid"/>
              <a:round/>
              <a:headEnd type="none" w="med" len="med"/>
              <a:tailEnd type="none" w="med" len="med"/>
            </a:ln>
            <a:effectLst/>
          </p:spPr>
          <p:txBody>
            <a:bodyPr/>
            <a:lstStyle/>
            <a:p>
              <a:endParaRPr lang="en-US"/>
            </a:p>
          </p:txBody>
        </p:sp>
        <p:sp>
          <p:nvSpPr>
            <p:cNvPr id="10266" name="Freeform 26"/>
            <p:cNvSpPr>
              <a:spLocks/>
            </p:cNvSpPr>
            <p:nvPr/>
          </p:nvSpPr>
          <p:spPr bwMode="auto">
            <a:xfrm>
              <a:off x="3874" y="3492"/>
              <a:ext cx="497" cy="109"/>
            </a:xfrm>
            <a:custGeom>
              <a:avLst/>
              <a:gdLst/>
              <a:ahLst/>
              <a:cxnLst>
                <a:cxn ang="0">
                  <a:pos x="261" y="0"/>
                </a:cxn>
                <a:cxn ang="0">
                  <a:pos x="298" y="2"/>
                </a:cxn>
                <a:cxn ang="0">
                  <a:pos x="333" y="4"/>
                </a:cxn>
                <a:cxn ang="0">
                  <a:pos x="366" y="7"/>
                </a:cxn>
                <a:cxn ang="0">
                  <a:pos x="396" y="11"/>
                </a:cxn>
                <a:cxn ang="0">
                  <a:pos x="423" y="16"/>
                </a:cxn>
                <a:cxn ang="0">
                  <a:pos x="447" y="22"/>
                </a:cxn>
                <a:cxn ang="0">
                  <a:pos x="466" y="28"/>
                </a:cxn>
                <a:cxn ang="0">
                  <a:pos x="481" y="36"/>
                </a:cxn>
                <a:cxn ang="0">
                  <a:pos x="491" y="43"/>
                </a:cxn>
                <a:cxn ang="0">
                  <a:pos x="496" y="51"/>
                </a:cxn>
                <a:cxn ang="0">
                  <a:pos x="495" y="60"/>
                </a:cxn>
                <a:cxn ang="0">
                  <a:pos x="488" y="68"/>
                </a:cxn>
                <a:cxn ang="0">
                  <a:pos x="477" y="75"/>
                </a:cxn>
                <a:cxn ang="0">
                  <a:pos x="460" y="82"/>
                </a:cxn>
                <a:cxn ang="0">
                  <a:pos x="439" y="89"/>
                </a:cxn>
                <a:cxn ang="0">
                  <a:pos x="415" y="94"/>
                </a:cxn>
                <a:cxn ang="0">
                  <a:pos x="387" y="99"/>
                </a:cxn>
                <a:cxn ang="0">
                  <a:pos x="355" y="103"/>
                </a:cxn>
                <a:cxn ang="0">
                  <a:pos x="322" y="106"/>
                </a:cxn>
                <a:cxn ang="0">
                  <a:pos x="286" y="107"/>
                </a:cxn>
                <a:cxn ang="0">
                  <a:pos x="248" y="108"/>
                </a:cxn>
                <a:cxn ang="0">
                  <a:pos x="210" y="107"/>
                </a:cxn>
                <a:cxn ang="0">
                  <a:pos x="175" y="106"/>
                </a:cxn>
                <a:cxn ang="0">
                  <a:pos x="141" y="103"/>
                </a:cxn>
                <a:cxn ang="0">
                  <a:pos x="110" y="99"/>
                </a:cxn>
                <a:cxn ang="0">
                  <a:pos x="82" y="94"/>
                </a:cxn>
                <a:cxn ang="0">
                  <a:pos x="57" y="89"/>
                </a:cxn>
                <a:cxn ang="0">
                  <a:pos x="36" y="82"/>
                </a:cxn>
                <a:cxn ang="0">
                  <a:pos x="20" y="75"/>
                </a:cxn>
                <a:cxn ang="0">
                  <a:pos x="8" y="68"/>
                </a:cxn>
                <a:cxn ang="0">
                  <a:pos x="1" y="60"/>
                </a:cxn>
                <a:cxn ang="0">
                  <a:pos x="0" y="51"/>
                </a:cxn>
                <a:cxn ang="0">
                  <a:pos x="5" y="43"/>
                </a:cxn>
                <a:cxn ang="0">
                  <a:pos x="15" y="36"/>
                </a:cxn>
                <a:cxn ang="0">
                  <a:pos x="30" y="28"/>
                </a:cxn>
                <a:cxn ang="0">
                  <a:pos x="50" y="22"/>
                </a:cxn>
                <a:cxn ang="0">
                  <a:pos x="73" y="16"/>
                </a:cxn>
                <a:cxn ang="0">
                  <a:pos x="100" y="11"/>
                </a:cxn>
                <a:cxn ang="0">
                  <a:pos x="130" y="7"/>
                </a:cxn>
                <a:cxn ang="0">
                  <a:pos x="163" y="4"/>
                </a:cxn>
                <a:cxn ang="0">
                  <a:pos x="198" y="2"/>
                </a:cxn>
                <a:cxn ang="0">
                  <a:pos x="236" y="0"/>
                </a:cxn>
              </a:cxnLst>
              <a:rect l="0" t="0" r="r" b="b"/>
              <a:pathLst>
                <a:path w="497" h="109">
                  <a:moveTo>
                    <a:pt x="248" y="0"/>
                  </a:moveTo>
                  <a:lnTo>
                    <a:pt x="248" y="0"/>
                  </a:lnTo>
                  <a:lnTo>
                    <a:pt x="261" y="0"/>
                  </a:lnTo>
                  <a:lnTo>
                    <a:pt x="273" y="1"/>
                  </a:lnTo>
                  <a:lnTo>
                    <a:pt x="286" y="1"/>
                  </a:lnTo>
                  <a:lnTo>
                    <a:pt x="298" y="2"/>
                  </a:lnTo>
                  <a:lnTo>
                    <a:pt x="310" y="2"/>
                  </a:lnTo>
                  <a:lnTo>
                    <a:pt x="322" y="3"/>
                  </a:lnTo>
                  <a:lnTo>
                    <a:pt x="333" y="4"/>
                  </a:lnTo>
                  <a:lnTo>
                    <a:pt x="344" y="5"/>
                  </a:lnTo>
                  <a:lnTo>
                    <a:pt x="355" y="6"/>
                  </a:lnTo>
                  <a:lnTo>
                    <a:pt x="366" y="7"/>
                  </a:lnTo>
                  <a:lnTo>
                    <a:pt x="376" y="8"/>
                  </a:lnTo>
                  <a:lnTo>
                    <a:pt x="387" y="9"/>
                  </a:lnTo>
                  <a:lnTo>
                    <a:pt x="396" y="11"/>
                  </a:lnTo>
                  <a:lnTo>
                    <a:pt x="406" y="13"/>
                  </a:lnTo>
                  <a:lnTo>
                    <a:pt x="415" y="14"/>
                  </a:lnTo>
                  <a:lnTo>
                    <a:pt x="423" y="16"/>
                  </a:lnTo>
                  <a:lnTo>
                    <a:pt x="432" y="18"/>
                  </a:lnTo>
                  <a:lnTo>
                    <a:pt x="439" y="20"/>
                  </a:lnTo>
                  <a:lnTo>
                    <a:pt x="447" y="22"/>
                  </a:lnTo>
                  <a:lnTo>
                    <a:pt x="454" y="24"/>
                  </a:lnTo>
                  <a:lnTo>
                    <a:pt x="460" y="26"/>
                  </a:lnTo>
                  <a:lnTo>
                    <a:pt x="466" y="28"/>
                  </a:lnTo>
                  <a:lnTo>
                    <a:pt x="472" y="31"/>
                  </a:lnTo>
                  <a:lnTo>
                    <a:pt x="477" y="33"/>
                  </a:lnTo>
                  <a:lnTo>
                    <a:pt x="481" y="36"/>
                  </a:lnTo>
                  <a:lnTo>
                    <a:pt x="485" y="38"/>
                  </a:lnTo>
                  <a:lnTo>
                    <a:pt x="488" y="41"/>
                  </a:lnTo>
                  <a:lnTo>
                    <a:pt x="491" y="43"/>
                  </a:lnTo>
                  <a:lnTo>
                    <a:pt x="493" y="46"/>
                  </a:lnTo>
                  <a:lnTo>
                    <a:pt x="495" y="49"/>
                  </a:lnTo>
                  <a:lnTo>
                    <a:pt x="496" y="51"/>
                  </a:lnTo>
                  <a:lnTo>
                    <a:pt x="496" y="54"/>
                  </a:lnTo>
                  <a:lnTo>
                    <a:pt x="496" y="57"/>
                  </a:lnTo>
                  <a:lnTo>
                    <a:pt x="495" y="60"/>
                  </a:lnTo>
                  <a:lnTo>
                    <a:pt x="493" y="62"/>
                  </a:lnTo>
                  <a:lnTo>
                    <a:pt x="491" y="65"/>
                  </a:lnTo>
                  <a:lnTo>
                    <a:pt x="488" y="68"/>
                  </a:lnTo>
                  <a:lnTo>
                    <a:pt x="485" y="70"/>
                  </a:lnTo>
                  <a:lnTo>
                    <a:pt x="481" y="73"/>
                  </a:lnTo>
                  <a:lnTo>
                    <a:pt x="477" y="75"/>
                  </a:lnTo>
                  <a:lnTo>
                    <a:pt x="472" y="78"/>
                  </a:lnTo>
                  <a:lnTo>
                    <a:pt x="466" y="80"/>
                  </a:lnTo>
                  <a:lnTo>
                    <a:pt x="460" y="82"/>
                  </a:lnTo>
                  <a:lnTo>
                    <a:pt x="454" y="84"/>
                  </a:lnTo>
                  <a:lnTo>
                    <a:pt x="447" y="86"/>
                  </a:lnTo>
                  <a:lnTo>
                    <a:pt x="439" y="89"/>
                  </a:lnTo>
                  <a:lnTo>
                    <a:pt x="432" y="90"/>
                  </a:lnTo>
                  <a:lnTo>
                    <a:pt x="423" y="92"/>
                  </a:lnTo>
                  <a:lnTo>
                    <a:pt x="415" y="94"/>
                  </a:lnTo>
                  <a:lnTo>
                    <a:pt x="406" y="96"/>
                  </a:lnTo>
                  <a:lnTo>
                    <a:pt x="396" y="97"/>
                  </a:lnTo>
                  <a:lnTo>
                    <a:pt x="387" y="99"/>
                  </a:lnTo>
                  <a:lnTo>
                    <a:pt x="376" y="100"/>
                  </a:lnTo>
                  <a:lnTo>
                    <a:pt x="366" y="101"/>
                  </a:lnTo>
                  <a:lnTo>
                    <a:pt x="355" y="103"/>
                  </a:lnTo>
                  <a:lnTo>
                    <a:pt x="344" y="104"/>
                  </a:lnTo>
                  <a:lnTo>
                    <a:pt x="333" y="105"/>
                  </a:lnTo>
                  <a:lnTo>
                    <a:pt x="322" y="106"/>
                  </a:lnTo>
                  <a:lnTo>
                    <a:pt x="310" y="106"/>
                  </a:lnTo>
                  <a:lnTo>
                    <a:pt x="298" y="107"/>
                  </a:lnTo>
                  <a:lnTo>
                    <a:pt x="286" y="107"/>
                  </a:lnTo>
                  <a:lnTo>
                    <a:pt x="273" y="108"/>
                  </a:lnTo>
                  <a:lnTo>
                    <a:pt x="261" y="108"/>
                  </a:lnTo>
                  <a:lnTo>
                    <a:pt x="248" y="108"/>
                  </a:lnTo>
                  <a:lnTo>
                    <a:pt x="236" y="108"/>
                  </a:lnTo>
                  <a:lnTo>
                    <a:pt x="223" y="108"/>
                  </a:lnTo>
                  <a:lnTo>
                    <a:pt x="210" y="107"/>
                  </a:lnTo>
                  <a:lnTo>
                    <a:pt x="198" y="107"/>
                  </a:lnTo>
                  <a:lnTo>
                    <a:pt x="186" y="106"/>
                  </a:lnTo>
                  <a:lnTo>
                    <a:pt x="175" y="106"/>
                  </a:lnTo>
                  <a:lnTo>
                    <a:pt x="163" y="105"/>
                  </a:lnTo>
                  <a:lnTo>
                    <a:pt x="152" y="104"/>
                  </a:lnTo>
                  <a:lnTo>
                    <a:pt x="141" y="103"/>
                  </a:lnTo>
                  <a:lnTo>
                    <a:pt x="130" y="101"/>
                  </a:lnTo>
                  <a:lnTo>
                    <a:pt x="120" y="100"/>
                  </a:lnTo>
                  <a:lnTo>
                    <a:pt x="110" y="99"/>
                  </a:lnTo>
                  <a:lnTo>
                    <a:pt x="100" y="97"/>
                  </a:lnTo>
                  <a:lnTo>
                    <a:pt x="91" y="96"/>
                  </a:lnTo>
                  <a:lnTo>
                    <a:pt x="82" y="94"/>
                  </a:lnTo>
                  <a:lnTo>
                    <a:pt x="73" y="92"/>
                  </a:lnTo>
                  <a:lnTo>
                    <a:pt x="65" y="90"/>
                  </a:lnTo>
                  <a:lnTo>
                    <a:pt x="57" y="89"/>
                  </a:lnTo>
                  <a:lnTo>
                    <a:pt x="50" y="86"/>
                  </a:lnTo>
                  <a:lnTo>
                    <a:pt x="43" y="84"/>
                  </a:lnTo>
                  <a:lnTo>
                    <a:pt x="36" y="82"/>
                  </a:lnTo>
                  <a:lnTo>
                    <a:pt x="30" y="80"/>
                  </a:lnTo>
                  <a:lnTo>
                    <a:pt x="25" y="78"/>
                  </a:lnTo>
                  <a:lnTo>
                    <a:pt x="20" y="75"/>
                  </a:lnTo>
                  <a:lnTo>
                    <a:pt x="15" y="73"/>
                  </a:lnTo>
                  <a:lnTo>
                    <a:pt x="11" y="70"/>
                  </a:lnTo>
                  <a:lnTo>
                    <a:pt x="8" y="68"/>
                  </a:lnTo>
                  <a:lnTo>
                    <a:pt x="5" y="65"/>
                  </a:lnTo>
                  <a:lnTo>
                    <a:pt x="3" y="62"/>
                  </a:lnTo>
                  <a:lnTo>
                    <a:pt x="1" y="60"/>
                  </a:lnTo>
                  <a:lnTo>
                    <a:pt x="0" y="57"/>
                  </a:lnTo>
                  <a:lnTo>
                    <a:pt x="0" y="54"/>
                  </a:lnTo>
                  <a:lnTo>
                    <a:pt x="0" y="51"/>
                  </a:lnTo>
                  <a:lnTo>
                    <a:pt x="1" y="49"/>
                  </a:lnTo>
                  <a:lnTo>
                    <a:pt x="3" y="46"/>
                  </a:lnTo>
                  <a:lnTo>
                    <a:pt x="5" y="43"/>
                  </a:lnTo>
                  <a:lnTo>
                    <a:pt x="8" y="41"/>
                  </a:lnTo>
                  <a:lnTo>
                    <a:pt x="11" y="38"/>
                  </a:lnTo>
                  <a:lnTo>
                    <a:pt x="15" y="36"/>
                  </a:lnTo>
                  <a:lnTo>
                    <a:pt x="20" y="33"/>
                  </a:lnTo>
                  <a:lnTo>
                    <a:pt x="25" y="31"/>
                  </a:lnTo>
                  <a:lnTo>
                    <a:pt x="30" y="28"/>
                  </a:lnTo>
                  <a:lnTo>
                    <a:pt x="36" y="26"/>
                  </a:lnTo>
                  <a:lnTo>
                    <a:pt x="43" y="24"/>
                  </a:lnTo>
                  <a:lnTo>
                    <a:pt x="50" y="22"/>
                  </a:lnTo>
                  <a:lnTo>
                    <a:pt x="57" y="20"/>
                  </a:lnTo>
                  <a:lnTo>
                    <a:pt x="65" y="18"/>
                  </a:lnTo>
                  <a:lnTo>
                    <a:pt x="73" y="16"/>
                  </a:lnTo>
                  <a:lnTo>
                    <a:pt x="82" y="14"/>
                  </a:lnTo>
                  <a:lnTo>
                    <a:pt x="91" y="13"/>
                  </a:lnTo>
                  <a:lnTo>
                    <a:pt x="100" y="11"/>
                  </a:lnTo>
                  <a:lnTo>
                    <a:pt x="110" y="9"/>
                  </a:lnTo>
                  <a:lnTo>
                    <a:pt x="120" y="8"/>
                  </a:lnTo>
                  <a:lnTo>
                    <a:pt x="130" y="7"/>
                  </a:lnTo>
                  <a:lnTo>
                    <a:pt x="141" y="6"/>
                  </a:lnTo>
                  <a:lnTo>
                    <a:pt x="152" y="5"/>
                  </a:lnTo>
                  <a:lnTo>
                    <a:pt x="163" y="4"/>
                  </a:lnTo>
                  <a:lnTo>
                    <a:pt x="175" y="3"/>
                  </a:lnTo>
                  <a:lnTo>
                    <a:pt x="186" y="2"/>
                  </a:lnTo>
                  <a:lnTo>
                    <a:pt x="198" y="2"/>
                  </a:lnTo>
                  <a:lnTo>
                    <a:pt x="210" y="1"/>
                  </a:lnTo>
                  <a:lnTo>
                    <a:pt x="223" y="1"/>
                  </a:lnTo>
                  <a:lnTo>
                    <a:pt x="236" y="0"/>
                  </a:lnTo>
                  <a:lnTo>
                    <a:pt x="248" y="0"/>
                  </a:lnTo>
                </a:path>
              </a:pathLst>
            </a:custGeom>
            <a:solidFill>
              <a:srgbClr val="B760F9"/>
            </a:solidFill>
            <a:ln w="12700" cap="rnd" cmpd="sng">
              <a:solidFill>
                <a:srgbClr val="B2B2B2"/>
              </a:solidFill>
              <a:prstDash val="solid"/>
              <a:round/>
              <a:headEnd type="none" w="med" len="med"/>
              <a:tailEnd type="none" w="med" len="med"/>
            </a:ln>
            <a:effectLst/>
          </p:spPr>
          <p:txBody>
            <a:bodyPr/>
            <a:lstStyle/>
            <a:p>
              <a:endParaRPr lang="en-US"/>
            </a:p>
          </p:txBody>
        </p:sp>
        <p:sp>
          <p:nvSpPr>
            <p:cNvPr id="10267" name="Freeform 27"/>
            <p:cNvSpPr>
              <a:spLocks/>
            </p:cNvSpPr>
            <p:nvPr/>
          </p:nvSpPr>
          <p:spPr bwMode="auto">
            <a:xfrm>
              <a:off x="3497" y="1435"/>
              <a:ext cx="559" cy="2164"/>
            </a:xfrm>
            <a:custGeom>
              <a:avLst/>
              <a:gdLst/>
              <a:ahLst/>
              <a:cxnLst>
                <a:cxn ang="0">
                  <a:pos x="514" y="929"/>
                </a:cxn>
                <a:cxn ang="0">
                  <a:pos x="494" y="966"/>
                </a:cxn>
                <a:cxn ang="0">
                  <a:pos x="453" y="997"/>
                </a:cxn>
                <a:cxn ang="0">
                  <a:pos x="397" y="1024"/>
                </a:cxn>
                <a:cxn ang="0">
                  <a:pos x="330" y="1054"/>
                </a:cxn>
                <a:cxn ang="0">
                  <a:pos x="259" y="1090"/>
                </a:cxn>
                <a:cxn ang="0">
                  <a:pos x="188" y="1138"/>
                </a:cxn>
                <a:cxn ang="0">
                  <a:pos x="122" y="1202"/>
                </a:cxn>
                <a:cxn ang="0">
                  <a:pos x="65" y="1286"/>
                </a:cxn>
                <a:cxn ang="0">
                  <a:pos x="24" y="1396"/>
                </a:cxn>
                <a:cxn ang="0">
                  <a:pos x="2" y="1537"/>
                </a:cxn>
                <a:cxn ang="0">
                  <a:pos x="4" y="1674"/>
                </a:cxn>
                <a:cxn ang="0">
                  <a:pos x="22" y="1782"/>
                </a:cxn>
                <a:cxn ang="0">
                  <a:pos x="54" y="1872"/>
                </a:cxn>
                <a:cxn ang="0">
                  <a:pos x="98" y="1946"/>
                </a:cxn>
                <a:cxn ang="0">
                  <a:pos x="149" y="2004"/>
                </a:cxn>
                <a:cxn ang="0">
                  <a:pos x="207" y="2051"/>
                </a:cxn>
                <a:cxn ang="0">
                  <a:pos x="267" y="2087"/>
                </a:cxn>
                <a:cxn ang="0">
                  <a:pos x="328" y="2115"/>
                </a:cxn>
                <a:cxn ang="0">
                  <a:pos x="387" y="2135"/>
                </a:cxn>
                <a:cxn ang="0">
                  <a:pos x="440" y="2151"/>
                </a:cxn>
                <a:cxn ang="0">
                  <a:pos x="487" y="2163"/>
                </a:cxn>
                <a:cxn ang="0">
                  <a:pos x="425" y="2139"/>
                </a:cxn>
                <a:cxn ang="0">
                  <a:pos x="365" y="2113"/>
                </a:cxn>
                <a:cxn ang="0">
                  <a:pos x="307" y="2083"/>
                </a:cxn>
                <a:cxn ang="0">
                  <a:pos x="251" y="2048"/>
                </a:cxn>
                <a:cxn ang="0">
                  <a:pos x="201" y="2006"/>
                </a:cxn>
                <a:cxn ang="0">
                  <a:pos x="155" y="1958"/>
                </a:cxn>
                <a:cxn ang="0">
                  <a:pos x="117" y="1900"/>
                </a:cxn>
                <a:cxn ang="0">
                  <a:pos x="86" y="1831"/>
                </a:cxn>
                <a:cxn ang="0">
                  <a:pos x="64" y="1751"/>
                </a:cxn>
                <a:cxn ang="0">
                  <a:pos x="52" y="1657"/>
                </a:cxn>
                <a:cxn ang="0">
                  <a:pos x="53" y="1536"/>
                </a:cxn>
                <a:cxn ang="0">
                  <a:pos x="76" y="1400"/>
                </a:cxn>
                <a:cxn ang="0">
                  <a:pos x="118" y="1293"/>
                </a:cxn>
                <a:cxn ang="0">
                  <a:pos x="173" y="1211"/>
                </a:cxn>
                <a:cxn ang="0">
                  <a:pos x="238" y="1148"/>
                </a:cxn>
                <a:cxn ang="0">
                  <a:pos x="309" y="1100"/>
                </a:cxn>
                <a:cxn ang="0">
                  <a:pos x="378" y="1062"/>
                </a:cxn>
                <a:cxn ang="0">
                  <a:pos x="442" y="1031"/>
                </a:cxn>
                <a:cxn ang="0">
                  <a:pos x="497" y="1001"/>
                </a:cxn>
                <a:cxn ang="0">
                  <a:pos x="536" y="969"/>
                </a:cxn>
                <a:cxn ang="0">
                  <a:pos x="556" y="929"/>
                </a:cxn>
                <a:cxn ang="0">
                  <a:pos x="515" y="0"/>
                </a:cxn>
              </a:cxnLst>
              <a:rect l="0" t="0" r="r" b="b"/>
              <a:pathLst>
                <a:path w="559" h="2164">
                  <a:moveTo>
                    <a:pt x="515" y="0"/>
                  </a:moveTo>
                  <a:lnTo>
                    <a:pt x="515" y="913"/>
                  </a:lnTo>
                  <a:lnTo>
                    <a:pt x="514" y="929"/>
                  </a:lnTo>
                  <a:lnTo>
                    <a:pt x="510" y="942"/>
                  </a:lnTo>
                  <a:lnTo>
                    <a:pt x="503" y="955"/>
                  </a:lnTo>
                  <a:lnTo>
                    <a:pt x="494" y="966"/>
                  </a:lnTo>
                  <a:lnTo>
                    <a:pt x="482" y="977"/>
                  </a:lnTo>
                  <a:lnTo>
                    <a:pt x="468" y="987"/>
                  </a:lnTo>
                  <a:lnTo>
                    <a:pt x="453" y="997"/>
                  </a:lnTo>
                  <a:lnTo>
                    <a:pt x="435" y="1006"/>
                  </a:lnTo>
                  <a:lnTo>
                    <a:pt x="417" y="1015"/>
                  </a:lnTo>
                  <a:lnTo>
                    <a:pt x="397" y="1024"/>
                  </a:lnTo>
                  <a:lnTo>
                    <a:pt x="376" y="1034"/>
                  </a:lnTo>
                  <a:lnTo>
                    <a:pt x="354" y="1044"/>
                  </a:lnTo>
                  <a:lnTo>
                    <a:pt x="330" y="1054"/>
                  </a:lnTo>
                  <a:lnTo>
                    <a:pt x="308" y="1065"/>
                  </a:lnTo>
                  <a:lnTo>
                    <a:pt x="284" y="1077"/>
                  </a:lnTo>
                  <a:lnTo>
                    <a:pt x="259" y="1090"/>
                  </a:lnTo>
                  <a:lnTo>
                    <a:pt x="235" y="1105"/>
                  </a:lnTo>
                  <a:lnTo>
                    <a:pt x="212" y="1120"/>
                  </a:lnTo>
                  <a:lnTo>
                    <a:pt x="188" y="1138"/>
                  </a:lnTo>
                  <a:lnTo>
                    <a:pt x="165" y="1157"/>
                  </a:lnTo>
                  <a:lnTo>
                    <a:pt x="142" y="1178"/>
                  </a:lnTo>
                  <a:lnTo>
                    <a:pt x="122" y="1202"/>
                  </a:lnTo>
                  <a:lnTo>
                    <a:pt x="102" y="1228"/>
                  </a:lnTo>
                  <a:lnTo>
                    <a:pt x="82" y="1256"/>
                  </a:lnTo>
                  <a:lnTo>
                    <a:pt x="65" y="1286"/>
                  </a:lnTo>
                  <a:lnTo>
                    <a:pt x="49" y="1319"/>
                  </a:lnTo>
                  <a:lnTo>
                    <a:pt x="36" y="1356"/>
                  </a:lnTo>
                  <a:lnTo>
                    <a:pt x="24" y="1396"/>
                  </a:lnTo>
                  <a:lnTo>
                    <a:pt x="14" y="1440"/>
                  </a:lnTo>
                  <a:lnTo>
                    <a:pt x="7" y="1487"/>
                  </a:lnTo>
                  <a:lnTo>
                    <a:pt x="2" y="1537"/>
                  </a:lnTo>
                  <a:lnTo>
                    <a:pt x="0" y="1592"/>
                  </a:lnTo>
                  <a:lnTo>
                    <a:pt x="1" y="1634"/>
                  </a:lnTo>
                  <a:lnTo>
                    <a:pt x="4" y="1674"/>
                  </a:lnTo>
                  <a:lnTo>
                    <a:pt x="8" y="1712"/>
                  </a:lnTo>
                  <a:lnTo>
                    <a:pt x="14" y="1748"/>
                  </a:lnTo>
                  <a:lnTo>
                    <a:pt x="22" y="1782"/>
                  </a:lnTo>
                  <a:lnTo>
                    <a:pt x="32" y="1814"/>
                  </a:lnTo>
                  <a:lnTo>
                    <a:pt x="43" y="1844"/>
                  </a:lnTo>
                  <a:lnTo>
                    <a:pt x="54" y="1872"/>
                  </a:lnTo>
                  <a:lnTo>
                    <a:pt x="67" y="1899"/>
                  </a:lnTo>
                  <a:lnTo>
                    <a:pt x="82" y="1923"/>
                  </a:lnTo>
                  <a:lnTo>
                    <a:pt x="98" y="1946"/>
                  </a:lnTo>
                  <a:lnTo>
                    <a:pt x="114" y="1967"/>
                  </a:lnTo>
                  <a:lnTo>
                    <a:pt x="132" y="1986"/>
                  </a:lnTo>
                  <a:lnTo>
                    <a:pt x="149" y="2004"/>
                  </a:lnTo>
                  <a:lnTo>
                    <a:pt x="168" y="2021"/>
                  </a:lnTo>
                  <a:lnTo>
                    <a:pt x="187" y="2037"/>
                  </a:lnTo>
                  <a:lnTo>
                    <a:pt x="207" y="2051"/>
                  </a:lnTo>
                  <a:lnTo>
                    <a:pt x="227" y="2064"/>
                  </a:lnTo>
                  <a:lnTo>
                    <a:pt x="246" y="2076"/>
                  </a:lnTo>
                  <a:lnTo>
                    <a:pt x="267" y="2087"/>
                  </a:lnTo>
                  <a:lnTo>
                    <a:pt x="288" y="2097"/>
                  </a:lnTo>
                  <a:lnTo>
                    <a:pt x="308" y="2106"/>
                  </a:lnTo>
                  <a:lnTo>
                    <a:pt x="328" y="2115"/>
                  </a:lnTo>
                  <a:lnTo>
                    <a:pt x="348" y="2122"/>
                  </a:lnTo>
                  <a:lnTo>
                    <a:pt x="368" y="2129"/>
                  </a:lnTo>
                  <a:lnTo>
                    <a:pt x="387" y="2135"/>
                  </a:lnTo>
                  <a:lnTo>
                    <a:pt x="406" y="2141"/>
                  </a:lnTo>
                  <a:lnTo>
                    <a:pt x="423" y="2146"/>
                  </a:lnTo>
                  <a:lnTo>
                    <a:pt x="440" y="2151"/>
                  </a:lnTo>
                  <a:lnTo>
                    <a:pt x="457" y="2155"/>
                  </a:lnTo>
                  <a:lnTo>
                    <a:pt x="473" y="2159"/>
                  </a:lnTo>
                  <a:lnTo>
                    <a:pt x="487" y="2163"/>
                  </a:lnTo>
                  <a:lnTo>
                    <a:pt x="467" y="2155"/>
                  </a:lnTo>
                  <a:lnTo>
                    <a:pt x="446" y="2147"/>
                  </a:lnTo>
                  <a:lnTo>
                    <a:pt x="425" y="2139"/>
                  </a:lnTo>
                  <a:lnTo>
                    <a:pt x="406" y="2131"/>
                  </a:lnTo>
                  <a:lnTo>
                    <a:pt x="385" y="2122"/>
                  </a:lnTo>
                  <a:lnTo>
                    <a:pt x="365" y="2113"/>
                  </a:lnTo>
                  <a:lnTo>
                    <a:pt x="345" y="2103"/>
                  </a:lnTo>
                  <a:lnTo>
                    <a:pt x="326" y="2093"/>
                  </a:lnTo>
                  <a:lnTo>
                    <a:pt x="307" y="2083"/>
                  </a:lnTo>
                  <a:lnTo>
                    <a:pt x="288" y="2071"/>
                  </a:lnTo>
                  <a:lnTo>
                    <a:pt x="269" y="2060"/>
                  </a:lnTo>
                  <a:lnTo>
                    <a:pt x="251" y="2048"/>
                  </a:lnTo>
                  <a:lnTo>
                    <a:pt x="233" y="2035"/>
                  </a:lnTo>
                  <a:lnTo>
                    <a:pt x="217" y="2021"/>
                  </a:lnTo>
                  <a:lnTo>
                    <a:pt x="201" y="2006"/>
                  </a:lnTo>
                  <a:lnTo>
                    <a:pt x="185" y="1991"/>
                  </a:lnTo>
                  <a:lnTo>
                    <a:pt x="169" y="1975"/>
                  </a:lnTo>
                  <a:lnTo>
                    <a:pt x="155" y="1958"/>
                  </a:lnTo>
                  <a:lnTo>
                    <a:pt x="141" y="1939"/>
                  </a:lnTo>
                  <a:lnTo>
                    <a:pt x="129" y="1920"/>
                  </a:lnTo>
                  <a:lnTo>
                    <a:pt x="117" y="1900"/>
                  </a:lnTo>
                  <a:lnTo>
                    <a:pt x="105" y="1878"/>
                  </a:lnTo>
                  <a:lnTo>
                    <a:pt x="95" y="1855"/>
                  </a:lnTo>
                  <a:lnTo>
                    <a:pt x="86" y="1831"/>
                  </a:lnTo>
                  <a:lnTo>
                    <a:pt x="77" y="1806"/>
                  </a:lnTo>
                  <a:lnTo>
                    <a:pt x="70" y="1779"/>
                  </a:lnTo>
                  <a:lnTo>
                    <a:pt x="64" y="1751"/>
                  </a:lnTo>
                  <a:lnTo>
                    <a:pt x="58" y="1721"/>
                  </a:lnTo>
                  <a:lnTo>
                    <a:pt x="55" y="1690"/>
                  </a:lnTo>
                  <a:lnTo>
                    <a:pt x="52" y="1657"/>
                  </a:lnTo>
                  <a:lnTo>
                    <a:pt x="51" y="1623"/>
                  </a:lnTo>
                  <a:lnTo>
                    <a:pt x="51" y="1588"/>
                  </a:lnTo>
                  <a:lnTo>
                    <a:pt x="53" y="1536"/>
                  </a:lnTo>
                  <a:lnTo>
                    <a:pt x="58" y="1487"/>
                  </a:lnTo>
                  <a:lnTo>
                    <a:pt x="66" y="1442"/>
                  </a:lnTo>
                  <a:lnTo>
                    <a:pt x="76" y="1400"/>
                  </a:lnTo>
                  <a:lnTo>
                    <a:pt x="88" y="1362"/>
                  </a:lnTo>
                  <a:lnTo>
                    <a:pt x="102" y="1326"/>
                  </a:lnTo>
                  <a:lnTo>
                    <a:pt x="118" y="1293"/>
                  </a:lnTo>
                  <a:lnTo>
                    <a:pt x="135" y="1263"/>
                  </a:lnTo>
                  <a:lnTo>
                    <a:pt x="153" y="1237"/>
                  </a:lnTo>
                  <a:lnTo>
                    <a:pt x="173" y="1211"/>
                  </a:lnTo>
                  <a:lnTo>
                    <a:pt x="194" y="1188"/>
                  </a:lnTo>
                  <a:lnTo>
                    <a:pt x="216" y="1167"/>
                  </a:lnTo>
                  <a:lnTo>
                    <a:pt x="238" y="1148"/>
                  </a:lnTo>
                  <a:lnTo>
                    <a:pt x="262" y="1130"/>
                  </a:lnTo>
                  <a:lnTo>
                    <a:pt x="285" y="1114"/>
                  </a:lnTo>
                  <a:lnTo>
                    <a:pt x="309" y="1100"/>
                  </a:lnTo>
                  <a:lnTo>
                    <a:pt x="332" y="1086"/>
                  </a:lnTo>
                  <a:lnTo>
                    <a:pt x="355" y="1074"/>
                  </a:lnTo>
                  <a:lnTo>
                    <a:pt x="378" y="1062"/>
                  </a:lnTo>
                  <a:lnTo>
                    <a:pt x="400" y="1051"/>
                  </a:lnTo>
                  <a:lnTo>
                    <a:pt x="421" y="1041"/>
                  </a:lnTo>
                  <a:lnTo>
                    <a:pt x="442" y="1031"/>
                  </a:lnTo>
                  <a:lnTo>
                    <a:pt x="462" y="1021"/>
                  </a:lnTo>
                  <a:lnTo>
                    <a:pt x="480" y="1011"/>
                  </a:lnTo>
                  <a:lnTo>
                    <a:pt x="497" y="1001"/>
                  </a:lnTo>
                  <a:lnTo>
                    <a:pt x="512" y="991"/>
                  </a:lnTo>
                  <a:lnTo>
                    <a:pt x="525" y="980"/>
                  </a:lnTo>
                  <a:lnTo>
                    <a:pt x="536" y="969"/>
                  </a:lnTo>
                  <a:lnTo>
                    <a:pt x="545" y="956"/>
                  </a:lnTo>
                  <a:lnTo>
                    <a:pt x="552" y="943"/>
                  </a:lnTo>
                  <a:lnTo>
                    <a:pt x="556" y="929"/>
                  </a:lnTo>
                  <a:lnTo>
                    <a:pt x="557" y="913"/>
                  </a:lnTo>
                  <a:lnTo>
                    <a:pt x="558" y="10"/>
                  </a:lnTo>
                  <a:lnTo>
                    <a:pt x="515" y="0"/>
                  </a:lnTo>
                </a:path>
              </a:pathLst>
            </a:custGeom>
            <a:solidFill>
              <a:srgbClr val="B760F9"/>
            </a:solidFill>
            <a:ln w="12700" cap="rnd" cmpd="sng">
              <a:noFill/>
              <a:prstDash val="solid"/>
              <a:round/>
              <a:headEnd type="none" w="med" len="med"/>
              <a:tailEnd type="none" w="med" len="med"/>
            </a:ln>
            <a:effectLst/>
          </p:spPr>
          <p:txBody>
            <a:bodyPr/>
            <a:lstStyle/>
            <a:p>
              <a:endParaRPr lang="en-US"/>
            </a:p>
          </p:txBody>
        </p:sp>
        <p:sp>
          <p:nvSpPr>
            <p:cNvPr id="10268" name="Freeform 28"/>
            <p:cNvSpPr>
              <a:spLocks/>
            </p:cNvSpPr>
            <p:nvPr/>
          </p:nvSpPr>
          <p:spPr bwMode="auto">
            <a:xfrm>
              <a:off x="4231" y="1445"/>
              <a:ext cx="31" cy="921"/>
            </a:xfrm>
            <a:custGeom>
              <a:avLst/>
              <a:gdLst/>
              <a:ahLst/>
              <a:cxnLst>
                <a:cxn ang="0">
                  <a:pos x="30" y="0"/>
                </a:cxn>
                <a:cxn ang="0">
                  <a:pos x="0" y="0"/>
                </a:cxn>
                <a:cxn ang="0">
                  <a:pos x="0" y="920"/>
                </a:cxn>
                <a:cxn ang="0">
                  <a:pos x="30" y="920"/>
                </a:cxn>
                <a:cxn ang="0">
                  <a:pos x="30" y="0"/>
                </a:cxn>
              </a:cxnLst>
              <a:rect l="0" t="0" r="r" b="b"/>
              <a:pathLst>
                <a:path w="31" h="921">
                  <a:moveTo>
                    <a:pt x="30" y="0"/>
                  </a:moveTo>
                  <a:lnTo>
                    <a:pt x="0" y="0"/>
                  </a:lnTo>
                  <a:lnTo>
                    <a:pt x="0" y="920"/>
                  </a:lnTo>
                  <a:lnTo>
                    <a:pt x="30" y="920"/>
                  </a:lnTo>
                  <a:lnTo>
                    <a:pt x="30" y="0"/>
                  </a:lnTo>
                </a:path>
              </a:pathLst>
            </a:custGeom>
            <a:solidFill>
              <a:srgbClr val="B760F9"/>
            </a:solidFill>
            <a:ln w="12700" cap="rnd" cmpd="sng">
              <a:noFill/>
              <a:prstDash val="solid"/>
              <a:round/>
              <a:headEnd type="none" w="med" len="med"/>
              <a:tailEnd type="none" w="med" len="med"/>
            </a:ln>
            <a:effectLst/>
          </p:spPr>
          <p:txBody>
            <a:bodyPr/>
            <a:lstStyle/>
            <a:p>
              <a:endParaRPr lang="en-US"/>
            </a:p>
          </p:txBody>
        </p:sp>
        <p:sp>
          <p:nvSpPr>
            <p:cNvPr id="10269" name="Freeform 29"/>
            <p:cNvSpPr>
              <a:spLocks/>
            </p:cNvSpPr>
            <p:nvPr/>
          </p:nvSpPr>
          <p:spPr bwMode="auto">
            <a:xfrm>
              <a:off x="4322" y="2829"/>
              <a:ext cx="468" cy="742"/>
            </a:xfrm>
            <a:custGeom>
              <a:avLst/>
              <a:gdLst/>
              <a:ahLst/>
              <a:cxnLst>
                <a:cxn ang="0">
                  <a:pos x="10" y="739"/>
                </a:cxn>
                <a:cxn ang="0">
                  <a:pos x="32" y="734"/>
                </a:cxn>
                <a:cxn ang="0">
                  <a:pos x="59" y="727"/>
                </a:cxn>
                <a:cxn ang="0">
                  <a:pos x="91" y="717"/>
                </a:cxn>
                <a:cxn ang="0">
                  <a:pos x="125" y="705"/>
                </a:cxn>
                <a:cxn ang="0">
                  <a:pos x="163" y="689"/>
                </a:cxn>
                <a:cxn ang="0">
                  <a:pos x="201" y="671"/>
                </a:cxn>
                <a:cxn ang="0">
                  <a:pos x="241" y="646"/>
                </a:cxn>
                <a:cxn ang="0">
                  <a:pos x="279" y="618"/>
                </a:cxn>
                <a:cxn ang="0">
                  <a:pos x="317" y="584"/>
                </a:cxn>
                <a:cxn ang="0">
                  <a:pos x="352" y="545"/>
                </a:cxn>
                <a:cxn ang="0">
                  <a:pos x="385" y="499"/>
                </a:cxn>
                <a:cxn ang="0">
                  <a:pos x="413" y="446"/>
                </a:cxn>
                <a:cxn ang="0">
                  <a:pos x="436" y="388"/>
                </a:cxn>
                <a:cxn ang="0">
                  <a:pos x="454" y="320"/>
                </a:cxn>
                <a:cxn ang="0">
                  <a:pos x="464" y="245"/>
                </a:cxn>
                <a:cxn ang="0">
                  <a:pos x="467" y="191"/>
                </a:cxn>
                <a:cxn ang="0">
                  <a:pos x="466" y="167"/>
                </a:cxn>
                <a:cxn ang="0">
                  <a:pos x="464" y="141"/>
                </a:cxn>
                <a:cxn ang="0">
                  <a:pos x="459" y="115"/>
                </a:cxn>
                <a:cxn ang="0">
                  <a:pos x="454" y="90"/>
                </a:cxn>
                <a:cxn ang="0">
                  <a:pos x="447" y="64"/>
                </a:cxn>
                <a:cxn ang="0">
                  <a:pos x="440" y="39"/>
                </a:cxn>
                <a:cxn ang="0">
                  <a:pos x="432" y="13"/>
                </a:cxn>
                <a:cxn ang="0">
                  <a:pos x="427" y="48"/>
                </a:cxn>
                <a:cxn ang="0">
                  <a:pos x="426" y="145"/>
                </a:cxn>
                <a:cxn ang="0">
                  <a:pos x="422" y="224"/>
                </a:cxn>
                <a:cxn ang="0">
                  <a:pos x="415" y="283"/>
                </a:cxn>
                <a:cxn ang="0">
                  <a:pos x="404" y="337"/>
                </a:cxn>
                <a:cxn ang="0">
                  <a:pos x="389" y="387"/>
                </a:cxn>
                <a:cxn ang="0">
                  <a:pos x="372" y="432"/>
                </a:cxn>
                <a:cxn ang="0">
                  <a:pos x="352" y="474"/>
                </a:cxn>
                <a:cxn ang="0">
                  <a:pos x="330" y="512"/>
                </a:cxn>
                <a:cxn ang="0">
                  <a:pos x="304" y="547"/>
                </a:cxn>
                <a:cxn ang="0">
                  <a:pos x="275" y="578"/>
                </a:cxn>
                <a:cxn ang="0">
                  <a:pos x="245" y="607"/>
                </a:cxn>
                <a:cxn ang="0">
                  <a:pos x="212" y="633"/>
                </a:cxn>
                <a:cxn ang="0">
                  <a:pos x="178" y="657"/>
                </a:cxn>
                <a:cxn ang="0">
                  <a:pos x="141" y="679"/>
                </a:cxn>
                <a:cxn ang="0">
                  <a:pos x="103" y="698"/>
                </a:cxn>
                <a:cxn ang="0">
                  <a:pos x="63" y="716"/>
                </a:cxn>
                <a:cxn ang="0">
                  <a:pos x="22" y="733"/>
                </a:cxn>
              </a:cxnLst>
              <a:rect l="0" t="0" r="r" b="b"/>
              <a:pathLst>
                <a:path w="468" h="742">
                  <a:moveTo>
                    <a:pt x="0" y="741"/>
                  </a:moveTo>
                  <a:lnTo>
                    <a:pt x="10" y="739"/>
                  </a:lnTo>
                  <a:lnTo>
                    <a:pt x="20" y="737"/>
                  </a:lnTo>
                  <a:lnTo>
                    <a:pt x="32" y="734"/>
                  </a:lnTo>
                  <a:lnTo>
                    <a:pt x="44" y="731"/>
                  </a:lnTo>
                  <a:lnTo>
                    <a:pt x="59" y="727"/>
                  </a:lnTo>
                  <a:lnTo>
                    <a:pt x="74" y="722"/>
                  </a:lnTo>
                  <a:lnTo>
                    <a:pt x="91" y="717"/>
                  </a:lnTo>
                  <a:lnTo>
                    <a:pt x="108" y="711"/>
                  </a:lnTo>
                  <a:lnTo>
                    <a:pt x="125" y="705"/>
                  </a:lnTo>
                  <a:lnTo>
                    <a:pt x="144" y="697"/>
                  </a:lnTo>
                  <a:lnTo>
                    <a:pt x="163" y="689"/>
                  </a:lnTo>
                  <a:lnTo>
                    <a:pt x="182" y="680"/>
                  </a:lnTo>
                  <a:lnTo>
                    <a:pt x="201" y="671"/>
                  </a:lnTo>
                  <a:lnTo>
                    <a:pt x="221" y="659"/>
                  </a:lnTo>
                  <a:lnTo>
                    <a:pt x="241" y="646"/>
                  </a:lnTo>
                  <a:lnTo>
                    <a:pt x="261" y="633"/>
                  </a:lnTo>
                  <a:lnTo>
                    <a:pt x="279" y="618"/>
                  </a:lnTo>
                  <a:lnTo>
                    <a:pt x="298" y="601"/>
                  </a:lnTo>
                  <a:lnTo>
                    <a:pt x="317" y="584"/>
                  </a:lnTo>
                  <a:lnTo>
                    <a:pt x="335" y="565"/>
                  </a:lnTo>
                  <a:lnTo>
                    <a:pt x="352" y="545"/>
                  </a:lnTo>
                  <a:lnTo>
                    <a:pt x="369" y="523"/>
                  </a:lnTo>
                  <a:lnTo>
                    <a:pt x="385" y="499"/>
                  </a:lnTo>
                  <a:lnTo>
                    <a:pt x="400" y="474"/>
                  </a:lnTo>
                  <a:lnTo>
                    <a:pt x="413" y="446"/>
                  </a:lnTo>
                  <a:lnTo>
                    <a:pt x="426" y="418"/>
                  </a:lnTo>
                  <a:lnTo>
                    <a:pt x="436" y="388"/>
                  </a:lnTo>
                  <a:lnTo>
                    <a:pt x="446" y="355"/>
                  </a:lnTo>
                  <a:lnTo>
                    <a:pt x="454" y="320"/>
                  </a:lnTo>
                  <a:lnTo>
                    <a:pt x="460" y="284"/>
                  </a:lnTo>
                  <a:lnTo>
                    <a:pt x="464" y="245"/>
                  </a:lnTo>
                  <a:lnTo>
                    <a:pt x="467" y="204"/>
                  </a:lnTo>
                  <a:lnTo>
                    <a:pt x="467" y="191"/>
                  </a:lnTo>
                  <a:lnTo>
                    <a:pt x="467" y="179"/>
                  </a:lnTo>
                  <a:lnTo>
                    <a:pt x="466" y="167"/>
                  </a:lnTo>
                  <a:lnTo>
                    <a:pt x="465" y="154"/>
                  </a:lnTo>
                  <a:lnTo>
                    <a:pt x="464" y="141"/>
                  </a:lnTo>
                  <a:lnTo>
                    <a:pt x="462" y="128"/>
                  </a:lnTo>
                  <a:lnTo>
                    <a:pt x="459" y="115"/>
                  </a:lnTo>
                  <a:lnTo>
                    <a:pt x="457" y="102"/>
                  </a:lnTo>
                  <a:lnTo>
                    <a:pt x="454" y="90"/>
                  </a:lnTo>
                  <a:lnTo>
                    <a:pt x="451" y="77"/>
                  </a:lnTo>
                  <a:lnTo>
                    <a:pt x="447" y="64"/>
                  </a:lnTo>
                  <a:lnTo>
                    <a:pt x="444" y="52"/>
                  </a:lnTo>
                  <a:lnTo>
                    <a:pt x="440" y="39"/>
                  </a:lnTo>
                  <a:lnTo>
                    <a:pt x="436" y="26"/>
                  </a:lnTo>
                  <a:lnTo>
                    <a:pt x="432" y="13"/>
                  </a:lnTo>
                  <a:lnTo>
                    <a:pt x="428" y="0"/>
                  </a:lnTo>
                  <a:lnTo>
                    <a:pt x="427" y="48"/>
                  </a:lnTo>
                  <a:lnTo>
                    <a:pt x="427" y="96"/>
                  </a:lnTo>
                  <a:lnTo>
                    <a:pt x="426" y="145"/>
                  </a:lnTo>
                  <a:lnTo>
                    <a:pt x="424" y="192"/>
                  </a:lnTo>
                  <a:lnTo>
                    <a:pt x="422" y="224"/>
                  </a:lnTo>
                  <a:lnTo>
                    <a:pt x="418" y="254"/>
                  </a:lnTo>
                  <a:lnTo>
                    <a:pt x="415" y="283"/>
                  </a:lnTo>
                  <a:lnTo>
                    <a:pt x="409" y="310"/>
                  </a:lnTo>
                  <a:lnTo>
                    <a:pt x="404" y="337"/>
                  </a:lnTo>
                  <a:lnTo>
                    <a:pt x="397" y="362"/>
                  </a:lnTo>
                  <a:lnTo>
                    <a:pt x="389" y="387"/>
                  </a:lnTo>
                  <a:lnTo>
                    <a:pt x="381" y="410"/>
                  </a:lnTo>
                  <a:lnTo>
                    <a:pt x="372" y="432"/>
                  </a:lnTo>
                  <a:lnTo>
                    <a:pt x="362" y="453"/>
                  </a:lnTo>
                  <a:lnTo>
                    <a:pt x="352" y="474"/>
                  </a:lnTo>
                  <a:lnTo>
                    <a:pt x="342" y="493"/>
                  </a:lnTo>
                  <a:lnTo>
                    <a:pt x="330" y="512"/>
                  </a:lnTo>
                  <a:lnTo>
                    <a:pt x="317" y="530"/>
                  </a:lnTo>
                  <a:lnTo>
                    <a:pt x="304" y="547"/>
                  </a:lnTo>
                  <a:lnTo>
                    <a:pt x="290" y="562"/>
                  </a:lnTo>
                  <a:lnTo>
                    <a:pt x="275" y="578"/>
                  </a:lnTo>
                  <a:lnTo>
                    <a:pt x="261" y="593"/>
                  </a:lnTo>
                  <a:lnTo>
                    <a:pt x="245" y="607"/>
                  </a:lnTo>
                  <a:lnTo>
                    <a:pt x="229" y="620"/>
                  </a:lnTo>
                  <a:lnTo>
                    <a:pt x="212" y="633"/>
                  </a:lnTo>
                  <a:lnTo>
                    <a:pt x="195" y="646"/>
                  </a:lnTo>
                  <a:lnTo>
                    <a:pt x="178" y="657"/>
                  </a:lnTo>
                  <a:lnTo>
                    <a:pt x="160" y="668"/>
                  </a:lnTo>
                  <a:lnTo>
                    <a:pt x="141" y="679"/>
                  </a:lnTo>
                  <a:lnTo>
                    <a:pt x="122" y="688"/>
                  </a:lnTo>
                  <a:lnTo>
                    <a:pt x="103" y="698"/>
                  </a:lnTo>
                  <a:lnTo>
                    <a:pt x="83" y="707"/>
                  </a:lnTo>
                  <a:lnTo>
                    <a:pt x="63" y="716"/>
                  </a:lnTo>
                  <a:lnTo>
                    <a:pt x="42" y="725"/>
                  </a:lnTo>
                  <a:lnTo>
                    <a:pt x="22" y="733"/>
                  </a:lnTo>
                  <a:lnTo>
                    <a:pt x="0" y="741"/>
                  </a:lnTo>
                </a:path>
              </a:pathLst>
            </a:custGeom>
            <a:solidFill>
              <a:srgbClr val="B760F9"/>
            </a:solidFill>
            <a:ln w="12700" cap="rnd" cmpd="sng">
              <a:noFill/>
              <a:prstDash val="solid"/>
              <a:round/>
              <a:headEnd type="none" w="med" len="med"/>
              <a:tailEnd type="none" w="med" len="med"/>
            </a:ln>
            <a:effectLst/>
          </p:spPr>
          <p:txBody>
            <a:bodyPr/>
            <a:lstStyle/>
            <a:p>
              <a:endParaRPr lang="en-US"/>
            </a:p>
          </p:txBody>
        </p:sp>
        <p:grpSp>
          <p:nvGrpSpPr>
            <p:cNvPr id="5" name="Group 30"/>
            <p:cNvGrpSpPr>
              <a:grpSpLocks/>
            </p:cNvGrpSpPr>
            <p:nvPr/>
          </p:nvGrpSpPr>
          <p:grpSpPr bwMode="auto">
            <a:xfrm>
              <a:off x="4032" y="1393"/>
              <a:ext cx="289" cy="48"/>
              <a:chOff x="4032" y="1393"/>
              <a:chExt cx="289" cy="48"/>
            </a:xfrm>
          </p:grpSpPr>
          <p:sp>
            <p:nvSpPr>
              <p:cNvPr id="10271" name="Arc 31"/>
              <p:cNvSpPr>
                <a:spLocks/>
              </p:cNvSpPr>
              <p:nvPr/>
            </p:nvSpPr>
            <p:spPr bwMode="auto">
              <a:xfrm rot="10800000">
                <a:off x="4032" y="1393"/>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760F9"/>
              </a:solidFill>
              <a:ln w="50800" cap="rnd">
                <a:solidFill>
                  <a:schemeClr val="tx1"/>
                </a:solidFill>
                <a:round/>
                <a:headEnd/>
                <a:tailEnd/>
              </a:ln>
              <a:effectLst/>
            </p:spPr>
            <p:txBody>
              <a:bodyPr/>
              <a:lstStyle/>
              <a:p>
                <a:endParaRPr lang="en-US"/>
              </a:p>
            </p:txBody>
          </p:sp>
          <p:sp>
            <p:nvSpPr>
              <p:cNvPr id="10272" name="Arc 32"/>
              <p:cNvSpPr>
                <a:spLocks/>
              </p:cNvSpPr>
              <p:nvPr/>
            </p:nvSpPr>
            <p:spPr bwMode="auto">
              <a:xfrm rot="10800000">
                <a:off x="4177" y="1393"/>
                <a:ext cx="144" cy="48"/>
              </a:xfrm>
              <a:custGeom>
                <a:avLst/>
                <a:gdLst>
                  <a:gd name="G0" fmla="+- 21600 0 0"/>
                  <a:gd name="G1" fmla="+- 21599 0 0"/>
                  <a:gd name="G2" fmla="+- 21600 0 0"/>
                  <a:gd name="T0" fmla="*/ 0 w 21600"/>
                  <a:gd name="T1" fmla="*/ 21599 h 21599"/>
                  <a:gd name="T2" fmla="*/ 2145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close/>
                  </a:path>
                </a:pathLst>
              </a:custGeom>
              <a:solidFill>
                <a:srgbClr val="B760F9"/>
              </a:solidFill>
              <a:ln w="50800" cap="rnd">
                <a:solidFill>
                  <a:schemeClr val="tx1"/>
                </a:solidFill>
                <a:round/>
                <a:headEnd/>
                <a:tailEnd/>
              </a:ln>
              <a:effectLst/>
            </p:spPr>
            <p:txBody>
              <a:bodyPr/>
              <a:lstStyle/>
              <a:p>
                <a:endParaRPr lang="en-US"/>
              </a:p>
            </p:txBody>
          </p:sp>
        </p:grpSp>
        <p:sp>
          <p:nvSpPr>
            <p:cNvPr id="10273" name="Line 33"/>
            <p:cNvSpPr>
              <a:spLocks noChangeShapeType="1"/>
            </p:cNvSpPr>
            <p:nvPr/>
          </p:nvSpPr>
          <p:spPr bwMode="auto">
            <a:xfrm>
              <a:off x="4080" y="1056"/>
              <a:ext cx="0" cy="1680"/>
            </a:xfrm>
            <a:prstGeom prst="line">
              <a:avLst/>
            </a:prstGeom>
            <a:noFill/>
            <a:ln w="50800">
              <a:solidFill>
                <a:schemeClr val="accent2"/>
              </a:solidFill>
              <a:round/>
              <a:headEnd/>
              <a:tailEnd/>
            </a:ln>
            <a:effectLst/>
          </p:spPr>
          <p:txBody>
            <a:bodyPr/>
            <a:lstStyle/>
            <a:p>
              <a:endParaRPr lang="en-US"/>
            </a:p>
          </p:txBody>
        </p:sp>
        <p:sp>
          <p:nvSpPr>
            <p:cNvPr id="10274" name="Line 34"/>
            <p:cNvSpPr>
              <a:spLocks noChangeShapeType="1"/>
            </p:cNvSpPr>
            <p:nvPr/>
          </p:nvSpPr>
          <p:spPr bwMode="auto">
            <a:xfrm>
              <a:off x="4224" y="1056"/>
              <a:ext cx="0" cy="1680"/>
            </a:xfrm>
            <a:prstGeom prst="line">
              <a:avLst/>
            </a:prstGeom>
            <a:noFill/>
            <a:ln w="50800">
              <a:solidFill>
                <a:schemeClr val="accent2"/>
              </a:solidFill>
              <a:round/>
              <a:headEnd/>
              <a:tailEnd/>
            </a:ln>
            <a:effectLst/>
          </p:spPr>
          <p:txBody>
            <a:bodyPr/>
            <a:lstStyle/>
            <a:p>
              <a:endParaRPr lang="en-US"/>
            </a:p>
          </p:txBody>
        </p:sp>
        <p:sp>
          <p:nvSpPr>
            <p:cNvPr id="10275" name="AutoShape 35"/>
            <p:cNvSpPr>
              <a:spLocks noChangeArrowheads="1"/>
            </p:cNvSpPr>
            <p:nvPr/>
          </p:nvSpPr>
          <p:spPr bwMode="auto">
            <a:xfrm rot="-10800000" flipH="1" flipV="1">
              <a:off x="3988" y="1252"/>
              <a:ext cx="32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F6BF69"/>
                </a:gs>
                <a:gs pos="100000">
                  <a:srgbClr val="F6BF69">
                    <a:gamma/>
                    <a:shade val="29804"/>
                    <a:invGamma/>
                  </a:srgbClr>
                </a:gs>
              </a:gsLst>
              <a:lin ang="0" scaled="1"/>
            </a:gradFill>
            <a:ln w="12700">
              <a:solidFill>
                <a:schemeClr val="tx1"/>
              </a:solidFill>
              <a:miter lim="800000"/>
              <a:headEnd/>
              <a:tailEnd/>
            </a:ln>
            <a:effectLst/>
          </p:spPr>
          <p:txBody>
            <a:bodyPr wrap="none" anchor="ctr"/>
            <a:lstStyle/>
            <a:p>
              <a:endParaRPr lang="en-US"/>
            </a:p>
          </p:txBody>
        </p:sp>
        <p:sp>
          <p:nvSpPr>
            <p:cNvPr id="10276" name="Rectangle 36"/>
            <p:cNvSpPr>
              <a:spLocks noChangeArrowheads="1"/>
            </p:cNvSpPr>
            <p:nvPr/>
          </p:nvSpPr>
          <p:spPr bwMode="auto">
            <a:xfrm>
              <a:off x="4036" y="2740"/>
              <a:ext cx="88" cy="568"/>
            </a:xfrm>
            <a:prstGeom prst="rect">
              <a:avLst/>
            </a:prstGeom>
            <a:solidFill>
              <a:srgbClr val="B3B900"/>
            </a:solidFill>
            <a:ln w="12700">
              <a:solidFill>
                <a:schemeClr val="tx1"/>
              </a:solidFill>
              <a:miter lim="800000"/>
              <a:headEnd/>
              <a:tailEnd/>
            </a:ln>
            <a:effectLst/>
          </p:spPr>
          <p:txBody>
            <a:bodyPr wrap="none" anchor="ctr"/>
            <a:lstStyle/>
            <a:p>
              <a:endParaRPr lang="en-US"/>
            </a:p>
          </p:txBody>
        </p:sp>
        <p:sp>
          <p:nvSpPr>
            <p:cNvPr id="10277" name="Rectangle 37"/>
            <p:cNvSpPr>
              <a:spLocks noChangeArrowheads="1"/>
            </p:cNvSpPr>
            <p:nvPr/>
          </p:nvSpPr>
          <p:spPr bwMode="auto">
            <a:xfrm>
              <a:off x="4180" y="2740"/>
              <a:ext cx="88" cy="568"/>
            </a:xfrm>
            <a:prstGeom prst="rect">
              <a:avLst/>
            </a:prstGeom>
            <a:solidFill>
              <a:srgbClr val="B3B900"/>
            </a:solidFill>
            <a:ln w="12700">
              <a:solidFill>
                <a:schemeClr val="tx1"/>
              </a:solidFill>
              <a:miter lim="800000"/>
              <a:headEnd/>
              <a:tailEnd/>
            </a:ln>
            <a:effectLst/>
          </p:spPr>
          <p:txBody>
            <a:bodyPr wrap="none" anchor="ctr"/>
            <a:lstStyle/>
            <a:p>
              <a:endParaRPr lang="en-US"/>
            </a:p>
          </p:txBody>
        </p:sp>
      </p:grpSp>
      <p:pic>
        <p:nvPicPr>
          <p:cNvPr id="43" name="Picture 4" descr="17_07a1"/>
          <p:cNvPicPr>
            <a:picLocks noChangeAspect="1" noChangeArrowheads="1"/>
          </p:cNvPicPr>
          <p:nvPr/>
        </p:nvPicPr>
        <p:blipFill>
          <a:blip r:embed="rId3" cstate="print"/>
          <a:srcRect b="12920"/>
          <a:stretch>
            <a:fillRect/>
          </a:stretch>
        </p:blipFill>
        <p:spPr bwMode="auto">
          <a:xfrm>
            <a:off x="533400" y="1524000"/>
            <a:ext cx="3200400" cy="264001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Autofit/>
          </a:bodyPr>
          <a:lstStyle/>
          <a:p>
            <a:r>
              <a:rPr lang="en-US" sz="3600" dirty="0"/>
              <a:t>Detecting </a:t>
            </a:r>
            <a:r>
              <a:rPr lang="en-US" sz="3600" dirty="0" smtClean="0"/>
              <a:t>Radioactivity </a:t>
            </a:r>
            <a:br>
              <a:rPr lang="en-US" sz="3600" dirty="0" smtClean="0"/>
            </a:br>
            <a:r>
              <a:rPr lang="en-US" sz="3600" dirty="0" smtClean="0"/>
              <a:t>Geiger-</a:t>
            </a:r>
            <a:r>
              <a:rPr lang="en-US" sz="3600" dirty="0" err="1" smtClean="0"/>
              <a:t>Müller</a:t>
            </a:r>
            <a:r>
              <a:rPr lang="en-US" sz="3600" dirty="0" smtClean="0"/>
              <a:t> Counter (Geiger Counter) </a:t>
            </a:r>
            <a:endParaRPr lang="en-US" sz="3600" dirty="0"/>
          </a:p>
        </p:txBody>
      </p:sp>
      <p:sp>
        <p:nvSpPr>
          <p:cNvPr id="5" name="Footer Placeholder 3"/>
          <p:cNvSpPr>
            <a:spLocks noGrp="1"/>
          </p:cNvSpPr>
          <p:nvPr>
            <p:ph type="ftr" sz="quarter" idx="11"/>
          </p:nvPr>
        </p:nvSpPr>
        <p:spPr/>
        <p:txBody>
          <a:bodyPr/>
          <a:lstStyle/>
          <a:p>
            <a:r>
              <a:rPr lang="en-US"/>
              <a:t>Tro's Introductory Chemistry, Chapter 17</a:t>
            </a:r>
          </a:p>
        </p:txBody>
      </p:sp>
      <p:sp>
        <p:nvSpPr>
          <p:cNvPr id="6" name="Slide Number Placeholder 4"/>
          <p:cNvSpPr>
            <a:spLocks noGrp="1"/>
          </p:cNvSpPr>
          <p:nvPr>
            <p:ph type="sldNum" sz="quarter" idx="12"/>
          </p:nvPr>
        </p:nvSpPr>
        <p:spPr/>
        <p:txBody>
          <a:bodyPr/>
          <a:lstStyle/>
          <a:p>
            <a:fld id="{733DD4B4-1A91-48E6-8463-20D685D5649A}" type="slidenum">
              <a:rPr lang="en-US"/>
              <a:pPr/>
              <a:t>18</a:t>
            </a:fld>
            <a:endParaRPr lang="en-US"/>
          </a:p>
        </p:txBody>
      </p:sp>
      <p:pic>
        <p:nvPicPr>
          <p:cNvPr id="53252" name="Picture 4" descr="19_08b[1]"/>
          <p:cNvPicPr>
            <a:picLocks noChangeAspect="1" noChangeArrowheads="1"/>
          </p:cNvPicPr>
          <p:nvPr/>
        </p:nvPicPr>
        <p:blipFill>
          <a:blip r:embed="rId3" cstate="print"/>
          <a:srcRect/>
          <a:stretch>
            <a:fillRect/>
          </a:stretch>
        </p:blipFill>
        <p:spPr bwMode="auto">
          <a:xfrm>
            <a:off x="0" y="1600200"/>
            <a:ext cx="9144000" cy="391659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Detection – </a:t>
            </a:r>
            <a:br>
              <a:rPr lang="en-US" dirty="0" smtClean="0"/>
            </a:br>
            <a:r>
              <a:rPr lang="en-US" dirty="0" smtClean="0"/>
              <a:t>Geiger Counter</a:t>
            </a:r>
            <a:endParaRPr lang="en-US" dirty="0"/>
          </a:p>
        </p:txBody>
      </p:sp>
      <p:pic>
        <p:nvPicPr>
          <p:cNvPr id="4" name="Picture 7" descr="16_Pg537_UnFigure_1"/>
          <p:cNvPicPr>
            <a:picLocks noGrp="1" noChangeAspect="1" noChangeArrowheads="1"/>
          </p:cNvPicPr>
          <p:nvPr>
            <p:ph type="tbl" idx="1"/>
          </p:nvPr>
        </p:nvPicPr>
        <p:blipFill>
          <a:blip r:embed="rId2" cstate="print"/>
          <a:srcRect t="52087"/>
          <a:stretch>
            <a:fillRect/>
          </a:stretch>
        </p:blipFill>
        <p:spPr bwMode="auto">
          <a:xfrm>
            <a:off x="0" y="2057400"/>
            <a:ext cx="9000949" cy="41147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2"/>
          <p:cNvSpPr>
            <a:spLocks noGrp="1"/>
          </p:cNvSpPr>
          <p:nvPr>
            <p:ph type="ftr" sz="quarter" idx="10"/>
          </p:nvPr>
        </p:nvSpPr>
        <p:spPr/>
        <p:txBody>
          <a:bodyPr/>
          <a:lstStyle/>
          <a:p>
            <a:r>
              <a:rPr lang="en-US"/>
              <a:t>Tro, Chemistry: A Molecular Approach</a:t>
            </a:r>
          </a:p>
        </p:txBody>
      </p:sp>
      <p:sp>
        <p:nvSpPr>
          <p:cNvPr id="40" name="Slide Number Placeholder 3"/>
          <p:cNvSpPr>
            <a:spLocks noGrp="1"/>
          </p:cNvSpPr>
          <p:nvPr>
            <p:ph type="sldNum" sz="quarter" idx="11"/>
          </p:nvPr>
        </p:nvSpPr>
        <p:spPr/>
        <p:txBody>
          <a:bodyPr/>
          <a:lstStyle/>
          <a:p>
            <a:fld id="{5549A6C8-1ED9-4C37-9D08-80ADDF7E7C59}" type="slidenum">
              <a:rPr lang="en-US"/>
              <a:pPr/>
              <a:t>2</a:t>
            </a:fld>
            <a:endParaRPr lang="en-US"/>
          </a:p>
        </p:txBody>
      </p:sp>
      <p:pic>
        <p:nvPicPr>
          <p:cNvPr id="41" name="Picture 5" descr="19_01[1]"/>
          <p:cNvPicPr>
            <a:picLocks noChangeAspect="1" noChangeArrowheads="1"/>
          </p:cNvPicPr>
          <p:nvPr/>
        </p:nvPicPr>
        <p:blipFill>
          <a:blip r:embed="rId3" cstate="print"/>
          <a:srcRect/>
          <a:stretch>
            <a:fillRect/>
          </a:stretch>
        </p:blipFill>
        <p:spPr bwMode="auto">
          <a:xfrm>
            <a:off x="1752600" y="1524000"/>
            <a:ext cx="4909382" cy="4114800"/>
          </a:xfrm>
          <a:prstGeom prst="rect">
            <a:avLst/>
          </a:prstGeom>
          <a:noFill/>
        </p:spPr>
      </p:pic>
      <p:sp>
        <p:nvSpPr>
          <p:cNvPr id="43" name="Title 42"/>
          <p:cNvSpPr>
            <a:spLocks noGrp="1"/>
          </p:cNvSpPr>
          <p:nvPr>
            <p:ph type="title"/>
          </p:nvPr>
        </p:nvSpPr>
        <p:spPr/>
        <p:txBody>
          <a:bodyPr/>
          <a:lstStyle/>
          <a:p>
            <a:r>
              <a:rPr lang="en-US" dirty="0" smtClean="0"/>
              <a:t>Image left by </a:t>
            </a:r>
            <a:r>
              <a:rPr lang="en-US" dirty="0" err="1" smtClean="0"/>
              <a:t>uranic</a:t>
            </a:r>
            <a:r>
              <a:rPr lang="en-US" dirty="0" smtClean="0"/>
              <a:t> rays</a:t>
            </a:r>
            <a:endParaRPr lang="en-US" dirty="0"/>
          </a:p>
        </p:txBody>
      </p:sp>
    </p:spTree>
    <p:extLst>
      <p:ext uri="{BB962C8B-B14F-4D97-AF65-F5344CB8AC3E}">
        <p14:creationId xmlns:p14="http://schemas.microsoft.com/office/powerpoint/2010/main" val="371833189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16_05_Table"/>
          <p:cNvPicPr>
            <a:picLocks noGrp="1" noChangeAspect="1" noChangeArrowheads="1"/>
          </p:cNvPicPr>
          <p:nvPr>
            <p:ph type="tbl" idx="4294967295"/>
          </p:nvPr>
        </p:nvPicPr>
        <p:blipFill>
          <a:blip r:embed="rId2" cstate="print"/>
          <a:srcRect/>
          <a:stretch>
            <a:fillRect/>
          </a:stretch>
        </p:blipFill>
        <p:spPr bwMode="auto">
          <a:xfrm>
            <a:off x="246063" y="533400"/>
            <a:ext cx="8897937" cy="2651125"/>
          </a:xfrm>
          <a:prstGeom prst="rect">
            <a:avLst/>
          </a:prstGeom>
          <a:noFill/>
        </p:spPr>
      </p:pic>
      <p:pic>
        <p:nvPicPr>
          <p:cNvPr id="5" name="Picture 6" descr="16_07_Table"/>
          <p:cNvPicPr>
            <a:picLocks noChangeAspect="1" noChangeArrowheads="1"/>
          </p:cNvPicPr>
          <p:nvPr/>
        </p:nvPicPr>
        <p:blipFill>
          <a:blip r:embed="rId3" cstate="print"/>
          <a:srcRect/>
          <a:stretch>
            <a:fillRect/>
          </a:stretch>
        </p:blipFill>
        <p:spPr bwMode="auto">
          <a:xfrm>
            <a:off x="2514600" y="3505200"/>
            <a:ext cx="3733800" cy="302192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FG17_08"/>
          <p:cNvPicPr>
            <a:picLocks noChangeAspect="1" noChangeArrowheads="1"/>
          </p:cNvPicPr>
          <p:nvPr/>
        </p:nvPicPr>
        <p:blipFill>
          <a:blip r:embed="rId2" cstate="print"/>
          <a:srcRect/>
          <a:stretch>
            <a:fillRect/>
          </a:stretch>
        </p:blipFill>
        <p:spPr bwMode="auto">
          <a:xfrm>
            <a:off x="609600" y="1009650"/>
            <a:ext cx="7797800" cy="5848350"/>
          </a:xfrm>
          <a:prstGeom prst="rect">
            <a:avLst/>
          </a:prstGeom>
          <a:noFill/>
          <a:ln w="9525">
            <a:noFill/>
            <a:miter lim="800000"/>
            <a:headEnd/>
            <a:tailEnd/>
          </a:ln>
        </p:spPr>
      </p:pic>
      <p:sp>
        <p:nvSpPr>
          <p:cNvPr id="3" name="Title 2"/>
          <p:cNvSpPr>
            <a:spLocks noGrp="1"/>
          </p:cNvSpPr>
          <p:nvPr>
            <p:ph type="title"/>
          </p:nvPr>
        </p:nvSpPr>
        <p:spPr>
          <a:xfrm>
            <a:off x="457200" y="274638"/>
            <a:ext cx="8229600" cy="792162"/>
          </a:xfrm>
        </p:spPr>
        <p:txBody>
          <a:bodyPr/>
          <a:lstStyle/>
          <a:p>
            <a:r>
              <a:rPr lang="en-US" dirty="0" smtClean="0"/>
              <a:t>Radioactive Decay Series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G17_07"/>
          <p:cNvPicPr>
            <a:picLocks noChangeAspect="1" noChangeArrowheads="1"/>
          </p:cNvPicPr>
          <p:nvPr/>
        </p:nvPicPr>
        <p:blipFill>
          <a:blip r:embed="rId2" cstate="print"/>
          <a:srcRect/>
          <a:stretch>
            <a:fillRect/>
          </a:stretch>
        </p:blipFill>
        <p:spPr bwMode="auto">
          <a:xfrm>
            <a:off x="762000" y="914400"/>
            <a:ext cx="7647162" cy="5943600"/>
          </a:xfrm>
          <a:prstGeom prst="rect">
            <a:avLst/>
          </a:prstGeom>
          <a:noFill/>
          <a:ln w="9525">
            <a:noFill/>
            <a:miter lim="800000"/>
            <a:headEnd/>
            <a:tailEnd/>
          </a:ln>
        </p:spPr>
      </p:pic>
      <p:sp>
        <p:nvSpPr>
          <p:cNvPr id="3" name="Title 2"/>
          <p:cNvSpPr>
            <a:spLocks noGrp="1"/>
          </p:cNvSpPr>
          <p:nvPr>
            <p:ph type="title"/>
          </p:nvPr>
        </p:nvSpPr>
        <p:spPr>
          <a:xfrm>
            <a:off x="457200" y="274638"/>
            <a:ext cx="8229600" cy="715962"/>
          </a:xfrm>
        </p:spPr>
        <p:txBody>
          <a:bodyPr/>
          <a:lstStyle/>
          <a:p>
            <a:r>
              <a:rPr lang="en-US" dirty="0" smtClean="0"/>
              <a:t>Radioactive Decay Curve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6_08_Table"/>
          <p:cNvPicPr>
            <a:picLocks noChangeAspect="1" noChangeArrowheads="1"/>
          </p:cNvPicPr>
          <p:nvPr/>
        </p:nvPicPr>
        <p:blipFill>
          <a:blip r:embed="rId2" cstate="print"/>
          <a:srcRect/>
          <a:stretch>
            <a:fillRect/>
          </a:stretch>
        </p:blipFill>
        <p:spPr bwMode="auto">
          <a:xfrm>
            <a:off x="0" y="433954"/>
            <a:ext cx="9142113" cy="60430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Half-Life</a:t>
            </a:r>
            <a:endParaRPr lang="en-US" dirty="0"/>
          </a:p>
        </p:txBody>
      </p:sp>
      <p:sp>
        <p:nvSpPr>
          <p:cNvPr id="30722" name="Rectangle 3"/>
          <p:cNvSpPr>
            <a:spLocks noGrp="1" noChangeArrowheads="1"/>
          </p:cNvSpPr>
          <p:nvPr>
            <p:ph idx="1"/>
          </p:nvPr>
        </p:nvSpPr>
        <p:spPr/>
        <p:txBody>
          <a:bodyPr/>
          <a:lstStyle/>
          <a:p>
            <a:pPr eaLnBrk="1" hangingPunct="1"/>
            <a:r>
              <a:rPr lang="en-US" dirty="0" smtClean="0"/>
              <a:t>If a radioactive isotope has a half-life of 20 minutes, what percent of the sample will remain after 1 hour?</a:t>
            </a:r>
          </a:p>
          <a:p>
            <a:pPr eaLnBrk="1" hangingPunct="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Half-Life</a:t>
            </a:r>
            <a:endParaRPr lang="en-US" dirty="0"/>
          </a:p>
        </p:txBody>
      </p:sp>
      <p:sp>
        <p:nvSpPr>
          <p:cNvPr id="3" name="Content Placeholder 2"/>
          <p:cNvSpPr>
            <a:spLocks noGrp="1"/>
          </p:cNvSpPr>
          <p:nvPr>
            <p:ph idx="1"/>
          </p:nvPr>
        </p:nvSpPr>
        <p:spPr/>
        <p:txBody>
          <a:bodyPr/>
          <a:lstStyle/>
          <a:p>
            <a:r>
              <a:rPr lang="en-US" dirty="0" smtClean="0"/>
              <a:t>Hydrogen-3 is used as a chemical tracer. If 2400 </a:t>
            </a:r>
            <a:r>
              <a:rPr lang="en-US" dirty="0" smtClean="0">
                <a:cs typeface="Times New Roman"/>
              </a:rPr>
              <a:t>µg of hydrogen-3 decays to 600 µg after 24.8 years, what is the half-life of this radionuclide?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Half-Life</a:t>
            </a:r>
            <a:endParaRPr lang="en-US" dirty="0"/>
          </a:p>
        </p:txBody>
      </p:sp>
      <p:sp>
        <p:nvSpPr>
          <p:cNvPr id="3" name="Content Placeholder 2"/>
          <p:cNvSpPr>
            <a:spLocks noGrp="1"/>
          </p:cNvSpPr>
          <p:nvPr>
            <p:ph idx="1"/>
          </p:nvPr>
        </p:nvSpPr>
        <p:spPr/>
        <p:txBody>
          <a:bodyPr/>
          <a:lstStyle/>
          <a:p>
            <a:r>
              <a:rPr lang="en-US" dirty="0" smtClean="0"/>
              <a:t>If an iridium-192 sample has an initial activity of 560 </a:t>
            </a:r>
            <a:r>
              <a:rPr lang="en-US" dirty="0" err="1" smtClean="0"/>
              <a:t>dpm</a:t>
            </a:r>
            <a:r>
              <a:rPr lang="en-US" dirty="0" smtClean="0"/>
              <a:t> (disintegrations per minute), how much time is required for the activity to drop to 35 </a:t>
            </a:r>
            <a:r>
              <a:rPr lang="en-US" dirty="0" err="1" smtClean="0"/>
              <a:t>dpm</a:t>
            </a:r>
            <a:r>
              <a:rPr lang="en-US" dirty="0" smtClean="0"/>
              <a:t>, if the half-life of Ir-192 is 74 days?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Energy of Nuclear Reactions</a:t>
            </a:r>
          </a:p>
        </p:txBody>
      </p:sp>
      <p:sp>
        <p:nvSpPr>
          <p:cNvPr id="41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4"/>
          <p:cNvGraphicFramePr>
            <a:graphicFrameLocks noChangeAspect="1"/>
          </p:cNvGraphicFramePr>
          <p:nvPr/>
        </p:nvGraphicFramePr>
        <p:xfrm>
          <a:off x="457200" y="1600200"/>
          <a:ext cx="8415469" cy="1800225"/>
        </p:xfrm>
        <a:graphic>
          <a:graphicData uri="http://schemas.openxmlformats.org/presentationml/2006/ole">
            <mc:AlternateContent xmlns:mc="http://schemas.openxmlformats.org/markup-compatibility/2006">
              <mc:Choice xmlns:v="urn:schemas-microsoft-com:vml" Requires="v">
                <p:oleObj spid="_x0000_s4107" name="Equation" r:id="rId3" imgW="1904760" imgH="406080" progId="Equation.3">
                  <p:embed/>
                </p:oleObj>
              </mc:Choice>
              <mc:Fallback>
                <p:oleObj name="Equation" r:id="rId3" imgW="1904760" imgH="406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415469"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6"/>
          <p:cNvSpPr txBox="1">
            <a:spLocks noChangeArrowheads="1"/>
          </p:cNvSpPr>
          <p:nvPr/>
        </p:nvSpPr>
        <p:spPr bwMode="auto">
          <a:xfrm>
            <a:off x="0" y="4038600"/>
            <a:ext cx="9144000" cy="1077218"/>
          </a:xfrm>
          <a:prstGeom prst="rect">
            <a:avLst/>
          </a:prstGeom>
          <a:noFill/>
          <a:ln w="9525">
            <a:noFill/>
            <a:miter lim="800000"/>
            <a:headEnd/>
            <a:tailEnd/>
          </a:ln>
        </p:spPr>
        <p:txBody>
          <a:bodyPr wrap="square">
            <a:spAutoFit/>
          </a:bodyPr>
          <a:lstStyle/>
          <a:p>
            <a:pPr algn="ctr"/>
            <a:r>
              <a:rPr lang="en-US" sz="3200" dirty="0" smtClean="0"/>
              <a:t>6.01512 u + </a:t>
            </a:r>
            <a:r>
              <a:rPr lang="en-US" sz="3200" dirty="0"/>
              <a:t>1.00782 </a:t>
            </a:r>
            <a:r>
              <a:rPr lang="en-US" sz="3200" dirty="0" smtClean="0"/>
              <a:t>u ≠ 3.01603 u </a:t>
            </a:r>
            <a:r>
              <a:rPr lang="en-US" sz="3200" dirty="0"/>
              <a:t>+ </a:t>
            </a:r>
            <a:r>
              <a:rPr lang="en-US" sz="3200" dirty="0" smtClean="0"/>
              <a:t>4.00260 u</a:t>
            </a:r>
            <a:endParaRPr lang="en-US" sz="3200" dirty="0"/>
          </a:p>
          <a:p>
            <a:pPr algn="ctr"/>
            <a:r>
              <a:rPr lang="en-US" sz="3200" dirty="0" smtClean="0"/>
              <a:t>7.02294 u      </a:t>
            </a:r>
            <a:r>
              <a:rPr lang="en-US" sz="3200" dirty="0"/>
              <a:t>≠    </a:t>
            </a:r>
            <a:r>
              <a:rPr lang="en-US" sz="3200" dirty="0" smtClean="0"/>
              <a:t>    7.01863 u violate  </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fusion?</a:t>
            </a:r>
            <a:endParaRPr lang="en-US" dirty="0"/>
          </a:p>
        </p:txBody>
      </p:sp>
      <p:pic>
        <p:nvPicPr>
          <p:cNvPr id="4" name="Picture 7" descr="16_Pg549_UnFigure"/>
          <p:cNvPicPr>
            <a:picLocks noGrp="1" noChangeAspect="1" noChangeArrowheads="1"/>
          </p:cNvPicPr>
          <p:nvPr>
            <p:ph idx="1"/>
          </p:nvPr>
        </p:nvPicPr>
        <p:blipFill>
          <a:blip r:embed="rId2" cstate="print"/>
          <a:srcRect/>
          <a:stretch>
            <a:fillRect/>
          </a:stretch>
        </p:blipFill>
        <p:spPr bwMode="auto">
          <a:xfrm>
            <a:off x="39244" y="1676400"/>
            <a:ext cx="9104756" cy="4419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D56DCC89-6002-49F9-B94D-C9C10D3B24B6}" type="slidenum">
              <a:rPr lang="en-US"/>
              <a:pPr/>
              <a:t>29</a:t>
            </a:fld>
            <a:endParaRPr lang="en-US"/>
          </a:p>
        </p:txBody>
      </p:sp>
      <p:sp>
        <p:nvSpPr>
          <p:cNvPr id="91138" name="Rectangle 2"/>
          <p:cNvSpPr>
            <a:spLocks noGrp="1" noChangeArrowheads="1"/>
          </p:cNvSpPr>
          <p:nvPr>
            <p:ph type="title"/>
          </p:nvPr>
        </p:nvSpPr>
        <p:spPr>
          <a:xfrm>
            <a:off x="304800" y="228600"/>
            <a:ext cx="8458200" cy="1143000"/>
          </a:xfrm>
        </p:spPr>
        <p:txBody>
          <a:bodyPr/>
          <a:lstStyle/>
          <a:p>
            <a:r>
              <a:rPr lang="en-US"/>
              <a:t>Tokamak Fusion Reactor</a:t>
            </a:r>
          </a:p>
        </p:txBody>
      </p:sp>
      <p:pic>
        <p:nvPicPr>
          <p:cNvPr id="91140" name="Picture 4" descr="19_14[1]"/>
          <p:cNvPicPr>
            <a:picLocks noChangeAspect="1" noChangeArrowheads="1"/>
          </p:cNvPicPr>
          <p:nvPr/>
        </p:nvPicPr>
        <p:blipFill>
          <a:blip r:embed="rId3" cstate="print"/>
          <a:srcRect t="10001"/>
          <a:stretch>
            <a:fillRect/>
          </a:stretch>
        </p:blipFill>
        <p:spPr bwMode="auto">
          <a:xfrm>
            <a:off x="2133600" y="1371600"/>
            <a:ext cx="4876800" cy="4533900"/>
          </a:xfrm>
          <a:prstGeom prst="rect">
            <a:avLst/>
          </a:prstGeom>
          <a:noFill/>
        </p:spPr>
      </p:pic>
    </p:spTree>
    <p:extLst>
      <p:ext uri="{BB962C8B-B14F-4D97-AF65-F5344CB8AC3E}">
        <p14:creationId xmlns:p14="http://schemas.microsoft.com/office/powerpoint/2010/main" val="2130422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u="sng" smtClean="0"/>
              <a:t>Radioactive Decay</a:t>
            </a:r>
          </a:p>
        </p:txBody>
      </p:sp>
      <p:pic>
        <p:nvPicPr>
          <p:cNvPr id="9220" name="Picture 4" descr="FG17_01"/>
          <p:cNvPicPr>
            <a:picLocks noChangeAspect="1" noChangeArrowheads="1"/>
          </p:cNvPicPr>
          <p:nvPr/>
        </p:nvPicPr>
        <p:blipFill>
          <a:blip r:embed="rId2" cstate="print"/>
          <a:srcRect/>
          <a:stretch>
            <a:fillRect/>
          </a:stretch>
        </p:blipFill>
        <p:spPr bwMode="auto">
          <a:xfrm>
            <a:off x="381000" y="1905000"/>
            <a:ext cx="3895211" cy="3079750"/>
          </a:xfrm>
          <a:prstGeom prst="rect">
            <a:avLst/>
          </a:prstGeom>
          <a:noFill/>
          <a:ln w="9525">
            <a:noFill/>
            <a:miter lim="800000"/>
            <a:headEnd/>
            <a:tailEnd/>
          </a:ln>
        </p:spPr>
      </p:pic>
      <p:pic>
        <p:nvPicPr>
          <p:cNvPr id="9221" name="Picture 5" descr="FG17_03"/>
          <p:cNvPicPr>
            <a:picLocks noChangeAspect="1" noChangeArrowheads="1"/>
          </p:cNvPicPr>
          <p:nvPr/>
        </p:nvPicPr>
        <p:blipFill>
          <a:blip r:embed="rId3" cstate="print"/>
          <a:srcRect/>
          <a:stretch>
            <a:fillRect/>
          </a:stretch>
        </p:blipFill>
        <p:spPr bwMode="auto">
          <a:xfrm>
            <a:off x="4495800" y="2438400"/>
            <a:ext cx="460788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4B802507-662F-4A1C-8C36-6DDEF5AE4A34}" type="slidenum">
              <a:rPr lang="en-US"/>
              <a:pPr/>
              <a:t>30</a:t>
            </a:fld>
            <a:endParaRPr lang="en-US"/>
          </a:p>
        </p:txBody>
      </p:sp>
      <p:sp>
        <p:nvSpPr>
          <p:cNvPr id="96260" name="Rectangle 4"/>
          <p:cNvSpPr>
            <a:spLocks noGrp="1" noChangeArrowheads="1"/>
          </p:cNvSpPr>
          <p:nvPr>
            <p:ph type="title"/>
          </p:nvPr>
        </p:nvSpPr>
        <p:spPr>
          <a:xfrm>
            <a:off x="304800" y="304800"/>
            <a:ext cx="8458200" cy="1143000"/>
          </a:xfrm>
        </p:spPr>
        <p:txBody>
          <a:bodyPr/>
          <a:lstStyle/>
          <a:p>
            <a:r>
              <a:rPr lang="en-US"/>
              <a:t>Cyclotron</a:t>
            </a:r>
          </a:p>
        </p:txBody>
      </p:sp>
      <p:pic>
        <p:nvPicPr>
          <p:cNvPr id="96261" name="Picture 5" descr="19_16[1]"/>
          <p:cNvPicPr>
            <a:picLocks noChangeAspect="1" noChangeArrowheads="1"/>
          </p:cNvPicPr>
          <p:nvPr/>
        </p:nvPicPr>
        <p:blipFill>
          <a:blip r:embed="rId3" cstate="print"/>
          <a:srcRect/>
          <a:stretch>
            <a:fillRect/>
          </a:stretch>
        </p:blipFill>
        <p:spPr bwMode="auto">
          <a:xfrm>
            <a:off x="990600" y="1295400"/>
            <a:ext cx="7315200" cy="4713288"/>
          </a:xfrm>
          <a:prstGeom prst="rect">
            <a:avLst/>
          </a:prstGeom>
          <a:noFill/>
        </p:spPr>
      </p:pic>
    </p:spTree>
    <p:extLst>
      <p:ext uri="{BB962C8B-B14F-4D97-AF65-F5344CB8AC3E}">
        <p14:creationId xmlns:p14="http://schemas.microsoft.com/office/powerpoint/2010/main" val="553435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A59FED4D-E429-4BD8-962D-E5CB8EF52FED}" type="slidenum">
              <a:rPr lang="en-US"/>
              <a:pPr/>
              <a:t>31</a:t>
            </a:fld>
            <a:endParaRPr lang="en-US"/>
          </a:p>
        </p:txBody>
      </p:sp>
      <p:sp>
        <p:nvSpPr>
          <p:cNvPr id="94210" name="Rectangle 2"/>
          <p:cNvSpPr>
            <a:spLocks noGrp="1" noChangeArrowheads="1"/>
          </p:cNvSpPr>
          <p:nvPr>
            <p:ph type="title"/>
          </p:nvPr>
        </p:nvSpPr>
        <p:spPr/>
        <p:txBody>
          <a:bodyPr/>
          <a:lstStyle/>
          <a:p>
            <a:r>
              <a:rPr lang="en-US"/>
              <a:t>Linear Accelerator</a:t>
            </a:r>
          </a:p>
        </p:txBody>
      </p:sp>
      <p:pic>
        <p:nvPicPr>
          <p:cNvPr id="94212" name="Picture 4" descr="19_15[1]"/>
          <p:cNvPicPr>
            <a:picLocks noChangeAspect="1" noChangeArrowheads="1"/>
          </p:cNvPicPr>
          <p:nvPr/>
        </p:nvPicPr>
        <p:blipFill>
          <a:blip r:embed="rId3" cstate="print"/>
          <a:srcRect/>
          <a:stretch>
            <a:fillRect/>
          </a:stretch>
        </p:blipFill>
        <p:spPr bwMode="auto">
          <a:xfrm>
            <a:off x="1524000" y="1676400"/>
            <a:ext cx="6400800" cy="3394075"/>
          </a:xfrm>
          <a:prstGeom prst="rect">
            <a:avLst/>
          </a:prstGeom>
          <a:noFill/>
        </p:spPr>
      </p:pic>
    </p:spTree>
    <p:extLst>
      <p:ext uri="{BB962C8B-B14F-4D97-AF65-F5344CB8AC3E}">
        <p14:creationId xmlns:p14="http://schemas.microsoft.com/office/powerpoint/2010/main" val="1881310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fission?</a:t>
            </a:r>
            <a:endParaRPr lang="en-US" dirty="0"/>
          </a:p>
        </p:txBody>
      </p:sp>
      <p:pic>
        <p:nvPicPr>
          <p:cNvPr id="5" name="Picture 9" descr="16_Pg547_UnFigure"/>
          <p:cNvPicPr>
            <a:picLocks noChangeAspect="1" noChangeArrowheads="1"/>
          </p:cNvPicPr>
          <p:nvPr/>
        </p:nvPicPr>
        <p:blipFill>
          <a:blip r:embed="rId2" cstate="print"/>
          <a:srcRect/>
          <a:stretch>
            <a:fillRect/>
          </a:stretch>
        </p:blipFill>
        <p:spPr bwMode="auto">
          <a:xfrm>
            <a:off x="70812" y="1295400"/>
            <a:ext cx="9073188" cy="4800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G17_10"/>
          <p:cNvPicPr>
            <a:picLocks noChangeAspect="1" noChangeArrowheads="1"/>
          </p:cNvPicPr>
          <p:nvPr/>
        </p:nvPicPr>
        <p:blipFill>
          <a:blip r:embed="rId2" cstate="print"/>
          <a:srcRect/>
          <a:stretch>
            <a:fillRect/>
          </a:stretch>
        </p:blipFill>
        <p:spPr bwMode="auto">
          <a:xfrm>
            <a:off x="0" y="152400"/>
            <a:ext cx="8940800" cy="6705600"/>
          </a:xfrm>
          <a:prstGeom prst="rect">
            <a:avLst/>
          </a:prstGeom>
          <a:noFill/>
          <a:ln w="9525">
            <a:noFill/>
            <a:miter lim="800000"/>
            <a:headEnd/>
            <a:tailEnd/>
          </a:ln>
        </p:spPr>
      </p:pic>
      <p:sp>
        <p:nvSpPr>
          <p:cNvPr id="3" name="Title 2"/>
          <p:cNvSpPr>
            <a:spLocks noGrp="1"/>
          </p:cNvSpPr>
          <p:nvPr>
            <p:ph type="title"/>
          </p:nvPr>
        </p:nvSpPr>
        <p:spPr>
          <a:xfrm>
            <a:off x="457200" y="274638"/>
            <a:ext cx="4800600" cy="1325562"/>
          </a:xfrm>
        </p:spPr>
        <p:txBody>
          <a:bodyPr/>
          <a:lstStyle/>
          <a:p>
            <a:r>
              <a:rPr lang="en-US" sz="4200" dirty="0" smtClean="0"/>
              <a:t>How does a chain reaction occur?</a:t>
            </a:r>
            <a:endParaRPr lang="en-US" sz="4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Fat Man and Little Boy</a:t>
            </a:r>
          </a:p>
        </p:txBody>
      </p:sp>
      <p:pic>
        <p:nvPicPr>
          <p:cNvPr id="34819" name="Picture 7" descr="E:\My Documents\115\115_spring_2001\Notes\nuclear\fat_man.jpg"/>
          <p:cNvPicPr>
            <a:picLocks noGrp="1" noChangeAspect="1" noChangeArrowheads="1"/>
          </p:cNvPicPr>
          <p:nvPr>
            <p:ph sz="quarter" idx="1"/>
          </p:nvPr>
        </p:nvPicPr>
        <p:blipFill>
          <a:blip r:embed="rId2" cstate="print"/>
          <a:srcRect/>
          <a:stretch>
            <a:fillRect/>
          </a:stretch>
        </p:blipFill>
        <p:spPr>
          <a:xfrm>
            <a:off x="228600" y="2514600"/>
            <a:ext cx="4191000" cy="2752725"/>
          </a:xfrm>
          <a:noFill/>
        </p:spPr>
      </p:pic>
      <p:pic>
        <p:nvPicPr>
          <p:cNvPr id="34820" name="Picture 9" descr="E:\My Documents\115\115_spring_2001\Notes\nuclear\little_boy.jpg"/>
          <p:cNvPicPr>
            <a:picLocks noGrp="1" noChangeAspect="1" noChangeArrowheads="1"/>
          </p:cNvPicPr>
          <p:nvPr>
            <p:ph sz="quarter" idx="2"/>
          </p:nvPr>
        </p:nvPicPr>
        <p:blipFill>
          <a:blip r:embed="rId3" cstate="print"/>
          <a:srcRect/>
          <a:stretch>
            <a:fillRect/>
          </a:stretch>
        </p:blipFill>
        <p:spPr>
          <a:xfrm>
            <a:off x="4724400" y="2286000"/>
            <a:ext cx="4191000" cy="3189288"/>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My Documents\115\115_spring_2001\Notes\nuclear\fat_man_2.jpg"/>
          <p:cNvPicPr>
            <a:picLocks noGrp="1" noChangeAspect="1" noChangeArrowheads="1"/>
          </p:cNvPicPr>
          <p:nvPr>
            <p:ph/>
          </p:nvPr>
        </p:nvPicPr>
        <p:blipFill>
          <a:blip r:embed="rId2" cstate="print"/>
          <a:srcRect/>
          <a:stretch>
            <a:fillRect/>
          </a:stretch>
        </p:blipFill>
        <p:spPr>
          <a:xfrm>
            <a:off x="812800" y="609600"/>
            <a:ext cx="7516813" cy="5486400"/>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E:\My Documents\115\115_spring_2001\Notes\nuclear\Baker8.jpg"/>
          <p:cNvPicPr>
            <a:picLocks noGrp="1" noChangeAspect="1" noChangeArrowheads="1"/>
          </p:cNvPicPr>
          <p:nvPr>
            <p:ph/>
          </p:nvPr>
        </p:nvPicPr>
        <p:blipFill>
          <a:blip r:embed="rId2" cstate="print"/>
          <a:srcRect/>
          <a:stretch>
            <a:fillRect/>
          </a:stretch>
        </p:blipFill>
        <p:spPr>
          <a:xfrm>
            <a:off x="381000" y="265113"/>
            <a:ext cx="8382000" cy="6176962"/>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762000"/>
          </a:xfrm>
        </p:spPr>
        <p:txBody>
          <a:bodyPr/>
          <a:lstStyle/>
          <a:p>
            <a:r>
              <a:rPr lang="en-US"/>
              <a:t>Sources of Radiation</a:t>
            </a:r>
          </a:p>
        </p:txBody>
      </p:sp>
      <p:pic>
        <p:nvPicPr>
          <p:cNvPr id="52229" name="Picture 5" descr="figure 20"/>
          <p:cNvPicPr>
            <a:picLocks noGrp="1" noChangeAspect="1" noChangeArrowheads="1"/>
          </p:cNvPicPr>
          <p:nvPr>
            <p:ph idx="1"/>
          </p:nvPr>
        </p:nvPicPr>
        <p:blipFill>
          <a:blip r:embed="rId3" cstate="print"/>
          <a:srcRect/>
          <a:stretch>
            <a:fillRect/>
          </a:stretch>
        </p:blipFill>
        <p:spPr>
          <a:xfrm>
            <a:off x="1828800" y="1698625"/>
            <a:ext cx="5562600" cy="47466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Physiological Effect of a Single Dose of Radiation</a:t>
            </a:r>
            <a:endParaRPr lang="en-US" sz="3000" dirty="0"/>
          </a:p>
        </p:txBody>
      </p:sp>
      <p:graphicFrame>
        <p:nvGraphicFramePr>
          <p:cNvPr id="4" name="Table 3"/>
          <p:cNvGraphicFramePr>
            <a:graphicFrameLocks noGrp="1"/>
          </p:cNvGraphicFramePr>
          <p:nvPr/>
        </p:nvGraphicFramePr>
        <p:xfrm>
          <a:off x="838200" y="1447800"/>
          <a:ext cx="7696201" cy="3403600"/>
        </p:xfrm>
        <a:graphic>
          <a:graphicData uri="http://schemas.openxmlformats.org/drawingml/2006/table">
            <a:tbl>
              <a:tblPr firstRow="1" bandRow="1">
                <a:tableStyleId>{7DF18680-E054-41AD-8BC1-D1AEF772440D}</a:tableStyleId>
              </a:tblPr>
              <a:tblGrid>
                <a:gridCol w="1371600"/>
                <a:gridCol w="1143000"/>
                <a:gridCol w="5181601"/>
              </a:tblGrid>
              <a:tr h="370840">
                <a:tc>
                  <a:txBody>
                    <a:bodyPr/>
                    <a:lstStyle/>
                    <a:p>
                      <a:r>
                        <a:rPr lang="en-US" dirty="0" smtClean="0">
                          <a:solidFill>
                            <a:schemeClr val="tx1"/>
                          </a:solidFill>
                        </a:rPr>
                        <a:t>Dose</a:t>
                      </a:r>
                      <a:r>
                        <a:rPr lang="en-US" baseline="0" dirty="0" smtClean="0">
                          <a:solidFill>
                            <a:schemeClr val="tx1"/>
                          </a:solidFill>
                        </a:rPr>
                        <a:t> (</a:t>
                      </a:r>
                      <a:r>
                        <a:rPr lang="en-US" baseline="0" dirty="0" err="1" smtClean="0">
                          <a:solidFill>
                            <a:schemeClr val="tx1"/>
                          </a:solidFill>
                        </a:rPr>
                        <a:t>rem</a:t>
                      </a:r>
                      <a:r>
                        <a:rPr lang="en-US" baseline="0"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Dose (</a:t>
                      </a:r>
                      <a:r>
                        <a:rPr lang="en-US" dirty="0" err="1" smtClean="0">
                          <a:solidFill>
                            <a:schemeClr val="tx1"/>
                          </a:solidFill>
                        </a:rPr>
                        <a:t>Sv</a:t>
                      </a:r>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Likely Effect</a:t>
                      </a:r>
                      <a:endParaRPr lang="en-US" dirty="0">
                        <a:solidFill>
                          <a:schemeClr val="tx1"/>
                        </a:solidFill>
                      </a:endParaRPr>
                    </a:p>
                  </a:txBody>
                  <a:tcPr/>
                </a:tc>
              </a:tr>
              <a:tr h="370840">
                <a:tc>
                  <a:txBody>
                    <a:bodyPr/>
                    <a:lstStyle/>
                    <a:p>
                      <a:r>
                        <a:rPr lang="en-US" dirty="0" smtClean="0"/>
                        <a:t>0-25</a:t>
                      </a:r>
                      <a:endParaRPr lang="en-US" dirty="0"/>
                    </a:p>
                  </a:txBody>
                  <a:tcPr/>
                </a:tc>
                <a:tc>
                  <a:txBody>
                    <a:bodyPr/>
                    <a:lstStyle/>
                    <a:p>
                      <a:r>
                        <a:rPr lang="en-US" dirty="0" smtClean="0"/>
                        <a:t>0-0.25</a:t>
                      </a:r>
                      <a:endParaRPr lang="en-US" dirty="0"/>
                    </a:p>
                  </a:txBody>
                  <a:tcPr/>
                </a:tc>
                <a:tc>
                  <a:txBody>
                    <a:bodyPr/>
                    <a:lstStyle/>
                    <a:p>
                      <a:r>
                        <a:rPr lang="en-US" dirty="0" smtClean="0"/>
                        <a:t>No observable effect</a:t>
                      </a:r>
                      <a:endParaRPr lang="en-US" dirty="0"/>
                    </a:p>
                  </a:txBody>
                  <a:tcPr/>
                </a:tc>
              </a:tr>
              <a:tr h="370840">
                <a:tc>
                  <a:txBody>
                    <a:bodyPr/>
                    <a:lstStyle/>
                    <a:p>
                      <a:r>
                        <a:rPr lang="en-US" dirty="0" smtClean="0"/>
                        <a:t>25-50</a:t>
                      </a:r>
                      <a:endParaRPr lang="en-US" dirty="0"/>
                    </a:p>
                  </a:txBody>
                  <a:tcPr/>
                </a:tc>
                <a:tc>
                  <a:txBody>
                    <a:bodyPr/>
                    <a:lstStyle/>
                    <a:p>
                      <a:r>
                        <a:rPr lang="en-US" dirty="0" smtClean="0"/>
                        <a:t>0.25-0.50</a:t>
                      </a:r>
                      <a:endParaRPr lang="en-US" dirty="0"/>
                    </a:p>
                  </a:txBody>
                  <a:tcPr/>
                </a:tc>
                <a:tc>
                  <a:txBody>
                    <a:bodyPr/>
                    <a:lstStyle/>
                    <a:p>
                      <a:r>
                        <a:rPr lang="en-US" dirty="0" smtClean="0"/>
                        <a:t>White blood cell count decreases slightly</a:t>
                      </a:r>
                      <a:endParaRPr lang="en-US" dirty="0"/>
                    </a:p>
                  </a:txBody>
                  <a:tcPr/>
                </a:tc>
              </a:tr>
              <a:tr h="370840">
                <a:tc>
                  <a:txBody>
                    <a:bodyPr/>
                    <a:lstStyle/>
                    <a:p>
                      <a:r>
                        <a:rPr lang="en-US" dirty="0" smtClean="0"/>
                        <a:t>50-100</a:t>
                      </a:r>
                      <a:endParaRPr lang="en-US" dirty="0"/>
                    </a:p>
                  </a:txBody>
                  <a:tcPr/>
                </a:tc>
                <a:tc>
                  <a:txBody>
                    <a:bodyPr/>
                    <a:lstStyle/>
                    <a:p>
                      <a:r>
                        <a:rPr lang="en-US" dirty="0" smtClean="0"/>
                        <a:t>0.50-1.00</a:t>
                      </a:r>
                      <a:endParaRPr lang="en-US" dirty="0"/>
                    </a:p>
                  </a:txBody>
                  <a:tcPr/>
                </a:tc>
                <a:tc>
                  <a:txBody>
                    <a:bodyPr/>
                    <a:lstStyle/>
                    <a:p>
                      <a:r>
                        <a:rPr lang="en-US" dirty="0" smtClean="0"/>
                        <a:t>Significant</a:t>
                      </a:r>
                      <a:r>
                        <a:rPr lang="en-US" baseline="0" dirty="0" smtClean="0"/>
                        <a:t> drop in white blood cell count, lesions</a:t>
                      </a:r>
                      <a:endParaRPr lang="en-US" dirty="0"/>
                    </a:p>
                  </a:txBody>
                  <a:tcPr/>
                </a:tc>
              </a:tr>
              <a:tr h="370840">
                <a:tc>
                  <a:txBody>
                    <a:bodyPr/>
                    <a:lstStyle/>
                    <a:p>
                      <a:r>
                        <a:rPr lang="en-US" dirty="0" smtClean="0"/>
                        <a:t>100-200</a:t>
                      </a:r>
                      <a:endParaRPr lang="en-US" dirty="0"/>
                    </a:p>
                  </a:txBody>
                  <a:tcPr/>
                </a:tc>
                <a:tc>
                  <a:txBody>
                    <a:bodyPr/>
                    <a:lstStyle/>
                    <a:p>
                      <a:r>
                        <a:rPr lang="en-US" dirty="0" smtClean="0"/>
                        <a:t>1-2</a:t>
                      </a:r>
                      <a:endParaRPr lang="en-US" dirty="0"/>
                    </a:p>
                  </a:txBody>
                  <a:tcPr/>
                </a:tc>
                <a:tc>
                  <a:txBody>
                    <a:bodyPr/>
                    <a:lstStyle/>
                    <a:p>
                      <a:r>
                        <a:rPr lang="en-US" dirty="0" smtClean="0"/>
                        <a:t>Nausea, vomiting, loss of hair</a:t>
                      </a:r>
                      <a:endParaRPr lang="en-US" dirty="0"/>
                    </a:p>
                  </a:txBody>
                  <a:tcPr/>
                </a:tc>
              </a:tr>
              <a:tr h="370840">
                <a:tc>
                  <a:txBody>
                    <a:bodyPr/>
                    <a:lstStyle/>
                    <a:p>
                      <a:r>
                        <a:rPr lang="en-US" dirty="0" smtClean="0"/>
                        <a:t>200-500</a:t>
                      </a:r>
                      <a:endParaRPr lang="en-US" dirty="0"/>
                    </a:p>
                  </a:txBody>
                  <a:tcPr/>
                </a:tc>
                <a:tc>
                  <a:txBody>
                    <a:bodyPr/>
                    <a:lstStyle/>
                    <a:p>
                      <a:r>
                        <a:rPr lang="en-US" dirty="0" smtClean="0"/>
                        <a:t>2-5</a:t>
                      </a:r>
                      <a:endParaRPr lang="en-US" dirty="0"/>
                    </a:p>
                  </a:txBody>
                  <a:tcPr/>
                </a:tc>
                <a:tc>
                  <a:txBody>
                    <a:bodyPr/>
                    <a:lstStyle/>
                    <a:p>
                      <a:r>
                        <a:rPr lang="en-US" dirty="0" smtClean="0"/>
                        <a:t>Hemorrhaging, ulcers, possible</a:t>
                      </a:r>
                      <a:r>
                        <a:rPr lang="en-US" baseline="0" dirty="0" smtClean="0"/>
                        <a:t> death</a:t>
                      </a:r>
                      <a:endParaRPr lang="en-US" dirty="0"/>
                    </a:p>
                  </a:txBody>
                  <a:tcPr/>
                </a:tc>
              </a:tr>
              <a:tr h="370840">
                <a:tc>
                  <a:txBody>
                    <a:bodyPr/>
                    <a:lstStyle/>
                    <a:p>
                      <a:r>
                        <a:rPr lang="en-US" dirty="0" smtClean="0"/>
                        <a:t>&gt;500</a:t>
                      </a:r>
                      <a:endParaRPr lang="en-US" dirty="0"/>
                    </a:p>
                  </a:txBody>
                  <a:tcPr/>
                </a:tc>
                <a:tc>
                  <a:txBody>
                    <a:bodyPr/>
                    <a:lstStyle/>
                    <a:p>
                      <a:r>
                        <a:rPr lang="en-US" dirty="0" smtClean="0"/>
                        <a:t>&gt;5</a:t>
                      </a:r>
                      <a:endParaRPr lang="en-US" dirty="0"/>
                    </a:p>
                  </a:txBody>
                  <a:tcPr/>
                </a:tc>
                <a:tc>
                  <a:txBody>
                    <a:bodyPr/>
                    <a:lstStyle/>
                    <a:p>
                      <a:r>
                        <a:rPr lang="en-US" dirty="0" smtClean="0"/>
                        <a:t>Death</a:t>
                      </a:r>
                      <a:endParaRPr lang="en-US"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04" name="Group 372"/>
          <p:cNvGraphicFramePr>
            <a:graphicFrameLocks noGrp="1"/>
          </p:cNvGraphicFramePr>
          <p:nvPr>
            <p:ph type="tbl" idx="1"/>
            <p:extLst>
              <p:ext uri="{D42A27DB-BD31-4B8C-83A1-F6EECF244321}">
                <p14:modId xmlns:p14="http://schemas.microsoft.com/office/powerpoint/2010/main" val="287777286"/>
              </p:ext>
            </p:extLst>
          </p:nvPr>
        </p:nvGraphicFramePr>
        <p:xfrm>
          <a:off x="304800" y="381000"/>
          <a:ext cx="8686800" cy="6233160"/>
        </p:xfrm>
        <a:graphic>
          <a:graphicData uri="http://schemas.openxmlformats.org/drawingml/2006/table">
            <a:tbl>
              <a:tblPr/>
              <a:tblGrid>
                <a:gridCol w="2347784"/>
                <a:gridCol w="1330411"/>
                <a:gridCol w="1173892"/>
                <a:gridCol w="1721708"/>
                <a:gridCol w="2113005"/>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Isotope</a:t>
                      </a:r>
                    </a:p>
                  </a:txBody>
                  <a:tcP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Symbol</a:t>
                      </a:r>
                    </a:p>
                  </a:txBody>
                  <a:tcP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Decay</a:t>
                      </a:r>
                    </a:p>
                  </a:txBody>
                  <a:tcP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Half-Life</a:t>
                      </a:r>
                    </a:p>
                  </a:txBody>
                  <a:tcP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Use</a:t>
                      </a:r>
                    </a:p>
                  </a:txBody>
                  <a:tcPr horzOverflow="overflow">
                    <a:lnL>
                      <a:noFill/>
                    </a:lnL>
                    <a:lnR cap="flat">
                      <a:noFill/>
                    </a:lnR>
                    <a:lnT cap="flat">
                      <a:noFill/>
                    </a:lnT>
                    <a:lnB>
                      <a:noFill/>
                    </a:lnB>
                    <a:lnTlToBr>
                      <a:noFill/>
                    </a:lnTlToBr>
                    <a:lnBlToTr>
                      <a:noFill/>
                    </a:lnBlToTr>
                    <a:solidFill>
                      <a:schemeClr val="accent1"/>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tritium</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Arial" charset="0"/>
                        </a:rPr>
                        <a:t>3</a:t>
                      </a:r>
                      <a:r>
                        <a:rPr kumimoji="0" lang="en-US" sz="2400" b="0" i="0" u="none" strike="noStrike" cap="none" normalizeH="0" baseline="0" smtClean="0">
                          <a:ln>
                            <a:noFill/>
                          </a:ln>
                          <a:solidFill>
                            <a:schemeClr val="tx1"/>
                          </a:solidFill>
                          <a:effectLst/>
                          <a:latin typeface="Arial" charset="0"/>
                        </a:rPr>
                        <a:t>H</a:t>
                      </a:r>
                      <a:endParaRPr kumimoji="0" lang="en-US" sz="2400" b="0" i="0" u="none" strike="noStrike" cap="none" normalizeH="0" baseline="3000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Symbol" pitchFamily="18" charset="2"/>
                        </a:rPr>
                        <a:t>b</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12.32 y</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Biochemical tracer</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carbon-14</a:t>
                      </a:r>
                    </a:p>
                  </a:txBody>
                  <a:tcPr anchor="ctr" horzOverflow="overflow">
                    <a:lnL cap="flat">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dirty="0" smtClean="0">
                          <a:ln>
                            <a:noFill/>
                          </a:ln>
                          <a:solidFill>
                            <a:schemeClr val="tx1"/>
                          </a:solidFill>
                          <a:effectLst/>
                          <a:latin typeface="Arial" charset="0"/>
                        </a:rPr>
                        <a:t>14</a:t>
                      </a:r>
                      <a:r>
                        <a:rPr kumimoji="0" lang="en-US" sz="2400" b="0" i="0" u="none" strike="noStrike" cap="none" normalizeH="0" baseline="0" dirty="0" smtClean="0">
                          <a:ln>
                            <a:noFill/>
                          </a:ln>
                          <a:solidFill>
                            <a:schemeClr val="tx1"/>
                          </a:solidFill>
                          <a:effectLst/>
                          <a:latin typeface="Arial" charset="0"/>
                        </a:rPr>
                        <a:t>C</a:t>
                      </a:r>
                      <a:endParaRPr kumimoji="0" lang="en-US" sz="2400" b="0" i="0" u="none" strike="noStrike" cap="none" normalizeH="0" baseline="3000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Symbol" pitchFamily="18" charset="2"/>
                        </a:rPr>
                        <a:t>b</a:t>
                      </a:r>
                    </a:p>
                  </a:txBody>
                  <a:tcPr anchor="ctr" horzOverflow="overflow">
                    <a:lnL>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5715 y</a:t>
                      </a:r>
                    </a:p>
                  </a:txBody>
                  <a:tcPr anchor="ctr" horzOverflow="overflow">
                    <a:lnL>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Archaeological Dating</a:t>
                      </a:r>
                    </a:p>
                  </a:txBody>
                  <a:tcPr horzOverflow="overflow">
                    <a:lnL>
                      <a:noFill/>
                    </a:lnL>
                    <a:lnR cap="flat">
                      <a:noFill/>
                    </a:lnR>
                    <a:lnT>
                      <a:noFill/>
                    </a:lnT>
                    <a:lnB>
                      <a:noFill/>
                    </a:lnB>
                    <a:lnTlToBr>
                      <a:noFill/>
                    </a:lnTlToBr>
                    <a:lnBlToTr>
                      <a:noFill/>
                    </a:lnBlToTr>
                    <a:pattFill prst="pct50">
                      <a:fgClr>
                        <a:schemeClr val="accent1"/>
                      </a:fgClr>
                      <a:bgClr>
                        <a:srgbClr val="FFFFFF"/>
                      </a:bgClr>
                    </a:patt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phosphorus-32</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Arial" charset="0"/>
                        </a:rPr>
                        <a:t>32</a:t>
                      </a:r>
                      <a:r>
                        <a:rPr kumimoji="0" lang="en-US" sz="2400" b="0" i="0" u="none" strike="noStrike" cap="none" normalizeH="0" baseline="0" smtClean="0">
                          <a:ln>
                            <a:noFill/>
                          </a:ln>
                          <a:solidFill>
                            <a:schemeClr val="tx1"/>
                          </a:solidFill>
                          <a:effectLst/>
                          <a:latin typeface="Arial" charset="0"/>
                        </a:rPr>
                        <a:t>P</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Symbol" pitchFamily="18" charset="2"/>
                        </a:rPr>
                        <a:t>b</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14.28 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Leukemia Therapy</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potassium-40</a:t>
                      </a:r>
                    </a:p>
                  </a:txBody>
                  <a:tcPr anchor="ctr" horzOverflow="overflow">
                    <a:lnL cap="flat">
                      <a:noFill/>
                    </a:lnL>
                    <a:lnR>
                      <a:noFill/>
                    </a:lnR>
                    <a:lnT>
                      <a:noFill/>
                    </a:lnT>
                    <a:lnB>
                      <a:noFill/>
                    </a:lnB>
                    <a:lnTlToBr>
                      <a:noFill/>
                    </a:lnTlToBr>
                    <a:lnBlToTr>
                      <a:noFill/>
                    </a:lnBlToTr>
                    <a:pattFill prst="pct50">
                      <a:fgClr>
                        <a:schemeClr val="accent1"/>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Arial" charset="0"/>
                        </a:rPr>
                        <a:t>40</a:t>
                      </a:r>
                      <a:r>
                        <a:rPr kumimoji="0" lang="en-US" sz="2400" b="0" i="0" u="none" strike="noStrike" cap="none" normalizeH="0" baseline="0" smtClean="0">
                          <a:ln>
                            <a:noFill/>
                          </a:ln>
                          <a:solidFill>
                            <a:schemeClr val="tx1"/>
                          </a:solidFill>
                          <a:effectLst/>
                          <a:latin typeface="Arial" charset="0"/>
                        </a:rPr>
                        <a:t>K</a:t>
                      </a:r>
                      <a:endParaRPr kumimoji="0" lang="en-US" sz="2400" b="0" i="0" u="none" strike="noStrike" cap="none" normalizeH="0" baseline="3000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pattFill prst="pct50">
                      <a:fgClr>
                        <a:schemeClr val="accent1"/>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Symbol" pitchFamily="18" charset="2"/>
                        </a:rPr>
                        <a:t>b</a:t>
                      </a:r>
                    </a:p>
                  </a:txBody>
                  <a:tcPr anchor="ctr" horzOverflow="overflow">
                    <a:lnL>
                      <a:noFill/>
                    </a:lnL>
                    <a:lnR>
                      <a:noFill/>
                    </a:lnR>
                    <a:lnT>
                      <a:noFill/>
                    </a:lnT>
                    <a:lnB>
                      <a:noFill/>
                    </a:lnB>
                    <a:lnTlToBr>
                      <a:noFill/>
                    </a:lnTlToBr>
                    <a:lnBlToTr>
                      <a:noFill/>
                    </a:lnBlToTr>
                    <a:pattFill prst="pct50">
                      <a:fgClr>
                        <a:schemeClr val="accent1"/>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1.26</a:t>
                      </a:r>
                      <a:r>
                        <a:rPr kumimoji="0" lang="en-US" sz="2400" b="0" i="0" u="none" strike="noStrike" cap="none" normalizeH="0" baseline="0" smtClean="0">
                          <a:ln>
                            <a:noFill/>
                          </a:ln>
                          <a:solidFill>
                            <a:schemeClr val="tx1"/>
                          </a:solidFill>
                          <a:effectLst/>
                          <a:latin typeface="Arial" charset="0"/>
                          <a:cs typeface="Arial" charset="0"/>
                        </a:rPr>
                        <a:t>×10</a:t>
                      </a:r>
                      <a:r>
                        <a:rPr kumimoji="0" lang="en-US" sz="2400" b="0" i="0" u="none" strike="noStrike" cap="none" normalizeH="0" baseline="30000" smtClean="0">
                          <a:ln>
                            <a:noFill/>
                          </a:ln>
                          <a:solidFill>
                            <a:schemeClr val="tx1"/>
                          </a:solidFill>
                          <a:effectLst/>
                          <a:latin typeface="Arial" charset="0"/>
                          <a:cs typeface="Arial" charset="0"/>
                        </a:rPr>
                        <a:t>9</a:t>
                      </a:r>
                      <a:r>
                        <a:rPr kumimoji="0" lang="en-US" sz="2400" b="0" i="0" u="none" strike="noStrike" cap="none" normalizeH="0" baseline="0" smtClean="0">
                          <a:ln>
                            <a:noFill/>
                          </a:ln>
                          <a:solidFill>
                            <a:schemeClr val="tx1"/>
                          </a:solidFill>
                          <a:effectLst/>
                          <a:latin typeface="Arial" charset="0"/>
                          <a:cs typeface="Arial" charset="0"/>
                        </a:rPr>
                        <a:t> y</a:t>
                      </a:r>
                      <a:endParaRPr kumimoji="0" lang="en-US" sz="24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pattFill prst="pct50">
                      <a:fgClr>
                        <a:schemeClr val="accent1"/>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Geologic Dating</a:t>
                      </a:r>
                    </a:p>
                  </a:txBody>
                  <a:tcPr horzOverflow="overflow">
                    <a:lnL>
                      <a:noFill/>
                    </a:lnL>
                    <a:lnR cap="flat">
                      <a:noFill/>
                    </a:lnR>
                    <a:lnT>
                      <a:noFill/>
                    </a:lnT>
                    <a:lnB>
                      <a:noFill/>
                    </a:lnB>
                    <a:lnTlToBr>
                      <a:noFill/>
                    </a:lnTlToBr>
                    <a:lnBlToTr>
                      <a:noFill/>
                    </a:lnBlToTr>
                    <a:pattFill prst="pct50">
                      <a:fgClr>
                        <a:schemeClr val="accent1"/>
                      </a:fgClr>
                      <a:bgClr>
                        <a:schemeClr val="bg1"/>
                      </a:bgClr>
                    </a:patt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cobalt-60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Arial" charset="0"/>
                        </a:rPr>
                        <a:t>60</a:t>
                      </a:r>
                      <a:r>
                        <a:rPr kumimoji="0" lang="en-US" sz="2400" b="0" i="0" u="none" strike="noStrike" cap="none" normalizeH="0" baseline="0" smtClean="0">
                          <a:ln>
                            <a:noFill/>
                          </a:ln>
                          <a:solidFill>
                            <a:schemeClr val="tx1"/>
                          </a:solidFill>
                          <a:effectLst/>
                          <a:latin typeface="Arial" charset="0"/>
                        </a:rPr>
                        <a:t>Co</a:t>
                      </a:r>
                      <a:endParaRPr kumimoji="0" lang="en-US" sz="2400" b="0" i="0" u="none" strike="noStrike" cap="none" normalizeH="0" baseline="3000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Symbol" pitchFamily="18" charset="2"/>
                        </a:rPr>
                        <a:t>b, </a:t>
                      </a:r>
                      <a:r>
                        <a:rPr kumimoji="0" lang="en-US" sz="2400" b="0" i="0" u="none" strike="noStrike" cap="none" normalizeH="0" baseline="0" smtClean="0">
                          <a:ln>
                            <a:noFill/>
                          </a:ln>
                          <a:solidFill>
                            <a:schemeClr val="tx1"/>
                          </a:solidFill>
                          <a:effectLst/>
                          <a:latin typeface="Symbol" pitchFamily="18" charset="2"/>
                          <a:sym typeface="Symbol" pitchFamily="18" charset="2"/>
                        </a:rPr>
                        <a:t></a:t>
                      </a:r>
                      <a:endParaRPr kumimoji="0" lang="en-US" sz="2400" b="0" i="0" u="none" strike="noStrike" cap="none" normalizeH="0" baseline="0" smtClean="0">
                        <a:ln>
                          <a:noFill/>
                        </a:ln>
                        <a:solidFill>
                          <a:schemeClr val="tx1"/>
                        </a:solidFill>
                        <a:effectLst/>
                        <a:latin typeface="Symbol" pitchFamily="18" charset="2"/>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5.27 y</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Cancer Therapy</a:t>
                      </a:r>
                    </a:p>
                  </a:txBody>
                  <a:tcPr anchor="ctr" horzOverflow="overflow">
                    <a:lnL>
                      <a:noFill/>
                    </a:lnL>
                    <a:lnR cap="flat">
                      <a:noFill/>
                    </a:lnR>
                    <a:lnT>
                      <a:noFill/>
                    </a:lnT>
                    <a:lnB>
                      <a:noFill/>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iodine-123</a:t>
                      </a:r>
                    </a:p>
                  </a:txBody>
                  <a:tcPr anchor="ctr" horzOverflow="overflow">
                    <a:lnL cap="flat">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Arial" charset="0"/>
                        </a:rPr>
                        <a:t>123</a:t>
                      </a:r>
                      <a:r>
                        <a:rPr kumimoji="0" lang="en-US" sz="2400" b="0" i="0" u="none" strike="noStrike" cap="none" normalizeH="0" baseline="0" smtClean="0">
                          <a:ln>
                            <a:noFill/>
                          </a:ln>
                          <a:solidFill>
                            <a:schemeClr val="tx1"/>
                          </a:solidFill>
                          <a:effectLst/>
                          <a:latin typeface="Arial" charset="0"/>
                        </a:rPr>
                        <a:t>I</a:t>
                      </a:r>
                      <a:endParaRPr kumimoji="0" lang="en-US" sz="2400" b="0" i="0" u="none" strike="noStrike" cap="none" normalizeH="0" baseline="3000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Symbol" pitchFamily="18" charset="2"/>
                          <a:sym typeface="Symbol" pitchFamily="18" charset="2"/>
                        </a:rPr>
                        <a:t></a:t>
                      </a:r>
                    </a:p>
                  </a:txBody>
                  <a:tcPr anchor="ctr" horzOverflow="overflow">
                    <a:lnL>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13.1 h</a:t>
                      </a:r>
                    </a:p>
                  </a:txBody>
                  <a:tcPr anchor="ctr" horzOverflow="overflow">
                    <a:lnL>
                      <a:noFill/>
                    </a:lnL>
                    <a:lnR>
                      <a:noFill/>
                    </a:lnR>
                    <a:lnT>
                      <a:noFill/>
                    </a:lnT>
                    <a:lnB>
                      <a:noFill/>
                    </a:lnB>
                    <a:lnTlToBr>
                      <a:noFill/>
                    </a:lnTlToBr>
                    <a:lnBlToTr>
                      <a:noFill/>
                    </a:lnBlToTr>
                    <a:pattFill prst="pct50">
                      <a:fgClr>
                        <a:schemeClr val="accent1"/>
                      </a:fgClr>
                      <a:bgClr>
                        <a:srgbClr val="FFFFFF"/>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Thyroid Therapy</a:t>
                      </a:r>
                    </a:p>
                  </a:txBody>
                  <a:tcPr anchor="ctr" horzOverflow="overflow">
                    <a:lnL>
                      <a:noFill/>
                    </a:lnL>
                    <a:lnR cap="flat">
                      <a:noFill/>
                    </a:lnR>
                    <a:lnT>
                      <a:noFill/>
                    </a:lnT>
                    <a:lnB>
                      <a:noFill/>
                    </a:lnB>
                    <a:lnTlToBr>
                      <a:noFill/>
                    </a:lnTlToBr>
                    <a:lnBlToTr>
                      <a:noFill/>
                    </a:lnBlToTr>
                    <a:pattFill prst="pct50">
                      <a:fgClr>
                        <a:schemeClr val="accent1"/>
                      </a:fgClr>
                      <a:bgClr>
                        <a:srgbClr val="FFFFFF"/>
                      </a:bgClr>
                    </a:patt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uranium-235</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Arial" charset="0"/>
                        </a:rPr>
                        <a:t>235</a:t>
                      </a:r>
                      <a:r>
                        <a:rPr kumimoji="0" lang="en-US" sz="2400" b="0" i="0" u="none" strike="noStrike" cap="none" normalizeH="0" baseline="0" smtClean="0">
                          <a:ln>
                            <a:noFill/>
                          </a:ln>
                          <a:solidFill>
                            <a:schemeClr val="tx1"/>
                          </a:solidFill>
                          <a:effectLst/>
                          <a:latin typeface="Arial" charset="0"/>
                        </a:rPr>
                        <a:t>U</a:t>
                      </a:r>
                      <a:endParaRPr kumimoji="0" lang="en-US" sz="2400" b="0" i="0" u="none" strike="noStrike" cap="none" normalizeH="0" baseline="3000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sym typeface="Symbol" pitchFamily="18" charset="2"/>
                        </a:rPr>
                        <a:t>, </a:t>
                      </a:r>
                      <a:r>
                        <a:rPr kumimoji="0" lang="en-US" sz="2400" b="0" i="0" u="none" strike="noStrike" cap="none" normalizeH="0" baseline="0" dirty="0" smtClean="0">
                          <a:ln>
                            <a:noFill/>
                          </a:ln>
                          <a:solidFill>
                            <a:schemeClr val="tx1"/>
                          </a:solidFill>
                          <a:effectLst/>
                          <a:latin typeface="Symbol" pitchFamily="18" charset="2"/>
                          <a:sym typeface="Symbol" pitchFamily="18" charset="2"/>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7.04</a:t>
                      </a:r>
                      <a:r>
                        <a:rPr kumimoji="0" lang="en-US" sz="2400" b="0" i="0" u="none" strike="noStrike" cap="none" normalizeH="0" baseline="0" smtClean="0">
                          <a:ln>
                            <a:noFill/>
                          </a:ln>
                          <a:solidFill>
                            <a:schemeClr val="tx1"/>
                          </a:solidFill>
                          <a:effectLst/>
                          <a:latin typeface="Arial" charset="0"/>
                          <a:cs typeface="Arial" charset="0"/>
                        </a:rPr>
                        <a:t>×10</a:t>
                      </a:r>
                      <a:r>
                        <a:rPr kumimoji="0" lang="en-US" sz="2400" b="0" i="0" u="none" strike="noStrike" cap="none" normalizeH="0" baseline="30000" smtClean="0">
                          <a:ln>
                            <a:noFill/>
                          </a:ln>
                          <a:solidFill>
                            <a:schemeClr val="tx1"/>
                          </a:solidFill>
                          <a:effectLst/>
                          <a:latin typeface="Arial" charset="0"/>
                          <a:cs typeface="Arial" charset="0"/>
                        </a:rPr>
                        <a:t>8</a:t>
                      </a:r>
                      <a:r>
                        <a:rPr kumimoji="0" lang="en-US" sz="2400" b="0" i="0" u="none" strike="noStrike" cap="none" normalizeH="0" baseline="0" smtClean="0">
                          <a:ln>
                            <a:noFill/>
                          </a:ln>
                          <a:solidFill>
                            <a:schemeClr val="tx1"/>
                          </a:solidFill>
                          <a:effectLst/>
                          <a:latin typeface="Arial" charset="0"/>
                          <a:cs typeface="Arial" charset="0"/>
                        </a:rPr>
                        <a:t> y</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Nuclear Reactors</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15962"/>
          </a:xfrm>
        </p:spPr>
        <p:txBody>
          <a:bodyPr>
            <a:normAutofit fontScale="90000"/>
          </a:bodyPr>
          <a:lstStyle/>
          <a:p>
            <a:pPr eaLnBrk="1" hangingPunct="1"/>
            <a:r>
              <a:rPr lang="en-US" sz="3000" dirty="0" smtClean="0"/>
              <a:t>Types of Radiation and Their Penetrating Abilities </a:t>
            </a:r>
          </a:p>
        </p:txBody>
      </p:sp>
      <p:pic>
        <p:nvPicPr>
          <p:cNvPr id="6147" name="Picture 5" descr="E:\My Documents\115\115_spring_2001\Notes\nuclear\alpha_beta_gamma.wmf"/>
          <p:cNvPicPr>
            <a:picLocks noGrp="1" noChangeAspect="1" noChangeArrowheads="1"/>
          </p:cNvPicPr>
          <p:nvPr>
            <p:ph idx="1"/>
          </p:nvPr>
        </p:nvPicPr>
        <p:blipFill>
          <a:blip r:embed="rId4" cstate="print"/>
          <a:srcRect/>
          <a:stretch>
            <a:fillRect/>
          </a:stretch>
        </p:blipFill>
        <p:spPr>
          <a:xfrm>
            <a:off x="228600" y="914400"/>
            <a:ext cx="8686800" cy="2265363"/>
          </a:xfrm>
          <a:noFill/>
        </p:spPr>
      </p:pic>
      <p:sp>
        <p:nvSpPr>
          <p:cNvPr id="4" name="AutoShape 3"/>
          <p:cNvSpPr>
            <a:spLocks noChangeArrowheads="1"/>
          </p:cNvSpPr>
          <p:nvPr/>
        </p:nvSpPr>
        <p:spPr bwMode="auto">
          <a:xfrm>
            <a:off x="844550" y="3906837"/>
            <a:ext cx="1587500" cy="1358900"/>
          </a:xfrm>
          <a:prstGeom prst="cube">
            <a:avLst>
              <a:gd name="adj" fmla="val 24995"/>
            </a:avLst>
          </a:prstGeom>
          <a:solidFill>
            <a:srgbClr val="A2C1FE"/>
          </a:solidFill>
          <a:ln w="12700">
            <a:solidFill>
              <a:schemeClr val="tx1"/>
            </a:solidFill>
            <a:miter lim="800000"/>
            <a:headEnd/>
            <a:tailEnd/>
          </a:ln>
          <a:effectLst/>
        </p:spPr>
        <p:txBody>
          <a:bodyPr wrap="none" anchor="ctr"/>
          <a:lstStyle/>
          <a:p>
            <a:endParaRPr lang="en-US"/>
          </a:p>
        </p:txBody>
      </p:sp>
      <p:sp>
        <p:nvSpPr>
          <p:cNvPr id="5" name="Oval 4"/>
          <p:cNvSpPr>
            <a:spLocks noChangeArrowheads="1"/>
          </p:cNvSpPr>
          <p:nvPr/>
        </p:nvSpPr>
        <p:spPr bwMode="auto">
          <a:xfrm>
            <a:off x="1530350" y="4592637"/>
            <a:ext cx="139700" cy="215900"/>
          </a:xfrm>
          <a:prstGeom prst="ellipse">
            <a:avLst/>
          </a:prstGeom>
          <a:solidFill>
            <a:srgbClr val="FCFEB9"/>
          </a:solidFill>
          <a:ln w="12700">
            <a:solidFill>
              <a:schemeClr val="tx1"/>
            </a:solidFill>
            <a:round/>
            <a:headEnd/>
            <a:tailEnd/>
          </a:ln>
          <a:effectLst/>
        </p:spPr>
        <p:txBody>
          <a:bodyPr wrap="none" anchor="ctr"/>
          <a:lstStyle/>
          <a:p>
            <a:endParaRPr lang="en-US"/>
          </a:p>
        </p:txBody>
      </p:sp>
      <p:sp>
        <p:nvSpPr>
          <p:cNvPr id="6" name="Line 5"/>
          <p:cNvSpPr>
            <a:spLocks noChangeShapeType="1"/>
          </p:cNvSpPr>
          <p:nvPr/>
        </p:nvSpPr>
        <p:spPr bwMode="auto">
          <a:xfrm>
            <a:off x="4038600" y="3595687"/>
            <a:ext cx="0" cy="1752600"/>
          </a:xfrm>
          <a:prstGeom prst="line">
            <a:avLst/>
          </a:prstGeom>
          <a:noFill/>
          <a:ln w="12700">
            <a:solidFill>
              <a:schemeClr val="tx1"/>
            </a:solidFill>
            <a:round/>
            <a:headEnd/>
            <a:tailEnd/>
          </a:ln>
          <a:effectLst/>
        </p:spPr>
        <p:txBody>
          <a:bodyPr/>
          <a:lstStyle/>
          <a:p>
            <a:endParaRPr lang="en-US"/>
          </a:p>
        </p:txBody>
      </p:sp>
      <p:sp>
        <p:nvSpPr>
          <p:cNvPr id="7" name="Line 6"/>
          <p:cNvSpPr>
            <a:spLocks noChangeShapeType="1"/>
          </p:cNvSpPr>
          <p:nvPr/>
        </p:nvSpPr>
        <p:spPr bwMode="auto">
          <a:xfrm>
            <a:off x="5791200" y="3595687"/>
            <a:ext cx="0" cy="1752600"/>
          </a:xfrm>
          <a:prstGeom prst="line">
            <a:avLst/>
          </a:prstGeom>
          <a:noFill/>
          <a:ln w="127000">
            <a:solidFill>
              <a:schemeClr val="tx1"/>
            </a:solidFill>
            <a:round/>
            <a:headEnd/>
            <a:tailEnd/>
          </a:ln>
          <a:effectLst/>
        </p:spPr>
        <p:txBody>
          <a:bodyPr/>
          <a:lstStyle/>
          <a:p>
            <a:endParaRPr lang="en-US"/>
          </a:p>
        </p:txBody>
      </p:sp>
      <p:sp>
        <p:nvSpPr>
          <p:cNvPr id="8" name="Rectangle 7"/>
          <p:cNvSpPr>
            <a:spLocks noChangeArrowheads="1"/>
          </p:cNvSpPr>
          <p:nvPr/>
        </p:nvSpPr>
        <p:spPr bwMode="auto">
          <a:xfrm>
            <a:off x="7245350" y="3602037"/>
            <a:ext cx="673100" cy="1739900"/>
          </a:xfrm>
          <a:prstGeom prst="rect">
            <a:avLst/>
          </a:prstGeom>
          <a:gradFill rotWithShape="0">
            <a:gsLst>
              <a:gs pos="0">
                <a:srgbClr val="919191"/>
              </a:gs>
              <a:gs pos="100000">
                <a:srgbClr val="919191">
                  <a:gamma/>
                  <a:shade val="29804"/>
                  <a:invGamma/>
                </a:srgbClr>
              </a:gs>
            </a:gsLst>
            <a:lin ang="0" scaled="1"/>
          </a:gradFill>
          <a:ln w="12700">
            <a:solidFill>
              <a:schemeClr val="tx1"/>
            </a:solidFill>
            <a:miter lim="800000"/>
            <a:headEnd/>
            <a:tailEnd/>
          </a:ln>
          <a:effectLst/>
        </p:spPr>
        <p:txBody>
          <a:bodyPr wrap="none" anchor="ctr"/>
          <a:lstStyle/>
          <a:p>
            <a:endParaRPr lang="en-US"/>
          </a:p>
        </p:txBody>
      </p:sp>
      <p:grpSp>
        <p:nvGrpSpPr>
          <p:cNvPr id="9" name="Group 8"/>
          <p:cNvGrpSpPr>
            <a:grpSpLocks/>
          </p:cNvGrpSpPr>
          <p:nvPr/>
        </p:nvGrpSpPr>
        <p:grpSpPr bwMode="auto">
          <a:xfrm>
            <a:off x="1676400" y="4038600"/>
            <a:ext cx="2286000" cy="547687"/>
            <a:chOff x="1008" y="2055"/>
            <a:chExt cx="1440" cy="345"/>
          </a:xfrm>
        </p:grpSpPr>
        <p:sp>
          <p:nvSpPr>
            <p:cNvPr id="10" name="Line 9"/>
            <p:cNvSpPr>
              <a:spLocks noChangeShapeType="1"/>
            </p:cNvSpPr>
            <p:nvPr/>
          </p:nvSpPr>
          <p:spPr bwMode="auto">
            <a:xfrm>
              <a:off x="1008" y="2400"/>
              <a:ext cx="1440" cy="0"/>
            </a:xfrm>
            <a:prstGeom prst="line">
              <a:avLst/>
            </a:prstGeom>
            <a:noFill/>
            <a:ln w="12700">
              <a:solidFill>
                <a:schemeClr val="tx2"/>
              </a:solidFill>
              <a:round/>
              <a:headEnd/>
              <a:tailEnd type="triangle" w="med" len="med"/>
            </a:ln>
            <a:effectLst/>
          </p:spPr>
          <p:txBody>
            <a:bodyPr/>
            <a:lstStyle/>
            <a:p>
              <a:endParaRPr lang="en-US"/>
            </a:p>
          </p:txBody>
        </p:sp>
        <p:sp>
          <p:nvSpPr>
            <p:cNvPr id="11" name="Rectangle 10"/>
            <p:cNvSpPr>
              <a:spLocks noChangeArrowheads="1"/>
            </p:cNvSpPr>
            <p:nvPr/>
          </p:nvSpPr>
          <p:spPr bwMode="auto">
            <a:xfrm>
              <a:off x="1863" y="2055"/>
              <a:ext cx="235" cy="286"/>
            </a:xfrm>
            <a:prstGeom prst="rect">
              <a:avLst/>
            </a:prstGeom>
            <a:noFill/>
            <a:ln w="12700">
              <a:noFill/>
              <a:miter lim="800000"/>
              <a:headEnd/>
              <a:tailEnd/>
            </a:ln>
            <a:effectLst/>
          </p:spPr>
          <p:txBody>
            <a:bodyPr wrap="none" lIns="90488" tIns="44450" rIns="90488" bIns="44450">
              <a:spAutoFit/>
            </a:bodyPr>
            <a:lstStyle/>
            <a:p>
              <a:pPr eaLnBrk="0" hangingPunct="0"/>
              <a:r>
                <a:rPr lang="en-US">
                  <a:solidFill>
                    <a:schemeClr val="tx2"/>
                  </a:solidFill>
                  <a:latin typeface="Symbol" pitchFamily="18" charset="2"/>
                </a:rPr>
                <a:t>a</a:t>
              </a:r>
            </a:p>
          </p:txBody>
        </p:sp>
      </p:grpSp>
      <p:grpSp>
        <p:nvGrpSpPr>
          <p:cNvPr id="12" name="Group 11"/>
          <p:cNvGrpSpPr>
            <a:grpSpLocks/>
          </p:cNvGrpSpPr>
          <p:nvPr/>
        </p:nvGrpSpPr>
        <p:grpSpPr bwMode="auto">
          <a:xfrm>
            <a:off x="1676400" y="4267200"/>
            <a:ext cx="4038600" cy="454025"/>
            <a:chOff x="1008" y="2199"/>
            <a:chExt cx="2544" cy="286"/>
          </a:xfrm>
        </p:grpSpPr>
        <p:sp>
          <p:nvSpPr>
            <p:cNvPr id="13" name="Line 12"/>
            <p:cNvSpPr>
              <a:spLocks noChangeShapeType="1"/>
            </p:cNvSpPr>
            <p:nvPr/>
          </p:nvSpPr>
          <p:spPr bwMode="auto">
            <a:xfrm>
              <a:off x="1008" y="2448"/>
              <a:ext cx="2544" cy="0"/>
            </a:xfrm>
            <a:prstGeom prst="line">
              <a:avLst/>
            </a:prstGeom>
            <a:noFill/>
            <a:ln w="12700">
              <a:solidFill>
                <a:schemeClr val="hlink"/>
              </a:solidFill>
              <a:round/>
              <a:headEnd/>
              <a:tailEnd type="triangle" w="med" len="med"/>
            </a:ln>
            <a:effectLst/>
          </p:spPr>
          <p:txBody>
            <a:bodyPr/>
            <a:lstStyle/>
            <a:p>
              <a:endParaRPr lang="en-US"/>
            </a:p>
          </p:txBody>
        </p:sp>
        <p:sp>
          <p:nvSpPr>
            <p:cNvPr id="14" name="Rectangle 13"/>
            <p:cNvSpPr>
              <a:spLocks noChangeArrowheads="1"/>
            </p:cNvSpPr>
            <p:nvPr/>
          </p:nvSpPr>
          <p:spPr bwMode="auto">
            <a:xfrm>
              <a:off x="2919" y="2199"/>
              <a:ext cx="219" cy="286"/>
            </a:xfrm>
            <a:prstGeom prst="rect">
              <a:avLst/>
            </a:prstGeom>
            <a:noFill/>
            <a:ln w="12700">
              <a:noFill/>
              <a:miter lim="800000"/>
              <a:headEnd/>
              <a:tailEnd/>
            </a:ln>
            <a:effectLst/>
          </p:spPr>
          <p:txBody>
            <a:bodyPr wrap="none" lIns="90488" tIns="44450" rIns="90488" bIns="44450">
              <a:spAutoFit/>
            </a:bodyPr>
            <a:lstStyle/>
            <a:p>
              <a:pPr eaLnBrk="0" hangingPunct="0"/>
              <a:r>
                <a:rPr lang="en-US" dirty="0">
                  <a:solidFill>
                    <a:schemeClr val="hlink"/>
                  </a:solidFill>
                  <a:latin typeface="Symbol" pitchFamily="18" charset="2"/>
                </a:rPr>
                <a:t>b</a:t>
              </a:r>
            </a:p>
          </p:txBody>
        </p:sp>
      </p:grpSp>
      <p:grpSp>
        <p:nvGrpSpPr>
          <p:cNvPr id="15" name="Group 14"/>
          <p:cNvGrpSpPr>
            <a:grpSpLocks/>
          </p:cNvGrpSpPr>
          <p:nvPr/>
        </p:nvGrpSpPr>
        <p:grpSpPr bwMode="auto">
          <a:xfrm>
            <a:off x="1600200" y="4110037"/>
            <a:ext cx="5645150" cy="628650"/>
            <a:chOff x="960" y="2100"/>
            <a:chExt cx="3556" cy="396"/>
          </a:xfrm>
        </p:grpSpPr>
        <p:sp>
          <p:nvSpPr>
            <p:cNvPr id="16" name="Line 15"/>
            <p:cNvSpPr>
              <a:spLocks noChangeShapeType="1"/>
            </p:cNvSpPr>
            <p:nvPr/>
          </p:nvSpPr>
          <p:spPr bwMode="auto">
            <a:xfrm flipV="1">
              <a:off x="960" y="2472"/>
              <a:ext cx="3556" cy="24"/>
            </a:xfrm>
            <a:prstGeom prst="line">
              <a:avLst/>
            </a:prstGeom>
            <a:noFill/>
            <a:ln w="12700">
              <a:solidFill>
                <a:schemeClr val="folHlink"/>
              </a:solidFill>
              <a:round/>
              <a:headEnd/>
              <a:tailEnd type="triangle" w="med" len="med"/>
            </a:ln>
            <a:effectLst/>
          </p:spPr>
          <p:txBody>
            <a:bodyPr/>
            <a:lstStyle/>
            <a:p>
              <a:endParaRPr lang="en-US"/>
            </a:p>
          </p:txBody>
        </p:sp>
        <p:sp>
          <p:nvSpPr>
            <p:cNvPr id="17" name="Rectangle 16"/>
            <p:cNvSpPr>
              <a:spLocks noChangeArrowheads="1"/>
            </p:cNvSpPr>
            <p:nvPr/>
          </p:nvSpPr>
          <p:spPr bwMode="auto">
            <a:xfrm>
              <a:off x="4269" y="2100"/>
              <a:ext cx="219" cy="363"/>
            </a:xfrm>
            <a:prstGeom prst="rect">
              <a:avLst/>
            </a:prstGeom>
            <a:noFill/>
            <a:ln w="12700">
              <a:noFill/>
              <a:miter lim="800000"/>
              <a:headEnd/>
              <a:tailEnd/>
            </a:ln>
            <a:effectLst/>
          </p:spPr>
          <p:txBody>
            <a:bodyPr wrap="none" lIns="90488" tIns="44450" rIns="90488" bIns="44450">
              <a:spAutoFit/>
            </a:bodyPr>
            <a:lstStyle/>
            <a:p>
              <a:pPr eaLnBrk="0" hangingPunct="0"/>
              <a:r>
                <a:rPr lang="en-US" sz="3200" dirty="0">
                  <a:solidFill>
                    <a:schemeClr val="folHlink"/>
                  </a:solidFill>
                  <a:latin typeface="Symbol" pitchFamily="18" charset="2"/>
                </a:rPr>
                <a:t>g</a:t>
              </a:r>
            </a:p>
          </p:txBody>
        </p:sp>
      </p:grpSp>
      <p:sp>
        <p:nvSpPr>
          <p:cNvPr id="18" name="Rectangle 17"/>
          <p:cNvSpPr>
            <a:spLocks noChangeArrowheads="1"/>
          </p:cNvSpPr>
          <p:nvPr/>
        </p:nvSpPr>
        <p:spPr bwMode="auto">
          <a:xfrm>
            <a:off x="3643313" y="5410200"/>
            <a:ext cx="4724400" cy="454025"/>
          </a:xfrm>
          <a:prstGeom prst="rect">
            <a:avLst/>
          </a:prstGeom>
          <a:noFill/>
          <a:ln w="12700">
            <a:noFill/>
            <a:miter lim="800000"/>
            <a:headEnd/>
            <a:tailEnd/>
          </a:ln>
          <a:effectLst/>
        </p:spPr>
        <p:txBody>
          <a:bodyPr wrap="none" lIns="90488" tIns="44450" rIns="90488" bIns="44450">
            <a:spAutoFit/>
          </a:bodyPr>
          <a:lstStyle/>
          <a:p>
            <a:pPr eaLnBrk="0" hangingPunct="0"/>
            <a:r>
              <a:rPr lang="en-US">
                <a:solidFill>
                  <a:schemeClr val="tx2"/>
                </a:solidFill>
              </a:rPr>
              <a:t>0.01 mm          1 mm             100 mm</a:t>
            </a:r>
          </a:p>
        </p:txBody>
      </p:sp>
      <p:sp>
        <p:nvSpPr>
          <p:cNvPr id="19" name="Text Box 18"/>
          <p:cNvSpPr txBox="1">
            <a:spLocks noChangeArrowheads="1"/>
          </p:cNvSpPr>
          <p:nvPr/>
        </p:nvSpPr>
        <p:spPr bwMode="auto">
          <a:xfrm>
            <a:off x="4876800" y="6186487"/>
            <a:ext cx="1976438" cy="457200"/>
          </a:xfrm>
          <a:prstGeom prst="rect">
            <a:avLst/>
          </a:prstGeom>
          <a:noFill/>
          <a:ln w="9525">
            <a:noFill/>
            <a:miter lim="800000"/>
            <a:headEnd/>
            <a:tailEnd/>
          </a:ln>
          <a:effectLst/>
        </p:spPr>
        <p:txBody>
          <a:bodyPr wrap="none">
            <a:spAutoFit/>
          </a:bodyPr>
          <a:lstStyle/>
          <a:p>
            <a:r>
              <a:rPr lang="en-US">
                <a:solidFill>
                  <a:schemeClr val="hlink"/>
                </a:solidFill>
              </a:rPr>
              <a:t>Pieces of Lead</a:t>
            </a:r>
          </a:p>
        </p:txBody>
      </p:sp>
    </p:spTree>
    <p:extLst>
      <p:ext uri="{BB962C8B-B14F-4D97-AF65-F5344CB8AC3E}">
        <p14:creationId xmlns:p14="http://schemas.microsoft.com/office/powerpoint/2010/main" val="9389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smtClean="0"/>
              <a:t>Applications – Carbon Dating</a:t>
            </a:r>
          </a:p>
        </p:txBody>
      </p:sp>
      <p:sp>
        <p:nvSpPr>
          <p:cNvPr id="5125" name="Rectangle 3"/>
          <p:cNvSpPr>
            <a:spLocks noGrp="1" noChangeArrowheads="1"/>
          </p:cNvSpPr>
          <p:nvPr>
            <p:ph type="body" idx="1"/>
          </p:nvPr>
        </p:nvSpPr>
        <p:spPr>
          <a:xfrm>
            <a:off x="533400" y="1524000"/>
            <a:ext cx="8229600" cy="4525963"/>
          </a:xfrm>
        </p:spPr>
        <p:txBody>
          <a:bodyPr/>
          <a:lstStyle/>
          <a:p>
            <a:pPr eaLnBrk="1" hangingPunct="1"/>
            <a:r>
              <a:rPr lang="en-US" smtClean="0"/>
              <a:t>nitrogen in the atmosphere is bombarded by neutrons to form </a:t>
            </a:r>
            <a:r>
              <a:rPr lang="en-US" baseline="30000" smtClean="0"/>
              <a:t>14</a:t>
            </a:r>
            <a:r>
              <a:rPr lang="en-US" smtClean="0"/>
              <a:t>C</a:t>
            </a:r>
          </a:p>
          <a:p>
            <a:pPr eaLnBrk="1" hangingPunct="1"/>
            <a:endParaRPr lang="en-US" smtClean="0"/>
          </a:p>
          <a:p>
            <a:pPr eaLnBrk="1" hangingPunct="1"/>
            <a:endParaRPr lang="en-US" smtClean="0"/>
          </a:p>
          <a:p>
            <a:pPr eaLnBrk="1" hangingPunct="1"/>
            <a:r>
              <a:rPr lang="en-US" smtClean="0"/>
              <a:t>This carbon is integrated into CO</a:t>
            </a:r>
            <a:r>
              <a:rPr lang="en-US" baseline="-25000" smtClean="0"/>
              <a:t>2</a:t>
            </a:r>
            <a:r>
              <a:rPr lang="en-US" smtClean="0"/>
              <a:t> which then enters the food chain</a:t>
            </a:r>
          </a:p>
        </p:txBody>
      </p:sp>
      <p:sp>
        <p:nvSpPr>
          <p:cNvPr id="512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4"/>
          <p:cNvGraphicFramePr>
            <a:graphicFrameLocks noChangeAspect="1"/>
          </p:cNvGraphicFramePr>
          <p:nvPr/>
        </p:nvGraphicFramePr>
        <p:xfrm>
          <a:off x="2209800" y="2743200"/>
          <a:ext cx="4343400" cy="904875"/>
        </p:xfrm>
        <a:graphic>
          <a:graphicData uri="http://schemas.openxmlformats.org/presentationml/2006/ole">
            <mc:AlternateContent xmlns:mc="http://schemas.openxmlformats.org/markup-compatibility/2006">
              <mc:Choice xmlns:v="urn:schemas-microsoft-com:vml" Requires="v">
                <p:oleObj spid="_x0000_s5140" name="Equation" r:id="rId3" imgW="1143000" imgH="241300" progId="Equation.3">
                  <p:embed/>
                </p:oleObj>
              </mc:Choice>
              <mc:Fallback>
                <p:oleObj name="Equation" r:id="rId3" imgW="1143000" imgH="24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743200"/>
                        <a:ext cx="4343400" cy="904875"/>
                      </a:xfrm>
                      <a:prstGeom prst="rect">
                        <a:avLst/>
                      </a:prstGeom>
                      <a:solidFill>
                        <a:srgbClr val="CCFFCC"/>
                      </a:solidFill>
                      <a:ln w="9525">
                        <a:solidFill>
                          <a:schemeClr val="accent2"/>
                        </a:solidFill>
                        <a:miter lim="800000"/>
                        <a:headEnd/>
                        <a:tailEnd/>
                      </a:ln>
                    </p:spPr>
                  </p:pic>
                </p:oleObj>
              </mc:Fallback>
            </mc:AlternateContent>
          </a:graphicData>
        </a:graphic>
      </p:graphicFrame>
      <p:sp>
        <p:nvSpPr>
          <p:cNvPr id="5127" name="Rectangle 7"/>
          <p:cNvSpPr>
            <a:spLocks noChangeArrowheads="1"/>
          </p:cNvSpPr>
          <p:nvPr/>
        </p:nvSpPr>
        <p:spPr bwMode="auto">
          <a:xfrm>
            <a:off x="0" y="32527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6"/>
          <p:cNvGraphicFramePr>
            <a:graphicFrameLocks noChangeAspect="1"/>
          </p:cNvGraphicFramePr>
          <p:nvPr/>
        </p:nvGraphicFramePr>
        <p:xfrm>
          <a:off x="1600200" y="5105400"/>
          <a:ext cx="6434138" cy="747713"/>
        </p:xfrm>
        <a:graphic>
          <a:graphicData uri="http://schemas.openxmlformats.org/presentationml/2006/ole">
            <mc:AlternateContent xmlns:mc="http://schemas.openxmlformats.org/markup-compatibility/2006">
              <mc:Choice xmlns:v="urn:schemas-microsoft-com:vml" Requires="v">
                <p:oleObj spid="_x0000_s5141" name="Equation" r:id="rId5" imgW="2070000" imgH="241200" progId="Equation.3">
                  <p:embed/>
                </p:oleObj>
              </mc:Choice>
              <mc:Fallback>
                <p:oleObj name="Equation" r:id="rId5" imgW="2070000" imgH="241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5105400"/>
                        <a:ext cx="6434138" cy="747713"/>
                      </a:xfrm>
                      <a:prstGeom prst="rect">
                        <a:avLst/>
                      </a:prstGeom>
                      <a:solidFill>
                        <a:srgbClr val="CCFFCC"/>
                      </a:solidFill>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g18_05"/>
          <p:cNvPicPr>
            <a:picLocks noChangeAspect="1" noChangeArrowheads="1"/>
          </p:cNvPicPr>
          <p:nvPr/>
        </p:nvPicPr>
        <p:blipFill>
          <a:blip r:embed="rId2" cstate="print"/>
          <a:srcRect/>
          <a:stretch>
            <a:fillRect/>
          </a:stretch>
        </p:blipFill>
        <p:spPr bwMode="auto">
          <a:xfrm>
            <a:off x="152400" y="1868488"/>
            <a:ext cx="8743950" cy="4989512"/>
          </a:xfrm>
          <a:prstGeom prst="rect">
            <a:avLst/>
          </a:prstGeom>
          <a:noFill/>
          <a:ln w="9525">
            <a:noFill/>
            <a:miter lim="800000"/>
            <a:headEnd/>
            <a:tailEnd/>
          </a:ln>
        </p:spPr>
      </p:pic>
      <p:sp>
        <p:nvSpPr>
          <p:cNvPr id="31747" name="Rectangle 3"/>
          <p:cNvSpPr>
            <a:spLocks noGrp="1" noChangeArrowheads="1"/>
          </p:cNvSpPr>
          <p:nvPr>
            <p:ph type="title"/>
          </p:nvPr>
        </p:nvSpPr>
        <p:spPr/>
        <p:txBody>
          <a:bodyPr/>
          <a:lstStyle/>
          <a:p>
            <a:pPr eaLnBrk="1" hangingPunct="1"/>
            <a:r>
              <a:rPr lang="en-US" smtClean="0"/>
              <a:t>Applications – Carbon Dating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838200"/>
          </a:xfrm>
        </p:spPr>
        <p:txBody>
          <a:bodyPr/>
          <a:lstStyle/>
          <a:p>
            <a:r>
              <a:rPr lang="en-US" sz="4000"/>
              <a:t>Radiocarbon Dating of Artifacts</a:t>
            </a:r>
          </a:p>
        </p:txBody>
      </p:sp>
      <p:pic>
        <p:nvPicPr>
          <p:cNvPr id="36868" name="Picture 4" descr="02_24"/>
          <p:cNvPicPr>
            <a:picLocks noGrp="1" noChangeAspect="1" noChangeArrowheads="1"/>
          </p:cNvPicPr>
          <p:nvPr>
            <p:ph type="body" idx="1"/>
          </p:nvPr>
        </p:nvPicPr>
        <p:blipFill>
          <a:blip r:embed="rId3" cstate="print"/>
          <a:srcRect/>
          <a:stretch>
            <a:fillRect/>
          </a:stretch>
        </p:blipFill>
        <p:spPr>
          <a:xfrm>
            <a:off x="1143000" y="1260475"/>
            <a:ext cx="6705600" cy="5314950"/>
          </a:xfrm>
          <a:noFill/>
          <a:ln/>
        </p:spPr>
      </p:pic>
    </p:spTree>
    <p:extLst>
      <p:ext uri="{BB962C8B-B14F-4D97-AF65-F5344CB8AC3E}">
        <p14:creationId xmlns:p14="http://schemas.microsoft.com/office/powerpoint/2010/main" val="1351049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990600"/>
          </a:xfrm>
        </p:spPr>
        <p:txBody>
          <a:bodyPr>
            <a:normAutofit fontScale="90000"/>
          </a:bodyPr>
          <a:lstStyle/>
          <a:p>
            <a:r>
              <a:rPr lang="en-US"/>
              <a:t>Calibration Curves for Radiocarbon Dating</a:t>
            </a:r>
          </a:p>
        </p:txBody>
      </p:sp>
      <p:pic>
        <p:nvPicPr>
          <p:cNvPr id="37895" name="Picture 7" descr="figure 20"/>
          <p:cNvPicPr>
            <a:picLocks noChangeAspect="1" noChangeArrowheads="1"/>
          </p:cNvPicPr>
          <p:nvPr/>
        </p:nvPicPr>
        <p:blipFill>
          <a:blip r:embed="rId3" cstate="print"/>
          <a:srcRect/>
          <a:stretch>
            <a:fillRect/>
          </a:stretch>
        </p:blipFill>
        <p:spPr bwMode="auto">
          <a:xfrm>
            <a:off x="1295400" y="1633538"/>
            <a:ext cx="6303963" cy="5072062"/>
          </a:xfrm>
          <a:prstGeom prst="rect">
            <a:avLst/>
          </a:prstGeom>
          <a:noFill/>
        </p:spPr>
      </p:pic>
    </p:spTree>
    <p:extLst>
      <p:ext uri="{BB962C8B-B14F-4D97-AF65-F5344CB8AC3E}">
        <p14:creationId xmlns:p14="http://schemas.microsoft.com/office/powerpoint/2010/main" val="2237773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168AA6C9-FBE1-40CD-A697-22C030E615A5}" type="slidenum">
              <a:rPr lang="en-US"/>
              <a:pPr/>
              <a:t>44</a:t>
            </a:fld>
            <a:endParaRPr lang="en-US"/>
          </a:p>
        </p:txBody>
      </p:sp>
      <p:sp>
        <p:nvSpPr>
          <p:cNvPr id="107524" name="Rectangle 4"/>
          <p:cNvSpPr>
            <a:spLocks noGrp="1" noChangeArrowheads="1"/>
          </p:cNvSpPr>
          <p:nvPr>
            <p:ph type="title"/>
          </p:nvPr>
        </p:nvSpPr>
        <p:spPr>
          <a:xfrm>
            <a:off x="304800" y="304800"/>
            <a:ext cx="8458200" cy="1143000"/>
          </a:xfrm>
        </p:spPr>
        <p:txBody>
          <a:bodyPr>
            <a:normAutofit fontScale="90000"/>
          </a:bodyPr>
          <a:lstStyle/>
          <a:p>
            <a:r>
              <a:rPr lang="en-US" dirty="0" smtClean="0"/>
              <a:t>Medical Applications of Radioisotopes</a:t>
            </a:r>
            <a:endParaRPr lang="en-US" dirty="0"/>
          </a:p>
        </p:txBody>
      </p:sp>
      <p:grpSp>
        <p:nvGrpSpPr>
          <p:cNvPr id="2" name="Group 38"/>
          <p:cNvGrpSpPr>
            <a:grpSpLocks/>
          </p:cNvGrpSpPr>
          <p:nvPr/>
        </p:nvGrpSpPr>
        <p:grpSpPr bwMode="auto">
          <a:xfrm>
            <a:off x="609600" y="1676400"/>
            <a:ext cx="2355850" cy="3787775"/>
            <a:chOff x="4224" y="1550"/>
            <a:chExt cx="1484" cy="2386"/>
          </a:xfrm>
        </p:grpSpPr>
        <p:pic>
          <p:nvPicPr>
            <p:cNvPr id="7" name="Picture 36" descr="23_p991"/>
            <p:cNvPicPr>
              <a:picLocks noChangeAspect="1" noChangeArrowheads="1"/>
            </p:cNvPicPr>
            <p:nvPr/>
          </p:nvPicPr>
          <p:blipFill>
            <a:blip r:embed="rId3" cstate="print"/>
            <a:srcRect t="6250" b="8333"/>
            <a:stretch>
              <a:fillRect/>
            </a:stretch>
          </p:blipFill>
          <p:spPr bwMode="auto">
            <a:xfrm>
              <a:off x="4272" y="1968"/>
              <a:ext cx="1436" cy="1968"/>
            </a:xfrm>
            <a:prstGeom prst="rect">
              <a:avLst/>
            </a:prstGeom>
            <a:noFill/>
          </p:spPr>
        </p:pic>
        <p:sp>
          <p:nvSpPr>
            <p:cNvPr id="8" name="Text Box 37"/>
            <p:cNvSpPr txBox="1">
              <a:spLocks noChangeArrowheads="1"/>
            </p:cNvSpPr>
            <p:nvPr/>
          </p:nvSpPr>
          <p:spPr bwMode="auto">
            <a:xfrm>
              <a:off x="4224" y="1550"/>
              <a:ext cx="1440" cy="442"/>
            </a:xfrm>
            <a:prstGeom prst="rect">
              <a:avLst/>
            </a:prstGeom>
            <a:noFill/>
            <a:ln w="9525">
              <a:noFill/>
              <a:miter lim="800000"/>
              <a:headEnd/>
              <a:tailEnd/>
            </a:ln>
            <a:effectLst/>
          </p:spPr>
          <p:txBody>
            <a:bodyPr>
              <a:spAutoFit/>
            </a:bodyPr>
            <a:lstStyle/>
            <a:p>
              <a:pPr>
                <a:spcBef>
                  <a:spcPct val="50000"/>
                </a:spcBef>
              </a:pPr>
              <a:r>
                <a:rPr lang="en-US" sz="2000" dirty="0"/>
                <a:t>Bone Scan with </a:t>
              </a:r>
              <a:r>
                <a:rPr lang="en-US" sz="2000" baseline="30000" dirty="0"/>
                <a:t>99m</a:t>
              </a:r>
              <a:r>
                <a:rPr lang="en-US" sz="2000" dirty="0"/>
                <a:t>Tc</a:t>
              </a:r>
            </a:p>
          </p:txBody>
        </p:sp>
      </p:grpSp>
      <p:pic>
        <p:nvPicPr>
          <p:cNvPr id="9" name="Picture 5" descr="CHA56028"/>
          <p:cNvPicPr>
            <a:picLocks noChangeAspect="1" noChangeArrowheads="1"/>
          </p:cNvPicPr>
          <p:nvPr/>
        </p:nvPicPr>
        <p:blipFill>
          <a:blip r:embed="rId4" cstate="print"/>
          <a:srcRect/>
          <a:stretch>
            <a:fillRect/>
          </a:stretch>
        </p:blipFill>
        <p:spPr bwMode="auto">
          <a:xfrm>
            <a:off x="3352800" y="2514600"/>
            <a:ext cx="5486400" cy="2614612"/>
          </a:xfrm>
          <a:prstGeom prst="rect">
            <a:avLst/>
          </a:prstGeom>
          <a:noFill/>
        </p:spPr>
      </p:pic>
      <p:sp>
        <p:nvSpPr>
          <p:cNvPr id="10" name="Text Box 6"/>
          <p:cNvSpPr txBox="1">
            <a:spLocks noChangeArrowheads="1"/>
          </p:cNvSpPr>
          <p:nvPr/>
        </p:nvSpPr>
        <p:spPr bwMode="auto">
          <a:xfrm>
            <a:off x="4800600" y="1676400"/>
            <a:ext cx="2362200" cy="646331"/>
          </a:xfrm>
          <a:prstGeom prst="rect">
            <a:avLst/>
          </a:prstGeom>
          <a:noFill/>
          <a:ln w="9525">
            <a:noFill/>
            <a:miter lim="800000"/>
            <a:headEnd/>
            <a:tailEnd/>
          </a:ln>
          <a:effectLst/>
        </p:spPr>
        <p:txBody>
          <a:bodyPr wrap="square">
            <a:spAutoFit/>
          </a:bodyPr>
          <a:lstStyle/>
          <a:p>
            <a:pPr algn="l">
              <a:spcBef>
                <a:spcPct val="50000"/>
              </a:spcBef>
            </a:pPr>
            <a:r>
              <a:rPr lang="en-US" dirty="0"/>
              <a:t>Brain images with </a:t>
            </a:r>
            <a:r>
              <a:rPr lang="en-US" baseline="30000" dirty="0"/>
              <a:t>123</a:t>
            </a:r>
            <a:r>
              <a:rPr lang="en-US" dirty="0"/>
              <a:t>I-labeled compound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05000" y="192088"/>
            <a:ext cx="4841903" cy="461665"/>
          </a:xfrm>
          <a:prstGeom prst="rect">
            <a:avLst/>
          </a:prstGeom>
          <a:noFill/>
          <a:ln w="9525">
            <a:noFill/>
            <a:miter lim="800000"/>
            <a:headEnd/>
            <a:tailEnd/>
          </a:ln>
          <a:effectLst/>
        </p:spPr>
        <p:txBody>
          <a:bodyPr wrap="none">
            <a:spAutoFit/>
          </a:bodyPr>
          <a:lstStyle/>
          <a:p>
            <a:r>
              <a:rPr lang="en-US" sz="2400" b="1" dirty="0"/>
              <a:t>Chemistry In Action:</a:t>
            </a:r>
            <a:r>
              <a:rPr lang="en-US" sz="2400" dirty="0"/>
              <a:t> Food Irradiation</a:t>
            </a:r>
            <a:endParaRPr lang="en-US" sz="2400" b="1" dirty="0"/>
          </a:p>
        </p:txBody>
      </p:sp>
      <p:pic>
        <p:nvPicPr>
          <p:cNvPr id="29699" name="Picture 3" descr="23_ciap936"/>
          <p:cNvPicPr>
            <a:picLocks noChangeAspect="1" noChangeArrowheads="1"/>
          </p:cNvPicPr>
          <p:nvPr/>
        </p:nvPicPr>
        <p:blipFill>
          <a:blip r:embed="rId2" cstate="print"/>
          <a:srcRect l="8749" t="11250" r="9688"/>
          <a:stretch>
            <a:fillRect/>
          </a:stretch>
        </p:blipFill>
        <p:spPr bwMode="auto">
          <a:xfrm>
            <a:off x="2698750" y="685800"/>
            <a:ext cx="3778250" cy="3082925"/>
          </a:xfrm>
          <a:prstGeom prst="rect">
            <a:avLst/>
          </a:prstGeom>
          <a:noFill/>
        </p:spPr>
      </p:pic>
      <p:graphicFrame>
        <p:nvGraphicFramePr>
          <p:cNvPr id="29789" name="Group 93"/>
          <p:cNvGraphicFramePr>
            <a:graphicFrameLocks noGrp="1"/>
          </p:cNvGraphicFramePr>
          <p:nvPr/>
        </p:nvGraphicFramePr>
        <p:xfrm>
          <a:off x="304800" y="4038600"/>
          <a:ext cx="8534400" cy="2677160"/>
        </p:xfrm>
        <a:graphic>
          <a:graphicData uri="http://schemas.openxmlformats.org/drawingml/2006/table">
            <a:tbl>
              <a:tblPr/>
              <a:tblGrid>
                <a:gridCol w="2667000"/>
                <a:gridCol w="58674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Dosage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Effect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Up to 100 kilorad</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Inhibits sprouting of potatoes, onions, garlics. Inactivates trichinae in pork. Kills or prevents insects from reproducing in grains, fruits, and vegetables.</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100 – 1000 kilorads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Delays spoilage of meat poultry and fish. Reduces salmonella. Extends shelf life of some fruit.</a:t>
                      </a: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1000 to 10,000 kilorads</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Sterilizes meat, poultry and fish. Kills insects and microorganisms in spices and seasoning.</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81275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fg18_09-02UN"/>
          <p:cNvPicPr>
            <a:picLocks noChangeAspect="1" noChangeArrowheads="1"/>
          </p:cNvPicPr>
          <p:nvPr/>
        </p:nvPicPr>
        <p:blipFill>
          <a:blip r:embed="rId2" cstate="print"/>
          <a:srcRect/>
          <a:stretch>
            <a:fillRect/>
          </a:stretch>
        </p:blipFill>
        <p:spPr bwMode="auto">
          <a:xfrm>
            <a:off x="2667000" y="190500"/>
            <a:ext cx="3757613"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www.sce.com/NR/rdonlyres/A050B788-F86C-448A-9A66-8FABD9F302B4/0/NuclearEnergy_process.jpg"/>
          <p:cNvPicPr>
            <a:picLocks noChangeAspect="1" noChangeArrowheads="1"/>
          </p:cNvPicPr>
          <p:nvPr/>
        </p:nvPicPr>
        <p:blipFill>
          <a:blip r:embed="rId2" cstate="print"/>
          <a:srcRect/>
          <a:stretch>
            <a:fillRect/>
          </a:stretch>
        </p:blipFill>
        <p:spPr bwMode="auto">
          <a:xfrm>
            <a:off x="914400" y="228600"/>
            <a:ext cx="6781800" cy="6629400"/>
          </a:xfrm>
          <a:prstGeom prst="rect">
            <a:avLst/>
          </a:prstGeom>
          <a:noFill/>
          <a:ln w="9525">
            <a:noFill/>
            <a:miter lim="800000"/>
            <a:headEnd/>
            <a:tailEnd/>
          </a:ln>
        </p:spPr>
      </p:pic>
      <p:sp>
        <p:nvSpPr>
          <p:cNvPr id="28675" name="TextBox 3"/>
          <p:cNvSpPr txBox="1">
            <a:spLocks noChangeArrowheads="1"/>
          </p:cNvSpPr>
          <p:nvPr/>
        </p:nvSpPr>
        <p:spPr bwMode="auto">
          <a:xfrm>
            <a:off x="6629400" y="6149975"/>
            <a:ext cx="2514600" cy="708025"/>
          </a:xfrm>
          <a:prstGeom prst="rect">
            <a:avLst/>
          </a:prstGeom>
          <a:noFill/>
          <a:ln w="9525">
            <a:noFill/>
            <a:miter lim="800000"/>
            <a:headEnd/>
            <a:tailEnd/>
          </a:ln>
        </p:spPr>
        <p:txBody>
          <a:bodyPr>
            <a:spAutoFit/>
          </a:bodyPr>
          <a:lstStyle/>
          <a:p>
            <a:r>
              <a:rPr lang="en-US" sz="1000"/>
              <a:t>http://www.sce.com/NR/rdonlyres/A050B788-F86C-448A-9A66-8FABD9F302B4/0/NuclearEnergy_process.jpg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t>Applications – Chemical Analysis</a:t>
            </a:r>
          </a:p>
        </p:txBody>
      </p:sp>
      <p:sp>
        <p:nvSpPr>
          <p:cNvPr id="32771" name="Rectangle 3"/>
          <p:cNvSpPr>
            <a:spLocks noGrp="1" noChangeArrowheads="1"/>
          </p:cNvSpPr>
          <p:nvPr>
            <p:ph type="body" idx="1"/>
          </p:nvPr>
        </p:nvSpPr>
        <p:spPr>
          <a:xfrm>
            <a:off x="457200" y="1600200"/>
            <a:ext cx="8229600" cy="4953000"/>
          </a:xfrm>
        </p:spPr>
        <p:txBody>
          <a:bodyPr/>
          <a:lstStyle/>
          <a:p>
            <a:pPr marL="609600" indent="-609600" eaLnBrk="1" hangingPunct="1">
              <a:lnSpc>
                <a:spcPct val="90000"/>
              </a:lnSpc>
            </a:pPr>
            <a:r>
              <a:rPr lang="en-US" smtClean="0"/>
              <a:t>Radioactive tracer – used to follow fate of a chemical using radio labeling</a:t>
            </a:r>
          </a:p>
          <a:p>
            <a:pPr marL="990600" lvl="1" indent="-533400" eaLnBrk="1" hangingPunct="1">
              <a:lnSpc>
                <a:spcPct val="90000"/>
              </a:lnSpc>
            </a:pPr>
            <a:endParaRPr lang="en-US" smtClean="0"/>
          </a:p>
          <a:p>
            <a:pPr marL="609600" indent="-609600" eaLnBrk="1" hangingPunct="1">
              <a:lnSpc>
                <a:spcPct val="90000"/>
              </a:lnSpc>
            </a:pPr>
            <a:r>
              <a:rPr lang="en-US" smtClean="0"/>
              <a:t>Isotopic dilution – used to determine quantity of a substance when you can’t measure it conveniently</a:t>
            </a:r>
          </a:p>
          <a:p>
            <a:pPr marL="609600" indent="-609600" eaLnBrk="1" hangingPunct="1">
              <a:lnSpc>
                <a:spcPct val="90000"/>
              </a:lnSpc>
            </a:pPr>
            <a:endParaRPr lang="en-US" smtClean="0"/>
          </a:p>
          <a:p>
            <a:pPr marL="609600" indent="-609600" eaLnBrk="1" hangingPunct="1">
              <a:lnSpc>
                <a:spcPct val="90000"/>
              </a:lnSpc>
            </a:pPr>
            <a:r>
              <a:rPr lang="en-US" smtClean="0"/>
              <a:t>Neutron Activation Analysis – used to determine concentration of trace elements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Applications</a:t>
            </a:r>
          </a:p>
        </p:txBody>
      </p:sp>
      <p:sp>
        <p:nvSpPr>
          <p:cNvPr id="33795" name="Rectangle 3"/>
          <p:cNvSpPr>
            <a:spLocks noGrp="1" noChangeArrowheads="1"/>
          </p:cNvSpPr>
          <p:nvPr>
            <p:ph type="body" idx="1"/>
          </p:nvPr>
        </p:nvSpPr>
        <p:spPr/>
        <p:txBody>
          <a:bodyPr/>
          <a:lstStyle/>
          <a:p>
            <a:pPr marL="609600" indent="-609600" eaLnBrk="1" hangingPunct="1">
              <a:lnSpc>
                <a:spcPct val="90000"/>
              </a:lnSpc>
            </a:pPr>
            <a:r>
              <a:rPr lang="en-US" sz="2800" dirty="0" smtClean="0"/>
              <a:t>Medicine  </a:t>
            </a:r>
          </a:p>
          <a:p>
            <a:pPr marL="990600" lvl="1" indent="-533400" eaLnBrk="1" hangingPunct="1">
              <a:lnSpc>
                <a:spcPct val="90000"/>
              </a:lnSpc>
            </a:pPr>
            <a:r>
              <a:rPr lang="en-US" sz="2400" dirty="0" smtClean="0"/>
              <a:t>Diagnostic tracers</a:t>
            </a:r>
          </a:p>
          <a:p>
            <a:pPr marL="1390650" lvl="2" indent="-533400" eaLnBrk="1" hangingPunct="1">
              <a:lnSpc>
                <a:spcPct val="90000"/>
              </a:lnSpc>
            </a:pPr>
            <a:r>
              <a:rPr lang="en-US" sz="2000" dirty="0" smtClean="0"/>
              <a:t>PET – Positron Emission Tomography</a:t>
            </a:r>
          </a:p>
          <a:p>
            <a:pPr marL="1390650" lvl="2" indent="-533400" eaLnBrk="1" hangingPunct="1">
              <a:lnSpc>
                <a:spcPct val="90000"/>
              </a:lnSpc>
            </a:pPr>
            <a:r>
              <a:rPr lang="en-US" sz="2000" dirty="0" smtClean="0"/>
              <a:t>Patient fed radio-labeled glucose and it goes to where there is lots of metabolic activity.  This often indicates a region of tumor activity.</a:t>
            </a:r>
          </a:p>
          <a:p>
            <a:pPr marL="990600" lvl="1" indent="-533400" eaLnBrk="1" hangingPunct="1">
              <a:lnSpc>
                <a:spcPct val="90000"/>
              </a:lnSpc>
            </a:pPr>
            <a:r>
              <a:rPr lang="en-US" sz="2400" dirty="0" smtClean="0"/>
              <a:t>Chemotherapy </a:t>
            </a:r>
          </a:p>
          <a:p>
            <a:pPr marL="990600" lvl="1" indent="-533400" eaLnBrk="1" hangingPunct="1">
              <a:lnSpc>
                <a:spcPct val="90000"/>
              </a:lnSpc>
            </a:pPr>
            <a:r>
              <a:rPr lang="en-US" sz="2400" dirty="0" smtClean="0"/>
              <a:t>Power pacemakers</a:t>
            </a:r>
          </a:p>
          <a:p>
            <a:pPr marL="609600" indent="-609600"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g18_01-02UN"/>
          <p:cNvPicPr>
            <a:picLocks noChangeAspect="1" noChangeArrowheads="1"/>
          </p:cNvPicPr>
          <p:nvPr/>
        </p:nvPicPr>
        <p:blipFill>
          <a:blip r:embed="rId2" cstate="print"/>
          <a:srcRect/>
          <a:stretch>
            <a:fillRect/>
          </a:stretch>
        </p:blipFill>
        <p:spPr bwMode="auto">
          <a:xfrm>
            <a:off x="1828800" y="0"/>
            <a:ext cx="55260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sz="1100" b="1" dirty="0" smtClean="0"/>
              <a:t>What Is PET</a:t>
            </a:r>
          </a:p>
          <a:p>
            <a:r>
              <a:rPr lang="en-US" sz="1100" dirty="0" smtClean="0"/>
              <a:t>Positron Emission Tomography (PET) is a major diagnostic imaging modality used predominantly in determining the presence and severity of cancers, neurological conditions, and cardiovascular disease. It is currently the most effective way to check for cancer recurrences, and it offers significant advantages over other forms of imaging such as CT or MRI scans in detecting disease in many patients. In 2005, an estimated 1,129,900 clinical PET patient studies were performed at 1,725 sites around the country. If you're interested in learning how a PET scan can benefit you and need additional information, talk with your local health care provider or referring physician. At the end of this page are links to other sites with PET information too.</a:t>
            </a:r>
          </a:p>
          <a:p>
            <a:r>
              <a:rPr lang="en-US" sz="1100" dirty="0" smtClean="0"/>
              <a:t>PET images demonstrate the chemistry of organs and other tissues such as tumors. A radiopharmaceutical, such as FDG (</a:t>
            </a:r>
            <a:r>
              <a:rPr lang="en-US" sz="1100" dirty="0" err="1" smtClean="0"/>
              <a:t>fluorodeoxyglucose</a:t>
            </a:r>
            <a:r>
              <a:rPr lang="en-US" sz="1100" dirty="0" smtClean="0"/>
              <a:t>), which includes both sugar (glucose) and a radionuclide (a radioactive element) that gives off signals, is injected into the patient, and its emissions are measured by a PET scanner. </a:t>
            </a:r>
          </a:p>
          <a:p>
            <a:r>
              <a:rPr lang="en-US" sz="1100" dirty="0" smtClean="0"/>
              <a:t>A PET scanner consists of an array of detectors that surround the patient. Using the gamma ray signals given off by the injected radionuclide, PET measures the amount of metabolic activity at a site in the body and a computer reassembles the signals into images. Cancer cells have higher metabolic rates than normal cells, so they show up as denser areas on a PET scan. PET is useful in diagnosing certain cardiovascular and neurological diseases because it highlights areas with increased, diminished or no metabolic activity, thereby pinpointing problems. </a:t>
            </a:r>
          </a:p>
          <a:p>
            <a:r>
              <a:rPr lang="en-US" sz="1100" b="1" dirty="0" smtClean="0"/>
              <a:t>Cancer and PET</a:t>
            </a:r>
            <a:endParaRPr lang="en-US" sz="1100" dirty="0" smtClean="0"/>
          </a:p>
          <a:p>
            <a:r>
              <a:rPr lang="en-US" sz="1100" dirty="0" smtClean="0"/>
              <a:t>PET is considered particularly effective in identifying whether cancer is present or not, if it has spread, if it is responding to treatment, and if a person is cancer free after treatment. Cancers for which PET is considered particularly effective include lung, head and neck, colorectal, esophageal, lymphoma, melanoma, breast, thyroid, cervical, pancreatic, and brain as well as other less-frequently occurring cancers. </a:t>
            </a:r>
          </a:p>
          <a:p>
            <a:r>
              <a:rPr lang="en-US" sz="1100" b="1" dirty="0" smtClean="0"/>
              <a:t>Early Detection:</a:t>
            </a:r>
            <a:r>
              <a:rPr lang="en-US" sz="1100" dirty="0" smtClean="0"/>
              <a:t> Because PET images biochemical activity, it can accurately characterize a tumor as benign or malignant, thereby avoiding surgical biopsy when the PET scan is negative. Conversely, because a PET scan images the entire body, confirmation of distant metastasis can alter treatment plans in certain cases from surgical intervention to chemotherapy. </a:t>
            </a:r>
          </a:p>
          <a:p>
            <a:r>
              <a:rPr lang="en-US" sz="1100" b="1" dirty="0" smtClean="0"/>
              <a:t>Staging of Cancer: </a:t>
            </a:r>
            <a:r>
              <a:rPr lang="en-US" sz="1100" dirty="0" smtClean="0"/>
              <a:t>PET is extremely sensitive in determining the full extent of disease, especially in lymphoma, malignant melanoma, breast, lung, colon and cervical cancers. Confirmation of metastatic disease allows the physician and patient to more accurately decide how to proceed with the patient's management. </a:t>
            </a:r>
          </a:p>
          <a:p>
            <a:r>
              <a:rPr lang="en-US" sz="1100" b="1" dirty="0" smtClean="0"/>
              <a:t>Checking for recurrences: </a:t>
            </a:r>
            <a:r>
              <a:rPr lang="en-US" sz="1100" dirty="0" smtClean="0"/>
              <a:t>PET is currently considered to be the most accurate diagnostic procedure to differentiate tumor recurrences from radiation necrosis or post-surgical changes. Such an approach allows for the development of a more rational treatment plan for the patient. </a:t>
            </a:r>
          </a:p>
          <a:p>
            <a:r>
              <a:rPr lang="en-US" sz="1100" b="1" dirty="0" smtClean="0"/>
              <a:t>Assessing the Effectiveness of Chemotherapy: </a:t>
            </a:r>
            <a:r>
              <a:rPr lang="en-US" sz="1100" dirty="0" smtClean="0"/>
              <a:t>The level of tumor metabolism is compared on PET scans taken before and after a chemotherapy cycle. A successful response seen on a PET scan frequently precedes alterations in anatomy and would therefore be an earlier indicator of tumor response than that seen with other diagnostic modalities. </a:t>
            </a:r>
            <a:endParaRPr lang="en-US" sz="1100" dirty="0"/>
          </a:p>
        </p:txBody>
      </p:sp>
      <p:sp>
        <p:nvSpPr>
          <p:cNvPr id="4" name="TextBox 3"/>
          <p:cNvSpPr txBox="1"/>
          <p:nvPr/>
        </p:nvSpPr>
        <p:spPr>
          <a:xfrm>
            <a:off x="6096000" y="6627168"/>
            <a:ext cx="4572000" cy="230832"/>
          </a:xfrm>
          <a:prstGeom prst="rect">
            <a:avLst/>
          </a:prstGeom>
          <a:noFill/>
        </p:spPr>
        <p:txBody>
          <a:bodyPr wrap="square" rtlCol="0">
            <a:spAutoFit/>
          </a:bodyPr>
          <a:lstStyle/>
          <a:p>
            <a:r>
              <a:rPr lang="en-US" sz="900" dirty="0" smtClean="0"/>
              <a:t>From http://interactive.snm.org/index.cfm?PageID=972</a:t>
            </a:r>
            <a:endParaRPr lang="en-US" sz="9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248400"/>
            <a:ext cx="8229600" cy="609600"/>
          </a:xfrm>
        </p:spPr>
        <p:txBody>
          <a:bodyPr/>
          <a:lstStyle/>
          <a:p>
            <a:r>
              <a:rPr lang="en-US" sz="1600" smtClean="0"/>
              <a:t>http://www.cancer.gov/cancertopics/factsheet/Therapy/radiation</a:t>
            </a:r>
          </a:p>
        </p:txBody>
      </p:sp>
      <p:sp>
        <p:nvSpPr>
          <p:cNvPr id="34819" name="Content Placeholder 2"/>
          <p:cNvSpPr>
            <a:spLocks noGrp="1"/>
          </p:cNvSpPr>
          <p:nvPr>
            <p:ph idx="1"/>
          </p:nvPr>
        </p:nvSpPr>
        <p:spPr>
          <a:xfrm>
            <a:off x="533400" y="457200"/>
            <a:ext cx="8229600" cy="5105400"/>
          </a:xfrm>
        </p:spPr>
        <p:txBody>
          <a:bodyPr/>
          <a:lstStyle/>
          <a:p>
            <a:r>
              <a:rPr lang="en-US" b="1" smtClean="0"/>
              <a:t>What is radiation therapy? </a:t>
            </a:r>
            <a:endParaRPr lang="en-US" smtClean="0"/>
          </a:p>
          <a:p>
            <a:r>
              <a:rPr lang="en-US" sz="1800" smtClean="0"/>
              <a:t>Radiation therapy (also called </a:t>
            </a:r>
            <a:r>
              <a:rPr lang="en-US" sz="1800" smtClean="0">
                <a:hlinkClick r:id="rId2" tooltip="Click to see definition."/>
              </a:rPr>
              <a:t>radiotherapy</a:t>
            </a:r>
            <a:r>
              <a:rPr lang="en-US" sz="1800" smtClean="0"/>
              <a:t>, </a:t>
            </a:r>
            <a:r>
              <a:rPr lang="en-US" sz="1800" smtClean="0">
                <a:hlinkClick r:id="rId3" tooltip="Click to see definition."/>
              </a:rPr>
              <a:t>x-ray therapy</a:t>
            </a:r>
            <a:r>
              <a:rPr lang="en-US" sz="1800" smtClean="0"/>
              <a:t>, or </a:t>
            </a:r>
            <a:r>
              <a:rPr lang="en-US" sz="1800" smtClean="0">
                <a:hlinkClick r:id="rId4" tooltip="Click to see definition."/>
              </a:rPr>
              <a:t>irradiation</a:t>
            </a:r>
            <a:r>
              <a:rPr lang="en-US" sz="1800" smtClean="0"/>
              <a:t>) is the use of a certain type of energy (called ionizing radiation) to kill cancer cells and shrink tumors. Radiation therapy injures or destroys cells in the area being treated (the “target tissue”) by damaging their </a:t>
            </a:r>
            <a:r>
              <a:rPr lang="en-US" sz="1800" smtClean="0">
                <a:hlinkClick r:id="rId5" tooltip="Click to see definition."/>
              </a:rPr>
              <a:t>genetic</a:t>
            </a:r>
            <a:r>
              <a:rPr lang="en-US" sz="1800" smtClean="0"/>
              <a:t> material, making it impossible for these cells to continue to grow and divide. Although radiation damages both cancer cells and normal cells, most normal cells can recover from the effects of radiation and function properly. The goal of radiation therapy is to damage as many cancer cells as possible, while limiting harm to nearby healthy tissue.</a:t>
            </a:r>
          </a:p>
          <a:p>
            <a:r>
              <a:rPr lang="en-US" sz="1800" smtClean="0"/>
              <a:t>There are different types of radiation and different ways to deliver the radiation. For example, certain types of radiation can penetrate more deeply into the body than can others. In addition, some types of radiation can be very finely controlled to treat only a small area (an inch of tissue, for example) without damaging nearby tissues and </a:t>
            </a:r>
            <a:r>
              <a:rPr lang="en-US" sz="1800" smtClean="0">
                <a:hlinkClick r:id="rId6" tooltip="Click to see definition."/>
              </a:rPr>
              <a:t>organs</a:t>
            </a:r>
            <a:r>
              <a:rPr lang="en-US" sz="1800" smtClean="0"/>
              <a:t>. Other types of radiation are better for treating larger areas.</a:t>
            </a:r>
          </a:p>
          <a:p>
            <a:endParaRPr lang="en-US" sz="18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6370638"/>
            <a:ext cx="8229600" cy="487362"/>
          </a:xfrm>
        </p:spPr>
        <p:txBody>
          <a:bodyPr/>
          <a:lstStyle/>
          <a:p>
            <a:r>
              <a:rPr lang="en-US" sz="1600" smtClean="0"/>
              <a:t>http://www.orau.org/PTP/collection/Miscellaneous/pacemaker.htm</a:t>
            </a:r>
          </a:p>
        </p:txBody>
      </p:sp>
      <p:sp>
        <p:nvSpPr>
          <p:cNvPr id="35843" name="Content Placeholder 2"/>
          <p:cNvSpPr>
            <a:spLocks noGrp="1"/>
          </p:cNvSpPr>
          <p:nvPr>
            <p:ph idx="1"/>
          </p:nvPr>
        </p:nvSpPr>
        <p:spPr>
          <a:xfrm>
            <a:off x="381000" y="304800"/>
            <a:ext cx="8229600" cy="5410200"/>
          </a:xfrm>
        </p:spPr>
        <p:txBody>
          <a:bodyPr/>
          <a:lstStyle/>
          <a:p>
            <a:r>
              <a:rPr lang="en-US" b="1" smtClean="0"/>
              <a:t>Nuclear-Powered Cardiac Pacemakers</a:t>
            </a:r>
          </a:p>
          <a:p>
            <a:endParaRPr lang="en-US" b="1" smtClean="0"/>
          </a:p>
          <a:p>
            <a:r>
              <a:rPr lang="en-US" sz="2000" smtClean="0"/>
              <a:t>Pacemakers are used to stimulate a regular heartbeat when the body's natural electrical pacing system is irregular or not transmitting properly.  Over the years, various power sources have been used for pacemakers, including thermoelectric batteries containing 2 to 4 curies of plutonium-238 (88 year half-life).  As the term "thermoelectric" implies, the heat from the decaying plutonium is used to generate the electricity that stimulates the heart. At present (2003), there are between 50 and 100 people in the US who have nuclear powered pacemakers. When one of these  individuals dies, the pacemaker is supposed to be removed and shipped to Los Alamos where the plutonium will be recovered.</a:t>
            </a:r>
          </a:p>
          <a:p>
            <a:endParaRPr lang="en-US" sz="2000" smtClean="0"/>
          </a:p>
          <a:p>
            <a:r>
              <a:rPr lang="en-US" sz="2000" smtClean="0"/>
              <a:t>Nuclear powered pacemakers were discontinued in the 1970s.</a:t>
            </a:r>
          </a:p>
          <a:p>
            <a:endParaRPr lang="en-US" sz="20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Applications</a:t>
            </a:r>
            <a:endParaRPr lang="en-US" dirty="0"/>
          </a:p>
        </p:txBody>
      </p:sp>
      <p:sp>
        <p:nvSpPr>
          <p:cNvPr id="3" name="Content Placeholder 2"/>
          <p:cNvSpPr>
            <a:spLocks noGrp="1"/>
          </p:cNvSpPr>
          <p:nvPr>
            <p:ph idx="1"/>
          </p:nvPr>
        </p:nvSpPr>
        <p:spPr/>
        <p:txBody>
          <a:bodyPr/>
          <a:lstStyle/>
          <a:p>
            <a:pPr marL="609600" indent="-609600" eaLnBrk="1" hangingPunct="1">
              <a:lnSpc>
                <a:spcPct val="90000"/>
              </a:lnSpc>
            </a:pPr>
            <a:r>
              <a:rPr lang="en-US" sz="2800" dirty="0" smtClean="0"/>
              <a:t>Agriculture</a:t>
            </a:r>
          </a:p>
          <a:p>
            <a:pPr marL="990600" lvl="1" indent="-533400" eaLnBrk="1" hangingPunct="1">
              <a:lnSpc>
                <a:spcPct val="90000"/>
              </a:lnSpc>
            </a:pPr>
            <a:r>
              <a:rPr lang="en-US" sz="2400" dirty="0" smtClean="0"/>
              <a:t>Irradiate food</a:t>
            </a:r>
          </a:p>
          <a:p>
            <a:pPr marL="990600" lvl="1" indent="-533400" eaLnBrk="1" hangingPunct="1">
              <a:lnSpc>
                <a:spcPct val="90000"/>
              </a:lnSpc>
            </a:pPr>
            <a:r>
              <a:rPr lang="en-US" sz="2400" dirty="0" smtClean="0"/>
              <a:t>Pesticide</a:t>
            </a:r>
          </a:p>
          <a:p>
            <a:pPr marL="609600" indent="-609600" eaLnBrk="1" hangingPunct="1">
              <a:lnSpc>
                <a:spcPct val="90000"/>
              </a:lnSpc>
            </a:pPr>
            <a:r>
              <a:rPr lang="en-US" sz="2800" dirty="0" smtClean="0"/>
              <a:t>Energy </a:t>
            </a:r>
          </a:p>
          <a:p>
            <a:pPr marL="990600" lvl="1" indent="-533400" eaLnBrk="1" hangingPunct="1">
              <a:lnSpc>
                <a:spcPct val="90000"/>
              </a:lnSpc>
            </a:pPr>
            <a:r>
              <a:rPr lang="en-US" sz="2400" dirty="0" smtClean="0"/>
              <a:t>Fission</a:t>
            </a:r>
          </a:p>
          <a:p>
            <a:pPr marL="990600" lvl="1" indent="-533400" eaLnBrk="1" hangingPunct="1">
              <a:lnSpc>
                <a:spcPct val="90000"/>
              </a:lnSpc>
            </a:pPr>
            <a:r>
              <a:rPr lang="en-US" sz="2400" dirty="0" smtClean="0"/>
              <a:t>Fusion</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Irradiation of food</a:t>
            </a:r>
          </a:p>
        </p:txBody>
      </p:sp>
      <p:sp>
        <p:nvSpPr>
          <p:cNvPr id="36867" name="Content Placeholder 2"/>
          <p:cNvSpPr>
            <a:spLocks noGrp="1"/>
          </p:cNvSpPr>
          <p:nvPr>
            <p:ph idx="1"/>
          </p:nvPr>
        </p:nvSpPr>
        <p:spPr>
          <a:xfrm>
            <a:off x="381000" y="6599238"/>
            <a:ext cx="8229600" cy="258762"/>
          </a:xfrm>
        </p:spPr>
        <p:txBody>
          <a:bodyPr/>
          <a:lstStyle/>
          <a:p>
            <a:pPr>
              <a:buFontTx/>
              <a:buNone/>
            </a:pPr>
            <a:r>
              <a:rPr lang="en-US" sz="1600" smtClean="0"/>
              <a:t>http://www.fsis.usda.gov/Fact_Sheets/Irradiation_and_Food_Safety/index.asp</a:t>
            </a:r>
          </a:p>
        </p:txBody>
      </p:sp>
      <p:sp>
        <p:nvSpPr>
          <p:cNvPr id="36868" name="TextBox 3"/>
          <p:cNvSpPr txBox="1">
            <a:spLocks noChangeArrowheads="1"/>
          </p:cNvSpPr>
          <p:nvPr/>
        </p:nvSpPr>
        <p:spPr bwMode="auto">
          <a:xfrm>
            <a:off x="3200400" y="1524000"/>
            <a:ext cx="2438400" cy="4524375"/>
          </a:xfrm>
          <a:prstGeom prst="rect">
            <a:avLst/>
          </a:prstGeom>
          <a:noFill/>
          <a:ln w="9525">
            <a:noFill/>
            <a:miter lim="800000"/>
            <a:headEnd/>
            <a:tailEnd/>
          </a:ln>
        </p:spPr>
        <p:txBody>
          <a:bodyPr>
            <a:spAutoFit/>
          </a:bodyPr>
          <a:lstStyle/>
          <a:p>
            <a:r>
              <a:rPr lang="en-US" b="1"/>
              <a:t>What is food irradiation?</a:t>
            </a:r>
            <a:r>
              <a:rPr lang="en-US"/>
              <a:t/>
            </a:r>
            <a:br>
              <a:rPr lang="en-US"/>
            </a:br>
            <a:r>
              <a:rPr lang="en-US" sz="1400"/>
              <a:t>Food irradiation is a process in which approved foods are exposed to radiant energy, including gamma rays, electron beams, and x-rays. In 1963, the Food and Drug Administration (FDA) found the irradiation of food to be safe. Irradiation of meat and poultry is done in a government-approved irradiation facility. Irradiation is not a substitute for good sanitation and process control in meat and poultry plants. It is an added layer of safety. </a:t>
            </a:r>
            <a:br>
              <a:rPr lang="en-US" sz="1400"/>
            </a:br>
            <a:endParaRPr lang="en-US" sz="1400"/>
          </a:p>
        </p:txBody>
      </p:sp>
      <p:sp>
        <p:nvSpPr>
          <p:cNvPr id="36869" name="TextBox 4"/>
          <p:cNvSpPr txBox="1">
            <a:spLocks noChangeArrowheads="1"/>
          </p:cNvSpPr>
          <p:nvPr/>
        </p:nvSpPr>
        <p:spPr bwMode="auto">
          <a:xfrm>
            <a:off x="6629400" y="4267200"/>
            <a:ext cx="2133600" cy="2386013"/>
          </a:xfrm>
          <a:prstGeom prst="rect">
            <a:avLst/>
          </a:prstGeom>
          <a:noFill/>
          <a:ln w="9525">
            <a:noFill/>
            <a:miter lim="800000"/>
            <a:headEnd/>
            <a:tailEnd/>
          </a:ln>
        </p:spPr>
        <p:txBody>
          <a:bodyPr>
            <a:spAutoFit/>
          </a:bodyPr>
          <a:lstStyle/>
          <a:p>
            <a:r>
              <a:rPr lang="en-US" b="1"/>
              <a:t>Are irradiated foods safe to eat?</a:t>
            </a:r>
            <a:r>
              <a:rPr lang="en-US"/>
              <a:t/>
            </a:r>
            <a:br>
              <a:rPr lang="en-US"/>
            </a:br>
            <a:r>
              <a:rPr lang="en-US" sz="1100"/>
              <a:t>Yes. Just as pasteurization makes milk safer, irradiation makes meat and poultry safer by reducing the numbers of harmful bacteria and parasites. Irradiation is an important food safety tool in fighting foodborne illness</a:t>
            </a:r>
            <a:r>
              <a:rPr lang="en-US"/>
              <a:t>. </a:t>
            </a:r>
          </a:p>
        </p:txBody>
      </p:sp>
      <p:sp>
        <p:nvSpPr>
          <p:cNvPr id="36870" name="TextBox 5"/>
          <p:cNvSpPr txBox="1">
            <a:spLocks noChangeArrowheads="1"/>
          </p:cNvSpPr>
          <p:nvPr/>
        </p:nvSpPr>
        <p:spPr bwMode="auto">
          <a:xfrm>
            <a:off x="6629400" y="1295400"/>
            <a:ext cx="2133600" cy="3292475"/>
          </a:xfrm>
          <a:prstGeom prst="rect">
            <a:avLst/>
          </a:prstGeom>
          <a:noFill/>
          <a:ln w="9525">
            <a:noFill/>
            <a:miter lim="800000"/>
            <a:headEnd/>
            <a:tailEnd/>
          </a:ln>
        </p:spPr>
        <p:txBody>
          <a:bodyPr>
            <a:spAutoFit/>
          </a:bodyPr>
          <a:lstStyle/>
          <a:p>
            <a:r>
              <a:rPr lang="en-US" b="1"/>
              <a:t>What foods are irradiated?</a:t>
            </a:r>
            <a:r>
              <a:rPr lang="en-US"/>
              <a:t/>
            </a:r>
            <a:br>
              <a:rPr lang="en-US"/>
            </a:br>
            <a:r>
              <a:rPr lang="en-US" sz="1100"/>
              <a:t>Fresh meat and poultry including whole or cut up birds, skinless poultry, pork chops, roasts, stew meat, liver, hamburgers, ground meat, and ground poultry are approved for irradiation. </a:t>
            </a:r>
            <a:br>
              <a:rPr lang="en-US" sz="1100"/>
            </a:br>
            <a:r>
              <a:rPr lang="en-US" sz="1100"/>
              <a:t/>
            </a:r>
            <a:br>
              <a:rPr lang="en-US" sz="1100"/>
            </a:br>
            <a:r>
              <a:rPr lang="en-US" sz="1100"/>
              <a:t>U.S. food regulations also allow the irradiation of wheat and wheat powder, white potatoes, many spices, dry vegetable seasonings, fresh shell eggs, and fresh produce. </a:t>
            </a:r>
            <a:r>
              <a:rPr lang="en-US"/>
              <a:t/>
            </a:r>
            <a:br>
              <a:rPr lang="en-US"/>
            </a:br>
            <a:endParaRPr lang="en-US"/>
          </a:p>
        </p:txBody>
      </p:sp>
      <p:sp>
        <p:nvSpPr>
          <p:cNvPr id="36871" name="TextBox 6"/>
          <p:cNvSpPr txBox="1">
            <a:spLocks noChangeArrowheads="1"/>
          </p:cNvSpPr>
          <p:nvPr/>
        </p:nvSpPr>
        <p:spPr bwMode="auto">
          <a:xfrm>
            <a:off x="304800" y="1066800"/>
            <a:ext cx="2209800" cy="3340100"/>
          </a:xfrm>
          <a:prstGeom prst="rect">
            <a:avLst/>
          </a:prstGeom>
          <a:noFill/>
          <a:ln w="9525">
            <a:noFill/>
            <a:miter lim="800000"/>
            <a:headEnd/>
            <a:tailEnd/>
          </a:ln>
        </p:spPr>
        <p:txBody>
          <a:bodyPr>
            <a:spAutoFit/>
          </a:bodyPr>
          <a:lstStyle/>
          <a:p>
            <a:r>
              <a:rPr lang="en-US" b="1"/>
              <a:t>How will I know if meat and poultry products are irradiated?</a:t>
            </a:r>
            <a:r>
              <a:rPr lang="en-US"/>
              <a:t/>
            </a:r>
            <a:br>
              <a:rPr lang="en-US"/>
            </a:br>
            <a:r>
              <a:rPr lang="en-US" sz="1100"/>
              <a:t>The international symbol for irradiation, the radura, must be on packages if the entire product was irradiated, as well as the phrase, "treated by irradiation" (or "with irradiation"). The radura, pictured here, can be any color. This required labeling gives consumers the option to choose between irradiated and non-irradiated meat and poultry. </a:t>
            </a:r>
            <a:r>
              <a:rPr lang="en-US"/>
              <a:t/>
            </a:r>
            <a:br>
              <a:rPr lang="en-US"/>
            </a:br>
            <a:endParaRPr lang="en-US"/>
          </a:p>
        </p:txBody>
      </p:sp>
      <p:pic>
        <p:nvPicPr>
          <p:cNvPr id="36872" name="Picture 2" descr="Radura symbol (stylized flower inside broken circle)"/>
          <p:cNvPicPr>
            <a:picLocks noChangeAspect="1" noChangeArrowheads="1"/>
          </p:cNvPicPr>
          <p:nvPr/>
        </p:nvPicPr>
        <p:blipFill>
          <a:blip r:embed="rId2" cstate="print"/>
          <a:srcRect/>
          <a:stretch>
            <a:fillRect/>
          </a:stretch>
        </p:blipFill>
        <p:spPr bwMode="auto">
          <a:xfrm>
            <a:off x="457200" y="4495800"/>
            <a:ext cx="1741488"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G17_08-01l"/>
          <p:cNvPicPr>
            <a:picLocks noChangeAspect="1" noChangeArrowheads="1"/>
          </p:cNvPicPr>
          <p:nvPr/>
        </p:nvPicPr>
        <p:blipFill>
          <a:blip r:embed="rId2" cstate="print"/>
          <a:srcRect/>
          <a:stretch>
            <a:fillRect/>
          </a:stretch>
        </p:blipFill>
        <p:spPr bwMode="auto">
          <a:xfrm>
            <a:off x="304800" y="0"/>
            <a:ext cx="8077200" cy="692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18_T01"/>
          <p:cNvPicPr>
            <a:picLocks noChangeAspect="1" noChangeArrowheads="1"/>
          </p:cNvPicPr>
          <p:nvPr/>
        </p:nvPicPr>
        <p:blipFill>
          <a:blip r:embed="rId2" cstate="print"/>
          <a:srcRect/>
          <a:stretch>
            <a:fillRect/>
          </a:stretch>
        </p:blipFill>
        <p:spPr bwMode="auto">
          <a:xfrm>
            <a:off x="0" y="1104900"/>
            <a:ext cx="9144000" cy="397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68362"/>
          </a:xfrm>
        </p:spPr>
        <p:txBody>
          <a:bodyPr/>
          <a:lstStyle/>
          <a:p>
            <a:pPr eaLnBrk="1" hangingPunct="1"/>
            <a:r>
              <a:rPr lang="en-US" sz="4800" dirty="0" smtClean="0"/>
              <a:t>Types of radioactive decay</a:t>
            </a:r>
            <a:r>
              <a:rPr lang="en-US" sz="4000" dirty="0" smtClean="0"/>
              <a:t/>
            </a:r>
            <a:br>
              <a:rPr lang="en-US" sz="4000" dirty="0" smtClean="0"/>
            </a:br>
            <a:endParaRPr lang="en-US" sz="4000" dirty="0" smtClean="0"/>
          </a:p>
        </p:txBody>
      </p:sp>
      <p:sp>
        <p:nvSpPr>
          <p:cNvPr id="14339" name="Rectangle 3"/>
          <p:cNvSpPr>
            <a:spLocks noGrp="1" noChangeArrowheads="1"/>
          </p:cNvSpPr>
          <p:nvPr>
            <p:ph sz="half" idx="1"/>
          </p:nvPr>
        </p:nvSpPr>
        <p:spPr>
          <a:xfrm>
            <a:off x="457200" y="1219200"/>
            <a:ext cx="4038600" cy="1676400"/>
          </a:xfrm>
        </p:spPr>
        <p:txBody>
          <a:bodyPr/>
          <a:lstStyle/>
          <a:p>
            <a:pPr eaLnBrk="1" hangingPunct="1">
              <a:lnSpc>
                <a:spcPct val="80000"/>
              </a:lnSpc>
            </a:pPr>
            <a:r>
              <a:rPr lang="en-US" dirty="0" smtClean="0"/>
              <a:t>alpha particle emission  </a:t>
            </a:r>
          </a:p>
          <a:p>
            <a:pPr eaLnBrk="1" hangingPunct="1">
              <a:lnSpc>
                <a:spcPct val="80000"/>
              </a:lnSpc>
            </a:pPr>
            <a:r>
              <a:rPr lang="en-US" dirty="0" smtClean="0"/>
              <a:t>beta emission </a:t>
            </a:r>
          </a:p>
        </p:txBody>
      </p:sp>
      <p:sp>
        <p:nvSpPr>
          <p:cNvPr id="5" name="Content Placeholder 4"/>
          <p:cNvSpPr>
            <a:spLocks noGrp="1"/>
          </p:cNvSpPr>
          <p:nvPr>
            <p:ph sz="half" idx="2"/>
          </p:nvPr>
        </p:nvSpPr>
        <p:spPr>
          <a:xfrm>
            <a:off x="4648200" y="1143000"/>
            <a:ext cx="4038600" cy="1524000"/>
          </a:xfrm>
        </p:spPr>
        <p:txBody>
          <a:bodyPr/>
          <a:lstStyle/>
          <a:p>
            <a:pPr eaLnBrk="1" hangingPunct="1">
              <a:lnSpc>
                <a:spcPct val="80000"/>
              </a:lnSpc>
            </a:pPr>
            <a:r>
              <a:rPr lang="en-US" dirty="0" smtClean="0"/>
              <a:t>positron emission</a:t>
            </a:r>
          </a:p>
          <a:p>
            <a:pPr eaLnBrk="1" hangingPunct="1">
              <a:lnSpc>
                <a:spcPct val="80000"/>
              </a:lnSpc>
            </a:pPr>
            <a:r>
              <a:rPr lang="en-US" dirty="0" smtClean="0"/>
              <a:t>electron capture</a:t>
            </a:r>
          </a:p>
          <a:p>
            <a:pPr eaLnBrk="1" hangingPunct="1">
              <a:lnSpc>
                <a:spcPct val="80000"/>
              </a:lnSpc>
            </a:pPr>
            <a:r>
              <a:rPr lang="en-US" dirty="0" smtClean="0"/>
              <a:t>gamma emission</a:t>
            </a:r>
            <a:endParaRPr lang="en-US" sz="1800" dirty="0" smtClean="0"/>
          </a:p>
          <a:p>
            <a:endParaRPr lang="en-US" dirty="0"/>
          </a:p>
        </p:txBody>
      </p:sp>
      <p:pic>
        <p:nvPicPr>
          <p:cNvPr id="14340" name="Picture 4" descr="fg18_T02"/>
          <p:cNvPicPr>
            <a:picLocks noChangeAspect="1" noChangeArrowheads="1"/>
          </p:cNvPicPr>
          <p:nvPr/>
        </p:nvPicPr>
        <p:blipFill>
          <a:blip r:embed="rId2" cstate="print"/>
          <a:srcRect t="2716" b="5836"/>
          <a:stretch>
            <a:fillRect/>
          </a:stretch>
        </p:blipFill>
        <p:spPr bwMode="auto">
          <a:xfrm>
            <a:off x="0" y="3048000"/>
            <a:ext cx="9144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dirty="0" smtClean="0"/>
              <a:t>Types of radioactive decay</a:t>
            </a:r>
            <a:br>
              <a:rPr lang="en-US" sz="4000" dirty="0" smtClean="0"/>
            </a:br>
            <a:endParaRPr lang="en-US" sz="4000" dirty="0" smtClean="0"/>
          </a:p>
        </p:txBody>
      </p:sp>
      <p:sp>
        <p:nvSpPr>
          <p:cNvPr id="15363" name="Rectangle 3"/>
          <p:cNvSpPr>
            <a:spLocks noGrp="1" noChangeArrowheads="1"/>
          </p:cNvSpPr>
          <p:nvPr>
            <p:ph type="body" sz="half" idx="1"/>
          </p:nvPr>
        </p:nvSpPr>
        <p:spPr>
          <a:xfrm>
            <a:off x="457200" y="990600"/>
            <a:ext cx="4038600" cy="1219200"/>
          </a:xfrm>
        </p:spPr>
        <p:txBody>
          <a:bodyPr/>
          <a:lstStyle/>
          <a:p>
            <a:pPr eaLnBrk="1" hangingPunct="1">
              <a:lnSpc>
                <a:spcPct val="90000"/>
              </a:lnSpc>
            </a:pPr>
            <a:r>
              <a:rPr lang="en-US" sz="3600" dirty="0" smtClean="0"/>
              <a:t>alpha particle emission</a:t>
            </a:r>
          </a:p>
        </p:txBody>
      </p:sp>
      <p:pic>
        <p:nvPicPr>
          <p:cNvPr id="15364" name="Picture 5" descr="FG17_04-01un"/>
          <p:cNvPicPr>
            <a:picLocks noChangeAspect="1" noChangeArrowheads="1"/>
          </p:cNvPicPr>
          <p:nvPr/>
        </p:nvPicPr>
        <p:blipFill>
          <a:blip r:embed="rId2" cstate="print"/>
          <a:srcRect/>
          <a:stretch>
            <a:fillRect/>
          </a:stretch>
        </p:blipFill>
        <p:spPr bwMode="auto">
          <a:xfrm>
            <a:off x="3962400" y="762000"/>
            <a:ext cx="2024063" cy="2438400"/>
          </a:xfrm>
          <a:prstGeom prst="rect">
            <a:avLst/>
          </a:prstGeom>
          <a:noFill/>
          <a:ln w="9525">
            <a:noFill/>
            <a:miter lim="800000"/>
            <a:headEnd/>
            <a:tailEnd/>
          </a:ln>
        </p:spPr>
      </p:pic>
      <p:pic>
        <p:nvPicPr>
          <p:cNvPr id="15365" name="Picture 6" descr="FG17_04"/>
          <p:cNvPicPr>
            <a:picLocks noChangeAspect="1" noChangeArrowheads="1"/>
          </p:cNvPicPr>
          <p:nvPr/>
        </p:nvPicPr>
        <p:blipFill>
          <a:blip r:embed="rId3" cstate="print"/>
          <a:srcRect/>
          <a:stretch>
            <a:fillRect/>
          </a:stretch>
        </p:blipFill>
        <p:spPr bwMode="auto">
          <a:xfrm>
            <a:off x="457200" y="3200400"/>
            <a:ext cx="803980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G17_04-02d"/>
          <p:cNvPicPr>
            <a:picLocks noChangeAspect="1" noChangeArrowheads="1"/>
          </p:cNvPicPr>
          <p:nvPr/>
        </p:nvPicPr>
        <p:blipFill>
          <a:blip r:embed="rId2" cstate="print"/>
          <a:srcRect/>
          <a:stretch>
            <a:fillRect/>
          </a:stretch>
        </p:blipFill>
        <p:spPr bwMode="auto">
          <a:xfrm>
            <a:off x="0" y="1905000"/>
            <a:ext cx="9067800" cy="203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1818</Words>
  <Application>Microsoft Office PowerPoint</Application>
  <PresentationFormat>On-screen Show (4:3)</PresentationFormat>
  <Paragraphs>236</Paragraphs>
  <Slides>55</Slides>
  <Notes>15</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Default Design</vt:lpstr>
      <vt:lpstr>Equation</vt:lpstr>
      <vt:lpstr>Nuclear Chemistry</vt:lpstr>
      <vt:lpstr>Image left by uranic rays</vt:lpstr>
      <vt:lpstr>Radioactive Decay</vt:lpstr>
      <vt:lpstr>Types of Radiation and Their Penetrating Abilities </vt:lpstr>
      <vt:lpstr>PowerPoint Presentation</vt:lpstr>
      <vt:lpstr>PowerPoint Presentation</vt:lpstr>
      <vt:lpstr>Types of radioactive decay </vt:lpstr>
      <vt:lpstr>Types of radioactive decay </vt:lpstr>
      <vt:lpstr>PowerPoint Presentation</vt:lpstr>
      <vt:lpstr>Example – Radioactive Decay</vt:lpstr>
      <vt:lpstr>Types of radioactive decay </vt:lpstr>
      <vt:lpstr>b particle emission</vt:lpstr>
      <vt:lpstr>Types of radioactive decay </vt:lpstr>
      <vt:lpstr>Types of radioactive decay </vt:lpstr>
      <vt:lpstr>Stability</vt:lpstr>
      <vt:lpstr>PowerPoint Presentation</vt:lpstr>
      <vt:lpstr>Detecting Radioactivity   Film Badge                         Electroscope</vt:lpstr>
      <vt:lpstr>Detecting Radioactivity  Geiger-Müller Counter (Geiger Counter) </vt:lpstr>
      <vt:lpstr>Radiation Detection –  Geiger Counter</vt:lpstr>
      <vt:lpstr>PowerPoint Presentation</vt:lpstr>
      <vt:lpstr>Radioactive Decay Series</vt:lpstr>
      <vt:lpstr>Radioactive Decay Curve</vt:lpstr>
      <vt:lpstr>PowerPoint Presentation</vt:lpstr>
      <vt:lpstr>Example – Half-Life</vt:lpstr>
      <vt:lpstr>Example – Half-Life</vt:lpstr>
      <vt:lpstr>Example – Half-Life</vt:lpstr>
      <vt:lpstr>Energy of Nuclear Reactions</vt:lpstr>
      <vt:lpstr>What is fusion?</vt:lpstr>
      <vt:lpstr>Tokamak Fusion Reactor</vt:lpstr>
      <vt:lpstr>Cyclotron</vt:lpstr>
      <vt:lpstr>Linear Accelerator</vt:lpstr>
      <vt:lpstr>What is fission?</vt:lpstr>
      <vt:lpstr>How does a chain reaction occur?</vt:lpstr>
      <vt:lpstr>Fat Man and Little Boy</vt:lpstr>
      <vt:lpstr>PowerPoint Presentation</vt:lpstr>
      <vt:lpstr>PowerPoint Presentation</vt:lpstr>
      <vt:lpstr>Sources of Radiation</vt:lpstr>
      <vt:lpstr>Physiological Effect of a Single Dose of Radiation</vt:lpstr>
      <vt:lpstr>PowerPoint Presentation</vt:lpstr>
      <vt:lpstr>Applications – Carbon Dating</vt:lpstr>
      <vt:lpstr>Applications – Carbon Dating</vt:lpstr>
      <vt:lpstr>Radiocarbon Dating of Artifacts</vt:lpstr>
      <vt:lpstr>Calibration Curves for Radiocarbon Dating</vt:lpstr>
      <vt:lpstr>Medical Applications of Radioisotopes</vt:lpstr>
      <vt:lpstr>PowerPoint Presentation</vt:lpstr>
      <vt:lpstr>PowerPoint Presentation</vt:lpstr>
      <vt:lpstr>PowerPoint Presentation</vt:lpstr>
      <vt:lpstr>Applications – Chemical Analysis</vt:lpstr>
      <vt:lpstr>Applications</vt:lpstr>
      <vt:lpstr>PowerPoint Presentation</vt:lpstr>
      <vt:lpstr>http://www.cancer.gov/cancertopics/factsheet/Therapy/radiation</vt:lpstr>
      <vt:lpstr>http://www.orau.org/PTP/collection/Miscellaneous/pacemaker.htm</vt:lpstr>
      <vt:lpstr>More Applications</vt:lpstr>
      <vt:lpstr>Irradiation of food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Chemistry</dc:title>
  <dc:creator>Diana Vance</dc:creator>
  <cp:lastModifiedBy>Diana Vance</cp:lastModifiedBy>
  <cp:revision>64</cp:revision>
  <dcterms:created xsi:type="dcterms:W3CDTF">2005-11-29T05:22:15Z</dcterms:created>
  <dcterms:modified xsi:type="dcterms:W3CDTF">2014-12-11T16:08:06Z</dcterms:modified>
</cp:coreProperties>
</file>