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257" r:id="rId2"/>
    <p:sldId id="320" r:id="rId3"/>
    <p:sldId id="321" r:id="rId4"/>
    <p:sldId id="271" r:id="rId5"/>
    <p:sldId id="322" r:id="rId6"/>
    <p:sldId id="305" r:id="rId7"/>
    <p:sldId id="343" r:id="rId8"/>
    <p:sldId id="323" r:id="rId9"/>
    <p:sldId id="259" r:id="rId10"/>
    <p:sldId id="285" r:id="rId11"/>
    <p:sldId id="389" r:id="rId12"/>
    <p:sldId id="287" r:id="rId13"/>
    <p:sldId id="390" r:id="rId14"/>
    <p:sldId id="324" r:id="rId15"/>
    <p:sldId id="325" r:id="rId16"/>
    <p:sldId id="326" r:id="rId17"/>
    <p:sldId id="327" r:id="rId18"/>
    <p:sldId id="263" r:id="rId19"/>
    <p:sldId id="330" r:id="rId20"/>
    <p:sldId id="278" r:id="rId21"/>
    <p:sldId id="334" r:id="rId22"/>
    <p:sldId id="356" r:id="rId23"/>
    <p:sldId id="328" r:id="rId24"/>
    <p:sldId id="329" r:id="rId25"/>
    <p:sldId id="332" r:id="rId26"/>
    <p:sldId id="331" r:id="rId27"/>
    <p:sldId id="344" r:id="rId28"/>
    <p:sldId id="345" r:id="rId29"/>
    <p:sldId id="335" r:id="rId30"/>
    <p:sldId id="337" r:id="rId31"/>
    <p:sldId id="338" r:id="rId32"/>
    <p:sldId id="265" r:id="rId33"/>
    <p:sldId id="339" r:id="rId34"/>
    <p:sldId id="340" r:id="rId35"/>
    <p:sldId id="268" r:id="rId36"/>
    <p:sldId id="341" r:id="rId37"/>
    <p:sldId id="342" r:id="rId38"/>
    <p:sldId id="349" r:id="rId39"/>
    <p:sldId id="336" r:id="rId40"/>
    <p:sldId id="269" r:id="rId41"/>
    <p:sldId id="264" r:id="rId42"/>
    <p:sldId id="374" r:id="rId43"/>
    <p:sldId id="388" r:id="rId44"/>
    <p:sldId id="273" r:id="rId45"/>
    <p:sldId id="375" r:id="rId46"/>
    <p:sldId id="391" r:id="rId47"/>
    <p:sldId id="376" r:id="rId48"/>
    <p:sldId id="392" r:id="rId49"/>
    <p:sldId id="377" r:id="rId50"/>
    <p:sldId id="378" r:id="rId51"/>
    <p:sldId id="393" r:id="rId52"/>
    <p:sldId id="404" r:id="rId53"/>
    <p:sldId id="379" r:id="rId54"/>
    <p:sldId id="394" r:id="rId55"/>
    <p:sldId id="380" r:id="rId56"/>
    <p:sldId id="396" r:id="rId57"/>
    <p:sldId id="381" r:id="rId58"/>
    <p:sldId id="395" r:id="rId59"/>
    <p:sldId id="397" r:id="rId60"/>
    <p:sldId id="382" r:id="rId61"/>
    <p:sldId id="398" r:id="rId62"/>
    <p:sldId id="383" r:id="rId63"/>
    <p:sldId id="371" r:id="rId64"/>
    <p:sldId id="360" r:id="rId65"/>
    <p:sldId id="276" r:id="rId66"/>
    <p:sldId id="358" r:id="rId67"/>
    <p:sldId id="361" r:id="rId68"/>
    <p:sldId id="362" r:id="rId69"/>
    <p:sldId id="274" r:id="rId70"/>
    <p:sldId id="364" r:id="rId71"/>
    <p:sldId id="363" r:id="rId72"/>
    <p:sldId id="368" r:id="rId73"/>
    <p:sldId id="367" r:id="rId74"/>
    <p:sldId id="370" r:id="rId75"/>
    <p:sldId id="369" r:id="rId76"/>
    <p:sldId id="384" r:id="rId77"/>
    <p:sldId id="288" r:id="rId78"/>
    <p:sldId id="399" r:id="rId79"/>
    <p:sldId id="295" r:id="rId80"/>
    <p:sldId id="400" r:id="rId81"/>
    <p:sldId id="289" r:id="rId82"/>
    <p:sldId id="401" r:id="rId83"/>
    <p:sldId id="290" r:id="rId84"/>
    <p:sldId id="402" r:id="rId85"/>
    <p:sldId id="291" r:id="rId86"/>
    <p:sldId id="403" r:id="rId87"/>
    <p:sldId id="385" r:id="rId88"/>
    <p:sldId id="386" r:id="rId89"/>
    <p:sldId id="387"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3300"/>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2" autoAdjust="0"/>
    <p:restoredTop sz="94660"/>
  </p:normalViewPr>
  <p:slideViewPr>
    <p:cSldViewPr>
      <p:cViewPr varScale="1">
        <p:scale>
          <a:sx n="103" d="100"/>
          <a:sy n="103" d="100"/>
        </p:scale>
        <p:origin x="138" y="108"/>
      </p:cViewPr>
      <p:guideLst>
        <p:guide orient="horz" pos="2160"/>
        <p:guide pos="2880"/>
      </p:guideLst>
    </p:cSldViewPr>
  </p:slideViewPr>
  <p:notesTextViewPr>
    <p:cViewPr>
      <p:scale>
        <a:sx n="100" d="100"/>
        <a:sy n="100" d="100"/>
      </p:scale>
      <p:origin x="0" y="0"/>
    </p:cViewPr>
  </p:notesTextViewPr>
  <p:sorterViewPr>
    <p:cViewPr>
      <p:scale>
        <a:sx n="70" d="100"/>
        <a:sy n="70" d="100"/>
      </p:scale>
      <p:origin x="0" y="37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5BE182-567A-4582-8F0E-C77844AE4C04}" type="datetimeFigureOut">
              <a:rPr lang="en-US" smtClean="0"/>
              <a:pPr/>
              <a:t>11/5/2015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42086C-ED29-4B60-AE1D-936E558EA7A2}" type="slidenum">
              <a:rPr lang="en-US" smtClean="0"/>
              <a:pPr/>
              <a:t>‹#›</a:t>
            </a:fld>
            <a:endParaRPr lang="en-US"/>
          </a:p>
        </p:txBody>
      </p:sp>
    </p:spTree>
    <p:extLst>
      <p:ext uri="{BB962C8B-B14F-4D97-AF65-F5344CB8AC3E}">
        <p14:creationId xmlns:p14="http://schemas.microsoft.com/office/powerpoint/2010/main" val="828243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a:lstStyle/>
          <a:p>
            <a:fld id="{FBA4EDAF-D695-4CCA-BEDF-0333B49ABFE7}" type="slidenum">
              <a:rPr lang="en-US"/>
              <a:pPr/>
              <a:t>2</a:t>
            </a:fld>
            <a:endParaRPr lang="en-US"/>
          </a:p>
        </p:txBody>
      </p:sp>
    </p:spTree>
    <p:extLst>
      <p:ext uri="{BB962C8B-B14F-4D97-AF65-F5344CB8AC3E}">
        <p14:creationId xmlns:p14="http://schemas.microsoft.com/office/powerpoint/2010/main" val="3733284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Niels Bohr (1885–1962). Bohr won the 1922 Nobel Prize in Physics for his work in investigating the struc-ture of the atom.</a:t>
            </a:r>
          </a:p>
        </p:txBody>
      </p:sp>
      <p:sp>
        <p:nvSpPr>
          <p:cNvPr id="35843" name="Slide Number Placeholder 3"/>
          <p:cNvSpPr>
            <a:spLocks noGrp="1"/>
          </p:cNvSpPr>
          <p:nvPr>
            <p:ph type="sldNum" sz="quarter" idx="5"/>
          </p:nvPr>
        </p:nvSpPr>
        <p:spPr bwMode="auto">
          <a:noFill/>
          <a:ln>
            <a:miter lim="800000"/>
            <a:headEnd/>
            <a:tailEnd/>
          </a:ln>
        </p:spPr>
        <p:txBody>
          <a:bodyPr/>
          <a:lstStyle/>
          <a:p>
            <a:fld id="{70B6E46E-C0B4-43DF-86C3-AD16EECD783E}" type="slidenum">
              <a:rPr lang="en-US"/>
              <a:pPr/>
              <a:t>22</a:t>
            </a:fld>
            <a:endParaRPr lang="en-US"/>
          </a:p>
        </p:txBody>
      </p:sp>
    </p:spTree>
    <p:extLst>
      <p:ext uri="{BB962C8B-B14F-4D97-AF65-F5344CB8AC3E}">
        <p14:creationId xmlns:p14="http://schemas.microsoft.com/office/powerpoint/2010/main" val="3144985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C01DC3F9-B054-4B96-82F3-103995BC1562}" type="slidenum">
              <a:rPr lang="en-US"/>
              <a:pPr/>
              <a:t>23</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14400" y="4343400"/>
            <a:ext cx="5029200" cy="4114800"/>
          </a:xfrm>
          <a:noFill/>
          <a:ln/>
        </p:spPr>
        <p:txBody>
          <a:bodyPr/>
          <a:lstStyle/>
          <a:p>
            <a:pPr eaLnBrk="1" hangingPunct="1"/>
            <a:r>
              <a:rPr lang="en-US" smtClean="0">
                <a:solidFill>
                  <a:srgbClr val="000000"/>
                </a:solidFill>
                <a:latin typeface="Geneva"/>
              </a:rPr>
              <a:t>Figure: 09-09</a:t>
            </a:r>
          </a:p>
          <a:p>
            <a:pPr eaLnBrk="1" hangingPunct="1"/>
            <a:endParaRPr lang="en-US" smtClean="0">
              <a:solidFill>
                <a:srgbClr val="000000"/>
              </a:solidFill>
              <a:latin typeface="Geneva"/>
            </a:endParaRPr>
          </a:p>
          <a:p>
            <a:pPr eaLnBrk="1" hangingPunct="1"/>
            <a:r>
              <a:rPr lang="en-US" smtClean="0">
                <a:solidFill>
                  <a:srgbClr val="000000"/>
                </a:solidFill>
                <a:latin typeface="Geneva"/>
              </a:rPr>
              <a:t>Title:</a:t>
            </a:r>
          </a:p>
          <a:p>
            <a:pPr eaLnBrk="1" hangingPunct="1"/>
            <a:r>
              <a:rPr lang="en-US" smtClean="0">
                <a:solidFill>
                  <a:srgbClr val="000000"/>
                </a:solidFill>
                <a:latin typeface="Geneva"/>
              </a:rPr>
              <a:t>The Bohr model of the atom, showing electron orbits</a:t>
            </a:r>
          </a:p>
          <a:p>
            <a:pPr eaLnBrk="1" hangingPunct="1"/>
            <a:endParaRPr lang="en-US" smtClean="0">
              <a:solidFill>
                <a:srgbClr val="000000"/>
              </a:solidFill>
              <a:latin typeface="Geneva"/>
            </a:endParaRPr>
          </a:p>
          <a:p>
            <a:pPr eaLnBrk="1" hangingPunct="1"/>
            <a:endParaRPr lang="en-US" smtClean="0"/>
          </a:p>
        </p:txBody>
      </p:sp>
    </p:spTree>
    <p:extLst>
      <p:ext uri="{BB962C8B-B14F-4D97-AF65-F5344CB8AC3E}">
        <p14:creationId xmlns:p14="http://schemas.microsoft.com/office/powerpoint/2010/main" val="2676861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C8BA11E-BFC1-449B-862B-2A4E9A517EA6}" type="slidenum">
              <a:rPr lang="en-US"/>
              <a:pPr/>
              <a:t>24</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14400" y="4343400"/>
            <a:ext cx="5029200" cy="4114800"/>
          </a:xfrm>
          <a:noFill/>
          <a:ln/>
        </p:spPr>
        <p:txBody>
          <a:bodyPr/>
          <a:lstStyle/>
          <a:p>
            <a:pPr eaLnBrk="1" hangingPunct="1"/>
            <a:r>
              <a:rPr lang="en-US" smtClean="0">
                <a:solidFill>
                  <a:srgbClr val="000000"/>
                </a:solidFill>
                <a:latin typeface="Geneva"/>
              </a:rPr>
              <a:t>Figure: 09-11</a:t>
            </a:r>
          </a:p>
          <a:p>
            <a:pPr eaLnBrk="1" hangingPunct="1"/>
            <a:endParaRPr lang="en-US" smtClean="0">
              <a:solidFill>
                <a:srgbClr val="000000"/>
              </a:solidFill>
              <a:latin typeface="Geneva"/>
            </a:endParaRPr>
          </a:p>
          <a:p>
            <a:pPr eaLnBrk="1" hangingPunct="1"/>
            <a:r>
              <a:rPr lang="en-US" smtClean="0">
                <a:solidFill>
                  <a:srgbClr val="000000"/>
                </a:solidFill>
                <a:latin typeface="Geneva"/>
              </a:rPr>
              <a:t>Title:</a:t>
            </a:r>
          </a:p>
          <a:p>
            <a:pPr eaLnBrk="1" hangingPunct="1"/>
            <a:r>
              <a:rPr lang="en-US" smtClean="0">
                <a:solidFill>
                  <a:srgbClr val="000000"/>
                </a:solidFill>
                <a:latin typeface="Geneva"/>
              </a:rPr>
              <a:t>Energy absorption and light emission in a Bohr hydrogen atom</a:t>
            </a:r>
          </a:p>
          <a:p>
            <a:pPr eaLnBrk="1" hangingPunct="1"/>
            <a:endParaRPr lang="en-US" smtClean="0">
              <a:solidFill>
                <a:srgbClr val="000000"/>
              </a:solidFill>
              <a:latin typeface="Geneva"/>
            </a:endParaRPr>
          </a:p>
          <a:p>
            <a:pPr eaLnBrk="1" hangingPunct="1"/>
            <a:endParaRPr lang="en-US" smtClean="0"/>
          </a:p>
        </p:txBody>
      </p:sp>
    </p:spTree>
    <p:extLst>
      <p:ext uri="{BB962C8B-B14F-4D97-AF65-F5344CB8AC3E}">
        <p14:creationId xmlns:p14="http://schemas.microsoft.com/office/powerpoint/2010/main" val="3944809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5071EB59-FC97-4A71-A539-39F515A41E76}" type="slidenum">
              <a:rPr lang="en-US"/>
              <a:pPr/>
              <a:t>25</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14400" y="4343400"/>
            <a:ext cx="5029200" cy="4114800"/>
          </a:xfrm>
          <a:noFill/>
          <a:ln/>
        </p:spPr>
        <p:txBody>
          <a:bodyPr/>
          <a:lstStyle/>
          <a:p>
            <a:pPr eaLnBrk="1" hangingPunct="1"/>
            <a:r>
              <a:rPr lang="en-US" smtClean="0">
                <a:solidFill>
                  <a:srgbClr val="000000"/>
                </a:solidFill>
                <a:latin typeface="Geneva"/>
              </a:rPr>
              <a:t>Figure: 09-12</a:t>
            </a:r>
          </a:p>
          <a:p>
            <a:pPr eaLnBrk="1" hangingPunct="1"/>
            <a:endParaRPr lang="en-US" smtClean="0">
              <a:solidFill>
                <a:srgbClr val="000000"/>
              </a:solidFill>
              <a:latin typeface="Geneva"/>
            </a:endParaRPr>
          </a:p>
          <a:p>
            <a:pPr eaLnBrk="1" hangingPunct="1"/>
            <a:r>
              <a:rPr lang="en-US" smtClean="0">
                <a:solidFill>
                  <a:srgbClr val="000000"/>
                </a:solidFill>
                <a:latin typeface="Geneva"/>
              </a:rPr>
              <a:t>Title:</a:t>
            </a:r>
          </a:p>
          <a:p>
            <a:pPr eaLnBrk="1" hangingPunct="1"/>
            <a:r>
              <a:rPr lang="en-US" smtClean="0">
                <a:solidFill>
                  <a:srgbClr val="000000"/>
                </a:solidFill>
                <a:latin typeface="Geneva"/>
              </a:rPr>
              <a:t>Visible lines in emission spectrum of a Bohr hydrogen atom</a:t>
            </a:r>
          </a:p>
          <a:p>
            <a:pPr eaLnBrk="1" hangingPunct="1"/>
            <a:endParaRPr lang="en-US" smtClean="0">
              <a:solidFill>
                <a:srgbClr val="000000"/>
              </a:solidFill>
              <a:latin typeface="Geneva"/>
            </a:endParaRPr>
          </a:p>
          <a:p>
            <a:pPr eaLnBrk="1" hangingPunct="1"/>
            <a:endParaRPr lang="en-US" smtClean="0"/>
          </a:p>
        </p:txBody>
      </p:sp>
    </p:spTree>
    <p:extLst>
      <p:ext uri="{BB962C8B-B14F-4D97-AF65-F5344CB8AC3E}">
        <p14:creationId xmlns:p14="http://schemas.microsoft.com/office/powerpoint/2010/main" val="4292615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Erwin Schrödinger (1887–1961) shared the 1933 Nobel Prize in Physics for his contributions to atomic theory.</a:t>
            </a:r>
          </a:p>
        </p:txBody>
      </p:sp>
      <p:sp>
        <p:nvSpPr>
          <p:cNvPr id="46083" name="Slide Number Placeholder 3"/>
          <p:cNvSpPr>
            <a:spLocks noGrp="1"/>
          </p:cNvSpPr>
          <p:nvPr>
            <p:ph type="sldNum" sz="quarter" idx="5"/>
          </p:nvPr>
        </p:nvSpPr>
        <p:spPr bwMode="auto">
          <a:noFill/>
          <a:ln>
            <a:miter lim="800000"/>
            <a:headEnd/>
            <a:tailEnd/>
          </a:ln>
        </p:spPr>
        <p:txBody>
          <a:bodyPr/>
          <a:lstStyle/>
          <a:p>
            <a:fld id="{33B18A69-9FF3-45A2-B666-DAF9696D07A3}" type="slidenum">
              <a:rPr lang="en-US"/>
              <a:pPr/>
              <a:t>27</a:t>
            </a:fld>
            <a:endParaRPr lang="en-US"/>
          </a:p>
        </p:txBody>
      </p:sp>
    </p:spTree>
    <p:extLst>
      <p:ext uri="{BB962C8B-B14F-4D97-AF65-F5344CB8AC3E}">
        <p14:creationId xmlns:p14="http://schemas.microsoft.com/office/powerpoint/2010/main" val="3813489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Wolfgang Pauli (1900–1958) discov-ered the exclusion principle and was awarded the 1945 Nobel Prize in Physics for his work.</a:t>
            </a:r>
          </a:p>
        </p:txBody>
      </p:sp>
      <p:sp>
        <p:nvSpPr>
          <p:cNvPr id="60419" name="Slide Number Placeholder 3"/>
          <p:cNvSpPr>
            <a:spLocks noGrp="1"/>
          </p:cNvSpPr>
          <p:nvPr>
            <p:ph type="sldNum" sz="quarter" idx="5"/>
          </p:nvPr>
        </p:nvSpPr>
        <p:spPr bwMode="auto">
          <a:noFill/>
          <a:ln>
            <a:miter lim="800000"/>
            <a:headEnd/>
            <a:tailEnd/>
          </a:ln>
        </p:spPr>
        <p:txBody>
          <a:bodyPr/>
          <a:lstStyle/>
          <a:p>
            <a:fld id="{BC00D98A-C706-45CD-AAD1-2B279182E808}" type="slidenum">
              <a:rPr lang="en-US"/>
              <a:pPr/>
              <a:t>28</a:t>
            </a:fld>
            <a:endParaRPr lang="en-US"/>
          </a:p>
        </p:txBody>
      </p:sp>
    </p:spTree>
    <p:extLst>
      <p:ext uri="{BB962C8B-B14F-4D97-AF65-F5344CB8AC3E}">
        <p14:creationId xmlns:p14="http://schemas.microsoft.com/office/powerpoint/2010/main" val="2100177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6971F5-FF08-4C35-AA1B-190B9CC797B5}" type="slidenum">
              <a:rPr lang="en-US"/>
              <a:pPr/>
              <a:t>29</a:t>
            </a:fld>
            <a:endParaRPr lang="en-US"/>
          </a:p>
        </p:txBody>
      </p:sp>
      <p:sp>
        <p:nvSpPr>
          <p:cNvPr id="36866" name="Rectangle 2"/>
          <p:cNvSpPr>
            <a:spLocks noGrp="1" noRot="1" noChangeAspect="1" noChangeArrowheads="1" noTextEdit="1"/>
          </p:cNvSpPr>
          <p:nvPr>
            <p:ph type="sldImg"/>
          </p:nvPr>
        </p:nvSpPr>
        <p:spPr>
          <a:xfrm>
            <a:off x="1143000" y="687388"/>
            <a:ext cx="4572000" cy="3429000"/>
          </a:xfrm>
          <a:ln/>
        </p:spPr>
      </p:sp>
      <p:sp>
        <p:nvSpPr>
          <p:cNvPr id="36867"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extLst>
      <p:ext uri="{BB962C8B-B14F-4D97-AF65-F5344CB8AC3E}">
        <p14:creationId xmlns:p14="http://schemas.microsoft.com/office/powerpoint/2010/main" val="1056272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133B338-60C5-4636-86DD-FF59BAD2FC3F}" type="slidenum">
              <a:rPr lang="en-US"/>
              <a:pPr/>
              <a:t>31</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914400" y="4343400"/>
            <a:ext cx="5029200" cy="4114800"/>
          </a:xfrm>
          <a:noFill/>
          <a:ln/>
        </p:spPr>
        <p:txBody>
          <a:bodyPr/>
          <a:lstStyle/>
          <a:p>
            <a:pPr eaLnBrk="1" hangingPunct="1"/>
            <a:r>
              <a:rPr lang="en-US" smtClean="0">
                <a:solidFill>
                  <a:srgbClr val="000000"/>
                </a:solidFill>
                <a:latin typeface="Geneva"/>
              </a:rPr>
              <a:t>Figure: 09-20</a:t>
            </a:r>
          </a:p>
          <a:p>
            <a:pPr eaLnBrk="1" hangingPunct="1"/>
            <a:endParaRPr lang="en-US" smtClean="0">
              <a:solidFill>
                <a:srgbClr val="000000"/>
              </a:solidFill>
              <a:latin typeface="Geneva"/>
            </a:endParaRPr>
          </a:p>
          <a:p>
            <a:pPr eaLnBrk="1" hangingPunct="1"/>
            <a:r>
              <a:rPr lang="en-US" smtClean="0">
                <a:solidFill>
                  <a:srgbClr val="000000"/>
                </a:solidFill>
                <a:latin typeface="Geneva"/>
              </a:rPr>
              <a:t>Title:</a:t>
            </a:r>
          </a:p>
          <a:p>
            <a:pPr eaLnBrk="1" hangingPunct="1"/>
            <a:r>
              <a:rPr lang="en-US" smtClean="0">
                <a:solidFill>
                  <a:srgbClr val="000000"/>
                </a:solidFill>
                <a:latin typeface="Geneva"/>
              </a:rPr>
              <a:t>Comparison of 1</a:t>
            </a:r>
            <a:r>
              <a:rPr lang="en-US" i="1" smtClean="0">
                <a:solidFill>
                  <a:srgbClr val="000000"/>
                </a:solidFill>
                <a:latin typeface="Geneva"/>
              </a:rPr>
              <a:t>s</a:t>
            </a:r>
            <a:r>
              <a:rPr lang="en-US" smtClean="0">
                <a:solidFill>
                  <a:srgbClr val="000000"/>
                </a:solidFill>
                <a:latin typeface="Geneva"/>
              </a:rPr>
              <a:t> and 2</a:t>
            </a:r>
            <a:r>
              <a:rPr lang="en-US" i="1" smtClean="0">
                <a:solidFill>
                  <a:srgbClr val="000000"/>
                </a:solidFill>
                <a:latin typeface="Geneva"/>
              </a:rPr>
              <a:t>s</a:t>
            </a:r>
            <a:r>
              <a:rPr lang="en-US" smtClean="0">
                <a:solidFill>
                  <a:srgbClr val="000000"/>
                </a:solidFill>
                <a:latin typeface="Geneva"/>
              </a:rPr>
              <a:t> orbitals</a:t>
            </a:r>
          </a:p>
          <a:p>
            <a:pPr eaLnBrk="1" hangingPunct="1"/>
            <a:endParaRPr lang="en-US" smtClean="0">
              <a:solidFill>
                <a:srgbClr val="000000"/>
              </a:solidFill>
              <a:latin typeface="Geneva"/>
            </a:endParaRPr>
          </a:p>
          <a:p>
            <a:pPr eaLnBrk="1" hangingPunct="1"/>
            <a:endParaRPr lang="en-US" smtClean="0"/>
          </a:p>
        </p:txBody>
      </p:sp>
    </p:spTree>
    <p:extLst>
      <p:ext uri="{BB962C8B-B14F-4D97-AF65-F5344CB8AC3E}">
        <p14:creationId xmlns:p14="http://schemas.microsoft.com/office/powerpoint/2010/main" val="2689249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1C315344-2168-4734-8F6C-347AB0F7B7A2}" type="slidenum">
              <a:rPr lang="en-US"/>
              <a:pPr/>
              <a:t>32</a:t>
            </a:fld>
            <a:endParaRPr lang="en-US"/>
          </a:p>
        </p:txBody>
      </p:sp>
      <p:sp>
        <p:nvSpPr>
          <p:cNvPr id="6041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41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05-17</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Relative Sizes of s Orbitals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The relative sizes of 1s, 2s, and 3s orbitals are shown.  As the main level increases, the size increases.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 s orbitals have the same spherical shape, regardless of energy level.  The spherical shape designates the area where the electrons are most likely to exist.</a:t>
            </a:r>
          </a:p>
        </p:txBody>
      </p:sp>
    </p:spTree>
    <p:extLst>
      <p:ext uri="{BB962C8B-B14F-4D97-AF65-F5344CB8AC3E}">
        <p14:creationId xmlns:p14="http://schemas.microsoft.com/office/powerpoint/2010/main" val="763422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00FC1288-2A81-4AE1-B599-47A911142483}" type="slidenum">
              <a:rPr lang="en-US"/>
              <a:pPr/>
              <a:t>35</a:t>
            </a:fld>
            <a:endParaRPr lang="en-US"/>
          </a:p>
        </p:txBody>
      </p:sp>
      <p:sp>
        <p:nvSpPr>
          <p:cNvPr id="6860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61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05-20</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Shapes of 3d Orbitals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The shapes of the five 3d orbitals are not the same, although four of the orbitals are similar.</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 five 3d orbitals mathematically represent a way that 10 electrons can all exist with the same average distance from the nucleus of the atom.</a:t>
            </a:r>
          </a:p>
        </p:txBody>
      </p:sp>
    </p:spTree>
    <p:extLst>
      <p:ext uri="{BB962C8B-B14F-4D97-AF65-F5344CB8AC3E}">
        <p14:creationId xmlns:p14="http://schemas.microsoft.com/office/powerpoint/2010/main" val="1118497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A0A2B335-3034-4EFD-B135-F69B5A5B1A6A}" type="slidenum">
              <a:rPr lang="en-US"/>
              <a:pPr/>
              <a:t>4</a:t>
            </a:fld>
            <a:endParaRPr lang="en-US"/>
          </a:p>
        </p:txBody>
      </p:sp>
      <p:sp>
        <p:nvSpPr>
          <p:cNvPr id="7270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270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05-T02</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5.2</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Naturally Occurring Isotopes of the First Ten Elements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Each element may have a different number of naturally occurring isotopes.  Note that there are 3 isotopes of oxygen but only one of fluorine.</a:t>
            </a:r>
          </a:p>
        </p:txBody>
      </p:sp>
    </p:spTree>
    <p:extLst>
      <p:ext uri="{BB962C8B-B14F-4D97-AF65-F5344CB8AC3E}">
        <p14:creationId xmlns:p14="http://schemas.microsoft.com/office/powerpoint/2010/main" val="432875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07A36B2A-09D3-4633-8C1F-71216A6DEA59}" type="slidenum">
              <a:rPr lang="en-US"/>
              <a:pPr/>
              <a:t>37</a:t>
            </a:fld>
            <a:endParaRPr lang="en-US"/>
          </a:p>
        </p:txBody>
      </p:sp>
      <p:sp>
        <p:nvSpPr>
          <p:cNvPr id="6656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56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05-20-02UN</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Atomic Models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In the evolving model of the atom, what does the question mark (?) represent in the 2000 model?</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Atomic theory is one scientific theory that has been adjusted over the years as new evidence has come to light.  It is still changing today.</a:t>
            </a:r>
          </a:p>
        </p:txBody>
      </p:sp>
    </p:spTree>
    <p:extLst>
      <p:ext uri="{BB962C8B-B14F-4D97-AF65-F5344CB8AC3E}">
        <p14:creationId xmlns:p14="http://schemas.microsoft.com/office/powerpoint/2010/main" val="300856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75C1AB93-1652-4FEB-8AF1-7CAD7C793970}" type="slidenum">
              <a:rPr lang="en-US"/>
              <a:pPr/>
              <a:t>40</a:t>
            </a:fld>
            <a:endParaRPr lang="en-US"/>
          </a:p>
        </p:txBody>
      </p:sp>
      <p:sp>
        <p:nvSpPr>
          <p:cNvPr id="7475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4754"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05-T03</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Table 5.3</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Distribution of Electrons by Energy Level</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 higher the energy level, the more possible sublevels there are.  </a:t>
            </a:r>
          </a:p>
        </p:txBody>
      </p:sp>
    </p:spTree>
    <p:extLst>
      <p:ext uri="{BB962C8B-B14F-4D97-AF65-F5344CB8AC3E}">
        <p14:creationId xmlns:p14="http://schemas.microsoft.com/office/powerpoint/2010/main" val="1773731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BE360295-0E06-455B-B204-C92F00E8BFCE}" type="slidenum">
              <a:rPr lang="en-US"/>
              <a:pPr/>
              <a:t>41</a:t>
            </a:fld>
            <a:endParaRPr lang="en-US"/>
          </a:p>
        </p:txBody>
      </p:sp>
      <p:sp>
        <p:nvSpPr>
          <p:cNvPr id="5836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37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05-16</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Filling Diagram for Sublevels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The order of sublevel filling is arranged according to increasing energy.</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This diagonal filling diagram shows how the sublevels from different energy levels start to overlap.</a:t>
            </a:r>
          </a:p>
        </p:txBody>
      </p:sp>
    </p:spTree>
    <p:extLst>
      <p:ext uri="{BB962C8B-B14F-4D97-AF65-F5344CB8AC3E}">
        <p14:creationId xmlns:p14="http://schemas.microsoft.com/office/powerpoint/2010/main" val="733151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560C12-82A1-4FF4-8F77-3D274E666E42}" type="slidenum">
              <a:rPr lang="en-US" altLang="en-US"/>
              <a:pPr/>
              <a:t>43</a:t>
            </a:fld>
            <a:endParaRPr lang="en-US" alt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54502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474971C-FFC4-4D41-8242-64E55D1F63D3}" type="slidenum">
              <a:rPr lang="en-US"/>
              <a:pPr/>
              <a:t>44</a:t>
            </a:fld>
            <a:endParaRPr lang="en-US"/>
          </a:p>
        </p:txBody>
      </p:sp>
      <p:sp>
        <p:nvSpPr>
          <p:cNvPr id="2150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50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06-06</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Blocks of Elements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The relationship between energy sublevels and the s, p, d, and f blocks of elements is shown.</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Each block of elements represents a specific set of sublevels and is designated by a distinct color.  THe indicated sublevel is the highest energy subshell in the atom.</a:t>
            </a:r>
          </a:p>
        </p:txBody>
      </p:sp>
    </p:spTree>
    <p:extLst>
      <p:ext uri="{BB962C8B-B14F-4D97-AF65-F5344CB8AC3E}">
        <p14:creationId xmlns:p14="http://schemas.microsoft.com/office/powerpoint/2010/main" val="1487283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DB73DBE0-80D5-4133-95AC-25DA3EC1EE0F}" type="slidenum">
              <a:rPr lang="en-US"/>
              <a:pPr/>
              <a:t>65</a:t>
            </a:fld>
            <a:endParaRPr lang="en-US"/>
          </a:p>
        </p:txBody>
      </p:sp>
      <p:sp>
        <p:nvSpPr>
          <p:cNvPr id="1740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41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06-04</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Atomic Radii of Elements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Atomic radii decrease up a group and across a period.  The values for radii are given in nanometers.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Atomic size (radius) decreases as fewer energy levels are needed (up the table) and as the nucleus adds protons, pulling the electrons closer to the nucleus (to the right in the table).</a:t>
            </a:r>
          </a:p>
        </p:txBody>
      </p:sp>
    </p:spTree>
    <p:extLst>
      <p:ext uri="{BB962C8B-B14F-4D97-AF65-F5344CB8AC3E}">
        <p14:creationId xmlns:p14="http://schemas.microsoft.com/office/powerpoint/2010/main" val="3225626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A63521C2-2522-4C5E-B0C4-E34B0552C08F}" type="slidenum">
              <a:rPr lang="en-US" smtClean="0"/>
              <a:pPr/>
              <a:t>68</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z="1800" smtClean="0"/>
              <a:t>Figure: 08-18</a:t>
            </a:r>
          </a:p>
          <a:p>
            <a:pPr eaLnBrk="1" hangingPunct="1"/>
            <a:endParaRPr lang="en-US" sz="1800" smtClean="0"/>
          </a:p>
          <a:p>
            <a:pPr eaLnBrk="1" hangingPunct="1"/>
            <a:r>
              <a:rPr lang="en-US" sz="1800" smtClean="0"/>
              <a:t>Title: </a:t>
            </a:r>
          </a:p>
          <a:p>
            <a:pPr eaLnBrk="1" hangingPunct="1"/>
            <a:r>
              <a:rPr lang="en-US" sz="1800" smtClean="0"/>
              <a:t>Trends in Metallic Character II</a:t>
            </a:r>
          </a:p>
          <a:p>
            <a:pPr eaLnBrk="1" hangingPunct="1"/>
            <a:endParaRPr lang="en-US" sz="1800" smtClean="0"/>
          </a:p>
          <a:p>
            <a:pPr eaLnBrk="1" hangingPunct="1"/>
            <a:r>
              <a:rPr lang="en-US" sz="1800" smtClean="0"/>
              <a:t>Caption: </a:t>
            </a:r>
          </a:p>
          <a:p>
            <a:pPr eaLnBrk="1" hangingPunct="1"/>
            <a:r>
              <a:rPr lang="en-US" sz="1800" smtClean="0"/>
              <a:t>As you move down group 5A in the periodic table, metallic character increases. As you move across period 3 in the periodic table, metallic character decreases.</a:t>
            </a:r>
          </a:p>
        </p:txBody>
      </p:sp>
    </p:spTree>
    <p:extLst>
      <p:ext uri="{BB962C8B-B14F-4D97-AF65-F5344CB8AC3E}">
        <p14:creationId xmlns:p14="http://schemas.microsoft.com/office/powerpoint/2010/main" val="1847238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25BDCED-8DDF-43D5-89B6-E7B31EE4AF5C}" type="slidenum">
              <a:rPr lang="en-US"/>
              <a:pPr/>
              <a:t>69</a:t>
            </a:fld>
            <a:endParaRPr lang="en-US"/>
          </a:p>
        </p:txBody>
      </p:sp>
      <p:sp>
        <p:nvSpPr>
          <p:cNvPr id="2969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698"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06-08</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Ionization Energy</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This diagram shows the energy required to remove a single electron from a neutral atom.</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In general, the greater the number of protons in the nucleus in each period, the harder it is to remove an electron.  Moving the electrons further from the nucleus decreases the energy required.  The ionization energy generally increases as atomic radius decreases.</a:t>
            </a:r>
          </a:p>
        </p:txBody>
      </p:sp>
    </p:spTree>
    <p:extLst>
      <p:ext uri="{BB962C8B-B14F-4D97-AF65-F5344CB8AC3E}">
        <p14:creationId xmlns:p14="http://schemas.microsoft.com/office/powerpoint/2010/main" val="3530975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D6A6A544-B080-4539-A3AD-2CB13CB39603}" type="slidenum">
              <a:rPr lang="en-US" smtClean="0"/>
              <a:pPr/>
              <a:t>73</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z="1800" smtClean="0"/>
              <a:t>Figure: 08-12</a:t>
            </a:r>
          </a:p>
          <a:p>
            <a:pPr eaLnBrk="1" hangingPunct="1"/>
            <a:endParaRPr lang="en-US" sz="1800" smtClean="0"/>
          </a:p>
          <a:p>
            <a:pPr eaLnBrk="1" hangingPunct="1"/>
            <a:r>
              <a:rPr lang="en-US" sz="1800" smtClean="0"/>
              <a:t>Title: </a:t>
            </a:r>
          </a:p>
          <a:p>
            <a:pPr eaLnBrk="1" hangingPunct="1"/>
            <a:r>
              <a:rPr lang="en-US" sz="1800" smtClean="0"/>
              <a:t>Sizes of Atoms and Their Cations</a:t>
            </a:r>
          </a:p>
          <a:p>
            <a:pPr eaLnBrk="1" hangingPunct="1"/>
            <a:endParaRPr lang="en-US" sz="1800" smtClean="0"/>
          </a:p>
          <a:p>
            <a:pPr eaLnBrk="1" hangingPunct="1"/>
            <a:r>
              <a:rPr lang="en-US" sz="1800" smtClean="0"/>
              <a:t>Caption: </a:t>
            </a:r>
          </a:p>
          <a:p>
            <a:pPr eaLnBrk="1" hangingPunct="1"/>
            <a:r>
              <a:rPr lang="en-US" sz="1800" smtClean="0"/>
              <a:t>Atomic and ionic radii (pm) for the first three columns of main-group elements.</a:t>
            </a:r>
          </a:p>
        </p:txBody>
      </p:sp>
    </p:spTree>
    <p:extLst>
      <p:ext uri="{BB962C8B-B14F-4D97-AF65-F5344CB8AC3E}">
        <p14:creationId xmlns:p14="http://schemas.microsoft.com/office/powerpoint/2010/main" val="1969657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6C8603F5-6CC3-4ED9-B249-9A6B5B65134D}" type="slidenum">
              <a:rPr lang="en-US" smtClean="0"/>
              <a:pPr/>
              <a:t>75</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z="1800" smtClean="0"/>
              <a:t>Figure: 08-13</a:t>
            </a:r>
          </a:p>
          <a:p>
            <a:pPr eaLnBrk="1" hangingPunct="1"/>
            <a:endParaRPr lang="en-US" sz="1800" smtClean="0"/>
          </a:p>
          <a:p>
            <a:pPr eaLnBrk="1" hangingPunct="1"/>
            <a:r>
              <a:rPr lang="en-US" sz="1800" smtClean="0"/>
              <a:t>Title: </a:t>
            </a:r>
          </a:p>
          <a:p>
            <a:pPr eaLnBrk="1" hangingPunct="1"/>
            <a:r>
              <a:rPr lang="en-US" sz="1800" smtClean="0"/>
              <a:t>Sizes of Atoms and Their Anions</a:t>
            </a:r>
          </a:p>
          <a:p>
            <a:pPr eaLnBrk="1" hangingPunct="1"/>
            <a:endParaRPr lang="en-US" sz="1800" smtClean="0"/>
          </a:p>
          <a:p>
            <a:pPr eaLnBrk="1" hangingPunct="1"/>
            <a:r>
              <a:rPr lang="en-US" sz="1800" smtClean="0"/>
              <a:t>Caption: </a:t>
            </a:r>
          </a:p>
          <a:p>
            <a:pPr eaLnBrk="1" hangingPunct="1"/>
            <a:r>
              <a:rPr lang="en-US" sz="1800" smtClean="0"/>
              <a:t>Atomic and ionic radii for groups 6A and 7A in the periodic table.</a:t>
            </a:r>
          </a:p>
        </p:txBody>
      </p:sp>
    </p:spTree>
    <p:extLst>
      <p:ext uri="{BB962C8B-B14F-4D97-AF65-F5344CB8AC3E}">
        <p14:creationId xmlns:p14="http://schemas.microsoft.com/office/powerpoint/2010/main" val="1787772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483F2C72-8618-458A-9452-8C2E4F82C8DF}" type="slidenum">
              <a:rPr lang="en-US"/>
              <a:pPr/>
              <a:t>5</a:t>
            </a:fld>
            <a:endParaRPr lang="en-US"/>
          </a:p>
        </p:txBody>
      </p:sp>
      <p:sp>
        <p:nvSpPr>
          <p:cNvPr id="3584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84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05-07</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Wavelength and Frequency</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Notice that the wavelength is longer for low-energy light than for high-energy light.  Frequency is opposite.</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Wavelength and frequency are inversely related to each other through the speed of light.  A small wavelength means that more waves (i.e., more energy) pass through a point per second.</a:t>
            </a:r>
          </a:p>
        </p:txBody>
      </p:sp>
    </p:spTree>
    <p:extLst>
      <p:ext uri="{BB962C8B-B14F-4D97-AF65-F5344CB8AC3E}">
        <p14:creationId xmlns:p14="http://schemas.microsoft.com/office/powerpoint/2010/main" val="690527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944C3854-E512-4041-A74D-6D93D9B51F6F}" type="slidenum">
              <a:rPr lang="en-US"/>
              <a:pPr/>
              <a:t>76</a:t>
            </a:fld>
            <a:endParaRPr lang="en-US"/>
          </a:p>
        </p:txBody>
      </p:sp>
      <p:sp>
        <p:nvSpPr>
          <p:cNvPr id="1740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410"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12-07</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Formation of Na+ and Cl- Ions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The radius of the sodium atom decreases, while the chloride atom increases when ionized.</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Losing an electron means that the positive nucleus can pull the other electrons in more strongly.  Gaining an electron means that the positive nucleus is less effective in pulling the electrons in.</a:t>
            </a:r>
          </a:p>
        </p:txBody>
      </p:sp>
    </p:spTree>
    <p:extLst>
      <p:ext uri="{BB962C8B-B14F-4D97-AF65-F5344CB8AC3E}">
        <p14:creationId xmlns:p14="http://schemas.microsoft.com/office/powerpoint/2010/main" val="33479059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69902690-962A-4946-84A6-B128DF0439D8}" type="slidenum">
              <a:rPr lang="en-US"/>
              <a:pPr/>
              <a:t>87</a:t>
            </a:fld>
            <a:endParaRPr lang="en-US"/>
          </a:p>
        </p:txBody>
      </p:sp>
      <p:sp>
        <p:nvSpPr>
          <p:cNvPr id="1536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62"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06-03</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Names of Groups and Periods</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The common names of groups and periods are shown for selected families and series.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These names are still commonly used, and it's important to remember them.</a:t>
            </a:r>
          </a:p>
        </p:txBody>
      </p:sp>
    </p:spTree>
    <p:extLst>
      <p:ext uri="{BB962C8B-B14F-4D97-AF65-F5344CB8AC3E}">
        <p14:creationId xmlns:p14="http://schemas.microsoft.com/office/powerpoint/2010/main" val="23075857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183D51-4B6B-479D-9B9B-0E34E0FFEC2F}" type="slidenum">
              <a:rPr lang="en-US"/>
              <a:pPr/>
              <a:t>88</a:t>
            </a:fld>
            <a:endParaRPr lang="en-US"/>
          </a:p>
        </p:txBody>
      </p:sp>
      <p:sp>
        <p:nvSpPr>
          <p:cNvPr id="79874" name="Rectangle 2"/>
          <p:cNvSpPr>
            <a:spLocks noGrp="1" noRot="1" noChangeAspect="1" noChangeArrowheads="1" noTextEdit="1"/>
          </p:cNvSpPr>
          <p:nvPr>
            <p:ph type="sldImg"/>
          </p:nvPr>
        </p:nvSpPr>
        <p:spPr>
          <a:xfrm>
            <a:off x="1143000" y="687388"/>
            <a:ext cx="4572000" cy="3429000"/>
          </a:xfrm>
          <a:ln/>
        </p:spPr>
      </p:sp>
      <p:sp>
        <p:nvSpPr>
          <p:cNvPr id="79875"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extLst>
      <p:ext uri="{BB962C8B-B14F-4D97-AF65-F5344CB8AC3E}">
        <p14:creationId xmlns:p14="http://schemas.microsoft.com/office/powerpoint/2010/main" val="14885591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02E1CF-7E55-41B0-B4E6-FAD6A9F99319}" type="slidenum">
              <a:rPr lang="en-US"/>
              <a:pPr/>
              <a:t>89</a:t>
            </a:fld>
            <a:endParaRPr lang="en-US"/>
          </a:p>
        </p:txBody>
      </p:sp>
      <p:sp>
        <p:nvSpPr>
          <p:cNvPr id="83970" name="Rectangle 2"/>
          <p:cNvSpPr>
            <a:spLocks noGrp="1" noRot="1" noChangeAspect="1" noChangeArrowheads="1" noTextEdit="1"/>
          </p:cNvSpPr>
          <p:nvPr>
            <p:ph type="sldImg"/>
          </p:nvPr>
        </p:nvSpPr>
        <p:spPr>
          <a:xfrm>
            <a:off x="1143000" y="687388"/>
            <a:ext cx="4572000" cy="3429000"/>
          </a:xfrm>
          <a:ln/>
        </p:spPr>
      </p:sp>
      <p:sp>
        <p:nvSpPr>
          <p:cNvPr id="83971"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extLst>
      <p:ext uri="{BB962C8B-B14F-4D97-AF65-F5344CB8AC3E}">
        <p14:creationId xmlns:p14="http://schemas.microsoft.com/office/powerpoint/2010/main" val="313863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Max Planck (1858–1947). Planck was awarded the 1918 Nobel Prize in Physics for his discovery of the quantization of energy.</a:t>
            </a:r>
          </a:p>
        </p:txBody>
      </p:sp>
      <p:sp>
        <p:nvSpPr>
          <p:cNvPr id="33795" name="Slide Number Placeholder 3"/>
          <p:cNvSpPr>
            <a:spLocks noGrp="1"/>
          </p:cNvSpPr>
          <p:nvPr>
            <p:ph type="sldNum" sz="quarter" idx="5"/>
          </p:nvPr>
        </p:nvSpPr>
        <p:spPr bwMode="auto">
          <a:noFill/>
          <a:ln>
            <a:miter lim="800000"/>
            <a:headEnd/>
            <a:tailEnd/>
          </a:ln>
        </p:spPr>
        <p:txBody>
          <a:bodyPr/>
          <a:lstStyle/>
          <a:p>
            <a:fld id="{345B71FA-E1DC-436B-9950-13CD07E4DBBC}" type="slidenum">
              <a:rPr lang="en-US"/>
              <a:pPr/>
              <a:t>6</a:t>
            </a:fld>
            <a:endParaRPr lang="en-US"/>
          </a:p>
        </p:txBody>
      </p:sp>
    </p:spTree>
    <p:extLst>
      <p:ext uri="{BB962C8B-B14F-4D97-AF65-F5344CB8AC3E}">
        <p14:creationId xmlns:p14="http://schemas.microsoft.com/office/powerpoint/2010/main" val="3633362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Louis de Broglie (1892–1987) earned the 1929 Nobel Prize in Physics for his discovery of the wave characteristics of electrons.</a:t>
            </a:r>
          </a:p>
        </p:txBody>
      </p:sp>
      <p:sp>
        <p:nvSpPr>
          <p:cNvPr id="44035" name="Slide Number Placeholder 3"/>
          <p:cNvSpPr>
            <a:spLocks noGrp="1"/>
          </p:cNvSpPr>
          <p:nvPr>
            <p:ph type="sldNum" sz="quarter" idx="5"/>
          </p:nvPr>
        </p:nvSpPr>
        <p:spPr bwMode="auto">
          <a:noFill/>
          <a:ln>
            <a:miter lim="800000"/>
            <a:headEnd/>
            <a:tailEnd/>
          </a:ln>
        </p:spPr>
        <p:txBody>
          <a:bodyPr/>
          <a:lstStyle/>
          <a:p>
            <a:fld id="{1861E0A5-B1E9-4E63-9779-E4B7E34AEF05}" type="slidenum">
              <a:rPr lang="en-US"/>
              <a:pPr/>
              <a:t>7</a:t>
            </a:fld>
            <a:endParaRPr lang="en-US"/>
          </a:p>
        </p:txBody>
      </p:sp>
    </p:spTree>
    <p:extLst>
      <p:ext uri="{BB962C8B-B14F-4D97-AF65-F5344CB8AC3E}">
        <p14:creationId xmlns:p14="http://schemas.microsoft.com/office/powerpoint/2010/main" val="290909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6CFB89-DF73-4F55-BEAD-45033A2B105F}" type="slidenum">
              <a:rPr lang="en-US"/>
              <a:pPr/>
              <a:t>8</a:t>
            </a:fld>
            <a:endParaRPr lang="en-US"/>
          </a:p>
        </p:txBody>
      </p:sp>
      <p:sp>
        <p:nvSpPr>
          <p:cNvPr id="6146" name="Rectangle 2"/>
          <p:cNvSpPr>
            <a:spLocks noGrp="1" noRot="1" noChangeAspect="1" noChangeArrowheads="1" noTextEdit="1"/>
          </p:cNvSpPr>
          <p:nvPr>
            <p:ph type="sldImg"/>
          </p:nvPr>
        </p:nvSpPr>
        <p:spPr>
          <a:xfrm>
            <a:off x="1143000" y="687388"/>
            <a:ext cx="4572000" cy="3429000"/>
          </a:xfrm>
          <a:ln/>
        </p:spPr>
      </p:sp>
      <p:sp>
        <p:nvSpPr>
          <p:cNvPr id="6147"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extLst>
      <p:ext uri="{BB962C8B-B14F-4D97-AF65-F5344CB8AC3E}">
        <p14:creationId xmlns:p14="http://schemas.microsoft.com/office/powerpoint/2010/main" val="4239091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9EB96CCA-3C37-4555-8B05-92FADD83EC96}" type="slidenum">
              <a:rPr lang="en-US"/>
              <a:pPr/>
              <a:t>9</a:t>
            </a:fld>
            <a:endParaRPr lang="en-US"/>
          </a:p>
        </p:txBody>
      </p:sp>
      <p:sp>
        <p:nvSpPr>
          <p:cNvPr id="4198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98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05-09</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The Radiant Energy Spectrum</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The complete spectrum includes short-wavelength gamma rays to long-wavelength microwaves.</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The visible spectrum of light is just a narrow portion of the entire radiant energy spectrum.</a:t>
            </a:r>
          </a:p>
        </p:txBody>
      </p:sp>
    </p:spTree>
    <p:extLst>
      <p:ext uri="{BB962C8B-B14F-4D97-AF65-F5344CB8AC3E}">
        <p14:creationId xmlns:p14="http://schemas.microsoft.com/office/powerpoint/2010/main" val="1891853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42282186-8FB5-4E19-83EE-2D61FF82CF1D}" type="slidenum">
              <a:rPr lang="en-US"/>
              <a:pPr/>
              <a:t>18</a:t>
            </a:fld>
            <a:endParaRPr lang="en-US"/>
          </a:p>
        </p:txBody>
      </p:sp>
      <p:sp>
        <p:nvSpPr>
          <p:cNvPr id="5222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226" name="Rectangle 2"/>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a:solidFill>
                  <a:srgbClr val="000000"/>
                </a:solidFill>
                <a:latin typeface="Geneva" pitchFamily="4" charset="0"/>
              </a:rPr>
              <a:t>Figure: 05-14</a:t>
            </a:r>
          </a:p>
          <a:p>
            <a:endParaRPr lang="en-US">
              <a:solidFill>
                <a:srgbClr val="000000"/>
              </a:solidFill>
              <a:latin typeface="Geneva" pitchFamily="4" charset="0"/>
            </a:endParaRPr>
          </a:p>
          <a:p>
            <a:r>
              <a:rPr lang="en-US">
                <a:solidFill>
                  <a:srgbClr val="000000"/>
                </a:solidFill>
                <a:latin typeface="Geneva" pitchFamily="4" charset="0"/>
              </a:rPr>
              <a:t>Title:</a:t>
            </a:r>
          </a:p>
          <a:p>
            <a:r>
              <a:rPr lang="en-US">
                <a:solidFill>
                  <a:srgbClr val="000000"/>
                </a:solidFill>
                <a:latin typeface="Geneva" pitchFamily="4" charset="0"/>
              </a:rPr>
              <a:t>Continuous Spectrum versus Line Spectra</a:t>
            </a:r>
          </a:p>
          <a:p>
            <a:endParaRPr lang="en-US">
              <a:solidFill>
                <a:srgbClr val="000000"/>
              </a:solidFill>
              <a:latin typeface="Geneva" pitchFamily="4" charset="0"/>
            </a:endParaRPr>
          </a:p>
          <a:p>
            <a:r>
              <a:rPr lang="en-US">
                <a:solidFill>
                  <a:srgbClr val="000000"/>
                </a:solidFill>
                <a:latin typeface="Geneva" pitchFamily="4" charset="0"/>
              </a:rPr>
              <a:t>Caption:</a:t>
            </a:r>
          </a:p>
          <a:p>
            <a:r>
              <a:rPr lang="en-US">
                <a:solidFill>
                  <a:srgbClr val="000000"/>
                </a:solidFill>
                <a:latin typeface="Geneva" pitchFamily="4" charset="0"/>
              </a:rPr>
              <a:t>The emission line spectra are produced by excited atoms of elements in the gaseous state.</a:t>
            </a:r>
          </a:p>
          <a:p>
            <a:endParaRPr lang="en-US">
              <a:solidFill>
                <a:srgbClr val="000000"/>
              </a:solidFill>
              <a:latin typeface="Geneva" pitchFamily="4" charset="0"/>
            </a:endParaRPr>
          </a:p>
          <a:p>
            <a:r>
              <a:rPr lang="en-US">
                <a:solidFill>
                  <a:srgbClr val="000000"/>
                </a:solidFill>
                <a:latin typeface="Geneva" pitchFamily="4" charset="0"/>
              </a:rPr>
              <a:t>Notes:</a:t>
            </a:r>
          </a:p>
          <a:p>
            <a:r>
              <a:rPr lang="en-US">
                <a:solidFill>
                  <a:srgbClr val="000000"/>
                </a:solidFill>
                <a:latin typeface="Geneva" pitchFamily="4" charset="0"/>
              </a:rPr>
              <a:t>Each element provides its own distinct emission spectrum.  This spectrum is often called an "atomic fingerprint."</a:t>
            </a:r>
          </a:p>
        </p:txBody>
      </p:sp>
    </p:spTree>
    <p:extLst>
      <p:ext uri="{BB962C8B-B14F-4D97-AF65-F5344CB8AC3E}">
        <p14:creationId xmlns:p14="http://schemas.microsoft.com/office/powerpoint/2010/main" val="2307350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67EA5E-11D5-471F-A00F-859A8A2A6013}" type="slidenum">
              <a:rPr lang="en-US"/>
              <a:pPr/>
              <a:t>20</a:t>
            </a:fld>
            <a:endParaRPr lang="en-US"/>
          </a:p>
        </p:txBody>
      </p:sp>
      <p:sp>
        <p:nvSpPr>
          <p:cNvPr id="28674" name="Rectangle 2"/>
          <p:cNvSpPr>
            <a:spLocks noGrp="1" noRot="1" noChangeAspect="1" noChangeArrowheads="1" noTextEdit="1"/>
          </p:cNvSpPr>
          <p:nvPr>
            <p:ph type="sldImg"/>
          </p:nvPr>
        </p:nvSpPr>
        <p:spPr>
          <a:xfrm>
            <a:off x="1143000" y="687388"/>
            <a:ext cx="4572000" cy="3429000"/>
          </a:xfrm>
          <a:ln/>
        </p:spPr>
      </p:sp>
      <p:sp>
        <p:nvSpPr>
          <p:cNvPr id="28675"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extLst>
      <p:ext uri="{BB962C8B-B14F-4D97-AF65-F5344CB8AC3E}">
        <p14:creationId xmlns:p14="http://schemas.microsoft.com/office/powerpoint/2010/main" val="3811156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7294B8-7DDB-4676-A963-AFE463681081}" type="datetimeFigureOut">
              <a:rPr lang="en-US" smtClean="0"/>
              <a:pPr/>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B0F1D-8943-4211-950D-59313874F6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7294B8-7DDB-4676-A963-AFE463681081}" type="datetimeFigureOut">
              <a:rPr lang="en-US" smtClean="0"/>
              <a:pPr/>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B0F1D-8943-4211-950D-59313874F6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7294B8-7DDB-4676-A963-AFE463681081}" type="datetimeFigureOut">
              <a:rPr lang="en-US" smtClean="0"/>
              <a:pPr/>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B0F1D-8943-4211-950D-59313874F66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1071A4-EDC2-4BAC-AAD5-236DDD39ECDA}" type="slidenum">
              <a:rPr lang="en-US"/>
              <a:pPr>
                <a:defRPr/>
              </a:pPr>
              <a:t>‹#›</a:t>
            </a:fld>
            <a:endParaRPr lang="en-US"/>
          </a:p>
        </p:txBody>
      </p:sp>
    </p:spTree>
    <p:extLst>
      <p:ext uri="{BB962C8B-B14F-4D97-AF65-F5344CB8AC3E}">
        <p14:creationId xmlns:p14="http://schemas.microsoft.com/office/powerpoint/2010/main" val="2247310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5B5017-2FCC-4461-85A2-6B7C3AA5A37D}" type="slidenum">
              <a:rPr lang="en-US"/>
              <a:pPr>
                <a:defRPr/>
              </a:pPr>
              <a:t>‹#›</a:t>
            </a:fld>
            <a:endParaRPr lang="en-US"/>
          </a:p>
        </p:txBody>
      </p:sp>
    </p:spTree>
    <p:extLst>
      <p:ext uri="{BB962C8B-B14F-4D97-AF65-F5344CB8AC3E}">
        <p14:creationId xmlns:p14="http://schemas.microsoft.com/office/powerpoint/2010/main" val="2784818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7294B8-7DDB-4676-A963-AFE463681081}" type="datetimeFigureOut">
              <a:rPr lang="en-US" smtClean="0"/>
              <a:pPr/>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B0F1D-8943-4211-950D-59313874F6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7294B8-7DDB-4676-A963-AFE463681081}" type="datetimeFigureOut">
              <a:rPr lang="en-US" smtClean="0"/>
              <a:pPr/>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B0F1D-8943-4211-950D-59313874F6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7294B8-7DDB-4676-A963-AFE463681081}" type="datetimeFigureOut">
              <a:rPr lang="en-US" smtClean="0"/>
              <a:pPr/>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B0F1D-8943-4211-950D-59313874F6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7294B8-7DDB-4676-A963-AFE463681081}" type="datetimeFigureOut">
              <a:rPr lang="en-US" smtClean="0"/>
              <a:pPr/>
              <a:t>11/5/2015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0B0F1D-8943-4211-950D-59313874F6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7294B8-7DDB-4676-A963-AFE463681081}" type="datetimeFigureOut">
              <a:rPr lang="en-US" smtClean="0"/>
              <a:pPr/>
              <a:t>11/5/2015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0B0F1D-8943-4211-950D-59313874F6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7294B8-7DDB-4676-A963-AFE463681081}" type="datetimeFigureOut">
              <a:rPr lang="en-US" smtClean="0"/>
              <a:pPr/>
              <a:t>11/5/2015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0B0F1D-8943-4211-950D-59313874F6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7294B8-7DDB-4676-A963-AFE463681081}" type="datetimeFigureOut">
              <a:rPr lang="en-US" smtClean="0"/>
              <a:pPr/>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B0F1D-8943-4211-950D-59313874F6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7294B8-7DDB-4676-A963-AFE463681081}" type="datetimeFigureOut">
              <a:rPr lang="en-US" smtClean="0"/>
              <a:pPr/>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B0F1D-8943-4211-950D-59313874F6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7294B8-7DDB-4676-A963-AFE463681081}" type="datetimeFigureOut">
              <a:rPr lang="en-US" smtClean="0"/>
              <a:pPr/>
              <a:t>11/5/2015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B0F1D-8943-4211-950D-59313874F6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jersey.uoregon.edu/vlab/elements/Elements.html"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7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7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57200"/>
            <a:ext cx="7772400" cy="762000"/>
          </a:xfrm>
        </p:spPr>
        <p:txBody>
          <a:bodyPr/>
          <a:lstStyle/>
          <a:p>
            <a:r>
              <a:rPr lang="en-US" dirty="0" smtClean="0"/>
              <a:t>Chemistry 120</a:t>
            </a:r>
            <a:endParaRPr lang="en-US" dirty="0"/>
          </a:p>
        </p:txBody>
      </p:sp>
      <p:sp>
        <p:nvSpPr>
          <p:cNvPr id="3" name="Subtitle 2"/>
          <p:cNvSpPr>
            <a:spLocks noGrp="1"/>
          </p:cNvSpPr>
          <p:nvPr>
            <p:ph type="subTitle" idx="1"/>
          </p:nvPr>
        </p:nvSpPr>
        <p:spPr>
          <a:xfrm>
            <a:off x="968828" y="1219200"/>
            <a:ext cx="7543800" cy="1066800"/>
          </a:xfrm>
        </p:spPr>
        <p:txBody>
          <a:bodyPr>
            <a:normAutofit/>
          </a:bodyPr>
          <a:lstStyle/>
          <a:p>
            <a:r>
              <a:rPr lang="en-US" sz="2800" dirty="0" smtClean="0"/>
              <a:t>Chapter 11:  Atomic Theory: </a:t>
            </a:r>
          </a:p>
          <a:p>
            <a:r>
              <a:rPr lang="en-US" sz="2800" dirty="0" smtClean="0"/>
              <a:t>The Quantum Model of the Atom</a:t>
            </a:r>
          </a:p>
        </p:txBody>
      </p:sp>
      <p:sp>
        <p:nvSpPr>
          <p:cNvPr id="4" name="TextBox 3"/>
          <p:cNvSpPr txBox="1"/>
          <p:nvPr/>
        </p:nvSpPr>
        <p:spPr>
          <a:xfrm>
            <a:off x="979714" y="2362200"/>
            <a:ext cx="5562600" cy="2862322"/>
          </a:xfrm>
          <a:prstGeom prst="rect">
            <a:avLst/>
          </a:prstGeom>
          <a:noFill/>
        </p:spPr>
        <p:txBody>
          <a:bodyPr wrap="square" rtlCol="0">
            <a:spAutoFit/>
          </a:bodyPr>
          <a:lstStyle/>
          <a:p>
            <a:r>
              <a:rPr lang="en-US" dirty="0" smtClean="0"/>
              <a:t>Outline</a:t>
            </a:r>
          </a:p>
          <a:p>
            <a:pPr marL="400050" indent="-400050">
              <a:buAutoNum type="romanUcPeriod"/>
            </a:pPr>
            <a:r>
              <a:rPr lang="en-US" dirty="0" smtClean="0"/>
              <a:t>Electromagnetic Radiation</a:t>
            </a:r>
          </a:p>
          <a:p>
            <a:pPr marL="400050" indent="-400050">
              <a:buAutoNum type="romanUcPeriod"/>
            </a:pPr>
            <a:r>
              <a:rPr lang="en-US" dirty="0" smtClean="0"/>
              <a:t>Atomic Spectra</a:t>
            </a:r>
          </a:p>
          <a:p>
            <a:pPr marL="400050" indent="-400050">
              <a:buAutoNum type="romanUcPeriod"/>
            </a:pPr>
            <a:r>
              <a:rPr lang="en-US" dirty="0" smtClean="0"/>
              <a:t>Bohr Model of the Atom</a:t>
            </a:r>
          </a:p>
          <a:p>
            <a:pPr marL="400050" indent="-400050">
              <a:buAutoNum type="romanUcPeriod"/>
            </a:pPr>
            <a:r>
              <a:rPr lang="en-US" dirty="0" smtClean="0"/>
              <a:t>Quantum Mechanical Model of the Atom </a:t>
            </a:r>
          </a:p>
          <a:p>
            <a:pPr marL="857250" lvl="1" indent="-400050">
              <a:buFont typeface="+mj-lt"/>
              <a:buAutoNum type="alphaUcPeriod"/>
            </a:pPr>
            <a:r>
              <a:rPr lang="en-US" dirty="0" smtClean="0"/>
              <a:t>Energy Levels</a:t>
            </a:r>
          </a:p>
          <a:p>
            <a:pPr marL="857250" lvl="1" indent="-400050">
              <a:buFont typeface="+mj-lt"/>
              <a:buAutoNum type="alphaUcPeriod"/>
            </a:pPr>
            <a:r>
              <a:rPr lang="en-US" dirty="0" smtClean="0"/>
              <a:t>Sublevels and Orbitals</a:t>
            </a:r>
          </a:p>
          <a:p>
            <a:pPr marL="857250" lvl="1" indent="-400050">
              <a:buFont typeface="+mj-lt"/>
              <a:buAutoNum type="alphaUcPeriod"/>
            </a:pPr>
            <a:r>
              <a:rPr lang="en-US" dirty="0" smtClean="0"/>
              <a:t>Orbital Diagrams</a:t>
            </a:r>
          </a:p>
          <a:p>
            <a:pPr marL="857250" lvl="1" indent="-400050">
              <a:buFont typeface="+mj-lt"/>
              <a:buAutoNum type="alphaUcPeriod"/>
            </a:pPr>
            <a:r>
              <a:rPr lang="en-US" dirty="0" smtClean="0"/>
              <a:t>Electron Configurations</a:t>
            </a:r>
          </a:p>
          <a:p>
            <a:pPr marL="400050" indent="-400050">
              <a:buAutoNum type="romanUcPeriod"/>
            </a:pPr>
            <a:r>
              <a:rPr lang="en-US" dirty="0"/>
              <a:t>Periodic </a:t>
            </a:r>
            <a:r>
              <a:rPr lang="en-US" dirty="0" smtClean="0"/>
              <a:t>Trends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Example – Electromagnetic Spectrum</a:t>
            </a:r>
            <a:endParaRPr lang="en-US" dirty="0"/>
          </a:p>
        </p:txBody>
      </p:sp>
      <p:sp>
        <p:nvSpPr>
          <p:cNvPr id="4" name="Content Placeholder 3"/>
          <p:cNvSpPr>
            <a:spLocks noGrp="1"/>
          </p:cNvSpPr>
          <p:nvPr>
            <p:ph idx="1"/>
          </p:nvPr>
        </p:nvSpPr>
        <p:spPr/>
        <p:txBody>
          <a:bodyPr/>
          <a:lstStyle/>
          <a:p>
            <a:pPr>
              <a:buNone/>
            </a:pPr>
            <a:r>
              <a:rPr lang="en-US" dirty="0" smtClean="0"/>
              <a:t>Using violet, green, and orange, which one is the most energetic?</a:t>
            </a:r>
          </a:p>
          <a:p>
            <a:pPr marL="514350" indent="-514350">
              <a:buAutoNum type="alphaUcPeriod"/>
            </a:pPr>
            <a:r>
              <a:rPr lang="en-US" dirty="0" smtClean="0"/>
              <a:t>Violet</a:t>
            </a:r>
          </a:p>
          <a:p>
            <a:pPr marL="514350" indent="-514350">
              <a:buAutoNum type="alphaUcPeriod"/>
            </a:pPr>
            <a:r>
              <a:rPr lang="en-US" dirty="0" smtClean="0"/>
              <a:t>Green</a:t>
            </a:r>
          </a:p>
          <a:p>
            <a:pPr marL="514350" indent="-514350">
              <a:buAutoNum type="alphaUcPeriod"/>
            </a:pPr>
            <a:r>
              <a:rPr lang="en-US" dirty="0" smtClean="0"/>
              <a:t>Orange</a:t>
            </a:r>
          </a:p>
          <a:p>
            <a:pPr marL="514350" indent="-514350">
              <a:buAutoNum type="alphaUcPeriod"/>
            </a:pPr>
            <a:r>
              <a:rPr lang="en-US" dirty="0" smtClean="0"/>
              <a:t>All of the above </a:t>
            </a:r>
          </a:p>
          <a:p>
            <a:pPr marL="514350" indent="-514350">
              <a:buAutoNum type="alphaUcPeriod"/>
            </a:pPr>
            <a:r>
              <a:rPr lang="en-US" dirty="0" smtClean="0"/>
              <a:t>None of the above</a:t>
            </a:r>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Example – Electromagnetic Spectrum</a:t>
            </a:r>
            <a:endParaRPr lang="en-US" dirty="0"/>
          </a:p>
        </p:txBody>
      </p:sp>
      <p:sp>
        <p:nvSpPr>
          <p:cNvPr id="4" name="Content Placeholder 3"/>
          <p:cNvSpPr>
            <a:spLocks noGrp="1"/>
          </p:cNvSpPr>
          <p:nvPr>
            <p:ph idx="1"/>
          </p:nvPr>
        </p:nvSpPr>
        <p:spPr/>
        <p:txBody>
          <a:bodyPr/>
          <a:lstStyle/>
          <a:p>
            <a:pPr>
              <a:buNone/>
            </a:pPr>
            <a:r>
              <a:rPr lang="en-US" dirty="0" smtClean="0"/>
              <a:t>Using violet, green, and orange, which one is the most energetic?</a:t>
            </a:r>
          </a:p>
          <a:p>
            <a:pPr marL="514350" indent="-514350">
              <a:buAutoNum type="alphaUcPeriod"/>
            </a:pPr>
            <a:r>
              <a:rPr lang="en-US" b="1" dirty="0" smtClean="0"/>
              <a:t>Violet</a:t>
            </a:r>
          </a:p>
          <a:p>
            <a:pPr marL="514350" indent="-514350">
              <a:buAutoNum type="alphaUcPeriod"/>
            </a:pPr>
            <a:r>
              <a:rPr lang="en-US" dirty="0" smtClean="0"/>
              <a:t>Green</a:t>
            </a:r>
          </a:p>
          <a:p>
            <a:pPr marL="514350" indent="-514350">
              <a:buAutoNum type="alphaUcPeriod"/>
            </a:pPr>
            <a:r>
              <a:rPr lang="en-US" dirty="0" smtClean="0"/>
              <a:t>Orange</a:t>
            </a:r>
          </a:p>
          <a:p>
            <a:pPr marL="514350" indent="-514350">
              <a:buAutoNum type="alphaUcPeriod"/>
            </a:pPr>
            <a:r>
              <a:rPr lang="en-US" dirty="0" smtClean="0"/>
              <a:t>All of the above </a:t>
            </a:r>
          </a:p>
          <a:p>
            <a:pPr marL="514350" indent="-514350">
              <a:buAutoNum type="alphaUcPeriod"/>
            </a:pPr>
            <a:r>
              <a:rPr lang="en-US" dirty="0" smtClean="0"/>
              <a:t>None of the above</a:t>
            </a:r>
          </a:p>
          <a:p>
            <a:pPr>
              <a:buNone/>
            </a:pPr>
            <a:endParaRPr lang="en-US" dirty="0"/>
          </a:p>
        </p:txBody>
      </p:sp>
    </p:spTree>
    <p:extLst>
      <p:ext uri="{BB962C8B-B14F-4D97-AF65-F5344CB8AC3E}">
        <p14:creationId xmlns:p14="http://schemas.microsoft.com/office/powerpoint/2010/main" val="3204996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Example – Electromagnetic Spectrum</a:t>
            </a:r>
            <a:endParaRPr lang="en-US" dirty="0"/>
          </a:p>
        </p:txBody>
      </p:sp>
      <p:sp>
        <p:nvSpPr>
          <p:cNvPr id="4" name="Content Placeholder 3"/>
          <p:cNvSpPr>
            <a:spLocks noGrp="1"/>
          </p:cNvSpPr>
          <p:nvPr>
            <p:ph idx="1"/>
          </p:nvPr>
        </p:nvSpPr>
        <p:spPr/>
        <p:txBody>
          <a:bodyPr>
            <a:normAutofit fontScale="92500"/>
          </a:bodyPr>
          <a:lstStyle/>
          <a:p>
            <a:pPr>
              <a:buNone/>
            </a:pPr>
            <a:r>
              <a:rPr lang="en-US" dirty="0" smtClean="0"/>
              <a:t>Order the following in increasing wavelength: x-rays, ultraviolet light, FM </a:t>
            </a:r>
            <a:r>
              <a:rPr lang="en-US" dirty="0" err="1" smtClean="0"/>
              <a:t>radiowaves</a:t>
            </a:r>
            <a:r>
              <a:rPr lang="en-US" dirty="0" smtClean="0"/>
              <a:t>, and microwaves </a:t>
            </a:r>
          </a:p>
          <a:p>
            <a:pPr marL="514350" indent="-514350">
              <a:buAutoNum type="alphaUcPeriod"/>
            </a:pPr>
            <a:r>
              <a:rPr lang="en-US" dirty="0" smtClean="0"/>
              <a:t>X-rays &lt; UV light &lt; FM </a:t>
            </a:r>
            <a:r>
              <a:rPr lang="en-US" dirty="0" err="1" smtClean="0"/>
              <a:t>radiowaves</a:t>
            </a:r>
            <a:r>
              <a:rPr lang="en-US" dirty="0" smtClean="0"/>
              <a:t> &lt; microwaves</a:t>
            </a:r>
          </a:p>
          <a:p>
            <a:pPr marL="514350" indent="-514350">
              <a:buAutoNum type="alphaUcPeriod"/>
            </a:pPr>
            <a:r>
              <a:rPr lang="en-US" dirty="0" smtClean="0"/>
              <a:t>X-rays &lt; UV light &lt; microwaves &lt; FM </a:t>
            </a:r>
            <a:r>
              <a:rPr lang="en-US" dirty="0" err="1" smtClean="0"/>
              <a:t>radiowaves</a:t>
            </a:r>
            <a:endParaRPr lang="en-US" dirty="0" smtClean="0"/>
          </a:p>
          <a:p>
            <a:pPr marL="514350" indent="-514350">
              <a:buAutoNum type="alphaUcPeriod"/>
            </a:pPr>
            <a:r>
              <a:rPr lang="en-US" dirty="0" smtClean="0"/>
              <a:t>FM </a:t>
            </a:r>
            <a:r>
              <a:rPr lang="en-US" dirty="0" err="1" smtClean="0"/>
              <a:t>radiowaves</a:t>
            </a:r>
            <a:r>
              <a:rPr lang="en-US" dirty="0" smtClean="0"/>
              <a:t> &lt; microwaves &lt; X-rays &lt; UV light </a:t>
            </a:r>
          </a:p>
          <a:p>
            <a:pPr marL="514350" indent="-514350">
              <a:buAutoNum type="alphaUcPeriod"/>
            </a:pPr>
            <a:r>
              <a:rPr lang="en-US" dirty="0" smtClean="0"/>
              <a:t>FM </a:t>
            </a:r>
            <a:r>
              <a:rPr lang="en-US" dirty="0" err="1" smtClean="0"/>
              <a:t>radiowaves</a:t>
            </a:r>
            <a:r>
              <a:rPr lang="en-US" dirty="0" smtClean="0"/>
              <a:t> &lt; microwaves &lt; UV light &lt; X-rays </a:t>
            </a:r>
          </a:p>
          <a:p>
            <a:pPr marL="514350" indent="-514350">
              <a:buAutoNum type="alphaUcPeriod"/>
            </a:pPr>
            <a:r>
              <a:rPr lang="en-US" dirty="0" smtClean="0"/>
              <a:t>None of the above</a:t>
            </a:r>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Example – Electromagnetic Spectrum</a:t>
            </a:r>
            <a:endParaRPr lang="en-US" dirty="0"/>
          </a:p>
        </p:txBody>
      </p:sp>
      <p:sp>
        <p:nvSpPr>
          <p:cNvPr id="4" name="Content Placeholder 3"/>
          <p:cNvSpPr>
            <a:spLocks noGrp="1"/>
          </p:cNvSpPr>
          <p:nvPr>
            <p:ph idx="1"/>
          </p:nvPr>
        </p:nvSpPr>
        <p:spPr/>
        <p:txBody>
          <a:bodyPr>
            <a:normAutofit fontScale="92500"/>
          </a:bodyPr>
          <a:lstStyle/>
          <a:p>
            <a:pPr>
              <a:buNone/>
            </a:pPr>
            <a:r>
              <a:rPr lang="en-US" dirty="0" smtClean="0"/>
              <a:t>Order the following in increasing wavelength: x-rays, ultraviolet light, FM </a:t>
            </a:r>
            <a:r>
              <a:rPr lang="en-US" dirty="0" err="1" smtClean="0"/>
              <a:t>radiowaves</a:t>
            </a:r>
            <a:r>
              <a:rPr lang="en-US" dirty="0" smtClean="0"/>
              <a:t>, and microwaves </a:t>
            </a:r>
          </a:p>
          <a:p>
            <a:pPr marL="514350" indent="-514350">
              <a:buAutoNum type="alphaUcPeriod"/>
            </a:pPr>
            <a:r>
              <a:rPr lang="en-US" dirty="0" smtClean="0"/>
              <a:t>X-rays &lt; UV light &lt; FM </a:t>
            </a:r>
            <a:r>
              <a:rPr lang="en-US" dirty="0" err="1" smtClean="0"/>
              <a:t>radiowaves</a:t>
            </a:r>
            <a:r>
              <a:rPr lang="en-US" dirty="0" smtClean="0"/>
              <a:t> &lt; microwaves</a:t>
            </a:r>
          </a:p>
          <a:p>
            <a:pPr marL="514350" indent="-514350">
              <a:buAutoNum type="alphaUcPeriod"/>
            </a:pPr>
            <a:r>
              <a:rPr lang="en-US" sz="3100" b="1" dirty="0" smtClean="0"/>
              <a:t>X-rays &lt; UV light &lt; microwaves &lt; FM </a:t>
            </a:r>
            <a:r>
              <a:rPr lang="en-US" sz="3100" b="1" dirty="0" err="1" smtClean="0"/>
              <a:t>radiowaves</a:t>
            </a:r>
            <a:endParaRPr lang="en-US" sz="3100" b="1" dirty="0" smtClean="0"/>
          </a:p>
          <a:p>
            <a:pPr marL="514350" indent="-514350">
              <a:buAutoNum type="alphaUcPeriod"/>
            </a:pPr>
            <a:r>
              <a:rPr lang="en-US" dirty="0" smtClean="0"/>
              <a:t>FM </a:t>
            </a:r>
            <a:r>
              <a:rPr lang="en-US" dirty="0" err="1" smtClean="0"/>
              <a:t>radiowaves</a:t>
            </a:r>
            <a:r>
              <a:rPr lang="en-US" dirty="0" smtClean="0"/>
              <a:t> &lt; microwaves &lt; X-rays &lt; UV light </a:t>
            </a:r>
          </a:p>
          <a:p>
            <a:pPr marL="514350" indent="-514350">
              <a:buAutoNum type="alphaUcPeriod"/>
            </a:pPr>
            <a:r>
              <a:rPr lang="en-US" dirty="0" smtClean="0"/>
              <a:t>FM </a:t>
            </a:r>
            <a:r>
              <a:rPr lang="en-US" dirty="0" err="1" smtClean="0"/>
              <a:t>radiowaves</a:t>
            </a:r>
            <a:r>
              <a:rPr lang="en-US" dirty="0" smtClean="0"/>
              <a:t> &lt; microwaves &lt; UV light &lt; X-rays </a:t>
            </a:r>
          </a:p>
          <a:p>
            <a:pPr marL="514350" indent="-514350">
              <a:buAutoNum type="alphaUcPeriod"/>
            </a:pPr>
            <a:r>
              <a:rPr lang="en-US" dirty="0" smtClean="0"/>
              <a:t>None of the above</a:t>
            </a:r>
          </a:p>
          <a:p>
            <a:pPr>
              <a:buNone/>
            </a:pPr>
            <a:endParaRPr lang="en-US" dirty="0"/>
          </a:p>
        </p:txBody>
      </p:sp>
    </p:spTree>
    <p:extLst>
      <p:ext uri="{BB962C8B-B14F-4D97-AF65-F5344CB8AC3E}">
        <p14:creationId xmlns:p14="http://schemas.microsoft.com/office/powerpoint/2010/main" val="3513041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715962"/>
          </a:xfrm>
        </p:spPr>
        <p:txBody>
          <a:bodyPr/>
          <a:lstStyle/>
          <a:p>
            <a:pPr eaLnBrk="1" hangingPunct="1"/>
            <a:r>
              <a:rPr lang="en-US" sz="3200" dirty="0" smtClean="0"/>
              <a:t>Experiment 1</a:t>
            </a:r>
          </a:p>
        </p:txBody>
      </p:sp>
      <p:sp>
        <p:nvSpPr>
          <p:cNvPr id="4099" name="Rectangle 3"/>
          <p:cNvSpPr>
            <a:spLocks noGrp="1" noChangeArrowheads="1"/>
          </p:cNvSpPr>
          <p:nvPr>
            <p:ph type="body" idx="1"/>
          </p:nvPr>
        </p:nvSpPr>
        <p:spPr>
          <a:xfrm>
            <a:off x="381000" y="2667000"/>
            <a:ext cx="8229600" cy="3352800"/>
          </a:xfrm>
        </p:spPr>
        <p:txBody>
          <a:bodyPr/>
          <a:lstStyle/>
          <a:p>
            <a:pPr lvl="1" eaLnBrk="1" hangingPunct="1"/>
            <a:r>
              <a:rPr lang="en-US" dirty="0" smtClean="0">
                <a:cs typeface="Times New Roman" pitchFamily="18" charset="0"/>
              </a:rPr>
              <a:t>Hydrogen (H</a:t>
            </a:r>
            <a:r>
              <a:rPr lang="en-US" baseline="-30000" dirty="0" smtClean="0">
                <a:cs typeface="Times New Roman" pitchFamily="18" charset="0"/>
              </a:rPr>
              <a:t>2</a:t>
            </a:r>
            <a:r>
              <a:rPr lang="en-US" dirty="0" smtClean="0">
                <a:cs typeface="Times New Roman" pitchFamily="18" charset="0"/>
              </a:rPr>
              <a:t>)		</a:t>
            </a:r>
            <a:r>
              <a:rPr lang="en-US" dirty="0" smtClean="0">
                <a:solidFill>
                  <a:srgbClr val="6600FF"/>
                </a:solidFill>
                <a:cs typeface="Times New Roman" pitchFamily="18" charset="0"/>
              </a:rPr>
              <a:t>purple-blue</a:t>
            </a:r>
          </a:p>
          <a:p>
            <a:pPr lvl="1" eaLnBrk="1" hangingPunct="1"/>
            <a:r>
              <a:rPr lang="en-US" dirty="0" smtClean="0">
                <a:cs typeface="Times New Roman" pitchFamily="18" charset="0"/>
              </a:rPr>
              <a:t>	Neon (Ne)			</a:t>
            </a:r>
            <a:r>
              <a:rPr lang="en-US" dirty="0" smtClean="0">
                <a:solidFill>
                  <a:srgbClr val="FF3300"/>
                </a:solidFill>
                <a:cs typeface="Times New Roman" pitchFamily="18" charset="0"/>
              </a:rPr>
              <a:t>red-orange</a:t>
            </a:r>
          </a:p>
          <a:p>
            <a:pPr lvl="1" eaLnBrk="1" hangingPunct="1"/>
            <a:r>
              <a:rPr lang="en-US" dirty="0" smtClean="0">
                <a:cs typeface="Times New Roman" pitchFamily="18" charset="0"/>
              </a:rPr>
              <a:t>	Helium (He)			</a:t>
            </a:r>
            <a:r>
              <a:rPr lang="en-US" dirty="0" smtClean="0">
                <a:solidFill>
                  <a:srgbClr val="FFCC99"/>
                </a:solidFill>
                <a:cs typeface="Times New Roman" pitchFamily="18" charset="0"/>
              </a:rPr>
              <a:t>yellow-pink</a:t>
            </a:r>
          </a:p>
          <a:p>
            <a:pPr lvl="1" eaLnBrk="1" hangingPunct="1"/>
            <a:r>
              <a:rPr lang="en-US" dirty="0" smtClean="0">
                <a:cs typeface="Times New Roman" pitchFamily="18" charset="0"/>
              </a:rPr>
              <a:t>	Argon (</a:t>
            </a:r>
            <a:r>
              <a:rPr lang="en-US" dirty="0" err="1" smtClean="0">
                <a:cs typeface="Times New Roman" pitchFamily="18" charset="0"/>
              </a:rPr>
              <a:t>Ar</a:t>
            </a:r>
            <a:r>
              <a:rPr lang="en-US" dirty="0" smtClean="0">
                <a:cs typeface="Times New Roman" pitchFamily="18" charset="0"/>
              </a:rPr>
              <a:t>)			</a:t>
            </a:r>
            <a:r>
              <a:rPr lang="en-US" dirty="0" smtClean="0">
                <a:solidFill>
                  <a:schemeClr val="accent4">
                    <a:lumMod val="60000"/>
                    <a:lumOff val="40000"/>
                  </a:schemeClr>
                </a:solidFill>
                <a:cs typeface="Times New Roman" pitchFamily="18" charset="0"/>
              </a:rPr>
              <a:t>lavender</a:t>
            </a:r>
          </a:p>
          <a:p>
            <a:pPr lvl="1" eaLnBrk="1" hangingPunct="1"/>
            <a:r>
              <a:rPr lang="en-US" dirty="0" smtClean="0">
                <a:cs typeface="Times New Roman" pitchFamily="18" charset="0"/>
              </a:rPr>
              <a:t>	Xenon (</a:t>
            </a:r>
            <a:r>
              <a:rPr lang="en-US" dirty="0" err="1" smtClean="0">
                <a:cs typeface="Times New Roman" pitchFamily="18" charset="0"/>
              </a:rPr>
              <a:t>Xe</a:t>
            </a:r>
            <a:r>
              <a:rPr lang="en-US" dirty="0" smtClean="0">
                <a:cs typeface="Times New Roman" pitchFamily="18" charset="0"/>
              </a:rPr>
              <a:t>)			</a:t>
            </a:r>
            <a:r>
              <a:rPr lang="en-US" dirty="0" smtClean="0">
                <a:solidFill>
                  <a:schemeClr val="accent1">
                    <a:lumMod val="75000"/>
                  </a:schemeClr>
                </a:solidFill>
                <a:cs typeface="Times New Roman" pitchFamily="18" charset="0"/>
              </a:rPr>
              <a:t>blue</a:t>
            </a:r>
            <a:r>
              <a:rPr lang="en-US" dirty="0" smtClean="0">
                <a:solidFill>
                  <a:schemeClr val="accent1">
                    <a:lumMod val="75000"/>
                  </a:schemeClr>
                </a:solidFill>
              </a:rPr>
              <a:t> </a:t>
            </a:r>
          </a:p>
        </p:txBody>
      </p:sp>
      <p:sp>
        <p:nvSpPr>
          <p:cNvPr id="2" name="Rectangle 1"/>
          <p:cNvSpPr/>
          <p:nvPr/>
        </p:nvSpPr>
        <p:spPr>
          <a:xfrm>
            <a:off x="609600" y="1143000"/>
            <a:ext cx="8229600" cy="1077218"/>
          </a:xfrm>
          <a:prstGeom prst="rect">
            <a:avLst/>
          </a:prstGeom>
        </p:spPr>
        <p:txBody>
          <a:bodyPr wrap="square">
            <a:spAutoFit/>
          </a:bodyPr>
          <a:lstStyle/>
          <a:p>
            <a:r>
              <a:rPr lang="en-US" sz="3200" dirty="0"/>
              <a:t>What happens when an elemental gas in a cathode ray tube is exposed to electricity? </a:t>
            </a:r>
          </a:p>
        </p:txBody>
      </p:sp>
    </p:spTree>
    <p:extLst>
      <p:ext uri="{BB962C8B-B14F-4D97-AF65-F5344CB8AC3E}">
        <p14:creationId xmlns:p14="http://schemas.microsoft.com/office/powerpoint/2010/main" val="512284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G05_11"/>
          <p:cNvPicPr>
            <a:picLocks noChangeAspect="1" noChangeArrowheads="1"/>
          </p:cNvPicPr>
          <p:nvPr/>
        </p:nvPicPr>
        <p:blipFill>
          <a:blip r:embed="rId2" cstate="print"/>
          <a:srcRect t="20667" b="20667"/>
          <a:stretch>
            <a:fillRect/>
          </a:stretch>
        </p:blipFill>
        <p:spPr bwMode="auto">
          <a:xfrm>
            <a:off x="838200" y="3486150"/>
            <a:ext cx="7315200" cy="3219450"/>
          </a:xfrm>
          <a:prstGeom prst="rect">
            <a:avLst/>
          </a:prstGeom>
          <a:noFill/>
          <a:ln w="9525">
            <a:noFill/>
            <a:miter lim="800000"/>
            <a:headEnd/>
            <a:tailEnd/>
          </a:ln>
        </p:spPr>
      </p:pic>
      <p:sp>
        <p:nvSpPr>
          <p:cNvPr id="5123" name="Rectangle 3"/>
          <p:cNvSpPr>
            <a:spLocks noGrp="1" noChangeArrowheads="1"/>
          </p:cNvSpPr>
          <p:nvPr>
            <p:ph type="title"/>
          </p:nvPr>
        </p:nvSpPr>
        <p:spPr>
          <a:xfrm>
            <a:off x="457200" y="0"/>
            <a:ext cx="8229600" cy="1143000"/>
          </a:xfrm>
        </p:spPr>
        <p:txBody>
          <a:bodyPr/>
          <a:lstStyle/>
          <a:p>
            <a:pPr eaLnBrk="1" hangingPunct="1"/>
            <a:r>
              <a:rPr lang="en-US" smtClean="0"/>
              <a:t>Experiment 2</a:t>
            </a:r>
          </a:p>
        </p:txBody>
      </p:sp>
      <p:sp>
        <p:nvSpPr>
          <p:cNvPr id="5124" name="Rectangle 4"/>
          <p:cNvSpPr>
            <a:spLocks noGrp="1" noChangeArrowheads="1"/>
          </p:cNvSpPr>
          <p:nvPr>
            <p:ph type="body" idx="1"/>
          </p:nvPr>
        </p:nvSpPr>
        <p:spPr>
          <a:xfrm>
            <a:off x="533400" y="1066800"/>
            <a:ext cx="8229600" cy="2819400"/>
          </a:xfrm>
        </p:spPr>
        <p:txBody>
          <a:bodyPr/>
          <a:lstStyle/>
          <a:p>
            <a:pPr eaLnBrk="1" hangingPunct="1"/>
            <a:r>
              <a:rPr lang="en-US" dirty="0" smtClean="0"/>
              <a:t>What happens when a white light is shown through a prism? --  rainbow</a:t>
            </a:r>
          </a:p>
          <a:p>
            <a:pPr eaLnBrk="1" hangingPunct="1"/>
            <a:r>
              <a:rPr lang="en-US" dirty="0" smtClean="0"/>
              <a:t>A prism separates light of different wavelength, each  color represents a different wavelength.</a:t>
            </a:r>
          </a:p>
        </p:txBody>
      </p:sp>
    </p:spTree>
    <p:extLst>
      <p:ext uri="{BB962C8B-B14F-4D97-AF65-F5344CB8AC3E}">
        <p14:creationId xmlns:p14="http://schemas.microsoft.com/office/powerpoint/2010/main" val="3994965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G05_15"/>
          <p:cNvPicPr>
            <a:picLocks noChangeAspect="1" noChangeArrowheads="1"/>
          </p:cNvPicPr>
          <p:nvPr/>
        </p:nvPicPr>
        <p:blipFill>
          <a:blip r:embed="rId2" cstate="print"/>
          <a:srcRect/>
          <a:stretch>
            <a:fillRect/>
          </a:stretch>
        </p:blipFill>
        <p:spPr bwMode="auto">
          <a:xfrm>
            <a:off x="1600200" y="2400300"/>
            <a:ext cx="5638800" cy="4229100"/>
          </a:xfrm>
          <a:prstGeom prst="rect">
            <a:avLst/>
          </a:prstGeom>
          <a:noFill/>
          <a:ln w="9525">
            <a:noFill/>
            <a:miter lim="800000"/>
            <a:headEnd/>
            <a:tailEnd/>
          </a:ln>
        </p:spPr>
      </p:pic>
      <p:sp>
        <p:nvSpPr>
          <p:cNvPr id="6147" name="Rectangle 3"/>
          <p:cNvSpPr>
            <a:spLocks noGrp="1" noChangeArrowheads="1"/>
          </p:cNvSpPr>
          <p:nvPr>
            <p:ph type="title"/>
          </p:nvPr>
        </p:nvSpPr>
        <p:spPr>
          <a:xfrm>
            <a:off x="457200" y="152400"/>
            <a:ext cx="8229600" cy="1143000"/>
          </a:xfrm>
        </p:spPr>
        <p:txBody>
          <a:bodyPr/>
          <a:lstStyle/>
          <a:p>
            <a:pPr eaLnBrk="1" hangingPunct="1"/>
            <a:r>
              <a:rPr lang="en-US" smtClean="0"/>
              <a:t>Experiment 3</a:t>
            </a:r>
          </a:p>
        </p:txBody>
      </p:sp>
      <p:sp>
        <p:nvSpPr>
          <p:cNvPr id="6148" name="Rectangle 4"/>
          <p:cNvSpPr>
            <a:spLocks noGrp="1" noChangeArrowheads="1"/>
          </p:cNvSpPr>
          <p:nvPr>
            <p:ph type="body" idx="1"/>
          </p:nvPr>
        </p:nvSpPr>
        <p:spPr>
          <a:xfrm>
            <a:off x="457200" y="1219200"/>
            <a:ext cx="8229600" cy="1752600"/>
          </a:xfrm>
        </p:spPr>
        <p:txBody>
          <a:bodyPr>
            <a:normAutofit lnSpcReduction="10000"/>
          </a:bodyPr>
          <a:lstStyle/>
          <a:p>
            <a:pPr eaLnBrk="1" hangingPunct="1"/>
            <a:r>
              <a:rPr lang="en-US" dirty="0" smtClean="0">
                <a:cs typeface="Times New Roman" pitchFamily="18" charset="0"/>
              </a:rPr>
              <a:t>What happens when colored light from a gas discharge tube is shown through a prism? -----distinct bands of color (light).</a:t>
            </a:r>
            <a:r>
              <a:rPr lang="en-US" dirty="0" smtClean="0"/>
              <a:t> </a:t>
            </a:r>
          </a:p>
          <a:p>
            <a:pPr eaLnBrk="1" hangingPunct="1"/>
            <a:r>
              <a:rPr lang="en-US" sz="1100" dirty="0" smtClean="0">
                <a:hlinkClick r:id="rId3"/>
              </a:rPr>
              <a:t>http://jersey.uoregon.edu/vlab/elements/Elements.html</a:t>
            </a:r>
            <a:r>
              <a:rPr lang="en-US" sz="1100" dirty="0" smtClean="0"/>
              <a:t> </a:t>
            </a:r>
          </a:p>
        </p:txBody>
      </p:sp>
    </p:spTree>
    <p:extLst>
      <p:ext uri="{BB962C8B-B14F-4D97-AF65-F5344CB8AC3E}">
        <p14:creationId xmlns:p14="http://schemas.microsoft.com/office/powerpoint/2010/main" val="39116393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What is the atomic spectrum of Barium?</a:t>
            </a:r>
            <a:endParaRPr lang="en-US" sz="3400" dirty="0"/>
          </a:p>
        </p:txBody>
      </p:sp>
      <p:pic>
        <p:nvPicPr>
          <p:cNvPr id="4" name="Picture 9" descr="05_03_Figure"/>
          <p:cNvPicPr>
            <a:picLocks noGrp="1" noChangeAspect="1" noChangeArrowheads="1"/>
          </p:cNvPicPr>
          <p:nvPr>
            <p:ph idx="1"/>
          </p:nvPr>
        </p:nvPicPr>
        <p:blipFill>
          <a:blip r:embed="rId2" cstate="print"/>
          <a:srcRect t="50362"/>
          <a:stretch>
            <a:fillRect/>
          </a:stretch>
        </p:blipFill>
        <p:spPr bwMode="auto">
          <a:xfrm>
            <a:off x="31305" y="1828800"/>
            <a:ext cx="9112695" cy="4648200"/>
          </a:xfrm>
          <a:prstGeom prst="rect">
            <a:avLst/>
          </a:prstGeom>
          <a:noFill/>
        </p:spPr>
      </p:pic>
    </p:spTree>
    <p:extLst>
      <p:ext uri="{BB962C8B-B14F-4D97-AF65-F5344CB8AC3E}">
        <p14:creationId xmlns:p14="http://schemas.microsoft.com/office/powerpoint/2010/main" val="48296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spect="1" noChangeArrowheads="1"/>
          </p:cNvPicPr>
          <p:nvPr/>
        </p:nvPicPr>
        <p:blipFill>
          <a:blip r:embed="rId3" cstate="print"/>
          <a:srcRect/>
          <a:stretch>
            <a:fillRect/>
          </a:stretch>
        </p:blipFill>
        <p:spPr bwMode="auto">
          <a:xfrm>
            <a:off x="57150" y="662940"/>
            <a:ext cx="9029700" cy="5532120"/>
          </a:xfrm>
          <a:prstGeom prst="rect">
            <a:avLst/>
          </a:prstGeom>
          <a:noFill/>
          <a:ln w="25400">
            <a:noFill/>
            <a:miter lim="800000"/>
            <a:headEnd/>
            <a:tailEnd/>
          </a:ln>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05_04_Figure"/>
          <p:cNvPicPr>
            <a:picLocks noChangeAspect="1" noChangeArrowheads="1"/>
          </p:cNvPicPr>
          <p:nvPr/>
        </p:nvPicPr>
        <p:blipFill>
          <a:blip r:embed="rId2" cstate="print"/>
          <a:srcRect/>
          <a:stretch>
            <a:fillRect/>
          </a:stretch>
        </p:blipFill>
        <p:spPr bwMode="auto">
          <a:xfrm>
            <a:off x="1066800" y="885412"/>
            <a:ext cx="6600834" cy="5481638"/>
          </a:xfrm>
          <a:prstGeom prst="rect">
            <a:avLst/>
          </a:prstGeom>
          <a:noFill/>
        </p:spPr>
      </p:pic>
      <p:sp>
        <p:nvSpPr>
          <p:cNvPr id="3" name="Title 2"/>
          <p:cNvSpPr>
            <a:spLocks noGrp="1"/>
          </p:cNvSpPr>
          <p:nvPr>
            <p:ph type="title"/>
          </p:nvPr>
        </p:nvSpPr>
        <p:spPr>
          <a:xfrm>
            <a:off x="457200" y="274638"/>
            <a:ext cx="8229600" cy="487362"/>
          </a:xfrm>
        </p:spPr>
        <p:txBody>
          <a:bodyPr>
            <a:normAutofit fontScale="90000"/>
          </a:bodyPr>
          <a:lstStyle/>
          <a:p>
            <a:r>
              <a:rPr lang="en-US" sz="2800" dirty="0" smtClean="0"/>
              <a:t>Does the amount of energy absorbed matter? </a:t>
            </a:r>
            <a:endParaRPr lang="en-US" sz="2800" dirty="0"/>
          </a:p>
        </p:txBody>
      </p:sp>
    </p:spTree>
    <p:extLst>
      <p:ext uri="{BB962C8B-B14F-4D97-AF65-F5344CB8AC3E}">
        <p14:creationId xmlns:p14="http://schemas.microsoft.com/office/powerpoint/2010/main" val="1355190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p:cNvPicPr>
          <p:nvPr/>
        </p:nvPicPr>
        <p:blipFill>
          <a:blip r:embed="rId3" cstate="print"/>
          <a:srcRect/>
          <a:stretch>
            <a:fillRect/>
          </a:stretch>
        </p:blipFill>
        <p:spPr bwMode="auto">
          <a:xfrm>
            <a:off x="232229" y="1371600"/>
            <a:ext cx="8636000" cy="1905000"/>
          </a:xfrm>
          <a:prstGeom prst="rect">
            <a:avLst/>
          </a:prstGeom>
          <a:noFill/>
          <a:ln w="9525">
            <a:noFill/>
            <a:miter lim="800000"/>
            <a:headEnd/>
            <a:tailEnd/>
          </a:ln>
        </p:spPr>
      </p:pic>
      <p:sp>
        <p:nvSpPr>
          <p:cNvPr id="30722" name="TextBox 2"/>
          <p:cNvSpPr txBox="1">
            <a:spLocks noChangeArrowheads="1"/>
          </p:cNvSpPr>
          <p:nvPr/>
        </p:nvSpPr>
        <p:spPr bwMode="auto">
          <a:xfrm>
            <a:off x="7916863" y="6604000"/>
            <a:ext cx="1235075" cy="274638"/>
          </a:xfrm>
          <a:prstGeom prst="rect">
            <a:avLst/>
          </a:prstGeom>
          <a:noFill/>
          <a:ln w="9525">
            <a:noFill/>
            <a:miter lim="800000"/>
            <a:headEnd/>
            <a:tailEnd/>
          </a:ln>
        </p:spPr>
        <p:txBody>
          <a:bodyPr wrap="none">
            <a:spAutoFit/>
          </a:bodyPr>
          <a:lstStyle/>
          <a:p>
            <a:pPr algn="r"/>
            <a:r>
              <a:rPr lang="en-US" sz="1200" b="1">
                <a:latin typeface="Arial" pitchFamily="34" charset="0"/>
              </a:rPr>
              <a:t>Table 5-1 p126</a:t>
            </a:r>
          </a:p>
        </p:txBody>
      </p:sp>
      <p:sp>
        <p:nvSpPr>
          <p:cNvPr id="2" name="Title 1"/>
          <p:cNvSpPr>
            <a:spLocks noGrp="1"/>
          </p:cNvSpPr>
          <p:nvPr>
            <p:ph type="title"/>
          </p:nvPr>
        </p:nvSpPr>
        <p:spPr/>
        <p:txBody>
          <a:bodyPr>
            <a:normAutofit fontScale="90000"/>
          </a:bodyPr>
          <a:lstStyle/>
          <a:p>
            <a:r>
              <a:rPr lang="en-US" dirty="0" smtClean="0"/>
              <a:t>What do we know about atoms so far? </a:t>
            </a:r>
            <a:endParaRPr lang="en-US" dirty="0"/>
          </a:p>
        </p:txBody>
      </p:sp>
    </p:spTree>
    <p:extLst>
      <p:ext uri="{BB962C8B-B14F-4D97-AF65-F5344CB8AC3E}">
        <p14:creationId xmlns:p14="http://schemas.microsoft.com/office/powerpoint/2010/main" val="38975544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1" descr="1108"/>
          <p:cNvPicPr>
            <a:picLocks noChangeAspect="1" noChangeArrowheads="1"/>
          </p:cNvPicPr>
          <p:nvPr/>
        </p:nvPicPr>
        <p:blipFill>
          <a:blip r:embed="rId3" cstate="print"/>
          <a:srcRect/>
          <a:stretch>
            <a:fillRect/>
          </a:stretch>
        </p:blipFill>
        <p:spPr bwMode="auto">
          <a:xfrm>
            <a:off x="88900" y="2008188"/>
            <a:ext cx="8964613" cy="2841625"/>
          </a:xfrm>
          <a:prstGeom prst="rect">
            <a:avLst/>
          </a:prstGeom>
          <a:noFill/>
          <a:ln w="9525">
            <a:noFill/>
            <a:miter lim="800000"/>
            <a:headEnd/>
            <a:tailEnd/>
          </a:ln>
          <a:effectLst/>
        </p:spPr>
      </p:pic>
      <p:sp>
        <p:nvSpPr>
          <p:cNvPr id="27650" name="Rectangle 2" hidden="1"/>
          <p:cNvSpPr>
            <a:spLocks noGrp="1" noChangeArrowheads="1"/>
          </p:cNvSpPr>
          <p:nvPr>
            <p:ph type="title"/>
          </p:nvPr>
        </p:nvSpPr>
        <p:spPr/>
        <p:txBody>
          <a:bodyPr/>
          <a:lstStyle/>
          <a:p>
            <a:endParaRPr lang="en-US"/>
          </a:p>
        </p:txBody>
      </p:sp>
      <p:sp>
        <p:nvSpPr>
          <p:cNvPr id="27651" name="Rectangle 3"/>
          <p:cNvSpPr>
            <a:spLocks noChangeArrowheads="1"/>
          </p:cNvSpPr>
          <p:nvPr/>
        </p:nvSpPr>
        <p:spPr bwMode="auto">
          <a:xfrm>
            <a:off x="7843838" y="6584950"/>
            <a:ext cx="1300162"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11-8, p. 314</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3600" dirty="0" smtClean="0"/>
              <a:t>What is does it mean to be quantized</a:t>
            </a:r>
            <a:r>
              <a:rPr lang="en-US" sz="3600" dirty="0"/>
              <a:t>?</a:t>
            </a:r>
            <a:endParaRPr lang="en-US" sz="3600" dirty="0" smtClean="0"/>
          </a:p>
        </p:txBody>
      </p:sp>
      <p:pic>
        <p:nvPicPr>
          <p:cNvPr id="11268" name="Picture 5" descr="fg05_10"/>
          <p:cNvPicPr>
            <a:picLocks noGrp="1" noChangeAspect="1" noChangeArrowheads="1"/>
          </p:cNvPicPr>
          <p:nvPr>
            <p:ph sz="half" idx="4294967295"/>
          </p:nvPr>
        </p:nvPicPr>
        <p:blipFill>
          <a:blip r:embed="rId2" cstate="print"/>
          <a:srcRect b="36319"/>
          <a:stretch>
            <a:fillRect/>
          </a:stretch>
        </p:blipFill>
        <p:spPr>
          <a:xfrm>
            <a:off x="64293" y="2438400"/>
            <a:ext cx="9079707" cy="3124200"/>
          </a:xfrm>
          <a:noFill/>
        </p:spPr>
      </p:pic>
    </p:spTree>
    <p:extLst>
      <p:ext uri="{BB962C8B-B14F-4D97-AF65-F5344CB8AC3E}">
        <p14:creationId xmlns:p14="http://schemas.microsoft.com/office/powerpoint/2010/main" val="478995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p:cNvPicPr>
          <p:nvPr/>
        </p:nvPicPr>
        <p:blipFill>
          <a:blip r:embed="rId3" cstate="print"/>
          <a:srcRect/>
          <a:stretch>
            <a:fillRect/>
          </a:stretch>
        </p:blipFill>
        <p:spPr bwMode="auto">
          <a:xfrm>
            <a:off x="4030709" y="254000"/>
            <a:ext cx="4813300" cy="6350000"/>
          </a:xfrm>
          <a:prstGeom prst="rect">
            <a:avLst/>
          </a:prstGeom>
          <a:noFill/>
          <a:ln w="9525">
            <a:noFill/>
            <a:miter lim="800000"/>
            <a:headEnd/>
            <a:tailEnd/>
          </a:ln>
        </p:spPr>
      </p:pic>
      <p:sp>
        <p:nvSpPr>
          <p:cNvPr id="34818" name="TextBox 2"/>
          <p:cNvSpPr txBox="1">
            <a:spLocks noChangeArrowheads="1"/>
          </p:cNvSpPr>
          <p:nvPr/>
        </p:nvSpPr>
        <p:spPr bwMode="auto">
          <a:xfrm>
            <a:off x="8570913" y="6604000"/>
            <a:ext cx="573087" cy="274638"/>
          </a:xfrm>
          <a:prstGeom prst="rect">
            <a:avLst/>
          </a:prstGeom>
          <a:noFill/>
          <a:ln w="9525">
            <a:noFill/>
            <a:miter lim="800000"/>
            <a:headEnd/>
            <a:tailEnd/>
          </a:ln>
        </p:spPr>
        <p:txBody>
          <a:bodyPr wrap="none">
            <a:spAutoFit/>
          </a:bodyPr>
          <a:lstStyle/>
          <a:p>
            <a:pPr algn="r"/>
            <a:r>
              <a:rPr lang="en-US" sz="1200" b="1">
                <a:latin typeface="Arial" pitchFamily="34" charset="0"/>
              </a:rPr>
              <a:t> p319</a:t>
            </a:r>
          </a:p>
        </p:txBody>
      </p:sp>
      <p:sp>
        <p:nvSpPr>
          <p:cNvPr id="2" name="TextBox 1"/>
          <p:cNvSpPr txBox="1"/>
          <p:nvPr/>
        </p:nvSpPr>
        <p:spPr>
          <a:xfrm>
            <a:off x="304800" y="609600"/>
            <a:ext cx="3505200" cy="584775"/>
          </a:xfrm>
          <a:prstGeom prst="rect">
            <a:avLst/>
          </a:prstGeom>
          <a:noFill/>
        </p:spPr>
        <p:txBody>
          <a:bodyPr wrap="square" rtlCol="0">
            <a:spAutoFit/>
          </a:bodyPr>
          <a:lstStyle/>
          <a:p>
            <a:r>
              <a:rPr lang="en-US" sz="3200" dirty="0" err="1" smtClean="0"/>
              <a:t>Niels</a:t>
            </a:r>
            <a:r>
              <a:rPr lang="en-US" sz="3200" dirty="0" smtClean="0"/>
              <a:t> Bohr</a:t>
            </a:r>
            <a:endParaRPr lang="en-US" sz="3200" dirty="0"/>
          </a:p>
        </p:txBody>
      </p:sp>
    </p:spTree>
    <p:extLst>
      <p:ext uri="{BB962C8B-B14F-4D97-AF65-F5344CB8AC3E}">
        <p14:creationId xmlns:p14="http://schemas.microsoft.com/office/powerpoint/2010/main" val="22935273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1981200" y="1305780"/>
            <a:ext cx="4981575" cy="555222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sz="3600" dirty="0" smtClean="0"/>
              <a:t>How are the electrons distributed in the Bohr model of the atom?</a:t>
            </a:r>
            <a:endParaRPr lang="en-US" sz="3600" dirty="0"/>
          </a:p>
        </p:txBody>
      </p:sp>
    </p:spTree>
    <p:extLst>
      <p:ext uri="{BB962C8B-B14F-4D97-AF65-F5344CB8AC3E}">
        <p14:creationId xmlns:p14="http://schemas.microsoft.com/office/powerpoint/2010/main" val="3177656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2057400" y="877485"/>
            <a:ext cx="6165850" cy="5831290"/>
          </a:xfrm>
          <a:prstGeom prst="rect">
            <a:avLst/>
          </a:prstGeom>
          <a:noFill/>
          <a:ln w="9525">
            <a:noFill/>
            <a:miter lim="800000"/>
            <a:headEnd/>
            <a:tailEnd/>
          </a:ln>
        </p:spPr>
      </p:pic>
      <p:sp>
        <p:nvSpPr>
          <p:cNvPr id="2" name="Title 1"/>
          <p:cNvSpPr>
            <a:spLocks noGrp="1"/>
          </p:cNvSpPr>
          <p:nvPr>
            <p:ph type="title"/>
          </p:nvPr>
        </p:nvSpPr>
        <p:spPr>
          <a:xfrm>
            <a:off x="457200" y="274638"/>
            <a:ext cx="8229600" cy="563562"/>
          </a:xfrm>
        </p:spPr>
        <p:txBody>
          <a:bodyPr>
            <a:normAutofit fontScale="90000"/>
          </a:bodyPr>
          <a:lstStyle/>
          <a:p>
            <a:r>
              <a:rPr lang="en-US" dirty="0" smtClean="0"/>
              <a:t>How are the spectra produced? </a:t>
            </a:r>
            <a:endParaRPr lang="en-US" dirty="0"/>
          </a:p>
        </p:txBody>
      </p:sp>
    </p:spTree>
    <p:extLst>
      <p:ext uri="{BB962C8B-B14F-4D97-AF65-F5344CB8AC3E}">
        <p14:creationId xmlns:p14="http://schemas.microsoft.com/office/powerpoint/2010/main" val="8284543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457200" y="800074"/>
            <a:ext cx="8305800" cy="5851551"/>
          </a:xfrm>
          <a:prstGeom prst="rect">
            <a:avLst/>
          </a:prstGeom>
          <a:noFill/>
          <a:ln w="9525">
            <a:noFill/>
            <a:miter lim="800000"/>
            <a:headEnd/>
            <a:tailEnd/>
          </a:ln>
        </p:spPr>
      </p:pic>
      <p:sp>
        <p:nvSpPr>
          <p:cNvPr id="2" name="Title 1"/>
          <p:cNvSpPr>
            <a:spLocks noGrp="1"/>
          </p:cNvSpPr>
          <p:nvPr>
            <p:ph type="title"/>
          </p:nvPr>
        </p:nvSpPr>
        <p:spPr>
          <a:xfrm>
            <a:off x="457200" y="274638"/>
            <a:ext cx="8229600" cy="525436"/>
          </a:xfrm>
        </p:spPr>
        <p:txBody>
          <a:bodyPr>
            <a:normAutofit fontScale="90000"/>
          </a:bodyPr>
          <a:lstStyle/>
          <a:p>
            <a:r>
              <a:rPr lang="en-US" sz="3200" dirty="0" smtClean="0"/>
              <a:t>What happens in the hydrogen spectrum?</a:t>
            </a:r>
            <a:endParaRPr lang="en-US" sz="3200" dirty="0"/>
          </a:p>
        </p:txBody>
      </p:sp>
    </p:spTree>
    <p:extLst>
      <p:ext uri="{BB962C8B-B14F-4D97-AF65-F5344CB8AC3E}">
        <p14:creationId xmlns:p14="http://schemas.microsoft.com/office/powerpoint/2010/main" val="40281162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05_05_Figure"/>
          <p:cNvPicPr>
            <a:picLocks noChangeAspect="1" noChangeArrowheads="1"/>
          </p:cNvPicPr>
          <p:nvPr/>
        </p:nvPicPr>
        <p:blipFill>
          <a:blip r:embed="rId2" cstate="print"/>
          <a:srcRect/>
          <a:stretch>
            <a:fillRect/>
          </a:stretch>
        </p:blipFill>
        <p:spPr bwMode="auto">
          <a:xfrm>
            <a:off x="1295400" y="0"/>
            <a:ext cx="6273830" cy="5334000"/>
          </a:xfrm>
          <a:prstGeom prst="rect">
            <a:avLst/>
          </a:prstGeom>
          <a:noFill/>
        </p:spPr>
      </p:pic>
      <p:sp>
        <p:nvSpPr>
          <p:cNvPr id="3" name="TextBox 8"/>
          <p:cNvSpPr txBox="1">
            <a:spLocks noChangeArrowheads="1"/>
          </p:cNvSpPr>
          <p:nvPr/>
        </p:nvSpPr>
        <p:spPr bwMode="auto">
          <a:xfrm>
            <a:off x="1981200" y="5410200"/>
            <a:ext cx="5105400" cy="1200329"/>
          </a:xfrm>
          <a:prstGeom prst="rect">
            <a:avLst/>
          </a:prstGeom>
          <a:noFill/>
          <a:ln w="9525">
            <a:noFill/>
            <a:miter lim="800000"/>
            <a:headEnd/>
            <a:tailEnd/>
          </a:ln>
        </p:spPr>
        <p:txBody>
          <a:bodyPr wrap="square">
            <a:spAutoFit/>
          </a:bodyPr>
          <a:lstStyle/>
          <a:p>
            <a:r>
              <a:rPr lang="en-US" b="1" dirty="0">
                <a:solidFill>
                  <a:schemeClr val="tx2"/>
                </a:solidFill>
              </a:rPr>
              <a:t>When electrons drop from a higher level to the first level, second level, and third level, photons of ultraviolet light, visible light, and infrared are emitted (not to scale).</a:t>
            </a:r>
          </a:p>
        </p:txBody>
      </p:sp>
    </p:spTree>
    <p:extLst>
      <p:ext uri="{BB962C8B-B14F-4D97-AF65-F5344CB8AC3E}">
        <p14:creationId xmlns:p14="http://schemas.microsoft.com/office/powerpoint/2010/main" val="36492018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p:cNvPicPr>
          <p:nvPr/>
        </p:nvPicPr>
        <p:blipFill>
          <a:blip r:embed="rId3" cstate="print"/>
          <a:srcRect/>
          <a:stretch>
            <a:fillRect/>
          </a:stretch>
        </p:blipFill>
        <p:spPr bwMode="auto">
          <a:xfrm>
            <a:off x="3213100" y="254000"/>
            <a:ext cx="5930900" cy="6350000"/>
          </a:xfrm>
          <a:prstGeom prst="rect">
            <a:avLst/>
          </a:prstGeom>
          <a:noFill/>
          <a:ln w="9525">
            <a:noFill/>
            <a:miter lim="800000"/>
            <a:headEnd/>
            <a:tailEnd/>
          </a:ln>
        </p:spPr>
      </p:pic>
      <p:sp>
        <p:nvSpPr>
          <p:cNvPr id="45058" name="TextBox 2"/>
          <p:cNvSpPr txBox="1">
            <a:spLocks noChangeArrowheads="1"/>
          </p:cNvSpPr>
          <p:nvPr/>
        </p:nvSpPr>
        <p:spPr bwMode="auto">
          <a:xfrm>
            <a:off x="8621713" y="6604000"/>
            <a:ext cx="531812" cy="274638"/>
          </a:xfrm>
          <a:prstGeom prst="rect">
            <a:avLst/>
          </a:prstGeom>
          <a:noFill/>
          <a:ln w="9525">
            <a:noFill/>
            <a:miter lim="800000"/>
            <a:headEnd/>
            <a:tailEnd/>
          </a:ln>
        </p:spPr>
        <p:txBody>
          <a:bodyPr wrap="none">
            <a:spAutoFit/>
          </a:bodyPr>
          <a:lstStyle/>
          <a:p>
            <a:pPr algn="r"/>
            <a:r>
              <a:rPr lang="en-US" sz="1200" b="1">
                <a:latin typeface="Arial" pitchFamily="34" charset="0"/>
              </a:rPr>
              <a:t>p321</a:t>
            </a:r>
          </a:p>
        </p:txBody>
      </p:sp>
      <p:sp>
        <p:nvSpPr>
          <p:cNvPr id="2" name="Title 1"/>
          <p:cNvSpPr>
            <a:spLocks noGrp="1"/>
          </p:cNvSpPr>
          <p:nvPr>
            <p:ph type="title"/>
          </p:nvPr>
        </p:nvSpPr>
        <p:spPr>
          <a:xfrm>
            <a:off x="457200" y="1219200"/>
            <a:ext cx="2755900" cy="1143000"/>
          </a:xfrm>
        </p:spPr>
        <p:txBody>
          <a:bodyPr>
            <a:normAutofit fontScale="90000"/>
          </a:bodyPr>
          <a:lstStyle/>
          <a:p>
            <a:r>
              <a:rPr lang="en-US" dirty="0" smtClean="0"/>
              <a:t>Erwin Schrödinger</a:t>
            </a:r>
            <a:endParaRPr lang="en-US" dirty="0"/>
          </a:p>
        </p:txBody>
      </p:sp>
    </p:spTree>
    <p:extLst>
      <p:ext uri="{BB962C8B-B14F-4D97-AF65-F5344CB8AC3E}">
        <p14:creationId xmlns:p14="http://schemas.microsoft.com/office/powerpoint/2010/main" val="42523722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p:cNvPicPr>
            <a:picLocks/>
          </p:cNvPicPr>
          <p:nvPr/>
        </p:nvPicPr>
        <p:blipFill>
          <a:blip r:embed="rId3" cstate="print"/>
          <a:srcRect/>
          <a:stretch>
            <a:fillRect/>
          </a:stretch>
        </p:blipFill>
        <p:spPr bwMode="auto">
          <a:xfrm>
            <a:off x="3967956" y="254000"/>
            <a:ext cx="4889500" cy="6350000"/>
          </a:xfrm>
          <a:prstGeom prst="rect">
            <a:avLst/>
          </a:prstGeom>
          <a:noFill/>
          <a:ln w="9525">
            <a:noFill/>
            <a:miter lim="800000"/>
            <a:headEnd/>
            <a:tailEnd/>
          </a:ln>
        </p:spPr>
      </p:pic>
      <p:sp>
        <p:nvSpPr>
          <p:cNvPr id="59394" name="TextBox 2"/>
          <p:cNvSpPr txBox="1">
            <a:spLocks noChangeArrowheads="1"/>
          </p:cNvSpPr>
          <p:nvPr/>
        </p:nvSpPr>
        <p:spPr bwMode="auto">
          <a:xfrm>
            <a:off x="8570913" y="6604000"/>
            <a:ext cx="573087" cy="274638"/>
          </a:xfrm>
          <a:prstGeom prst="rect">
            <a:avLst/>
          </a:prstGeom>
          <a:noFill/>
          <a:ln w="9525">
            <a:noFill/>
            <a:miter lim="800000"/>
            <a:headEnd/>
            <a:tailEnd/>
          </a:ln>
        </p:spPr>
        <p:txBody>
          <a:bodyPr wrap="none">
            <a:spAutoFit/>
          </a:bodyPr>
          <a:lstStyle/>
          <a:p>
            <a:pPr algn="r"/>
            <a:r>
              <a:rPr lang="en-US" sz="1200" b="1">
                <a:latin typeface="Arial" pitchFamily="34" charset="0"/>
              </a:rPr>
              <a:t> p324</a:t>
            </a:r>
          </a:p>
        </p:txBody>
      </p:sp>
      <p:sp>
        <p:nvSpPr>
          <p:cNvPr id="2" name="Title 1"/>
          <p:cNvSpPr>
            <a:spLocks noGrp="1"/>
          </p:cNvSpPr>
          <p:nvPr>
            <p:ph type="title"/>
          </p:nvPr>
        </p:nvSpPr>
        <p:spPr>
          <a:xfrm>
            <a:off x="421341" y="685800"/>
            <a:ext cx="3510756" cy="1143000"/>
          </a:xfrm>
        </p:spPr>
        <p:txBody>
          <a:bodyPr>
            <a:normAutofit fontScale="90000"/>
          </a:bodyPr>
          <a:lstStyle/>
          <a:p>
            <a:r>
              <a:rPr lang="en-US" dirty="0" smtClean="0"/>
              <a:t>Wolfgang Pauli</a:t>
            </a:r>
            <a:endParaRPr lang="en-US" dirty="0"/>
          </a:p>
        </p:txBody>
      </p:sp>
    </p:spTree>
    <p:extLst>
      <p:ext uri="{BB962C8B-B14F-4D97-AF65-F5344CB8AC3E}">
        <p14:creationId xmlns:p14="http://schemas.microsoft.com/office/powerpoint/2010/main" val="16788680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1" descr="1110"/>
          <p:cNvPicPr>
            <a:picLocks noChangeAspect="1" noChangeArrowheads="1"/>
          </p:cNvPicPr>
          <p:nvPr/>
        </p:nvPicPr>
        <p:blipFill>
          <a:blip r:embed="rId3" cstate="print"/>
          <a:srcRect/>
          <a:stretch>
            <a:fillRect/>
          </a:stretch>
        </p:blipFill>
        <p:spPr bwMode="auto">
          <a:xfrm>
            <a:off x="152400" y="1600200"/>
            <a:ext cx="8964613" cy="4402137"/>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dirty="0" smtClean="0"/>
              <a:t>How are the Bohr model and the Quantum model different?</a:t>
            </a:r>
            <a:endParaRPr lang="en-US" dirty="0"/>
          </a:p>
        </p:txBody>
      </p:sp>
      <p:sp>
        <p:nvSpPr>
          <p:cNvPr id="35843" name="Rectangle 3"/>
          <p:cNvSpPr>
            <a:spLocks noChangeArrowheads="1"/>
          </p:cNvSpPr>
          <p:nvPr/>
        </p:nvSpPr>
        <p:spPr bwMode="auto">
          <a:xfrm>
            <a:off x="7759700" y="6584950"/>
            <a:ext cx="1384300"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11-10, p. 316</a:t>
            </a:r>
          </a:p>
        </p:txBody>
      </p:sp>
    </p:spTree>
    <p:extLst>
      <p:ext uri="{BB962C8B-B14F-4D97-AF65-F5344CB8AC3E}">
        <p14:creationId xmlns:p14="http://schemas.microsoft.com/office/powerpoint/2010/main" val="1865908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74650" y="2743200"/>
            <a:ext cx="8610600" cy="2133600"/>
          </a:xfrm>
        </p:spPr>
        <p:txBody>
          <a:bodyPr>
            <a:normAutofit fontScale="90000"/>
          </a:bodyPr>
          <a:lstStyle/>
          <a:p>
            <a:pPr algn="l" eaLnBrk="1" hangingPunct="1"/>
            <a:r>
              <a:rPr lang="en-US" sz="2800" dirty="0" smtClean="0">
                <a:solidFill>
                  <a:srgbClr val="000099"/>
                </a:solidFill>
              </a:rPr>
              <a:t>Atomic Number =  Z  </a:t>
            </a:r>
            <a:br>
              <a:rPr lang="en-US" sz="2800" dirty="0" smtClean="0">
                <a:solidFill>
                  <a:srgbClr val="000099"/>
                </a:solidFill>
              </a:rPr>
            </a:br>
            <a:r>
              <a:rPr lang="en-US" sz="2800" dirty="0" smtClean="0">
                <a:solidFill>
                  <a:srgbClr val="000099"/>
                </a:solidFill>
              </a:rPr>
              <a:t>	=  number of protons in an atom.</a:t>
            </a:r>
            <a:br>
              <a:rPr lang="en-US" sz="2800" dirty="0" smtClean="0">
                <a:solidFill>
                  <a:srgbClr val="000099"/>
                </a:solidFill>
              </a:rPr>
            </a:br>
            <a:r>
              <a:rPr lang="en-US" sz="2800" dirty="0" smtClean="0">
                <a:solidFill>
                  <a:srgbClr val="000099"/>
                </a:solidFill>
              </a:rPr>
              <a:t> 	=  number of electrons in a neutral atom.        </a:t>
            </a:r>
            <a:br>
              <a:rPr lang="en-US" sz="2800" dirty="0" smtClean="0">
                <a:solidFill>
                  <a:srgbClr val="000099"/>
                </a:solidFill>
              </a:rPr>
            </a:br>
            <a:r>
              <a:rPr lang="en-US" sz="2800" dirty="0" smtClean="0">
                <a:solidFill>
                  <a:srgbClr val="000099"/>
                </a:solidFill>
              </a:rPr>
              <a:t>Mass Number = number protons + number neutrons in an atom </a:t>
            </a:r>
          </a:p>
        </p:txBody>
      </p:sp>
      <p:pic>
        <p:nvPicPr>
          <p:cNvPr id="21507" name="Picture 3" descr="FG04_15-01un"/>
          <p:cNvPicPr>
            <a:picLocks noChangeAspect="1" noChangeArrowheads="1"/>
          </p:cNvPicPr>
          <p:nvPr/>
        </p:nvPicPr>
        <p:blipFill>
          <a:blip r:embed="rId2" cstate="print"/>
          <a:srcRect/>
          <a:stretch>
            <a:fillRect/>
          </a:stretch>
        </p:blipFill>
        <p:spPr bwMode="auto">
          <a:xfrm>
            <a:off x="666750" y="1030248"/>
            <a:ext cx="7645400" cy="1519238"/>
          </a:xfrm>
          <a:prstGeom prst="rect">
            <a:avLst/>
          </a:prstGeom>
          <a:noFill/>
          <a:ln w="9525">
            <a:noFill/>
            <a:miter lim="800000"/>
            <a:headEnd/>
            <a:tailEnd/>
          </a:ln>
        </p:spPr>
      </p:pic>
      <p:pic>
        <p:nvPicPr>
          <p:cNvPr id="21508" name="Picture 4" descr="FG04_15-02un"/>
          <p:cNvPicPr>
            <a:picLocks noChangeAspect="1" noChangeArrowheads="1"/>
          </p:cNvPicPr>
          <p:nvPr/>
        </p:nvPicPr>
        <p:blipFill>
          <a:blip r:embed="rId3" cstate="print"/>
          <a:srcRect/>
          <a:stretch>
            <a:fillRect/>
          </a:stretch>
        </p:blipFill>
        <p:spPr bwMode="auto">
          <a:xfrm>
            <a:off x="704850" y="5029200"/>
            <a:ext cx="7950200" cy="1182688"/>
          </a:xfrm>
          <a:prstGeom prst="rect">
            <a:avLst/>
          </a:prstGeom>
          <a:noFill/>
          <a:ln w="9525">
            <a:noFill/>
            <a:miter lim="800000"/>
            <a:headEnd/>
            <a:tailEnd/>
          </a:ln>
        </p:spPr>
      </p:pic>
      <p:sp>
        <p:nvSpPr>
          <p:cNvPr id="2" name="TextBox 1"/>
          <p:cNvSpPr txBox="1"/>
          <p:nvPr/>
        </p:nvSpPr>
        <p:spPr>
          <a:xfrm>
            <a:off x="685800" y="457200"/>
            <a:ext cx="8102600" cy="553998"/>
          </a:xfrm>
          <a:prstGeom prst="rect">
            <a:avLst/>
          </a:prstGeom>
          <a:noFill/>
        </p:spPr>
        <p:txBody>
          <a:bodyPr wrap="square" rtlCol="0">
            <a:spAutoFit/>
          </a:bodyPr>
          <a:lstStyle/>
          <a:p>
            <a:pPr algn="ctr"/>
            <a:r>
              <a:rPr lang="en-US" sz="3000" dirty="0" smtClean="0"/>
              <a:t>How do we keep track of the subatomic particles? </a:t>
            </a:r>
            <a:endParaRPr lang="en-US" sz="3000" dirty="0"/>
          </a:p>
        </p:txBody>
      </p:sp>
    </p:spTree>
    <p:extLst>
      <p:ext uri="{BB962C8B-B14F-4D97-AF65-F5344CB8AC3E}">
        <p14:creationId xmlns:p14="http://schemas.microsoft.com/office/powerpoint/2010/main" val="8769161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cs typeface="Times New Roman" pitchFamily="18" charset="0"/>
              </a:rPr>
              <a:t>What is an s orbitals?</a:t>
            </a:r>
          </a:p>
        </p:txBody>
      </p:sp>
      <p:sp>
        <p:nvSpPr>
          <p:cNvPr id="13315" name="Rectangle 3"/>
          <p:cNvSpPr>
            <a:spLocks noGrp="1" noChangeArrowheads="1"/>
          </p:cNvSpPr>
          <p:nvPr>
            <p:ph type="body" idx="1"/>
          </p:nvPr>
        </p:nvSpPr>
        <p:spPr>
          <a:xfrm>
            <a:off x="457200" y="1600200"/>
            <a:ext cx="8229600" cy="685800"/>
          </a:xfrm>
        </p:spPr>
        <p:txBody>
          <a:bodyPr/>
          <a:lstStyle/>
          <a:p>
            <a:pPr marL="0" indent="0" eaLnBrk="1" hangingPunct="1">
              <a:lnSpc>
                <a:spcPct val="90000"/>
              </a:lnSpc>
              <a:buNone/>
            </a:pPr>
            <a:r>
              <a:rPr lang="en-US" dirty="0" smtClean="0">
                <a:latin typeface="Symbol" pitchFamily="18" charset="2"/>
                <a:cs typeface="Times New Roman" pitchFamily="18" charset="0"/>
              </a:rPr>
              <a:t>·</a:t>
            </a:r>
            <a:r>
              <a:rPr lang="en-US"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 </a:t>
            </a:r>
            <a:r>
              <a:rPr lang="en-US" sz="3600" dirty="0" smtClean="0">
                <a:cs typeface="Times New Roman" pitchFamily="18" charset="0"/>
              </a:rPr>
              <a:t>spherical in shape</a:t>
            </a:r>
          </a:p>
        </p:txBody>
      </p:sp>
      <p:pic>
        <p:nvPicPr>
          <p:cNvPr id="13316" name="Picture 4"/>
          <p:cNvPicPr>
            <a:picLocks noChangeAspect="1" noChangeArrowheads="1"/>
          </p:cNvPicPr>
          <p:nvPr/>
        </p:nvPicPr>
        <p:blipFill>
          <a:blip r:embed="rId2" cstate="print"/>
          <a:srcRect/>
          <a:stretch>
            <a:fillRect/>
          </a:stretch>
        </p:blipFill>
        <p:spPr bwMode="auto">
          <a:xfrm>
            <a:off x="762000" y="2209800"/>
            <a:ext cx="3600450" cy="4191000"/>
          </a:xfrm>
          <a:prstGeom prst="rect">
            <a:avLst/>
          </a:prstGeom>
          <a:noFill/>
          <a:ln w="9525">
            <a:noFill/>
            <a:miter lim="800000"/>
            <a:headEnd/>
            <a:tailEnd/>
          </a:ln>
        </p:spPr>
      </p:pic>
      <p:pic>
        <p:nvPicPr>
          <p:cNvPr id="13317" name="Picture 5"/>
          <p:cNvPicPr>
            <a:picLocks noChangeAspect="1" noChangeArrowheads="1"/>
          </p:cNvPicPr>
          <p:nvPr/>
        </p:nvPicPr>
        <p:blipFill>
          <a:blip r:embed="rId3" cstate="print"/>
          <a:srcRect/>
          <a:stretch>
            <a:fillRect/>
          </a:stretch>
        </p:blipFill>
        <p:spPr bwMode="auto">
          <a:xfrm>
            <a:off x="5105400" y="2286000"/>
            <a:ext cx="3500438" cy="4114800"/>
          </a:xfrm>
          <a:prstGeom prst="rect">
            <a:avLst/>
          </a:prstGeom>
          <a:noFill/>
          <a:ln w="9525">
            <a:noFill/>
            <a:miter lim="800000"/>
            <a:headEnd/>
            <a:tailEnd/>
          </a:ln>
        </p:spPr>
      </p:pic>
      <p:sp>
        <p:nvSpPr>
          <p:cNvPr id="13318" name="Text Box 6"/>
          <p:cNvSpPr txBox="1">
            <a:spLocks noChangeArrowheads="1"/>
          </p:cNvSpPr>
          <p:nvPr/>
        </p:nvSpPr>
        <p:spPr bwMode="auto">
          <a:xfrm>
            <a:off x="1371600" y="6324600"/>
            <a:ext cx="2438400" cy="366713"/>
          </a:xfrm>
          <a:prstGeom prst="rect">
            <a:avLst/>
          </a:prstGeom>
          <a:noFill/>
          <a:ln w="9525">
            <a:noFill/>
            <a:miter lim="800000"/>
            <a:headEnd/>
            <a:tailEnd/>
          </a:ln>
        </p:spPr>
        <p:txBody>
          <a:bodyPr>
            <a:spAutoFit/>
          </a:bodyPr>
          <a:lstStyle/>
          <a:p>
            <a:pPr>
              <a:spcBef>
                <a:spcPct val="50000"/>
              </a:spcBef>
            </a:pPr>
            <a:r>
              <a:rPr lang="en-US"/>
              <a:t>Electron density map</a:t>
            </a:r>
          </a:p>
        </p:txBody>
      </p:sp>
      <p:sp>
        <p:nvSpPr>
          <p:cNvPr id="13319" name="Text Box 7"/>
          <p:cNvSpPr txBox="1">
            <a:spLocks noChangeArrowheads="1"/>
          </p:cNvSpPr>
          <p:nvPr/>
        </p:nvSpPr>
        <p:spPr bwMode="auto">
          <a:xfrm>
            <a:off x="4800600" y="6324600"/>
            <a:ext cx="4343400" cy="366713"/>
          </a:xfrm>
          <a:prstGeom prst="rect">
            <a:avLst/>
          </a:prstGeom>
          <a:noFill/>
          <a:ln w="9525">
            <a:noFill/>
            <a:miter lim="800000"/>
            <a:headEnd/>
            <a:tailEnd/>
          </a:ln>
        </p:spPr>
        <p:txBody>
          <a:bodyPr>
            <a:spAutoFit/>
          </a:bodyPr>
          <a:lstStyle/>
          <a:p>
            <a:pPr>
              <a:spcBef>
                <a:spcPct val="50000"/>
              </a:spcBef>
            </a:pPr>
            <a:r>
              <a:rPr lang="en-US"/>
              <a:t>Representation of volume of orbital</a:t>
            </a:r>
          </a:p>
        </p:txBody>
      </p:sp>
    </p:spTree>
    <p:extLst>
      <p:ext uri="{BB962C8B-B14F-4D97-AF65-F5344CB8AC3E}">
        <p14:creationId xmlns:p14="http://schemas.microsoft.com/office/powerpoint/2010/main" val="20487737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5410200" y="0"/>
            <a:ext cx="3059112" cy="6858000"/>
          </a:xfrm>
          <a:prstGeom prst="rect">
            <a:avLst/>
          </a:prstGeom>
          <a:noFill/>
          <a:ln w="9525">
            <a:noFill/>
            <a:miter lim="800000"/>
            <a:headEnd/>
            <a:tailEnd/>
          </a:ln>
        </p:spPr>
      </p:pic>
      <p:sp>
        <p:nvSpPr>
          <p:cNvPr id="2" name="Title 1"/>
          <p:cNvSpPr>
            <a:spLocks noGrp="1"/>
          </p:cNvSpPr>
          <p:nvPr>
            <p:ph type="title"/>
          </p:nvPr>
        </p:nvSpPr>
        <p:spPr>
          <a:xfrm>
            <a:off x="304800" y="457200"/>
            <a:ext cx="4953000" cy="2362200"/>
          </a:xfrm>
        </p:spPr>
        <p:txBody>
          <a:bodyPr/>
          <a:lstStyle/>
          <a:p>
            <a:r>
              <a:rPr lang="en-US" sz="3600" dirty="0" smtClean="0"/>
              <a:t>How does the size of an s orbital change as the energy level increases?</a:t>
            </a:r>
            <a:endParaRPr lang="en-US" sz="3600" dirty="0"/>
          </a:p>
        </p:txBody>
      </p:sp>
    </p:spTree>
    <p:extLst>
      <p:ext uri="{BB962C8B-B14F-4D97-AF65-F5344CB8AC3E}">
        <p14:creationId xmlns:p14="http://schemas.microsoft.com/office/powerpoint/2010/main" val="28751509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p:cNvPicPr>
            <a:picLocks noChangeAspect="1" noChangeArrowheads="1"/>
          </p:cNvPicPr>
          <p:nvPr/>
        </p:nvPicPr>
        <p:blipFill>
          <a:blip r:embed="rId3" cstate="print"/>
          <a:srcRect/>
          <a:stretch>
            <a:fillRect/>
          </a:stretch>
        </p:blipFill>
        <p:spPr bwMode="auto">
          <a:xfrm>
            <a:off x="57150" y="1160145"/>
            <a:ext cx="9029700" cy="4537710"/>
          </a:xfrm>
          <a:prstGeom prst="rect">
            <a:avLst/>
          </a:prstGeom>
          <a:noFill/>
          <a:ln w="25400">
            <a:noFill/>
            <a:miter lim="800000"/>
            <a:headEnd/>
            <a:tailEnd/>
          </a:ln>
          <a:effec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smtClean="0">
                <a:cs typeface="Times New Roman" pitchFamily="18" charset="0"/>
              </a:rPr>
              <a:t>What is a p orbital?</a:t>
            </a:r>
          </a:p>
        </p:txBody>
      </p:sp>
      <p:sp>
        <p:nvSpPr>
          <p:cNvPr id="15363" name="Rectangle 3"/>
          <p:cNvSpPr>
            <a:spLocks noGrp="1" noChangeArrowheads="1"/>
          </p:cNvSpPr>
          <p:nvPr>
            <p:ph type="body" sz="half" idx="1"/>
          </p:nvPr>
        </p:nvSpPr>
        <p:spPr/>
        <p:txBody>
          <a:bodyPr/>
          <a:lstStyle/>
          <a:p>
            <a:pPr marL="0" indent="0" eaLnBrk="1" hangingPunct="1">
              <a:lnSpc>
                <a:spcPct val="90000"/>
              </a:lnSpc>
              <a:buNone/>
            </a:pPr>
            <a:r>
              <a:rPr lang="en-US" sz="2800" dirty="0" smtClean="0">
                <a:latin typeface="Symbol" pitchFamily="18" charset="2"/>
                <a:cs typeface="Times New Roman" pitchFamily="18" charset="0"/>
              </a:rPr>
              <a:t>·</a:t>
            </a:r>
            <a:r>
              <a:rPr lang="en-US" sz="2800" dirty="0" smtClean="0">
                <a:latin typeface="Times New Roman" pitchFamily="18" charset="0"/>
                <a:cs typeface="Times New Roman" pitchFamily="18" charset="0"/>
              </a:rPr>
              <a:t>   </a:t>
            </a:r>
            <a:r>
              <a:rPr lang="en-US" sz="2800" dirty="0" smtClean="0">
                <a:cs typeface="Times New Roman" pitchFamily="18" charset="0"/>
              </a:rPr>
              <a:t>dumbbell shaped</a:t>
            </a:r>
          </a:p>
          <a:p>
            <a:pPr marL="0" indent="0" eaLnBrk="1" hangingPunct="1">
              <a:lnSpc>
                <a:spcPct val="90000"/>
              </a:lnSpc>
              <a:buNone/>
            </a:pPr>
            <a:r>
              <a:rPr lang="en-US" sz="2800" dirty="0" smtClean="0">
                <a:latin typeface="Symbol" pitchFamily="18" charset="2"/>
                <a:cs typeface="Times New Roman" pitchFamily="18" charset="0"/>
              </a:rPr>
              <a:t>·</a:t>
            </a:r>
            <a:r>
              <a:rPr lang="en-US" sz="2800" dirty="0" smtClean="0">
                <a:latin typeface="Times New Roman" pitchFamily="18" charset="0"/>
                <a:cs typeface="Times New Roman" pitchFamily="18" charset="0"/>
              </a:rPr>
              <a:t>   </a:t>
            </a:r>
            <a:r>
              <a:rPr lang="en-US" sz="2800" dirty="0" smtClean="0">
                <a:cs typeface="Times New Roman" pitchFamily="18" charset="0"/>
              </a:rPr>
              <a:t>three different spatial orientations</a:t>
            </a:r>
            <a:endParaRPr lang="en-US" sz="2800" dirty="0" smtClean="0"/>
          </a:p>
        </p:txBody>
      </p:sp>
      <p:pic>
        <p:nvPicPr>
          <p:cNvPr id="15364" name="Picture 9" descr="fg05_18"/>
          <p:cNvPicPr>
            <a:picLocks noGrp="1" noChangeAspect="1" noChangeArrowheads="1"/>
          </p:cNvPicPr>
          <p:nvPr>
            <p:ph sz="half" idx="2"/>
          </p:nvPr>
        </p:nvPicPr>
        <p:blipFill>
          <a:blip r:embed="rId2" cstate="print"/>
          <a:srcRect b="32155"/>
          <a:stretch>
            <a:fillRect/>
          </a:stretch>
        </p:blipFill>
        <p:spPr>
          <a:xfrm>
            <a:off x="762000" y="2995613"/>
            <a:ext cx="7848600" cy="3130550"/>
          </a:xfrm>
          <a:noFill/>
        </p:spPr>
      </p:pic>
    </p:spTree>
    <p:extLst>
      <p:ext uri="{BB962C8B-B14F-4D97-AF65-F5344CB8AC3E}">
        <p14:creationId xmlns:p14="http://schemas.microsoft.com/office/powerpoint/2010/main" val="3385103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28600"/>
            <a:ext cx="8229600" cy="838200"/>
          </a:xfrm>
        </p:spPr>
        <p:txBody>
          <a:bodyPr/>
          <a:lstStyle/>
          <a:p>
            <a:pPr eaLnBrk="1" hangingPunct="1"/>
            <a:r>
              <a:rPr lang="en-US" dirty="0" smtClean="0">
                <a:cs typeface="Times New Roman" pitchFamily="18" charset="0"/>
              </a:rPr>
              <a:t>What is a d orbital?</a:t>
            </a:r>
          </a:p>
        </p:txBody>
      </p:sp>
      <p:pic>
        <p:nvPicPr>
          <p:cNvPr id="16387" name="Picture 3"/>
          <p:cNvPicPr>
            <a:picLocks noChangeAspect="1" noChangeArrowheads="1"/>
          </p:cNvPicPr>
          <p:nvPr/>
        </p:nvPicPr>
        <p:blipFill>
          <a:blip r:embed="rId2" cstate="print"/>
          <a:srcRect/>
          <a:stretch>
            <a:fillRect/>
          </a:stretch>
        </p:blipFill>
        <p:spPr bwMode="auto">
          <a:xfrm>
            <a:off x="4038600" y="1447094"/>
            <a:ext cx="5105400" cy="5182306"/>
          </a:xfrm>
          <a:prstGeom prst="rect">
            <a:avLst/>
          </a:prstGeom>
          <a:noFill/>
          <a:ln w="9525">
            <a:noFill/>
            <a:miter lim="800000"/>
            <a:headEnd/>
            <a:tailEnd/>
          </a:ln>
        </p:spPr>
      </p:pic>
      <p:sp>
        <p:nvSpPr>
          <p:cNvPr id="4" name="Text Box 4"/>
          <p:cNvSpPr txBox="1">
            <a:spLocks noChangeArrowheads="1"/>
          </p:cNvSpPr>
          <p:nvPr/>
        </p:nvSpPr>
        <p:spPr bwMode="auto">
          <a:xfrm>
            <a:off x="457200" y="1066800"/>
            <a:ext cx="3810000" cy="1384995"/>
          </a:xfrm>
          <a:prstGeom prst="rect">
            <a:avLst/>
          </a:prstGeom>
          <a:noFill/>
          <a:ln w="9525">
            <a:noFill/>
            <a:miter lim="800000"/>
            <a:headEnd/>
            <a:tailEnd/>
          </a:ln>
        </p:spPr>
        <p:txBody>
          <a:bodyPr wrap="square">
            <a:spAutoFit/>
          </a:bodyPr>
          <a:lstStyle/>
          <a:p>
            <a:pPr marL="342900" indent="-342900">
              <a:spcBef>
                <a:spcPct val="50000"/>
              </a:spcBef>
              <a:buFont typeface="Arial" panose="020B0604020202020204" pitchFamily="34" charset="0"/>
              <a:buChar char="•"/>
            </a:pPr>
            <a:r>
              <a:rPr lang="en-US" sz="2400" dirty="0" smtClean="0"/>
              <a:t>4 leaf clover shape and a dumbbell with a doughnut </a:t>
            </a:r>
            <a:endParaRPr lang="en-US" sz="2400" dirty="0"/>
          </a:p>
          <a:p>
            <a:pPr marL="342900" indent="-342900">
              <a:spcBef>
                <a:spcPct val="50000"/>
              </a:spcBef>
              <a:buFont typeface="Arial" panose="020B0604020202020204" pitchFamily="34" charset="0"/>
              <a:buChar char="•"/>
            </a:pPr>
            <a:r>
              <a:rPr lang="en-US" sz="2400" dirty="0"/>
              <a:t>5</a:t>
            </a:r>
            <a:r>
              <a:rPr lang="en-US" sz="2400" dirty="0" smtClean="0"/>
              <a:t> </a:t>
            </a:r>
            <a:r>
              <a:rPr lang="en-US" sz="2400" dirty="0"/>
              <a:t>different orientations</a:t>
            </a:r>
          </a:p>
        </p:txBody>
      </p:sp>
    </p:spTree>
    <p:extLst>
      <p:ext uri="{BB962C8B-B14F-4D97-AF65-F5344CB8AC3E}">
        <p14:creationId xmlns:p14="http://schemas.microsoft.com/office/powerpoint/2010/main" val="42094323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7585" name="Picture 1"/>
          <p:cNvPicPr>
            <a:picLocks noChangeAspect="1" noChangeArrowheads="1"/>
          </p:cNvPicPr>
          <p:nvPr/>
        </p:nvPicPr>
        <p:blipFill>
          <a:blip r:embed="rId3" cstate="print"/>
          <a:srcRect/>
          <a:stretch>
            <a:fillRect/>
          </a:stretch>
        </p:blipFill>
        <p:spPr bwMode="auto">
          <a:xfrm>
            <a:off x="57150" y="1183005"/>
            <a:ext cx="9029700" cy="4491990"/>
          </a:xfrm>
          <a:prstGeom prst="rect">
            <a:avLst/>
          </a:prstGeom>
          <a:noFill/>
          <a:ln w="25400">
            <a:noFill/>
            <a:miter lim="800000"/>
            <a:headEnd/>
            <a:tailEnd/>
          </a:ln>
          <a:effec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715962"/>
          </a:xfrm>
        </p:spPr>
        <p:txBody>
          <a:bodyPr>
            <a:normAutofit fontScale="90000"/>
          </a:bodyPr>
          <a:lstStyle/>
          <a:p>
            <a:pPr eaLnBrk="1" hangingPunct="1"/>
            <a:r>
              <a:rPr lang="en-US" dirty="0" smtClean="0">
                <a:cs typeface="Times New Roman" pitchFamily="18" charset="0"/>
              </a:rPr>
              <a:t>What is an f orbital?</a:t>
            </a:r>
          </a:p>
        </p:txBody>
      </p:sp>
      <p:sp>
        <p:nvSpPr>
          <p:cNvPr id="17412" name="Text Box 4"/>
          <p:cNvSpPr txBox="1">
            <a:spLocks noChangeArrowheads="1"/>
          </p:cNvSpPr>
          <p:nvPr/>
        </p:nvSpPr>
        <p:spPr bwMode="auto">
          <a:xfrm>
            <a:off x="304800" y="914400"/>
            <a:ext cx="4038600" cy="1015663"/>
          </a:xfrm>
          <a:prstGeom prst="rect">
            <a:avLst/>
          </a:prstGeom>
          <a:noFill/>
          <a:ln w="9525">
            <a:noFill/>
            <a:miter lim="800000"/>
            <a:headEnd/>
            <a:tailEnd/>
          </a:ln>
        </p:spPr>
        <p:txBody>
          <a:bodyPr>
            <a:spAutoFit/>
          </a:bodyPr>
          <a:lstStyle/>
          <a:p>
            <a:pPr marL="342900" indent="-342900">
              <a:spcBef>
                <a:spcPct val="50000"/>
              </a:spcBef>
              <a:buFont typeface="Arial" panose="020B0604020202020204" pitchFamily="34" charset="0"/>
              <a:buChar char="•"/>
            </a:pPr>
            <a:r>
              <a:rPr lang="en-US" sz="2400" dirty="0"/>
              <a:t>Complex shapes</a:t>
            </a:r>
          </a:p>
          <a:p>
            <a:pPr marL="342900" indent="-342900">
              <a:spcBef>
                <a:spcPct val="50000"/>
              </a:spcBef>
              <a:buFont typeface="Arial" panose="020B0604020202020204" pitchFamily="34" charset="0"/>
              <a:buChar char="•"/>
            </a:pPr>
            <a:r>
              <a:rPr lang="en-US" sz="2400" dirty="0"/>
              <a:t>7 different orientations</a:t>
            </a:r>
          </a:p>
        </p:txBody>
      </p:sp>
      <p:pic>
        <p:nvPicPr>
          <p:cNvPr id="5" name="Picture 2" descr="07_28"/>
          <p:cNvPicPr>
            <a:picLocks noChangeAspect="1" noChangeArrowheads="1"/>
          </p:cNvPicPr>
          <p:nvPr/>
        </p:nvPicPr>
        <p:blipFill>
          <a:blip r:embed="rId2" cstate="print"/>
          <a:srcRect/>
          <a:stretch>
            <a:fillRect/>
          </a:stretch>
        </p:blipFill>
        <p:spPr bwMode="auto">
          <a:xfrm>
            <a:off x="838200" y="1939868"/>
            <a:ext cx="7696200" cy="4918132"/>
          </a:xfrm>
          <a:prstGeom prst="rect">
            <a:avLst/>
          </a:prstGeom>
          <a:noFill/>
          <a:ln w="9525">
            <a:noFill/>
            <a:miter lim="800000"/>
            <a:headEnd/>
            <a:tailEnd/>
          </a:ln>
        </p:spPr>
      </p:pic>
    </p:spTree>
    <p:extLst>
      <p:ext uri="{BB962C8B-B14F-4D97-AF65-F5344CB8AC3E}">
        <p14:creationId xmlns:p14="http://schemas.microsoft.com/office/powerpoint/2010/main" val="28603044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
          <p:cNvPicPr>
            <a:picLocks noChangeAspect="1" noChangeArrowheads="1"/>
          </p:cNvPicPr>
          <p:nvPr/>
        </p:nvPicPr>
        <p:blipFill>
          <a:blip r:embed="rId3" cstate="print"/>
          <a:srcRect/>
          <a:stretch>
            <a:fillRect/>
          </a:stretch>
        </p:blipFill>
        <p:spPr bwMode="auto">
          <a:xfrm>
            <a:off x="1905000" y="865908"/>
            <a:ext cx="6187440" cy="5946371"/>
          </a:xfrm>
          <a:prstGeom prst="rect">
            <a:avLst/>
          </a:prstGeom>
          <a:noFill/>
          <a:ln w="25400">
            <a:noFill/>
            <a:miter lim="800000"/>
            <a:headEnd/>
            <a:tailEnd/>
          </a:ln>
          <a:effectLst/>
        </p:spPr>
      </p:pic>
      <p:sp>
        <p:nvSpPr>
          <p:cNvPr id="2" name="Title 1"/>
          <p:cNvSpPr>
            <a:spLocks noGrp="1"/>
          </p:cNvSpPr>
          <p:nvPr>
            <p:ph type="title"/>
          </p:nvPr>
        </p:nvSpPr>
        <p:spPr>
          <a:xfrm>
            <a:off x="457200" y="274638"/>
            <a:ext cx="8229600" cy="591270"/>
          </a:xfrm>
        </p:spPr>
        <p:txBody>
          <a:bodyPr/>
          <a:lstStyle/>
          <a:p>
            <a:r>
              <a:rPr lang="en-US" sz="2600" dirty="0" smtClean="0"/>
              <a:t>How has the model of the atom changed over time? </a:t>
            </a:r>
            <a:endParaRPr lang="en-US" sz="2600" dirty="0"/>
          </a:p>
        </p:txBody>
      </p:sp>
    </p:spTree>
    <p:extLst>
      <p:ext uri="{BB962C8B-B14F-4D97-AF65-F5344CB8AC3E}">
        <p14:creationId xmlns:p14="http://schemas.microsoft.com/office/powerpoint/2010/main" val="339217719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dirty="0" smtClean="0"/>
              <a:t>Quantum Mechanical Model</a:t>
            </a:r>
          </a:p>
        </p:txBody>
      </p:sp>
      <p:sp>
        <p:nvSpPr>
          <p:cNvPr id="32770" name="Rectangle 3"/>
          <p:cNvSpPr>
            <a:spLocks noGrp="1" noChangeArrowheads="1"/>
          </p:cNvSpPr>
          <p:nvPr>
            <p:ph type="body" idx="1"/>
          </p:nvPr>
        </p:nvSpPr>
        <p:spPr/>
        <p:txBody>
          <a:bodyPr>
            <a:normAutofit fontScale="92500" lnSpcReduction="20000"/>
          </a:bodyPr>
          <a:lstStyle/>
          <a:p>
            <a:pPr algn="ctr">
              <a:buFont typeface="Times" charset="0"/>
              <a:buNone/>
            </a:pPr>
            <a:r>
              <a:rPr lang="en-US" b="1" smtClean="0"/>
              <a:t>Overview of the Four Quantum Numbers</a:t>
            </a:r>
            <a:endParaRPr lang="en-US" smtClean="0"/>
          </a:p>
          <a:p>
            <a:pPr>
              <a:buFont typeface="Times" charset="0"/>
              <a:buNone/>
            </a:pPr>
            <a:endParaRPr lang="en-US" smtClean="0"/>
          </a:p>
          <a:p>
            <a:pPr>
              <a:buFont typeface="Times" charset="0"/>
              <a:buNone/>
            </a:pPr>
            <a:r>
              <a:rPr lang="en-US" smtClean="0"/>
              <a:t>		</a:t>
            </a:r>
            <a:r>
              <a:rPr lang="en-US" i="1" smtClean="0"/>
              <a:t>General</a:t>
            </a:r>
            <a:r>
              <a:rPr lang="en-US" smtClean="0"/>
              <a:t>		Principal Energy Levels, </a:t>
            </a:r>
            <a:r>
              <a:rPr lang="en-US" i="1" smtClean="0"/>
              <a:t>n</a:t>
            </a:r>
            <a:endParaRPr lang="en-US" smtClean="0"/>
          </a:p>
          <a:p>
            <a:pPr>
              <a:buFont typeface="Times" charset="0"/>
              <a:buNone/>
            </a:pPr>
            <a:endParaRPr lang="en-US" smtClean="0"/>
          </a:p>
          <a:p>
            <a:pPr>
              <a:buFont typeface="Times" charset="0"/>
              <a:buNone/>
            </a:pPr>
            <a:r>
              <a:rPr lang="en-US" smtClean="0"/>
              <a:t>					Sublevels</a:t>
            </a:r>
          </a:p>
          <a:p>
            <a:pPr>
              <a:buFont typeface="Times" charset="0"/>
              <a:buNone/>
            </a:pPr>
            <a:endParaRPr lang="en-US" smtClean="0"/>
          </a:p>
          <a:p>
            <a:pPr>
              <a:buFont typeface="Times" charset="0"/>
              <a:buNone/>
            </a:pPr>
            <a:r>
              <a:rPr lang="en-US" smtClean="0"/>
              <a:t>					Electron Orbitals</a:t>
            </a:r>
          </a:p>
          <a:p>
            <a:pPr>
              <a:buFont typeface="Times" charset="0"/>
              <a:buNone/>
            </a:pPr>
            <a:endParaRPr lang="en-US" smtClean="0"/>
          </a:p>
          <a:p>
            <a:pPr>
              <a:buFont typeface="Times" charset="0"/>
              <a:buNone/>
            </a:pPr>
            <a:r>
              <a:rPr lang="en-US" smtClean="0"/>
              <a:t>		</a:t>
            </a:r>
            <a:r>
              <a:rPr lang="en-US" i="1" smtClean="0"/>
              <a:t>Specific</a:t>
            </a:r>
            <a:r>
              <a:rPr lang="en-US" smtClean="0"/>
              <a:t>		Orbital Occupancy</a:t>
            </a:r>
          </a:p>
        </p:txBody>
      </p:sp>
      <p:sp>
        <p:nvSpPr>
          <p:cNvPr id="32771" name="Line 4"/>
          <p:cNvSpPr>
            <a:spLocks noChangeShapeType="1"/>
          </p:cNvSpPr>
          <p:nvPr/>
        </p:nvSpPr>
        <p:spPr bwMode="auto">
          <a:xfrm>
            <a:off x="1905000" y="3124200"/>
            <a:ext cx="0" cy="1905000"/>
          </a:xfrm>
          <a:prstGeom prst="line">
            <a:avLst/>
          </a:prstGeom>
          <a:noFill/>
          <a:ln w="12700">
            <a:solidFill>
              <a:schemeClr val="tx1"/>
            </a:solidFill>
            <a:round/>
            <a:headEnd/>
            <a:tailEnd type="arrow" w="med" len="med"/>
          </a:ln>
        </p:spPr>
        <p:txBody>
          <a:bodyPr wrap="none" anchor="ctr"/>
          <a:lstStyle/>
          <a:p>
            <a:endParaRPr lang="en-US"/>
          </a:p>
        </p:txBody>
      </p:sp>
    </p:spTree>
    <p:extLst>
      <p:ext uri="{BB962C8B-B14F-4D97-AF65-F5344CB8AC3E}">
        <p14:creationId xmlns:p14="http://schemas.microsoft.com/office/powerpoint/2010/main" val="3538560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How do electrons go into orbitals?</a:t>
            </a:r>
            <a:endParaRPr lang="en-US" sz="4000" dirty="0"/>
          </a:p>
        </p:txBody>
      </p:sp>
      <p:pic>
        <p:nvPicPr>
          <p:cNvPr id="3" name="Picture 12" descr="05_Pg132_UnFigure_1"/>
          <p:cNvPicPr>
            <a:picLocks noChangeAspect="1" noChangeArrowheads="1"/>
          </p:cNvPicPr>
          <p:nvPr/>
        </p:nvPicPr>
        <p:blipFill>
          <a:blip r:embed="rId2" cstate="print"/>
          <a:srcRect t="60265" r="22728"/>
          <a:stretch>
            <a:fillRect/>
          </a:stretch>
        </p:blipFill>
        <p:spPr bwMode="auto">
          <a:xfrm>
            <a:off x="185448" y="1676400"/>
            <a:ext cx="4005552" cy="3276600"/>
          </a:xfrm>
          <a:prstGeom prst="rect">
            <a:avLst/>
          </a:prstGeom>
          <a:noFill/>
        </p:spPr>
      </p:pic>
      <p:pic>
        <p:nvPicPr>
          <p:cNvPr id="4" name="Picture 13" descr="05_Pg132_UnFigure_2"/>
          <p:cNvPicPr>
            <a:picLocks noChangeAspect="1" noChangeArrowheads="1"/>
          </p:cNvPicPr>
          <p:nvPr/>
        </p:nvPicPr>
        <p:blipFill>
          <a:blip r:embed="rId3" cstate="print"/>
          <a:srcRect/>
          <a:stretch>
            <a:fillRect/>
          </a:stretch>
        </p:blipFill>
        <p:spPr bwMode="auto">
          <a:xfrm>
            <a:off x="5486400" y="2514600"/>
            <a:ext cx="1928813" cy="1965552"/>
          </a:xfrm>
          <a:prstGeom prst="rect">
            <a:avLst/>
          </a:prstGeom>
          <a:noFill/>
        </p:spPr>
      </p:pic>
    </p:spTree>
    <p:extLst>
      <p:ext uri="{BB962C8B-B14F-4D97-AF65-F5344CB8AC3E}">
        <p14:creationId xmlns:p14="http://schemas.microsoft.com/office/powerpoint/2010/main" val="2916113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
          <p:cNvPicPr>
            <a:picLocks noChangeAspect="1" noChangeArrowheads="1"/>
          </p:cNvPicPr>
          <p:nvPr/>
        </p:nvPicPr>
        <p:blipFill>
          <a:blip r:embed="rId3" cstate="print"/>
          <a:srcRect/>
          <a:stretch>
            <a:fillRect/>
          </a:stretch>
        </p:blipFill>
        <p:spPr bwMode="auto">
          <a:xfrm>
            <a:off x="57150" y="777240"/>
            <a:ext cx="9029700" cy="5303520"/>
          </a:xfrm>
          <a:prstGeom prst="rect">
            <a:avLst/>
          </a:prstGeom>
          <a:noFill/>
          <a:ln w="25400">
            <a:noFill/>
            <a:miter lim="800000"/>
            <a:headEnd/>
            <a:tailEnd/>
          </a:ln>
          <a:effec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3729" name="Picture 1"/>
          <p:cNvPicPr>
            <a:picLocks noChangeAspect="1" noChangeArrowheads="1"/>
          </p:cNvPicPr>
          <p:nvPr/>
        </p:nvPicPr>
        <p:blipFill>
          <a:blip r:embed="rId3" cstate="print"/>
          <a:srcRect/>
          <a:stretch>
            <a:fillRect/>
          </a:stretch>
        </p:blipFill>
        <p:spPr bwMode="auto">
          <a:xfrm>
            <a:off x="57150" y="1022985"/>
            <a:ext cx="9029700" cy="4812030"/>
          </a:xfrm>
          <a:prstGeom prst="rect">
            <a:avLst/>
          </a:prstGeom>
          <a:noFill/>
          <a:ln w="25400">
            <a:noFill/>
            <a:miter lim="800000"/>
            <a:headEnd/>
            <a:tailEnd/>
          </a:ln>
          <a:effec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p:cNvPicPr>
            <a:picLocks noChangeAspect="1" noChangeArrowheads="1"/>
          </p:cNvPicPr>
          <p:nvPr/>
        </p:nvPicPr>
        <p:blipFill>
          <a:blip r:embed="rId3" cstate="print"/>
          <a:srcRect/>
          <a:stretch>
            <a:fillRect/>
          </a:stretch>
        </p:blipFill>
        <p:spPr bwMode="auto">
          <a:xfrm>
            <a:off x="1051560" y="40005"/>
            <a:ext cx="7040880" cy="6777990"/>
          </a:xfrm>
          <a:prstGeom prst="rect">
            <a:avLst/>
          </a:prstGeom>
          <a:noFill/>
          <a:ln w="25400">
            <a:noFill/>
            <a:miter lim="800000"/>
            <a:headEnd/>
            <a:tailEnd/>
          </a:ln>
          <a:effec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5_10_Figure.jpg"/>
          <p:cNvPicPr>
            <a:picLocks noChangeAspect="1"/>
          </p:cNvPicPr>
          <p:nvPr/>
        </p:nvPicPr>
        <p:blipFill>
          <a:blip r:embed="rId2" cstate="print"/>
          <a:stretch>
            <a:fillRect/>
          </a:stretch>
        </p:blipFill>
        <p:spPr>
          <a:xfrm>
            <a:off x="1874520" y="15240"/>
            <a:ext cx="5394960" cy="6827520"/>
          </a:xfrm>
          <a:prstGeom prst="rect">
            <a:avLst/>
          </a:prstGeom>
        </p:spPr>
      </p:pic>
    </p:spTree>
    <p:extLst>
      <p:ext uri="{BB962C8B-B14F-4D97-AF65-F5344CB8AC3E}">
        <p14:creationId xmlns:p14="http://schemas.microsoft.com/office/powerpoint/2010/main" val="13481199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descr="figure_07_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17700"/>
            <a:ext cx="8531225" cy="303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87870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3" cstate="print"/>
          <a:srcRect/>
          <a:stretch>
            <a:fillRect/>
          </a:stretch>
        </p:blipFill>
        <p:spPr bwMode="auto">
          <a:xfrm>
            <a:off x="57150" y="285750"/>
            <a:ext cx="9029700" cy="6286500"/>
          </a:xfrm>
          <a:prstGeom prst="rect">
            <a:avLst/>
          </a:prstGeom>
          <a:noFill/>
          <a:ln w="25400">
            <a:noFill/>
            <a:miter lim="800000"/>
            <a:headEnd/>
            <a:tailEnd/>
          </a:ln>
          <a:effec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200" dirty="0" smtClean="0"/>
              <a:t>Example – Electron Configuration</a:t>
            </a:r>
            <a:endParaRPr lang="en-US" sz="4200" dirty="0"/>
          </a:p>
        </p:txBody>
      </p:sp>
      <p:sp>
        <p:nvSpPr>
          <p:cNvPr id="4" name="Content Placeholder 3"/>
          <p:cNvSpPr>
            <a:spLocks noGrp="1"/>
          </p:cNvSpPr>
          <p:nvPr>
            <p:ph idx="1"/>
          </p:nvPr>
        </p:nvSpPr>
        <p:spPr/>
        <p:txBody>
          <a:bodyPr/>
          <a:lstStyle/>
          <a:p>
            <a:r>
              <a:rPr lang="en-US" dirty="0" smtClean="0"/>
              <a:t>What is the electron configuration of C?</a:t>
            </a:r>
          </a:p>
          <a:p>
            <a:pPr marL="514350" indent="-514350">
              <a:buAutoNum type="alphaUcPeriod"/>
            </a:pPr>
            <a:r>
              <a:rPr lang="en-US" dirty="0" smtClean="0"/>
              <a:t>1s</a:t>
            </a:r>
            <a:r>
              <a:rPr lang="en-US" baseline="30000" dirty="0" smtClean="0"/>
              <a:t>2</a:t>
            </a:r>
            <a:r>
              <a:rPr lang="en-US" dirty="0" smtClean="0"/>
              <a:t> 2s</a:t>
            </a:r>
            <a:r>
              <a:rPr lang="en-US" baseline="30000" dirty="0" smtClean="0"/>
              <a:t>2</a:t>
            </a:r>
            <a:r>
              <a:rPr lang="en-US" dirty="0" smtClean="0"/>
              <a:t> 2p</a:t>
            </a:r>
            <a:r>
              <a:rPr lang="en-US" baseline="30000" dirty="0" smtClean="0"/>
              <a:t>2</a:t>
            </a:r>
          </a:p>
          <a:p>
            <a:pPr marL="514350" indent="-514350">
              <a:buAutoNum type="alphaUcPeriod"/>
            </a:pPr>
            <a:r>
              <a:rPr lang="en-US" dirty="0" smtClean="0"/>
              <a:t>1s</a:t>
            </a:r>
            <a:r>
              <a:rPr lang="en-US" baseline="30000" dirty="0" smtClean="0"/>
              <a:t>2</a:t>
            </a:r>
            <a:r>
              <a:rPr lang="en-US" dirty="0" smtClean="0"/>
              <a:t> 1p</a:t>
            </a:r>
            <a:r>
              <a:rPr lang="en-US" baseline="30000" dirty="0" smtClean="0"/>
              <a:t>4</a:t>
            </a:r>
          </a:p>
          <a:p>
            <a:pPr marL="514350" indent="-514350">
              <a:buAutoNum type="alphaUcPeriod"/>
            </a:pPr>
            <a:r>
              <a:rPr lang="en-US" dirty="0" smtClean="0"/>
              <a:t>2s</a:t>
            </a:r>
            <a:r>
              <a:rPr lang="en-US" baseline="30000" dirty="0" smtClean="0"/>
              <a:t>2</a:t>
            </a:r>
            <a:r>
              <a:rPr lang="en-US" dirty="0" smtClean="0"/>
              <a:t> 2p</a:t>
            </a:r>
            <a:r>
              <a:rPr lang="en-US" baseline="30000" dirty="0" smtClean="0"/>
              <a:t>2</a:t>
            </a:r>
          </a:p>
          <a:p>
            <a:pPr marL="514350" indent="-514350">
              <a:buAutoNum type="alphaUcPeriod"/>
            </a:pPr>
            <a:r>
              <a:rPr lang="en-US" dirty="0" smtClean="0"/>
              <a:t>1s</a:t>
            </a:r>
            <a:r>
              <a:rPr lang="en-US" baseline="30000" dirty="0" smtClean="0"/>
              <a:t>6</a:t>
            </a:r>
          </a:p>
          <a:p>
            <a:pPr marL="514350" indent="-514350">
              <a:buAutoNum type="alphaUcPeriod"/>
            </a:pPr>
            <a:r>
              <a:rPr lang="en-US" dirty="0" smtClean="0"/>
              <a:t>None of the above</a:t>
            </a:r>
            <a:endParaRPr lang="en-US" dirty="0"/>
          </a:p>
        </p:txBody>
      </p:sp>
      <p:pic>
        <p:nvPicPr>
          <p:cNvPr id="5" name="Picture 4" descr="05_10_Figure.jpg"/>
          <p:cNvPicPr>
            <a:picLocks noChangeAspect="1"/>
          </p:cNvPicPr>
          <p:nvPr/>
        </p:nvPicPr>
        <p:blipFill>
          <a:blip r:embed="rId2" cstate="print"/>
          <a:stretch>
            <a:fillRect/>
          </a:stretch>
        </p:blipFill>
        <p:spPr>
          <a:xfrm>
            <a:off x="5638800" y="2362200"/>
            <a:ext cx="3239384" cy="4099560"/>
          </a:xfrm>
          <a:prstGeom prst="rect">
            <a:avLst/>
          </a:prstGeom>
        </p:spPr>
      </p:pic>
    </p:spTree>
    <p:extLst>
      <p:ext uri="{BB962C8B-B14F-4D97-AF65-F5344CB8AC3E}">
        <p14:creationId xmlns:p14="http://schemas.microsoft.com/office/powerpoint/2010/main" val="12244558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200" dirty="0" smtClean="0"/>
              <a:t>Example – Electron Configuration</a:t>
            </a:r>
            <a:endParaRPr lang="en-US" sz="4200" dirty="0"/>
          </a:p>
        </p:txBody>
      </p:sp>
      <p:sp>
        <p:nvSpPr>
          <p:cNvPr id="4" name="Content Placeholder 3"/>
          <p:cNvSpPr>
            <a:spLocks noGrp="1"/>
          </p:cNvSpPr>
          <p:nvPr>
            <p:ph idx="1"/>
          </p:nvPr>
        </p:nvSpPr>
        <p:spPr/>
        <p:txBody>
          <a:bodyPr/>
          <a:lstStyle/>
          <a:p>
            <a:r>
              <a:rPr lang="en-US" dirty="0" smtClean="0"/>
              <a:t>What is the electron configuration of C?</a:t>
            </a:r>
          </a:p>
          <a:p>
            <a:pPr marL="514350" indent="-514350">
              <a:buAutoNum type="alphaUcPeriod"/>
            </a:pPr>
            <a:r>
              <a:rPr lang="en-US" b="1" dirty="0" smtClean="0"/>
              <a:t>1s</a:t>
            </a:r>
            <a:r>
              <a:rPr lang="en-US" b="1" baseline="30000" dirty="0" smtClean="0"/>
              <a:t>2</a:t>
            </a:r>
            <a:r>
              <a:rPr lang="en-US" b="1" dirty="0" smtClean="0"/>
              <a:t> 2s</a:t>
            </a:r>
            <a:r>
              <a:rPr lang="en-US" b="1" baseline="30000" dirty="0" smtClean="0"/>
              <a:t>2</a:t>
            </a:r>
            <a:r>
              <a:rPr lang="en-US" b="1" dirty="0" smtClean="0"/>
              <a:t> 2p</a:t>
            </a:r>
            <a:r>
              <a:rPr lang="en-US" b="1" baseline="30000" dirty="0" smtClean="0"/>
              <a:t>2</a:t>
            </a:r>
          </a:p>
          <a:p>
            <a:pPr marL="514350" indent="-514350">
              <a:buAutoNum type="alphaUcPeriod"/>
            </a:pPr>
            <a:r>
              <a:rPr lang="en-US" dirty="0" smtClean="0"/>
              <a:t>1s</a:t>
            </a:r>
            <a:r>
              <a:rPr lang="en-US" baseline="30000" dirty="0" smtClean="0"/>
              <a:t>2</a:t>
            </a:r>
            <a:r>
              <a:rPr lang="en-US" dirty="0" smtClean="0"/>
              <a:t> 1p</a:t>
            </a:r>
            <a:r>
              <a:rPr lang="en-US" baseline="30000" dirty="0" smtClean="0"/>
              <a:t>4</a:t>
            </a:r>
          </a:p>
          <a:p>
            <a:pPr marL="514350" indent="-514350">
              <a:buAutoNum type="alphaUcPeriod"/>
            </a:pPr>
            <a:r>
              <a:rPr lang="en-US" dirty="0" smtClean="0"/>
              <a:t>2s</a:t>
            </a:r>
            <a:r>
              <a:rPr lang="en-US" baseline="30000" dirty="0" smtClean="0"/>
              <a:t>2</a:t>
            </a:r>
            <a:r>
              <a:rPr lang="en-US" dirty="0" smtClean="0"/>
              <a:t> 2p</a:t>
            </a:r>
            <a:r>
              <a:rPr lang="en-US" baseline="30000" dirty="0" smtClean="0"/>
              <a:t>2</a:t>
            </a:r>
          </a:p>
          <a:p>
            <a:pPr marL="514350" indent="-514350">
              <a:buAutoNum type="alphaUcPeriod"/>
            </a:pPr>
            <a:r>
              <a:rPr lang="en-US" dirty="0" smtClean="0"/>
              <a:t>1s</a:t>
            </a:r>
            <a:r>
              <a:rPr lang="en-US" baseline="30000" dirty="0" smtClean="0"/>
              <a:t>6</a:t>
            </a:r>
          </a:p>
          <a:p>
            <a:pPr marL="514350" indent="-514350">
              <a:buAutoNum type="alphaUcPeriod"/>
            </a:pPr>
            <a:r>
              <a:rPr lang="en-US" dirty="0" smtClean="0"/>
              <a:t>None of the above</a:t>
            </a:r>
            <a:endParaRPr lang="en-US" dirty="0"/>
          </a:p>
        </p:txBody>
      </p:sp>
      <p:pic>
        <p:nvPicPr>
          <p:cNvPr id="5" name="Picture 4" descr="05_10_Figure.jpg"/>
          <p:cNvPicPr>
            <a:picLocks noChangeAspect="1"/>
          </p:cNvPicPr>
          <p:nvPr/>
        </p:nvPicPr>
        <p:blipFill>
          <a:blip r:embed="rId2" cstate="print"/>
          <a:stretch>
            <a:fillRect/>
          </a:stretch>
        </p:blipFill>
        <p:spPr>
          <a:xfrm>
            <a:off x="5638800" y="2362200"/>
            <a:ext cx="3239384" cy="4099560"/>
          </a:xfrm>
          <a:prstGeom prst="rect">
            <a:avLst/>
          </a:prstGeom>
        </p:spPr>
      </p:pic>
    </p:spTree>
    <p:extLst>
      <p:ext uri="{BB962C8B-B14F-4D97-AF65-F5344CB8AC3E}">
        <p14:creationId xmlns:p14="http://schemas.microsoft.com/office/powerpoint/2010/main" val="35655935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200" dirty="0" smtClean="0"/>
              <a:t>Example – Electron Configuration</a:t>
            </a:r>
            <a:endParaRPr lang="en-US" sz="4200" dirty="0"/>
          </a:p>
        </p:txBody>
      </p:sp>
      <p:sp>
        <p:nvSpPr>
          <p:cNvPr id="4" name="Content Placeholder 3"/>
          <p:cNvSpPr>
            <a:spLocks noGrp="1"/>
          </p:cNvSpPr>
          <p:nvPr>
            <p:ph idx="1"/>
          </p:nvPr>
        </p:nvSpPr>
        <p:spPr/>
        <p:txBody>
          <a:bodyPr>
            <a:normAutofit/>
          </a:bodyPr>
          <a:lstStyle/>
          <a:p>
            <a:r>
              <a:rPr lang="en-US" dirty="0" smtClean="0"/>
              <a:t>What element has an electron configuration of 1s</a:t>
            </a:r>
            <a:r>
              <a:rPr lang="en-US" baseline="30000" dirty="0" smtClean="0"/>
              <a:t>2</a:t>
            </a:r>
            <a:r>
              <a:rPr lang="en-US" dirty="0" smtClean="0"/>
              <a:t> 2s</a:t>
            </a:r>
            <a:r>
              <a:rPr lang="en-US" baseline="30000" dirty="0" smtClean="0"/>
              <a:t>2</a:t>
            </a:r>
            <a:r>
              <a:rPr lang="en-US" dirty="0" smtClean="0"/>
              <a:t> 2p</a:t>
            </a:r>
            <a:r>
              <a:rPr lang="en-US" baseline="30000" dirty="0" smtClean="0"/>
              <a:t>6</a:t>
            </a:r>
            <a:r>
              <a:rPr lang="en-US" dirty="0" smtClean="0"/>
              <a:t> 3s</a:t>
            </a:r>
            <a:r>
              <a:rPr lang="en-US" baseline="30000" dirty="0" smtClean="0"/>
              <a:t>1</a:t>
            </a:r>
            <a:r>
              <a:rPr lang="en-US" dirty="0" smtClean="0"/>
              <a:t>?</a:t>
            </a:r>
          </a:p>
        </p:txBody>
      </p:sp>
    </p:spTree>
    <p:extLst>
      <p:ext uri="{BB962C8B-B14F-4D97-AF65-F5344CB8AC3E}">
        <p14:creationId xmlns:p14="http://schemas.microsoft.com/office/powerpoint/2010/main" val="39751935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200" dirty="0" smtClean="0"/>
              <a:t>Example – Electron Configuration</a:t>
            </a:r>
            <a:endParaRPr lang="en-US" sz="4200" dirty="0"/>
          </a:p>
        </p:txBody>
      </p:sp>
      <p:sp>
        <p:nvSpPr>
          <p:cNvPr id="4" name="Content Placeholder 3"/>
          <p:cNvSpPr>
            <a:spLocks noGrp="1"/>
          </p:cNvSpPr>
          <p:nvPr>
            <p:ph idx="1"/>
          </p:nvPr>
        </p:nvSpPr>
        <p:spPr/>
        <p:txBody>
          <a:bodyPr>
            <a:normAutofit/>
          </a:bodyPr>
          <a:lstStyle/>
          <a:p>
            <a:r>
              <a:rPr lang="en-US" dirty="0" smtClean="0"/>
              <a:t>What element has an electron configuration of 1s</a:t>
            </a:r>
            <a:r>
              <a:rPr lang="en-US" baseline="30000" dirty="0" smtClean="0"/>
              <a:t>2</a:t>
            </a:r>
            <a:r>
              <a:rPr lang="en-US" dirty="0" smtClean="0"/>
              <a:t> 2s</a:t>
            </a:r>
            <a:r>
              <a:rPr lang="en-US" baseline="30000" dirty="0" smtClean="0"/>
              <a:t>2</a:t>
            </a:r>
            <a:r>
              <a:rPr lang="en-US" dirty="0" smtClean="0"/>
              <a:t> 2p</a:t>
            </a:r>
            <a:r>
              <a:rPr lang="en-US" baseline="30000" dirty="0" smtClean="0"/>
              <a:t>6</a:t>
            </a:r>
            <a:r>
              <a:rPr lang="en-US" dirty="0" smtClean="0"/>
              <a:t> 3s</a:t>
            </a:r>
            <a:r>
              <a:rPr lang="en-US" baseline="30000" dirty="0" smtClean="0"/>
              <a:t>1</a:t>
            </a:r>
            <a:r>
              <a:rPr lang="en-US" dirty="0" smtClean="0"/>
              <a:t>?</a:t>
            </a:r>
          </a:p>
          <a:p>
            <a:pPr marL="0" indent="0">
              <a:buNone/>
            </a:pPr>
            <a:r>
              <a:rPr lang="en-US" dirty="0"/>
              <a:t>	</a:t>
            </a:r>
            <a:r>
              <a:rPr lang="en-US" b="1" dirty="0" smtClean="0"/>
              <a:t>Sodium, Na</a:t>
            </a:r>
          </a:p>
        </p:txBody>
      </p:sp>
    </p:spTree>
    <p:extLst>
      <p:ext uri="{BB962C8B-B14F-4D97-AF65-F5344CB8AC3E}">
        <p14:creationId xmlns:p14="http://schemas.microsoft.com/office/powerpoint/2010/main" val="24623778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Expanded Periodic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121" y="1524000"/>
            <a:ext cx="7543800"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194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a:blip r:embed="rId3" cstate="print"/>
          <a:srcRect/>
          <a:stretch>
            <a:fillRect/>
          </a:stretch>
        </p:blipFill>
        <p:spPr bwMode="auto">
          <a:xfrm>
            <a:off x="114300" y="1143000"/>
            <a:ext cx="9029700" cy="5760720"/>
          </a:xfrm>
          <a:prstGeom prst="rect">
            <a:avLst/>
          </a:prstGeom>
          <a:noFill/>
          <a:ln w="25400">
            <a:noFill/>
            <a:miter lim="800000"/>
            <a:headEnd/>
            <a:tailEnd/>
          </a:ln>
          <a:effectLst/>
        </p:spPr>
      </p:pic>
      <p:sp>
        <p:nvSpPr>
          <p:cNvPr id="2" name="Title 1"/>
          <p:cNvSpPr>
            <a:spLocks noGrp="1"/>
          </p:cNvSpPr>
          <p:nvPr>
            <p:ph type="title"/>
          </p:nvPr>
        </p:nvSpPr>
        <p:spPr>
          <a:xfrm>
            <a:off x="457200" y="274638"/>
            <a:ext cx="8229600" cy="868362"/>
          </a:xfrm>
        </p:spPr>
        <p:txBody>
          <a:bodyPr>
            <a:normAutofit fontScale="90000"/>
          </a:bodyPr>
          <a:lstStyle/>
          <a:p>
            <a:r>
              <a:rPr lang="en-US" sz="3200" dirty="0" smtClean="0"/>
              <a:t>How do waves travel? How are energy, frequency and wavelength related? </a:t>
            </a:r>
            <a:endParaRPr lang="en-US" sz="3200" dirty="0"/>
          </a:p>
        </p:txBody>
      </p:sp>
    </p:spTree>
    <p:extLst>
      <p:ext uri="{BB962C8B-B14F-4D97-AF65-F5344CB8AC3E}">
        <p14:creationId xmlns:p14="http://schemas.microsoft.com/office/powerpoint/2010/main" val="121814471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200" dirty="0" smtClean="0"/>
              <a:t>Example – Electron Configuration</a:t>
            </a:r>
            <a:endParaRPr lang="en-US" sz="4200" dirty="0"/>
          </a:p>
        </p:txBody>
      </p:sp>
      <p:sp>
        <p:nvSpPr>
          <p:cNvPr id="4" name="Content Placeholder 3"/>
          <p:cNvSpPr>
            <a:spLocks noGrp="1"/>
          </p:cNvSpPr>
          <p:nvPr>
            <p:ph idx="1"/>
          </p:nvPr>
        </p:nvSpPr>
        <p:spPr/>
        <p:txBody>
          <a:bodyPr>
            <a:normAutofit/>
          </a:bodyPr>
          <a:lstStyle/>
          <a:p>
            <a:r>
              <a:rPr lang="en-US" dirty="0" smtClean="0"/>
              <a:t>What is the electron configuration of vanadium, V?</a:t>
            </a:r>
          </a:p>
          <a:p>
            <a:pPr marL="514350" indent="-514350">
              <a:buAutoNum type="alphaUcPeriod"/>
            </a:pPr>
            <a:r>
              <a:rPr lang="en-US" dirty="0" smtClean="0"/>
              <a:t>1s</a:t>
            </a:r>
            <a:r>
              <a:rPr lang="en-US" baseline="30000" dirty="0" smtClean="0"/>
              <a:t>2</a:t>
            </a:r>
            <a:r>
              <a:rPr lang="en-US" dirty="0" smtClean="0"/>
              <a:t> 2s</a:t>
            </a:r>
            <a:r>
              <a:rPr lang="en-US" baseline="30000" dirty="0" smtClean="0"/>
              <a:t>2</a:t>
            </a:r>
            <a:r>
              <a:rPr lang="en-US" dirty="0" smtClean="0"/>
              <a:t> 2p</a:t>
            </a:r>
            <a:r>
              <a:rPr lang="en-US" baseline="30000" dirty="0" smtClean="0"/>
              <a:t>6</a:t>
            </a:r>
            <a:r>
              <a:rPr lang="en-US" dirty="0" smtClean="0"/>
              <a:t> 3s</a:t>
            </a:r>
            <a:r>
              <a:rPr lang="en-US" baseline="30000" dirty="0" smtClean="0"/>
              <a:t>2</a:t>
            </a:r>
            <a:r>
              <a:rPr lang="en-US" dirty="0" smtClean="0"/>
              <a:t> 3p</a:t>
            </a:r>
            <a:r>
              <a:rPr lang="en-US" baseline="30000" dirty="0" smtClean="0"/>
              <a:t>6</a:t>
            </a:r>
            <a:r>
              <a:rPr lang="en-US" dirty="0" smtClean="0"/>
              <a:t> 4s</a:t>
            </a:r>
            <a:r>
              <a:rPr lang="en-US" baseline="30000" dirty="0" smtClean="0"/>
              <a:t>2</a:t>
            </a:r>
            <a:r>
              <a:rPr lang="en-US" dirty="0" smtClean="0"/>
              <a:t> 4d</a:t>
            </a:r>
            <a:r>
              <a:rPr lang="en-US" baseline="30000" dirty="0" smtClean="0"/>
              <a:t>3</a:t>
            </a:r>
          </a:p>
          <a:p>
            <a:pPr marL="514350" indent="-514350">
              <a:buFont typeface="Arial" pitchFamily="34" charset="0"/>
              <a:buAutoNum type="alphaUcPeriod"/>
            </a:pPr>
            <a:r>
              <a:rPr lang="en-US" dirty="0" smtClean="0"/>
              <a:t>1s</a:t>
            </a:r>
            <a:r>
              <a:rPr lang="en-US" baseline="30000" dirty="0" smtClean="0"/>
              <a:t>2</a:t>
            </a:r>
            <a:r>
              <a:rPr lang="en-US" dirty="0" smtClean="0"/>
              <a:t> 2s</a:t>
            </a:r>
            <a:r>
              <a:rPr lang="en-US" baseline="30000" dirty="0" smtClean="0"/>
              <a:t>2</a:t>
            </a:r>
            <a:r>
              <a:rPr lang="en-US" dirty="0" smtClean="0"/>
              <a:t> 2p</a:t>
            </a:r>
            <a:r>
              <a:rPr lang="en-US" baseline="30000" dirty="0" smtClean="0"/>
              <a:t>6</a:t>
            </a:r>
            <a:r>
              <a:rPr lang="en-US" dirty="0" smtClean="0"/>
              <a:t> 3s2 3p</a:t>
            </a:r>
            <a:r>
              <a:rPr lang="en-US" baseline="30000" dirty="0" smtClean="0"/>
              <a:t>6</a:t>
            </a:r>
            <a:r>
              <a:rPr lang="en-US" dirty="0" smtClean="0"/>
              <a:t> 4s</a:t>
            </a:r>
            <a:r>
              <a:rPr lang="en-US" baseline="30000" dirty="0" smtClean="0"/>
              <a:t>5</a:t>
            </a:r>
          </a:p>
          <a:p>
            <a:pPr marL="514350" indent="-514350">
              <a:buFont typeface="Arial" pitchFamily="34" charset="0"/>
              <a:buAutoNum type="alphaUcPeriod"/>
            </a:pPr>
            <a:r>
              <a:rPr lang="en-US" dirty="0" smtClean="0"/>
              <a:t>1s</a:t>
            </a:r>
            <a:r>
              <a:rPr lang="en-US" baseline="30000" dirty="0" smtClean="0"/>
              <a:t>2</a:t>
            </a:r>
            <a:r>
              <a:rPr lang="en-US" dirty="0" smtClean="0"/>
              <a:t> 2s</a:t>
            </a:r>
            <a:r>
              <a:rPr lang="en-US" baseline="30000" dirty="0" smtClean="0"/>
              <a:t>2</a:t>
            </a:r>
            <a:r>
              <a:rPr lang="en-US" dirty="0" smtClean="0"/>
              <a:t> 2p</a:t>
            </a:r>
            <a:r>
              <a:rPr lang="en-US" baseline="30000" dirty="0" smtClean="0"/>
              <a:t>6</a:t>
            </a:r>
            <a:r>
              <a:rPr lang="en-US" dirty="0" smtClean="0"/>
              <a:t> 3s</a:t>
            </a:r>
            <a:r>
              <a:rPr lang="en-US" baseline="30000" dirty="0" smtClean="0"/>
              <a:t>3</a:t>
            </a:r>
            <a:r>
              <a:rPr lang="en-US" dirty="0" smtClean="0"/>
              <a:t> 3p</a:t>
            </a:r>
            <a:r>
              <a:rPr lang="en-US" baseline="30000" dirty="0" smtClean="0"/>
              <a:t>6</a:t>
            </a:r>
            <a:r>
              <a:rPr lang="en-US" dirty="0" smtClean="0"/>
              <a:t> 4s</a:t>
            </a:r>
            <a:r>
              <a:rPr lang="en-US" baseline="30000" dirty="0" smtClean="0"/>
              <a:t>2</a:t>
            </a:r>
            <a:r>
              <a:rPr lang="en-US" dirty="0" smtClean="0"/>
              <a:t> 3d</a:t>
            </a:r>
            <a:r>
              <a:rPr lang="en-US" baseline="30000" dirty="0" smtClean="0"/>
              <a:t>2</a:t>
            </a:r>
          </a:p>
          <a:p>
            <a:pPr marL="514350" indent="-514350">
              <a:buFont typeface="Arial" pitchFamily="34" charset="0"/>
              <a:buAutoNum type="alphaUcPeriod"/>
            </a:pPr>
            <a:r>
              <a:rPr lang="en-US" dirty="0" smtClean="0"/>
              <a:t>1s</a:t>
            </a:r>
            <a:r>
              <a:rPr lang="en-US" baseline="30000" dirty="0" smtClean="0"/>
              <a:t>2</a:t>
            </a:r>
            <a:r>
              <a:rPr lang="en-US" dirty="0" smtClean="0"/>
              <a:t> 2s</a:t>
            </a:r>
            <a:r>
              <a:rPr lang="en-US" baseline="30000" dirty="0" smtClean="0"/>
              <a:t>2</a:t>
            </a:r>
            <a:r>
              <a:rPr lang="en-US" dirty="0" smtClean="0"/>
              <a:t> 2p</a:t>
            </a:r>
            <a:r>
              <a:rPr lang="en-US" baseline="30000" dirty="0" smtClean="0"/>
              <a:t>6</a:t>
            </a:r>
            <a:r>
              <a:rPr lang="en-US" dirty="0" smtClean="0"/>
              <a:t> 3s</a:t>
            </a:r>
            <a:r>
              <a:rPr lang="en-US" baseline="30000" dirty="0" smtClean="0"/>
              <a:t>2</a:t>
            </a:r>
            <a:r>
              <a:rPr lang="en-US" dirty="0" smtClean="0"/>
              <a:t> 3p</a:t>
            </a:r>
            <a:r>
              <a:rPr lang="en-US" baseline="30000" dirty="0" smtClean="0"/>
              <a:t>6</a:t>
            </a:r>
            <a:r>
              <a:rPr lang="en-US" dirty="0" smtClean="0"/>
              <a:t> 4s</a:t>
            </a:r>
            <a:r>
              <a:rPr lang="en-US" baseline="30000" dirty="0" smtClean="0"/>
              <a:t>2</a:t>
            </a:r>
            <a:r>
              <a:rPr lang="en-US" dirty="0" smtClean="0"/>
              <a:t> 3d</a:t>
            </a:r>
            <a:r>
              <a:rPr lang="en-US" baseline="30000" dirty="0" smtClean="0"/>
              <a:t>3</a:t>
            </a:r>
          </a:p>
          <a:p>
            <a:pPr marL="514350" indent="-514350">
              <a:buAutoNum type="alphaUcPeriod"/>
            </a:pPr>
            <a:r>
              <a:rPr lang="en-US" dirty="0" smtClean="0"/>
              <a:t>None of the above</a:t>
            </a:r>
            <a:endParaRPr lang="en-US" dirty="0"/>
          </a:p>
        </p:txBody>
      </p:sp>
      <p:pic>
        <p:nvPicPr>
          <p:cNvPr id="5" name="Picture 4" descr="05_10_Figure.jpg"/>
          <p:cNvPicPr>
            <a:picLocks noChangeAspect="1"/>
          </p:cNvPicPr>
          <p:nvPr/>
        </p:nvPicPr>
        <p:blipFill>
          <a:blip r:embed="rId2" cstate="print"/>
          <a:stretch>
            <a:fillRect/>
          </a:stretch>
        </p:blipFill>
        <p:spPr>
          <a:xfrm>
            <a:off x="5952785" y="2438400"/>
            <a:ext cx="3191215" cy="4038600"/>
          </a:xfrm>
          <a:prstGeom prst="rect">
            <a:avLst/>
          </a:prstGeom>
        </p:spPr>
      </p:pic>
    </p:spTree>
    <p:extLst>
      <p:ext uri="{BB962C8B-B14F-4D97-AF65-F5344CB8AC3E}">
        <p14:creationId xmlns:p14="http://schemas.microsoft.com/office/powerpoint/2010/main" val="32826135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200" dirty="0" smtClean="0"/>
              <a:t>Example – Electron Configuration</a:t>
            </a:r>
            <a:endParaRPr lang="en-US" sz="4200" dirty="0"/>
          </a:p>
        </p:txBody>
      </p:sp>
      <p:sp>
        <p:nvSpPr>
          <p:cNvPr id="4" name="Content Placeholder 3"/>
          <p:cNvSpPr>
            <a:spLocks noGrp="1"/>
          </p:cNvSpPr>
          <p:nvPr>
            <p:ph idx="1"/>
          </p:nvPr>
        </p:nvSpPr>
        <p:spPr/>
        <p:txBody>
          <a:bodyPr>
            <a:normAutofit/>
          </a:bodyPr>
          <a:lstStyle/>
          <a:p>
            <a:r>
              <a:rPr lang="en-US" dirty="0" smtClean="0"/>
              <a:t>What is the electron configuration of vanadium, V?</a:t>
            </a:r>
          </a:p>
          <a:p>
            <a:pPr marL="514350" indent="-514350">
              <a:buAutoNum type="alphaUcPeriod"/>
            </a:pPr>
            <a:r>
              <a:rPr lang="en-US" dirty="0" smtClean="0"/>
              <a:t>1s</a:t>
            </a:r>
            <a:r>
              <a:rPr lang="en-US" baseline="30000" dirty="0" smtClean="0"/>
              <a:t>2</a:t>
            </a:r>
            <a:r>
              <a:rPr lang="en-US" dirty="0" smtClean="0"/>
              <a:t> 2s</a:t>
            </a:r>
            <a:r>
              <a:rPr lang="en-US" baseline="30000" dirty="0" smtClean="0"/>
              <a:t>2</a:t>
            </a:r>
            <a:r>
              <a:rPr lang="en-US" dirty="0" smtClean="0"/>
              <a:t> 2p</a:t>
            </a:r>
            <a:r>
              <a:rPr lang="en-US" baseline="30000" dirty="0" smtClean="0"/>
              <a:t>6</a:t>
            </a:r>
            <a:r>
              <a:rPr lang="en-US" dirty="0" smtClean="0"/>
              <a:t> 3s</a:t>
            </a:r>
            <a:r>
              <a:rPr lang="en-US" baseline="30000" dirty="0" smtClean="0"/>
              <a:t>2</a:t>
            </a:r>
            <a:r>
              <a:rPr lang="en-US" dirty="0" smtClean="0"/>
              <a:t> 3p</a:t>
            </a:r>
            <a:r>
              <a:rPr lang="en-US" baseline="30000" dirty="0" smtClean="0"/>
              <a:t>6</a:t>
            </a:r>
            <a:r>
              <a:rPr lang="en-US" dirty="0" smtClean="0"/>
              <a:t> 4s</a:t>
            </a:r>
            <a:r>
              <a:rPr lang="en-US" baseline="30000" dirty="0" smtClean="0"/>
              <a:t>2</a:t>
            </a:r>
            <a:r>
              <a:rPr lang="en-US" dirty="0" smtClean="0"/>
              <a:t> 4d</a:t>
            </a:r>
            <a:r>
              <a:rPr lang="en-US" baseline="30000" dirty="0" smtClean="0"/>
              <a:t>3</a:t>
            </a:r>
          </a:p>
          <a:p>
            <a:pPr marL="514350" indent="-514350">
              <a:buFont typeface="Arial" pitchFamily="34" charset="0"/>
              <a:buAutoNum type="alphaUcPeriod"/>
            </a:pPr>
            <a:r>
              <a:rPr lang="en-US" dirty="0" smtClean="0"/>
              <a:t>1s</a:t>
            </a:r>
            <a:r>
              <a:rPr lang="en-US" baseline="30000" dirty="0" smtClean="0"/>
              <a:t>2</a:t>
            </a:r>
            <a:r>
              <a:rPr lang="en-US" dirty="0" smtClean="0"/>
              <a:t> 2s</a:t>
            </a:r>
            <a:r>
              <a:rPr lang="en-US" baseline="30000" dirty="0" smtClean="0"/>
              <a:t>2</a:t>
            </a:r>
            <a:r>
              <a:rPr lang="en-US" dirty="0" smtClean="0"/>
              <a:t> 2p</a:t>
            </a:r>
            <a:r>
              <a:rPr lang="en-US" baseline="30000" dirty="0" smtClean="0"/>
              <a:t>6</a:t>
            </a:r>
            <a:r>
              <a:rPr lang="en-US" dirty="0" smtClean="0"/>
              <a:t> 3s2 3p</a:t>
            </a:r>
            <a:r>
              <a:rPr lang="en-US" baseline="30000" dirty="0" smtClean="0"/>
              <a:t>6</a:t>
            </a:r>
            <a:r>
              <a:rPr lang="en-US" dirty="0" smtClean="0"/>
              <a:t> 4s</a:t>
            </a:r>
            <a:r>
              <a:rPr lang="en-US" baseline="30000" dirty="0" smtClean="0"/>
              <a:t>5</a:t>
            </a:r>
          </a:p>
          <a:p>
            <a:pPr marL="514350" indent="-514350">
              <a:buFont typeface="Arial" pitchFamily="34" charset="0"/>
              <a:buAutoNum type="alphaUcPeriod"/>
            </a:pPr>
            <a:r>
              <a:rPr lang="en-US" dirty="0" smtClean="0"/>
              <a:t>1s</a:t>
            </a:r>
            <a:r>
              <a:rPr lang="en-US" baseline="30000" dirty="0" smtClean="0"/>
              <a:t>2</a:t>
            </a:r>
            <a:r>
              <a:rPr lang="en-US" dirty="0" smtClean="0"/>
              <a:t> 2s</a:t>
            </a:r>
            <a:r>
              <a:rPr lang="en-US" baseline="30000" dirty="0" smtClean="0"/>
              <a:t>2</a:t>
            </a:r>
            <a:r>
              <a:rPr lang="en-US" dirty="0" smtClean="0"/>
              <a:t> 2p</a:t>
            </a:r>
            <a:r>
              <a:rPr lang="en-US" baseline="30000" dirty="0" smtClean="0"/>
              <a:t>6</a:t>
            </a:r>
            <a:r>
              <a:rPr lang="en-US" dirty="0" smtClean="0"/>
              <a:t> 3s</a:t>
            </a:r>
            <a:r>
              <a:rPr lang="en-US" baseline="30000" dirty="0" smtClean="0"/>
              <a:t>3</a:t>
            </a:r>
            <a:r>
              <a:rPr lang="en-US" dirty="0" smtClean="0"/>
              <a:t> 3p</a:t>
            </a:r>
            <a:r>
              <a:rPr lang="en-US" baseline="30000" dirty="0" smtClean="0"/>
              <a:t>6</a:t>
            </a:r>
            <a:r>
              <a:rPr lang="en-US" dirty="0" smtClean="0"/>
              <a:t> 4s</a:t>
            </a:r>
            <a:r>
              <a:rPr lang="en-US" baseline="30000" dirty="0" smtClean="0"/>
              <a:t>2</a:t>
            </a:r>
            <a:r>
              <a:rPr lang="en-US" dirty="0" smtClean="0"/>
              <a:t> 3d</a:t>
            </a:r>
            <a:r>
              <a:rPr lang="en-US" baseline="30000" dirty="0" smtClean="0"/>
              <a:t>2</a:t>
            </a:r>
          </a:p>
          <a:p>
            <a:pPr marL="514350" indent="-514350">
              <a:buFont typeface="Arial" pitchFamily="34" charset="0"/>
              <a:buAutoNum type="alphaUcPeriod"/>
            </a:pPr>
            <a:r>
              <a:rPr lang="en-US" b="1" dirty="0" smtClean="0"/>
              <a:t>1s</a:t>
            </a:r>
            <a:r>
              <a:rPr lang="en-US" b="1" baseline="30000" dirty="0" smtClean="0"/>
              <a:t>2</a:t>
            </a:r>
            <a:r>
              <a:rPr lang="en-US" b="1" dirty="0" smtClean="0"/>
              <a:t> 2s</a:t>
            </a:r>
            <a:r>
              <a:rPr lang="en-US" b="1" baseline="30000" dirty="0" smtClean="0"/>
              <a:t>2</a:t>
            </a:r>
            <a:r>
              <a:rPr lang="en-US" b="1" dirty="0" smtClean="0"/>
              <a:t> 2p</a:t>
            </a:r>
            <a:r>
              <a:rPr lang="en-US" b="1" baseline="30000" dirty="0" smtClean="0"/>
              <a:t>6</a:t>
            </a:r>
            <a:r>
              <a:rPr lang="en-US" b="1" dirty="0" smtClean="0"/>
              <a:t> 3s</a:t>
            </a:r>
            <a:r>
              <a:rPr lang="en-US" b="1" baseline="30000" dirty="0" smtClean="0"/>
              <a:t>2</a:t>
            </a:r>
            <a:r>
              <a:rPr lang="en-US" b="1" dirty="0" smtClean="0"/>
              <a:t> 3p</a:t>
            </a:r>
            <a:r>
              <a:rPr lang="en-US" b="1" baseline="30000" dirty="0" smtClean="0"/>
              <a:t>6</a:t>
            </a:r>
            <a:r>
              <a:rPr lang="en-US" b="1" dirty="0" smtClean="0"/>
              <a:t> 4s</a:t>
            </a:r>
            <a:r>
              <a:rPr lang="en-US" b="1" baseline="30000" dirty="0" smtClean="0"/>
              <a:t>2</a:t>
            </a:r>
            <a:r>
              <a:rPr lang="en-US" b="1" dirty="0" smtClean="0"/>
              <a:t> 3d</a:t>
            </a:r>
            <a:r>
              <a:rPr lang="en-US" b="1" baseline="30000" dirty="0" smtClean="0"/>
              <a:t>3</a:t>
            </a:r>
          </a:p>
          <a:p>
            <a:pPr marL="514350" indent="-514350">
              <a:buAutoNum type="alphaUcPeriod"/>
            </a:pPr>
            <a:r>
              <a:rPr lang="en-US" dirty="0" smtClean="0"/>
              <a:t>None of the above</a:t>
            </a:r>
            <a:endParaRPr lang="en-US" dirty="0"/>
          </a:p>
        </p:txBody>
      </p:sp>
      <p:pic>
        <p:nvPicPr>
          <p:cNvPr id="5" name="Picture 4" descr="05_10_Figure.jpg"/>
          <p:cNvPicPr>
            <a:picLocks noChangeAspect="1"/>
          </p:cNvPicPr>
          <p:nvPr/>
        </p:nvPicPr>
        <p:blipFill>
          <a:blip r:embed="rId2" cstate="print"/>
          <a:stretch>
            <a:fillRect/>
          </a:stretch>
        </p:blipFill>
        <p:spPr>
          <a:xfrm>
            <a:off x="5952785" y="2438400"/>
            <a:ext cx="3191215" cy="4038600"/>
          </a:xfrm>
          <a:prstGeom prst="rect">
            <a:avLst/>
          </a:prstGeom>
        </p:spPr>
      </p:pic>
    </p:spTree>
    <p:extLst>
      <p:ext uri="{BB962C8B-B14F-4D97-AF65-F5344CB8AC3E}">
        <p14:creationId xmlns:p14="http://schemas.microsoft.com/office/powerpoint/2010/main" val="12250697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2200" dirty="0" smtClean="0"/>
              <a:t>How would you write the condensed electron configuration for zinc? </a:t>
            </a:r>
            <a:endParaRPr lang="en-US" sz="2200" dirty="0"/>
          </a:p>
        </p:txBody>
      </p:sp>
      <p:pic>
        <p:nvPicPr>
          <p:cNvPr id="52226" name="Picture 2" descr="Screen Shot 2015-10-18 at 7.57.07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914400"/>
            <a:ext cx="6553200" cy="412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9417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200" dirty="0" smtClean="0"/>
              <a:t>Example – Electron Configuration</a:t>
            </a:r>
            <a:endParaRPr lang="en-US" sz="4200" dirty="0"/>
          </a:p>
        </p:txBody>
      </p:sp>
      <p:sp>
        <p:nvSpPr>
          <p:cNvPr id="4" name="Content Placeholder 3"/>
          <p:cNvSpPr>
            <a:spLocks noGrp="1"/>
          </p:cNvSpPr>
          <p:nvPr>
            <p:ph idx="1"/>
          </p:nvPr>
        </p:nvSpPr>
        <p:spPr/>
        <p:txBody>
          <a:bodyPr>
            <a:normAutofit/>
          </a:bodyPr>
          <a:lstStyle/>
          <a:p>
            <a:r>
              <a:rPr lang="en-US" dirty="0" smtClean="0"/>
              <a:t>How many core electrons does aluminum have? </a:t>
            </a:r>
          </a:p>
          <a:p>
            <a:pPr marL="514350" indent="-514350">
              <a:buAutoNum type="alphaUcPeriod"/>
            </a:pPr>
            <a:r>
              <a:rPr lang="en-US" dirty="0" smtClean="0"/>
              <a:t>2</a:t>
            </a:r>
          </a:p>
          <a:p>
            <a:pPr marL="514350" indent="-514350">
              <a:buAutoNum type="alphaUcPeriod"/>
            </a:pPr>
            <a:r>
              <a:rPr lang="en-US" dirty="0" smtClean="0"/>
              <a:t>3</a:t>
            </a:r>
          </a:p>
          <a:p>
            <a:pPr marL="514350" indent="-514350">
              <a:buAutoNum type="alphaUcPeriod"/>
            </a:pPr>
            <a:r>
              <a:rPr lang="en-US" dirty="0" smtClean="0"/>
              <a:t>4</a:t>
            </a:r>
          </a:p>
          <a:p>
            <a:pPr marL="514350" indent="-514350">
              <a:buAutoNum type="alphaUcPeriod"/>
            </a:pPr>
            <a:r>
              <a:rPr lang="en-US" dirty="0" smtClean="0"/>
              <a:t>6</a:t>
            </a:r>
          </a:p>
          <a:p>
            <a:pPr marL="514350" indent="-514350">
              <a:buAutoNum type="alphaUcPeriod"/>
            </a:pPr>
            <a:r>
              <a:rPr lang="en-US" dirty="0" smtClean="0"/>
              <a:t>10</a:t>
            </a:r>
          </a:p>
        </p:txBody>
      </p:sp>
      <p:pic>
        <p:nvPicPr>
          <p:cNvPr id="5" name="Picture 4" descr="05_10_Figure.jpg"/>
          <p:cNvPicPr>
            <a:picLocks noChangeAspect="1"/>
          </p:cNvPicPr>
          <p:nvPr/>
        </p:nvPicPr>
        <p:blipFill>
          <a:blip r:embed="rId2" cstate="print"/>
          <a:stretch>
            <a:fillRect/>
          </a:stretch>
        </p:blipFill>
        <p:spPr>
          <a:xfrm>
            <a:off x="5257800" y="2286000"/>
            <a:ext cx="3191215" cy="4038600"/>
          </a:xfrm>
          <a:prstGeom prst="rect">
            <a:avLst/>
          </a:prstGeom>
        </p:spPr>
      </p:pic>
    </p:spTree>
    <p:extLst>
      <p:ext uri="{BB962C8B-B14F-4D97-AF65-F5344CB8AC3E}">
        <p14:creationId xmlns:p14="http://schemas.microsoft.com/office/powerpoint/2010/main" val="744028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200" dirty="0" smtClean="0"/>
              <a:t>Example – Electron Configuration</a:t>
            </a:r>
            <a:endParaRPr lang="en-US" sz="4200" dirty="0"/>
          </a:p>
        </p:txBody>
      </p:sp>
      <p:sp>
        <p:nvSpPr>
          <p:cNvPr id="4" name="Content Placeholder 3"/>
          <p:cNvSpPr>
            <a:spLocks noGrp="1"/>
          </p:cNvSpPr>
          <p:nvPr>
            <p:ph idx="1"/>
          </p:nvPr>
        </p:nvSpPr>
        <p:spPr/>
        <p:txBody>
          <a:bodyPr>
            <a:normAutofit/>
          </a:bodyPr>
          <a:lstStyle/>
          <a:p>
            <a:r>
              <a:rPr lang="en-US" dirty="0" smtClean="0"/>
              <a:t>How many core electrons does aluminum have? </a:t>
            </a:r>
          </a:p>
          <a:p>
            <a:pPr marL="514350" indent="-514350">
              <a:buAutoNum type="alphaUcPeriod"/>
            </a:pPr>
            <a:r>
              <a:rPr lang="en-US" dirty="0" smtClean="0"/>
              <a:t>2</a:t>
            </a:r>
          </a:p>
          <a:p>
            <a:pPr marL="514350" indent="-514350">
              <a:buAutoNum type="alphaUcPeriod"/>
            </a:pPr>
            <a:r>
              <a:rPr lang="en-US" dirty="0" smtClean="0"/>
              <a:t>3</a:t>
            </a:r>
          </a:p>
          <a:p>
            <a:pPr marL="514350" indent="-514350">
              <a:buAutoNum type="alphaUcPeriod"/>
            </a:pPr>
            <a:r>
              <a:rPr lang="en-US" dirty="0" smtClean="0"/>
              <a:t>4</a:t>
            </a:r>
          </a:p>
          <a:p>
            <a:pPr marL="514350" indent="-514350">
              <a:buAutoNum type="alphaUcPeriod"/>
            </a:pPr>
            <a:r>
              <a:rPr lang="en-US" dirty="0" smtClean="0"/>
              <a:t>6</a:t>
            </a:r>
          </a:p>
          <a:p>
            <a:pPr marL="514350" indent="-514350">
              <a:buAutoNum type="alphaUcPeriod"/>
            </a:pPr>
            <a:r>
              <a:rPr lang="en-US" b="1" dirty="0" smtClean="0"/>
              <a:t>10</a:t>
            </a:r>
          </a:p>
        </p:txBody>
      </p:sp>
      <p:pic>
        <p:nvPicPr>
          <p:cNvPr id="5" name="Picture 4" descr="05_10_Figure.jpg"/>
          <p:cNvPicPr>
            <a:picLocks noChangeAspect="1"/>
          </p:cNvPicPr>
          <p:nvPr/>
        </p:nvPicPr>
        <p:blipFill>
          <a:blip r:embed="rId2" cstate="print"/>
          <a:stretch>
            <a:fillRect/>
          </a:stretch>
        </p:blipFill>
        <p:spPr>
          <a:xfrm>
            <a:off x="5257800" y="2286000"/>
            <a:ext cx="3191215" cy="4038600"/>
          </a:xfrm>
          <a:prstGeom prst="rect">
            <a:avLst/>
          </a:prstGeom>
        </p:spPr>
      </p:pic>
    </p:spTree>
    <p:extLst>
      <p:ext uri="{BB962C8B-B14F-4D97-AF65-F5344CB8AC3E}">
        <p14:creationId xmlns:p14="http://schemas.microsoft.com/office/powerpoint/2010/main" val="42378513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200" dirty="0" smtClean="0"/>
              <a:t>Example – Electron Configuration</a:t>
            </a:r>
            <a:endParaRPr lang="en-US" sz="4200" dirty="0"/>
          </a:p>
        </p:txBody>
      </p:sp>
      <p:sp>
        <p:nvSpPr>
          <p:cNvPr id="4" name="Content Placeholder 3"/>
          <p:cNvSpPr>
            <a:spLocks noGrp="1"/>
          </p:cNvSpPr>
          <p:nvPr>
            <p:ph idx="1"/>
          </p:nvPr>
        </p:nvSpPr>
        <p:spPr/>
        <p:txBody>
          <a:bodyPr>
            <a:normAutofit/>
          </a:bodyPr>
          <a:lstStyle/>
          <a:p>
            <a:r>
              <a:rPr lang="en-US" dirty="0" smtClean="0"/>
              <a:t>How many valence electrons does aluminum have? </a:t>
            </a:r>
          </a:p>
          <a:p>
            <a:pPr marL="514350" indent="-514350">
              <a:buAutoNum type="alphaUcPeriod"/>
            </a:pPr>
            <a:r>
              <a:rPr lang="en-US" dirty="0" smtClean="0"/>
              <a:t>2</a:t>
            </a:r>
          </a:p>
          <a:p>
            <a:pPr marL="514350" indent="-514350">
              <a:buAutoNum type="alphaUcPeriod"/>
            </a:pPr>
            <a:r>
              <a:rPr lang="en-US" dirty="0" smtClean="0"/>
              <a:t>3</a:t>
            </a:r>
          </a:p>
          <a:p>
            <a:pPr marL="514350" indent="-514350">
              <a:buAutoNum type="alphaUcPeriod"/>
            </a:pPr>
            <a:r>
              <a:rPr lang="en-US" dirty="0" smtClean="0"/>
              <a:t>4</a:t>
            </a:r>
          </a:p>
          <a:p>
            <a:pPr marL="514350" indent="-514350">
              <a:buAutoNum type="alphaUcPeriod"/>
            </a:pPr>
            <a:r>
              <a:rPr lang="en-US" dirty="0" smtClean="0"/>
              <a:t>6</a:t>
            </a:r>
          </a:p>
          <a:p>
            <a:pPr marL="514350" indent="-514350">
              <a:buAutoNum type="alphaUcPeriod"/>
            </a:pPr>
            <a:r>
              <a:rPr lang="en-US" dirty="0" smtClean="0"/>
              <a:t>10</a:t>
            </a:r>
          </a:p>
        </p:txBody>
      </p:sp>
      <p:pic>
        <p:nvPicPr>
          <p:cNvPr id="5" name="Picture 4" descr="05_10_Figure.jpg"/>
          <p:cNvPicPr>
            <a:picLocks noChangeAspect="1"/>
          </p:cNvPicPr>
          <p:nvPr/>
        </p:nvPicPr>
        <p:blipFill>
          <a:blip r:embed="rId2" cstate="print"/>
          <a:stretch>
            <a:fillRect/>
          </a:stretch>
        </p:blipFill>
        <p:spPr>
          <a:xfrm>
            <a:off x="5257800" y="2286000"/>
            <a:ext cx="3191215" cy="4038600"/>
          </a:xfrm>
          <a:prstGeom prst="rect">
            <a:avLst/>
          </a:prstGeom>
        </p:spPr>
      </p:pic>
    </p:spTree>
    <p:extLst>
      <p:ext uri="{BB962C8B-B14F-4D97-AF65-F5344CB8AC3E}">
        <p14:creationId xmlns:p14="http://schemas.microsoft.com/office/powerpoint/2010/main" val="30287178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200" dirty="0" smtClean="0"/>
              <a:t>Example – Electron Configuration</a:t>
            </a:r>
            <a:endParaRPr lang="en-US" sz="4200" dirty="0"/>
          </a:p>
        </p:txBody>
      </p:sp>
      <p:sp>
        <p:nvSpPr>
          <p:cNvPr id="4" name="Content Placeholder 3"/>
          <p:cNvSpPr>
            <a:spLocks noGrp="1"/>
          </p:cNvSpPr>
          <p:nvPr>
            <p:ph idx="1"/>
          </p:nvPr>
        </p:nvSpPr>
        <p:spPr/>
        <p:txBody>
          <a:bodyPr>
            <a:normAutofit/>
          </a:bodyPr>
          <a:lstStyle/>
          <a:p>
            <a:r>
              <a:rPr lang="en-US" dirty="0" smtClean="0"/>
              <a:t>How many valence electrons does aluminum have? </a:t>
            </a:r>
          </a:p>
          <a:p>
            <a:pPr marL="514350" indent="-514350">
              <a:buAutoNum type="alphaUcPeriod"/>
            </a:pPr>
            <a:r>
              <a:rPr lang="en-US" dirty="0" smtClean="0"/>
              <a:t>2</a:t>
            </a:r>
          </a:p>
          <a:p>
            <a:pPr marL="514350" indent="-514350">
              <a:buAutoNum type="alphaUcPeriod"/>
            </a:pPr>
            <a:r>
              <a:rPr lang="en-US" b="1" dirty="0" smtClean="0"/>
              <a:t>3</a:t>
            </a:r>
          </a:p>
          <a:p>
            <a:pPr marL="514350" indent="-514350">
              <a:buAutoNum type="alphaUcPeriod"/>
            </a:pPr>
            <a:r>
              <a:rPr lang="en-US" dirty="0" smtClean="0"/>
              <a:t>4</a:t>
            </a:r>
          </a:p>
          <a:p>
            <a:pPr marL="514350" indent="-514350">
              <a:buAutoNum type="alphaUcPeriod"/>
            </a:pPr>
            <a:r>
              <a:rPr lang="en-US" dirty="0" smtClean="0"/>
              <a:t>6</a:t>
            </a:r>
          </a:p>
          <a:p>
            <a:pPr marL="514350" indent="-514350">
              <a:buAutoNum type="alphaUcPeriod"/>
            </a:pPr>
            <a:r>
              <a:rPr lang="en-US" dirty="0" smtClean="0"/>
              <a:t>10</a:t>
            </a:r>
          </a:p>
        </p:txBody>
      </p:sp>
      <p:pic>
        <p:nvPicPr>
          <p:cNvPr id="5" name="Picture 4" descr="05_10_Figure.jpg"/>
          <p:cNvPicPr>
            <a:picLocks noChangeAspect="1"/>
          </p:cNvPicPr>
          <p:nvPr/>
        </p:nvPicPr>
        <p:blipFill>
          <a:blip r:embed="rId2" cstate="print"/>
          <a:stretch>
            <a:fillRect/>
          </a:stretch>
        </p:blipFill>
        <p:spPr>
          <a:xfrm>
            <a:off x="5257800" y="2286000"/>
            <a:ext cx="3191215" cy="4038600"/>
          </a:xfrm>
          <a:prstGeom prst="rect">
            <a:avLst/>
          </a:prstGeom>
        </p:spPr>
      </p:pic>
    </p:spTree>
    <p:extLst>
      <p:ext uri="{BB962C8B-B14F-4D97-AF65-F5344CB8AC3E}">
        <p14:creationId xmlns:p14="http://schemas.microsoft.com/office/powerpoint/2010/main" val="11796833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200" smtClean="0"/>
              <a:t>Example – Electron Configuration</a:t>
            </a:r>
            <a:endParaRPr lang="en-US" sz="4200" dirty="0"/>
          </a:p>
        </p:txBody>
      </p:sp>
      <p:sp>
        <p:nvSpPr>
          <p:cNvPr id="4" name="Content Placeholder 3"/>
          <p:cNvSpPr>
            <a:spLocks noGrp="1"/>
          </p:cNvSpPr>
          <p:nvPr>
            <p:ph sz="half" idx="1"/>
          </p:nvPr>
        </p:nvSpPr>
        <p:spPr>
          <a:xfrm>
            <a:off x="457200" y="1600200"/>
            <a:ext cx="4800600" cy="4525963"/>
          </a:xfrm>
        </p:spPr>
        <p:txBody>
          <a:bodyPr>
            <a:normAutofit/>
          </a:bodyPr>
          <a:lstStyle/>
          <a:p>
            <a:r>
              <a:rPr lang="en-US" dirty="0" smtClean="0"/>
              <a:t>Write the core notation for </a:t>
            </a:r>
            <a:r>
              <a:rPr lang="en-US" dirty="0" err="1" smtClean="0"/>
              <a:t>Pb</a:t>
            </a:r>
            <a:r>
              <a:rPr lang="en-US" dirty="0" smtClean="0"/>
              <a:t>. </a:t>
            </a:r>
          </a:p>
          <a:p>
            <a:pPr marL="514350" indent="-514350">
              <a:buAutoNum type="alphaUcPeriod"/>
            </a:pPr>
            <a:r>
              <a:rPr lang="en-US" dirty="0" smtClean="0"/>
              <a:t>[</a:t>
            </a:r>
            <a:r>
              <a:rPr lang="en-US" dirty="0" err="1" smtClean="0"/>
              <a:t>Xe</a:t>
            </a:r>
            <a:r>
              <a:rPr lang="en-US" dirty="0" smtClean="0"/>
              <a:t>] 6s</a:t>
            </a:r>
            <a:r>
              <a:rPr lang="en-US" baseline="30000" dirty="0" smtClean="0"/>
              <a:t>2</a:t>
            </a:r>
            <a:r>
              <a:rPr lang="en-US" dirty="0" smtClean="0"/>
              <a:t> 6p</a:t>
            </a:r>
            <a:r>
              <a:rPr lang="en-US" baseline="30000" dirty="0" smtClean="0"/>
              <a:t>2</a:t>
            </a:r>
          </a:p>
          <a:p>
            <a:pPr marL="514350" indent="-514350">
              <a:buFont typeface="Arial" pitchFamily="34" charset="0"/>
              <a:buAutoNum type="alphaUcPeriod"/>
            </a:pPr>
            <a:r>
              <a:rPr lang="en-US" dirty="0" smtClean="0"/>
              <a:t>6s</a:t>
            </a:r>
            <a:r>
              <a:rPr lang="en-US" baseline="30000" dirty="0" smtClean="0"/>
              <a:t>2</a:t>
            </a:r>
            <a:r>
              <a:rPr lang="en-US" dirty="0" smtClean="0"/>
              <a:t> 5d</a:t>
            </a:r>
            <a:r>
              <a:rPr lang="en-US" baseline="30000" dirty="0" smtClean="0"/>
              <a:t>10</a:t>
            </a:r>
            <a:r>
              <a:rPr lang="en-US" dirty="0" smtClean="0"/>
              <a:t> 4f</a:t>
            </a:r>
            <a:r>
              <a:rPr lang="en-US" baseline="30000" dirty="0" smtClean="0"/>
              <a:t>14</a:t>
            </a:r>
            <a:r>
              <a:rPr lang="en-US" dirty="0" smtClean="0"/>
              <a:t> 6p</a:t>
            </a:r>
            <a:r>
              <a:rPr lang="en-US" baseline="30000" dirty="0" smtClean="0"/>
              <a:t>2</a:t>
            </a:r>
          </a:p>
          <a:p>
            <a:pPr marL="514350" indent="-514350">
              <a:buFont typeface="Arial" pitchFamily="34" charset="0"/>
              <a:buAutoNum type="alphaUcPeriod"/>
            </a:pPr>
            <a:r>
              <a:rPr lang="en-US" dirty="0" smtClean="0"/>
              <a:t>1s</a:t>
            </a:r>
            <a:r>
              <a:rPr lang="en-US" baseline="30000" dirty="0" smtClean="0"/>
              <a:t>2</a:t>
            </a:r>
            <a:r>
              <a:rPr lang="en-US" dirty="0" smtClean="0"/>
              <a:t> 2s</a:t>
            </a:r>
            <a:r>
              <a:rPr lang="en-US" baseline="30000" dirty="0" smtClean="0"/>
              <a:t>2</a:t>
            </a:r>
            <a:r>
              <a:rPr lang="en-US" dirty="0" smtClean="0"/>
              <a:t> 2p</a:t>
            </a:r>
            <a:r>
              <a:rPr lang="en-US" baseline="30000" dirty="0" smtClean="0"/>
              <a:t>6</a:t>
            </a:r>
            <a:r>
              <a:rPr lang="en-US" dirty="0" smtClean="0"/>
              <a:t> 3s</a:t>
            </a:r>
            <a:r>
              <a:rPr lang="en-US" baseline="30000" dirty="0" smtClean="0"/>
              <a:t>2</a:t>
            </a:r>
            <a:r>
              <a:rPr lang="en-US" dirty="0" smtClean="0"/>
              <a:t> 3p</a:t>
            </a:r>
            <a:r>
              <a:rPr lang="en-US" baseline="30000" dirty="0" smtClean="0"/>
              <a:t>6</a:t>
            </a:r>
            <a:r>
              <a:rPr lang="en-US" dirty="0" smtClean="0"/>
              <a:t> 4s</a:t>
            </a:r>
            <a:r>
              <a:rPr lang="en-US" baseline="30000" dirty="0" smtClean="0"/>
              <a:t>2</a:t>
            </a:r>
            <a:r>
              <a:rPr lang="en-US" dirty="0" smtClean="0"/>
              <a:t> 3d</a:t>
            </a:r>
            <a:r>
              <a:rPr lang="en-US" baseline="30000" dirty="0" smtClean="0"/>
              <a:t>10</a:t>
            </a:r>
            <a:r>
              <a:rPr lang="en-US" dirty="0" smtClean="0"/>
              <a:t> 4p</a:t>
            </a:r>
            <a:r>
              <a:rPr lang="en-US" baseline="30000" dirty="0" smtClean="0"/>
              <a:t>6</a:t>
            </a:r>
            <a:r>
              <a:rPr lang="en-US" dirty="0" smtClean="0"/>
              <a:t> 5s2 4d</a:t>
            </a:r>
            <a:r>
              <a:rPr lang="en-US" baseline="30000" dirty="0" smtClean="0"/>
              <a:t>10</a:t>
            </a:r>
            <a:r>
              <a:rPr lang="en-US" dirty="0" smtClean="0"/>
              <a:t> 5p</a:t>
            </a:r>
            <a:r>
              <a:rPr lang="en-US" baseline="30000" dirty="0" smtClean="0"/>
              <a:t>6</a:t>
            </a:r>
            <a:r>
              <a:rPr lang="en-US" dirty="0" smtClean="0"/>
              <a:t> 6s</a:t>
            </a:r>
            <a:r>
              <a:rPr lang="en-US" baseline="30000" dirty="0" smtClean="0"/>
              <a:t>2</a:t>
            </a:r>
            <a:r>
              <a:rPr lang="en-US" dirty="0" smtClean="0"/>
              <a:t> 5d</a:t>
            </a:r>
            <a:r>
              <a:rPr lang="en-US" baseline="30000" dirty="0" smtClean="0"/>
              <a:t>10</a:t>
            </a:r>
            <a:r>
              <a:rPr lang="en-US" dirty="0" smtClean="0"/>
              <a:t> 4f</a:t>
            </a:r>
            <a:r>
              <a:rPr lang="en-US" baseline="30000" dirty="0" smtClean="0"/>
              <a:t>14</a:t>
            </a:r>
            <a:r>
              <a:rPr lang="en-US" dirty="0" smtClean="0"/>
              <a:t> 6p</a:t>
            </a:r>
            <a:r>
              <a:rPr lang="en-US" baseline="30000" dirty="0" smtClean="0"/>
              <a:t>2</a:t>
            </a:r>
          </a:p>
          <a:p>
            <a:pPr marL="514350" indent="-514350">
              <a:buFont typeface="Arial" pitchFamily="34" charset="0"/>
              <a:buAutoNum type="alphaUcPeriod"/>
            </a:pPr>
            <a:r>
              <a:rPr lang="en-US" dirty="0" smtClean="0"/>
              <a:t>[</a:t>
            </a:r>
            <a:r>
              <a:rPr lang="en-US" dirty="0" err="1" smtClean="0"/>
              <a:t>Xe</a:t>
            </a:r>
            <a:r>
              <a:rPr lang="en-US" dirty="0" smtClean="0"/>
              <a:t>] 6s</a:t>
            </a:r>
            <a:r>
              <a:rPr lang="en-US" baseline="30000" dirty="0" smtClean="0"/>
              <a:t>2</a:t>
            </a:r>
            <a:r>
              <a:rPr lang="en-US" dirty="0" smtClean="0"/>
              <a:t> 5d</a:t>
            </a:r>
            <a:r>
              <a:rPr lang="en-US" baseline="30000" dirty="0" smtClean="0"/>
              <a:t>10</a:t>
            </a:r>
            <a:r>
              <a:rPr lang="en-US" dirty="0" smtClean="0"/>
              <a:t> 4f</a:t>
            </a:r>
            <a:r>
              <a:rPr lang="en-US" baseline="30000" dirty="0" smtClean="0"/>
              <a:t>14</a:t>
            </a:r>
            <a:r>
              <a:rPr lang="en-US" dirty="0" smtClean="0"/>
              <a:t> 6p</a:t>
            </a:r>
            <a:r>
              <a:rPr lang="en-US" baseline="30000" dirty="0" smtClean="0"/>
              <a:t>2</a:t>
            </a:r>
          </a:p>
          <a:p>
            <a:pPr marL="514350" indent="-514350">
              <a:buAutoNum type="alphaUcPeriod"/>
            </a:pPr>
            <a:r>
              <a:rPr lang="en-US" dirty="0" smtClean="0"/>
              <a:t>[Hg] 6p</a:t>
            </a:r>
            <a:r>
              <a:rPr lang="en-US" baseline="30000" dirty="0" smtClean="0"/>
              <a:t>2</a:t>
            </a:r>
            <a:endParaRPr lang="en-US" dirty="0" smtClean="0"/>
          </a:p>
        </p:txBody>
      </p:sp>
      <p:pic>
        <p:nvPicPr>
          <p:cNvPr id="5" name="Picture 4" descr="05_10_Figure.jpg"/>
          <p:cNvPicPr>
            <a:picLocks noChangeAspect="1"/>
          </p:cNvPicPr>
          <p:nvPr/>
        </p:nvPicPr>
        <p:blipFill>
          <a:blip r:embed="rId2" cstate="print"/>
          <a:stretch>
            <a:fillRect/>
          </a:stretch>
        </p:blipFill>
        <p:spPr>
          <a:xfrm>
            <a:off x="5562600" y="1758538"/>
            <a:ext cx="3191215" cy="4038600"/>
          </a:xfrm>
          <a:prstGeom prst="rect">
            <a:avLst/>
          </a:prstGeom>
        </p:spPr>
      </p:pic>
    </p:spTree>
    <p:extLst>
      <p:ext uri="{BB962C8B-B14F-4D97-AF65-F5344CB8AC3E}">
        <p14:creationId xmlns:p14="http://schemas.microsoft.com/office/powerpoint/2010/main" val="1786152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200" smtClean="0"/>
              <a:t>Example – Electron Configuration</a:t>
            </a:r>
            <a:endParaRPr lang="en-US" sz="4200" dirty="0"/>
          </a:p>
        </p:txBody>
      </p:sp>
      <p:sp>
        <p:nvSpPr>
          <p:cNvPr id="4" name="Content Placeholder 3"/>
          <p:cNvSpPr>
            <a:spLocks noGrp="1"/>
          </p:cNvSpPr>
          <p:nvPr>
            <p:ph sz="half" idx="1"/>
          </p:nvPr>
        </p:nvSpPr>
        <p:spPr>
          <a:xfrm>
            <a:off x="457200" y="1600200"/>
            <a:ext cx="4800600" cy="4525963"/>
          </a:xfrm>
        </p:spPr>
        <p:txBody>
          <a:bodyPr>
            <a:normAutofit/>
          </a:bodyPr>
          <a:lstStyle/>
          <a:p>
            <a:r>
              <a:rPr lang="en-US" dirty="0" smtClean="0"/>
              <a:t>Write the core notation for </a:t>
            </a:r>
            <a:r>
              <a:rPr lang="en-US" dirty="0" err="1" smtClean="0"/>
              <a:t>Pb</a:t>
            </a:r>
            <a:r>
              <a:rPr lang="en-US" dirty="0" smtClean="0"/>
              <a:t>. </a:t>
            </a:r>
          </a:p>
          <a:p>
            <a:pPr marL="514350" indent="-514350">
              <a:buAutoNum type="alphaUcPeriod"/>
            </a:pPr>
            <a:r>
              <a:rPr lang="en-US" dirty="0" smtClean="0"/>
              <a:t>[</a:t>
            </a:r>
            <a:r>
              <a:rPr lang="en-US" dirty="0" err="1" smtClean="0"/>
              <a:t>Xe</a:t>
            </a:r>
            <a:r>
              <a:rPr lang="en-US" dirty="0" smtClean="0"/>
              <a:t>] 6s</a:t>
            </a:r>
            <a:r>
              <a:rPr lang="en-US" baseline="30000" dirty="0" smtClean="0"/>
              <a:t>2</a:t>
            </a:r>
            <a:r>
              <a:rPr lang="en-US" dirty="0" smtClean="0"/>
              <a:t> 6p</a:t>
            </a:r>
            <a:r>
              <a:rPr lang="en-US" baseline="30000" dirty="0" smtClean="0"/>
              <a:t>2</a:t>
            </a:r>
          </a:p>
          <a:p>
            <a:pPr marL="514350" indent="-514350">
              <a:buFont typeface="Arial" pitchFamily="34" charset="0"/>
              <a:buAutoNum type="alphaUcPeriod"/>
            </a:pPr>
            <a:r>
              <a:rPr lang="en-US" dirty="0" smtClean="0"/>
              <a:t>6s</a:t>
            </a:r>
            <a:r>
              <a:rPr lang="en-US" baseline="30000" dirty="0" smtClean="0"/>
              <a:t>2</a:t>
            </a:r>
            <a:r>
              <a:rPr lang="en-US" dirty="0" smtClean="0"/>
              <a:t> 5d</a:t>
            </a:r>
            <a:r>
              <a:rPr lang="en-US" baseline="30000" dirty="0" smtClean="0"/>
              <a:t>10</a:t>
            </a:r>
            <a:r>
              <a:rPr lang="en-US" dirty="0" smtClean="0"/>
              <a:t> 4f</a:t>
            </a:r>
            <a:r>
              <a:rPr lang="en-US" baseline="30000" dirty="0" smtClean="0"/>
              <a:t>14</a:t>
            </a:r>
            <a:r>
              <a:rPr lang="en-US" dirty="0" smtClean="0"/>
              <a:t> 6p</a:t>
            </a:r>
            <a:r>
              <a:rPr lang="en-US" baseline="30000" dirty="0" smtClean="0"/>
              <a:t>2</a:t>
            </a:r>
          </a:p>
          <a:p>
            <a:pPr marL="514350" indent="-514350">
              <a:buFont typeface="Arial" pitchFamily="34" charset="0"/>
              <a:buAutoNum type="alphaUcPeriod"/>
            </a:pPr>
            <a:r>
              <a:rPr lang="en-US" dirty="0" smtClean="0"/>
              <a:t>1s</a:t>
            </a:r>
            <a:r>
              <a:rPr lang="en-US" baseline="30000" dirty="0" smtClean="0"/>
              <a:t>2</a:t>
            </a:r>
            <a:r>
              <a:rPr lang="en-US" dirty="0" smtClean="0"/>
              <a:t> 2s</a:t>
            </a:r>
            <a:r>
              <a:rPr lang="en-US" baseline="30000" dirty="0" smtClean="0"/>
              <a:t>2</a:t>
            </a:r>
            <a:r>
              <a:rPr lang="en-US" dirty="0" smtClean="0"/>
              <a:t> 2p</a:t>
            </a:r>
            <a:r>
              <a:rPr lang="en-US" baseline="30000" dirty="0" smtClean="0"/>
              <a:t>6</a:t>
            </a:r>
            <a:r>
              <a:rPr lang="en-US" dirty="0" smtClean="0"/>
              <a:t> 3s</a:t>
            </a:r>
            <a:r>
              <a:rPr lang="en-US" baseline="30000" dirty="0" smtClean="0"/>
              <a:t>2</a:t>
            </a:r>
            <a:r>
              <a:rPr lang="en-US" dirty="0" smtClean="0"/>
              <a:t> 3p</a:t>
            </a:r>
            <a:r>
              <a:rPr lang="en-US" baseline="30000" dirty="0" smtClean="0"/>
              <a:t>6</a:t>
            </a:r>
            <a:r>
              <a:rPr lang="en-US" dirty="0" smtClean="0"/>
              <a:t> 4s</a:t>
            </a:r>
            <a:r>
              <a:rPr lang="en-US" baseline="30000" dirty="0" smtClean="0"/>
              <a:t>2</a:t>
            </a:r>
            <a:r>
              <a:rPr lang="en-US" dirty="0" smtClean="0"/>
              <a:t> 3d</a:t>
            </a:r>
            <a:r>
              <a:rPr lang="en-US" baseline="30000" dirty="0" smtClean="0"/>
              <a:t>10</a:t>
            </a:r>
            <a:r>
              <a:rPr lang="en-US" dirty="0" smtClean="0"/>
              <a:t> 4p</a:t>
            </a:r>
            <a:r>
              <a:rPr lang="en-US" baseline="30000" dirty="0" smtClean="0"/>
              <a:t>6</a:t>
            </a:r>
            <a:r>
              <a:rPr lang="en-US" dirty="0" smtClean="0"/>
              <a:t> 5s2 4d</a:t>
            </a:r>
            <a:r>
              <a:rPr lang="en-US" baseline="30000" dirty="0" smtClean="0"/>
              <a:t>10</a:t>
            </a:r>
            <a:r>
              <a:rPr lang="en-US" dirty="0" smtClean="0"/>
              <a:t> 5p</a:t>
            </a:r>
            <a:r>
              <a:rPr lang="en-US" baseline="30000" dirty="0" smtClean="0"/>
              <a:t>6</a:t>
            </a:r>
            <a:r>
              <a:rPr lang="en-US" dirty="0" smtClean="0"/>
              <a:t> 6s</a:t>
            </a:r>
            <a:r>
              <a:rPr lang="en-US" baseline="30000" dirty="0" smtClean="0"/>
              <a:t>2</a:t>
            </a:r>
            <a:r>
              <a:rPr lang="en-US" dirty="0" smtClean="0"/>
              <a:t> 5d</a:t>
            </a:r>
            <a:r>
              <a:rPr lang="en-US" baseline="30000" dirty="0" smtClean="0"/>
              <a:t>10</a:t>
            </a:r>
            <a:r>
              <a:rPr lang="en-US" dirty="0" smtClean="0"/>
              <a:t> 4f</a:t>
            </a:r>
            <a:r>
              <a:rPr lang="en-US" baseline="30000" dirty="0" smtClean="0"/>
              <a:t>14</a:t>
            </a:r>
            <a:r>
              <a:rPr lang="en-US" dirty="0" smtClean="0"/>
              <a:t> 6p</a:t>
            </a:r>
            <a:r>
              <a:rPr lang="en-US" baseline="30000" dirty="0" smtClean="0"/>
              <a:t>2</a:t>
            </a:r>
          </a:p>
          <a:p>
            <a:pPr marL="514350" indent="-514350">
              <a:buFont typeface="Arial" pitchFamily="34" charset="0"/>
              <a:buAutoNum type="alphaUcPeriod"/>
            </a:pPr>
            <a:r>
              <a:rPr lang="en-US" b="1" dirty="0" smtClean="0"/>
              <a:t>[</a:t>
            </a:r>
            <a:r>
              <a:rPr lang="en-US" b="1" dirty="0" err="1" smtClean="0"/>
              <a:t>Xe</a:t>
            </a:r>
            <a:r>
              <a:rPr lang="en-US" b="1" dirty="0" smtClean="0"/>
              <a:t>] 6s</a:t>
            </a:r>
            <a:r>
              <a:rPr lang="en-US" b="1" baseline="30000" dirty="0" smtClean="0"/>
              <a:t>2</a:t>
            </a:r>
            <a:r>
              <a:rPr lang="en-US" b="1" dirty="0" smtClean="0"/>
              <a:t> 5d</a:t>
            </a:r>
            <a:r>
              <a:rPr lang="en-US" b="1" baseline="30000" dirty="0" smtClean="0"/>
              <a:t>10</a:t>
            </a:r>
            <a:r>
              <a:rPr lang="en-US" b="1" dirty="0" smtClean="0"/>
              <a:t> 4f</a:t>
            </a:r>
            <a:r>
              <a:rPr lang="en-US" b="1" baseline="30000" dirty="0" smtClean="0"/>
              <a:t>14</a:t>
            </a:r>
            <a:r>
              <a:rPr lang="en-US" b="1" dirty="0" smtClean="0"/>
              <a:t> 6p</a:t>
            </a:r>
            <a:r>
              <a:rPr lang="en-US" b="1" baseline="30000" dirty="0" smtClean="0"/>
              <a:t>2</a:t>
            </a:r>
          </a:p>
          <a:p>
            <a:pPr marL="514350" indent="-514350">
              <a:buAutoNum type="alphaUcPeriod"/>
            </a:pPr>
            <a:r>
              <a:rPr lang="en-US" dirty="0" smtClean="0"/>
              <a:t>[Hg] 6p</a:t>
            </a:r>
            <a:r>
              <a:rPr lang="en-US" baseline="30000" dirty="0" smtClean="0"/>
              <a:t>2</a:t>
            </a:r>
            <a:endParaRPr lang="en-US" dirty="0" smtClean="0"/>
          </a:p>
        </p:txBody>
      </p:sp>
      <p:pic>
        <p:nvPicPr>
          <p:cNvPr id="5" name="Picture 4" descr="05_10_Figure.jpg"/>
          <p:cNvPicPr>
            <a:picLocks noChangeAspect="1"/>
          </p:cNvPicPr>
          <p:nvPr/>
        </p:nvPicPr>
        <p:blipFill>
          <a:blip r:embed="rId2" cstate="print"/>
          <a:stretch>
            <a:fillRect/>
          </a:stretch>
        </p:blipFill>
        <p:spPr>
          <a:xfrm>
            <a:off x="5562600" y="1758538"/>
            <a:ext cx="3191215" cy="4038600"/>
          </a:xfrm>
          <a:prstGeom prst="rect">
            <a:avLst/>
          </a:prstGeom>
        </p:spPr>
      </p:pic>
    </p:spTree>
    <p:extLst>
      <p:ext uri="{BB962C8B-B14F-4D97-AF65-F5344CB8AC3E}">
        <p14:creationId xmlns:p14="http://schemas.microsoft.com/office/powerpoint/2010/main" val="8211160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200" dirty="0" smtClean="0"/>
              <a:t>Example – Electron Configuration</a:t>
            </a:r>
            <a:endParaRPr lang="en-US" sz="4200" dirty="0"/>
          </a:p>
        </p:txBody>
      </p:sp>
      <p:sp>
        <p:nvSpPr>
          <p:cNvPr id="4" name="Content Placeholder 3"/>
          <p:cNvSpPr>
            <a:spLocks noGrp="1"/>
          </p:cNvSpPr>
          <p:nvPr>
            <p:ph sz="half" idx="1"/>
          </p:nvPr>
        </p:nvSpPr>
        <p:spPr>
          <a:xfrm>
            <a:off x="457200" y="1600200"/>
            <a:ext cx="4876800" cy="4525963"/>
          </a:xfrm>
        </p:spPr>
        <p:txBody>
          <a:bodyPr>
            <a:normAutofit/>
          </a:bodyPr>
          <a:lstStyle/>
          <a:p>
            <a:r>
              <a:rPr lang="en-US" dirty="0" smtClean="0"/>
              <a:t>Write the core notation for Pb</a:t>
            </a:r>
            <a:r>
              <a:rPr lang="en-US" baseline="30000" dirty="0" smtClean="0"/>
              <a:t>2+</a:t>
            </a:r>
            <a:r>
              <a:rPr lang="en-US" dirty="0" smtClean="0"/>
              <a:t>.</a:t>
            </a:r>
            <a:endParaRPr lang="en-US" baseline="30000" dirty="0" smtClean="0"/>
          </a:p>
          <a:p>
            <a:pPr marL="514350" indent="-514350">
              <a:buFont typeface="Arial" pitchFamily="34" charset="0"/>
              <a:buAutoNum type="alphaUcPeriod"/>
            </a:pPr>
            <a:r>
              <a:rPr lang="en-US" dirty="0" smtClean="0"/>
              <a:t>[</a:t>
            </a:r>
            <a:r>
              <a:rPr lang="en-US" dirty="0" err="1" smtClean="0"/>
              <a:t>Xe</a:t>
            </a:r>
            <a:r>
              <a:rPr lang="en-US" dirty="0" smtClean="0"/>
              <a:t>] 5d</a:t>
            </a:r>
            <a:r>
              <a:rPr lang="en-US" baseline="30000" dirty="0" smtClean="0"/>
              <a:t>10</a:t>
            </a:r>
            <a:r>
              <a:rPr lang="en-US" dirty="0" smtClean="0"/>
              <a:t> 4f</a:t>
            </a:r>
            <a:r>
              <a:rPr lang="en-US" baseline="30000" dirty="0" smtClean="0"/>
              <a:t>14</a:t>
            </a:r>
            <a:r>
              <a:rPr lang="en-US" dirty="0" smtClean="0"/>
              <a:t> 6p</a:t>
            </a:r>
            <a:r>
              <a:rPr lang="en-US" baseline="30000" dirty="0" smtClean="0"/>
              <a:t>2</a:t>
            </a:r>
          </a:p>
          <a:p>
            <a:pPr marL="514350" indent="-514350">
              <a:buAutoNum type="alphaUcPeriod"/>
            </a:pPr>
            <a:r>
              <a:rPr lang="en-US" dirty="0" smtClean="0"/>
              <a:t>[</a:t>
            </a:r>
            <a:r>
              <a:rPr lang="en-US" dirty="0" err="1" smtClean="0"/>
              <a:t>Xe</a:t>
            </a:r>
            <a:r>
              <a:rPr lang="en-US" dirty="0" smtClean="0"/>
              <a:t>] 6s</a:t>
            </a:r>
            <a:r>
              <a:rPr lang="en-US" baseline="30000" dirty="0" smtClean="0"/>
              <a:t>2</a:t>
            </a:r>
          </a:p>
          <a:p>
            <a:pPr marL="514350" indent="-514350">
              <a:buFont typeface="Arial" pitchFamily="34" charset="0"/>
              <a:buAutoNum type="alphaUcPeriod"/>
            </a:pPr>
            <a:r>
              <a:rPr lang="en-US" dirty="0" smtClean="0"/>
              <a:t>6s</a:t>
            </a:r>
            <a:r>
              <a:rPr lang="en-US" baseline="30000" dirty="0" smtClean="0"/>
              <a:t>2</a:t>
            </a:r>
            <a:r>
              <a:rPr lang="en-US" dirty="0" smtClean="0"/>
              <a:t> 5d</a:t>
            </a:r>
            <a:r>
              <a:rPr lang="en-US" baseline="30000" dirty="0" smtClean="0"/>
              <a:t>10</a:t>
            </a:r>
            <a:r>
              <a:rPr lang="en-US" dirty="0" smtClean="0"/>
              <a:t> 4f</a:t>
            </a:r>
            <a:r>
              <a:rPr lang="en-US" baseline="30000" dirty="0" smtClean="0"/>
              <a:t>14</a:t>
            </a:r>
          </a:p>
          <a:p>
            <a:pPr marL="514350" indent="-514350">
              <a:buFont typeface="Arial" pitchFamily="34" charset="0"/>
              <a:buAutoNum type="alphaUcPeriod"/>
            </a:pPr>
            <a:r>
              <a:rPr lang="en-US" dirty="0" smtClean="0"/>
              <a:t>1s</a:t>
            </a:r>
            <a:r>
              <a:rPr lang="en-US" baseline="30000" dirty="0" smtClean="0"/>
              <a:t>2</a:t>
            </a:r>
            <a:r>
              <a:rPr lang="en-US" dirty="0" smtClean="0"/>
              <a:t> 2s</a:t>
            </a:r>
            <a:r>
              <a:rPr lang="en-US" baseline="30000" dirty="0" smtClean="0"/>
              <a:t>2</a:t>
            </a:r>
            <a:r>
              <a:rPr lang="en-US" dirty="0" smtClean="0"/>
              <a:t> 2p</a:t>
            </a:r>
            <a:r>
              <a:rPr lang="en-US" baseline="30000" dirty="0" smtClean="0"/>
              <a:t>6</a:t>
            </a:r>
            <a:r>
              <a:rPr lang="en-US" dirty="0" smtClean="0"/>
              <a:t> 3s</a:t>
            </a:r>
            <a:r>
              <a:rPr lang="en-US" baseline="30000" dirty="0" smtClean="0"/>
              <a:t>2</a:t>
            </a:r>
            <a:r>
              <a:rPr lang="en-US" dirty="0" smtClean="0"/>
              <a:t> 3p</a:t>
            </a:r>
            <a:r>
              <a:rPr lang="en-US" baseline="30000" dirty="0" smtClean="0"/>
              <a:t>6</a:t>
            </a:r>
            <a:r>
              <a:rPr lang="en-US" dirty="0" smtClean="0"/>
              <a:t> 4s</a:t>
            </a:r>
            <a:r>
              <a:rPr lang="en-US" baseline="30000" dirty="0" smtClean="0"/>
              <a:t>2</a:t>
            </a:r>
            <a:r>
              <a:rPr lang="en-US" dirty="0" smtClean="0"/>
              <a:t> 3d</a:t>
            </a:r>
            <a:r>
              <a:rPr lang="en-US" baseline="30000" dirty="0" smtClean="0"/>
              <a:t>10</a:t>
            </a:r>
            <a:r>
              <a:rPr lang="en-US" dirty="0" smtClean="0"/>
              <a:t> 4p</a:t>
            </a:r>
            <a:r>
              <a:rPr lang="en-US" baseline="30000" dirty="0" smtClean="0"/>
              <a:t>6</a:t>
            </a:r>
            <a:r>
              <a:rPr lang="en-US" dirty="0" smtClean="0"/>
              <a:t> 5s2 4d</a:t>
            </a:r>
            <a:r>
              <a:rPr lang="en-US" baseline="30000" dirty="0" smtClean="0"/>
              <a:t>10</a:t>
            </a:r>
            <a:r>
              <a:rPr lang="en-US" dirty="0" smtClean="0"/>
              <a:t> 5p</a:t>
            </a:r>
            <a:r>
              <a:rPr lang="en-US" baseline="30000" dirty="0" smtClean="0"/>
              <a:t>6</a:t>
            </a:r>
            <a:r>
              <a:rPr lang="en-US" dirty="0" smtClean="0"/>
              <a:t> 6s</a:t>
            </a:r>
            <a:r>
              <a:rPr lang="en-US" baseline="30000" dirty="0" smtClean="0"/>
              <a:t>2</a:t>
            </a:r>
            <a:r>
              <a:rPr lang="en-US" dirty="0" smtClean="0"/>
              <a:t> 5d</a:t>
            </a:r>
            <a:r>
              <a:rPr lang="en-US" baseline="30000" dirty="0" smtClean="0"/>
              <a:t>10</a:t>
            </a:r>
            <a:r>
              <a:rPr lang="en-US" dirty="0" smtClean="0"/>
              <a:t> 4f</a:t>
            </a:r>
            <a:r>
              <a:rPr lang="en-US" baseline="30000" dirty="0" smtClean="0"/>
              <a:t>14</a:t>
            </a:r>
            <a:r>
              <a:rPr lang="en-US" dirty="0" smtClean="0"/>
              <a:t> 6p</a:t>
            </a:r>
            <a:r>
              <a:rPr lang="en-US" baseline="30000" dirty="0" smtClean="0"/>
              <a:t>2</a:t>
            </a:r>
          </a:p>
          <a:p>
            <a:pPr marL="514350" indent="-514350">
              <a:buFont typeface="Arial" pitchFamily="34" charset="0"/>
              <a:buAutoNum type="alphaUcPeriod"/>
            </a:pPr>
            <a:r>
              <a:rPr lang="en-US" dirty="0" smtClean="0"/>
              <a:t>[</a:t>
            </a:r>
            <a:r>
              <a:rPr lang="en-US" dirty="0" err="1" smtClean="0"/>
              <a:t>Xe</a:t>
            </a:r>
            <a:r>
              <a:rPr lang="en-US" dirty="0" smtClean="0"/>
              <a:t>] 6s</a:t>
            </a:r>
            <a:r>
              <a:rPr lang="en-US" baseline="30000" dirty="0" smtClean="0"/>
              <a:t>2</a:t>
            </a:r>
            <a:r>
              <a:rPr lang="en-US" dirty="0" smtClean="0"/>
              <a:t> 5d</a:t>
            </a:r>
            <a:r>
              <a:rPr lang="en-US" baseline="30000" dirty="0" smtClean="0"/>
              <a:t>10</a:t>
            </a:r>
            <a:r>
              <a:rPr lang="en-US" dirty="0" smtClean="0"/>
              <a:t> 4f</a:t>
            </a:r>
            <a:r>
              <a:rPr lang="en-US" baseline="30000" dirty="0" smtClean="0"/>
              <a:t>14</a:t>
            </a:r>
            <a:r>
              <a:rPr lang="en-US" dirty="0" smtClean="0"/>
              <a:t> 6p</a:t>
            </a:r>
            <a:r>
              <a:rPr lang="en-US" baseline="30000" dirty="0" smtClean="0"/>
              <a:t>2</a:t>
            </a:r>
          </a:p>
        </p:txBody>
      </p:sp>
      <p:pic>
        <p:nvPicPr>
          <p:cNvPr id="5" name="Picture 4" descr="05_10_Figure.jpg"/>
          <p:cNvPicPr>
            <a:picLocks noChangeAspect="1"/>
          </p:cNvPicPr>
          <p:nvPr/>
        </p:nvPicPr>
        <p:blipFill>
          <a:blip r:embed="rId2" cstate="print"/>
          <a:stretch>
            <a:fillRect/>
          </a:stretch>
        </p:blipFill>
        <p:spPr>
          <a:xfrm>
            <a:off x="5562600" y="1758538"/>
            <a:ext cx="3191215" cy="4038600"/>
          </a:xfrm>
          <a:prstGeom prst="rect">
            <a:avLst/>
          </a:prstGeom>
        </p:spPr>
      </p:pic>
    </p:spTree>
    <p:extLst>
      <p:ext uri="{BB962C8B-B14F-4D97-AF65-F5344CB8AC3E}">
        <p14:creationId xmlns:p14="http://schemas.microsoft.com/office/powerpoint/2010/main" val="893340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p:cNvPicPr>
          <p:nvPr/>
        </p:nvPicPr>
        <p:blipFill>
          <a:blip r:embed="rId3" cstate="print"/>
          <a:srcRect/>
          <a:stretch>
            <a:fillRect/>
          </a:stretch>
        </p:blipFill>
        <p:spPr bwMode="auto">
          <a:xfrm>
            <a:off x="4208089" y="249518"/>
            <a:ext cx="4394200" cy="6350000"/>
          </a:xfrm>
          <a:prstGeom prst="rect">
            <a:avLst/>
          </a:prstGeom>
          <a:noFill/>
          <a:ln w="9525">
            <a:noFill/>
            <a:miter lim="800000"/>
            <a:headEnd/>
            <a:tailEnd/>
          </a:ln>
        </p:spPr>
      </p:pic>
      <p:sp>
        <p:nvSpPr>
          <p:cNvPr id="32770" name="TextBox 2"/>
          <p:cNvSpPr txBox="1">
            <a:spLocks noChangeArrowheads="1"/>
          </p:cNvSpPr>
          <p:nvPr/>
        </p:nvSpPr>
        <p:spPr bwMode="auto">
          <a:xfrm>
            <a:off x="8570913" y="6604000"/>
            <a:ext cx="573087" cy="274638"/>
          </a:xfrm>
          <a:prstGeom prst="rect">
            <a:avLst/>
          </a:prstGeom>
          <a:noFill/>
          <a:ln w="9525">
            <a:noFill/>
            <a:miter lim="800000"/>
            <a:headEnd/>
            <a:tailEnd/>
          </a:ln>
        </p:spPr>
        <p:txBody>
          <a:bodyPr wrap="none">
            <a:spAutoFit/>
          </a:bodyPr>
          <a:lstStyle/>
          <a:p>
            <a:pPr algn="r"/>
            <a:r>
              <a:rPr lang="en-US" sz="1200" b="1">
                <a:latin typeface="Arial" pitchFamily="34" charset="0"/>
              </a:rPr>
              <a:t> p318</a:t>
            </a:r>
          </a:p>
        </p:txBody>
      </p:sp>
      <p:sp>
        <p:nvSpPr>
          <p:cNvPr id="2" name="TextBox 1"/>
          <p:cNvSpPr txBox="1"/>
          <p:nvPr/>
        </p:nvSpPr>
        <p:spPr>
          <a:xfrm>
            <a:off x="533400" y="609600"/>
            <a:ext cx="2590800" cy="584775"/>
          </a:xfrm>
          <a:prstGeom prst="rect">
            <a:avLst/>
          </a:prstGeom>
          <a:noFill/>
        </p:spPr>
        <p:txBody>
          <a:bodyPr wrap="square" rtlCol="0">
            <a:spAutoFit/>
          </a:bodyPr>
          <a:lstStyle/>
          <a:p>
            <a:r>
              <a:rPr lang="en-US" sz="3200" dirty="0" smtClean="0"/>
              <a:t>Max Planck </a:t>
            </a:r>
            <a:endParaRPr lang="en-US" sz="3200" dirty="0"/>
          </a:p>
        </p:txBody>
      </p:sp>
    </p:spTree>
    <p:extLst>
      <p:ext uri="{BB962C8B-B14F-4D97-AF65-F5344CB8AC3E}">
        <p14:creationId xmlns:p14="http://schemas.microsoft.com/office/powerpoint/2010/main" val="31070825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200" dirty="0" smtClean="0"/>
              <a:t>Example – Electron Configuration</a:t>
            </a:r>
            <a:endParaRPr lang="en-US" sz="4200" dirty="0"/>
          </a:p>
        </p:txBody>
      </p:sp>
      <p:sp>
        <p:nvSpPr>
          <p:cNvPr id="4" name="Content Placeholder 3"/>
          <p:cNvSpPr>
            <a:spLocks noGrp="1"/>
          </p:cNvSpPr>
          <p:nvPr>
            <p:ph sz="half" idx="1"/>
          </p:nvPr>
        </p:nvSpPr>
        <p:spPr>
          <a:xfrm>
            <a:off x="457200" y="1600200"/>
            <a:ext cx="4876800" cy="4525963"/>
          </a:xfrm>
        </p:spPr>
        <p:txBody>
          <a:bodyPr>
            <a:normAutofit/>
          </a:bodyPr>
          <a:lstStyle/>
          <a:p>
            <a:r>
              <a:rPr lang="en-US" dirty="0" smtClean="0"/>
              <a:t>Write the core notation for Pb</a:t>
            </a:r>
            <a:r>
              <a:rPr lang="en-US" baseline="30000" dirty="0" smtClean="0"/>
              <a:t>2+</a:t>
            </a:r>
            <a:r>
              <a:rPr lang="en-US" dirty="0" smtClean="0"/>
              <a:t>.</a:t>
            </a:r>
            <a:endParaRPr lang="en-US" baseline="30000" dirty="0" smtClean="0"/>
          </a:p>
          <a:p>
            <a:pPr marL="514350" indent="-514350">
              <a:buFont typeface="Arial" pitchFamily="34" charset="0"/>
              <a:buAutoNum type="alphaUcPeriod"/>
            </a:pPr>
            <a:r>
              <a:rPr lang="en-US" b="1" dirty="0" smtClean="0"/>
              <a:t>[</a:t>
            </a:r>
            <a:r>
              <a:rPr lang="en-US" b="1" dirty="0" err="1" smtClean="0"/>
              <a:t>Xe</a:t>
            </a:r>
            <a:r>
              <a:rPr lang="en-US" b="1" dirty="0" smtClean="0"/>
              <a:t>] 5d</a:t>
            </a:r>
            <a:r>
              <a:rPr lang="en-US" b="1" baseline="30000" dirty="0" smtClean="0"/>
              <a:t>10</a:t>
            </a:r>
            <a:r>
              <a:rPr lang="en-US" b="1" dirty="0" smtClean="0"/>
              <a:t> 4f</a:t>
            </a:r>
            <a:r>
              <a:rPr lang="en-US" b="1" baseline="30000" dirty="0" smtClean="0"/>
              <a:t>14</a:t>
            </a:r>
            <a:r>
              <a:rPr lang="en-US" b="1" dirty="0" smtClean="0"/>
              <a:t> 6p</a:t>
            </a:r>
            <a:r>
              <a:rPr lang="en-US" b="1" baseline="30000" dirty="0" smtClean="0"/>
              <a:t>2</a:t>
            </a:r>
          </a:p>
          <a:p>
            <a:pPr marL="514350" indent="-514350">
              <a:buAutoNum type="alphaUcPeriod"/>
            </a:pPr>
            <a:r>
              <a:rPr lang="en-US" dirty="0" smtClean="0"/>
              <a:t>[</a:t>
            </a:r>
            <a:r>
              <a:rPr lang="en-US" dirty="0" err="1" smtClean="0"/>
              <a:t>Xe</a:t>
            </a:r>
            <a:r>
              <a:rPr lang="en-US" dirty="0" smtClean="0"/>
              <a:t>] 6s</a:t>
            </a:r>
            <a:r>
              <a:rPr lang="en-US" baseline="30000" dirty="0" smtClean="0"/>
              <a:t>2</a:t>
            </a:r>
          </a:p>
          <a:p>
            <a:pPr marL="514350" indent="-514350">
              <a:buFont typeface="Arial" pitchFamily="34" charset="0"/>
              <a:buAutoNum type="alphaUcPeriod"/>
            </a:pPr>
            <a:r>
              <a:rPr lang="en-US" dirty="0" smtClean="0"/>
              <a:t>6s</a:t>
            </a:r>
            <a:r>
              <a:rPr lang="en-US" baseline="30000" dirty="0" smtClean="0"/>
              <a:t>2</a:t>
            </a:r>
            <a:r>
              <a:rPr lang="en-US" dirty="0" smtClean="0"/>
              <a:t> 5d</a:t>
            </a:r>
            <a:r>
              <a:rPr lang="en-US" baseline="30000" dirty="0" smtClean="0"/>
              <a:t>10</a:t>
            </a:r>
            <a:r>
              <a:rPr lang="en-US" dirty="0" smtClean="0"/>
              <a:t> 4f</a:t>
            </a:r>
            <a:r>
              <a:rPr lang="en-US" baseline="30000" dirty="0" smtClean="0"/>
              <a:t>14</a:t>
            </a:r>
          </a:p>
          <a:p>
            <a:pPr marL="514350" indent="-514350">
              <a:buFont typeface="Arial" pitchFamily="34" charset="0"/>
              <a:buAutoNum type="alphaUcPeriod"/>
            </a:pPr>
            <a:r>
              <a:rPr lang="en-US" dirty="0" smtClean="0"/>
              <a:t>1s</a:t>
            </a:r>
            <a:r>
              <a:rPr lang="en-US" baseline="30000" dirty="0" smtClean="0"/>
              <a:t>2</a:t>
            </a:r>
            <a:r>
              <a:rPr lang="en-US" dirty="0" smtClean="0"/>
              <a:t> 2s</a:t>
            </a:r>
            <a:r>
              <a:rPr lang="en-US" baseline="30000" dirty="0" smtClean="0"/>
              <a:t>2</a:t>
            </a:r>
            <a:r>
              <a:rPr lang="en-US" dirty="0" smtClean="0"/>
              <a:t> 2p</a:t>
            </a:r>
            <a:r>
              <a:rPr lang="en-US" baseline="30000" dirty="0" smtClean="0"/>
              <a:t>6</a:t>
            </a:r>
            <a:r>
              <a:rPr lang="en-US" dirty="0" smtClean="0"/>
              <a:t> 3s</a:t>
            </a:r>
            <a:r>
              <a:rPr lang="en-US" baseline="30000" dirty="0" smtClean="0"/>
              <a:t>2</a:t>
            </a:r>
            <a:r>
              <a:rPr lang="en-US" dirty="0" smtClean="0"/>
              <a:t> 3p</a:t>
            </a:r>
            <a:r>
              <a:rPr lang="en-US" baseline="30000" dirty="0" smtClean="0"/>
              <a:t>6</a:t>
            </a:r>
            <a:r>
              <a:rPr lang="en-US" dirty="0" smtClean="0"/>
              <a:t> 4s</a:t>
            </a:r>
            <a:r>
              <a:rPr lang="en-US" baseline="30000" dirty="0" smtClean="0"/>
              <a:t>2</a:t>
            </a:r>
            <a:r>
              <a:rPr lang="en-US" dirty="0" smtClean="0"/>
              <a:t> 3d</a:t>
            </a:r>
            <a:r>
              <a:rPr lang="en-US" baseline="30000" dirty="0" smtClean="0"/>
              <a:t>10</a:t>
            </a:r>
            <a:r>
              <a:rPr lang="en-US" dirty="0" smtClean="0"/>
              <a:t> 4p</a:t>
            </a:r>
            <a:r>
              <a:rPr lang="en-US" baseline="30000" dirty="0" smtClean="0"/>
              <a:t>6</a:t>
            </a:r>
            <a:r>
              <a:rPr lang="en-US" dirty="0" smtClean="0"/>
              <a:t> 5s2 4d</a:t>
            </a:r>
            <a:r>
              <a:rPr lang="en-US" baseline="30000" dirty="0" smtClean="0"/>
              <a:t>10</a:t>
            </a:r>
            <a:r>
              <a:rPr lang="en-US" dirty="0" smtClean="0"/>
              <a:t> 5p</a:t>
            </a:r>
            <a:r>
              <a:rPr lang="en-US" baseline="30000" dirty="0" smtClean="0"/>
              <a:t>6</a:t>
            </a:r>
            <a:r>
              <a:rPr lang="en-US" dirty="0" smtClean="0"/>
              <a:t> 6s</a:t>
            </a:r>
            <a:r>
              <a:rPr lang="en-US" baseline="30000" dirty="0" smtClean="0"/>
              <a:t>2</a:t>
            </a:r>
            <a:r>
              <a:rPr lang="en-US" dirty="0" smtClean="0"/>
              <a:t> 5d</a:t>
            </a:r>
            <a:r>
              <a:rPr lang="en-US" baseline="30000" dirty="0" smtClean="0"/>
              <a:t>10</a:t>
            </a:r>
            <a:r>
              <a:rPr lang="en-US" dirty="0" smtClean="0"/>
              <a:t> 4f</a:t>
            </a:r>
            <a:r>
              <a:rPr lang="en-US" baseline="30000" dirty="0" smtClean="0"/>
              <a:t>14</a:t>
            </a:r>
            <a:r>
              <a:rPr lang="en-US" dirty="0" smtClean="0"/>
              <a:t> 6p</a:t>
            </a:r>
            <a:r>
              <a:rPr lang="en-US" baseline="30000" dirty="0" smtClean="0"/>
              <a:t>2</a:t>
            </a:r>
          </a:p>
          <a:p>
            <a:pPr marL="514350" indent="-514350">
              <a:buFont typeface="Arial" pitchFamily="34" charset="0"/>
              <a:buAutoNum type="alphaUcPeriod"/>
            </a:pPr>
            <a:r>
              <a:rPr lang="en-US" dirty="0" smtClean="0"/>
              <a:t>[</a:t>
            </a:r>
            <a:r>
              <a:rPr lang="en-US" dirty="0" err="1" smtClean="0"/>
              <a:t>Xe</a:t>
            </a:r>
            <a:r>
              <a:rPr lang="en-US" dirty="0" smtClean="0"/>
              <a:t>] 6s</a:t>
            </a:r>
            <a:r>
              <a:rPr lang="en-US" baseline="30000" dirty="0" smtClean="0"/>
              <a:t>2</a:t>
            </a:r>
            <a:r>
              <a:rPr lang="en-US" dirty="0" smtClean="0"/>
              <a:t> 5d</a:t>
            </a:r>
            <a:r>
              <a:rPr lang="en-US" baseline="30000" dirty="0" smtClean="0"/>
              <a:t>10</a:t>
            </a:r>
            <a:r>
              <a:rPr lang="en-US" dirty="0" smtClean="0"/>
              <a:t> 4f</a:t>
            </a:r>
            <a:r>
              <a:rPr lang="en-US" baseline="30000" dirty="0" smtClean="0"/>
              <a:t>14</a:t>
            </a:r>
            <a:r>
              <a:rPr lang="en-US" dirty="0" smtClean="0"/>
              <a:t> 6p</a:t>
            </a:r>
            <a:r>
              <a:rPr lang="en-US" baseline="30000" dirty="0" smtClean="0"/>
              <a:t>2</a:t>
            </a:r>
          </a:p>
        </p:txBody>
      </p:sp>
      <p:pic>
        <p:nvPicPr>
          <p:cNvPr id="5" name="Picture 4" descr="05_10_Figure.jpg"/>
          <p:cNvPicPr>
            <a:picLocks noChangeAspect="1"/>
          </p:cNvPicPr>
          <p:nvPr/>
        </p:nvPicPr>
        <p:blipFill>
          <a:blip r:embed="rId2" cstate="print"/>
          <a:stretch>
            <a:fillRect/>
          </a:stretch>
        </p:blipFill>
        <p:spPr>
          <a:xfrm>
            <a:off x="5562600" y="1758538"/>
            <a:ext cx="3191215" cy="4038600"/>
          </a:xfrm>
          <a:prstGeom prst="rect">
            <a:avLst/>
          </a:prstGeom>
        </p:spPr>
      </p:pic>
    </p:spTree>
    <p:extLst>
      <p:ext uri="{BB962C8B-B14F-4D97-AF65-F5344CB8AC3E}">
        <p14:creationId xmlns:p14="http://schemas.microsoft.com/office/powerpoint/2010/main" val="31028003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200" dirty="0" smtClean="0"/>
              <a:t>Example – Electron Configuration</a:t>
            </a:r>
            <a:endParaRPr lang="en-US" sz="4200" dirty="0"/>
          </a:p>
        </p:txBody>
      </p:sp>
      <p:sp>
        <p:nvSpPr>
          <p:cNvPr id="4" name="Content Placeholder 3"/>
          <p:cNvSpPr>
            <a:spLocks noGrp="1"/>
          </p:cNvSpPr>
          <p:nvPr>
            <p:ph sz="half" idx="1"/>
          </p:nvPr>
        </p:nvSpPr>
        <p:spPr>
          <a:xfrm>
            <a:off x="457200" y="1600200"/>
            <a:ext cx="4572000" cy="4525963"/>
          </a:xfrm>
        </p:spPr>
        <p:txBody>
          <a:bodyPr>
            <a:normAutofit/>
          </a:bodyPr>
          <a:lstStyle/>
          <a:p>
            <a:r>
              <a:rPr lang="en-US" dirty="0" smtClean="0"/>
              <a:t>Write the core notation for the oxide ion.</a:t>
            </a:r>
            <a:endParaRPr lang="en-US" baseline="30000" dirty="0" smtClean="0"/>
          </a:p>
          <a:p>
            <a:pPr marL="514350" indent="-514350">
              <a:buFont typeface="Arial" pitchFamily="34" charset="0"/>
              <a:buAutoNum type="alphaUcPeriod"/>
            </a:pPr>
            <a:r>
              <a:rPr lang="en-US" dirty="0" smtClean="0"/>
              <a:t>[Ne] </a:t>
            </a:r>
            <a:endParaRPr lang="en-US" baseline="30000" dirty="0" smtClean="0"/>
          </a:p>
          <a:p>
            <a:pPr marL="514350" indent="-514350">
              <a:buAutoNum type="alphaUcPeriod"/>
            </a:pPr>
            <a:r>
              <a:rPr lang="en-US" dirty="0" smtClean="0"/>
              <a:t>1s</a:t>
            </a:r>
            <a:r>
              <a:rPr lang="en-US" baseline="30000" dirty="0" smtClean="0"/>
              <a:t>2</a:t>
            </a:r>
            <a:r>
              <a:rPr lang="en-US" dirty="0" smtClean="0"/>
              <a:t> 2s</a:t>
            </a:r>
            <a:r>
              <a:rPr lang="en-US" baseline="30000" dirty="0" smtClean="0"/>
              <a:t>2</a:t>
            </a:r>
            <a:r>
              <a:rPr lang="en-US" dirty="0" smtClean="0"/>
              <a:t> 2p</a:t>
            </a:r>
            <a:r>
              <a:rPr lang="en-US" baseline="30000" dirty="0" smtClean="0"/>
              <a:t>6</a:t>
            </a:r>
            <a:r>
              <a:rPr lang="en-US" dirty="0" smtClean="0"/>
              <a:t> 3s</a:t>
            </a:r>
            <a:r>
              <a:rPr lang="en-US" baseline="30000" dirty="0" smtClean="0"/>
              <a:t>2</a:t>
            </a:r>
            <a:r>
              <a:rPr lang="en-US" dirty="0" smtClean="0"/>
              <a:t> 3p</a:t>
            </a:r>
            <a:r>
              <a:rPr lang="en-US" baseline="30000" dirty="0" smtClean="0"/>
              <a:t>6</a:t>
            </a:r>
          </a:p>
          <a:p>
            <a:pPr marL="514350" indent="-514350">
              <a:buFont typeface="Arial" pitchFamily="34" charset="0"/>
              <a:buAutoNum type="alphaUcPeriod"/>
            </a:pPr>
            <a:r>
              <a:rPr lang="en-US" dirty="0" smtClean="0"/>
              <a:t>[He] 3s</a:t>
            </a:r>
            <a:r>
              <a:rPr lang="en-US" baseline="30000" dirty="0" smtClean="0"/>
              <a:t>2</a:t>
            </a:r>
            <a:r>
              <a:rPr lang="en-US" dirty="0" smtClean="0"/>
              <a:t> 3p</a:t>
            </a:r>
            <a:r>
              <a:rPr lang="en-US" baseline="30000" dirty="0" smtClean="0"/>
              <a:t>6</a:t>
            </a:r>
          </a:p>
          <a:p>
            <a:pPr marL="514350" indent="-514350">
              <a:buFont typeface="Arial" pitchFamily="34" charset="0"/>
              <a:buAutoNum type="alphaUcPeriod"/>
            </a:pPr>
            <a:r>
              <a:rPr lang="en-US" dirty="0" smtClean="0"/>
              <a:t>[He] 3s</a:t>
            </a:r>
            <a:r>
              <a:rPr lang="en-US" baseline="30000" dirty="0" smtClean="0"/>
              <a:t>2</a:t>
            </a:r>
            <a:r>
              <a:rPr lang="en-US" dirty="0" smtClean="0"/>
              <a:t> 3p</a:t>
            </a:r>
            <a:r>
              <a:rPr lang="en-US" baseline="30000" dirty="0" smtClean="0"/>
              <a:t>4</a:t>
            </a:r>
          </a:p>
          <a:p>
            <a:pPr marL="514350" indent="-514350">
              <a:buFont typeface="Arial" pitchFamily="34" charset="0"/>
              <a:buAutoNum type="alphaUcPeriod"/>
            </a:pPr>
            <a:r>
              <a:rPr lang="en-US" dirty="0" smtClean="0"/>
              <a:t>A and C</a:t>
            </a:r>
          </a:p>
        </p:txBody>
      </p:sp>
      <p:pic>
        <p:nvPicPr>
          <p:cNvPr id="5" name="Picture 4" descr="05_10_Figure.jpg"/>
          <p:cNvPicPr>
            <a:picLocks noChangeAspect="1"/>
          </p:cNvPicPr>
          <p:nvPr/>
        </p:nvPicPr>
        <p:blipFill>
          <a:blip r:embed="rId2" cstate="print"/>
          <a:stretch>
            <a:fillRect/>
          </a:stretch>
        </p:blipFill>
        <p:spPr>
          <a:xfrm>
            <a:off x="5105400" y="1905000"/>
            <a:ext cx="3191215" cy="4038600"/>
          </a:xfrm>
          <a:prstGeom prst="rect">
            <a:avLst/>
          </a:prstGeom>
        </p:spPr>
      </p:pic>
    </p:spTree>
    <p:extLst>
      <p:ext uri="{BB962C8B-B14F-4D97-AF65-F5344CB8AC3E}">
        <p14:creationId xmlns:p14="http://schemas.microsoft.com/office/powerpoint/2010/main" val="10598993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200" dirty="0" smtClean="0"/>
              <a:t>Example – Electron Configuration</a:t>
            </a:r>
            <a:endParaRPr lang="en-US" sz="4200" dirty="0"/>
          </a:p>
        </p:txBody>
      </p:sp>
      <p:sp>
        <p:nvSpPr>
          <p:cNvPr id="4" name="Content Placeholder 3"/>
          <p:cNvSpPr>
            <a:spLocks noGrp="1"/>
          </p:cNvSpPr>
          <p:nvPr>
            <p:ph sz="half" idx="1"/>
          </p:nvPr>
        </p:nvSpPr>
        <p:spPr>
          <a:xfrm>
            <a:off x="457200" y="1600200"/>
            <a:ext cx="4572000" cy="4525963"/>
          </a:xfrm>
        </p:spPr>
        <p:txBody>
          <a:bodyPr>
            <a:normAutofit/>
          </a:bodyPr>
          <a:lstStyle/>
          <a:p>
            <a:r>
              <a:rPr lang="en-US" dirty="0" smtClean="0"/>
              <a:t>Write the core notation for the oxide ion.</a:t>
            </a:r>
            <a:endParaRPr lang="en-US" baseline="30000" dirty="0" smtClean="0"/>
          </a:p>
          <a:p>
            <a:pPr marL="514350" indent="-514350">
              <a:buFont typeface="Arial" pitchFamily="34" charset="0"/>
              <a:buAutoNum type="alphaUcPeriod"/>
            </a:pPr>
            <a:r>
              <a:rPr lang="en-US" b="1" dirty="0" smtClean="0"/>
              <a:t>[Ne] </a:t>
            </a:r>
            <a:endParaRPr lang="en-US" b="1" baseline="30000" dirty="0" smtClean="0"/>
          </a:p>
          <a:p>
            <a:pPr marL="514350" indent="-514350">
              <a:buAutoNum type="alphaUcPeriod"/>
            </a:pPr>
            <a:r>
              <a:rPr lang="en-US" dirty="0" smtClean="0"/>
              <a:t>1s</a:t>
            </a:r>
            <a:r>
              <a:rPr lang="en-US" baseline="30000" dirty="0" smtClean="0"/>
              <a:t>2</a:t>
            </a:r>
            <a:r>
              <a:rPr lang="en-US" dirty="0" smtClean="0"/>
              <a:t> 2s</a:t>
            </a:r>
            <a:r>
              <a:rPr lang="en-US" baseline="30000" dirty="0" smtClean="0"/>
              <a:t>2</a:t>
            </a:r>
            <a:r>
              <a:rPr lang="en-US" dirty="0" smtClean="0"/>
              <a:t> 2p</a:t>
            </a:r>
            <a:r>
              <a:rPr lang="en-US" baseline="30000" dirty="0" smtClean="0"/>
              <a:t>6</a:t>
            </a:r>
            <a:r>
              <a:rPr lang="en-US" dirty="0" smtClean="0"/>
              <a:t> 3s</a:t>
            </a:r>
            <a:r>
              <a:rPr lang="en-US" baseline="30000" dirty="0" smtClean="0"/>
              <a:t>2</a:t>
            </a:r>
            <a:r>
              <a:rPr lang="en-US" dirty="0" smtClean="0"/>
              <a:t> 3p</a:t>
            </a:r>
            <a:r>
              <a:rPr lang="en-US" baseline="30000" dirty="0" smtClean="0"/>
              <a:t>6</a:t>
            </a:r>
          </a:p>
          <a:p>
            <a:pPr marL="514350" indent="-514350">
              <a:buFont typeface="Arial" pitchFamily="34" charset="0"/>
              <a:buAutoNum type="alphaUcPeriod"/>
            </a:pPr>
            <a:r>
              <a:rPr lang="en-US" dirty="0" smtClean="0"/>
              <a:t>[He] 3s</a:t>
            </a:r>
            <a:r>
              <a:rPr lang="en-US" baseline="30000" dirty="0" smtClean="0"/>
              <a:t>2</a:t>
            </a:r>
            <a:r>
              <a:rPr lang="en-US" dirty="0" smtClean="0"/>
              <a:t> 3p</a:t>
            </a:r>
            <a:r>
              <a:rPr lang="en-US" baseline="30000" dirty="0" smtClean="0"/>
              <a:t>6</a:t>
            </a:r>
          </a:p>
          <a:p>
            <a:pPr marL="514350" indent="-514350">
              <a:buFont typeface="Arial" pitchFamily="34" charset="0"/>
              <a:buAutoNum type="alphaUcPeriod"/>
            </a:pPr>
            <a:r>
              <a:rPr lang="en-US" dirty="0" smtClean="0"/>
              <a:t>[He] 3s</a:t>
            </a:r>
            <a:r>
              <a:rPr lang="en-US" baseline="30000" dirty="0" smtClean="0"/>
              <a:t>2</a:t>
            </a:r>
            <a:r>
              <a:rPr lang="en-US" dirty="0" smtClean="0"/>
              <a:t> 3p</a:t>
            </a:r>
            <a:r>
              <a:rPr lang="en-US" baseline="30000" dirty="0" smtClean="0"/>
              <a:t>4</a:t>
            </a:r>
          </a:p>
          <a:p>
            <a:pPr marL="514350" indent="-514350">
              <a:buFont typeface="Arial" pitchFamily="34" charset="0"/>
              <a:buAutoNum type="alphaUcPeriod"/>
            </a:pPr>
            <a:r>
              <a:rPr lang="en-US" dirty="0" smtClean="0"/>
              <a:t>A and C</a:t>
            </a:r>
          </a:p>
        </p:txBody>
      </p:sp>
      <p:pic>
        <p:nvPicPr>
          <p:cNvPr id="5" name="Picture 4" descr="05_10_Figure.jpg"/>
          <p:cNvPicPr>
            <a:picLocks noChangeAspect="1"/>
          </p:cNvPicPr>
          <p:nvPr/>
        </p:nvPicPr>
        <p:blipFill>
          <a:blip r:embed="rId2" cstate="print"/>
          <a:stretch>
            <a:fillRect/>
          </a:stretch>
        </p:blipFill>
        <p:spPr>
          <a:xfrm>
            <a:off x="5105400" y="1905000"/>
            <a:ext cx="3191215" cy="4038600"/>
          </a:xfrm>
          <a:prstGeom prst="rect">
            <a:avLst/>
          </a:prstGeom>
        </p:spPr>
      </p:pic>
    </p:spTree>
    <p:extLst>
      <p:ext uri="{BB962C8B-B14F-4D97-AF65-F5344CB8AC3E}">
        <p14:creationId xmlns:p14="http://schemas.microsoft.com/office/powerpoint/2010/main" val="19890832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10_01_Table"/>
          <p:cNvPicPr>
            <a:picLocks noChangeAspect="1" noChangeArrowheads="1"/>
          </p:cNvPicPr>
          <p:nvPr/>
        </p:nvPicPr>
        <p:blipFill>
          <a:blip r:embed="rId2" cstate="print"/>
          <a:srcRect/>
          <a:stretch>
            <a:fillRect/>
          </a:stretch>
        </p:blipFill>
        <p:spPr bwMode="auto">
          <a:xfrm>
            <a:off x="0" y="838200"/>
            <a:ext cx="9144000" cy="5326924"/>
          </a:xfrm>
          <a:prstGeom prst="rect">
            <a:avLst/>
          </a:prstGeom>
          <a:noFill/>
        </p:spPr>
      </p:pic>
    </p:spTree>
    <p:extLst>
      <p:ext uri="{BB962C8B-B14F-4D97-AF65-F5344CB8AC3E}">
        <p14:creationId xmlns:p14="http://schemas.microsoft.com/office/powerpoint/2010/main" val="25141104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05_12_Figure"/>
          <p:cNvPicPr>
            <a:picLocks noGrp="1" noChangeAspect="1" noChangeArrowheads="1"/>
          </p:cNvPicPr>
          <p:nvPr>
            <p:ph idx="4294967295"/>
          </p:nvPr>
        </p:nvPicPr>
        <p:blipFill>
          <a:blip r:embed="rId2" cstate="print"/>
          <a:srcRect/>
          <a:stretch>
            <a:fillRect/>
          </a:stretch>
        </p:blipFill>
        <p:spPr>
          <a:xfrm>
            <a:off x="457200" y="1066800"/>
            <a:ext cx="8229600" cy="4810125"/>
          </a:xfrm>
        </p:spPr>
      </p:pic>
      <p:sp>
        <p:nvSpPr>
          <p:cNvPr id="5" name="Title 1"/>
          <p:cNvSpPr>
            <a:spLocks noGrp="1"/>
          </p:cNvSpPr>
          <p:nvPr>
            <p:ph type="title"/>
          </p:nvPr>
        </p:nvSpPr>
        <p:spPr>
          <a:xfrm>
            <a:off x="457200" y="274638"/>
            <a:ext cx="8229600" cy="715962"/>
          </a:xfrm>
        </p:spPr>
        <p:txBody>
          <a:bodyPr>
            <a:normAutofit fontScale="90000"/>
          </a:bodyPr>
          <a:lstStyle/>
          <a:p>
            <a:r>
              <a:rPr lang="en-US" dirty="0" smtClean="0"/>
              <a:t>What are the trends for atomic size? </a:t>
            </a:r>
            <a:endParaRPr lang="en-US" dirty="0"/>
          </a:p>
        </p:txBody>
      </p:sp>
    </p:spTree>
    <p:extLst>
      <p:ext uri="{BB962C8B-B14F-4D97-AF65-F5344CB8AC3E}">
        <p14:creationId xmlns:p14="http://schemas.microsoft.com/office/powerpoint/2010/main" val="33066561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cstate="print"/>
          <a:srcRect/>
          <a:stretch>
            <a:fillRect/>
          </a:stretch>
        </p:blipFill>
        <p:spPr bwMode="auto">
          <a:xfrm>
            <a:off x="762000" y="829555"/>
            <a:ext cx="7471410" cy="6025987"/>
          </a:xfrm>
          <a:prstGeom prst="rect">
            <a:avLst/>
          </a:prstGeom>
          <a:noFill/>
          <a:ln w="25400">
            <a:noFill/>
            <a:miter lim="800000"/>
            <a:headEnd/>
            <a:tailEnd/>
          </a:ln>
          <a:effectLst/>
        </p:spPr>
      </p:pic>
      <p:sp>
        <p:nvSpPr>
          <p:cNvPr id="2" name="Title 1"/>
          <p:cNvSpPr>
            <a:spLocks noGrp="1"/>
          </p:cNvSpPr>
          <p:nvPr>
            <p:ph type="title"/>
          </p:nvPr>
        </p:nvSpPr>
        <p:spPr>
          <a:xfrm>
            <a:off x="457200" y="274638"/>
            <a:ext cx="8229600" cy="554917"/>
          </a:xfrm>
        </p:spPr>
        <p:txBody>
          <a:bodyPr>
            <a:normAutofit fontScale="90000"/>
          </a:bodyPr>
          <a:lstStyle/>
          <a:p>
            <a:r>
              <a:rPr lang="en-US" dirty="0" smtClean="0"/>
              <a:t>What are the trends for atomic size? </a:t>
            </a:r>
            <a:endParaRPr lang="en-US"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457200" y="1295400"/>
            <a:ext cx="8229600" cy="914400"/>
          </a:xfrm>
        </p:spPr>
        <p:txBody>
          <a:bodyPr/>
          <a:lstStyle/>
          <a:p>
            <a:pPr eaLnBrk="1" hangingPunct="1">
              <a:lnSpc>
                <a:spcPct val="90000"/>
              </a:lnSpc>
            </a:pPr>
            <a:r>
              <a:rPr lang="en-US" sz="2800" dirty="0" smtClean="0">
                <a:cs typeface="Times New Roman" pitchFamily="18" charset="0"/>
              </a:rPr>
              <a:t>Atomic Size – determined by how far the outermost electrons are from the nucleus</a:t>
            </a:r>
            <a:endParaRPr lang="en-US" sz="2800" dirty="0" smtClean="0"/>
          </a:p>
        </p:txBody>
      </p:sp>
      <p:sp>
        <p:nvSpPr>
          <p:cNvPr id="6147" name="Rectangle 3"/>
          <p:cNvSpPr>
            <a:spLocks noGrp="1" noChangeArrowheads="1"/>
          </p:cNvSpPr>
          <p:nvPr>
            <p:ph type="title"/>
          </p:nvPr>
        </p:nvSpPr>
        <p:spPr>
          <a:xfrm>
            <a:off x="457200" y="0"/>
            <a:ext cx="8229600" cy="1143000"/>
          </a:xfrm>
          <a:noFill/>
        </p:spPr>
        <p:txBody>
          <a:bodyPr/>
          <a:lstStyle/>
          <a:p>
            <a:pPr eaLnBrk="1" hangingPunct="1"/>
            <a:r>
              <a:rPr lang="en-US" b="1" u="sng" smtClean="0"/>
              <a:t>Periodic Properties</a:t>
            </a:r>
          </a:p>
        </p:txBody>
      </p:sp>
      <p:pic>
        <p:nvPicPr>
          <p:cNvPr id="6148" name="Picture 4" descr="FG05_001"/>
          <p:cNvPicPr>
            <a:picLocks noChangeAspect="1" noChangeArrowheads="1"/>
          </p:cNvPicPr>
          <p:nvPr/>
        </p:nvPicPr>
        <p:blipFill>
          <a:blip r:embed="rId2" cstate="print"/>
          <a:srcRect t="8029" b="9497"/>
          <a:stretch>
            <a:fillRect/>
          </a:stretch>
        </p:blipFill>
        <p:spPr bwMode="auto">
          <a:xfrm>
            <a:off x="838200" y="2209800"/>
            <a:ext cx="7621588" cy="4191000"/>
          </a:xfrm>
          <a:prstGeom prst="rect">
            <a:avLst/>
          </a:prstGeom>
          <a:noFill/>
          <a:ln w="9525">
            <a:noFill/>
            <a:miter lim="800000"/>
            <a:headEnd/>
            <a:tailEnd/>
          </a:ln>
        </p:spPr>
      </p:pic>
    </p:spTree>
    <p:extLst>
      <p:ext uri="{BB962C8B-B14F-4D97-AF65-F5344CB8AC3E}">
        <p14:creationId xmlns:p14="http://schemas.microsoft.com/office/powerpoint/2010/main" val="41975520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FG09_39"/>
          <p:cNvPicPr>
            <a:picLocks noChangeAspect="1" noChangeArrowheads="1"/>
          </p:cNvPicPr>
          <p:nvPr/>
        </p:nvPicPr>
        <p:blipFill>
          <a:blip r:embed="rId2" cstate="print"/>
          <a:srcRect/>
          <a:stretch>
            <a:fillRect/>
          </a:stretch>
        </p:blipFill>
        <p:spPr bwMode="auto">
          <a:xfrm>
            <a:off x="457200" y="1066800"/>
            <a:ext cx="8356600" cy="4972050"/>
          </a:xfrm>
          <a:prstGeom prst="rect">
            <a:avLst/>
          </a:prstGeom>
          <a:noFill/>
          <a:ln w="9525">
            <a:noFill/>
            <a:miter lim="800000"/>
            <a:headEnd/>
            <a:tailEnd/>
          </a:ln>
        </p:spPr>
      </p:pic>
      <p:sp>
        <p:nvSpPr>
          <p:cNvPr id="5" name="Title 4"/>
          <p:cNvSpPr>
            <a:spLocks noGrp="1"/>
          </p:cNvSpPr>
          <p:nvPr>
            <p:ph type="title"/>
          </p:nvPr>
        </p:nvSpPr>
        <p:spPr>
          <a:xfrm>
            <a:off x="457200" y="274638"/>
            <a:ext cx="8229600" cy="792162"/>
          </a:xfrm>
        </p:spPr>
        <p:txBody>
          <a:bodyPr>
            <a:normAutofit/>
          </a:bodyPr>
          <a:lstStyle/>
          <a:p>
            <a:r>
              <a:rPr lang="en-US" sz="3600" dirty="0" smtClean="0"/>
              <a:t>What are the trends for metallic character? </a:t>
            </a:r>
            <a:endParaRPr lang="en-US" sz="3600" dirty="0"/>
          </a:p>
        </p:txBody>
      </p:sp>
    </p:spTree>
    <p:extLst>
      <p:ext uri="{BB962C8B-B14F-4D97-AF65-F5344CB8AC3E}">
        <p14:creationId xmlns:p14="http://schemas.microsoft.com/office/powerpoint/2010/main" val="5541219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08_18"/>
          <p:cNvPicPr>
            <a:picLocks noChangeAspect="1" noChangeArrowheads="1"/>
          </p:cNvPicPr>
          <p:nvPr/>
        </p:nvPicPr>
        <p:blipFill>
          <a:blip r:embed="rId3" cstate="print"/>
          <a:srcRect/>
          <a:stretch>
            <a:fillRect/>
          </a:stretch>
        </p:blipFill>
        <p:spPr bwMode="auto">
          <a:xfrm>
            <a:off x="1588" y="274638"/>
            <a:ext cx="9134475" cy="6310312"/>
          </a:xfrm>
          <a:prstGeom prst="rect">
            <a:avLst/>
          </a:prstGeom>
          <a:noFill/>
          <a:ln w="9525">
            <a:noFill/>
            <a:miter lim="800000"/>
            <a:headEnd/>
            <a:tailEnd/>
          </a:ln>
        </p:spPr>
      </p:pic>
    </p:spTree>
    <p:extLst>
      <p:ext uri="{BB962C8B-B14F-4D97-AF65-F5344CB8AC3E}">
        <p14:creationId xmlns:p14="http://schemas.microsoft.com/office/powerpoint/2010/main" val="38423991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cstate="print"/>
          <a:srcRect/>
          <a:stretch>
            <a:fillRect/>
          </a:stretch>
        </p:blipFill>
        <p:spPr bwMode="auto">
          <a:xfrm>
            <a:off x="2805980" y="381000"/>
            <a:ext cx="6338020" cy="6091084"/>
          </a:xfrm>
          <a:prstGeom prst="rect">
            <a:avLst/>
          </a:prstGeom>
          <a:noFill/>
          <a:ln w="25400">
            <a:noFill/>
            <a:miter lim="800000"/>
            <a:headEnd/>
            <a:tailEnd/>
          </a:ln>
          <a:effectLst/>
        </p:spPr>
      </p:pic>
      <p:sp>
        <p:nvSpPr>
          <p:cNvPr id="2" name="Title 1"/>
          <p:cNvSpPr>
            <a:spLocks noGrp="1"/>
          </p:cNvSpPr>
          <p:nvPr>
            <p:ph type="title"/>
          </p:nvPr>
        </p:nvSpPr>
        <p:spPr>
          <a:xfrm>
            <a:off x="304800" y="1066800"/>
            <a:ext cx="2501180" cy="3535362"/>
          </a:xfrm>
        </p:spPr>
        <p:txBody>
          <a:bodyPr>
            <a:normAutofit/>
          </a:bodyPr>
          <a:lstStyle/>
          <a:p>
            <a:r>
              <a:rPr lang="en-US" dirty="0" smtClean="0"/>
              <a:t>What are the trends for ionization energy? </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p:cNvPicPr>
            <a:picLocks/>
          </p:cNvPicPr>
          <p:nvPr/>
        </p:nvPicPr>
        <p:blipFill>
          <a:blip r:embed="rId3" cstate="print"/>
          <a:srcRect/>
          <a:stretch>
            <a:fillRect/>
          </a:stretch>
        </p:blipFill>
        <p:spPr bwMode="auto">
          <a:xfrm>
            <a:off x="4193895" y="254000"/>
            <a:ext cx="4432300" cy="6350000"/>
          </a:xfrm>
          <a:prstGeom prst="rect">
            <a:avLst/>
          </a:prstGeom>
          <a:noFill/>
          <a:ln w="9525">
            <a:noFill/>
            <a:miter lim="800000"/>
            <a:headEnd/>
            <a:tailEnd/>
          </a:ln>
        </p:spPr>
      </p:pic>
      <p:sp>
        <p:nvSpPr>
          <p:cNvPr id="43010" name="TextBox 2"/>
          <p:cNvSpPr txBox="1">
            <a:spLocks noChangeArrowheads="1"/>
          </p:cNvSpPr>
          <p:nvPr/>
        </p:nvSpPr>
        <p:spPr bwMode="auto">
          <a:xfrm>
            <a:off x="8621713" y="6604000"/>
            <a:ext cx="531812" cy="274638"/>
          </a:xfrm>
          <a:prstGeom prst="rect">
            <a:avLst/>
          </a:prstGeom>
          <a:noFill/>
          <a:ln w="9525">
            <a:noFill/>
            <a:miter lim="800000"/>
            <a:headEnd/>
            <a:tailEnd/>
          </a:ln>
        </p:spPr>
        <p:txBody>
          <a:bodyPr wrap="none">
            <a:spAutoFit/>
          </a:bodyPr>
          <a:lstStyle/>
          <a:p>
            <a:pPr algn="r"/>
            <a:r>
              <a:rPr lang="en-US" sz="1200" b="1">
                <a:latin typeface="Arial" pitchFamily="34" charset="0"/>
              </a:rPr>
              <a:t>p321</a:t>
            </a:r>
          </a:p>
        </p:txBody>
      </p:sp>
      <p:sp>
        <p:nvSpPr>
          <p:cNvPr id="2" name="Title 1"/>
          <p:cNvSpPr>
            <a:spLocks noGrp="1"/>
          </p:cNvSpPr>
          <p:nvPr>
            <p:ph type="title"/>
          </p:nvPr>
        </p:nvSpPr>
        <p:spPr>
          <a:xfrm>
            <a:off x="457200" y="274638"/>
            <a:ext cx="3736695" cy="1143000"/>
          </a:xfrm>
        </p:spPr>
        <p:txBody>
          <a:bodyPr>
            <a:normAutofit fontScale="90000"/>
          </a:bodyPr>
          <a:lstStyle/>
          <a:p>
            <a:r>
              <a:rPr lang="en-US" dirty="0" smtClean="0"/>
              <a:t>Louis de Broglie</a:t>
            </a:r>
            <a:endParaRPr lang="en-US" dirty="0"/>
          </a:p>
        </p:txBody>
      </p:sp>
    </p:spTree>
    <p:extLst>
      <p:ext uri="{BB962C8B-B14F-4D97-AF65-F5344CB8AC3E}">
        <p14:creationId xmlns:p14="http://schemas.microsoft.com/office/powerpoint/2010/main" val="10353752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05_14_Figure"/>
          <p:cNvPicPr>
            <a:picLocks noChangeAspect="1" noChangeArrowheads="1"/>
          </p:cNvPicPr>
          <p:nvPr/>
        </p:nvPicPr>
        <p:blipFill>
          <a:blip r:embed="rId2" cstate="print"/>
          <a:srcRect/>
          <a:stretch>
            <a:fillRect/>
          </a:stretch>
        </p:blipFill>
        <p:spPr bwMode="auto">
          <a:xfrm>
            <a:off x="838200" y="0"/>
            <a:ext cx="7578167" cy="6858000"/>
          </a:xfrm>
          <a:prstGeom prst="rect">
            <a:avLst/>
          </a:prstGeom>
          <a:noFill/>
        </p:spPr>
      </p:pic>
    </p:spTree>
    <p:extLst>
      <p:ext uri="{BB962C8B-B14F-4D97-AF65-F5344CB8AC3E}">
        <p14:creationId xmlns:p14="http://schemas.microsoft.com/office/powerpoint/2010/main" val="5897661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title"/>
          </p:nvPr>
        </p:nvSpPr>
        <p:spPr>
          <a:noFill/>
        </p:spPr>
        <p:txBody>
          <a:bodyPr/>
          <a:lstStyle/>
          <a:p>
            <a:pPr eaLnBrk="1" hangingPunct="1"/>
            <a:r>
              <a:rPr lang="en-US" sz="3600" dirty="0" smtClean="0"/>
              <a:t>Periodic Properties – Ionization Energy</a:t>
            </a:r>
          </a:p>
        </p:txBody>
      </p:sp>
      <p:pic>
        <p:nvPicPr>
          <p:cNvPr id="8196" name="Picture 4" descr="FG06_001"/>
          <p:cNvPicPr>
            <a:picLocks noChangeAspect="1" noChangeArrowheads="1"/>
          </p:cNvPicPr>
          <p:nvPr/>
        </p:nvPicPr>
        <p:blipFill>
          <a:blip r:embed="rId2" cstate="print"/>
          <a:srcRect t="3531" b="12495"/>
          <a:stretch>
            <a:fillRect/>
          </a:stretch>
        </p:blipFill>
        <p:spPr bwMode="auto">
          <a:xfrm>
            <a:off x="24828" y="1447800"/>
            <a:ext cx="9119172" cy="5105400"/>
          </a:xfrm>
          <a:prstGeom prst="rect">
            <a:avLst/>
          </a:prstGeom>
          <a:noFill/>
          <a:ln w="9525">
            <a:noFill/>
            <a:miter lim="800000"/>
            <a:headEnd/>
            <a:tailEnd/>
          </a:ln>
        </p:spPr>
      </p:pic>
    </p:spTree>
    <p:extLst>
      <p:ext uri="{BB962C8B-B14F-4D97-AF65-F5344CB8AC3E}">
        <p14:creationId xmlns:p14="http://schemas.microsoft.com/office/powerpoint/2010/main" val="300881402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05_Pg146_UnFigure"/>
          <p:cNvPicPr>
            <a:picLocks noChangeAspect="1" noChangeArrowheads="1"/>
          </p:cNvPicPr>
          <p:nvPr/>
        </p:nvPicPr>
        <p:blipFill>
          <a:blip r:embed="rId2" cstate="print"/>
          <a:srcRect/>
          <a:stretch>
            <a:fillRect/>
          </a:stretch>
        </p:blipFill>
        <p:spPr bwMode="auto">
          <a:xfrm>
            <a:off x="0" y="1066800"/>
            <a:ext cx="9014651" cy="3057525"/>
          </a:xfrm>
          <a:prstGeom prst="rect">
            <a:avLst/>
          </a:prstGeom>
          <a:noFill/>
        </p:spPr>
      </p:pic>
      <p:sp>
        <p:nvSpPr>
          <p:cNvPr id="3" name="Title 2"/>
          <p:cNvSpPr>
            <a:spLocks noGrp="1"/>
          </p:cNvSpPr>
          <p:nvPr>
            <p:ph type="title"/>
          </p:nvPr>
        </p:nvSpPr>
        <p:spPr>
          <a:xfrm>
            <a:off x="457200" y="274638"/>
            <a:ext cx="8229600" cy="639762"/>
          </a:xfrm>
        </p:spPr>
        <p:txBody>
          <a:bodyPr>
            <a:normAutofit/>
          </a:bodyPr>
          <a:lstStyle/>
          <a:p>
            <a:r>
              <a:rPr lang="en-US" sz="3200" dirty="0" smtClean="0"/>
              <a:t>What happens when an atom loses an electron? </a:t>
            </a:r>
            <a:endParaRPr lang="en-US" sz="3200" dirty="0"/>
          </a:p>
        </p:txBody>
      </p:sp>
      <p:pic>
        <p:nvPicPr>
          <p:cNvPr id="4" name="Picture 8" descr="05_Pg144_UnFigure"/>
          <p:cNvPicPr>
            <a:picLocks noChangeAspect="1" noChangeArrowheads="1"/>
          </p:cNvPicPr>
          <p:nvPr/>
        </p:nvPicPr>
        <p:blipFill>
          <a:blip r:embed="rId3" cstate="print"/>
          <a:srcRect/>
          <a:stretch>
            <a:fillRect/>
          </a:stretch>
        </p:blipFill>
        <p:spPr bwMode="auto">
          <a:xfrm>
            <a:off x="228600" y="4124325"/>
            <a:ext cx="8783638" cy="1695450"/>
          </a:xfrm>
          <a:prstGeom prst="rect">
            <a:avLst/>
          </a:prstGeom>
          <a:noFill/>
        </p:spPr>
      </p:pic>
    </p:spTree>
    <p:extLst>
      <p:ext uri="{BB962C8B-B14F-4D97-AF65-F5344CB8AC3E}">
        <p14:creationId xmlns:p14="http://schemas.microsoft.com/office/powerpoint/2010/main" val="26468718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08_12"/>
          <p:cNvPicPr>
            <a:picLocks noChangeAspect="1" noChangeArrowheads="1"/>
          </p:cNvPicPr>
          <p:nvPr/>
        </p:nvPicPr>
        <p:blipFill>
          <a:blip r:embed="rId3" cstate="print"/>
          <a:srcRect/>
          <a:stretch>
            <a:fillRect/>
          </a:stretch>
        </p:blipFill>
        <p:spPr bwMode="auto">
          <a:xfrm>
            <a:off x="4572000" y="228600"/>
            <a:ext cx="4379913" cy="6324600"/>
          </a:xfrm>
          <a:prstGeom prst="rect">
            <a:avLst/>
          </a:prstGeom>
          <a:noFill/>
          <a:ln w="9525">
            <a:noFill/>
            <a:miter lim="800000"/>
            <a:headEnd/>
            <a:tailEnd/>
          </a:ln>
        </p:spPr>
      </p:pic>
      <p:pic>
        <p:nvPicPr>
          <p:cNvPr id="18435" name="Picture 3" descr="FG05_024"/>
          <p:cNvPicPr>
            <a:picLocks noChangeAspect="1" noChangeArrowheads="1"/>
          </p:cNvPicPr>
          <p:nvPr/>
        </p:nvPicPr>
        <p:blipFill>
          <a:blip r:embed="rId4" cstate="print"/>
          <a:srcRect l="13019" r="16997"/>
          <a:stretch>
            <a:fillRect/>
          </a:stretch>
        </p:blipFill>
        <p:spPr bwMode="auto">
          <a:xfrm>
            <a:off x="31531" y="2013771"/>
            <a:ext cx="4419600" cy="4573588"/>
          </a:xfrm>
          <a:prstGeom prst="rect">
            <a:avLst/>
          </a:prstGeom>
          <a:noFill/>
          <a:ln w="9525">
            <a:noFill/>
            <a:miter lim="800000"/>
            <a:headEnd/>
            <a:tailEnd/>
          </a:ln>
        </p:spPr>
      </p:pic>
      <p:sp>
        <p:nvSpPr>
          <p:cNvPr id="2" name="Title 1"/>
          <p:cNvSpPr>
            <a:spLocks noGrp="1"/>
          </p:cNvSpPr>
          <p:nvPr>
            <p:ph type="title"/>
          </p:nvPr>
        </p:nvSpPr>
        <p:spPr>
          <a:xfrm>
            <a:off x="457200" y="274637"/>
            <a:ext cx="3352800" cy="1739133"/>
          </a:xfrm>
        </p:spPr>
        <p:txBody>
          <a:bodyPr/>
          <a:lstStyle/>
          <a:p>
            <a:r>
              <a:rPr lang="en-US" sz="2800" dirty="0" smtClean="0"/>
              <a:t>How does the radius of a </a:t>
            </a:r>
            <a:r>
              <a:rPr lang="en-US" sz="2800" dirty="0" err="1" smtClean="0"/>
              <a:t>cation</a:t>
            </a:r>
            <a:r>
              <a:rPr lang="en-US" sz="2800" dirty="0" smtClean="0"/>
              <a:t> differ from an atom? </a:t>
            </a:r>
            <a:endParaRPr lang="en-US" sz="2800" dirty="0"/>
          </a:p>
        </p:txBody>
      </p:sp>
    </p:spTree>
    <p:extLst>
      <p:ext uri="{BB962C8B-B14F-4D97-AF65-F5344CB8AC3E}">
        <p14:creationId xmlns:p14="http://schemas.microsoft.com/office/powerpoint/2010/main" val="170567371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05_Pg147_UnFigure"/>
          <p:cNvPicPr>
            <a:picLocks noChangeAspect="1" noChangeArrowheads="1"/>
          </p:cNvPicPr>
          <p:nvPr/>
        </p:nvPicPr>
        <p:blipFill>
          <a:blip r:embed="rId2" cstate="print"/>
          <a:srcRect/>
          <a:stretch>
            <a:fillRect/>
          </a:stretch>
        </p:blipFill>
        <p:spPr bwMode="auto">
          <a:xfrm>
            <a:off x="0" y="990600"/>
            <a:ext cx="9144000" cy="2942859"/>
          </a:xfrm>
          <a:prstGeom prst="rect">
            <a:avLst/>
          </a:prstGeom>
          <a:noFill/>
        </p:spPr>
      </p:pic>
      <p:sp>
        <p:nvSpPr>
          <p:cNvPr id="3" name="Title 2"/>
          <p:cNvSpPr>
            <a:spLocks noGrp="1"/>
          </p:cNvSpPr>
          <p:nvPr>
            <p:ph type="title"/>
          </p:nvPr>
        </p:nvSpPr>
        <p:spPr>
          <a:xfrm>
            <a:off x="457200" y="274638"/>
            <a:ext cx="8229600" cy="639762"/>
          </a:xfrm>
        </p:spPr>
        <p:txBody>
          <a:bodyPr>
            <a:normAutofit/>
          </a:bodyPr>
          <a:lstStyle/>
          <a:p>
            <a:r>
              <a:rPr lang="en-US" sz="3200" dirty="0" smtClean="0"/>
              <a:t>What happens when an atom gains an electron? </a:t>
            </a:r>
            <a:endParaRPr lang="en-US" sz="3200" dirty="0"/>
          </a:p>
        </p:txBody>
      </p:sp>
    </p:spTree>
    <p:extLst>
      <p:ext uri="{BB962C8B-B14F-4D97-AF65-F5344CB8AC3E}">
        <p14:creationId xmlns:p14="http://schemas.microsoft.com/office/powerpoint/2010/main" val="400320277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08_13"/>
          <p:cNvPicPr>
            <a:picLocks noChangeAspect="1" noChangeArrowheads="1"/>
          </p:cNvPicPr>
          <p:nvPr/>
        </p:nvPicPr>
        <p:blipFill>
          <a:blip r:embed="rId3" cstate="print"/>
          <a:srcRect/>
          <a:stretch>
            <a:fillRect/>
          </a:stretch>
        </p:blipFill>
        <p:spPr bwMode="auto">
          <a:xfrm>
            <a:off x="6096000" y="304800"/>
            <a:ext cx="3048000" cy="6380163"/>
          </a:xfrm>
          <a:prstGeom prst="rect">
            <a:avLst/>
          </a:prstGeom>
          <a:noFill/>
          <a:ln w="9525">
            <a:noFill/>
            <a:miter lim="800000"/>
            <a:headEnd/>
            <a:tailEnd/>
          </a:ln>
        </p:spPr>
      </p:pic>
      <p:pic>
        <p:nvPicPr>
          <p:cNvPr id="19459" name="Picture 3" descr="FG05_025"/>
          <p:cNvPicPr>
            <a:picLocks noChangeAspect="1" noChangeArrowheads="1"/>
          </p:cNvPicPr>
          <p:nvPr/>
        </p:nvPicPr>
        <p:blipFill>
          <a:blip r:embed="rId4" cstate="print"/>
          <a:srcRect t="5029" b="16995"/>
          <a:stretch>
            <a:fillRect/>
          </a:stretch>
        </p:blipFill>
        <p:spPr bwMode="auto">
          <a:xfrm>
            <a:off x="-42864" y="2590800"/>
            <a:ext cx="6443663" cy="3124200"/>
          </a:xfrm>
          <a:prstGeom prst="rect">
            <a:avLst/>
          </a:prstGeom>
          <a:noFill/>
          <a:ln w="9525">
            <a:noFill/>
            <a:miter lim="800000"/>
            <a:headEnd/>
            <a:tailEnd/>
          </a:ln>
        </p:spPr>
      </p:pic>
      <p:sp>
        <p:nvSpPr>
          <p:cNvPr id="2" name="Title 1"/>
          <p:cNvSpPr>
            <a:spLocks noGrp="1"/>
          </p:cNvSpPr>
          <p:nvPr>
            <p:ph type="title"/>
          </p:nvPr>
        </p:nvSpPr>
        <p:spPr>
          <a:xfrm>
            <a:off x="457200" y="274638"/>
            <a:ext cx="4800600" cy="2163762"/>
          </a:xfrm>
        </p:spPr>
        <p:txBody>
          <a:bodyPr/>
          <a:lstStyle/>
          <a:p>
            <a:r>
              <a:rPr lang="en-US" sz="3600" dirty="0" smtClean="0"/>
              <a:t>How does the radius of an anion differ from an atom? </a:t>
            </a:r>
            <a:endParaRPr lang="en-US" sz="3600" dirty="0"/>
          </a:p>
        </p:txBody>
      </p:sp>
    </p:spTree>
    <p:extLst>
      <p:ext uri="{BB962C8B-B14F-4D97-AF65-F5344CB8AC3E}">
        <p14:creationId xmlns:p14="http://schemas.microsoft.com/office/powerpoint/2010/main" val="844790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cstate="print"/>
          <a:srcRect/>
          <a:stretch>
            <a:fillRect/>
          </a:stretch>
        </p:blipFill>
        <p:spPr bwMode="auto">
          <a:xfrm>
            <a:off x="68036" y="1447800"/>
            <a:ext cx="9029700" cy="4663440"/>
          </a:xfrm>
          <a:prstGeom prst="rect">
            <a:avLst/>
          </a:prstGeom>
          <a:noFill/>
          <a:ln w="25400">
            <a:noFill/>
            <a:miter lim="800000"/>
            <a:headEnd/>
            <a:tailEnd/>
          </a:ln>
          <a:effectLst/>
        </p:spPr>
      </p:pic>
      <p:sp>
        <p:nvSpPr>
          <p:cNvPr id="2" name="Title 1"/>
          <p:cNvSpPr>
            <a:spLocks noGrp="1"/>
          </p:cNvSpPr>
          <p:nvPr>
            <p:ph type="title"/>
          </p:nvPr>
        </p:nvSpPr>
        <p:spPr>
          <a:xfrm>
            <a:off x="457200" y="274638"/>
            <a:ext cx="8229600" cy="868362"/>
          </a:xfrm>
        </p:spPr>
        <p:txBody>
          <a:bodyPr>
            <a:normAutofit fontScale="90000"/>
          </a:bodyPr>
          <a:lstStyle/>
          <a:p>
            <a:r>
              <a:rPr lang="en-US" dirty="0" smtClean="0"/>
              <a:t>How are the sizes of species related?</a:t>
            </a:r>
            <a:endParaRPr lang="en-US" dirty="0"/>
          </a:p>
        </p:txBody>
      </p:sp>
    </p:spTree>
    <p:extLst>
      <p:ext uri="{BB962C8B-B14F-4D97-AF65-F5344CB8AC3E}">
        <p14:creationId xmlns:p14="http://schemas.microsoft.com/office/powerpoint/2010/main" val="3072517285"/>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Atomic Size</a:t>
            </a:r>
            <a:endParaRPr lang="en-US" dirty="0"/>
          </a:p>
        </p:txBody>
      </p:sp>
      <p:sp>
        <p:nvSpPr>
          <p:cNvPr id="3" name="Content Placeholder 2"/>
          <p:cNvSpPr>
            <a:spLocks noGrp="1"/>
          </p:cNvSpPr>
          <p:nvPr>
            <p:ph idx="1"/>
          </p:nvPr>
        </p:nvSpPr>
        <p:spPr/>
        <p:txBody>
          <a:bodyPr/>
          <a:lstStyle/>
          <a:p>
            <a:pPr>
              <a:buNone/>
            </a:pPr>
            <a:r>
              <a:rPr lang="en-US" dirty="0" smtClean="0"/>
              <a:t>Which has the larger atomic size?</a:t>
            </a:r>
          </a:p>
          <a:p>
            <a:pPr>
              <a:buNone/>
            </a:pPr>
            <a:r>
              <a:rPr lang="en-US" dirty="0" smtClean="0"/>
              <a:t>Li or Na and N or P</a:t>
            </a:r>
          </a:p>
          <a:p>
            <a:pPr marL="514350" indent="-514350">
              <a:buAutoNum type="alphaUcPeriod"/>
            </a:pPr>
            <a:r>
              <a:rPr lang="en-US" dirty="0" smtClean="0"/>
              <a:t>Li, N</a:t>
            </a:r>
          </a:p>
          <a:p>
            <a:pPr marL="514350" indent="-514350">
              <a:buAutoNum type="alphaUcPeriod"/>
            </a:pPr>
            <a:r>
              <a:rPr lang="en-US" dirty="0" smtClean="0"/>
              <a:t>Na, N</a:t>
            </a:r>
          </a:p>
          <a:p>
            <a:pPr marL="514350" indent="-514350">
              <a:buAutoNum type="alphaUcPeriod"/>
            </a:pPr>
            <a:r>
              <a:rPr lang="en-US" dirty="0" smtClean="0"/>
              <a:t>Li, P</a:t>
            </a:r>
          </a:p>
          <a:p>
            <a:pPr marL="514350" indent="-514350">
              <a:buAutoNum type="alphaUcPeriod"/>
            </a:pPr>
            <a:r>
              <a:rPr lang="en-US" dirty="0" smtClean="0"/>
              <a:t>Na, P</a:t>
            </a:r>
          </a:p>
          <a:p>
            <a:pPr marL="514350" indent="-514350">
              <a:buAutoNum type="alphaUcPeriod"/>
            </a:pPr>
            <a:r>
              <a:rPr lang="en-US" dirty="0" smtClean="0"/>
              <a:t>Not enough information</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Atomic Size</a:t>
            </a:r>
            <a:endParaRPr lang="en-US" dirty="0"/>
          </a:p>
        </p:txBody>
      </p:sp>
      <p:sp>
        <p:nvSpPr>
          <p:cNvPr id="3" name="Content Placeholder 2"/>
          <p:cNvSpPr>
            <a:spLocks noGrp="1"/>
          </p:cNvSpPr>
          <p:nvPr>
            <p:ph idx="1"/>
          </p:nvPr>
        </p:nvSpPr>
        <p:spPr/>
        <p:txBody>
          <a:bodyPr/>
          <a:lstStyle/>
          <a:p>
            <a:pPr>
              <a:buNone/>
            </a:pPr>
            <a:r>
              <a:rPr lang="en-US" dirty="0" smtClean="0"/>
              <a:t>Which has the larger atomic size?</a:t>
            </a:r>
          </a:p>
          <a:p>
            <a:pPr>
              <a:buNone/>
            </a:pPr>
            <a:r>
              <a:rPr lang="en-US" dirty="0" smtClean="0"/>
              <a:t>Li or Na and N or P</a:t>
            </a:r>
          </a:p>
          <a:p>
            <a:pPr marL="514350" indent="-514350">
              <a:buAutoNum type="alphaUcPeriod"/>
            </a:pPr>
            <a:r>
              <a:rPr lang="en-US" dirty="0" smtClean="0"/>
              <a:t>Li, N</a:t>
            </a:r>
          </a:p>
          <a:p>
            <a:pPr marL="514350" indent="-514350">
              <a:buAutoNum type="alphaUcPeriod"/>
            </a:pPr>
            <a:r>
              <a:rPr lang="en-US" dirty="0" smtClean="0"/>
              <a:t>Na, N</a:t>
            </a:r>
          </a:p>
          <a:p>
            <a:pPr marL="514350" indent="-514350">
              <a:buAutoNum type="alphaUcPeriod"/>
            </a:pPr>
            <a:r>
              <a:rPr lang="en-US" dirty="0" smtClean="0"/>
              <a:t>Li, P</a:t>
            </a:r>
          </a:p>
          <a:p>
            <a:pPr marL="514350" indent="-514350">
              <a:buAutoNum type="alphaUcPeriod"/>
            </a:pPr>
            <a:r>
              <a:rPr lang="en-US" b="1" dirty="0" smtClean="0"/>
              <a:t>Na, P</a:t>
            </a:r>
          </a:p>
          <a:p>
            <a:pPr marL="514350" indent="-514350">
              <a:buAutoNum type="alphaUcPeriod"/>
            </a:pPr>
            <a:r>
              <a:rPr lang="en-US" dirty="0" smtClean="0"/>
              <a:t>Not enough information</a:t>
            </a:r>
            <a:endParaRPr lang="en-US" dirty="0"/>
          </a:p>
        </p:txBody>
      </p:sp>
    </p:spTree>
    <p:extLst>
      <p:ext uri="{BB962C8B-B14F-4D97-AF65-F5344CB8AC3E}">
        <p14:creationId xmlns:p14="http://schemas.microsoft.com/office/powerpoint/2010/main" val="157361729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Metallic Character</a:t>
            </a:r>
            <a:endParaRPr lang="en-US" dirty="0"/>
          </a:p>
        </p:txBody>
      </p:sp>
      <p:sp>
        <p:nvSpPr>
          <p:cNvPr id="3" name="Content Placeholder 2"/>
          <p:cNvSpPr>
            <a:spLocks noGrp="1"/>
          </p:cNvSpPr>
          <p:nvPr>
            <p:ph idx="1"/>
          </p:nvPr>
        </p:nvSpPr>
        <p:spPr/>
        <p:txBody>
          <a:bodyPr/>
          <a:lstStyle/>
          <a:p>
            <a:pPr marL="0" indent="0">
              <a:buNone/>
            </a:pPr>
            <a:r>
              <a:rPr lang="en-US" dirty="0" smtClean="0"/>
              <a:t>Which has more metallic character: </a:t>
            </a:r>
          </a:p>
          <a:p>
            <a:pPr>
              <a:buNone/>
            </a:pPr>
            <a:r>
              <a:rPr lang="en-US" dirty="0" smtClean="0"/>
              <a:t>S or Na?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1" descr="1101"/>
          <p:cNvPicPr>
            <a:picLocks noChangeAspect="1" noChangeArrowheads="1"/>
          </p:cNvPicPr>
          <p:nvPr/>
        </p:nvPicPr>
        <p:blipFill>
          <a:blip r:embed="rId3" cstate="print"/>
          <a:srcRect/>
          <a:stretch>
            <a:fillRect/>
          </a:stretch>
        </p:blipFill>
        <p:spPr bwMode="auto">
          <a:xfrm>
            <a:off x="88899" y="1524000"/>
            <a:ext cx="8964613" cy="431165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z="3200" dirty="0" smtClean="0"/>
              <a:t>What are the relative sizes of the waves in the electromagnetic spectrum? </a:t>
            </a:r>
            <a:endParaRPr lang="en-US" sz="3200" dirty="0"/>
          </a:p>
        </p:txBody>
      </p:sp>
      <p:sp>
        <p:nvSpPr>
          <p:cNvPr id="5123" name="Rectangle 3"/>
          <p:cNvSpPr>
            <a:spLocks noChangeArrowheads="1"/>
          </p:cNvSpPr>
          <p:nvPr/>
        </p:nvSpPr>
        <p:spPr bwMode="auto">
          <a:xfrm>
            <a:off x="7843838" y="6584950"/>
            <a:ext cx="1300162"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11-1, p. 310</a:t>
            </a:r>
          </a:p>
        </p:txBody>
      </p:sp>
    </p:spTree>
    <p:extLst>
      <p:ext uri="{BB962C8B-B14F-4D97-AF65-F5344CB8AC3E}">
        <p14:creationId xmlns:p14="http://schemas.microsoft.com/office/powerpoint/2010/main" val="386905442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Metallic Character</a:t>
            </a:r>
            <a:endParaRPr lang="en-US" dirty="0"/>
          </a:p>
        </p:txBody>
      </p:sp>
      <p:sp>
        <p:nvSpPr>
          <p:cNvPr id="3" name="Content Placeholder 2"/>
          <p:cNvSpPr>
            <a:spLocks noGrp="1"/>
          </p:cNvSpPr>
          <p:nvPr>
            <p:ph idx="1"/>
          </p:nvPr>
        </p:nvSpPr>
        <p:spPr/>
        <p:txBody>
          <a:bodyPr/>
          <a:lstStyle/>
          <a:p>
            <a:pPr marL="0" indent="0">
              <a:buNone/>
            </a:pPr>
            <a:r>
              <a:rPr lang="en-US" dirty="0" smtClean="0"/>
              <a:t>Which has more metallic character: </a:t>
            </a:r>
          </a:p>
          <a:p>
            <a:pPr>
              <a:buNone/>
            </a:pPr>
            <a:r>
              <a:rPr lang="en-US" dirty="0" smtClean="0"/>
              <a:t>S or Na?</a:t>
            </a:r>
          </a:p>
          <a:p>
            <a:pPr>
              <a:buNone/>
            </a:pPr>
            <a:r>
              <a:rPr lang="en-US"/>
              <a:t>	</a:t>
            </a:r>
            <a:r>
              <a:rPr lang="en-US" b="1" smtClean="0"/>
              <a:t>Na</a:t>
            </a:r>
            <a:endParaRPr lang="en-US" b="1" dirty="0" smtClean="0"/>
          </a:p>
        </p:txBody>
      </p:sp>
    </p:spTree>
    <p:extLst>
      <p:ext uri="{BB962C8B-B14F-4D97-AF65-F5344CB8AC3E}">
        <p14:creationId xmlns:p14="http://schemas.microsoft.com/office/powerpoint/2010/main" val="114775720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Ionization Energy</a:t>
            </a:r>
            <a:endParaRPr lang="en-US" dirty="0"/>
          </a:p>
        </p:txBody>
      </p:sp>
      <p:sp>
        <p:nvSpPr>
          <p:cNvPr id="3" name="Content Placeholder 2"/>
          <p:cNvSpPr>
            <a:spLocks noGrp="1"/>
          </p:cNvSpPr>
          <p:nvPr>
            <p:ph idx="1"/>
          </p:nvPr>
        </p:nvSpPr>
        <p:spPr/>
        <p:txBody>
          <a:bodyPr/>
          <a:lstStyle/>
          <a:p>
            <a:pPr>
              <a:buNone/>
            </a:pPr>
            <a:r>
              <a:rPr lang="en-US" dirty="0" smtClean="0"/>
              <a:t>Which has the higher ionization energy:</a:t>
            </a:r>
          </a:p>
          <a:p>
            <a:pPr>
              <a:buNone/>
            </a:pPr>
            <a:r>
              <a:rPr lang="en-US" dirty="0" smtClean="0"/>
              <a:t>Mg or Ca?</a:t>
            </a:r>
          </a:p>
          <a:p>
            <a:pPr>
              <a:buNone/>
            </a:pPr>
            <a:r>
              <a:rPr lang="en-US" dirty="0"/>
              <a:t>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Ionization Energy</a:t>
            </a:r>
            <a:endParaRPr lang="en-US" dirty="0"/>
          </a:p>
        </p:txBody>
      </p:sp>
      <p:sp>
        <p:nvSpPr>
          <p:cNvPr id="3" name="Content Placeholder 2"/>
          <p:cNvSpPr>
            <a:spLocks noGrp="1"/>
          </p:cNvSpPr>
          <p:nvPr>
            <p:ph idx="1"/>
          </p:nvPr>
        </p:nvSpPr>
        <p:spPr/>
        <p:txBody>
          <a:bodyPr/>
          <a:lstStyle/>
          <a:p>
            <a:pPr>
              <a:buNone/>
            </a:pPr>
            <a:r>
              <a:rPr lang="en-US" dirty="0" smtClean="0"/>
              <a:t>Which has the higher ionization energy:</a:t>
            </a:r>
          </a:p>
          <a:p>
            <a:pPr>
              <a:buNone/>
            </a:pPr>
            <a:r>
              <a:rPr lang="en-US" dirty="0" smtClean="0"/>
              <a:t>Mg or Ca?</a:t>
            </a:r>
          </a:p>
          <a:p>
            <a:pPr>
              <a:buNone/>
            </a:pPr>
            <a:r>
              <a:rPr lang="en-US" b="1" dirty="0"/>
              <a:t>	</a:t>
            </a:r>
            <a:r>
              <a:rPr lang="en-US" b="1" dirty="0" smtClean="0"/>
              <a:t>Mg</a:t>
            </a:r>
            <a:endParaRPr lang="en-US" b="1" dirty="0"/>
          </a:p>
        </p:txBody>
      </p:sp>
    </p:spTree>
    <p:extLst>
      <p:ext uri="{BB962C8B-B14F-4D97-AF65-F5344CB8AC3E}">
        <p14:creationId xmlns:p14="http://schemas.microsoft.com/office/powerpoint/2010/main" val="137873792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Ionization Energy</a:t>
            </a:r>
            <a:endParaRPr lang="en-US" dirty="0"/>
          </a:p>
        </p:txBody>
      </p:sp>
      <p:sp>
        <p:nvSpPr>
          <p:cNvPr id="3" name="Content Placeholder 2"/>
          <p:cNvSpPr>
            <a:spLocks noGrp="1"/>
          </p:cNvSpPr>
          <p:nvPr>
            <p:ph idx="1"/>
          </p:nvPr>
        </p:nvSpPr>
        <p:spPr/>
        <p:txBody>
          <a:bodyPr/>
          <a:lstStyle/>
          <a:p>
            <a:pPr>
              <a:buNone/>
            </a:pPr>
            <a:r>
              <a:rPr lang="en-US" dirty="0" smtClean="0"/>
              <a:t>Which has the higher ionization energy:</a:t>
            </a:r>
          </a:p>
          <a:p>
            <a:pPr>
              <a:buNone/>
            </a:pPr>
            <a:r>
              <a:rPr lang="en-US" dirty="0" err="1" smtClean="0"/>
              <a:t>Sn</a:t>
            </a:r>
            <a:r>
              <a:rPr lang="en-US" dirty="0" smtClean="0"/>
              <a:t> or </a:t>
            </a:r>
            <a:r>
              <a:rPr lang="en-US" dirty="0" err="1" smtClean="0"/>
              <a:t>Pb</a:t>
            </a:r>
            <a:r>
              <a:rPr lang="en-US" dirty="0" smtClean="0"/>
              <a:t>?</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Ionization Energy</a:t>
            </a:r>
            <a:endParaRPr lang="en-US" dirty="0"/>
          </a:p>
        </p:txBody>
      </p:sp>
      <p:sp>
        <p:nvSpPr>
          <p:cNvPr id="3" name="Content Placeholder 2"/>
          <p:cNvSpPr>
            <a:spLocks noGrp="1"/>
          </p:cNvSpPr>
          <p:nvPr>
            <p:ph idx="1"/>
          </p:nvPr>
        </p:nvSpPr>
        <p:spPr/>
        <p:txBody>
          <a:bodyPr/>
          <a:lstStyle/>
          <a:p>
            <a:pPr>
              <a:buNone/>
            </a:pPr>
            <a:r>
              <a:rPr lang="en-US" dirty="0" smtClean="0"/>
              <a:t>Which has the higher ionization energy:</a:t>
            </a:r>
          </a:p>
          <a:p>
            <a:pPr>
              <a:buNone/>
            </a:pPr>
            <a:r>
              <a:rPr lang="en-US" dirty="0" smtClean="0"/>
              <a:t>Sn or </a:t>
            </a:r>
            <a:r>
              <a:rPr lang="en-US" dirty="0" err="1" smtClean="0"/>
              <a:t>Pb</a:t>
            </a:r>
            <a:r>
              <a:rPr lang="en-US" dirty="0" smtClean="0"/>
              <a:t>?</a:t>
            </a:r>
          </a:p>
          <a:p>
            <a:pPr>
              <a:buNone/>
            </a:pPr>
            <a:r>
              <a:rPr lang="en-US" b="1" dirty="0"/>
              <a:t>	</a:t>
            </a:r>
            <a:r>
              <a:rPr lang="en-US" b="1" dirty="0" smtClean="0"/>
              <a:t>Sn</a:t>
            </a:r>
            <a:endParaRPr lang="en-US" b="1" dirty="0"/>
          </a:p>
        </p:txBody>
      </p:sp>
    </p:spTree>
    <p:extLst>
      <p:ext uri="{BB962C8B-B14F-4D97-AF65-F5344CB8AC3E}">
        <p14:creationId xmlns:p14="http://schemas.microsoft.com/office/powerpoint/2010/main" val="413301646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Ionization Energy</a:t>
            </a:r>
            <a:endParaRPr lang="en-US" dirty="0"/>
          </a:p>
        </p:txBody>
      </p:sp>
      <p:sp>
        <p:nvSpPr>
          <p:cNvPr id="3" name="Content Placeholder 2"/>
          <p:cNvSpPr>
            <a:spLocks noGrp="1"/>
          </p:cNvSpPr>
          <p:nvPr>
            <p:ph idx="1"/>
          </p:nvPr>
        </p:nvSpPr>
        <p:spPr/>
        <p:txBody>
          <a:bodyPr/>
          <a:lstStyle/>
          <a:p>
            <a:pPr>
              <a:buNone/>
            </a:pPr>
            <a:r>
              <a:rPr lang="en-US" dirty="0" smtClean="0"/>
              <a:t>Which has the higher ionization energy:</a:t>
            </a:r>
          </a:p>
          <a:p>
            <a:pPr>
              <a:buNone/>
            </a:pPr>
            <a:r>
              <a:rPr lang="en-US" dirty="0" smtClean="0"/>
              <a:t>Se or S?</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Ionization Energy</a:t>
            </a:r>
            <a:endParaRPr lang="en-US" dirty="0"/>
          </a:p>
        </p:txBody>
      </p:sp>
      <p:sp>
        <p:nvSpPr>
          <p:cNvPr id="3" name="Content Placeholder 2"/>
          <p:cNvSpPr>
            <a:spLocks noGrp="1"/>
          </p:cNvSpPr>
          <p:nvPr>
            <p:ph idx="1"/>
          </p:nvPr>
        </p:nvSpPr>
        <p:spPr/>
        <p:txBody>
          <a:bodyPr/>
          <a:lstStyle/>
          <a:p>
            <a:pPr>
              <a:buNone/>
            </a:pPr>
            <a:r>
              <a:rPr lang="en-US" dirty="0" smtClean="0"/>
              <a:t>Which has the higher ionization energy:</a:t>
            </a:r>
          </a:p>
          <a:p>
            <a:pPr>
              <a:buNone/>
            </a:pPr>
            <a:r>
              <a:rPr lang="en-US" dirty="0" smtClean="0"/>
              <a:t>Se or S?</a:t>
            </a:r>
          </a:p>
          <a:p>
            <a:pPr>
              <a:buNone/>
            </a:pPr>
            <a:r>
              <a:rPr lang="en-US" b="1" dirty="0"/>
              <a:t>	</a:t>
            </a:r>
            <a:r>
              <a:rPr lang="en-US" b="1" dirty="0" smtClean="0"/>
              <a:t>S</a:t>
            </a:r>
            <a:endParaRPr lang="en-US" b="1" dirty="0"/>
          </a:p>
        </p:txBody>
      </p:sp>
    </p:spTree>
    <p:extLst>
      <p:ext uri="{BB962C8B-B14F-4D97-AF65-F5344CB8AC3E}">
        <p14:creationId xmlns:p14="http://schemas.microsoft.com/office/powerpoint/2010/main" val="361630614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57150" y="245745"/>
            <a:ext cx="9029700" cy="6366510"/>
          </a:xfrm>
          <a:prstGeom prst="rect">
            <a:avLst/>
          </a:prstGeom>
          <a:noFill/>
          <a:ln w="25400">
            <a:noFill/>
            <a:miter lim="800000"/>
            <a:headEnd/>
            <a:tailEnd/>
          </a:ln>
          <a:effectLst/>
        </p:spPr>
      </p:pic>
    </p:spTree>
    <p:extLst>
      <p:ext uri="{BB962C8B-B14F-4D97-AF65-F5344CB8AC3E}">
        <p14:creationId xmlns:p14="http://schemas.microsoft.com/office/powerpoint/2010/main" val="2848071159"/>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1" descr="1121"/>
          <p:cNvPicPr>
            <a:picLocks noChangeAspect="1" noChangeArrowheads="1"/>
          </p:cNvPicPr>
          <p:nvPr/>
        </p:nvPicPr>
        <p:blipFill>
          <a:blip r:embed="rId3" cstate="print"/>
          <a:srcRect/>
          <a:stretch>
            <a:fillRect/>
          </a:stretch>
        </p:blipFill>
        <p:spPr bwMode="auto">
          <a:xfrm>
            <a:off x="88900" y="80963"/>
            <a:ext cx="8964613" cy="6696075"/>
          </a:xfrm>
          <a:prstGeom prst="rect">
            <a:avLst/>
          </a:prstGeom>
          <a:noFill/>
          <a:ln w="9525">
            <a:noFill/>
            <a:miter lim="800000"/>
            <a:headEnd/>
            <a:tailEnd/>
          </a:ln>
          <a:effectLst/>
        </p:spPr>
      </p:pic>
      <p:sp>
        <p:nvSpPr>
          <p:cNvPr id="78850" name="Rectangle 2" hidden="1"/>
          <p:cNvSpPr>
            <a:spLocks noGrp="1" noChangeArrowheads="1"/>
          </p:cNvSpPr>
          <p:nvPr>
            <p:ph type="title"/>
          </p:nvPr>
        </p:nvSpPr>
        <p:spPr/>
        <p:txBody>
          <a:bodyPr/>
          <a:lstStyle/>
          <a:p>
            <a:endParaRPr lang="en-US"/>
          </a:p>
        </p:txBody>
      </p:sp>
      <p:sp>
        <p:nvSpPr>
          <p:cNvPr id="78851" name="Rectangle 3"/>
          <p:cNvSpPr>
            <a:spLocks noChangeArrowheads="1"/>
          </p:cNvSpPr>
          <p:nvPr/>
        </p:nvSpPr>
        <p:spPr bwMode="auto">
          <a:xfrm>
            <a:off x="7759700" y="6584950"/>
            <a:ext cx="1384300"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11-21, p. 333</a:t>
            </a:r>
          </a:p>
        </p:txBody>
      </p:sp>
    </p:spTree>
    <p:extLst>
      <p:ext uri="{BB962C8B-B14F-4D97-AF65-F5344CB8AC3E}">
        <p14:creationId xmlns:p14="http://schemas.microsoft.com/office/powerpoint/2010/main" val="204814392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1" descr="1122"/>
          <p:cNvPicPr>
            <a:picLocks noChangeAspect="1" noChangeArrowheads="1"/>
          </p:cNvPicPr>
          <p:nvPr/>
        </p:nvPicPr>
        <p:blipFill>
          <a:blip r:embed="rId3" cstate="print"/>
          <a:srcRect/>
          <a:stretch>
            <a:fillRect/>
          </a:stretch>
        </p:blipFill>
        <p:spPr bwMode="auto">
          <a:xfrm>
            <a:off x="1638300" y="76200"/>
            <a:ext cx="5865813" cy="6705600"/>
          </a:xfrm>
          <a:prstGeom prst="rect">
            <a:avLst/>
          </a:prstGeom>
          <a:noFill/>
          <a:ln w="9525">
            <a:noFill/>
            <a:miter lim="800000"/>
            <a:headEnd/>
            <a:tailEnd/>
          </a:ln>
          <a:effectLst/>
        </p:spPr>
      </p:pic>
      <p:sp>
        <p:nvSpPr>
          <p:cNvPr id="82946" name="Rectangle 2" hidden="1"/>
          <p:cNvSpPr>
            <a:spLocks noGrp="1" noChangeArrowheads="1"/>
          </p:cNvSpPr>
          <p:nvPr>
            <p:ph type="title"/>
          </p:nvPr>
        </p:nvSpPr>
        <p:spPr/>
        <p:txBody>
          <a:bodyPr/>
          <a:lstStyle/>
          <a:p>
            <a:endParaRPr lang="en-US"/>
          </a:p>
        </p:txBody>
      </p:sp>
      <p:sp>
        <p:nvSpPr>
          <p:cNvPr id="82947" name="Rectangle 3"/>
          <p:cNvSpPr>
            <a:spLocks noChangeArrowheads="1"/>
          </p:cNvSpPr>
          <p:nvPr/>
        </p:nvSpPr>
        <p:spPr bwMode="auto">
          <a:xfrm>
            <a:off x="7759700" y="6584950"/>
            <a:ext cx="1384300"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a:t>Fig. 11-22, p. 334</a:t>
            </a:r>
          </a:p>
        </p:txBody>
      </p:sp>
    </p:spTree>
    <p:extLst>
      <p:ext uri="{BB962C8B-B14F-4D97-AF65-F5344CB8AC3E}">
        <p14:creationId xmlns:p14="http://schemas.microsoft.com/office/powerpoint/2010/main" val="4098940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spect="1" noChangeArrowheads="1"/>
          </p:cNvPicPr>
          <p:nvPr/>
        </p:nvPicPr>
        <p:blipFill>
          <a:blip r:embed="rId3" cstate="print"/>
          <a:srcRect/>
          <a:stretch>
            <a:fillRect/>
          </a:stretch>
        </p:blipFill>
        <p:spPr bwMode="auto">
          <a:xfrm>
            <a:off x="57150" y="268605"/>
            <a:ext cx="9029700" cy="6320790"/>
          </a:xfrm>
          <a:prstGeom prst="rect">
            <a:avLst/>
          </a:prstGeom>
          <a:noFill/>
          <a:ln w="25400">
            <a:noFill/>
            <a:miter lim="800000"/>
            <a:headEnd/>
            <a:tailEnd/>
          </a:ln>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TotalTime>
  <Words>2466</Words>
  <Application>Microsoft Office PowerPoint</Application>
  <PresentationFormat>On-screen Show (4:3)</PresentationFormat>
  <Paragraphs>486</Paragraphs>
  <Slides>89</Slides>
  <Notes>33</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89</vt:i4>
      </vt:variant>
    </vt:vector>
  </HeadingPairs>
  <TitlesOfParts>
    <vt:vector size="96" baseType="lpstr">
      <vt:lpstr>Arial</vt:lpstr>
      <vt:lpstr>Calibri</vt:lpstr>
      <vt:lpstr>Geneva</vt:lpstr>
      <vt:lpstr>Symbol</vt:lpstr>
      <vt:lpstr>Times</vt:lpstr>
      <vt:lpstr>Times New Roman</vt:lpstr>
      <vt:lpstr>Office Theme</vt:lpstr>
      <vt:lpstr>Chemistry 120</vt:lpstr>
      <vt:lpstr>What do we know about atoms so far? </vt:lpstr>
      <vt:lpstr>Atomic Number =  Z    =  number of protons in an atom.   =  number of electrons in a neutral atom.         Mass Number = number protons + number neutrons in an atom </vt:lpstr>
      <vt:lpstr>PowerPoint Presentation</vt:lpstr>
      <vt:lpstr>How do waves travel? How are energy, frequency and wavelength related? </vt:lpstr>
      <vt:lpstr>PowerPoint Presentation</vt:lpstr>
      <vt:lpstr>Louis de Broglie</vt:lpstr>
      <vt:lpstr>What are the relative sizes of the waves in the electromagnetic spectrum? </vt:lpstr>
      <vt:lpstr>PowerPoint Presentation</vt:lpstr>
      <vt:lpstr>Example – Electromagnetic Spectrum</vt:lpstr>
      <vt:lpstr>Example – Electromagnetic Spectrum</vt:lpstr>
      <vt:lpstr>Example – Electromagnetic Spectrum</vt:lpstr>
      <vt:lpstr>Example – Electromagnetic Spectrum</vt:lpstr>
      <vt:lpstr>Experiment 1</vt:lpstr>
      <vt:lpstr>Experiment 2</vt:lpstr>
      <vt:lpstr>Experiment 3</vt:lpstr>
      <vt:lpstr>What is the atomic spectrum of Barium?</vt:lpstr>
      <vt:lpstr>PowerPoint Presentation</vt:lpstr>
      <vt:lpstr>Does the amount of energy absorbed matter? </vt:lpstr>
      <vt:lpstr>PowerPoint Presentation</vt:lpstr>
      <vt:lpstr>What is does it mean to be quantized?</vt:lpstr>
      <vt:lpstr>PowerPoint Presentation</vt:lpstr>
      <vt:lpstr>How are the electrons distributed in the Bohr model of the atom?</vt:lpstr>
      <vt:lpstr>How are the spectra produced? </vt:lpstr>
      <vt:lpstr>What happens in the hydrogen spectrum?</vt:lpstr>
      <vt:lpstr>PowerPoint Presentation</vt:lpstr>
      <vt:lpstr>Erwin Schrödinger</vt:lpstr>
      <vt:lpstr>Wolfgang Pauli</vt:lpstr>
      <vt:lpstr>How are the Bohr model and the Quantum model different?</vt:lpstr>
      <vt:lpstr>What is an s orbitals?</vt:lpstr>
      <vt:lpstr>How does the size of an s orbital change as the energy level increases?</vt:lpstr>
      <vt:lpstr>PowerPoint Presentation</vt:lpstr>
      <vt:lpstr>What is a p orbital?</vt:lpstr>
      <vt:lpstr>What is a d orbital?</vt:lpstr>
      <vt:lpstr>PowerPoint Presentation</vt:lpstr>
      <vt:lpstr>What is an f orbital?</vt:lpstr>
      <vt:lpstr>How has the model of the atom changed over time? </vt:lpstr>
      <vt:lpstr>Quantum Mechanical Model</vt:lpstr>
      <vt:lpstr>How do electrons go into orbitals?</vt:lpstr>
      <vt:lpstr>PowerPoint Presentation</vt:lpstr>
      <vt:lpstr>PowerPoint Presentation</vt:lpstr>
      <vt:lpstr>PowerPoint Presentation</vt:lpstr>
      <vt:lpstr>PowerPoint Presentation</vt:lpstr>
      <vt:lpstr>PowerPoint Presentation</vt:lpstr>
      <vt:lpstr>Example – Electron Configuration</vt:lpstr>
      <vt:lpstr>Example – Electron Configuration</vt:lpstr>
      <vt:lpstr>Example – Electron Configuration</vt:lpstr>
      <vt:lpstr>Example – Electron Configuration</vt:lpstr>
      <vt:lpstr>Expanded Periodic Table</vt:lpstr>
      <vt:lpstr>Example – Electron Configuration</vt:lpstr>
      <vt:lpstr>Example – Electron Configuration</vt:lpstr>
      <vt:lpstr>How would you write the condensed electron configuration for zinc? </vt:lpstr>
      <vt:lpstr>Example – Electron Configuration</vt:lpstr>
      <vt:lpstr>Example – Electron Configuration</vt:lpstr>
      <vt:lpstr>Example – Electron Configuration</vt:lpstr>
      <vt:lpstr>Example – Electron Configuration</vt:lpstr>
      <vt:lpstr>Example – Electron Configuration</vt:lpstr>
      <vt:lpstr>Example – Electron Configuration</vt:lpstr>
      <vt:lpstr>Example – Electron Configuration</vt:lpstr>
      <vt:lpstr>Example – Electron Configuration</vt:lpstr>
      <vt:lpstr>Example – Electron Configuration</vt:lpstr>
      <vt:lpstr>Example – Electron Configuration</vt:lpstr>
      <vt:lpstr>PowerPoint Presentation</vt:lpstr>
      <vt:lpstr>What are the trends for atomic size? </vt:lpstr>
      <vt:lpstr>What are the trends for atomic size? </vt:lpstr>
      <vt:lpstr>Periodic Properties</vt:lpstr>
      <vt:lpstr>What are the trends for metallic character? </vt:lpstr>
      <vt:lpstr>PowerPoint Presentation</vt:lpstr>
      <vt:lpstr>What are the trends for ionization energy? </vt:lpstr>
      <vt:lpstr>PowerPoint Presentation</vt:lpstr>
      <vt:lpstr>Periodic Properties – Ionization Energy</vt:lpstr>
      <vt:lpstr>What happens when an atom loses an electron? </vt:lpstr>
      <vt:lpstr>How does the radius of a cation differ from an atom? </vt:lpstr>
      <vt:lpstr>What happens when an atom gains an electron? </vt:lpstr>
      <vt:lpstr>How does the radius of an anion differ from an atom? </vt:lpstr>
      <vt:lpstr>How are the sizes of species related?</vt:lpstr>
      <vt:lpstr>Example – Atomic Size</vt:lpstr>
      <vt:lpstr>Example – Atomic Size</vt:lpstr>
      <vt:lpstr>Example – Metallic Character</vt:lpstr>
      <vt:lpstr>Example – Metallic Character</vt:lpstr>
      <vt:lpstr>Example – Ionization Energy</vt:lpstr>
      <vt:lpstr>Example – Ionization Energy</vt:lpstr>
      <vt:lpstr>Example – Ionization Energy</vt:lpstr>
      <vt:lpstr>Example – Ionization Energy</vt:lpstr>
      <vt:lpstr>Example – Ionization Energy</vt:lpstr>
      <vt:lpstr>Example – Ionization Energy</vt:lpstr>
      <vt:lpstr>PowerPoint Presentation</vt:lpstr>
      <vt:lpstr>PowerPoint Presentation</vt:lpstr>
      <vt:lpstr>PowerPoint Presentation</vt:lpstr>
    </vt:vector>
  </TitlesOfParts>
  <Company>GCCCD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120</dc:title>
  <dc:creator>Diana.Vance</dc:creator>
  <cp:lastModifiedBy>Diana Vance</cp:lastModifiedBy>
  <cp:revision>49</cp:revision>
  <dcterms:created xsi:type="dcterms:W3CDTF">2009-09-30T23:29:28Z</dcterms:created>
  <dcterms:modified xsi:type="dcterms:W3CDTF">2015-11-05T19:38:46Z</dcterms:modified>
</cp:coreProperties>
</file>