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8" r:id="rId2"/>
    <p:sldId id="313" r:id="rId3"/>
    <p:sldId id="309" r:id="rId4"/>
    <p:sldId id="310" r:id="rId5"/>
    <p:sldId id="311" r:id="rId6"/>
    <p:sldId id="312" r:id="rId7"/>
    <p:sldId id="267" r:id="rId8"/>
    <p:sldId id="266" r:id="rId9"/>
    <p:sldId id="347" r:id="rId10"/>
    <p:sldId id="259" r:id="rId11"/>
    <p:sldId id="322" r:id="rId12"/>
    <p:sldId id="316" r:id="rId13"/>
    <p:sldId id="317" r:id="rId14"/>
    <p:sldId id="318" r:id="rId15"/>
    <p:sldId id="319" r:id="rId16"/>
    <p:sldId id="320" r:id="rId17"/>
    <p:sldId id="346" r:id="rId18"/>
    <p:sldId id="271" r:id="rId19"/>
    <p:sldId id="321" r:id="rId20"/>
    <p:sldId id="324" r:id="rId21"/>
    <p:sldId id="285" r:id="rId22"/>
    <p:sldId id="282" r:id="rId23"/>
    <p:sldId id="283" r:id="rId24"/>
    <p:sldId id="286" r:id="rId25"/>
    <p:sldId id="315" r:id="rId26"/>
    <p:sldId id="314" r:id="rId27"/>
    <p:sldId id="345" r:id="rId28"/>
    <p:sldId id="261" r:id="rId29"/>
    <p:sldId id="325" r:id="rId30"/>
    <p:sldId id="326" r:id="rId31"/>
    <p:sldId id="263" r:id="rId32"/>
    <p:sldId id="262" r:id="rId33"/>
    <p:sldId id="335" r:id="rId34"/>
    <p:sldId id="336" r:id="rId35"/>
    <p:sldId id="281" r:id="rId36"/>
    <p:sldId id="300" r:id="rId37"/>
    <p:sldId id="337" r:id="rId38"/>
    <p:sldId id="338" r:id="rId39"/>
    <p:sldId id="339" r:id="rId40"/>
    <p:sldId id="297" r:id="rId41"/>
    <p:sldId id="298" r:id="rId42"/>
    <p:sldId id="301" r:id="rId43"/>
    <p:sldId id="327" r:id="rId44"/>
    <p:sldId id="328" r:id="rId45"/>
    <p:sldId id="340" r:id="rId46"/>
    <p:sldId id="341" r:id="rId47"/>
    <p:sldId id="304" r:id="rId48"/>
    <p:sldId id="302" r:id="rId49"/>
    <p:sldId id="303" r:id="rId50"/>
    <p:sldId id="329" r:id="rId51"/>
    <p:sldId id="330" r:id="rId52"/>
    <p:sldId id="276" r:id="rId53"/>
    <p:sldId id="331" r:id="rId54"/>
    <p:sldId id="265" r:id="rId55"/>
    <p:sldId id="293" r:id="rId56"/>
    <p:sldId id="294" r:id="rId57"/>
    <p:sldId id="295" r:id="rId58"/>
    <p:sldId id="296" r:id="rId59"/>
    <p:sldId id="332" r:id="rId60"/>
    <p:sldId id="333" r:id="rId61"/>
    <p:sldId id="334" r:id="rId62"/>
    <p:sldId id="275" r:id="rId63"/>
    <p:sldId id="280" r:id="rId64"/>
    <p:sldId id="260" r:id="rId65"/>
    <p:sldId id="287" r:id="rId66"/>
    <p:sldId id="292" r:id="rId67"/>
    <p:sldId id="291" r:id="rId68"/>
    <p:sldId id="289" r:id="rId69"/>
    <p:sldId id="288" r:id="rId70"/>
    <p:sldId id="342" r:id="rId71"/>
    <p:sldId id="343" r:id="rId72"/>
    <p:sldId id="344" r:id="rId73"/>
    <p:sldId id="26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p:cViewPr varScale="1">
        <p:scale>
          <a:sx n="111" d="100"/>
          <a:sy n="111" d="100"/>
        </p:scale>
        <p:origin x="-162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24"/>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651E3-8694-4F46-AB0C-60A285DD42B2}" type="datetimeFigureOut">
              <a:rPr lang="en-US" smtClean="0"/>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6D1A9-A33E-4C27-81BB-B5E8B51F505A}" type="slidenum">
              <a:rPr lang="en-US" smtClean="0"/>
              <a:pPr/>
              <a:t>‹#›</a:t>
            </a:fld>
            <a:endParaRPr lang="en-US"/>
          </a:p>
        </p:txBody>
      </p:sp>
    </p:spTree>
    <p:extLst>
      <p:ext uri="{BB962C8B-B14F-4D97-AF65-F5344CB8AC3E}">
        <p14:creationId xmlns:p14="http://schemas.microsoft.com/office/powerpoint/2010/main" val="17573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a:lstStyle/>
          <a:p>
            <a:fld id="{9F6B8FDD-60B2-4C43-A13E-DB943E6F7169}"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B2BF4-CBD3-442A-A3A4-4E8B323A7266}" type="slidenum">
              <a:rPr lang="en-US"/>
              <a:pPr/>
              <a:t>19</a:t>
            </a:fld>
            <a:endParaRPr lang="en-US"/>
          </a:p>
        </p:txBody>
      </p:sp>
      <p:sp>
        <p:nvSpPr>
          <p:cNvPr id="18434" name="Rectangle 2"/>
          <p:cNvSpPr>
            <a:spLocks noGrp="1" noRot="1" noChangeAspect="1" noChangeArrowheads="1" noTextEdit="1"/>
          </p:cNvSpPr>
          <p:nvPr>
            <p:ph type="sldImg"/>
          </p:nvPr>
        </p:nvSpPr>
        <p:spPr>
          <a:xfrm>
            <a:off x="1143000" y="687388"/>
            <a:ext cx="4572000" cy="3429000"/>
          </a:xfrm>
          <a:ln/>
        </p:spPr>
      </p:sp>
      <p:sp>
        <p:nvSpPr>
          <p:cNvPr id="1843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solidFill>
                  <a:srgbClr val="1A80FF"/>
                </a:solidFill>
              </a:rPr>
              <a:t>Figure 9.3 </a:t>
            </a:r>
            <a:r>
              <a:rPr lang="en-US" dirty="0" smtClean="0">
                <a:solidFill>
                  <a:srgbClr val="000000"/>
                </a:solidFill>
              </a:rPr>
              <a:t>Conductivity in an ionic solution. (a) The illuminated bulb shows that this solution, made by dissolving the solid ionic compound potassium chloride in water, is indeed a conductor. If a solution conducts electricity, it is tangible evidence that mobile ions are present. At the particulate level, we model the solution showing potassium ions and chloride ions free to move among the water molecules. (b) A simplified model of the electrical circuit. Positively charged ions are attracted to the negatively charged metal strip. Similarly, negatively charged ions move to the positively charged metal strip. Note how electrons flow through the system.</a:t>
            </a:r>
          </a:p>
          <a:p>
            <a:pPr eaLnBrk="1" hangingPunct="1">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a:lstStyle/>
          <a:p>
            <a:fld id="{1E5CF17D-3C6C-4BFF-8BB6-27B44840DE4F}" type="slidenum">
              <a:rPr lang="en-US"/>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xfrm>
            <a:off x="1150938" y="692150"/>
            <a:ext cx="4556125" cy="3416300"/>
          </a:xfrm>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65FD3E0-22A4-43EA-BC6C-166D3E994BFB}" type="slidenum">
              <a:rPr lang="en-US"/>
              <a:pPr/>
              <a:t>28</a:t>
            </a:fld>
            <a:endParaRPr lang="en-US"/>
          </a:p>
        </p:txBody>
      </p:sp>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08-T03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8.3</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Basic Types of Chemical Reactions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These are the basic types of chemical reactions.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9985B4B-D1F6-4386-8EB2-41D98508B6E7}" type="slidenum">
              <a:rPr lang="en-US"/>
              <a:pPr/>
              <a:t>31</a:t>
            </a:fld>
            <a:endParaRPr lang="en-US"/>
          </a:p>
        </p:txBody>
      </p:sp>
      <p:sp>
        <p:nvSpPr>
          <p:cNvPr id="174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08-01-01EQ7-UN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Water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Chemical equation of  two water and its molecular atoms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We should clear fractions by multiplying all coefficients by a number that will make all the coefficients whole numbers.  Here we multiplied all the coefficients by 2 to make whole-number coefficients.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26D7091-66FF-4887-9146-362409E5069B}" type="slidenum">
              <a:rPr lang="en-US"/>
              <a:pPr/>
              <a:t>32</a:t>
            </a:fld>
            <a:endParaRPr lang="en-US"/>
          </a:p>
        </p:txBody>
      </p:sp>
      <p:sp>
        <p:nvSpPr>
          <p:cNvPr id="235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08-01-04EQ10-UN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sodium chloride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Chemical equation of two sodium chloride and its molecular models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is a combination reaction.  One product is produced from the two reactants.  Note that the equation is balanced.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6D1A9-A33E-4C27-81BB-B5E8B51F505A}" type="slidenum">
              <a:rPr lang="en-US" smtClean="0"/>
              <a:pPr/>
              <a:t>44</a:t>
            </a:fld>
            <a:endParaRPr lang="en-US"/>
          </a:p>
        </p:txBody>
      </p:sp>
    </p:spTree>
    <p:extLst>
      <p:ext uri="{BB962C8B-B14F-4D97-AF65-F5344CB8AC3E}">
        <p14:creationId xmlns:p14="http://schemas.microsoft.com/office/powerpoint/2010/main" val="4129594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C850DAA-D7D6-44F7-84D6-47024DD1DF6D}" type="slidenum">
              <a:rPr lang="en-US"/>
              <a:pPr/>
              <a:t>54</a:t>
            </a:fld>
            <a:endParaRPr lang="en-US"/>
          </a:p>
        </p:txBody>
      </p:sp>
      <p:sp>
        <p:nvSpPr>
          <p:cNvPr id="276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08-01-10EQ13-UN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Calcium and water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Chemical equation of calcium hydroxide and its molecular models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is a single-replacement reaction.  Two products are produced from the two reactants.  One element replaces another.  Note that the equation is balanced.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3DAF79-DB17-459C-A13F-CCBBF4F242A7}" type="slidenum">
              <a:rPr lang="en-US" smtClean="0">
                <a:latin typeface="Arial" charset="0"/>
              </a:rPr>
              <a:pPr/>
              <a:t>62</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45298-210E-4DD0-999E-06035E4342B4}" type="slidenum">
              <a:rPr lang="en-US"/>
              <a:pPr/>
              <a:t>63</a:t>
            </a:fld>
            <a:endParaRPr lang="en-US"/>
          </a:p>
        </p:txBody>
      </p:sp>
      <p:sp>
        <p:nvSpPr>
          <p:cNvPr id="45058" name="Rectangle 2"/>
          <p:cNvSpPr>
            <a:spLocks noGrp="1" noRot="1" noChangeAspect="1" noChangeArrowheads="1" noTextEdit="1"/>
          </p:cNvSpPr>
          <p:nvPr>
            <p:ph type="sldImg"/>
          </p:nvPr>
        </p:nvSpPr>
        <p:spPr>
          <a:xfrm>
            <a:off x="1143000" y="687388"/>
            <a:ext cx="4572000" cy="3429000"/>
          </a:xfrm>
          <a:ln/>
        </p:spPr>
      </p:sp>
      <p:sp>
        <p:nvSpPr>
          <p:cNvPr id="45059"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a:lstStyle/>
          <a:p>
            <a:fld id="{BDC0F1B4-D710-456B-9762-93E0C709ED5D}"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F1B76A9-DCFD-4080-B486-B3FDD9538E9A}" type="slidenum">
              <a:rPr lang="en-US"/>
              <a:pPr/>
              <a:t>64</a:t>
            </a:fld>
            <a:endParaRPr lang="en-US"/>
          </a:p>
        </p:txBody>
      </p:sp>
      <p:sp>
        <p:nvSpPr>
          <p:cNvPr id="399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08-T02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8.2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Solubility Rules for Ionic Compounds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Note that Rule 1 "trumps" other rules, i.e., compounds of Group IA (1) metals and ammonium ion are always soluble.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785BD5-7E1B-42DB-9B80-D7EA97239B91}" type="slidenum">
              <a:rPr lang="en-US" smtClean="0">
                <a:latin typeface="Arial" charset="0"/>
              </a:rPr>
              <a:pPr/>
              <a:t>73</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42DF368-6109-452C-9DD8-EC0B273F8D4A}" type="slidenum">
              <a:rPr lang="en-US"/>
              <a:pPr/>
              <a:t>7</a:t>
            </a:fld>
            <a:endParaRPr lang="en-US"/>
          </a:p>
        </p:txBody>
      </p:sp>
      <p:sp>
        <p:nvSpPr>
          <p:cNvPr id="337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08-01-21CREx14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precipitation reaction</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Composite of 3 photos: 1) 2 clear solutions; 2) yellow precipitate starts; 3) clear solution turns to yellow.</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is a double-replacement reaction.  One of the products is insoluble in water.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FD0BF90-94A9-42E0-AAB8-E2E4E882ADBC}" type="slidenum">
              <a:rPr lang="en-US"/>
              <a:pPr/>
              <a:t>8</a:t>
            </a:fld>
            <a:endParaRPr lang="en-US"/>
          </a:p>
        </p:txBody>
      </p:sp>
      <p:sp>
        <p:nvSpPr>
          <p:cNvPr id="317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08-01-20CRKC10</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Hydrochloric acid and baking soda</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Composite of 3 photos: In test tube 1) dropper over white powder; 2) white powder starting to become yellow foam; 3) yellow foam.</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reaction produces a gas as well as an aqueous solution.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12.2 The reaction of sodium and chlorine. Sodium metal reacts violently with chlorine gas to form sodium chloride.</a:t>
            </a:r>
          </a:p>
        </p:txBody>
      </p:sp>
      <p:sp>
        <p:nvSpPr>
          <p:cNvPr id="27651" name="Slide Number Placeholder 3"/>
          <p:cNvSpPr>
            <a:spLocks noGrp="1"/>
          </p:cNvSpPr>
          <p:nvPr>
            <p:ph type="sldNum" sz="quarter" idx="5"/>
          </p:nvPr>
        </p:nvSpPr>
        <p:spPr bwMode="auto">
          <a:noFill/>
          <a:ln>
            <a:miter lim="800000"/>
            <a:headEnd/>
            <a:tailEnd/>
          </a:ln>
        </p:spPr>
        <p:txBody>
          <a:bodyPr/>
          <a:lstStyle/>
          <a:p>
            <a:fld id="{9D6227B2-F6D9-4336-8A84-F18B5B8BB589}" type="slidenum">
              <a:rPr lang="en-US"/>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6F519A9-E0DF-4416-8719-C33C5F0A1C81}" type="slidenum">
              <a:rPr lang="en-US"/>
              <a:pPr/>
              <a:t>10</a:t>
            </a:fld>
            <a:endParaRPr lang="en-US"/>
          </a:p>
        </p:txBody>
      </p:sp>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08-T01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8.1</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Chemical Equation Symbols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These symbols are used to describe the details of the conditions in a chemical reaction and to describe the products and reactants.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solidFill>
                  <a:srgbClr val="1A80FF"/>
                </a:solidFill>
              </a:rPr>
              <a:t>Figure 9.1 A lightbulb conduc-tivity apparatus.</a:t>
            </a: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a:lstStyle/>
          <a:p>
            <a:fld id="{CC4B7886-075D-4930-ABE1-853BC028F713}"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36F02-C6CB-4B5E-9C0A-6323501D29AB}" type="slidenum">
              <a:rPr lang="en-US"/>
              <a:pPr/>
              <a:t>16</a:t>
            </a:fld>
            <a:endParaRPr lang="en-US"/>
          </a:p>
        </p:txBody>
      </p:sp>
      <p:sp>
        <p:nvSpPr>
          <p:cNvPr id="8194" name="Rectangle 2"/>
          <p:cNvSpPr>
            <a:spLocks noGrp="1" noRot="1" noChangeAspect="1" noChangeArrowheads="1" noTextEdit="1"/>
          </p:cNvSpPr>
          <p:nvPr>
            <p:ph type="sldImg"/>
          </p:nvPr>
        </p:nvSpPr>
        <p:spPr>
          <a:xfrm>
            <a:off x="1143000" y="687388"/>
            <a:ext cx="4572000" cy="3429000"/>
          </a:xfrm>
          <a:ln/>
        </p:spPr>
      </p:sp>
      <p:sp>
        <p:nvSpPr>
          <p:cNvPr id="8195" name="Rectangle 3"/>
          <p:cNvSpPr>
            <a:spLocks noGrp="1" noChangeArrowheads="1"/>
          </p:cNvSpPr>
          <p:nvPr>
            <p:ph type="body" idx="1"/>
          </p:nvPr>
        </p:nvSpPr>
        <p:spPr>
          <a:xfrm>
            <a:off x="912813" y="4343400"/>
            <a:ext cx="5032375" cy="4113213"/>
          </a:xfrm>
        </p:spPr>
        <p:txBody>
          <a:bodyPr lIns="91426" tIns="45714" rIns="91426" bIns="45714"/>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9.2 Nonelectrolytes, strong electrolytes, and weak electrolytes. The liquid in the beaker is used to </a:t>
            </a:r>
            <a:r>
              <a:rPr lang="en-US" altLang="en-US" dirty="0" smtClean="0"/>
              <a:t>“</a:t>
            </a:r>
            <a:r>
              <a:rPr lang="en-US" dirty="0" smtClean="0"/>
              <a:t>close</a:t>
            </a:r>
            <a:r>
              <a:rPr lang="en-US" altLang="en-US" dirty="0" smtClean="0"/>
              <a:t>”</a:t>
            </a:r>
            <a:r>
              <a:rPr lang="en-US" dirty="0" smtClean="0"/>
              <a:t> the </a:t>
            </a:r>
            <a:r>
              <a:rPr lang="en-US" dirty="0" err="1" smtClean="0"/>
              <a:t>electri-cal</a:t>
            </a:r>
            <a:r>
              <a:rPr lang="en-US" dirty="0" smtClean="0"/>
              <a:t> circuit. (a) If the liquid is pure water or a solution of molecular compounds, the bulb does not light. Solutes whose solutions do not conduct electricity are nonelectrolytes. (b) A soluble ionic salt is a strong electrolyte because its solution makes the bulb burn brightly. (c) Some solutes are called weak electrolytes because their solutions conduct poorly, and the bulb glows dimly.</a:t>
            </a:r>
          </a:p>
          <a:p>
            <a:endParaRPr lang="el-GR" dirty="0">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12.6 Electrical conduc-tivity of a liquid ionic compound. A light bulb conductivity apparatus (review Figure 9.3 if necessary) shows that when an ionic compound is heated until the solid changes to the liquid state, it conducts electric current. We interpret this observation at the particulate level by concluding that the ions must be free to move relative to one another when in the liquid state, allowing them to carry current between the electrodes.</a:t>
            </a:r>
          </a:p>
        </p:txBody>
      </p:sp>
      <p:sp>
        <p:nvSpPr>
          <p:cNvPr id="50179" name="Slide Number Placeholder 3"/>
          <p:cNvSpPr>
            <a:spLocks noGrp="1"/>
          </p:cNvSpPr>
          <p:nvPr>
            <p:ph type="sldNum" sz="quarter" idx="5"/>
          </p:nvPr>
        </p:nvSpPr>
        <p:spPr bwMode="auto">
          <a:noFill/>
          <a:ln>
            <a:miter lim="800000"/>
            <a:headEnd/>
            <a:tailEnd/>
          </a:ln>
        </p:spPr>
        <p:txBody>
          <a:bodyPr/>
          <a:lstStyle/>
          <a:p>
            <a:fld id="{E66D9DF5-1003-4EE1-9170-F46AC9973B8C}"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863697-D312-4297-8705-1DF3D379CAF0}"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08186-BE05-4355-82F7-671FE66B66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63697-D312-4297-8705-1DF3D379CAF0}"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08186-BE05-4355-82F7-671FE66B66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63697-D312-4297-8705-1DF3D379CAF0}"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08186-BE05-4355-82F7-671FE66B66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84976F-6766-41A6-9B39-F94685832341}" type="slidenum">
              <a:rPr lang="en-US"/>
              <a:pPr>
                <a:defRPr/>
              </a:pPr>
              <a:t>‹#›</a:t>
            </a:fld>
            <a:endParaRPr lang="en-US"/>
          </a:p>
        </p:txBody>
      </p:sp>
    </p:spTree>
    <p:extLst>
      <p:ext uri="{BB962C8B-B14F-4D97-AF65-F5344CB8AC3E}">
        <p14:creationId xmlns:p14="http://schemas.microsoft.com/office/powerpoint/2010/main" val="88791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CC6CF96-9604-445C-85C9-48DF03F87DFD}" type="slidenum">
              <a:rPr lang="en-US"/>
              <a:pPr>
                <a:defRPr/>
              </a:pPr>
              <a:t>‹#›</a:t>
            </a:fld>
            <a:endParaRPr lang="en-US"/>
          </a:p>
        </p:txBody>
      </p:sp>
    </p:spTree>
    <p:extLst>
      <p:ext uri="{BB962C8B-B14F-4D97-AF65-F5344CB8AC3E}">
        <p14:creationId xmlns:p14="http://schemas.microsoft.com/office/powerpoint/2010/main" val="69563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63697-D312-4297-8705-1DF3D379CAF0}"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08186-BE05-4355-82F7-671FE66B66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863697-D312-4297-8705-1DF3D379CAF0}"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08186-BE05-4355-82F7-671FE66B66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863697-D312-4297-8705-1DF3D379CAF0}"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08186-BE05-4355-82F7-671FE66B66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863697-D312-4297-8705-1DF3D379CAF0}" type="datetimeFigureOut">
              <a:rPr lang="en-US" smtClean="0"/>
              <a:pPr/>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08186-BE05-4355-82F7-671FE66B66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863697-D312-4297-8705-1DF3D379CAF0}" type="datetimeFigureOut">
              <a:rPr lang="en-US" smtClean="0"/>
              <a:pPr/>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08186-BE05-4355-82F7-671FE66B66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63697-D312-4297-8705-1DF3D379CAF0}" type="datetimeFigureOut">
              <a:rPr lang="en-US" smtClean="0"/>
              <a:pPr/>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08186-BE05-4355-82F7-671FE66B66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63697-D312-4297-8705-1DF3D379CAF0}"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08186-BE05-4355-82F7-671FE66B66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63697-D312-4297-8705-1DF3D379CAF0}"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08186-BE05-4355-82F7-671FE66B66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63697-D312-4297-8705-1DF3D379CAF0}" type="datetimeFigureOut">
              <a:rPr lang="en-US" smtClean="0"/>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08186-BE05-4355-82F7-671FE66B66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676400"/>
            <a:ext cx="4572000" cy="838200"/>
          </a:xfrm>
        </p:spPr>
        <p:txBody>
          <a:bodyPr/>
          <a:lstStyle/>
          <a:p>
            <a:r>
              <a:rPr lang="en-US" dirty="0" smtClean="0"/>
              <a:t>Chemistry 120</a:t>
            </a:r>
            <a:endParaRPr lang="en-US" dirty="0"/>
          </a:p>
        </p:txBody>
      </p:sp>
      <p:sp>
        <p:nvSpPr>
          <p:cNvPr id="3" name="Subtitle 2"/>
          <p:cNvSpPr>
            <a:spLocks noGrp="1"/>
          </p:cNvSpPr>
          <p:nvPr>
            <p:ph type="subTitle" idx="1"/>
          </p:nvPr>
        </p:nvSpPr>
        <p:spPr>
          <a:xfrm>
            <a:off x="3048000" y="2667000"/>
            <a:ext cx="6096000" cy="1295400"/>
          </a:xfrm>
        </p:spPr>
        <p:txBody>
          <a:bodyPr>
            <a:noAutofit/>
          </a:bodyPr>
          <a:lstStyle/>
          <a:p>
            <a:r>
              <a:rPr lang="en-US" sz="3600" dirty="0" smtClean="0"/>
              <a:t>Chapter </a:t>
            </a:r>
            <a:r>
              <a:rPr lang="en-US" sz="3600" dirty="0"/>
              <a:t>8</a:t>
            </a:r>
            <a:r>
              <a:rPr lang="en-US" sz="3600" dirty="0" smtClean="0"/>
              <a:t>: Chemical Reactions</a:t>
            </a:r>
          </a:p>
          <a:p>
            <a:r>
              <a:rPr lang="en-US" sz="3600" dirty="0" smtClean="0"/>
              <a:t>Chapter 9: Chemical Change</a:t>
            </a:r>
            <a:endParaRPr lang="en-US" sz="3600" dirty="0"/>
          </a:p>
        </p:txBody>
      </p:sp>
      <p:sp>
        <p:nvSpPr>
          <p:cNvPr id="4" name="Content Placeholder 1"/>
          <p:cNvSpPr txBox="1">
            <a:spLocks/>
          </p:cNvSpPr>
          <p:nvPr/>
        </p:nvSpPr>
        <p:spPr bwMode="auto">
          <a:xfrm>
            <a:off x="304211" y="609600"/>
            <a:ext cx="4333103"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2000" u="sng" dirty="0" smtClean="0"/>
              <a:t>Outline</a:t>
            </a:r>
          </a:p>
          <a:p>
            <a:pPr marL="571500" indent="-571500" algn="l">
              <a:buFont typeface="+mj-lt"/>
              <a:buAutoNum type="romanUcPeriod"/>
            </a:pPr>
            <a:r>
              <a:rPr lang="en-US" sz="2000" u="none" dirty="0" smtClean="0"/>
              <a:t>Chemical Reactions</a:t>
            </a:r>
          </a:p>
          <a:p>
            <a:pPr marL="1028700" lvl="1" indent="-571500" algn="l">
              <a:buFont typeface="+mj-lt"/>
              <a:buAutoNum type="alphaUcPeriod"/>
            </a:pPr>
            <a:r>
              <a:rPr lang="en-US" sz="1600" dirty="0" smtClean="0"/>
              <a:t>Evidence</a:t>
            </a:r>
          </a:p>
          <a:p>
            <a:pPr marL="1028700" lvl="1" indent="-571500" algn="l">
              <a:buFont typeface="+mj-lt"/>
              <a:buAutoNum type="alphaUcPeriod"/>
            </a:pPr>
            <a:r>
              <a:rPr lang="en-US" sz="1600" u="none" dirty="0" smtClean="0"/>
              <a:t>Balancing</a:t>
            </a:r>
          </a:p>
          <a:p>
            <a:pPr marL="571500" indent="-571500" algn="l">
              <a:buFont typeface="+mj-lt"/>
              <a:buAutoNum type="romanUcPeriod"/>
            </a:pPr>
            <a:r>
              <a:rPr lang="en-US" sz="2000" dirty="0"/>
              <a:t>Electrolytes</a:t>
            </a:r>
          </a:p>
          <a:p>
            <a:pPr marL="571500" indent="-571500" algn="l">
              <a:buFont typeface="+mj-lt"/>
              <a:buAutoNum type="romanUcPeriod"/>
            </a:pPr>
            <a:r>
              <a:rPr lang="en-US" sz="2000" dirty="0"/>
              <a:t>Types of Chemical Equations</a:t>
            </a:r>
          </a:p>
          <a:p>
            <a:pPr marL="1028700" lvl="1" indent="-571500" algn="l">
              <a:buFont typeface="+mj-lt"/>
              <a:buAutoNum type="alphaUcPeriod"/>
            </a:pPr>
            <a:r>
              <a:rPr lang="en-US" sz="1600" dirty="0"/>
              <a:t>Conventional</a:t>
            </a:r>
          </a:p>
          <a:p>
            <a:pPr marL="1028700" lvl="1" indent="-571500" algn="l">
              <a:buFont typeface="+mj-lt"/>
              <a:buAutoNum type="alphaUcPeriod"/>
            </a:pPr>
            <a:r>
              <a:rPr lang="en-US" sz="1600" dirty="0"/>
              <a:t>Total Ionic</a:t>
            </a:r>
          </a:p>
          <a:p>
            <a:pPr marL="1028700" lvl="1" indent="-571500" algn="l">
              <a:buFont typeface="+mj-lt"/>
              <a:buAutoNum type="alphaUcPeriod"/>
            </a:pPr>
            <a:r>
              <a:rPr lang="en-US" sz="1600" dirty="0"/>
              <a:t>Net </a:t>
            </a:r>
            <a:r>
              <a:rPr lang="en-US" sz="1600" dirty="0" smtClean="0"/>
              <a:t>Ionic</a:t>
            </a:r>
            <a:endParaRPr lang="en-US" sz="2000" dirty="0" smtClean="0"/>
          </a:p>
          <a:p>
            <a:pPr marL="571500" indent="-571500" algn="l">
              <a:buFont typeface="+mj-lt"/>
              <a:buAutoNum type="romanUcPeriod"/>
            </a:pPr>
            <a:r>
              <a:rPr lang="en-US" sz="2000" dirty="0" smtClean="0"/>
              <a:t>Types </a:t>
            </a:r>
            <a:r>
              <a:rPr lang="en-US" sz="2000" dirty="0"/>
              <a:t>of Reactions</a:t>
            </a:r>
          </a:p>
          <a:p>
            <a:pPr marL="914400" lvl="1" indent="-514350" algn="l">
              <a:buFont typeface="+mj-lt"/>
              <a:buAutoNum type="alphaUcPeriod"/>
            </a:pPr>
            <a:r>
              <a:rPr lang="en-US" sz="1600" dirty="0"/>
              <a:t>Combination/Synthesis</a:t>
            </a:r>
          </a:p>
          <a:p>
            <a:pPr marL="1314450" lvl="2" indent="-514350" algn="l">
              <a:buFont typeface="+mj-lt"/>
              <a:buAutoNum type="romanLcPeriod"/>
            </a:pPr>
            <a:r>
              <a:rPr lang="en-US" sz="1600" dirty="0"/>
              <a:t>Combustion</a:t>
            </a:r>
          </a:p>
          <a:p>
            <a:pPr marL="914400" lvl="1" indent="-514350" algn="l">
              <a:buFont typeface="+mj-lt"/>
              <a:buAutoNum type="alphaUcPeriod"/>
            </a:pPr>
            <a:r>
              <a:rPr lang="en-US" sz="1600" dirty="0"/>
              <a:t>Decomposition</a:t>
            </a:r>
          </a:p>
          <a:p>
            <a:pPr marL="914400" lvl="1" indent="-514350" algn="l">
              <a:buFont typeface="+mj-lt"/>
              <a:buAutoNum type="alphaUcPeriod"/>
            </a:pPr>
            <a:r>
              <a:rPr lang="en-US" sz="1600" dirty="0"/>
              <a:t>Single Replacement</a:t>
            </a:r>
          </a:p>
          <a:p>
            <a:pPr marL="914400" lvl="1" indent="-514350" algn="l">
              <a:buFont typeface="+mj-lt"/>
              <a:buAutoNum type="alphaUcPeriod"/>
            </a:pPr>
            <a:r>
              <a:rPr lang="en-US" sz="1600" dirty="0"/>
              <a:t>Double </a:t>
            </a:r>
            <a:r>
              <a:rPr lang="en-US" sz="1600" dirty="0" smtClean="0"/>
              <a:t>Replacement</a:t>
            </a:r>
            <a:endParaRPr lang="en-US" sz="1600" u="none" dirty="0" smtClean="0"/>
          </a:p>
          <a:p>
            <a:pPr marL="571500" indent="-571500" algn="l">
              <a:buFont typeface="+mj-lt"/>
              <a:buAutoNum type="romanUcPeriod"/>
            </a:pPr>
            <a:endParaRPr lang="en-US" sz="2000" u="none" dirty="0" smtClean="0"/>
          </a:p>
          <a:p>
            <a:pPr marL="914400" lvl="1" indent="-514350" algn="l">
              <a:buFont typeface="+mj-lt"/>
              <a:buAutoNum type="alphaUcPeriod"/>
            </a:pPr>
            <a:endParaRPr lang="en-US" sz="2000" u="none"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57150" y="474345"/>
            <a:ext cx="9029700" cy="5909310"/>
          </a:xfrm>
          <a:prstGeom prst="rect">
            <a:avLst/>
          </a:prstGeom>
          <a:noFill/>
          <a:ln w="25400">
            <a:noFill/>
            <a:miter lim="800000"/>
            <a:headEnd/>
            <a:tailEnd/>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p:cNvPicPr>
          <p:nvPr/>
        </p:nvPicPr>
        <p:blipFill>
          <a:blip r:embed="rId3" cstate="print"/>
          <a:srcRect/>
          <a:stretch>
            <a:fillRect/>
          </a:stretch>
        </p:blipFill>
        <p:spPr bwMode="auto">
          <a:xfrm>
            <a:off x="3429000" y="254000"/>
            <a:ext cx="5295900" cy="6350000"/>
          </a:xfrm>
          <a:prstGeom prst="rect">
            <a:avLst/>
          </a:prstGeom>
          <a:noFill/>
          <a:ln w="9525">
            <a:noFill/>
            <a:miter lim="800000"/>
            <a:headEnd/>
            <a:tailEnd/>
          </a:ln>
        </p:spPr>
      </p:pic>
      <p:sp>
        <p:nvSpPr>
          <p:cNvPr id="16386" name="TextBox 2"/>
          <p:cNvSpPr txBox="1">
            <a:spLocks noChangeArrowheads="1"/>
          </p:cNvSpPr>
          <p:nvPr/>
        </p:nvSpPr>
        <p:spPr bwMode="auto">
          <a:xfrm>
            <a:off x="7831138" y="6604000"/>
            <a:ext cx="1312862" cy="276225"/>
          </a:xfrm>
          <a:prstGeom prst="rect">
            <a:avLst/>
          </a:prstGeom>
          <a:noFill/>
          <a:ln w="9525">
            <a:noFill/>
            <a:miter lim="800000"/>
            <a:headEnd/>
            <a:tailEnd/>
          </a:ln>
        </p:spPr>
        <p:txBody>
          <a:bodyPr wrap="none">
            <a:spAutoFit/>
          </a:bodyPr>
          <a:lstStyle/>
          <a:p>
            <a:pPr algn="r"/>
            <a:r>
              <a:rPr lang="en-US" sz="1200" b="1">
                <a:latin typeface="Arial" pitchFamily="34" charset="0"/>
              </a:rPr>
              <a:t>Figure 9-1 p242</a:t>
            </a:r>
          </a:p>
        </p:txBody>
      </p:sp>
      <p:sp>
        <p:nvSpPr>
          <p:cNvPr id="2" name="Title 1"/>
          <p:cNvSpPr>
            <a:spLocks noGrp="1"/>
          </p:cNvSpPr>
          <p:nvPr>
            <p:ph type="title"/>
          </p:nvPr>
        </p:nvSpPr>
        <p:spPr>
          <a:xfrm>
            <a:off x="457200" y="274638"/>
            <a:ext cx="2895600" cy="3306762"/>
          </a:xfrm>
        </p:spPr>
        <p:txBody>
          <a:bodyPr>
            <a:normAutofit/>
          </a:bodyPr>
          <a:lstStyle/>
          <a:p>
            <a:r>
              <a:rPr lang="en-US" dirty="0" smtClean="0"/>
              <a:t>When does the light bulb light up? </a:t>
            </a:r>
            <a:endParaRPr lang="en-US" dirty="0"/>
          </a:p>
        </p:txBody>
      </p:sp>
    </p:spTree>
    <p:extLst>
      <p:ext uri="{BB962C8B-B14F-4D97-AF65-F5344CB8AC3E}">
        <p14:creationId xmlns:p14="http://schemas.microsoft.com/office/powerpoint/2010/main" val="212800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4200" dirty="0" smtClean="0"/>
              <a:t>Are ionic compounds conductive? </a:t>
            </a:r>
            <a:endParaRPr lang="en-US" sz="4200" dirty="0"/>
          </a:p>
        </p:txBody>
      </p:sp>
      <p:grpSp>
        <p:nvGrpSpPr>
          <p:cNvPr id="5" name="Group 12"/>
          <p:cNvGrpSpPr>
            <a:grpSpLocks noGrp="1"/>
          </p:cNvGrpSpPr>
          <p:nvPr/>
        </p:nvGrpSpPr>
        <p:grpSpPr bwMode="auto">
          <a:xfrm>
            <a:off x="457200" y="1600200"/>
            <a:ext cx="4038600" cy="4525963"/>
            <a:chOff x="1728" y="1776"/>
            <a:chExt cx="2736" cy="2294"/>
          </a:xfrm>
        </p:grpSpPr>
        <p:pic>
          <p:nvPicPr>
            <p:cNvPr id="6" name="Picture 13" descr="12_Pg369_UnFigure"/>
            <p:cNvPicPr>
              <a:picLocks noChangeAspect="1" noChangeArrowheads="1"/>
            </p:cNvPicPr>
            <p:nvPr/>
          </p:nvPicPr>
          <p:blipFill>
            <a:blip r:embed="rId2" cstate="print"/>
            <a:srcRect/>
            <a:stretch>
              <a:fillRect/>
            </a:stretch>
          </p:blipFill>
          <p:spPr bwMode="auto">
            <a:xfrm>
              <a:off x="2208" y="1776"/>
              <a:ext cx="1434" cy="1760"/>
            </a:xfrm>
            <a:prstGeom prst="rect">
              <a:avLst/>
            </a:prstGeom>
            <a:noFill/>
          </p:spPr>
        </p:pic>
        <p:sp>
          <p:nvSpPr>
            <p:cNvPr id="7" name="Text Box 14"/>
            <p:cNvSpPr txBox="1">
              <a:spLocks noChangeArrowheads="1"/>
            </p:cNvSpPr>
            <p:nvPr/>
          </p:nvSpPr>
          <p:spPr bwMode="auto">
            <a:xfrm>
              <a:off x="1728" y="3504"/>
              <a:ext cx="2736" cy="566"/>
            </a:xfrm>
            <a:prstGeom prst="rect">
              <a:avLst/>
            </a:prstGeom>
            <a:noFill/>
            <a:ln w="9525">
              <a:noFill/>
              <a:miter lim="800000"/>
              <a:headEnd/>
              <a:tailEnd/>
            </a:ln>
            <a:effectLst/>
          </p:spPr>
          <p:txBody>
            <a:bodyPr>
              <a:spAutoFit/>
            </a:bodyPr>
            <a:lstStyle/>
            <a:p>
              <a:pPr>
                <a:spcBef>
                  <a:spcPct val="50000"/>
                </a:spcBef>
              </a:pPr>
              <a:r>
                <a:rPr lang="en-US" sz="1400" b="1" dirty="0">
                  <a:solidFill>
                    <a:schemeClr val="tx2"/>
                  </a:solidFill>
                </a:rPr>
                <a:t>A strong electrolyte in an aqueous solution completely dissociates into ions.</a:t>
              </a:r>
            </a:p>
          </p:txBody>
        </p:sp>
      </p:grpSp>
      <p:grpSp>
        <p:nvGrpSpPr>
          <p:cNvPr id="8" name="Group 13"/>
          <p:cNvGrpSpPr>
            <a:grpSpLocks noGrp="1"/>
          </p:cNvGrpSpPr>
          <p:nvPr/>
        </p:nvGrpSpPr>
        <p:grpSpPr bwMode="auto">
          <a:xfrm>
            <a:off x="4648200" y="1600200"/>
            <a:ext cx="4038600" cy="4525963"/>
            <a:chOff x="3840" y="1046"/>
            <a:chExt cx="1824" cy="2438"/>
          </a:xfrm>
        </p:grpSpPr>
        <p:pic>
          <p:nvPicPr>
            <p:cNvPr id="9" name="Picture 11" descr="12_Pg370_UnFigure_1"/>
            <p:cNvPicPr>
              <a:picLocks noChangeAspect="1" noChangeArrowheads="1"/>
            </p:cNvPicPr>
            <p:nvPr/>
          </p:nvPicPr>
          <p:blipFill>
            <a:blip r:embed="rId3" cstate="print"/>
            <a:srcRect/>
            <a:stretch>
              <a:fillRect/>
            </a:stretch>
          </p:blipFill>
          <p:spPr bwMode="auto">
            <a:xfrm>
              <a:off x="3927" y="1046"/>
              <a:ext cx="1545" cy="1930"/>
            </a:xfrm>
            <a:prstGeom prst="rect">
              <a:avLst/>
            </a:prstGeom>
            <a:noFill/>
          </p:spPr>
        </p:pic>
        <p:sp>
          <p:nvSpPr>
            <p:cNvPr id="10" name="Text Box 12"/>
            <p:cNvSpPr txBox="1">
              <a:spLocks noChangeArrowheads="1"/>
            </p:cNvSpPr>
            <p:nvPr/>
          </p:nvSpPr>
          <p:spPr bwMode="auto">
            <a:xfrm>
              <a:off x="3840" y="3024"/>
              <a:ext cx="1824" cy="460"/>
            </a:xfrm>
            <a:prstGeom prst="rect">
              <a:avLst/>
            </a:prstGeom>
            <a:noFill/>
            <a:ln w="9525">
              <a:noFill/>
              <a:miter lim="800000"/>
              <a:headEnd/>
              <a:tailEnd/>
            </a:ln>
            <a:effectLst/>
          </p:spPr>
          <p:txBody>
            <a:bodyPr>
              <a:spAutoFit/>
            </a:bodyPr>
            <a:lstStyle/>
            <a:p>
              <a:pPr>
                <a:spcBef>
                  <a:spcPct val="50000"/>
                </a:spcBef>
              </a:pPr>
              <a:r>
                <a:rPr lang="en-US" sz="1400" b="1" dirty="0">
                  <a:solidFill>
                    <a:schemeClr val="tx2"/>
                  </a:solidFill>
                </a:rPr>
                <a:t>The weak electrolyte in an aqueous solution forms mostly molecules and a few ions.</a:t>
              </a:r>
            </a:p>
          </p:txBody>
        </p:sp>
      </p:grpSp>
    </p:spTree>
    <p:extLst>
      <p:ext uri="{BB962C8B-B14F-4D97-AF65-F5344CB8AC3E}">
        <p14:creationId xmlns:p14="http://schemas.microsoft.com/office/powerpoint/2010/main" val="316653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hein14e_fig_15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10192"/>
            <a:ext cx="5776397" cy="506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600" dirty="0" smtClean="0"/>
              <a:t>What is different about these solutions? </a:t>
            </a:r>
            <a:endParaRPr lang="en-US" sz="3600" dirty="0"/>
          </a:p>
        </p:txBody>
      </p:sp>
    </p:spTree>
    <p:extLst>
      <p:ext uri="{BB962C8B-B14F-4D97-AF65-F5344CB8AC3E}">
        <p14:creationId xmlns:p14="http://schemas.microsoft.com/office/powerpoint/2010/main" val="183247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ein14e_tab_15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082800"/>
            <a:ext cx="8501063"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53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800" dirty="0" smtClean="0"/>
              <a:t>Are covalent compounds conductive?</a:t>
            </a:r>
            <a:endParaRPr lang="en-US" sz="3800" dirty="0"/>
          </a:p>
        </p:txBody>
      </p:sp>
      <p:pic>
        <p:nvPicPr>
          <p:cNvPr id="15363" name="Picture 12" descr="fg14_02"/>
          <p:cNvPicPr>
            <a:picLocks noGrp="1" noChangeAspect="1" noChangeArrowheads="1"/>
          </p:cNvPicPr>
          <p:nvPr>
            <p:ph sz="half" idx="4294967295"/>
          </p:nvPr>
        </p:nvPicPr>
        <p:blipFill>
          <a:blip r:embed="rId2" cstate="print"/>
          <a:srcRect/>
          <a:stretch>
            <a:fillRect/>
          </a:stretch>
        </p:blipFill>
        <p:spPr>
          <a:xfrm>
            <a:off x="1143000" y="1676400"/>
            <a:ext cx="3146425" cy="4221163"/>
          </a:xfrm>
          <a:noFill/>
        </p:spPr>
      </p:pic>
      <p:grpSp>
        <p:nvGrpSpPr>
          <p:cNvPr id="4" name="Group 10"/>
          <p:cNvGrpSpPr>
            <a:grpSpLocks/>
          </p:cNvGrpSpPr>
          <p:nvPr/>
        </p:nvGrpSpPr>
        <p:grpSpPr bwMode="auto">
          <a:xfrm>
            <a:off x="5181600" y="1676400"/>
            <a:ext cx="3276600" cy="3979863"/>
            <a:chOff x="3600" y="891"/>
            <a:chExt cx="2064" cy="2507"/>
          </a:xfrm>
        </p:grpSpPr>
        <p:pic>
          <p:nvPicPr>
            <p:cNvPr id="5" name="Picture 8" descr="12_Pg370_UnFigure_2"/>
            <p:cNvPicPr>
              <a:picLocks noChangeAspect="1" noChangeArrowheads="1"/>
            </p:cNvPicPr>
            <p:nvPr/>
          </p:nvPicPr>
          <p:blipFill>
            <a:blip r:embed="rId3" cstate="print"/>
            <a:srcRect/>
            <a:stretch>
              <a:fillRect/>
            </a:stretch>
          </p:blipFill>
          <p:spPr bwMode="auto">
            <a:xfrm>
              <a:off x="3648" y="891"/>
              <a:ext cx="1756" cy="2181"/>
            </a:xfrm>
            <a:prstGeom prst="rect">
              <a:avLst/>
            </a:prstGeom>
            <a:noFill/>
          </p:spPr>
        </p:pic>
        <p:sp>
          <p:nvSpPr>
            <p:cNvPr id="6" name="Text Box 9"/>
            <p:cNvSpPr txBox="1">
              <a:spLocks noChangeArrowheads="1"/>
            </p:cNvSpPr>
            <p:nvPr/>
          </p:nvSpPr>
          <p:spPr bwMode="auto">
            <a:xfrm>
              <a:off x="3600" y="3072"/>
              <a:ext cx="2064" cy="326"/>
            </a:xfrm>
            <a:prstGeom prst="rect">
              <a:avLst/>
            </a:prstGeom>
            <a:noFill/>
            <a:ln w="9525">
              <a:noFill/>
              <a:miter lim="800000"/>
              <a:headEnd/>
              <a:tailEnd/>
            </a:ln>
            <a:effectLst/>
          </p:spPr>
          <p:txBody>
            <a:bodyPr>
              <a:spAutoFit/>
            </a:bodyPr>
            <a:lstStyle/>
            <a:p>
              <a:pPr>
                <a:spcBef>
                  <a:spcPct val="50000"/>
                </a:spcBef>
              </a:pPr>
              <a:r>
                <a:rPr lang="en-US" sz="1400" b="1">
                  <a:solidFill>
                    <a:schemeClr val="tx2"/>
                  </a:solidFill>
                </a:rPr>
                <a:t>A nonelectrolyte in an aqueous solution produces only molecules.</a:t>
              </a:r>
            </a:p>
          </p:txBody>
        </p:sp>
      </p:grpSp>
    </p:spTree>
    <p:extLst>
      <p:ext uri="{BB962C8B-B14F-4D97-AF65-F5344CB8AC3E}">
        <p14:creationId xmlns:p14="http://schemas.microsoft.com/office/powerpoint/2010/main" val="102005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1" descr="0902"/>
          <p:cNvPicPr>
            <a:picLocks noChangeAspect="1" noChangeArrowheads="1"/>
          </p:cNvPicPr>
          <p:nvPr/>
        </p:nvPicPr>
        <p:blipFill>
          <a:blip r:embed="rId3" cstate="print"/>
          <a:srcRect/>
          <a:stretch>
            <a:fillRect/>
          </a:stretch>
        </p:blipFill>
        <p:spPr bwMode="auto">
          <a:xfrm>
            <a:off x="99786" y="1219200"/>
            <a:ext cx="8964613" cy="5038725"/>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792162"/>
          </a:xfrm>
        </p:spPr>
        <p:txBody>
          <a:bodyPr/>
          <a:lstStyle/>
          <a:p>
            <a:r>
              <a:rPr lang="en-US" dirty="0" smtClean="0"/>
              <a:t>When does the light bulb light up? </a:t>
            </a:r>
            <a:endParaRPr lang="en-US" dirty="0"/>
          </a:p>
        </p:txBody>
      </p:sp>
      <p:sp>
        <p:nvSpPr>
          <p:cNvPr id="7171"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9-2, p. 237</a:t>
            </a:r>
          </a:p>
        </p:txBody>
      </p:sp>
    </p:spTree>
    <p:extLst>
      <p:ext uri="{BB962C8B-B14F-4D97-AF65-F5344CB8AC3E}">
        <p14:creationId xmlns:p14="http://schemas.microsoft.com/office/powerpoint/2010/main" val="178242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p:cNvPicPr>
          <p:nvPr/>
        </p:nvPicPr>
        <p:blipFill>
          <a:blip r:embed="rId3" cstate="print"/>
          <a:srcRect/>
          <a:stretch>
            <a:fillRect/>
          </a:stretch>
        </p:blipFill>
        <p:spPr bwMode="auto">
          <a:xfrm>
            <a:off x="3352800" y="369548"/>
            <a:ext cx="5664200" cy="6350000"/>
          </a:xfrm>
          <a:prstGeom prst="rect">
            <a:avLst/>
          </a:prstGeom>
          <a:noFill/>
          <a:ln w="9525">
            <a:noFill/>
            <a:miter lim="800000"/>
            <a:headEnd/>
            <a:tailEnd/>
          </a:ln>
        </p:spPr>
      </p:pic>
      <p:sp>
        <p:nvSpPr>
          <p:cNvPr id="49154" name="TextBox 2"/>
          <p:cNvSpPr txBox="1">
            <a:spLocks noChangeArrowheads="1"/>
          </p:cNvSpPr>
          <p:nvPr/>
        </p:nvSpPr>
        <p:spPr bwMode="auto">
          <a:xfrm>
            <a:off x="7761288"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12-6 p355</a:t>
            </a:r>
          </a:p>
        </p:txBody>
      </p:sp>
      <p:sp>
        <p:nvSpPr>
          <p:cNvPr id="2" name="Title 1"/>
          <p:cNvSpPr>
            <a:spLocks noGrp="1"/>
          </p:cNvSpPr>
          <p:nvPr>
            <p:ph type="title"/>
          </p:nvPr>
        </p:nvSpPr>
        <p:spPr>
          <a:xfrm>
            <a:off x="457200" y="274638"/>
            <a:ext cx="2819400" cy="3992562"/>
          </a:xfrm>
        </p:spPr>
        <p:txBody>
          <a:bodyPr>
            <a:normAutofit/>
          </a:bodyPr>
          <a:lstStyle/>
          <a:p>
            <a:r>
              <a:rPr lang="en-US" dirty="0" smtClean="0"/>
              <a:t>Why does a molten liquid conduct electricity? </a:t>
            </a:r>
            <a:endParaRPr lang="en-US" dirty="0"/>
          </a:p>
        </p:txBody>
      </p:sp>
    </p:spTree>
    <p:extLst>
      <p:ext uri="{BB962C8B-B14F-4D97-AF65-F5344CB8AC3E}">
        <p14:creationId xmlns:p14="http://schemas.microsoft.com/office/powerpoint/2010/main" val="294310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title"/>
          </p:nvPr>
        </p:nvSpPr>
        <p:spPr/>
        <p:txBody>
          <a:bodyPr/>
          <a:lstStyle/>
          <a:p>
            <a:pPr eaLnBrk="1" hangingPunct="1"/>
            <a:r>
              <a:rPr lang="en-US" sz="3600" smtClean="0">
                <a:latin typeface="Arial" charset="0"/>
              </a:rPr>
              <a:t>Common Strong Acids and Bases</a:t>
            </a:r>
          </a:p>
        </p:txBody>
      </p:sp>
      <p:sp>
        <p:nvSpPr>
          <p:cNvPr id="5123" name="Rectangle 5"/>
          <p:cNvSpPr>
            <a:spLocks noGrp="1"/>
          </p:cNvSpPr>
          <p:nvPr>
            <p:ph type="body" sz="half" idx="1"/>
          </p:nvPr>
        </p:nvSpPr>
        <p:spPr>
          <a:xfrm>
            <a:off x="457200" y="1600200"/>
            <a:ext cx="4038600" cy="4525963"/>
          </a:xfrm>
        </p:spPr>
        <p:txBody>
          <a:bodyPr/>
          <a:lstStyle/>
          <a:p>
            <a:pPr eaLnBrk="1" hangingPunct="1">
              <a:buFont typeface="Arial" charset="0"/>
              <a:buNone/>
            </a:pPr>
            <a:r>
              <a:rPr lang="en-US" sz="2400" smtClean="0"/>
              <a:t>	</a:t>
            </a:r>
            <a:r>
              <a:rPr lang="en-US" sz="2400" u="sng" smtClean="0">
                <a:latin typeface="Arial" charset="0"/>
              </a:rPr>
              <a:t>Common Strong Acids</a:t>
            </a:r>
          </a:p>
          <a:p>
            <a:pPr eaLnBrk="1" hangingPunct="1">
              <a:buFont typeface="Arial" charset="0"/>
              <a:buNone/>
            </a:pPr>
            <a:endParaRPr lang="en-US" sz="2400" b="1" smtClean="0">
              <a:latin typeface="Arial" charset="0"/>
            </a:endParaRPr>
          </a:p>
          <a:p>
            <a:pPr eaLnBrk="1" hangingPunct="1">
              <a:buFont typeface="Arial" charset="0"/>
              <a:buNone/>
            </a:pPr>
            <a:r>
              <a:rPr lang="en-US" sz="1800" b="1" smtClean="0">
                <a:latin typeface="Arial" charset="0"/>
              </a:rPr>
              <a:t>	</a:t>
            </a:r>
            <a:r>
              <a:rPr lang="en-US" sz="1600" smtClean="0">
                <a:latin typeface="Arial" charset="0"/>
              </a:rPr>
              <a:t>Hydrochloric acid	HCl</a:t>
            </a:r>
            <a:r>
              <a:rPr lang="en-US" sz="1600" baseline="-25000" smtClean="0">
                <a:latin typeface="Arial" charset="0"/>
              </a:rPr>
              <a:t> (aq)</a:t>
            </a:r>
          </a:p>
          <a:p>
            <a:pPr eaLnBrk="1" hangingPunct="1">
              <a:buFont typeface="Arial" charset="0"/>
              <a:buNone/>
            </a:pPr>
            <a:r>
              <a:rPr lang="en-US" sz="1600" smtClean="0">
                <a:latin typeface="Arial" charset="0"/>
              </a:rPr>
              <a:t>	Hydrobromic acid	HBr</a:t>
            </a:r>
            <a:r>
              <a:rPr lang="en-US" sz="1600" baseline="-25000" smtClean="0">
                <a:latin typeface="Arial" charset="0"/>
              </a:rPr>
              <a:t> (aq)</a:t>
            </a:r>
            <a:endParaRPr lang="en-US" sz="1600" smtClean="0">
              <a:latin typeface="Arial" charset="0"/>
            </a:endParaRPr>
          </a:p>
          <a:p>
            <a:pPr eaLnBrk="1" hangingPunct="1">
              <a:buFont typeface="Arial" charset="0"/>
              <a:buNone/>
            </a:pPr>
            <a:r>
              <a:rPr lang="en-US" sz="1600" smtClean="0">
                <a:latin typeface="Arial" charset="0"/>
              </a:rPr>
              <a:t>	Hydroiodic acid		HI </a:t>
            </a:r>
            <a:r>
              <a:rPr lang="en-US" sz="1600" baseline="-25000" smtClean="0">
                <a:latin typeface="Arial" charset="0"/>
              </a:rPr>
              <a:t>(aq)</a:t>
            </a:r>
            <a:endParaRPr lang="en-US" sz="1600" smtClean="0">
              <a:latin typeface="Arial" charset="0"/>
            </a:endParaRPr>
          </a:p>
          <a:p>
            <a:pPr eaLnBrk="1" hangingPunct="1">
              <a:buFont typeface="Arial" charset="0"/>
              <a:buNone/>
            </a:pPr>
            <a:r>
              <a:rPr lang="en-US" sz="1600" smtClean="0">
                <a:latin typeface="Arial" charset="0"/>
              </a:rPr>
              <a:t>	Perchloric acid		HClO</a:t>
            </a:r>
            <a:r>
              <a:rPr lang="en-US" sz="1600" baseline="-25000" smtClean="0">
                <a:latin typeface="Arial" charset="0"/>
              </a:rPr>
              <a:t>4 (aq)</a:t>
            </a:r>
            <a:endParaRPr lang="en-US" sz="1600" smtClean="0">
              <a:latin typeface="Arial" charset="0"/>
            </a:endParaRPr>
          </a:p>
          <a:p>
            <a:pPr eaLnBrk="1" hangingPunct="1">
              <a:buFont typeface="Arial" charset="0"/>
              <a:buNone/>
            </a:pPr>
            <a:r>
              <a:rPr lang="en-US" sz="1600" smtClean="0">
                <a:latin typeface="Arial" charset="0"/>
              </a:rPr>
              <a:t>	Chloric acid		HClO</a:t>
            </a:r>
            <a:r>
              <a:rPr lang="en-US" sz="1600" baseline="-25000" smtClean="0">
                <a:latin typeface="Arial" charset="0"/>
              </a:rPr>
              <a:t>3 (aq)</a:t>
            </a:r>
            <a:endParaRPr lang="en-US" sz="1600" smtClean="0">
              <a:latin typeface="Arial" charset="0"/>
            </a:endParaRPr>
          </a:p>
          <a:p>
            <a:pPr eaLnBrk="1" hangingPunct="1">
              <a:buFont typeface="Arial" charset="0"/>
              <a:buNone/>
            </a:pPr>
            <a:r>
              <a:rPr lang="en-US" sz="1600" smtClean="0">
                <a:latin typeface="Arial" charset="0"/>
              </a:rPr>
              <a:t>	Nitric acid		HNO</a:t>
            </a:r>
            <a:r>
              <a:rPr lang="en-US" sz="1600" baseline="-25000" smtClean="0">
                <a:latin typeface="Arial" charset="0"/>
              </a:rPr>
              <a:t>3 (aq)</a:t>
            </a:r>
            <a:endParaRPr lang="en-US" sz="1600" smtClean="0">
              <a:latin typeface="Arial" charset="0"/>
            </a:endParaRPr>
          </a:p>
          <a:p>
            <a:pPr eaLnBrk="1" hangingPunct="1">
              <a:buFont typeface="Arial" charset="0"/>
              <a:buNone/>
            </a:pPr>
            <a:r>
              <a:rPr lang="en-US" sz="1600" smtClean="0">
                <a:latin typeface="Arial" charset="0"/>
              </a:rPr>
              <a:t>	Sulfuric acid		H</a:t>
            </a:r>
            <a:r>
              <a:rPr lang="en-US" sz="1600" baseline="-25000" smtClean="0">
                <a:latin typeface="Arial" charset="0"/>
              </a:rPr>
              <a:t>2</a:t>
            </a:r>
            <a:r>
              <a:rPr lang="en-US" sz="1600" smtClean="0">
                <a:latin typeface="Arial" charset="0"/>
              </a:rPr>
              <a:t>SO</a:t>
            </a:r>
            <a:r>
              <a:rPr lang="en-US" sz="1600" baseline="-25000" smtClean="0">
                <a:latin typeface="Arial" charset="0"/>
              </a:rPr>
              <a:t>4 (aq)</a:t>
            </a:r>
          </a:p>
          <a:p>
            <a:pPr eaLnBrk="1" hangingPunct="1">
              <a:buFont typeface="Arial" charset="0"/>
              <a:buNone/>
            </a:pPr>
            <a:endParaRPr lang="en-US" sz="1600" smtClean="0">
              <a:latin typeface="Arial" charset="0"/>
            </a:endParaRPr>
          </a:p>
          <a:p>
            <a:pPr eaLnBrk="1" hangingPunct="1">
              <a:buFont typeface="Arial" charset="0"/>
              <a:buNone/>
            </a:pPr>
            <a:endParaRPr lang="en-US" sz="1600" smtClean="0">
              <a:latin typeface="Arial" charset="0"/>
            </a:endParaRPr>
          </a:p>
          <a:p>
            <a:pPr eaLnBrk="1" hangingPunct="1">
              <a:buFont typeface="Arial" charset="0"/>
              <a:buNone/>
            </a:pPr>
            <a:endParaRPr lang="en-US" sz="1600" smtClean="0">
              <a:latin typeface="Arial" charset="0"/>
            </a:endParaRPr>
          </a:p>
        </p:txBody>
      </p:sp>
      <p:sp>
        <p:nvSpPr>
          <p:cNvPr id="5124" name="Rectangle 6"/>
          <p:cNvSpPr>
            <a:spLocks noGrp="1"/>
          </p:cNvSpPr>
          <p:nvPr>
            <p:ph type="body" sz="half" idx="2"/>
          </p:nvPr>
        </p:nvSpPr>
        <p:spPr>
          <a:xfrm>
            <a:off x="4572000" y="1447800"/>
            <a:ext cx="4114800" cy="4678363"/>
          </a:xfrm>
        </p:spPr>
        <p:txBody>
          <a:bodyPr/>
          <a:lstStyle/>
          <a:p>
            <a:pPr eaLnBrk="1" hangingPunct="1">
              <a:buFont typeface="Arial" charset="0"/>
              <a:buNone/>
            </a:pPr>
            <a:r>
              <a:rPr lang="en-US" sz="3600" smtClean="0"/>
              <a:t>	</a:t>
            </a:r>
            <a:r>
              <a:rPr lang="en-US" sz="2400" u="sng" smtClean="0">
                <a:latin typeface="Arial" charset="0"/>
              </a:rPr>
              <a:t>Common Strong Bases</a:t>
            </a:r>
          </a:p>
          <a:p>
            <a:pPr eaLnBrk="1" hangingPunct="1">
              <a:buFont typeface="Arial" charset="0"/>
              <a:buNone/>
            </a:pPr>
            <a:endParaRPr lang="en-US" sz="1200" b="1" smtClean="0">
              <a:latin typeface="Arial" charset="0"/>
            </a:endParaRPr>
          </a:p>
          <a:p>
            <a:pPr eaLnBrk="1" hangingPunct="1">
              <a:buFont typeface="Arial" charset="0"/>
              <a:buNone/>
            </a:pPr>
            <a:r>
              <a:rPr lang="en-US" b="1" smtClean="0"/>
              <a:t>	</a:t>
            </a:r>
            <a:r>
              <a:rPr lang="en-US" sz="1600" smtClean="0">
                <a:latin typeface="Arial" charset="0"/>
              </a:rPr>
              <a:t>Lithium hydroxide	LiOH</a:t>
            </a:r>
            <a:r>
              <a:rPr lang="en-US" sz="1600" baseline="-25000" smtClean="0">
                <a:latin typeface="Arial" charset="0"/>
              </a:rPr>
              <a:t> (aq) </a:t>
            </a:r>
            <a:endParaRPr lang="en-US" sz="1600" smtClean="0">
              <a:latin typeface="Arial" charset="0"/>
            </a:endParaRPr>
          </a:p>
          <a:p>
            <a:pPr eaLnBrk="1" hangingPunct="1">
              <a:buFont typeface="Arial" charset="0"/>
              <a:buNone/>
            </a:pPr>
            <a:r>
              <a:rPr lang="en-US" sz="1600" smtClean="0">
                <a:latin typeface="Arial" charset="0"/>
              </a:rPr>
              <a:t>	Sodium hydroxide	NaOH </a:t>
            </a:r>
            <a:r>
              <a:rPr lang="en-US" sz="1600" baseline="-25000" smtClean="0">
                <a:latin typeface="Arial" charset="0"/>
              </a:rPr>
              <a:t>(aq)</a:t>
            </a:r>
            <a:endParaRPr lang="en-US" sz="1600" smtClean="0">
              <a:latin typeface="Arial" charset="0"/>
            </a:endParaRPr>
          </a:p>
          <a:p>
            <a:pPr eaLnBrk="1" hangingPunct="1">
              <a:buFont typeface="Arial" charset="0"/>
              <a:buNone/>
            </a:pPr>
            <a:r>
              <a:rPr lang="en-US" sz="1600" smtClean="0">
                <a:latin typeface="Arial" charset="0"/>
              </a:rPr>
              <a:t>	Potassium hydroxide	KOH </a:t>
            </a:r>
            <a:r>
              <a:rPr lang="en-US" sz="1600" baseline="-25000" smtClean="0">
                <a:latin typeface="Arial" charset="0"/>
              </a:rPr>
              <a:t>(aq)</a:t>
            </a:r>
            <a:endParaRPr lang="en-US" sz="1600" smtClean="0">
              <a:latin typeface="Arial" charset="0"/>
            </a:endParaRPr>
          </a:p>
          <a:p>
            <a:pPr eaLnBrk="1" hangingPunct="1">
              <a:buFont typeface="Arial" charset="0"/>
              <a:buNone/>
            </a:pPr>
            <a:r>
              <a:rPr lang="en-US" sz="1600" smtClean="0">
                <a:latin typeface="Arial" charset="0"/>
              </a:rPr>
              <a:t>	Strontium hydroxide	Sr(OH)</a:t>
            </a:r>
            <a:r>
              <a:rPr lang="en-US" sz="1600" baseline="-25000" smtClean="0">
                <a:latin typeface="Arial" charset="0"/>
              </a:rPr>
              <a:t>2</a:t>
            </a:r>
            <a:r>
              <a:rPr lang="en-US" sz="1600" smtClean="0">
                <a:latin typeface="Arial" charset="0"/>
              </a:rPr>
              <a:t> </a:t>
            </a:r>
            <a:r>
              <a:rPr lang="en-US" sz="1600" baseline="-25000" smtClean="0">
                <a:latin typeface="Arial" charset="0"/>
              </a:rPr>
              <a:t>(aq)</a:t>
            </a:r>
          </a:p>
          <a:p>
            <a:pPr eaLnBrk="1" hangingPunct="1">
              <a:buFont typeface="Arial" charset="0"/>
              <a:buNone/>
            </a:pPr>
            <a:r>
              <a:rPr lang="en-US" sz="1600" smtClean="0">
                <a:latin typeface="Arial" charset="0"/>
              </a:rPr>
              <a:t>	Barium hydroxide	Ba(OH)</a:t>
            </a:r>
            <a:r>
              <a:rPr lang="en-US" sz="1600" baseline="-25000" smtClean="0">
                <a:latin typeface="Arial" charset="0"/>
              </a:rPr>
              <a:t>2</a:t>
            </a:r>
            <a:r>
              <a:rPr lang="en-US" sz="1600" smtClean="0">
                <a:latin typeface="Arial" charset="0"/>
              </a:rPr>
              <a:t> </a:t>
            </a:r>
            <a:r>
              <a:rPr lang="en-US" sz="1600" baseline="-25000" smtClean="0">
                <a:latin typeface="Arial" charset="0"/>
              </a:rPr>
              <a:t>(aq)</a:t>
            </a:r>
          </a:p>
          <a:p>
            <a:pPr eaLnBrk="1" hangingPunct="1">
              <a:buFont typeface="Arial" charset="0"/>
              <a:buNone/>
            </a:pPr>
            <a:r>
              <a:rPr lang="en-US" sz="1600" smtClean="0">
                <a:latin typeface="Arial" charset="0"/>
              </a:rPr>
              <a:t>	Calcium hydroxide	Ca(OH)</a:t>
            </a:r>
            <a:r>
              <a:rPr lang="en-US" sz="1600" baseline="-25000" smtClean="0">
                <a:latin typeface="Arial" charset="0"/>
              </a:rPr>
              <a:t>2 (aq)</a:t>
            </a:r>
          </a:p>
          <a:p>
            <a:pPr eaLnBrk="1" hangingPunct="1"/>
            <a:endParaRPr lang="en-US" sz="1600" smtClean="0">
              <a:latin typeface="Arial" charset="0"/>
            </a:endParaRPr>
          </a:p>
          <a:p>
            <a:pPr eaLnBrk="1" hangingPunct="1"/>
            <a:endParaRPr lang="en-US" sz="4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1" descr="0906"/>
          <p:cNvPicPr>
            <a:picLocks noChangeAspect="1" noChangeArrowheads="1"/>
          </p:cNvPicPr>
          <p:nvPr/>
        </p:nvPicPr>
        <p:blipFill>
          <a:blip r:embed="rId3" cstate="print"/>
          <a:srcRect/>
          <a:stretch>
            <a:fillRect/>
          </a:stretch>
        </p:blipFill>
        <p:spPr bwMode="auto">
          <a:xfrm>
            <a:off x="2362200" y="141515"/>
            <a:ext cx="6561137" cy="6705600"/>
          </a:xfrm>
          <a:prstGeom prst="rect">
            <a:avLst/>
          </a:prstGeom>
          <a:noFill/>
          <a:ln w="9525">
            <a:noFill/>
            <a:miter lim="800000"/>
            <a:headEnd/>
            <a:tailEnd/>
          </a:ln>
          <a:effectLst/>
        </p:spPr>
      </p:pic>
      <p:sp>
        <p:nvSpPr>
          <p:cNvPr id="2" name="Title 1"/>
          <p:cNvSpPr>
            <a:spLocks noGrp="1"/>
          </p:cNvSpPr>
          <p:nvPr>
            <p:ph type="title"/>
          </p:nvPr>
        </p:nvSpPr>
        <p:spPr>
          <a:xfrm>
            <a:off x="457200" y="274638"/>
            <a:ext cx="2362200" cy="4144962"/>
          </a:xfrm>
        </p:spPr>
        <p:txBody>
          <a:bodyPr>
            <a:normAutofit fontScale="90000"/>
          </a:bodyPr>
          <a:lstStyle/>
          <a:p>
            <a:r>
              <a:rPr lang="en-US" dirty="0" smtClean="0"/>
              <a:t>What is the difference between these two solutions? </a:t>
            </a:r>
            <a:endParaRPr lang="en-US" dirty="0"/>
          </a:p>
        </p:txBody>
      </p:sp>
      <p:sp>
        <p:nvSpPr>
          <p:cNvPr id="17411"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9-6, p. 241</a:t>
            </a:r>
          </a:p>
        </p:txBody>
      </p:sp>
    </p:spTree>
    <p:extLst>
      <p:ext uri="{BB962C8B-B14F-4D97-AF65-F5344CB8AC3E}">
        <p14:creationId xmlns:p14="http://schemas.microsoft.com/office/powerpoint/2010/main" val="396408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1143000"/>
          </a:xfrm>
        </p:spPr>
        <p:txBody>
          <a:bodyPr/>
          <a:lstStyle/>
          <a:p>
            <a:r>
              <a:rPr lang="en-US" dirty="0" smtClean="0">
                <a:solidFill>
                  <a:srgbClr val="000099"/>
                </a:solidFill>
                <a:latin typeface="Arial" charset="0"/>
              </a:rPr>
              <a:t>Chemical Equations</a:t>
            </a:r>
            <a:endParaRPr lang="en-US" u="sng" dirty="0" smtClean="0">
              <a:latin typeface="Arial" charset="0"/>
            </a:endParaRPr>
          </a:p>
        </p:txBody>
      </p:sp>
      <p:sp>
        <p:nvSpPr>
          <p:cNvPr id="21507" name="Rectangle 3"/>
          <p:cNvSpPr>
            <a:spLocks noGrp="1" noChangeArrowheads="1"/>
          </p:cNvSpPr>
          <p:nvPr>
            <p:ph type="body" idx="1"/>
          </p:nvPr>
        </p:nvSpPr>
        <p:spPr>
          <a:xfrm>
            <a:off x="685800" y="1524000"/>
            <a:ext cx="4572000" cy="4114800"/>
          </a:xfrm>
        </p:spPr>
        <p:txBody>
          <a:bodyPr>
            <a:normAutofit lnSpcReduction="10000"/>
          </a:bodyPr>
          <a:lstStyle/>
          <a:p>
            <a:r>
              <a:rPr lang="en-US" dirty="0" smtClean="0">
                <a:latin typeface="Arial" charset="0"/>
              </a:rPr>
              <a:t>Must be balanced to satisfy Law of conservation of mass</a:t>
            </a:r>
          </a:p>
          <a:p>
            <a:endParaRPr lang="en-US" dirty="0" smtClean="0">
              <a:latin typeface="Arial" charset="0"/>
            </a:endParaRPr>
          </a:p>
          <a:p>
            <a:r>
              <a:rPr lang="en-US" dirty="0" smtClean="0">
                <a:latin typeface="Arial" charset="0"/>
              </a:rPr>
              <a:t>State Designations</a:t>
            </a:r>
          </a:p>
          <a:p>
            <a:pPr lvl="1"/>
            <a:r>
              <a:rPr lang="en-US" sz="2000" dirty="0" smtClean="0">
                <a:latin typeface="Arial" charset="0"/>
              </a:rPr>
              <a:t>(g) gas </a:t>
            </a:r>
          </a:p>
          <a:p>
            <a:pPr lvl="1"/>
            <a:r>
              <a:rPr lang="en-US" sz="2000" dirty="0" smtClean="0">
                <a:latin typeface="Arial" charset="0"/>
              </a:rPr>
              <a:t>(l) liquid</a:t>
            </a:r>
          </a:p>
          <a:p>
            <a:pPr lvl="1"/>
            <a:r>
              <a:rPr lang="en-US" sz="2000" dirty="0" smtClean="0">
                <a:latin typeface="Arial" charset="0"/>
              </a:rPr>
              <a:t>(s) solid</a:t>
            </a:r>
          </a:p>
          <a:p>
            <a:pPr lvl="1"/>
            <a:r>
              <a:rPr lang="en-US" sz="2000" dirty="0" smtClean="0">
                <a:latin typeface="Arial" charset="0"/>
              </a:rPr>
              <a:t>(</a:t>
            </a:r>
            <a:r>
              <a:rPr lang="en-US" sz="2000" dirty="0" err="1" smtClean="0">
                <a:latin typeface="Arial" charset="0"/>
              </a:rPr>
              <a:t>aq</a:t>
            </a:r>
            <a:r>
              <a:rPr lang="en-US" sz="2000" dirty="0" smtClean="0">
                <a:latin typeface="Arial" charset="0"/>
              </a:rPr>
              <a:t>) aqueous</a:t>
            </a:r>
            <a:endParaRPr lang="en-US" dirty="0" smtClean="0">
              <a:latin typeface="Arial" charset="0"/>
            </a:endParaRPr>
          </a:p>
        </p:txBody>
      </p:sp>
      <p:pic>
        <p:nvPicPr>
          <p:cNvPr id="4" name="Picture 8" descr="08_Pg224_UnFigure_2"/>
          <p:cNvPicPr>
            <a:picLocks noChangeAspect="1" noChangeArrowheads="1"/>
          </p:cNvPicPr>
          <p:nvPr/>
        </p:nvPicPr>
        <p:blipFill>
          <a:blip r:embed="rId2" cstate="print"/>
          <a:srcRect/>
          <a:stretch>
            <a:fillRect/>
          </a:stretch>
        </p:blipFill>
        <p:spPr bwMode="auto">
          <a:xfrm>
            <a:off x="4952998" y="1336922"/>
            <a:ext cx="4191001" cy="2092078"/>
          </a:xfrm>
          <a:prstGeom prst="rect">
            <a:avLst/>
          </a:prstGeom>
          <a:noFill/>
        </p:spPr>
      </p:pic>
      <p:pic>
        <p:nvPicPr>
          <p:cNvPr id="5" name="Picture 9" descr="08_Pg224_UnFigure_3"/>
          <p:cNvPicPr>
            <a:picLocks noChangeAspect="1" noChangeArrowheads="1"/>
          </p:cNvPicPr>
          <p:nvPr/>
        </p:nvPicPr>
        <p:blipFill>
          <a:blip r:embed="rId3" cstate="print"/>
          <a:srcRect/>
          <a:stretch>
            <a:fillRect/>
          </a:stretch>
        </p:blipFill>
        <p:spPr bwMode="auto">
          <a:xfrm>
            <a:off x="4841302" y="3581400"/>
            <a:ext cx="4302698" cy="3276600"/>
          </a:xfrm>
          <a:prstGeom prst="rect">
            <a:avLst/>
          </a:prstGeom>
          <a:noFill/>
        </p:spPr>
      </p:pic>
    </p:spTree>
    <p:extLst>
      <p:ext uri="{BB962C8B-B14F-4D97-AF65-F5344CB8AC3E}">
        <p14:creationId xmlns:p14="http://schemas.microsoft.com/office/powerpoint/2010/main" val="424113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p:cNvPicPr>
          <p:nvPr/>
        </p:nvPicPr>
        <p:blipFill>
          <a:blip r:embed="rId3" cstate="print"/>
          <a:srcRect/>
          <a:stretch>
            <a:fillRect/>
          </a:stretch>
        </p:blipFill>
        <p:spPr bwMode="auto">
          <a:xfrm>
            <a:off x="381000" y="254000"/>
            <a:ext cx="8458200" cy="6350000"/>
          </a:xfrm>
          <a:prstGeom prst="rect">
            <a:avLst/>
          </a:prstGeom>
          <a:noFill/>
          <a:ln w="9525">
            <a:noFill/>
            <a:miter lim="800000"/>
            <a:headEnd/>
            <a:tailEnd/>
          </a:ln>
        </p:spPr>
      </p:pic>
      <p:sp>
        <p:nvSpPr>
          <p:cNvPr id="30722" name="TextBox 2"/>
          <p:cNvSpPr txBox="1">
            <a:spLocks noChangeArrowheads="1"/>
          </p:cNvSpPr>
          <p:nvPr/>
        </p:nvSpPr>
        <p:spPr bwMode="auto">
          <a:xfrm>
            <a:off x="7842250"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9-3 p243</a:t>
            </a:r>
          </a:p>
        </p:txBody>
      </p:sp>
    </p:spTree>
    <p:extLst>
      <p:ext uri="{BB962C8B-B14F-4D97-AF65-F5344CB8AC3E}">
        <p14:creationId xmlns:p14="http://schemas.microsoft.com/office/powerpoint/2010/main" val="204108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Conventional, Total Ionic and Net Ionic Equations</a:t>
            </a:r>
            <a:endParaRPr lang="en-US" dirty="0"/>
          </a:p>
        </p:txBody>
      </p:sp>
      <p:sp>
        <p:nvSpPr>
          <p:cNvPr id="3" name="Content Placeholder 2"/>
          <p:cNvSpPr>
            <a:spLocks noGrp="1"/>
          </p:cNvSpPr>
          <p:nvPr>
            <p:ph idx="1"/>
          </p:nvPr>
        </p:nvSpPr>
        <p:spPr/>
        <p:txBody>
          <a:bodyPr>
            <a:normAutofit lnSpcReduction="10000"/>
          </a:bodyPr>
          <a:lstStyle/>
          <a:p>
            <a:r>
              <a:rPr lang="en-US" dirty="0" smtClean="0"/>
              <a:t>Zinc metal reacts with aqueous copper(II) chloride to produce copper solid and aqueous zinc chloride. </a:t>
            </a:r>
          </a:p>
          <a:p>
            <a:r>
              <a:rPr lang="en-US" dirty="0" smtClean="0"/>
              <a:t>What is the net ionic equation?</a:t>
            </a:r>
          </a:p>
          <a:p>
            <a:pPr marL="514350" indent="-514350">
              <a:buFont typeface="+mj-lt"/>
              <a:buAutoNum type="alphaUcPeriod"/>
            </a:pPr>
            <a:r>
              <a:rPr lang="en-US" dirty="0" smtClean="0"/>
              <a:t>Zn </a:t>
            </a:r>
            <a:r>
              <a:rPr lang="en-US" baseline="-25000" dirty="0" smtClean="0"/>
              <a:t>(s)</a:t>
            </a:r>
            <a:r>
              <a:rPr lang="en-US" dirty="0" smtClean="0"/>
              <a:t> + CuCl</a:t>
            </a:r>
            <a:r>
              <a:rPr lang="en-US" baseline="-25000" dirty="0" smtClean="0"/>
              <a:t>2 (aq) </a:t>
            </a:r>
            <a:r>
              <a:rPr lang="en-US" dirty="0" smtClean="0">
                <a:sym typeface="Wingdings" pitchFamily="2" charset="2"/>
              </a:rPr>
              <a:t> Cu </a:t>
            </a:r>
            <a:r>
              <a:rPr lang="en-US" baseline="-25000" dirty="0" smtClean="0">
                <a:sym typeface="Wingdings" pitchFamily="2" charset="2"/>
              </a:rPr>
              <a:t>(s) </a:t>
            </a:r>
            <a:r>
              <a:rPr lang="en-US" dirty="0" smtClean="0">
                <a:sym typeface="Wingdings" pitchFamily="2" charset="2"/>
              </a:rPr>
              <a:t>+ ZnCl</a:t>
            </a:r>
            <a:r>
              <a:rPr lang="en-US" baseline="-25000" dirty="0" smtClean="0">
                <a:sym typeface="Wingdings" pitchFamily="2" charset="2"/>
              </a:rPr>
              <a:t>2 (aq)</a:t>
            </a:r>
          </a:p>
          <a:p>
            <a:pPr marL="514350" indent="-514350">
              <a:buFont typeface="+mj-lt"/>
              <a:buAutoNum type="alphaUcPeriod"/>
            </a:pPr>
            <a:r>
              <a:rPr lang="en-US" sz="2800" dirty="0" smtClean="0">
                <a:sym typeface="Wingdings" pitchFamily="2" charset="2"/>
              </a:rPr>
              <a:t>Zn </a:t>
            </a:r>
            <a:r>
              <a:rPr lang="en-US" sz="2800" baseline="-25000" dirty="0" smtClean="0">
                <a:sym typeface="Wingdings" pitchFamily="2" charset="2"/>
              </a:rPr>
              <a:t>(s) </a:t>
            </a:r>
            <a:r>
              <a:rPr lang="en-US" sz="2800" dirty="0" smtClean="0">
                <a:sym typeface="Wingdings" pitchFamily="2" charset="2"/>
              </a:rPr>
              <a:t>+ Cu</a:t>
            </a:r>
            <a:r>
              <a:rPr lang="en-US" sz="2800" baseline="30000" dirty="0" smtClean="0">
                <a:sym typeface="Wingdings" pitchFamily="2" charset="2"/>
              </a:rPr>
              <a:t>2+ </a:t>
            </a:r>
            <a:r>
              <a:rPr lang="en-US" sz="2800" baseline="-25000" dirty="0" smtClean="0">
                <a:sym typeface="Wingdings" pitchFamily="2" charset="2"/>
              </a:rPr>
              <a:t>(aq) </a:t>
            </a:r>
            <a:r>
              <a:rPr lang="en-US" sz="2800" dirty="0" smtClean="0">
                <a:sym typeface="Wingdings" pitchFamily="2" charset="2"/>
              </a:rPr>
              <a:t>+ 2 </a:t>
            </a:r>
            <a:r>
              <a:rPr lang="en-US" sz="2800" dirty="0" err="1" smtClean="0">
                <a:sym typeface="Wingdings" pitchFamily="2" charset="2"/>
              </a:rPr>
              <a:t>Cl</a:t>
            </a:r>
            <a:r>
              <a:rPr lang="en-US" sz="2800" baseline="30000" dirty="0" smtClean="0">
                <a:sym typeface="Wingdings" pitchFamily="2" charset="2"/>
              </a:rPr>
              <a:t>-</a:t>
            </a:r>
            <a:r>
              <a:rPr lang="en-US" sz="2800" dirty="0" smtClean="0">
                <a:sym typeface="Wingdings" pitchFamily="2" charset="2"/>
              </a:rPr>
              <a:t> </a:t>
            </a:r>
            <a:r>
              <a:rPr lang="en-US" sz="2800" baseline="-25000" dirty="0" smtClean="0">
                <a:sym typeface="Wingdings" pitchFamily="2" charset="2"/>
              </a:rPr>
              <a:t>(aq) </a:t>
            </a:r>
            <a:r>
              <a:rPr lang="en-US" sz="2800" dirty="0" smtClean="0">
                <a:sym typeface="Wingdings" pitchFamily="2" charset="2"/>
              </a:rPr>
              <a:t> Cu</a:t>
            </a:r>
            <a:r>
              <a:rPr lang="en-US" sz="2800" baseline="-25000" dirty="0" smtClean="0">
                <a:sym typeface="Wingdings" pitchFamily="2" charset="2"/>
              </a:rPr>
              <a:t> (s) </a:t>
            </a:r>
            <a:r>
              <a:rPr lang="en-US" sz="2800" dirty="0" smtClean="0">
                <a:sym typeface="Wingdings" pitchFamily="2" charset="2"/>
              </a:rPr>
              <a:t>+ Zn</a:t>
            </a:r>
            <a:r>
              <a:rPr lang="en-US" sz="2800" baseline="30000" dirty="0" smtClean="0">
                <a:sym typeface="Wingdings" pitchFamily="2" charset="2"/>
              </a:rPr>
              <a:t>2+ </a:t>
            </a:r>
            <a:r>
              <a:rPr lang="en-US" sz="2800" baseline="-25000" dirty="0" smtClean="0">
                <a:sym typeface="Wingdings" pitchFamily="2" charset="2"/>
              </a:rPr>
              <a:t>(aq) </a:t>
            </a:r>
            <a:r>
              <a:rPr lang="en-US" sz="2800" dirty="0" smtClean="0">
                <a:sym typeface="Wingdings" pitchFamily="2" charset="2"/>
              </a:rPr>
              <a:t>+ 2 </a:t>
            </a:r>
            <a:r>
              <a:rPr lang="en-US" sz="2800" dirty="0" err="1" smtClean="0">
                <a:sym typeface="Wingdings" pitchFamily="2" charset="2"/>
              </a:rPr>
              <a:t>Cl</a:t>
            </a:r>
            <a:r>
              <a:rPr lang="en-US" sz="2800" baseline="30000" dirty="0" smtClean="0">
                <a:sym typeface="Wingdings" pitchFamily="2" charset="2"/>
              </a:rPr>
              <a:t>-</a:t>
            </a:r>
            <a:r>
              <a:rPr lang="en-US" sz="2800" dirty="0" smtClean="0">
                <a:sym typeface="Wingdings" pitchFamily="2" charset="2"/>
              </a:rPr>
              <a:t> </a:t>
            </a:r>
            <a:r>
              <a:rPr lang="en-US" sz="2800" baseline="-25000" dirty="0" smtClean="0">
                <a:sym typeface="Wingdings" pitchFamily="2" charset="2"/>
              </a:rPr>
              <a:t>(aq)</a:t>
            </a:r>
          </a:p>
          <a:p>
            <a:pPr marL="514350" indent="-514350">
              <a:buFont typeface="+mj-lt"/>
              <a:buAutoNum type="alphaUcPeriod"/>
            </a:pPr>
            <a:r>
              <a:rPr lang="en-US" sz="2800" dirty="0" smtClean="0">
                <a:sym typeface="Wingdings" pitchFamily="2" charset="2"/>
              </a:rPr>
              <a:t>Zn </a:t>
            </a:r>
            <a:r>
              <a:rPr lang="en-US" sz="2800" baseline="-25000" dirty="0" smtClean="0">
                <a:sym typeface="Wingdings" pitchFamily="2" charset="2"/>
              </a:rPr>
              <a:t>(s) </a:t>
            </a:r>
            <a:r>
              <a:rPr lang="en-US" sz="2800" dirty="0" smtClean="0">
                <a:sym typeface="Wingdings" pitchFamily="2" charset="2"/>
              </a:rPr>
              <a:t>+ Cu</a:t>
            </a:r>
            <a:r>
              <a:rPr lang="en-US" sz="2800" baseline="30000" dirty="0" smtClean="0">
                <a:sym typeface="Wingdings" pitchFamily="2" charset="2"/>
              </a:rPr>
              <a:t>2+ </a:t>
            </a:r>
            <a:r>
              <a:rPr lang="en-US" sz="2800" baseline="-25000" dirty="0" smtClean="0">
                <a:sym typeface="Wingdings" pitchFamily="2" charset="2"/>
              </a:rPr>
              <a:t>(aq) </a:t>
            </a:r>
            <a:r>
              <a:rPr lang="en-US" sz="2800" dirty="0" smtClean="0">
                <a:sym typeface="Wingdings" pitchFamily="2" charset="2"/>
              </a:rPr>
              <a:t> Cu</a:t>
            </a:r>
            <a:r>
              <a:rPr lang="en-US" sz="2800" baseline="-25000" dirty="0" smtClean="0">
                <a:sym typeface="Wingdings" pitchFamily="2" charset="2"/>
              </a:rPr>
              <a:t> (s) </a:t>
            </a:r>
            <a:r>
              <a:rPr lang="en-US" sz="2800" dirty="0" smtClean="0">
                <a:sym typeface="Wingdings" pitchFamily="2" charset="2"/>
              </a:rPr>
              <a:t>+ Zn</a:t>
            </a:r>
            <a:r>
              <a:rPr lang="en-US" sz="2800" baseline="30000" dirty="0" smtClean="0">
                <a:sym typeface="Wingdings" pitchFamily="2" charset="2"/>
              </a:rPr>
              <a:t>2+ </a:t>
            </a:r>
            <a:r>
              <a:rPr lang="en-US" sz="2800" baseline="-25000" dirty="0" smtClean="0">
                <a:sym typeface="Wingdings" pitchFamily="2" charset="2"/>
              </a:rPr>
              <a:t>(aq)</a:t>
            </a:r>
          </a:p>
          <a:p>
            <a:pPr marL="514350" indent="-514350">
              <a:buFont typeface="+mj-lt"/>
              <a:buAutoNum type="alphaUcPeriod"/>
            </a:pPr>
            <a:r>
              <a:rPr lang="en-US" sz="2800" dirty="0" smtClean="0">
                <a:sym typeface="Wingdings" pitchFamily="2" charset="2"/>
              </a:rPr>
              <a:t>Zn </a:t>
            </a:r>
            <a:r>
              <a:rPr lang="en-US" sz="2800" baseline="-25000" dirty="0" smtClean="0">
                <a:sym typeface="Wingdings" pitchFamily="2" charset="2"/>
              </a:rPr>
              <a:t>(s) </a:t>
            </a:r>
            <a:r>
              <a:rPr lang="en-US" sz="2800" dirty="0" smtClean="0">
                <a:sym typeface="Wingdings" pitchFamily="2" charset="2"/>
              </a:rPr>
              <a:t>+ Cu</a:t>
            </a:r>
            <a:r>
              <a:rPr lang="en-US" sz="2800" baseline="30000" dirty="0" smtClean="0">
                <a:sym typeface="Wingdings" pitchFamily="2" charset="2"/>
              </a:rPr>
              <a:t>2+ </a:t>
            </a:r>
            <a:r>
              <a:rPr lang="en-US" sz="2800" baseline="-25000" dirty="0" smtClean="0">
                <a:sym typeface="Wingdings" pitchFamily="2" charset="2"/>
              </a:rPr>
              <a:t>(aq) </a:t>
            </a:r>
            <a:r>
              <a:rPr lang="en-US" sz="2800" dirty="0" smtClean="0">
                <a:sym typeface="Wingdings" pitchFamily="2" charset="2"/>
              </a:rPr>
              <a:t>+ 2 </a:t>
            </a:r>
            <a:r>
              <a:rPr lang="en-US" sz="2800" dirty="0" err="1" smtClean="0">
                <a:sym typeface="Wingdings" pitchFamily="2" charset="2"/>
              </a:rPr>
              <a:t>Cl</a:t>
            </a:r>
            <a:r>
              <a:rPr lang="en-US" sz="2800" baseline="30000" dirty="0" smtClean="0">
                <a:sym typeface="Wingdings" pitchFamily="2" charset="2"/>
              </a:rPr>
              <a:t>-</a:t>
            </a:r>
            <a:r>
              <a:rPr lang="en-US" sz="2800" dirty="0" smtClean="0">
                <a:sym typeface="Wingdings" pitchFamily="2" charset="2"/>
              </a:rPr>
              <a:t> </a:t>
            </a:r>
            <a:r>
              <a:rPr lang="en-US" sz="2800" baseline="-25000" dirty="0" smtClean="0">
                <a:sym typeface="Wingdings" pitchFamily="2" charset="2"/>
              </a:rPr>
              <a:t>(aq) </a:t>
            </a:r>
            <a:r>
              <a:rPr lang="en-US" sz="2800" dirty="0" smtClean="0">
                <a:sym typeface="Wingdings" pitchFamily="2" charset="2"/>
              </a:rPr>
              <a:t> Cu</a:t>
            </a:r>
            <a:r>
              <a:rPr lang="en-US" sz="2800" baseline="-25000" dirty="0" smtClean="0">
                <a:sym typeface="Wingdings" pitchFamily="2" charset="2"/>
              </a:rPr>
              <a:t> (s) </a:t>
            </a:r>
            <a:r>
              <a:rPr lang="en-US" sz="2800" dirty="0" smtClean="0">
                <a:sym typeface="Wingdings" pitchFamily="2" charset="2"/>
              </a:rPr>
              <a:t>+ ZnCl</a:t>
            </a:r>
            <a:r>
              <a:rPr lang="en-US" sz="2800" baseline="-25000" dirty="0" smtClean="0">
                <a:sym typeface="Wingdings" pitchFamily="2" charset="2"/>
              </a:rPr>
              <a:t>2</a:t>
            </a:r>
            <a:r>
              <a:rPr lang="en-US" sz="2800" dirty="0" smtClean="0">
                <a:sym typeface="Wingdings" pitchFamily="2" charset="2"/>
              </a:rPr>
              <a:t> </a:t>
            </a:r>
            <a:r>
              <a:rPr lang="en-US" sz="2800" baseline="-25000" dirty="0" smtClean="0">
                <a:sym typeface="Wingdings" pitchFamily="2" charset="2"/>
              </a:rPr>
              <a:t>(aq)</a:t>
            </a:r>
          </a:p>
          <a:p>
            <a:pPr marL="514350" indent="-514350">
              <a:buFont typeface="+mj-lt"/>
              <a:buAutoNum type="alphaUcPeriod"/>
            </a:pPr>
            <a:r>
              <a:rPr lang="en-US" sz="2800" dirty="0" smtClean="0"/>
              <a:t>All spectator ions</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Conventional, Total Ionic and Net Ionic Equations</a:t>
            </a:r>
            <a:endParaRPr lang="en-US" dirty="0"/>
          </a:p>
        </p:txBody>
      </p:sp>
      <p:sp>
        <p:nvSpPr>
          <p:cNvPr id="3" name="Content Placeholder 2"/>
          <p:cNvSpPr>
            <a:spLocks noGrp="1"/>
          </p:cNvSpPr>
          <p:nvPr>
            <p:ph idx="1"/>
          </p:nvPr>
        </p:nvSpPr>
        <p:spPr/>
        <p:txBody>
          <a:bodyPr/>
          <a:lstStyle/>
          <a:p>
            <a:r>
              <a:rPr lang="en-US" dirty="0" smtClean="0"/>
              <a:t>When cadmium bromide reacts with potassium arsenate the products are:</a:t>
            </a:r>
          </a:p>
          <a:p>
            <a:pPr marL="514350" indent="-514350">
              <a:buFont typeface="+mj-lt"/>
              <a:buAutoNum type="alphaUcPeriod"/>
            </a:pPr>
            <a:r>
              <a:rPr lang="en-US" dirty="0" smtClean="0"/>
              <a:t>CdK</a:t>
            </a:r>
            <a:r>
              <a:rPr lang="en-US" baseline="-25000" dirty="0" smtClean="0"/>
              <a:t>2</a:t>
            </a:r>
            <a:r>
              <a:rPr lang="en-US" dirty="0" smtClean="0"/>
              <a:t> and AsO</a:t>
            </a:r>
            <a:r>
              <a:rPr lang="en-US" baseline="-25000" dirty="0" smtClean="0"/>
              <a:t>4</a:t>
            </a:r>
            <a:r>
              <a:rPr lang="en-US" dirty="0" smtClean="0"/>
              <a:t>Br</a:t>
            </a:r>
            <a:r>
              <a:rPr lang="en-US" baseline="-25000" dirty="0" smtClean="0"/>
              <a:t>3</a:t>
            </a:r>
            <a:r>
              <a:rPr lang="en-US" dirty="0" smtClean="0"/>
              <a:t> </a:t>
            </a:r>
          </a:p>
          <a:p>
            <a:pPr marL="514350" indent="-514350">
              <a:buFont typeface="+mj-lt"/>
              <a:buAutoNum type="alphaUcPeriod"/>
            </a:pPr>
            <a:r>
              <a:rPr lang="en-US" dirty="0" smtClean="0"/>
              <a:t>Cd</a:t>
            </a:r>
            <a:r>
              <a:rPr lang="en-US" baseline="-25000" dirty="0" smtClean="0"/>
              <a:t>2</a:t>
            </a:r>
            <a:r>
              <a:rPr lang="en-US" dirty="0" smtClean="0"/>
              <a:t>(AsO</a:t>
            </a:r>
            <a:r>
              <a:rPr lang="en-US" baseline="-25000" dirty="0" smtClean="0"/>
              <a:t>4</a:t>
            </a:r>
            <a:r>
              <a:rPr lang="en-US" dirty="0" smtClean="0"/>
              <a:t>)</a:t>
            </a:r>
            <a:r>
              <a:rPr lang="en-US" baseline="-25000" dirty="0" smtClean="0"/>
              <a:t>3</a:t>
            </a:r>
            <a:r>
              <a:rPr lang="en-US" dirty="0" smtClean="0"/>
              <a:t> and K</a:t>
            </a:r>
            <a:r>
              <a:rPr lang="en-US" baseline="-25000" dirty="0" smtClean="0"/>
              <a:t>3</a:t>
            </a:r>
            <a:r>
              <a:rPr lang="en-US" dirty="0" smtClean="0"/>
              <a:t>Br</a:t>
            </a:r>
            <a:r>
              <a:rPr lang="en-US" baseline="-25000" dirty="0" smtClean="0"/>
              <a:t>2</a:t>
            </a:r>
          </a:p>
          <a:p>
            <a:pPr marL="514350" indent="-514350">
              <a:buFont typeface="+mj-lt"/>
              <a:buAutoNum type="alphaUcPeriod"/>
            </a:pPr>
            <a:r>
              <a:rPr lang="en-US" dirty="0" smtClean="0"/>
              <a:t>Cd</a:t>
            </a:r>
            <a:r>
              <a:rPr lang="en-US" baseline="-25000" dirty="0" smtClean="0"/>
              <a:t>3</a:t>
            </a:r>
            <a:r>
              <a:rPr lang="en-US" dirty="0" smtClean="0"/>
              <a:t>(AsO</a:t>
            </a:r>
            <a:r>
              <a:rPr lang="en-US" baseline="-25000" dirty="0" smtClean="0"/>
              <a:t>4</a:t>
            </a:r>
            <a:r>
              <a:rPr lang="en-US" dirty="0" smtClean="0"/>
              <a:t>)</a:t>
            </a:r>
            <a:r>
              <a:rPr lang="en-US" baseline="-25000" dirty="0" smtClean="0"/>
              <a:t>2</a:t>
            </a:r>
            <a:r>
              <a:rPr lang="en-US" dirty="0" smtClean="0"/>
              <a:t> and K</a:t>
            </a:r>
            <a:r>
              <a:rPr lang="en-US" baseline="-25000" dirty="0" smtClean="0"/>
              <a:t>3</a:t>
            </a:r>
            <a:r>
              <a:rPr lang="en-US" dirty="0" smtClean="0"/>
              <a:t>Br</a:t>
            </a:r>
            <a:r>
              <a:rPr lang="en-US" baseline="-25000" dirty="0" smtClean="0"/>
              <a:t>2</a:t>
            </a:r>
          </a:p>
          <a:p>
            <a:pPr marL="514350" indent="-514350">
              <a:buFont typeface="+mj-lt"/>
              <a:buAutoNum type="alphaUcPeriod"/>
            </a:pPr>
            <a:r>
              <a:rPr lang="en-US" dirty="0" smtClean="0"/>
              <a:t>Cd</a:t>
            </a:r>
            <a:r>
              <a:rPr lang="en-US" baseline="-25000" dirty="0" smtClean="0"/>
              <a:t>3</a:t>
            </a:r>
            <a:r>
              <a:rPr lang="en-US" dirty="0" smtClean="0"/>
              <a:t>(AsO</a:t>
            </a:r>
            <a:r>
              <a:rPr lang="en-US" baseline="-25000" dirty="0" smtClean="0"/>
              <a:t>4</a:t>
            </a:r>
            <a:r>
              <a:rPr lang="en-US" dirty="0" smtClean="0"/>
              <a:t>)</a:t>
            </a:r>
            <a:r>
              <a:rPr lang="en-US" baseline="-25000" dirty="0" smtClean="0"/>
              <a:t>2</a:t>
            </a:r>
            <a:r>
              <a:rPr lang="en-US" dirty="0" smtClean="0"/>
              <a:t> and </a:t>
            </a:r>
            <a:r>
              <a:rPr lang="en-US" dirty="0" err="1" smtClean="0"/>
              <a:t>KBr</a:t>
            </a:r>
            <a:endParaRPr lang="en-US" dirty="0" smtClean="0"/>
          </a:p>
          <a:p>
            <a:pPr marL="514350" indent="-514350">
              <a:buFont typeface="+mj-lt"/>
              <a:buAutoNum type="alphaUcPeriod"/>
            </a:pPr>
            <a:r>
              <a:rPr lang="en-US" dirty="0" err="1" smtClean="0"/>
              <a:t>KCd</a:t>
            </a:r>
            <a:r>
              <a:rPr lang="en-US" dirty="0" smtClean="0"/>
              <a:t> and BrAsO</a:t>
            </a:r>
            <a:r>
              <a:rPr lang="en-US" baseline="-25000" dirty="0" smtClean="0"/>
              <a:t>4</a:t>
            </a:r>
            <a:endParaRPr lang="en-US" baseline="-25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Conventional, Total Ionic and Net Ionic Equations</a:t>
            </a:r>
            <a:endParaRPr lang="en-US" dirty="0"/>
          </a:p>
        </p:txBody>
      </p:sp>
      <p:sp>
        <p:nvSpPr>
          <p:cNvPr id="3" name="Content Placeholder 2"/>
          <p:cNvSpPr>
            <a:spLocks noGrp="1"/>
          </p:cNvSpPr>
          <p:nvPr>
            <p:ph idx="1"/>
          </p:nvPr>
        </p:nvSpPr>
        <p:spPr/>
        <p:txBody>
          <a:bodyPr/>
          <a:lstStyle/>
          <a:p>
            <a:r>
              <a:rPr lang="en-US" dirty="0" smtClean="0"/>
              <a:t>What are the spectator ions in the total ionic equation?</a:t>
            </a:r>
          </a:p>
          <a:p>
            <a:pPr marL="514350" indent="-514350">
              <a:buFont typeface="+mj-lt"/>
              <a:buAutoNum type="alphaUcPeriod"/>
            </a:pPr>
            <a:r>
              <a:rPr lang="en-US" dirty="0" smtClean="0"/>
              <a:t>Cd</a:t>
            </a:r>
            <a:r>
              <a:rPr lang="en-US" baseline="30000" dirty="0" smtClean="0"/>
              <a:t>2+</a:t>
            </a:r>
            <a:r>
              <a:rPr lang="en-US" dirty="0" smtClean="0"/>
              <a:t>, Br</a:t>
            </a:r>
            <a:r>
              <a:rPr lang="en-US" baseline="30000" dirty="0" smtClean="0"/>
              <a:t>-</a:t>
            </a:r>
            <a:r>
              <a:rPr lang="en-US" dirty="0" smtClean="0"/>
              <a:t>, K</a:t>
            </a:r>
            <a:r>
              <a:rPr lang="en-US" baseline="30000" dirty="0" smtClean="0"/>
              <a:t>+</a:t>
            </a:r>
            <a:r>
              <a:rPr lang="en-US" dirty="0" smtClean="0"/>
              <a:t>, AsO</a:t>
            </a:r>
            <a:r>
              <a:rPr lang="en-US" baseline="-25000" dirty="0" smtClean="0"/>
              <a:t>4</a:t>
            </a:r>
            <a:r>
              <a:rPr lang="en-US" baseline="30000" dirty="0" smtClean="0"/>
              <a:t>3-</a:t>
            </a:r>
          </a:p>
          <a:p>
            <a:pPr marL="514350" indent="-514350">
              <a:buFont typeface="+mj-lt"/>
              <a:buAutoNum type="alphaUcPeriod"/>
            </a:pPr>
            <a:r>
              <a:rPr lang="en-US" dirty="0" smtClean="0"/>
              <a:t>Br</a:t>
            </a:r>
            <a:r>
              <a:rPr lang="en-US" baseline="30000" dirty="0" smtClean="0"/>
              <a:t>-</a:t>
            </a:r>
            <a:r>
              <a:rPr lang="en-US" dirty="0" smtClean="0"/>
              <a:t>, K</a:t>
            </a:r>
            <a:r>
              <a:rPr lang="en-US" baseline="30000" dirty="0" smtClean="0"/>
              <a:t>+</a:t>
            </a:r>
          </a:p>
          <a:p>
            <a:pPr marL="514350" indent="-514350">
              <a:buFont typeface="+mj-lt"/>
              <a:buAutoNum type="alphaUcPeriod"/>
            </a:pPr>
            <a:r>
              <a:rPr lang="en-US" dirty="0" smtClean="0"/>
              <a:t>Cd</a:t>
            </a:r>
            <a:r>
              <a:rPr lang="en-US" baseline="30000" dirty="0" smtClean="0"/>
              <a:t>2+</a:t>
            </a:r>
            <a:r>
              <a:rPr lang="en-US" dirty="0" smtClean="0"/>
              <a:t>, AsO</a:t>
            </a:r>
            <a:r>
              <a:rPr lang="en-US" baseline="-25000" dirty="0" smtClean="0"/>
              <a:t>4</a:t>
            </a:r>
            <a:r>
              <a:rPr lang="en-US" baseline="30000" dirty="0" smtClean="0"/>
              <a:t>3-</a:t>
            </a:r>
          </a:p>
          <a:p>
            <a:pPr marL="514350" indent="-514350">
              <a:buFont typeface="+mj-lt"/>
              <a:buAutoNum type="alphaUcPeriod"/>
            </a:pPr>
            <a:r>
              <a:rPr lang="en-US" dirty="0" smtClean="0"/>
              <a:t>Cd</a:t>
            </a:r>
            <a:r>
              <a:rPr lang="en-US" baseline="30000" dirty="0" smtClean="0"/>
              <a:t>2+</a:t>
            </a:r>
            <a:r>
              <a:rPr lang="en-US" dirty="0" smtClean="0"/>
              <a:t>, Br</a:t>
            </a:r>
            <a:r>
              <a:rPr lang="en-US" baseline="30000" dirty="0" smtClean="0"/>
              <a:t>-</a:t>
            </a:r>
            <a:r>
              <a:rPr lang="en-US" dirty="0" smtClean="0"/>
              <a:t>, K</a:t>
            </a:r>
            <a:r>
              <a:rPr lang="en-US" baseline="30000" dirty="0" smtClean="0"/>
              <a:t>+</a:t>
            </a:r>
            <a:r>
              <a:rPr lang="en-US" dirty="0" smtClean="0"/>
              <a:t>, As</a:t>
            </a:r>
            <a:r>
              <a:rPr lang="en-US" baseline="30000" dirty="0" smtClean="0"/>
              <a:t>3-</a:t>
            </a:r>
            <a:r>
              <a:rPr lang="en-US" dirty="0" smtClean="0"/>
              <a:t>, O</a:t>
            </a:r>
            <a:r>
              <a:rPr lang="en-US" baseline="30000" dirty="0" smtClean="0"/>
              <a:t>2-</a:t>
            </a:r>
          </a:p>
          <a:p>
            <a:pPr marL="514350" indent="-514350">
              <a:buFont typeface="+mj-lt"/>
              <a:buAutoNum type="alphaUcPeriod"/>
            </a:pPr>
            <a:r>
              <a:rPr lang="en-US" dirty="0" smtClean="0"/>
              <a:t>No spectator ions</a:t>
            </a:r>
            <a:endParaRPr lang="en-US" baseline="30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Conventional, Total Ionic and Net Ionic Equations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Aqueous ammonium nitrate reacts with aqueous sodium hydroxide to produce aqueous sodium nitrate and ammonia gas and water.</a:t>
            </a:r>
          </a:p>
          <a:p>
            <a:r>
              <a:rPr lang="en-US" dirty="0" smtClean="0"/>
              <a:t>What is the total ionic equation?</a:t>
            </a:r>
          </a:p>
          <a:p>
            <a:pPr marL="514350" indent="-514350">
              <a:buFont typeface="+mj-lt"/>
              <a:buAutoNum type="alphaUcPeriod"/>
            </a:pPr>
            <a:r>
              <a:rPr lang="en-US" sz="2800" dirty="0" smtClean="0"/>
              <a:t>NH</a:t>
            </a:r>
            <a:r>
              <a:rPr lang="en-US" sz="2800" baseline="-25000" dirty="0" smtClean="0"/>
              <a:t>4</a:t>
            </a:r>
            <a:r>
              <a:rPr lang="en-US" sz="2800" dirty="0" smtClean="0"/>
              <a:t>NO</a:t>
            </a:r>
            <a:r>
              <a:rPr lang="en-US" sz="2800" baseline="-25000" dirty="0" smtClean="0"/>
              <a:t>3 (aq) </a:t>
            </a:r>
            <a:r>
              <a:rPr lang="en-US" sz="2800" dirty="0" smtClean="0"/>
              <a:t>+ </a:t>
            </a:r>
            <a:r>
              <a:rPr lang="en-US" sz="2800" dirty="0" err="1" smtClean="0"/>
              <a:t>NaOH</a:t>
            </a:r>
            <a:r>
              <a:rPr lang="en-US" sz="2800" dirty="0" smtClean="0"/>
              <a:t> </a:t>
            </a:r>
            <a:r>
              <a:rPr lang="en-US" sz="2800" baseline="-25000" dirty="0" smtClean="0"/>
              <a:t>(aq) </a:t>
            </a:r>
            <a:r>
              <a:rPr lang="en-US" sz="2800" dirty="0" smtClean="0">
                <a:sym typeface="Wingdings" pitchFamily="2" charset="2"/>
              </a:rPr>
              <a:t> NaNO</a:t>
            </a:r>
            <a:r>
              <a:rPr lang="en-US" sz="2800" baseline="-25000" dirty="0" smtClean="0">
                <a:sym typeface="Wingdings" pitchFamily="2" charset="2"/>
              </a:rPr>
              <a:t>3 (aq) </a:t>
            </a:r>
            <a:r>
              <a:rPr lang="en-US" sz="2800" dirty="0" smtClean="0">
                <a:sym typeface="Wingdings" pitchFamily="2" charset="2"/>
              </a:rPr>
              <a:t>+ NH</a:t>
            </a:r>
            <a:r>
              <a:rPr lang="en-US" sz="2800" baseline="-25000" dirty="0" smtClean="0">
                <a:sym typeface="Wingdings" pitchFamily="2" charset="2"/>
              </a:rPr>
              <a:t>3 (g)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 </a:t>
            </a:r>
            <a:r>
              <a:rPr lang="en-US" sz="2800" baseline="-25000" dirty="0" smtClean="0">
                <a:sym typeface="Wingdings" pitchFamily="2" charset="2"/>
              </a:rPr>
              <a:t>(l)</a:t>
            </a:r>
          </a:p>
          <a:p>
            <a:pPr marL="514350" indent="-514350">
              <a:buFont typeface="+mj-lt"/>
              <a:buAutoNum type="alphaUcPeriod"/>
            </a:pPr>
            <a:r>
              <a:rPr lang="en-US" sz="2000" dirty="0" smtClean="0"/>
              <a:t>NH</a:t>
            </a:r>
            <a:r>
              <a:rPr lang="en-US" sz="2000" baseline="-25000" dirty="0" smtClean="0"/>
              <a:t>4 </a:t>
            </a:r>
            <a:r>
              <a:rPr lang="en-US" sz="2000" baseline="30000" dirty="0" smtClean="0"/>
              <a:t>+</a:t>
            </a:r>
            <a:r>
              <a:rPr lang="en-US" sz="2000" baseline="-25000" dirty="0" smtClean="0"/>
              <a:t> (aq) </a:t>
            </a:r>
            <a:r>
              <a:rPr lang="en-US" sz="2000" dirty="0" smtClean="0"/>
              <a:t>+ NO</a:t>
            </a:r>
            <a:r>
              <a:rPr lang="en-US" sz="2000" baseline="-25000" dirty="0" smtClean="0"/>
              <a:t>3</a:t>
            </a:r>
            <a:r>
              <a:rPr lang="en-US" sz="2000" baseline="30000" dirty="0" smtClean="0"/>
              <a:t>-</a:t>
            </a:r>
            <a:r>
              <a:rPr lang="en-US" sz="2000" baseline="-25000" dirty="0" smtClean="0"/>
              <a:t> (aq) </a:t>
            </a:r>
            <a:r>
              <a:rPr lang="en-US" sz="2000" dirty="0" smtClean="0"/>
              <a:t>+ Na</a:t>
            </a:r>
            <a:r>
              <a:rPr lang="en-US" sz="2000" baseline="30000" dirty="0" smtClean="0"/>
              <a:t>+</a:t>
            </a:r>
            <a:r>
              <a:rPr lang="en-US" sz="2000" dirty="0" smtClean="0"/>
              <a:t> </a:t>
            </a:r>
            <a:r>
              <a:rPr lang="en-US" sz="2000" baseline="-25000" dirty="0" smtClean="0"/>
              <a:t>(aq) </a:t>
            </a:r>
            <a:r>
              <a:rPr lang="en-US" sz="2000" dirty="0" smtClean="0"/>
              <a:t>+ OH- </a:t>
            </a:r>
            <a:r>
              <a:rPr lang="en-US" sz="2000" baseline="-25000" dirty="0" smtClean="0"/>
              <a:t>(aq) </a:t>
            </a:r>
            <a:r>
              <a:rPr lang="en-US" sz="2000" dirty="0" smtClean="0">
                <a:sym typeface="Wingdings" pitchFamily="2" charset="2"/>
              </a:rPr>
              <a:t> Na</a:t>
            </a:r>
            <a:r>
              <a:rPr lang="en-US" sz="2000" baseline="30000" dirty="0" smtClean="0">
                <a:sym typeface="Wingdings" pitchFamily="2" charset="2"/>
              </a:rPr>
              <a:t>+</a:t>
            </a:r>
            <a:r>
              <a:rPr lang="en-US" sz="2000" dirty="0" smtClean="0">
                <a:sym typeface="Wingdings" pitchFamily="2" charset="2"/>
              </a:rPr>
              <a:t> </a:t>
            </a:r>
            <a:r>
              <a:rPr lang="en-US" sz="2000" baseline="-25000" dirty="0" smtClean="0">
                <a:sym typeface="Wingdings" pitchFamily="2" charset="2"/>
              </a:rPr>
              <a:t>(aq) </a:t>
            </a:r>
            <a:r>
              <a:rPr lang="en-US" sz="2000" dirty="0" smtClean="0">
                <a:sym typeface="Wingdings" pitchFamily="2" charset="2"/>
              </a:rPr>
              <a:t>+ NO</a:t>
            </a:r>
            <a:r>
              <a:rPr lang="en-US" sz="2000" baseline="-25000" dirty="0" smtClean="0">
                <a:sym typeface="Wingdings" pitchFamily="2" charset="2"/>
              </a:rPr>
              <a:t>3</a:t>
            </a:r>
            <a:r>
              <a:rPr lang="en-US" sz="2000" baseline="30000" dirty="0" smtClean="0">
                <a:sym typeface="Wingdings" pitchFamily="2" charset="2"/>
              </a:rPr>
              <a:t>-</a:t>
            </a:r>
            <a:r>
              <a:rPr lang="en-US" sz="2000" baseline="-25000" dirty="0" smtClean="0">
                <a:sym typeface="Wingdings" pitchFamily="2" charset="2"/>
              </a:rPr>
              <a:t> (aq) </a:t>
            </a:r>
            <a:r>
              <a:rPr lang="en-US" sz="2000" dirty="0" smtClean="0">
                <a:sym typeface="Wingdings" pitchFamily="2" charset="2"/>
              </a:rPr>
              <a:t>+ NH</a:t>
            </a:r>
            <a:r>
              <a:rPr lang="en-US" sz="2000" baseline="-25000" dirty="0" smtClean="0">
                <a:sym typeface="Wingdings" pitchFamily="2" charset="2"/>
              </a:rPr>
              <a:t>3 (g) </a:t>
            </a:r>
            <a:r>
              <a:rPr lang="en-US" sz="2000" dirty="0" smtClean="0">
                <a:sym typeface="Wingdings" pitchFamily="2" charset="2"/>
              </a:rPr>
              <a:t>+ H</a:t>
            </a:r>
            <a:r>
              <a:rPr lang="en-US" sz="2000" baseline="-25000" dirty="0" smtClean="0">
                <a:sym typeface="Wingdings" pitchFamily="2" charset="2"/>
              </a:rPr>
              <a:t>2</a:t>
            </a:r>
            <a:r>
              <a:rPr lang="en-US" sz="2000" dirty="0" smtClean="0">
                <a:sym typeface="Wingdings" pitchFamily="2" charset="2"/>
              </a:rPr>
              <a:t>O </a:t>
            </a:r>
            <a:r>
              <a:rPr lang="en-US" sz="2000" baseline="-25000" dirty="0" smtClean="0">
                <a:sym typeface="Wingdings" pitchFamily="2" charset="2"/>
              </a:rPr>
              <a:t>(l)</a:t>
            </a:r>
          </a:p>
          <a:p>
            <a:pPr marL="514350" indent="-514350">
              <a:buFont typeface="+mj-lt"/>
              <a:buAutoNum type="alphaUcPeriod"/>
            </a:pPr>
            <a:r>
              <a:rPr lang="en-US" sz="2800" dirty="0" smtClean="0"/>
              <a:t>NH</a:t>
            </a:r>
            <a:r>
              <a:rPr lang="en-US" sz="2800" baseline="-25000" dirty="0" smtClean="0"/>
              <a:t>4 </a:t>
            </a:r>
            <a:r>
              <a:rPr lang="en-US" sz="2800" baseline="30000" dirty="0" smtClean="0"/>
              <a:t>+</a:t>
            </a:r>
            <a:r>
              <a:rPr lang="en-US" sz="2800" baseline="-25000" dirty="0" smtClean="0"/>
              <a:t> (aq) </a:t>
            </a:r>
            <a:r>
              <a:rPr lang="en-US" sz="2800" dirty="0" smtClean="0"/>
              <a:t>+ OH- </a:t>
            </a:r>
            <a:r>
              <a:rPr lang="en-US" sz="2800" baseline="-25000" dirty="0" smtClean="0"/>
              <a:t>(aq) </a:t>
            </a:r>
            <a:r>
              <a:rPr lang="en-US" sz="2800" dirty="0" smtClean="0">
                <a:sym typeface="Wingdings" pitchFamily="2" charset="2"/>
              </a:rPr>
              <a:t> NH</a:t>
            </a:r>
            <a:r>
              <a:rPr lang="en-US" sz="2800" baseline="-25000" dirty="0" smtClean="0">
                <a:sym typeface="Wingdings" pitchFamily="2" charset="2"/>
              </a:rPr>
              <a:t>3 (g)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 </a:t>
            </a:r>
            <a:r>
              <a:rPr lang="en-US" sz="2800" baseline="-25000" dirty="0" smtClean="0">
                <a:sym typeface="Wingdings" pitchFamily="2" charset="2"/>
              </a:rPr>
              <a:t>(l)</a:t>
            </a:r>
          </a:p>
          <a:p>
            <a:pPr marL="514350" indent="-514350">
              <a:buFont typeface="+mj-lt"/>
              <a:buAutoNum type="alphaUcPeriod"/>
            </a:pPr>
            <a:r>
              <a:rPr lang="en-US" sz="2800" dirty="0" smtClean="0"/>
              <a:t>All spectator ions</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G07_08-24v"/>
          <p:cNvPicPr>
            <a:picLocks noChangeAspect="1" noChangeArrowheads="1"/>
          </p:cNvPicPr>
          <p:nvPr/>
        </p:nvPicPr>
        <p:blipFill>
          <a:blip r:embed="rId2" cstate="print"/>
          <a:srcRect/>
          <a:stretch>
            <a:fillRect/>
          </a:stretch>
        </p:blipFill>
        <p:spPr bwMode="auto">
          <a:xfrm>
            <a:off x="25400" y="1447800"/>
            <a:ext cx="9118600" cy="2997200"/>
          </a:xfrm>
          <a:prstGeom prst="rect">
            <a:avLst/>
          </a:prstGeom>
          <a:noFill/>
          <a:ln w="9525">
            <a:noFill/>
            <a:miter lim="800000"/>
            <a:headEnd/>
            <a:tailEnd/>
          </a:ln>
        </p:spPr>
      </p:pic>
      <p:sp>
        <p:nvSpPr>
          <p:cNvPr id="13315" name="Rectangle 3"/>
          <p:cNvSpPr>
            <a:spLocks noChangeArrowheads="1"/>
          </p:cNvSpPr>
          <p:nvPr/>
        </p:nvSpPr>
        <p:spPr bwMode="auto">
          <a:xfrm>
            <a:off x="381000" y="304800"/>
            <a:ext cx="8382000" cy="1143000"/>
          </a:xfrm>
          <a:prstGeom prst="rect">
            <a:avLst/>
          </a:prstGeom>
          <a:noFill/>
          <a:ln w="9525">
            <a:noFill/>
            <a:miter lim="800000"/>
            <a:headEnd/>
            <a:tailEnd/>
          </a:ln>
        </p:spPr>
        <p:txBody>
          <a:bodyPr anchor="ctr"/>
          <a:lstStyle/>
          <a:p>
            <a:pPr algn="ctr"/>
            <a:r>
              <a:rPr lang="en-US" sz="3600" u="none" dirty="0" smtClean="0">
                <a:solidFill>
                  <a:srgbClr val="000099"/>
                </a:solidFill>
              </a:rPr>
              <a:t>Classifying Reactions by what Atoms Do</a:t>
            </a:r>
            <a:endParaRPr lang="en-US" sz="3600" u="none" dirty="0"/>
          </a:p>
        </p:txBody>
      </p:sp>
    </p:spTree>
    <p:extLst>
      <p:ext uri="{BB962C8B-B14F-4D97-AF65-F5344CB8AC3E}">
        <p14:creationId xmlns:p14="http://schemas.microsoft.com/office/powerpoint/2010/main" val="1282804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descr="FG07_08-20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2738"/>
            <a:ext cx="9144000"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304800" y="3048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a:solidFill>
                  <a:srgbClr val="000099"/>
                </a:solidFill>
                <a:latin typeface="Arial" charset="0"/>
              </a:rPr>
              <a:t>Classifying Reactions by Type of Chemistry</a:t>
            </a:r>
            <a:endParaRPr lang="en-US" sz="3200">
              <a:solidFill>
                <a:srgbClr val="99FF33"/>
              </a:solidFill>
              <a:latin typeface="Arial" charset="0"/>
            </a:endParaRPr>
          </a:p>
        </p:txBody>
      </p:sp>
    </p:spTree>
    <p:extLst>
      <p:ext uri="{BB962C8B-B14F-4D97-AF65-F5344CB8AC3E}">
        <p14:creationId xmlns:p14="http://schemas.microsoft.com/office/powerpoint/2010/main" val="311658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4" name="Picture1" descr="08T3"/>
          <p:cNvPicPr>
            <a:picLocks noGrp="1" noChangeAspect="1" noChangeArrowheads="1"/>
          </p:cNvPicPr>
          <p:nvPr>
            <p:ph type="body" idx="4294967295"/>
          </p:nvPr>
        </p:nvPicPr>
        <p:blipFill>
          <a:blip r:embed="rId3" cstate="print"/>
          <a:srcRect/>
          <a:stretch>
            <a:fillRect/>
          </a:stretch>
        </p:blipFill>
        <p:spPr>
          <a:xfrm>
            <a:off x="0" y="838200"/>
            <a:ext cx="8991600" cy="4110037"/>
          </a:xfrm>
          <a:noFill/>
          <a:ln/>
        </p:spPr>
      </p:pic>
    </p:spTree>
    <p:extLst>
      <p:ext uri="{BB962C8B-B14F-4D97-AF65-F5344CB8AC3E}">
        <p14:creationId xmlns:p14="http://schemas.microsoft.com/office/powerpoint/2010/main" val="1343719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cstate="print"/>
          <a:srcRect/>
          <a:stretch>
            <a:fillRect/>
          </a:stretch>
        </p:blipFill>
        <p:spPr bwMode="auto">
          <a:xfrm>
            <a:off x="57150" y="1925955"/>
            <a:ext cx="9029700" cy="3006090"/>
          </a:xfrm>
          <a:prstGeom prst="rect">
            <a:avLst/>
          </a:prstGeom>
          <a:noFill/>
          <a:ln w="25400">
            <a:noFill/>
            <a:miter lim="800000"/>
            <a:headEnd/>
            <a:tailEnd/>
          </a:ln>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609600"/>
            <a:ext cx="8305800" cy="838200"/>
          </a:xfrm>
        </p:spPr>
        <p:txBody>
          <a:bodyPr/>
          <a:lstStyle/>
          <a:p>
            <a:r>
              <a:rPr lang="en-US" sz="3500" dirty="0" smtClean="0">
                <a:solidFill>
                  <a:srgbClr val="000099"/>
                </a:solidFill>
                <a:latin typeface="Arial" charset="0"/>
              </a:rPr>
              <a:t>Classifying Reactions by what Atoms Do</a:t>
            </a:r>
            <a:endParaRPr lang="en-US" sz="3500" dirty="0" smtClean="0">
              <a:solidFill>
                <a:srgbClr val="99FF33"/>
              </a:solidFill>
              <a:latin typeface="Arial" charset="0"/>
            </a:endParaRPr>
          </a:p>
        </p:txBody>
      </p:sp>
      <p:sp>
        <p:nvSpPr>
          <p:cNvPr id="30723" name="Rectangle 3"/>
          <p:cNvSpPr>
            <a:spLocks noGrp="1" noChangeArrowheads="1"/>
          </p:cNvSpPr>
          <p:nvPr>
            <p:ph type="body" sz="half" idx="1"/>
          </p:nvPr>
        </p:nvSpPr>
        <p:spPr>
          <a:xfrm>
            <a:off x="762000" y="1447800"/>
            <a:ext cx="6096000" cy="1981200"/>
          </a:xfrm>
        </p:spPr>
        <p:txBody>
          <a:bodyPr/>
          <a:lstStyle/>
          <a:p>
            <a:pPr>
              <a:lnSpc>
                <a:spcPct val="140000"/>
              </a:lnSpc>
            </a:pPr>
            <a:r>
              <a:rPr lang="en-US" sz="3600" dirty="0" smtClean="0">
                <a:latin typeface="Arial" charset="0"/>
              </a:rPr>
              <a:t>Combination/Synthesis</a:t>
            </a:r>
          </a:p>
          <a:p>
            <a:pPr>
              <a:lnSpc>
                <a:spcPct val="140000"/>
              </a:lnSpc>
            </a:pPr>
            <a:r>
              <a:rPr lang="en-US" sz="3600" dirty="0" smtClean="0">
                <a:latin typeface="Arial" charset="0"/>
              </a:rPr>
              <a:t>A + Z  </a:t>
            </a:r>
            <a:r>
              <a:rPr lang="en-US" sz="3600" dirty="0" smtClean="0">
                <a:latin typeface="Arial" charset="0"/>
                <a:sym typeface="Symbol" pitchFamily="18" charset="2"/>
              </a:rPr>
              <a:t></a:t>
            </a:r>
            <a:r>
              <a:rPr lang="en-US" sz="3600" dirty="0" smtClean="0">
                <a:latin typeface="Arial" charset="0"/>
              </a:rPr>
              <a:t>  AZ</a:t>
            </a:r>
          </a:p>
        </p:txBody>
      </p:sp>
      <p:pic>
        <p:nvPicPr>
          <p:cNvPr id="14340" name="Picture 4" descr="fg08_01-02EQ8-UN"/>
          <p:cNvPicPr>
            <a:picLocks noGrp="1" noChangeAspect="1" noChangeArrowheads="1"/>
          </p:cNvPicPr>
          <p:nvPr>
            <p:ph sz="quarter" idx="2"/>
          </p:nvPr>
        </p:nvPicPr>
        <p:blipFill>
          <a:blip r:embed="rId2" cstate="print"/>
          <a:srcRect b="34616"/>
          <a:stretch>
            <a:fillRect/>
          </a:stretch>
        </p:blipFill>
        <p:spPr>
          <a:xfrm>
            <a:off x="1066800" y="3581400"/>
            <a:ext cx="6852769" cy="2473325"/>
          </a:xfrm>
          <a:noFill/>
        </p:spPr>
      </p:pic>
    </p:spTree>
    <p:extLst>
      <p:ext uri="{BB962C8B-B14F-4D97-AF65-F5344CB8AC3E}">
        <p14:creationId xmlns:p14="http://schemas.microsoft.com/office/powerpoint/2010/main" val="39515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p:cNvPicPr>
          <p:nvPr/>
        </p:nvPicPr>
        <p:blipFill>
          <a:blip r:embed="rId3" cstate="print"/>
          <a:srcRect/>
          <a:stretch>
            <a:fillRect/>
          </a:stretch>
        </p:blipFill>
        <p:spPr bwMode="auto">
          <a:xfrm>
            <a:off x="254000" y="1917700"/>
            <a:ext cx="8636000" cy="3022600"/>
          </a:xfrm>
          <a:prstGeom prst="rect">
            <a:avLst/>
          </a:prstGeom>
          <a:noFill/>
          <a:ln w="9525">
            <a:noFill/>
            <a:miter lim="800000"/>
            <a:headEnd/>
            <a:tailEnd/>
          </a:ln>
        </p:spPr>
      </p:pic>
      <p:sp>
        <p:nvSpPr>
          <p:cNvPr id="53250" name="TextBox 2"/>
          <p:cNvSpPr txBox="1">
            <a:spLocks noChangeArrowheads="1"/>
          </p:cNvSpPr>
          <p:nvPr/>
        </p:nvSpPr>
        <p:spPr bwMode="auto">
          <a:xfrm>
            <a:off x="8620125" y="6604000"/>
            <a:ext cx="531813" cy="274638"/>
          </a:xfrm>
          <a:prstGeom prst="rect">
            <a:avLst/>
          </a:prstGeom>
          <a:noFill/>
          <a:ln w="9525">
            <a:noFill/>
            <a:miter lim="800000"/>
            <a:headEnd/>
            <a:tailEnd/>
          </a:ln>
        </p:spPr>
        <p:txBody>
          <a:bodyPr wrap="none">
            <a:spAutoFit/>
          </a:bodyPr>
          <a:lstStyle/>
          <a:p>
            <a:pPr algn="r"/>
            <a:r>
              <a:rPr lang="en-US" sz="1200" b="1">
                <a:latin typeface="Arial" pitchFamily="34" charset="0"/>
              </a:rPr>
              <a:t>p218</a:t>
            </a:r>
          </a:p>
        </p:txBody>
      </p:sp>
      <p:sp>
        <p:nvSpPr>
          <p:cNvPr id="2" name="Title 1"/>
          <p:cNvSpPr>
            <a:spLocks noGrp="1"/>
          </p:cNvSpPr>
          <p:nvPr>
            <p:ph type="title"/>
          </p:nvPr>
        </p:nvSpPr>
        <p:spPr/>
        <p:txBody>
          <a:bodyPr>
            <a:normAutofit fontScale="90000"/>
          </a:bodyPr>
          <a:lstStyle/>
          <a:p>
            <a:r>
              <a:rPr lang="en-US" dirty="0" smtClean="0"/>
              <a:t>Particulate level interpretation and Molar-level interpretation</a:t>
            </a:r>
            <a:endParaRPr lang="en-US" dirty="0"/>
          </a:p>
        </p:txBody>
      </p:sp>
      <p:sp>
        <p:nvSpPr>
          <p:cNvPr id="3" name="TextBox 2"/>
          <p:cNvSpPr txBox="1"/>
          <p:nvPr/>
        </p:nvSpPr>
        <p:spPr>
          <a:xfrm>
            <a:off x="4572000" y="4343400"/>
            <a:ext cx="838200" cy="369332"/>
          </a:xfrm>
          <a:prstGeom prst="rect">
            <a:avLst/>
          </a:prstGeom>
          <a:noFill/>
        </p:spPr>
        <p:txBody>
          <a:bodyPr wrap="square" rtlCol="0">
            <a:spAutoFit/>
          </a:bodyPr>
          <a:lstStyle/>
          <a:p>
            <a:r>
              <a:rPr lang="en-US" dirty="0" smtClean="0"/>
              <a:t>spark</a:t>
            </a:r>
            <a:endParaRPr lang="en-US" dirty="0"/>
          </a:p>
        </p:txBody>
      </p:sp>
      <p:sp>
        <p:nvSpPr>
          <p:cNvPr id="6" name="TextBox 5"/>
          <p:cNvSpPr txBox="1"/>
          <p:nvPr/>
        </p:nvSpPr>
        <p:spPr>
          <a:xfrm>
            <a:off x="4120243" y="2514600"/>
            <a:ext cx="838200" cy="369332"/>
          </a:xfrm>
          <a:prstGeom prst="rect">
            <a:avLst/>
          </a:prstGeom>
          <a:noFill/>
        </p:spPr>
        <p:txBody>
          <a:bodyPr wrap="square" rtlCol="0">
            <a:spAutoFit/>
          </a:bodyPr>
          <a:lstStyle/>
          <a:p>
            <a:r>
              <a:rPr lang="en-US" dirty="0" smtClean="0"/>
              <a:t>spark</a:t>
            </a:r>
            <a:endParaRPr lang="en-US" dirty="0"/>
          </a:p>
        </p:txBody>
      </p:sp>
    </p:spTree>
    <p:extLst>
      <p:ext uri="{BB962C8B-B14F-4D97-AF65-F5344CB8AC3E}">
        <p14:creationId xmlns:p14="http://schemas.microsoft.com/office/powerpoint/2010/main" val="4190334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_03_Figure.jpg"/>
          <p:cNvPicPr>
            <a:picLocks noChangeAspect="1"/>
          </p:cNvPicPr>
          <p:nvPr/>
        </p:nvPicPr>
        <p:blipFill>
          <a:blip r:embed="rId2" cstate="print"/>
          <a:stretch>
            <a:fillRect/>
          </a:stretch>
        </p:blipFill>
        <p:spPr>
          <a:xfrm>
            <a:off x="137325" y="1066800"/>
            <a:ext cx="8784336" cy="5199888"/>
          </a:xfrm>
          <a:prstGeom prst="rect">
            <a:avLst/>
          </a:prstGeom>
        </p:spPr>
      </p:pic>
      <p:sp>
        <p:nvSpPr>
          <p:cNvPr id="3" name="TextBox 2"/>
          <p:cNvSpPr txBox="1"/>
          <p:nvPr/>
        </p:nvSpPr>
        <p:spPr>
          <a:xfrm>
            <a:off x="914400" y="304800"/>
            <a:ext cx="7391400" cy="523220"/>
          </a:xfrm>
          <a:prstGeom prst="rect">
            <a:avLst/>
          </a:prstGeom>
          <a:noFill/>
        </p:spPr>
        <p:txBody>
          <a:bodyPr wrap="square" rtlCol="0">
            <a:spAutoFit/>
          </a:bodyPr>
          <a:lstStyle/>
          <a:p>
            <a:pPr algn="ctr"/>
            <a:r>
              <a:rPr lang="en-US" sz="2800" dirty="0" smtClean="0"/>
              <a:t>What does a combustion reaction looks like? </a:t>
            </a:r>
            <a:endParaRPr lang="en-US" sz="2800" u="none" dirty="0">
              <a:solidFill>
                <a:schemeClr val="tx1"/>
              </a:solidFill>
            </a:endParaRPr>
          </a:p>
        </p:txBody>
      </p:sp>
    </p:spTree>
    <p:extLst>
      <p:ext uri="{BB962C8B-B14F-4D97-AF65-F5344CB8AC3E}">
        <p14:creationId xmlns:p14="http://schemas.microsoft.com/office/powerpoint/2010/main" val="3995140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57150" y="1143000"/>
            <a:ext cx="9029700" cy="5063490"/>
          </a:xfrm>
          <a:prstGeom prst="rect">
            <a:avLst/>
          </a:prstGeom>
          <a:noFill/>
          <a:ln w="25400">
            <a:noFill/>
            <a:miter lim="800000"/>
            <a:headEnd/>
            <a:tailEnd/>
          </a:ln>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57150" y="533400"/>
            <a:ext cx="9029700" cy="4457700"/>
          </a:xfrm>
          <a:prstGeom prst="rect">
            <a:avLst/>
          </a:prstGeom>
          <a:noFill/>
          <a:ln w="25400">
            <a:noFill/>
            <a:miter lim="800000"/>
            <a:headEnd/>
            <a:tailEnd/>
          </a:ln>
          <a:effectLst/>
        </p:spPr>
      </p:pic>
      <p:sp>
        <p:nvSpPr>
          <p:cNvPr id="2" name="Title 1"/>
          <p:cNvSpPr>
            <a:spLocks noGrp="1"/>
          </p:cNvSpPr>
          <p:nvPr>
            <p:ph type="title"/>
          </p:nvPr>
        </p:nvSpPr>
        <p:spPr>
          <a:xfrm>
            <a:off x="457200" y="2971800"/>
            <a:ext cx="8229600" cy="1143000"/>
          </a:xfrm>
        </p:spPr>
        <p:txBody>
          <a:bodyPr>
            <a:normAutofit fontScale="90000"/>
          </a:bodyPr>
          <a:lstStyle/>
          <a:p>
            <a:r>
              <a:rPr lang="en-US" dirty="0" smtClean="0"/>
              <a:t>Potassium metal and bromine liquid are combined, what is the product(s)?</a:t>
            </a:r>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Synthesis/Combination Reactions</a:t>
            </a:r>
            <a:endParaRPr lang="en-US" dirty="0"/>
          </a:p>
        </p:txBody>
      </p:sp>
      <p:sp>
        <p:nvSpPr>
          <p:cNvPr id="3" name="Content Placeholder 2"/>
          <p:cNvSpPr>
            <a:spLocks noGrp="1"/>
          </p:cNvSpPr>
          <p:nvPr>
            <p:ph idx="1"/>
          </p:nvPr>
        </p:nvSpPr>
        <p:spPr/>
        <p:txBody>
          <a:bodyPr/>
          <a:lstStyle/>
          <a:p>
            <a:r>
              <a:rPr lang="en-US" dirty="0" smtClean="0"/>
              <a:t>Lead filings are heated with phosphorus powder to yield lead(IV) phosphide solid. </a:t>
            </a:r>
            <a:endParaRPr lang="en-US" dirty="0"/>
          </a:p>
        </p:txBody>
      </p:sp>
    </p:spTree>
    <p:extLst>
      <p:ext uri="{BB962C8B-B14F-4D97-AF65-F5344CB8AC3E}">
        <p14:creationId xmlns:p14="http://schemas.microsoft.com/office/powerpoint/2010/main" val="2511870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Synthesis/Combination Reactions</a:t>
            </a:r>
            <a:endParaRPr lang="en-US" dirty="0"/>
          </a:p>
        </p:txBody>
      </p:sp>
      <p:sp>
        <p:nvSpPr>
          <p:cNvPr id="3" name="Content Placeholder 2"/>
          <p:cNvSpPr>
            <a:spLocks noGrp="1"/>
          </p:cNvSpPr>
          <p:nvPr>
            <p:ph idx="1"/>
          </p:nvPr>
        </p:nvSpPr>
        <p:spPr/>
        <p:txBody>
          <a:bodyPr/>
          <a:lstStyle/>
          <a:p>
            <a:r>
              <a:rPr lang="en-US" dirty="0" smtClean="0"/>
              <a:t>Lithium metal is heated in the presence of oxygen gas. </a:t>
            </a:r>
            <a:endParaRPr lang="en-US" dirty="0"/>
          </a:p>
        </p:txBody>
      </p:sp>
    </p:spTree>
    <p:extLst>
      <p:ext uri="{BB962C8B-B14F-4D97-AF65-F5344CB8AC3E}">
        <p14:creationId xmlns:p14="http://schemas.microsoft.com/office/powerpoint/2010/main" val="903694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Synthesis/Combination Reactions </a:t>
            </a:r>
            <a:endParaRPr lang="en-US" dirty="0"/>
          </a:p>
        </p:txBody>
      </p:sp>
      <p:sp>
        <p:nvSpPr>
          <p:cNvPr id="3" name="Content Placeholder 2"/>
          <p:cNvSpPr>
            <a:spLocks noGrp="1"/>
          </p:cNvSpPr>
          <p:nvPr>
            <p:ph idx="1"/>
          </p:nvPr>
        </p:nvSpPr>
        <p:spPr/>
        <p:txBody>
          <a:bodyPr/>
          <a:lstStyle/>
          <a:p>
            <a:pPr algn="just"/>
            <a:r>
              <a:rPr lang="en-US" dirty="0" smtClean="0"/>
              <a:t>What is the coefficient of oxygen gas, when methane, CH</a:t>
            </a:r>
            <a:r>
              <a:rPr lang="en-US" baseline="-25000" dirty="0" smtClean="0"/>
              <a:t>4</a:t>
            </a:r>
            <a:r>
              <a:rPr lang="en-US" dirty="0" smtClean="0"/>
              <a:t>, gas undergoes combustion with oxygen gas to produce carbon dioxide gas and water vapor?</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Synthesis Reactions</a:t>
            </a:r>
            <a:endParaRPr lang="en-US" dirty="0"/>
          </a:p>
        </p:txBody>
      </p:sp>
      <p:sp>
        <p:nvSpPr>
          <p:cNvPr id="3" name="Content Placeholder 2"/>
          <p:cNvSpPr>
            <a:spLocks noGrp="1"/>
          </p:cNvSpPr>
          <p:nvPr>
            <p:ph idx="1"/>
          </p:nvPr>
        </p:nvSpPr>
        <p:spPr/>
        <p:txBody>
          <a:bodyPr>
            <a:normAutofit/>
          </a:bodyPr>
          <a:lstStyle/>
          <a:p>
            <a:r>
              <a:rPr lang="en-US" dirty="0" smtClean="0"/>
              <a:t>Sodium oxide and water are mixed. What is the balanced chemical equation?</a:t>
            </a:r>
          </a:p>
          <a:p>
            <a:pPr marL="514350" indent="-514350">
              <a:buFont typeface="+mj-lt"/>
              <a:buAutoNum type="alphaUcPeriod"/>
            </a:pPr>
            <a:r>
              <a:rPr lang="en-US" dirty="0" smtClean="0"/>
              <a:t>Na</a:t>
            </a:r>
            <a:r>
              <a:rPr lang="en-US" baseline="-25000" dirty="0" smtClean="0"/>
              <a:t>2</a:t>
            </a:r>
            <a:r>
              <a:rPr lang="en-US" dirty="0" smtClean="0"/>
              <a:t>O </a:t>
            </a:r>
            <a:r>
              <a:rPr lang="en-US" baseline="-25000" dirty="0" smtClean="0"/>
              <a:t>(s) </a:t>
            </a:r>
            <a:r>
              <a:rPr lang="en-US" dirty="0" smtClean="0"/>
              <a:t>+ H</a:t>
            </a:r>
            <a:r>
              <a:rPr lang="en-US" baseline="-25000" dirty="0" smtClean="0"/>
              <a:t>2</a:t>
            </a:r>
            <a:r>
              <a:rPr lang="en-US" dirty="0" smtClean="0"/>
              <a:t>O </a:t>
            </a:r>
            <a:r>
              <a:rPr lang="en-US" baseline="-25000" dirty="0" smtClean="0"/>
              <a:t>(l) </a:t>
            </a:r>
            <a:r>
              <a:rPr lang="en-US" dirty="0" smtClean="0">
                <a:sym typeface="Wingdings" pitchFamily="2" charset="2"/>
              </a:rPr>
              <a:t> 2 </a:t>
            </a:r>
            <a:r>
              <a:rPr lang="en-US" dirty="0" err="1" smtClean="0">
                <a:sym typeface="Wingdings" pitchFamily="2" charset="2"/>
              </a:rPr>
              <a:t>NaOH</a:t>
            </a:r>
            <a:r>
              <a:rPr lang="en-US" baseline="-25000" dirty="0" smtClean="0">
                <a:sym typeface="Wingdings" pitchFamily="2" charset="2"/>
              </a:rPr>
              <a:t> (</a:t>
            </a:r>
            <a:r>
              <a:rPr lang="en-US" baseline="-25000" dirty="0" err="1" smtClean="0">
                <a:sym typeface="Wingdings" pitchFamily="2" charset="2"/>
              </a:rPr>
              <a:t>aq</a:t>
            </a:r>
            <a:r>
              <a:rPr lang="en-US" baseline="-25000" dirty="0" smtClean="0">
                <a:sym typeface="Wingdings" pitchFamily="2" charset="2"/>
              </a:rPr>
              <a:t>)</a:t>
            </a:r>
          </a:p>
          <a:p>
            <a:pPr marL="514350" indent="-514350">
              <a:buFont typeface="+mj-lt"/>
              <a:buAutoNum type="alphaUcPeriod"/>
            </a:pPr>
            <a:r>
              <a:rPr lang="en-US" dirty="0"/>
              <a:t>Na</a:t>
            </a:r>
            <a:r>
              <a:rPr lang="en-US" baseline="-25000" dirty="0"/>
              <a:t>2</a:t>
            </a:r>
            <a:r>
              <a:rPr lang="en-US" dirty="0"/>
              <a:t>O </a:t>
            </a:r>
            <a:r>
              <a:rPr lang="en-US" baseline="-25000" dirty="0"/>
              <a:t>(s) </a:t>
            </a:r>
            <a:r>
              <a:rPr lang="en-US" dirty="0"/>
              <a:t>+ H</a:t>
            </a:r>
            <a:r>
              <a:rPr lang="en-US" baseline="-25000" dirty="0"/>
              <a:t>2</a:t>
            </a:r>
            <a:r>
              <a:rPr lang="en-US" dirty="0"/>
              <a:t>O </a:t>
            </a:r>
            <a:r>
              <a:rPr lang="en-US" baseline="-25000" dirty="0"/>
              <a:t>(l) </a:t>
            </a:r>
            <a:r>
              <a:rPr lang="en-US" dirty="0">
                <a:sym typeface="Wingdings" pitchFamily="2" charset="2"/>
              </a:rPr>
              <a:t> </a:t>
            </a:r>
            <a:r>
              <a:rPr lang="en-US" dirty="0" smtClean="0">
                <a:sym typeface="Wingdings" pitchFamily="2" charset="2"/>
              </a:rPr>
              <a:t>NaH</a:t>
            </a:r>
            <a:r>
              <a:rPr lang="en-US" baseline="-25000" dirty="0" smtClean="0">
                <a:sym typeface="Wingdings" pitchFamily="2" charset="2"/>
              </a:rPr>
              <a:t>2</a:t>
            </a:r>
            <a:r>
              <a:rPr lang="en-US" dirty="0" smtClean="0">
                <a:sym typeface="Wingdings" pitchFamily="2" charset="2"/>
              </a:rPr>
              <a:t>O</a:t>
            </a:r>
            <a:r>
              <a:rPr lang="en-US" baseline="-25000" dirty="0" smtClean="0">
                <a:sym typeface="Wingdings" pitchFamily="2" charset="2"/>
              </a:rPr>
              <a:t> </a:t>
            </a:r>
            <a:r>
              <a:rPr lang="en-US" baseline="-25000" dirty="0">
                <a:sym typeface="Wingdings" pitchFamily="2" charset="2"/>
              </a:rPr>
              <a:t>(</a:t>
            </a:r>
            <a:r>
              <a:rPr lang="en-US" baseline="-25000" dirty="0" err="1">
                <a:sym typeface="Wingdings" pitchFamily="2" charset="2"/>
              </a:rPr>
              <a:t>aq</a:t>
            </a:r>
            <a:r>
              <a:rPr lang="en-US" baseline="-25000" dirty="0">
                <a:sym typeface="Wingdings" pitchFamily="2" charset="2"/>
              </a:rPr>
              <a:t>)</a:t>
            </a:r>
          </a:p>
          <a:p>
            <a:pPr marL="514350" indent="-514350">
              <a:buFont typeface="+mj-lt"/>
              <a:buAutoNum type="alphaUcPeriod"/>
            </a:pPr>
            <a:r>
              <a:rPr lang="en-US" dirty="0" smtClean="0"/>
              <a:t>2 Na</a:t>
            </a:r>
            <a:r>
              <a:rPr lang="en-US" baseline="-25000" dirty="0" smtClean="0"/>
              <a:t>2</a:t>
            </a:r>
            <a:r>
              <a:rPr lang="en-US" dirty="0" smtClean="0"/>
              <a:t>O </a:t>
            </a:r>
            <a:r>
              <a:rPr lang="en-US" baseline="-25000" dirty="0"/>
              <a:t>(s) </a:t>
            </a:r>
            <a:r>
              <a:rPr lang="en-US" dirty="0"/>
              <a:t>+ H</a:t>
            </a:r>
            <a:r>
              <a:rPr lang="en-US" baseline="-25000" dirty="0"/>
              <a:t>2</a:t>
            </a:r>
            <a:r>
              <a:rPr lang="en-US" dirty="0"/>
              <a:t>O </a:t>
            </a:r>
            <a:r>
              <a:rPr lang="en-US" baseline="-25000" dirty="0"/>
              <a:t>(l) </a:t>
            </a:r>
            <a:r>
              <a:rPr lang="en-US" dirty="0">
                <a:sym typeface="Wingdings" pitchFamily="2" charset="2"/>
              </a:rPr>
              <a:t> 2 </a:t>
            </a:r>
            <a:r>
              <a:rPr lang="en-US" dirty="0" err="1" smtClean="0">
                <a:sym typeface="Wingdings" pitchFamily="2" charset="2"/>
              </a:rPr>
              <a:t>NaH</a:t>
            </a:r>
            <a:r>
              <a:rPr lang="en-US" baseline="-25000" dirty="0" smtClean="0">
                <a:sym typeface="Wingdings" pitchFamily="2" charset="2"/>
              </a:rPr>
              <a:t> </a:t>
            </a:r>
            <a:r>
              <a:rPr lang="en-US" baseline="-25000" dirty="0">
                <a:sym typeface="Wingdings" pitchFamily="2" charset="2"/>
              </a:rPr>
              <a:t>(</a:t>
            </a:r>
            <a:r>
              <a:rPr lang="en-US" baseline="-25000" dirty="0" err="1">
                <a:sym typeface="Wingdings" pitchFamily="2" charset="2"/>
              </a:rPr>
              <a:t>aq</a:t>
            </a:r>
            <a:r>
              <a:rPr lang="en-US" baseline="-25000" dirty="0" smtClean="0">
                <a:sym typeface="Wingdings" pitchFamily="2" charset="2"/>
              </a:rPr>
              <a:t>) </a:t>
            </a:r>
            <a:r>
              <a:rPr lang="en-US" dirty="0" smtClean="0">
                <a:sym typeface="Wingdings" pitchFamily="2" charset="2"/>
              </a:rPr>
              <a:t>+ O</a:t>
            </a:r>
            <a:r>
              <a:rPr lang="en-US" baseline="-25000" dirty="0" smtClean="0">
                <a:sym typeface="Wingdings" pitchFamily="2" charset="2"/>
              </a:rPr>
              <a:t>2 (g) </a:t>
            </a:r>
            <a:endParaRPr lang="en-US" baseline="-25000" dirty="0">
              <a:sym typeface="Wingdings" pitchFamily="2" charset="2"/>
            </a:endParaRPr>
          </a:p>
          <a:p>
            <a:pPr marL="514350" indent="-514350">
              <a:buFont typeface="+mj-lt"/>
              <a:buAutoNum type="alphaUcPeriod"/>
            </a:pPr>
            <a:r>
              <a:rPr lang="en-US" dirty="0"/>
              <a:t>Na</a:t>
            </a:r>
            <a:r>
              <a:rPr lang="en-US" baseline="-25000" dirty="0"/>
              <a:t>2</a:t>
            </a:r>
            <a:r>
              <a:rPr lang="en-US" dirty="0"/>
              <a:t>O </a:t>
            </a:r>
            <a:r>
              <a:rPr lang="en-US" baseline="-25000" dirty="0"/>
              <a:t>(s) </a:t>
            </a:r>
            <a:r>
              <a:rPr lang="en-US" dirty="0"/>
              <a:t>+ H</a:t>
            </a:r>
            <a:r>
              <a:rPr lang="en-US" baseline="-25000" dirty="0"/>
              <a:t>2</a:t>
            </a:r>
            <a:r>
              <a:rPr lang="en-US" dirty="0"/>
              <a:t>O </a:t>
            </a:r>
            <a:r>
              <a:rPr lang="en-US" baseline="-25000" dirty="0"/>
              <a:t>(l) </a:t>
            </a:r>
            <a:r>
              <a:rPr lang="en-US" dirty="0">
                <a:sym typeface="Wingdings" pitchFamily="2" charset="2"/>
              </a:rPr>
              <a:t> </a:t>
            </a:r>
            <a:r>
              <a:rPr lang="en-US" dirty="0" err="1" smtClean="0">
                <a:sym typeface="Wingdings" pitchFamily="2" charset="2"/>
              </a:rPr>
              <a:t>NaOH</a:t>
            </a:r>
            <a:r>
              <a:rPr lang="en-US" baseline="-25000" dirty="0" smtClean="0">
                <a:sym typeface="Wingdings" pitchFamily="2" charset="2"/>
              </a:rPr>
              <a:t> </a:t>
            </a:r>
            <a:r>
              <a:rPr lang="en-US" baseline="-25000" dirty="0">
                <a:sym typeface="Wingdings" pitchFamily="2" charset="2"/>
              </a:rPr>
              <a:t>(</a:t>
            </a:r>
            <a:r>
              <a:rPr lang="en-US" baseline="-25000" dirty="0" err="1">
                <a:sym typeface="Wingdings" pitchFamily="2" charset="2"/>
              </a:rPr>
              <a:t>aq</a:t>
            </a:r>
            <a:r>
              <a:rPr lang="en-US" baseline="-25000" dirty="0">
                <a:sym typeface="Wingdings" pitchFamily="2" charset="2"/>
              </a:rPr>
              <a:t>)</a:t>
            </a:r>
          </a:p>
          <a:p>
            <a:pPr marL="514350" indent="-514350">
              <a:buFont typeface="+mj-lt"/>
              <a:buAutoNum type="alphaUcPeriod"/>
            </a:pPr>
            <a:r>
              <a:rPr lang="en-US" dirty="0" smtClean="0">
                <a:sym typeface="Wingdings" pitchFamily="2" charset="2"/>
              </a:rPr>
              <a:t>No reaction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Synthesis Reactions</a:t>
            </a:r>
            <a:endParaRPr lang="en-US" dirty="0"/>
          </a:p>
        </p:txBody>
      </p:sp>
      <p:sp>
        <p:nvSpPr>
          <p:cNvPr id="3" name="Content Placeholder 2"/>
          <p:cNvSpPr>
            <a:spLocks noGrp="1"/>
          </p:cNvSpPr>
          <p:nvPr>
            <p:ph idx="1"/>
          </p:nvPr>
        </p:nvSpPr>
        <p:spPr/>
        <p:txBody>
          <a:bodyPr>
            <a:normAutofit/>
          </a:bodyPr>
          <a:lstStyle/>
          <a:p>
            <a:r>
              <a:rPr lang="en-US" dirty="0" smtClean="0"/>
              <a:t>Calcium oxide and water are mixed. What is the product(s)? </a:t>
            </a:r>
          </a:p>
          <a:p>
            <a:pPr marL="514350" indent="-514350">
              <a:buFont typeface="+mj-lt"/>
              <a:buAutoNum type="alphaUcPeriod"/>
            </a:pPr>
            <a:r>
              <a:rPr lang="en-US" dirty="0" err="1" smtClean="0"/>
              <a:t>CaO</a:t>
            </a:r>
            <a:r>
              <a:rPr lang="en-US" dirty="0" smtClean="0"/>
              <a:t> </a:t>
            </a:r>
            <a:r>
              <a:rPr lang="en-US" baseline="-25000" dirty="0" smtClean="0"/>
              <a:t>(s) </a:t>
            </a:r>
          </a:p>
          <a:p>
            <a:pPr marL="514350" indent="-514350">
              <a:buFont typeface="+mj-lt"/>
              <a:buAutoNum type="alphaUcPeriod"/>
            </a:pPr>
            <a:r>
              <a:rPr lang="en-US" dirty="0" smtClean="0"/>
              <a:t>Ca</a:t>
            </a:r>
            <a:r>
              <a:rPr lang="en-US" baseline="-25000" dirty="0" smtClean="0"/>
              <a:t>2</a:t>
            </a:r>
            <a:r>
              <a:rPr lang="en-US" dirty="0" smtClean="0"/>
              <a:t>OH </a:t>
            </a:r>
            <a:r>
              <a:rPr lang="en-US" baseline="-25000" dirty="0"/>
              <a:t>(s) </a:t>
            </a:r>
            <a:endParaRPr lang="en-US" baseline="-25000" dirty="0" smtClean="0"/>
          </a:p>
          <a:p>
            <a:pPr marL="514350" indent="-514350">
              <a:buFont typeface="+mj-lt"/>
              <a:buAutoNum type="alphaUcPeriod"/>
            </a:pPr>
            <a:r>
              <a:rPr lang="en-US" dirty="0" smtClean="0">
                <a:sym typeface="Wingdings" pitchFamily="2" charset="2"/>
              </a:rPr>
              <a:t>CaOH</a:t>
            </a:r>
            <a:r>
              <a:rPr lang="en-US" baseline="-25000" dirty="0" smtClean="0">
                <a:sym typeface="Wingdings" pitchFamily="2" charset="2"/>
              </a:rPr>
              <a:t>2 </a:t>
            </a:r>
            <a:r>
              <a:rPr lang="en-US" baseline="-25000" dirty="0">
                <a:sym typeface="Wingdings" pitchFamily="2" charset="2"/>
              </a:rPr>
              <a:t>(</a:t>
            </a:r>
            <a:r>
              <a:rPr lang="en-US" baseline="-25000" dirty="0" err="1">
                <a:sym typeface="Wingdings" pitchFamily="2" charset="2"/>
              </a:rPr>
              <a:t>aq</a:t>
            </a:r>
            <a:r>
              <a:rPr lang="en-US" baseline="-25000" dirty="0" smtClean="0">
                <a:sym typeface="Wingdings" pitchFamily="2" charset="2"/>
              </a:rPr>
              <a:t>) </a:t>
            </a:r>
          </a:p>
          <a:p>
            <a:pPr marL="514350" indent="-514350">
              <a:buFont typeface="+mj-lt"/>
              <a:buAutoNum type="alphaUcPeriod"/>
            </a:pPr>
            <a:r>
              <a:rPr lang="en-US" dirty="0" err="1" smtClean="0"/>
              <a:t>Ca</a:t>
            </a:r>
            <a:r>
              <a:rPr lang="en-US" dirty="0" smtClean="0"/>
              <a:t>(OH)</a:t>
            </a:r>
            <a:r>
              <a:rPr lang="en-US" baseline="-25000" dirty="0" smtClean="0"/>
              <a:t>2</a:t>
            </a:r>
            <a:r>
              <a:rPr lang="en-US" dirty="0" smtClean="0"/>
              <a:t> </a:t>
            </a:r>
            <a:r>
              <a:rPr lang="en-US" baseline="-25000" dirty="0"/>
              <a:t>(s) </a:t>
            </a:r>
            <a:endParaRPr lang="en-US" baseline="-25000" dirty="0">
              <a:sym typeface="Wingdings" pitchFamily="2" charset="2"/>
            </a:endParaRPr>
          </a:p>
          <a:p>
            <a:pPr marL="514350" indent="-514350">
              <a:buFont typeface="+mj-lt"/>
              <a:buAutoNum type="alphaUcPeriod"/>
            </a:pPr>
            <a:r>
              <a:rPr lang="en-US" dirty="0" smtClean="0">
                <a:sym typeface="Wingdings" pitchFamily="2" charset="2"/>
              </a:rPr>
              <a:t>No reaction</a:t>
            </a:r>
            <a:endParaRPr lang="en-US" dirty="0"/>
          </a:p>
        </p:txBody>
      </p:sp>
    </p:spTree>
    <p:extLst>
      <p:ext uri="{BB962C8B-B14F-4D97-AF65-F5344CB8AC3E}">
        <p14:creationId xmlns:p14="http://schemas.microsoft.com/office/powerpoint/2010/main" val="1574593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Synthesis Reactions</a:t>
            </a:r>
            <a:endParaRPr lang="en-US" dirty="0"/>
          </a:p>
        </p:txBody>
      </p:sp>
      <p:sp>
        <p:nvSpPr>
          <p:cNvPr id="3" name="Content Placeholder 2"/>
          <p:cNvSpPr>
            <a:spLocks noGrp="1"/>
          </p:cNvSpPr>
          <p:nvPr>
            <p:ph idx="1"/>
          </p:nvPr>
        </p:nvSpPr>
        <p:spPr/>
        <p:txBody>
          <a:bodyPr>
            <a:normAutofit/>
          </a:bodyPr>
          <a:lstStyle/>
          <a:p>
            <a:r>
              <a:rPr lang="en-US" dirty="0" smtClean="0"/>
              <a:t>Sulfur trioxide and water are mixed, what is the sum of the coefficients? </a:t>
            </a:r>
            <a:endParaRPr lang="en-US" dirty="0"/>
          </a:p>
        </p:txBody>
      </p:sp>
    </p:spTree>
    <p:extLst>
      <p:ext uri="{BB962C8B-B14F-4D97-AF65-F5344CB8AC3E}">
        <p14:creationId xmlns:p14="http://schemas.microsoft.com/office/powerpoint/2010/main" val="357268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Synthesis Reactions</a:t>
            </a:r>
            <a:endParaRPr lang="en-US" dirty="0"/>
          </a:p>
        </p:txBody>
      </p:sp>
      <p:sp>
        <p:nvSpPr>
          <p:cNvPr id="3" name="Content Placeholder 2"/>
          <p:cNvSpPr>
            <a:spLocks noGrp="1"/>
          </p:cNvSpPr>
          <p:nvPr>
            <p:ph idx="1"/>
          </p:nvPr>
        </p:nvSpPr>
        <p:spPr/>
        <p:txBody>
          <a:bodyPr>
            <a:normAutofit/>
          </a:bodyPr>
          <a:lstStyle/>
          <a:p>
            <a:r>
              <a:rPr lang="en-US" dirty="0" err="1" smtClean="0"/>
              <a:t>Dinitrogen</a:t>
            </a:r>
            <a:r>
              <a:rPr lang="en-US" dirty="0" smtClean="0"/>
              <a:t> </a:t>
            </a:r>
            <a:r>
              <a:rPr lang="en-US" dirty="0" err="1" smtClean="0"/>
              <a:t>pentaoxide</a:t>
            </a:r>
            <a:r>
              <a:rPr lang="en-US" dirty="0" smtClean="0"/>
              <a:t> and water are mixed. What is the coefficient of the product? </a:t>
            </a:r>
            <a:endParaRPr lang="en-US" dirty="0"/>
          </a:p>
        </p:txBody>
      </p:sp>
    </p:spTree>
    <p:extLst>
      <p:ext uri="{BB962C8B-B14F-4D97-AF65-F5344CB8AC3E}">
        <p14:creationId xmlns:p14="http://schemas.microsoft.com/office/powerpoint/2010/main" val="289629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p:cNvPicPr>
          <p:nvPr/>
        </p:nvPicPr>
        <p:blipFill>
          <a:blip r:embed="rId3" cstate="print"/>
          <a:srcRect/>
          <a:stretch>
            <a:fillRect/>
          </a:stretch>
        </p:blipFill>
        <p:spPr bwMode="auto">
          <a:xfrm>
            <a:off x="381000" y="1143000"/>
            <a:ext cx="8636000" cy="4711700"/>
          </a:xfrm>
          <a:prstGeom prst="rect">
            <a:avLst/>
          </a:prstGeom>
          <a:noFill/>
          <a:ln w="9525">
            <a:noFill/>
            <a:miter lim="800000"/>
            <a:headEnd/>
            <a:tailEnd/>
          </a:ln>
        </p:spPr>
      </p:pic>
      <p:sp>
        <p:nvSpPr>
          <p:cNvPr id="55298"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p219</a:t>
            </a:r>
          </a:p>
        </p:txBody>
      </p:sp>
      <p:sp>
        <p:nvSpPr>
          <p:cNvPr id="2" name="Title 1"/>
          <p:cNvSpPr>
            <a:spLocks noGrp="1"/>
          </p:cNvSpPr>
          <p:nvPr>
            <p:ph type="title"/>
          </p:nvPr>
        </p:nvSpPr>
        <p:spPr/>
        <p:txBody>
          <a:bodyPr/>
          <a:lstStyle/>
          <a:p>
            <a:r>
              <a:rPr lang="en-US" dirty="0" smtClean="0"/>
              <a:t>Grouping-unit level interpretation</a:t>
            </a:r>
            <a:endParaRPr lang="en-US" dirty="0"/>
          </a:p>
        </p:txBody>
      </p:sp>
      <p:sp>
        <p:nvSpPr>
          <p:cNvPr id="5" name="TextBox 4"/>
          <p:cNvSpPr txBox="1"/>
          <p:nvPr/>
        </p:nvSpPr>
        <p:spPr>
          <a:xfrm>
            <a:off x="4958443" y="2286000"/>
            <a:ext cx="838200" cy="369332"/>
          </a:xfrm>
          <a:prstGeom prst="rect">
            <a:avLst/>
          </a:prstGeom>
          <a:noFill/>
        </p:spPr>
        <p:txBody>
          <a:bodyPr wrap="square" rtlCol="0">
            <a:spAutoFit/>
          </a:bodyPr>
          <a:lstStyle/>
          <a:p>
            <a:r>
              <a:rPr lang="en-US" dirty="0" smtClean="0"/>
              <a:t>spark</a:t>
            </a:r>
            <a:endParaRPr lang="en-US" dirty="0"/>
          </a:p>
        </p:txBody>
      </p:sp>
      <p:sp>
        <p:nvSpPr>
          <p:cNvPr id="6" name="TextBox 5"/>
          <p:cNvSpPr txBox="1"/>
          <p:nvPr/>
        </p:nvSpPr>
        <p:spPr>
          <a:xfrm>
            <a:off x="4958443" y="5181600"/>
            <a:ext cx="838200" cy="369332"/>
          </a:xfrm>
          <a:prstGeom prst="rect">
            <a:avLst/>
          </a:prstGeom>
          <a:noFill/>
        </p:spPr>
        <p:txBody>
          <a:bodyPr wrap="square" rtlCol="0">
            <a:spAutoFit/>
          </a:bodyPr>
          <a:lstStyle/>
          <a:p>
            <a:r>
              <a:rPr lang="en-US" dirty="0" smtClean="0"/>
              <a:t>spark</a:t>
            </a:r>
            <a:endParaRPr lang="en-US" dirty="0"/>
          </a:p>
        </p:txBody>
      </p:sp>
    </p:spTree>
    <p:extLst>
      <p:ext uri="{BB962C8B-B14F-4D97-AF65-F5344CB8AC3E}">
        <p14:creationId xmlns:p14="http://schemas.microsoft.com/office/powerpoint/2010/main" val="3551561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Synthesis/Combination Reactions</a:t>
            </a:r>
            <a:endParaRPr lang="en-US" dirty="0"/>
          </a:p>
        </p:txBody>
      </p:sp>
      <p:sp>
        <p:nvSpPr>
          <p:cNvPr id="3" name="Content Placeholder 2"/>
          <p:cNvSpPr>
            <a:spLocks noGrp="1"/>
          </p:cNvSpPr>
          <p:nvPr>
            <p:ph idx="1"/>
          </p:nvPr>
        </p:nvSpPr>
        <p:spPr/>
        <p:txBody>
          <a:bodyPr/>
          <a:lstStyle/>
          <a:p>
            <a:r>
              <a:rPr lang="en-US" dirty="0" smtClean="0"/>
              <a:t>Chromium metal is heated with nitrogen gas to give solid chromium(III) nitride. What is the coefficient of the chromium metal?</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Synthesis/Combination Reactions</a:t>
            </a:r>
            <a:endParaRPr lang="en-US" dirty="0"/>
          </a:p>
        </p:txBody>
      </p:sp>
      <p:sp>
        <p:nvSpPr>
          <p:cNvPr id="3" name="Content Placeholder 2"/>
          <p:cNvSpPr>
            <a:spLocks noGrp="1"/>
          </p:cNvSpPr>
          <p:nvPr>
            <p:ph idx="1"/>
          </p:nvPr>
        </p:nvSpPr>
        <p:spPr/>
        <p:txBody>
          <a:bodyPr/>
          <a:lstStyle/>
          <a:p>
            <a:r>
              <a:rPr lang="en-US" dirty="0" smtClean="0"/>
              <a:t>Solid magnesium oxide combines with carbon dioxide to produce magnesium carbonate powder. What is the coefficient of the product?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Combustion Reactions</a:t>
            </a:r>
            <a:endParaRPr lang="en-US" dirty="0"/>
          </a:p>
        </p:txBody>
      </p:sp>
      <p:sp>
        <p:nvSpPr>
          <p:cNvPr id="3" name="Content Placeholder 2"/>
          <p:cNvSpPr>
            <a:spLocks noGrp="1"/>
          </p:cNvSpPr>
          <p:nvPr>
            <p:ph idx="1"/>
          </p:nvPr>
        </p:nvSpPr>
        <p:spPr/>
        <p:txBody>
          <a:bodyPr/>
          <a:lstStyle/>
          <a:p>
            <a:r>
              <a:rPr lang="en-US" dirty="0" smtClean="0"/>
              <a:t>Chlorine gas and oxygen gas react to produce </a:t>
            </a:r>
            <a:r>
              <a:rPr lang="en-US" dirty="0" err="1" smtClean="0"/>
              <a:t>dichlorine</a:t>
            </a:r>
            <a:r>
              <a:rPr lang="en-US" dirty="0" smtClean="0"/>
              <a:t> trioxide gas. What is the coefficient in front of oxygen gas?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304800"/>
            <a:ext cx="8610600" cy="1143000"/>
          </a:xfrm>
        </p:spPr>
        <p:txBody>
          <a:bodyPr/>
          <a:lstStyle/>
          <a:p>
            <a:r>
              <a:rPr lang="en-US" sz="3400" dirty="0" smtClean="0">
                <a:solidFill>
                  <a:srgbClr val="000099"/>
                </a:solidFill>
                <a:latin typeface="Arial" charset="0"/>
              </a:rPr>
              <a:t>Classifying Reactions by what Atoms Do</a:t>
            </a:r>
            <a:endParaRPr lang="en-US" sz="3400" dirty="0" smtClean="0">
              <a:solidFill>
                <a:srgbClr val="99FF33"/>
              </a:solidFill>
              <a:latin typeface="Arial" charset="0"/>
            </a:endParaRPr>
          </a:p>
        </p:txBody>
      </p:sp>
      <p:sp>
        <p:nvSpPr>
          <p:cNvPr id="162819" name="Rectangle 3"/>
          <p:cNvSpPr>
            <a:spLocks noGrp="1" noChangeArrowheads="1"/>
          </p:cNvSpPr>
          <p:nvPr>
            <p:ph type="body" sz="half" idx="1"/>
          </p:nvPr>
        </p:nvSpPr>
        <p:spPr>
          <a:xfrm>
            <a:off x="914400" y="1295400"/>
            <a:ext cx="6629400" cy="1828800"/>
          </a:xfrm>
        </p:spPr>
        <p:txBody>
          <a:bodyPr/>
          <a:lstStyle/>
          <a:p>
            <a:pPr>
              <a:lnSpc>
                <a:spcPct val="140000"/>
              </a:lnSpc>
            </a:pPr>
            <a:r>
              <a:rPr lang="en-US" sz="3600" dirty="0" smtClean="0">
                <a:latin typeface="Arial" charset="0"/>
              </a:rPr>
              <a:t>Decomposition	</a:t>
            </a:r>
          </a:p>
          <a:p>
            <a:pPr>
              <a:lnSpc>
                <a:spcPct val="140000"/>
              </a:lnSpc>
            </a:pPr>
            <a:r>
              <a:rPr lang="en-US" sz="3600" dirty="0" smtClean="0">
                <a:latin typeface="Arial" charset="0"/>
              </a:rPr>
              <a:t>AZ  </a:t>
            </a:r>
            <a:r>
              <a:rPr lang="en-US" sz="3600" dirty="0" smtClean="0">
                <a:latin typeface="Arial" charset="0"/>
                <a:sym typeface="Symbol" pitchFamily="18" charset="2"/>
              </a:rPr>
              <a:t></a:t>
            </a:r>
            <a:r>
              <a:rPr lang="en-US" sz="3600" dirty="0" smtClean="0">
                <a:latin typeface="Arial" charset="0"/>
              </a:rPr>
              <a:t>  A + Z</a:t>
            </a:r>
            <a:endParaRPr lang="en-US" sz="3600" dirty="0" smtClean="0">
              <a:latin typeface="Arial" charset="0"/>
              <a:sym typeface="Symbol" pitchFamily="18" charset="2"/>
            </a:endParaRPr>
          </a:p>
        </p:txBody>
      </p:sp>
      <p:pic>
        <p:nvPicPr>
          <p:cNvPr id="15364" name="Picture 5" descr="fg08_01-05EQ11-UN"/>
          <p:cNvPicPr>
            <a:picLocks noGrp="1" noChangeAspect="1" noChangeArrowheads="1"/>
          </p:cNvPicPr>
          <p:nvPr>
            <p:ph sz="quarter" idx="3"/>
          </p:nvPr>
        </p:nvPicPr>
        <p:blipFill>
          <a:blip r:embed="rId2" cstate="print"/>
          <a:srcRect b="7961"/>
          <a:stretch>
            <a:fillRect/>
          </a:stretch>
        </p:blipFill>
        <p:spPr>
          <a:xfrm>
            <a:off x="838200" y="3048000"/>
            <a:ext cx="6648293" cy="2914650"/>
          </a:xfrm>
          <a:noFill/>
        </p:spPr>
      </p:pic>
    </p:spTree>
    <p:extLst>
      <p:ext uri="{BB962C8B-B14F-4D97-AF65-F5344CB8AC3E}">
        <p14:creationId xmlns:p14="http://schemas.microsoft.com/office/powerpoint/2010/main" val="371551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normAutofit/>
          </a:bodyPr>
          <a:lstStyle/>
          <a:p>
            <a:r>
              <a:rPr lang="en-US" sz="3600" dirty="0" smtClean="0"/>
              <a:t>What does a decomposition look like? </a:t>
            </a:r>
            <a:endParaRPr lang="en-US" sz="3600" dirty="0"/>
          </a:p>
        </p:txBody>
      </p:sp>
      <p:pic>
        <p:nvPicPr>
          <p:cNvPr id="6" name="Content Placeholder 5" descr="08_04_Figure.jpg"/>
          <p:cNvPicPr>
            <a:picLocks noGrp="1" noChangeAspect="1"/>
          </p:cNvPicPr>
          <p:nvPr>
            <p:ph sz="quarter" idx="2"/>
          </p:nvPr>
        </p:nvPicPr>
        <p:blipFill>
          <a:blip r:embed="rId3" cstate="print"/>
          <a:stretch>
            <a:fillRect/>
          </a:stretch>
        </p:blipFill>
        <p:spPr>
          <a:xfrm>
            <a:off x="76200" y="838200"/>
            <a:ext cx="8915401" cy="5885896"/>
          </a:xfrm>
        </p:spPr>
      </p:pic>
    </p:spTree>
    <p:extLst>
      <p:ext uri="{BB962C8B-B14F-4D97-AF65-F5344CB8AC3E}">
        <p14:creationId xmlns:p14="http://schemas.microsoft.com/office/powerpoint/2010/main" val="1001801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Decomposition Reactions</a:t>
            </a:r>
            <a:endParaRPr lang="en-US" dirty="0"/>
          </a:p>
        </p:txBody>
      </p:sp>
      <p:sp>
        <p:nvSpPr>
          <p:cNvPr id="3" name="Content Placeholder 2"/>
          <p:cNvSpPr>
            <a:spLocks noGrp="1"/>
          </p:cNvSpPr>
          <p:nvPr>
            <p:ph idx="1"/>
          </p:nvPr>
        </p:nvSpPr>
        <p:spPr/>
        <p:txBody>
          <a:bodyPr/>
          <a:lstStyle/>
          <a:p>
            <a:r>
              <a:rPr lang="en-US" dirty="0" smtClean="0"/>
              <a:t>Hydrogen peroxide decomposes into oxygen gas and water. Write the balanced reaction. </a:t>
            </a:r>
            <a:endParaRPr lang="en-US" dirty="0"/>
          </a:p>
        </p:txBody>
      </p:sp>
    </p:spTree>
    <p:extLst>
      <p:ext uri="{BB962C8B-B14F-4D97-AF65-F5344CB8AC3E}">
        <p14:creationId xmlns:p14="http://schemas.microsoft.com/office/powerpoint/2010/main" val="2353039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Decomposition Reactions</a:t>
            </a:r>
            <a:endParaRPr lang="en-US" dirty="0"/>
          </a:p>
        </p:txBody>
      </p:sp>
      <p:sp>
        <p:nvSpPr>
          <p:cNvPr id="3" name="Content Placeholder 2"/>
          <p:cNvSpPr>
            <a:spLocks noGrp="1"/>
          </p:cNvSpPr>
          <p:nvPr>
            <p:ph idx="1"/>
          </p:nvPr>
        </p:nvSpPr>
        <p:spPr/>
        <p:txBody>
          <a:bodyPr/>
          <a:lstStyle/>
          <a:p>
            <a:r>
              <a:rPr lang="en-US" dirty="0" smtClean="0"/>
              <a:t>Water decomposes into its element’s using electricity. Write the balanced reaction. </a:t>
            </a:r>
            <a:endParaRPr lang="en-US" dirty="0"/>
          </a:p>
        </p:txBody>
      </p:sp>
    </p:spTree>
    <p:extLst>
      <p:ext uri="{BB962C8B-B14F-4D97-AF65-F5344CB8AC3E}">
        <p14:creationId xmlns:p14="http://schemas.microsoft.com/office/powerpoint/2010/main" val="1158742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Decomposition Reactions</a:t>
            </a:r>
            <a:endParaRPr lang="en-US" dirty="0"/>
          </a:p>
        </p:txBody>
      </p:sp>
      <p:sp>
        <p:nvSpPr>
          <p:cNvPr id="3" name="Content Placeholder 2"/>
          <p:cNvSpPr>
            <a:spLocks noGrp="1"/>
          </p:cNvSpPr>
          <p:nvPr>
            <p:ph idx="1"/>
          </p:nvPr>
        </p:nvSpPr>
        <p:spPr/>
        <p:txBody>
          <a:bodyPr/>
          <a:lstStyle/>
          <a:p>
            <a:r>
              <a:rPr lang="en-US" dirty="0" smtClean="0"/>
              <a:t>Stannous chlorate decomposes upon heating to yield stannous chloride and oxygen gas. What is the balanced chemical equation?</a:t>
            </a:r>
          </a:p>
          <a:p>
            <a:pPr marL="514350" indent="-514350">
              <a:buFont typeface="+mj-lt"/>
              <a:buAutoNum type="alphaUcPeriod"/>
            </a:pPr>
            <a:r>
              <a:rPr lang="en-US" dirty="0" err="1" smtClean="0"/>
              <a:t>Sn</a:t>
            </a:r>
            <a:r>
              <a:rPr lang="en-US" dirty="0" smtClean="0"/>
              <a:t>(ClO</a:t>
            </a:r>
            <a:r>
              <a:rPr lang="en-US" baseline="-25000" dirty="0" smtClean="0"/>
              <a:t>3</a:t>
            </a:r>
            <a:r>
              <a:rPr lang="en-US" dirty="0" smtClean="0"/>
              <a:t>)</a:t>
            </a:r>
            <a:r>
              <a:rPr lang="en-US" baseline="-25000" dirty="0" smtClean="0"/>
              <a:t>2 (s) </a:t>
            </a:r>
            <a:r>
              <a:rPr lang="en-US" dirty="0" smtClean="0">
                <a:sym typeface="Wingdings" pitchFamily="2" charset="2"/>
              </a:rPr>
              <a:t> SnCl</a:t>
            </a:r>
            <a:r>
              <a:rPr lang="en-US" baseline="-25000" dirty="0" smtClean="0">
                <a:sym typeface="Wingdings" pitchFamily="2" charset="2"/>
              </a:rPr>
              <a:t>2 (s) </a:t>
            </a:r>
            <a:r>
              <a:rPr lang="en-US" dirty="0" smtClean="0">
                <a:sym typeface="Wingdings" pitchFamily="2" charset="2"/>
              </a:rPr>
              <a:t>+ 3 O</a:t>
            </a:r>
            <a:r>
              <a:rPr lang="en-US" baseline="-25000" dirty="0" smtClean="0">
                <a:sym typeface="Wingdings" pitchFamily="2" charset="2"/>
              </a:rPr>
              <a:t>2 (g)</a:t>
            </a:r>
          </a:p>
          <a:p>
            <a:pPr marL="514350" indent="-514350">
              <a:buFont typeface="+mj-lt"/>
              <a:buAutoNum type="alphaUcPeriod"/>
            </a:pPr>
            <a:r>
              <a:rPr lang="en-US" dirty="0" err="1" smtClean="0"/>
              <a:t>Sn</a:t>
            </a:r>
            <a:r>
              <a:rPr lang="en-US" dirty="0" smtClean="0"/>
              <a:t>(ClO</a:t>
            </a:r>
            <a:r>
              <a:rPr lang="en-US" baseline="-25000" dirty="0" smtClean="0"/>
              <a:t>2</a:t>
            </a:r>
            <a:r>
              <a:rPr lang="en-US" dirty="0" smtClean="0"/>
              <a:t>)</a:t>
            </a:r>
            <a:r>
              <a:rPr lang="en-US" baseline="-25000" dirty="0" smtClean="0"/>
              <a:t>2 (s) </a:t>
            </a:r>
            <a:r>
              <a:rPr lang="en-US" dirty="0" smtClean="0">
                <a:sym typeface="Wingdings" pitchFamily="2" charset="2"/>
              </a:rPr>
              <a:t> SnCl</a:t>
            </a:r>
            <a:r>
              <a:rPr lang="en-US" baseline="-25000" dirty="0" smtClean="0">
                <a:sym typeface="Wingdings" pitchFamily="2" charset="2"/>
              </a:rPr>
              <a:t>2 (s) </a:t>
            </a:r>
            <a:r>
              <a:rPr lang="en-US" dirty="0" smtClean="0">
                <a:sym typeface="Wingdings" pitchFamily="2" charset="2"/>
              </a:rPr>
              <a:t>+ 4 O</a:t>
            </a:r>
            <a:r>
              <a:rPr lang="en-US" baseline="-25000" dirty="0" smtClean="0">
                <a:sym typeface="Wingdings" pitchFamily="2" charset="2"/>
              </a:rPr>
              <a:t>2 (g)</a:t>
            </a:r>
          </a:p>
          <a:p>
            <a:pPr marL="514350" indent="-514350">
              <a:buFont typeface="+mj-lt"/>
              <a:buAutoNum type="alphaUcPeriod"/>
            </a:pPr>
            <a:r>
              <a:rPr lang="en-US" dirty="0" err="1" smtClean="0"/>
              <a:t>Sn</a:t>
            </a:r>
            <a:r>
              <a:rPr lang="en-US" dirty="0" smtClean="0"/>
              <a:t>(ClO</a:t>
            </a:r>
            <a:r>
              <a:rPr lang="en-US" baseline="-25000" dirty="0" smtClean="0"/>
              <a:t>2</a:t>
            </a:r>
            <a:r>
              <a:rPr lang="en-US" dirty="0" smtClean="0"/>
              <a:t>)</a:t>
            </a:r>
            <a:r>
              <a:rPr lang="en-US" baseline="-25000" dirty="0" smtClean="0"/>
              <a:t>2 (s) </a:t>
            </a:r>
            <a:r>
              <a:rPr lang="en-US" dirty="0" smtClean="0">
                <a:sym typeface="Wingdings" pitchFamily="2" charset="2"/>
              </a:rPr>
              <a:t> no </a:t>
            </a:r>
            <a:r>
              <a:rPr lang="en-US" dirty="0" err="1" smtClean="0">
                <a:sym typeface="Wingdings" pitchFamily="2" charset="2"/>
              </a:rPr>
              <a:t>rxn</a:t>
            </a:r>
            <a:endParaRPr lang="en-US" dirty="0" smtClean="0">
              <a:sym typeface="Wingdings" pitchFamily="2" charset="2"/>
            </a:endParaRPr>
          </a:p>
          <a:p>
            <a:pPr marL="514350" indent="-514350">
              <a:buFont typeface="+mj-lt"/>
              <a:buAutoNum type="alphaUcPeriod"/>
            </a:pPr>
            <a:r>
              <a:rPr lang="en-US" dirty="0" smtClean="0">
                <a:sym typeface="Wingdings" pitchFamily="2" charset="2"/>
              </a:rPr>
              <a:t>SnCl</a:t>
            </a:r>
            <a:r>
              <a:rPr lang="en-US" baseline="-25000" dirty="0" smtClean="0">
                <a:sym typeface="Wingdings" pitchFamily="2" charset="2"/>
              </a:rPr>
              <a:t>2 (s) </a:t>
            </a:r>
            <a:r>
              <a:rPr lang="en-US" dirty="0" smtClean="0">
                <a:sym typeface="Wingdings" pitchFamily="2" charset="2"/>
              </a:rPr>
              <a:t>+ 3 O</a:t>
            </a:r>
            <a:r>
              <a:rPr lang="en-US" baseline="-25000" dirty="0" smtClean="0">
                <a:sym typeface="Wingdings" pitchFamily="2" charset="2"/>
              </a:rPr>
              <a:t>2 (g) </a:t>
            </a:r>
            <a:r>
              <a:rPr lang="en-US" dirty="0" smtClean="0">
                <a:sym typeface="Wingdings" pitchFamily="2" charset="2"/>
              </a:rPr>
              <a:t> </a:t>
            </a:r>
            <a:r>
              <a:rPr lang="en-US" dirty="0" err="1" smtClean="0">
                <a:sym typeface="Wingdings" pitchFamily="2" charset="2"/>
              </a:rPr>
              <a:t>Sn</a:t>
            </a:r>
            <a:r>
              <a:rPr lang="en-US" dirty="0" smtClean="0">
                <a:sym typeface="Wingdings" pitchFamily="2" charset="2"/>
              </a:rPr>
              <a:t>(ClO</a:t>
            </a:r>
            <a:r>
              <a:rPr lang="en-US" baseline="-25000" dirty="0" smtClean="0">
                <a:sym typeface="Wingdings" pitchFamily="2" charset="2"/>
              </a:rPr>
              <a:t>3</a:t>
            </a:r>
            <a:r>
              <a:rPr lang="en-US" dirty="0" smtClean="0">
                <a:sym typeface="Wingdings" pitchFamily="2" charset="2"/>
              </a:rPr>
              <a:t>)</a:t>
            </a:r>
            <a:r>
              <a:rPr lang="en-US" baseline="-25000" dirty="0" smtClean="0">
                <a:sym typeface="Wingdings" pitchFamily="2" charset="2"/>
              </a:rPr>
              <a:t>2 (s)</a:t>
            </a:r>
            <a:endParaRPr lang="en-US" baseline="-25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Decomposition Reactions</a:t>
            </a:r>
            <a:endParaRPr lang="en-US" dirty="0"/>
          </a:p>
        </p:txBody>
      </p:sp>
      <p:sp>
        <p:nvSpPr>
          <p:cNvPr id="3" name="Content Placeholder 2"/>
          <p:cNvSpPr>
            <a:spLocks noGrp="1"/>
          </p:cNvSpPr>
          <p:nvPr>
            <p:ph idx="1"/>
          </p:nvPr>
        </p:nvSpPr>
        <p:spPr/>
        <p:txBody>
          <a:bodyPr/>
          <a:lstStyle/>
          <a:p>
            <a:r>
              <a:rPr lang="en-US" dirty="0" smtClean="0"/>
              <a:t>Silver bicarbonate decomposes by heating to silver carbonate powder, water, and carbon dioxide gas. What is the sum of the coefficients?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Decomposition Reactions</a:t>
            </a:r>
            <a:endParaRPr lang="en-US" dirty="0"/>
          </a:p>
        </p:txBody>
      </p:sp>
      <p:sp>
        <p:nvSpPr>
          <p:cNvPr id="3" name="Content Placeholder 2"/>
          <p:cNvSpPr>
            <a:spLocks noGrp="1"/>
          </p:cNvSpPr>
          <p:nvPr>
            <p:ph idx="1"/>
          </p:nvPr>
        </p:nvSpPr>
        <p:spPr/>
        <p:txBody>
          <a:bodyPr/>
          <a:lstStyle/>
          <a:p>
            <a:r>
              <a:rPr lang="en-US" dirty="0" smtClean="0"/>
              <a:t>Silver carbonate further decomposes upon heating to silver oxide and carbon dioxide. What is the sum of the coefficients now?</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2400" dirty="0" smtClean="0"/>
              <a:t>What information is shown in a balanced chemical equation?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2702107"/>
              </p:ext>
            </p:extLst>
          </p:nvPr>
        </p:nvGraphicFramePr>
        <p:xfrm>
          <a:off x="685800" y="1447800"/>
          <a:ext cx="7772401" cy="2763520"/>
        </p:xfrm>
        <a:graphic>
          <a:graphicData uri="http://schemas.openxmlformats.org/drawingml/2006/table">
            <a:tbl>
              <a:tblPr firstRow="1" bandRow="1">
                <a:tableStyleId>{5940675A-B579-460E-94D1-54222C63F5DA}</a:tableStyleId>
              </a:tblPr>
              <a:tblGrid>
                <a:gridCol w="1219200"/>
                <a:gridCol w="381000"/>
                <a:gridCol w="1752600"/>
                <a:gridCol w="381000"/>
                <a:gridCol w="2133600"/>
                <a:gridCol w="304800"/>
                <a:gridCol w="1600201"/>
              </a:tblGrid>
              <a:tr h="370840">
                <a:tc>
                  <a:txBody>
                    <a:bodyPr/>
                    <a:lstStyle/>
                    <a:p>
                      <a:pPr algn="ctr"/>
                      <a:r>
                        <a:rPr lang="en-US" dirty="0" smtClean="0"/>
                        <a:t>Zn </a:t>
                      </a:r>
                      <a:r>
                        <a:rPr lang="en-US" baseline="-25000" dirty="0" smtClean="0"/>
                        <a:t>(s)</a:t>
                      </a:r>
                      <a:endParaRPr lang="en-US" baseline="-25000" dirty="0"/>
                    </a:p>
                  </a:txBody>
                  <a:tcPr/>
                </a:tc>
                <a:tc>
                  <a:txBody>
                    <a:bodyPr/>
                    <a:lstStyle/>
                    <a:p>
                      <a:pPr algn="ctr"/>
                      <a:r>
                        <a:rPr lang="en-US" dirty="0" smtClean="0"/>
                        <a:t>+</a:t>
                      </a:r>
                      <a:endParaRPr lang="en-US" dirty="0"/>
                    </a:p>
                  </a:txBody>
                  <a:tcPr/>
                </a:tc>
                <a:tc>
                  <a:txBody>
                    <a:bodyPr/>
                    <a:lstStyle/>
                    <a:p>
                      <a:pPr algn="ctr"/>
                      <a:r>
                        <a:rPr lang="en-US" dirty="0" smtClean="0"/>
                        <a:t>2 </a:t>
                      </a:r>
                      <a:r>
                        <a:rPr lang="en-US" dirty="0" err="1" smtClean="0"/>
                        <a:t>HCl</a:t>
                      </a:r>
                      <a:r>
                        <a:rPr lang="en-US" baseline="-25000" dirty="0" smtClean="0"/>
                        <a:t> (</a:t>
                      </a:r>
                      <a:r>
                        <a:rPr lang="en-US" baseline="-25000" dirty="0" err="1" smtClean="0"/>
                        <a:t>aq</a:t>
                      </a:r>
                      <a:r>
                        <a:rPr lang="en-US" baseline="-25000" dirty="0" smtClean="0"/>
                        <a:t>)</a:t>
                      </a:r>
                      <a:endParaRPr lang="en-US" dirty="0"/>
                    </a:p>
                  </a:txBody>
                  <a:tcPr/>
                </a:tc>
                <a:tc>
                  <a:txBody>
                    <a:bodyPr/>
                    <a:lstStyle/>
                    <a:p>
                      <a:pPr algn="ctr"/>
                      <a:r>
                        <a:rPr lang="en-US" dirty="0" smtClean="0">
                          <a:sym typeface="Wingdings" pitchFamily="2" charset="2"/>
                        </a:rPr>
                        <a:t> </a:t>
                      </a:r>
                      <a:endParaRPr lang="en-US" dirty="0"/>
                    </a:p>
                  </a:txBody>
                  <a:tcPr/>
                </a:tc>
                <a:tc>
                  <a:txBody>
                    <a:bodyPr/>
                    <a:lstStyle/>
                    <a:p>
                      <a:pPr algn="ctr"/>
                      <a:r>
                        <a:rPr lang="en-US" dirty="0" smtClean="0"/>
                        <a:t>ZnCl</a:t>
                      </a:r>
                      <a:r>
                        <a:rPr lang="en-US" baseline="-25000" dirty="0" smtClean="0"/>
                        <a:t>2 (</a:t>
                      </a:r>
                      <a:r>
                        <a:rPr lang="en-US" baseline="-25000" dirty="0" err="1" smtClean="0"/>
                        <a:t>aq</a:t>
                      </a:r>
                      <a:r>
                        <a:rPr lang="en-US" baseline="-25000"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H</a:t>
                      </a:r>
                      <a:r>
                        <a:rPr lang="en-US" baseline="-25000" dirty="0" smtClean="0"/>
                        <a:t>2 (g)</a:t>
                      </a:r>
                      <a:endParaRPr lang="en-US" dirty="0"/>
                    </a:p>
                  </a:txBody>
                  <a:tcPr/>
                </a:tc>
              </a:tr>
              <a:tr h="370840">
                <a:tc>
                  <a:txBody>
                    <a:bodyPr/>
                    <a:lstStyle/>
                    <a:p>
                      <a:r>
                        <a:rPr lang="en-US" dirty="0" smtClean="0"/>
                        <a:t>1 atom</a:t>
                      </a:r>
                      <a:r>
                        <a:rPr lang="en-US" baseline="0" dirty="0" smtClean="0"/>
                        <a:t> Zn</a:t>
                      </a:r>
                      <a:endParaRPr lang="en-US" dirty="0"/>
                    </a:p>
                  </a:txBody>
                  <a:tcPr/>
                </a:tc>
                <a:tc>
                  <a:txBody>
                    <a:bodyPr/>
                    <a:lstStyle/>
                    <a:p>
                      <a:endParaRPr lang="en-US" dirty="0"/>
                    </a:p>
                  </a:txBody>
                  <a:tcPr/>
                </a:tc>
                <a:tc>
                  <a:txBody>
                    <a:bodyPr/>
                    <a:lstStyle/>
                    <a:p>
                      <a:r>
                        <a:rPr lang="en-US" dirty="0" smtClean="0"/>
                        <a:t>2 molecules </a:t>
                      </a:r>
                      <a:r>
                        <a:rPr lang="en-US" dirty="0" err="1" smtClean="0"/>
                        <a:t>HCl</a:t>
                      </a:r>
                      <a:endParaRPr lang="en-US" dirty="0"/>
                    </a:p>
                  </a:txBody>
                  <a:tcPr/>
                </a:tc>
                <a:tc>
                  <a:txBody>
                    <a:bodyPr/>
                    <a:lstStyle/>
                    <a:p>
                      <a:endParaRPr lang="en-US" dirty="0"/>
                    </a:p>
                  </a:txBody>
                  <a:tcPr/>
                </a:tc>
                <a:tc>
                  <a:txBody>
                    <a:bodyPr/>
                    <a:lstStyle/>
                    <a:p>
                      <a:r>
                        <a:rPr lang="en-US" dirty="0" smtClean="0"/>
                        <a:t>1 formula</a:t>
                      </a:r>
                      <a:r>
                        <a:rPr lang="en-US" baseline="0" dirty="0" smtClean="0"/>
                        <a:t> unit </a:t>
                      </a:r>
                      <a:r>
                        <a:rPr lang="en-US" dirty="0" smtClean="0"/>
                        <a:t>ZnCl</a:t>
                      </a:r>
                      <a:r>
                        <a:rPr lang="en-US" baseline="-25000" dirty="0" smtClean="0"/>
                        <a:t>2</a:t>
                      </a:r>
                      <a:endParaRPr lang="en-US" dirty="0"/>
                    </a:p>
                  </a:txBody>
                  <a:tcPr/>
                </a:tc>
                <a:tc>
                  <a:txBody>
                    <a:bodyPr/>
                    <a:lstStyle/>
                    <a:p>
                      <a:endParaRPr lang="en-US" dirty="0"/>
                    </a:p>
                  </a:txBody>
                  <a:tcPr/>
                </a:tc>
                <a:tc>
                  <a:txBody>
                    <a:bodyPr/>
                    <a:lstStyle/>
                    <a:p>
                      <a:r>
                        <a:rPr lang="en-US" dirty="0" smtClean="0"/>
                        <a:t>1 molecule H</a:t>
                      </a:r>
                      <a:r>
                        <a:rPr lang="en-US" baseline="-25000" dirty="0" smtClean="0"/>
                        <a:t>2</a:t>
                      </a:r>
                      <a:endParaRPr lang="en-US" dirty="0"/>
                    </a:p>
                  </a:txBody>
                  <a:tcPr/>
                </a:tc>
              </a:tr>
              <a:tr h="370840">
                <a:tc>
                  <a:txBody>
                    <a:bodyPr/>
                    <a:lstStyle/>
                    <a:p>
                      <a:r>
                        <a:rPr lang="en-US" dirty="0" smtClean="0"/>
                        <a:t>1</a:t>
                      </a:r>
                      <a:r>
                        <a:rPr lang="en-US" baseline="0" dirty="0" smtClean="0"/>
                        <a:t> atom Zn</a:t>
                      </a:r>
                      <a:endParaRPr lang="en-US" dirty="0"/>
                    </a:p>
                  </a:txBody>
                  <a:tcPr/>
                </a:tc>
                <a:tc>
                  <a:txBody>
                    <a:bodyPr/>
                    <a:lstStyle/>
                    <a:p>
                      <a:endParaRPr lang="en-US" dirty="0"/>
                    </a:p>
                  </a:txBody>
                  <a:tcPr/>
                </a:tc>
                <a:tc>
                  <a:txBody>
                    <a:bodyPr/>
                    <a:lstStyle/>
                    <a:p>
                      <a:r>
                        <a:rPr lang="en-US" dirty="0" smtClean="0"/>
                        <a:t>2 atoms H</a:t>
                      </a:r>
                    </a:p>
                    <a:p>
                      <a:r>
                        <a:rPr lang="en-US" dirty="0" smtClean="0"/>
                        <a:t>2 atoms </a:t>
                      </a:r>
                      <a:r>
                        <a:rPr lang="en-US" dirty="0" err="1" smtClean="0"/>
                        <a:t>Cl</a:t>
                      </a:r>
                      <a:endParaRPr lang="en-US" dirty="0"/>
                    </a:p>
                  </a:txBody>
                  <a:tcPr/>
                </a:tc>
                <a:tc>
                  <a:txBody>
                    <a:bodyPr/>
                    <a:lstStyle/>
                    <a:p>
                      <a:endParaRPr lang="en-US" dirty="0"/>
                    </a:p>
                  </a:txBody>
                  <a:tcPr/>
                </a:tc>
                <a:tc>
                  <a:txBody>
                    <a:bodyPr/>
                    <a:lstStyle/>
                    <a:p>
                      <a:r>
                        <a:rPr lang="en-US" dirty="0" smtClean="0"/>
                        <a:t>1</a:t>
                      </a:r>
                      <a:r>
                        <a:rPr lang="en-US" baseline="0" dirty="0" smtClean="0"/>
                        <a:t> atom Zn</a:t>
                      </a:r>
                    </a:p>
                    <a:p>
                      <a:r>
                        <a:rPr lang="en-US" baseline="0" dirty="0" smtClean="0"/>
                        <a:t>2 atoms </a:t>
                      </a:r>
                      <a:r>
                        <a:rPr lang="en-US" baseline="0" dirty="0" err="1" smtClean="0"/>
                        <a:t>Cl</a:t>
                      </a:r>
                      <a:endParaRPr lang="en-US" dirty="0"/>
                    </a:p>
                  </a:txBody>
                  <a:tcPr/>
                </a:tc>
                <a:tc>
                  <a:txBody>
                    <a:bodyPr/>
                    <a:lstStyle/>
                    <a:p>
                      <a:endParaRPr lang="en-US" dirty="0"/>
                    </a:p>
                  </a:txBody>
                  <a:tcPr/>
                </a:tc>
                <a:tc>
                  <a:txBody>
                    <a:bodyPr/>
                    <a:lstStyle/>
                    <a:p>
                      <a:r>
                        <a:rPr lang="en-US" dirty="0" smtClean="0"/>
                        <a:t>2 atoms H</a:t>
                      </a:r>
                      <a:endParaRPr lang="en-US" dirty="0"/>
                    </a:p>
                  </a:txBody>
                  <a:tcPr/>
                </a:tc>
              </a:tr>
              <a:tr h="370840">
                <a:tc>
                  <a:txBody>
                    <a:bodyPr/>
                    <a:lstStyle/>
                    <a:p>
                      <a:r>
                        <a:rPr lang="en-US" dirty="0" smtClean="0"/>
                        <a:t>1 mole</a:t>
                      </a:r>
                      <a:endParaRPr lang="en-US" dirty="0"/>
                    </a:p>
                  </a:txBody>
                  <a:tcPr/>
                </a:tc>
                <a:tc>
                  <a:txBody>
                    <a:bodyPr/>
                    <a:lstStyle/>
                    <a:p>
                      <a:endParaRPr lang="en-US" dirty="0"/>
                    </a:p>
                  </a:txBody>
                  <a:tcPr/>
                </a:tc>
                <a:tc>
                  <a:txBody>
                    <a:bodyPr/>
                    <a:lstStyle/>
                    <a:p>
                      <a:r>
                        <a:rPr lang="en-US" dirty="0" smtClean="0"/>
                        <a:t>2 moles</a:t>
                      </a:r>
                      <a:endParaRPr lang="en-US" dirty="0"/>
                    </a:p>
                  </a:txBody>
                  <a:tcPr/>
                </a:tc>
                <a:tc>
                  <a:txBody>
                    <a:bodyPr/>
                    <a:lstStyle/>
                    <a:p>
                      <a:endParaRPr lang="en-US" dirty="0"/>
                    </a:p>
                  </a:txBody>
                  <a:tcPr/>
                </a:tc>
                <a:tc>
                  <a:txBody>
                    <a:bodyPr/>
                    <a:lstStyle/>
                    <a:p>
                      <a:r>
                        <a:rPr lang="en-US" dirty="0" smtClean="0"/>
                        <a:t>1</a:t>
                      </a:r>
                      <a:r>
                        <a:rPr lang="en-US" baseline="0" dirty="0" smtClean="0"/>
                        <a:t> mole</a:t>
                      </a:r>
                      <a:endParaRPr lang="en-US" dirty="0"/>
                    </a:p>
                  </a:txBody>
                  <a:tcPr/>
                </a:tc>
                <a:tc>
                  <a:txBody>
                    <a:bodyPr/>
                    <a:lstStyle/>
                    <a:p>
                      <a:endParaRPr lang="en-US" dirty="0"/>
                    </a:p>
                  </a:txBody>
                  <a:tcPr/>
                </a:tc>
                <a:tc>
                  <a:txBody>
                    <a:bodyPr/>
                    <a:lstStyle/>
                    <a:p>
                      <a:r>
                        <a:rPr lang="en-US" dirty="0" smtClean="0"/>
                        <a:t>1</a:t>
                      </a:r>
                      <a:r>
                        <a:rPr lang="en-US" baseline="0" dirty="0" smtClean="0"/>
                        <a:t> mole</a:t>
                      </a:r>
                      <a:endParaRPr lang="en-US" dirty="0"/>
                    </a:p>
                  </a:txBody>
                  <a:tcPr/>
                </a:tc>
              </a:tr>
              <a:tr h="370840">
                <a:tc>
                  <a:txBody>
                    <a:bodyPr/>
                    <a:lstStyle/>
                    <a:p>
                      <a:r>
                        <a:rPr lang="en-US" dirty="0" smtClean="0"/>
                        <a:t>65.38</a:t>
                      </a:r>
                      <a:r>
                        <a:rPr lang="en-US" baseline="0" dirty="0" smtClean="0"/>
                        <a:t> g</a:t>
                      </a:r>
                      <a:endParaRPr lang="en-US" dirty="0"/>
                    </a:p>
                  </a:txBody>
                  <a:tcPr/>
                </a:tc>
                <a:tc>
                  <a:txBody>
                    <a:bodyPr/>
                    <a:lstStyle/>
                    <a:p>
                      <a:endParaRPr lang="en-US" dirty="0"/>
                    </a:p>
                  </a:txBody>
                  <a:tcPr/>
                </a:tc>
                <a:tc>
                  <a:txBody>
                    <a:bodyPr/>
                    <a:lstStyle/>
                    <a:p>
                      <a:r>
                        <a:rPr lang="en-US" dirty="0" smtClean="0"/>
                        <a:t>2(36.46 g)</a:t>
                      </a:r>
                      <a:endParaRPr lang="en-US" dirty="0"/>
                    </a:p>
                  </a:txBody>
                  <a:tcPr/>
                </a:tc>
                <a:tc>
                  <a:txBody>
                    <a:bodyPr/>
                    <a:lstStyle/>
                    <a:p>
                      <a:endParaRPr lang="en-US" dirty="0"/>
                    </a:p>
                  </a:txBody>
                  <a:tcPr/>
                </a:tc>
                <a:tc>
                  <a:txBody>
                    <a:bodyPr/>
                    <a:lstStyle/>
                    <a:p>
                      <a:r>
                        <a:rPr lang="en-US" dirty="0" smtClean="0"/>
                        <a:t>136.28 g</a:t>
                      </a:r>
                      <a:endParaRPr lang="en-US" dirty="0"/>
                    </a:p>
                  </a:txBody>
                  <a:tcPr/>
                </a:tc>
                <a:tc>
                  <a:txBody>
                    <a:bodyPr/>
                    <a:lstStyle/>
                    <a:p>
                      <a:endParaRPr lang="en-US" dirty="0"/>
                    </a:p>
                  </a:txBody>
                  <a:tcPr/>
                </a:tc>
                <a:tc>
                  <a:txBody>
                    <a:bodyPr/>
                    <a:lstStyle/>
                    <a:p>
                      <a:r>
                        <a:rPr lang="en-US" dirty="0" smtClean="0"/>
                        <a:t>2.02 g</a:t>
                      </a:r>
                      <a:endParaRPr lang="en-US" dirty="0"/>
                    </a:p>
                  </a:txBody>
                  <a:tcPr/>
                </a:tc>
              </a:tr>
              <a:tr h="370840">
                <a:tc gridSpan="3">
                  <a:txBody>
                    <a:bodyPr/>
                    <a:lstStyle/>
                    <a:p>
                      <a:pPr algn="ctr"/>
                      <a:r>
                        <a:rPr lang="en-US" dirty="0" smtClean="0"/>
                        <a:t>138.30 g</a:t>
                      </a:r>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smtClean="0"/>
                        <a:t>=</a:t>
                      </a:r>
                      <a:endParaRPr lang="en-US" dirty="0"/>
                    </a:p>
                  </a:txBody>
                  <a:tcPr/>
                </a:tc>
                <a:tc gridSpan="3">
                  <a:txBody>
                    <a:bodyPr/>
                    <a:lstStyle/>
                    <a:p>
                      <a:pPr algn="ctr"/>
                      <a:r>
                        <a:rPr lang="en-US" dirty="0" smtClean="0"/>
                        <a:t>138.30 g</a:t>
                      </a:r>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228249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04800"/>
            <a:ext cx="8610600" cy="762000"/>
          </a:xfrm>
        </p:spPr>
        <p:txBody>
          <a:bodyPr/>
          <a:lstStyle/>
          <a:p>
            <a:r>
              <a:rPr lang="en-US" sz="3400" dirty="0" smtClean="0">
                <a:solidFill>
                  <a:srgbClr val="000099"/>
                </a:solidFill>
                <a:latin typeface="Arial" charset="0"/>
              </a:rPr>
              <a:t>Classifying Reactions by what Atoms Do</a:t>
            </a:r>
            <a:endParaRPr lang="en-US" sz="3400" dirty="0" smtClean="0">
              <a:solidFill>
                <a:srgbClr val="99FF33"/>
              </a:solidFill>
              <a:latin typeface="Arial" charset="0"/>
            </a:endParaRPr>
          </a:p>
        </p:txBody>
      </p:sp>
      <p:sp>
        <p:nvSpPr>
          <p:cNvPr id="153603" name="Rectangle 3"/>
          <p:cNvSpPr>
            <a:spLocks noGrp="1" noChangeArrowheads="1"/>
          </p:cNvSpPr>
          <p:nvPr>
            <p:ph type="body" sz="half" idx="1"/>
          </p:nvPr>
        </p:nvSpPr>
        <p:spPr>
          <a:xfrm>
            <a:off x="685800" y="1143000"/>
            <a:ext cx="7315200" cy="2133600"/>
          </a:xfrm>
        </p:spPr>
        <p:txBody>
          <a:bodyPr/>
          <a:lstStyle/>
          <a:p>
            <a:pPr>
              <a:lnSpc>
                <a:spcPct val="140000"/>
              </a:lnSpc>
            </a:pPr>
            <a:r>
              <a:rPr lang="en-US" dirty="0" smtClean="0">
                <a:latin typeface="Arial" charset="0"/>
              </a:rPr>
              <a:t>Single Displacement	    	</a:t>
            </a:r>
          </a:p>
          <a:p>
            <a:pPr lvl="1">
              <a:lnSpc>
                <a:spcPct val="140000"/>
              </a:lnSpc>
              <a:buFont typeface="Wingdings" charset="2"/>
              <a:buChar char="Ø"/>
            </a:pPr>
            <a:r>
              <a:rPr lang="en-US" sz="3200" dirty="0" smtClean="0">
                <a:latin typeface="Arial" charset="0"/>
              </a:rPr>
              <a:t>A + BZ  </a:t>
            </a:r>
            <a:r>
              <a:rPr lang="en-US" sz="3200" dirty="0" smtClean="0">
                <a:latin typeface="Arial" charset="0"/>
                <a:sym typeface="Symbol" pitchFamily="18" charset="2"/>
              </a:rPr>
              <a:t></a:t>
            </a:r>
            <a:r>
              <a:rPr lang="en-US" sz="3200" dirty="0" smtClean="0">
                <a:latin typeface="Arial" charset="0"/>
              </a:rPr>
              <a:t>  AZ + B</a:t>
            </a:r>
          </a:p>
        </p:txBody>
      </p:sp>
      <p:pic>
        <p:nvPicPr>
          <p:cNvPr id="16388" name="Picture 4" descr="fg08_01-09EQ12-UN"/>
          <p:cNvPicPr>
            <a:picLocks noGrp="1" noChangeAspect="1" noChangeArrowheads="1"/>
          </p:cNvPicPr>
          <p:nvPr>
            <p:ph sz="half" idx="2"/>
          </p:nvPr>
        </p:nvPicPr>
        <p:blipFill>
          <a:blip r:embed="rId2" cstate="print"/>
          <a:srcRect b="40935"/>
          <a:stretch>
            <a:fillRect/>
          </a:stretch>
        </p:blipFill>
        <p:spPr>
          <a:xfrm>
            <a:off x="914400" y="2895600"/>
            <a:ext cx="7239000" cy="2171700"/>
          </a:xfrm>
          <a:noFill/>
        </p:spPr>
      </p:pic>
    </p:spTree>
    <p:extLst>
      <p:ext uri="{BB962C8B-B14F-4D97-AF65-F5344CB8AC3E}">
        <p14:creationId xmlns:p14="http://schemas.microsoft.com/office/powerpoint/2010/main" val="257643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normAutofit/>
          </a:bodyPr>
          <a:lstStyle/>
          <a:p>
            <a:r>
              <a:rPr lang="en-US" sz="3200" dirty="0" smtClean="0"/>
              <a:t>What does a single replacement look like? </a:t>
            </a:r>
            <a:endParaRPr lang="en-US" sz="3200" dirty="0"/>
          </a:p>
        </p:txBody>
      </p:sp>
      <p:pic>
        <p:nvPicPr>
          <p:cNvPr id="6" name="Content Placeholder 5" descr="08_05_Figure.jpg"/>
          <p:cNvPicPr>
            <a:picLocks noGrp="1" noChangeAspect="1"/>
          </p:cNvPicPr>
          <p:nvPr>
            <p:ph sz="quarter" idx="2"/>
          </p:nvPr>
        </p:nvPicPr>
        <p:blipFill>
          <a:blip r:embed="rId2" cstate="print"/>
          <a:stretch>
            <a:fillRect/>
          </a:stretch>
        </p:blipFill>
        <p:spPr>
          <a:xfrm>
            <a:off x="304800" y="990600"/>
            <a:ext cx="8573480" cy="5342720"/>
          </a:xfrm>
        </p:spPr>
      </p:pic>
    </p:spTree>
    <p:extLst>
      <p:ext uri="{BB962C8B-B14F-4D97-AF65-F5344CB8AC3E}">
        <p14:creationId xmlns:p14="http://schemas.microsoft.com/office/powerpoint/2010/main" val="3658058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7200" y="274638"/>
            <a:ext cx="8305800" cy="487362"/>
          </a:xfrm>
          <a:prstGeom prst="rect">
            <a:avLst/>
          </a:prstGeom>
          <a:noFill/>
          <a:ln w="9525">
            <a:noFill/>
            <a:miter lim="800000"/>
            <a:headEnd/>
            <a:tailEnd/>
          </a:ln>
        </p:spPr>
        <p:txBody>
          <a:bodyPr anchor="ctr"/>
          <a:lstStyle/>
          <a:p>
            <a:pPr algn="ctr"/>
            <a:r>
              <a:rPr lang="en-US" sz="2400">
                <a:latin typeface="Calibri" pitchFamily="34" charset="0"/>
              </a:rPr>
              <a:t>Activity Series</a:t>
            </a:r>
          </a:p>
        </p:txBody>
      </p:sp>
      <p:sp>
        <p:nvSpPr>
          <p:cNvPr id="4099" name="Rectangle 5"/>
          <p:cNvSpPr>
            <a:spLocks noChangeArrowheads="1"/>
          </p:cNvSpPr>
          <p:nvPr/>
        </p:nvSpPr>
        <p:spPr bwMode="auto">
          <a:xfrm>
            <a:off x="152400" y="381000"/>
            <a:ext cx="3962400" cy="632460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1600" dirty="0">
                <a:latin typeface="Calibri" pitchFamily="34" charset="0"/>
              </a:rPr>
              <a:t>		</a:t>
            </a:r>
            <a:r>
              <a:rPr lang="en-US" sz="1600" u="sng" dirty="0" smtClean="0">
                <a:latin typeface="Calibri" pitchFamily="34" charset="0"/>
              </a:rPr>
              <a:t>Metals</a:t>
            </a:r>
            <a:endParaRPr lang="en-US" sz="1600" u="sng"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	</a:t>
            </a:r>
            <a:r>
              <a:rPr lang="en-US" sz="1600" dirty="0">
                <a:latin typeface="Calibri" pitchFamily="34" charset="0"/>
              </a:rPr>
              <a:t>	</a:t>
            </a:r>
            <a:r>
              <a:rPr lang="en-US" sz="1600" dirty="0" smtClean="0">
                <a:latin typeface="Calibri" pitchFamily="34" charset="0"/>
              </a:rPr>
              <a:t>Li	</a:t>
            </a:r>
            <a:r>
              <a:rPr lang="en-US" sz="1600" dirty="0" smtClean="0">
                <a:latin typeface="Calibri" pitchFamily="34" charset="0"/>
                <a:sym typeface="Wingdings" pitchFamily="2" charset="2"/>
              </a:rPr>
              <a:t> </a:t>
            </a:r>
            <a:r>
              <a:rPr lang="en-US" sz="1600" dirty="0">
                <a:latin typeface="Calibri" pitchFamily="34" charset="0"/>
                <a:sym typeface="Wingdings" pitchFamily="2" charset="2"/>
              </a:rPr>
              <a:t>most reactive</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a:t>
            </a:r>
            <a:r>
              <a:rPr lang="en-US" sz="1600" dirty="0" smtClean="0">
                <a:latin typeface="Calibri" pitchFamily="34" charset="0"/>
              </a:rPr>
              <a:t>K</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active	</a:t>
            </a:r>
            <a:r>
              <a:rPr lang="en-US" sz="1600" dirty="0" err="1" smtClean="0">
                <a:latin typeface="Calibri" pitchFamily="34" charset="0"/>
              </a:rPr>
              <a:t>Ba</a:t>
            </a:r>
            <a:r>
              <a:rPr lang="en-US" sz="1600" dirty="0" smtClean="0">
                <a:latin typeface="Calibri" pitchFamily="34" charset="0"/>
              </a:rPr>
              <a:t>	Will replace H</a:t>
            </a:r>
            <a:r>
              <a:rPr lang="en-US" sz="1600" baseline="-25000" dirty="0" smtClean="0">
                <a:latin typeface="Calibri" pitchFamily="34" charset="0"/>
              </a:rPr>
              <a:t>2</a:t>
            </a:r>
            <a:r>
              <a:rPr lang="en-US" sz="1600" dirty="0" smtClean="0">
                <a:latin typeface="Calibri" pitchFamily="34" charset="0"/>
              </a:rPr>
              <a:t> from</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metals	</a:t>
            </a:r>
            <a:r>
              <a:rPr lang="en-US" sz="1600" dirty="0" err="1" smtClean="0">
                <a:latin typeface="Calibri" pitchFamily="34" charset="0"/>
              </a:rPr>
              <a:t>Sr</a:t>
            </a:r>
            <a:r>
              <a:rPr lang="en-US" sz="1600" dirty="0" smtClean="0">
                <a:latin typeface="Calibri" pitchFamily="34" charset="0"/>
              </a:rPr>
              <a:t>	 liquid water, steam or</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a:t>
            </a:r>
            <a:r>
              <a:rPr lang="en-US" sz="1600" dirty="0" smtClean="0">
                <a:latin typeface="Calibri" pitchFamily="34" charset="0"/>
              </a:rPr>
              <a:t>Ca	 acid</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Na</a:t>
            </a:r>
          </a:p>
          <a:p>
            <a:pPr marL="342900" indent="-342900">
              <a:lnSpc>
                <a:spcPct val="80000"/>
              </a:lnSpc>
              <a:spcBef>
                <a:spcPct val="20000"/>
              </a:spcBef>
              <a:buFont typeface="Arial" charset="0"/>
              <a:buNone/>
            </a:pPr>
            <a:r>
              <a:rPr lang="en-US" sz="1600" dirty="0">
                <a:latin typeface="Calibri" pitchFamily="34" charset="0"/>
              </a:rPr>
              <a:t>		Mg</a:t>
            </a:r>
          </a:p>
          <a:p>
            <a:pPr marL="342900" indent="-342900">
              <a:lnSpc>
                <a:spcPct val="80000"/>
              </a:lnSpc>
              <a:spcBef>
                <a:spcPct val="20000"/>
              </a:spcBef>
              <a:buFont typeface="Arial" charset="0"/>
              <a:buNone/>
            </a:pPr>
            <a:r>
              <a:rPr lang="en-US" sz="1600" dirty="0">
                <a:latin typeface="Calibri" pitchFamily="34" charset="0"/>
              </a:rPr>
              <a:t>		Al</a:t>
            </a:r>
          </a:p>
          <a:p>
            <a:pPr marL="342900" indent="-342900">
              <a:lnSpc>
                <a:spcPct val="80000"/>
              </a:lnSpc>
              <a:spcBef>
                <a:spcPct val="20000"/>
              </a:spcBef>
              <a:buFont typeface="Arial" charset="0"/>
              <a:buNone/>
            </a:pPr>
            <a:r>
              <a:rPr lang="en-US" sz="1600" dirty="0">
                <a:latin typeface="Calibri" pitchFamily="34" charset="0"/>
              </a:rPr>
              <a:t>		</a:t>
            </a:r>
            <a:r>
              <a:rPr lang="en-US" sz="1600" dirty="0" err="1" smtClean="0">
                <a:latin typeface="Calibri" pitchFamily="34" charset="0"/>
              </a:rPr>
              <a:t>Mn</a:t>
            </a:r>
            <a:r>
              <a:rPr lang="en-US" sz="1600" dirty="0" smtClean="0">
                <a:latin typeface="Calibri" pitchFamily="34" charset="0"/>
              </a:rPr>
              <a:t>	Will replace H</a:t>
            </a:r>
            <a:r>
              <a:rPr lang="en-US" sz="1600" baseline="-25000" dirty="0" smtClean="0">
                <a:latin typeface="Calibri" pitchFamily="34" charset="0"/>
              </a:rPr>
              <a:t>2</a:t>
            </a:r>
            <a:r>
              <a:rPr lang="en-US" sz="1600" dirty="0" smtClean="0">
                <a:latin typeface="Calibri" pitchFamily="34" charset="0"/>
              </a:rPr>
              <a:t> from</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a:t>
            </a:r>
            <a:r>
              <a:rPr lang="en-US" sz="1600" dirty="0" smtClean="0">
                <a:latin typeface="Calibri" pitchFamily="34" charset="0"/>
              </a:rPr>
              <a:t>Zn	 steam or acid</a:t>
            </a:r>
          </a:p>
          <a:p>
            <a:pPr marL="342900" indent="-342900">
              <a:lnSpc>
                <a:spcPct val="80000"/>
              </a:lnSpc>
              <a:spcBef>
                <a:spcPct val="20000"/>
              </a:spcBef>
              <a:buFont typeface="Arial" charset="0"/>
              <a:buNone/>
            </a:pPr>
            <a:r>
              <a:rPr lang="en-US" sz="1600" dirty="0">
                <a:latin typeface="Calibri" pitchFamily="34" charset="0"/>
              </a:rPr>
              <a:t>	</a:t>
            </a:r>
            <a:r>
              <a:rPr lang="en-US" sz="1600" dirty="0" smtClean="0">
                <a:latin typeface="Calibri" pitchFamily="34" charset="0"/>
              </a:rPr>
              <a:t>	Cr</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Fe</a:t>
            </a:r>
          </a:p>
          <a:p>
            <a:pPr marL="342900" indent="-342900">
              <a:lnSpc>
                <a:spcPct val="80000"/>
              </a:lnSpc>
              <a:spcBef>
                <a:spcPct val="20000"/>
              </a:spcBef>
              <a:buFont typeface="Arial" charset="0"/>
              <a:buNone/>
            </a:pPr>
            <a:r>
              <a:rPr lang="en-US" sz="1600" dirty="0">
                <a:latin typeface="Calibri" pitchFamily="34" charset="0"/>
              </a:rPr>
              <a:t>		</a:t>
            </a:r>
            <a:r>
              <a:rPr lang="en-US" sz="1600" dirty="0" err="1">
                <a:latin typeface="Calibri" pitchFamily="34" charset="0"/>
              </a:rPr>
              <a:t>Cd</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Co</a:t>
            </a:r>
          </a:p>
          <a:p>
            <a:pPr marL="342900" indent="-342900">
              <a:lnSpc>
                <a:spcPct val="80000"/>
              </a:lnSpc>
              <a:spcBef>
                <a:spcPct val="20000"/>
              </a:spcBef>
              <a:buFont typeface="Arial" charset="0"/>
              <a:buNone/>
            </a:pPr>
            <a:r>
              <a:rPr lang="en-US" sz="1600" dirty="0">
                <a:latin typeface="Calibri" pitchFamily="34" charset="0"/>
              </a:rPr>
              <a:t>		</a:t>
            </a:r>
            <a:r>
              <a:rPr lang="en-US" sz="1600" dirty="0" smtClean="0">
                <a:latin typeface="Calibri" pitchFamily="34" charset="0"/>
              </a:rPr>
              <a:t>Ni	Will replace H</a:t>
            </a:r>
            <a:r>
              <a:rPr lang="en-US" sz="1600" baseline="-25000" dirty="0" smtClean="0">
                <a:latin typeface="Calibri" pitchFamily="34" charset="0"/>
              </a:rPr>
              <a:t>2</a:t>
            </a:r>
            <a:r>
              <a:rPr lang="en-US" sz="1600" dirty="0" smtClean="0">
                <a:latin typeface="Calibri" pitchFamily="34" charset="0"/>
              </a:rPr>
              <a:t> from</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a:t>
            </a:r>
            <a:r>
              <a:rPr lang="en-US" sz="1600" dirty="0" err="1" smtClean="0">
                <a:latin typeface="Calibri" pitchFamily="34" charset="0"/>
              </a:rPr>
              <a:t>Sn</a:t>
            </a:r>
            <a:r>
              <a:rPr lang="en-US" sz="1600" dirty="0" smtClean="0">
                <a:latin typeface="Calibri" pitchFamily="34" charset="0"/>
              </a:rPr>
              <a:t>	 acid</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a:t>
            </a:r>
            <a:r>
              <a:rPr lang="en-US" sz="1600" dirty="0" err="1">
                <a:latin typeface="Calibri" pitchFamily="34" charset="0"/>
              </a:rPr>
              <a:t>Pb</a:t>
            </a:r>
            <a:r>
              <a:rPr lang="en-US" sz="1600" dirty="0">
                <a:latin typeface="Calibri" pitchFamily="34" charset="0"/>
              </a:rPr>
              <a:t> </a:t>
            </a:r>
          </a:p>
          <a:p>
            <a:pPr marL="342900" indent="-342900">
              <a:lnSpc>
                <a:spcPct val="80000"/>
              </a:lnSpc>
              <a:spcBef>
                <a:spcPct val="20000"/>
              </a:spcBef>
              <a:buFont typeface="Arial" charset="0"/>
              <a:buNone/>
            </a:pPr>
            <a:r>
              <a:rPr lang="en-US" sz="1600" dirty="0">
                <a:latin typeface="Calibri" pitchFamily="34" charset="0"/>
              </a:rPr>
              <a:t>		(H</a:t>
            </a:r>
            <a:r>
              <a:rPr lang="en-US" sz="1600" dirty="0" smtClean="0">
                <a:latin typeface="Calibri" pitchFamily="34" charset="0"/>
              </a:rPr>
              <a:t>)</a:t>
            </a:r>
          </a:p>
          <a:p>
            <a:pPr marL="342900" indent="-342900">
              <a:lnSpc>
                <a:spcPct val="80000"/>
              </a:lnSpc>
              <a:spcBef>
                <a:spcPct val="20000"/>
              </a:spcBef>
              <a:buFont typeface="Arial" charset="0"/>
              <a:buNone/>
            </a:pPr>
            <a:r>
              <a:rPr lang="en-US" sz="1600" dirty="0">
                <a:latin typeface="Calibri" pitchFamily="34" charset="0"/>
              </a:rPr>
              <a:t>	</a:t>
            </a:r>
            <a:r>
              <a:rPr lang="en-US" sz="1600" dirty="0" smtClean="0">
                <a:latin typeface="Calibri" pitchFamily="34" charset="0"/>
              </a:rPr>
              <a:t>	</a:t>
            </a:r>
            <a:r>
              <a:rPr lang="en-US" sz="1600" dirty="0" err="1" smtClean="0">
                <a:latin typeface="Calibri" pitchFamily="34" charset="0"/>
              </a:rPr>
              <a:t>Sb</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Cu</a:t>
            </a:r>
          </a:p>
          <a:p>
            <a:pPr marL="342900" indent="-342900">
              <a:lnSpc>
                <a:spcPct val="80000"/>
              </a:lnSpc>
              <a:spcBef>
                <a:spcPct val="20000"/>
              </a:spcBef>
              <a:buFont typeface="Arial" charset="0"/>
              <a:buNone/>
            </a:pPr>
            <a:r>
              <a:rPr lang="en-US" sz="1600" dirty="0">
                <a:latin typeface="Calibri" pitchFamily="34" charset="0"/>
              </a:rPr>
              <a:t>		</a:t>
            </a:r>
            <a:r>
              <a:rPr lang="en-US" sz="1600" dirty="0" smtClean="0">
                <a:latin typeface="Calibri" pitchFamily="34" charset="0"/>
              </a:rPr>
              <a:t>Ag	 Will not replace H</a:t>
            </a:r>
            <a:r>
              <a:rPr lang="en-US" sz="1600" baseline="-25000" dirty="0" smtClean="0">
                <a:latin typeface="Calibri" pitchFamily="34" charset="0"/>
              </a:rPr>
              <a:t>2</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a:t>
            </a:r>
            <a:r>
              <a:rPr lang="en-US" sz="1600" dirty="0" smtClean="0">
                <a:latin typeface="Calibri" pitchFamily="34" charset="0"/>
              </a:rPr>
              <a:t>	Pd	 from liquid water, </a:t>
            </a:r>
            <a:endParaRPr lang="en-US" sz="1600" baseline="-25000" dirty="0" smtClean="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a:t>
            </a:r>
            <a:r>
              <a:rPr lang="en-US" sz="1600" dirty="0" smtClean="0">
                <a:latin typeface="Calibri" pitchFamily="34" charset="0"/>
              </a:rPr>
              <a:t>	Pt	 steam or acid</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a:t>
            </a:r>
            <a:r>
              <a:rPr lang="en-US" sz="1600" dirty="0" smtClean="0">
                <a:latin typeface="Calibri" pitchFamily="34" charset="0"/>
              </a:rPr>
              <a:t>Hg	</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Au	</a:t>
            </a:r>
            <a:r>
              <a:rPr lang="en-US" sz="1600" dirty="0">
                <a:latin typeface="Calibri" pitchFamily="34" charset="0"/>
                <a:sym typeface="Wingdings" pitchFamily="2" charset="2"/>
              </a:rPr>
              <a:t> least reactive</a:t>
            </a:r>
            <a:endParaRPr lang="en-US" sz="1600" dirty="0">
              <a:latin typeface="Calibri" pitchFamily="34" charset="0"/>
            </a:endParaRPr>
          </a:p>
          <a:p>
            <a:pPr marL="342900" indent="-342900">
              <a:lnSpc>
                <a:spcPct val="80000"/>
              </a:lnSpc>
              <a:spcBef>
                <a:spcPct val="20000"/>
              </a:spcBef>
              <a:buFont typeface="Arial" charset="0"/>
              <a:buNone/>
            </a:pPr>
            <a:endParaRPr lang="en-US" sz="1600" dirty="0">
              <a:latin typeface="Calibri" pitchFamily="34" charset="0"/>
            </a:endParaRPr>
          </a:p>
        </p:txBody>
      </p:sp>
      <p:sp>
        <p:nvSpPr>
          <p:cNvPr id="4100" name="Rectangle 6"/>
          <p:cNvSpPr>
            <a:spLocks noChangeArrowheads="1"/>
          </p:cNvSpPr>
          <p:nvPr/>
        </p:nvSpPr>
        <p:spPr bwMode="auto">
          <a:xfrm>
            <a:off x="4572000" y="914400"/>
            <a:ext cx="4114800" cy="521176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1600">
                <a:latin typeface="Calibri" pitchFamily="34" charset="0"/>
              </a:rPr>
              <a:t>	</a:t>
            </a:r>
            <a:r>
              <a:rPr lang="en-US" sz="1600" u="sng">
                <a:latin typeface="Calibri" pitchFamily="34" charset="0"/>
              </a:rPr>
              <a:t>Nonmetals: Halogens</a:t>
            </a:r>
            <a:endParaRPr lang="en-US" sz="1600">
              <a:latin typeface="Calibri" pitchFamily="34" charset="0"/>
            </a:endParaRPr>
          </a:p>
          <a:p>
            <a:pPr marL="342900" indent="-342900">
              <a:lnSpc>
                <a:spcPct val="80000"/>
              </a:lnSpc>
              <a:spcBef>
                <a:spcPct val="20000"/>
              </a:spcBef>
              <a:buFont typeface="Arial" charset="0"/>
              <a:buNone/>
            </a:pPr>
            <a:r>
              <a:rPr lang="en-US" sz="1600">
                <a:latin typeface="Calibri" pitchFamily="34" charset="0"/>
              </a:rPr>
              <a:t>		F	</a:t>
            </a:r>
            <a:r>
              <a:rPr lang="en-US" sz="1600">
                <a:latin typeface="Calibri" pitchFamily="34" charset="0"/>
                <a:sym typeface="Wingdings" pitchFamily="2" charset="2"/>
              </a:rPr>
              <a:t> most reactive</a:t>
            </a:r>
            <a:endParaRPr lang="en-US" sz="1600">
              <a:latin typeface="Calibri" pitchFamily="34" charset="0"/>
            </a:endParaRPr>
          </a:p>
          <a:p>
            <a:pPr marL="342900" indent="-342900">
              <a:lnSpc>
                <a:spcPct val="80000"/>
              </a:lnSpc>
              <a:spcBef>
                <a:spcPct val="20000"/>
              </a:spcBef>
              <a:buFont typeface="Arial" charset="0"/>
              <a:buNone/>
            </a:pPr>
            <a:r>
              <a:rPr lang="en-US" sz="1600">
                <a:latin typeface="Calibri" pitchFamily="34" charset="0"/>
              </a:rPr>
              <a:t>		Cl</a:t>
            </a:r>
          </a:p>
          <a:p>
            <a:pPr marL="342900" indent="-342900">
              <a:lnSpc>
                <a:spcPct val="80000"/>
              </a:lnSpc>
              <a:spcBef>
                <a:spcPct val="20000"/>
              </a:spcBef>
              <a:buFont typeface="Arial" charset="0"/>
              <a:buNone/>
            </a:pPr>
            <a:r>
              <a:rPr lang="en-US" sz="1600">
                <a:latin typeface="Calibri" pitchFamily="34" charset="0"/>
              </a:rPr>
              <a:t>		Br</a:t>
            </a:r>
          </a:p>
          <a:p>
            <a:pPr marL="342900" indent="-342900">
              <a:lnSpc>
                <a:spcPct val="80000"/>
              </a:lnSpc>
              <a:spcBef>
                <a:spcPct val="20000"/>
              </a:spcBef>
              <a:buFont typeface="Arial" charset="0"/>
              <a:buNone/>
            </a:pPr>
            <a:r>
              <a:rPr lang="en-US" sz="1600">
                <a:latin typeface="Calibri" pitchFamily="34" charset="0"/>
              </a:rPr>
              <a:t>		I	</a:t>
            </a:r>
            <a:r>
              <a:rPr lang="en-US" sz="1600">
                <a:latin typeface="Calibri" pitchFamily="34" charset="0"/>
                <a:sym typeface="Wingdings" pitchFamily="2" charset="2"/>
              </a:rPr>
              <a:t> least reactive</a:t>
            </a:r>
            <a:endParaRPr lang="en-US" sz="1600">
              <a:latin typeface="Calibri" pitchFamily="34" charset="0"/>
            </a:endParaRPr>
          </a:p>
          <a:p>
            <a:pPr marL="342900" indent="-342900">
              <a:lnSpc>
                <a:spcPct val="80000"/>
              </a:lnSpc>
              <a:spcBef>
                <a:spcPct val="20000"/>
              </a:spcBef>
              <a:buFont typeface="Arial" charset="0"/>
              <a:buNone/>
            </a:pPr>
            <a:endParaRPr lang="en-US" sz="1600">
              <a:latin typeface="Calibri" pitchFamily="34" charset="0"/>
            </a:endParaRPr>
          </a:p>
          <a:p>
            <a:pPr marL="342900" indent="-342900">
              <a:lnSpc>
                <a:spcPct val="80000"/>
              </a:lnSpc>
              <a:spcBef>
                <a:spcPct val="20000"/>
              </a:spcBef>
              <a:buFont typeface="Arial" charset="0"/>
              <a:buNone/>
            </a:pPr>
            <a:endParaRPr lang="en-US" sz="1600">
              <a:latin typeface="Calibri" pitchFamily="34" charset="0"/>
            </a:endParaRPr>
          </a:p>
          <a:p>
            <a:pPr marL="342900" indent="-342900">
              <a:lnSpc>
                <a:spcPct val="80000"/>
              </a:lnSpc>
              <a:spcBef>
                <a:spcPct val="20000"/>
              </a:spcBef>
              <a:buFont typeface="Arial" charset="0"/>
              <a:buNone/>
            </a:pPr>
            <a:endParaRPr lang="en-US" sz="1600">
              <a:latin typeface="Calibri" pitchFamily="34" charset="0"/>
            </a:endParaRPr>
          </a:p>
        </p:txBody>
      </p:sp>
      <p:sp>
        <p:nvSpPr>
          <p:cNvPr id="6" name="Left Brace 5"/>
          <p:cNvSpPr/>
          <p:nvPr/>
        </p:nvSpPr>
        <p:spPr>
          <a:xfrm>
            <a:off x="990600" y="685800"/>
            <a:ext cx="152400" cy="1447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8" name="Straight Connector 7"/>
          <p:cNvCxnSpPr/>
          <p:nvPr/>
        </p:nvCxnSpPr>
        <p:spPr>
          <a:xfrm>
            <a:off x="1143000" y="20574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43000" y="3352800"/>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3000" y="480060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43000" y="5029200"/>
            <a:ext cx="2819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descr="aabjuvn0"/>
          <p:cNvPicPr>
            <a:picLocks noGrp="1" noChangeAspect="1" noChangeArrowheads="1"/>
          </p:cNvPicPr>
          <p:nvPr>
            <p:ph idx="4294967295"/>
          </p:nvPr>
        </p:nvPicPr>
        <p:blipFill>
          <a:blip r:embed="rId2" cstate="print"/>
          <a:srcRect/>
          <a:stretch>
            <a:fillRect/>
          </a:stretch>
        </p:blipFill>
        <p:spPr>
          <a:xfrm>
            <a:off x="1295400" y="538163"/>
            <a:ext cx="6705600" cy="5946775"/>
          </a:xfrm>
          <a:noFill/>
        </p:spPr>
      </p:pic>
    </p:spTree>
    <p:extLst>
      <p:ext uri="{BB962C8B-B14F-4D97-AF65-F5344CB8AC3E}">
        <p14:creationId xmlns:p14="http://schemas.microsoft.com/office/powerpoint/2010/main" val="284616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57150" y="1057275"/>
            <a:ext cx="9029700" cy="4743450"/>
          </a:xfrm>
          <a:prstGeom prst="rect">
            <a:avLst/>
          </a:prstGeom>
          <a:noFill/>
          <a:ln w="25400">
            <a:noFill/>
            <a:miter lim="800000"/>
            <a:headEnd/>
            <a:tailEnd/>
          </a:ln>
          <a:effec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Single Replacement Reactions</a:t>
            </a:r>
            <a:endParaRPr lang="en-US" dirty="0"/>
          </a:p>
        </p:txBody>
      </p:sp>
      <p:sp>
        <p:nvSpPr>
          <p:cNvPr id="3" name="Content Placeholder 2"/>
          <p:cNvSpPr>
            <a:spLocks noGrp="1"/>
          </p:cNvSpPr>
          <p:nvPr>
            <p:ph idx="1"/>
          </p:nvPr>
        </p:nvSpPr>
        <p:spPr/>
        <p:txBody>
          <a:bodyPr/>
          <a:lstStyle/>
          <a:p>
            <a:r>
              <a:rPr lang="en-US" dirty="0" smtClean="0"/>
              <a:t>Aluminum wire is placed in a cupric nitrate solution. What is the sum of the coefficients?</a:t>
            </a:r>
          </a:p>
        </p:txBody>
      </p:sp>
      <p:sp>
        <p:nvSpPr>
          <p:cNvPr id="4" name="Rectangle 5"/>
          <p:cNvSpPr>
            <a:spLocks noChangeArrowheads="1"/>
          </p:cNvSpPr>
          <p:nvPr/>
        </p:nvSpPr>
        <p:spPr bwMode="auto">
          <a:xfrm>
            <a:off x="0" y="0"/>
            <a:ext cx="990600" cy="685800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1600" u="sng" dirty="0" smtClean="0">
                <a:latin typeface="Calibri" pitchFamily="34" charset="0"/>
              </a:rPr>
              <a:t>Activity </a:t>
            </a:r>
          </a:p>
          <a:p>
            <a:pPr marL="342900" indent="-342900">
              <a:lnSpc>
                <a:spcPct val="80000"/>
              </a:lnSpc>
              <a:spcBef>
                <a:spcPct val="20000"/>
              </a:spcBef>
              <a:buFont typeface="Arial" charset="0"/>
              <a:buNone/>
            </a:pPr>
            <a:r>
              <a:rPr lang="en-US" sz="1600" u="sng" dirty="0" smtClean="0">
                <a:latin typeface="Calibri" pitchFamily="34" charset="0"/>
              </a:rPr>
              <a:t>Series of </a:t>
            </a:r>
          </a:p>
          <a:p>
            <a:pPr marL="342900" indent="-342900">
              <a:lnSpc>
                <a:spcPct val="80000"/>
              </a:lnSpc>
              <a:spcBef>
                <a:spcPct val="20000"/>
              </a:spcBef>
              <a:buFont typeface="Arial" charset="0"/>
              <a:buNone/>
            </a:pPr>
            <a:r>
              <a:rPr lang="en-US" sz="1600" u="sng" dirty="0" smtClean="0">
                <a:latin typeface="Calibri" pitchFamily="34" charset="0"/>
              </a:rPr>
              <a:t>Metals</a:t>
            </a:r>
            <a:endParaRPr lang="en-US" sz="1600" u="sng"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Li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K</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Ba</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Sr</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Ca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Na</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Mg</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Al</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Mn</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Zn</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Cr</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Fe</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Cd</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Co</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Ni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Sn</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Pb</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t>
            </a:r>
            <a:r>
              <a:rPr lang="en-US" sz="1600" dirty="0">
                <a:latin typeface="Calibri" pitchFamily="34" charset="0"/>
              </a:rPr>
              <a:t>H</a:t>
            </a:r>
            <a:r>
              <a:rPr lang="en-US" sz="1600" dirty="0" smtClean="0">
                <a:latin typeface="Calibri" pitchFamily="34" charset="0"/>
              </a:rPr>
              <a:t>)</a:t>
            </a:r>
          </a:p>
          <a:p>
            <a:pPr marL="342900" indent="-342900">
              <a:lnSpc>
                <a:spcPct val="80000"/>
              </a:lnSpc>
              <a:spcBef>
                <a:spcPct val="20000"/>
              </a:spcBef>
              <a:buFont typeface="Arial" charset="0"/>
              <a:buNone/>
            </a:pPr>
            <a:r>
              <a:rPr lang="en-US" sz="1600" dirty="0" err="1" smtClean="0">
                <a:latin typeface="Calibri" pitchFamily="34" charset="0"/>
              </a:rPr>
              <a:t>Sb</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Cu</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Ag	 </a:t>
            </a:r>
          </a:p>
          <a:p>
            <a:pPr marL="342900" indent="-342900">
              <a:lnSpc>
                <a:spcPct val="80000"/>
              </a:lnSpc>
              <a:spcBef>
                <a:spcPct val="20000"/>
              </a:spcBef>
              <a:buFont typeface="Arial" charset="0"/>
              <a:buNone/>
            </a:pPr>
            <a:r>
              <a:rPr lang="en-US" sz="1600" dirty="0" smtClean="0">
                <a:latin typeface="Calibri" pitchFamily="34" charset="0"/>
              </a:rPr>
              <a:t>Pd	</a:t>
            </a:r>
            <a:endParaRPr lang="en-US" sz="1600" baseline="-250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Pt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Hg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Au</a:t>
            </a:r>
            <a:r>
              <a:rPr lang="en-US" sz="1600" dirty="0">
                <a:latin typeface="Calibri" pitchFamily="34" charset="0"/>
              </a:rPr>
              <a:t>	</a:t>
            </a:r>
          </a:p>
          <a:p>
            <a:pPr marL="342900" indent="-342900">
              <a:lnSpc>
                <a:spcPct val="80000"/>
              </a:lnSpc>
              <a:spcBef>
                <a:spcPct val="20000"/>
              </a:spcBef>
              <a:buFont typeface="Arial" charset="0"/>
              <a:buNone/>
            </a:pPr>
            <a:endParaRPr lang="en-US" sz="1600" dirty="0">
              <a:latin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Single Replacement Reactions</a:t>
            </a:r>
            <a:endParaRPr lang="en-US" dirty="0"/>
          </a:p>
        </p:txBody>
      </p:sp>
      <p:sp>
        <p:nvSpPr>
          <p:cNvPr id="3" name="Content Placeholder 2"/>
          <p:cNvSpPr>
            <a:spLocks noGrp="1"/>
          </p:cNvSpPr>
          <p:nvPr>
            <p:ph idx="1"/>
          </p:nvPr>
        </p:nvSpPr>
        <p:spPr/>
        <p:txBody>
          <a:bodyPr>
            <a:normAutofit/>
          </a:bodyPr>
          <a:lstStyle/>
          <a:p>
            <a:r>
              <a:rPr lang="en-US" dirty="0" smtClean="0"/>
              <a:t>Copper wire is placed in a solution of magnesium nitrate. What is the net ionic equation?</a:t>
            </a:r>
          </a:p>
          <a:p>
            <a:pPr marL="514350" indent="-514350">
              <a:buFont typeface="+mj-lt"/>
              <a:buAutoNum type="alphaUcPeriod"/>
            </a:pPr>
            <a:r>
              <a:rPr lang="en-US" dirty="0" smtClean="0"/>
              <a:t>Cu </a:t>
            </a:r>
            <a:r>
              <a:rPr lang="en-US" baseline="-25000" dirty="0" smtClean="0"/>
              <a:t>(s) </a:t>
            </a:r>
            <a:r>
              <a:rPr lang="en-US" dirty="0" smtClean="0"/>
              <a:t>+ Mg(NO</a:t>
            </a:r>
            <a:r>
              <a:rPr lang="en-US" baseline="-25000" dirty="0" smtClean="0"/>
              <a:t>3</a:t>
            </a:r>
            <a:r>
              <a:rPr lang="en-US" dirty="0" smtClean="0"/>
              <a:t>)</a:t>
            </a:r>
            <a:r>
              <a:rPr lang="en-US" baseline="-25000" dirty="0" smtClean="0"/>
              <a:t>2 (aq) </a:t>
            </a:r>
            <a:r>
              <a:rPr lang="en-US" dirty="0" smtClean="0">
                <a:sym typeface="Wingdings" pitchFamily="2" charset="2"/>
              </a:rPr>
              <a:t> Mg</a:t>
            </a:r>
            <a:r>
              <a:rPr lang="en-US" baseline="-25000" dirty="0" smtClean="0">
                <a:sym typeface="Wingdings" pitchFamily="2" charset="2"/>
              </a:rPr>
              <a:t> (s) </a:t>
            </a:r>
            <a:r>
              <a:rPr lang="en-US" dirty="0" smtClean="0">
                <a:sym typeface="Wingdings" pitchFamily="2" charset="2"/>
              </a:rPr>
              <a:t>+ Cu(NO</a:t>
            </a:r>
            <a:r>
              <a:rPr lang="en-US" baseline="-25000" dirty="0" smtClean="0">
                <a:sym typeface="Wingdings" pitchFamily="2" charset="2"/>
              </a:rPr>
              <a:t>3</a:t>
            </a:r>
            <a:r>
              <a:rPr lang="en-US" dirty="0" smtClean="0">
                <a:sym typeface="Wingdings" pitchFamily="2" charset="2"/>
              </a:rPr>
              <a:t>)</a:t>
            </a:r>
            <a:r>
              <a:rPr lang="en-US" baseline="-25000" dirty="0" smtClean="0">
                <a:sym typeface="Wingdings" pitchFamily="2" charset="2"/>
              </a:rPr>
              <a:t>2 (aq)</a:t>
            </a:r>
            <a:endParaRPr lang="en-US" dirty="0" smtClean="0">
              <a:sym typeface="Wingdings" pitchFamily="2" charset="2"/>
            </a:endParaRPr>
          </a:p>
          <a:p>
            <a:pPr marL="514350" indent="-514350">
              <a:buFont typeface="+mj-lt"/>
              <a:buAutoNum type="alphaUcPeriod"/>
            </a:pPr>
            <a:r>
              <a:rPr lang="en-US" dirty="0" smtClean="0">
                <a:sym typeface="Wingdings" pitchFamily="2" charset="2"/>
              </a:rPr>
              <a:t>Cu </a:t>
            </a:r>
            <a:r>
              <a:rPr lang="en-US" baseline="-25000" dirty="0" smtClean="0">
                <a:sym typeface="Wingdings" pitchFamily="2" charset="2"/>
              </a:rPr>
              <a:t>(s) </a:t>
            </a:r>
            <a:r>
              <a:rPr lang="en-US" dirty="0" smtClean="0">
                <a:sym typeface="Wingdings" pitchFamily="2" charset="2"/>
              </a:rPr>
              <a:t>+ Mg(NO</a:t>
            </a:r>
            <a:r>
              <a:rPr lang="en-US" baseline="-25000" dirty="0" smtClean="0">
                <a:sym typeface="Wingdings" pitchFamily="2" charset="2"/>
              </a:rPr>
              <a:t>3</a:t>
            </a:r>
            <a:r>
              <a:rPr lang="en-US" dirty="0" smtClean="0">
                <a:sym typeface="Wingdings" pitchFamily="2" charset="2"/>
              </a:rPr>
              <a:t>)</a:t>
            </a:r>
            <a:r>
              <a:rPr lang="en-US" baseline="-25000" dirty="0" smtClean="0">
                <a:sym typeface="Wingdings" pitchFamily="2" charset="2"/>
              </a:rPr>
              <a:t>2 (aq) </a:t>
            </a:r>
            <a:r>
              <a:rPr lang="en-US" dirty="0" smtClean="0">
                <a:sym typeface="Wingdings" pitchFamily="2" charset="2"/>
              </a:rPr>
              <a:t> </a:t>
            </a:r>
            <a:r>
              <a:rPr lang="en-US" dirty="0" err="1" smtClean="0">
                <a:sym typeface="Wingdings" pitchFamily="2" charset="2"/>
              </a:rPr>
              <a:t>MgCu</a:t>
            </a:r>
            <a:r>
              <a:rPr lang="en-US" baseline="-25000" dirty="0" smtClean="0">
                <a:sym typeface="Wingdings" pitchFamily="2" charset="2"/>
              </a:rPr>
              <a:t> (s) </a:t>
            </a:r>
            <a:r>
              <a:rPr lang="en-US" dirty="0" smtClean="0">
                <a:sym typeface="Wingdings" pitchFamily="2" charset="2"/>
              </a:rPr>
              <a:t>+ NO</a:t>
            </a:r>
            <a:r>
              <a:rPr lang="en-US" baseline="-25000" dirty="0" smtClean="0">
                <a:sym typeface="Wingdings" pitchFamily="2" charset="2"/>
              </a:rPr>
              <a:t>2 (g)</a:t>
            </a:r>
          </a:p>
          <a:p>
            <a:pPr marL="514350" indent="-514350">
              <a:buFont typeface="+mj-lt"/>
              <a:buAutoNum type="alphaUcPeriod"/>
            </a:pPr>
            <a:r>
              <a:rPr lang="en-US" sz="2600" dirty="0" smtClean="0"/>
              <a:t>Cu </a:t>
            </a:r>
            <a:r>
              <a:rPr lang="en-US" sz="2600" baseline="-25000" dirty="0" smtClean="0"/>
              <a:t>(s) </a:t>
            </a:r>
            <a:r>
              <a:rPr lang="en-US" sz="2600" dirty="0" smtClean="0"/>
              <a:t>+ Mg</a:t>
            </a:r>
            <a:r>
              <a:rPr lang="en-US" sz="2600" baseline="30000" dirty="0" smtClean="0"/>
              <a:t>2+ </a:t>
            </a:r>
            <a:r>
              <a:rPr lang="en-US" sz="2600" baseline="-25000" dirty="0" smtClean="0"/>
              <a:t>(aq) </a:t>
            </a:r>
            <a:r>
              <a:rPr lang="en-US" sz="2600" dirty="0" smtClean="0"/>
              <a:t>+ 2 NO</a:t>
            </a:r>
            <a:r>
              <a:rPr lang="en-US" sz="2600" baseline="-25000" dirty="0" smtClean="0"/>
              <a:t>3</a:t>
            </a:r>
            <a:r>
              <a:rPr lang="en-US" sz="2600" baseline="30000" dirty="0" smtClean="0"/>
              <a:t>- </a:t>
            </a:r>
            <a:r>
              <a:rPr lang="en-US" sz="2600" baseline="-25000" dirty="0" smtClean="0"/>
              <a:t>(aq) </a:t>
            </a:r>
            <a:r>
              <a:rPr lang="en-US" sz="2600" dirty="0" smtClean="0">
                <a:sym typeface="Wingdings" pitchFamily="2" charset="2"/>
              </a:rPr>
              <a:t> Mg</a:t>
            </a:r>
            <a:r>
              <a:rPr lang="en-US" sz="2600" baseline="-25000" dirty="0" smtClean="0">
                <a:sym typeface="Wingdings" pitchFamily="2" charset="2"/>
              </a:rPr>
              <a:t> (s) </a:t>
            </a:r>
            <a:r>
              <a:rPr lang="en-US" sz="2600" dirty="0" smtClean="0">
                <a:sym typeface="Wingdings" pitchFamily="2" charset="2"/>
              </a:rPr>
              <a:t>+ Cu</a:t>
            </a:r>
            <a:r>
              <a:rPr lang="en-US" sz="2600" baseline="30000" dirty="0" smtClean="0">
                <a:sym typeface="Wingdings" pitchFamily="2" charset="2"/>
              </a:rPr>
              <a:t>2+ </a:t>
            </a:r>
            <a:r>
              <a:rPr lang="en-US" sz="2600" baseline="-25000" dirty="0" smtClean="0">
                <a:sym typeface="Wingdings" pitchFamily="2" charset="2"/>
              </a:rPr>
              <a:t>(aq) </a:t>
            </a:r>
            <a:r>
              <a:rPr lang="en-US" sz="2600" dirty="0" smtClean="0">
                <a:sym typeface="Wingdings" pitchFamily="2" charset="2"/>
              </a:rPr>
              <a:t>+ 2 NO</a:t>
            </a:r>
            <a:r>
              <a:rPr lang="en-US" sz="2600" baseline="-25000" dirty="0" smtClean="0">
                <a:sym typeface="Wingdings" pitchFamily="2" charset="2"/>
              </a:rPr>
              <a:t>3</a:t>
            </a:r>
            <a:r>
              <a:rPr lang="en-US" sz="2600" baseline="30000" dirty="0" smtClean="0">
                <a:sym typeface="Wingdings" pitchFamily="2" charset="2"/>
              </a:rPr>
              <a:t>-</a:t>
            </a:r>
            <a:r>
              <a:rPr lang="en-US" sz="2600" baseline="-25000" dirty="0" smtClean="0">
                <a:sym typeface="Wingdings" pitchFamily="2" charset="2"/>
              </a:rPr>
              <a:t> (aq)</a:t>
            </a:r>
            <a:endParaRPr lang="en-US" sz="2600" dirty="0" smtClean="0">
              <a:sym typeface="Wingdings" pitchFamily="2" charset="2"/>
            </a:endParaRPr>
          </a:p>
          <a:p>
            <a:pPr marL="514350" indent="-514350">
              <a:buFont typeface="+mj-lt"/>
              <a:buAutoNum type="alphaUcPeriod"/>
            </a:pPr>
            <a:r>
              <a:rPr lang="en-US" dirty="0" smtClean="0"/>
              <a:t>Cu </a:t>
            </a:r>
            <a:r>
              <a:rPr lang="en-US" baseline="-25000" dirty="0" smtClean="0"/>
              <a:t>(s) </a:t>
            </a:r>
            <a:r>
              <a:rPr lang="en-US" dirty="0" smtClean="0"/>
              <a:t>+ Mg</a:t>
            </a:r>
            <a:r>
              <a:rPr lang="en-US" baseline="30000" dirty="0" smtClean="0"/>
              <a:t>2+ </a:t>
            </a:r>
            <a:r>
              <a:rPr lang="en-US" baseline="-25000" dirty="0" smtClean="0"/>
              <a:t>(aq) </a:t>
            </a:r>
            <a:r>
              <a:rPr lang="en-US" dirty="0" smtClean="0">
                <a:sym typeface="Wingdings" pitchFamily="2" charset="2"/>
              </a:rPr>
              <a:t> Mg</a:t>
            </a:r>
            <a:r>
              <a:rPr lang="en-US" baseline="-25000" dirty="0" smtClean="0">
                <a:sym typeface="Wingdings" pitchFamily="2" charset="2"/>
              </a:rPr>
              <a:t> (s) </a:t>
            </a:r>
            <a:r>
              <a:rPr lang="en-US" dirty="0" smtClean="0">
                <a:sym typeface="Wingdings" pitchFamily="2" charset="2"/>
              </a:rPr>
              <a:t>+ Cu</a:t>
            </a:r>
            <a:r>
              <a:rPr lang="en-US" baseline="30000" dirty="0" smtClean="0">
                <a:sym typeface="Wingdings" pitchFamily="2" charset="2"/>
              </a:rPr>
              <a:t>2+ </a:t>
            </a:r>
            <a:r>
              <a:rPr lang="en-US" baseline="-25000" dirty="0" smtClean="0">
                <a:sym typeface="Wingdings" pitchFamily="2" charset="2"/>
              </a:rPr>
              <a:t>(aq)</a:t>
            </a:r>
            <a:endParaRPr lang="en-US" dirty="0" smtClean="0">
              <a:sym typeface="Wingdings" pitchFamily="2" charset="2"/>
            </a:endParaRPr>
          </a:p>
          <a:p>
            <a:pPr marL="514350" indent="-514350">
              <a:buFont typeface="+mj-lt"/>
              <a:buAutoNum type="alphaUcPeriod"/>
            </a:pPr>
            <a:r>
              <a:rPr lang="en-US" dirty="0" smtClean="0">
                <a:sym typeface="Wingdings" pitchFamily="2" charset="2"/>
              </a:rPr>
              <a:t>No reaction</a:t>
            </a:r>
          </a:p>
        </p:txBody>
      </p:sp>
      <p:sp>
        <p:nvSpPr>
          <p:cNvPr id="5" name="Rectangle 5"/>
          <p:cNvSpPr>
            <a:spLocks noChangeArrowheads="1"/>
          </p:cNvSpPr>
          <p:nvPr/>
        </p:nvSpPr>
        <p:spPr bwMode="auto">
          <a:xfrm>
            <a:off x="0" y="0"/>
            <a:ext cx="762000" cy="632460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1600" u="sng" dirty="0" smtClean="0">
                <a:latin typeface="Calibri" pitchFamily="34" charset="0"/>
              </a:rPr>
              <a:t>Metals</a:t>
            </a:r>
            <a:endParaRPr lang="en-US" sz="1600" u="sng"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Li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K</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Ba</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Sr</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Ca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Na</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Mg</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Al</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Mn</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Zn</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Cr</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Fe</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Cd</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Co</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Ni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Sn</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Pb</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t>
            </a:r>
            <a:r>
              <a:rPr lang="en-US" sz="1600" dirty="0">
                <a:latin typeface="Calibri" pitchFamily="34" charset="0"/>
              </a:rPr>
              <a:t>H</a:t>
            </a:r>
            <a:r>
              <a:rPr lang="en-US" sz="1600" dirty="0" smtClean="0">
                <a:latin typeface="Calibri" pitchFamily="34" charset="0"/>
              </a:rPr>
              <a:t>)</a:t>
            </a:r>
          </a:p>
          <a:p>
            <a:pPr marL="342900" indent="-342900">
              <a:lnSpc>
                <a:spcPct val="80000"/>
              </a:lnSpc>
              <a:spcBef>
                <a:spcPct val="20000"/>
              </a:spcBef>
              <a:buFont typeface="Arial" charset="0"/>
              <a:buNone/>
            </a:pPr>
            <a:r>
              <a:rPr lang="en-US" sz="1600" dirty="0" err="1" smtClean="0">
                <a:latin typeface="Calibri" pitchFamily="34" charset="0"/>
              </a:rPr>
              <a:t>Sb</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Cu</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Ag	 </a:t>
            </a:r>
          </a:p>
          <a:p>
            <a:pPr marL="342900" indent="-342900">
              <a:lnSpc>
                <a:spcPct val="80000"/>
              </a:lnSpc>
              <a:spcBef>
                <a:spcPct val="20000"/>
              </a:spcBef>
              <a:buFont typeface="Arial" charset="0"/>
              <a:buNone/>
            </a:pPr>
            <a:r>
              <a:rPr lang="en-US" sz="1600" dirty="0" smtClean="0">
                <a:latin typeface="Calibri" pitchFamily="34" charset="0"/>
              </a:rPr>
              <a:t>Pd	</a:t>
            </a:r>
            <a:endParaRPr lang="en-US" sz="1600" baseline="-250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Pt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Hg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Au</a:t>
            </a:r>
            <a:r>
              <a:rPr lang="en-US" sz="1600" dirty="0">
                <a:latin typeface="Calibri" pitchFamily="34" charset="0"/>
              </a:rPr>
              <a:t>	</a:t>
            </a:r>
          </a:p>
          <a:p>
            <a:pPr marL="342900" indent="-342900">
              <a:lnSpc>
                <a:spcPct val="80000"/>
              </a:lnSpc>
              <a:spcBef>
                <a:spcPct val="20000"/>
              </a:spcBef>
              <a:buFont typeface="Arial" charset="0"/>
              <a:buNone/>
            </a:pPr>
            <a:endParaRPr lang="en-US" sz="1600" dirty="0">
              <a:latin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a:t>
            </a:r>
            <a:br>
              <a:rPr lang="en-US" dirty="0" smtClean="0"/>
            </a:br>
            <a:r>
              <a:rPr lang="en-US" dirty="0" smtClean="0"/>
              <a:t>Single Replacement Reactions</a:t>
            </a:r>
            <a:endParaRPr lang="en-US" dirty="0"/>
          </a:p>
        </p:txBody>
      </p:sp>
      <p:sp>
        <p:nvSpPr>
          <p:cNvPr id="3" name="Content Placeholder 2"/>
          <p:cNvSpPr>
            <a:spLocks noGrp="1"/>
          </p:cNvSpPr>
          <p:nvPr>
            <p:ph idx="1"/>
          </p:nvPr>
        </p:nvSpPr>
        <p:spPr/>
        <p:txBody>
          <a:bodyPr/>
          <a:lstStyle/>
          <a:p>
            <a:r>
              <a:rPr lang="en-US" dirty="0" smtClean="0"/>
              <a:t>Magnesium ribbon is placed in a hydrochloric acid solution. What is the balanced chemical equation?</a:t>
            </a:r>
          </a:p>
          <a:p>
            <a:pPr marL="514350" indent="-514350">
              <a:buFont typeface="+mj-lt"/>
              <a:buAutoNum type="alphaUcPeriod"/>
            </a:pPr>
            <a:r>
              <a:rPr lang="en-US" dirty="0" smtClean="0"/>
              <a:t>Mg </a:t>
            </a:r>
            <a:r>
              <a:rPr lang="en-US" baseline="-25000" dirty="0" smtClean="0"/>
              <a:t>(s) </a:t>
            </a:r>
            <a:r>
              <a:rPr lang="en-US" dirty="0" smtClean="0"/>
              <a:t>+ 2 </a:t>
            </a:r>
            <a:r>
              <a:rPr lang="en-US" dirty="0" err="1" smtClean="0"/>
              <a:t>HCl</a:t>
            </a:r>
            <a:r>
              <a:rPr lang="en-US" dirty="0" smtClean="0"/>
              <a:t> </a:t>
            </a:r>
            <a:r>
              <a:rPr lang="en-US" baseline="-25000" dirty="0" smtClean="0"/>
              <a:t>(aq) </a:t>
            </a:r>
            <a:r>
              <a:rPr lang="en-US" dirty="0" smtClean="0">
                <a:sym typeface="Wingdings" pitchFamily="2" charset="2"/>
              </a:rPr>
              <a:t> MgCl</a:t>
            </a:r>
            <a:r>
              <a:rPr lang="en-US" baseline="-25000" dirty="0" smtClean="0">
                <a:sym typeface="Wingdings" pitchFamily="2" charset="2"/>
              </a:rPr>
              <a:t>2 (aq) </a:t>
            </a:r>
            <a:r>
              <a:rPr lang="en-US" dirty="0" smtClean="0">
                <a:sym typeface="Wingdings" pitchFamily="2" charset="2"/>
              </a:rPr>
              <a:t>+ H</a:t>
            </a:r>
            <a:r>
              <a:rPr lang="en-US" baseline="-25000" dirty="0" smtClean="0">
                <a:sym typeface="Wingdings" pitchFamily="2" charset="2"/>
              </a:rPr>
              <a:t>2 (g)</a:t>
            </a:r>
            <a:endParaRPr lang="en-US" dirty="0" smtClean="0">
              <a:sym typeface="Wingdings" pitchFamily="2" charset="2"/>
            </a:endParaRPr>
          </a:p>
          <a:p>
            <a:pPr marL="514350" indent="-514350">
              <a:buFont typeface="+mj-lt"/>
              <a:buAutoNum type="alphaUcPeriod"/>
            </a:pPr>
            <a:r>
              <a:rPr lang="en-US" dirty="0" smtClean="0"/>
              <a:t>Mg </a:t>
            </a:r>
            <a:r>
              <a:rPr lang="en-US" baseline="-25000" dirty="0" smtClean="0"/>
              <a:t>(s) </a:t>
            </a:r>
            <a:r>
              <a:rPr lang="en-US" dirty="0" smtClean="0"/>
              <a:t>+ 2 </a:t>
            </a:r>
            <a:r>
              <a:rPr lang="en-US" dirty="0" err="1" smtClean="0"/>
              <a:t>HCl</a:t>
            </a:r>
            <a:r>
              <a:rPr lang="en-US" dirty="0" smtClean="0"/>
              <a:t> </a:t>
            </a:r>
            <a:r>
              <a:rPr lang="en-US" baseline="-25000" dirty="0" smtClean="0"/>
              <a:t>(aq) </a:t>
            </a:r>
            <a:r>
              <a:rPr lang="en-US" dirty="0" smtClean="0">
                <a:sym typeface="Wingdings" pitchFamily="2" charset="2"/>
              </a:rPr>
              <a:t> MgCl</a:t>
            </a:r>
            <a:r>
              <a:rPr lang="en-US" baseline="-25000" dirty="0" smtClean="0">
                <a:sym typeface="Wingdings" pitchFamily="2" charset="2"/>
              </a:rPr>
              <a:t>2 (aq) </a:t>
            </a:r>
            <a:r>
              <a:rPr lang="en-US" dirty="0" smtClean="0">
                <a:sym typeface="Wingdings" pitchFamily="2" charset="2"/>
              </a:rPr>
              <a:t>+ 2 H</a:t>
            </a:r>
            <a:r>
              <a:rPr lang="en-US" baseline="-25000" dirty="0" smtClean="0">
                <a:sym typeface="Wingdings" pitchFamily="2" charset="2"/>
              </a:rPr>
              <a:t> (g)</a:t>
            </a:r>
          </a:p>
          <a:p>
            <a:pPr marL="514350" indent="-514350">
              <a:buFont typeface="+mj-lt"/>
              <a:buAutoNum type="alphaUcPeriod"/>
            </a:pPr>
            <a:r>
              <a:rPr lang="en-US" sz="2800" dirty="0" smtClean="0"/>
              <a:t>Mg </a:t>
            </a:r>
            <a:r>
              <a:rPr lang="en-US" sz="2800" baseline="-25000" dirty="0" smtClean="0"/>
              <a:t>(s) </a:t>
            </a:r>
            <a:r>
              <a:rPr lang="en-US" sz="2800" dirty="0" smtClean="0"/>
              <a:t>+ 2 H</a:t>
            </a:r>
            <a:r>
              <a:rPr lang="en-US" sz="2800" baseline="30000" dirty="0" smtClean="0"/>
              <a:t>+</a:t>
            </a:r>
            <a:r>
              <a:rPr lang="en-US" sz="2800" dirty="0" smtClean="0"/>
              <a:t> </a:t>
            </a:r>
            <a:r>
              <a:rPr lang="en-US" sz="2800" baseline="-25000" dirty="0" smtClean="0"/>
              <a:t>(aq) </a:t>
            </a:r>
            <a:r>
              <a:rPr lang="en-US" sz="2800" dirty="0" smtClean="0"/>
              <a:t>+ 2 </a:t>
            </a:r>
            <a:r>
              <a:rPr lang="en-US" sz="2800" dirty="0" err="1" smtClean="0"/>
              <a:t>Cl</a:t>
            </a:r>
            <a:r>
              <a:rPr lang="en-US" sz="2800" dirty="0" smtClean="0"/>
              <a:t>- </a:t>
            </a:r>
            <a:r>
              <a:rPr lang="en-US" sz="2800" baseline="-25000" dirty="0" smtClean="0"/>
              <a:t>(aq) </a:t>
            </a:r>
            <a:r>
              <a:rPr lang="en-US" sz="2800" dirty="0" smtClean="0">
                <a:sym typeface="Wingdings" pitchFamily="2" charset="2"/>
              </a:rPr>
              <a:t> Mg</a:t>
            </a:r>
            <a:r>
              <a:rPr lang="en-US" sz="2800" baseline="30000" dirty="0" smtClean="0">
                <a:sym typeface="Wingdings" pitchFamily="2" charset="2"/>
              </a:rPr>
              <a:t>2+ </a:t>
            </a:r>
            <a:r>
              <a:rPr lang="en-US" sz="2800" baseline="-25000" dirty="0" smtClean="0">
                <a:sym typeface="Wingdings" pitchFamily="2" charset="2"/>
              </a:rPr>
              <a:t>(aq) </a:t>
            </a:r>
            <a:r>
              <a:rPr lang="en-US" sz="2800" dirty="0" smtClean="0">
                <a:sym typeface="Wingdings" pitchFamily="2" charset="2"/>
              </a:rPr>
              <a:t>+ 2 </a:t>
            </a:r>
            <a:r>
              <a:rPr lang="en-US" sz="2800" dirty="0" err="1" smtClean="0">
                <a:sym typeface="Wingdings" pitchFamily="2" charset="2"/>
              </a:rPr>
              <a:t>Cl</a:t>
            </a:r>
            <a:r>
              <a:rPr lang="en-US" sz="2800" baseline="30000" dirty="0" smtClean="0">
                <a:sym typeface="Wingdings" pitchFamily="2" charset="2"/>
              </a:rPr>
              <a:t>-</a:t>
            </a:r>
            <a:r>
              <a:rPr lang="en-US" sz="2800" baseline="-25000" dirty="0" smtClean="0">
                <a:sym typeface="Wingdings" pitchFamily="2" charset="2"/>
              </a:rPr>
              <a:t> (aq) </a:t>
            </a:r>
            <a:r>
              <a:rPr lang="en-US" sz="2800" dirty="0" smtClean="0">
                <a:sym typeface="Wingdings" pitchFamily="2" charset="2"/>
              </a:rPr>
              <a:t>+ H</a:t>
            </a:r>
            <a:r>
              <a:rPr lang="en-US" sz="2800" baseline="-25000" dirty="0" smtClean="0">
                <a:sym typeface="Wingdings" pitchFamily="2" charset="2"/>
              </a:rPr>
              <a:t>2 (g)</a:t>
            </a:r>
            <a:endParaRPr lang="en-US" sz="2800" dirty="0" smtClean="0">
              <a:sym typeface="Wingdings" pitchFamily="2" charset="2"/>
            </a:endParaRPr>
          </a:p>
          <a:p>
            <a:pPr marL="514350" indent="-514350">
              <a:buFont typeface="+mj-lt"/>
              <a:buAutoNum type="alphaUcPeriod"/>
            </a:pPr>
            <a:r>
              <a:rPr lang="en-US" dirty="0" smtClean="0"/>
              <a:t>Mg </a:t>
            </a:r>
            <a:r>
              <a:rPr lang="en-US" baseline="-25000" dirty="0" smtClean="0"/>
              <a:t>(s) </a:t>
            </a:r>
            <a:r>
              <a:rPr lang="en-US" dirty="0" smtClean="0"/>
              <a:t>+ 2 H</a:t>
            </a:r>
            <a:r>
              <a:rPr lang="en-US" baseline="30000" dirty="0" smtClean="0"/>
              <a:t>+</a:t>
            </a:r>
            <a:r>
              <a:rPr lang="en-US" dirty="0" smtClean="0"/>
              <a:t> </a:t>
            </a:r>
            <a:r>
              <a:rPr lang="en-US" baseline="-25000" dirty="0" smtClean="0"/>
              <a:t>(aq) </a:t>
            </a:r>
            <a:r>
              <a:rPr lang="en-US" dirty="0" smtClean="0">
                <a:sym typeface="Wingdings" pitchFamily="2" charset="2"/>
              </a:rPr>
              <a:t> Mg</a:t>
            </a:r>
            <a:r>
              <a:rPr lang="en-US" baseline="30000" dirty="0" smtClean="0">
                <a:sym typeface="Wingdings" pitchFamily="2" charset="2"/>
              </a:rPr>
              <a:t>2+ </a:t>
            </a:r>
            <a:r>
              <a:rPr lang="en-US" baseline="-25000" dirty="0" smtClean="0">
                <a:sym typeface="Wingdings" pitchFamily="2" charset="2"/>
              </a:rPr>
              <a:t>(aq) </a:t>
            </a:r>
            <a:r>
              <a:rPr lang="en-US" dirty="0" smtClean="0">
                <a:sym typeface="Wingdings" pitchFamily="2" charset="2"/>
              </a:rPr>
              <a:t>+ H</a:t>
            </a:r>
            <a:r>
              <a:rPr lang="en-US" baseline="-25000" dirty="0" smtClean="0">
                <a:sym typeface="Wingdings" pitchFamily="2" charset="2"/>
              </a:rPr>
              <a:t>2 (g)</a:t>
            </a:r>
            <a:endParaRPr lang="en-US" dirty="0" smtClean="0">
              <a:sym typeface="Wingdings" pitchFamily="2" charset="2"/>
            </a:endParaRPr>
          </a:p>
          <a:p>
            <a:pPr marL="514350" indent="-514350">
              <a:buFont typeface="+mj-lt"/>
              <a:buAutoNum type="alphaUcPeriod"/>
            </a:pPr>
            <a:r>
              <a:rPr lang="en-US" dirty="0" smtClean="0">
                <a:sym typeface="Wingdings" pitchFamily="2" charset="2"/>
              </a:rPr>
              <a:t>No reaction</a:t>
            </a:r>
          </a:p>
          <a:p>
            <a:pPr marL="514350" indent="-514350">
              <a:buFont typeface="+mj-lt"/>
              <a:buAutoNum type="alphaUcPeriod"/>
            </a:pPr>
            <a:endParaRPr lang="en-US" baseline="-25000" dirty="0" smtClean="0">
              <a:sym typeface="Wingdings" pitchFamily="2" charset="2"/>
            </a:endParaRPr>
          </a:p>
          <a:p>
            <a:pPr marL="514350" indent="-514350">
              <a:buFont typeface="+mj-lt"/>
              <a:buAutoNum type="alphaUcPeriod"/>
            </a:pPr>
            <a:endParaRPr lang="en-US" dirty="0"/>
          </a:p>
        </p:txBody>
      </p:sp>
      <p:sp>
        <p:nvSpPr>
          <p:cNvPr id="4" name="Rectangle 5"/>
          <p:cNvSpPr>
            <a:spLocks noChangeArrowheads="1"/>
          </p:cNvSpPr>
          <p:nvPr/>
        </p:nvSpPr>
        <p:spPr bwMode="auto">
          <a:xfrm>
            <a:off x="0" y="0"/>
            <a:ext cx="762000" cy="632460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1600" u="sng" dirty="0" smtClean="0">
                <a:latin typeface="Calibri" pitchFamily="34" charset="0"/>
              </a:rPr>
              <a:t>Metals</a:t>
            </a:r>
            <a:endParaRPr lang="en-US" sz="1600" u="sng"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Li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K</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Ba</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Sr</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Ca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Na</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Mg</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Al</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Mn</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Zn</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Cr</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Fe</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Cd</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Co</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Ni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Sn</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Pb</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t>
            </a:r>
            <a:r>
              <a:rPr lang="en-US" sz="1600" dirty="0">
                <a:latin typeface="Calibri" pitchFamily="34" charset="0"/>
              </a:rPr>
              <a:t>H</a:t>
            </a:r>
            <a:r>
              <a:rPr lang="en-US" sz="1600" dirty="0" smtClean="0">
                <a:latin typeface="Calibri" pitchFamily="34" charset="0"/>
              </a:rPr>
              <a:t>)</a:t>
            </a:r>
          </a:p>
          <a:p>
            <a:pPr marL="342900" indent="-342900">
              <a:lnSpc>
                <a:spcPct val="80000"/>
              </a:lnSpc>
              <a:spcBef>
                <a:spcPct val="20000"/>
              </a:spcBef>
              <a:buFont typeface="Arial" charset="0"/>
              <a:buNone/>
            </a:pPr>
            <a:r>
              <a:rPr lang="en-US" sz="1600" dirty="0" err="1" smtClean="0">
                <a:latin typeface="Calibri" pitchFamily="34" charset="0"/>
              </a:rPr>
              <a:t>Sb</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Cu</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Ag	 </a:t>
            </a:r>
          </a:p>
          <a:p>
            <a:pPr marL="342900" indent="-342900">
              <a:lnSpc>
                <a:spcPct val="80000"/>
              </a:lnSpc>
              <a:spcBef>
                <a:spcPct val="20000"/>
              </a:spcBef>
              <a:buFont typeface="Arial" charset="0"/>
              <a:buNone/>
            </a:pPr>
            <a:r>
              <a:rPr lang="en-US" sz="1600" dirty="0" smtClean="0">
                <a:latin typeface="Calibri" pitchFamily="34" charset="0"/>
              </a:rPr>
              <a:t>Pd	</a:t>
            </a:r>
            <a:endParaRPr lang="en-US" sz="1600" baseline="-250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Pt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Hg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Au</a:t>
            </a:r>
            <a:r>
              <a:rPr lang="en-US" sz="1600" dirty="0">
                <a:latin typeface="Calibri" pitchFamily="34" charset="0"/>
              </a:rPr>
              <a:t>	</a:t>
            </a:r>
          </a:p>
          <a:p>
            <a:pPr marL="342900" indent="-342900">
              <a:lnSpc>
                <a:spcPct val="80000"/>
              </a:lnSpc>
              <a:spcBef>
                <a:spcPct val="20000"/>
              </a:spcBef>
              <a:buFont typeface="Arial" charset="0"/>
              <a:buNone/>
            </a:pPr>
            <a:endParaRPr lang="en-US" sz="1600" dirty="0">
              <a:latin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Redox Reactions </a:t>
            </a:r>
            <a:br>
              <a:rPr lang="en-US" dirty="0" smtClean="0"/>
            </a:br>
            <a:r>
              <a:rPr lang="en-US" dirty="0" smtClean="0"/>
              <a:t>Single Replacement Reactions</a:t>
            </a:r>
            <a:endParaRPr lang="en-US" dirty="0"/>
          </a:p>
        </p:txBody>
      </p:sp>
      <p:sp>
        <p:nvSpPr>
          <p:cNvPr id="3" name="Content Placeholder 2"/>
          <p:cNvSpPr>
            <a:spLocks noGrp="1"/>
          </p:cNvSpPr>
          <p:nvPr>
            <p:ph idx="1"/>
          </p:nvPr>
        </p:nvSpPr>
        <p:spPr/>
        <p:txBody>
          <a:bodyPr/>
          <a:lstStyle/>
          <a:p>
            <a:r>
              <a:rPr lang="en-US" dirty="0" smtClean="0"/>
              <a:t>Sodium metal is put in water. What gas is formed?</a:t>
            </a:r>
            <a:endParaRPr lang="en-US" dirty="0"/>
          </a:p>
        </p:txBody>
      </p:sp>
      <p:sp>
        <p:nvSpPr>
          <p:cNvPr id="4" name="Rectangle 5"/>
          <p:cNvSpPr>
            <a:spLocks noChangeArrowheads="1"/>
          </p:cNvSpPr>
          <p:nvPr/>
        </p:nvSpPr>
        <p:spPr bwMode="auto">
          <a:xfrm>
            <a:off x="0" y="0"/>
            <a:ext cx="762000" cy="632460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1600" u="sng" dirty="0" smtClean="0">
                <a:latin typeface="Calibri" pitchFamily="34" charset="0"/>
              </a:rPr>
              <a:t>Metals</a:t>
            </a:r>
            <a:endParaRPr lang="en-US" sz="1600" u="sng"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Li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K</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Ba</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Sr</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Ca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Na</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Mg</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Al</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Mn</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Zn</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Cr</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Fe</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Cd</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Co</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Ni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Sn</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Pb</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t>
            </a:r>
            <a:r>
              <a:rPr lang="en-US" sz="1600" dirty="0">
                <a:latin typeface="Calibri" pitchFamily="34" charset="0"/>
              </a:rPr>
              <a:t>H</a:t>
            </a:r>
            <a:r>
              <a:rPr lang="en-US" sz="1600" dirty="0" smtClean="0">
                <a:latin typeface="Calibri" pitchFamily="34" charset="0"/>
              </a:rPr>
              <a:t>)</a:t>
            </a:r>
          </a:p>
          <a:p>
            <a:pPr marL="342900" indent="-342900">
              <a:lnSpc>
                <a:spcPct val="80000"/>
              </a:lnSpc>
              <a:spcBef>
                <a:spcPct val="20000"/>
              </a:spcBef>
              <a:buFont typeface="Arial" charset="0"/>
              <a:buNone/>
            </a:pPr>
            <a:r>
              <a:rPr lang="en-US" sz="1600" dirty="0" err="1" smtClean="0">
                <a:latin typeface="Calibri" pitchFamily="34" charset="0"/>
              </a:rPr>
              <a:t>Sb</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Cu</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Ag	 </a:t>
            </a:r>
          </a:p>
          <a:p>
            <a:pPr marL="342900" indent="-342900">
              <a:lnSpc>
                <a:spcPct val="80000"/>
              </a:lnSpc>
              <a:spcBef>
                <a:spcPct val="20000"/>
              </a:spcBef>
              <a:buFont typeface="Arial" charset="0"/>
              <a:buNone/>
            </a:pPr>
            <a:r>
              <a:rPr lang="en-US" sz="1600" dirty="0" smtClean="0">
                <a:latin typeface="Calibri" pitchFamily="34" charset="0"/>
              </a:rPr>
              <a:t>Pd	</a:t>
            </a:r>
            <a:endParaRPr lang="en-US" sz="1600" baseline="-250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Pt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Hg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Au</a:t>
            </a:r>
            <a:r>
              <a:rPr lang="en-US" sz="1600" dirty="0">
                <a:latin typeface="Calibri" pitchFamily="34" charset="0"/>
              </a:rPr>
              <a:t>	</a:t>
            </a:r>
          </a:p>
          <a:p>
            <a:pPr marL="342900" indent="-342900">
              <a:lnSpc>
                <a:spcPct val="80000"/>
              </a:lnSpc>
              <a:spcBef>
                <a:spcPct val="20000"/>
              </a:spcBef>
              <a:buFont typeface="Arial" charset="0"/>
              <a:buNone/>
            </a:pPr>
            <a:endParaRPr lang="en-US" sz="1600" dirty="0">
              <a:latin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304800"/>
            <a:ext cx="8458200" cy="685800"/>
          </a:xfrm>
        </p:spPr>
        <p:txBody>
          <a:bodyPr/>
          <a:lstStyle/>
          <a:p>
            <a:r>
              <a:rPr lang="en-US" sz="3400" dirty="0" smtClean="0">
                <a:solidFill>
                  <a:srgbClr val="000099"/>
                </a:solidFill>
                <a:latin typeface="Arial" charset="0"/>
              </a:rPr>
              <a:t>Classifying Reactions by what Atoms Do</a:t>
            </a:r>
            <a:endParaRPr lang="en-US" sz="3400" dirty="0" smtClean="0">
              <a:solidFill>
                <a:srgbClr val="99FF33"/>
              </a:solidFill>
              <a:latin typeface="Arial" charset="0"/>
            </a:endParaRPr>
          </a:p>
        </p:txBody>
      </p:sp>
      <p:sp>
        <p:nvSpPr>
          <p:cNvPr id="154627" name="Rectangle 3"/>
          <p:cNvSpPr>
            <a:spLocks noGrp="1" noChangeArrowheads="1"/>
          </p:cNvSpPr>
          <p:nvPr>
            <p:ph type="body" idx="1"/>
          </p:nvPr>
        </p:nvSpPr>
        <p:spPr>
          <a:xfrm>
            <a:off x="228600" y="1066800"/>
            <a:ext cx="8686800" cy="5257800"/>
          </a:xfrm>
        </p:spPr>
        <p:txBody>
          <a:bodyPr/>
          <a:lstStyle/>
          <a:p>
            <a:pPr>
              <a:lnSpc>
                <a:spcPct val="140000"/>
              </a:lnSpc>
            </a:pPr>
            <a:r>
              <a:rPr lang="en-US" dirty="0" smtClean="0">
                <a:latin typeface="Arial" charset="0"/>
              </a:rPr>
              <a:t>Double displacement   	</a:t>
            </a:r>
          </a:p>
          <a:p>
            <a:pPr lvl="1">
              <a:lnSpc>
                <a:spcPct val="140000"/>
              </a:lnSpc>
              <a:buFont typeface="Wingdings" charset="2"/>
              <a:buChar char="Ø"/>
            </a:pPr>
            <a:r>
              <a:rPr lang="en-US" dirty="0" smtClean="0">
                <a:latin typeface="Arial" charset="0"/>
              </a:rPr>
              <a:t>AX + BZ  </a:t>
            </a:r>
            <a:r>
              <a:rPr lang="en-US" dirty="0" smtClean="0">
                <a:latin typeface="Arial" charset="0"/>
                <a:sym typeface="Symbol" pitchFamily="18" charset="2"/>
              </a:rPr>
              <a:t></a:t>
            </a:r>
            <a:r>
              <a:rPr lang="en-US" dirty="0" smtClean="0">
                <a:latin typeface="Arial" charset="0"/>
              </a:rPr>
              <a:t>  AZ + BX</a:t>
            </a:r>
          </a:p>
          <a:p>
            <a:pPr lvl="2">
              <a:lnSpc>
                <a:spcPct val="140000"/>
              </a:lnSpc>
              <a:buFont typeface="Wingdings" charset="2"/>
              <a:buChar char="Ø"/>
            </a:pPr>
            <a:r>
              <a:rPr lang="en-US" dirty="0" smtClean="0">
                <a:latin typeface="Arial" charset="0"/>
              </a:rPr>
              <a:t>Precipitation </a:t>
            </a:r>
            <a:r>
              <a:rPr lang="en-US" sz="2000" dirty="0" smtClean="0">
                <a:latin typeface="Arial" charset="0"/>
              </a:rPr>
              <a:t>(solubility rules)</a:t>
            </a:r>
          </a:p>
          <a:p>
            <a:pPr lvl="2">
              <a:lnSpc>
                <a:spcPct val="140000"/>
              </a:lnSpc>
              <a:buFont typeface="Wingdings" charset="2"/>
              <a:buChar char="Ø"/>
            </a:pPr>
            <a:r>
              <a:rPr lang="en-US" dirty="0" smtClean="0">
                <a:latin typeface="Arial" charset="0"/>
              </a:rPr>
              <a:t>Gas formation </a:t>
            </a:r>
            <a:r>
              <a:rPr lang="en-US" sz="2000" dirty="0" smtClean="0">
                <a:latin typeface="Arial" charset="0"/>
              </a:rPr>
              <a:t>(H</a:t>
            </a:r>
            <a:r>
              <a:rPr lang="en-US" sz="2000" baseline="-25000" dirty="0" smtClean="0">
                <a:latin typeface="Arial" charset="0"/>
              </a:rPr>
              <a:t>2</a:t>
            </a:r>
            <a:r>
              <a:rPr lang="en-US" sz="2000" dirty="0" smtClean="0">
                <a:latin typeface="Arial" charset="0"/>
              </a:rPr>
              <a:t>S, CO</a:t>
            </a:r>
            <a:r>
              <a:rPr lang="en-US" sz="2000" baseline="-25000" dirty="0" smtClean="0">
                <a:latin typeface="Arial" charset="0"/>
              </a:rPr>
              <a:t>2</a:t>
            </a:r>
            <a:r>
              <a:rPr lang="en-US" sz="2000" dirty="0" smtClean="0">
                <a:latin typeface="Arial" charset="0"/>
              </a:rPr>
              <a:t>, NH</a:t>
            </a:r>
            <a:r>
              <a:rPr lang="en-US" sz="2000" baseline="-25000" dirty="0" smtClean="0">
                <a:latin typeface="Arial" charset="0"/>
              </a:rPr>
              <a:t>3</a:t>
            </a:r>
            <a:r>
              <a:rPr lang="en-US" sz="2000" dirty="0" smtClean="0">
                <a:latin typeface="Arial" charset="0"/>
              </a:rPr>
              <a:t>, SO</a:t>
            </a:r>
            <a:r>
              <a:rPr lang="en-US" sz="2000" baseline="-25000" dirty="0" smtClean="0">
                <a:latin typeface="Arial" charset="0"/>
              </a:rPr>
              <a:t>2</a:t>
            </a:r>
            <a:r>
              <a:rPr lang="en-US" sz="2000" dirty="0" smtClean="0">
                <a:latin typeface="Arial" charset="0"/>
              </a:rPr>
              <a:t>)</a:t>
            </a:r>
          </a:p>
          <a:p>
            <a:pPr lvl="2">
              <a:lnSpc>
                <a:spcPct val="140000"/>
              </a:lnSpc>
              <a:buFont typeface="Wingdings" charset="2"/>
              <a:buChar char="Ø"/>
            </a:pPr>
            <a:r>
              <a:rPr lang="en-US" dirty="0" smtClean="0">
                <a:latin typeface="Arial" charset="0"/>
              </a:rPr>
              <a:t>Slightly </a:t>
            </a:r>
            <a:r>
              <a:rPr lang="en-US" dirty="0" err="1" smtClean="0">
                <a:latin typeface="Arial" charset="0"/>
              </a:rPr>
              <a:t>ionizable</a:t>
            </a:r>
            <a:r>
              <a:rPr lang="en-US" dirty="0" smtClean="0">
                <a:latin typeface="Arial" charset="0"/>
              </a:rPr>
              <a:t> substance </a:t>
            </a:r>
            <a:r>
              <a:rPr lang="en-US" sz="2000" dirty="0" smtClean="0">
                <a:latin typeface="Arial" charset="0"/>
              </a:rPr>
              <a:t>(weak acid/weak base)</a:t>
            </a:r>
          </a:p>
          <a:p>
            <a:pPr>
              <a:lnSpc>
                <a:spcPct val="140000"/>
              </a:lnSpc>
            </a:pPr>
            <a:r>
              <a:rPr lang="en-US" dirty="0" smtClean="0">
                <a:latin typeface="Arial" charset="0"/>
              </a:rPr>
              <a:t>Neutralization </a:t>
            </a:r>
            <a:r>
              <a:rPr lang="en-US" sz="2000" dirty="0" smtClean="0">
                <a:latin typeface="Arial" charset="0"/>
              </a:rPr>
              <a:t>(special type of double displacement reaction)</a:t>
            </a:r>
          </a:p>
          <a:p>
            <a:pPr lvl="1">
              <a:lnSpc>
                <a:spcPct val="140000"/>
              </a:lnSpc>
              <a:buFont typeface="Wingdings" charset="2"/>
              <a:buChar char="Ø"/>
            </a:pPr>
            <a:r>
              <a:rPr lang="en-US" dirty="0" smtClean="0">
                <a:latin typeface="Arial" charset="0"/>
              </a:rPr>
              <a:t>HX </a:t>
            </a:r>
            <a:r>
              <a:rPr lang="en-US" baseline="-25000" dirty="0" smtClean="0">
                <a:latin typeface="Arial" charset="0"/>
              </a:rPr>
              <a:t>(</a:t>
            </a:r>
            <a:r>
              <a:rPr lang="en-US" baseline="-25000" dirty="0" err="1" smtClean="0">
                <a:latin typeface="Arial" charset="0"/>
              </a:rPr>
              <a:t>aq</a:t>
            </a:r>
            <a:r>
              <a:rPr lang="en-US" baseline="-25000" dirty="0" smtClean="0">
                <a:latin typeface="Arial" charset="0"/>
              </a:rPr>
              <a:t>) </a:t>
            </a:r>
            <a:r>
              <a:rPr lang="en-US" dirty="0" smtClean="0">
                <a:latin typeface="Arial" charset="0"/>
              </a:rPr>
              <a:t>+BOH </a:t>
            </a:r>
            <a:r>
              <a:rPr lang="en-US" baseline="-25000" dirty="0" smtClean="0">
                <a:latin typeface="Arial" charset="0"/>
              </a:rPr>
              <a:t>(</a:t>
            </a:r>
            <a:r>
              <a:rPr lang="en-US" baseline="-25000" dirty="0" err="1" smtClean="0">
                <a:latin typeface="Arial" charset="0"/>
              </a:rPr>
              <a:t>aq</a:t>
            </a:r>
            <a:r>
              <a:rPr lang="en-US" baseline="-25000" dirty="0" smtClean="0">
                <a:latin typeface="Arial" charset="0"/>
              </a:rPr>
              <a:t>) </a:t>
            </a:r>
            <a:r>
              <a:rPr lang="en-US" dirty="0" smtClean="0">
                <a:latin typeface="Arial" charset="0"/>
                <a:sym typeface="Symbol" pitchFamily="18" charset="2"/>
              </a:rPr>
              <a:t></a:t>
            </a:r>
            <a:r>
              <a:rPr lang="en-US" dirty="0" smtClean="0">
                <a:latin typeface="Arial" charset="0"/>
              </a:rPr>
              <a:t> BX +H</a:t>
            </a:r>
            <a:r>
              <a:rPr lang="en-US" baseline="-25000" dirty="0" smtClean="0">
                <a:latin typeface="Arial" charset="0"/>
              </a:rPr>
              <a:t>2</a:t>
            </a:r>
            <a:r>
              <a:rPr lang="en-US" dirty="0" smtClean="0">
                <a:latin typeface="Arial" charset="0"/>
              </a:rPr>
              <a:t>O </a:t>
            </a:r>
            <a:r>
              <a:rPr lang="en-US" baseline="-25000" dirty="0" smtClean="0">
                <a:latin typeface="Arial" charset="0"/>
              </a:rPr>
              <a:t>(l)</a:t>
            </a:r>
            <a:endParaRPr lang="en-US" sz="3200" baseline="-25000" dirty="0" smtClean="0">
              <a:latin typeface="Arial" charset="0"/>
              <a:sym typeface="Symbol" pitchFamily="18" charset="2"/>
            </a:endParaRPr>
          </a:p>
        </p:txBody>
      </p:sp>
    </p:spTree>
    <p:extLst>
      <p:ext uri="{BB962C8B-B14F-4D97-AF65-F5344CB8AC3E}">
        <p14:creationId xmlns:p14="http://schemas.microsoft.com/office/powerpoint/2010/main" val="12788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0" name="Picture 4" descr="fg08_01"/>
          <p:cNvPicPr>
            <a:picLocks noGrp="1" noChangeAspect="1" noChangeArrowheads="1"/>
          </p:cNvPicPr>
          <p:nvPr>
            <p:ph sz="half" idx="2"/>
          </p:nvPr>
        </p:nvPicPr>
        <p:blipFill>
          <a:blip r:embed="rId2" cstate="print"/>
          <a:srcRect b="24228"/>
          <a:stretch>
            <a:fillRect/>
          </a:stretch>
        </p:blipFill>
        <p:spPr>
          <a:xfrm>
            <a:off x="1541434" y="914400"/>
            <a:ext cx="6230966" cy="2931583"/>
          </a:xfrm>
          <a:noFill/>
        </p:spPr>
      </p:pic>
      <p:sp>
        <p:nvSpPr>
          <p:cNvPr id="7" name="Title 1"/>
          <p:cNvSpPr>
            <a:spLocks noGrp="1"/>
          </p:cNvSpPr>
          <p:nvPr>
            <p:ph type="title"/>
          </p:nvPr>
        </p:nvSpPr>
        <p:spPr>
          <a:xfrm>
            <a:off x="457200" y="274638"/>
            <a:ext cx="8229600" cy="715962"/>
          </a:xfrm>
        </p:spPr>
        <p:txBody>
          <a:bodyPr>
            <a:normAutofit/>
          </a:bodyPr>
          <a:lstStyle/>
          <a:p>
            <a:r>
              <a:rPr lang="en-US" sz="3500" dirty="0" smtClean="0"/>
              <a:t>How do we know a reaction is taking place? </a:t>
            </a:r>
            <a:endParaRPr lang="en-US" sz="3500" dirty="0"/>
          </a:p>
        </p:txBody>
      </p:sp>
      <p:pic>
        <p:nvPicPr>
          <p:cNvPr id="8" name="Picture 7" descr="fg16_12"/>
          <p:cNvPicPr>
            <a:picLocks noChangeAspect="1" noChangeArrowheads="1"/>
          </p:cNvPicPr>
          <p:nvPr/>
        </p:nvPicPr>
        <p:blipFill>
          <a:blip r:embed="rId3" cstate="print"/>
          <a:srcRect b="36388"/>
          <a:stretch>
            <a:fillRect/>
          </a:stretch>
        </p:blipFill>
        <p:spPr>
          <a:xfrm>
            <a:off x="1143000" y="3995056"/>
            <a:ext cx="7162800" cy="2676707"/>
          </a:xfrm>
          <a:prstGeom prst="rect">
            <a:avLst/>
          </a:prstGeom>
          <a:noFill/>
          <a:ln/>
        </p:spPr>
      </p:pic>
    </p:spTree>
    <p:extLst>
      <p:ext uri="{BB962C8B-B14F-4D97-AF65-F5344CB8AC3E}">
        <p14:creationId xmlns:p14="http://schemas.microsoft.com/office/powerpoint/2010/main" val="193946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85800"/>
          </a:xfrm>
        </p:spPr>
        <p:txBody>
          <a:bodyPr>
            <a:normAutofit/>
          </a:bodyPr>
          <a:lstStyle/>
          <a:p>
            <a:r>
              <a:rPr lang="en-US" sz="3200" dirty="0" smtClean="0"/>
              <a:t>What does a double displacement look like? </a:t>
            </a:r>
            <a:endParaRPr lang="en-US" sz="3200" dirty="0"/>
          </a:p>
        </p:txBody>
      </p:sp>
      <p:pic>
        <p:nvPicPr>
          <p:cNvPr id="4" name="Content Placeholder 3" descr="08_06_Figure.jpg"/>
          <p:cNvPicPr>
            <a:picLocks noGrp="1" noChangeAspect="1"/>
          </p:cNvPicPr>
          <p:nvPr>
            <p:ph idx="1"/>
          </p:nvPr>
        </p:nvPicPr>
        <p:blipFill>
          <a:blip r:embed="rId2" cstate="print"/>
          <a:stretch>
            <a:fillRect/>
          </a:stretch>
        </p:blipFill>
        <p:spPr>
          <a:xfrm>
            <a:off x="457200" y="990600"/>
            <a:ext cx="8202676" cy="5105400"/>
          </a:xfrm>
        </p:spPr>
      </p:pic>
    </p:spTree>
    <p:extLst>
      <p:ext uri="{BB962C8B-B14F-4D97-AF65-F5344CB8AC3E}">
        <p14:creationId xmlns:p14="http://schemas.microsoft.com/office/powerpoint/2010/main" val="32398288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1524000"/>
          </a:xfrm>
        </p:spPr>
        <p:txBody>
          <a:bodyPr/>
          <a:lstStyle/>
          <a:p>
            <a:r>
              <a:rPr lang="en-US" smtClean="0"/>
              <a:t>Predicting Reactions</a:t>
            </a:r>
            <a:br>
              <a:rPr lang="en-US" smtClean="0"/>
            </a:br>
            <a:r>
              <a:rPr lang="en-US" smtClean="0"/>
              <a:t>Double Displacement</a:t>
            </a:r>
          </a:p>
        </p:txBody>
      </p:sp>
      <p:pic>
        <p:nvPicPr>
          <p:cNvPr id="25603" name="Picture 4" descr="FG07_08-03un"/>
          <p:cNvPicPr>
            <a:picLocks noChangeAspect="1" noChangeArrowheads="1"/>
          </p:cNvPicPr>
          <p:nvPr/>
        </p:nvPicPr>
        <p:blipFill>
          <a:blip r:embed="rId2" cstate="print"/>
          <a:srcRect/>
          <a:stretch>
            <a:fillRect/>
          </a:stretch>
        </p:blipFill>
        <p:spPr bwMode="auto">
          <a:xfrm>
            <a:off x="990600" y="1600200"/>
            <a:ext cx="7137400" cy="2052638"/>
          </a:xfrm>
          <a:prstGeom prst="rect">
            <a:avLst/>
          </a:prstGeom>
          <a:noFill/>
          <a:ln w="9525">
            <a:noFill/>
            <a:miter lim="800000"/>
            <a:headEnd/>
            <a:tailEnd/>
          </a:ln>
        </p:spPr>
      </p:pic>
      <p:pic>
        <p:nvPicPr>
          <p:cNvPr id="25604" name="Picture 5" descr="FG07_08-04k"/>
          <p:cNvPicPr>
            <a:picLocks noChangeAspect="1" noChangeArrowheads="1"/>
          </p:cNvPicPr>
          <p:nvPr/>
        </p:nvPicPr>
        <p:blipFill>
          <a:blip r:embed="rId3" cstate="print"/>
          <a:srcRect/>
          <a:stretch>
            <a:fillRect/>
          </a:stretch>
        </p:blipFill>
        <p:spPr bwMode="auto">
          <a:xfrm>
            <a:off x="3124200" y="4038600"/>
            <a:ext cx="2590800" cy="2413000"/>
          </a:xfrm>
          <a:prstGeom prst="rect">
            <a:avLst/>
          </a:prstGeom>
          <a:noFill/>
          <a:ln w="9525">
            <a:noFill/>
            <a:miter lim="800000"/>
            <a:headEnd/>
            <a:tailEnd/>
          </a:ln>
        </p:spPr>
      </p:pic>
    </p:spTree>
    <p:extLst>
      <p:ext uri="{BB962C8B-B14F-4D97-AF65-F5344CB8AC3E}">
        <p14:creationId xmlns:p14="http://schemas.microsoft.com/office/powerpoint/2010/main" val="1903503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457200" y="274638"/>
            <a:ext cx="7620000" cy="792162"/>
          </a:xfrm>
        </p:spPr>
        <p:txBody>
          <a:bodyPr/>
          <a:lstStyle/>
          <a:p>
            <a:pPr eaLnBrk="1" hangingPunct="1"/>
            <a:r>
              <a:rPr lang="en-US" sz="3200" smtClean="0"/>
              <a:t>Solubility Rules</a:t>
            </a:r>
          </a:p>
        </p:txBody>
      </p:sp>
      <p:sp>
        <p:nvSpPr>
          <p:cNvPr id="3075" name="Content Placeholder 4"/>
          <p:cNvSpPr>
            <a:spLocks noGrp="1"/>
          </p:cNvSpPr>
          <p:nvPr>
            <p:ph idx="1"/>
          </p:nvPr>
        </p:nvSpPr>
        <p:spPr>
          <a:xfrm>
            <a:off x="457200" y="990600"/>
            <a:ext cx="8153400" cy="5334000"/>
          </a:xfrm>
        </p:spPr>
        <p:txBody>
          <a:bodyPr>
            <a:normAutofit lnSpcReduction="10000"/>
          </a:bodyPr>
          <a:lstStyle/>
          <a:p>
            <a:pPr marL="514350" indent="-514350" eaLnBrk="1" hangingPunct="1">
              <a:lnSpc>
                <a:spcPct val="80000"/>
              </a:lnSpc>
              <a:buFont typeface="Calibri" pitchFamily="34" charset="0"/>
              <a:buAutoNum type="arabicPeriod"/>
            </a:pPr>
            <a:r>
              <a:rPr lang="en-US" sz="2200" dirty="0" smtClean="0"/>
              <a:t>All common compounds of Group 1 and ammonium ions (NH</a:t>
            </a:r>
            <a:r>
              <a:rPr lang="en-US" sz="2200" baseline="-25000" dirty="0" smtClean="0"/>
              <a:t>4</a:t>
            </a:r>
            <a:r>
              <a:rPr lang="en-US" sz="2200" baseline="30000" dirty="0" smtClean="0"/>
              <a:t>+</a:t>
            </a:r>
            <a:r>
              <a:rPr lang="en-US" sz="2200" dirty="0" smtClean="0"/>
              <a:t>) are soluble.</a:t>
            </a:r>
          </a:p>
          <a:p>
            <a:pPr marL="514350" indent="-514350" eaLnBrk="1" hangingPunct="1">
              <a:lnSpc>
                <a:spcPct val="80000"/>
              </a:lnSpc>
              <a:buFont typeface="Calibri" pitchFamily="34" charset="0"/>
              <a:buAutoNum type="arabicPeriod"/>
            </a:pPr>
            <a:r>
              <a:rPr lang="en-US" sz="2200" dirty="0" smtClean="0"/>
              <a:t>All nitrates (NO</a:t>
            </a:r>
            <a:r>
              <a:rPr lang="en-US" sz="2200" baseline="-25000" dirty="0" smtClean="0"/>
              <a:t>3</a:t>
            </a:r>
            <a:r>
              <a:rPr lang="en-US" sz="2200" baseline="30000" dirty="0" smtClean="0"/>
              <a:t>-</a:t>
            </a:r>
            <a:r>
              <a:rPr lang="en-US" sz="2200" dirty="0" smtClean="0"/>
              <a:t>), acetates (C</a:t>
            </a:r>
            <a:r>
              <a:rPr lang="en-US" sz="2200" baseline="-25000" dirty="0" smtClean="0"/>
              <a:t>2</a:t>
            </a:r>
            <a:r>
              <a:rPr lang="en-US" sz="2200" dirty="0" smtClean="0"/>
              <a:t>H</a:t>
            </a:r>
            <a:r>
              <a:rPr lang="en-US" sz="2200" baseline="-25000" dirty="0" smtClean="0"/>
              <a:t>3</a:t>
            </a:r>
            <a:r>
              <a:rPr lang="en-US" sz="2200" dirty="0" smtClean="0"/>
              <a:t>O</a:t>
            </a:r>
            <a:r>
              <a:rPr lang="en-US" sz="2200" baseline="-25000" dirty="0" smtClean="0"/>
              <a:t>2</a:t>
            </a:r>
            <a:r>
              <a:rPr lang="en-US" sz="2200" baseline="30000" dirty="0" smtClean="0"/>
              <a:t>-</a:t>
            </a:r>
            <a:r>
              <a:rPr lang="en-US" sz="2200" dirty="0" smtClean="0"/>
              <a:t>), and chlorates (ClO</a:t>
            </a:r>
            <a:r>
              <a:rPr lang="en-US" sz="2200" baseline="-25000" dirty="0" smtClean="0"/>
              <a:t>3</a:t>
            </a:r>
            <a:r>
              <a:rPr lang="en-US" sz="2200" baseline="30000" dirty="0" smtClean="0"/>
              <a:t>- </a:t>
            </a:r>
            <a:r>
              <a:rPr lang="en-US" sz="2200" dirty="0" smtClean="0"/>
              <a:t>) are soluble.  Except acetates of aluminum (Al</a:t>
            </a:r>
            <a:r>
              <a:rPr lang="en-US" sz="2200" baseline="30000" dirty="0" smtClean="0"/>
              <a:t>3+</a:t>
            </a:r>
            <a:r>
              <a:rPr lang="en-US" sz="2200" dirty="0" smtClean="0"/>
              <a:t>), and silver (Ag</a:t>
            </a:r>
            <a:r>
              <a:rPr lang="en-US" sz="2200" baseline="30000" dirty="0" smtClean="0"/>
              <a:t>+</a:t>
            </a:r>
            <a:r>
              <a:rPr lang="en-US" sz="2200" dirty="0" smtClean="0"/>
              <a:t>).</a:t>
            </a:r>
          </a:p>
          <a:p>
            <a:pPr marL="514350" indent="-514350" eaLnBrk="1" hangingPunct="1">
              <a:lnSpc>
                <a:spcPct val="80000"/>
              </a:lnSpc>
              <a:buFont typeface="Calibri" pitchFamily="34" charset="0"/>
              <a:buAutoNum type="arabicPeriod"/>
            </a:pPr>
            <a:r>
              <a:rPr lang="en-US" sz="2200" dirty="0" smtClean="0"/>
              <a:t>All binary compounds of the halogens (other than F) with metals are soluble, except those of silver (Ag</a:t>
            </a:r>
            <a:r>
              <a:rPr lang="en-US" sz="2200" baseline="30000" dirty="0" smtClean="0"/>
              <a:t>+</a:t>
            </a:r>
            <a:r>
              <a:rPr lang="en-US" sz="2200" dirty="0" smtClean="0"/>
              <a:t>), mercury(I) (Hg</a:t>
            </a:r>
            <a:r>
              <a:rPr lang="en-US" sz="2200" baseline="-25000" dirty="0" smtClean="0"/>
              <a:t>2</a:t>
            </a:r>
            <a:r>
              <a:rPr lang="en-US" sz="2200" baseline="30000" dirty="0" smtClean="0"/>
              <a:t>2+</a:t>
            </a:r>
            <a:r>
              <a:rPr lang="en-US" sz="2200" dirty="0" smtClean="0"/>
              <a:t>), and lead(II)  (Pb</a:t>
            </a:r>
            <a:r>
              <a:rPr lang="en-US" sz="2200" baseline="30000" dirty="0" smtClean="0"/>
              <a:t>2+</a:t>
            </a:r>
            <a:r>
              <a:rPr lang="en-US" sz="2200" dirty="0" smtClean="0"/>
              <a:t>) (lead halides are soluble in hot water).</a:t>
            </a:r>
          </a:p>
          <a:p>
            <a:pPr marL="514350" indent="-514350">
              <a:lnSpc>
                <a:spcPct val="80000"/>
              </a:lnSpc>
              <a:buNone/>
            </a:pPr>
            <a:r>
              <a:rPr lang="en-US" sz="2200" dirty="0" smtClean="0"/>
              <a:t>4. 	Compounds containing fluoride ions (F</a:t>
            </a:r>
            <a:r>
              <a:rPr lang="en-US" sz="2200" baseline="30000" dirty="0" smtClean="0"/>
              <a:t>-</a:t>
            </a:r>
            <a:r>
              <a:rPr lang="en-US" sz="2200" dirty="0" smtClean="0"/>
              <a:t>) are soluble except for calcium (Ca</a:t>
            </a:r>
            <a:r>
              <a:rPr lang="en-US" sz="2200" baseline="30000" dirty="0" smtClean="0"/>
              <a:t>2+</a:t>
            </a:r>
            <a:r>
              <a:rPr lang="en-US" sz="2200" dirty="0" smtClean="0"/>
              <a:t>), barium (Ba</a:t>
            </a:r>
            <a:r>
              <a:rPr lang="en-US" sz="2200" baseline="30000" dirty="0" smtClean="0"/>
              <a:t>2+</a:t>
            </a:r>
            <a:r>
              <a:rPr lang="en-US" sz="2200" dirty="0" smtClean="0"/>
              <a:t>), strontium (Sr</a:t>
            </a:r>
            <a:r>
              <a:rPr lang="en-US" sz="2200" baseline="30000" dirty="0" smtClean="0"/>
              <a:t>2+</a:t>
            </a:r>
            <a:r>
              <a:rPr lang="en-US" sz="2200" dirty="0" smtClean="0"/>
              <a:t>), magnesium (Mg</a:t>
            </a:r>
            <a:r>
              <a:rPr lang="en-US" sz="2200" baseline="30000" dirty="0" smtClean="0"/>
              <a:t>2+</a:t>
            </a:r>
            <a:r>
              <a:rPr lang="en-US" sz="2200" dirty="0" smtClean="0"/>
              <a:t>), and lead(II) (Pb</a:t>
            </a:r>
            <a:r>
              <a:rPr lang="en-US" sz="2200" baseline="30000" dirty="0" smtClean="0"/>
              <a:t>2+</a:t>
            </a:r>
            <a:r>
              <a:rPr lang="en-US" sz="2200" dirty="0" smtClean="0"/>
              <a:t>).   </a:t>
            </a:r>
          </a:p>
          <a:p>
            <a:pPr marL="514350" indent="-514350" eaLnBrk="1" hangingPunct="1">
              <a:lnSpc>
                <a:spcPct val="80000"/>
              </a:lnSpc>
              <a:buNone/>
            </a:pPr>
            <a:r>
              <a:rPr lang="en-US" sz="2200" dirty="0" smtClean="0"/>
              <a:t>5.	All sulfates (SO</a:t>
            </a:r>
            <a:r>
              <a:rPr lang="en-US" sz="2200" baseline="-25000" dirty="0" smtClean="0"/>
              <a:t>4</a:t>
            </a:r>
            <a:r>
              <a:rPr lang="en-US" sz="2200" baseline="30000" dirty="0" smtClean="0"/>
              <a:t>2-</a:t>
            </a:r>
            <a:r>
              <a:rPr lang="en-US" sz="2200" dirty="0" smtClean="0"/>
              <a:t>) are soluble, except those of barium (Ba</a:t>
            </a:r>
            <a:r>
              <a:rPr lang="en-US" sz="2200" baseline="30000" dirty="0" smtClean="0"/>
              <a:t>2+</a:t>
            </a:r>
            <a:r>
              <a:rPr lang="en-US" sz="2200" dirty="0" smtClean="0"/>
              <a:t>), strontium (Sr</a:t>
            </a:r>
            <a:r>
              <a:rPr lang="en-US" sz="2200" baseline="30000" dirty="0" smtClean="0"/>
              <a:t>2+</a:t>
            </a:r>
            <a:r>
              <a:rPr lang="en-US" sz="2200" dirty="0" smtClean="0"/>
              <a:t>), calcium (Ca</a:t>
            </a:r>
            <a:r>
              <a:rPr lang="en-US" sz="2200" baseline="30000" dirty="0" smtClean="0"/>
              <a:t>2+</a:t>
            </a:r>
            <a:r>
              <a:rPr lang="en-US" sz="2200" dirty="0" smtClean="0"/>
              <a:t>), lead(II) (Pb</a:t>
            </a:r>
            <a:r>
              <a:rPr lang="en-US" sz="2200" baseline="30000" dirty="0" smtClean="0"/>
              <a:t>2+</a:t>
            </a:r>
            <a:r>
              <a:rPr lang="en-US" sz="2200" dirty="0" smtClean="0"/>
              <a:t>), silver (Ag</a:t>
            </a:r>
            <a:r>
              <a:rPr lang="en-US" sz="2200" baseline="30000" dirty="0" smtClean="0"/>
              <a:t>+</a:t>
            </a:r>
            <a:r>
              <a:rPr lang="en-US" sz="2200" dirty="0" smtClean="0"/>
              <a:t>), and mercury (I) (Hg</a:t>
            </a:r>
            <a:r>
              <a:rPr lang="en-US" sz="2200" baseline="-25000" dirty="0" smtClean="0"/>
              <a:t>2</a:t>
            </a:r>
            <a:r>
              <a:rPr lang="en-US" sz="2200" baseline="30000" dirty="0" smtClean="0"/>
              <a:t>2+</a:t>
            </a:r>
            <a:r>
              <a:rPr lang="en-US" sz="2200" dirty="0" smtClean="0"/>
              <a:t>), which are insoluble. The latter three are slightly soluble.</a:t>
            </a:r>
          </a:p>
          <a:p>
            <a:pPr marL="514350" indent="-514350" eaLnBrk="1" hangingPunct="1">
              <a:lnSpc>
                <a:spcPct val="80000"/>
              </a:lnSpc>
              <a:buNone/>
            </a:pPr>
            <a:r>
              <a:rPr lang="en-US" sz="2200" dirty="0" smtClean="0"/>
              <a:t>6. 	Except for rule 1, carbonates (CO</a:t>
            </a:r>
            <a:r>
              <a:rPr lang="en-US" sz="2200" baseline="-25000" dirty="0" smtClean="0"/>
              <a:t>3</a:t>
            </a:r>
            <a:r>
              <a:rPr lang="en-US" sz="2200" baseline="30000" dirty="0" smtClean="0"/>
              <a:t>2-</a:t>
            </a:r>
            <a:r>
              <a:rPr lang="en-US" sz="2200" dirty="0" smtClean="0"/>
              <a:t>), hydroxides (OH</a:t>
            </a:r>
            <a:r>
              <a:rPr lang="en-US" sz="2200" baseline="30000" dirty="0" smtClean="0"/>
              <a:t>-</a:t>
            </a:r>
            <a:r>
              <a:rPr lang="en-US" sz="2200" dirty="0" smtClean="0"/>
              <a:t>), oxides  (O</a:t>
            </a:r>
            <a:r>
              <a:rPr lang="en-US" sz="2200" baseline="30000" dirty="0" smtClean="0"/>
              <a:t>2-</a:t>
            </a:r>
            <a:r>
              <a:rPr lang="en-US" sz="2200" dirty="0" smtClean="0"/>
              <a:t>), silicates (SiO</a:t>
            </a:r>
            <a:r>
              <a:rPr lang="en-US" sz="2200" baseline="-25000" dirty="0" smtClean="0"/>
              <a:t>4</a:t>
            </a:r>
            <a:r>
              <a:rPr lang="en-US" sz="2200" baseline="30000" dirty="0" smtClean="0"/>
              <a:t>2-</a:t>
            </a:r>
            <a:r>
              <a:rPr lang="en-US" sz="2200" dirty="0" smtClean="0"/>
              <a:t>), and phosphates (PO</a:t>
            </a:r>
            <a:r>
              <a:rPr lang="en-US" sz="2200" baseline="-25000" dirty="0" smtClean="0"/>
              <a:t>4</a:t>
            </a:r>
            <a:r>
              <a:rPr lang="en-US" sz="2200" baseline="30000" dirty="0" smtClean="0"/>
              <a:t>3-</a:t>
            </a:r>
            <a:r>
              <a:rPr lang="en-US" sz="2200" dirty="0" smtClean="0"/>
              <a:t>) are insoluble.</a:t>
            </a:r>
          </a:p>
          <a:p>
            <a:pPr marL="514350" indent="-514350" eaLnBrk="1" hangingPunct="1">
              <a:lnSpc>
                <a:spcPct val="80000"/>
              </a:lnSpc>
              <a:buNone/>
            </a:pPr>
            <a:r>
              <a:rPr lang="en-US" sz="2200" dirty="0" smtClean="0"/>
              <a:t>7.	Sulfides (S</a:t>
            </a:r>
            <a:r>
              <a:rPr lang="en-US" sz="2200" baseline="30000" dirty="0" smtClean="0"/>
              <a:t>2-</a:t>
            </a:r>
            <a:r>
              <a:rPr lang="en-US" sz="2200" dirty="0" smtClean="0"/>
              <a:t>) are insoluble except when paired with calcium (Ca</a:t>
            </a:r>
            <a:r>
              <a:rPr lang="en-US" sz="2200" baseline="30000" dirty="0" smtClean="0"/>
              <a:t>2+</a:t>
            </a:r>
            <a:r>
              <a:rPr lang="en-US" sz="2200" dirty="0" smtClean="0"/>
              <a:t>), barium (Ba</a:t>
            </a:r>
            <a:r>
              <a:rPr lang="en-US" sz="2200" baseline="30000" dirty="0" smtClean="0"/>
              <a:t>2+</a:t>
            </a:r>
            <a:r>
              <a:rPr lang="en-US" sz="2200" dirty="0" smtClean="0"/>
              <a:t>), strontium (Sr</a:t>
            </a:r>
            <a:r>
              <a:rPr lang="en-US" sz="2200" baseline="30000" dirty="0" smtClean="0"/>
              <a:t>2+</a:t>
            </a:r>
            <a:r>
              <a:rPr lang="en-US" sz="2200" dirty="0" smtClean="0"/>
              <a:t>), magnesium (Mg</a:t>
            </a:r>
            <a:r>
              <a:rPr lang="en-US" sz="2200" baseline="30000" dirty="0" smtClean="0"/>
              <a:t>2+</a:t>
            </a:r>
            <a:r>
              <a:rPr lang="en-US" sz="2200" dirty="0" smtClean="0"/>
              <a:t>), sodium (Na</a:t>
            </a:r>
            <a:r>
              <a:rPr lang="en-US" sz="2200" baseline="30000" dirty="0" smtClean="0"/>
              <a:t>+</a:t>
            </a:r>
            <a:r>
              <a:rPr lang="en-US" sz="2200" dirty="0" smtClean="0"/>
              <a:t>), potassium (K</a:t>
            </a:r>
            <a:r>
              <a:rPr lang="en-US" sz="2200" baseline="30000" dirty="0" smtClean="0"/>
              <a:t>+</a:t>
            </a:r>
            <a:r>
              <a:rPr lang="en-US" sz="2200" dirty="0" smtClean="0"/>
              <a:t>), and ammonium (NH</a:t>
            </a:r>
            <a:r>
              <a:rPr lang="en-US" sz="2200" baseline="-25000" dirty="0" smtClean="0"/>
              <a:t>4</a:t>
            </a:r>
            <a:r>
              <a:rPr lang="en-US" sz="2200" baseline="30000" dirty="0" smtClean="0"/>
              <a:t>+</a:t>
            </a:r>
            <a:r>
              <a:rPr lang="en-US" sz="2200" dirty="0" smtClean="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1" descr="0913"/>
          <p:cNvPicPr>
            <a:picLocks noChangeAspect="1" noChangeArrowheads="1"/>
          </p:cNvPicPr>
          <p:nvPr/>
        </p:nvPicPr>
        <p:blipFill>
          <a:blip r:embed="rId3" cstate="print"/>
          <a:srcRect/>
          <a:stretch>
            <a:fillRect/>
          </a:stretch>
        </p:blipFill>
        <p:spPr bwMode="auto">
          <a:xfrm>
            <a:off x="1023938" y="152400"/>
            <a:ext cx="7096125" cy="6705600"/>
          </a:xfrm>
          <a:prstGeom prst="rect">
            <a:avLst/>
          </a:prstGeom>
          <a:noFill/>
          <a:ln w="9525">
            <a:noFill/>
            <a:miter lim="800000"/>
            <a:headEnd/>
            <a:tailEnd/>
          </a:ln>
          <a:effectLst/>
        </p:spPr>
      </p:pic>
      <p:sp>
        <p:nvSpPr>
          <p:cNvPr id="44034" name="Rectangle 2" hidden="1"/>
          <p:cNvSpPr>
            <a:spLocks noGrp="1" noChangeArrowheads="1"/>
          </p:cNvSpPr>
          <p:nvPr>
            <p:ph type="title"/>
          </p:nvPr>
        </p:nvSpPr>
        <p:spPr/>
        <p:txBody>
          <a:bodyPr/>
          <a:lstStyle/>
          <a:p>
            <a:endParaRPr lang="en-US"/>
          </a:p>
        </p:txBody>
      </p:sp>
      <p:sp>
        <p:nvSpPr>
          <p:cNvPr id="44035"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9-13, p. 256</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57150" y="760095"/>
            <a:ext cx="9029700" cy="5337810"/>
          </a:xfrm>
          <a:prstGeom prst="rect">
            <a:avLst/>
          </a:prstGeom>
          <a:noFill/>
          <a:ln w="25400">
            <a:noFill/>
            <a:miter lim="800000"/>
            <a:headEnd/>
            <a:tailEnd/>
          </a:ln>
          <a:effec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Example – Ion Exchange Reactions</a:t>
            </a:r>
            <a:endParaRPr lang="en-US" dirty="0"/>
          </a:p>
        </p:txBody>
      </p:sp>
      <p:sp>
        <p:nvSpPr>
          <p:cNvPr id="3" name="Content Placeholder 2"/>
          <p:cNvSpPr>
            <a:spLocks noGrp="1"/>
          </p:cNvSpPr>
          <p:nvPr>
            <p:ph sz="half" idx="1"/>
          </p:nvPr>
        </p:nvSpPr>
        <p:spPr>
          <a:xfrm>
            <a:off x="152400" y="1600200"/>
            <a:ext cx="2971800" cy="4525963"/>
          </a:xfrm>
        </p:spPr>
        <p:txBody>
          <a:bodyPr/>
          <a:lstStyle/>
          <a:p>
            <a:r>
              <a:rPr lang="en-US" dirty="0" smtClean="0"/>
              <a:t>What is the precipitate when lead(II) nitrate reacts with lithium chloride?</a:t>
            </a:r>
            <a:endParaRPr lang="en-US" dirty="0"/>
          </a:p>
        </p:txBody>
      </p:sp>
      <p:sp>
        <p:nvSpPr>
          <p:cNvPr id="9" name="Content Placeholder 8"/>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200400" y="1077933"/>
            <a:ext cx="5715000" cy="5780067"/>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 Exchange Reactions</a:t>
            </a:r>
            <a:endParaRPr lang="en-US" dirty="0"/>
          </a:p>
        </p:txBody>
      </p:sp>
      <p:sp>
        <p:nvSpPr>
          <p:cNvPr id="3" name="Content Placeholder 2"/>
          <p:cNvSpPr>
            <a:spLocks noGrp="1"/>
          </p:cNvSpPr>
          <p:nvPr>
            <p:ph sz="half" idx="1"/>
          </p:nvPr>
        </p:nvSpPr>
        <p:spPr>
          <a:xfrm>
            <a:off x="381000" y="1219200"/>
            <a:ext cx="4038600" cy="4525963"/>
          </a:xfrm>
        </p:spPr>
        <p:txBody>
          <a:bodyPr/>
          <a:lstStyle/>
          <a:p>
            <a:r>
              <a:rPr lang="en-US" dirty="0" smtClean="0"/>
              <a:t>What gas is formed when sodium sulfite reacts with </a:t>
            </a:r>
            <a:r>
              <a:rPr lang="en-US" dirty="0" err="1" smtClean="0"/>
              <a:t>hydrobromic</a:t>
            </a:r>
            <a:r>
              <a:rPr lang="en-US" dirty="0" smtClean="0"/>
              <a:t> acid?</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3977939" y="1143000"/>
            <a:ext cx="5123271" cy="51816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 Exchange Reactions</a:t>
            </a:r>
            <a:endParaRPr lang="en-US" dirty="0"/>
          </a:p>
        </p:txBody>
      </p:sp>
      <p:sp>
        <p:nvSpPr>
          <p:cNvPr id="3" name="Content Placeholder 2"/>
          <p:cNvSpPr>
            <a:spLocks noGrp="1"/>
          </p:cNvSpPr>
          <p:nvPr>
            <p:ph sz="half" idx="1"/>
          </p:nvPr>
        </p:nvSpPr>
        <p:spPr>
          <a:xfrm>
            <a:off x="457200" y="1143000"/>
            <a:ext cx="3352800" cy="4525963"/>
          </a:xfrm>
        </p:spPr>
        <p:txBody>
          <a:bodyPr>
            <a:normAutofit lnSpcReduction="10000"/>
          </a:bodyPr>
          <a:lstStyle/>
          <a:p>
            <a:r>
              <a:rPr lang="en-US" dirty="0" smtClean="0"/>
              <a:t>When aqueous solutions of sodium sulfite and potassium bromide are mixed the products are:</a:t>
            </a:r>
          </a:p>
          <a:p>
            <a:pPr marL="514350" indent="-514350">
              <a:buFont typeface="+mj-lt"/>
              <a:buAutoNum type="alphaUcPeriod"/>
            </a:pPr>
            <a:r>
              <a:rPr lang="en-US" dirty="0" err="1" smtClean="0"/>
              <a:t>NaBr</a:t>
            </a:r>
            <a:r>
              <a:rPr lang="en-US" dirty="0" smtClean="0"/>
              <a:t> and K</a:t>
            </a:r>
            <a:r>
              <a:rPr lang="en-US" baseline="-25000" dirty="0" smtClean="0"/>
              <a:t>2</a:t>
            </a:r>
            <a:r>
              <a:rPr lang="en-US" dirty="0" smtClean="0"/>
              <a:t>SO</a:t>
            </a:r>
            <a:r>
              <a:rPr lang="en-US" baseline="-25000" dirty="0" smtClean="0"/>
              <a:t>3</a:t>
            </a:r>
          </a:p>
          <a:p>
            <a:pPr marL="514350" indent="-514350">
              <a:buFont typeface="+mj-lt"/>
              <a:buAutoNum type="alphaUcPeriod"/>
            </a:pPr>
            <a:r>
              <a:rPr lang="en-US" dirty="0" smtClean="0"/>
              <a:t>K</a:t>
            </a:r>
            <a:r>
              <a:rPr lang="en-US" baseline="-25000" dirty="0" smtClean="0"/>
              <a:t>2</a:t>
            </a:r>
            <a:r>
              <a:rPr lang="en-US" dirty="0" smtClean="0"/>
              <a:t>SO</a:t>
            </a:r>
            <a:r>
              <a:rPr lang="en-US" baseline="-25000" dirty="0" smtClean="0"/>
              <a:t>3  </a:t>
            </a:r>
            <a:r>
              <a:rPr lang="en-US" dirty="0" smtClean="0"/>
              <a:t>and Na</a:t>
            </a:r>
            <a:r>
              <a:rPr lang="en-US" baseline="-25000" dirty="0" smtClean="0"/>
              <a:t>2</a:t>
            </a:r>
            <a:r>
              <a:rPr lang="en-US" dirty="0" smtClean="0"/>
              <a:t>Br</a:t>
            </a:r>
          </a:p>
          <a:p>
            <a:pPr marL="514350" indent="-514350">
              <a:buFont typeface="+mj-lt"/>
              <a:buAutoNum type="alphaUcPeriod"/>
            </a:pPr>
            <a:r>
              <a:rPr lang="en-US" dirty="0" err="1" smtClean="0"/>
              <a:t>NaK</a:t>
            </a:r>
            <a:r>
              <a:rPr lang="en-US" dirty="0" smtClean="0"/>
              <a:t> and SO</a:t>
            </a:r>
            <a:r>
              <a:rPr lang="en-US" baseline="-25000" dirty="0" smtClean="0"/>
              <a:t>3</a:t>
            </a:r>
            <a:r>
              <a:rPr lang="en-US" dirty="0" smtClean="0"/>
              <a:t>Br</a:t>
            </a:r>
          </a:p>
          <a:p>
            <a:pPr marL="514350" indent="-514350">
              <a:buFont typeface="+mj-lt"/>
              <a:buAutoNum type="alphaUcPeriod"/>
            </a:pPr>
            <a:r>
              <a:rPr lang="en-US" dirty="0" smtClean="0"/>
              <a:t>No reaction</a:t>
            </a: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3794702" y="1447800"/>
            <a:ext cx="5349298" cy="54102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 Exchange Reactions</a:t>
            </a:r>
            <a:endParaRPr lang="en-US" dirty="0"/>
          </a:p>
        </p:txBody>
      </p:sp>
      <p:sp>
        <p:nvSpPr>
          <p:cNvPr id="3" name="Content Placeholder 2"/>
          <p:cNvSpPr>
            <a:spLocks noGrp="1"/>
          </p:cNvSpPr>
          <p:nvPr>
            <p:ph sz="half" idx="1"/>
          </p:nvPr>
        </p:nvSpPr>
        <p:spPr>
          <a:xfrm>
            <a:off x="228600" y="1600200"/>
            <a:ext cx="3505200" cy="4525963"/>
          </a:xfrm>
        </p:spPr>
        <p:txBody>
          <a:bodyPr>
            <a:normAutofit lnSpcReduction="10000"/>
          </a:bodyPr>
          <a:lstStyle/>
          <a:p>
            <a:r>
              <a:rPr lang="en-US" dirty="0" smtClean="0"/>
              <a:t>Aqueous sodium acetate is mixed with hydrochloric acid. What is formed? </a:t>
            </a:r>
          </a:p>
          <a:p>
            <a:pPr marL="514350" indent="-514350">
              <a:buFont typeface="+mj-lt"/>
              <a:buAutoNum type="alphaUcPeriod"/>
            </a:pPr>
            <a:r>
              <a:rPr lang="en-US" dirty="0" smtClean="0"/>
              <a:t>Precipitate </a:t>
            </a:r>
          </a:p>
          <a:p>
            <a:pPr marL="514350" indent="-514350">
              <a:buFont typeface="+mj-lt"/>
              <a:buAutoNum type="alphaUcPeriod"/>
            </a:pPr>
            <a:r>
              <a:rPr lang="en-US" dirty="0" smtClean="0"/>
              <a:t>Gas</a:t>
            </a:r>
          </a:p>
          <a:p>
            <a:pPr marL="514350" indent="-514350">
              <a:buFont typeface="+mj-lt"/>
              <a:buAutoNum type="alphaUcPeriod"/>
            </a:pPr>
            <a:r>
              <a:rPr lang="en-US" dirty="0" smtClean="0"/>
              <a:t>Slightly </a:t>
            </a:r>
            <a:r>
              <a:rPr lang="en-US" dirty="0" err="1" smtClean="0"/>
              <a:t>ionizable</a:t>
            </a:r>
            <a:r>
              <a:rPr lang="en-US" dirty="0" smtClean="0"/>
              <a:t> substance</a:t>
            </a:r>
          </a:p>
          <a:p>
            <a:pPr marL="514350" indent="-514350">
              <a:buFont typeface="+mj-lt"/>
              <a:buAutoNum type="alphaUcPeriod"/>
            </a:pPr>
            <a:r>
              <a:rPr lang="en-US" dirty="0" smtClean="0"/>
              <a:t>No reaction</a:t>
            </a: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3644018" y="1295400"/>
            <a:ext cx="5499982" cy="55626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Example – Ion Exchange Reactions</a:t>
            </a:r>
            <a:endParaRPr lang="en-US" dirty="0"/>
          </a:p>
        </p:txBody>
      </p:sp>
      <p:sp>
        <p:nvSpPr>
          <p:cNvPr id="3" name="Content Placeholder 2"/>
          <p:cNvSpPr>
            <a:spLocks noGrp="1"/>
          </p:cNvSpPr>
          <p:nvPr>
            <p:ph sz="half" idx="1"/>
          </p:nvPr>
        </p:nvSpPr>
        <p:spPr>
          <a:xfrm>
            <a:off x="457200" y="990600"/>
            <a:ext cx="2819400" cy="4525963"/>
          </a:xfrm>
        </p:spPr>
        <p:txBody>
          <a:bodyPr>
            <a:normAutofit/>
          </a:bodyPr>
          <a:lstStyle/>
          <a:p>
            <a:r>
              <a:rPr lang="en-US" dirty="0" smtClean="0"/>
              <a:t>Sulfuric acid and lithium hydroxide react. Write the balanced chemical equation. </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3276600" y="990600"/>
            <a:ext cx="5575324" cy="5638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a:stretch>
            <a:fillRect/>
          </a:stretch>
        </p:blipFill>
        <p:spPr bwMode="auto">
          <a:xfrm>
            <a:off x="457200" y="1171358"/>
            <a:ext cx="8096250" cy="5103712"/>
          </a:xfrm>
          <a:prstGeom prst="rect">
            <a:avLst/>
          </a:prstGeom>
          <a:noFill/>
          <a:ln w="25400">
            <a:noFill/>
            <a:miter lim="800000"/>
            <a:headEnd/>
            <a:tailEnd/>
          </a:ln>
          <a:effectLst/>
        </p:spPr>
      </p:pic>
      <p:sp>
        <p:nvSpPr>
          <p:cNvPr id="4" name="Title 1"/>
          <p:cNvSpPr>
            <a:spLocks noGrp="1"/>
          </p:cNvSpPr>
          <p:nvPr>
            <p:ph type="title"/>
          </p:nvPr>
        </p:nvSpPr>
        <p:spPr>
          <a:xfrm>
            <a:off x="457200" y="274638"/>
            <a:ext cx="8229600" cy="715962"/>
          </a:xfrm>
        </p:spPr>
        <p:txBody>
          <a:bodyPr>
            <a:normAutofit/>
          </a:bodyPr>
          <a:lstStyle/>
          <a:p>
            <a:r>
              <a:rPr lang="en-US" sz="3500" dirty="0" smtClean="0"/>
              <a:t>How do we know a reaction is taking place? </a:t>
            </a:r>
            <a:endParaRPr lang="en-US" sz="350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Example – Ion Exchange Reactions</a:t>
            </a:r>
            <a:endParaRPr lang="en-US" dirty="0"/>
          </a:p>
        </p:txBody>
      </p:sp>
      <p:sp>
        <p:nvSpPr>
          <p:cNvPr id="3" name="Content Placeholder 2"/>
          <p:cNvSpPr>
            <a:spLocks noGrp="1"/>
          </p:cNvSpPr>
          <p:nvPr>
            <p:ph sz="half" idx="1"/>
          </p:nvPr>
        </p:nvSpPr>
        <p:spPr>
          <a:xfrm>
            <a:off x="457200" y="990600"/>
            <a:ext cx="2819400" cy="4525963"/>
          </a:xfrm>
        </p:spPr>
        <p:txBody>
          <a:bodyPr>
            <a:normAutofit/>
          </a:bodyPr>
          <a:lstStyle/>
          <a:p>
            <a:r>
              <a:rPr lang="en-US" dirty="0" smtClean="0"/>
              <a:t>Sodium iodide and nitric acid are mixed. What is the sum of the coefficient of the product(s)? </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3276600" y="990600"/>
            <a:ext cx="5575324" cy="5638800"/>
          </a:xfrm>
          <a:prstGeom prst="rect">
            <a:avLst/>
          </a:prstGeom>
          <a:noFill/>
          <a:ln w="9525">
            <a:noFill/>
            <a:miter lim="800000"/>
            <a:headEnd/>
            <a:tailEnd/>
          </a:ln>
        </p:spPr>
      </p:pic>
    </p:spTree>
    <p:extLst>
      <p:ext uri="{BB962C8B-B14F-4D97-AF65-F5344CB8AC3E}">
        <p14:creationId xmlns:p14="http://schemas.microsoft.com/office/powerpoint/2010/main" val="12993808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Example – Ion Exchange Reactions</a:t>
            </a:r>
            <a:endParaRPr lang="en-US" dirty="0"/>
          </a:p>
        </p:txBody>
      </p:sp>
      <p:sp>
        <p:nvSpPr>
          <p:cNvPr id="3" name="Content Placeholder 2"/>
          <p:cNvSpPr>
            <a:spLocks noGrp="1"/>
          </p:cNvSpPr>
          <p:nvPr>
            <p:ph sz="half" idx="1"/>
          </p:nvPr>
        </p:nvSpPr>
        <p:spPr>
          <a:xfrm>
            <a:off x="457200" y="990600"/>
            <a:ext cx="2819400" cy="4525963"/>
          </a:xfrm>
        </p:spPr>
        <p:txBody>
          <a:bodyPr>
            <a:normAutofit/>
          </a:bodyPr>
          <a:lstStyle/>
          <a:p>
            <a:r>
              <a:rPr lang="en-US" dirty="0" smtClean="0"/>
              <a:t>Potassium sulfide and </a:t>
            </a:r>
            <a:r>
              <a:rPr lang="en-US" dirty="0" err="1" smtClean="0"/>
              <a:t>perchloric</a:t>
            </a:r>
            <a:r>
              <a:rPr lang="en-US" dirty="0" smtClean="0"/>
              <a:t> acid are mixed. What gas is formed? </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3276600" y="990600"/>
            <a:ext cx="5575324" cy="5638800"/>
          </a:xfrm>
          <a:prstGeom prst="rect">
            <a:avLst/>
          </a:prstGeom>
          <a:noFill/>
          <a:ln w="9525">
            <a:noFill/>
            <a:miter lim="800000"/>
            <a:headEnd/>
            <a:tailEnd/>
          </a:ln>
        </p:spPr>
      </p:pic>
    </p:spTree>
    <p:extLst>
      <p:ext uri="{BB962C8B-B14F-4D97-AF65-F5344CB8AC3E}">
        <p14:creationId xmlns:p14="http://schemas.microsoft.com/office/powerpoint/2010/main" val="5321925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Example – Ion Exchange Reactions</a:t>
            </a:r>
            <a:endParaRPr lang="en-US" dirty="0"/>
          </a:p>
        </p:txBody>
      </p:sp>
      <p:sp>
        <p:nvSpPr>
          <p:cNvPr id="3" name="Content Placeholder 2"/>
          <p:cNvSpPr>
            <a:spLocks noGrp="1"/>
          </p:cNvSpPr>
          <p:nvPr>
            <p:ph sz="half" idx="1"/>
          </p:nvPr>
        </p:nvSpPr>
        <p:spPr>
          <a:xfrm>
            <a:off x="457200" y="990600"/>
            <a:ext cx="2819400" cy="4525963"/>
          </a:xfrm>
        </p:spPr>
        <p:txBody>
          <a:bodyPr>
            <a:normAutofit/>
          </a:bodyPr>
          <a:lstStyle/>
          <a:p>
            <a:r>
              <a:rPr lang="en-US" dirty="0" smtClean="0"/>
              <a:t>Potassium hydroxide and ammonium bromide are mixed. How many products are formed? </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3276600" y="990600"/>
            <a:ext cx="5575324" cy="5638800"/>
          </a:xfrm>
          <a:prstGeom prst="rect">
            <a:avLst/>
          </a:prstGeom>
          <a:noFill/>
          <a:ln w="9525">
            <a:noFill/>
            <a:miter lim="800000"/>
            <a:headEnd/>
            <a:tailEnd/>
          </a:ln>
        </p:spPr>
      </p:pic>
    </p:spTree>
    <p:extLst>
      <p:ext uri="{BB962C8B-B14F-4D97-AF65-F5344CB8AC3E}">
        <p14:creationId xmlns:p14="http://schemas.microsoft.com/office/powerpoint/2010/main" val="33990246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152400" y="1484312"/>
            <a:ext cx="8991600" cy="4116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srcRect/>
          <a:stretch>
            <a:fillRect/>
          </a:stretch>
        </p:blipFill>
        <p:spPr bwMode="auto">
          <a:xfrm>
            <a:off x="1752600" y="1253794"/>
            <a:ext cx="6090285" cy="5604206"/>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715962"/>
          </a:xfrm>
        </p:spPr>
        <p:txBody>
          <a:bodyPr>
            <a:normAutofit/>
          </a:bodyPr>
          <a:lstStyle/>
          <a:p>
            <a:r>
              <a:rPr lang="en-US" sz="3500" dirty="0" smtClean="0"/>
              <a:t>How do we know a reaction is taking place? </a:t>
            </a:r>
            <a:endParaRPr lang="en-US" sz="35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p:cNvPicPr>
          <p:nvPr/>
        </p:nvPicPr>
        <p:blipFill>
          <a:blip r:embed="rId3" cstate="print"/>
          <a:srcRect/>
          <a:stretch>
            <a:fillRect/>
          </a:stretch>
        </p:blipFill>
        <p:spPr bwMode="auto">
          <a:xfrm>
            <a:off x="6019800" y="1143000"/>
            <a:ext cx="2927350" cy="4851400"/>
          </a:xfrm>
          <a:prstGeom prst="rect">
            <a:avLst/>
          </a:prstGeom>
          <a:noFill/>
          <a:ln w="9525">
            <a:noFill/>
            <a:miter lim="800000"/>
            <a:headEnd/>
            <a:tailEnd/>
          </a:ln>
        </p:spPr>
      </p:pic>
      <p:sp>
        <p:nvSpPr>
          <p:cNvPr id="26626" name="TextBox 2"/>
          <p:cNvSpPr txBox="1">
            <a:spLocks noChangeArrowheads="1"/>
          </p:cNvSpPr>
          <p:nvPr/>
        </p:nvSpPr>
        <p:spPr bwMode="auto">
          <a:xfrm>
            <a:off x="7767638"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12-2 p353</a:t>
            </a:r>
          </a:p>
        </p:txBody>
      </p:sp>
      <p:pic>
        <p:nvPicPr>
          <p:cNvPr id="4" name="Content Placeholder 7" descr="03_01_Figure.jpg"/>
          <p:cNvPicPr>
            <a:picLocks noChangeAspect="1"/>
          </p:cNvPicPr>
          <p:nvPr/>
        </p:nvPicPr>
        <p:blipFill>
          <a:blip r:embed="rId4" cstate="print"/>
          <a:stretch>
            <a:fillRect/>
          </a:stretch>
        </p:blipFill>
        <p:spPr>
          <a:xfrm>
            <a:off x="43542" y="1305718"/>
            <a:ext cx="6125332" cy="4525963"/>
          </a:xfrm>
          <a:prstGeom prst="rect">
            <a:avLst/>
          </a:prstGeom>
        </p:spPr>
      </p:pic>
      <p:sp>
        <p:nvSpPr>
          <p:cNvPr id="2" name="Title 1"/>
          <p:cNvSpPr>
            <a:spLocks noGrp="1"/>
          </p:cNvSpPr>
          <p:nvPr>
            <p:ph type="title"/>
          </p:nvPr>
        </p:nvSpPr>
        <p:spPr>
          <a:xfrm>
            <a:off x="457200" y="274638"/>
            <a:ext cx="8229600" cy="792162"/>
          </a:xfrm>
        </p:spPr>
        <p:txBody>
          <a:bodyPr>
            <a:normAutofit/>
          </a:bodyPr>
          <a:lstStyle/>
          <a:p>
            <a:r>
              <a:rPr lang="en-US" sz="3200" dirty="0" smtClean="0"/>
              <a:t>Is this an exothermic or endothermic reaction? </a:t>
            </a:r>
            <a:endParaRPr lang="en-US" sz="3200" dirty="0"/>
          </a:p>
        </p:txBody>
      </p:sp>
    </p:spTree>
    <p:extLst>
      <p:ext uri="{BB962C8B-B14F-4D97-AF65-F5344CB8AC3E}">
        <p14:creationId xmlns:p14="http://schemas.microsoft.com/office/powerpoint/2010/main" val="3078096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2507</TotalTime>
  <Words>2393</Words>
  <Application>Microsoft Office PowerPoint</Application>
  <PresentationFormat>On-screen Show (4:3)</PresentationFormat>
  <Paragraphs>495</Paragraphs>
  <Slides>73</Slides>
  <Notes>21</Notes>
  <HiddenSlides>4</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Chemistry 120</vt:lpstr>
      <vt:lpstr>Chemical Equations</vt:lpstr>
      <vt:lpstr>Particulate level interpretation and Molar-level interpretation</vt:lpstr>
      <vt:lpstr>Grouping-unit level interpretation</vt:lpstr>
      <vt:lpstr>What information is shown in a balanced chemical equation? </vt:lpstr>
      <vt:lpstr>How do we know a reaction is taking place? </vt:lpstr>
      <vt:lpstr>How do we know a reaction is taking place? </vt:lpstr>
      <vt:lpstr>How do we know a reaction is taking place? </vt:lpstr>
      <vt:lpstr>Is this an exothermic or endothermic reaction? </vt:lpstr>
      <vt:lpstr>PowerPoint Presentation</vt:lpstr>
      <vt:lpstr>When does the light bulb light up? </vt:lpstr>
      <vt:lpstr>Are ionic compounds conductive? </vt:lpstr>
      <vt:lpstr>What is different about these solutions? </vt:lpstr>
      <vt:lpstr>PowerPoint Presentation</vt:lpstr>
      <vt:lpstr>Are covalent compounds conductive?</vt:lpstr>
      <vt:lpstr>When does the light bulb light up? </vt:lpstr>
      <vt:lpstr>Why does a molten liquid conduct electricity? </vt:lpstr>
      <vt:lpstr>Common Strong Acids and Bases</vt:lpstr>
      <vt:lpstr>What is the difference between these two solutions? </vt:lpstr>
      <vt:lpstr>PowerPoint Presentation</vt:lpstr>
      <vt:lpstr>Example – Conventional, Total Ionic and Net Ionic Equations</vt:lpstr>
      <vt:lpstr>Example – Conventional, Total Ionic and Net Ionic Equations</vt:lpstr>
      <vt:lpstr>Example – Conventional, Total Ionic and Net Ionic Equations</vt:lpstr>
      <vt:lpstr>Example – Conventional, Total Ionic and Net Ionic Equations</vt:lpstr>
      <vt:lpstr>PowerPoint Presentation</vt:lpstr>
      <vt:lpstr>PowerPoint Presentation</vt:lpstr>
      <vt:lpstr>PowerPoint Presentation</vt:lpstr>
      <vt:lpstr>PowerPoint Presentation</vt:lpstr>
      <vt:lpstr>Classifying Reactions by what Atoms Do</vt:lpstr>
      <vt:lpstr>PowerPoint Presentation</vt:lpstr>
      <vt:lpstr>PowerPoint Presentation</vt:lpstr>
      <vt:lpstr>Potassium metal and bromine liquid are combined, what is the product(s)?</vt:lpstr>
      <vt:lpstr>Example – Redox Reactions Synthesis/Combination Reactions</vt:lpstr>
      <vt:lpstr>Example – Redox Reactions Synthesis/Combination Reactions</vt:lpstr>
      <vt:lpstr>Example – Redox reactions Synthesis/Combination Reactions </vt:lpstr>
      <vt:lpstr>Example – Synthesis Reactions</vt:lpstr>
      <vt:lpstr>Example – Synthesis Reactions</vt:lpstr>
      <vt:lpstr>Example – Synthesis Reactions</vt:lpstr>
      <vt:lpstr>Example – Synthesis Reactions</vt:lpstr>
      <vt:lpstr>Example – Redox Reactions Synthesis/Combination Reactions</vt:lpstr>
      <vt:lpstr>Example – Redox Reactions Synthesis/Combination Reactions</vt:lpstr>
      <vt:lpstr>Example – Redox Reactions Combustion Reactions</vt:lpstr>
      <vt:lpstr>Classifying Reactions by what Atoms Do</vt:lpstr>
      <vt:lpstr>What does a decomposition look like? </vt:lpstr>
      <vt:lpstr>Example – Redox Reactions Decomposition Reactions</vt:lpstr>
      <vt:lpstr>Example – Redox Reactions Decomposition Reactions</vt:lpstr>
      <vt:lpstr>Example – Redox Reactions Decomposition Reactions</vt:lpstr>
      <vt:lpstr>Example – Redox Reactions Decomposition Reactions</vt:lpstr>
      <vt:lpstr>Example – Redox Reactions Decomposition Reactions</vt:lpstr>
      <vt:lpstr>Classifying Reactions by what Atoms Do</vt:lpstr>
      <vt:lpstr>What does a single replacement look like? </vt:lpstr>
      <vt:lpstr>PowerPoint Presentation</vt:lpstr>
      <vt:lpstr>PowerPoint Presentation</vt:lpstr>
      <vt:lpstr>PowerPoint Presentation</vt:lpstr>
      <vt:lpstr>Example – Redox Reactions Single Replacement Reactions</vt:lpstr>
      <vt:lpstr>Example – Redox Reactions Single Replacement Reactions</vt:lpstr>
      <vt:lpstr>Example – Redox Reactions Single Replacement Reactions</vt:lpstr>
      <vt:lpstr>Example – Redox Reactions  Single Replacement Reactions</vt:lpstr>
      <vt:lpstr>Classifying Reactions by what Atoms Do</vt:lpstr>
      <vt:lpstr>What does a double displacement look like? </vt:lpstr>
      <vt:lpstr>Predicting Reactions Double Displacement</vt:lpstr>
      <vt:lpstr>Solubility Rules</vt:lpstr>
      <vt:lpstr>PowerPoint Presentation</vt:lpstr>
      <vt:lpstr>PowerPoint Presentation</vt:lpstr>
      <vt:lpstr>Example – Ion Exchange Reactions</vt:lpstr>
      <vt:lpstr>Example – Ion Exchange Reactions</vt:lpstr>
      <vt:lpstr>Example – Ion Exchange Reactions</vt:lpstr>
      <vt:lpstr>Example – Ion Exchange Reactions</vt:lpstr>
      <vt:lpstr>Example – Ion Exchange Reactions</vt:lpstr>
      <vt:lpstr>Example – Ion Exchange Reactions</vt:lpstr>
      <vt:lpstr>Example – Ion Exchange Reactions</vt:lpstr>
      <vt:lpstr>Example – Ion Exchange Reactions</vt:lpstr>
      <vt:lpstr>PowerPoint Presentation</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Diana Vance</cp:lastModifiedBy>
  <cp:revision>88</cp:revision>
  <dcterms:created xsi:type="dcterms:W3CDTF">2009-09-11T00:11:52Z</dcterms:created>
  <dcterms:modified xsi:type="dcterms:W3CDTF">2014-12-09T16:31:26Z</dcterms:modified>
</cp:coreProperties>
</file>